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23"/>
  </p:notesMasterIdLst>
  <p:sldIdLst>
    <p:sldId id="265" r:id="rId3"/>
    <p:sldId id="273" r:id="rId4"/>
    <p:sldId id="304" r:id="rId5"/>
    <p:sldId id="308" r:id="rId6"/>
    <p:sldId id="282" r:id="rId7"/>
    <p:sldId id="281" r:id="rId8"/>
    <p:sldId id="290" r:id="rId9"/>
    <p:sldId id="280" r:id="rId10"/>
    <p:sldId id="258" r:id="rId11"/>
    <p:sldId id="283" r:id="rId12"/>
    <p:sldId id="305" r:id="rId13"/>
    <p:sldId id="274" r:id="rId14"/>
    <p:sldId id="303" r:id="rId15"/>
    <p:sldId id="296" r:id="rId16"/>
    <p:sldId id="295" r:id="rId17"/>
    <p:sldId id="297" r:id="rId18"/>
    <p:sldId id="307" r:id="rId19"/>
    <p:sldId id="298" r:id="rId20"/>
    <p:sldId id="299" r:id="rId21"/>
    <p:sldId id="306" r:id="rId2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0000SV0NS101\D11694w$\&#20316;&#26989;&#29992;\200_&#22320;&#22495;&#25126;&#30053;&#25512;&#36914;&#35506;\230_&#12471;&#12491;&#12450;&#12521;&#12452;&#12501;&#25512;&#36914;&#12464;&#12523;&#12540;&#12503;\100_&#22823;&#38442;&#12473;&#12510;&#12540;&#12488;&#12471;&#12491;&#12450;&#12521;&#12452;&#12501;\00_&#21332;&#35696;&#20250;&#36939;&#21942;\01_&#12456;&#12531;&#12488;&#12522;&#12540;\&#21442;&#30011;&#20225;&#26989;&#25968;&#12392;&#26178;&#2639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Sheet1!$A$6</c:f>
              <c:strCache>
                <c:ptCount val="1"/>
                <c:pt idx="0">
                  <c:v>サービス数</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2.2184716785128672E-17"/>
                  <c:y val="2.62198826195727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E28-4A73-AA23-C7E9E1A5E336}"/>
                </c:ext>
              </c:extLst>
            </c:dLbl>
            <c:dLbl>
              <c:idx val="1"/>
              <c:layout>
                <c:manualLayout>
                  <c:x val="-4.8403577596080145E-3"/>
                  <c:y val="3.27748532744658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E28-4A73-AA23-C7E9E1A5E336}"/>
                </c:ext>
              </c:extLst>
            </c:dLbl>
            <c:dLbl>
              <c:idx val="2"/>
              <c:layout>
                <c:manualLayout>
                  <c:x val="-4.8403577596080145E-3"/>
                  <c:y val="3.93298239293590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E28-4A73-AA23-C7E9E1A5E336}"/>
                </c:ext>
              </c:extLst>
            </c:dLbl>
            <c:dLbl>
              <c:idx val="3"/>
              <c:layout>
                <c:manualLayout>
                  <c:x val="0"/>
                  <c:y val="3.93298239293590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FE28-4A73-AA23-C7E9E1A5E336}"/>
                </c:ext>
              </c:extLst>
            </c:dLbl>
            <c:dLbl>
              <c:idx val="4"/>
              <c:layout>
                <c:manualLayout>
                  <c:x val="-9.680715519216029E-3"/>
                  <c:y val="3.27748532744659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E28-4A73-AA23-C7E9E1A5E336}"/>
                </c:ext>
              </c:extLst>
            </c:dLbl>
            <c:dLbl>
              <c:idx val="5"/>
              <c:layout>
                <c:manualLayout>
                  <c:x val="-4.8403577596080145E-3"/>
                  <c:y val="3.27748532744659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E28-4A73-AA23-C7E9E1A5E336}"/>
                </c:ext>
              </c:extLst>
            </c:dLbl>
            <c:dLbl>
              <c:idx val="6"/>
              <c:layout>
                <c:manualLayout>
                  <c:x val="0"/>
                  <c:y val="3.2774853274465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E28-4A73-AA23-C7E9E1A5E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Sheet1!$B$5:$H$5</c:f>
              <c:strCache>
                <c:ptCount val="7"/>
                <c:pt idx="0">
                  <c:v>２月</c:v>
                </c:pt>
                <c:pt idx="1">
                  <c:v>３月</c:v>
                </c:pt>
                <c:pt idx="2">
                  <c:v>４月</c:v>
                </c:pt>
                <c:pt idx="3">
                  <c:v>５月</c:v>
                </c:pt>
                <c:pt idx="4">
                  <c:v>６月</c:v>
                </c:pt>
                <c:pt idx="5">
                  <c:v>７月</c:v>
                </c:pt>
                <c:pt idx="6">
                  <c:v>８月</c:v>
                </c:pt>
              </c:strCache>
            </c:strRef>
          </c:cat>
          <c:val>
            <c:numRef>
              <c:f>Sheet1!$B$6:$H$6</c:f>
              <c:numCache>
                <c:formatCode>General</c:formatCode>
                <c:ptCount val="7"/>
                <c:pt idx="0">
                  <c:v>4</c:v>
                </c:pt>
                <c:pt idx="1">
                  <c:v>5</c:v>
                </c:pt>
                <c:pt idx="2">
                  <c:v>6</c:v>
                </c:pt>
                <c:pt idx="3">
                  <c:v>7</c:v>
                </c:pt>
                <c:pt idx="4">
                  <c:v>13</c:v>
                </c:pt>
                <c:pt idx="5">
                  <c:v>13</c:v>
                </c:pt>
                <c:pt idx="6">
                  <c:v>16</c:v>
                </c:pt>
              </c:numCache>
            </c:numRef>
          </c:val>
          <c:extLst>
            <c:ext xmlns:c16="http://schemas.microsoft.com/office/drawing/2014/chart" uri="{C3380CC4-5D6E-409C-BE32-E72D297353CC}">
              <c16:uniqueId val="{00000000-FE28-4A73-AA23-C7E9E1A5E336}"/>
            </c:ext>
          </c:extLst>
        </c:ser>
        <c:dLbls>
          <c:showLegendKey val="0"/>
          <c:showVal val="0"/>
          <c:showCatName val="0"/>
          <c:showSerName val="0"/>
          <c:showPercent val="0"/>
          <c:showBubbleSize val="0"/>
        </c:dLbls>
        <c:gapWidth val="80"/>
        <c:axId val="996896608"/>
        <c:axId val="996893280"/>
      </c:barChart>
      <c:lineChart>
        <c:grouping val="standard"/>
        <c:varyColors val="0"/>
        <c:ser>
          <c:idx val="1"/>
          <c:order val="1"/>
          <c:tx>
            <c:strRef>
              <c:f>Sheet1!$A$7</c:f>
              <c:strCache>
                <c:ptCount val="1"/>
                <c:pt idx="0">
                  <c:v>企業数</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dLbl>
              <c:idx val="0"/>
              <c:layout>
                <c:manualLayout>
                  <c:x val="-6.7264537451395184E-2"/>
                  <c:y val="-3.65021826580717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E28-4A73-AA23-C7E9E1A5E336}"/>
                </c:ext>
              </c:extLst>
            </c:dLbl>
            <c:dLbl>
              <c:idx val="1"/>
              <c:layout>
                <c:manualLayout>
                  <c:x val="-7.7612927828532879E-2"/>
                  <c:y val="-5.11030557213003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E28-4A73-AA23-C7E9E1A5E336}"/>
                </c:ext>
              </c:extLst>
            </c:dLbl>
            <c:dLbl>
              <c:idx val="2"/>
              <c:layout>
                <c:manualLayout>
                  <c:x val="-7.7612927828532879E-2"/>
                  <c:y val="-4.38026191896860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E28-4A73-AA23-C7E9E1A5E336}"/>
                </c:ext>
              </c:extLst>
            </c:dLbl>
            <c:dLbl>
              <c:idx val="3"/>
              <c:layout>
                <c:manualLayout>
                  <c:x val="-6.7264537451395157E-2"/>
                  <c:y val="-4.38026191896860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E28-4A73-AA23-C7E9E1A5E336}"/>
                </c:ext>
              </c:extLst>
            </c:dLbl>
            <c:dLbl>
              <c:idx val="4"/>
              <c:layout>
                <c:manualLayout>
                  <c:x val="-6.7264537451395157E-2"/>
                  <c:y val="-4.38026191896860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E28-4A73-AA23-C7E9E1A5E336}"/>
                </c:ext>
              </c:extLst>
            </c:dLbl>
            <c:dLbl>
              <c:idx val="5"/>
              <c:layout>
                <c:manualLayout>
                  <c:x val="-7.2438732639964018E-2"/>
                  <c:y val="-4.38026191896860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E28-4A73-AA23-C7E9E1A5E336}"/>
                </c:ext>
              </c:extLst>
            </c:dLbl>
            <c:dLbl>
              <c:idx val="6"/>
              <c:layout>
                <c:manualLayout>
                  <c:x val="-6.7264537451395254E-2"/>
                  <c:y val="-4.38026191896860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E28-4A73-AA23-C7E9E1A5E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Sheet1!$B$5:$H$5</c:f>
              <c:strCache>
                <c:ptCount val="7"/>
                <c:pt idx="0">
                  <c:v>２月</c:v>
                </c:pt>
                <c:pt idx="1">
                  <c:v>３月</c:v>
                </c:pt>
                <c:pt idx="2">
                  <c:v>４月</c:v>
                </c:pt>
                <c:pt idx="3">
                  <c:v>５月</c:v>
                </c:pt>
                <c:pt idx="4">
                  <c:v>６月</c:v>
                </c:pt>
                <c:pt idx="5">
                  <c:v>７月</c:v>
                </c:pt>
                <c:pt idx="6">
                  <c:v>８月</c:v>
                </c:pt>
              </c:strCache>
            </c:strRef>
          </c:cat>
          <c:val>
            <c:numRef>
              <c:f>Sheet1!$B$7:$H$7</c:f>
              <c:numCache>
                <c:formatCode>General</c:formatCode>
                <c:ptCount val="7"/>
                <c:pt idx="0">
                  <c:v>23</c:v>
                </c:pt>
                <c:pt idx="1">
                  <c:v>24</c:v>
                </c:pt>
                <c:pt idx="2">
                  <c:v>26</c:v>
                </c:pt>
                <c:pt idx="3">
                  <c:v>26</c:v>
                </c:pt>
                <c:pt idx="4">
                  <c:v>27</c:v>
                </c:pt>
                <c:pt idx="5">
                  <c:v>28</c:v>
                </c:pt>
                <c:pt idx="6">
                  <c:v>28</c:v>
                </c:pt>
              </c:numCache>
            </c:numRef>
          </c:val>
          <c:smooth val="0"/>
          <c:extLst>
            <c:ext xmlns:c16="http://schemas.microsoft.com/office/drawing/2014/chart" uri="{C3380CC4-5D6E-409C-BE32-E72D297353CC}">
              <c16:uniqueId val="{00000008-FE28-4A73-AA23-C7E9E1A5E336}"/>
            </c:ext>
          </c:extLst>
        </c:ser>
        <c:dLbls>
          <c:showLegendKey val="0"/>
          <c:showVal val="0"/>
          <c:showCatName val="0"/>
          <c:showSerName val="0"/>
          <c:showPercent val="0"/>
          <c:showBubbleSize val="0"/>
        </c:dLbls>
        <c:marker val="1"/>
        <c:smooth val="0"/>
        <c:axId val="996896608"/>
        <c:axId val="996893280"/>
      </c:lineChart>
      <c:catAx>
        <c:axId val="996896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96893280"/>
        <c:crosses val="autoZero"/>
        <c:auto val="1"/>
        <c:lblAlgn val="ctr"/>
        <c:lblOffset val="100"/>
        <c:noMultiLvlLbl val="0"/>
      </c:catAx>
      <c:valAx>
        <c:axId val="99689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96896608"/>
        <c:crosses val="autoZero"/>
        <c:crossBetween val="between"/>
      </c:valAx>
      <c:spPr>
        <a:noFill/>
        <a:ln>
          <a:noFill/>
        </a:ln>
        <a:effectLst/>
      </c:spPr>
    </c:plotArea>
    <c:legend>
      <c:legendPos val="b"/>
      <c:layout>
        <c:manualLayout>
          <c:xMode val="edge"/>
          <c:yMode val="edge"/>
          <c:x val="0.17485849576163792"/>
          <c:y val="0.82094710551593031"/>
          <c:w val="0.65028262734619191"/>
          <c:h val="0.1135031879351377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dirty="0">
                <a:solidFill>
                  <a:schemeClr val="tx1"/>
                </a:solidFill>
                <a:latin typeface="Meiryo UI" panose="020B0604030504040204" pitchFamily="50" charset="-128"/>
                <a:ea typeface="Meiryo UI" panose="020B0604030504040204" pitchFamily="50" charset="-128"/>
              </a:rPr>
              <a:t>令和５年度向け システム共同化希望</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bar"/>
        <c:grouping val="clustered"/>
        <c:varyColors val="0"/>
        <c:ser>
          <c:idx val="0"/>
          <c:order val="0"/>
          <c:tx>
            <c:strRef>
              <c:f>簡易集計!$E$1</c:f>
              <c:strCache>
                <c:ptCount val="1"/>
                <c:pt idx="0">
                  <c:v>点数</c:v>
                </c:pt>
              </c:strCache>
            </c:strRef>
          </c:tx>
          <c:spPr>
            <a:solidFill>
              <a:schemeClr val="accent1"/>
            </a:solidFill>
            <a:ln>
              <a:noFill/>
            </a:ln>
            <a:effectLst/>
          </c:spPr>
          <c:invertIfNegative val="0"/>
          <c:dLbls>
            <c:dLbl>
              <c:idx val="0"/>
              <c:layout>
                <c:manualLayout>
                  <c:x val="-5.555555555555555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13E-43E0-92F2-EF4AFD80123E}"/>
                </c:ext>
              </c:extLst>
            </c:dLbl>
            <c:dLbl>
              <c:idx val="3"/>
              <c:layout>
                <c:manualLayout>
                  <c:x val="-8.3333333333332309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13E-43E0-92F2-EF4AFD80123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簡易集計!$B$2:$B$18</c:f>
              <c:strCache>
                <c:ptCount val="17"/>
                <c:pt idx="0">
                  <c:v>　❶＝電子契約システム（電子契約書、電子請求書）</c:v>
                </c:pt>
                <c:pt idx="1">
                  <c:v>　⓭＝システム内製化ツール、ノーコードツール（kintone等）</c:v>
                </c:pt>
                <c:pt idx="2">
                  <c:v>　⓬＝音声認識・議事録作成</c:v>
                </c:pt>
                <c:pt idx="3">
                  <c:v>　❺＝窓口のデジタル化システム</c:v>
                </c:pt>
                <c:pt idx="4">
                  <c:v>　⓱＝デジタル人材研修プログラム　</c:v>
                </c:pt>
                <c:pt idx="5">
                  <c:v>　❾＝RPA（ライセンス）※AI-OCRとのセット導入検討を含む</c:v>
                </c:pt>
                <c:pt idx="6">
                  <c:v>　❸＝グループウェア</c:v>
                </c:pt>
                <c:pt idx="7">
                  <c:v>　❹＝行政手続きのオンライン化に向けたBPRコンサル</c:v>
                </c:pt>
                <c:pt idx="8">
                  <c:v>　❽＝WEB会議システム</c:v>
                </c:pt>
                <c:pt idx="9">
                  <c:v>　❼＝チャットボット（AI含む）</c:v>
                </c:pt>
                <c:pt idx="10">
                  <c:v>　⓫＝OCR（AI含む）</c:v>
                </c:pt>
                <c:pt idx="11">
                  <c:v>　❷＝テレワークシステム、　</c:v>
                </c:pt>
                <c:pt idx="12">
                  <c:v>　➓＝RPA（ヘルプデスク） </c:v>
                </c:pt>
                <c:pt idx="13">
                  <c:v>　⓮＝母子健康手帳アプリ</c:v>
                </c:pt>
                <c:pt idx="14">
                  <c:v>　⓯＝地域通貨</c:v>
                </c:pt>
                <c:pt idx="15">
                  <c:v>　❻＝窓口来庁予約システム</c:v>
                </c:pt>
                <c:pt idx="16">
                  <c:v>　⓰＝自治体ポイント</c:v>
                </c:pt>
              </c:strCache>
            </c:strRef>
          </c:cat>
          <c:val>
            <c:numRef>
              <c:f>簡易集計!$E$2:$E$18</c:f>
              <c:numCache>
                <c:formatCode>General</c:formatCode>
                <c:ptCount val="17"/>
                <c:pt idx="0">
                  <c:v>16</c:v>
                </c:pt>
                <c:pt idx="1">
                  <c:v>15</c:v>
                </c:pt>
                <c:pt idx="2">
                  <c:v>13</c:v>
                </c:pt>
                <c:pt idx="3">
                  <c:v>13</c:v>
                </c:pt>
                <c:pt idx="4">
                  <c:v>9</c:v>
                </c:pt>
                <c:pt idx="5">
                  <c:v>9</c:v>
                </c:pt>
                <c:pt idx="6">
                  <c:v>7</c:v>
                </c:pt>
                <c:pt idx="7">
                  <c:v>6</c:v>
                </c:pt>
                <c:pt idx="8">
                  <c:v>4</c:v>
                </c:pt>
                <c:pt idx="9">
                  <c:v>4</c:v>
                </c:pt>
                <c:pt idx="10">
                  <c:v>3</c:v>
                </c:pt>
                <c:pt idx="11">
                  <c:v>2</c:v>
                </c:pt>
                <c:pt idx="12">
                  <c:v>2</c:v>
                </c:pt>
                <c:pt idx="13">
                  <c:v>1</c:v>
                </c:pt>
                <c:pt idx="14">
                  <c:v>1</c:v>
                </c:pt>
                <c:pt idx="15">
                  <c:v>0</c:v>
                </c:pt>
                <c:pt idx="16">
                  <c:v>0</c:v>
                </c:pt>
              </c:numCache>
            </c:numRef>
          </c:val>
          <c:extLst>
            <c:ext xmlns:c16="http://schemas.microsoft.com/office/drawing/2014/chart" uri="{C3380CC4-5D6E-409C-BE32-E72D297353CC}">
              <c16:uniqueId val="{00000002-813E-43E0-92F2-EF4AFD80123E}"/>
            </c:ext>
          </c:extLst>
        </c:ser>
        <c:dLbls>
          <c:showLegendKey val="0"/>
          <c:showVal val="0"/>
          <c:showCatName val="0"/>
          <c:showSerName val="0"/>
          <c:showPercent val="0"/>
          <c:showBubbleSize val="0"/>
        </c:dLbls>
        <c:gapWidth val="182"/>
        <c:axId val="526907936"/>
        <c:axId val="526915840"/>
      </c:barChart>
      <c:catAx>
        <c:axId val="5269079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26915840"/>
        <c:crosses val="autoZero"/>
        <c:auto val="1"/>
        <c:lblAlgn val="ctr"/>
        <c:lblOffset val="100"/>
        <c:noMultiLvlLbl val="0"/>
      </c:catAx>
      <c:valAx>
        <c:axId val="526915840"/>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6907936"/>
        <c:crosses val="autoZero"/>
        <c:crossBetween val="between"/>
      </c:valAx>
      <c:spPr>
        <a:solidFill>
          <a:schemeClr val="bg1"/>
        </a:solidFill>
        <a:ln>
          <a:noFill/>
        </a:ln>
        <a:effectLst/>
      </c:spPr>
    </c:plotArea>
    <c:plotVisOnly val="1"/>
    <c:dispBlanksAs val="gap"/>
    <c:showDLblsOverMax val="0"/>
  </c:chart>
  <c:spPr>
    <a:solidFill>
      <a:schemeClr val="accent4">
        <a:lumMod val="40000"/>
        <a:lumOff val="60000"/>
      </a:schemeClr>
    </a:solidFill>
    <a:ln w="9525" cap="flat" cmpd="sng" algn="ctr">
      <a:solidFill>
        <a:schemeClr val="tx1">
          <a:lumMod val="15000"/>
          <a:lumOff val="85000"/>
        </a:schemeClr>
      </a:solid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0.91383</cdr:x>
      <cdr:y>0.12869</cdr:y>
    </cdr:from>
    <cdr:to>
      <cdr:x>0.97235</cdr:x>
      <cdr:y>0.19236</cdr:y>
    </cdr:to>
    <cdr:sp macro="" textlink="">
      <cdr:nvSpPr>
        <cdr:cNvPr id="2" name="楕円 1"/>
        <cdr:cNvSpPr/>
      </cdr:nvSpPr>
      <cdr:spPr>
        <a:xfrm xmlns:a="http://schemas.openxmlformats.org/drawingml/2006/main">
          <a:off x="4268991" y="513485"/>
          <a:ext cx="273394" cy="254055"/>
        </a:xfrm>
        <a:prstGeom xmlns:a="http://schemas.openxmlformats.org/drawingml/2006/main" prst="ellipse">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C8788F4-2BFA-4A56-82DD-027B8C318277}" type="datetimeFigureOut">
              <a:rPr kumimoji="1" lang="ja-JP" altLang="en-US" smtClean="0"/>
              <a:t>2022/8/26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B9E373D-3ED8-4F52-BBD4-F904D93F6C81}" type="slidenum">
              <a:rPr kumimoji="1" lang="ja-JP" altLang="en-US" smtClean="0"/>
              <a:t>‹#›</a:t>
            </a:fld>
            <a:endParaRPr kumimoji="1" lang="ja-JP" altLang="en-US"/>
          </a:p>
        </p:txBody>
      </p:sp>
    </p:spTree>
    <p:extLst>
      <p:ext uri="{BB962C8B-B14F-4D97-AF65-F5344CB8AC3E}">
        <p14:creationId xmlns:p14="http://schemas.microsoft.com/office/powerpoint/2010/main" val="2210539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B087FF-9408-4514-885C-C8EA0AB7A566}" type="datetime1">
              <a:rPr kumimoji="1" lang="ja-JP" altLang="en-US" smtClean="0"/>
              <a:t>2022/8/26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96741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068F57-CC11-405D-BD59-CA1B9C33A68B}" type="datetime1">
              <a:rPr kumimoji="1" lang="ja-JP" altLang="en-US" smtClean="0"/>
              <a:t>2022/8/26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92643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64666D9-0EAB-4543-8054-A293DB9BCD12}" type="datetime1">
              <a:rPr kumimoji="1" lang="ja-JP" altLang="en-US" smtClean="0"/>
              <a:t>2022/8/26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420453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4C74FC0-EA22-48C5-8FA3-5015A72DD910}" type="datetime1">
              <a:rPr kumimoji="1" lang="ja-JP" altLang="en-US" smtClean="0"/>
              <a:t>2022/8/26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15818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9850CE-2853-4D60-B8A1-E7EA07B5BA60}" type="datetime1">
              <a:rPr kumimoji="1" lang="ja-JP" altLang="en-US" smtClean="0"/>
              <a:t>2022/8/26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34624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solidFill>
                  <a:schemeClr val="tx2"/>
                </a:solidFill>
              </a:defRPr>
            </a:lvl1pPr>
          </a:lstStyle>
          <a:p>
            <a:fld id="{B96313F9-BE63-4481-B075-E5DF9EB58FB8}" type="datetime1">
              <a:rPr kumimoji="1" lang="ja-JP" altLang="en-US" smtClean="0"/>
              <a:t>2022/8/26</a:t>
            </a:fld>
            <a:endParaRPr kumimoji="1" lang="ja-JP" alt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212487848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D3C34A7-E7D6-42B3-88A4-818C88FDD67F}" type="datetime1">
              <a:rPr kumimoji="1" lang="ja-JP" altLang="en-US" smtClean="0"/>
              <a:t>2022/8/26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241639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85822DC-8485-424B-A585-38FFEABE5A7E}" type="datetime1">
              <a:rPr kumimoji="1" lang="ja-JP" altLang="en-US" smtClean="0"/>
              <a:t>2022/8/26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731718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F52F9A5-4631-4251-8B89-CD09AF16D602}" type="datetime1">
              <a:rPr kumimoji="1" lang="ja-JP" altLang="en-US" smtClean="0"/>
              <a:t>2022/8/26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331934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2AEEC-4DF4-4FC2-93CB-42B6791E3EEB}" type="datetime1">
              <a:rPr kumimoji="1" lang="ja-JP" altLang="en-US" smtClean="0"/>
              <a:t>2022/8/26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427501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C594581-BD82-4B8D-87D1-9655235A643A}" type="datetime1">
              <a:rPr kumimoji="1" lang="ja-JP" altLang="en-US" smtClean="0"/>
              <a:t>2022/8/26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17400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86DF7A-03BB-4A86-A8BC-01DC0772FF9B}" type="datetime1">
              <a:rPr kumimoji="1" lang="ja-JP" altLang="en-US" smtClean="0"/>
              <a:t>2022/8/26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44907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D503C6D-D292-4901-911C-F92348993231}" type="datetime1">
              <a:rPr kumimoji="1" lang="ja-JP" altLang="en-US" smtClean="0"/>
              <a:t>2022/8/26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465367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92405B-2DB8-4E70-9600-093587165C5C}" type="datetime1">
              <a:rPr kumimoji="1" lang="ja-JP" altLang="en-US" smtClean="0"/>
              <a:t>2022/8/26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500504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505F4DE-DBCB-4BD8-A796-E7A78F70BFEE}" type="datetime1">
              <a:rPr kumimoji="1" lang="ja-JP" altLang="en-US" smtClean="0"/>
              <a:t>2022/8/26</a:t>
            </a:fld>
            <a:endParaRPr kumimoji="1" lang="ja-JP" altLang="en-US"/>
          </a:p>
        </p:txBody>
      </p:sp>
      <p:sp>
        <p:nvSpPr>
          <p:cNvPr id="5" name="Footer Placeholder 4"/>
          <p:cNvSpPr>
            <a:spLocks noGrp="1"/>
          </p:cNvSpPr>
          <p:nvPr>
            <p:ph type="ftr" sz="quarter" idx="11"/>
          </p:nvPr>
        </p:nvSpPr>
        <p:spPr>
          <a:xfrm>
            <a:off x="3776135" y="6422854"/>
            <a:ext cx="4279669" cy="365125"/>
          </a:xfrm>
        </p:spPr>
        <p:txBody>
          <a:bodyPr/>
          <a:lstStyle/>
          <a:p>
            <a:endParaRPr kumimoji="1" lang="ja-JP" altLang="en-US"/>
          </a:p>
        </p:txBody>
      </p:sp>
      <p:sp>
        <p:nvSpPr>
          <p:cNvPr id="6" name="Slide Number Placeholder 5"/>
          <p:cNvSpPr>
            <a:spLocks noGrp="1"/>
          </p:cNvSpPr>
          <p:nvPr>
            <p:ph type="sldNum" sz="quarter" idx="12"/>
          </p:nvPr>
        </p:nvSpPr>
        <p:spPr>
          <a:xfrm>
            <a:off x="8073048" y="6422854"/>
            <a:ext cx="879759" cy="365125"/>
          </a:xfrm>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95418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F3F1D99-FB3D-4892-BB59-3F25C2EF7CF1}" type="datetime1">
              <a:rPr kumimoji="1" lang="ja-JP" altLang="en-US" smtClean="0"/>
              <a:t>2022/8/26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8908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3923C5-2B63-45DC-A2CE-A3E966EB7B28}" type="datetime1">
              <a:rPr kumimoji="1" lang="ja-JP" altLang="en-US" smtClean="0"/>
              <a:t>2022/8/26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2634418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9C1624C-C421-49E6-B4D3-5F2DA9EA3047}" type="datetime1">
              <a:rPr kumimoji="1" lang="ja-JP" altLang="en-US" smtClean="0"/>
              <a:t>2022/8/26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73899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A409C2C-77A6-4111-8702-6B09FE747E94}" type="datetime1">
              <a:rPr kumimoji="1" lang="ja-JP" altLang="en-US" smtClean="0"/>
              <a:t>2022/8/26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339821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C78B558-0197-4335-9020-DBD60EA3AE61}" type="datetime1">
              <a:rPr kumimoji="1" lang="ja-JP" altLang="en-US" smtClean="0"/>
              <a:t>2022/8/26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297128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09D6933-DB70-42F3-BEE7-EE8D57A90917}" type="datetime1">
              <a:rPr kumimoji="1" lang="ja-JP" altLang="en-US" smtClean="0"/>
              <a:t>2022/8/26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31255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8C44729-1178-42F6-81B1-EF21D0FFBF8E}" type="datetime1">
              <a:rPr kumimoji="1" lang="ja-JP" altLang="en-US" smtClean="0"/>
              <a:t>2022/8/26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92532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A0BE1-034E-4DAE-9D82-F781CD47BBAA}" type="datetime1">
              <a:rPr kumimoji="1" lang="ja-JP" altLang="en-US" smtClean="0"/>
              <a:t>2022/8/26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1372367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F80E163E-964A-4DE9-BC95-34428B79A474}" type="datetime1">
              <a:rPr kumimoji="1" lang="ja-JP" altLang="en-US" smtClean="0"/>
              <a:t>2022/8/26</a:t>
            </a:fld>
            <a:endParaRPr kumimoji="1" lang="ja-JP" alt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788F0F9-CCFE-4985-AD54-E016DA6B1074}" type="slidenum">
              <a:rPr kumimoji="1" lang="ja-JP" altLang="en-US" smtClean="0"/>
              <a:t>‹#›</a:t>
            </a:fld>
            <a:endParaRPr kumimoji="1" lang="ja-JP" altLang="en-US"/>
          </a:p>
        </p:txBody>
      </p:sp>
    </p:spTree>
    <p:extLst>
      <p:ext uri="{BB962C8B-B14F-4D97-AF65-F5344CB8AC3E}">
        <p14:creationId xmlns:p14="http://schemas.microsoft.com/office/powerpoint/2010/main" val="291729952"/>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3.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19"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48.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image" Target="../media/image61.png"/><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png"/><Relationship Id="rId19" Type="http://schemas.openxmlformats.org/officeDocument/2006/relationships/chart" Target="../charts/chart1.xml"/><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8.tmp"/><Relationship Id="rId7" Type="http://schemas.openxmlformats.org/officeDocument/2006/relationships/image" Target="../media/image82.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1.emf"/><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E0B8934-A5CC-49B2-9CE1-D2EF1597DC71}"/>
              </a:ext>
            </a:extLst>
          </p:cNvPr>
          <p:cNvSpPr txBox="1"/>
          <p:nvPr/>
        </p:nvSpPr>
        <p:spPr>
          <a:xfrm>
            <a:off x="2181110" y="2450380"/>
            <a:ext cx="7963758" cy="1323439"/>
          </a:xfrm>
          <a:prstGeom prst="rect">
            <a:avLst/>
          </a:prstGeom>
          <a:noFill/>
        </p:spPr>
        <p:txBody>
          <a:bodyPr wrap="square">
            <a:spAutoFit/>
          </a:bodyPr>
          <a:lstStyle/>
          <a:p>
            <a:pPr algn="ctr"/>
            <a:r>
              <a:rPr lang="ja-JP" altLang="en-US" sz="3600" b="1" dirty="0">
                <a:solidFill>
                  <a:schemeClr val="bg1"/>
                </a:solidFill>
                <a:latin typeface="Meiryo UI" panose="020B0604030504040204" pitchFamily="50" charset="-128"/>
                <a:ea typeface="Meiryo UI" panose="020B0604030504040204" pitchFamily="50" charset="-128"/>
              </a:rPr>
              <a:t>大阪府におけるスマートシティの取組み</a:t>
            </a:r>
            <a:endParaRPr lang="en-US" altLang="ja-JP" sz="3600" b="1" dirty="0">
              <a:solidFill>
                <a:schemeClr val="bg1"/>
              </a:solidFill>
              <a:latin typeface="Meiryo UI" panose="020B0604030504040204" pitchFamily="50" charset="-128"/>
              <a:ea typeface="Meiryo UI" panose="020B0604030504040204" pitchFamily="50" charset="-128"/>
            </a:endParaRPr>
          </a:p>
          <a:p>
            <a:pPr algn="ctr"/>
            <a:endParaRPr lang="en-US" altLang="ja-JP" sz="1600" b="1" dirty="0">
              <a:solidFill>
                <a:schemeClr val="bg1"/>
              </a:solidFill>
              <a:latin typeface="Meiryo UI" panose="020B0604030504040204" pitchFamily="50" charset="-128"/>
              <a:ea typeface="Meiryo UI" panose="020B0604030504040204" pitchFamily="50" charset="-128"/>
            </a:endParaRPr>
          </a:p>
          <a:p>
            <a:pPr algn="ctr"/>
            <a:r>
              <a:rPr lang="ja-JP" altLang="en-US" sz="2800" b="1" dirty="0">
                <a:solidFill>
                  <a:schemeClr val="bg1"/>
                </a:solidFill>
                <a:latin typeface="Meiryo UI" panose="020B0604030504040204" pitchFamily="50" charset="-128"/>
                <a:ea typeface="Meiryo UI" panose="020B0604030504040204" pitchFamily="50" charset="-128"/>
              </a:rPr>
              <a:t>～第１ステージから第３ステージに向けて～</a:t>
            </a:r>
            <a:endParaRPr lang="en-US" altLang="ja-JP" sz="28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4D8A640C-B35E-48E5-B493-609C503C421C}"/>
              </a:ext>
            </a:extLst>
          </p:cNvPr>
          <p:cNvSpPr txBox="1"/>
          <p:nvPr/>
        </p:nvSpPr>
        <p:spPr>
          <a:xfrm>
            <a:off x="242035" y="216390"/>
            <a:ext cx="877163" cy="369332"/>
          </a:xfrm>
          <a:prstGeom prst="rect">
            <a:avLst/>
          </a:prstGeom>
          <a:noFill/>
          <a:ln>
            <a:solidFill>
              <a:schemeClr val="tx1"/>
            </a:solidFill>
          </a:ln>
        </p:spPr>
        <p:txBody>
          <a:bodyPr wrap="none" rtlCol="0">
            <a:spAutoFit/>
          </a:bodyPr>
          <a:lstStyle/>
          <a:p>
            <a:r>
              <a:rPr kumimoji="1" lang="ja-JP" altLang="en-US" dirty="0">
                <a:latin typeface="Meiryo UI" panose="020B0604030504040204" pitchFamily="50" charset="-128"/>
                <a:ea typeface="Meiryo UI" panose="020B0604030504040204" pitchFamily="50" charset="-128"/>
              </a:rPr>
              <a:t>資料１</a:t>
            </a:r>
          </a:p>
        </p:txBody>
      </p:sp>
      <p:sp>
        <p:nvSpPr>
          <p:cNvPr id="8" name="テキスト ボックス 7">
            <a:extLst>
              <a:ext uri="{FF2B5EF4-FFF2-40B4-BE49-F238E27FC236}">
                <a16:creationId xmlns:a16="http://schemas.microsoft.com/office/drawing/2014/main" id="{5820FD30-DDF5-4345-B463-416B69FB659E}"/>
              </a:ext>
            </a:extLst>
          </p:cNvPr>
          <p:cNvSpPr txBox="1"/>
          <p:nvPr/>
        </p:nvSpPr>
        <p:spPr>
          <a:xfrm>
            <a:off x="4587878" y="6110347"/>
            <a:ext cx="3150222" cy="400110"/>
          </a:xfrm>
          <a:prstGeom prst="rect">
            <a:avLst/>
          </a:prstGeom>
          <a:noFill/>
          <a:ln>
            <a:noFill/>
          </a:ln>
        </p:spPr>
        <p:txBody>
          <a:bodyPr wrap="none" rtlCol="0">
            <a:spAutoFit/>
          </a:bodyPr>
          <a:lstStyle/>
          <a:p>
            <a:pPr algn="r"/>
            <a:r>
              <a:rPr kumimoji="1" lang="ja-JP" altLang="en-US" sz="2000" b="1" dirty="0">
                <a:solidFill>
                  <a:schemeClr val="bg1"/>
                </a:solidFill>
                <a:latin typeface="Meiryo UI" panose="020B0604030504040204" pitchFamily="50" charset="-128"/>
                <a:ea typeface="Meiryo UI" panose="020B0604030504040204" pitchFamily="50" charset="-128"/>
              </a:rPr>
              <a:t>大阪府スマートシティ戦略部</a:t>
            </a:r>
          </a:p>
        </p:txBody>
      </p:sp>
      <p:sp>
        <p:nvSpPr>
          <p:cNvPr id="7" name="テキスト ボックス 6">
            <a:extLst>
              <a:ext uri="{FF2B5EF4-FFF2-40B4-BE49-F238E27FC236}">
                <a16:creationId xmlns:a16="http://schemas.microsoft.com/office/drawing/2014/main" id="{047927C8-4ADD-4E2F-B64B-1FF7EE68F709}"/>
              </a:ext>
            </a:extLst>
          </p:cNvPr>
          <p:cNvSpPr txBox="1"/>
          <p:nvPr/>
        </p:nvSpPr>
        <p:spPr>
          <a:xfrm>
            <a:off x="8149936" y="170535"/>
            <a:ext cx="3931654" cy="338554"/>
          </a:xfrm>
          <a:prstGeom prst="rect">
            <a:avLst/>
          </a:prstGeom>
          <a:noFill/>
        </p:spPr>
        <p:txBody>
          <a:bodyPr wrap="none" rtlCol="0">
            <a:spAutoFit/>
          </a:bodyPr>
          <a:lstStyle/>
          <a:p>
            <a:pPr algn="r"/>
            <a:r>
              <a:rPr lang="ja-JP" altLang="en-US" sz="1600" dirty="0">
                <a:latin typeface="Meiryo UI" panose="020B0604030504040204" pitchFamily="50" charset="-128"/>
                <a:ea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回大阪</a:t>
            </a:r>
            <a:r>
              <a:rPr lang="en-US" altLang="ja-JP" sz="1600" dirty="0">
                <a:latin typeface="Meiryo UI" panose="020B0604030504040204" pitchFamily="50" charset="-128"/>
                <a:ea typeface="Meiryo UI" panose="020B0604030504040204" pitchFamily="50" charset="-128"/>
              </a:rPr>
              <a:t>DX</a:t>
            </a:r>
            <a:r>
              <a:rPr lang="ja-JP" altLang="en-US" sz="1600" dirty="0">
                <a:latin typeface="Meiryo UI" panose="020B0604030504040204" pitchFamily="50" charset="-128"/>
                <a:ea typeface="Meiryo UI" panose="020B0604030504040204" pitchFamily="50" charset="-128"/>
              </a:rPr>
              <a:t>イニシアティブ　　</a:t>
            </a:r>
            <a:r>
              <a:rPr lang="en-US" altLang="ja-JP" sz="1600" dirty="0">
                <a:latin typeface="Meiryo UI" panose="020B0604030504040204" pitchFamily="50" charset="-128"/>
                <a:ea typeface="Meiryo UI" panose="020B0604030504040204" pitchFamily="50" charset="-128"/>
              </a:rPr>
              <a:t>2022.8.26</a:t>
            </a:r>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09205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flipV="1">
            <a:off x="180303" y="3026535"/>
            <a:ext cx="9360000"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a:off x="373487" y="2499488"/>
            <a:ext cx="8568371" cy="461665"/>
          </a:xfrm>
          <a:prstGeom prst="rect">
            <a:avLst/>
          </a:prstGeom>
          <a:noFill/>
        </p:spPr>
        <p:txBody>
          <a:bodyPr wrap="none" rtlCol="0">
            <a:spAutoFit/>
          </a:bodyPr>
          <a:lstStyle/>
          <a:p>
            <a:r>
              <a:rPr lang="ja-JP" altLang="en-US" sz="2400" b="1" dirty="0"/>
              <a:t>第２ステージでの取り組みについて</a:t>
            </a:r>
            <a:r>
              <a:rPr lang="ja-JP" altLang="en-US" sz="2000" b="1" dirty="0"/>
              <a:t>（先駆的なスマートシティの取組み）</a:t>
            </a:r>
            <a:endParaRPr kumimoji="1" lang="ja-JP" altLang="en-US" sz="2000" b="1" dirty="0"/>
          </a:p>
        </p:txBody>
      </p:sp>
      <p:sp>
        <p:nvSpPr>
          <p:cNvPr id="8" name="正方形/長方形 7"/>
          <p:cNvSpPr/>
          <p:nvPr/>
        </p:nvSpPr>
        <p:spPr>
          <a:xfrm>
            <a:off x="180304" y="2434107"/>
            <a:ext cx="193183" cy="592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325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10" name="直線コネクタ 9"/>
          <p:cNvCxnSpPr/>
          <p:nvPr/>
        </p:nvCxnSpPr>
        <p:spPr>
          <a:xfrm>
            <a:off x="12876" y="596839"/>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3592916" y="107853"/>
            <a:ext cx="8448830" cy="400110"/>
          </a:xfrm>
          <a:prstGeom prst="rect">
            <a:avLst/>
          </a:prstGeom>
          <a:noFill/>
        </p:spPr>
        <p:txBody>
          <a:bodyPr wrap="square" rtlCol="0">
            <a:spAutoFit/>
          </a:bodyPr>
          <a:lstStyle/>
          <a:p>
            <a:r>
              <a:rPr lang="ja-JP" altLang="en-US" sz="2000" b="1" dirty="0"/>
              <a:t>１）スマートシティ戦略部の設置と民間人材の登用</a:t>
            </a:r>
          </a:p>
        </p:txBody>
      </p:sp>
      <p:pic>
        <p:nvPicPr>
          <p:cNvPr id="14" name="図 13"/>
          <p:cNvPicPr>
            <a:picLocks noChangeAspect="1"/>
          </p:cNvPicPr>
          <p:nvPr/>
        </p:nvPicPr>
        <p:blipFill>
          <a:blip r:embed="rId2"/>
          <a:stretch>
            <a:fillRect/>
          </a:stretch>
        </p:blipFill>
        <p:spPr>
          <a:xfrm>
            <a:off x="309093" y="5124090"/>
            <a:ext cx="3788145" cy="1460108"/>
          </a:xfrm>
          <a:prstGeom prst="rect">
            <a:avLst/>
          </a:prstGeom>
        </p:spPr>
      </p:pic>
      <p:sp>
        <p:nvSpPr>
          <p:cNvPr id="3" name="テキスト ボックス 2"/>
          <p:cNvSpPr txBox="1"/>
          <p:nvPr/>
        </p:nvSpPr>
        <p:spPr>
          <a:xfrm>
            <a:off x="5115429" y="2725564"/>
            <a:ext cx="3486912" cy="415498"/>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総務機能、議会、予算・決算、</a:t>
            </a:r>
            <a:r>
              <a:rPr lang="ja-JP" altLang="en-US" sz="1050" dirty="0">
                <a:latin typeface="メイリオ" panose="020B0604030504040204" pitchFamily="50" charset="-128"/>
                <a:ea typeface="メイリオ" panose="020B0604030504040204" pitchFamily="50" charset="-128"/>
              </a:rPr>
              <a:t>スマートシティ推進本部会議運営、</a:t>
            </a:r>
            <a:r>
              <a:rPr lang="en-US" altLang="ja-JP" sz="1050" dirty="0">
                <a:latin typeface="メイリオ" panose="020B0604030504040204" pitchFamily="50" charset="-128"/>
                <a:ea typeface="メイリオ" panose="020B0604030504040204" pitchFamily="50" charset="-128"/>
              </a:rPr>
              <a:t> OSPF</a:t>
            </a:r>
            <a:r>
              <a:rPr lang="ja-JP" altLang="en-US" sz="1050" dirty="0">
                <a:latin typeface="メイリオ" panose="020B0604030504040204" pitchFamily="50" charset="-128"/>
                <a:ea typeface="メイリオ" panose="020B0604030504040204" pitchFamily="50" charset="-128"/>
              </a:rPr>
              <a:t>運営　</a:t>
            </a:r>
            <a:r>
              <a:rPr kumimoji="1" lang="ja-JP" altLang="en-US" sz="1050" dirty="0">
                <a:latin typeface="メイリオ" panose="020B0604030504040204" pitchFamily="50" charset="-128"/>
                <a:ea typeface="メイリオ" panose="020B0604030504040204" pitchFamily="50" charset="-128"/>
              </a:rPr>
              <a:t>等</a:t>
            </a:r>
          </a:p>
        </p:txBody>
      </p:sp>
      <p:sp>
        <p:nvSpPr>
          <p:cNvPr id="25" name="テキスト ボックス 24"/>
          <p:cNvSpPr txBox="1"/>
          <p:nvPr/>
        </p:nvSpPr>
        <p:spPr>
          <a:xfrm>
            <a:off x="5115429" y="3611183"/>
            <a:ext cx="3837156" cy="415498"/>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先端技術を活用した新施策検討、特区を活用した規制改革、スーパーシティ推進 等</a:t>
            </a:r>
            <a:endParaRPr lang="en-US" altLang="ja-JP" sz="1050"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5155638" y="5418489"/>
            <a:ext cx="3837156"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庁内ネットワーク、庁内情報セキュリティ対策　等</a:t>
            </a:r>
            <a:endParaRPr lang="en-US" altLang="ja-JP" sz="105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4658687" y="2062190"/>
            <a:ext cx="0" cy="30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4469461" y="1697769"/>
            <a:ext cx="2244443" cy="36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80000" indent="-180000">
              <a:buFont typeface="Wingdings" panose="05000000000000000000" pitchFamily="2" charset="2"/>
              <a:buChar char="n"/>
            </a:pPr>
            <a:r>
              <a:rPr kumimoji="1" lang="ja-JP" altLang="en-US" sz="1400" b="1" dirty="0">
                <a:solidFill>
                  <a:schemeClr val="tx1"/>
                </a:solidFill>
                <a:latin typeface="+mn-ea"/>
              </a:rPr>
              <a:t>スマートシティ戦略部</a:t>
            </a:r>
          </a:p>
        </p:txBody>
      </p:sp>
      <p:cxnSp>
        <p:nvCxnSpPr>
          <p:cNvPr id="29" name="直線コネクタ 28"/>
          <p:cNvCxnSpPr/>
          <p:nvPr/>
        </p:nvCxnSpPr>
        <p:spPr>
          <a:xfrm>
            <a:off x="4658687" y="2484516"/>
            <a:ext cx="6174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065485" y="2312805"/>
            <a:ext cx="2844000" cy="36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80000" indent="-180000">
              <a:buFont typeface="Wingdings" panose="05000000000000000000" pitchFamily="2" charset="2"/>
              <a:buChar char="n"/>
            </a:pPr>
            <a:r>
              <a:rPr kumimoji="1" lang="ja-JP" altLang="en-US" sz="1400" dirty="0">
                <a:solidFill>
                  <a:schemeClr val="tx1"/>
                </a:solidFill>
                <a:latin typeface="+mn-ea"/>
              </a:rPr>
              <a:t>スマートシティ戦略総務課</a:t>
            </a:r>
            <a:r>
              <a:rPr kumimoji="1" lang="en-US" altLang="ja-JP" sz="1400" dirty="0">
                <a:solidFill>
                  <a:schemeClr val="tx1"/>
                </a:solidFill>
                <a:latin typeface="+mn-ea"/>
              </a:rPr>
              <a:t>(</a:t>
            </a:r>
            <a:r>
              <a:rPr kumimoji="1" lang="en-US" altLang="ja-JP" sz="1400" dirty="0" smtClean="0">
                <a:solidFill>
                  <a:schemeClr val="tx1"/>
                </a:solidFill>
                <a:latin typeface="+mn-ea"/>
              </a:rPr>
              <a:t>25</a:t>
            </a:r>
            <a:r>
              <a:rPr kumimoji="1" lang="ja-JP" altLang="en-US" sz="1400" dirty="0" smtClean="0">
                <a:solidFill>
                  <a:schemeClr val="tx1"/>
                </a:solidFill>
                <a:latin typeface="+mn-ea"/>
              </a:rPr>
              <a:t>名</a:t>
            </a:r>
            <a:r>
              <a:rPr kumimoji="1" lang="en-US" altLang="ja-JP" sz="1400" dirty="0">
                <a:solidFill>
                  <a:schemeClr val="tx1"/>
                </a:solidFill>
                <a:latin typeface="+mn-ea"/>
              </a:rPr>
              <a:t>)</a:t>
            </a:r>
            <a:endParaRPr kumimoji="1" lang="ja-JP" altLang="en-US" sz="1400" dirty="0">
              <a:solidFill>
                <a:schemeClr val="tx1"/>
              </a:solidFill>
              <a:latin typeface="+mn-ea"/>
            </a:endParaRPr>
          </a:p>
        </p:txBody>
      </p:sp>
      <p:cxnSp>
        <p:nvCxnSpPr>
          <p:cNvPr id="42" name="直線コネクタ 41"/>
          <p:cNvCxnSpPr/>
          <p:nvPr/>
        </p:nvCxnSpPr>
        <p:spPr>
          <a:xfrm>
            <a:off x="4658687" y="3368616"/>
            <a:ext cx="6174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5065485" y="3191066"/>
            <a:ext cx="2844000" cy="36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80000" indent="-180000">
              <a:buFont typeface="Wingdings" panose="05000000000000000000" pitchFamily="2" charset="2"/>
              <a:buChar char="n"/>
            </a:pPr>
            <a:r>
              <a:rPr kumimoji="1" lang="ja-JP" altLang="en-US" sz="1400" dirty="0">
                <a:solidFill>
                  <a:schemeClr val="tx1"/>
                </a:solidFill>
                <a:latin typeface="+mn-ea"/>
              </a:rPr>
              <a:t>地域戦略・特区推進課</a:t>
            </a:r>
            <a:r>
              <a:rPr lang="en-US" altLang="ja-JP" sz="1400" dirty="0">
                <a:solidFill>
                  <a:schemeClr val="tx1"/>
                </a:solidFill>
                <a:latin typeface="+mn-ea"/>
              </a:rPr>
              <a:t>(15</a:t>
            </a:r>
            <a:r>
              <a:rPr lang="ja-JP" altLang="en-US" sz="1400" dirty="0">
                <a:solidFill>
                  <a:schemeClr val="tx1"/>
                </a:solidFill>
                <a:latin typeface="+mn-ea"/>
              </a:rPr>
              <a:t>名</a:t>
            </a:r>
            <a:r>
              <a:rPr lang="en-US" altLang="ja-JP" sz="1400" dirty="0">
                <a:solidFill>
                  <a:schemeClr val="tx1"/>
                </a:solidFill>
                <a:latin typeface="+mn-ea"/>
              </a:rPr>
              <a:t>)</a:t>
            </a:r>
            <a:endParaRPr lang="ja-JP" altLang="en-US" sz="1400" dirty="0">
              <a:solidFill>
                <a:schemeClr val="tx1"/>
              </a:solidFill>
              <a:latin typeface="+mn-ea"/>
            </a:endParaRPr>
          </a:p>
        </p:txBody>
      </p:sp>
      <p:cxnSp>
        <p:nvCxnSpPr>
          <p:cNvPr id="43" name="直線コネクタ 42"/>
          <p:cNvCxnSpPr/>
          <p:nvPr/>
        </p:nvCxnSpPr>
        <p:spPr>
          <a:xfrm>
            <a:off x="4658687" y="4407983"/>
            <a:ext cx="6174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5065485" y="4216007"/>
            <a:ext cx="2844000" cy="36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80000" indent="-180000">
              <a:buFont typeface="Wingdings" panose="05000000000000000000" pitchFamily="2" charset="2"/>
              <a:buChar char="n"/>
            </a:pPr>
            <a:r>
              <a:rPr lang="ja-JP" altLang="en-US" sz="1400" dirty="0">
                <a:solidFill>
                  <a:schemeClr val="tx1"/>
                </a:solidFill>
                <a:latin typeface="+mn-ea"/>
              </a:rPr>
              <a:t>デジタル行政推進課</a:t>
            </a:r>
            <a:r>
              <a:rPr lang="en-US" altLang="ja-JP" sz="1400" dirty="0">
                <a:solidFill>
                  <a:schemeClr val="tx1"/>
                </a:solidFill>
                <a:latin typeface="+mn-ea"/>
              </a:rPr>
              <a:t>(17</a:t>
            </a:r>
            <a:r>
              <a:rPr lang="ja-JP" altLang="en-US" sz="1400" dirty="0">
                <a:solidFill>
                  <a:schemeClr val="tx1"/>
                </a:solidFill>
                <a:latin typeface="+mn-ea"/>
              </a:rPr>
              <a:t>名</a:t>
            </a:r>
            <a:r>
              <a:rPr lang="en-US" altLang="ja-JP" sz="1400" dirty="0">
                <a:solidFill>
                  <a:schemeClr val="tx1"/>
                </a:solidFill>
                <a:latin typeface="+mn-ea"/>
              </a:rPr>
              <a:t>)</a:t>
            </a:r>
            <a:endParaRPr lang="ja-JP" altLang="en-US" sz="1400" dirty="0">
              <a:solidFill>
                <a:schemeClr val="tx1"/>
              </a:solidFill>
              <a:latin typeface="+mn-ea"/>
            </a:endParaRPr>
          </a:p>
        </p:txBody>
      </p:sp>
      <p:cxnSp>
        <p:nvCxnSpPr>
          <p:cNvPr id="44" name="直線コネクタ 43"/>
          <p:cNvCxnSpPr/>
          <p:nvPr/>
        </p:nvCxnSpPr>
        <p:spPr>
          <a:xfrm>
            <a:off x="4658687" y="5152965"/>
            <a:ext cx="6174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065485" y="4961497"/>
            <a:ext cx="2844000" cy="36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80000" indent="-180000">
              <a:buFont typeface="Wingdings" panose="05000000000000000000" pitchFamily="2" charset="2"/>
              <a:buChar char="n"/>
            </a:pPr>
            <a:r>
              <a:rPr lang="en-US" altLang="ja-JP" sz="1400" dirty="0">
                <a:solidFill>
                  <a:schemeClr val="tx1"/>
                </a:solidFill>
                <a:latin typeface="+mn-ea"/>
              </a:rPr>
              <a:t>ICT</a:t>
            </a:r>
            <a:r>
              <a:rPr lang="ja-JP" altLang="en-US" sz="1400" dirty="0">
                <a:solidFill>
                  <a:schemeClr val="tx1"/>
                </a:solidFill>
                <a:latin typeface="+mn-ea"/>
              </a:rPr>
              <a:t>基盤課</a:t>
            </a:r>
            <a:r>
              <a:rPr lang="en-US" altLang="ja-JP" sz="1400" dirty="0">
                <a:solidFill>
                  <a:schemeClr val="tx1"/>
                </a:solidFill>
                <a:latin typeface="+mn-ea"/>
              </a:rPr>
              <a:t>(19</a:t>
            </a:r>
            <a:r>
              <a:rPr lang="ja-JP" altLang="en-US" sz="1400" dirty="0">
                <a:solidFill>
                  <a:schemeClr val="tx1"/>
                </a:solidFill>
                <a:latin typeface="+mn-ea"/>
              </a:rPr>
              <a:t>名</a:t>
            </a:r>
            <a:r>
              <a:rPr lang="en-US" altLang="ja-JP" sz="1400" dirty="0">
                <a:solidFill>
                  <a:schemeClr val="tx1"/>
                </a:solidFill>
                <a:latin typeface="+mn-ea"/>
              </a:rPr>
              <a:t>)</a:t>
            </a:r>
            <a:endParaRPr lang="ja-JP" altLang="en-US" sz="1400" dirty="0">
              <a:solidFill>
                <a:schemeClr val="tx1"/>
              </a:solidFill>
              <a:latin typeface="+mn-ea"/>
            </a:endParaRPr>
          </a:p>
        </p:txBody>
      </p:sp>
      <p:sp>
        <p:nvSpPr>
          <p:cNvPr id="52" name="角丸四角形 51"/>
          <p:cNvSpPr/>
          <p:nvPr/>
        </p:nvSpPr>
        <p:spPr>
          <a:xfrm>
            <a:off x="4272416" y="895796"/>
            <a:ext cx="4804522" cy="5822926"/>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974351" y="767783"/>
            <a:ext cx="3416320" cy="369332"/>
          </a:xfrm>
          <a:prstGeom prst="rect">
            <a:avLst/>
          </a:prstGeom>
          <a:solidFill>
            <a:schemeClr val="bg1"/>
          </a:solid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スマートシティ戦略部内の業務</a:t>
            </a:r>
          </a:p>
        </p:txBody>
      </p:sp>
      <p:sp>
        <p:nvSpPr>
          <p:cNvPr id="53" name="テキスト ボックス 52"/>
          <p:cNvSpPr txBox="1"/>
          <p:nvPr/>
        </p:nvSpPr>
        <p:spPr>
          <a:xfrm>
            <a:off x="10086572" y="1464933"/>
            <a:ext cx="1764052" cy="369332"/>
          </a:xfrm>
          <a:prstGeom prst="rect">
            <a:avLst/>
          </a:prstGeom>
          <a:noFill/>
        </p:spPr>
        <p:txBody>
          <a:bodyPr wrap="square" rtlCol="0">
            <a:spAutoFit/>
          </a:bodyPr>
          <a:lstStyle/>
          <a:p>
            <a:endParaRPr kumimoji="1" lang="ja-JP" altLang="en-US" dirty="0">
              <a:latin typeface="メイリオ" panose="020B0604030504040204" pitchFamily="50" charset="-128"/>
              <a:ea typeface="メイリオ" panose="020B0604030504040204" pitchFamily="50" charset="-128"/>
            </a:endParaRPr>
          </a:p>
        </p:txBody>
      </p:sp>
      <p:sp>
        <p:nvSpPr>
          <p:cNvPr id="54" name="角丸四角形 53"/>
          <p:cNvSpPr/>
          <p:nvPr/>
        </p:nvSpPr>
        <p:spPr>
          <a:xfrm>
            <a:off x="161163" y="932302"/>
            <a:ext cx="4026172" cy="5822925"/>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90394" y="767783"/>
            <a:ext cx="3185487" cy="369332"/>
          </a:xfrm>
          <a:prstGeom prst="rect">
            <a:avLst/>
          </a:prstGeom>
          <a:solidFill>
            <a:schemeClr val="bg1"/>
          </a:solid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スマートシティ戦略部の設置</a:t>
            </a:r>
          </a:p>
        </p:txBody>
      </p:sp>
      <p:sp>
        <p:nvSpPr>
          <p:cNvPr id="58" name="角丸四角形 57"/>
          <p:cNvSpPr/>
          <p:nvPr/>
        </p:nvSpPr>
        <p:spPr>
          <a:xfrm>
            <a:off x="9177687" y="895796"/>
            <a:ext cx="2905834" cy="5867756"/>
          </a:xfrm>
          <a:prstGeom prst="roundRect">
            <a:avLst>
              <a:gd name="adj" fmla="val 66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9783809" y="760018"/>
            <a:ext cx="1706880" cy="338554"/>
          </a:xfrm>
          <a:prstGeom prst="rect">
            <a:avLst/>
          </a:prstGeom>
          <a:solidFill>
            <a:schemeClr val="bg1"/>
          </a:solid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外部人材の獲得</a:t>
            </a:r>
          </a:p>
        </p:txBody>
      </p:sp>
      <p:graphicFrame>
        <p:nvGraphicFramePr>
          <p:cNvPr id="2" name="表 1"/>
          <p:cNvGraphicFramePr>
            <a:graphicFrameLocks noGrp="1"/>
          </p:cNvGraphicFramePr>
          <p:nvPr>
            <p:extLst>
              <p:ext uri="{D42A27DB-BD31-4B8C-83A1-F6EECF244321}">
                <p14:modId xmlns:p14="http://schemas.microsoft.com/office/powerpoint/2010/main" val="536541133"/>
              </p:ext>
            </p:extLst>
          </p:nvPr>
        </p:nvGraphicFramePr>
        <p:xfrm>
          <a:off x="9385521" y="2037365"/>
          <a:ext cx="2521170" cy="3291840"/>
        </p:xfrm>
        <a:graphic>
          <a:graphicData uri="http://schemas.openxmlformats.org/drawingml/2006/table">
            <a:tbl>
              <a:tblPr firstRow="1" bandRow="1">
                <a:tableStyleId>{5940675A-B579-460E-94D1-54222C63F5DA}</a:tableStyleId>
              </a:tblPr>
              <a:tblGrid>
                <a:gridCol w="1300480">
                  <a:extLst>
                    <a:ext uri="{9D8B030D-6E8A-4147-A177-3AD203B41FA5}">
                      <a16:colId xmlns:a16="http://schemas.microsoft.com/office/drawing/2014/main" val="2555281026"/>
                    </a:ext>
                  </a:extLst>
                </a:gridCol>
                <a:gridCol w="1220690">
                  <a:extLst>
                    <a:ext uri="{9D8B030D-6E8A-4147-A177-3AD203B41FA5}">
                      <a16:colId xmlns:a16="http://schemas.microsoft.com/office/drawing/2014/main" val="1814645909"/>
                    </a:ext>
                  </a:extLst>
                </a:gridCol>
              </a:tblGrid>
              <a:tr h="140867">
                <a:tc>
                  <a:txBody>
                    <a:bodyPr/>
                    <a:lstStyle/>
                    <a:p>
                      <a:pPr algn="ctr"/>
                      <a:r>
                        <a:rPr kumimoji="1" lang="ja-JP" altLang="en-US" sz="1200" b="1" dirty="0"/>
                        <a:t>企業名</a:t>
                      </a:r>
                    </a:p>
                  </a:txBody>
                  <a:tcPr>
                    <a:solidFill>
                      <a:schemeClr val="accent1">
                        <a:lumMod val="40000"/>
                        <a:lumOff val="60000"/>
                      </a:schemeClr>
                    </a:solidFill>
                  </a:tcPr>
                </a:tc>
                <a:tc>
                  <a:txBody>
                    <a:bodyPr/>
                    <a:lstStyle/>
                    <a:p>
                      <a:pPr algn="ctr"/>
                      <a:r>
                        <a:rPr kumimoji="1" lang="ja-JP" altLang="en-US" sz="1200" b="1" dirty="0"/>
                        <a:t>期間</a:t>
                      </a:r>
                    </a:p>
                  </a:txBody>
                  <a:tcPr>
                    <a:solidFill>
                      <a:schemeClr val="accent1">
                        <a:lumMod val="40000"/>
                        <a:lumOff val="60000"/>
                      </a:schemeClr>
                    </a:solidFill>
                  </a:tcPr>
                </a:tc>
                <a:extLst>
                  <a:ext uri="{0D108BD9-81ED-4DB2-BD59-A6C34878D82A}">
                    <a16:rowId xmlns:a16="http://schemas.microsoft.com/office/drawing/2014/main" val="4003266155"/>
                  </a:ext>
                </a:extLst>
              </a:tr>
              <a:tr h="190432">
                <a:tc>
                  <a:txBody>
                    <a:bodyPr/>
                    <a:lstStyle/>
                    <a:p>
                      <a:r>
                        <a:rPr kumimoji="1" lang="ja-JP" altLang="en-US" sz="1200" b="1" dirty="0"/>
                        <a:t>ソフトバンク</a:t>
                      </a:r>
                    </a:p>
                  </a:txBody>
                  <a:tcPr>
                    <a:solidFill>
                      <a:schemeClr val="accent4">
                        <a:lumMod val="20000"/>
                        <a:lumOff val="80000"/>
                      </a:schemeClr>
                    </a:solidFill>
                  </a:tcPr>
                </a:tc>
                <a:tc>
                  <a:txBody>
                    <a:bodyPr/>
                    <a:lstStyle/>
                    <a:p>
                      <a:r>
                        <a:rPr kumimoji="1" lang="en-US" altLang="ja-JP" sz="1200" b="1" dirty="0"/>
                        <a:t>R2.4~</a:t>
                      </a:r>
                      <a:endParaRPr kumimoji="1" lang="ja-JP" altLang="en-US" sz="1200" b="1" dirty="0"/>
                    </a:p>
                  </a:txBody>
                  <a:tcPr>
                    <a:solidFill>
                      <a:schemeClr val="accent4">
                        <a:lumMod val="20000"/>
                        <a:lumOff val="80000"/>
                      </a:schemeClr>
                    </a:solidFill>
                  </a:tcPr>
                </a:tc>
                <a:extLst>
                  <a:ext uri="{0D108BD9-81ED-4DB2-BD59-A6C34878D82A}">
                    <a16:rowId xmlns:a16="http://schemas.microsoft.com/office/drawing/2014/main" val="2687617223"/>
                  </a:ext>
                </a:extLst>
              </a:tr>
              <a:tr h="190432">
                <a:tc>
                  <a:txBody>
                    <a:bodyPr/>
                    <a:lstStyle/>
                    <a:p>
                      <a:r>
                        <a:rPr kumimoji="1" lang="en-US" altLang="ja-JP" sz="1200" b="1" dirty="0"/>
                        <a:t>NTT</a:t>
                      </a:r>
                      <a:r>
                        <a:rPr kumimoji="1" lang="ja-JP" altLang="en-US" sz="1200" b="1" dirty="0"/>
                        <a:t>ドコモ</a:t>
                      </a:r>
                    </a:p>
                  </a:txBody>
                  <a:tcPr>
                    <a:solidFill>
                      <a:schemeClr val="accent4">
                        <a:lumMod val="20000"/>
                        <a:lumOff val="80000"/>
                      </a:schemeClr>
                    </a:solidFill>
                  </a:tcPr>
                </a:tc>
                <a:tc>
                  <a:txBody>
                    <a:bodyPr/>
                    <a:lstStyle/>
                    <a:p>
                      <a:r>
                        <a:rPr kumimoji="1" lang="en-US" altLang="ja-JP" sz="1200" b="1" dirty="0"/>
                        <a:t>R2.4~</a:t>
                      </a:r>
                      <a:endParaRPr kumimoji="1" lang="ja-JP" altLang="en-US" sz="1200" b="1" dirty="0"/>
                    </a:p>
                  </a:txBody>
                  <a:tcPr>
                    <a:solidFill>
                      <a:schemeClr val="accent4">
                        <a:lumMod val="20000"/>
                        <a:lumOff val="80000"/>
                      </a:schemeClr>
                    </a:solidFill>
                  </a:tcPr>
                </a:tc>
                <a:extLst>
                  <a:ext uri="{0D108BD9-81ED-4DB2-BD59-A6C34878D82A}">
                    <a16:rowId xmlns:a16="http://schemas.microsoft.com/office/drawing/2014/main" val="4094167614"/>
                  </a:ext>
                </a:extLst>
              </a:tr>
              <a:tr h="190432">
                <a:tc>
                  <a:txBody>
                    <a:bodyPr/>
                    <a:lstStyle/>
                    <a:p>
                      <a:r>
                        <a:rPr kumimoji="1" lang="ja-JP" altLang="en-US" sz="1200" b="1" dirty="0"/>
                        <a:t>パナソニック</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t>R2.4~R4.6</a:t>
                      </a:r>
                      <a:endParaRPr kumimoji="1" lang="ja-JP" altLang="en-US" sz="1200" b="1" dirty="0"/>
                    </a:p>
                  </a:txBody>
                  <a:tcPr>
                    <a:solidFill>
                      <a:schemeClr val="accent4">
                        <a:lumMod val="20000"/>
                        <a:lumOff val="80000"/>
                      </a:schemeClr>
                    </a:solidFill>
                  </a:tcPr>
                </a:tc>
                <a:extLst>
                  <a:ext uri="{0D108BD9-81ED-4DB2-BD59-A6C34878D82A}">
                    <a16:rowId xmlns:a16="http://schemas.microsoft.com/office/drawing/2014/main" val="2914020463"/>
                  </a:ext>
                </a:extLst>
              </a:tr>
              <a:tr h="190432">
                <a:tc>
                  <a:txBody>
                    <a:bodyPr/>
                    <a:lstStyle/>
                    <a:p>
                      <a:r>
                        <a:rPr kumimoji="1" lang="ja-JP" altLang="en-US" sz="1200" b="1" dirty="0"/>
                        <a:t>西日本電信電話</a:t>
                      </a:r>
                    </a:p>
                  </a:txBody>
                  <a:tcPr>
                    <a:solidFill>
                      <a:schemeClr val="accent4">
                        <a:lumMod val="20000"/>
                        <a:lumOff val="80000"/>
                      </a:schemeClr>
                    </a:solidFill>
                  </a:tcPr>
                </a:tc>
                <a:tc>
                  <a:txBody>
                    <a:bodyPr/>
                    <a:lstStyle/>
                    <a:p>
                      <a:r>
                        <a:rPr kumimoji="1" lang="en-US" altLang="ja-JP" sz="1200" b="1" dirty="0"/>
                        <a:t>R2.4~</a:t>
                      </a:r>
                      <a:endParaRPr kumimoji="1" lang="ja-JP" altLang="en-US" sz="1200" b="1" dirty="0"/>
                    </a:p>
                  </a:txBody>
                  <a:tcPr>
                    <a:solidFill>
                      <a:schemeClr val="accent4">
                        <a:lumMod val="20000"/>
                        <a:lumOff val="80000"/>
                      </a:schemeClr>
                    </a:solidFill>
                  </a:tcPr>
                </a:tc>
                <a:extLst>
                  <a:ext uri="{0D108BD9-81ED-4DB2-BD59-A6C34878D82A}">
                    <a16:rowId xmlns:a16="http://schemas.microsoft.com/office/drawing/2014/main" val="3030773644"/>
                  </a:ext>
                </a:extLst>
              </a:tr>
              <a:tr h="190432">
                <a:tc>
                  <a:txBody>
                    <a:bodyPr/>
                    <a:lstStyle/>
                    <a:p>
                      <a:r>
                        <a:rPr kumimoji="1" lang="ja-JP" altLang="en-US" sz="1200" dirty="0"/>
                        <a:t>日本電気</a:t>
                      </a:r>
                    </a:p>
                  </a:txBody>
                  <a:tcPr/>
                </a:tc>
                <a:tc>
                  <a:txBody>
                    <a:bodyPr/>
                    <a:lstStyle/>
                    <a:p>
                      <a:r>
                        <a:rPr kumimoji="1" lang="en-US" altLang="ja-JP" sz="1200" dirty="0"/>
                        <a:t>R2.7~</a:t>
                      </a:r>
                      <a:endParaRPr kumimoji="1" lang="ja-JP" altLang="en-US" sz="1200" dirty="0"/>
                    </a:p>
                  </a:txBody>
                  <a:tcPr/>
                </a:tc>
                <a:extLst>
                  <a:ext uri="{0D108BD9-81ED-4DB2-BD59-A6C34878D82A}">
                    <a16:rowId xmlns:a16="http://schemas.microsoft.com/office/drawing/2014/main" val="1624783689"/>
                  </a:ext>
                </a:extLst>
              </a:tr>
              <a:tr h="190432">
                <a:tc>
                  <a:txBody>
                    <a:bodyPr/>
                    <a:lstStyle/>
                    <a:p>
                      <a:r>
                        <a:rPr kumimoji="1" lang="ja-JP" altLang="en-US" sz="1200" dirty="0"/>
                        <a:t>日本</a:t>
                      </a:r>
                      <a:r>
                        <a:rPr kumimoji="1" lang="en-US" altLang="ja-JP" sz="1200" dirty="0"/>
                        <a:t>IBM</a:t>
                      </a:r>
                      <a:endParaRPr kumimoji="1" lang="ja-JP" altLang="en-US" sz="1200" dirty="0"/>
                    </a:p>
                  </a:txBody>
                  <a:tcPr/>
                </a:tc>
                <a:tc>
                  <a:txBody>
                    <a:bodyPr/>
                    <a:lstStyle/>
                    <a:p>
                      <a:r>
                        <a:rPr kumimoji="1" lang="en-US" altLang="ja-JP" sz="1200" dirty="0"/>
                        <a:t>R2.12~</a:t>
                      </a:r>
                      <a:endParaRPr kumimoji="1" lang="ja-JP" altLang="en-US" sz="1200" dirty="0"/>
                    </a:p>
                  </a:txBody>
                  <a:tcPr/>
                </a:tc>
                <a:extLst>
                  <a:ext uri="{0D108BD9-81ED-4DB2-BD59-A6C34878D82A}">
                    <a16:rowId xmlns:a16="http://schemas.microsoft.com/office/drawing/2014/main" val="532542059"/>
                  </a:ext>
                </a:extLst>
              </a:tr>
              <a:tr h="190432">
                <a:tc>
                  <a:txBody>
                    <a:bodyPr/>
                    <a:lstStyle/>
                    <a:p>
                      <a:r>
                        <a:rPr kumimoji="1" lang="ja-JP" altLang="en-US" sz="1200" dirty="0"/>
                        <a:t>日立製作所</a:t>
                      </a:r>
                    </a:p>
                  </a:txBody>
                  <a:tcPr/>
                </a:tc>
                <a:tc>
                  <a:txBody>
                    <a:bodyPr/>
                    <a:lstStyle/>
                    <a:p>
                      <a:r>
                        <a:rPr kumimoji="1" lang="en-US" altLang="ja-JP" sz="1200" dirty="0"/>
                        <a:t>R2.12~</a:t>
                      </a:r>
                      <a:endParaRPr kumimoji="1" lang="ja-JP" altLang="en-US" sz="1200" dirty="0"/>
                    </a:p>
                  </a:txBody>
                  <a:tcPr/>
                </a:tc>
                <a:extLst>
                  <a:ext uri="{0D108BD9-81ED-4DB2-BD59-A6C34878D82A}">
                    <a16:rowId xmlns:a16="http://schemas.microsoft.com/office/drawing/2014/main" val="2862787899"/>
                  </a:ext>
                </a:extLst>
              </a:tr>
              <a:tr h="190432">
                <a:tc>
                  <a:txBody>
                    <a:bodyPr/>
                    <a:lstStyle/>
                    <a:p>
                      <a:r>
                        <a:rPr kumimoji="1" lang="en-US" altLang="ja-JP" sz="1200" dirty="0"/>
                        <a:t>KDDI</a:t>
                      </a:r>
                      <a:endParaRPr kumimoji="1" lang="ja-JP" altLang="en-US" sz="1200" dirty="0"/>
                    </a:p>
                  </a:txBody>
                  <a:tcPr/>
                </a:tc>
                <a:tc>
                  <a:txBody>
                    <a:bodyPr/>
                    <a:lstStyle/>
                    <a:p>
                      <a:r>
                        <a:rPr kumimoji="1" lang="en-US" altLang="ja-JP" sz="1200" dirty="0"/>
                        <a:t>R3.1~</a:t>
                      </a:r>
                      <a:endParaRPr kumimoji="1" lang="ja-JP" altLang="en-US" sz="1200" dirty="0"/>
                    </a:p>
                  </a:txBody>
                  <a:tcPr/>
                </a:tc>
                <a:extLst>
                  <a:ext uri="{0D108BD9-81ED-4DB2-BD59-A6C34878D82A}">
                    <a16:rowId xmlns:a16="http://schemas.microsoft.com/office/drawing/2014/main" val="3568190397"/>
                  </a:ext>
                </a:extLst>
              </a:tr>
              <a:tr h="190432">
                <a:tc>
                  <a:txBody>
                    <a:bodyPr/>
                    <a:lstStyle/>
                    <a:p>
                      <a:r>
                        <a:rPr kumimoji="1" lang="ja-JP" altLang="en-US" sz="1200" dirty="0"/>
                        <a:t>りそな銀行</a:t>
                      </a:r>
                    </a:p>
                  </a:txBody>
                  <a:tcPr/>
                </a:tc>
                <a:tc>
                  <a:txBody>
                    <a:bodyPr/>
                    <a:lstStyle/>
                    <a:p>
                      <a:r>
                        <a:rPr kumimoji="1" lang="en-US" altLang="ja-JP" sz="1200" dirty="0"/>
                        <a:t>R3.1~</a:t>
                      </a:r>
                      <a:endParaRPr kumimoji="1" lang="ja-JP" altLang="en-US" sz="1200" dirty="0"/>
                    </a:p>
                  </a:txBody>
                  <a:tcPr/>
                </a:tc>
                <a:extLst>
                  <a:ext uri="{0D108BD9-81ED-4DB2-BD59-A6C34878D82A}">
                    <a16:rowId xmlns:a16="http://schemas.microsoft.com/office/drawing/2014/main" val="3228937932"/>
                  </a:ext>
                </a:extLst>
              </a:tr>
              <a:tr h="190432">
                <a:tc>
                  <a:txBody>
                    <a:bodyPr/>
                    <a:lstStyle/>
                    <a:p>
                      <a:r>
                        <a:rPr kumimoji="1" lang="ja-JP" altLang="en-US" sz="1200" dirty="0"/>
                        <a:t>近鉄グループ</a:t>
                      </a:r>
                    </a:p>
                  </a:txBody>
                  <a:tcPr/>
                </a:tc>
                <a:tc>
                  <a:txBody>
                    <a:bodyPr/>
                    <a:lstStyle/>
                    <a:p>
                      <a:r>
                        <a:rPr kumimoji="1" lang="en-US" altLang="ja-JP" sz="1200" dirty="0"/>
                        <a:t>R3.4~</a:t>
                      </a:r>
                      <a:endParaRPr kumimoji="1" lang="ja-JP" altLang="en-US" sz="1200" dirty="0"/>
                    </a:p>
                  </a:txBody>
                  <a:tcPr/>
                </a:tc>
                <a:extLst>
                  <a:ext uri="{0D108BD9-81ED-4DB2-BD59-A6C34878D82A}">
                    <a16:rowId xmlns:a16="http://schemas.microsoft.com/office/drawing/2014/main" val="3084394314"/>
                  </a:ext>
                </a:extLst>
              </a:tr>
              <a:tr h="190432">
                <a:tc>
                  <a:txBody>
                    <a:bodyPr/>
                    <a:lstStyle/>
                    <a:p>
                      <a:r>
                        <a:rPr kumimoji="1" lang="en-US" altLang="ja-JP" sz="1200" dirty="0"/>
                        <a:t>TIS</a:t>
                      </a:r>
                      <a:endParaRPr kumimoji="1" lang="ja-JP" altLang="en-US" sz="1200" dirty="0"/>
                    </a:p>
                  </a:txBody>
                  <a:tcPr/>
                </a:tc>
                <a:tc>
                  <a:txBody>
                    <a:bodyPr/>
                    <a:lstStyle/>
                    <a:p>
                      <a:r>
                        <a:rPr kumimoji="1" lang="en-US" altLang="ja-JP" sz="1200" dirty="0"/>
                        <a:t>R4.8~</a:t>
                      </a:r>
                      <a:endParaRPr kumimoji="1" lang="ja-JP" altLang="en-US" sz="1200" dirty="0"/>
                    </a:p>
                  </a:txBody>
                  <a:tcPr/>
                </a:tc>
                <a:extLst>
                  <a:ext uri="{0D108BD9-81ED-4DB2-BD59-A6C34878D82A}">
                    <a16:rowId xmlns:a16="http://schemas.microsoft.com/office/drawing/2014/main" val="2298483076"/>
                  </a:ext>
                </a:extLst>
              </a:tr>
            </a:tbl>
          </a:graphicData>
        </a:graphic>
      </p:graphicFrame>
      <p:sp>
        <p:nvSpPr>
          <p:cNvPr id="7" name="テキスト ボックス 6"/>
          <p:cNvSpPr txBox="1"/>
          <p:nvPr/>
        </p:nvSpPr>
        <p:spPr>
          <a:xfrm>
            <a:off x="9783809" y="1648948"/>
            <a:ext cx="1853392" cy="307777"/>
          </a:xfrm>
          <a:prstGeom prst="rect">
            <a:avLst/>
          </a:prstGeom>
          <a:noFill/>
        </p:spPr>
        <p:txBody>
          <a:bodyPr wrap="none" rtlCol="0">
            <a:spAutoFit/>
          </a:bodyPr>
          <a:lstStyle/>
          <a:p>
            <a:r>
              <a:rPr kumimoji="1" lang="ja-JP" altLang="en-US" sz="1400" dirty="0"/>
              <a:t>民間交流員</a:t>
            </a:r>
            <a:r>
              <a:rPr lang="ja-JP" altLang="en-US" sz="1400" dirty="0"/>
              <a:t>による協力</a:t>
            </a:r>
            <a:endParaRPr kumimoji="1" lang="ja-JP" altLang="en-US" sz="1400" dirty="0"/>
          </a:p>
        </p:txBody>
      </p:sp>
      <p:sp>
        <p:nvSpPr>
          <p:cNvPr id="32" name="テキスト ボックス 31"/>
          <p:cNvSpPr txBox="1"/>
          <p:nvPr/>
        </p:nvSpPr>
        <p:spPr>
          <a:xfrm>
            <a:off x="5155638" y="4641794"/>
            <a:ext cx="3837156"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行政のデジタル化推進、業務改革　 等</a:t>
            </a:r>
            <a:endParaRPr lang="en-US" altLang="ja-JP" sz="105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7090785" y="1073573"/>
            <a:ext cx="2086902" cy="430887"/>
          </a:xfrm>
          <a:prstGeom prst="rect">
            <a:avLst/>
          </a:prstGeom>
          <a:noFill/>
        </p:spPr>
        <p:txBody>
          <a:bodyPr wrap="square" rtlCol="0">
            <a:spAutoFit/>
          </a:bodyPr>
          <a:lstStyle/>
          <a:p>
            <a:pPr algn="ctr"/>
            <a:r>
              <a:rPr kumimoji="1" lang="ja-JP" altLang="en-US" sz="1050" dirty="0"/>
              <a:t>スマートシティ戦略部発足時</a:t>
            </a:r>
            <a:endParaRPr kumimoji="1" lang="en-US" altLang="ja-JP" sz="1050" dirty="0"/>
          </a:p>
          <a:p>
            <a:pPr algn="ctr"/>
            <a:r>
              <a:rPr kumimoji="1" lang="ja-JP" altLang="en-US" sz="1050" dirty="0"/>
              <a:t>（２０２０年</a:t>
            </a:r>
            <a:r>
              <a:rPr kumimoji="1" lang="en-US" altLang="ja-JP" sz="1050" dirty="0"/>
              <a:t>4</a:t>
            </a:r>
            <a:r>
              <a:rPr kumimoji="1" lang="ja-JP" altLang="en-US" sz="1050" dirty="0"/>
              <a:t>月</a:t>
            </a:r>
            <a:r>
              <a:rPr kumimoji="1" lang="en-US" altLang="ja-JP" sz="1050" dirty="0"/>
              <a:t>1</a:t>
            </a:r>
            <a:r>
              <a:rPr kumimoji="1" lang="ja-JP" altLang="en-US" sz="1050" dirty="0"/>
              <a:t>日時点）</a:t>
            </a:r>
          </a:p>
        </p:txBody>
      </p:sp>
      <p:sp>
        <p:nvSpPr>
          <p:cNvPr id="13" name="テキスト ボックス 12"/>
          <p:cNvSpPr txBox="1"/>
          <p:nvPr/>
        </p:nvSpPr>
        <p:spPr>
          <a:xfrm>
            <a:off x="6845209" y="1753289"/>
            <a:ext cx="1252024" cy="307777"/>
          </a:xfrm>
          <a:prstGeom prst="rect">
            <a:avLst/>
          </a:prstGeom>
          <a:noFill/>
        </p:spPr>
        <p:txBody>
          <a:bodyPr wrap="square" rtlCol="0">
            <a:spAutoFit/>
          </a:bodyPr>
          <a:lstStyle/>
          <a:p>
            <a:r>
              <a:rPr lang="ja-JP" altLang="en-US" sz="1400" dirty="0"/>
              <a:t>計</a:t>
            </a:r>
            <a:r>
              <a:rPr lang="en-US" altLang="ja-JP" sz="1400" dirty="0"/>
              <a:t>76</a:t>
            </a:r>
            <a:r>
              <a:rPr lang="ja-JP" altLang="en-US" sz="1400" dirty="0"/>
              <a:t>人</a:t>
            </a:r>
            <a:endParaRPr kumimoji="1" lang="ja-JP" altLang="en-US" sz="1400" dirty="0"/>
          </a:p>
        </p:txBody>
      </p:sp>
      <p:sp>
        <p:nvSpPr>
          <p:cNvPr id="18" name="テキスト ボックス 17"/>
          <p:cNvSpPr txBox="1"/>
          <p:nvPr/>
        </p:nvSpPr>
        <p:spPr>
          <a:xfrm>
            <a:off x="9260409" y="5374430"/>
            <a:ext cx="2012089" cy="261610"/>
          </a:xfrm>
          <a:prstGeom prst="rect">
            <a:avLst/>
          </a:prstGeom>
          <a:noFill/>
        </p:spPr>
        <p:txBody>
          <a:bodyPr wrap="none" rtlCol="0">
            <a:spAutoFit/>
          </a:bodyPr>
          <a:lstStyle/>
          <a:p>
            <a:r>
              <a:rPr kumimoji="1" lang="en-US" altLang="ja-JP" sz="1100" dirty="0"/>
              <a:t>※</a:t>
            </a:r>
            <a:r>
              <a:rPr kumimoji="1" lang="ja-JP" altLang="en-US" sz="1100" dirty="0"/>
              <a:t>　部発足時は</a:t>
            </a:r>
            <a:r>
              <a:rPr kumimoji="1" lang="en-US" altLang="ja-JP" sz="1100" dirty="0"/>
              <a:t>4</a:t>
            </a:r>
            <a:r>
              <a:rPr kumimoji="1" lang="ja-JP" altLang="en-US" sz="1100" dirty="0"/>
              <a:t>人（網掛け）</a:t>
            </a:r>
          </a:p>
        </p:txBody>
      </p:sp>
      <p:pic>
        <p:nvPicPr>
          <p:cNvPr id="8" name="図 7"/>
          <p:cNvPicPr>
            <a:picLocks noChangeAspect="1"/>
          </p:cNvPicPr>
          <p:nvPr/>
        </p:nvPicPr>
        <p:blipFill>
          <a:blip r:embed="rId3"/>
          <a:stretch>
            <a:fillRect/>
          </a:stretch>
        </p:blipFill>
        <p:spPr>
          <a:xfrm>
            <a:off x="276667" y="1598786"/>
            <a:ext cx="3849381" cy="3678903"/>
          </a:xfrm>
          <a:prstGeom prst="rect">
            <a:avLst/>
          </a:prstGeom>
        </p:spPr>
      </p:pic>
      <p:sp>
        <p:nvSpPr>
          <p:cNvPr id="12" name="スライド番号プレースホルダー 11"/>
          <p:cNvSpPr>
            <a:spLocks noGrp="1"/>
          </p:cNvSpPr>
          <p:nvPr>
            <p:ph type="sldNum" sz="quarter" idx="12"/>
          </p:nvPr>
        </p:nvSpPr>
        <p:spPr>
          <a:xfrm>
            <a:off x="9107424" y="6340279"/>
            <a:ext cx="2743200" cy="365125"/>
          </a:xfrm>
        </p:spPr>
        <p:txBody>
          <a:bodyPr/>
          <a:lstStyle/>
          <a:p>
            <a:fld id="{1788F0F9-CCFE-4985-AD54-E016DA6B1074}" type="slidenum">
              <a:rPr kumimoji="1" lang="ja-JP" altLang="en-US" smtClean="0"/>
              <a:t>11</a:t>
            </a:fld>
            <a:endParaRPr kumimoji="1" lang="ja-JP" altLang="en-US" dirty="0"/>
          </a:p>
        </p:txBody>
      </p:sp>
      <p:sp>
        <p:nvSpPr>
          <p:cNvPr id="35" name="テキスト ボックス 34"/>
          <p:cNvSpPr txBox="1"/>
          <p:nvPr/>
        </p:nvSpPr>
        <p:spPr>
          <a:xfrm>
            <a:off x="2332185" y="1062478"/>
            <a:ext cx="2086902" cy="430887"/>
          </a:xfrm>
          <a:prstGeom prst="rect">
            <a:avLst/>
          </a:prstGeom>
          <a:noFill/>
        </p:spPr>
        <p:txBody>
          <a:bodyPr wrap="square" rtlCol="0">
            <a:spAutoFit/>
          </a:bodyPr>
          <a:lstStyle/>
          <a:p>
            <a:pPr algn="ctr"/>
            <a:r>
              <a:rPr kumimoji="1" lang="ja-JP" altLang="en-US" sz="1050" dirty="0"/>
              <a:t>スマートシティ戦略部発足時</a:t>
            </a:r>
            <a:endParaRPr kumimoji="1" lang="en-US" altLang="ja-JP" sz="1050" dirty="0"/>
          </a:p>
          <a:p>
            <a:pPr algn="ctr"/>
            <a:r>
              <a:rPr kumimoji="1" lang="ja-JP" altLang="en-US" sz="1050" dirty="0"/>
              <a:t>（２０２０年</a:t>
            </a:r>
            <a:r>
              <a:rPr kumimoji="1" lang="en-US" altLang="ja-JP" sz="1050" dirty="0"/>
              <a:t>4</a:t>
            </a:r>
            <a:r>
              <a:rPr kumimoji="1" lang="ja-JP" altLang="en-US" sz="1050" dirty="0"/>
              <a:t>月</a:t>
            </a:r>
            <a:r>
              <a:rPr kumimoji="1" lang="en-US" altLang="ja-JP" sz="1050" dirty="0"/>
              <a:t>1</a:t>
            </a:r>
            <a:r>
              <a:rPr kumimoji="1" lang="ja-JP" altLang="en-US" sz="1050" dirty="0"/>
              <a:t>日時点）</a:t>
            </a:r>
          </a:p>
        </p:txBody>
      </p:sp>
    </p:spTree>
    <p:extLst>
      <p:ext uri="{BB962C8B-B14F-4D97-AF65-F5344CB8AC3E}">
        <p14:creationId xmlns:p14="http://schemas.microsoft.com/office/powerpoint/2010/main" val="375050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107128" y="6258878"/>
            <a:ext cx="2743200" cy="365125"/>
          </a:xfrm>
        </p:spPr>
        <p:txBody>
          <a:bodyPr/>
          <a:lstStyle/>
          <a:p>
            <a:fld id="{1788F0F9-CCFE-4985-AD54-E016DA6B1074}" type="slidenum">
              <a:rPr kumimoji="1" lang="ja-JP" altLang="en-US" smtClean="0"/>
              <a:t>12</a:t>
            </a:fld>
            <a:endParaRPr kumimoji="1" lang="ja-JP" altLang="en-US"/>
          </a:p>
        </p:txBody>
      </p:sp>
      <p:sp>
        <p:nvSpPr>
          <p:cNvPr id="5" name="テキスト ボックス 4"/>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6" name="直線コネクタ 5"/>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C4D909E-7993-4077-B26A-2D10159D81AF}"/>
              </a:ext>
            </a:extLst>
          </p:cNvPr>
          <p:cNvSpPr txBox="1"/>
          <p:nvPr/>
        </p:nvSpPr>
        <p:spPr>
          <a:xfrm>
            <a:off x="3669307" y="94787"/>
            <a:ext cx="7496675" cy="400110"/>
          </a:xfrm>
          <a:prstGeom prst="rect">
            <a:avLst/>
          </a:prstGeom>
          <a:noFill/>
        </p:spPr>
        <p:txBody>
          <a:bodyPr wrap="square" rtlCol="0">
            <a:spAutoFit/>
          </a:bodyPr>
          <a:lstStyle/>
          <a:p>
            <a:r>
              <a:rPr lang="ja-JP" altLang="en-US" sz="2000" b="1" dirty="0"/>
              <a:t>２）コロナ</a:t>
            </a:r>
            <a:r>
              <a:rPr lang="en-US" altLang="ja-JP" sz="2000" b="1" dirty="0"/>
              <a:t>SWAT</a:t>
            </a:r>
            <a:r>
              <a:rPr lang="ja-JP" altLang="en-US" sz="2000" b="1" dirty="0"/>
              <a:t>による取組み（デジタル技術による緊急対応支援）</a:t>
            </a:r>
            <a:endParaRPr lang="ja-JP" altLang="en-US" sz="1400" b="1" dirty="0"/>
          </a:p>
        </p:txBody>
      </p:sp>
      <p:pic>
        <p:nvPicPr>
          <p:cNvPr id="10" name="図 9">
            <a:extLst>
              <a:ext uri="{FF2B5EF4-FFF2-40B4-BE49-F238E27FC236}">
                <a16:creationId xmlns:a16="http://schemas.microsoft.com/office/drawing/2014/main" id="{1C4AC14C-4DF4-41C4-BF61-2A3B0A8D9C58}"/>
              </a:ext>
            </a:extLst>
          </p:cNvPr>
          <p:cNvPicPr>
            <a:picLocks noChangeAspect="1"/>
          </p:cNvPicPr>
          <p:nvPr/>
        </p:nvPicPr>
        <p:blipFill>
          <a:blip r:embed="rId2"/>
          <a:stretch>
            <a:fillRect/>
          </a:stretch>
        </p:blipFill>
        <p:spPr>
          <a:xfrm>
            <a:off x="4500244" y="3759268"/>
            <a:ext cx="3746346" cy="2297680"/>
          </a:xfrm>
          <a:prstGeom prst="rect">
            <a:avLst/>
          </a:prstGeom>
        </p:spPr>
      </p:pic>
      <p:sp>
        <p:nvSpPr>
          <p:cNvPr id="11" name="正方形/長方形 10">
            <a:extLst>
              <a:ext uri="{FF2B5EF4-FFF2-40B4-BE49-F238E27FC236}">
                <a16:creationId xmlns:a16="http://schemas.microsoft.com/office/drawing/2014/main" id="{A0959CDA-C71E-402A-A2A2-3164AE2DDBDA}"/>
              </a:ext>
            </a:extLst>
          </p:cNvPr>
          <p:cNvSpPr/>
          <p:nvPr/>
        </p:nvSpPr>
        <p:spPr>
          <a:xfrm>
            <a:off x="317198" y="1229605"/>
            <a:ext cx="898441" cy="3413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1F9C37BA-A57E-41EC-A9D4-62141741491C}"/>
              </a:ext>
            </a:extLst>
          </p:cNvPr>
          <p:cNvSpPr txBox="1"/>
          <p:nvPr/>
        </p:nvSpPr>
        <p:spPr>
          <a:xfrm>
            <a:off x="1215639" y="1228307"/>
            <a:ext cx="2561920"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のコロナ対応管理システム</a:t>
            </a:r>
          </a:p>
        </p:txBody>
      </p:sp>
      <p:sp>
        <p:nvSpPr>
          <p:cNvPr id="14" name="正方形/長方形 13">
            <a:extLst>
              <a:ext uri="{FF2B5EF4-FFF2-40B4-BE49-F238E27FC236}">
                <a16:creationId xmlns:a16="http://schemas.microsoft.com/office/drawing/2014/main" id="{09C45ED4-3500-4D3C-83C9-3C789B776736}"/>
              </a:ext>
            </a:extLst>
          </p:cNvPr>
          <p:cNvSpPr/>
          <p:nvPr/>
        </p:nvSpPr>
        <p:spPr>
          <a:xfrm>
            <a:off x="186008" y="1672093"/>
            <a:ext cx="3880598" cy="2062103"/>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保健所がそれぞれ</a:t>
            </a:r>
            <a:r>
              <a:rPr lang="en-US" altLang="ja-JP" sz="1200" dirty="0">
                <a:latin typeface="BIZ UDPゴシック" panose="020B0400000000000000" pitchFamily="50" charset="-128"/>
                <a:ea typeface="BIZ UDPゴシック" panose="020B0400000000000000" pitchFamily="50" charset="-128"/>
              </a:rPr>
              <a:t>Excel</a:t>
            </a:r>
            <a:r>
              <a:rPr lang="ja-JP" altLang="en-US" sz="1200" dirty="0">
                <a:latin typeface="BIZ UDPゴシック" panose="020B0400000000000000" pitchFamily="50" charset="-128"/>
                <a:ea typeface="BIZ UDPゴシック" panose="020B0400000000000000" pitchFamily="50" charset="-128"/>
              </a:rPr>
              <a:t>等に入力していた各種</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情報を</a:t>
            </a:r>
            <a:r>
              <a:rPr lang="en-US" altLang="ja-JP" sz="1200" dirty="0">
                <a:latin typeface="BIZ UDPゴシック" panose="020B0400000000000000" pitchFamily="50" charset="-128"/>
                <a:ea typeface="BIZ UDPゴシック" panose="020B0400000000000000" pitchFamily="50" charset="-128"/>
              </a:rPr>
              <a:t>Web</a:t>
            </a:r>
            <a:r>
              <a:rPr lang="ja-JP" altLang="en-US" sz="1200" dirty="0">
                <a:latin typeface="BIZ UDPゴシック" panose="020B0400000000000000" pitchFamily="50" charset="-128"/>
                <a:ea typeface="BIZ UDPゴシック" panose="020B0400000000000000" pitchFamily="50" charset="-128"/>
              </a:rPr>
              <a:t>システムへ一元管理。</a:t>
            </a:r>
            <a:endParaRPr lang="en-US" altLang="ja-JP" sz="1200" dirty="0">
              <a:latin typeface="BIZ UDPゴシック" panose="020B0400000000000000" pitchFamily="50" charset="-128"/>
              <a:ea typeface="BIZ UDPゴシック" panose="020B0400000000000000" pitchFamily="50" charset="-128"/>
            </a:endParaRPr>
          </a:p>
          <a:p>
            <a:pPr marL="171450" indent="-171450">
              <a:buFont typeface="Arial" panose="020B0604020202020204" pitchFamily="34" charset="0"/>
              <a:buChar char="•"/>
            </a:pPr>
            <a:endParaRPr lang="en-US" altLang="ja-JP" sz="1200" dirty="0">
              <a:latin typeface="BIZ UDPゴシック" panose="020B0400000000000000" pitchFamily="50" charset="-128"/>
              <a:ea typeface="BIZ UDPゴシック" panose="020B0400000000000000" pitchFamily="50" charset="-128"/>
            </a:endParaRPr>
          </a:p>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患者が日々の体温や体調の変化を、スマートフォン等よりオンラインで入力可能とし、健康観察にかかる</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負担を大きく軽減。</a:t>
            </a:r>
            <a:endParaRPr lang="en-US" altLang="ja-JP" sz="1200" dirty="0">
              <a:latin typeface="BIZ UDPゴシック" panose="020B0400000000000000" pitchFamily="50" charset="-128"/>
              <a:ea typeface="BIZ UDPゴシック" panose="020B0400000000000000" pitchFamily="50" charset="-128"/>
            </a:endParaRPr>
          </a:p>
          <a:p>
            <a:endParaRPr lang="en-US" altLang="ja-JP" sz="800" dirty="0">
              <a:latin typeface="BIZ UDPゴシック" panose="020B0400000000000000" pitchFamily="50" charset="-128"/>
              <a:ea typeface="BIZ UDPゴシック" panose="020B0400000000000000" pitchFamily="50" charset="-128"/>
            </a:endParaRPr>
          </a:p>
          <a:p>
            <a:pPr marL="171450" indent="-171450">
              <a:buFont typeface="Arial" panose="020B0604020202020204" pitchFamily="34" charset="0"/>
              <a:buChar char="•"/>
            </a:pPr>
            <a:r>
              <a:rPr lang="ja-JP" altLang="en-US" sz="1200" b="1" u="sng" dirty="0">
                <a:latin typeface="BIZ UDPゴシック" panose="020B0400000000000000" pitchFamily="50" charset="-128"/>
                <a:ea typeface="BIZ UDPゴシック" panose="020B0400000000000000" pitchFamily="50" charset="-128"/>
              </a:rPr>
              <a:t>システムへリアルタイムに入力された情報から、感染状況や病院等施設の空き状況等を集計・グラフ化して、最新情報を速やかに共有し、患者受入先調整等　の業務を効率化。</a:t>
            </a:r>
          </a:p>
        </p:txBody>
      </p:sp>
      <p:sp>
        <p:nvSpPr>
          <p:cNvPr id="16" name="テキスト ボックス 15">
            <a:extLst>
              <a:ext uri="{FF2B5EF4-FFF2-40B4-BE49-F238E27FC236}">
                <a16:creationId xmlns:a16="http://schemas.microsoft.com/office/drawing/2014/main" id="{75EB3723-F9B7-4401-9D2A-8C94C67D5245}"/>
              </a:ext>
            </a:extLst>
          </p:cNvPr>
          <p:cNvSpPr txBox="1"/>
          <p:nvPr/>
        </p:nvSpPr>
        <p:spPr>
          <a:xfrm>
            <a:off x="186008" y="6134789"/>
            <a:ext cx="3952398" cy="415498"/>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注）現在は、後に厚生労働省が開発し、全国的に導入した新型コロナ</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　　ウイルス感染者等情報把握・管理システム（</a:t>
            </a:r>
            <a:r>
              <a:rPr kumimoji="1" lang="en-US" altLang="ja-JP" sz="1000" dirty="0">
                <a:latin typeface="BIZ UDPゴシック" panose="020B0400000000000000" pitchFamily="50" charset="-128"/>
                <a:ea typeface="BIZ UDPゴシック" panose="020B0400000000000000" pitchFamily="50" charset="-128"/>
              </a:rPr>
              <a:t>HER-SYS</a:t>
            </a:r>
            <a:r>
              <a:rPr kumimoji="1" lang="ja-JP" altLang="en-US" sz="1000" dirty="0">
                <a:latin typeface="BIZ UDPゴシック" panose="020B0400000000000000" pitchFamily="50" charset="-128"/>
                <a:ea typeface="BIZ UDPゴシック" panose="020B0400000000000000" pitchFamily="50" charset="-128"/>
              </a:rPr>
              <a:t>）に移行</a:t>
            </a:r>
          </a:p>
        </p:txBody>
      </p:sp>
      <p:sp>
        <p:nvSpPr>
          <p:cNvPr id="17" name="正方形/長方形 16">
            <a:extLst>
              <a:ext uri="{FF2B5EF4-FFF2-40B4-BE49-F238E27FC236}">
                <a16:creationId xmlns:a16="http://schemas.microsoft.com/office/drawing/2014/main" id="{B70A720E-1F90-4523-9B0E-71B894BFB4DC}"/>
              </a:ext>
            </a:extLst>
          </p:cNvPr>
          <p:cNvSpPr/>
          <p:nvPr/>
        </p:nvSpPr>
        <p:spPr>
          <a:xfrm>
            <a:off x="313944" y="1210064"/>
            <a:ext cx="800219" cy="338554"/>
          </a:xfrm>
          <a:prstGeom prst="rect">
            <a:avLst/>
          </a:prstGeom>
        </p:spPr>
        <p:txBody>
          <a:bodyPr wrap="none">
            <a:spAutoFit/>
          </a:bodyPr>
          <a:lstStyle/>
          <a:p>
            <a:r>
              <a:rPr kumimoji="1" lang="ja-JP" altLang="en-US" sz="1600" b="1" dirty="0">
                <a:solidFill>
                  <a:schemeClr val="bg1"/>
                </a:solidFill>
                <a:latin typeface="BIZ UDPゴシック" panose="020B0400000000000000" pitchFamily="50" charset="-128"/>
                <a:ea typeface="BIZ UDPゴシック" panose="020B0400000000000000" pitchFamily="50" charset="-128"/>
              </a:rPr>
              <a:t>全国初</a:t>
            </a:r>
            <a:endParaRPr lang="ja-JP" altLang="en-US" sz="1400" dirty="0">
              <a:solidFill>
                <a:schemeClr val="bg1"/>
              </a:solidFill>
            </a:endParaRPr>
          </a:p>
        </p:txBody>
      </p:sp>
      <p:grpSp>
        <p:nvGrpSpPr>
          <p:cNvPr id="18" name="グループ化 17">
            <a:extLst>
              <a:ext uri="{FF2B5EF4-FFF2-40B4-BE49-F238E27FC236}">
                <a16:creationId xmlns:a16="http://schemas.microsoft.com/office/drawing/2014/main" id="{EFD90CF5-1153-4591-9C27-D7806DCB42D7}"/>
              </a:ext>
            </a:extLst>
          </p:cNvPr>
          <p:cNvGrpSpPr/>
          <p:nvPr/>
        </p:nvGrpSpPr>
        <p:grpSpPr>
          <a:xfrm>
            <a:off x="289364" y="761743"/>
            <a:ext cx="3777242" cy="382766"/>
            <a:chOff x="6104236" y="2686483"/>
            <a:chExt cx="3472249" cy="414663"/>
          </a:xfrm>
        </p:grpSpPr>
        <p:sp>
          <p:nvSpPr>
            <p:cNvPr id="19" name="正方形/長方形 18">
              <a:extLst>
                <a:ext uri="{FF2B5EF4-FFF2-40B4-BE49-F238E27FC236}">
                  <a16:creationId xmlns:a16="http://schemas.microsoft.com/office/drawing/2014/main" id="{DEE90DDF-A67F-4811-977E-D74F6C08E51B}"/>
                </a:ext>
              </a:extLst>
            </p:cNvPr>
            <p:cNvSpPr/>
            <p:nvPr/>
          </p:nvSpPr>
          <p:spPr>
            <a:xfrm>
              <a:off x="6104236" y="2694645"/>
              <a:ext cx="3472249" cy="406501"/>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a:solidFill>
                  <a:prstClr val="white"/>
                </a:solidFill>
                <a:latin typeface="Calibri" panose="020F0502020204030204"/>
                <a:ea typeface="游ゴシック" panose="020B0400000000000000" pitchFamily="50" charset="-128"/>
              </a:endParaRPr>
            </a:p>
          </p:txBody>
        </p:sp>
        <p:sp>
          <p:nvSpPr>
            <p:cNvPr id="20" name="正方形/長方形 19">
              <a:extLst>
                <a:ext uri="{FF2B5EF4-FFF2-40B4-BE49-F238E27FC236}">
                  <a16:creationId xmlns:a16="http://schemas.microsoft.com/office/drawing/2014/main" id="{DC534840-EB70-40EC-BA01-1DA473C7D2ED}"/>
                </a:ext>
              </a:extLst>
            </p:cNvPr>
            <p:cNvSpPr/>
            <p:nvPr/>
          </p:nvSpPr>
          <p:spPr>
            <a:xfrm>
              <a:off x="6104236" y="2686483"/>
              <a:ext cx="3429464" cy="400110"/>
            </a:xfrm>
            <a:prstGeom prst="rect">
              <a:avLst/>
            </a:prstGeom>
          </p:spPr>
          <p:txBody>
            <a:bodyPr wrap="square">
              <a:spAutoFit/>
            </a:bodyPr>
            <a:lstStyle/>
            <a:p>
              <a:pPr algn="ctr" defTabSz="422041"/>
              <a:r>
                <a:rPr lang="ja-JP" altLang="en-US" dirty="0">
                  <a:solidFill>
                    <a:prstClr val="white"/>
                  </a:solidFill>
                  <a:effectLst>
                    <a:outerShdw blurRad="38100" dist="38100" dir="2700000" algn="tl">
                      <a:srgbClr val="000000">
                        <a:alpha val="43137"/>
                      </a:srgbClr>
                    </a:outerShdw>
                  </a:effectLst>
                  <a:latin typeface="+mn-ea"/>
                </a:rPr>
                <a:t>コロナウイルス対応状況管理システム</a:t>
              </a:r>
            </a:p>
          </p:txBody>
        </p:sp>
      </p:grpSp>
      <p:pic>
        <p:nvPicPr>
          <p:cNvPr id="3" name="図 2">
            <a:extLst>
              <a:ext uri="{FF2B5EF4-FFF2-40B4-BE49-F238E27FC236}">
                <a16:creationId xmlns:a16="http://schemas.microsoft.com/office/drawing/2014/main" id="{FA5EF4E1-5C3A-4D07-927B-5E9D9D5CC3BC}"/>
              </a:ext>
            </a:extLst>
          </p:cNvPr>
          <p:cNvPicPr>
            <a:picLocks noChangeAspect="1"/>
          </p:cNvPicPr>
          <p:nvPr/>
        </p:nvPicPr>
        <p:blipFill>
          <a:blip r:embed="rId3"/>
          <a:stretch>
            <a:fillRect/>
          </a:stretch>
        </p:blipFill>
        <p:spPr>
          <a:xfrm>
            <a:off x="248847" y="3734196"/>
            <a:ext cx="3636041" cy="2267974"/>
          </a:xfrm>
          <a:prstGeom prst="rect">
            <a:avLst/>
          </a:prstGeom>
        </p:spPr>
      </p:pic>
      <p:sp>
        <p:nvSpPr>
          <p:cNvPr id="22" name="正方形/長方形 21">
            <a:extLst>
              <a:ext uri="{FF2B5EF4-FFF2-40B4-BE49-F238E27FC236}">
                <a16:creationId xmlns:a16="http://schemas.microsoft.com/office/drawing/2014/main" id="{DBBBE0FD-9422-42A1-AFB9-542F59BC8B44}"/>
              </a:ext>
            </a:extLst>
          </p:cNvPr>
          <p:cNvSpPr/>
          <p:nvPr/>
        </p:nvSpPr>
        <p:spPr>
          <a:xfrm>
            <a:off x="4458242" y="765510"/>
            <a:ext cx="3663203" cy="375232"/>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a:solidFill>
                <a:prstClr val="white"/>
              </a:solidFill>
              <a:latin typeface="Calibri" panose="020F0502020204030204"/>
              <a:ea typeface="游ゴシック" panose="020B0400000000000000" pitchFamily="50" charset="-128"/>
            </a:endParaRPr>
          </a:p>
        </p:txBody>
      </p:sp>
      <p:sp>
        <p:nvSpPr>
          <p:cNvPr id="23" name="正方形/長方形 22">
            <a:extLst>
              <a:ext uri="{FF2B5EF4-FFF2-40B4-BE49-F238E27FC236}">
                <a16:creationId xmlns:a16="http://schemas.microsoft.com/office/drawing/2014/main" id="{26E323B6-2BAC-4633-9E8E-8B03F10C708A}"/>
              </a:ext>
            </a:extLst>
          </p:cNvPr>
          <p:cNvSpPr/>
          <p:nvPr/>
        </p:nvSpPr>
        <p:spPr>
          <a:xfrm>
            <a:off x="4908582" y="768460"/>
            <a:ext cx="2809740" cy="369332"/>
          </a:xfrm>
          <a:prstGeom prst="rect">
            <a:avLst/>
          </a:prstGeom>
        </p:spPr>
        <p:txBody>
          <a:bodyPr wrap="square">
            <a:spAutoFit/>
          </a:bodyPr>
          <a:lstStyle/>
          <a:p>
            <a:pPr algn="ctr" defTabSz="422041"/>
            <a:r>
              <a:rPr lang="ja-JP" altLang="en-US" dirty="0">
                <a:solidFill>
                  <a:prstClr val="white"/>
                </a:solidFill>
                <a:effectLst>
                  <a:outerShdw blurRad="38100" dist="38100" dir="2700000" algn="tl">
                    <a:srgbClr val="000000">
                      <a:alpha val="43137"/>
                    </a:srgbClr>
                  </a:outerShdw>
                </a:effectLst>
                <a:latin typeface="+mn-ea"/>
              </a:rPr>
              <a:t>飲食店スマホ検査センター</a:t>
            </a:r>
          </a:p>
        </p:txBody>
      </p:sp>
      <p:sp>
        <p:nvSpPr>
          <p:cNvPr id="24" name="テキスト ボックス 23">
            <a:extLst>
              <a:ext uri="{FF2B5EF4-FFF2-40B4-BE49-F238E27FC236}">
                <a16:creationId xmlns:a16="http://schemas.microsoft.com/office/drawing/2014/main" id="{8526024D-1F0D-47D7-BB07-B5D7A4A12309}"/>
              </a:ext>
            </a:extLst>
          </p:cNvPr>
          <p:cNvSpPr txBox="1"/>
          <p:nvPr/>
        </p:nvSpPr>
        <p:spPr>
          <a:xfrm>
            <a:off x="4469048" y="1276879"/>
            <a:ext cx="3663203" cy="2031325"/>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mn-ea"/>
              </a:rPr>
              <a:t>飲食店における感染を防止し、府民が安心して利用できる環境整備のため、 少しでも症状のある従業員等が迅速に検査を受けることができるよう、飲食店「スマホ検査センター」を設置。</a:t>
            </a:r>
            <a:endParaRPr lang="en-US" altLang="ja-JP" sz="1400" dirty="0">
              <a:latin typeface="+mn-ea"/>
            </a:endParaRPr>
          </a:p>
          <a:p>
            <a:pPr marL="285750" indent="-285750">
              <a:buFont typeface="Arial" panose="020B0604020202020204" pitchFamily="34" charset="0"/>
              <a:buChar char="•"/>
            </a:pPr>
            <a:endParaRPr lang="en-US" altLang="ja-JP" sz="1400" dirty="0">
              <a:latin typeface="+mn-ea"/>
            </a:endParaRPr>
          </a:p>
          <a:p>
            <a:pPr marL="285750" indent="-285750">
              <a:buFont typeface="Arial" panose="020B0604020202020204" pitchFamily="34" charset="0"/>
              <a:buChar char="•"/>
            </a:pPr>
            <a:r>
              <a:rPr lang="ja-JP" altLang="en-US" sz="1400" b="1" u="sng" dirty="0">
                <a:latin typeface="+mn-ea"/>
              </a:rPr>
              <a:t>スマートフォン等により申込、検査から結果通知までを一貫して実施</a:t>
            </a:r>
            <a:r>
              <a:rPr lang="ja-JP" altLang="en-US" sz="1400" dirty="0">
                <a:latin typeface="+mn-ea"/>
              </a:rPr>
              <a:t>。</a:t>
            </a:r>
            <a:endParaRPr lang="en-US" altLang="ja-JP" sz="1400" dirty="0">
              <a:latin typeface="+mn-ea"/>
            </a:endParaRPr>
          </a:p>
          <a:p>
            <a:pPr marL="285750" indent="-285750">
              <a:buFont typeface="Arial" panose="020B0604020202020204" pitchFamily="34" charset="0"/>
              <a:buChar char="•"/>
            </a:pPr>
            <a:endParaRPr lang="en-US" altLang="ja-JP" sz="1400" dirty="0">
              <a:latin typeface="+mn-ea"/>
            </a:endParaRPr>
          </a:p>
        </p:txBody>
      </p:sp>
      <p:pic>
        <p:nvPicPr>
          <p:cNvPr id="25" name="図 24">
            <a:extLst>
              <a:ext uri="{FF2B5EF4-FFF2-40B4-BE49-F238E27FC236}">
                <a16:creationId xmlns:a16="http://schemas.microsoft.com/office/drawing/2014/main" id="{E64D29E0-C9D9-4F63-8593-3184951C97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7224" y="4328286"/>
            <a:ext cx="1993205" cy="2088626"/>
          </a:xfrm>
          <a:prstGeom prst="rect">
            <a:avLst/>
          </a:prstGeom>
        </p:spPr>
      </p:pic>
      <p:sp>
        <p:nvSpPr>
          <p:cNvPr id="26" name="テキスト ボックス 25">
            <a:extLst>
              <a:ext uri="{FF2B5EF4-FFF2-40B4-BE49-F238E27FC236}">
                <a16:creationId xmlns:a16="http://schemas.microsoft.com/office/drawing/2014/main" id="{91490C0F-8041-49A4-9A22-3829B73CE130}"/>
              </a:ext>
            </a:extLst>
          </p:cNvPr>
          <p:cNvSpPr txBox="1"/>
          <p:nvPr/>
        </p:nvSpPr>
        <p:spPr>
          <a:xfrm>
            <a:off x="8499987" y="1241295"/>
            <a:ext cx="3405008" cy="2031325"/>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mn-ea"/>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lang="en-US" altLang="ja-JP" sz="1400" dirty="0">
              <a:latin typeface="+mn-ea"/>
            </a:endParaRPr>
          </a:p>
          <a:p>
            <a:pPr marL="285750" indent="-285750">
              <a:buFont typeface="Arial" panose="020B0604020202020204" pitchFamily="34" charset="0"/>
              <a:buChar char="•"/>
            </a:pPr>
            <a:endParaRPr lang="en-US" altLang="ja-JP" sz="1400" dirty="0">
              <a:latin typeface="+mn-ea"/>
            </a:endParaRPr>
          </a:p>
          <a:p>
            <a:pPr marL="285750" indent="-285750">
              <a:buFont typeface="Arial" panose="020B0604020202020204" pitchFamily="34" charset="0"/>
              <a:buChar char="•"/>
            </a:pPr>
            <a:r>
              <a:rPr lang="ja-JP" altLang="en-US" sz="1400" b="1" u="sng" dirty="0">
                <a:latin typeface="+mn-ea"/>
              </a:rPr>
              <a:t>ゴールドステッカー発行申請のシステム構築を支援。</a:t>
            </a:r>
            <a:endParaRPr lang="en-US" altLang="ja-JP" sz="1400" b="1" u="sng" dirty="0">
              <a:latin typeface="+mn-ea"/>
            </a:endParaRPr>
          </a:p>
        </p:txBody>
      </p:sp>
      <p:sp>
        <p:nvSpPr>
          <p:cNvPr id="28" name="正方形/長方形 27">
            <a:extLst>
              <a:ext uri="{FF2B5EF4-FFF2-40B4-BE49-F238E27FC236}">
                <a16:creationId xmlns:a16="http://schemas.microsoft.com/office/drawing/2014/main" id="{C5F8BA63-924C-4044-919E-611F7C7B97F9}"/>
              </a:ext>
            </a:extLst>
          </p:cNvPr>
          <p:cNvSpPr/>
          <p:nvPr/>
        </p:nvSpPr>
        <p:spPr>
          <a:xfrm>
            <a:off x="8559624" y="769277"/>
            <a:ext cx="3450479" cy="375232"/>
          </a:xfrm>
          <a:prstGeom prst="rect">
            <a:avLst/>
          </a:prstGeom>
          <a:solidFill>
            <a:srgbClr val="003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a:solidFill>
                <a:prstClr val="white"/>
              </a:solidFill>
              <a:latin typeface="Calibri" panose="020F0502020204030204"/>
              <a:ea typeface="游ゴシック" panose="020B0400000000000000" pitchFamily="50" charset="-128"/>
            </a:endParaRPr>
          </a:p>
        </p:txBody>
      </p:sp>
      <p:sp>
        <p:nvSpPr>
          <p:cNvPr id="29" name="正方形/長方形 28">
            <a:extLst>
              <a:ext uri="{FF2B5EF4-FFF2-40B4-BE49-F238E27FC236}">
                <a16:creationId xmlns:a16="http://schemas.microsoft.com/office/drawing/2014/main" id="{E5A1E9DF-095B-498D-A767-6BA81EB2791F}"/>
              </a:ext>
            </a:extLst>
          </p:cNvPr>
          <p:cNvSpPr/>
          <p:nvPr/>
        </p:nvSpPr>
        <p:spPr>
          <a:xfrm>
            <a:off x="8978223" y="761743"/>
            <a:ext cx="2702500" cy="369332"/>
          </a:xfrm>
          <a:prstGeom prst="rect">
            <a:avLst/>
          </a:prstGeom>
        </p:spPr>
        <p:txBody>
          <a:bodyPr wrap="square">
            <a:spAutoFit/>
          </a:bodyPr>
          <a:lstStyle/>
          <a:p>
            <a:pPr algn="ctr" defTabSz="422041"/>
            <a:r>
              <a:rPr lang="ja-JP" altLang="en-US" dirty="0">
                <a:solidFill>
                  <a:prstClr val="white"/>
                </a:solidFill>
                <a:effectLst>
                  <a:outerShdw blurRad="38100" dist="38100" dir="2700000" algn="tl">
                    <a:srgbClr val="000000">
                      <a:alpha val="43137"/>
                    </a:srgbClr>
                  </a:outerShdw>
                </a:effectLst>
                <a:latin typeface="+mn-ea"/>
              </a:rPr>
              <a:t>ゴールドステッカー認証制度</a:t>
            </a:r>
          </a:p>
        </p:txBody>
      </p:sp>
      <p:pic>
        <p:nvPicPr>
          <p:cNvPr id="30" name="図 29">
            <a:extLst>
              <a:ext uri="{FF2B5EF4-FFF2-40B4-BE49-F238E27FC236}">
                <a16:creationId xmlns:a16="http://schemas.microsoft.com/office/drawing/2014/main" id="{9009F695-48AB-4103-B7A7-E51B0D9262C6}"/>
              </a:ext>
            </a:extLst>
          </p:cNvPr>
          <p:cNvPicPr>
            <a:picLocks noChangeAspect="1"/>
          </p:cNvPicPr>
          <p:nvPr/>
        </p:nvPicPr>
        <p:blipFill>
          <a:blip r:embed="rId5"/>
          <a:stretch>
            <a:fillRect/>
          </a:stretch>
        </p:blipFill>
        <p:spPr>
          <a:xfrm>
            <a:off x="8608142" y="3384772"/>
            <a:ext cx="3296853" cy="675718"/>
          </a:xfrm>
          <a:prstGeom prst="rect">
            <a:avLst/>
          </a:prstGeom>
        </p:spPr>
      </p:pic>
      <p:sp>
        <p:nvSpPr>
          <p:cNvPr id="31" name="楕円 30">
            <a:extLst>
              <a:ext uri="{FF2B5EF4-FFF2-40B4-BE49-F238E27FC236}">
                <a16:creationId xmlns:a16="http://schemas.microsoft.com/office/drawing/2014/main" id="{1CBDEACA-D8B8-413C-B0B5-16C786A1AD5F}"/>
              </a:ext>
            </a:extLst>
          </p:cNvPr>
          <p:cNvSpPr>
            <a:spLocks noChangeAspect="1"/>
          </p:cNvSpPr>
          <p:nvPr/>
        </p:nvSpPr>
        <p:spPr>
          <a:xfrm>
            <a:off x="62821" y="678844"/>
            <a:ext cx="325553" cy="36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１</a:t>
            </a:r>
          </a:p>
        </p:txBody>
      </p:sp>
      <p:sp>
        <p:nvSpPr>
          <p:cNvPr id="32" name="楕円 31">
            <a:extLst>
              <a:ext uri="{FF2B5EF4-FFF2-40B4-BE49-F238E27FC236}">
                <a16:creationId xmlns:a16="http://schemas.microsoft.com/office/drawing/2014/main" id="{8D295FAB-76F0-4590-8548-1B0B431C2E49}"/>
              </a:ext>
            </a:extLst>
          </p:cNvPr>
          <p:cNvSpPr>
            <a:spLocks noChangeAspect="1"/>
          </p:cNvSpPr>
          <p:nvPr/>
        </p:nvSpPr>
        <p:spPr>
          <a:xfrm>
            <a:off x="4300193" y="678844"/>
            <a:ext cx="360000" cy="36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２</a:t>
            </a:r>
            <a:endParaRPr kumimoji="1" lang="ja-JP" altLang="en-US" b="1" dirty="0">
              <a:solidFill>
                <a:schemeClr val="tx1"/>
              </a:solidFill>
            </a:endParaRPr>
          </a:p>
        </p:txBody>
      </p:sp>
      <p:sp>
        <p:nvSpPr>
          <p:cNvPr id="33" name="楕円 32">
            <a:extLst>
              <a:ext uri="{FF2B5EF4-FFF2-40B4-BE49-F238E27FC236}">
                <a16:creationId xmlns:a16="http://schemas.microsoft.com/office/drawing/2014/main" id="{B2C29F5C-1750-4E96-BBD5-DB95B6914AD0}"/>
              </a:ext>
            </a:extLst>
          </p:cNvPr>
          <p:cNvSpPr>
            <a:spLocks noChangeAspect="1"/>
          </p:cNvSpPr>
          <p:nvPr/>
        </p:nvSpPr>
        <p:spPr>
          <a:xfrm>
            <a:off x="8428142" y="678844"/>
            <a:ext cx="360000" cy="36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３</a:t>
            </a:r>
            <a:endParaRPr kumimoji="1" lang="ja-JP" altLang="en-US" b="1" dirty="0">
              <a:solidFill>
                <a:schemeClr val="tx1"/>
              </a:solidFill>
            </a:endParaRPr>
          </a:p>
        </p:txBody>
      </p:sp>
    </p:spTree>
    <p:extLst>
      <p:ext uri="{BB962C8B-B14F-4D97-AF65-F5344CB8AC3E}">
        <p14:creationId xmlns:p14="http://schemas.microsoft.com/office/powerpoint/2010/main" val="412750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図 1069">
            <a:extLst>
              <a:ext uri="{FF2B5EF4-FFF2-40B4-BE49-F238E27FC236}">
                <a16:creationId xmlns:a16="http://schemas.microsoft.com/office/drawing/2014/main" id="{EB92C317-192D-3A12-5815-294DACA230C4}"/>
              </a:ext>
            </a:extLst>
          </p:cNvPr>
          <p:cNvPicPr>
            <a:picLocks noChangeAspect="1"/>
          </p:cNvPicPr>
          <p:nvPr/>
        </p:nvPicPr>
        <p:blipFill>
          <a:blip r:embed="rId2"/>
          <a:stretch>
            <a:fillRect/>
          </a:stretch>
        </p:blipFill>
        <p:spPr>
          <a:xfrm>
            <a:off x="84408" y="726951"/>
            <a:ext cx="5530998" cy="3010354"/>
          </a:xfrm>
          <a:prstGeom prst="rect">
            <a:avLst/>
          </a:prstGeom>
        </p:spPr>
      </p:pic>
      <p:sp>
        <p:nvSpPr>
          <p:cNvPr id="4" name="テキスト ボックス 3"/>
          <p:cNvSpPr txBox="1"/>
          <p:nvPr/>
        </p:nvSpPr>
        <p:spPr>
          <a:xfrm>
            <a:off x="309093" y="69747"/>
            <a:ext cx="33602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第２ステージ（先駆的）</a:t>
            </a:r>
          </a:p>
        </p:txBody>
      </p:sp>
      <p:cxnSp>
        <p:nvCxnSpPr>
          <p:cNvPr id="10" name="直線コネクタ 9"/>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0BEC7045-4C50-4245-A823-1483CAE7396D}"/>
              </a:ext>
            </a:extLst>
          </p:cNvPr>
          <p:cNvSpPr txBox="1"/>
          <p:nvPr/>
        </p:nvSpPr>
        <p:spPr>
          <a:xfrm>
            <a:off x="392032" y="1609814"/>
            <a:ext cx="4665404" cy="646331"/>
          </a:xfrm>
          <a:prstGeom prst="rect">
            <a:avLst/>
          </a:prstGeom>
          <a:noFill/>
        </p:spPr>
        <p:txBody>
          <a:bodyPr wrap="square">
            <a:spAutoFit/>
          </a:bodyPr>
          <a:lstStyle/>
          <a:p>
            <a:pPr defTabSz="278606">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のスマートシティの実現に向けた推進体制と</a:t>
            </a:r>
            <a:r>
              <a:rPr lang="ja-JP" altLang="en-US" sz="1200" dirty="0">
                <a:solidFill>
                  <a:prstClr val="black"/>
                </a:solidFill>
                <a:latin typeface="メイリオ" panose="020B0604030504040204" pitchFamily="50" charset="-128"/>
                <a:ea typeface="メイリオ" panose="020B0604030504040204" pitchFamily="50" charset="-128"/>
              </a:rPr>
              <a:t>して、大阪府、府内</a:t>
            </a:r>
            <a:r>
              <a:rPr lang="en-US" altLang="ja-JP" sz="1200" dirty="0">
                <a:solidFill>
                  <a:prstClr val="black"/>
                </a:solidFill>
                <a:latin typeface="メイリオ" panose="020B0604030504040204" pitchFamily="50" charset="-128"/>
                <a:ea typeface="メイリオ" panose="020B0604030504040204" pitchFamily="50" charset="-128"/>
              </a:rPr>
              <a:t>43</a:t>
            </a:r>
            <a:r>
              <a:rPr lang="ja-JP" altLang="en-US" sz="1200" dirty="0">
                <a:solidFill>
                  <a:prstClr val="black"/>
                </a:solidFill>
                <a:latin typeface="メイリオ" panose="020B0604030504040204" pitchFamily="50" charset="-128"/>
                <a:ea typeface="メイリオ" panose="020B0604030504040204" pitchFamily="50" charset="-128"/>
              </a:rPr>
              <a:t>市町村、企業、大学、シビックテック等と連携して</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令和２年８月に設立</a:t>
            </a:r>
            <a:r>
              <a:rPr lang="ja-JP" altLang="en-US" sz="1200" noProof="0" dirty="0">
                <a:solidFill>
                  <a:prstClr val="black"/>
                </a:solidFill>
                <a:latin typeface="メイリオ" panose="020B0604030504040204" pitchFamily="50" charset="-128"/>
                <a:ea typeface="メイリオ"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0" name="テキスト ボックス 19">
            <a:extLst>
              <a:ext uri="{FF2B5EF4-FFF2-40B4-BE49-F238E27FC236}">
                <a16:creationId xmlns:a16="http://schemas.microsoft.com/office/drawing/2014/main" id="{73DF19ED-8CD9-4D0F-AABF-7FD5E0B27045}"/>
              </a:ext>
            </a:extLst>
          </p:cNvPr>
          <p:cNvSpPr txBox="1"/>
          <p:nvPr/>
        </p:nvSpPr>
        <p:spPr>
          <a:xfrm>
            <a:off x="373841" y="1135009"/>
            <a:ext cx="4309193" cy="340519"/>
          </a:xfrm>
          <a:prstGeom prst="round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OSPF</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）とは</a:t>
            </a:r>
          </a:p>
        </p:txBody>
      </p:sp>
      <p:sp>
        <p:nvSpPr>
          <p:cNvPr id="5" name="正方形/長方形 4">
            <a:extLst>
              <a:ext uri="{FF2B5EF4-FFF2-40B4-BE49-F238E27FC236}">
                <a16:creationId xmlns:a16="http://schemas.microsoft.com/office/drawing/2014/main" id="{2CBC80D7-0927-447C-AAB0-14E4A95FB477}"/>
              </a:ext>
            </a:extLst>
          </p:cNvPr>
          <p:cNvSpPr/>
          <p:nvPr/>
        </p:nvSpPr>
        <p:spPr>
          <a:xfrm>
            <a:off x="392304" y="2265047"/>
            <a:ext cx="4709063" cy="54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343F2F1D-EAF0-468B-AC4C-958CC0CA6875}"/>
              </a:ext>
            </a:extLst>
          </p:cNvPr>
          <p:cNvSpPr/>
          <p:nvPr/>
        </p:nvSpPr>
        <p:spPr>
          <a:xfrm>
            <a:off x="515521" y="2796705"/>
            <a:ext cx="4716502" cy="543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3" name="グループ化 12">
            <a:extLst>
              <a:ext uri="{FF2B5EF4-FFF2-40B4-BE49-F238E27FC236}">
                <a16:creationId xmlns:a16="http://schemas.microsoft.com/office/drawing/2014/main" id="{CBA68871-3C2E-46AF-97DD-EC699CFCDF39}"/>
              </a:ext>
            </a:extLst>
          </p:cNvPr>
          <p:cNvGrpSpPr/>
          <p:nvPr/>
        </p:nvGrpSpPr>
        <p:grpSpPr>
          <a:xfrm>
            <a:off x="511895" y="2357666"/>
            <a:ext cx="840347" cy="495560"/>
            <a:chOff x="385538" y="1845015"/>
            <a:chExt cx="816109" cy="514255"/>
          </a:xfrm>
        </p:grpSpPr>
        <p:sp>
          <p:nvSpPr>
            <p:cNvPr id="16" name="正方形/長方形 15">
              <a:extLst>
                <a:ext uri="{FF2B5EF4-FFF2-40B4-BE49-F238E27FC236}">
                  <a16:creationId xmlns:a16="http://schemas.microsoft.com/office/drawing/2014/main" id="{E94FE92B-168D-412C-9390-617B374C7918}"/>
                </a:ext>
              </a:extLst>
            </p:cNvPr>
            <p:cNvSpPr/>
            <p:nvPr/>
          </p:nvSpPr>
          <p:spPr>
            <a:xfrm>
              <a:off x="385538" y="1845015"/>
              <a:ext cx="808428" cy="369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目　的</a:t>
              </a:r>
              <a:endParaRPr kumimoji="1" lang="ja-JP" altLang="en-US" sz="15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7" name="正方形/長方形 16">
              <a:extLst>
                <a:ext uri="{FF2B5EF4-FFF2-40B4-BE49-F238E27FC236}">
                  <a16:creationId xmlns:a16="http://schemas.microsoft.com/office/drawing/2014/main" id="{07744D9F-43E2-4244-BC0A-31B55D47D438}"/>
                </a:ext>
              </a:extLst>
            </p:cNvPr>
            <p:cNvSpPr/>
            <p:nvPr/>
          </p:nvSpPr>
          <p:spPr>
            <a:xfrm>
              <a:off x="393219" y="2051495"/>
              <a:ext cx="808428" cy="307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Purpose</a:t>
              </a:r>
              <a:endPar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18" name="正方形/長方形 17">
            <a:extLst>
              <a:ext uri="{FF2B5EF4-FFF2-40B4-BE49-F238E27FC236}">
                <a16:creationId xmlns:a16="http://schemas.microsoft.com/office/drawing/2014/main" id="{70A8033F-EE62-42D2-B862-8D716E795A6C}"/>
              </a:ext>
            </a:extLst>
          </p:cNvPr>
          <p:cNvSpPr/>
          <p:nvPr/>
        </p:nvSpPr>
        <p:spPr>
          <a:xfrm>
            <a:off x="1299701" y="2359884"/>
            <a:ext cx="3959774" cy="451406"/>
          </a:xfrm>
          <a:prstGeom prst="rect">
            <a:avLst/>
          </a:prstGeom>
        </p:spPr>
        <p:txBody>
          <a:bodyPr wrap="square">
            <a:spAutoFit/>
          </a:bodyPr>
          <a:lstStyle/>
          <a:p>
            <a:pPr marL="0" marR="0" lvl="0" indent="0" algn="l" defTabSz="914400" rtl="0" eaLnBrk="1" fontAlgn="auto" latinLnBrk="0" hangingPunct="1">
              <a:lnSpc>
                <a:spcPts val="135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企業やシビックテック、府内市町村、大学等と連携した</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35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“大阪モデル”のスマートシティの実現に向けた</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取組み</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の推進</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21" name="グループ化 20">
            <a:extLst>
              <a:ext uri="{FF2B5EF4-FFF2-40B4-BE49-F238E27FC236}">
                <a16:creationId xmlns:a16="http://schemas.microsoft.com/office/drawing/2014/main" id="{F1E70AE2-6AFA-405D-A2CF-F53F9EB768DD}"/>
              </a:ext>
            </a:extLst>
          </p:cNvPr>
          <p:cNvGrpSpPr/>
          <p:nvPr/>
        </p:nvGrpSpPr>
        <p:grpSpPr>
          <a:xfrm>
            <a:off x="522350" y="2909093"/>
            <a:ext cx="1050592" cy="593178"/>
            <a:chOff x="288942" y="2331560"/>
            <a:chExt cx="1020288" cy="615553"/>
          </a:xfrm>
        </p:grpSpPr>
        <p:sp>
          <p:nvSpPr>
            <p:cNvPr id="22" name="正方形/長方形 21">
              <a:extLst>
                <a:ext uri="{FF2B5EF4-FFF2-40B4-BE49-F238E27FC236}">
                  <a16:creationId xmlns:a16="http://schemas.microsoft.com/office/drawing/2014/main" id="{6347F06B-C0D3-4A8F-9038-4D52A1654A5D}"/>
                </a:ext>
              </a:extLst>
            </p:cNvPr>
            <p:cNvSpPr/>
            <p:nvPr/>
          </p:nvSpPr>
          <p:spPr>
            <a:xfrm>
              <a:off x="288942" y="2331560"/>
              <a:ext cx="102028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事業内容</a:t>
              </a:r>
              <a:endParaRPr kumimoji="1" lang="ja-JP" altLang="en-US" sz="15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3" name="正方形/長方形 22">
              <a:extLst>
                <a:ext uri="{FF2B5EF4-FFF2-40B4-BE49-F238E27FC236}">
                  <a16:creationId xmlns:a16="http://schemas.microsoft.com/office/drawing/2014/main" id="{6BC79C6F-2439-44CD-BB40-0487BF648074}"/>
                </a:ext>
              </a:extLst>
            </p:cNvPr>
            <p:cNvSpPr/>
            <p:nvPr/>
          </p:nvSpPr>
          <p:spPr>
            <a:xfrm>
              <a:off x="390266" y="2535608"/>
              <a:ext cx="808428" cy="239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Contens</a:t>
              </a:r>
              <a:endPar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24" name="正方形/長方形 23">
            <a:extLst>
              <a:ext uri="{FF2B5EF4-FFF2-40B4-BE49-F238E27FC236}">
                <a16:creationId xmlns:a16="http://schemas.microsoft.com/office/drawing/2014/main" id="{1F565338-4706-41FD-991D-0A5541EFB0D5}"/>
              </a:ext>
            </a:extLst>
          </p:cNvPr>
          <p:cNvSpPr/>
          <p:nvPr/>
        </p:nvSpPr>
        <p:spPr>
          <a:xfrm>
            <a:off x="1300914" y="2951453"/>
            <a:ext cx="3800453" cy="451406"/>
          </a:xfrm>
          <a:prstGeom prst="rect">
            <a:avLst/>
          </a:prstGeom>
        </p:spPr>
        <p:txBody>
          <a:bodyPr wrap="square">
            <a:spAutoFit/>
          </a:bodyPr>
          <a:lstStyle/>
          <a:p>
            <a:pPr marL="0" marR="0" lvl="0" indent="0" algn="l" defTabSz="914400" rtl="0" eaLnBrk="1" fontAlgn="auto" latinLnBrk="0" hangingPunct="1">
              <a:lnSpc>
                <a:spcPts val="135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社会課題の見える化、コーディネート、プロジェクトの推進、ワークショップ・セミナー開催／情報発信　ほか</a:t>
            </a:r>
          </a:p>
        </p:txBody>
      </p:sp>
      <p:sp>
        <p:nvSpPr>
          <p:cNvPr id="45" name="テキスト ボックス 44"/>
          <p:cNvSpPr txBox="1"/>
          <p:nvPr/>
        </p:nvSpPr>
        <p:spPr>
          <a:xfrm>
            <a:off x="3592916" y="107853"/>
            <a:ext cx="8448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３）大阪スマートシティパートナーズフォーラム　①概要</a:t>
            </a:r>
          </a:p>
        </p:txBody>
      </p:sp>
      <p:sp>
        <p:nvSpPr>
          <p:cNvPr id="46" name="角丸四角形 6">
            <a:extLst>
              <a:ext uri="{FF2B5EF4-FFF2-40B4-BE49-F238E27FC236}">
                <a16:creationId xmlns:a16="http://schemas.microsoft.com/office/drawing/2014/main" id="{9647ACC7-0822-4D7B-8A64-E0A54A32CEEA}"/>
              </a:ext>
            </a:extLst>
          </p:cNvPr>
          <p:cNvSpPr/>
          <p:nvPr/>
        </p:nvSpPr>
        <p:spPr>
          <a:xfrm>
            <a:off x="486092" y="3681438"/>
            <a:ext cx="4391662" cy="7441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日本最大級の官民連携</a:t>
            </a:r>
            <a:r>
              <a:rPr kumimoji="1" lang="ja-JP" altLang="en-US" sz="16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Meiryo UI"/>
                <a:ea typeface="Meiryo UI"/>
                <a:cs typeface="+mn-cs"/>
              </a:rPr>
              <a:t>イニシアティブ</a:t>
            </a:r>
            <a:r>
              <a:rPr kumimoji="1" lang="ja-JP" altLang="en-US" sz="16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へ</a:t>
            </a:r>
          </a:p>
        </p:txBody>
      </p:sp>
      <p:sp>
        <p:nvSpPr>
          <p:cNvPr id="47" name="角丸四角形 75">
            <a:extLst>
              <a:ext uri="{FF2B5EF4-FFF2-40B4-BE49-F238E27FC236}">
                <a16:creationId xmlns:a16="http://schemas.microsoft.com/office/drawing/2014/main" id="{473CD7C9-195C-4AFE-83CB-CAAD4B52E0AF}"/>
              </a:ext>
            </a:extLst>
          </p:cNvPr>
          <p:cNvSpPr/>
          <p:nvPr/>
        </p:nvSpPr>
        <p:spPr>
          <a:xfrm>
            <a:off x="1989995" y="4063165"/>
            <a:ext cx="2837940" cy="241874"/>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1D4FED28-B04A-4851-B009-74668F331E1C}"/>
              </a:ext>
            </a:extLst>
          </p:cNvPr>
          <p:cNvSpPr txBox="1"/>
          <p:nvPr/>
        </p:nvSpPr>
        <p:spPr>
          <a:xfrm>
            <a:off x="1989995" y="4038624"/>
            <a:ext cx="2837940"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443</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の企業・団体が参画　</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※R4.7</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末時点</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 </a:t>
            </a:r>
          </a:p>
        </p:txBody>
      </p:sp>
      <p:pic>
        <p:nvPicPr>
          <p:cNvPr id="49" name="図 48">
            <a:extLst>
              <a:ext uri="{FF2B5EF4-FFF2-40B4-BE49-F238E27FC236}">
                <a16:creationId xmlns:a16="http://schemas.microsoft.com/office/drawing/2014/main" id="{0FE4A9E1-F3E9-4284-ABB1-AD29E7B59DBC}"/>
              </a:ext>
            </a:extLst>
          </p:cNvPr>
          <p:cNvPicPr>
            <a:picLocks noChangeAspect="1"/>
          </p:cNvPicPr>
          <p:nvPr/>
        </p:nvPicPr>
        <p:blipFill rotWithShape="1">
          <a:blip r:embed="rId3"/>
          <a:srcRect t="12803" r="18780"/>
          <a:stretch/>
        </p:blipFill>
        <p:spPr>
          <a:xfrm>
            <a:off x="301036" y="4467144"/>
            <a:ext cx="4847396" cy="2422589"/>
          </a:xfrm>
          <a:prstGeom prst="rect">
            <a:avLst/>
          </a:prstGeom>
        </p:spPr>
      </p:pic>
      <p:cxnSp>
        <p:nvCxnSpPr>
          <p:cNvPr id="50" name="直線矢印コネクタ 49">
            <a:extLst>
              <a:ext uri="{FF2B5EF4-FFF2-40B4-BE49-F238E27FC236}">
                <a16:creationId xmlns:a16="http://schemas.microsoft.com/office/drawing/2014/main" id="{8FDF6F5D-C34C-42CB-8D17-645E6AD99E3B}"/>
              </a:ext>
            </a:extLst>
          </p:cNvPr>
          <p:cNvCxnSpPr>
            <a:cxnSpLocks/>
          </p:cNvCxnSpPr>
          <p:nvPr/>
        </p:nvCxnSpPr>
        <p:spPr>
          <a:xfrm flipV="1">
            <a:off x="1572560" y="4972670"/>
            <a:ext cx="2502911" cy="429104"/>
          </a:xfrm>
          <a:prstGeom prst="straightConnector1">
            <a:avLst/>
          </a:prstGeom>
          <a:ln w="63500">
            <a:gradFill>
              <a:gsLst>
                <a:gs pos="0">
                  <a:schemeClr val="accent1">
                    <a:lumMod val="60000"/>
                    <a:lumOff val="40000"/>
                  </a:schemeClr>
                </a:gs>
                <a:gs pos="43000">
                  <a:srgbClr val="00ADEC"/>
                </a:gs>
                <a:gs pos="100000">
                  <a:srgbClr val="002E68"/>
                </a:gs>
              </a:gsLst>
              <a:lin ang="5400000" scaled="1"/>
            </a:gradFill>
            <a:tailEnd type="arrow" w="med" len="me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352581D5-F78E-43E9-91A1-5913B3845576}"/>
              </a:ext>
            </a:extLst>
          </p:cNvPr>
          <p:cNvSpPr/>
          <p:nvPr/>
        </p:nvSpPr>
        <p:spPr>
          <a:xfrm>
            <a:off x="2127560" y="5373186"/>
            <a:ext cx="182652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会員数は約</a:t>
            </a:r>
            <a:r>
              <a:rPr kumimoji="1" lang="en-US" altLang="ja-JP" sz="1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1.8</a:t>
            </a:r>
            <a:r>
              <a:rPr kumimoji="1" lang="ja-JP" altLang="en-US" sz="1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倍増</a:t>
            </a:r>
            <a:endParaRPr kumimoji="1" lang="en-US" altLang="ja-JP" sz="1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4D39107A-C1BB-4CBD-8865-2228EA05BAAD}"/>
              </a:ext>
            </a:extLst>
          </p:cNvPr>
          <p:cNvSpPr/>
          <p:nvPr/>
        </p:nvSpPr>
        <p:spPr>
          <a:xfrm>
            <a:off x="832053" y="5353735"/>
            <a:ext cx="69793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245</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53" name="正方形/長方形 52">
            <a:extLst>
              <a:ext uri="{FF2B5EF4-FFF2-40B4-BE49-F238E27FC236}">
                <a16:creationId xmlns:a16="http://schemas.microsoft.com/office/drawing/2014/main" id="{8ED7E24E-383F-493D-94CE-1AC1E7565D7E}"/>
              </a:ext>
            </a:extLst>
          </p:cNvPr>
          <p:cNvSpPr/>
          <p:nvPr/>
        </p:nvSpPr>
        <p:spPr>
          <a:xfrm>
            <a:off x="4179818" y="4715764"/>
            <a:ext cx="69793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443</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74" name="テキスト ボックス 73">
            <a:extLst>
              <a:ext uri="{FF2B5EF4-FFF2-40B4-BE49-F238E27FC236}">
                <a16:creationId xmlns:a16="http://schemas.microsoft.com/office/drawing/2014/main" id="{4CB7D32D-0E9B-4E62-BD43-F9FB710BEC16}"/>
              </a:ext>
            </a:extLst>
          </p:cNvPr>
          <p:cNvSpPr txBox="1"/>
          <p:nvPr/>
        </p:nvSpPr>
        <p:spPr>
          <a:xfrm>
            <a:off x="5474427" y="762774"/>
            <a:ext cx="5207434"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大阪スマートシティパートナーズフォーラム・プロジェクト事業</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75" name="テキスト ボックス 74">
            <a:extLst>
              <a:ext uri="{FF2B5EF4-FFF2-40B4-BE49-F238E27FC236}">
                <a16:creationId xmlns:a16="http://schemas.microsoft.com/office/drawing/2014/main" id="{44BC1697-1533-4942-A015-8708D01023C9}"/>
              </a:ext>
            </a:extLst>
          </p:cNvPr>
          <p:cNvSpPr txBox="1"/>
          <p:nvPr/>
        </p:nvSpPr>
        <p:spPr>
          <a:xfrm>
            <a:off x="5713149" y="1147989"/>
            <a:ext cx="623707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コーディネーター企業を中心に各分野の課題解決</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に向けた</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対</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複数企業対複数市町村）のサービス・ビジネスモデルを実証・実装する。横断的なテーマについては相互に連携。</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6" name="正方形/長方形 75">
            <a:extLst>
              <a:ext uri="{FF2B5EF4-FFF2-40B4-BE49-F238E27FC236}">
                <a16:creationId xmlns:a16="http://schemas.microsoft.com/office/drawing/2014/main" id="{BCDC4053-43C9-4675-B753-8085147D5E37}"/>
              </a:ext>
            </a:extLst>
          </p:cNvPr>
          <p:cNvSpPr/>
          <p:nvPr/>
        </p:nvSpPr>
        <p:spPr>
          <a:xfrm>
            <a:off x="5513118" y="1978669"/>
            <a:ext cx="1260363" cy="1113896"/>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令４年度</a:t>
            </a:r>
            <a:endParaRPr kumimoji="1" lang="en-US" altLang="ja-JP"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プロジェクト</a:t>
            </a:r>
            <a:endParaRPr kumimoji="1" lang="en-US" altLang="ja-JP"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分野</a:t>
            </a:r>
          </a:p>
        </p:txBody>
      </p:sp>
      <p:sp>
        <p:nvSpPr>
          <p:cNvPr id="77" name="角丸四角形 21">
            <a:extLst>
              <a:ext uri="{FF2B5EF4-FFF2-40B4-BE49-F238E27FC236}">
                <a16:creationId xmlns:a16="http://schemas.microsoft.com/office/drawing/2014/main" id="{5C68C45C-F6D9-4041-A605-331A5977755B}"/>
              </a:ext>
            </a:extLst>
          </p:cNvPr>
          <p:cNvSpPr/>
          <p:nvPr/>
        </p:nvSpPr>
        <p:spPr>
          <a:xfrm>
            <a:off x="6847749" y="2000812"/>
            <a:ext cx="1167345"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ヘルスシティ</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8" name="角丸四角形 14">
            <a:extLst>
              <a:ext uri="{FF2B5EF4-FFF2-40B4-BE49-F238E27FC236}">
                <a16:creationId xmlns:a16="http://schemas.microsoft.com/office/drawing/2014/main" id="{097E15CC-E523-49EC-8C8C-8B5195EE0DB8}"/>
              </a:ext>
            </a:extLst>
          </p:cNvPr>
          <p:cNvSpPr/>
          <p:nvPr/>
        </p:nvSpPr>
        <p:spPr>
          <a:xfrm>
            <a:off x="8098327" y="2000956"/>
            <a:ext cx="1299195"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高齢者</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にやさしい</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9" name="角丸四角形 18">
            <a:extLst>
              <a:ext uri="{FF2B5EF4-FFF2-40B4-BE49-F238E27FC236}">
                <a16:creationId xmlns:a16="http://schemas.microsoft.com/office/drawing/2014/main" id="{3B3E21ED-A451-4115-A0F4-36A9EFF17162}"/>
              </a:ext>
            </a:extLst>
          </p:cNvPr>
          <p:cNvSpPr/>
          <p:nvPr/>
        </p:nvSpPr>
        <p:spPr>
          <a:xfrm>
            <a:off x="9445718" y="1997638"/>
            <a:ext cx="1260364"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子育てしやすい</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0" name="角丸四角形 24">
            <a:extLst>
              <a:ext uri="{FF2B5EF4-FFF2-40B4-BE49-F238E27FC236}">
                <a16:creationId xmlns:a16="http://schemas.microsoft.com/office/drawing/2014/main" id="{76A7A6EF-1BD8-4898-BFBE-4904FBEF3BF8}"/>
              </a:ext>
            </a:extLst>
          </p:cNvPr>
          <p:cNvSpPr/>
          <p:nvPr/>
        </p:nvSpPr>
        <p:spPr>
          <a:xfrm>
            <a:off x="10760054" y="1999468"/>
            <a:ext cx="1331827"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移動がスムーズな</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1" name="角丸四角形 20">
            <a:extLst>
              <a:ext uri="{FF2B5EF4-FFF2-40B4-BE49-F238E27FC236}">
                <a16:creationId xmlns:a16="http://schemas.microsoft.com/office/drawing/2014/main" id="{AA210153-C9A1-4554-89E6-20731EAF9C8A}"/>
              </a:ext>
            </a:extLst>
          </p:cNvPr>
          <p:cNvSpPr/>
          <p:nvPr/>
        </p:nvSpPr>
        <p:spPr>
          <a:xfrm>
            <a:off x="6838255" y="2576300"/>
            <a:ext cx="1167345"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インバウンド</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・観光</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の再生</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2" name="角丸四角形 32">
            <a:extLst>
              <a:ext uri="{FF2B5EF4-FFF2-40B4-BE49-F238E27FC236}">
                <a16:creationId xmlns:a16="http://schemas.microsoft.com/office/drawing/2014/main" id="{A43651EA-2BA1-42F6-97FC-D2738E3A9D32}"/>
              </a:ext>
            </a:extLst>
          </p:cNvPr>
          <p:cNvSpPr/>
          <p:nvPr/>
        </p:nvSpPr>
        <p:spPr>
          <a:xfrm>
            <a:off x="8098327" y="2587358"/>
            <a:ext cx="1299195"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大阪</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ものづくり</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p>
        </p:txBody>
      </p:sp>
      <p:sp>
        <p:nvSpPr>
          <p:cNvPr id="83" name="角丸四角形 30">
            <a:extLst>
              <a:ext uri="{FF2B5EF4-FFF2-40B4-BE49-F238E27FC236}">
                <a16:creationId xmlns:a16="http://schemas.microsoft.com/office/drawing/2014/main" id="{786A2B00-C4B9-45A8-907A-C95F8178B14F}"/>
              </a:ext>
            </a:extLst>
          </p:cNvPr>
          <p:cNvSpPr/>
          <p:nvPr/>
        </p:nvSpPr>
        <p:spPr>
          <a:xfrm>
            <a:off x="10753509" y="2586637"/>
            <a:ext cx="1331827" cy="524379"/>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利活用</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4" name="角丸四角形 30">
            <a:extLst>
              <a:ext uri="{FF2B5EF4-FFF2-40B4-BE49-F238E27FC236}">
                <a16:creationId xmlns:a16="http://schemas.microsoft.com/office/drawing/2014/main" id="{36A837E8-753E-4545-A4FB-07849EADD85C}"/>
              </a:ext>
            </a:extLst>
          </p:cNvPr>
          <p:cNvSpPr/>
          <p:nvPr/>
        </p:nvSpPr>
        <p:spPr>
          <a:xfrm>
            <a:off x="9445718" y="2576300"/>
            <a:ext cx="1260363" cy="524379"/>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安全</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・安心な</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E1BF7EFB-D9F2-FC35-D396-FC5F9504D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59" y="904107"/>
            <a:ext cx="2009519" cy="214999"/>
          </a:xfrm>
          <a:prstGeom prst="rect">
            <a:avLst/>
          </a:prstGeom>
        </p:spPr>
      </p:pic>
      <p:pic>
        <p:nvPicPr>
          <p:cNvPr id="8" name="図 7">
            <a:extLst>
              <a:ext uri="{FF2B5EF4-FFF2-40B4-BE49-F238E27FC236}">
                <a16:creationId xmlns:a16="http://schemas.microsoft.com/office/drawing/2014/main" id="{58343C11-E617-1081-5D3D-57B46E46D934}"/>
              </a:ext>
            </a:extLst>
          </p:cNvPr>
          <p:cNvPicPr>
            <a:picLocks noChangeAspect="1"/>
          </p:cNvPicPr>
          <p:nvPr/>
        </p:nvPicPr>
        <p:blipFill>
          <a:blip r:embed="rId5"/>
          <a:stretch>
            <a:fillRect/>
          </a:stretch>
        </p:blipFill>
        <p:spPr>
          <a:xfrm>
            <a:off x="10581517" y="784309"/>
            <a:ext cx="1270965" cy="371990"/>
          </a:xfrm>
          <a:prstGeom prst="rect">
            <a:avLst/>
          </a:prstGeom>
        </p:spPr>
      </p:pic>
      <p:grpSp>
        <p:nvGrpSpPr>
          <p:cNvPr id="19" name="グループ化 18">
            <a:extLst>
              <a:ext uri="{FF2B5EF4-FFF2-40B4-BE49-F238E27FC236}">
                <a16:creationId xmlns:a16="http://schemas.microsoft.com/office/drawing/2014/main" id="{952013A7-C684-699A-878D-586F115734F1}"/>
              </a:ext>
            </a:extLst>
          </p:cNvPr>
          <p:cNvGrpSpPr/>
          <p:nvPr/>
        </p:nvGrpSpPr>
        <p:grpSpPr>
          <a:xfrm>
            <a:off x="6817814" y="1874077"/>
            <a:ext cx="253469" cy="253469"/>
            <a:chOff x="709817" y="5060454"/>
            <a:chExt cx="253469" cy="253469"/>
          </a:xfrm>
        </p:grpSpPr>
        <p:sp>
          <p:nvSpPr>
            <p:cNvPr id="27" name="角丸四角形 26">
              <a:extLst>
                <a:ext uri="{FF2B5EF4-FFF2-40B4-BE49-F238E27FC236}">
                  <a16:creationId xmlns:a16="http://schemas.microsoft.com/office/drawing/2014/main" id="{DF832E86-2B71-2314-B58B-953E6A90B387}"/>
                </a:ext>
              </a:extLst>
            </p:cNvPr>
            <p:cNvSpPr/>
            <p:nvPr/>
          </p:nvSpPr>
          <p:spPr>
            <a:xfrm>
              <a:off x="709817" y="506045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8" name="図 27">
              <a:extLst>
                <a:ext uri="{FF2B5EF4-FFF2-40B4-BE49-F238E27FC236}">
                  <a16:creationId xmlns:a16="http://schemas.microsoft.com/office/drawing/2014/main" id="{400BABF1-1115-9D42-546E-9F84940F162D}"/>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54481" y="5111141"/>
              <a:ext cx="163028" cy="163028"/>
            </a:xfrm>
            <a:prstGeom prst="rect">
              <a:avLst/>
            </a:prstGeom>
          </p:spPr>
        </p:pic>
      </p:grpSp>
      <p:grpSp>
        <p:nvGrpSpPr>
          <p:cNvPr id="30" name="グループ化 29">
            <a:extLst>
              <a:ext uri="{FF2B5EF4-FFF2-40B4-BE49-F238E27FC236}">
                <a16:creationId xmlns:a16="http://schemas.microsoft.com/office/drawing/2014/main" id="{5910E58E-EC3B-2C60-679E-DC7305C9C847}"/>
              </a:ext>
            </a:extLst>
          </p:cNvPr>
          <p:cNvGrpSpPr/>
          <p:nvPr/>
        </p:nvGrpSpPr>
        <p:grpSpPr>
          <a:xfrm>
            <a:off x="8059876" y="1852376"/>
            <a:ext cx="253469" cy="253469"/>
            <a:chOff x="3300882" y="4303632"/>
            <a:chExt cx="253469" cy="253469"/>
          </a:xfrm>
        </p:grpSpPr>
        <p:sp>
          <p:nvSpPr>
            <p:cNvPr id="34" name="角丸四角形 33">
              <a:extLst>
                <a:ext uri="{FF2B5EF4-FFF2-40B4-BE49-F238E27FC236}">
                  <a16:creationId xmlns:a16="http://schemas.microsoft.com/office/drawing/2014/main" id="{2C1C5271-6163-8F1E-1E49-10E9D5BADEA8}"/>
                </a:ext>
              </a:extLst>
            </p:cNvPr>
            <p:cNvSpPr/>
            <p:nvPr/>
          </p:nvSpPr>
          <p:spPr>
            <a:xfrm>
              <a:off x="3300882" y="4303632"/>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2" name="図 31">
              <a:extLst>
                <a:ext uri="{FF2B5EF4-FFF2-40B4-BE49-F238E27FC236}">
                  <a16:creationId xmlns:a16="http://schemas.microsoft.com/office/drawing/2014/main" id="{D100067B-D528-E721-9DF8-8D52B1991318}"/>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3328339" y="4324793"/>
              <a:ext cx="208648" cy="208648"/>
            </a:xfrm>
            <a:prstGeom prst="rect">
              <a:avLst/>
            </a:prstGeom>
          </p:spPr>
        </p:pic>
      </p:grpSp>
      <p:grpSp>
        <p:nvGrpSpPr>
          <p:cNvPr id="40" name="グループ化 39">
            <a:extLst>
              <a:ext uri="{FF2B5EF4-FFF2-40B4-BE49-F238E27FC236}">
                <a16:creationId xmlns:a16="http://schemas.microsoft.com/office/drawing/2014/main" id="{C11FDBBD-B3ED-6DC2-603B-DB8147E9D972}"/>
              </a:ext>
            </a:extLst>
          </p:cNvPr>
          <p:cNvGrpSpPr/>
          <p:nvPr/>
        </p:nvGrpSpPr>
        <p:grpSpPr>
          <a:xfrm>
            <a:off x="9445718" y="1836931"/>
            <a:ext cx="253469" cy="253469"/>
            <a:chOff x="5565156" y="4290384"/>
            <a:chExt cx="253469" cy="253469"/>
          </a:xfrm>
        </p:grpSpPr>
        <p:sp>
          <p:nvSpPr>
            <p:cNvPr id="44" name="角丸四角形 43">
              <a:extLst>
                <a:ext uri="{FF2B5EF4-FFF2-40B4-BE49-F238E27FC236}">
                  <a16:creationId xmlns:a16="http://schemas.microsoft.com/office/drawing/2014/main" id="{A00F5F3D-D410-061D-3EB0-5FFCE1684061}"/>
                </a:ext>
              </a:extLst>
            </p:cNvPr>
            <p:cNvSpPr/>
            <p:nvPr/>
          </p:nvSpPr>
          <p:spPr>
            <a:xfrm>
              <a:off x="5565156" y="4290384"/>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683FD6F0-18CB-4F39-CC36-0F76F81F9328}"/>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5586796" y="4318524"/>
              <a:ext cx="199205" cy="199205"/>
            </a:xfrm>
            <a:prstGeom prst="rect">
              <a:avLst/>
            </a:prstGeom>
          </p:spPr>
        </p:pic>
      </p:grpSp>
      <p:grpSp>
        <p:nvGrpSpPr>
          <p:cNvPr id="57" name="グループ化 56">
            <a:extLst>
              <a:ext uri="{FF2B5EF4-FFF2-40B4-BE49-F238E27FC236}">
                <a16:creationId xmlns:a16="http://schemas.microsoft.com/office/drawing/2014/main" id="{885D5EEC-C84E-648B-3BAA-C2BA924C3783}"/>
              </a:ext>
            </a:extLst>
          </p:cNvPr>
          <p:cNvGrpSpPr/>
          <p:nvPr/>
        </p:nvGrpSpPr>
        <p:grpSpPr>
          <a:xfrm>
            <a:off x="10722368" y="1822708"/>
            <a:ext cx="253469" cy="253469"/>
            <a:chOff x="7650022" y="4929951"/>
            <a:chExt cx="253469" cy="253469"/>
          </a:xfrm>
        </p:grpSpPr>
        <p:sp>
          <p:nvSpPr>
            <p:cNvPr id="59" name="角丸四角形 58">
              <a:extLst>
                <a:ext uri="{FF2B5EF4-FFF2-40B4-BE49-F238E27FC236}">
                  <a16:creationId xmlns:a16="http://schemas.microsoft.com/office/drawing/2014/main" id="{FD5ABF72-D697-4DB9-8247-0413DEBA81F6}"/>
                </a:ext>
              </a:extLst>
            </p:cNvPr>
            <p:cNvSpPr/>
            <p:nvPr/>
          </p:nvSpPr>
          <p:spPr>
            <a:xfrm>
              <a:off x="7650022" y="4929951"/>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01B94214-B7C2-AFC6-2295-DB90BC226FF0}"/>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680738" y="4969619"/>
              <a:ext cx="181416" cy="181416"/>
            </a:xfrm>
            <a:prstGeom prst="rect">
              <a:avLst/>
            </a:prstGeom>
          </p:spPr>
        </p:pic>
      </p:grpSp>
      <p:grpSp>
        <p:nvGrpSpPr>
          <p:cNvPr id="66" name="グループ化 65">
            <a:extLst>
              <a:ext uri="{FF2B5EF4-FFF2-40B4-BE49-F238E27FC236}">
                <a16:creationId xmlns:a16="http://schemas.microsoft.com/office/drawing/2014/main" id="{9DF668C6-C288-8CBC-4368-D0070273990C}"/>
              </a:ext>
            </a:extLst>
          </p:cNvPr>
          <p:cNvGrpSpPr/>
          <p:nvPr/>
        </p:nvGrpSpPr>
        <p:grpSpPr>
          <a:xfrm>
            <a:off x="6807363" y="2519850"/>
            <a:ext cx="253469" cy="253469"/>
            <a:chOff x="1034574" y="6300171"/>
            <a:chExt cx="253469" cy="253469"/>
          </a:xfrm>
        </p:grpSpPr>
        <p:sp>
          <p:nvSpPr>
            <p:cNvPr id="68" name="角丸四角形 67">
              <a:extLst>
                <a:ext uri="{FF2B5EF4-FFF2-40B4-BE49-F238E27FC236}">
                  <a16:creationId xmlns:a16="http://schemas.microsoft.com/office/drawing/2014/main" id="{692F6713-A2AC-C020-82C1-3D6AA5363FB4}"/>
                </a:ext>
              </a:extLst>
            </p:cNvPr>
            <p:cNvSpPr/>
            <p:nvPr/>
          </p:nvSpPr>
          <p:spPr>
            <a:xfrm>
              <a:off x="1034574" y="63001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0" name="図 69">
              <a:extLst>
                <a:ext uri="{FF2B5EF4-FFF2-40B4-BE49-F238E27FC236}">
                  <a16:creationId xmlns:a16="http://schemas.microsoft.com/office/drawing/2014/main" id="{94A087AE-3D6E-5874-4B9E-B56BFC9BF27D}"/>
                </a:ext>
              </a:extLst>
            </p:cNvPr>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1065015" y="6323275"/>
              <a:ext cx="188185" cy="188185"/>
            </a:xfrm>
            <a:prstGeom prst="rect">
              <a:avLst/>
            </a:prstGeom>
          </p:spPr>
        </p:pic>
      </p:grpSp>
      <p:grpSp>
        <p:nvGrpSpPr>
          <p:cNvPr id="90" name="グループ化 89">
            <a:extLst>
              <a:ext uri="{FF2B5EF4-FFF2-40B4-BE49-F238E27FC236}">
                <a16:creationId xmlns:a16="http://schemas.microsoft.com/office/drawing/2014/main" id="{27FFD030-2DE2-821A-245E-513A1796FE63}"/>
              </a:ext>
            </a:extLst>
          </p:cNvPr>
          <p:cNvGrpSpPr/>
          <p:nvPr/>
        </p:nvGrpSpPr>
        <p:grpSpPr>
          <a:xfrm>
            <a:off x="9467358" y="2525873"/>
            <a:ext cx="253469" cy="253469"/>
            <a:chOff x="5448643" y="6302306"/>
            <a:chExt cx="253469" cy="253469"/>
          </a:xfrm>
        </p:grpSpPr>
        <p:sp>
          <p:nvSpPr>
            <p:cNvPr id="92" name="角丸四角形 91">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4" name="図 93">
              <a:extLst>
                <a:ext uri="{FF2B5EF4-FFF2-40B4-BE49-F238E27FC236}">
                  <a16:creationId xmlns:a16="http://schemas.microsoft.com/office/drawing/2014/main" id="{EDE9C4C7-8944-FE77-0679-9355B23B17EB}"/>
                </a:ext>
              </a:extLst>
            </p:cNvPr>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5486369" y="6344398"/>
              <a:ext cx="182475" cy="182475"/>
            </a:xfrm>
            <a:prstGeom prst="rect">
              <a:avLst/>
            </a:prstGeom>
          </p:spPr>
        </p:pic>
      </p:grpSp>
      <p:grpSp>
        <p:nvGrpSpPr>
          <p:cNvPr id="97" name="グループ化 96">
            <a:extLst>
              <a:ext uri="{FF2B5EF4-FFF2-40B4-BE49-F238E27FC236}">
                <a16:creationId xmlns:a16="http://schemas.microsoft.com/office/drawing/2014/main" id="{119BBD54-EFF2-51A4-25C4-38F420B3549E}"/>
              </a:ext>
            </a:extLst>
          </p:cNvPr>
          <p:cNvGrpSpPr/>
          <p:nvPr/>
        </p:nvGrpSpPr>
        <p:grpSpPr>
          <a:xfrm>
            <a:off x="10701985" y="2496323"/>
            <a:ext cx="253469" cy="253469"/>
            <a:chOff x="7674754" y="6304797"/>
            <a:chExt cx="253469" cy="253469"/>
          </a:xfrm>
        </p:grpSpPr>
        <p:sp>
          <p:nvSpPr>
            <p:cNvPr id="99" name="角丸四角形 98">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1" name="図 100">
              <a:extLst>
                <a:ext uri="{FF2B5EF4-FFF2-40B4-BE49-F238E27FC236}">
                  <a16:creationId xmlns:a16="http://schemas.microsoft.com/office/drawing/2014/main" id="{6DB696C5-D2A2-C801-F39C-CDE896AE846D}"/>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7709007" y="6320639"/>
              <a:ext cx="190821" cy="190821"/>
            </a:xfrm>
            <a:prstGeom prst="rect">
              <a:avLst/>
            </a:prstGeom>
          </p:spPr>
        </p:pic>
      </p:grpSp>
      <p:grpSp>
        <p:nvGrpSpPr>
          <p:cNvPr id="104" name="グループ化 103">
            <a:extLst>
              <a:ext uri="{FF2B5EF4-FFF2-40B4-BE49-F238E27FC236}">
                <a16:creationId xmlns:a16="http://schemas.microsoft.com/office/drawing/2014/main" id="{0667878C-0B11-44A2-7480-0676FD007860}"/>
              </a:ext>
            </a:extLst>
          </p:cNvPr>
          <p:cNvGrpSpPr/>
          <p:nvPr/>
        </p:nvGrpSpPr>
        <p:grpSpPr>
          <a:xfrm>
            <a:off x="8060302" y="2502843"/>
            <a:ext cx="253469" cy="253469"/>
            <a:chOff x="3283611" y="6490388"/>
            <a:chExt cx="253469" cy="253469"/>
          </a:xfrm>
        </p:grpSpPr>
        <p:sp>
          <p:nvSpPr>
            <p:cNvPr id="108" name="角丸四角形 107">
              <a:extLst>
                <a:ext uri="{FF2B5EF4-FFF2-40B4-BE49-F238E27FC236}">
                  <a16:creationId xmlns:a16="http://schemas.microsoft.com/office/drawing/2014/main" id="{28BF6FA5-4226-7906-0A77-123BD5DE1519}"/>
                </a:ext>
              </a:extLst>
            </p:cNvPr>
            <p:cNvSpPr/>
            <p:nvPr/>
          </p:nvSpPr>
          <p:spPr>
            <a:xfrm>
              <a:off x="3283611" y="649038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6" name="図 105">
              <a:extLst>
                <a:ext uri="{FF2B5EF4-FFF2-40B4-BE49-F238E27FC236}">
                  <a16:creationId xmlns:a16="http://schemas.microsoft.com/office/drawing/2014/main" id="{315B687C-E6DE-9EAF-6924-6E09D1FE1224}"/>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336955" y="6541351"/>
              <a:ext cx="152807" cy="152807"/>
            </a:xfrm>
            <a:prstGeom prst="rect">
              <a:avLst/>
            </a:prstGeom>
          </p:spPr>
        </p:pic>
      </p:grpSp>
      <p:cxnSp>
        <p:nvCxnSpPr>
          <p:cNvPr id="1073" name="直線コネクタ 1072">
            <a:extLst>
              <a:ext uri="{FF2B5EF4-FFF2-40B4-BE49-F238E27FC236}">
                <a16:creationId xmlns:a16="http://schemas.microsoft.com/office/drawing/2014/main" id="{45EA4E8F-FFE2-FAC1-E3C8-CFAB639F103C}"/>
              </a:ext>
            </a:extLst>
          </p:cNvPr>
          <p:cNvCxnSpPr>
            <a:cxnSpLocks/>
          </p:cNvCxnSpPr>
          <p:nvPr/>
        </p:nvCxnSpPr>
        <p:spPr>
          <a:xfrm flipV="1">
            <a:off x="520397" y="2437645"/>
            <a:ext cx="2402" cy="249998"/>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cxnSp>
        <p:nvCxnSpPr>
          <p:cNvPr id="1077" name="直線コネクタ 1076">
            <a:extLst>
              <a:ext uri="{FF2B5EF4-FFF2-40B4-BE49-F238E27FC236}">
                <a16:creationId xmlns:a16="http://schemas.microsoft.com/office/drawing/2014/main" id="{8CE1F493-B584-6941-0C4D-625BFDB41691}"/>
              </a:ext>
            </a:extLst>
          </p:cNvPr>
          <p:cNvCxnSpPr>
            <a:cxnSpLocks/>
          </p:cNvCxnSpPr>
          <p:nvPr/>
        </p:nvCxnSpPr>
        <p:spPr>
          <a:xfrm flipV="1">
            <a:off x="520397" y="3030924"/>
            <a:ext cx="2402" cy="249998"/>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pic>
        <p:nvPicPr>
          <p:cNvPr id="86" name="図 85">
            <a:extLst>
              <a:ext uri="{FF2B5EF4-FFF2-40B4-BE49-F238E27FC236}">
                <a16:creationId xmlns:a16="http://schemas.microsoft.com/office/drawing/2014/main" id="{8D6ED52E-9765-4987-96FD-604F1AB85414}"/>
              </a:ext>
            </a:extLst>
          </p:cNvPr>
          <p:cNvPicPr>
            <a:picLocks noChangeAspect="1"/>
          </p:cNvPicPr>
          <p:nvPr/>
        </p:nvPicPr>
        <p:blipFill>
          <a:blip r:embed="rId14"/>
          <a:stretch>
            <a:fillRect/>
          </a:stretch>
        </p:blipFill>
        <p:spPr>
          <a:xfrm>
            <a:off x="8018288" y="3649543"/>
            <a:ext cx="4149711" cy="3078090"/>
          </a:xfrm>
          <a:prstGeom prst="rect">
            <a:avLst/>
          </a:prstGeom>
        </p:spPr>
      </p:pic>
      <p:sp>
        <p:nvSpPr>
          <p:cNvPr id="3" name="正方形/長方形 2"/>
          <p:cNvSpPr/>
          <p:nvPr/>
        </p:nvSpPr>
        <p:spPr>
          <a:xfrm>
            <a:off x="392032" y="2318197"/>
            <a:ext cx="4822720" cy="5074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373840" y="2882500"/>
            <a:ext cx="4840912" cy="5074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460379" y="1449770"/>
            <a:ext cx="4618346" cy="0"/>
          </a:xfrm>
          <a:prstGeom prst="line">
            <a:avLst/>
          </a:prstGeom>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C377B73C-CC12-4D04-B739-2D87D1E85FF3}"/>
              </a:ext>
            </a:extLst>
          </p:cNvPr>
          <p:cNvSpPr txBox="1"/>
          <p:nvPr/>
        </p:nvSpPr>
        <p:spPr>
          <a:xfrm>
            <a:off x="5513429" y="3671857"/>
            <a:ext cx="2407356" cy="3093154"/>
          </a:xfrm>
          <a:prstGeom prst="rect">
            <a:avLst/>
          </a:prstGeom>
          <a:noFill/>
        </p:spPr>
        <p:txBody>
          <a:bodyPr wrap="square">
            <a:spAutoFit/>
          </a:bodyPr>
          <a:lstStyle/>
          <a:p>
            <a:pPr marL="171450" marR="0" lvl="0" indent="-171450" algn="l" defTabSz="371475"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「スマートヘルスシティ」「高齢者にやさしいまちづくり」など８分野、</a:t>
            </a:r>
            <a:r>
              <a:rPr lang="ja-JP" altLang="en-US" sz="1200" dirty="0">
                <a:solidFill>
                  <a:prstClr val="black"/>
                </a:solidFill>
                <a:latin typeface="メイリオ" panose="020B0604030504040204" pitchFamily="50" charset="-128"/>
                <a:ea typeface="メイリオ" panose="020B0604030504040204" pitchFamily="50" charset="-128"/>
              </a:rPr>
              <a:t>１６</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市町で</a:t>
            </a:r>
            <a:r>
              <a:rPr lang="ja-JP" altLang="en-US" sz="1200" dirty="0">
                <a:solidFill>
                  <a:prstClr val="black"/>
                </a:solidFill>
                <a:latin typeface="メイリオ" panose="020B0604030504040204" pitchFamily="50" charset="-128"/>
                <a:ea typeface="メイリオ" panose="020B0604030504040204" pitchFamily="50" charset="-128"/>
              </a:rPr>
              <a:t>２２</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プロジェクトを推進中</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R="0" lvl="0" algn="l" defTabSz="371475" rtl="0" eaLnBrk="1" fontAlgn="auto" latinLnBrk="0" hangingPunct="1">
              <a:lnSpc>
                <a:spcPct val="100000"/>
              </a:lnSpc>
              <a:spcBef>
                <a:spcPts val="0"/>
              </a:spcBef>
              <a:spcAft>
                <a:spcPts val="0"/>
              </a:spcAft>
              <a:buClrTx/>
              <a:buSzTx/>
              <a:tabLst/>
              <a:defRPr/>
            </a:pP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171450" marR="0" lvl="0" indent="-171450" algn="l" defTabSz="371475"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大企業とスタートアップ・ベンチャー企業</a:t>
            </a:r>
            <a:r>
              <a:rPr lang="ja-JP" altLang="en-US" sz="1200" dirty="0">
                <a:solidFill>
                  <a:prstClr val="black"/>
                </a:solidFill>
                <a:latin typeface="メイリオ" panose="020B0604030504040204" pitchFamily="50" charset="-128"/>
                <a:ea typeface="メイリオ" panose="020B0604030504040204" pitchFamily="50" charset="-128"/>
              </a:rPr>
              <a:t>等</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の連携に</a:t>
            </a:r>
            <a:r>
              <a:rPr lang="ja-JP" altLang="en-US" sz="1200" dirty="0">
                <a:solidFill>
                  <a:prstClr val="black"/>
                </a:solidFill>
                <a:latin typeface="メイリオ" panose="020B0604030504040204" pitchFamily="50" charset="-128"/>
                <a:ea typeface="メイリオ" panose="020B0604030504040204" pitchFamily="50" charset="-128"/>
              </a:rPr>
              <a:t>よるプロジェクトを</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展開</a:t>
            </a:r>
            <a:endParaRPr lang="en-US" altLang="ja-JP" sz="1200" noProof="0" dirty="0">
              <a:solidFill>
                <a:prstClr val="black"/>
              </a:solidFill>
              <a:latin typeface="メイリオ" panose="020B0604030504040204" pitchFamily="50" charset="-128"/>
              <a:ea typeface="メイリオ" panose="020B0604030504040204" pitchFamily="50" charset="-128"/>
            </a:endParaRPr>
          </a:p>
          <a:p>
            <a:pPr marL="171450" marR="0" lvl="0" indent="-171450" algn="l" defTabSz="371475" rtl="0" eaLnBrk="1" fontAlgn="auto" latinLnBrk="0" hangingPunct="1">
              <a:lnSpc>
                <a:spcPct val="100000"/>
              </a:lnSpc>
              <a:spcBef>
                <a:spcPts val="600"/>
              </a:spcBef>
              <a:spcAft>
                <a:spcPts val="0"/>
              </a:spcAft>
              <a:buClrTx/>
              <a:buSzTx/>
              <a:buFont typeface="Wingdings" panose="05000000000000000000" pitchFamily="2" charset="2"/>
              <a:buChar char="Ø"/>
              <a:tabLst/>
              <a:defRPr/>
            </a:pP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171450" indent="-171450" defTabSz="371475">
              <a:spcBef>
                <a:spcPts val="600"/>
              </a:spcBef>
              <a:buFont typeface="Wingdings" panose="05000000000000000000" pitchFamily="2" charset="2"/>
              <a:buChar char="Ø"/>
              <a:defRPr/>
            </a:pPr>
            <a:r>
              <a:rPr lang="ja-JP" altLang="en-US" sz="1200" dirty="0">
                <a:solidFill>
                  <a:prstClr val="black"/>
                </a:solidFill>
                <a:latin typeface="メイリオ" panose="020B0604030504040204" pitchFamily="50" charset="-128"/>
                <a:ea typeface="メイリオ" panose="020B0604030504040204" pitchFamily="50" charset="-128"/>
              </a:rPr>
              <a:t>複数の市町村が参加する５つのワーキンググループを開催し、課題の見える化を行うとともに、個別サービスの有用性や先行事例の研究をし、実証・実装に向け検討中</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7779917" y="2894313"/>
            <a:ext cx="373411" cy="261610"/>
          </a:xfrm>
          <a:prstGeom prst="rect">
            <a:avLst/>
          </a:prstGeom>
          <a:noFill/>
        </p:spPr>
        <p:txBody>
          <a:bodyPr wrap="square" rtlCol="0">
            <a:spAutoFit/>
          </a:bodyPr>
          <a:lstStyle/>
          <a:p>
            <a:r>
              <a:rPr kumimoji="1" lang="en-US" altLang="ja-JP" sz="1050" dirty="0"/>
              <a:t>※</a:t>
            </a:r>
            <a:endParaRPr kumimoji="1" lang="ja-JP" altLang="en-US" sz="1050" dirty="0"/>
          </a:p>
        </p:txBody>
      </p:sp>
      <p:sp>
        <p:nvSpPr>
          <p:cNvPr id="72" name="テキスト ボックス 71"/>
          <p:cNvSpPr txBox="1"/>
          <p:nvPr/>
        </p:nvSpPr>
        <p:spPr>
          <a:xfrm>
            <a:off x="10458276" y="2328282"/>
            <a:ext cx="373411" cy="261610"/>
          </a:xfrm>
          <a:prstGeom prst="rect">
            <a:avLst/>
          </a:prstGeom>
          <a:noFill/>
        </p:spPr>
        <p:txBody>
          <a:bodyPr wrap="square" rtlCol="0">
            <a:spAutoFit/>
          </a:bodyPr>
          <a:lstStyle/>
          <a:p>
            <a:r>
              <a:rPr kumimoji="1" lang="en-US" altLang="ja-JP" sz="1050" dirty="0"/>
              <a:t>※</a:t>
            </a:r>
            <a:endParaRPr kumimoji="1" lang="ja-JP" altLang="en-US" sz="1050" dirty="0"/>
          </a:p>
        </p:txBody>
      </p:sp>
      <p:sp>
        <p:nvSpPr>
          <p:cNvPr id="73" name="テキスト ボックス 72"/>
          <p:cNvSpPr txBox="1"/>
          <p:nvPr/>
        </p:nvSpPr>
        <p:spPr>
          <a:xfrm>
            <a:off x="11757030" y="2909093"/>
            <a:ext cx="373411" cy="261610"/>
          </a:xfrm>
          <a:prstGeom prst="rect">
            <a:avLst/>
          </a:prstGeom>
          <a:noFill/>
        </p:spPr>
        <p:txBody>
          <a:bodyPr wrap="square" rtlCol="0">
            <a:spAutoFit/>
          </a:bodyPr>
          <a:lstStyle/>
          <a:p>
            <a:r>
              <a:rPr kumimoji="1" lang="en-US" altLang="ja-JP" sz="1050" dirty="0"/>
              <a:t>※</a:t>
            </a:r>
            <a:endParaRPr kumimoji="1" lang="ja-JP" altLang="en-US" sz="1050" dirty="0"/>
          </a:p>
        </p:txBody>
      </p:sp>
      <p:sp>
        <p:nvSpPr>
          <p:cNvPr id="85" name="テキスト ボックス 84"/>
          <p:cNvSpPr txBox="1"/>
          <p:nvPr/>
        </p:nvSpPr>
        <p:spPr>
          <a:xfrm>
            <a:off x="11796787" y="2328282"/>
            <a:ext cx="373411" cy="261610"/>
          </a:xfrm>
          <a:prstGeom prst="rect">
            <a:avLst/>
          </a:prstGeom>
          <a:noFill/>
        </p:spPr>
        <p:txBody>
          <a:bodyPr wrap="square" rtlCol="0">
            <a:spAutoFit/>
          </a:bodyPr>
          <a:lstStyle/>
          <a:p>
            <a:r>
              <a:rPr kumimoji="1" lang="en-US" altLang="ja-JP" sz="1050" dirty="0"/>
              <a:t>※</a:t>
            </a:r>
            <a:endParaRPr kumimoji="1" lang="ja-JP" altLang="en-US" sz="1050" dirty="0"/>
          </a:p>
        </p:txBody>
      </p:sp>
      <p:sp>
        <p:nvSpPr>
          <p:cNvPr id="88" name="テキスト ボックス 87"/>
          <p:cNvSpPr txBox="1"/>
          <p:nvPr/>
        </p:nvSpPr>
        <p:spPr>
          <a:xfrm>
            <a:off x="10455308" y="2855457"/>
            <a:ext cx="373411" cy="261610"/>
          </a:xfrm>
          <a:prstGeom prst="rect">
            <a:avLst/>
          </a:prstGeom>
          <a:noFill/>
        </p:spPr>
        <p:txBody>
          <a:bodyPr wrap="square" rtlCol="0">
            <a:spAutoFit/>
          </a:bodyPr>
          <a:lstStyle/>
          <a:p>
            <a:r>
              <a:rPr kumimoji="1" lang="en-US" altLang="ja-JP" sz="1050" dirty="0"/>
              <a:t>※</a:t>
            </a:r>
            <a:endParaRPr kumimoji="1" lang="ja-JP" altLang="en-US" sz="1050" dirty="0"/>
          </a:p>
        </p:txBody>
      </p:sp>
      <p:sp>
        <p:nvSpPr>
          <p:cNvPr id="91" name="テキスト ボックス 90"/>
          <p:cNvSpPr txBox="1"/>
          <p:nvPr/>
        </p:nvSpPr>
        <p:spPr>
          <a:xfrm>
            <a:off x="10890498" y="3128419"/>
            <a:ext cx="1923968" cy="253916"/>
          </a:xfrm>
          <a:prstGeom prst="rect">
            <a:avLst/>
          </a:prstGeom>
          <a:noFill/>
        </p:spPr>
        <p:txBody>
          <a:bodyPr wrap="square" rtlCol="0">
            <a:spAutoFit/>
          </a:bodyPr>
          <a:lstStyle/>
          <a:p>
            <a:r>
              <a:rPr kumimoji="1" lang="en-US" altLang="ja-JP" sz="1050" dirty="0"/>
              <a:t>※ </a:t>
            </a:r>
            <a:r>
              <a:rPr kumimoji="1" lang="ja-JP" altLang="en-US" sz="1050" dirty="0"/>
              <a:t>ワーキンググループ</a:t>
            </a:r>
          </a:p>
        </p:txBody>
      </p:sp>
      <p:sp>
        <p:nvSpPr>
          <p:cNvPr id="6" name="スライド番号プレースホルダー 5"/>
          <p:cNvSpPr>
            <a:spLocks noGrp="1"/>
          </p:cNvSpPr>
          <p:nvPr>
            <p:ph type="sldNum" sz="quarter" idx="12"/>
          </p:nvPr>
        </p:nvSpPr>
        <p:spPr>
          <a:xfrm>
            <a:off x="9375703" y="6399886"/>
            <a:ext cx="2743200" cy="365125"/>
          </a:xfrm>
        </p:spPr>
        <p:txBody>
          <a:bodyPr/>
          <a:lstStyle/>
          <a:p>
            <a:fld id="{1788F0F9-CCFE-4985-AD54-E016DA6B1074}" type="slidenum">
              <a:rPr kumimoji="1" lang="ja-JP" altLang="en-US" smtClean="0"/>
              <a:t>13</a:t>
            </a:fld>
            <a:endParaRPr kumimoji="1" lang="ja-JP" altLang="en-US"/>
          </a:p>
        </p:txBody>
      </p:sp>
    </p:spTree>
    <p:extLst>
      <p:ext uri="{BB962C8B-B14F-4D97-AF65-F5344CB8AC3E}">
        <p14:creationId xmlns:p14="http://schemas.microsoft.com/office/powerpoint/2010/main" val="306895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楕円 74"/>
          <p:cNvSpPr/>
          <p:nvPr/>
        </p:nvSpPr>
        <p:spPr>
          <a:xfrm>
            <a:off x="6343313" y="2444529"/>
            <a:ext cx="5515974" cy="215109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角丸四角形 72"/>
          <p:cNvSpPr/>
          <p:nvPr/>
        </p:nvSpPr>
        <p:spPr>
          <a:xfrm>
            <a:off x="9234863" y="773010"/>
            <a:ext cx="2808000" cy="1464198"/>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2957649" y="773458"/>
            <a:ext cx="2836072" cy="1464198"/>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p:cNvSpPr/>
          <p:nvPr/>
        </p:nvSpPr>
        <p:spPr>
          <a:xfrm>
            <a:off x="267119" y="2408646"/>
            <a:ext cx="5515974" cy="215109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7" name="直線コネクタ 6"/>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69308" y="69746"/>
            <a:ext cx="8307163" cy="461665"/>
          </a:xfrm>
          <a:prstGeom prst="rect">
            <a:avLst/>
          </a:prstGeom>
          <a:noFill/>
        </p:spPr>
        <p:txBody>
          <a:bodyPr wrap="square" rtlCol="0">
            <a:spAutoFit/>
          </a:bodyPr>
          <a:lstStyle/>
          <a:p>
            <a:r>
              <a:rPr lang="ja-JP" altLang="en-US" sz="2000" b="1" dirty="0"/>
              <a:t>３）大阪スマートシティパートナーズフォーラム　</a:t>
            </a:r>
            <a:r>
              <a:rPr lang="ja-JP" altLang="en-US" sz="2400" b="1" dirty="0"/>
              <a:t>②</a:t>
            </a:r>
            <a:r>
              <a:rPr lang="ja-JP" altLang="en-US" sz="2000" b="1" dirty="0"/>
              <a:t>プロジェクトの推進</a:t>
            </a:r>
            <a:endParaRPr lang="ja-JP" altLang="en-US" sz="1600" b="1" dirty="0"/>
          </a:p>
        </p:txBody>
      </p:sp>
      <p:sp>
        <p:nvSpPr>
          <p:cNvPr id="52" name="テキスト ボックス 51">
            <a:extLst>
              <a:ext uri="{FF2B5EF4-FFF2-40B4-BE49-F238E27FC236}">
                <a16:creationId xmlns:a16="http://schemas.microsoft.com/office/drawing/2014/main" id="{DF29D421-794F-41E4-A35D-35155DE987A1}"/>
              </a:ext>
            </a:extLst>
          </p:cNvPr>
          <p:cNvSpPr txBox="1"/>
          <p:nvPr/>
        </p:nvSpPr>
        <p:spPr>
          <a:xfrm>
            <a:off x="3176919" y="1717331"/>
            <a:ext cx="66826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dirty="0">
                <a:latin typeface="HGP創英角ｺﾞｼｯｸUB" panose="020B0900000000000000" pitchFamily="50" charset="-128"/>
                <a:ea typeface="HGP創英角ｺﾞｼｯｸUB" panose="020B0900000000000000" pitchFamily="50" charset="-128"/>
              </a:rPr>
              <a:t>豊能町</a:t>
            </a:r>
            <a:endParaRPr kumimoji="1" lang="ja-JP" altLang="en-US" sz="9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3" name="乗算記号 119">
            <a:extLst>
              <a:ext uri="{FF2B5EF4-FFF2-40B4-BE49-F238E27FC236}">
                <a16:creationId xmlns:a16="http://schemas.microsoft.com/office/drawing/2014/main" id="{1132DA2F-2D41-4F89-B061-6D8E8674986F}"/>
              </a:ext>
            </a:extLst>
          </p:cNvPr>
          <p:cNvSpPr/>
          <p:nvPr/>
        </p:nvSpPr>
        <p:spPr>
          <a:xfrm>
            <a:off x="3716760" y="1360486"/>
            <a:ext cx="344151" cy="346213"/>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a:grpSpLocks noChangeAspect="1"/>
          </p:cNvGrpSpPr>
          <p:nvPr/>
        </p:nvGrpSpPr>
        <p:grpSpPr>
          <a:xfrm>
            <a:off x="198150" y="810417"/>
            <a:ext cx="2623028" cy="396000"/>
            <a:chOff x="483319" y="2764529"/>
            <a:chExt cx="2064972" cy="311750"/>
          </a:xfrm>
        </p:grpSpPr>
        <p:sp>
          <p:nvSpPr>
            <p:cNvPr id="57" name="角丸四角形 166">
              <a:extLst>
                <a:ext uri="{FF2B5EF4-FFF2-40B4-BE49-F238E27FC236}">
                  <a16:creationId xmlns:a16="http://schemas.microsoft.com/office/drawing/2014/main" id="{FD66A6CD-40CB-470D-A50C-17492665D42C}"/>
                </a:ext>
              </a:extLst>
            </p:cNvPr>
            <p:cNvSpPr/>
            <p:nvPr/>
          </p:nvSpPr>
          <p:spPr>
            <a:xfrm>
              <a:off x="483319" y="2764529"/>
              <a:ext cx="2064972" cy="31175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167">
              <a:extLst>
                <a:ext uri="{FF2B5EF4-FFF2-40B4-BE49-F238E27FC236}">
                  <a16:creationId xmlns:a16="http://schemas.microsoft.com/office/drawing/2014/main" id="{38A43DA3-60B9-423C-94FF-8B47BE1FD37D}"/>
                </a:ext>
              </a:extLst>
            </p:cNvPr>
            <p:cNvSpPr/>
            <p:nvPr/>
          </p:nvSpPr>
          <p:spPr>
            <a:xfrm>
              <a:off x="544876" y="2783460"/>
              <a:ext cx="253469" cy="25498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26489B4C-C84E-4727-9DBA-C3E4F14A2C46}"/>
                </a:ext>
              </a:extLst>
            </p:cNvPr>
            <p:cNvSpPr txBox="1"/>
            <p:nvPr/>
          </p:nvSpPr>
          <p:spPr>
            <a:xfrm>
              <a:off x="750155" y="2826757"/>
              <a:ext cx="1720165" cy="218067"/>
            </a:xfrm>
            <a:prstGeom prst="rect">
              <a:avLst/>
            </a:prstGeom>
            <a:noFill/>
          </p:spPr>
          <p:txBody>
            <a:bodyPr wrap="square" rtlCol="0">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rPr>
                <a:t>子育てしやすいまちづくり</a:t>
              </a:r>
            </a:p>
          </p:txBody>
        </p:sp>
        <p:pic>
          <p:nvPicPr>
            <p:cNvPr id="55" name="図 54">
              <a:extLst>
                <a:ext uri="{FF2B5EF4-FFF2-40B4-BE49-F238E27FC236}">
                  <a16:creationId xmlns:a16="http://schemas.microsoft.com/office/drawing/2014/main" id="{381E0EC2-00FF-497F-83D7-975A38C48D64}"/>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50950" y="2818258"/>
              <a:ext cx="199205" cy="200399"/>
            </a:xfrm>
            <a:prstGeom prst="rect">
              <a:avLst/>
            </a:prstGeom>
          </p:spPr>
        </p:pic>
      </p:grpSp>
      <p:pic>
        <p:nvPicPr>
          <p:cNvPr id="24" name="図 23">
            <a:extLst>
              <a:ext uri="{FF2B5EF4-FFF2-40B4-BE49-F238E27FC236}">
                <a16:creationId xmlns:a16="http://schemas.microsoft.com/office/drawing/2014/main" id="{51FA1B0D-060D-4592-89FA-F5D796D8A743}"/>
              </a:ext>
            </a:extLst>
          </p:cNvPr>
          <p:cNvPicPr>
            <a:picLocks noChangeAspect="1"/>
          </p:cNvPicPr>
          <p:nvPr/>
        </p:nvPicPr>
        <p:blipFill rotWithShape="1">
          <a:blip r:embed="rId3" cstate="hqprint">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552936" y="2316928"/>
            <a:ext cx="1067999" cy="2186983"/>
          </a:xfrm>
          <a:prstGeom prst="rect">
            <a:avLst/>
          </a:prstGeom>
        </p:spPr>
      </p:pic>
      <p:pic>
        <p:nvPicPr>
          <p:cNvPr id="25" name="図 24">
            <a:extLst>
              <a:ext uri="{FF2B5EF4-FFF2-40B4-BE49-F238E27FC236}">
                <a16:creationId xmlns:a16="http://schemas.microsoft.com/office/drawing/2014/main" id="{32057118-ACE8-4CF1-96FA-F6665ED56BD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37713" y="1972201"/>
            <a:ext cx="506875" cy="198695"/>
          </a:xfrm>
          <a:prstGeom prst="rect">
            <a:avLst/>
          </a:prstGeom>
        </p:spPr>
      </p:pic>
      <p:pic>
        <p:nvPicPr>
          <p:cNvPr id="26" name="Picture 4" descr="IB02">
            <a:extLst>
              <a:ext uri="{FF2B5EF4-FFF2-40B4-BE49-F238E27FC236}">
                <a16:creationId xmlns:a16="http://schemas.microsoft.com/office/drawing/2014/main" id="{5DC6F27E-4850-4C36-8F32-BC00FD2B363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55183" y="1695754"/>
            <a:ext cx="665988" cy="1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01_corp_brandlogo_S">
            <a:extLst>
              <a:ext uri="{FF2B5EF4-FFF2-40B4-BE49-F238E27FC236}">
                <a16:creationId xmlns:a16="http://schemas.microsoft.com/office/drawing/2014/main" id="{3BBA0BCB-B9D9-49E6-81FD-81DF4F7405E8}"/>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4232021" y="1985029"/>
            <a:ext cx="629063" cy="136800"/>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1B15AD14-72EC-4F8E-972F-0945607C6E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42654" y="1663069"/>
            <a:ext cx="676155" cy="142791"/>
          </a:xfrm>
          <a:prstGeom prst="rect">
            <a:avLst/>
          </a:prstGeom>
        </p:spPr>
      </p:pic>
      <p:pic>
        <p:nvPicPr>
          <p:cNvPr id="29" name="図 28">
            <a:extLst>
              <a:ext uri="{FF2B5EF4-FFF2-40B4-BE49-F238E27FC236}">
                <a16:creationId xmlns:a16="http://schemas.microsoft.com/office/drawing/2014/main" id="{9AAFA591-44CE-41C3-80F4-30106917D7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253287" y="1314471"/>
            <a:ext cx="625978" cy="250940"/>
          </a:xfrm>
          <a:prstGeom prst="rect">
            <a:avLst/>
          </a:prstGeom>
        </p:spPr>
      </p:pic>
      <p:pic>
        <p:nvPicPr>
          <p:cNvPr id="31" name="図 30">
            <a:extLst>
              <a:ext uri="{FF2B5EF4-FFF2-40B4-BE49-F238E27FC236}">
                <a16:creationId xmlns:a16="http://schemas.microsoft.com/office/drawing/2014/main" id="{78784BF3-33E3-4E7B-A01B-B2785EDFF41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363162" y="1374317"/>
            <a:ext cx="323936" cy="333903"/>
          </a:xfrm>
          <a:prstGeom prst="rect">
            <a:avLst/>
          </a:prstGeom>
        </p:spPr>
      </p:pic>
      <p:sp>
        <p:nvSpPr>
          <p:cNvPr id="32" name="テキスト ボックス 31">
            <a:extLst>
              <a:ext uri="{FF2B5EF4-FFF2-40B4-BE49-F238E27FC236}">
                <a16:creationId xmlns:a16="http://schemas.microsoft.com/office/drawing/2014/main" id="{D62F574F-B4D2-4399-A678-EF6B47AE034D}"/>
              </a:ext>
            </a:extLst>
          </p:cNvPr>
          <p:cNvSpPr txBox="1"/>
          <p:nvPr/>
        </p:nvSpPr>
        <p:spPr>
          <a:xfrm>
            <a:off x="2268565" y="3804129"/>
            <a:ext cx="3224528" cy="430887"/>
          </a:xfrm>
          <a:prstGeom prst="rect">
            <a:avLst/>
          </a:prstGeom>
          <a:noFill/>
        </p:spPr>
        <p:txBody>
          <a:bodyPr wrap="square" rtlCol="0">
            <a:spAutoFit/>
          </a:bodyPr>
          <a:lstStyle/>
          <a:p>
            <a:pPr defTabSz="457200">
              <a:spcAft>
                <a:spcPts val="600"/>
              </a:spcAft>
              <a:defRPr/>
            </a:pPr>
            <a:r>
              <a:rPr lang="ja-JP" altLang="en-US" sz="1100" b="1" dirty="0">
                <a:solidFill>
                  <a:prstClr val="black"/>
                </a:solidFill>
                <a:latin typeface="メイリオ" panose="020B0604030504040204" pitchFamily="50" charset="-128"/>
                <a:ea typeface="メイリオ" panose="020B0604030504040204" pitchFamily="50" charset="-128"/>
              </a:rPr>
              <a:t>「おてつたび」により町内数か所の農家のお手伝いをコーディネート</a:t>
            </a:r>
          </a:p>
        </p:txBody>
      </p:sp>
      <p:sp>
        <p:nvSpPr>
          <p:cNvPr id="33" name="正方形/長方形 32">
            <a:extLst>
              <a:ext uri="{FF2B5EF4-FFF2-40B4-BE49-F238E27FC236}">
                <a16:creationId xmlns:a16="http://schemas.microsoft.com/office/drawing/2014/main" id="{71563182-96B3-4720-9434-57B5978EFEAD}"/>
              </a:ext>
            </a:extLst>
          </p:cNvPr>
          <p:cNvSpPr/>
          <p:nvPr/>
        </p:nvSpPr>
        <p:spPr>
          <a:xfrm>
            <a:off x="2268565" y="2421596"/>
            <a:ext cx="3224528" cy="430887"/>
          </a:xfrm>
          <a:prstGeom prst="rect">
            <a:avLst/>
          </a:prstGeom>
        </p:spPr>
        <p:txBody>
          <a:bodyPr wrap="square">
            <a:spAutoFit/>
          </a:bodyPr>
          <a:lstStyle/>
          <a:p>
            <a:pPr defTabSz="457200">
              <a:defRPr/>
            </a:pPr>
            <a:r>
              <a:rPr kumimoji="0" lang="ja-JP" altLang="en-US" sz="1100" b="1" dirty="0">
                <a:solidFill>
                  <a:prstClr val="black"/>
                </a:solidFill>
                <a:latin typeface="メイリオ" panose="020B0604030504040204" pitchFamily="50" charset="-128"/>
                <a:ea typeface="メイリオ" panose="020B0604030504040204" pitchFamily="50" charset="-128"/>
              </a:rPr>
              <a:t>健康相談予約アプリを活用し、ヘルスケアサービスを提供</a:t>
            </a:r>
          </a:p>
        </p:txBody>
      </p:sp>
      <p:sp>
        <p:nvSpPr>
          <p:cNvPr id="34" name="正方形/長方形 33">
            <a:extLst>
              <a:ext uri="{FF2B5EF4-FFF2-40B4-BE49-F238E27FC236}">
                <a16:creationId xmlns:a16="http://schemas.microsoft.com/office/drawing/2014/main" id="{CF6BAC11-1AC7-4252-A422-FBE8BA177C19}"/>
              </a:ext>
            </a:extLst>
          </p:cNvPr>
          <p:cNvSpPr/>
          <p:nvPr/>
        </p:nvSpPr>
        <p:spPr>
          <a:xfrm>
            <a:off x="2268565" y="2860782"/>
            <a:ext cx="3224528" cy="430887"/>
          </a:xfrm>
          <a:prstGeom prst="rect">
            <a:avLst/>
          </a:prstGeom>
        </p:spPr>
        <p:txBody>
          <a:bodyPr wrap="square">
            <a:spAutoFit/>
          </a:bodyPr>
          <a:lstStyle/>
          <a:p>
            <a:pPr defTabSz="457200">
              <a:defRPr/>
            </a:pPr>
            <a:r>
              <a:rPr kumimoji="0" lang="ja-JP" altLang="en-US" sz="1100" b="1" dirty="0">
                <a:solidFill>
                  <a:prstClr val="black"/>
                </a:solidFill>
                <a:latin typeface="メイリオ" panose="020B0604030504040204" pitchFamily="50" charset="-128"/>
                <a:ea typeface="メイリオ" panose="020B0604030504040204" pitchFamily="50" charset="-128"/>
              </a:rPr>
              <a:t>見守りカメラと、見守りカメラ管理端末間を接続する通信インフラを整備</a:t>
            </a:r>
          </a:p>
        </p:txBody>
      </p:sp>
      <p:sp>
        <p:nvSpPr>
          <p:cNvPr id="35" name="正方形/長方形 34">
            <a:extLst>
              <a:ext uri="{FF2B5EF4-FFF2-40B4-BE49-F238E27FC236}">
                <a16:creationId xmlns:a16="http://schemas.microsoft.com/office/drawing/2014/main" id="{B08D406C-BB02-4C0C-819B-2DDE91A38303}"/>
              </a:ext>
            </a:extLst>
          </p:cNvPr>
          <p:cNvSpPr/>
          <p:nvPr/>
        </p:nvSpPr>
        <p:spPr>
          <a:xfrm>
            <a:off x="2268565" y="3325756"/>
            <a:ext cx="3224528" cy="430887"/>
          </a:xfrm>
          <a:prstGeom prst="rect">
            <a:avLst/>
          </a:prstGeom>
        </p:spPr>
        <p:txBody>
          <a:bodyPr wrap="square">
            <a:spAutoFit/>
          </a:bodyPr>
          <a:lstStyle/>
          <a:p>
            <a:pPr defTabSz="457200">
              <a:defRPr/>
            </a:pPr>
            <a:r>
              <a:rPr kumimoji="0" lang="ja-JP" altLang="en-US" sz="1100" b="1" dirty="0">
                <a:solidFill>
                  <a:prstClr val="black"/>
                </a:solidFill>
                <a:latin typeface="メイリオ" panose="020B0604030504040204" pitchFamily="50" charset="-128"/>
                <a:ea typeface="メイリオ" panose="020B0604030504040204" pitchFamily="50" charset="-128"/>
              </a:rPr>
              <a:t>デジタル商品券やポイントの発行・利用・管理を行うサービス「とよのんウォレット」を開始</a:t>
            </a:r>
          </a:p>
        </p:txBody>
      </p:sp>
      <p:grpSp>
        <p:nvGrpSpPr>
          <p:cNvPr id="36" name="グループ化 35">
            <a:extLst>
              <a:ext uri="{FF2B5EF4-FFF2-40B4-BE49-F238E27FC236}">
                <a16:creationId xmlns:a16="http://schemas.microsoft.com/office/drawing/2014/main" id="{758A498E-EB06-428D-A488-0849257DD8D4}"/>
              </a:ext>
            </a:extLst>
          </p:cNvPr>
          <p:cNvGrpSpPr/>
          <p:nvPr/>
        </p:nvGrpSpPr>
        <p:grpSpPr>
          <a:xfrm>
            <a:off x="1876573" y="2452954"/>
            <a:ext cx="306495" cy="307777"/>
            <a:chOff x="3361754" y="3368861"/>
            <a:chExt cx="306495" cy="307777"/>
          </a:xfrm>
        </p:grpSpPr>
        <p:sp>
          <p:nvSpPr>
            <p:cNvPr id="48"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9" name="正方形/長方形 48">
              <a:extLst>
                <a:ext uri="{FF2B5EF4-FFF2-40B4-BE49-F238E27FC236}">
                  <a16:creationId xmlns:a16="http://schemas.microsoft.com/office/drawing/2014/main" id="{85FDF642-1580-4B91-A89F-84E5EC74C44E}"/>
                </a:ext>
              </a:extLst>
            </p:cNvPr>
            <p:cNvSpPr/>
            <p:nvPr/>
          </p:nvSpPr>
          <p:spPr>
            <a:xfrm>
              <a:off x="3361754" y="3368861"/>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1</a:t>
              </a:r>
              <a:endParaRPr lang="ja-JP" altLang="en-US" sz="2000" dirty="0">
                <a:solidFill>
                  <a:schemeClr val="bg1"/>
                </a:solidFill>
              </a:endParaRPr>
            </a:p>
          </p:txBody>
        </p:sp>
      </p:grpSp>
      <p:grpSp>
        <p:nvGrpSpPr>
          <p:cNvPr id="37" name="グループ化 36">
            <a:extLst>
              <a:ext uri="{FF2B5EF4-FFF2-40B4-BE49-F238E27FC236}">
                <a16:creationId xmlns:a16="http://schemas.microsoft.com/office/drawing/2014/main" id="{E3A8424D-0056-4AD9-87D5-6A4B6EB4EFAD}"/>
              </a:ext>
            </a:extLst>
          </p:cNvPr>
          <p:cNvGrpSpPr/>
          <p:nvPr/>
        </p:nvGrpSpPr>
        <p:grpSpPr>
          <a:xfrm>
            <a:off x="1876573" y="2922337"/>
            <a:ext cx="306495" cy="307777"/>
            <a:chOff x="3381430" y="3616374"/>
            <a:chExt cx="306495" cy="307777"/>
          </a:xfrm>
        </p:grpSpPr>
        <p:sp>
          <p:nvSpPr>
            <p:cNvPr id="46" name="角丸四角形 36">
              <a:extLst>
                <a:ext uri="{FF2B5EF4-FFF2-40B4-BE49-F238E27FC236}">
                  <a16:creationId xmlns:a16="http://schemas.microsoft.com/office/drawing/2014/main" id="{2136F361-DB72-4EFD-A96B-0EF02B038427}"/>
                </a:ext>
              </a:extLst>
            </p:cNvPr>
            <p:cNvSpPr/>
            <p:nvPr/>
          </p:nvSpPr>
          <p:spPr>
            <a:xfrm>
              <a:off x="3423120" y="3629698"/>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7" name="正方形/長方形 46">
              <a:extLst>
                <a:ext uri="{FF2B5EF4-FFF2-40B4-BE49-F238E27FC236}">
                  <a16:creationId xmlns:a16="http://schemas.microsoft.com/office/drawing/2014/main" id="{849C57DF-019A-4C96-B099-CB47B7F7C895}"/>
                </a:ext>
              </a:extLst>
            </p:cNvPr>
            <p:cNvSpPr/>
            <p:nvPr/>
          </p:nvSpPr>
          <p:spPr>
            <a:xfrm>
              <a:off x="3381430" y="3616374"/>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2</a:t>
              </a:r>
              <a:endParaRPr lang="ja-JP" altLang="en-US" sz="2000" dirty="0">
                <a:solidFill>
                  <a:schemeClr val="bg1"/>
                </a:solidFill>
              </a:endParaRPr>
            </a:p>
          </p:txBody>
        </p:sp>
      </p:grpSp>
      <p:grpSp>
        <p:nvGrpSpPr>
          <p:cNvPr id="38" name="グループ化 37">
            <a:extLst>
              <a:ext uri="{FF2B5EF4-FFF2-40B4-BE49-F238E27FC236}">
                <a16:creationId xmlns:a16="http://schemas.microsoft.com/office/drawing/2014/main" id="{EDE6ACCB-727C-46F1-B1F9-710D1DB2F42C}"/>
              </a:ext>
            </a:extLst>
          </p:cNvPr>
          <p:cNvGrpSpPr/>
          <p:nvPr/>
        </p:nvGrpSpPr>
        <p:grpSpPr>
          <a:xfrm>
            <a:off x="1876573" y="3392259"/>
            <a:ext cx="306495" cy="307777"/>
            <a:chOff x="3381430" y="3999493"/>
            <a:chExt cx="306495" cy="307777"/>
          </a:xfrm>
        </p:grpSpPr>
        <p:sp>
          <p:nvSpPr>
            <p:cNvPr id="44"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5" name="正方形/長方形 44">
              <a:extLst>
                <a:ext uri="{FF2B5EF4-FFF2-40B4-BE49-F238E27FC236}">
                  <a16:creationId xmlns:a16="http://schemas.microsoft.com/office/drawing/2014/main" id="{A582E5BA-6C2E-41DB-B683-AB8A946580CB}"/>
                </a:ext>
              </a:extLst>
            </p:cNvPr>
            <p:cNvSpPr/>
            <p:nvPr/>
          </p:nvSpPr>
          <p:spPr>
            <a:xfrm>
              <a:off x="3381430" y="3999493"/>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3</a:t>
              </a:r>
              <a:endParaRPr lang="ja-JP" altLang="en-US" sz="2000" dirty="0">
                <a:solidFill>
                  <a:schemeClr val="bg1"/>
                </a:solidFill>
              </a:endParaRPr>
            </a:p>
          </p:txBody>
        </p:sp>
      </p:grpSp>
      <p:grpSp>
        <p:nvGrpSpPr>
          <p:cNvPr id="39" name="グループ化 38">
            <a:extLst>
              <a:ext uri="{FF2B5EF4-FFF2-40B4-BE49-F238E27FC236}">
                <a16:creationId xmlns:a16="http://schemas.microsoft.com/office/drawing/2014/main" id="{4E236760-616C-4B99-A08A-D074FB88B804}"/>
              </a:ext>
            </a:extLst>
          </p:cNvPr>
          <p:cNvGrpSpPr/>
          <p:nvPr/>
        </p:nvGrpSpPr>
        <p:grpSpPr>
          <a:xfrm>
            <a:off x="1876573" y="3829486"/>
            <a:ext cx="306495" cy="307777"/>
            <a:chOff x="3385838" y="4324830"/>
            <a:chExt cx="306495" cy="307777"/>
          </a:xfrm>
        </p:grpSpPr>
        <p:sp>
          <p:nvSpPr>
            <p:cNvPr id="42" name="角丸四角形 42">
              <a:extLst>
                <a:ext uri="{FF2B5EF4-FFF2-40B4-BE49-F238E27FC236}">
                  <a16:creationId xmlns:a16="http://schemas.microsoft.com/office/drawing/2014/main" id="{164E57A4-5B34-4BC1-A968-6048D084DC0E}"/>
                </a:ext>
              </a:extLst>
            </p:cNvPr>
            <p:cNvSpPr/>
            <p:nvPr/>
          </p:nvSpPr>
          <p:spPr>
            <a:xfrm>
              <a:off x="3423121" y="435177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正方形/長方形 42">
              <a:extLst>
                <a:ext uri="{FF2B5EF4-FFF2-40B4-BE49-F238E27FC236}">
                  <a16:creationId xmlns:a16="http://schemas.microsoft.com/office/drawing/2014/main" id="{A1A39E86-FB50-4F75-A2E7-C67094E58459}"/>
                </a:ext>
              </a:extLst>
            </p:cNvPr>
            <p:cNvSpPr/>
            <p:nvPr/>
          </p:nvSpPr>
          <p:spPr>
            <a:xfrm>
              <a:off x="3385838" y="4324830"/>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4</a:t>
              </a:r>
              <a:endParaRPr lang="ja-JP" altLang="en-US" sz="2000" dirty="0">
                <a:solidFill>
                  <a:schemeClr val="bg1"/>
                </a:solidFill>
              </a:endParaRPr>
            </a:p>
          </p:txBody>
        </p:sp>
      </p:grpSp>
      <p:pic>
        <p:nvPicPr>
          <p:cNvPr id="41" name="図 40" descr="文字が書かれている&#10;&#10;中程度の精度で自動的に生成された説明">
            <a:extLst>
              <a:ext uri="{FF2B5EF4-FFF2-40B4-BE49-F238E27FC236}">
                <a16:creationId xmlns:a16="http://schemas.microsoft.com/office/drawing/2014/main" id="{DF9A51E7-1142-440E-AB93-8568BE66FF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8809" y="1302965"/>
            <a:ext cx="710885" cy="311275"/>
          </a:xfrm>
          <a:prstGeom prst="rect">
            <a:avLst/>
          </a:prstGeom>
        </p:spPr>
      </p:pic>
      <p:sp>
        <p:nvSpPr>
          <p:cNvPr id="87" name="正方形/長方形 86">
            <a:extLst>
              <a:ext uri="{FF2B5EF4-FFF2-40B4-BE49-F238E27FC236}">
                <a16:creationId xmlns:a16="http://schemas.microsoft.com/office/drawing/2014/main" id="{185D4010-D213-499A-8691-C90BF249DCB3}"/>
              </a:ext>
            </a:extLst>
          </p:cNvPr>
          <p:cNvSpPr/>
          <p:nvPr/>
        </p:nvSpPr>
        <p:spPr>
          <a:xfrm>
            <a:off x="6505628" y="2977022"/>
            <a:ext cx="4133235" cy="1384995"/>
          </a:xfrm>
          <a:prstGeom prst="rect">
            <a:avLst/>
          </a:prstGeom>
        </p:spPr>
        <p:txBody>
          <a:bodyPr wrap="square">
            <a:spAutoFit/>
          </a:bodyPr>
          <a:lstStyle/>
          <a:p>
            <a:pPr lvl="0" defTabSz="457200">
              <a:defRPr/>
            </a:pPr>
            <a:r>
              <a:rPr kumimoji="0" lang="ja-JP" altLang="en-US" sz="1400" dirty="0">
                <a:solidFill>
                  <a:prstClr val="black"/>
                </a:solidFill>
                <a:latin typeface="メイリオ" panose="020B0604030504040204" pitchFamily="50" charset="-128"/>
                <a:ea typeface="メイリオ" panose="020B0604030504040204" pitchFamily="50" charset="-128"/>
              </a:rPr>
              <a:t>買い物支援を通じたコミュニティの活性化や野菜摂取機会の増加などの食事改善を促す。</a:t>
            </a:r>
            <a:endParaRPr kumimoji="0" lang="en-US" altLang="ja-JP" sz="1400" dirty="0">
              <a:solidFill>
                <a:prstClr val="black"/>
              </a:solidFill>
              <a:latin typeface="メイリオ" panose="020B0604030504040204" pitchFamily="50" charset="-128"/>
              <a:ea typeface="メイリオ" panose="020B0604030504040204" pitchFamily="50" charset="-128"/>
            </a:endParaRPr>
          </a:p>
          <a:p>
            <a:pPr lvl="0" defTabSz="457200">
              <a:defRPr/>
            </a:pPr>
            <a:endParaRPr kumimoji="0" lang="en-US" altLang="ja-JP" sz="1400" dirty="0">
              <a:solidFill>
                <a:prstClr val="black"/>
              </a:solidFill>
              <a:latin typeface="メイリオ" panose="020B0604030504040204" pitchFamily="50" charset="-128"/>
              <a:ea typeface="メイリオ" panose="020B0604030504040204" pitchFamily="50" charset="-128"/>
            </a:endParaRPr>
          </a:p>
          <a:p>
            <a:pPr lvl="0" defTabSz="457200">
              <a:defRPr/>
            </a:pPr>
            <a:r>
              <a:rPr kumimoji="0" lang="ja-JP" altLang="en-US" sz="1400" dirty="0">
                <a:solidFill>
                  <a:prstClr val="black"/>
                </a:solidFill>
                <a:latin typeface="メイリオ" panose="020B0604030504040204" pitchFamily="50" charset="-128"/>
                <a:ea typeface="メイリオ" panose="020B0604030504040204" pitchFamily="50" charset="-128"/>
              </a:rPr>
              <a:t>さらに</a:t>
            </a:r>
            <a:r>
              <a:rPr kumimoji="0" lang="en-US" altLang="ja-JP" sz="1400" dirty="0">
                <a:solidFill>
                  <a:prstClr val="black"/>
                </a:solidFill>
                <a:latin typeface="メイリオ" panose="020B0604030504040204" pitchFamily="50" charset="-128"/>
                <a:ea typeface="メイリオ" panose="020B0604030504040204" pitchFamily="50" charset="-128"/>
              </a:rPr>
              <a:t>ICT</a:t>
            </a:r>
            <a:r>
              <a:rPr kumimoji="0" lang="ja-JP" altLang="en-US" sz="1400" dirty="0">
                <a:solidFill>
                  <a:prstClr val="black"/>
                </a:solidFill>
                <a:latin typeface="メイリオ" panose="020B0604030504040204" pitchFamily="50" charset="-128"/>
                <a:ea typeface="メイリオ" panose="020B0604030504040204" pitchFamily="50" charset="-128"/>
              </a:rPr>
              <a:t>機器活用により、生活習慣病の重症化予防や健康増進の</a:t>
            </a:r>
            <a:r>
              <a:rPr kumimoji="0" lang="ja-JP" altLang="en-US" sz="1400" dirty="0">
                <a:latin typeface="メイリオ" panose="020B0604030504040204" pitchFamily="50" charset="-128"/>
                <a:ea typeface="メイリオ" panose="020B0604030504040204" pitchFamily="50" charset="-128"/>
              </a:rPr>
              <a:t>取組み</a:t>
            </a:r>
            <a:r>
              <a:rPr kumimoji="0" lang="ja-JP" altLang="en-US" sz="1400" dirty="0">
                <a:solidFill>
                  <a:prstClr val="black"/>
                </a:solidFill>
                <a:latin typeface="メイリオ" panose="020B0604030504040204" pitchFamily="50" charset="-128"/>
                <a:ea typeface="メイリオ" panose="020B0604030504040204" pitchFamily="50" charset="-128"/>
              </a:rPr>
              <a:t>を推進し、住民の健康寿命延伸と生涯現役社会の実現をめざす。</a:t>
            </a:r>
          </a:p>
        </p:txBody>
      </p:sp>
      <p:sp>
        <p:nvSpPr>
          <p:cNvPr id="90" name="角丸四角形 166">
            <a:extLst>
              <a:ext uri="{FF2B5EF4-FFF2-40B4-BE49-F238E27FC236}">
                <a16:creationId xmlns:a16="http://schemas.microsoft.com/office/drawing/2014/main" id="{1979A095-653F-42C5-940B-68070B3D346C}"/>
              </a:ext>
            </a:extLst>
          </p:cNvPr>
          <p:cNvSpPr/>
          <p:nvPr/>
        </p:nvSpPr>
        <p:spPr>
          <a:xfrm>
            <a:off x="6408145" y="804116"/>
            <a:ext cx="2727367" cy="384904"/>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5BCE4F83-9AC0-4298-952E-5AEF2EA0BE6E}"/>
              </a:ext>
            </a:extLst>
          </p:cNvPr>
          <p:cNvSpPr txBox="1"/>
          <p:nvPr/>
        </p:nvSpPr>
        <p:spPr>
          <a:xfrm>
            <a:off x="6828476" y="872062"/>
            <a:ext cx="2195930" cy="276999"/>
          </a:xfrm>
          <a:prstGeom prst="rect">
            <a:avLst/>
          </a:prstGeom>
          <a:noFill/>
        </p:spPr>
        <p:txBody>
          <a:bodyPr wrap="square" rtlCol="0">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rPr>
              <a:t>高齢者にやさしいまちづくり</a:t>
            </a:r>
          </a:p>
        </p:txBody>
      </p:sp>
      <p:sp>
        <p:nvSpPr>
          <p:cNvPr id="89" name="角丸四角形 74">
            <a:extLst>
              <a:ext uri="{FF2B5EF4-FFF2-40B4-BE49-F238E27FC236}">
                <a16:creationId xmlns:a16="http://schemas.microsoft.com/office/drawing/2014/main" id="{5FEF42B6-13B0-409F-91D1-545F9726076C}"/>
              </a:ext>
            </a:extLst>
          </p:cNvPr>
          <p:cNvSpPr>
            <a:spLocks noChangeAspect="1"/>
          </p:cNvSpPr>
          <p:nvPr/>
        </p:nvSpPr>
        <p:spPr>
          <a:xfrm>
            <a:off x="6455980" y="834864"/>
            <a:ext cx="324000" cy="324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乗算記号 2">
            <a:extLst>
              <a:ext uri="{FF2B5EF4-FFF2-40B4-BE49-F238E27FC236}">
                <a16:creationId xmlns:a16="http://schemas.microsoft.com/office/drawing/2014/main" id="{5F29F6B2-B744-4F38-AF1D-3BDA9D655F75}"/>
              </a:ext>
            </a:extLst>
          </p:cNvPr>
          <p:cNvSpPr/>
          <p:nvPr/>
        </p:nvSpPr>
        <p:spPr>
          <a:xfrm>
            <a:off x="10021762" y="1598667"/>
            <a:ext cx="344151" cy="344151"/>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5" name="図 84">
            <a:extLst>
              <a:ext uri="{FF2B5EF4-FFF2-40B4-BE49-F238E27FC236}">
                <a16:creationId xmlns:a16="http://schemas.microsoft.com/office/drawing/2014/main" id="{B6752416-F5FC-4ED7-A055-DA444F662446}"/>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6477264" y="844418"/>
            <a:ext cx="288000" cy="288000"/>
          </a:xfrm>
          <a:prstGeom prst="rect">
            <a:avLst/>
          </a:prstGeom>
        </p:spPr>
      </p:pic>
      <p:sp>
        <p:nvSpPr>
          <p:cNvPr id="78" name="テキスト ボックス 77">
            <a:extLst>
              <a:ext uri="{FF2B5EF4-FFF2-40B4-BE49-F238E27FC236}">
                <a16:creationId xmlns:a16="http://schemas.microsoft.com/office/drawing/2014/main" id="{E378FA75-3277-4A04-A3E1-ABBF0173D3B0}"/>
              </a:ext>
            </a:extLst>
          </p:cNvPr>
          <p:cNvSpPr txBox="1"/>
          <p:nvPr/>
        </p:nvSpPr>
        <p:spPr>
          <a:xfrm>
            <a:off x="9425143" y="1951240"/>
            <a:ext cx="729098" cy="230832"/>
          </a:xfrm>
          <a:prstGeom prst="rect">
            <a:avLst/>
          </a:prstGeom>
          <a:noFill/>
        </p:spPr>
        <p:txBody>
          <a:bodyPr wrap="square" rtlCol="0">
            <a:spAutoFit/>
          </a:bodyPr>
          <a:lstStyle/>
          <a:p>
            <a:pPr algn="ctr" defTabSz="457200">
              <a:defRPr/>
            </a:pPr>
            <a:r>
              <a:rPr lang="ja-JP" altLang="en-US" sz="900" dirty="0">
                <a:solidFill>
                  <a:srgbClr val="993333"/>
                </a:solidFill>
                <a:latin typeface="HGP創英角ｺﾞｼｯｸUB" panose="020B0900000000000000" pitchFamily="50" charset="-128"/>
                <a:ea typeface="HGP創英角ｺﾞｼｯｸUB" panose="020B0900000000000000" pitchFamily="50" charset="-128"/>
              </a:rPr>
              <a:t>富田林市</a:t>
            </a:r>
          </a:p>
        </p:txBody>
      </p:sp>
      <p:pic>
        <p:nvPicPr>
          <p:cNvPr id="79" name="図 78">
            <a:extLst>
              <a:ext uri="{FF2B5EF4-FFF2-40B4-BE49-F238E27FC236}">
                <a16:creationId xmlns:a16="http://schemas.microsoft.com/office/drawing/2014/main" id="{396B5B72-9780-44AA-93F5-CAB0C12C58A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410849" y="1588126"/>
            <a:ext cx="1465446" cy="324000"/>
          </a:xfrm>
          <a:prstGeom prst="rect">
            <a:avLst/>
          </a:prstGeom>
        </p:spPr>
      </p:pic>
      <p:pic>
        <p:nvPicPr>
          <p:cNvPr id="80" name="図 79" descr="市章">
            <a:extLst>
              <a:ext uri="{FF2B5EF4-FFF2-40B4-BE49-F238E27FC236}">
                <a16:creationId xmlns:a16="http://schemas.microsoft.com/office/drawing/2014/main" id="{41CCEE39-D8DB-4E30-94CF-5C8C1861EB07}"/>
              </a:ext>
            </a:extLst>
          </p:cNvPr>
          <p:cNvPicPr/>
          <p:nvPr/>
        </p:nvPicPr>
        <p:blipFill>
          <a:blip r:embed="rId13" cstate="print">
            <a:extLst>
              <a:ext uri="{28A0092B-C50C-407E-A947-70E740481C1C}">
                <a14:useLocalDpi xmlns:a14="http://schemas.microsoft.com/office/drawing/2010/main"/>
              </a:ext>
            </a:extLst>
          </a:blip>
          <a:srcRect/>
          <a:stretch>
            <a:fillRect/>
          </a:stretch>
        </p:blipFill>
        <p:spPr bwMode="auto">
          <a:xfrm>
            <a:off x="9578702" y="1515067"/>
            <a:ext cx="388620" cy="446405"/>
          </a:xfrm>
          <a:prstGeom prst="rect">
            <a:avLst/>
          </a:prstGeom>
          <a:noFill/>
        </p:spPr>
      </p:pic>
      <p:sp>
        <p:nvSpPr>
          <p:cNvPr id="124" name="角丸四角形 6">
            <a:extLst>
              <a:ext uri="{FF2B5EF4-FFF2-40B4-BE49-F238E27FC236}">
                <a16:creationId xmlns:a16="http://schemas.microsoft.com/office/drawing/2014/main" id="{8ABA0D79-2662-42CB-AA03-970FFC4CD95A}"/>
              </a:ext>
            </a:extLst>
          </p:cNvPr>
          <p:cNvSpPr/>
          <p:nvPr/>
        </p:nvSpPr>
        <p:spPr>
          <a:xfrm>
            <a:off x="6348204" y="1383923"/>
            <a:ext cx="2213275" cy="6676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mn-ea"/>
              </a:rPr>
              <a:t>＜実績＞</a:t>
            </a:r>
            <a:endParaRPr lang="en-US" altLang="ja-JP" sz="1200" dirty="0">
              <a:solidFill>
                <a:schemeClr val="tx1"/>
              </a:solidFill>
              <a:latin typeface="+mn-ea"/>
            </a:endParaRPr>
          </a:p>
          <a:p>
            <a:r>
              <a:rPr lang="ja-JP" altLang="en-US" sz="1200" dirty="0">
                <a:solidFill>
                  <a:schemeClr val="tx1"/>
                </a:solidFill>
                <a:latin typeface="+mn-ea"/>
              </a:rPr>
              <a:t>・ヤサイバー利用者：</a:t>
            </a:r>
            <a:r>
              <a:rPr lang="en-US" altLang="ja-JP" sz="1200" dirty="0">
                <a:solidFill>
                  <a:schemeClr val="tx1"/>
                </a:solidFill>
                <a:latin typeface="+mn-ea"/>
              </a:rPr>
              <a:t>1,860</a:t>
            </a:r>
            <a:r>
              <a:rPr lang="ja-JP" altLang="en-US" sz="1200" dirty="0">
                <a:solidFill>
                  <a:schemeClr val="tx1"/>
                </a:solidFill>
                <a:latin typeface="+mn-ea"/>
              </a:rPr>
              <a:t>名</a:t>
            </a:r>
            <a:endParaRPr lang="en-US" altLang="ja-JP" sz="1200" dirty="0">
              <a:solidFill>
                <a:schemeClr val="tx1"/>
              </a:solidFill>
              <a:latin typeface="+mn-ea"/>
            </a:endParaRPr>
          </a:p>
          <a:p>
            <a:r>
              <a:rPr lang="ja-JP" altLang="en-US" sz="1200" dirty="0">
                <a:solidFill>
                  <a:schemeClr val="tx1"/>
                </a:solidFill>
                <a:latin typeface="+mn-ea"/>
              </a:rPr>
              <a:t>・キッチンカー利用者</a:t>
            </a:r>
            <a:r>
              <a:rPr lang="zh-TW" altLang="en-US" sz="1200" dirty="0">
                <a:solidFill>
                  <a:schemeClr val="tx1"/>
                </a:solidFill>
                <a:latin typeface="+mn-ea"/>
              </a:rPr>
              <a:t>：約</a:t>
            </a:r>
            <a:r>
              <a:rPr lang="en-US" altLang="zh-TW" sz="1200" dirty="0">
                <a:solidFill>
                  <a:schemeClr val="tx1"/>
                </a:solidFill>
                <a:latin typeface="+mn-ea"/>
              </a:rPr>
              <a:t>480</a:t>
            </a:r>
            <a:r>
              <a:rPr lang="zh-TW" altLang="en-US" sz="1200" dirty="0">
                <a:solidFill>
                  <a:schemeClr val="tx1"/>
                </a:solidFill>
                <a:latin typeface="+mn-ea"/>
              </a:rPr>
              <a:t>名</a:t>
            </a:r>
            <a:endParaRPr lang="en-US" altLang="zh-TW" sz="1200" dirty="0">
              <a:solidFill>
                <a:schemeClr val="tx1"/>
              </a:solidFill>
              <a:latin typeface="+mn-ea"/>
            </a:endParaRPr>
          </a:p>
        </p:txBody>
      </p:sp>
      <p:sp>
        <p:nvSpPr>
          <p:cNvPr id="127" name="角丸四角形 6">
            <a:extLst>
              <a:ext uri="{FF2B5EF4-FFF2-40B4-BE49-F238E27FC236}">
                <a16:creationId xmlns:a16="http://schemas.microsoft.com/office/drawing/2014/main" id="{4F245E36-AE4C-473C-A3D4-6B70BDB7E79C}"/>
              </a:ext>
            </a:extLst>
          </p:cNvPr>
          <p:cNvSpPr/>
          <p:nvPr/>
        </p:nvSpPr>
        <p:spPr>
          <a:xfrm>
            <a:off x="64099" y="1260638"/>
            <a:ext cx="2948793" cy="9069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mn-ea"/>
              </a:rPr>
              <a:t>＜実績＞</a:t>
            </a:r>
            <a:endParaRPr lang="en-US" altLang="ja-JP" sz="1200" dirty="0">
              <a:solidFill>
                <a:schemeClr val="tx1"/>
              </a:solidFill>
              <a:latin typeface="+mn-ea"/>
            </a:endParaRPr>
          </a:p>
          <a:p>
            <a:r>
              <a:rPr lang="ja-JP" altLang="en-US" sz="1200" dirty="0">
                <a:solidFill>
                  <a:schemeClr val="tx1"/>
                </a:solidFill>
                <a:latin typeface="+mn-ea"/>
              </a:rPr>
              <a:t>・</a:t>
            </a:r>
            <a:r>
              <a:rPr lang="ja-JP" altLang="en-US" sz="1100" dirty="0">
                <a:solidFill>
                  <a:schemeClr val="tx1"/>
                </a:solidFill>
                <a:latin typeface="+mn-ea"/>
              </a:rPr>
              <a:t>とよのんコンシェルジュ登録者数：約</a:t>
            </a:r>
            <a:r>
              <a:rPr lang="en-US" altLang="ja-JP" sz="1100" dirty="0">
                <a:solidFill>
                  <a:schemeClr val="tx1"/>
                </a:solidFill>
                <a:latin typeface="+mn-ea"/>
              </a:rPr>
              <a:t>1,300</a:t>
            </a:r>
            <a:r>
              <a:rPr lang="ja-JP" altLang="en-US" sz="1100" dirty="0">
                <a:solidFill>
                  <a:schemeClr val="tx1"/>
                </a:solidFill>
                <a:latin typeface="+mn-ea"/>
              </a:rPr>
              <a:t>名</a:t>
            </a:r>
            <a:endParaRPr lang="en-US" altLang="ja-JP" sz="1100" dirty="0">
              <a:solidFill>
                <a:schemeClr val="tx1"/>
              </a:solidFill>
              <a:latin typeface="+mn-ea"/>
            </a:endParaRPr>
          </a:p>
          <a:p>
            <a:r>
              <a:rPr lang="ja-JP" altLang="en-US" sz="1200" dirty="0">
                <a:solidFill>
                  <a:schemeClr val="tx1"/>
                </a:solidFill>
                <a:latin typeface="+mn-ea"/>
              </a:rPr>
              <a:t>・参画企業数：約</a:t>
            </a:r>
            <a:r>
              <a:rPr lang="en-US" altLang="ja-JP" sz="1200" dirty="0">
                <a:solidFill>
                  <a:schemeClr val="tx1"/>
                </a:solidFill>
                <a:latin typeface="+mn-ea"/>
              </a:rPr>
              <a:t>50</a:t>
            </a:r>
            <a:r>
              <a:rPr lang="ja-JP" altLang="en-US" sz="1200" dirty="0">
                <a:solidFill>
                  <a:schemeClr val="tx1"/>
                </a:solidFill>
                <a:latin typeface="+mn-ea"/>
              </a:rPr>
              <a:t>社</a:t>
            </a:r>
            <a:endParaRPr lang="en-US" altLang="ja-JP" sz="1200" dirty="0">
              <a:solidFill>
                <a:schemeClr val="tx1"/>
              </a:solidFill>
              <a:latin typeface="+mn-ea"/>
            </a:endParaRPr>
          </a:p>
          <a:p>
            <a:r>
              <a:rPr lang="ja-JP" altLang="en-US" sz="1200" dirty="0">
                <a:solidFill>
                  <a:schemeClr val="tx1"/>
                </a:solidFill>
                <a:latin typeface="+mn-ea"/>
              </a:rPr>
              <a:t>・スマホ利用講座参加者数：約</a:t>
            </a:r>
            <a:r>
              <a:rPr lang="en-US" altLang="ja-JP" sz="1200" dirty="0">
                <a:solidFill>
                  <a:schemeClr val="tx1"/>
                </a:solidFill>
                <a:latin typeface="+mn-ea"/>
              </a:rPr>
              <a:t>300</a:t>
            </a:r>
            <a:r>
              <a:rPr lang="ja-JP" altLang="en-US" sz="1200" dirty="0">
                <a:solidFill>
                  <a:schemeClr val="tx1"/>
                </a:solidFill>
                <a:latin typeface="+mn-ea"/>
              </a:rPr>
              <a:t>名</a:t>
            </a:r>
            <a:endParaRPr lang="en-US" altLang="ja-JP" sz="1200" dirty="0">
              <a:solidFill>
                <a:schemeClr val="tx1"/>
              </a:solidFill>
              <a:latin typeface="+mn-ea"/>
            </a:endParaRPr>
          </a:p>
        </p:txBody>
      </p:sp>
      <p:sp>
        <p:nvSpPr>
          <p:cNvPr id="5" name="正方形/長方形 4"/>
          <p:cNvSpPr/>
          <p:nvPr/>
        </p:nvSpPr>
        <p:spPr>
          <a:xfrm>
            <a:off x="3060280" y="822289"/>
            <a:ext cx="2733441" cy="338554"/>
          </a:xfrm>
          <a:prstGeom prst="rect">
            <a:avLst/>
          </a:prstGeom>
        </p:spPr>
        <p:txBody>
          <a:bodyPr wrap="none">
            <a:spAutoFit/>
          </a:bodyPr>
          <a:lstStyle/>
          <a:p>
            <a:r>
              <a:rPr lang="ja-JP" altLang="en-US" sz="1600" b="1" dirty="0">
                <a:solidFill>
                  <a:srgbClr val="FF0000"/>
                </a:solidFill>
                <a:latin typeface="+mn-ea"/>
              </a:rPr>
              <a:t>コンパクトスマートシティの実現</a:t>
            </a:r>
            <a:endParaRPr lang="en-US" altLang="ja-JP" sz="1600" b="1" dirty="0">
              <a:solidFill>
                <a:srgbClr val="FF0000"/>
              </a:solidFill>
              <a:latin typeface="+mn-ea"/>
            </a:endParaRPr>
          </a:p>
        </p:txBody>
      </p:sp>
      <p:sp>
        <p:nvSpPr>
          <p:cNvPr id="11" name="正方形/長方形 10"/>
          <p:cNvSpPr/>
          <p:nvPr/>
        </p:nvSpPr>
        <p:spPr>
          <a:xfrm>
            <a:off x="9396122" y="774915"/>
            <a:ext cx="2329484" cy="646331"/>
          </a:xfrm>
          <a:prstGeom prst="rect">
            <a:avLst/>
          </a:prstGeom>
        </p:spPr>
        <p:txBody>
          <a:bodyPr wrap="none">
            <a:spAutoFit/>
          </a:bodyPr>
          <a:lstStyle/>
          <a:p>
            <a:r>
              <a:rPr lang="ja-JP" altLang="en-US" b="1" dirty="0">
                <a:solidFill>
                  <a:srgbClr val="FF0000"/>
                </a:solidFill>
                <a:latin typeface="+mn-ea"/>
              </a:rPr>
              <a:t>コミュニティの形成及び</a:t>
            </a:r>
            <a:endParaRPr lang="en-US" altLang="ja-JP" b="1" dirty="0">
              <a:solidFill>
                <a:srgbClr val="FF0000"/>
              </a:solidFill>
              <a:latin typeface="+mn-ea"/>
            </a:endParaRPr>
          </a:p>
          <a:p>
            <a:r>
              <a:rPr lang="ja-JP" altLang="en-US" b="1" dirty="0">
                <a:solidFill>
                  <a:srgbClr val="FF0000"/>
                </a:solidFill>
                <a:latin typeface="+mn-ea"/>
              </a:rPr>
              <a:t>キャッシュレスの推進</a:t>
            </a:r>
            <a:endParaRPr lang="en-US" altLang="ja-JP" b="1" dirty="0">
              <a:solidFill>
                <a:srgbClr val="FF0000"/>
              </a:solidFill>
              <a:latin typeface="+mn-ea"/>
            </a:endParaRPr>
          </a:p>
        </p:txBody>
      </p:sp>
      <p:pic>
        <p:nvPicPr>
          <p:cNvPr id="121" name="図 120"/>
          <p:cNvPicPr>
            <a:picLocks noChangeAspect="1"/>
          </p:cNvPicPr>
          <p:nvPr/>
        </p:nvPicPr>
        <p:blipFill>
          <a:blip r:embed="rId14"/>
          <a:stretch>
            <a:fillRect/>
          </a:stretch>
        </p:blipFill>
        <p:spPr>
          <a:xfrm>
            <a:off x="350207" y="4840357"/>
            <a:ext cx="1250181" cy="937987"/>
          </a:xfrm>
          <a:prstGeom prst="rect">
            <a:avLst/>
          </a:prstGeom>
        </p:spPr>
      </p:pic>
      <p:pic>
        <p:nvPicPr>
          <p:cNvPr id="123" name="図 122"/>
          <p:cNvPicPr>
            <a:picLocks noChangeAspect="1"/>
          </p:cNvPicPr>
          <p:nvPr/>
        </p:nvPicPr>
        <p:blipFill>
          <a:blip r:embed="rId15"/>
          <a:stretch>
            <a:fillRect/>
          </a:stretch>
        </p:blipFill>
        <p:spPr>
          <a:xfrm>
            <a:off x="2131283" y="4862060"/>
            <a:ext cx="1373050" cy="914909"/>
          </a:xfrm>
          <a:prstGeom prst="rect">
            <a:avLst/>
          </a:prstGeom>
        </p:spPr>
      </p:pic>
      <p:pic>
        <p:nvPicPr>
          <p:cNvPr id="128" name="図 127"/>
          <p:cNvPicPr>
            <a:picLocks noChangeAspect="1"/>
          </p:cNvPicPr>
          <p:nvPr/>
        </p:nvPicPr>
        <p:blipFill rotWithShape="1">
          <a:blip r:embed="rId16"/>
          <a:srcRect l="16511" t="11533" r="26475"/>
          <a:stretch/>
        </p:blipFill>
        <p:spPr>
          <a:xfrm>
            <a:off x="4015519" y="4833076"/>
            <a:ext cx="1348948" cy="943893"/>
          </a:xfrm>
          <a:prstGeom prst="rect">
            <a:avLst/>
          </a:prstGeom>
        </p:spPr>
      </p:pic>
      <p:sp>
        <p:nvSpPr>
          <p:cNvPr id="4" name="正方形/長方形 3"/>
          <p:cNvSpPr/>
          <p:nvPr/>
        </p:nvSpPr>
        <p:spPr>
          <a:xfrm>
            <a:off x="7484124" y="2532019"/>
            <a:ext cx="3196709" cy="307777"/>
          </a:xfrm>
          <a:prstGeom prst="rect">
            <a:avLst/>
          </a:prstGeom>
        </p:spPr>
        <p:txBody>
          <a:bodyPr wrap="none">
            <a:spAutoFit/>
          </a:bodyPr>
          <a:lstStyle/>
          <a:p>
            <a:r>
              <a:rPr lang="ja-JP" altLang="en-US" sz="1400" b="1" dirty="0"/>
              <a:t>高齢者にやさしいまちづくり（金剛地区）</a:t>
            </a:r>
          </a:p>
        </p:txBody>
      </p:sp>
      <p:grpSp>
        <p:nvGrpSpPr>
          <p:cNvPr id="60" name="グループ化 59">
            <a:extLst>
              <a:ext uri="{FF2B5EF4-FFF2-40B4-BE49-F238E27FC236}">
                <a16:creationId xmlns:a16="http://schemas.microsoft.com/office/drawing/2014/main" id="{758A498E-EB06-428D-A488-0849257DD8D4}"/>
              </a:ext>
            </a:extLst>
          </p:cNvPr>
          <p:cNvGrpSpPr/>
          <p:nvPr/>
        </p:nvGrpSpPr>
        <p:grpSpPr>
          <a:xfrm>
            <a:off x="267119" y="5859523"/>
            <a:ext cx="306495" cy="307777"/>
            <a:chOff x="3361754" y="3368861"/>
            <a:chExt cx="306495" cy="307777"/>
          </a:xfrm>
        </p:grpSpPr>
        <p:sp>
          <p:nvSpPr>
            <p:cNvPr id="61"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2" name="正方形/長方形 61">
              <a:extLst>
                <a:ext uri="{FF2B5EF4-FFF2-40B4-BE49-F238E27FC236}">
                  <a16:creationId xmlns:a16="http://schemas.microsoft.com/office/drawing/2014/main" id="{85FDF642-1580-4B91-A89F-84E5EC74C44E}"/>
                </a:ext>
              </a:extLst>
            </p:cNvPr>
            <p:cNvSpPr/>
            <p:nvPr/>
          </p:nvSpPr>
          <p:spPr>
            <a:xfrm>
              <a:off x="3361754" y="3368861"/>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1</a:t>
              </a:r>
              <a:endParaRPr lang="ja-JP" altLang="en-US" sz="2000" dirty="0">
                <a:solidFill>
                  <a:schemeClr val="bg1"/>
                </a:solidFill>
              </a:endParaRPr>
            </a:p>
          </p:txBody>
        </p:sp>
      </p:grpSp>
      <p:sp>
        <p:nvSpPr>
          <p:cNvPr id="12" name="正方形/長方形 11"/>
          <p:cNvSpPr/>
          <p:nvPr/>
        </p:nvSpPr>
        <p:spPr>
          <a:xfrm>
            <a:off x="198150" y="6133518"/>
            <a:ext cx="1578662" cy="600164"/>
          </a:xfrm>
          <a:prstGeom prst="rect">
            <a:avLst/>
          </a:prstGeom>
        </p:spPr>
        <p:txBody>
          <a:bodyPr wrap="square">
            <a:spAutoFit/>
          </a:bodyPr>
          <a:lstStyle/>
          <a:p>
            <a:r>
              <a:rPr lang="ja-JP" altLang="en-US" sz="1100" dirty="0"/>
              <a:t>健康相談予約アプリを通じて公民館でフィットネスを楽しむ町民</a:t>
            </a:r>
          </a:p>
        </p:txBody>
      </p:sp>
      <p:grpSp>
        <p:nvGrpSpPr>
          <p:cNvPr id="64" name="グループ化 63">
            <a:extLst>
              <a:ext uri="{FF2B5EF4-FFF2-40B4-BE49-F238E27FC236}">
                <a16:creationId xmlns:a16="http://schemas.microsoft.com/office/drawing/2014/main" id="{EDE6ACCB-727C-46F1-B1F9-710D1DB2F42C}"/>
              </a:ext>
            </a:extLst>
          </p:cNvPr>
          <p:cNvGrpSpPr/>
          <p:nvPr/>
        </p:nvGrpSpPr>
        <p:grpSpPr>
          <a:xfrm>
            <a:off x="2048117" y="5873879"/>
            <a:ext cx="306495" cy="307777"/>
            <a:chOff x="3381430" y="3999493"/>
            <a:chExt cx="306495" cy="307777"/>
          </a:xfrm>
        </p:grpSpPr>
        <p:sp>
          <p:nvSpPr>
            <p:cNvPr id="65"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6" name="正方形/長方形 65">
              <a:extLst>
                <a:ext uri="{FF2B5EF4-FFF2-40B4-BE49-F238E27FC236}">
                  <a16:creationId xmlns:a16="http://schemas.microsoft.com/office/drawing/2014/main" id="{A582E5BA-6C2E-41DB-B683-AB8A946580CB}"/>
                </a:ext>
              </a:extLst>
            </p:cNvPr>
            <p:cNvSpPr/>
            <p:nvPr/>
          </p:nvSpPr>
          <p:spPr>
            <a:xfrm>
              <a:off x="3381430" y="3999493"/>
              <a:ext cx="306495" cy="307777"/>
            </a:xfrm>
            <a:prstGeom prst="rect">
              <a:avLst/>
            </a:prstGeom>
          </p:spPr>
          <p:txBody>
            <a:bodyPr wrap="none">
              <a:spAutoFit/>
            </a:bodyPr>
            <a:lstStyle/>
            <a:p>
              <a:pPr algn="ctr"/>
              <a:r>
                <a:rPr kumimoji="0" lang="en-US" altLang="ja-JP" sz="1400" b="1" dirty="0">
                  <a:solidFill>
                    <a:schemeClr val="bg1"/>
                  </a:solidFill>
                  <a:latin typeface="メイリオ" panose="020B0604030504040204" pitchFamily="50" charset="-128"/>
                  <a:ea typeface="メイリオ" panose="020B0604030504040204" pitchFamily="50" charset="-128"/>
                </a:rPr>
                <a:t>3</a:t>
              </a:r>
              <a:endParaRPr lang="ja-JP" altLang="en-US" sz="2000" dirty="0">
                <a:solidFill>
                  <a:schemeClr val="bg1"/>
                </a:solidFill>
              </a:endParaRPr>
            </a:p>
          </p:txBody>
        </p:sp>
      </p:grpSp>
      <p:sp>
        <p:nvSpPr>
          <p:cNvPr id="67" name="正方形/長方形 66"/>
          <p:cNvSpPr/>
          <p:nvPr/>
        </p:nvSpPr>
        <p:spPr>
          <a:xfrm>
            <a:off x="2006354" y="6133895"/>
            <a:ext cx="1578662" cy="600164"/>
          </a:xfrm>
          <a:prstGeom prst="rect">
            <a:avLst/>
          </a:prstGeom>
        </p:spPr>
        <p:txBody>
          <a:bodyPr wrap="square">
            <a:spAutoFit/>
          </a:bodyPr>
          <a:lstStyle/>
          <a:p>
            <a:r>
              <a:rPr lang="ja-JP" altLang="en-US" sz="1100" dirty="0" err="1"/>
              <a:t>とよのん</a:t>
            </a:r>
            <a:r>
              <a:rPr lang="ja-JP" altLang="en-US" sz="1100" dirty="0"/>
              <a:t>ウォレットのキャッシュレスを体験する町民（パンを購入）</a:t>
            </a:r>
          </a:p>
        </p:txBody>
      </p:sp>
      <p:sp>
        <p:nvSpPr>
          <p:cNvPr id="68" name="正方形/長方形 67"/>
          <p:cNvSpPr/>
          <p:nvPr/>
        </p:nvSpPr>
        <p:spPr>
          <a:xfrm>
            <a:off x="3965926" y="6108992"/>
            <a:ext cx="1578662" cy="600164"/>
          </a:xfrm>
          <a:prstGeom prst="rect">
            <a:avLst/>
          </a:prstGeom>
        </p:spPr>
        <p:txBody>
          <a:bodyPr wrap="square">
            <a:spAutoFit/>
          </a:bodyPr>
          <a:lstStyle/>
          <a:p>
            <a:r>
              <a:rPr lang="ja-JP" altLang="en-US" sz="1100" dirty="0"/>
              <a:t>デジタルデバイド解消のため、町民向けに開催される「スマホ利用講座」</a:t>
            </a:r>
          </a:p>
        </p:txBody>
      </p:sp>
      <p:sp>
        <p:nvSpPr>
          <p:cNvPr id="13" name="テキスト ボックス 12"/>
          <p:cNvSpPr txBox="1"/>
          <p:nvPr/>
        </p:nvSpPr>
        <p:spPr>
          <a:xfrm>
            <a:off x="569201" y="5838504"/>
            <a:ext cx="859531" cy="276999"/>
          </a:xfrm>
          <a:prstGeom prst="rect">
            <a:avLst/>
          </a:prstGeom>
          <a:noFill/>
        </p:spPr>
        <p:txBody>
          <a:bodyPr wrap="none" rtlCol="0">
            <a:spAutoFit/>
          </a:bodyPr>
          <a:lstStyle/>
          <a:p>
            <a:r>
              <a:rPr kumimoji="1" lang="ja-JP" altLang="en-US" sz="1200" b="1" dirty="0"/>
              <a:t>健康アプリ</a:t>
            </a:r>
          </a:p>
        </p:txBody>
      </p:sp>
      <p:sp>
        <p:nvSpPr>
          <p:cNvPr id="70" name="テキスト ボックス 69"/>
          <p:cNvSpPr txBox="1"/>
          <p:nvPr/>
        </p:nvSpPr>
        <p:spPr>
          <a:xfrm>
            <a:off x="2353518" y="5846850"/>
            <a:ext cx="995785" cy="276999"/>
          </a:xfrm>
          <a:prstGeom prst="rect">
            <a:avLst/>
          </a:prstGeom>
          <a:noFill/>
        </p:spPr>
        <p:txBody>
          <a:bodyPr wrap="none" rtlCol="0">
            <a:spAutoFit/>
          </a:bodyPr>
          <a:lstStyle/>
          <a:p>
            <a:r>
              <a:rPr kumimoji="1" lang="ja-JP" altLang="en-US" sz="1200" b="1" dirty="0"/>
              <a:t>キャッシュレス</a:t>
            </a:r>
          </a:p>
        </p:txBody>
      </p:sp>
      <p:sp>
        <p:nvSpPr>
          <p:cNvPr id="71" name="テキスト ボックス 70"/>
          <p:cNvSpPr txBox="1"/>
          <p:nvPr/>
        </p:nvSpPr>
        <p:spPr>
          <a:xfrm>
            <a:off x="3950992" y="5838504"/>
            <a:ext cx="1505540" cy="276999"/>
          </a:xfrm>
          <a:prstGeom prst="rect">
            <a:avLst/>
          </a:prstGeom>
          <a:noFill/>
        </p:spPr>
        <p:txBody>
          <a:bodyPr wrap="none" rtlCol="0">
            <a:spAutoFit/>
          </a:bodyPr>
          <a:lstStyle/>
          <a:p>
            <a:r>
              <a:rPr kumimoji="1" lang="ja-JP" altLang="en-US" sz="1200" b="1" dirty="0"/>
              <a:t>デジタルデバイド解消</a:t>
            </a:r>
          </a:p>
        </p:txBody>
      </p:sp>
      <p:pic>
        <p:nvPicPr>
          <p:cNvPr id="15" name="図 14"/>
          <p:cNvPicPr>
            <a:picLocks noChangeAspect="1"/>
          </p:cNvPicPr>
          <p:nvPr/>
        </p:nvPicPr>
        <p:blipFill>
          <a:blip r:embed="rId17"/>
          <a:stretch>
            <a:fillRect/>
          </a:stretch>
        </p:blipFill>
        <p:spPr>
          <a:xfrm>
            <a:off x="10704592" y="3024873"/>
            <a:ext cx="1338271" cy="981883"/>
          </a:xfrm>
          <a:prstGeom prst="rect">
            <a:avLst/>
          </a:prstGeom>
        </p:spPr>
      </p:pic>
      <p:sp>
        <p:nvSpPr>
          <p:cNvPr id="16" name="テキスト ボックス 15"/>
          <p:cNvSpPr txBox="1"/>
          <p:nvPr/>
        </p:nvSpPr>
        <p:spPr>
          <a:xfrm rot="5400000">
            <a:off x="2383560" y="4352665"/>
            <a:ext cx="721217" cy="369332"/>
          </a:xfrm>
          <a:prstGeom prst="rect">
            <a:avLst/>
          </a:prstGeom>
          <a:noFill/>
        </p:spPr>
        <p:txBody>
          <a:bodyPr wrap="square" rtlCol="0">
            <a:spAutoFit/>
          </a:bodyPr>
          <a:lstStyle/>
          <a:p>
            <a:r>
              <a:rPr kumimoji="1" lang="ja-JP" altLang="en-US" dirty="0"/>
              <a:t>・・・</a:t>
            </a:r>
          </a:p>
        </p:txBody>
      </p:sp>
      <p:sp>
        <p:nvSpPr>
          <p:cNvPr id="17" name="テキスト ボックス 16"/>
          <p:cNvSpPr txBox="1"/>
          <p:nvPr/>
        </p:nvSpPr>
        <p:spPr>
          <a:xfrm>
            <a:off x="2826378" y="4274979"/>
            <a:ext cx="1529586" cy="276999"/>
          </a:xfrm>
          <a:prstGeom prst="rect">
            <a:avLst/>
          </a:prstGeom>
          <a:noFill/>
        </p:spPr>
        <p:txBody>
          <a:bodyPr wrap="none" rtlCol="0">
            <a:spAutoFit/>
          </a:bodyPr>
          <a:lstStyle/>
          <a:p>
            <a:r>
              <a:rPr kumimoji="1" lang="ja-JP" altLang="en-US" sz="1200" dirty="0"/>
              <a:t>サービスは次々に追加</a:t>
            </a:r>
          </a:p>
        </p:txBody>
      </p:sp>
      <p:pic>
        <p:nvPicPr>
          <p:cNvPr id="81" name="図 80"/>
          <p:cNvPicPr>
            <a:picLocks noChangeAspect="1"/>
          </p:cNvPicPr>
          <p:nvPr/>
        </p:nvPicPr>
        <p:blipFill rotWithShape="1">
          <a:blip r:embed="rId18" cstate="print">
            <a:extLst>
              <a:ext uri="{28A0092B-C50C-407E-A947-70E740481C1C}">
                <a14:useLocalDpi xmlns:a14="http://schemas.microsoft.com/office/drawing/2010/main" val="0"/>
              </a:ext>
            </a:extLst>
          </a:blip>
          <a:srcRect l="13659" t="26604" r="5752" b="16677"/>
          <a:stretch/>
        </p:blipFill>
        <p:spPr>
          <a:xfrm>
            <a:off x="6811328" y="4886742"/>
            <a:ext cx="1290486" cy="1210746"/>
          </a:xfrm>
          <a:prstGeom prst="rect">
            <a:avLst/>
          </a:prstGeom>
        </p:spPr>
      </p:pic>
      <p:pic>
        <p:nvPicPr>
          <p:cNvPr id="82" name="図 81"/>
          <p:cNvPicPr>
            <a:picLocks noChangeAspect="1"/>
          </p:cNvPicPr>
          <p:nvPr/>
        </p:nvPicPr>
        <p:blipFill rotWithShape="1">
          <a:blip r:embed="rId19" cstate="print">
            <a:extLst>
              <a:ext uri="{28A0092B-C50C-407E-A947-70E740481C1C}">
                <a14:useLocalDpi xmlns:a14="http://schemas.microsoft.com/office/drawing/2010/main" val="0"/>
              </a:ext>
            </a:extLst>
          </a:blip>
          <a:srcRect t="6988" b="22378"/>
          <a:stretch/>
        </p:blipFill>
        <p:spPr>
          <a:xfrm>
            <a:off x="9548675" y="5004828"/>
            <a:ext cx="1931003" cy="1022939"/>
          </a:xfrm>
          <a:prstGeom prst="rect">
            <a:avLst/>
          </a:prstGeom>
        </p:spPr>
      </p:pic>
      <p:pic>
        <p:nvPicPr>
          <p:cNvPr id="18" name="図 17"/>
          <p:cNvPicPr>
            <a:picLocks noChangeAspect="1"/>
          </p:cNvPicPr>
          <p:nvPr/>
        </p:nvPicPr>
        <p:blipFill rotWithShape="1">
          <a:blip r:embed="rId20"/>
          <a:srcRect t="11505" b="38721"/>
          <a:stretch/>
        </p:blipFill>
        <p:spPr>
          <a:xfrm>
            <a:off x="7708247" y="4689502"/>
            <a:ext cx="1186898" cy="884176"/>
          </a:xfrm>
          <a:prstGeom prst="rect">
            <a:avLst/>
          </a:prstGeom>
        </p:spPr>
      </p:pic>
      <p:sp>
        <p:nvSpPr>
          <p:cNvPr id="19" name="正方形/長方形 18"/>
          <p:cNvSpPr/>
          <p:nvPr/>
        </p:nvSpPr>
        <p:spPr>
          <a:xfrm>
            <a:off x="6867546" y="6248858"/>
            <a:ext cx="1910686" cy="461665"/>
          </a:xfrm>
          <a:prstGeom prst="rect">
            <a:avLst/>
          </a:prstGeom>
        </p:spPr>
        <p:txBody>
          <a:bodyPr wrap="square">
            <a:spAutoFit/>
          </a:bodyPr>
          <a:lstStyle/>
          <a:p>
            <a:r>
              <a:rPr lang="ja-JP" altLang="en-US" sz="1200" dirty="0"/>
              <a:t>地元の野菜を無人販売</a:t>
            </a:r>
            <a:endParaRPr lang="en-US" altLang="ja-JP" sz="1200" dirty="0"/>
          </a:p>
          <a:p>
            <a:r>
              <a:rPr lang="ja-JP" altLang="en-US" sz="1200" dirty="0"/>
              <a:t>（ヤサイバー）</a:t>
            </a:r>
          </a:p>
        </p:txBody>
      </p:sp>
      <p:sp>
        <p:nvSpPr>
          <p:cNvPr id="20" name="正方形/長方形 19"/>
          <p:cNvSpPr/>
          <p:nvPr/>
        </p:nvSpPr>
        <p:spPr>
          <a:xfrm>
            <a:off x="9338390" y="6134198"/>
            <a:ext cx="2351926" cy="276999"/>
          </a:xfrm>
          <a:prstGeom prst="rect">
            <a:avLst/>
          </a:prstGeom>
        </p:spPr>
        <p:txBody>
          <a:bodyPr wrap="none">
            <a:spAutoFit/>
          </a:bodyPr>
          <a:lstStyle/>
          <a:p>
            <a:r>
              <a:rPr lang="ja-JP" altLang="en-US" sz="1200" dirty="0"/>
              <a:t>キッチンカーによる様々な食の提供　</a:t>
            </a:r>
          </a:p>
        </p:txBody>
      </p:sp>
      <p:sp>
        <p:nvSpPr>
          <p:cNvPr id="10" name="スライド番号プレースホルダー 9"/>
          <p:cNvSpPr>
            <a:spLocks noGrp="1"/>
          </p:cNvSpPr>
          <p:nvPr>
            <p:ph type="sldNum" sz="quarter" idx="12"/>
          </p:nvPr>
        </p:nvSpPr>
        <p:spPr>
          <a:xfrm>
            <a:off x="9396122" y="6379467"/>
            <a:ext cx="2743200" cy="365125"/>
          </a:xfrm>
        </p:spPr>
        <p:txBody>
          <a:bodyPr/>
          <a:lstStyle/>
          <a:p>
            <a:fld id="{1788F0F9-CCFE-4985-AD54-E016DA6B1074}" type="slidenum">
              <a:rPr kumimoji="1" lang="ja-JP" altLang="en-US" smtClean="0"/>
              <a:t>14</a:t>
            </a:fld>
            <a:endParaRPr kumimoji="1" lang="ja-JP" altLang="en-US"/>
          </a:p>
        </p:txBody>
      </p:sp>
    </p:spTree>
    <p:extLst>
      <p:ext uri="{BB962C8B-B14F-4D97-AF65-F5344CB8AC3E}">
        <p14:creationId xmlns:p14="http://schemas.microsoft.com/office/powerpoint/2010/main" val="283071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9093" y="69747"/>
            <a:ext cx="33602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第２ステージ（先駆的）</a:t>
            </a:r>
          </a:p>
        </p:txBody>
      </p:sp>
      <p:cxnSp>
        <p:nvCxnSpPr>
          <p:cNvPr id="10" name="直線コネクタ 9"/>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テキスト ボックス 44"/>
          <p:cNvSpPr txBox="1"/>
          <p:nvPr/>
        </p:nvSpPr>
        <p:spPr>
          <a:xfrm>
            <a:off x="3592916" y="107853"/>
            <a:ext cx="8448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３）大阪スマートシティパートナーズフォーラム　</a:t>
            </a:r>
            <a:r>
              <a:rPr lang="ja-JP" altLang="en-US" sz="2000" b="1" dirty="0">
                <a:solidFill>
                  <a:prstClr val="black"/>
                </a:solidFill>
                <a:latin typeface="Meiryo UI"/>
                <a:ea typeface="Meiryo UI"/>
              </a:rPr>
              <a:t>③支援事業</a:t>
            </a:r>
            <a:endParaRPr kumimoji="1" lang="ja-JP" altLang="en-US"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テキスト ボックス 28">
            <a:extLst>
              <a:ext uri="{FF2B5EF4-FFF2-40B4-BE49-F238E27FC236}">
                <a16:creationId xmlns:a16="http://schemas.microsoft.com/office/drawing/2014/main" id="{6022A9B5-00E2-45B1-AA00-DD78C6CD1099}"/>
              </a:ext>
            </a:extLst>
          </p:cNvPr>
          <p:cNvSpPr txBox="1"/>
          <p:nvPr/>
        </p:nvSpPr>
        <p:spPr>
          <a:xfrm>
            <a:off x="225182" y="2770358"/>
            <a:ext cx="3244336"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市町村課題の見える化推進事業</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0" name="テキスト ボックス 29">
            <a:extLst>
              <a:ext uri="{FF2B5EF4-FFF2-40B4-BE49-F238E27FC236}">
                <a16:creationId xmlns:a16="http://schemas.microsoft.com/office/drawing/2014/main" id="{E74796E3-586B-4D9D-9CEA-7CC0B442EC39}"/>
              </a:ext>
            </a:extLst>
          </p:cNvPr>
          <p:cNvSpPr txBox="1"/>
          <p:nvPr/>
        </p:nvSpPr>
        <p:spPr>
          <a:xfrm>
            <a:off x="223936" y="3153824"/>
            <a:ext cx="313631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分野別ワーキングを通じた市町村課題の共有や、市町村課題の発表の場として「</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」を開催。</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5FC57503-904F-4393-A0D6-BFB7D7B8FD8A}"/>
              </a:ext>
            </a:extLst>
          </p:cNvPr>
          <p:cNvSpPr txBox="1"/>
          <p:nvPr/>
        </p:nvSpPr>
        <p:spPr>
          <a:xfrm>
            <a:off x="6633412" y="3695107"/>
            <a:ext cx="3209405"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プロジェクト</a:t>
            </a: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推進補助制度</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2" name="テキスト ボックス 31">
            <a:extLst>
              <a:ext uri="{FF2B5EF4-FFF2-40B4-BE49-F238E27FC236}">
                <a16:creationId xmlns:a16="http://schemas.microsoft.com/office/drawing/2014/main" id="{D7A8BE78-B415-44AE-A645-AE47476BAEAE}"/>
              </a:ext>
            </a:extLst>
          </p:cNvPr>
          <p:cNvSpPr txBox="1"/>
          <p:nvPr/>
        </p:nvSpPr>
        <p:spPr>
          <a:xfrm>
            <a:off x="6732590" y="4006691"/>
            <a:ext cx="52815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大阪府及び市町村の地域・社会課題を解決する事業実施に要する経費の一部補助を実施。</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テキスト ボックス 32">
            <a:extLst>
              <a:ext uri="{FF2B5EF4-FFF2-40B4-BE49-F238E27FC236}">
                <a16:creationId xmlns:a16="http://schemas.microsoft.com/office/drawing/2014/main" id="{60661076-4625-4833-BA6F-CC2461CC2697}"/>
              </a:ext>
            </a:extLst>
          </p:cNvPr>
          <p:cNvSpPr txBox="1"/>
          <p:nvPr/>
        </p:nvSpPr>
        <p:spPr>
          <a:xfrm>
            <a:off x="6605290" y="816298"/>
            <a:ext cx="1853577" cy="327013"/>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交流拠点設置事業</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4" name="テキスト ボックス 33">
            <a:extLst>
              <a:ext uri="{FF2B5EF4-FFF2-40B4-BE49-F238E27FC236}">
                <a16:creationId xmlns:a16="http://schemas.microsoft.com/office/drawing/2014/main" id="{6303900D-0C49-4EF9-8139-16535505E2E6}"/>
              </a:ext>
            </a:extLst>
          </p:cNvPr>
          <p:cNvSpPr txBox="1"/>
          <p:nvPr/>
        </p:nvSpPr>
        <p:spPr>
          <a:xfrm>
            <a:off x="6677387" y="1182188"/>
            <a:ext cx="282532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会員企業等との更なる</a:t>
            </a: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取組み</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の促進を図り、またコロナ禍における分散型オフィスの一つとして交流拠点を設置。</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9C83C7C-00AF-43B9-91C9-B78DC2E527C1}"/>
              </a:ext>
            </a:extLst>
          </p:cNvPr>
          <p:cNvSpPr txBox="1"/>
          <p:nvPr/>
        </p:nvSpPr>
        <p:spPr>
          <a:xfrm>
            <a:off x="6633412" y="2296613"/>
            <a:ext cx="1952815"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広報・情報発信事業</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 name="テキスト ボックス 35">
            <a:extLst>
              <a:ext uri="{FF2B5EF4-FFF2-40B4-BE49-F238E27FC236}">
                <a16:creationId xmlns:a16="http://schemas.microsoft.com/office/drawing/2014/main" id="{4B938988-92B2-4668-933B-2D6AC56D3BAB}"/>
              </a:ext>
            </a:extLst>
          </p:cNvPr>
          <p:cNvSpPr txBox="1"/>
          <p:nvPr/>
        </p:nvSpPr>
        <p:spPr>
          <a:xfrm>
            <a:off x="6732590" y="2626516"/>
            <a:ext cx="277056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ウェブサイトなどを活用しプロジェクト事業内容や大阪のスマートシティ推進に関する幅広い情報を発信。</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68476C49-F283-4FE0-B307-7F41FACBC354}"/>
              </a:ext>
            </a:extLst>
          </p:cNvPr>
          <p:cNvSpPr txBox="1"/>
          <p:nvPr/>
        </p:nvSpPr>
        <p:spPr>
          <a:xfrm>
            <a:off x="230223" y="761153"/>
            <a:ext cx="3817054"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スタートアップ・ベンチャー支援</a:t>
            </a:r>
            <a:r>
              <a:rPr kumimoji="1" lang="ja-JP" altLang="en-US" sz="16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事業 </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8" name="テキスト ボックス 37">
            <a:extLst>
              <a:ext uri="{FF2B5EF4-FFF2-40B4-BE49-F238E27FC236}">
                <a16:creationId xmlns:a16="http://schemas.microsoft.com/office/drawing/2014/main" id="{9DA7D292-61C4-4884-AA24-25A4AC3047EC}"/>
              </a:ext>
            </a:extLst>
          </p:cNvPr>
          <p:cNvSpPr txBox="1"/>
          <p:nvPr/>
        </p:nvSpPr>
        <p:spPr>
          <a:xfrm>
            <a:off x="267028" y="1083220"/>
            <a:ext cx="312163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ベンチャーキャピタル等と連携し、ピッチイベントの開催や市町村での実証を支援。</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9" name="図 38">
            <a:extLst>
              <a:ext uri="{FF2B5EF4-FFF2-40B4-BE49-F238E27FC236}">
                <a16:creationId xmlns:a16="http://schemas.microsoft.com/office/drawing/2014/main" id="{5055F889-6A43-42F0-915A-C879E4B87A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54"/>
          <a:stretch/>
        </p:blipFill>
        <p:spPr>
          <a:xfrm>
            <a:off x="3503873" y="1159275"/>
            <a:ext cx="2607746" cy="1559889"/>
          </a:xfrm>
          <a:prstGeom prst="rect">
            <a:avLst/>
          </a:prstGeom>
        </p:spPr>
      </p:pic>
      <p:pic>
        <p:nvPicPr>
          <p:cNvPr id="40" name="Picture 2">
            <a:extLst>
              <a:ext uri="{FF2B5EF4-FFF2-40B4-BE49-F238E27FC236}">
                <a16:creationId xmlns:a16="http://schemas.microsoft.com/office/drawing/2014/main" id="{DF7FA69F-DCC5-4B7D-B2EA-B0B95EDFDA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31098" y="761153"/>
            <a:ext cx="1386041" cy="1386041"/>
          </a:xfrm>
          <a:prstGeom prst="ellipse">
            <a:avLst/>
          </a:prstGeom>
          <a:noFill/>
          <a:effectLst>
            <a:outerShdw blurRad="127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6C360FB1-4DDF-416C-B5FE-497DA23EF37C}"/>
              </a:ext>
            </a:extLst>
          </p:cNvPr>
          <p:cNvSpPr txBox="1"/>
          <p:nvPr/>
        </p:nvSpPr>
        <p:spPr>
          <a:xfrm>
            <a:off x="223936" y="5211528"/>
            <a:ext cx="6061750" cy="323165"/>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大阪スマートシティパートナーズフォーラムカンパニーメンバー </a:t>
            </a:r>
            <a:endParaRPr kumimoji="1" lang="en-US" altLang="ja-JP" sz="16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55" name="グループ化 54">
            <a:extLst>
              <a:ext uri="{FF2B5EF4-FFF2-40B4-BE49-F238E27FC236}">
                <a16:creationId xmlns:a16="http://schemas.microsoft.com/office/drawing/2014/main" id="{EE994D7A-DF89-4464-855A-FFD60906E1B2}"/>
              </a:ext>
            </a:extLst>
          </p:cNvPr>
          <p:cNvGrpSpPr/>
          <p:nvPr/>
        </p:nvGrpSpPr>
        <p:grpSpPr>
          <a:xfrm>
            <a:off x="332172" y="4184492"/>
            <a:ext cx="2952054" cy="768130"/>
            <a:chOff x="1320179" y="3954976"/>
            <a:chExt cx="7057703" cy="1902492"/>
          </a:xfrm>
        </p:grpSpPr>
        <p:pic>
          <p:nvPicPr>
            <p:cNvPr id="56" name="図 55">
              <a:extLst>
                <a:ext uri="{FF2B5EF4-FFF2-40B4-BE49-F238E27FC236}">
                  <a16:creationId xmlns:a16="http://schemas.microsoft.com/office/drawing/2014/main" id="{3C97EB1C-3B27-458E-8964-D475E6912468}"/>
                </a:ext>
              </a:extLst>
            </p:cNvPr>
            <p:cNvPicPr>
              <a:picLocks noChangeAspect="1"/>
            </p:cNvPicPr>
            <p:nvPr/>
          </p:nvPicPr>
          <p:blipFill rotWithShape="1">
            <a:blip r:embed="rId4"/>
            <a:srcRect l="1782" t="2530" r="1726" b="622"/>
            <a:stretch/>
          </p:blipFill>
          <p:spPr>
            <a:xfrm>
              <a:off x="5007262" y="3955443"/>
              <a:ext cx="3370620" cy="1902025"/>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3C75D1B0-E855-4FD0-B0E4-56DF5526CD6C}"/>
                </a:ext>
              </a:extLst>
            </p:cNvPr>
            <p:cNvPicPr>
              <a:picLocks noChangeAspect="1"/>
            </p:cNvPicPr>
            <p:nvPr/>
          </p:nvPicPr>
          <p:blipFill rotWithShape="1">
            <a:blip r:embed="rId5"/>
            <a:srcRect l="2319" t="300" r="1766" b="3405"/>
            <a:stretch/>
          </p:blipFill>
          <p:spPr>
            <a:xfrm>
              <a:off x="1320179" y="3954976"/>
              <a:ext cx="3370620" cy="1902492"/>
            </a:xfrm>
            <a:prstGeom prst="rect">
              <a:avLst/>
            </a:prstGeom>
            <a:effectLst>
              <a:outerShdw blurRad="50800" dist="38100" dir="2700000" algn="tl" rotWithShape="0">
                <a:prstClr val="black">
                  <a:alpha val="40000"/>
                </a:prstClr>
              </a:outerShdw>
            </a:effectLst>
          </p:spPr>
        </p:pic>
      </p:grpSp>
      <p:pic>
        <p:nvPicPr>
          <p:cNvPr id="61" name="図 60">
            <a:extLst>
              <a:ext uri="{FF2B5EF4-FFF2-40B4-BE49-F238E27FC236}">
                <a16:creationId xmlns:a16="http://schemas.microsoft.com/office/drawing/2014/main" id="{F563B1C7-99F5-434A-9140-332EA9E031D9}"/>
              </a:ext>
            </a:extLst>
          </p:cNvPr>
          <p:cNvPicPr>
            <a:picLocks noChangeAspect="1"/>
          </p:cNvPicPr>
          <p:nvPr/>
        </p:nvPicPr>
        <p:blipFill rotWithShape="1">
          <a:blip r:embed="rId6"/>
          <a:srcRect t="23444"/>
          <a:stretch/>
        </p:blipFill>
        <p:spPr>
          <a:xfrm>
            <a:off x="3503873" y="3361334"/>
            <a:ext cx="2638984" cy="1591288"/>
          </a:xfrm>
          <a:prstGeom prst="rect">
            <a:avLst/>
          </a:prstGeom>
        </p:spPr>
      </p:pic>
      <p:pic>
        <p:nvPicPr>
          <p:cNvPr id="2" name="図 1">
            <a:extLst>
              <a:ext uri="{FF2B5EF4-FFF2-40B4-BE49-F238E27FC236}">
                <a16:creationId xmlns:a16="http://schemas.microsoft.com/office/drawing/2014/main" id="{D7D7AF23-2613-40B9-8C67-77372E1DAA82}"/>
              </a:ext>
            </a:extLst>
          </p:cNvPr>
          <p:cNvPicPr>
            <a:picLocks noChangeAspect="1"/>
          </p:cNvPicPr>
          <p:nvPr/>
        </p:nvPicPr>
        <p:blipFill>
          <a:blip r:embed="rId7"/>
          <a:stretch>
            <a:fillRect/>
          </a:stretch>
        </p:blipFill>
        <p:spPr>
          <a:xfrm>
            <a:off x="6677387" y="4463916"/>
            <a:ext cx="5481949" cy="2423791"/>
          </a:xfrm>
          <a:prstGeom prst="rect">
            <a:avLst/>
          </a:prstGeom>
        </p:spPr>
      </p:pic>
      <p:pic>
        <p:nvPicPr>
          <p:cNvPr id="25" name="図 24">
            <a:extLst>
              <a:ext uri="{FF2B5EF4-FFF2-40B4-BE49-F238E27FC236}">
                <a16:creationId xmlns:a16="http://schemas.microsoft.com/office/drawing/2014/main" id="{F898696E-5EBC-2F8D-4B4B-9172D387F6E1}"/>
              </a:ext>
            </a:extLst>
          </p:cNvPr>
          <p:cNvPicPr>
            <a:picLocks noChangeAspect="1"/>
          </p:cNvPicPr>
          <p:nvPr/>
        </p:nvPicPr>
        <p:blipFill>
          <a:blip r:embed="rId8"/>
          <a:stretch>
            <a:fillRect/>
          </a:stretch>
        </p:blipFill>
        <p:spPr>
          <a:xfrm>
            <a:off x="2292584" y="5747159"/>
            <a:ext cx="3993102" cy="994797"/>
          </a:xfrm>
          <a:prstGeom prst="rect">
            <a:avLst/>
          </a:prstGeom>
        </p:spPr>
      </p:pic>
      <p:sp>
        <p:nvSpPr>
          <p:cNvPr id="26" name="正方形/長方形 25">
            <a:extLst>
              <a:ext uri="{FF2B5EF4-FFF2-40B4-BE49-F238E27FC236}">
                <a16:creationId xmlns:a16="http://schemas.microsoft.com/office/drawing/2014/main" id="{5659D315-4525-B9EF-A69A-4C07AFFA83F4}"/>
              </a:ext>
            </a:extLst>
          </p:cNvPr>
          <p:cNvSpPr/>
          <p:nvPr/>
        </p:nvSpPr>
        <p:spPr>
          <a:xfrm>
            <a:off x="267028" y="5557732"/>
            <a:ext cx="2025556"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市町村・企業・大学からカンパニーメンバーを募り、企画運営委員・</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OSPF</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事務局員とともに、イベント・新規事業企画や、市町村課題の共有を進め、市町村域・分野を跨いだ新たな取組創出をめざす。</a:t>
            </a:r>
          </a:p>
        </p:txBody>
      </p:sp>
      <p:sp>
        <p:nvSpPr>
          <p:cNvPr id="3" name="正方形/長方形 2">
            <a:extLst>
              <a:ext uri="{FF2B5EF4-FFF2-40B4-BE49-F238E27FC236}">
                <a16:creationId xmlns:a16="http://schemas.microsoft.com/office/drawing/2014/main" id="{378FF0E6-A79E-829F-0203-65D162048ABB}"/>
              </a:ext>
            </a:extLst>
          </p:cNvPr>
          <p:cNvSpPr/>
          <p:nvPr/>
        </p:nvSpPr>
        <p:spPr>
          <a:xfrm>
            <a:off x="554807" y="1966969"/>
            <a:ext cx="2585085" cy="353964"/>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登壇企業</a:t>
            </a:r>
            <a:r>
              <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11</a:t>
            </a:r>
            <a:r>
              <a:rPr kumimoji="1" lang="ja-JP" altLang="en-US" sz="18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r>
              <a:rPr kumimoji="1" lang="en-US" altLang="ja-JP"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1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応募企業</a:t>
            </a: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36</a:t>
            </a:r>
            <a:r>
              <a:rPr kumimoji="1" lang="ja-JP" altLang="en-US" sz="18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endParaRPr kumimoji="1" lang="ja-JP" altLang="en-US" sz="12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BCF5632-EF58-800D-DCC7-DE9A8674C174}"/>
              </a:ext>
            </a:extLst>
          </p:cNvPr>
          <p:cNvSpPr txBox="1"/>
          <p:nvPr/>
        </p:nvSpPr>
        <p:spPr>
          <a:xfrm>
            <a:off x="1158237" y="2333353"/>
            <a:ext cx="312163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2022</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a:t>
            </a:r>
            <a:r>
              <a:rPr kumimoji="1" lang="ja-JP" altLang="en-US" sz="9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日ピッチイベント開催</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descr="ダイアグラム が含まれている画像&#10;&#10;自動的に生成された説明">
            <a:extLst>
              <a:ext uri="{FF2B5EF4-FFF2-40B4-BE49-F238E27FC236}">
                <a16:creationId xmlns:a16="http://schemas.microsoft.com/office/drawing/2014/main" id="{16FE2EBF-C337-FF63-93A1-E81E5B9845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2714" y="2356521"/>
            <a:ext cx="2442808" cy="1099644"/>
          </a:xfrm>
          <a:prstGeom prst="rect">
            <a:avLst/>
          </a:prstGeom>
        </p:spPr>
      </p:pic>
      <p:sp>
        <p:nvSpPr>
          <p:cNvPr id="6" name="スライド番号プレースホルダー 5"/>
          <p:cNvSpPr>
            <a:spLocks noGrp="1"/>
          </p:cNvSpPr>
          <p:nvPr>
            <p:ph type="sldNum" sz="quarter" idx="12"/>
          </p:nvPr>
        </p:nvSpPr>
        <p:spPr>
          <a:xfrm>
            <a:off x="9448800" y="6504650"/>
            <a:ext cx="2743200" cy="365125"/>
          </a:xfrm>
        </p:spPr>
        <p:txBody>
          <a:bodyPr/>
          <a:lstStyle/>
          <a:p>
            <a:fld id="{1788F0F9-CCFE-4985-AD54-E016DA6B1074}" type="slidenum">
              <a:rPr kumimoji="1" lang="ja-JP" altLang="en-US" smtClean="0"/>
              <a:t>15</a:t>
            </a:fld>
            <a:endParaRPr kumimoji="1" lang="ja-JP" altLang="en-US" dirty="0"/>
          </a:p>
        </p:txBody>
      </p:sp>
    </p:spTree>
    <p:extLst>
      <p:ext uri="{BB962C8B-B14F-4D97-AF65-F5344CB8AC3E}">
        <p14:creationId xmlns:p14="http://schemas.microsoft.com/office/powerpoint/2010/main" val="826562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13042" y="6355843"/>
            <a:ext cx="2743200" cy="365125"/>
          </a:xfrm>
        </p:spPr>
        <p:txBody>
          <a:bodyPr/>
          <a:lstStyle/>
          <a:p>
            <a:fld id="{1788F0F9-CCFE-4985-AD54-E016DA6B1074}" type="slidenum">
              <a:rPr kumimoji="1" lang="ja-JP" altLang="en-US" smtClean="0"/>
              <a:t>16</a:t>
            </a:fld>
            <a:endParaRPr kumimoji="1" lang="ja-JP" altLang="en-US"/>
          </a:p>
        </p:txBody>
      </p:sp>
      <p:pic>
        <p:nvPicPr>
          <p:cNvPr id="5" name="図 4">
            <a:extLst>
              <a:ext uri="{FF2B5EF4-FFF2-40B4-BE49-F238E27FC236}">
                <a16:creationId xmlns:a16="http://schemas.microsoft.com/office/drawing/2014/main" id="{3E26CE74-2F32-E33A-0743-F95F312B2154}"/>
              </a:ext>
            </a:extLst>
          </p:cNvPr>
          <p:cNvPicPr>
            <a:picLocks noChangeAspect="1"/>
          </p:cNvPicPr>
          <p:nvPr/>
        </p:nvPicPr>
        <p:blipFill>
          <a:blip r:embed="rId2"/>
          <a:stretch>
            <a:fillRect/>
          </a:stretch>
        </p:blipFill>
        <p:spPr>
          <a:xfrm>
            <a:off x="6453624" y="2792740"/>
            <a:ext cx="2870252" cy="2172878"/>
          </a:xfrm>
          <a:prstGeom prst="rect">
            <a:avLst/>
          </a:prstGeom>
        </p:spPr>
      </p:pic>
      <p:pic>
        <p:nvPicPr>
          <p:cNvPr id="6" name="図 5">
            <a:extLst>
              <a:ext uri="{FF2B5EF4-FFF2-40B4-BE49-F238E27FC236}">
                <a16:creationId xmlns:a16="http://schemas.microsoft.com/office/drawing/2014/main" id="{2FC65BC9-2614-3DE0-2279-1B5EC1BCE106}"/>
              </a:ext>
            </a:extLst>
          </p:cNvPr>
          <p:cNvPicPr>
            <a:picLocks noChangeAspect="1"/>
          </p:cNvPicPr>
          <p:nvPr/>
        </p:nvPicPr>
        <p:blipFill>
          <a:blip r:embed="rId2"/>
          <a:stretch>
            <a:fillRect/>
          </a:stretch>
        </p:blipFill>
        <p:spPr>
          <a:xfrm>
            <a:off x="6428829" y="4690259"/>
            <a:ext cx="2870252" cy="2172878"/>
          </a:xfrm>
          <a:prstGeom prst="rect">
            <a:avLst/>
          </a:prstGeom>
        </p:spPr>
      </p:pic>
      <p:pic>
        <p:nvPicPr>
          <p:cNvPr id="7" name="図 6">
            <a:extLst>
              <a:ext uri="{FF2B5EF4-FFF2-40B4-BE49-F238E27FC236}">
                <a16:creationId xmlns:a16="http://schemas.microsoft.com/office/drawing/2014/main" id="{32936F07-E107-B777-22F4-A7F8ABB6363E}"/>
              </a:ext>
            </a:extLst>
          </p:cNvPr>
          <p:cNvPicPr>
            <a:picLocks noChangeAspect="1"/>
          </p:cNvPicPr>
          <p:nvPr/>
        </p:nvPicPr>
        <p:blipFill>
          <a:blip r:embed="rId2"/>
          <a:stretch>
            <a:fillRect/>
          </a:stretch>
        </p:blipFill>
        <p:spPr>
          <a:xfrm>
            <a:off x="9139888" y="2766387"/>
            <a:ext cx="2924560" cy="2172878"/>
          </a:xfrm>
          <a:prstGeom prst="rect">
            <a:avLst/>
          </a:prstGeom>
        </p:spPr>
      </p:pic>
      <p:pic>
        <p:nvPicPr>
          <p:cNvPr id="8" name="図 7">
            <a:extLst>
              <a:ext uri="{FF2B5EF4-FFF2-40B4-BE49-F238E27FC236}">
                <a16:creationId xmlns:a16="http://schemas.microsoft.com/office/drawing/2014/main" id="{56F90B95-1EDB-3BFA-F558-ABAA934832F4}"/>
              </a:ext>
            </a:extLst>
          </p:cNvPr>
          <p:cNvPicPr>
            <a:picLocks noChangeAspect="1"/>
          </p:cNvPicPr>
          <p:nvPr/>
        </p:nvPicPr>
        <p:blipFill>
          <a:blip r:embed="rId2"/>
          <a:stretch>
            <a:fillRect/>
          </a:stretch>
        </p:blipFill>
        <p:spPr>
          <a:xfrm>
            <a:off x="9185811" y="4690259"/>
            <a:ext cx="2870252" cy="2172878"/>
          </a:xfrm>
          <a:prstGeom prst="rect">
            <a:avLst/>
          </a:prstGeom>
        </p:spPr>
      </p:pic>
      <p:pic>
        <p:nvPicPr>
          <p:cNvPr id="9" name="図 8">
            <a:extLst>
              <a:ext uri="{FF2B5EF4-FFF2-40B4-BE49-F238E27FC236}">
                <a16:creationId xmlns:a16="http://schemas.microsoft.com/office/drawing/2014/main" id="{313C9C13-C625-8F92-04DB-A2FCF3A1EEA6}"/>
              </a:ext>
            </a:extLst>
          </p:cNvPr>
          <p:cNvPicPr>
            <a:picLocks noChangeAspect="1"/>
          </p:cNvPicPr>
          <p:nvPr/>
        </p:nvPicPr>
        <p:blipFill>
          <a:blip r:embed="rId2"/>
          <a:stretch>
            <a:fillRect/>
          </a:stretch>
        </p:blipFill>
        <p:spPr>
          <a:xfrm>
            <a:off x="9139888" y="886507"/>
            <a:ext cx="2870252" cy="2172878"/>
          </a:xfrm>
          <a:prstGeom prst="rect">
            <a:avLst/>
          </a:prstGeom>
        </p:spPr>
      </p:pic>
      <p:pic>
        <p:nvPicPr>
          <p:cNvPr id="10" name="図 9">
            <a:extLst>
              <a:ext uri="{FF2B5EF4-FFF2-40B4-BE49-F238E27FC236}">
                <a16:creationId xmlns:a16="http://schemas.microsoft.com/office/drawing/2014/main" id="{5A861ABB-F81A-BC66-01E0-C4B1AED5BD94}"/>
              </a:ext>
            </a:extLst>
          </p:cNvPr>
          <p:cNvPicPr>
            <a:picLocks noChangeAspect="1"/>
          </p:cNvPicPr>
          <p:nvPr/>
        </p:nvPicPr>
        <p:blipFill>
          <a:blip r:embed="rId2"/>
          <a:stretch>
            <a:fillRect/>
          </a:stretch>
        </p:blipFill>
        <p:spPr>
          <a:xfrm>
            <a:off x="6453624" y="876157"/>
            <a:ext cx="2870252" cy="2172878"/>
          </a:xfrm>
          <a:prstGeom prst="rect">
            <a:avLst/>
          </a:prstGeom>
        </p:spPr>
      </p:pic>
      <p:pic>
        <p:nvPicPr>
          <p:cNvPr id="11" name="図 10">
            <a:extLst>
              <a:ext uri="{FF2B5EF4-FFF2-40B4-BE49-F238E27FC236}">
                <a16:creationId xmlns:a16="http://schemas.microsoft.com/office/drawing/2014/main" id="{4CFC3D84-AD76-04A2-BAA7-96C6DB7FADF2}"/>
              </a:ext>
            </a:extLst>
          </p:cNvPr>
          <p:cNvPicPr>
            <a:picLocks noChangeAspect="1"/>
          </p:cNvPicPr>
          <p:nvPr/>
        </p:nvPicPr>
        <p:blipFill rotWithShape="1">
          <a:blip r:embed="rId3"/>
          <a:srcRect t="23444"/>
          <a:stretch/>
        </p:blipFill>
        <p:spPr>
          <a:xfrm>
            <a:off x="6681961" y="2948428"/>
            <a:ext cx="2373173" cy="1431006"/>
          </a:xfrm>
          <a:prstGeom prst="rect">
            <a:avLst/>
          </a:prstGeom>
        </p:spPr>
      </p:pic>
      <p:sp>
        <p:nvSpPr>
          <p:cNvPr id="12" name="テキスト ボックス 11">
            <a:extLst>
              <a:ext uri="{FF2B5EF4-FFF2-40B4-BE49-F238E27FC236}">
                <a16:creationId xmlns:a16="http://schemas.microsoft.com/office/drawing/2014/main" id="{EEF8C62F-43B2-9A1B-FCF2-7520E3512C94}"/>
              </a:ext>
            </a:extLst>
          </p:cNvPr>
          <p:cNvSpPr txBox="1"/>
          <p:nvPr/>
        </p:nvSpPr>
        <p:spPr>
          <a:xfrm>
            <a:off x="6649311" y="4396347"/>
            <a:ext cx="25006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endPar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7C1C76E6-1301-9F41-CBA2-E76E1182C4DF}"/>
              </a:ext>
            </a:extLst>
          </p:cNvPr>
          <p:cNvSpPr txBox="1"/>
          <p:nvPr/>
        </p:nvSpPr>
        <p:spPr>
          <a:xfrm>
            <a:off x="10064602" y="6359148"/>
            <a:ext cx="150610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アイデアソン</a:t>
            </a:r>
            <a:endPar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正方形/長方形 15">
            <a:extLst>
              <a:ext uri="{FF2B5EF4-FFF2-40B4-BE49-F238E27FC236}">
                <a16:creationId xmlns:a16="http://schemas.microsoft.com/office/drawing/2014/main" id="{7C670B79-0BE1-3968-398F-9610ED682F26}"/>
              </a:ext>
            </a:extLst>
          </p:cNvPr>
          <p:cNvSpPr/>
          <p:nvPr/>
        </p:nvSpPr>
        <p:spPr>
          <a:xfrm>
            <a:off x="4013814" y="845356"/>
            <a:ext cx="453970"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一部</a:t>
            </a:r>
            <a:endPar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58CC9F25-4ED5-9711-68AA-1C3029AEF893}"/>
              </a:ext>
            </a:extLst>
          </p:cNvPr>
          <p:cNvSpPr txBox="1"/>
          <p:nvPr/>
        </p:nvSpPr>
        <p:spPr>
          <a:xfrm>
            <a:off x="6613131" y="2405301"/>
            <a:ext cx="2477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大阪スマートシティパートナーズ</a:t>
            </a:r>
            <a:endParaRPr kumimoji="0"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フォーラムプロジェクト</a:t>
            </a:r>
            <a:r>
              <a:rPr kumimoji="0"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成果発表会</a:t>
            </a:r>
            <a:endParaRPr kumimoji="0"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6E886F45-394C-B31F-2621-F27D12D44A1C}"/>
              </a:ext>
            </a:extLst>
          </p:cNvPr>
          <p:cNvSpPr txBox="1"/>
          <p:nvPr/>
        </p:nvSpPr>
        <p:spPr>
          <a:xfrm>
            <a:off x="9626335" y="2489389"/>
            <a:ext cx="1980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各種ワーキンググループ</a:t>
            </a:r>
            <a:endPar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 name="図 19" descr="テキスト&#10;&#10;自動的に生成された説明">
            <a:extLst>
              <a:ext uri="{FF2B5EF4-FFF2-40B4-BE49-F238E27FC236}">
                <a16:creationId xmlns:a16="http://schemas.microsoft.com/office/drawing/2014/main" id="{8FD50959-0C83-53E1-237D-BD4CD7C0F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1577" y="4850398"/>
            <a:ext cx="2396371" cy="1442682"/>
          </a:xfrm>
          <a:prstGeom prst="rect">
            <a:avLst/>
          </a:prstGeom>
        </p:spPr>
      </p:pic>
      <p:pic>
        <p:nvPicPr>
          <p:cNvPr id="21" name="図 20" descr="テキスト が含まれている画像&#10;&#10;自動的に生成された説明">
            <a:extLst>
              <a:ext uri="{FF2B5EF4-FFF2-40B4-BE49-F238E27FC236}">
                <a16:creationId xmlns:a16="http://schemas.microsoft.com/office/drawing/2014/main" id="{FB4F0CCE-34C2-5E93-FE47-D68FA831EE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986" b="6653"/>
          <a:stretch/>
        </p:blipFill>
        <p:spPr>
          <a:xfrm>
            <a:off x="9373482" y="1070194"/>
            <a:ext cx="2377772" cy="1324849"/>
          </a:xfrm>
          <a:prstGeom prst="rect">
            <a:avLst/>
          </a:prstGeom>
        </p:spPr>
      </p:pic>
      <p:pic>
        <p:nvPicPr>
          <p:cNvPr id="22" name="Picture 4">
            <a:extLst>
              <a:ext uri="{FF2B5EF4-FFF2-40B4-BE49-F238E27FC236}">
                <a16:creationId xmlns:a16="http://schemas.microsoft.com/office/drawing/2014/main" id="{C5281287-B451-34C1-92A6-F16B169135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046" r="-794" b="6274"/>
          <a:stretch/>
        </p:blipFill>
        <p:spPr bwMode="auto">
          <a:xfrm>
            <a:off x="6657191" y="1037099"/>
            <a:ext cx="2423947" cy="135794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82C1820A-0DA0-61DA-3D71-9DF5FE07590D}"/>
              </a:ext>
            </a:extLst>
          </p:cNvPr>
          <p:cNvSpPr txBox="1"/>
          <p:nvPr/>
        </p:nvSpPr>
        <p:spPr>
          <a:xfrm>
            <a:off x="9525671" y="4428881"/>
            <a:ext cx="25006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Smart City Osaka Pitch </a:t>
            </a:r>
          </a:p>
        </p:txBody>
      </p:sp>
      <p:graphicFrame>
        <p:nvGraphicFramePr>
          <p:cNvPr id="24" name="表 23">
            <a:extLst>
              <a:ext uri="{FF2B5EF4-FFF2-40B4-BE49-F238E27FC236}">
                <a16:creationId xmlns:a16="http://schemas.microsoft.com/office/drawing/2014/main" id="{4AA5B04A-2E9C-F0BD-5DA8-91403B34DCFE}"/>
              </a:ext>
            </a:extLst>
          </p:cNvPr>
          <p:cNvGraphicFramePr>
            <a:graphicFrameLocks noGrp="1"/>
          </p:cNvGraphicFramePr>
          <p:nvPr/>
        </p:nvGraphicFramePr>
        <p:xfrm>
          <a:off x="235479" y="1373555"/>
          <a:ext cx="6223092" cy="5394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23952">
                  <a:extLst>
                    <a:ext uri="{9D8B030D-6E8A-4147-A177-3AD203B41FA5}">
                      <a16:colId xmlns:a16="http://schemas.microsoft.com/office/drawing/2014/main" val="722071098"/>
                    </a:ext>
                  </a:extLst>
                </a:gridCol>
                <a:gridCol w="842941">
                  <a:extLst>
                    <a:ext uri="{9D8B030D-6E8A-4147-A177-3AD203B41FA5}">
                      <a16:colId xmlns:a16="http://schemas.microsoft.com/office/drawing/2014/main" val="3741688798"/>
                    </a:ext>
                  </a:extLst>
                </a:gridCol>
                <a:gridCol w="1556199">
                  <a:extLst>
                    <a:ext uri="{9D8B030D-6E8A-4147-A177-3AD203B41FA5}">
                      <a16:colId xmlns:a16="http://schemas.microsoft.com/office/drawing/2014/main" val="872045361"/>
                    </a:ext>
                  </a:extLst>
                </a:gridCol>
              </a:tblGrid>
              <a:tr h="0">
                <a:tc>
                  <a:txBody>
                    <a:bodyPr/>
                    <a:lstStyle/>
                    <a:p>
                      <a:pPr algn="ctr">
                        <a:lnSpc>
                          <a:spcPct val="150000"/>
                        </a:lnSpc>
                      </a:pPr>
                      <a:r>
                        <a:rPr kumimoji="1" lang="ja-JP" altLang="en-US" sz="1200" b="1" dirty="0">
                          <a:solidFill>
                            <a:schemeClr val="tx1">
                              <a:lumMod val="75000"/>
                              <a:lumOff val="25000"/>
                            </a:schemeClr>
                          </a:solidFill>
                        </a:rPr>
                        <a:t>イベント名</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1200" b="1" dirty="0">
                          <a:solidFill>
                            <a:schemeClr val="tx1">
                              <a:lumMod val="75000"/>
                              <a:lumOff val="25000"/>
                            </a:schemeClr>
                          </a:solidFill>
                        </a:rPr>
                        <a:t>開催数</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1200" b="1" dirty="0">
                          <a:solidFill>
                            <a:schemeClr val="tx1">
                              <a:lumMod val="75000"/>
                              <a:lumOff val="25000"/>
                            </a:schemeClr>
                          </a:solidFill>
                        </a:rPr>
                        <a:t>参加者数</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81689096"/>
                  </a:ext>
                </a:extLst>
              </a:tr>
              <a:tr h="4109376">
                <a:tc>
                  <a:txBody>
                    <a:bodyPr/>
                    <a:lstStyle/>
                    <a:p>
                      <a:pPr algn="l">
                        <a:lnSpc>
                          <a:spcPct val="150000"/>
                        </a:lnSpc>
                      </a:pPr>
                      <a:r>
                        <a:rPr kumimoji="1" lang="ja-JP" altLang="en-US" sz="1400" dirty="0">
                          <a:solidFill>
                            <a:schemeClr val="tx1">
                              <a:lumMod val="75000"/>
                              <a:lumOff val="25000"/>
                            </a:schemeClr>
                          </a:solidFill>
                        </a:rPr>
                        <a:t>♦設立式典・総会</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a:t>
                      </a:r>
                      <a:r>
                        <a:rPr kumimoji="1" lang="en-US" altLang="ja-JP" sz="1400" dirty="0">
                          <a:solidFill>
                            <a:schemeClr val="tx1">
                              <a:lumMod val="75000"/>
                              <a:lumOff val="25000"/>
                            </a:schemeClr>
                          </a:solidFill>
                        </a:rPr>
                        <a:t>OSAKA Smart City Meet-up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dirty="0">
                          <a:solidFill>
                            <a:schemeClr val="tx1">
                              <a:lumMod val="75000"/>
                              <a:lumOff val="25000"/>
                            </a:schemeClr>
                          </a:solidFill>
                        </a:rPr>
                        <a:t>♦</a:t>
                      </a:r>
                      <a:r>
                        <a:rPr kumimoji="1" lang="en-US" altLang="ja-JP" sz="1400" dirty="0">
                          <a:solidFill>
                            <a:schemeClr val="tx1">
                              <a:lumMod val="75000"/>
                              <a:lumOff val="25000"/>
                            </a:schemeClr>
                          </a:solidFill>
                        </a:rPr>
                        <a:t>OSAKA Smart City MINI-Meet-up</a:t>
                      </a:r>
                    </a:p>
                    <a:p>
                      <a:pPr algn="l">
                        <a:lnSpc>
                          <a:spcPct val="150000"/>
                        </a:lnSpc>
                      </a:pPr>
                      <a:r>
                        <a:rPr kumimoji="1" lang="ja-JP" altLang="en-US" sz="1400" dirty="0">
                          <a:solidFill>
                            <a:schemeClr val="tx1">
                              <a:lumMod val="75000"/>
                              <a:lumOff val="25000"/>
                            </a:schemeClr>
                          </a:solidFill>
                        </a:rPr>
                        <a:t>♦市町村課題見える化</a:t>
                      </a:r>
                      <a:r>
                        <a:rPr kumimoji="1" lang="en-US" altLang="ja-JP" sz="1400" dirty="0">
                          <a:solidFill>
                            <a:schemeClr val="tx1">
                              <a:lumMod val="75000"/>
                              <a:lumOff val="25000"/>
                            </a:schemeClr>
                          </a:solidFill>
                        </a:rPr>
                        <a:t> </a:t>
                      </a:r>
                      <a:r>
                        <a:rPr kumimoji="1" lang="ja-JP" altLang="en-US" sz="1400" dirty="0">
                          <a:solidFill>
                            <a:schemeClr val="tx1">
                              <a:lumMod val="75000"/>
                              <a:lumOff val="25000"/>
                            </a:schemeClr>
                          </a:solidFill>
                        </a:rPr>
                        <a:t>ﾜｰｸｼｮｯﾌﾟ</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♦自治体</a:t>
                      </a:r>
                      <a:r>
                        <a:rPr kumimoji="1" lang="en-US" altLang="ja-JP" sz="1400" dirty="0">
                          <a:solidFill>
                            <a:schemeClr val="tx1">
                              <a:lumMod val="75000"/>
                              <a:lumOff val="25000"/>
                            </a:schemeClr>
                          </a:solidFill>
                        </a:rPr>
                        <a:t>×</a:t>
                      </a:r>
                      <a:r>
                        <a:rPr kumimoji="1" lang="ja-JP" altLang="en-US" sz="1400" dirty="0">
                          <a:solidFill>
                            <a:schemeClr val="tx1">
                              <a:lumMod val="75000"/>
                              <a:lumOff val="25000"/>
                            </a:schemeClr>
                          </a:solidFill>
                        </a:rPr>
                        <a:t>企業で取り組む地域課題解決</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♦ノーコードアプリセミナー</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♦安全・安心なまちづくり</a:t>
                      </a:r>
                      <a:r>
                        <a:rPr kumimoji="1" lang="en-US" altLang="ja-JP" sz="1400" dirty="0">
                          <a:solidFill>
                            <a:schemeClr val="tx1">
                              <a:lumMod val="75000"/>
                              <a:lumOff val="25000"/>
                            </a:schemeClr>
                          </a:solidFill>
                        </a:rPr>
                        <a:t>WG</a:t>
                      </a:r>
                    </a:p>
                    <a:p>
                      <a:pPr algn="l">
                        <a:lnSpc>
                          <a:spcPct val="150000"/>
                        </a:lnSpc>
                      </a:pPr>
                      <a:r>
                        <a:rPr kumimoji="1" lang="ja-JP" altLang="en-US" sz="1400" dirty="0">
                          <a:solidFill>
                            <a:schemeClr val="tx1">
                              <a:lumMod val="75000"/>
                              <a:lumOff val="25000"/>
                            </a:schemeClr>
                          </a:solidFill>
                        </a:rPr>
                        <a:t>♦地域通貨に関する</a:t>
                      </a:r>
                      <a:r>
                        <a:rPr kumimoji="1" lang="en-US" altLang="ja-JP" sz="1400" dirty="0">
                          <a:solidFill>
                            <a:schemeClr val="tx1">
                              <a:lumMod val="75000"/>
                              <a:lumOff val="25000"/>
                            </a:schemeClr>
                          </a:solidFill>
                        </a:rPr>
                        <a:t>WG</a:t>
                      </a:r>
                    </a:p>
                    <a:p>
                      <a:pPr algn="l">
                        <a:lnSpc>
                          <a:spcPct val="150000"/>
                        </a:lnSpc>
                      </a:pPr>
                      <a:r>
                        <a:rPr kumimoji="1" lang="ja-JP" altLang="en-US" sz="1400" dirty="0">
                          <a:solidFill>
                            <a:schemeClr val="tx1">
                              <a:lumMod val="75000"/>
                              <a:lumOff val="25000"/>
                            </a:schemeClr>
                          </a:solidFill>
                        </a:rPr>
                        <a:t>♦</a:t>
                      </a:r>
                      <a:r>
                        <a:rPr kumimoji="1" lang="en-US" altLang="ja-JP" sz="1400" dirty="0">
                          <a:solidFill>
                            <a:schemeClr val="tx1">
                              <a:lumMod val="75000"/>
                              <a:lumOff val="25000"/>
                            </a:schemeClr>
                          </a:solidFill>
                        </a:rPr>
                        <a:t>AI</a:t>
                      </a:r>
                      <a:r>
                        <a:rPr kumimoji="1" lang="ja-JP" altLang="en-US" sz="1400" dirty="0">
                          <a:solidFill>
                            <a:schemeClr val="tx1">
                              <a:lumMod val="75000"/>
                              <a:lumOff val="25000"/>
                            </a:schemeClr>
                          </a:solidFill>
                        </a:rPr>
                        <a:t>ｵﾝﾃﾞﾏﾝﾄﾞ交通導入に関する</a:t>
                      </a:r>
                      <a:r>
                        <a:rPr kumimoji="1" lang="en-US" altLang="ja-JP" sz="1400" dirty="0">
                          <a:solidFill>
                            <a:schemeClr val="tx1">
                              <a:lumMod val="75000"/>
                              <a:lumOff val="25000"/>
                            </a:schemeClr>
                          </a:solidFill>
                        </a:rPr>
                        <a:t>WG</a:t>
                      </a:r>
                    </a:p>
                    <a:p>
                      <a:pPr algn="l">
                        <a:lnSpc>
                          <a:spcPct val="150000"/>
                        </a:lnSpc>
                      </a:pPr>
                      <a:r>
                        <a:rPr kumimoji="1" lang="ja-JP" altLang="en-US" sz="1400" dirty="0">
                          <a:solidFill>
                            <a:schemeClr val="tx1">
                              <a:lumMod val="75000"/>
                              <a:lumOff val="25000"/>
                            </a:schemeClr>
                          </a:solidFill>
                        </a:rPr>
                        <a:t>♦子育てしやすいまちづくり</a:t>
                      </a:r>
                      <a:r>
                        <a:rPr kumimoji="1" lang="en-US" altLang="ja-JP" sz="1400" dirty="0">
                          <a:solidFill>
                            <a:schemeClr val="tx1">
                              <a:lumMod val="75000"/>
                              <a:lumOff val="25000"/>
                            </a:schemeClr>
                          </a:solidFill>
                        </a:rPr>
                        <a:t>WG</a:t>
                      </a:r>
                    </a:p>
                    <a:p>
                      <a:pPr algn="l">
                        <a:lnSpc>
                          <a:spcPct val="150000"/>
                        </a:lnSpc>
                      </a:pPr>
                      <a:r>
                        <a:rPr kumimoji="1" lang="ja-JP" altLang="en-US" sz="1400" dirty="0">
                          <a:solidFill>
                            <a:schemeClr val="tx1">
                              <a:lumMod val="75000"/>
                              <a:lumOff val="25000"/>
                            </a:schemeClr>
                          </a:solidFill>
                        </a:rPr>
                        <a:t>♦オンライン意見交換会</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a:t>
                      </a:r>
                      <a:r>
                        <a:rPr kumimoji="1" lang="en-US" altLang="ja-JP" sz="1400" dirty="0">
                          <a:solidFill>
                            <a:schemeClr val="tx1">
                              <a:lumMod val="75000"/>
                              <a:lumOff val="25000"/>
                            </a:schemeClr>
                          </a:solidFill>
                        </a:rPr>
                        <a:t>OSPF</a:t>
                      </a:r>
                      <a:r>
                        <a:rPr kumimoji="1" lang="ja-JP" altLang="en-US" sz="1400" dirty="0">
                          <a:solidFill>
                            <a:schemeClr val="tx1">
                              <a:lumMod val="75000"/>
                              <a:lumOff val="25000"/>
                            </a:schemeClr>
                          </a:solidFill>
                        </a:rPr>
                        <a:t>会員交流会</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a:t>
                      </a:r>
                      <a:r>
                        <a:rPr kumimoji="1" lang="en-US" altLang="ja-JP" sz="1400" dirty="0">
                          <a:solidFill>
                            <a:schemeClr val="tx1">
                              <a:lumMod val="75000"/>
                              <a:lumOff val="25000"/>
                            </a:schemeClr>
                          </a:solidFill>
                        </a:rPr>
                        <a:t>OSPF</a:t>
                      </a:r>
                      <a:r>
                        <a:rPr kumimoji="1" lang="ja-JP" altLang="en-US" sz="1400" dirty="0">
                          <a:solidFill>
                            <a:schemeClr val="tx1">
                              <a:lumMod val="75000"/>
                              <a:lumOff val="25000"/>
                            </a:schemeClr>
                          </a:solidFill>
                        </a:rPr>
                        <a:t>ﾌﾟﾛｼﾞｪｸﾄ発表会</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♦アイデアソン</a:t>
                      </a:r>
                      <a:endParaRPr kumimoji="1" lang="en-US" altLang="ja-JP" sz="1400" dirty="0">
                        <a:solidFill>
                          <a:schemeClr val="tx1">
                            <a:lumMod val="75000"/>
                            <a:lumOff val="25000"/>
                          </a:schemeClr>
                        </a:solidFill>
                      </a:endParaRPr>
                    </a:p>
                    <a:p>
                      <a:pPr algn="l">
                        <a:lnSpc>
                          <a:spcPct val="150000"/>
                        </a:lnSpc>
                      </a:pPr>
                      <a:r>
                        <a:rPr kumimoji="1" lang="ja-JP" altLang="en-US" sz="1400" dirty="0">
                          <a:solidFill>
                            <a:schemeClr val="tx1">
                              <a:lumMod val="75000"/>
                              <a:lumOff val="25000"/>
                            </a:schemeClr>
                          </a:solidFill>
                        </a:rPr>
                        <a:t>♦</a:t>
                      </a:r>
                      <a:r>
                        <a:rPr kumimoji="1" lang="en" altLang="ja-JP" sz="1400" dirty="0">
                          <a:solidFill>
                            <a:schemeClr val="tx1">
                              <a:lumMod val="75000"/>
                              <a:lumOff val="25000"/>
                            </a:schemeClr>
                          </a:solidFill>
                        </a:rPr>
                        <a:t>Smart City Osaka Pitch</a:t>
                      </a:r>
                      <a:r>
                        <a:rPr kumimoji="1" lang="ja-JP" altLang="en-US" sz="1100" dirty="0">
                          <a:solidFill>
                            <a:schemeClr val="tx1">
                              <a:lumMod val="75000"/>
                              <a:lumOff val="25000"/>
                            </a:schemeClr>
                          </a:solidFill>
                        </a:rPr>
                        <a:t>（ｽﾀｰﾄｱｯﾌﾟ</a:t>
                      </a:r>
                      <a:r>
                        <a:rPr kumimoji="1" lang="en-US" altLang="ja-JP" sz="1100" dirty="0">
                          <a:solidFill>
                            <a:schemeClr val="tx1">
                              <a:lumMod val="75000"/>
                              <a:lumOff val="25000"/>
                            </a:schemeClr>
                          </a:solidFill>
                        </a:rPr>
                        <a:t>11</a:t>
                      </a:r>
                      <a:r>
                        <a:rPr kumimoji="1" lang="ja-JP" altLang="en-US" sz="1100" dirty="0">
                          <a:solidFill>
                            <a:schemeClr val="tx1">
                              <a:lumMod val="75000"/>
                              <a:lumOff val="25000"/>
                            </a:schemeClr>
                          </a:solidFill>
                        </a:rPr>
                        <a:t>社登壇）</a:t>
                      </a:r>
                      <a:endParaRPr kumimoji="1" lang="en-US" altLang="ja-JP" sz="1100" dirty="0">
                        <a:solidFill>
                          <a:schemeClr val="tx1">
                            <a:lumMod val="75000"/>
                            <a:lumOff val="25000"/>
                          </a:schemeClr>
                        </a:solidFill>
                      </a:endParaRPr>
                    </a:p>
                    <a:p>
                      <a:pPr algn="l">
                        <a:lnSpc>
                          <a:spcPct val="150000"/>
                        </a:lnSpc>
                      </a:pPr>
                      <a:endParaRPr kumimoji="1" lang="en" altLang="ja-JP" sz="6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400" dirty="0">
                          <a:solidFill>
                            <a:schemeClr val="tx1">
                              <a:lumMod val="75000"/>
                              <a:lumOff val="25000"/>
                            </a:schemeClr>
                          </a:solidFill>
                        </a:rPr>
                        <a:t>1</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4</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400" dirty="0">
                          <a:solidFill>
                            <a:schemeClr val="tx1">
                              <a:lumMod val="75000"/>
                              <a:lumOff val="25000"/>
                            </a:schemeClr>
                          </a:solidFill>
                        </a:rPr>
                        <a:t>1</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5</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4</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17</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400" dirty="0">
                          <a:solidFill>
                            <a:schemeClr val="tx1">
                              <a:lumMod val="75000"/>
                              <a:lumOff val="25000"/>
                            </a:schemeClr>
                          </a:solidFill>
                        </a:rPr>
                        <a:t>1</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6</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3</a:t>
                      </a:r>
                      <a:r>
                        <a:rPr kumimoji="1" lang="ja-JP" altLang="en-US" sz="1400" dirty="0">
                          <a:solidFill>
                            <a:schemeClr val="tx1">
                              <a:lumMod val="75000"/>
                              <a:lumOff val="25000"/>
                            </a:schemeClr>
                          </a:solidFill>
                        </a:rPr>
                        <a:t>回</a:t>
                      </a:r>
                      <a:endParaRPr kumimoji="1" lang="en-US" altLang="ja-JP" sz="1400" dirty="0">
                        <a:solidFill>
                          <a:schemeClr val="tx1">
                            <a:lumMod val="75000"/>
                            <a:lumOff val="25000"/>
                          </a:schemeClr>
                        </a:solidFill>
                      </a:endParaRPr>
                    </a:p>
                    <a:p>
                      <a:pPr algn="ctr">
                        <a:lnSpc>
                          <a:spcPct val="150000"/>
                        </a:lnSpc>
                      </a:pPr>
                      <a:r>
                        <a:rPr kumimoji="1" lang="en-US" altLang="ja-JP" sz="1400" dirty="0">
                          <a:solidFill>
                            <a:schemeClr val="tx1">
                              <a:lumMod val="75000"/>
                              <a:lumOff val="25000"/>
                            </a:schemeClr>
                          </a:solidFill>
                        </a:rPr>
                        <a:t>2</a:t>
                      </a:r>
                      <a:r>
                        <a:rPr kumimoji="1" lang="ja-JP" altLang="en-US" sz="1400" dirty="0">
                          <a:solidFill>
                            <a:schemeClr val="tx1">
                              <a:lumMod val="75000"/>
                              <a:lumOff val="25000"/>
                            </a:schemeClr>
                          </a:solidFill>
                        </a:rPr>
                        <a:t>回</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622</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a:t>
                      </a:r>
                      <a:r>
                        <a:rPr kumimoji="1" lang="ja-JP" altLang="en-US" sz="1400" baseline="0" dirty="0">
                          <a:solidFill>
                            <a:schemeClr val="tx1">
                              <a:lumMod val="75000"/>
                              <a:lumOff val="25000"/>
                            </a:schemeClr>
                          </a:solidFill>
                        </a:rPr>
                        <a:t> </a:t>
                      </a:r>
                      <a:r>
                        <a:rPr kumimoji="1" lang="ja-JP" altLang="en-US" sz="1400" dirty="0">
                          <a:solidFill>
                            <a:schemeClr val="tx1">
                              <a:lumMod val="75000"/>
                              <a:lumOff val="25000"/>
                            </a:schemeClr>
                          </a:solidFill>
                        </a:rPr>
                        <a:t>約</a:t>
                      </a:r>
                      <a:r>
                        <a:rPr kumimoji="1" lang="en-US" altLang="ja-JP" sz="1400" dirty="0">
                          <a:solidFill>
                            <a:schemeClr val="tx1">
                              <a:lumMod val="75000"/>
                              <a:lumOff val="25000"/>
                            </a:schemeClr>
                          </a:solidFill>
                        </a:rPr>
                        <a:t>550</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en-US" altLang="ja-JP" sz="1400" dirty="0">
                          <a:solidFill>
                            <a:schemeClr val="tx1">
                              <a:lumMod val="75000"/>
                              <a:lumOff val="25000"/>
                            </a:schemeClr>
                          </a:solidFill>
                        </a:rPr>
                        <a:t>36</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147</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en-US" altLang="ja-JP" sz="1400" dirty="0">
                          <a:solidFill>
                            <a:schemeClr val="tx1">
                              <a:lumMod val="75000"/>
                              <a:lumOff val="25000"/>
                            </a:schemeClr>
                          </a:solidFill>
                        </a:rPr>
                        <a:t>116</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79</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90</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76</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205</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30</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約</a:t>
                      </a:r>
                      <a:r>
                        <a:rPr kumimoji="1" lang="en-US" altLang="ja-JP" sz="1400" dirty="0">
                          <a:solidFill>
                            <a:schemeClr val="tx1">
                              <a:lumMod val="75000"/>
                              <a:lumOff val="25000"/>
                            </a:schemeClr>
                          </a:solidFill>
                        </a:rPr>
                        <a:t>100</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en-US" altLang="ja-JP" sz="1400" dirty="0">
                          <a:solidFill>
                            <a:schemeClr val="tx1">
                              <a:lumMod val="75000"/>
                              <a:lumOff val="25000"/>
                            </a:schemeClr>
                          </a:solidFill>
                        </a:rPr>
                        <a:t>248</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 </a:t>
                      </a:r>
                      <a:r>
                        <a:rPr kumimoji="1" lang="en-US" altLang="ja-JP" sz="1400" dirty="0">
                          <a:solidFill>
                            <a:schemeClr val="tx1">
                              <a:lumMod val="75000"/>
                              <a:lumOff val="25000"/>
                            </a:schemeClr>
                          </a:solidFill>
                        </a:rPr>
                        <a:t>2252</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a:t>
                      </a:r>
                      <a:r>
                        <a:rPr kumimoji="1" lang="en-US" altLang="ja-JP" sz="1400" dirty="0">
                          <a:solidFill>
                            <a:schemeClr val="tx1">
                              <a:lumMod val="75000"/>
                              <a:lumOff val="25000"/>
                            </a:schemeClr>
                          </a:solidFill>
                        </a:rPr>
                        <a:t>120</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p>
                      <a:pPr>
                        <a:lnSpc>
                          <a:spcPct val="150000"/>
                        </a:lnSpc>
                      </a:pPr>
                      <a:r>
                        <a:rPr kumimoji="1" lang="ja-JP" altLang="en-US" sz="1400" dirty="0">
                          <a:solidFill>
                            <a:schemeClr val="tx1">
                              <a:lumMod val="75000"/>
                              <a:lumOff val="25000"/>
                            </a:schemeClr>
                          </a:solidFill>
                        </a:rPr>
                        <a:t>延べ</a:t>
                      </a:r>
                      <a:r>
                        <a:rPr kumimoji="1" lang="en-US" altLang="ja-JP" sz="1400" dirty="0">
                          <a:solidFill>
                            <a:schemeClr val="tx1">
                              <a:lumMod val="75000"/>
                              <a:lumOff val="25000"/>
                            </a:schemeClr>
                          </a:solidFill>
                        </a:rPr>
                        <a:t>117</a:t>
                      </a:r>
                      <a:r>
                        <a:rPr kumimoji="1" lang="ja-JP" altLang="en-US" sz="1400" dirty="0">
                          <a:solidFill>
                            <a:schemeClr val="tx1">
                              <a:lumMod val="75000"/>
                              <a:lumOff val="25000"/>
                            </a:schemeClr>
                          </a:solidFill>
                        </a:rPr>
                        <a:t>名</a:t>
                      </a:r>
                      <a:endParaRPr kumimoji="1" lang="en-US" altLang="ja-JP" sz="1400"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7567073"/>
                  </a:ext>
                </a:extLst>
              </a:tr>
            </a:tbl>
          </a:graphicData>
        </a:graphic>
      </p:graphicFrame>
      <p:sp>
        <p:nvSpPr>
          <p:cNvPr id="25" name="正方形/長方形 24">
            <a:extLst>
              <a:ext uri="{FF2B5EF4-FFF2-40B4-BE49-F238E27FC236}">
                <a16:creationId xmlns:a16="http://schemas.microsoft.com/office/drawing/2014/main" id="{32D2E2F8-4104-9788-E1F7-EC859BF492E9}"/>
              </a:ext>
            </a:extLst>
          </p:cNvPr>
          <p:cNvSpPr/>
          <p:nvPr/>
        </p:nvSpPr>
        <p:spPr>
          <a:xfrm>
            <a:off x="3723365" y="1012840"/>
            <a:ext cx="2629550" cy="307777"/>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イベント</a:t>
            </a:r>
            <a:r>
              <a:rPr kumimoji="0" lang="en-US" altLang="ja-JP"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a:t>
            </a:r>
            <a:r>
              <a:rPr kumimoji="0" lang="ja-JP" altLang="en-US" sz="1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セミナー等開催実績</a:t>
            </a:r>
          </a:p>
        </p:txBody>
      </p:sp>
      <p:pic>
        <p:nvPicPr>
          <p:cNvPr id="26" name="図 25">
            <a:extLst>
              <a:ext uri="{FF2B5EF4-FFF2-40B4-BE49-F238E27FC236}">
                <a16:creationId xmlns:a16="http://schemas.microsoft.com/office/drawing/2014/main" id="{F0A27F60-CF18-BEEA-E555-C886EE046F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54"/>
          <a:stretch/>
        </p:blipFill>
        <p:spPr>
          <a:xfrm>
            <a:off x="9368111" y="2936383"/>
            <a:ext cx="2416957" cy="1445764"/>
          </a:xfrm>
          <a:prstGeom prst="rect">
            <a:avLst/>
          </a:prstGeom>
        </p:spPr>
      </p:pic>
      <p:sp>
        <p:nvSpPr>
          <p:cNvPr id="27" name="テキスト ボックス 26">
            <a:extLst>
              <a:ext uri="{FF2B5EF4-FFF2-40B4-BE49-F238E27FC236}">
                <a16:creationId xmlns:a16="http://schemas.microsoft.com/office/drawing/2014/main" id="{616280DA-6DBA-DA05-7B63-7839B2ECAB65}"/>
              </a:ext>
            </a:extLst>
          </p:cNvPr>
          <p:cNvSpPr txBox="1"/>
          <p:nvPr/>
        </p:nvSpPr>
        <p:spPr>
          <a:xfrm>
            <a:off x="235479" y="698896"/>
            <a:ext cx="428950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Osaka </a:t>
            </a:r>
            <a:r>
              <a:rPr kumimoji="1" lang="en-US" altLang="ja-JP" sz="2000" b="1" i="0" u="none" strike="noStrike" kern="1200" cap="none" spc="0" normalizeH="0" baseline="0" noProof="0" dirty="0" err="1">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Smartcity</a:t>
            </a:r>
            <a:r>
              <a:rPr kumimoji="1" lang="en-US" altLang="ja-JP" sz="20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 Partners Forum</a:t>
            </a:r>
          </a:p>
        </p:txBody>
      </p:sp>
      <p:sp>
        <p:nvSpPr>
          <p:cNvPr id="28" name="テキスト ボックス 27"/>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29" name="直線コネクタ 28"/>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3669308" y="131891"/>
            <a:ext cx="8564265" cy="400110"/>
          </a:xfrm>
          <a:prstGeom prst="rect">
            <a:avLst/>
          </a:prstGeom>
          <a:noFill/>
        </p:spPr>
        <p:txBody>
          <a:bodyPr wrap="square" rtlCol="0">
            <a:spAutoFit/>
          </a:bodyPr>
          <a:lstStyle/>
          <a:p>
            <a:r>
              <a:rPr lang="ja-JP" altLang="en-US" sz="2000" b="1" dirty="0"/>
              <a:t>３）大阪スマートシティパートナーズフォーラム　　④</a:t>
            </a:r>
            <a:r>
              <a:rPr lang="ja-JP" altLang="en-US" b="1" dirty="0"/>
              <a:t>イベント／セミナーの開催</a:t>
            </a:r>
            <a:endParaRPr lang="ja-JP" altLang="en-US" sz="2000" b="1" dirty="0"/>
          </a:p>
        </p:txBody>
      </p:sp>
      <p:sp>
        <p:nvSpPr>
          <p:cNvPr id="32" name="テキスト ボックス 31">
            <a:extLst>
              <a:ext uri="{FF2B5EF4-FFF2-40B4-BE49-F238E27FC236}">
                <a16:creationId xmlns:a16="http://schemas.microsoft.com/office/drawing/2014/main" id="{23F02531-18F1-25B8-BD0C-3969D0B8D713}"/>
              </a:ext>
            </a:extLst>
          </p:cNvPr>
          <p:cNvSpPr txBox="1"/>
          <p:nvPr/>
        </p:nvSpPr>
        <p:spPr>
          <a:xfrm>
            <a:off x="6567466" y="6361652"/>
            <a:ext cx="250054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市町村課題</a:t>
            </a:r>
            <a:r>
              <a:rPr kumimoji="0" lang="ja-JP" altLang="en-US" sz="1100" b="1" i="0" u="none" strike="noStrike" kern="1200" cap="none" spc="0" normalizeH="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意見交換会</a:t>
            </a:r>
          </a:p>
        </p:txBody>
      </p:sp>
      <p:pic>
        <p:nvPicPr>
          <p:cNvPr id="33" name="図 32"/>
          <p:cNvPicPr>
            <a:picLocks noChangeAspect="1"/>
          </p:cNvPicPr>
          <p:nvPr/>
        </p:nvPicPr>
        <p:blipFill rotWithShape="1">
          <a:blip r:embed="rId8"/>
          <a:srcRect l="27379" t="22070" r="9682" b="10091"/>
          <a:stretch/>
        </p:blipFill>
        <p:spPr>
          <a:xfrm>
            <a:off x="6669082" y="4837519"/>
            <a:ext cx="2373173" cy="1466977"/>
          </a:xfrm>
          <a:prstGeom prst="rect">
            <a:avLst/>
          </a:prstGeom>
        </p:spPr>
      </p:pic>
    </p:spTree>
    <p:extLst>
      <p:ext uri="{BB962C8B-B14F-4D97-AF65-F5344CB8AC3E}">
        <p14:creationId xmlns:p14="http://schemas.microsoft.com/office/powerpoint/2010/main" val="35113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10" name="直線コネクタ 9"/>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正方形/長方形 10"/>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58411B6-3E35-4F6B-AADD-E0503980FA65}"/>
              </a:ext>
            </a:extLst>
          </p:cNvPr>
          <p:cNvSpPr txBox="1"/>
          <p:nvPr/>
        </p:nvSpPr>
        <p:spPr>
          <a:xfrm>
            <a:off x="3738572" y="125112"/>
            <a:ext cx="5407249" cy="400110"/>
          </a:xfrm>
          <a:prstGeom prst="rect">
            <a:avLst/>
          </a:prstGeom>
          <a:noFill/>
        </p:spPr>
        <p:txBody>
          <a:bodyPr wrap="none" rtlCol="0">
            <a:spAutoFit/>
          </a:bodyPr>
          <a:lstStyle/>
          <a:p>
            <a:r>
              <a:rPr lang="ja-JP" altLang="en-US" sz="2000" b="1" dirty="0"/>
              <a:t>４）</a:t>
            </a:r>
            <a:r>
              <a:rPr lang="en-US" altLang="ja-JP" sz="2000" b="1" dirty="0"/>
              <a:t>『</a:t>
            </a:r>
            <a:r>
              <a:rPr lang="ja-JP" altLang="en-US" sz="2000" b="1" dirty="0"/>
              <a:t>スマートモビリティ</a:t>
            </a:r>
            <a:r>
              <a:rPr lang="en-US" altLang="ja-JP" sz="2000" b="1" dirty="0"/>
              <a:t>』 </a:t>
            </a:r>
            <a:r>
              <a:rPr lang="ja-JP" altLang="en-US" sz="2000" b="1" dirty="0"/>
              <a:t>と </a:t>
            </a:r>
            <a:r>
              <a:rPr lang="en-US" altLang="ja-JP" sz="2000" b="1" dirty="0"/>
              <a:t>『</a:t>
            </a:r>
            <a:r>
              <a:rPr lang="ja-JP" altLang="en-US" sz="2000" b="1" dirty="0"/>
              <a:t>スマートシニアライフ</a:t>
            </a:r>
            <a:r>
              <a:rPr lang="en-US" altLang="ja-JP" sz="2000" b="1" dirty="0"/>
              <a:t>』</a:t>
            </a:r>
            <a:endParaRPr kumimoji="1" lang="ja-JP" altLang="en-US" sz="2000" b="1" dirty="0"/>
          </a:p>
        </p:txBody>
      </p:sp>
      <p:sp>
        <p:nvSpPr>
          <p:cNvPr id="32" name="テキスト ボックス 31">
            <a:extLst>
              <a:ext uri="{FF2B5EF4-FFF2-40B4-BE49-F238E27FC236}">
                <a16:creationId xmlns:a16="http://schemas.microsoft.com/office/drawing/2014/main" id="{23B7FF7A-93CD-4B31-8CB9-01F723B04A30}"/>
              </a:ext>
            </a:extLst>
          </p:cNvPr>
          <p:cNvSpPr txBox="1"/>
          <p:nvPr/>
        </p:nvSpPr>
        <p:spPr>
          <a:xfrm>
            <a:off x="211812" y="1178179"/>
            <a:ext cx="5872187" cy="1169551"/>
          </a:xfrm>
          <a:prstGeom prst="rect">
            <a:avLst/>
          </a:prstGeom>
          <a:noFill/>
        </p:spPr>
        <p:txBody>
          <a:bodyPr wrap="square" rtlCol="0">
            <a:spAutoFit/>
          </a:bodyPr>
          <a:lstStyle/>
          <a:p>
            <a:pPr marL="180000" indent="-180000">
              <a:buFont typeface="Arial" panose="020B0604020202020204" pitchFamily="34" charset="0"/>
              <a:buChar char="•"/>
            </a:pPr>
            <a:r>
              <a:rPr lang="en-US" altLang="ja-JP" sz="1400" dirty="0"/>
              <a:t>R2</a:t>
            </a:r>
            <a:r>
              <a:rPr lang="ja-JP" altLang="en-US" sz="1400" dirty="0"/>
              <a:t>年度から、新たなモビリティサービスによるまちづくりに取り組む市町村を支援。</a:t>
            </a:r>
            <a:r>
              <a:rPr lang="en-US" altLang="ja-JP" sz="1400" dirty="0"/>
              <a:t>R4</a:t>
            </a:r>
            <a:r>
              <a:rPr lang="ja-JP" altLang="en-US" sz="1400" dirty="0"/>
              <a:t>年度からは、地域の便利な交通サービス実現に向けて、交通事業者が主体となる</a:t>
            </a:r>
            <a:r>
              <a:rPr lang="en-US" altLang="ja-JP" sz="1400" dirty="0"/>
              <a:t>AI</a:t>
            </a:r>
            <a:r>
              <a:rPr lang="ja-JP" altLang="en-US" sz="1400" dirty="0"/>
              <a:t>オンデマンド交通のモデルづくりを推進</a:t>
            </a:r>
            <a:endParaRPr lang="en-US" altLang="ja-JP" sz="1400" dirty="0"/>
          </a:p>
          <a:p>
            <a:pPr marL="180000" indent="-180000">
              <a:buFont typeface="Arial" panose="020B0604020202020204" pitchFamily="34" charset="0"/>
              <a:buChar char="•"/>
            </a:pPr>
            <a:r>
              <a:rPr lang="en-US" altLang="ja-JP" sz="1400" dirty="0"/>
              <a:t>R3.12</a:t>
            </a:r>
            <a:r>
              <a:rPr lang="ja-JP" altLang="en-US" sz="1400" dirty="0"/>
              <a:t>発足の「関西</a:t>
            </a:r>
            <a:r>
              <a:rPr lang="en-US" altLang="ja-JP" sz="1400" dirty="0" err="1"/>
              <a:t>MaaS</a:t>
            </a:r>
            <a:r>
              <a:rPr lang="ja-JP" altLang="en-US" sz="1400" dirty="0"/>
              <a:t>推進連絡会議」を通じて、交通・観光分野をはじめとする幅広い業種間の連携による広域</a:t>
            </a:r>
            <a:r>
              <a:rPr lang="en-US" altLang="ja-JP" sz="1400" dirty="0" err="1"/>
              <a:t>MaaS</a:t>
            </a:r>
            <a:r>
              <a:rPr lang="ja-JP" altLang="en-US" sz="1400" dirty="0"/>
              <a:t>実現を推進</a:t>
            </a:r>
            <a:endParaRPr kumimoji="1" lang="en-US" altLang="ja-JP" sz="1400" dirty="0"/>
          </a:p>
        </p:txBody>
      </p:sp>
      <p:sp>
        <p:nvSpPr>
          <p:cNvPr id="33" name="テキスト ボックス 32">
            <a:extLst>
              <a:ext uri="{FF2B5EF4-FFF2-40B4-BE49-F238E27FC236}">
                <a16:creationId xmlns:a16="http://schemas.microsoft.com/office/drawing/2014/main" id="{55EF3085-A959-48AD-9B24-FA5D86120019}"/>
              </a:ext>
            </a:extLst>
          </p:cNvPr>
          <p:cNvSpPr txBox="1"/>
          <p:nvPr/>
        </p:nvSpPr>
        <p:spPr>
          <a:xfrm>
            <a:off x="85577" y="5289013"/>
            <a:ext cx="3139593" cy="288147"/>
          </a:xfrm>
          <a:prstGeom prst="rect">
            <a:avLst/>
          </a:prstGeom>
          <a:noFill/>
          <a:ln>
            <a:noFill/>
          </a:ln>
        </p:spPr>
        <p:txBody>
          <a:bodyPr wrap="square" tIns="36000" bIns="36000">
            <a:spAutoFit/>
          </a:bodyPr>
          <a:lstStyle/>
          <a:p>
            <a:pPr>
              <a:defRPr/>
            </a:pPr>
            <a:r>
              <a:rPr lang="ja-JP" altLang="en-US"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■市町村のまちづくりとの連携</a:t>
            </a:r>
            <a:endParaRPr lang="en-US" altLang="ja-JP"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cxnSp>
        <p:nvCxnSpPr>
          <p:cNvPr id="34" name="直線コネクタ 33">
            <a:extLst>
              <a:ext uri="{FF2B5EF4-FFF2-40B4-BE49-F238E27FC236}">
                <a16:creationId xmlns:a16="http://schemas.microsoft.com/office/drawing/2014/main" id="{E41F6282-4249-49EF-A217-0777CE4BB51C}"/>
              </a:ext>
            </a:extLst>
          </p:cNvPr>
          <p:cNvCxnSpPr/>
          <p:nvPr/>
        </p:nvCxnSpPr>
        <p:spPr>
          <a:xfrm>
            <a:off x="199042" y="1112186"/>
            <a:ext cx="5832000" cy="0"/>
          </a:xfrm>
          <a:prstGeom prst="line">
            <a:avLst/>
          </a:prstGeom>
        </p:spPr>
        <p:style>
          <a:lnRef idx="1">
            <a:schemeClr val="dk1"/>
          </a:lnRef>
          <a:fillRef idx="0">
            <a:schemeClr val="dk1"/>
          </a:fillRef>
          <a:effectRef idx="0">
            <a:schemeClr val="dk1"/>
          </a:effectRef>
          <a:fontRef idx="minor">
            <a:schemeClr val="tx1"/>
          </a:fontRef>
        </p:style>
      </p:cxnSp>
      <p:pic>
        <p:nvPicPr>
          <p:cNvPr id="36" name="図 35">
            <a:extLst>
              <a:ext uri="{FF2B5EF4-FFF2-40B4-BE49-F238E27FC236}">
                <a16:creationId xmlns:a16="http://schemas.microsoft.com/office/drawing/2014/main" id="{A30AE337-B53C-4547-A295-900BC21AD194}"/>
              </a:ext>
            </a:extLst>
          </p:cNvPr>
          <p:cNvPicPr>
            <a:picLocks noChangeAspect="1"/>
          </p:cNvPicPr>
          <p:nvPr/>
        </p:nvPicPr>
        <p:blipFill>
          <a:blip r:embed="rId2"/>
          <a:stretch>
            <a:fillRect/>
          </a:stretch>
        </p:blipFill>
        <p:spPr>
          <a:xfrm>
            <a:off x="3138148" y="2745204"/>
            <a:ext cx="3053254" cy="1570104"/>
          </a:xfrm>
          <a:prstGeom prst="rect">
            <a:avLst/>
          </a:prstGeom>
        </p:spPr>
      </p:pic>
      <p:sp>
        <p:nvSpPr>
          <p:cNvPr id="39" name="正方形/長方形 38">
            <a:extLst>
              <a:ext uri="{FF2B5EF4-FFF2-40B4-BE49-F238E27FC236}">
                <a16:creationId xmlns:a16="http://schemas.microsoft.com/office/drawing/2014/main" id="{2DCE6977-BE85-862C-D403-CFD212965019}"/>
              </a:ext>
            </a:extLst>
          </p:cNvPr>
          <p:cNvSpPr/>
          <p:nvPr/>
        </p:nvSpPr>
        <p:spPr>
          <a:xfrm>
            <a:off x="3152775" y="4513965"/>
            <a:ext cx="2878267" cy="216647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defRPr/>
            </a:pPr>
            <a:endParaRPr kumimoji="0" lang="en-US" altLang="ja-JP" sz="1350" dirty="0">
              <a:solidFill>
                <a:schemeClr val="tx1"/>
              </a:solidFill>
              <a:latin typeface="Calibri" panose="020F0502020204030204"/>
              <a:ea typeface="游ゴシック" panose="020B0400000000000000" pitchFamily="50" charset="-128"/>
            </a:endParaRPr>
          </a:p>
          <a:p>
            <a:pPr marL="84138" indent="-84138" defTabSz="457200">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大阪市内で</a:t>
            </a:r>
            <a:r>
              <a:rPr lang="en-US" altLang="ja-JP" sz="1200" spc="-50" dirty="0">
                <a:solidFill>
                  <a:schemeClr val="tx1"/>
                </a:solidFill>
                <a:latin typeface="Meiryo UI" panose="020B0604030504040204" pitchFamily="50" charset="-128"/>
                <a:ea typeface="Meiryo UI" panose="020B0604030504040204" pitchFamily="50" charset="-128"/>
              </a:rPr>
              <a:t>AI</a:t>
            </a:r>
            <a:r>
              <a:rPr lang="ja-JP" altLang="en-US" sz="1200" spc="-50" dirty="0">
                <a:solidFill>
                  <a:schemeClr val="tx1"/>
                </a:solidFill>
                <a:latin typeface="Meiryo UI" panose="020B0604030504040204" pitchFamily="50" charset="-128"/>
                <a:ea typeface="Meiryo UI" panose="020B0604030504040204" pitchFamily="50" charset="-128"/>
              </a:rPr>
              <a:t>オンデマンド交通を事業化 </a:t>
            </a:r>
            <a:endParaRPr lang="en-US" altLang="ja-JP" sz="1200" spc="-50" dirty="0">
              <a:solidFill>
                <a:schemeClr val="tx1"/>
              </a:solidFill>
              <a:latin typeface="Meiryo UI" panose="020B0604030504040204" pitchFamily="50" charset="-128"/>
              <a:ea typeface="Meiryo UI" panose="020B0604030504040204" pitchFamily="50" charset="-128"/>
            </a:endParaRPr>
          </a:p>
          <a:p>
            <a:pPr defTabSz="457200">
              <a:defRPr/>
            </a:pPr>
            <a:r>
              <a:rPr lang="ja-JP" altLang="en-US" sz="1200" spc="-50" dirty="0">
                <a:solidFill>
                  <a:schemeClr val="tx1"/>
                </a:solidFill>
                <a:latin typeface="Meiryo UI" panose="020B0604030504040204" pitchFamily="50" charset="-128"/>
                <a:ea typeface="Meiryo UI" panose="020B0604030504040204" pitchFamily="50" charset="-128"/>
              </a:rPr>
              <a:t>  </a:t>
            </a:r>
            <a:r>
              <a:rPr lang="en-US" altLang="ja-JP" sz="1200" spc="-50" dirty="0">
                <a:solidFill>
                  <a:schemeClr val="tx1"/>
                </a:solidFill>
                <a:latin typeface="Meiryo UI" panose="020B0604030504040204" pitchFamily="50" charset="-128"/>
                <a:ea typeface="Meiryo UI" panose="020B0604030504040204" pitchFamily="50" charset="-128"/>
              </a:rPr>
              <a:t>(R3 </a:t>
            </a:r>
            <a:r>
              <a:rPr lang="ja-JP" altLang="en-US" sz="1200" spc="-50" dirty="0">
                <a:solidFill>
                  <a:schemeClr val="tx1"/>
                </a:solidFill>
                <a:latin typeface="Meiryo UI" panose="020B0604030504040204" pitchFamily="50" charset="-128"/>
                <a:ea typeface="Meiryo UI" panose="020B0604030504040204" pitchFamily="50" charset="-128"/>
              </a:rPr>
              <a:t>平野区、生野区　</a:t>
            </a:r>
            <a:r>
              <a:rPr lang="en-US" altLang="ja-JP" sz="1200" spc="-50" dirty="0">
                <a:solidFill>
                  <a:schemeClr val="tx1"/>
                </a:solidFill>
                <a:latin typeface="Meiryo UI" panose="020B0604030504040204" pitchFamily="50" charset="-128"/>
                <a:ea typeface="Meiryo UI" panose="020B0604030504040204" pitchFamily="50" charset="-128"/>
              </a:rPr>
              <a:t>R4 </a:t>
            </a:r>
            <a:r>
              <a:rPr lang="ja-JP" altLang="en-US" sz="1200" spc="-50" dirty="0">
                <a:solidFill>
                  <a:schemeClr val="tx1"/>
                </a:solidFill>
                <a:latin typeface="Meiryo UI" panose="020B0604030504040204" pitchFamily="50" charset="-128"/>
                <a:ea typeface="Meiryo UI" panose="020B0604030504040204" pitchFamily="50" charset="-128"/>
              </a:rPr>
              <a:t>北区、福島区</a:t>
            </a:r>
            <a:r>
              <a:rPr lang="en-US" altLang="ja-JP" sz="1200" spc="-50" dirty="0">
                <a:solidFill>
                  <a:schemeClr val="tx1"/>
                </a:solidFill>
                <a:latin typeface="Meiryo UI" panose="020B0604030504040204" pitchFamily="50" charset="-128"/>
                <a:ea typeface="Meiryo UI" panose="020B0604030504040204" pitchFamily="50" charset="-128"/>
              </a:rPr>
              <a:t>)</a:t>
            </a:r>
          </a:p>
          <a:p>
            <a:pPr marL="84138" indent="-84138" defTabSz="457200">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夢洲等で自動運転の公道実証</a:t>
            </a:r>
            <a:r>
              <a:rPr lang="en-US" altLang="ja-JP" sz="1200" spc="-50" dirty="0">
                <a:solidFill>
                  <a:schemeClr val="tx1"/>
                </a:solidFill>
                <a:latin typeface="Meiryo UI" panose="020B0604030504040204" pitchFamily="50" charset="-128"/>
                <a:ea typeface="Meiryo UI" panose="020B0604030504040204" pitchFamily="50" charset="-128"/>
              </a:rPr>
              <a:t>(R4.4)</a:t>
            </a:r>
          </a:p>
          <a:p>
            <a:pPr marL="84138" indent="-84138" defTabSz="457200">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都市型</a:t>
            </a:r>
            <a:r>
              <a:rPr lang="en-US" altLang="ja-JP" sz="1200" spc="-50" dirty="0" err="1">
                <a:solidFill>
                  <a:schemeClr val="tx1"/>
                </a:solidFill>
                <a:latin typeface="Meiryo UI" panose="020B0604030504040204" pitchFamily="50" charset="-128"/>
                <a:ea typeface="Meiryo UI" panose="020B0604030504040204" pitchFamily="50" charset="-128"/>
              </a:rPr>
              <a:t>MaaS</a:t>
            </a:r>
            <a:r>
              <a:rPr lang="ja-JP" altLang="en-US" sz="1200" spc="-50" dirty="0">
                <a:solidFill>
                  <a:schemeClr val="tx1"/>
                </a:solidFill>
                <a:latin typeface="Meiryo UI" panose="020B0604030504040204" pitchFamily="50" charset="-128"/>
                <a:ea typeface="Meiryo UI" panose="020B0604030504040204" pitchFamily="50" charset="-128"/>
              </a:rPr>
              <a:t>構想「</a:t>
            </a:r>
            <a:r>
              <a:rPr lang="en-US" altLang="ja-JP" sz="1200" spc="-50" dirty="0" err="1">
                <a:solidFill>
                  <a:schemeClr val="tx1"/>
                </a:solidFill>
                <a:latin typeface="Meiryo UI" panose="020B0604030504040204" pitchFamily="50" charset="-128"/>
                <a:ea typeface="Meiryo UI" panose="020B0604030504040204" pitchFamily="50" charset="-128"/>
              </a:rPr>
              <a:t>eMETRO</a:t>
            </a:r>
            <a:r>
              <a:rPr lang="ja-JP" altLang="en-US" sz="1200" spc="-50" dirty="0">
                <a:solidFill>
                  <a:schemeClr val="tx1"/>
                </a:solidFill>
                <a:latin typeface="Meiryo UI" panose="020B0604030504040204" pitchFamily="50" charset="-128"/>
                <a:ea typeface="Meiryo UI" panose="020B0604030504040204" pitchFamily="50" charset="-128"/>
              </a:rPr>
              <a:t>」公表</a:t>
            </a:r>
            <a:r>
              <a:rPr lang="en-US" altLang="ja-JP" sz="1200" spc="-50" dirty="0">
                <a:solidFill>
                  <a:schemeClr val="tx1"/>
                </a:solidFill>
                <a:latin typeface="Meiryo UI" panose="020B0604030504040204" pitchFamily="50" charset="-128"/>
                <a:ea typeface="Meiryo UI" panose="020B0604030504040204" pitchFamily="50" charset="-128"/>
              </a:rPr>
              <a:t>(R4.5)</a:t>
            </a:r>
          </a:p>
          <a:p>
            <a:pPr defTabSz="457200">
              <a:defRPr/>
            </a:pPr>
            <a:endParaRPr lang="en-US" altLang="ja-JP" sz="1200" dirty="0">
              <a:solidFill>
                <a:schemeClr val="tx1"/>
              </a:solidFill>
              <a:latin typeface="Meiryo UI" panose="020B0604030504040204" pitchFamily="50" charset="-128"/>
              <a:ea typeface="Meiryo UI" panose="020B0604030504040204" pitchFamily="50" charset="-128"/>
            </a:endParaRPr>
          </a:p>
          <a:p>
            <a:pPr marL="84138" indent="-84138" defTabSz="457200">
              <a:buFont typeface="Arial" panose="020B0604020202020204" pitchFamily="34" charset="0"/>
              <a:buChar char="•"/>
              <a:defRPr/>
            </a:pPr>
            <a:endParaRPr lang="en-US" altLang="ja-JP" sz="1200" dirty="0">
              <a:solidFill>
                <a:schemeClr val="tx1"/>
              </a:solidFill>
              <a:latin typeface="Meiryo UI" panose="020B0604030504040204" pitchFamily="50" charset="-128"/>
              <a:ea typeface="Meiryo UI" panose="020B0604030504040204" pitchFamily="50" charset="-128"/>
            </a:endParaRPr>
          </a:p>
          <a:p>
            <a:pPr marL="84138" indent="-84138" defTabSz="457200">
              <a:buFont typeface="Arial" panose="020B0604020202020204" pitchFamily="34" charset="0"/>
              <a:buChar char="•"/>
              <a:defRPr/>
            </a:pPr>
            <a:endParaRPr kumimoji="0" lang="ja-JP" altLang="en-US" sz="1350" dirty="0">
              <a:solidFill>
                <a:schemeClr val="tx1"/>
              </a:solidFill>
              <a:latin typeface="Calibri" panose="020F0502020204030204"/>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55EF3085-A959-48AD-9B24-FA5D86120019}"/>
              </a:ext>
            </a:extLst>
          </p:cNvPr>
          <p:cNvSpPr txBox="1"/>
          <p:nvPr/>
        </p:nvSpPr>
        <p:spPr>
          <a:xfrm>
            <a:off x="3273080" y="4516554"/>
            <a:ext cx="3153231" cy="288147"/>
          </a:xfrm>
          <a:prstGeom prst="rect">
            <a:avLst/>
          </a:prstGeom>
          <a:noFill/>
          <a:ln>
            <a:noFill/>
          </a:ln>
        </p:spPr>
        <p:txBody>
          <a:bodyPr wrap="square" tIns="36000" bIns="36000">
            <a:spAutoFit/>
          </a:bodyPr>
          <a:lstStyle/>
          <a:p>
            <a:pPr>
              <a:defRPr/>
            </a:pPr>
            <a:r>
              <a:rPr lang="ja-JP" altLang="en-US" sz="1400"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大阪メトロによる先導的</a:t>
            </a:r>
            <a:r>
              <a:rPr lang="ja-JP" altLang="en-US" sz="1400" kern="100" dirty="0">
                <a:latin typeface="Meiryo UI" panose="020B0604030504040204" pitchFamily="50" charset="-128"/>
                <a:ea typeface="Meiryo UI" panose="020B0604030504040204" pitchFamily="50" charset="-128"/>
                <a:cs typeface="Courier New" panose="02070309020205020404" pitchFamily="49" charset="0"/>
              </a:rPr>
              <a:t>取組み</a:t>
            </a:r>
            <a:endParaRPr lang="en-US" altLang="ja-JP" sz="1400" kern="100" dirty="0">
              <a:latin typeface="Meiryo UI" panose="020B0604030504040204" pitchFamily="50" charset="-128"/>
              <a:ea typeface="Meiryo UI" panose="020B0604030504040204" pitchFamily="50" charset="-128"/>
              <a:cs typeface="Courier New" panose="02070309020205020404" pitchFamily="49" charset="0"/>
            </a:endParaRPr>
          </a:p>
        </p:txBody>
      </p:sp>
      <p:pic>
        <p:nvPicPr>
          <p:cNvPr id="41" name="図 40" descr="画面の領域">
            <a:extLst>
              <a:ext uri="{FF2B5EF4-FFF2-40B4-BE49-F238E27FC236}">
                <a16:creationId xmlns:a16="http://schemas.microsoft.com/office/drawing/2014/main" id="{71C74C2E-6D7F-41F3-A512-DE5B683E4C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08"/>
          <a:stretch/>
        </p:blipFill>
        <p:spPr>
          <a:xfrm>
            <a:off x="4275034" y="5534574"/>
            <a:ext cx="794205" cy="502106"/>
          </a:xfrm>
          <a:prstGeom prst="rect">
            <a:avLst/>
          </a:prstGeom>
        </p:spPr>
      </p:pic>
      <p:pic>
        <p:nvPicPr>
          <p:cNvPr id="42" name="図 41"/>
          <p:cNvPicPr>
            <a:picLocks noChangeAspect="1"/>
          </p:cNvPicPr>
          <p:nvPr/>
        </p:nvPicPr>
        <p:blipFill>
          <a:blip r:embed="rId4"/>
          <a:stretch>
            <a:fillRect/>
          </a:stretch>
        </p:blipFill>
        <p:spPr>
          <a:xfrm>
            <a:off x="4456170" y="6089791"/>
            <a:ext cx="773805" cy="465762"/>
          </a:xfrm>
          <a:prstGeom prst="rect">
            <a:avLst/>
          </a:prstGeom>
        </p:spPr>
      </p:pic>
      <p:pic>
        <p:nvPicPr>
          <p:cNvPr id="43" name="図 42"/>
          <p:cNvPicPr>
            <a:picLocks noChangeAspect="1"/>
          </p:cNvPicPr>
          <p:nvPr/>
        </p:nvPicPr>
        <p:blipFill>
          <a:blip r:embed="rId5"/>
          <a:stretch>
            <a:fillRect/>
          </a:stretch>
        </p:blipFill>
        <p:spPr>
          <a:xfrm>
            <a:off x="5461136" y="5625646"/>
            <a:ext cx="481502" cy="858467"/>
          </a:xfrm>
          <a:prstGeom prst="rect">
            <a:avLst/>
          </a:prstGeom>
        </p:spPr>
      </p:pic>
      <p:pic>
        <p:nvPicPr>
          <p:cNvPr id="44" name="図 43">
            <a:extLst>
              <a:ext uri="{FF2B5EF4-FFF2-40B4-BE49-F238E27FC236}">
                <a16:creationId xmlns:a16="http://schemas.microsoft.com/office/drawing/2014/main" id="{0EB61D8F-7CCF-4558-8720-1918858CAA38}"/>
              </a:ext>
            </a:extLst>
          </p:cNvPr>
          <p:cNvPicPr>
            <a:picLocks noChangeAspect="1"/>
          </p:cNvPicPr>
          <p:nvPr/>
        </p:nvPicPr>
        <p:blipFill>
          <a:blip r:embed="rId6"/>
          <a:stretch>
            <a:fillRect/>
          </a:stretch>
        </p:blipFill>
        <p:spPr>
          <a:xfrm>
            <a:off x="2292553" y="5805318"/>
            <a:ext cx="684000" cy="517091"/>
          </a:xfrm>
          <a:prstGeom prst="rect">
            <a:avLst/>
          </a:prstGeom>
        </p:spPr>
      </p:pic>
      <p:sp>
        <p:nvSpPr>
          <p:cNvPr id="45" name="正方形/長方形 44">
            <a:extLst>
              <a:ext uri="{FF2B5EF4-FFF2-40B4-BE49-F238E27FC236}">
                <a16:creationId xmlns:a16="http://schemas.microsoft.com/office/drawing/2014/main" id="{07BDCC16-FB3F-4B0B-B6BF-45C4DAA33188}"/>
              </a:ext>
            </a:extLst>
          </p:cNvPr>
          <p:cNvSpPr/>
          <p:nvPr/>
        </p:nvSpPr>
        <p:spPr>
          <a:xfrm>
            <a:off x="108259" y="2735446"/>
            <a:ext cx="2905140" cy="2292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en-US" altLang="ja-JP" sz="1350" dirty="0">
              <a:solidFill>
                <a:prstClr val="black"/>
              </a:solidFill>
              <a:latin typeface="Calibri" panose="020F0502020204030204"/>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3DE282E9-4E74-45B5-B110-758C00432765}"/>
              </a:ext>
            </a:extLst>
          </p:cNvPr>
          <p:cNvSpPr txBox="1"/>
          <p:nvPr/>
        </p:nvSpPr>
        <p:spPr>
          <a:xfrm>
            <a:off x="122029" y="3180473"/>
            <a:ext cx="2875265" cy="323165"/>
          </a:xfrm>
          <a:prstGeom prst="rect">
            <a:avLst/>
          </a:prstGeom>
          <a:noFill/>
        </p:spPr>
        <p:txBody>
          <a:bodyPr wrap="square" lIns="36000" rIns="36000">
            <a:spAutoFit/>
          </a:bodyPr>
          <a:lstStyle/>
          <a:p>
            <a:pPr defTabSz="457200">
              <a:defRPr/>
            </a:pPr>
            <a:r>
              <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[R3] </a:t>
            </a:r>
            <a:r>
              <a:rPr kumimoji="0" lang="ja-JP" altLang="en-US"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市町村</a:t>
            </a:r>
            <a:r>
              <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オンデマンド</a:t>
            </a:r>
            <a:r>
              <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WG</a:t>
            </a:r>
          </a:p>
        </p:txBody>
      </p:sp>
      <p:sp>
        <p:nvSpPr>
          <p:cNvPr id="47" name="テキスト ボックス 46">
            <a:extLst>
              <a:ext uri="{FF2B5EF4-FFF2-40B4-BE49-F238E27FC236}">
                <a16:creationId xmlns:a16="http://schemas.microsoft.com/office/drawing/2014/main" id="{C6F76637-23CF-40B2-AFC3-08A309B73FAB}"/>
              </a:ext>
            </a:extLst>
          </p:cNvPr>
          <p:cNvSpPr txBox="1"/>
          <p:nvPr/>
        </p:nvSpPr>
        <p:spPr>
          <a:xfrm>
            <a:off x="211812" y="3456322"/>
            <a:ext cx="2785482" cy="313932"/>
          </a:xfrm>
          <a:prstGeom prst="rect">
            <a:avLst/>
          </a:prstGeom>
          <a:noFill/>
        </p:spPr>
        <p:txBody>
          <a:bodyPr wrap="square">
            <a:spAutoFit/>
          </a:bodyPr>
          <a:lstStyle/>
          <a:p>
            <a:pPr defTabSz="457200">
              <a:lnSpc>
                <a:spcPct val="120000"/>
              </a:lnSpc>
              <a:defRPr/>
            </a:pPr>
            <a:r>
              <a:rPr lang="en-US" altLang="ja-JP" sz="1200" dirty="0">
                <a:solidFill>
                  <a:prstClr val="black"/>
                </a:solidFill>
                <a:latin typeface="Meiryo UI" panose="020B0604030504040204" pitchFamily="50" charset="-128"/>
                <a:ea typeface="Meiryo UI" panose="020B0604030504040204" pitchFamily="50" charset="-128"/>
              </a:rPr>
              <a:t>OSPF</a:t>
            </a:r>
            <a:r>
              <a:rPr lang="ja-JP" altLang="en-US" sz="1200" dirty="0">
                <a:solidFill>
                  <a:prstClr val="black"/>
                </a:solidFill>
                <a:latin typeface="Meiryo UI" panose="020B0604030504040204" pitchFamily="50" charset="-128"/>
                <a:ea typeface="Meiryo UI" panose="020B0604030504040204" pitchFamily="50" charset="-128"/>
              </a:rPr>
              <a:t>事業として</a:t>
            </a:r>
            <a:r>
              <a:rPr lang="en-US" altLang="ja-JP" sz="1200" dirty="0">
                <a:solidFill>
                  <a:prstClr val="black"/>
                </a:solidFill>
                <a:latin typeface="Meiryo UI" panose="020B0604030504040204" pitchFamily="50" charset="-128"/>
                <a:ea typeface="Meiryo UI" panose="020B0604030504040204" pitchFamily="50" charset="-128"/>
              </a:rPr>
              <a:t>4</a:t>
            </a:r>
            <a:r>
              <a:rPr lang="ja-JP" altLang="en-US" sz="1200" dirty="0">
                <a:solidFill>
                  <a:prstClr val="black"/>
                </a:solidFill>
                <a:latin typeface="Meiryo UI" panose="020B0604030504040204" pitchFamily="50" charset="-128"/>
                <a:ea typeface="Meiryo UI" panose="020B0604030504040204" pitchFamily="50" charset="-128"/>
              </a:rPr>
              <a:t>回開催　</a:t>
            </a:r>
            <a:r>
              <a:rPr lang="en-US" altLang="ja-JP" sz="1200" dirty="0">
                <a:solidFill>
                  <a:prstClr val="black"/>
                </a:solidFill>
                <a:latin typeface="Meiryo UI" panose="020B0604030504040204" pitchFamily="50" charset="-128"/>
                <a:ea typeface="Meiryo UI" panose="020B0604030504040204" pitchFamily="50" charset="-128"/>
              </a:rPr>
              <a:t>21</a:t>
            </a:r>
            <a:r>
              <a:rPr lang="ja-JP" altLang="en-US" sz="1200" dirty="0">
                <a:solidFill>
                  <a:prstClr val="black"/>
                </a:solidFill>
                <a:latin typeface="Meiryo UI" panose="020B0604030504040204" pitchFamily="50" charset="-128"/>
                <a:ea typeface="Meiryo UI" panose="020B0604030504040204" pitchFamily="50" charset="-128"/>
              </a:rPr>
              <a:t>市町が参加</a:t>
            </a:r>
          </a:p>
        </p:txBody>
      </p:sp>
      <p:sp>
        <p:nvSpPr>
          <p:cNvPr id="48" name="テキスト ボックス 47">
            <a:extLst>
              <a:ext uri="{FF2B5EF4-FFF2-40B4-BE49-F238E27FC236}">
                <a16:creationId xmlns:a16="http://schemas.microsoft.com/office/drawing/2014/main" id="{3DE282E9-4E74-45B5-B110-758C00432765}"/>
              </a:ext>
            </a:extLst>
          </p:cNvPr>
          <p:cNvSpPr txBox="1"/>
          <p:nvPr/>
        </p:nvSpPr>
        <p:spPr>
          <a:xfrm>
            <a:off x="104552" y="3906647"/>
            <a:ext cx="2908847" cy="323165"/>
          </a:xfrm>
          <a:prstGeom prst="rect">
            <a:avLst/>
          </a:prstGeom>
          <a:noFill/>
        </p:spPr>
        <p:txBody>
          <a:bodyPr wrap="square" lIns="36000" rIns="36000">
            <a:spAutoFit/>
          </a:bodyPr>
          <a:lstStyle/>
          <a:p>
            <a:pPr defTabSz="457200">
              <a:defRPr/>
            </a:pPr>
            <a:r>
              <a:rPr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[R4] </a:t>
            </a:r>
            <a:r>
              <a:rPr lang="ja-JP" altLang="en-US"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府</a:t>
            </a:r>
            <a:r>
              <a:rPr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オンデマンド補助</a:t>
            </a:r>
            <a:endPar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49" name="テキスト ボックス 48">
            <a:extLst>
              <a:ext uri="{FF2B5EF4-FFF2-40B4-BE49-F238E27FC236}">
                <a16:creationId xmlns:a16="http://schemas.microsoft.com/office/drawing/2014/main" id="{45486EFA-82B8-C624-0CD1-EAD122958D65}"/>
              </a:ext>
            </a:extLst>
          </p:cNvPr>
          <p:cNvSpPr txBox="1"/>
          <p:nvPr/>
        </p:nvSpPr>
        <p:spPr>
          <a:xfrm>
            <a:off x="169607" y="4230828"/>
            <a:ext cx="2780871" cy="757130"/>
          </a:xfrm>
          <a:prstGeom prst="rect">
            <a:avLst/>
          </a:prstGeom>
          <a:noFill/>
        </p:spPr>
        <p:txBody>
          <a:bodyPr wrap="square">
            <a:spAutoFit/>
          </a:bodyPr>
          <a:lstStyle/>
          <a:p>
            <a:pPr>
              <a:lnSpc>
                <a:spcPct val="120000"/>
              </a:lnSpc>
              <a:defRPr/>
            </a:pPr>
            <a:r>
              <a:rPr lang="ja-JP" altLang="en-US" sz="1200" spc="-100" dirty="0">
                <a:solidFill>
                  <a:prstClr val="black"/>
                </a:solidFill>
                <a:latin typeface="Meiryo UI" panose="020B0604030504040204" pitchFamily="50" charset="-128"/>
                <a:ea typeface="Meiryo UI" panose="020B0604030504040204" pitchFamily="50" charset="-128"/>
              </a:rPr>
              <a:t>府内での</a:t>
            </a:r>
            <a:r>
              <a:rPr lang="en-US" altLang="ja-JP" sz="1200" spc="-100" dirty="0">
                <a:solidFill>
                  <a:prstClr val="black"/>
                </a:solidFill>
                <a:latin typeface="Meiryo UI" panose="020B0604030504040204" pitchFamily="50" charset="-128"/>
                <a:ea typeface="Meiryo UI" panose="020B0604030504040204" pitchFamily="50" charset="-128"/>
              </a:rPr>
              <a:t>AI</a:t>
            </a:r>
            <a:r>
              <a:rPr lang="ja-JP" altLang="en-US" sz="1200" spc="-100" dirty="0">
                <a:solidFill>
                  <a:prstClr val="black"/>
                </a:solidFill>
                <a:latin typeface="Meiryo UI" panose="020B0604030504040204" pitchFamily="50" charset="-128"/>
                <a:ea typeface="Meiryo UI" panose="020B0604030504040204" pitchFamily="50" charset="-128"/>
              </a:rPr>
              <a:t>オンデマンドの普及をめざし、交通事業者主体のモデル構築を支援</a:t>
            </a:r>
          </a:p>
          <a:p>
            <a:pPr marL="84138" indent="-84138" defTabSz="457200">
              <a:lnSpc>
                <a:spcPct val="120000"/>
              </a:lnSpc>
              <a:defRPr/>
            </a:pPr>
            <a:r>
              <a:rPr lang="ja-JP" altLang="en-US" sz="1200" spc="-100" dirty="0">
                <a:solidFill>
                  <a:prstClr val="black"/>
                </a:solidFill>
                <a:latin typeface="Meiryo UI" panose="020B0604030504040204" pitchFamily="50" charset="-128"/>
                <a:ea typeface="Meiryo UI" panose="020B0604030504040204" pitchFamily="50" charset="-128"/>
              </a:rPr>
              <a:t>　</a:t>
            </a:r>
            <a:r>
              <a:rPr lang="en-US" altLang="ja-JP" sz="1200" spc="-100" dirty="0">
                <a:solidFill>
                  <a:prstClr val="black"/>
                </a:solidFill>
                <a:latin typeface="Meiryo UI" panose="020B0604030504040204" pitchFamily="50" charset="-128"/>
                <a:ea typeface="Meiryo UI" panose="020B0604030504040204" pitchFamily="50" charset="-128"/>
              </a:rPr>
              <a:t>8</a:t>
            </a:r>
            <a:r>
              <a:rPr lang="ja-JP" altLang="en-US" sz="1200" spc="-100" dirty="0">
                <a:solidFill>
                  <a:prstClr val="black"/>
                </a:solidFill>
                <a:latin typeface="Meiryo UI" panose="020B0604030504040204" pitchFamily="50" charset="-128"/>
                <a:ea typeface="Meiryo UI" panose="020B0604030504040204" pitchFamily="50" charset="-128"/>
              </a:rPr>
              <a:t>月末に採択事業者を決定予定</a:t>
            </a:r>
            <a:endParaRPr lang="en-US" altLang="ja-JP" sz="1200" spc="-100" dirty="0">
              <a:solidFill>
                <a:prstClr val="black"/>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35F17E9E-5A64-24E5-5274-49B6894B0C69}"/>
              </a:ext>
            </a:extLst>
          </p:cNvPr>
          <p:cNvSpPr txBox="1"/>
          <p:nvPr/>
        </p:nvSpPr>
        <p:spPr>
          <a:xfrm>
            <a:off x="2233095" y="6335787"/>
            <a:ext cx="1966289" cy="371192"/>
          </a:xfrm>
          <a:prstGeom prst="rect">
            <a:avLst/>
          </a:prstGeom>
          <a:noFill/>
        </p:spPr>
        <p:txBody>
          <a:bodyPr wrap="square">
            <a:spAutoFit/>
          </a:bodyPr>
          <a:lstStyle/>
          <a:p>
            <a:pPr defTabSz="457200">
              <a:lnSpc>
                <a:spcPct val="120000"/>
              </a:lnSpc>
              <a:defRPr/>
            </a:pPr>
            <a:r>
              <a:rPr lang="ja-JP" altLang="en-US" sz="800" dirty="0">
                <a:solidFill>
                  <a:prstClr val="black"/>
                </a:solidFill>
                <a:latin typeface="Meiryo UI" panose="020B0604030504040204" pitchFamily="50" charset="-128"/>
                <a:ea typeface="Meiryo UI" panose="020B0604030504040204" pitchFamily="50" charset="-128"/>
              </a:rPr>
              <a:t>出典：</a:t>
            </a:r>
            <a:endParaRPr lang="en-US" altLang="ja-JP" sz="800" dirty="0">
              <a:solidFill>
                <a:prstClr val="black"/>
              </a:solidFill>
              <a:latin typeface="Meiryo UI" panose="020B0604030504040204" pitchFamily="50" charset="-128"/>
              <a:ea typeface="Meiryo UI" panose="020B0604030504040204" pitchFamily="50" charset="-128"/>
            </a:endParaRPr>
          </a:p>
          <a:p>
            <a:pPr defTabSz="457200">
              <a:lnSpc>
                <a:spcPct val="120000"/>
              </a:lnSpc>
              <a:defRPr/>
            </a:pPr>
            <a:r>
              <a:rPr lang="ja-JP" altLang="en-US" sz="800" dirty="0">
                <a:solidFill>
                  <a:prstClr val="black"/>
                </a:solidFill>
                <a:latin typeface="Meiryo UI" panose="020B0604030504040204" pitchFamily="50" charset="-128"/>
                <a:ea typeface="Meiryo UI" panose="020B0604030504040204" pitchFamily="50" charset="-128"/>
              </a:rPr>
              <a:t>河内長野市</a:t>
            </a:r>
            <a:r>
              <a:rPr lang="en-US" altLang="ja-JP" sz="800" dirty="0">
                <a:solidFill>
                  <a:prstClr val="black"/>
                </a:solidFill>
                <a:latin typeface="Meiryo UI" panose="020B0604030504040204" pitchFamily="50" charset="-128"/>
                <a:ea typeface="Meiryo UI" panose="020B0604030504040204" pitchFamily="50" charset="-128"/>
              </a:rPr>
              <a:t>HP</a:t>
            </a:r>
            <a:endParaRPr lang="ja-JP" altLang="en-US" sz="800" dirty="0">
              <a:solidFill>
                <a:prstClr val="black"/>
              </a:solidFill>
              <a:latin typeface="Meiryo UI" panose="020B0604030504040204" pitchFamily="50" charset="-128"/>
              <a:ea typeface="Meiryo UI" panose="020B0604030504040204" pitchFamily="50" charset="-128"/>
            </a:endParaRPr>
          </a:p>
        </p:txBody>
      </p:sp>
      <p:pic>
        <p:nvPicPr>
          <p:cNvPr id="51" name="図 50">
            <a:extLst>
              <a:ext uri="{FF2B5EF4-FFF2-40B4-BE49-F238E27FC236}">
                <a16:creationId xmlns:a16="http://schemas.microsoft.com/office/drawing/2014/main" id="{AFFC065C-A432-A861-CFDC-1DFE3EBC5E95}"/>
              </a:ext>
            </a:extLst>
          </p:cNvPr>
          <p:cNvPicPr>
            <a:picLocks noChangeAspect="1"/>
          </p:cNvPicPr>
          <p:nvPr/>
        </p:nvPicPr>
        <p:blipFill>
          <a:blip r:embed="rId7"/>
          <a:stretch>
            <a:fillRect/>
          </a:stretch>
        </p:blipFill>
        <p:spPr>
          <a:xfrm>
            <a:off x="3258822" y="5622946"/>
            <a:ext cx="921577" cy="863869"/>
          </a:xfrm>
          <a:prstGeom prst="rect">
            <a:avLst/>
          </a:prstGeom>
        </p:spPr>
      </p:pic>
      <p:sp>
        <p:nvSpPr>
          <p:cNvPr id="52" name="テキスト ボックス 51">
            <a:extLst>
              <a:ext uri="{FF2B5EF4-FFF2-40B4-BE49-F238E27FC236}">
                <a16:creationId xmlns:a16="http://schemas.microsoft.com/office/drawing/2014/main" id="{55EF3085-A959-48AD-9B24-FA5D86120019}"/>
              </a:ext>
            </a:extLst>
          </p:cNvPr>
          <p:cNvSpPr txBox="1"/>
          <p:nvPr/>
        </p:nvSpPr>
        <p:spPr>
          <a:xfrm>
            <a:off x="3085696" y="2422733"/>
            <a:ext cx="2071840" cy="288147"/>
          </a:xfrm>
          <a:prstGeom prst="rect">
            <a:avLst/>
          </a:prstGeom>
          <a:noFill/>
          <a:ln>
            <a:noFill/>
          </a:ln>
        </p:spPr>
        <p:txBody>
          <a:bodyPr wrap="square" tIns="36000" bIns="36000">
            <a:spAutoFit/>
          </a:bodyPr>
          <a:lstStyle/>
          <a:p>
            <a:pPr>
              <a:defRPr/>
            </a:pPr>
            <a:r>
              <a:rPr lang="ja-JP" altLang="en-US"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■関西</a:t>
            </a:r>
            <a:r>
              <a:rPr lang="en-US" altLang="ja-JP" sz="1400" b="1" kern="100" dirty="0" err="1">
                <a:solidFill>
                  <a:srgbClr val="002060"/>
                </a:solidFill>
                <a:latin typeface="Meiryo UI" panose="020B0604030504040204" pitchFamily="50" charset="-128"/>
                <a:ea typeface="Meiryo UI" panose="020B0604030504040204" pitchFamily="50" charset="-128"/>
                <a:cs typeface="Courier New" panose="02070309020205020404" pitchFamily="49" charset="0"/>
              </a:rPr>
              <a:t>MaaS</a:t>
            </a:r>
            <a:endParaRPr lang="en-US" altLang="ja-JP"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53" name="正方形/長方形 52">
            <a:extLst>
              <a:ext uri="{FF2B5EF4-FFF2-40B4-BE49-F238E27FC236}">
                <a16:creationId xmlns:a16="http://schemas.microsoft.com/office/drawing/2014/main" id="{2DCE6977-BE85-862C-D403-CFD212965019}"/>
              </a:ext>
            </a:extLst>
          </p:cNvPr>
          <p:cNvSpPr/>
          <p:nvPr/>
        </p:nvSpPr>
        <p:spPr>
          <a:xfrm>
            <a:off x="108259" y="5597204"/>
            <a:ext cx="2902864" cy="1081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indent="-84138" defTabSz="457200">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河内長野市南花台</a:t>
            </a:r>
            <a:endParaRPr lang="en-US" altLang="ja-JP" sz="1200" spc="-50" dirty="0">
              <a:solidFill>
                <a:schemeClr val="tx1"/>
              </a:solidFill>
              <a:latin typeface="Meiryo UI" panose="020B0604030504040204" pitchFamily="50" charset="-128"/>
              <a:ea typeface="Meiryo UI" panose="020B0604030504040204" pitchFamily="50" charset="-128"/>
            </a:endParaRPr>
          </a:p>
          <a:p>
            <a:pPr defTabSz="457200">
              <a:defRPr/>
            </a:pPr>
            <a:r>
              <a:rPr lang="ja-JP" altLang="en-US" sz="1200" spc="-50" dirty="0">
                <a:solidFill>
                  <a:schemeClr val="tx1"/>
                </a:solidFill>
                <a:latin typeface="Meiryo UI" panose="020B0604030504040204" pitchFamily="50" charset="-128"/>
                <a:ea typeface="Meiryo UI" panose="020B0604030504040204" pitchFamily="50" charset="-128"/>
              </a:rPr>
              <a:t>（</a:t>
            </a:r>
            <a:r>
              <a:rPr lang="en-US" altLang="ja-JP" sz="1200" spc="-50" dirty="0">
                <a:solidFill>
                  <a:schemeClr val="tx1"/>
                </a:solidFill>
                <a:latin typeface="Meiryo UI" panose="020B0604030504040204" pitchFamily="50" charset="-128"/>
                <a:ea typeface="Meiryo UI" panose="020B0604030504040204" pitchFamily="50" charset="-128"/>
              </a:rPr>
              <a:t>AI</a:t>
            </a:r>
            <a:r>
              <a:rPr lang="ja-JP" altLang="en-US" sz="1200" spc="-50" dirty="0">
                <a:solidFill>
                  <a:schemeClr val="tx1"/>
                </a:solidFill>
                <a:latin typeface="Meiryo UI" panose="020B0604030504040204" pitchFamily="50" charset="-128"/>
                <a:ea typeface="Meiryo UI" panose="020B0604030504040204" pitchFamily="50" charset="-128"/>
              </a:rPr>
              <a:t>オンデマンド交通・自動運転）</a:t>
            </a:r>
            <a:endParaRPr lang="en-US" altLang="ja-JP" sz="1200" spc="-50" dirty="0">
              <a:solidFill>
                <a:schemeClr val="tx1"/>
              </a:solidFill>
              <a:latin typeface="Meiryo UI" panose="020B0604030504040204" pitchFamily="50" charset="-128"/>
              <a:ea typeface="Meiryo UI" panose="020B0604030504040204" pitchFamily="50" charset="-128"/>
            </a:endParaRPr>
          </a:p>
          <a:p>
            <a:pPr marL="84138" indent="-84138" defTabSz="457200">
              <a:spcBef>
                <a:spcPts val="200"/>
              </a:spcBef>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四條畷市田原地区（自動運転）</a:t>
            </a:r>
            <a:endParaRPr lang="en-US" altLang="ja-JP" sz="1200" spc="-50" dirty="0">
              <a:solidFill>
                <a:schemeClr val="tx1"/>
              </a:solidFill>
              <a:latin typeface="Meiryo UI" panose="020B0604030504040204" pitchFamily="50" charset="-128"/>
              <a:ea typeface="Meiryo UI" panose="020B0604030504040204" pitchFamily="50" charset="-128"/>
            </a:endParaRPr>
          </a:p>
          <a:p>
            <a:pPr marL="84138" indent="-84138" defTabSz="457200">
              <a:spcBef>
                <a:spcPts val="200"/>
              </a:spcBef>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池田市伏尾台（地域</a:t>
            </a:r>
            <a:r>
              <a:rPr lang="en-US" altLang="ja-JP" sz="1200" spc="-50" dirty="0" err="1">
                <a:solidFill>
                  <a:schemeClr val="tx1"/>
                </a:solidFill>
                <a:latin typeface="Meiryo UI" panose="020B0604030504040204" pitchFamily="50" charset="-128"/>
                <a:ea typeface="Meiryo UI" panose="020B0604030504040204" pitchFamily="50" charset="-128"/>
              </a:rPr>
              <a:t>MaaS</a:t>
            </a:r>
            <a:r>
              <a:rPr lang="en-US" altLang="ja-JP" sz="1200" spc="-50" dirty="0">
                <a:solidFill>
                  <a:schemeClr val="tx1"/>
                </a:solidFill>
                <a:latin typeface="Meiryo UI" panose="020B0604030504040204" pitchFamily="50" charset="-128"/>
                <a:ea typeface="Meiryo UI" panose="020B0604030504040204" pitchFamily="50" charset="-128"/>
              </a:rPr>
              <a:t>)</a:t>
            </a:r>
          </a:p>
          <a:p>
            <a:pPr marL="84138" indent="-84138" defTabSz="457200">
              <a:spcBef>
                <a:spcPts val="200"/>
              </a:spcBef>
              <a:buFont typeface="Arial" panose="020B0604020202020204" pitchFamily="34" charset="0"/>
              <a:buChar char="•"/>
              <a:defRPr/>
            </a:pPr>
            <a:r>
              <a:rPr lang="ja-JP" altLang="en-US" sz="1200" spc="-50" dirty="0">
                <a:solidFill>
                  <a:schemeClr val="tx1"/>
                </a:solidFill>
                <a:latin typeface="Meiryo UI" panose="020B0604030504040204" pitchFamily="50" charset="-128"/>
                <a:ea typeface="Meiryo UI" panose="020B0604030504040204" pitchFamily="50" charset="-128"/>
              </a:rPr>
              <a:t>岸和田市（地域</a:t>
            </a:r>
            <a:r>
              <a:rPr lang="en-US" altLang="ja-JP" sz="1200" spc="-50" dirty="0" err="1">
                <a:solidFill>
                  <a:schemeClr val="tx1"/>
                </a:solidFill>
                <a:latin typeface="Meiryo UI" panose="020B0604030504040204" pitchFamily="50" charset="-128"/>
                <a:ea typeface="Meiryo UI" panose="020B0604030504040204" pitchFamily="50" charset="-128"/>
              </a:rPr>
              <a:t>MaaS</a:t>
            </a:r>
            <a:r>
              <a:rPr lang="en-US" altLang="ja-JP" sz="1200" spc="-50" dirty="0">
                <a:solidFill>
                  <a:schemeClr val="tx1"/>
                </a:solidFill>
                <a:latin typeface="Meiryo UI" panose="020B0604030504040204" pitchFamily="50" charset="-128"/>
                <a:ea typeface="Meiryo UI" panose="020B0604030504040204" pitchFamily="50" charset="-128"/>
              </a:rPr>
              <a:t>)</a:t>
            </a:r>
          </a:p>
        </p:txBody>
      </p:sp>
      <p:sp>
        <p:nvSpPr>
          <p:cNvPr id="54" name="テキスト ボックス 53">
            <a:extLst>
              <a:ext uri="{FF2B5EF4-FFF2-40B4-BE49-F238E27FC236}">
                <a16:creationId xmlns:a16="http://schemas.microsoft.com/office/drawing/2014/main" id="{277B2CD2-1FE4-4B65-A7A5-73E463BD46BD}"/>
              </a:ext>
            </a:extLst>
          </p:cNvPr>
          <p:cNvSpPr txBox="1"/>
          <p:nvPr/>
        </p:nvSpPr>
        <p:spPr>
          <a:xfrm>
            <a:off x="91222" y="2431196"/>
            <a:ext cx="3546094" cy="288147"/>
          </a:xfrm>
          <a:prstGeom prst="rect">
            <a:avLst/>
          </a:prstGeom>
          <a:noFill/>
          <a:ln>
            <a:noFill/>
          </a:ln>
        </p:spPr>
        <p:txBody>
          <a:bodyPr wrap="square" tIns="36000" bIns="36000">
            <a:spAutoFit/>
          </a:bodyPr>
          <a:lstStyle/>
          <a:p>
            <a:pPr>
              <a:defRPr/>
            </a:pPr>
            <a:r>
              <a:rPr lang="ja-JP" altLang="en-US"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a:t>
            </a:r>
            <a:r>
              <a:rPr lang="en-US" altLang="ja-JP"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AI</a:t>
            </a:r>
            <a:r>
              <a:rPr lang="ja-JP" altLang="en-US"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オンデマンド交通</a:t>
            </a:r>
            <a:endParaRPr lang="en-US" altLang="ja-JP" sz="14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55" name="二等辺三角形 54">
            <a:extLst>
              <a:ext uri="{FF2B5EF4-FFF2-40B4-BE49-F238E27FC236}">
                <a16:creationId xmlns:a16="http://schemas.microsoft.com/office/drawing/2014/main" id="{2C7B1A84-5BAC-4818-9D93-59E631C72641}"/>
              </a:ext>
            </a:extLst>
          </p:cNvPr>
          <p:cNvSpPr/>
          <p:nvPr/>
        </p:nvSpPr>
        <p:spPr>
          <a:xfrm rot="10800000">
            <a:off x="881813" y="3067011"/>
            <a:ext cx="1368000" cy="144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3DE282E9-4E74-45B5-B110-758C00432765}"/>
              </a:ext>
            </a:extLst>
          </p:cNvPr>
          <p:cNvSpPr txBox="1"/>
          <p:nvPr/>
        </p:nvSpPr>
        <p:spPr>
          <a:xfrm>
            <a:off x="108259" y="2743402"/>
            <a:ext cx="2906993" cy="323165"/>
          </a:xfrm>
          <a:prstGeom prst="rect">
            <a:avLst/>
          </a:prstGeom>
          <a:noFill/>
        </p:spPr>
        <p:txBody>
          <a:bodyPr wrap="square" lIns="36000" rIns="36000">
            <a:spAutoFit/>
          </a:bodyPr>
          <a:lstStyle/>
          <a:p>
            <a:pPr defTabSz="457200">
              <a:defRPr/>
            </a:pPr>
            <a:r>
              <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[R2] </a:t>
            </a:r>
            <a:r>
              <a:rPr kumimoji="0" lang="ja-JP" altLang="en-US"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rPr>
              <a:t>河内長野市の実証事業支援</a:t>
            </a:r>
            <a:endParaRPr kumimoji="0" lang="en-US" altLang="ja-JP" sz="1500" kern="100" dirty="0">
              <a:solidFill>
                <a:prstClr val="black"/>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57" name="二等辺三角形 56">
            <a:extLst>
              <a:ext uri="{FF2B5EF4-FFF2-40B4-BE49-F238E27FC236}">
                <a16:creationId xmlns:a16="http://schemas.microsoft.com/office/drawing/2014/main" id="{2C7B1A84-5BAC-4818-9D93-59E631C72641}"/>
              </a:ext>
            </a:extLst>
          </p:cNvPr>
          <p:cNvSpPr/>
          <p:nvPr/>
        </p:nvSpPr>
        <p:spPr>
          <a:xfrm rot="10800000">
            <a:off x="881813" y="3756630"/>
            <a:ext cx="1368000" cy="144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panose="020F0502020204030204"/>
              <a:ea typeface="游ゴシック" panose="020B0400000000000000" pitchFamily="50" charset="-128"/>
            </a:endParaRPr>
          </a:p>
        </p:txBody>
      </p:sp>
      <p:sp>
        <p:nvSpPr>
          <p:cNvPr id="59" name="テキスト ボックス 58"/>
          <p:cNvSpPr txBox="1"/>
          <p:nvPr/>
        </p:nvSpPr>
        <p:spPr>
          <a:xfrm>
            <a:off x="8304988" y="722522"/>
            <a:ext cx="2031325" cy="369332"/>
          </a:xfrm>
          <a:prstGeom prst="rect">
            <a:avLst/>
          </a:prstGeom>
          <a:noFill/>
        </p:spPr>
        <p:txBody>
          <a:bodyPr wrap="none" rtlCol="0">
            <a:spAutoFit/>
          </a:bodyPr>
          <a:lstStyle/>
          <a:p>
            <a:r>
              <a:rPr lang="ja-JP" altLang="en-US" b="1" dirty="0"/>
              <a:t>スマートシニアライフ</a:t>
            </a:r>
            <a:endParaRPr kumimoji="1" lang="ja-JP" altLang="en-US" sz="1600" b="1" dirty="0"/>
          </a:p>
        </p:txBody>
      </p:sp>
      <p:sp>
        <p:nvSpPr>
          <p:cNvPr id="60" name="テキスト ボックス 59"/>
          <p:cNvSpPr txBox="1"/>
          <p:nvPr/>
        </p:nvSpPr>
        <p:spPr>
          <a:xfrm>
            <a:off x="2276786" y="737383"/>
            <a:ext cx="1792478" cy="369332"/>
          </a:xfrm>
          <a:prstGeom prst="rect">
            <a:avLst/>
          </a:prstGeom>
          <a:noFill/>
        </p:spPr>
        <p:txBody>
          <a:bodyPr wrap="none" rtlCol="0">
            <a:spAutoFit/>
          </a:bodyPr>
          <a:lstStyle/>
          <a:p>
            <a:r>
              <a:rPr lang="ja-JP" altLang="en-US" b="1" dirty="0"/>
              <a:t>スマートモビリティ</a:t>
            </a:r>
            <a:endParaRPr kumimoji="1" lang="ja-JP" altLang="en-US" b="1" dirty="0"/>
          </a:p>
        </p:txBody>
      </p:sp>
      <p:cxnSp>
        <p:nvCxnSpPr>
          <p:cNvPr id="83" name="直線コネクタ 82">
            <a:extLst>
              <a:ext uri="{FF2B5EF4-FFF2-40B4-BE49-F238E27FC236}">
                <a16:creationId xmlns:a16="http://schemas.microsoft.com/office/drawing/2014/main" id="{E41F6282-4249-49EF-A217-0777CE4BB51C}"/>
              </a:ext>
            </a:extLst>
          </p:cNvPr>
          <p:cNvCxnSpPr/>
          <p:nvPr/>
        </p:nvCxnSpPr>
        <p:spPr>
          <a:xfrm>
            <a:off x="6311070" y="1112186"/>
            <a:ext cx="5832000" cy="0"/>
          </a:xfrm>
          <a:prstGeom prst="line">
            <a:avLst/>
          </a:prstGeom>
        </p:spPr>
        <p:style>
          <a:lnRef idx="1">
            <a:schemeClr val="dk1"/>
          </a:lnRef>
          <a:fillRef idx="0">
            <a:schemeClr val="dk1"/>
          </a:fillRef>
          <a:effectRef idx="0">
            <a:schemeClr val="dk1"/>
          </a:effectRef>
          <a:fontRef idx="minor">
            <a:schemeClr val="tx1"/>
          </a:fontRef>
        </p:style>
      </p:cxnSp>
      <p:sp>
        <p:nvSpPr>
          <p:cNvPr id="58" name="正方形/長方形 57"/>
          <p:cNvSpPr/>
          <p:nvPr/>
        </p:nvSpPr>
        <p:spPr>
          <a:xfrm>
            <a:off x="6724664" y="4859265"/>
            <a:ext cx="3075666" cy="19144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6802812" y="6361650"/>
            <a:ext cx="1020241" cy="319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dirty="0">
                <a:solidFill>
                  <a:schemeClr val="tx1"/>
                </a:solidFill>
              </a:rPr>
              <a:t>オンライン服薬指導</a:t>
            </a:r>
            <a:endParaRPr lang="en-US" altLang="ja-JP" sz="700" dirty="0">
              <a:solidFill>
                <a:schemeClr val="tx1"/>
              </a:solidFill>
            </a:endParaRPr>
          </a:p>
          <a:p>
            <a:pPr algn="ctr"/>
            <a:r>
              <a:rPr lang="ja-JP" altLang="en-US" sz="700" dirty="0">
                <a:solidFill>
                  <a:schemeClr val="tx1"/>
                </a:solidFill>
              </a:rPr>
              <a:t>・薬の宅配サービス</a:t>
            </a:r>
          </a:p>
        </p:txBody>
      </p:sp>
      <p:sp>
        <p:nvSpPr>
          <p:cNvPr id="85" name="テキスト ボックス 84">
            <a:extLst>
              <a:ext uri="{FF2B5EF4-FFF2-40B4-BE49-F238E27FC236}">
                <a16:creationId xmlns:a16="http://schemas.microsoft.com/office/drawing/2014/main" id="{44A5E0AD-CBD9-4E8A-8435-81E577B7A263}"/>
              </a:ext>
            </a:extLst>
          </p:cNvPr>
          <p:cNvSpPr txBox="1"/>
          <p:nvPr/>
        </p:nvSpPr>
        <p:spPr>
          <a:xfrm>
            <a:off x="6467415" y="1174563"/>
            <a:ext cx="5616000" cy="14619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ja-JP" altLang="en-US" sz="1400" dirty="0">
                <a:latin typeface="+mn-ea"/>
              </a:rPr>
              <a:t>高齢者が健康で便利に生活できるように、高齢者の生活支援をするサービスプラットフォームを公民連携で構築し、タブレット等のデジタル端末を活用することにより、行政と民間の様々なサービスをワンストップで提供。</a:t>
            </a:r>
            <a:endParaRPr lang="en-US" altLang="ja-JP" sz="1400" dirty="0">
              <a:latin typeface="+mn-ea"/>
            </a:endParaRPr>
          </a:p>
          <a:p>
            <a:pPr marL="285750" indent="-285750">
              <a:spcAft>
                <a:spcPts val="600"/>
              </a:spcAft>
              <a:buFont typeface="Arial" panose="020B0604020202020204" pitchFamily="34" charset="0"/>
              <a:buChar char="•"/>
            </a:pPr>
            <a:r>
              <a:rPr lang="en-US" altLang="ja-JP" sz="1400" dirty="0">
                <a:latin typeface="+mn-ea"/>
              </a:rPr>
              <a:t>R4</a:t>
            </a:r>
            <a:r>
              <a:rPr lang="ja-JP" altLang="en-US" sz="1400" dirty="0">
                <a:latin typeface="+mn-ea"/>
              </a:rPr>
              <a:t>年</a:t>
            </a:r>
            <a:r>
              <a:rPr lang="en-US" altLang="ja-JP" sz="1400" dirty="0">
                <a:latin typeface="+mn-ea"/>
              </a:rPr>
              <a:t>2</a:t>
            </a:r>
            <a:r>
              <a:rPr lang="ja-JP" altLang="en-US" sz="1400" dirty="0">
                <a:latin typeface="+mn-ea"/>
              </a:rPr>
              <a:t>月から府内</a:t>
            </a:r>
            <a:r>
              <a:rPr lang="en-US" altLang="ja-JP" sz="1400" dirty="0">
                <a:latin typeface="+mn-ea"/>
              </a:rPr>
              <a:t>3</a:t>
            </a:r>
            <a:r>
              <a:rPr lang="ja-JP" altLang="en-US" sz="1400" dirty="0">
                <a:latin typeface="+mn-ea"/>
              </a:rPr>
              <a:t>エリアの住民にタブレットを貸与し、実証事業を開始。実証事業推進協議会の参画企業、提供民間サービスを順次拡大。　　　　　　</a:t>
            </a:r>
            <a:r>
              <a:rPr lang="en-US" altLang="ja-JP" sz="1400" dirty="0">
                <a:latin typeface="+mn-ea"/>
              </a:rPr>
              <a:t>[R4</a:t>
            </a:r>
            <a:r>
              <a:rPr lang="ja-JP" altLang="en-US" sz="1400" dirty="0">
                <a:latin typeface="+mn-ea"/>
              </a:rPr>
              <a:t>年８月現在 タブレット貸与</a:t>
            </a:r>
            <a:r>
              <a:rPr lang="en-US" altLang="ja-JP" sz="1400" dirty="0">
                <a:latin typeface="+mn-ea"/>
              </a:rPr>
              <a:t>850</a:t>
            </a:r>
            <a:r>
              <a:rPr lang="ja-JP" altLang="en-US" sz="1400" dirty="0">
                <a:latin typeface="+mn-ea"/>
              </a:rPr>
              <a:t>台、参画</a:t>
            </a:r>
            <a:r>
              <a:rPr lang="en-US" altLang="ja-JP" sz="1400" dirty="0">
                <a:latin typeface="+mn-ea"/>
              </a:rPr>
              <a:t>28</a:t>
            </a:r>
            <a:r>
              <a:rPr lang="ja-JP" altLang="en-US" sz="1400" dirty="0">
                <a:latin typeface="+mn-ea"/>
              </a:rPr>
              <a:t>社、民間サービス</a:t>
            </a:r>
            <a:r>
              <a:rPr lang="en-US" altLang="ja-JP" sz="1400" dirty="0">
                <a:latin typeface="+mn-ea"/>
              </a:rPr>
              <a:t>16]</a:t>
            </a:r>
            <a:endParaRPr lang="ja-JP" altLang="en-US" sz="1400" dirty="0">
              <a:latin typeface="+mn-ea"/>
            </a:endParaRPr>
          </a:p>
        </p:txBody>
      </p:sp>
      <p:sp>
        <p:nvSpPr>
          <p:cNvPr id="86" name="スライド番号プレースホルダー 5"/>
          <p:cNvSpPr>
            <a:spLocks noGrp="1"/>
          </p:cNvSpPr>
          <p:nvPr>
            <p:ph type="sldNum" sz="quarter" idx="12"/>
          </p:nvPr>
        </p:nvSpPr>
        <p:spPr>
          <a:xfrm>
            <a:off x="9399870" y="6462965"/>
            <a:ext cx="2743200" cy="365125"/>
          </a:xfrm>
        </p:spPr>
        <p:txBody>
          <a:bodyPr/>
          <a:lstStyle/>
          <a:p>
            <a:fld id="{1788F0F9-CCFE-4985-AD54-E016DA6B1074}" type="slidenum">
              <a:rPr kumimoji="1" lang="ja-JP" altLang="en-US" smtClean="0"/>
              <a:t>17</a:t>
            </a:fld>
            <a:endParaRPr kumimoji="1" lang="ja-JP" altLang="en-US" dirty="0"/>
          </a:p>
        </p:txBody>
      </p:sp>
      <p:pic>
        <p:nvPicPr>
          <p:cNvPr id="87" name="図 86"/>
          <p:cNvPicPr>
            <a:picLocks noChangeAspect="1"/>
          </p:cNvPicPr>
          <p:nvPr/>
        </p:nvPicPr>
        <p:blipFill rotWithShape="1">
          <a:blip r:embed="rId8"/>
          <a:srcRect l="34033" t="35259" r="22783" b="11266"/>
          <a:stretch/>
        </p:blipFill>
        <p:spPr>
          <a:xfrm>
            <a:off x="6740875" y="2747393"/>
            <a:ext cx="2767863" cy="1849193"/>
          </a:xfrm>
          <a:prstGeom prst="rect">
            <a:avLst/>
          </a:prstGeom>
        </p:spPr>
      </p:pic>
      <p:pic>
        <p:nvPicPr>
          <p:cNvPr id="88" name="図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0023" y="5713009"/>
            <a:ext cx="950988" cy="713240"/>
          </a:xfrm>
          <a:prstGeom prst="rect">
            <a:avLst/>
          </a:prstGeom>
          <a:ln>
            <a:noFill/>
          </a:ln>
          <a:effectLst/>
        </p:spPr>
      </p:pic>
      <p:pic>
        <p:nvPicPr>
          <p:cNvPr id="89" name="図 88"/>
          <p:cNvPicPr>
            <a:picLocks noChangeAspect="1"/>
          </p:cNvPicPr>
          <p:nvPr/>
        </p:nvPicPr>
        <p:blipFill rotWithShape="1">
          <a:blip r:embed="rId10" cstate="print">
            <a:extLst>
              <a:ext uri="{28A0092B-C50C-407E-A947-70E740481C1C}">
                <a14:useLocalDpi xmlns:a14="http://schemas.microsoft.com/office/drawing/2010/main" val="0"/>
              </a:ext>
            </a:extLst>
          </a:blip>
          <a:srcRect l="6176" t="4852" r="2084" b="613"/>
          <a:stretch/>
        </p:blipFill>
        <p:spPr>
          <a:xfrm>
            <a:off x="9929871" y="4927393"/>
            <a:ext cx="926103" cy="720696"/>
          </a:xfrm>
          <a:prstGeom prst="rect">
            <a:avLst/>
          </a:prstGeom>
        </p:spPr>
      </p:pic>
      <p:pic>
        <p:nvPicPr>
          <p:cNvPr id="90" name="図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7784" y="5715496"/>
            <a:ext cx="973715" cy="730287"/>
          </a:xfrm>
          <a:prstGeom prst="rect">
            <a:avLst/>
          </a:prstGeom>
        </p:spPr>
      </p:pic>
      <p:pic>
        <p:nvPicPr>
          <p:cNvPr id="91" name="図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52747" y="4923400"/>
            <a:ext cx="983791" cy="737843"/>
          </a:xfrm>
          <a:prstGeom prst="rect">
            <a:avLst/>
          </a:prstGeom>
        </p:spPr>
      </p:pic>
      <p:pic>
        <p:nvPicPr>
          <p:cNvPr id="92" name="図 91">
            <a:extLst>
              <a:ext uri="{FF2B5EF4-FFF2-40B4-BE49-F238E27FC236}">
                <a16:creationId xmlns:a16="http://schemas.microsoft.com/office/drawing/2014/main" id="{46E2A1A3-4649-45F3-B52F-F0D9425E91E4}"/>
              </a:ext>
            </a:extLst>
          </p:cNvPr>
          <p:cNvPicPr>
            <a:picLocks noChangeAspect="1"/>
          </p:cNvPicPr>
          <p:nvPr/>
        </p:nvPicPr>
        <p:blipFill>
          <a:blip r:embed="rId13"/>
          <a:stretch>
            <a:fillRect/>
          </a:stretch>
        </p:blipFill>
        <p:spPr>
          <a:xfrm>
            <a:off x="6761098" y="4903955"/>
            <a:ext cx="1093576" cy="1431660"/>
          </a:xfrm>
          <a:prstGeom prst="rect">
            <a:avLst/>
          </a:prstGeom>
        </p:spPr>
      </p:pic>
      <p:sp>
        <p:nvSpPr>
          <p:cNvPr id="93" name="テキスト ボックス 92">
            <a:extLst>
              <a:ext uri="{FF2B5EF4-FFF2-40B4-BE49-F238E27FC236}">
                <a16:creationId xmlns:a16="http://schemas.microsoft.com/office/drawing/2014/main" id="{277B2CD2-1FE4-4B65-A7A5-73E463BD46BD}"/>
              </a:ext>
            </a:extLst>
          </p:cNvPr>
          <p:cNvSpPr txBox="1"/>
          <p:nvPr/>
        </p:nvSpPr>
        <p:spPr>
          <a:xfrm>
            <a:off x="6612582" y="4631395"/>
            <a:ext cx="2071840" cy="241980"/>
          </a:xfrm>
          <a:prstGeom prst="rect">
            <a:avLst/>
          </a:prstGeom>
          <a:noFill/>
          <a:ln>
            <a:noFill/>
          </a:ln>
        </p:spPr>
        <p:txBody>
          <a:bodyPr wrap="square" tIns="36000" bIns="36000">
            <a:spAutoFit/>
          </a:bodyPr>
          <a:lstStyle/>
          <a:p>
            <a:pPr>
              <a:defRPr/>
            </a:pPr>
            <a:r>
              <a:rPr lang="ja-JP" altLang="en-US" sz="11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■サービス例（一部）</a:t>
            </a:r>
            <a:endParaRPr lang="en-US" altLang="ja-JP" sz="11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94" name="正方形/長方形 93"/>
          <p:cNvSpPr/>
          <p:nvPr/>
        </p:nvSpPr>
        <p:spPr>
          <a:xfrm>
            <a:off x="8001875" y="5807502"/>
            <a:ext cx="778672" cy="241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dirty="0">
                <a:solidFill>
                  <a:schemeClr val="tx1"/>
                </a:solidFill>
              </a:rPr>
              <a:t>おでかけサポート</a:t>
            </a:r>
          </a:p>
        </p:txBody>
      </p:sp>
      <p:grpSp>
        <p:nvGrpSpPr>
          <p:cNvPr id="95" name="グループ化 94"/>
          <p:cNvGrpSpPr/>
          <p:nvPr/>
        </p:nvGrpSpPr>
        <p:grpSpPr>
          <a:xfrm>
            <a:off x="7962730" y="4914851"/>
            <a:ext cx="837960" cy="897260"/>
            <a:chOff x="4659459" y="2057585"/>
            <a:chExt cx="4045907" cy="4063062"/>
          </a:xfrm>
        </p:grpSpPr>
        <p:pic>
          <p:nvPicPr>
            <p:cNvPr id="96" name="図 95" descr="テキスト&#10;&#10;自動的に生成された説明">
              <a:extLst>
                <a:ext uri="{FF2B5EF4-FFF2-40B4-BE49-F238E27FC236}">
                  <a16:creationId xmlns:a16="http://schemas.microsoft.com/office/drawing/2014/main" id="{42D9BDF5-7A4B-41C4-AEBF-161501E02E5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6925" r="19288"/>
            <a:stretch/>
          </p:blipFill>
          <p:spPr>
            <a:xfrm>
              <a:off x="4659951" y="2057585"/>
              <a:ext cx="4044431" cy="2536012"/>
            </a:xfrm>
            <a:prstGeom prst="rect">
              <a:avLst/>
            </a:prstGeom>
          </p:spPr>
        </p:pic>
        <p:pic>
          <p:nvPicPr>
            <p:cNvPr id="97" name="図 96" descr="傘をさして歩いている女性&#10;&#10;中程度の精度で自動的に生成された説明">
              <a:extLst>
                <a:ext uri="{FF2B5EF4-FFF2-40B4-BE49-F238E27FC236}">
                  <a16:creationId xmlns:a16="http://schemas.microsoft.com/office/drawing/2014/main" id="{D1B06E0E-11D8-466D-9F70-F877B3868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708"/>
            <a:stretch/>
          </p:blipFill>
          <p:spPr>
            <a:xfrm>
              <a:off x="4659459" y="4593597"/>
              <a:ext cx="2023200" cy="1527050"/>
            </a:xfrm>
            <a:prstGeom prst="rect">
              <a:avLst/>
            </a:prstGeom>
          </p:spPr>
        </p:pic>
        <p:pic>
          <p:nvPicPr>
            <p:cNvPr id="98" name="図 97">
              <a:extLst>
                <a:ext uri="{FF2B5EF4-FFF2-40B4-BE49-F238E27FC236}">
                  <a16:creationId xmlns:a16="http://schemas.microsoft.com/office/drawing/2014/main" id="{EB039EA3-5085-467C-B122-7CC6F48E8707}"/>
                </a:ext>
              </a:extLst>
            </p:cNvPr>
            <p:cNvPicPr>
              <a:picLocks noChangeAspect="1"/>
            </p:cNvPicPr>
            <p:nvPr/>
          </p:nvPicPr>
          <p:blipFill rotWithShape="1">
            <a:blip r:embed="rId16"/>
            <a:srcRect l="20940" t="1254"/>
            <a:stretch/>
          </p:blipFill>
          <p:spPr>
            <a:xfrm>
              <a:off x="6682166" y="4593598"/>
              <a:ext cx="2023200" cy="1527049"/>
            </a:xfrm>
            <a:prstGeom prst="rect">
              <a:avLst/>
            </a:prstGeom>
          </p:spPr>
        </p:pic>
      </p:grpSp>
      <p:sp>
        <p:nvSpPr>
          <p:cNvPr id="99" name="テキスト ボックス 98">
            <a:extLst>
              <a:ext uri="{FF2B5EF4-FFF2-40B4-BE49-F238E27FC236}">
                <a16:creationId xmlns:a16="http://schemas.microsoft.com/office/drawing/2014/main" id="{277B2CD2-1FE4-4B65-A7A5-73E463BD46BD}"/>
              </a:ext>
            </a:extLst>
          </p:cNvPr>
          <p:cNvSpPr txBox="1"/>
          <p:nvPr/>
        </p:nvSpPr>
        <p:spPr>
          <a:xfrm>
            <a:off x="9820054" y="4611258"/>
            <a:ext cx="2071840" cy="241980"/>
          </a:xfrm>
          <a:prstGeom prst="rect">
            <a:avLst/>
          </a:prstGeom>
          <a:noFill/>
          <a:ln>
            <a:noFill/>
          </a:ln>
        </p:spPr>
        <p:txBody>
          <a:bodyPr wrap="square" tIns="36000" bIns="36000">
            <a:spAutoFit/>
          </a:bodyPr>
          <a:lstStyle/>
          <a:p>
            <a:pPr>
              <a:defRPr/>
            </a:pPr>
            <a:r>
              <a:rPr lang="ja-JP" altLang="en-US" sz="11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■フォローアップイベント・相談会</a:t>
            </a:r>
            <a:endParaRPr lang="en-US" altLang="ja-JP" sz="1100" b="1"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pic>
        <p:nvPicPr>
          <p:cNvPr id="100" name="図 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98117" y="6009158"/>
            <a:ext cx="959996" cy="48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正方形/長方形 100"/>
          <p:cNvSpPr/>
          <p:nvPr/>
        </p:nvSpPr>
        <p:spPr>
          <a:xfrm>
            <a:off x="8029783" y="6517447"/>
            <a:ext cx="778672" cy="241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dirty="0">
                <a:solidFill>
                  <a:schemeClr val="tx1"/>
                </a:solidFill>
              </a:rPr>
              <a:t>おでかけ</a:t>
            </a:r>
            <a:r>
              <a:rPr lang="en-US" altLang="ja-JP" sz="700" dirty="0">
                <a:solidFill>
                  <a:schemeClr val="tx1"/>
                </a:solidFill>
              </a:rPr>
              <a:t>VR</a:t>
            </a:r>
            <a:r>
              <a:rPr lang="ja-JP" altLang="en-US" sz="700" dirty="0">
                <a:solidFill>
                  <a:schemeClr val="tx1"/>
                </a:solidFill>
              </a:rPr>
              <a:t>体験</a:t>
            </a:r>
          </a:p>
        </p:txBody>
      </p:sp>
      <p:pic>
        <p:nvPicPr>
          <p:cNvPr id="102" name="図 101" descr="グラフィカル ユーザー インターフェイス, アプリケーション&#10;&#10;自動的に生成された説明">
            <a:extLst>
              <a:ext uri="{FF2B5EF4-FFF2-40B4-BE49-F238E27FC236}">
                <a16:creationId xmlns:a16="http://schemas.microsoft.com/office/drawing/2014/main" id="{CD4E0B9F-7721-B446-9835-33D39F8A87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17791" y="4895250"/>
            <a:ext cx="817753" cy="1590631"/>
          </a:xfrm>
          <a:prstGeom prst="rect">
            <a:avLst/>
          </a:prstGeom>
        </p:spPr>
      </p:pic>
      <p:sp>
        <p:nvSpPr>
          <p:cNvPr id="103" name="正方形/長方形 102"/>
          <p:cNvSpPr/>
          <p:nvPr/>
        </p:nvSpPr>
        <p:spPr>
          <a:xfrm>
            <a:off x="8951865" y="6469329"/>
            <a:ext cx="778672" cy="241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700" dirty="0">
                <a:solidFill>
                  <a:schemeClr val="tx1"/>
                </a:solidFill>
              </a:rPr>
              <a:t>買い物サポート</a:t>
            </a:r>
            <a:endParaRPr lang="en-US" altLang="ja-JP" sz="700" dirty="0">
              <a:solidFill>
                <a:schemeClr val="tx1"/>
              </a:solidFill>
            </a:endParaRPr>
          </a:p>
          <a:p>
            <a:pPr algn="ctr"/>
            <a:r>
              <a:rPr lang="ja-JP" altLang="en-US" sz="700" dirty="0">
                <a:solidFill>
                  <a:schemeClr val="tx1"/>
                </a:solidFill>
              </a:rPr>
              <a:t>・栄養アドバイス</a:t>
            </a:r>
          </a:p>
        </p:txBody>
      </p:sp>
      <p:graphicFrame>
        <p:nvGraphicFramePr>
          <p:cNvPr id="61" name="グラフ 60"/>
          <p:cNvGraphicFramePr>
            <a:graphicFrameLocks/>
          </p:cNvGraphicFramePr>
          <p:nvPr>
            <p:extLst>
              <p:ext uri="{D42A27DB-BD31-4B8C-83A1-F6EECF244321}">
                <p14:modId xmlns:p14="http://schemas.microsoft.com/office/powerpoint/2010/main" val="1503340698"/>
              </p:ext>
            </p:extLst>
          </p:nvPr>
        </p:nvGraphicFramePr>
        <p:xfrm>
          <a:off x="9544226" y="2785096"/>
          <a:ext cx="2623773" cy="1937461"/>
        </p:xfrm>
        <a:graphic>
          <a:graphicData uri="http://schemas.openxmlformats.org/drawingml/2006/chart">
            <c:chart xmlns:c="http://schemas.openxmlformats.org/drawingml/2006/chart" xmlns:r="http://schemas.openxmlformats.org/officeDocument/2006/relationships" r:id="rId19"/>
          </a:graphicData>
        </a:graphic>
      </p:graphicFrame>
      <p:sp>
        <p:nvSpPr>
          <p:cNvPr id="105" name="テキスト ボックス 104">
            <a:extLst>
              <a:ext uri="{FF2B5EF4-FFF2-40B4-BE49-F238E27FC236}">
                <a16:creationId xmlns:a16="http://schemas.microsoft.com/office/drawing/2014/main" id="{277B2CD2-1FE4-4B65-A7A5-73E463BD46BD}"/>
              </a:ext>
            </a:extLst>
          </p:cNvPr>
          <p:cNvSpPr txBox="1"/>
          <p:nvPr/>
        </p:nvSpPr>
        <p:spPr>
          <a:xfrm>
            <a:off x="10544641" y="3109480"/>
            <a:ext cx="900000" cy="241980"/>
          </a:xfrm>
          <a:prstGeom prst="rect">
            <a:avLst/>
          </a:prstGeom>
          <a:noFill/>
          <a:ln>
            <a:noFill/>
          </a:ln>
        </p:spPr>
        <p:txBody>
          <a:bodyPr wrap="square" tIns="36000" bIns="36000">
            <a:spAutoFit/>
          </a:bodyPr>
          <a:lstStyle/>
          <a:p>
            <a:pPr>
              <a:defRPr/>
            </a:pPr>
            <a:r>
              <a:rPr lang="ja-JP" altLang="en-US" sz="1100"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参画企業</a:t>
            </a:r>
            <a:endParaRPr lang="en-US" altLang="ja-JP" sz="1100"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sp>
        <p:nvSpPr>
          <p:cNvPr id="106" name="テキスト ボックス 105">
            <a:extLst>
              <a:ext uri="{FF2B5EF4-FFF2-40B4-BE49-F238E27FC236}">
                <a16:creationId xmlns:a16="http://schemas.microsoft.com/office/drawing/2014/main" id="{277B2CD2-1FE4-4B65-A7A5-73E463BD46BD}"/>
              </a:ext>
            </a:extLst>
          </p:cNvPr>
          <p:cNvSpPr txBox="1"/>
          <p:nvPr/>
        </p:nvSpPr>
        <p:spPr>
          <a:xfrm>
            <a:off x="10160520" y="3520888"/>
            <a:ext cx="828000" cy="169277"/>
          </a:xfrm>
          <a:prstGeom prst="rect">
            <a:avLst/>
          </a:prstGeom>
          <a:solidFill>
            <a:schemeClr val="bg1"/>
          </a:solidFill>
          <a:ln>
            <a:noFill/>
          </a:ln>
        </p:spPr>
        <p:txBody>
          <a:bodyPr wrap="square" lIns="36000" tIns="0" rIns="36000" bIns="0">
            <a:spAutoFit/>
          </a:bodyPr>
          <a:lstStyle/>
          <a:p>
            <a:pPr>
              <a:defRPr/>
            </a:pPr>
            <a:r>
              <a:rPr lang="ja-JP" altLang="en-US" sz="1100"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rPr>
              <a:t>民間サービス</a:t>
            </a:r>
            <a:endParaRPr lang="en-US" altLang="ja-JP" sz="1100" kern="100" dirty="0">
              <a:solidFill>
                <a:srgbClr val="002060"/>
              </a:solidFill>
              <a:latin typeface="Meiryo UI" panose="020B0604030504040204" pitchFamily="50" charset="-128"/>
              <a:ea typeface="Meiryo UI" panose="020B0604030504040204" pitchFamily="50" charset="-128"/>
              <a:cs typeface="Courier New" panose="02070309020205020404" pitchFamily="49" charset="0"/>
            </a:endParaRPr>
          </a:p>
        </p:txBody>
      </p:sp>
    </p:spTree>
    <p:extLst>
      <p:ext uri="{BB962C8B-B14F-4D97-AF65-F5344CB8AC3E}">
        <p14:creationId xmlns:p14="http://schemas.microsoft.com/office/powerpoint/2010/main" val="226608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26455" y="6433625"/>
            <a:ext cx="2743200" cy="365125"/>
          </a:xfrm>
        </p:spPr>
        <p:txBody>
          <a:bodyPr/>
          <a:lstStyle/>
          <a:p>
            <a:fld id="{1788F0F9-CCFE-4985-AD54-E016DA6B1074}" type="slidenum">
              <a:rPr kumimoji="1" lang="ja-JP" altLang="en-US" smtClean="0"/>
              <a:t>18</a:t>
            </a:fld>
            <a:endParaRPr kumimoji="1" lang="ja-JP" altLang="en-US" dirty="0"/>
          </a:p>
        </p:txBody>
      </p:sp>
      <p:sp>
        <p:nvSpPr>
          <p:cNvPr id="6" name="テキスト ボックス 5"/>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7" name="直線コネクタ 6"/>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69308" y="113656"/>
            <a:ext cx="8307163" cy="400110"/>
          </a:xfrm>
          <a:prstGeom prst="rect">
            <a:avLst/>
          </a:prstGeom>
          <a:noFill/>
        </p:spPr>
        <p:txBody>
          <a:bodyPr wrap="square" rtlCol="0">
            <a:spAutoFit/>
          </a:bodyPr>
          <a:lstStyle/>
          <a:p>
            <a:r>
              <a:rPr lang="ja-JP" altLang="en-US" sz="2000" b="1" dirty="0"/>
              <a:t>５</a:t>
            </a:r>
            <a:r>
              <a:rPr lang="ja-JP" altLang="en-US" sz="2000" b="1" dirty="0" smtClean="0"/>
              <a:t>）</a:t>
            </a:r>
            <a:r>
              <a:rPr lang="ja-JP" altLang="en-US" sz="2000" b="1" dirty="0"/>
              <a:t>市町村のデジタル化支援</a:t>
            </a:r>
            <a:endParaRPr lang="ja-JP" altLang="en-US" sz="1600" b="1" dirty="0"/>
          </a:p>
        </p:txBody>
      </p:sp>
      <p:sp>
        <p:nvSpPr>
          <p:cNvPr id="11" name="テキスト ボックス 10"/>
          <p:cNvSpPr txBox="1"/>
          <p:nvPr/>
        </p:nvSpPr>
        <p:spPr>
          <a:xfrm>
            <a:off x="290528" y="1805518"/>
            <a:ext cx="3055003" cy="369332"/>
          </a:xfrm>
          <a:prstGeom prst="rect">
            <a:avLst/>
          </a:prstGeom>
          <a:noFill/>
        </p:spPr>
        <p:txBody>
          <a:bodyPr wrap="none" rtlCol="0">
            <a:spAutoFit/>
          </a:bodyPr>
          <a:lstStyle/>
          <a:p>
            <a:r>
              <a:rPr kumimoji="1" lang="ja-JP" altLang="en-US" b="1" dirty="0"/>
              <a:t>共同調達（</a:t>
            </a:r>
            <a:r>
              <a:rPr kumimoji="1" lang="en-US" altLang="ja-JP" b="1" dirty="0" err="1"/>
              <a:t>GovTech</a:t>
            </a:r>
            <a:r>
              <a:rPr kumimoji="1" lang="ja-JP" altLang="en-US" b="1" dirty="0"/>
              <a:t>大阪）</a:t>
            </a:r>
          </a:p>
        </p:txBody>
      </p:sp>
      <p:sp>
        <p:nvSpPr>
          <p:cNvPr id="13" name="角丸四角形 12"/>
          <p:cNvSpPr/>
          <p:nvPr/>
        </p:nvSpPr>
        <p:spPr>
          <a:xfrm>
            <a:off x="439205" y="2364939"/>
            <a:ext cx="6614083" cy="1238362"/>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9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p:cNvSpPr txBox="1"/>
          <p:nvPr/>
        </p:nvSpPr>
        <p:spPr>
          <a:xfrm>
            <a:off x="537819" y="2615846"/>
            <a:ext cx="6318069" cy="913070"/>
          </a:xfrm>
          <a:prstGeom prst="rect">
            <a:avLst/>
          </a:prstGeom>
          <a:noFill/>
        </p:spPr>
        <p:txBody>
          <a:bodyPr wrap="square" rtlCol="0">
            <a:spAutoFit/>
          </a:bodyPr>
          <a:lstStyle/>
          <a:p>
            <a:pPr>
              <a:lnSpc>
                <a:spcPts val="1600"/>
              </a:lnSpc>
              <a:defRPr/>
            </a:pPr>
            <a:r>
              <a:rPr lang="ja-JP" altLang="en-US" sz="1200" u="sng" dirty="0">
                <a:solidFill>
                  <a:srgbClr val="FF0000"/>
                </a:solidFill>
                <a:latin typeface="Meiryo UI" panose="020B0604030504040204" pitchFamily="50" charset="-128"/>
                <a:ea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rPr>
              <a:t>22</a:t>
            </a:r>
            <a:r>
              <a:rPr lang="ja-JP" altLang="en-US" sz="1200" u="sng" dirty="0">
                <a:solidFill>
                  <a:srgbClr val="FF0000"/>
                </a:solidFill>
                <a:latin typeface="Meiryo UI" panose="020B0604030504040204" pitchFamily="50" charset="-128"/>
                <a:ea typeface="Meiryo UI" panose="020B0604030504040204" pitchFamily="50" charset="-128"/>
              </a:rPr>
              <a:t>市町村が参加＋</a:t>
            </a:r>
            <a:r>
              <a:rPr lang="en-US" altLang="ja-JP" sz="1200" u="sng" dirty="0">
                <a:solidFill>
                  <a:srgbClr val="FF0000"/>
                </a:solidFill>
                <a:latin typeface="Meiryo UI" panose="020B0604030504040204" pitchFamily="50" charset="-128"/>
                <a:ea typeface="Meiryo UI" panose="020B0604030504040204" pitchFamily="50" charset="-128"/>
              </a:rPr>
              <a:t>R4</a:t>
            </a:r>
            <a:r>
              <a:rPr lang="ja-JP" altLang="en-US" sz="1200" u="sng" dirty="0">
                <a:solidFill>
                  <a:srgbClr val="FF0000"/>
                </a:solidFill>
                <a:latin typeface="Meiryo UI" panose="020B0604030504040204" pitchFamily="50" charset="-128"/>
                <a:ea typeface="Meiryo UI" panose="020B0604030504040204" pitchFamily="50" charset="-128"/>
              </a:rPr>
              <a:t>年度は</a:t>
            </a:r>
            <a:r>
              <a:rPr lang="en-US" altLang="ja-JP" sz="1200" u="sng" dirty="0">
                <a:solidFill>
                  <a:srgbClr val="FF0000"/>
                </a:solidFill>
                <a:latin typeface="Meiryo UI" panose="020B0604030504040204" pitchFamily="50" charset="-128"/>
                <a:ea typeface="Meiryo UI" panose="020B0604030504040204" pitchFamily="50" charset="-128"/>
              </a:rPr>
              <a:t>8</a:t>
            </a:r>
            <a:r>
              <a:rPr lang="ja-JP" altLang="en-US" sz="1200" u="sng" dirty="0">
                <a:solidFill>
                  <a:srgbClr val="FF0000"/>
                </a:solidFill>
                <a:latin typeface="Meiryo UI" panose="020B0604030504040204" pitchFamily="50" charset="-128"/>
                <a:ea typeface="Meiryo UI" panose="020B0604030504040204" pitchFamily="50" charset="-128"/>
              </a:rPr>
              <a:t>市町村が後乗り参加（計</a:t>
            </a:r>
            <a:r>
              <a:rPr lang="en-US" altLang="ja-JP" sz="1200" u="sng" dirty="0">
                <a:solidFill>
                  <a:srgbClr val="FF0000"/>
                </a:solidFill>
                <a:latin typeface="Meiryo UI" panose="020B0604030504040204" pitchFamily="50" charset="-128"/>
                <a:ea typeface="Meiryo UI" panose="020B0604030504040204" pitchFamily="50" charset="-128"/>
              </a:rPr>
              <a:t>30</a:t>
            </a:r>
            <a:r>
              <a:rPr lang="ja-JP" altLang="en-US" sz="1200" u="sng" dirty="0">
                <a:solidFill>
                  <a:srgbClr val="FF0000"/>
                </a:solidFill>
                <a:latin typeface="Meiryo UI" panose="020B0604030504040204" pitchFamily="50" charset="-128"/>
                <a:ea typeface="Meiryo UI" panose="020B0604030504040204" pitchFamily="50" charset="-128"/>
              </a:rPr>
              <a:t>市町村が参加）</a:t>
            </a:r>
            <a:endParaRPr lang="en-US" altLang="ja-JP" sz="1200" u="sng" dirty="0">
              <a:solidFill>
                <a:srgbClr val="FF0000"/>
              </a:solidFill>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自治体の利用に特化し、高いセキュリティを有するコミュニケーションツール</a:t>
            </a:r>
            <a:endParaRPr lang="en-US" altLang="ja-JP" sz="1200"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効果として、</a:t>
            </a:r>
            <a:r>
              <a:rPr lang="ja-JP" altLang="en-US" sz="1200" u="sng" dirty="0">
                <a:latin typeface="Meiryo UI" panose="020B0604030504040204" pitchFamily="50" charset="-128"/>
                <a:ea typeface="Meiryo UI" panose="020B0604030504040204" pitchFamily="50" charset="-128"/>
              </a:rPr>
              <a:t>在宅勤務を促進し、緊急災害時の連絡網に</a:t>
            </a:r>
            <a:endParaRPr lang="en-US" altLang="ja-JP" sz="1200" u="sng"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在宅勤務推進、窓口改革、災害対策などテーマ別トークルームで</a:t>
            </a:r>
            <a:r>
              <a:rPr lang="ja-JP" altLang="en-US" sz="1200" u="sng" dirty="0">
                <a:latin typeface="Meiryo UI" panose="020B0604030504040204" pitchFamily="50" charset="-128"/>
                <a:ea typeface="Meiryo UI" panose="020B0604030504040204" pitchFamily="50" charset="-128"/>
              </a:rPr>
              <a:t>全国の自治体とノウハウを共有</a:t>
            </a:r>
            <a:endParaRPr lang="en-US" altLang="ja-JP" sz="1200" u="sng" dirty="0">
              <a:latin typeface="Meiryo UI" panose="020B0604030504040204" pitchFamily="50" charset="-128"/>
              <a:ea typeface="Meiryo UI" panose="020B0604030504040204" pitchFamily="50" charset="-128"/>
            </a:endParaRPr>
          </a:p>
        </p:txBody>
      </p:sp>
      <p:sp>
        <p:nvSpPr>
          <p:cNvPr id="15" name="角丸四角形 14"/>
          <p:cNvSpPr/>
          <p:nvPr/>
        </p:nvSpPr>
        <p:spPr>
          <a:xfrm>
            <a:off x="451504" y="2354093"/>
            <a:ext cx="4031108" cy="289114"/>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685800">
              <a:lnSpc>
                <a:spcPts val="2250"/>
              </a:lnSpc>
              <a:defRPr/>
            </a:pPr>
            <a:r>
              <a:rPr lang="ja-JP" altLang="en-US" sz="1400" b="1" dirty="0">
                <a:solidFill>
                  <a:schemeClr val="tx1"/>
                </a:solidFill>
                <a:latin typeface="Meiryo UI" panose="020B0604030504040204" pitchFamily="50" charset="-128"/>
                <a:ea typeface="Meiryo UI" panose="020B0604030504040204" pitchFamily="50" charset="-128"/>
              </a:rPr>
              <a:t>       自治体専用チャットツール</a:t>
            </a:r>
          </a:p>
        </p:txBody>
      </p:sp>
      <p:sp>
        <p:nvSpPr>
          <p:cNvPr id="16" name="角丸四角形 15"/>
          <p:cNvSpPr/>
          <p:nvPr/>
        </p:nvSpPr>
        <p:spPr>
          <a:xfrm>
            <a:off x="439205" y="4099432"/>
            <a:ext cx="6614083" cy="1228596"/>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9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p:cNvSpPr txBox="1"/>
          <p:nvPr/>
        </p:nvSpPr>
        <p:spPr>
          <a:xfrm>
            <a:off x="622109" y="4181553"/>
            <a:ext cx="5857756" cy="1118255"/>
          </a:xfrm>
          <a:prstGeom prst="rect">
            <a:avLst/>
          </a:prstGeom>
          <a:noFill/>
        </p:spPr>
        <p:txBody>
          <a:bodyPr wrap="square" rtlCol="0">
            <a:spAutoFit/>
          </a:bodyPr>
          <a:lstStyle/>
          <a:p>
            <a:pPr defTabSz="685800">
              <a:lnSpc>
                <a:spcPts val="1600"/>
              </a:lnSpc>
              <a:defRPr/>
            </a:pPr>
            <a:r>
              <a:rPr lang="ja-JP" altLang="en-US" sz="1200" u="sng" dirty="0">
                <a:solidFill>
                  <a:srgbClr val="FF0000"/>
                </a:solidFill>
                <a:latin typeface="Meiryo UI" panose="020B0604030504040204" pitchFamily="50" charset="-128"/>
                <a:ea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rPr>
              <a:t>11</a:t>
            </a:r>
            <a:r>
              <a:rPr lang="ja-JP" altLang="en-US" sz="1200" u="sng" dirty="0">
                <a:solidFill>
                  <a:srgbClr val="FF0000"/>
                </a:solidFill>
                <a:latin typeface="Meiryo UI" panose="020B0604030504040204" pitchFamily="50" charset="-128"/>
                <a:ea typeface="Meiryo UI" panose="020B0604030504040204" pitchFamily="50" charset="-128"/>
              </a:rPr>
              <a:t>市町村が参加＋</a:t>
            </a:r>
            <a:r>
              <a:rPr lang="en-US" altLang="ja-JP" sz="1200" u="sng" dirty="0">
                <a:solidFill>
                  <a:srgbClr val="FF0000"/>
                </a:solidFill>
                <a:latin typeface="Meiryo UI" panose="020B0604030504040204" pitchFamily="50" charset="-128"/>
                <a:ea typeface="Meiryo UI" panose="020B0604030504040204" pitchFamily="50" charset="-128"/>
              </a:rPr>
              <a:t>R4</a:t>
            </a:r>
            <a:r>
              <a:rPr lang="ja-JP" altLang="en-US" sz="1200" u="sng" dirty="0">
                <a:solidFill>
                  <a:srgbClr val="FF0000"/>
                </a:solidFill>
                <a:latin typeface="Meiryo UI" panose="020B0604030504040204" pitchFamily="50" charset="-128"/>
                <a:ea typeface="Meiryo UI" panose="020B0604030504040204" pitchFamily="50" charset="-128"/>
              </a:rPr>
              <a:t>年度は</a:t>
            </a:r>
            <a:r>
              <a:rPr lang="en-US" altLang="ja-JP" sz="1200" u="sng" dirty="0">
                <a:solidFill>
                  <a:srgbClr val="FF0000"/>
                </a:solidFill>
                <a:latin typeface="Meiryo UI" panose="020B0604030504040204" pitchFamily="50" charset="-128"/>
                <a:ea typeface="Meiryo UI" panose="020B0604030504040204" pitchFamily="50" charset="-128"/>
              </a:rPr>
              <a:t>14</a:t>
            </a:r>
            <a:r>
              <a:rPr lang="ja-JP" altLang="en-US" sz="1200" u="sng" dirty="0">
                <a:solidFill>
                  <a:srgbClr val="FF0000"/>
                </a:solidFill>
                <a:latin typeface="Meiryo UI" panose="020B0604030504040204" pitchFamily="50" charset="-128"/>
                <a:ea typeface="Meiryo UI" panose="020B0604030504040204" pitchFamily="50" charset="-128"/>
              </a:rPr>
              <a:t>市町村が後乗り参加（計</a:t>
            </a:r>
            <a:r>
              <a:rPr lang="en-US" altLang="ja-JP" sz="1200" u="sng" dirty="0">
                <a:solidFill>
                  <a:srgbClr val="FF0000"/>
                </a:solidFill>
                <a:latin typeface="Meiryo UI" panose="020B0604030504040204" pitchFamily="50" charset="-128"/>
                <a:ea typeface="Meiryo UI" panose="020B0604030504040204" pitchFamily="50" charset="-128"/>
              </a:rPr>
              <a:t>25</a:t>
            </a:r>
            <a:r>
              <a:rPr lang="ja-JP" altLang="en-US" sz="1200" u="sng" dirty="0">
                <a:solidFill>
                  <a:srgbClr val="FF0000"/>
                </a:solidFill>
                <a:latin typeface="Meiryo UI" panose="020B0604030504040204" pitchFamily="50" charset="-128"/>
                <a:ea typeface="Meiryo UI" panose="020B0604030504040204" pitchFamily="50" charset="-128"/>
              </a:rPr>
              <a:t>市町村が参加）</a:t>
            </a:r>
            <a:endParaRPr lang="en-US" altLang="ja-JP" sz="1200" u="sng" dirty="0">
              <a:solidFill>
                <a:srgbClr val="FF0000"/>
              </a:solidFill>
              <a:latin typeface="Meiryo UI" panose="020B0604030504040204" pitchFamily="50" charset="-128"/>
              <a:ea typeface="Meiryo UI" panose="020B0604030504040204" pitchFamily="50" charset="-128"/>
            </a:endParaRPr>
          </a:p>
          <a:p>
            <a:pPr defTabSz="685800">
              <a:lnSpc>
                <a:spcPts val="1600"/>
              </a:lnSpc>
              <a:defRPr/>
            </a:pPr>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行政手続きを自宅からスマートフォンで</a:t>
            </a:r>
            <a:endParaRPr lang="en-US" altLang="ja-JP" sz="1200" u="sng"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府内では大阪市が令和２年８月に、堺市が令和３年４月に</a:t>
            </a:r>
            <a:endParaRPr lang="en-US" altLang="ja-JP" sz="1200"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マイナンバーカードを活用した公的個人認証や電子決済に対応したシステムを再構築</a:t>
            </a:r>
            <a:endParaRPr lang="en-US" altLang="ja-JP" sz="1200"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 共同調達により横展開を一気に推進</a:t>
            </a:r>
            <a:endParaRPr lang="en-US" altLang="ja-JP" sz="1200" dirty="0">
              <a:latin typeface="Meiryo UI" panose="020B0604030504040204" pitchFamily="50" charset="-128"/>
              <a:ea typeface="Meiryo UI" panose="020B0604030504040204" pitchFamily="50" charset="-128"/>
            </a:endParaRPr>
          </a:p>
        </p:txBody>
      </p:sp>
      <p:sp>
        <p:nvSpPr>
          <p:cNvPr id="18" name="角丸四角形 17"/>
          <p:cNvSpPr/>
          <p:nvPr/>
        </p:nvSpPr>
        <p:spPr>
          <a:xfrm>
            <a:off x="533140" y="3889161"/>
            <a:ext cx="4144230" cy="284656"/>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685800">
              <a:lnSpc>
                <a:spcPts val="2250"/>
              </a:lnSpc>
              <a:defRPr/>
            </a:pPr>
            <a:r>
              <a:rPr lang="ja-JP" altLang="en-US" sz="1400" b="1" dirty="0">
                <a:solidFill>
                  <a:schemeClr val="tx1"/>
                </a:solidFill>
                <a:latin typeface="Meiryo UI" panose="020B0604030504040204" pitchFamily="50" charset="-128"/>
                <a:ea typeface="Meiryo UI" panose="020B0604030504040204" pitchFamily="50" charset="-128"/>
              </a:rPr>
              <a:t>　     電子申請システム（</a:t>
            </a:r>
            <a:r>
              <a:rPr lang="en-US" altLang="ja-JP" sz="1400" b="1" dirty="0">
                <a:solidFill>
                  <a:schemeClr val="tx1"/>
                </a:solidFill>
                <a:latin typeface="Meiryo UI" panose="020B0604030504040204" pitchFamily="50" charset="-128"/>
                <a:ea typeface="Meiryo UI" panose="020B0604030504040204" pitchFamily="50" charset="-128"/>
              </a:rPr>
              <a:t>A</a:t>
            </a:r>
            <a:r>
              <a:rPr lang="ja-JP" altLang="en-US" sz="1400" b="1" dirty="0">
                <a:solidFill>
                  <a:schemeClr val="tx1"/>
                </a:solidFill>
                <a:latin typeface="Meiryo UI" panose="020B0604030504040204" pitchFamily="50" charset="-128"/>
                <a:ea typeface="Meiryo UI" panose="020B0604030504040204" pitchFamily="50" charset="-128"/>
              </a:rPr>
              <a:t>プラン、</a:t>
            </a:r>
            <a:r>
              <a:rPr lang="en-US" altLang="ja-JP" sz="1400" b="1" dirty="0">
                <a:solidFill>
                  <a:schemeClr val="tx1"/>
                </a:solidFill>
                <a:latin typeface="Meiryo UI" panose="020B0604030504040204" pitchFamily="50" charset="-128"/>
                <a:ea typeface="Meiryo UI" panose="020B0604030504040204" pitchFamily="50" charset="-128"/>
              </a:rPr>
              <a:t>B</a:t>
            </a:r>
            <a:r>
              <a:rPr lang="ja-JP" altLang="en-US" sz="1400" b="1" dirty="0">
                <a:solidFill>
                  <a:schemeClr val="tx1"/>
                </a:solidFill>
                <a:latin typeface="Meiryo UI" panose="020B0604030504040204" pitchFamily="50" charset="-128"/>
                <a:ea typeface="Meiryo UI" panose="020B0604030504040204" pitchFamily="50" charset="-128"/>
              </a:rPr>
              <a:t>プラン）</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9" name="角丸四角形 36">
            <a:extLst>
              <a:ext uri="{FF2B5EF4-FFF2-40B4-BE49-F238E27FC236}">
                <a16:creationId xmlns:a16="http://schemas.microsoft.com/office/drawing/2014/main" id="{A1EC251C-E831-4C19-95F7-9D35D631701B}"/>
              </a:ext>
            </a:extLst>
          </p:cNvPr>
          <p:cNvSpPr/>
          <p:nvPr/>
        </p:nvSpPr>
        <p:spPr>
          <a:xfrm>
            <a:off x="439205" y="5797877"/>
            <a:ext cx="6614083" cy="782341"/>
          </a:xfrm>
          <a:prstGeom prst="roundRect">
            <a:avLst>
              <a:gd name="adj" fmla="val 718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90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695E4636-8B2C-4932-A623-B1EE0EF4A3BB}"/>
              </a:ext>
            </a:extLst>
          </p:cNvPr>
          <p:cNvSpPr txBox="1"/>
          <p:nvPr/>
        </p:nvSpPr>
        <p:spPr>
          <a:xfrm>
            <a:off x="622109" y="5872332"/>
            <a:ext cx="6431179" cy="707886"/>
          </a:xfrm>
          <a:prstGeom prst="rect">
            <a:avLst/>
          </a:prstGeom>
          <a:noFill/>
        </p:spPr>
        <p:txBody>
          <a:bodyPr wrap="square" rtlCol="0">
            <a:spAutoFit/>
          </a:bodyPr>
          <a:lstStyle/>
          <a:p>
            <a:pPr>
              <a:lnSpc>
                <a:spcPts val="1600"/>
              </a:lnSpc>
              <a:defRPr/>
            </a:pPr>
            <a:r>
              <a:rPr lang="ja-JP" altLang="en-US" sz="1200" u="sng" dirty="0">
                <a:solidFill>
                  <a:srgbClr val="FF0000"/>
                </a:solidFill>
                <a:latin typeface="Meiryo UI" panose="020B0604030504040204" pitchFamily="50" charset="-128"/>
                <a:ea typeface="Meiryo UI" panose="020B0604030504040204" pitchFamily="50" charset="-128"/>
              </a:rPr>
              <a:t>●３市町村が参加＋</a:t>
            </a:r>
            <a:r>
              <a:rPr lang="en-US" altLang="ja-JP" sz="1200" u="sng" dirty="0">
                <a:solidFill>
                  <a:srgbClr val="FF0000"/>
                </a:solidFill>
                <a:latin typeface="Meiryo UI" panose="020B0604030504040204" pitchFamily="50" charset="-128"/>
                <a:ea typeface="Meiryo UI" panose="020B0604030504040204" pitchFamily="50" charset="-128"/>
              </a:rPr>
              <a:t>R</a:t>
            </a:r>
            <a:r>
              <a:rPr lang="ja-JP" altLang="en-US" sz="1200" u="sng" dirty="0">
                <a:solidFill>
                  <a:srgbClr val="FF0000"/>
                </a:solidFill>
                <a:latin typeface="Meiryo UI" panose="020B0604030504040204" pitchFamily="50" charset="-128"/>
                <a:ea typeface="Meiryo UI" panose="020B0604030504040204" pitchFamily="50" charset="-128"/>
              </a:rPr>
              <a:t>５年度に向けグループ拡大予定</a:t>
            </a:r>
            <a:endParaRPr lang="en-US" altLang="ja-JP" sz="1200" u="sng" dirty="0">
              <a:solidFill>
                <a:srgbClr val="FF0000"/>
              </a:solidFill>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●公文書の作成から廃棄までを一体的に維持管理でき、オンラインで決裁（承認）ができるシステム</a:t>
            </a:r>
            <a:endParaRPr lang="en-US" altLang="ja-JP" sz="1200" dirty="0">
              <a:latin typeface="Meiryo UI" panose="020B0604030504040204" pitchFamily="50" charset="-128"/>
              <a:ea typeface="Meiryo UI" panose="020B0604030504040204" pitchFamily="50" charset="-128"/>
            </a:endParaRPr>
          </a:p>
          <a:p>
            <a:pPr>
              <a:lnSpc>
                <a:spcPts val="1600"/>
              </a:lnSpc>
              <a:defRPr/>
            </a:pPr>
            <a:r>
              <a:rPr lang="ja-JP" altLang="en-US" sz="1200" dirty="0">
                <a:latin typeface="Meiryo UI" panose="020B0604030504040204" pitchFamily="50" charset="-128"/>
                <a:ea typeface="Meiryo UI" panose="020B0604030504040204" pitchFamily="50" charset="-128"/>
              </a:rPr>
              <a:t>●在宅勤務やペーパーレス・はんこレスの推進など</a:t>
            </a:r>
            <a:r>
              <a:rPr lang="en-US" altLang="ja-JP" sz="1200" dirty="0">
                <a:latin typeface="Meiryo UI" panose="020B0604030504040204" pitchFamily="50" charset="-128"/>
                <a:ea typeface="Meiryo UI" panose="020B0604030504040204" pitchFamily="50" charset="-128"/>
              </a:rPr>
              <a:t>DX</a:t>
            </a:r>
            <a:r>
              <a:rPr lang="ja-JP" altLang="en-US" sz="1200" dirty="0">
                <a:latin typeface="Meiryo UI" panose="020B0604030504040204" pitchFamily="50" charset="-128"/>
                <a:ea typeface="Meiryo UI" panose="020B0604030504040204" pitchFamily="50" charset="-128"/>
              </a:rPr>
              <a:t>推進の基盤として幅広い効果を発揮</a:t>
            </a:r>
            <a:endParaRPr lang="en-US" altLang="ja-JP" sz="1200" dirty="0">
              <a:latin typeface="Meiryo UI" panose="020B0604030504040204" pitchFamily="50" charset="-128"/>
              <a:ea typeface="Meiryo UI" panose="020B0604030504040204" pitchFamily="50" charset="-128"/>
            </a:endParaRPr>
          </a:p>
        </p:txBody>
      </p:sp>
      <p:sp>
        <p:nvSpPr>
          <p:cNvPr id="21" name="角丸四角形 39">
            <a:extLst>
              <a:ext uri="{FF2B5EF4-FFF2-40B4-BE49-F238E27FC236}">
                <a16:creationId xmlns:a16="http://schemas.microsoft.com/office/drawing/2014/main" id="{3753203B-E416-45B9-9FF0-C4E2798AD201}"/>
              </a:ext>
            </a:extLst>
          </p:cNvPr>
          <p:cNvSpPr/>
          <p:nvPr/>
        </p:nvSpPr>
        <p:spPr>
          <a:xfrm>
            <a:off x="533140" y="5561471"/>
            <a:ext cx="4052497" cy="289114"/>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685800">
              <a:lnSpc>
                <a:spcPts val="2250"/>
              </a:lnSpc>
              <a:defRPr/>
            </a:pPr>
            <a:r>
              <a:rPr lang="ja-JP" altLang="en-US" sz="1400" b="1" dirty="0">
                <a:solidFill>
                  <a:schemeClr val="tx1"/>
                </a:solidFill>
                <a:latin typeface="Meiryo UI" panose="020B0604030504040204" pitchFamily="50" charset="-128"/>
                <a:ea typeface="Meiryo UI" panose="020B0604030504040204" pitchFamily="50" charset="-128"/>
              </a:rPr>
              <a:t>      文書管理・電子決裁システム</a:t>
            </a:r>
          </a:p>
        </p:txBody>
      </p:sp>
      <p:sp>
        <p:nvSpPr>
          <p:cNvPr id="22" name="楕円 21">
            <a:extLst>
              <a:ext uri="{FF2B5EF4-FFF2-40B4-BE49-F238E27FC236}">
                <a16:creationId xmlns:a16="http://schemas.microsoft.com/office/drawing/2014/main" id="{0AD58702-25AD-4D8C-84A5-438E53F46778}"/>
              </a:ext>
            </a:extLst>
          </p:cNvPr>
          <p:cNvSpPr/>
          <p:nvPr/>
        </p:nvSpPr>
        <p:spPr>
          <a:xfrm>
            <a:off x="340419" y="2254668"/>
            <a:ext cx="409982" cy="382710"/>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dirty="0">
                <a:solidFill>
                  <a:schemeClr val="tx1"/>
                </a:solidFill>
              </a:rPr>
              <a:t>R3</a:t>
            </a:r>
            <a:endParaRPr lang="ja-JP" altLang="en-US" sz="1200" b="1" dirty="0">
              <a:solidFill>
                <a:schemeClr val="tx1"/>
              </a:solidFill>
            </a:endParaRPr>
          </a:p>
        </p:txBody>
      </p:sp>
      <p:sp>
        <p:nvSpPr>
          <p:cNvPr id="23" name="楕円 22">
            <a:extLst>
              <a:ext uri="{FF2B5EF4-FFF2-40B4-BE49-F238E27FC236}">
                <a16:creationId xmlns:a16="http://schemas.microsoft.com/office/drawing/2014/main" id="{67847ED6-8189-4397-A0F3-C4DDDB2F4472}"/>
              </a:ext>
            </a:extLst>
          </p:cNvPr>
          <p:cNvSpPr/>
          <p:nvPr/>
        </p:nvSpPr>
        <p:spPr>
          <a:xfrm>
            <a:off x="356271" y="3732160"/>
            <a:ext cx="422239" cy="382710"/>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dirty="0">
                <a:solidFill>
                  <a:schemeClr val="tx1"/>
                </a:solidFill>
              </a:rPr>
              <a:t>R3</a:t>
            </a:r>
            <a:endParaRPr lang="ja-JP" altLang="en-US" sz="1200" b="1" dirty="0">
              <a:solidFill>
                <a:schemeClr val="tx1"/>
              </a:solidFill>
            </a:endParaRPr>
          </a:p>
        </p:txBody>
      </p:sp>
      <p:sp>
        <p:nvSpPr>
          <p:cNvPr id="24" name="楕円 23">
            <a:extLst>
              <a:ext uri="{FF2B5EF4-FFF2-40B4-BE49-F238E27FC236}">
                <a16:creationId xmlns:a16="http://schemas.microsoft.com/office/drawing/2014/main" id="{15246BA0-56D1-4E31-9333-49C6B939B443}"/>
              </a:ext>
            </a:extLst>
          </p:cNvPr>
          <p:cNvSpPr/>
          <p:nvPr/>
        </p:nvSpPr>
        <p:spPr>
          <a:xfrm>
            <a:off x="373865" y="5415167"/>
            <a:ext cx="409982" cy="38271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b="1" dirty="0">
                <a:solidFill>
                  <a:schemeClr val="tx1"/>
                </a:solidFill>
              </a:rPr>
              <a:t>R4</a:t>
            </a:r>
            <a:endParaRPr lang="ja-JP" altLang="en-US" sz="1200" b="1" dirty="0">
              <a:solidFill>
                <a:schemeClr val="tx1"/>
              </a:solidFill>
            </a:endParaRPr>
          </a:p>
        </p:txBody>
      </p:sp>
      <p:sp>
        <p:nvSpPr>
          <p:cNvPr id="26" name="テキスト ボックス 25">
            <a:extLst>
              <a:ext uri="{FF2B5EF4-FFF2-40B4-BE49-F238E27FC236}">
                <a16:creationId xmlns:a16="http://schemas.microsoft.com/office/drawing/2014/main" id="{3074EBF8-F2FA-4399-B774-4896A0A7930C}"/>
              </a:ext>
            </a:extLst>
          </p:cNvPr>
          <p:cNvSpPr txBox="1"/>
          <p:nvPr/>
        </p:nvSpPr>
        <p:spPr>
          <a:xfrm>
            <a:off x="451504" y="864944"/>
            <a:ext cx="6675687" cy="830997"/>
          </a:xfrm>
          <a:prstGeom prst="rect">
            <a:avLst/>
          </a:prstGeom>
          <a:noFill/>
          <a:ln>
            <a:no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行政のデジタル化を通じた住民</a:t>
            </a:r>
            <a:r>
              <a:rPr lang="en-US" altLang="ja-JP" sz="1600" dirty="0">
                <a:latin typeface="Meiryo UI" panose="020B0604030504040204" pitchFamily="50" charset="-128"/>
                <a:ea typeface="Meiryo UI" panose="020B0604030504040204" pitchFamily="50" charset="-128"/>
              </a:rPr>
              <a:t>QoL</a:t>
            </a:r>
            <a:r>
              <a:rPr lang="ja-JP" altLang="en-US" sz="1600" dirty="0">
                <a:latin typeface="Meiryo UI" panose="020B0604030504040204" pitchFamily="50" charset="-128"/>
                <a:ea typeface="Meiryo UI" panose="020B0604030504040204" pitchFamily="50" charset="-128"/>
              </a:rPr>
              <a:t>（生活の質）の向上や業務効率化と、</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財政負担緩和の両立をめざして、府と府内市町村で構成する“</a:t>
            </a:r>
            <a:r>
              <a:rPr lang="en-US" altLang="ja-JP" sz="1600" dirty="0" err="1">
                <a:latin typeface="Meiryo UI" panose="020B0604030504040204" pitchFamily="50" charset="-128"/>
                <a:ea typeface="Meiryo UI" panose="020B0604030504040204" pitchFamily="50" charset="-128"/>
              </a:rPr>
              <a:t>GovTech</a:t>
            </a:r>
            <a:r>
              <a:rPr lang="ja-JP" altLang="en-US" sz="1600" dirty="0">
                <a:latin typeface="Meiryo UI" panose="020B0604030504040204" pitchFamily="50" charset="-128"/>
                <a:ea typeface="Meiryo UI" panose="020B0604030504040204" pitchFamily="50" charset="-128"/>
              </a:rPr>
              <a:t>大阪”を中心に、システム共同化の取組みを進めています。</a:t>
            </a:r>
            <a:endParaRPr lang="en-US" altLang="ja-JP" sz="1600" u="sng" dirty="0">
              <a:latin typeface="Meiryo UI" panose="020B0604030504040204" pitchFamily="50" charset="-128"/>
              <a:ea typeface="Meiryo UI" panose="020B0604030504040204" pitchFamily="50" charset="-128"/>
            </a:endParaRPr>
          </a:p>
        </p:txBody>
      </p:sp>
      <p:sp>
        <p:nvSpPr>
          <p:cNvPr id="27" name="正方形/長方形 26"/>
          <p:cNvSpPr/>
          <p:nvPr/>
        </p:nvSpPr>
        <p:spPr>
          <a:xfrm>
            <a:off x="7506904" y="6475994"/>
            <a:ext cx="4469568" cy="230832"/>
          </a:xfrm>
          <a:prstGeom prst="rect">
            <a:avLst/>
          </a:prstGeom>
        </p:spPr>
        <p:txBody>
          <a:bodyPr wrap="square">
            <a:spAutoFit/>
          </a:body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自治体</a:t>
            </a:r>
            <a:r>
              <a:rPr lang="en-US" altLang="ja-JP" sz="900" dirty="0">
                <a:latin typeface="Meiryo UI" panose="020B0604030504040204" pitchFamily="50" charset="-128"/>
                <a:ea typeface="Meiryo UI" panose="020B0604030504040204" pitchFamily="50" charset="-128"/>
              </a:rPr>
              <a:t>DX</a:t>
            </a:r>
            <a:r>
              <a:rPr lang="ja-JP" altLang="en-US" sz="900" dirty="0">
                <a:latin typeface="Meiryo UI" panose="020B0604030504040204" pitchFamily="50" charset="-128"/>
                <a:ea typeface="Meiryo UI" panose="020B0604030504040204" pitchFamily="50" charset="-128"/>
              </a:rPr>
              <a:t>推進に関するアンケート調査（様式１：次期共同化希望）</a:t>
            </a:r>
            <a:r>
              <a:rPr lang="en-US" altLang="ja-JP" sz="900" dirty="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endParaRPr>
          </a:p>
        </p:txBody>
      </p:sp>
      <p:sp>
        <p:nvSpPr>
          <p:cNvPr id="28" name="正方形/長方形 27"/>
          <p:cNvSpPr/>
          <p:nvPr/>
        </p:nvSpPr>
        <p:spPr>
          <a:xfrm>
            <a:off x="7366198" y="2359983"/>
            <a:ext cx="558843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共同化の希望について（</a:t>
            </a:r>
            <a:r>
              <a:rPr lang="en-US" altLang="ja-JP" sz="1600" b="1" dirty="0">
                <a:latin typeface="Meiryo UI" panose="020B0604030504040204" pitchFamily="50" charset="-128"/>
                <a:ea typeface="Meiryo UI" panose="020B0604030504040204" pitchFamily="50" charset="-128"/>
              </a:rPr>
              <a:t>R4.4.7 </a:t>
            </a:r>
            <a:r>
              <a:rPr lang="ja-JP" altLang="en-US" sz="1600" b="1" dirty="0">
                <a:latin typeface="Meiryo UI" panose="020B0604030504040204" pitchFamily="50" charset="-128"/>
                <a:ea typeface="Meiryo UI" panose="020B0604030504040204" pitchFamily="50" charset="-128"/>
              </a:rPr>
              <a:t>照会結果）</a:t>
            </a:r>
          </a:p>
        </p:txBody>
      </p:sp>
      <p:graphicFrame>
        <p:nvGraphicFramePr>
          <p:cNvPr id="29" name="グラフ 28"/>
          <p:cNvGraphicFramePr>
            <a:graphicFrameLocks/>
          </p:cNvGraphicFramePr>
          <p:nvPr/>
        </p:nvGraphicFramePr>
        <p:xfrm>
          <a:off x="7506903" y="2720481"/>
          <a:ext cx="4345225" cy="3717952"/>
        </p:xfrm>
        <a:graphic>
          <a:graphicData uri="http://schemas.openxmlformats.org/drawingml/2006/chart">
            <c:chart xmlns:c="http://schemas.openxmlformats.org/drawingml/2006/chart" xmlns:r="http://schemas.openxmlformats.org/officeDocument/2006/relationships" r:id="rId2"/>
          </a:graphicData>
        </a:graphic>
      </p:graphicFrame>
      <p:pic>
        <p:nvPicPr>
          <p:cNvPr id="2" name="図 1"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609" y="131549"/>
            <a:ext cx="4071862" cy="2097131"/>
          </a:xfrm>
          <a:prstGeom prst="rect">
            <a:avLst/>
          </a:prstGeom>
        </p:spPr>
      </p:pic>
      <p:grpSp>
        <p:nvGrpSpPr>
          <p:cNvPr id="30" name="グループ化 29"/>
          <p:cNvGrpSpPr/>
          <p:nvPr/>
        </p:nvGrpSpPr>
        <p:grpSpPr>
          <a:xfrm>
            <a:off x="6190736" y="4200924"/>
            <a:ext cx="353719" cy="533531"/>
            <a:chOff x="1566793" y="5352758"/>
            <a:chExt cx="406885" cy="406885"/>
          </a:xfrm>
        </p:grpSpPr>
        <p:pic>
          <p:nvPicPr>
            <p:cNvPr id="31"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793" y="5352758"/>
              <a:ext cx="406885" cy="406885"/>
            </a:xfrm>
            <a:prstGeom prst="rect">
              <a:avLst/>
            </a:prstGeom>
          </p:spPr>
        </p:pic>
        <p:pic>
          <p:nvPicPr>
            <p:cNvPr id="32" name="図 31"/>
            <p:cNvPicPr>
              <a:picLocks noChangeAspect="1"/>
            </p:cNvPicPr>
            <p:nvPr/>
          </p:nvPicPr>
          <p:blipFill>
            <a:blip r:embed="rId5"/>
            <a:stretch>
              <a:fillRect/>
            </a:stretch>
          </p:blipFill>
          <p:spPr>
            <a:xfrm>
              <a:off x="1648465" y="5461712"/>
              <a:ext cx="283458" cy="105201"/>
            </a:xfrm>
            <a:prstGeom prst="rect">
              <a:avLst/>
            </a:prstGeom>
          </p:spPr>
        </p:pic>
      </p:gr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6813" y="4451274"/>
            <a:ext cx="530099" cy="530099"/>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736" y="2424278"/>
            <a:ext cx="682456" cy="744693"/>
          </a:xfrm>
          <a:prstGeom prst="rect">
            <a:avLst/>
          </a:prstGeom>
        </p:spPr>
      </p:pic>
    </p:spTree>
    <p:extLst>
      <p:ext uri="{BB962C8B-B14F-4D97-AF65-F5344CB8AC3E}">
        <p14:creationId xmlns:p14="http://schemas.microsoft.com/office/powerpoint/2010/main" val="149242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6571208" y="1920836"/>
            <a:ext cx="5277482" cy="19229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61902" y="1763112"/>
            <a:ext cx="1361825" cy="1259376"/>
          </a:xfrm>
          <a:prstGeom prst="rect">
            <a:avLst/>
          </a:prstGeom>
          <a:ln>
            <a:solidFill>
              <a:schemeClr val="bg1"/>
            </a:solidFill>
          </a:ln>
        </p:spPr>
      </p:pic>
      <p:sp>
        <p:nvSpPr>
          <p:cNvPr id="4" name="スライド番号プレースホルダー 3"/>
          <p:cNvSpPr>
            <a:spLocks noGrp="1"/>
          </p:cNvSpPr>
          <p:nvPr>
            <p:ph type="sldNum" sz="quarter" idx="12"/>
          </p:nvPr>
        </p:nvSpPr>
        <p:spPr>
          <a:xfrm>
            <a:off x="9278600" y="6574006"/>
            <a:ext cx="2743200" cy="283994"/>
          </a:xfrm>
        </p:spPr>
        <p:txBody>
          <a:bodyPr/>
          <a:lstStyle/>
          <a:p>
            <a:fld id="{1788F0F9-CCFE-4985-AD54-E016DA6B1074}" type="slidenum">
              <a:rPr kumimoji="1" lang="ja-JP" altLang="en-US" smtClean="0"/>
              <a:t>19</a:t>
            </a:fld>
            <a:endParaRPr kumimoji="1" lang="ja-JP" altLang="en-US"/>
          </a:p>
        </p:txBody>
      </p:sp>
      <p:sp>
        <p:nvSpPr>
          <p:cNvPr id="6" name="テキスト ボックス 5"/>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7" name="直線コネクタ 6"/>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69308" y="69746"/>
            <a:ext cx="8307163" cy="400110"/>
          </a:xfrm>
          <a:prstGeom prst="rect">
            <a:avLst/>
          </a:prstGeom>
          <a:noFill/>
        </p:spPr>
        <p:txBody>
          <a:bodyPr wrap="square" rtlCol="0">
            <a:spAutoFit/>
          </a:bodyPr>
          <a:lstStyle/>
          <a:p>
            <a:r>
              <a:rPr lang="ja-JP" altLang="en-US" sz="2000" b="1" dirty="0"/>
              <a:t>６</a:t>
            </a:r>
            <a:r>
              <a:rPr lang="ja-JP" altLang="en-US" sz="2000" b="1" dirty="0" smtClean="0"/>
              <a:t>）</a:t>
            </a:r>
            <a:r>
              <a:rPr lang="ja-JP" altLang="en-US" sz="2000" b="1" dirty="0"/>
              <a:t>府庁の</a:t>
            </a:r>
            <a:r>
              <a:rPr lang="en-US" altLang="ja-JP" sz="2000" b="1" dirty="0"/>
              <a:t>ICT</a:t>
            </a:r>
            <a:r>
              <a:rPr lang="ja-JP" altLang="en-US" sz="2000" b="1" dirty="0"/>
              <a:t>化推進</a:t>
            </a:r>
            <a:endParaRPr lang="ja-JP" altLang="en-US" sz="1600" b="1" dirty="0"/>
          </a:p>
        </p:txBody>
      </p:sp>
      <p:sp>
        <p:nvSpPr>
          <p:cNvPr id="14" name="テキスト ボックス 13"/>
          <p:cNvSpPr txBox="1"/>
          <p:nvPr/>
        </p:nvSpPr>
        <p:spPr>
          <a:xfrm>
            <a:off x="6350990" y="734192"/>
            <a:ext cx="5601395" cy="369332"/>
          </a:xfrm>
          <a:prstGeom prst="rect">
            <a:avLst/>
          </a:prstGeom>
          <a:solidFill>
            <a:schemeClr val="accent4">
              <a:lumMod val="40000"/>
              <a:lumOff val="60000"/>
            </a:schemeClr>
          </a:solid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rPr>
              <a:t>■テレワークや</a:t>
            </a:r>
            <a:r>
              <a:rPr lang="en-US" altLang="ja-JP" b="1" dirty="0">
                <a:solidFill>
                  <a:prstClr val="black"/>
                </a:solidFill>
                <a:latin typeface="Meiryo UI" panose="020B0604030504040204" pitchFamily="50" charset="-128"/>
                <a:ea typeface="Meiryo UI" panose="020B0604030504040204" pitchFamily="50" charset="-128"/>
              </a:rPr>
              <a:t>Web</a:t>
            </a:r>
            <a:r>
              <a:rPr lang="ja-JP" altLang="en-US" b="1" dirty="0">
                <a:solidFill>
                  <a:prstClr val="black"/>
                </a:solidFill>
                <a:latin typeface="Meiryo UI" panose="020B0604030504040204" pitchFamily="50" charset="-128"/>
                <a:ea typeface="Meiryo UI" panose="020B0604030504040204" pitchFamily="50" charset="-128"/>
              </a:rPr>
              <a:t>会議の環境整備</a:t>
            </a:r>
            <a:endParaRPr kumimoji="1" lang="ja-JP" altLang="en-US" b="1" dirty="0"/>
          </a:p>
        </p:txBody>
      </p:sp>
      <p:sp>
        <p:nvSpPr>
          <p:cNvPr id="13" name="テキスト ボックス 12"/>
          <p:cNvSpPr txBox="1"/>
          <p:nvPr/>
        </p:nvSpPr>
        <p:spPr>
          <a:xfrm>
            <a:off x="57211" y="724000"/>
            <a:ext cx="6026788" cy="369332"/>
          </a:xfrm>
          <a:prstGeom prst="rect">
            <a:avLst/>
          </a:prstGeom>
          <a:solidFill>
            <a:schemeClr val="accent4">
              <a:lumMod val="40000"/>
              <a:lumOff val="60000"/>
            </a:schemeClr>
          </a:solidFill>
        </p:spPr>
        <p:txBody>
          <a:bodyPr wrap="square" rtlCol="0">
            <a:spAutoFit/>
          </a:bodyPr>
          <a:lstStyle/>
          <a:p>
            <a:r>
              <a:rPr lang="ja-JP" altLang="en-US" b="1" dirty="0"/>
              <a:t>■行政手続きのオンライン化</a:t>
            </a:r>
            <a:endParaRPr kumimoji="1" lang="ja-JP" altLang="en-US" b="1" dirty="0"/>
          </a:p>
        </p:txBody>
      </p:sp>
      <p:graphicFrame>
        <p:nvGraphicFramePr>
          <p:cNvPr id="69" name="表 68"/>
          <p:cNvGraphicFramePr>
            <a:graphicFrameLocks noGrp="1"/>
          </p:cNvGraphicFramePr>
          <p:nvPr>
            <p:extLst>
              <p:ext uri="{D42A27DB-BD31-4B8C-83A1-F6EECF244321}">
                <p14:modId xmlns:p14="http://schemas.microsoft.com/office/powerpoint/2010/main" val="3857730515"/>
              </p:ext>
            </p:extLst>
          </p:nvPr>
        </p:nvGraphicFramePr>
        <p:xfrm>
          <a:off x="158948" y="5253164"/>
          <a:ext cx="5792688" cy="1526640"/>
        </p:xfrm>
        <a:graphic>
          <a:graphicData uri="http://schemas.openxmlformats.org/drawingml/2006/table">
            <a:tbl>
              <a:tblPr firstRow="1" bandRow="1">
                <a:tableStyleId>{5940675A-B579-460E-94D1-54222C63F5DA}</a:tableStyleId>
              </a:tblPr>
              <a:tblGrid>
                <a:gridCol w="1026552">
                  <a:extLst>
                    <a:ext uri="{9D8B030D-6E8A-4147-A177-3AD203B41FA5}">
                      <a16:colId xmlns:a16="http://schemas.microsoft.com/office/drawing/2014/main" val="1084498956"/>
                    </a:ext>
                  </a:extLst>
                </a:gridCol>
                <a:gridCol w="4766136">
                  <a:extLst>
                    <a:ext uri="{9D8B030D-6E8A-4147-A177-3AD203B41FA5}">
                      <a16:colId xmlns:a16="http://schemas.microsoft.com/office/drawing/2014/main" val="3639057847"/>
                    </a:ext>
                  </a:extLst>
                </a:gridCol>
              </a:tblGrid>
              <a:tr h="164198">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36800" marR="1368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786438"/>
                  </a:ext>
                </a:extLst>
              </a:tr>
              <a:tr h="357120">
                <a:tc>
                  <a:txBody>
                    <a:bodyPr/>
                    <a:lstStyle/>
                    <a:p>
                      <a:pPr algn="ctr">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ペーパーレス</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・取組事例</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等を示した「ペーパーレス会議指針」を策定、タブレット端末や液晶モニターなどペーパーレスを促進する環境を整備（</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36800" marR="1368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399925"/>
                  </a:ext>
                </a:extLst>
              </a:tr>
              <a:tr h="357120">
                <a:tc>
                  <a:txBody>
                    <a:bodyPr/>
                    <a:lstStyle/>
                    <a:p>
                      <a:pPr algn="ctr">
                        <a:lnSpc>
                          <a:spcPts val="2000"/>
                        </a:lnSpc>
                      </a:pPr>
                      <a:r>
                        <a:rPr kumimoji="1" lang="ja-JP" altLang="en-US" sz="1400" b="1" dirty="0">
                          <a:solidFill>
                            <a:schemeClr val="tx1"/>
                          </a:solidFill>
                          <a:latin typeface="Meiryo UI" panose="020B0604030504040204" pitchFamily="50" charset="-128"/>
                          <a:ea typeface="Meiryo UI" panose="020B0604030504040204" pitchFamily="50" charset="-128"/>
                        </a:rPr>
                        <a:t>キャッシュレス</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・決済事業者と協定を締結（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）し、指定管理者が負担する決済手数料を割引き、負担軽減を実現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marL="136800" marR="1368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369878"/>
                  </a:ext>
                </a:extLst>
              </a:tr>
            </a:tbl>
          </a:graphicData>
        </a:graphic>
      </p:graphicFrame>
      <p:sp>
        <p:nvSpPr>
          <p:cNvPr id="18" name="テキスト ボックス 17">
            <a:extLst>
              <a:ext uri="{FF2B5EF4-FFF2-40B4-BE49-F238E27FC236}">
                <a16:creationId xmlns:a16="http://schemas.microsoft.com/office/drawing/2014/main" id="{23B7FF7A-93CD-4B31-8CB9-01F723B04A30}"/>
              </a:ext>
            </a:extLst>
          </p:cNvPr>
          <p:cNvSpPr txBox="1"/>
          <p:nvPr/>
        </p:nvSpPr>
        <p:spPr>
          <a:xfrm>
            <a:off x="211812" y="1121806"/>
            <a:ext cx="5872187" cy="523220"/>
          </a:xfrm>
          <a:prstGeom prst="rect">
            <a:avLst/>
          </a:prstGeom>
          <a:noFill/>
        </p:spPr>
        <p:txBody>
          <a:bodyPr wrap="square" rtlCol="0">
            <a:spAutoFit/>
          </a:bodyPr>
          <a:lstStyle/>
          <a:p>
            <a:r>
              <a:rPr lang="ja-JP" altLang="en-US" sz="1400" dirty="0"/>
              <a:t>・住民の利便性を高めるため、新たな電子申請システム（大阪府行政オンラインシステム）を導入（</a:t>
            </a:r>
            <a:r>
              <a:rPr lang="en-US" altLang="ja-JP" sz="1400" dirty="0"/>
              <a:t>R3</a:t>
            </a:r>
            <a:r>
              <a:rPr lang="ja-JP" altLang="en-US" sz="1400" dirty="0"/>
              <a:t>年</a:t>
            </a:r>
            <a:r>
              <a:rPr lang="en-US" altLang="ja-JP" sz="1400" dirty="0"/>
              <a:t>5</a:t>
            </a:r>
            <a:r>
              <a:rPr lang="ja-JP" altLang="en-US" sz="1400" dirty="0"/>
              <a:t>月）</a:t>
            </a:r>
            <a:r>
              <a:rPr lang="en-US" altLang="ja-JP" sz="1100" dirty="0"/>
              <a:t>※</a:t>
            </a:r>
            <a:r>
              <a:rPr lang="ja-JP" altLang="en-US" sz="1100" dirty="0"/>
              <a:t>約</a:t>
            </a:r>
            <a:r>
              <a:rPr lang="en-US" altLang="ja-JP" sz="1100" dirty="0"/>
              <a:t>160</a:t>
            </a:r>
            <a:r>
              <a:rPr lang="ja-JP" altLang="en-US" sz="1100" dirty="0"/>
              <a:t>手続き、約</a:t>
            </a:r>
            <a:r>
              <a:rPr lang="en-US" altLang="ja-JP" sz="1100" dirty="0"/>
              <a:t>80</a:t>
            </a:r>
            <a:r>
              <a:rPr lang="ja-JP" altLang="en-US" sz="1100" dirty="0"/>
              <a:t>万件の申請受付（</a:t>
            </a:r>
            <a:r>
              <a:rPr lang="en-US" altLang="ja-JP" sz="1100" dirty="0"/>
              <a:t>R4</a:t>
            </a:r>
            <a:r>
              <a:rPr lang="ja-JP" altLang="en-US" sz="1100" dirty="0"/>
              <a:t>年</a:t>
            </a:r>
            <a:r>
              <a:rPr lang="en-US" altLang="ja-JP" sz="1100" dirty="0"/>
              <a:t>8</a:t>
            </a:r>
            <a:r>
              <a:rPr lang="ja-JP" altLang="en-US" sz="1100" dirty="0"/>
              <a:t>月時点）</a:t>
            </a:r>
            <a:endParaRPr lang="en-US" altLang="ja-JP" sz="1400" dirty="0"/>
          </a:p>
        </p:txBody>
      </p:sp>
      <p:sp>
        <p:nvSpPr>
          <p:cNvPr id="71" name="テキスト ボックス 70">
            <a:extLst>
              <a:ext uri="{FF2B5EF4-FFF2-40B4-BE49-F238E27FC236}">
                <a16:creationId xmlns:a16="http://schemas.microsoft.com/office/drawing/2014/main" id="{23B7FF7A-93CD-4B31-8CB9-01F723B04A30}"/>
              </a:ext>
            </a:extLst>
          </p:cNvPr>
          <p:cNvSpPr txBox="1"/>
          <p:nvPr/>
        </p:nvSpPr>
        <p:spPr>
          <a:xfrm>
            <a:off x="388686" y="2904955"/>
            <a:ext cx="2321962" cy="276999"/>
          </a:xfrm>
          <a:prstGeom prst="rect">
            <a:avLst/>
          </a:prstGeom>
          <a:noFill/>
        </p:spPr>
        <p:txBody>
          <a:bodyPr wrap="square" rtlCol="0">
            <a:spAutoFit/>
          </a:bodyPr>
          <a:lstStyle/>
          <a:p>
            <a:r>
              <a:rPr lang="ja-JP" altLang="en-US" sz="1200" b="1" dirty="0">
                <a:effectLst>
                  <a:outerShdw blurRad="38100" dist="38100" dir="2700000" algn="tl">
                    <a:srgbClr val="000000">
                      <a:alpha val="43137"/>
                    </a:srgbClr>
                  </a:outerShdw>
                </a:effectLst>
              </a:rPr>
              <a:t>オンライン化した主な手続き</a:t>
            </a:r>
            <a:endParaRPr lang="en-US" altLang="ja-JP" sz="1200" b="1" dirty="0">
              <a:effectLst>
                <a:outerShdw blurRad="38100" dist="38100" dir="2700000" algn="tl">
                  <a:srgbClr val="000000">
                    <a:alpha val="43137"/>
                  </a:srgbClr>
                </a:outerShdw>
              </a:effectLst>
            </a:endParaRPr>
          </a:p>
        </p:txBody>
      </p:sp>
      <p:sp>
        <p:nvSpPr>
          <p:cNvPr id="74" name="正方形/長方形 73"/>
          <p:cNvSpPr/>
          <p:nvPr/>
        </p:nvSpPr>
        <p:spPr>
          <a:xfrm>
            <a:off x="6317472" y="1143149"/>
            <a:ext cx="5825598" cy="11581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225"/>
              </a:spcBef>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テレワーク環境（緊急テレワークシステムの構築）</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225"/>
              </a:spcBef>
              <a:defRPr/>
            </a:pPr>
            <a:r>
              <a:rPr kumimoji="0"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コロナ禍も踏まえ、職員が</a:t>
            </a:r>
            <a:r>
              <a:rPr lang="ja-JP" altLang="en-US" sz="1400" dirty="0">
                <a:solidFill>
                  <a:prstClr val="black"/>
                </a:solidFill>
                <a:latin typeface="Meiryo UI" panose="020B0604030504040204" pitchFamily="50" charset="-128"/>
                <a:ea typeface="Meiryo UI" panose="020B0604030504040204" pitchFamily="50" charset="-128"/>
              </a:rPr>
              <a:t>自宅から庁内の各種業務システムを利用できる環境を構築（</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R2</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r>
              <a:rPr kumimoji="0" lang="en-US" altLang="ja-JP" sz="1400" dirty="0">
                <a:solidFill>
                  <a:prstClr val="black"/>
                </a:solidFill>
                <a:latin typeface="Meiryo UI" panose="020B0604030504040204" pitchFamily="50" charset="-128"/>
                <a:ea typeface="Meiryo UI" panose="020B0604030504040204" pitchFamily="50" charset="-128"/>
              </a:rPr>
              <a:t>6</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a:t>
            </a:r>
            <a:r>
              <a:rPr lang="en-US" altLang="ja-JP" sz="1050" dirty="0">
                <a:solidFill>
                  <a:prstClr val="black"/>
                </a:solidFill>
                <a:latin typeface="Meiryo UI" panose="020B0604030504040204" pitchFamily="50" charset="-128"/>
                <a:ea typeface="Meiryo UI" panose="020B0604030504040204" pitchFamily="50" charset="-128"/>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利用登録数　約</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6,000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人、平均約</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人／日が利用（</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R3</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年度実績）</a:t>
            </a:r>
            <a:endParaRPr kumimoji="0" lang="ja-JP" altLang="en-US" sz="1200" b="1" dirty="0">
              <a:solidFill>
                <a:prstClr val="black"/>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6374034" y="4325471"/>
            <a:ext cx="5578353" cy="8203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457200">
              <a:spcBef>
                <a:spcPts val="225"/>
              </a:spcBef>
              <a:defRPr/>
            </a:pPr>
            <a:r>
              <a:rPr kumimoji="0" lang="ja-JP" altLang="en-US" sz="1400" b="1" dirty="0">
                <a:solidFill>
                  <a:prstClr val="black"/>
                </a:solidFill>
                <a:latin typeface="Meiryo UI" panose="020B0604030504040204" pitchFamily="50" charset="-128"/>
                <a:ea typeface="Meiryo UI" panose="020B0604030504040204" pitchFamily="50" charset="-128"/>
              </a:rPr>
              <a:t>◇</a:t>
            </a:r>
            <a:r>
              <a:rPr kumimoji="0" lang="en-US" altLang="ja-JP" sz="1400" b="1" dirty="0">
                <a:solidFill>
                  <a:prstClr val="black"/>
                </a:solidFill>
                <a:latin typeface="Meiryo UI" panose="020B0604030504040204" pitchFamily="50" charset="-128"/>
                <a:ea typeface="Meiryo UI" panose="020B0604030504040204" pitchFamily="50" charset="-128"/>
              </a:rPr>
              <a:t> Web</a:t>
            </a:r>
            <a:r>
              <a:rPr kumimoji="0" lang="ja-JP" altLang="en-US" sz="1400" b="1" dirty="0">
                <a:solidFill>
                  <a:prstClr val="black"/>
                </a:solidFill>
                <a:latin typeface="Meiryo UI" panose="020B0604030504040204" pitchFamily="50" charset="-128"/>
                <a:ea typeface="Meiryo UI" panose="020B0604030504040204" pitchFamily="50" charset="-128"/>
              </a:rPr>
              <a:t>会議環境（</a:t>
            </a:r>
            <a:r>
              <a:rPr kumimoji="0" lang="en-US" altLang="ja-JP" sz="1400" b="1" dirty="0">
                <a:solidFill>
                  <a:prstClr val="black"/>
                </a:solidFill>
                <a:latin typeface="Meiryo UI" panose="020B0604030504040204" pitchFamily="50" charset="-128"/>
                <a:ea typeface="Meiryo UI" panose="020B0604030504040204" pitchFamily="50" charset="-128"/>
              </a:rPr>
              <a:t>Microsoft Teams </a:t>
            </a:r>
            <a:r>
              <a:rPr kumimoji="0" lang="ja-JP" altLang="en-US" sz="1400" b="1" dirty="0">
                <a:solidFill>
                  <a:prstClr val="black"/>
                </a:solidFill>
                <a:latin typeface="Meiryo UI" panose="020B0604030504040204" pitchFamily="50" charset="-128"/>
                <a:ea typeface="Meiryo UI" panose="020B0604030504040204" pitchFamily="50" charset="-128"/>
              </a:rPr>
              <a:t>の導入）</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defTabSz="457200">
              <a:spcBef>
                <a:spcPts val="225"/>
              </a:spcBef>
              <a:defRPr/>
            </a:pPr>
            <a:r>
              <a:rPr kumimoji="0" lang="ja-JP" altLang="en-US" sz="1400" dirty="0">
                <a:solidFill>
                  <a:prstClr val="black"/>
                </a:solidFill>
                <a:latin typeface="Meiryo UI" panose="020B0604030504040204" pitchFamily="50" charset="-128"/>
                <a:ea typeface="Meiryo UI" panose="020B0604030504040204" pitchFamily="50" charset="-128"/>
              </a:rPr>
              <a:t>・業務の効率化を図るため、全職員がいつでも</a:t>
            </a:r>
            <a:r>
              <a:rPr kumimoji="0" lang="en-US" altLang="ja-JP" sz="1400" dirty="0">
                <a:solidFill>
                  <a:prstClr val="black"/>
                </a:solidFill>
                <a:latin typeface="Meiryo UI" panose="020B0604030504040204" pitchFamily="50" charset="-128"/>
                <a:ea typeface="Meiryo UI" panose="020B0604030504040204" pitchFamily="50" charset="-128"/>
              </a:rPr>
              <a:t>Web</a:t>
            </a:r>
            <a:r>
              <a:rPr kumimoji="0" lang="ja-JP" altLang="en-US" sz="1400" dirty="0">
                <a:solidFill>
                  <a:prstClr val="black"/>
                </a:solidFill>
                <a:latin typeface="Meiryo UI" panose="020B0604030504040204" pitchFamily="50" charset="-128"/>
                <a:ea typeface="Meiryo UI" panose="020B0604030504040204" pitchFamily="50" charset="-128"/>
              </a:rPr>
              <a:t>会議を主催できる環境を</a:t>
            </a:r>
            <a:endParaRPr kumimoji="0" lang="en-US" altLang="ja-JP" sz="1400" dirty="0">
              <a:solidFill>
                <a:prstClr val="black"/>
              </a:solidFill>
              <a:latin typeface="Meiryo UI" panose="020B0604030504040204" pitchFamily="50" charset="-128"/>
              <a:ea typeface="Meiryo UI" panose="020B0604030504040204" pitchFamily="50" charset="-128"/>
            </a:endParaRPr>
          </a:p>
          <a:p>
            <a:pPr defTabSz="457200">
              <a:spcBef>
                <a:spcPts val="225"/>
              </a:spcBef>
              <a:defRPr/>
            </a:pPr>
            <a:r>
              <a:rPr kumimoji="0" lang="ja-JP" altLang="en-US" sz="1400" dirty="0">
                <a:solidFill>
                  <a:prstClr val="black"/>
                </a:solidFill>
                <a:latin typeface="Meiryo UI" panose="020B0604030504040204" pitchFamily="50" charset="-128"/>
                <a:ea typeface="Meiryo UI" panose="020B0604030504040204" pitchFamily="50" charset="-128"/>
              </a:rPr>
              <a:t>導入（</a:t>
            </a:r>
            <a:r>
              <a:rPr kumimoji="0" lang="en-US" altLang="ja-JP" sz="1400" dirty="0">
                <a:solidFill>
                  <a:prstClr val="black"/>
                </a:solidFill>
                <a:latin typeface="Meiryo UI" panose="020B0604030504040204" pitchFamily="50" charset="-128"/>
                <a:ea typeface="Meiryo UI" panose="020B0604030504040204" pitchFamily="50" charset="-128"/>
              </a:rPr>
              <a:t>R3</a:t>
            </a:r>
            <a:r>
              <a:rPr kumimoji="0" lang="ja-JP" altLang="en-US" sz="1400" dirty="0">
                <a:solidFill>
                  <a:prstClr val="black"/>
                </a:solidFill>
                <a:latin typeface="Meiryo UI" panose="020B0604030504040204" pitchFamily="50" charset="-128"/>
                <a:ea typeface="Meiryo UI" panose="020B0604030504040204" pitchFamily="50" charset="-128"/>
              </a:rPr>
              <a:t>年</a:t>
            </a:r>
            <a:r>
              <a:rPr kumimoji="0" lang="en-US" altLang="ja-JP" sz="1400" dirty="0">
                <a:solidFill>
                  <a:prstClr val="black"/>
                </a:solidFill>
                <a:latin typeface="Meiryo UI" panose="020B0604030504040204" pitchFamily="50" charset="-128"/>
                <a:ea typeface="Meiryo UI" panose="020B0604030504040204" pitchFamily="50" charset="-128"/>
              </a:rPr>
              <a:t>3</a:t>
            </a:r>
            <a:r>
              <a:rPr kumimoji="0" lang="ja-JP" altLang="en-US" sz="1400" dirty="0">
                <a:solidFill>
                  <a:prstClr val="black"/>
                </a:solidFill>
                <a:latin typeface="Meiryo UI" panose="020B0604030504040204" pitchFamily="50" charset="-128"/>
                <a:ea typeface="Meiryo UI" panose="020B0604030504040204" pitchFamily="50" charset="-128"/>
              </a:rPr>
              <a:t>月）</a:t>
            </a:r>
            <a:r>
              <a:rPr kumimoji="0" lang="en-US" altLang="ja-JP" sz="1100" dirty="0">
                <a:solidFill>
                  <a:prstClr val="black"/>
                </a:solidFill>
                <a:latin typeface="Meiryo UI" panose="020B0604030504040204" pitchFamily="50" charset="-128"/>
                <a:ea typeface="Meiryo UI" panose="020B0604030504040204" pitchFamily="50" charset="-128"/>
              </a:rPr>
              <a:t>※</a:t>
            </a:r>
            <a:r>
              <a:rPr kumimoji="0" lang="ja-JP" altLang="en-US" sz="1100" dirty="0">
                <a:solidFill>
                  <a:prstClr val="black"/>
                </a:solidFill>
                <a:latin typeface="Meiryo UI" panose="020B0604030504040204" pitchFamily="50" charset="-128"/>
                <a:ea typeface="Meiryo UI" panose="020B0604030504040204" pitchFamily="50" charset="-128"/>
              </a:rPr>
              <a:t>平均接続数　約</a:t>
            </a:r>
            <a:r>
              <a:rPr kumimoji="0" lang="en-US" altLang="ja-JP" sz="1100" dirty="0">
                <a:solidFill>
                  <a:prstClr val="black"/>
                </a:solidFill>
                <a:latin typeface="Meiryo UI" panose="020B0604030504040204" pitchFamily="50" charset="-128"/>
                <a:ea typeface="Meiryo UI" panose="020B0604030504040204" pitchFamily="50" charset="-128"/>
              </a:rPr>
              <a:t>4,600</a:t>
            </a:r>
            <a:r>
              <a:rPr kumimoji="0" lang="ja-JP" altLang="en-US" sz="1100" dirty="0">
                <a:solidFill>
                  <a:prstClr val="black"/>
                </a:solidFill>
                <a:latin typeface="Meiryo UI" panose="020B0604030504040204" pitchFamily="50" charset="-128"/>
                <a:ea typeface="Meiryo UI" panose="020B0604030504040204" pitchFamily="50" charset="-128"/>
              </a:rPr>
              <a:t>接続</a:t>
            </a:r>
            <a:r>
              <a:rPr kumimoji="0" lang="en-US" altLang="ja-JP" sz="1100" dirty="0">
                <a:solidFill>
                  <a:prstClr val="black"/>
                </a:solidFill>
                <a:latin typeface="Meiryo UI" panose="020B0604030504040204" pitchFamily="50" charset="-128"/>
                <a:ea typeface="Meiryo UI" panose="020B0604030504040204" pitchFamily="50" charset="-128"/>
              </a:rPr>
              <a:t>/</a:t>
            </a:r>
            <a:r>
              <a:rPr kumimoji="0" lang="ja-JP" altLang="en-US" sz="1100" dirty="0">
                <a:solidFill>
                  <a:prstClr val="black"/>
                </a:solidFill>
                <a:latin typeface="Meiryo UI" panose="020B0604030504040204" pitchFamily="50" charset="-128"/>
                <a:ea typeface="Meiryo UI" panose="020B0604030504040204" pitchFamily="50" charset="-128"/>
              </a:rPr>
              <a:t>月（</a:t>
            </a:r>
            <a:r>
              <a:rPr kumimoji="0" lang="en-US" altLang="ja-JP" sz="1100" dirty="0">
                <a:solidFill>
                  <a:prstClr val="black"/>
                </a:solidFill>
                <a:latin typeface="Meiryo UI" panose="020B0604030504040204" pitchFamily="50" charset="-128"/>
                <a:ea typeface="Meiryo UI" panose="020B0604030504040204" pitchFamily="50" charset="-128"/>
              </a:rPr>
              <a:t>R3</a:t>
            </a:r>
            <a:r>
              <a:rPr kumimoji="0" lang="ja-JP" altLang="en-US" sz="1100" dirty="0">
                <a:solidFill>
                  <a:prstClr val="black"/>
                </a:solidFill>
                <a:latin typeface="Meiryo UI" panose="020B0604030504040204" pitchFamily="50" charset="-128"/>
                <a:ea typeface="Meiryo UI" panose="020B0604030504040204" pitchFamily="50" charset="-128"/>
              </a:rPr>
              <a:t>年度実績）</a:t>
            </a:r>
            <a:endParaRPr kumimoji="0" lang="en-US" altLang="ja-JP" sz="1400" dirty="0">
              <a:solidFill>
                <a:prstClr val="black"/>
              </a:solidFill>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158948" y="4801876"/>
            <a:ext cx="5792688" cy="369332"/>
          </a:xfrm>
          <a:prstGeom prst="rect">
            <a:avLst/>
          </a:prstGeom>
          <a:solidFill>
            <a:schemeClr val="accent4">
              <a:lumMod val="40000"/>
              <a:lumOff val="60000"/>
            </a:schemeClr>
          </a:solidFill>
        </p:spPr>
        <p:txBody>
          <a:bodyPr wrap="square" rtlCol="0">
            <a:spAutoFit/>
          </a:bodyPr>
          <a:lstStyle/>
          <a:p>
            <a:r>
              <a:rPr lang="ja-JP" altLang="en-US" b="1" dirty="0"/>
              <a:t>■３レスの取組み</a:t>
            </a:r>
            <a:endParaRPr kumimoji="1" lang="ja-JP" altLang="en-US" b="1" dirty="0"/>
          </a:p>
        </p:txBody>
      </p:sp>
      <p:sp>
        <p:nvSpPr>
          <p:cNvPr id="23" name="角丸四角形 22"/>
          <p:cNvSpPr/>
          <p:nvPr/>
        </p:nvSpPr>
        <p:spPr>
          <a:xfrm>
            <a:off x="457312" y="1763112"/>
            <a:ext cx="899574" cy="21612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mj-lt"/>
              <a:ea typeface="UD デジタル 教科書体 NK-B" panose="02020700000000000000" pitchFamily="18" charset="-128"/>
            </a:endParaRPr>
          </a:p>
        </p:txBody>
      </p:sp>
      <p:sp>
        <p:nvSpPr>
          <p:cNvPr id="24" name="角丸四角形 23"/>
          <p:cNvSpPr/>
          <p:nvPr/>
        </p:nvSpPr>
        <p:spPr>
          <a:xfrm>
            <a:off x="3110014" y="1763112"/>
            <a:ext cx="989532" cy="21612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mj-lt"/>
              <a:ea typeface="UD デジタル 教科書体 NK-B" panose="02020700000000000000" pitchFamily="18" charset="-128"/>
              <a:cs typeface="+mn-cs"/>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44" y="2194663"/>
            <a:ext cx="633929" cy="633929"/>
          </a:xfrm>
          <a:prstGeom prst="rect">
            <a:avLst/>
          </a:prstGeom>
        </p:spPr>
      </p:pic>
      <p:sp>
        <p:nvSpPr>
          <p:cNvPr id="26" name="右矢印 25"/>
          <p:cNvSpPr/>
          <p:nvPr/>
        </p:nvSpPr>
        <p:spPr>
          <a:xfrm>
            <a:off x="1670881" y="2319258"/>
            <a:ext cx="1213136" cy="302331"/>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67" y="2223678"/>
            <a:ext cx="520386" cy="520386"/>
          </a:xfrm>
          <a:prstGeom prst="rect">
            <a:avLst/>
          </a:prstGeom>
        </p:spPr>
      </p:pic>
      <p:pic>
        <p:nvPicPr>
          <p:cNvPr id="28" name="図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100" y="1850109"/>
            <a:ext cx="442754" cy="442754"/>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548" y="2254161"/>
            <a:ext cx="516998" cy="516998"/>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296" y="2068192"/>
            <a:ext cx="397164" cy="397164"/>
          </a:xfrm>
          <a:prstGeom prst="rect">
            <a:avLst/>
          </a:prstGeom>
        </p:spPr>
      </p:pic>
      <p:sp>
        <p:nvSpPr>
          <p:cNvPr id="33" name="正方形/長方形 32"/>
          <p:cNvSpPr/>
          <p:nvPr/>
        </p:nvSpPr>
        <p:spPr>
          <a:xfrm>
            <a:off x="1761657" y="2556576"/>
            <a:ext cx="913796" cy="32675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457200">
              <a:spcBef>
                <a:spcPts val="225"/>
              </a:spcBef>
              <a:defRPr/>
            </a:pPr>
            <a:r>
              <a:rPr kumimoji="0" lang="ja-JP" altLang="en-US" sz="1400" b="1" dirty="0">
                <a:solidFill>
                  <a:prstClr val="black"/>
                </a:solidFill>
                <a:latin typeface="Meiryo UI" panose="020B0604030504040204" pitchFamily="50" charset="-128"/>
                <a:ea typeface="Meiryo UI" panose="020B0604030504040204" pitchFamily="50" charset="-128"/>
              </a:rPr>
              <a:t>電子申請</a:t>
            </a:r>
            <a:endParaRPr kumimoji="0" lang="en-US" altLang="ja-JP" sz="1400" b="1" dirty="0">
              <a:solidFill>
                <a:prstClr val="black"/>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606548" y="1725365"/>
            <a:ext cx="874158" cy="32675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457200">
              <a:spcBef>
                <a:spcPts val="225"/>
              </a:spcBef>
              <a:defRPr/>
            </a:pPr>
            <a:r>
              <a:rPr kumimoji="0" lang="ja-JP" altLang="en-US" sz="1400" b="1" dirty="0">
                <a:solidFill>
                  <a:schemeClr val="bg1"/>
                </a:solidFill>
                <a:latin typeface="Meiryo UI" panose="020B0604030504040204" pitchFamily="50" charset="-128"/>
                <a:ea typeface="Meiryo UI" panose="020B0604030504040204" pitchFamily="50" charset="-128"/>
              </a:rPr>
              <a:t>住民</a:t>
            </a:r>
            <a:endParaRPr kumimoji="0" lang="en-US" altLang="ja-JP" sz="1400" b="1" dirty="0">
              <a:solidFill>
                <a:schemeClr val="bg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3150892" y="1725365"/>
            <a:ext cx="874158" cy="32675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457200">
              <a:spcBef>
                <a:spcPts val="225"/>
              </a:spcBef>
              <a:defRPr/>
            </a:pPr>
            <a:r>
              <a:rPr kumimoji="0" lang="ja-JP" altLang="en-US" sz="1400" b="1" dirty="0">
                <a:solidFill>
                  <a:schemeClr val="bg1"/>
                </a:solidFill>
                <a:latin typeface="Meiryo UI" panose="020B0604030504040204" pitchFamily="50" charset="-128"/>
                <a:ea typeface="Meiryo UI" panose="020B0604030504040204" pitchFamily="50" charset="-128"/>
              </a:rPr>
              <a:t>大阪府</a:t>
            </a:r>
            <a:endParaRPr kumimoji="0" lang="en-US" altLang="ja-JP" sz="1400" b="1" dirty="0">
              <a:solidFill>
                <a:schemeClr val="bg1"/>
              </a:solidFill>
              <a:latin typeface="Meiryo UI" panose="020B0604030504040204" pitchFamily="50" charset="-128"/>
              <a:ea typeface="Meiryo UI" panose="020B0604030504040204" pitchFamily="50" charset="-128"/>
            </a:endParaRPr>
          </a:p>
        </p:txBody>
      </p:sp>
      <p:sp>
        <p:nvSpPr>
          <p:cNvPr id="38" name="角丸四角形吹き出し 37"/>
          <p:cNvSpPr/>
          <p:nvPr/>
        </p:nvSpPr>
        <p:spPr>
          <a:xfrm>
            <a:off x="7874771" y="2099805"/>
            <a:ext cx="1798210" cy="972788"/>
          </a:xfrm>
          <a:prstGeom prst="wedgeRoundRectCallout">
            <a:avLst>
              <a:gd name="adj1" fmla="val -59322"/>
              <a:gd name="adj2" fmla="val 612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19">
            <a:extLst>
              <a:ext uri="{FF2B5EF4-FFF2-40B4-BE49-F238E27FC236}">
                <a16:creationId xmlns:a16="http://schemas.microsoft.com/office/drawing/2014/main" id="{274880B2-0847-48B0-8B0B-58B69A38C54E}"/>
              </a:ext>
            </a:extLst>
          </p:cNvPr>
          <p:cNvSpPr/>
          <p:nvPr/>
        </p:nvSpPr>
        <p:spPr bwMode="gray">
          <a:xfrm>
            <a:off x="10689682" y="2441242"/>
            <a:ext cx="985382" cy="1305915"/>
          </a:xfrm>
          <a:prstGeom prst="roundRect">
            <a:avLst>
              <a:gd name="adj" fmla="val 7078"/>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2" name="グラフィックス 20">
            <a:extLst>
              <a:ext uri="{FF2B5EF4-FFF2-40B4-BE49-F238E27FC236}">
                <a16:creationId xmlns:a16="http://schemas.microsoft.com/office/drawing/2014/main" id="{8E8999EA-DAB7-424B-87BA-9F75A3C5A63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40992" t="41418" r="40901" b="41440"/>
          <a:stretch/>
        </p:blipFill>
        <p:spPr bwMode="gray">
          <a:xfrm>
            <a:off x="10747784" y="2501407"/>
            <a:ext cx="889875" cy="877182"/>
          </a:xfrm>
          <a:prstGeom prst="rect">
            <a:avLst/>
          </a:prstGeom>
          <a:solidFill>
            <a:schemeClr val="bg1"/>
          </a:solidFill>
        </p:spPr>
      </p:pic>
      <p:sp>
        <p:nvSpPr>
          <p:cNvPr id="43" name="テキスト ボックス 42"/>
          <p:cNvSpPr txBox="1"/>
          <p:nvPr/>
        </p:nvSpPr>
        <p:spPr>
          <a:xfrm>
            <a:off x="10650200" y="3350580"/>
            <a:ext cx="1085824" cy="307777"/>
          </a:xfrm>
          <a:prstGeom prst="rect">
            <a:avLst/>
          </a:prstGeom>
          <a:noFill/>
        </p:spPr>
        <p:txBody>
          <a:bodyPr wrap="square" rtlCol="0">
            <a:spAutoFit/>
          </a:bodyPr>
          <a:lstStyle/>
          <a:p>
            <a:pPr algn="ctr"/>
            <a:r>
              <a:rPr lang="ja-JP" altLang="en-US" sz="1400" b="1" i="1" dirty="0">
                <a:latin typeface="Meiryo UI" panose="020B0604030504040204" pitchFamily="50" charset="-128"/>
                <a:ea typeface="Meiryo UI" panose="020B0604030504040204" pitchFamily="50" charset="-128"/>
              </a:rPr>
              <a:t>庁内環境</a:t>
            </a:r>
            <a:endParaRPr kumimoji="1" lang="ja-JP" altLang="en-US" sz="1400" b="1" i="1" dirty="0">
              <a:latin typeface="Meiryo UI" panose="020B0604030504040204" pitchFamily="50" charset="-128"/>
              <a:ea typeface="Meiryo UI" panose="020B0604030504040204" pitchFamily="50" charset="-128"/>
            </a:endParaRPr>
          </a:p>
        </p:txBody>
      </p:sp>
      <p:cxnSp>
        <p:nvCxnSpPr>
          <p:cNvPr id="45" name="直線矢印コネクタ 44"/>
          <p:cNvCxnSpPr/>
          <p:nvPr/>
        </p:nvCxnSpPr>
        <p:spPr>
          <a:xfrm>
            <a:off x="7831368" y="3401159"/>
            <a:ext cx="908299" cy="5983"/>
          </a:xfrm>
          <a:prstGeom prst="straightConnector1">
            <a:avLst/>
          </a:prstGeom>
          <a:ln w="76200" cmpd="sng">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7118208" y="1893019"/>
            <a:ext cx="2316664"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画面イメージ</a:t>
            </a:r>
          </a:p>
        </p:txBody>
      </p:sp>
      <p:sp>
        <p:nvSpPr>
          <p:cNvPr id="50" name="雲 49"/>
          <p:cNvSpPr/>
          <p:nvPr/>
        </p:nvSpPr>
        <p:spPr>
          <a:xfrm>
            <a:off x="8758521" y="3076617"/>
            <a:ext cx="1433208" cy="76133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クラウドサービス</a:t>
            </a:r>
          </a:p>
        </p:txBody>
      </p:sp>
      <p:pic>
        <p:nvPicPr>
          <p:cNvPr id="39" name="Picture 15" descr="C:\Users\otsukaf\AppData\Local\Microsoft\Windows\Temporary Internet Files\Content.IE5\GLL9Y2XL\opg_Suitman_w[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643646" y="282859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11">
            <a:duotone>
              <a:prstClr val="black"/>
              <a:srgbClr val="D9C3A5">
                <a:tint val="50000"/>
                <a:satMod val="180000"/>
              </a:srgbClr>
            </a:duotone>
          </a:blip>
          <a:stretch>
            <a:fillRect/>
          </a:stretch>
        </p:blipFill>
        <p:spPr>
          <a:xfrm>
            <a:off x="7223172" y="3075940"/>
            <a:ext cx="648000" cy="631595"/>
          </a:xfrm>
          <a:prstGeom prst="rect">
            <a:avLst/>
          </a:prstGeom>
        </p:spPr>
      </p:pic>
      <p:sp>
        <p:nvSpPr>
          <p:cNvPr id="44" name="テキスト ボックス 43"/>
          <p:cNvSpPr txBox="1"/>
          <p:nvPr/>
        </p:nvSpPr>
        <p:spPr>
          <a:xfrm>
            <a:off x="7137186" y="2816243"/>
            <a:ext cx="1245853"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端末機</a:t>
            </a:r>
          </a:p>
        </p:txBody>
      </p:sp>
      <p:sp>
        <p:nvSpPr>
          <p:cNvPr id="46" name="テキスト ボックス 45"/>
          <p:cNvSpPr txBox="1"/>
          <p:nvPr/>
        </p:nvSpPr>
        <p:spPr>
          <a:xfrm>
            <a:off x="6406716" y="2635661"/>
            <a:ext cx="792088"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職員</a:t>
            </a:r>
          </a:p>
        </p:txBody>
      </p:sp>
      <p:sp>
        <p:nvSpPr>
          <p:cNvPr id="53" name="右矢印 52"/>
          <p:cNvSpPr/>
          <p:nvPr/>
        </p:nvSpPr>
        <p:spPr>
          <a:xfrm>
            <a:off x="10214798" y="2912151"/>
            <a:ext cx="549521" cy="72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p:cNvPicPr>
            <a:picLocks noChangeAspect="1"/>
          </p:cNvPicPr>
          <p:nvPr/>
        </p:nvPicPr>
        <p:blipFill>
          <a:blip r:embed="rId12"/>
          <a:stretch>
            <a:fillRect/>
          </a:stretch>
        </p:blipFill>
        <p:spPr>
          <a:xfrm>
            <a:off x="8101573" y="2142347"/>
            <a:ext cx="1489054" cy="874575"/>
          </a:xfrm>
          <a:prstGeom prst="rect">
            <a:avLst/>
          </a:prstGeom>
        </p:spPr>
      </p:pic>
      <p:sp>
        <p:nvSpPr>
          <p:cNvPr id="56" name="テキスト ボックス 55"/>
          <p:cNvSpPr txBox="1"/>
          <p:nvPr/>
        </p:nvSpPr>
        <p:spPr>
          <a:xfrm>
            <a:off x="6872140" y="3834201"/>
            <a:ext cx="5080246" cy="400110"/>
          </a:xfrm>
          <a:prstGeom prst="rect">
            <a:avLst/>
          </a:prstGeom>
          <a:noFill/>
          <a:ln>
            <a:noFill/>
            <a:prstDash val="dash"/>
          </a:ln>
        </p:spPr>
        <p:txBody>
          <a:bodyPr wrap="square" rtlCol="0">
            <a:spAutoFit/>
          </a:bodyPr>
          <a:lstStyle/>
          <a:p>
            <a:r>
              <a:rPr lang="ja-JP" altLang="en-US" sz="1000" dirty="0"/>
              <a:t>＊さらに、在宅や出張も含め、どこからでも安全に庁内資源にアクセスできる新たな</a:t>
            </a:r>
            <a:r>
              <a:rPr lang="en-US" altLang="ja-JP" sz="1000" dirty="0"/>
              <a:t>ICT</a:t>
            </a:r>
            <a:r>
              <a:rPr lang="ja-JP" altLang="en-US" sz="1000" dirty="0"/>
              <a:t>環境の構築</a:t>
            </a:r>
            <a:endParaRPr lang="en-US" altLang="ja-JP" sz="1000" dirty="0"/>
          </a:p>
          <a:p>
            <a:r>
              <a:rPr lang="ja-JP" altLang="en-US" sz="1000" dirty="0"/>
              <a:t>　（</a:t>
            </a:r>
            <a:r>
              <a:rPr lang="en-US" altLang="ja-JP" sz="1000" dirty="0"/>
              <a:t>R5</a:t>
            </a:r>
            <a:r>
              <a:rPr lang="ja-JP" altLang="en-US" sz="1000" dirty="0"/>
              <a:t>年度予定）に向けた全体設計を現在進めている</a:t>
            </a:r>
            <a:endParaRPr kumimoji="1" lang="ja-JP" altLang="en-US" sz="1000" dirty="0"/>
          </a:p>
        </p:txBody>
      </p:sp>
      <p:graphicFrame>
        <p:nvGraphicFramePr>
          <p:cNvPr id="48" name="表 47">
            <a:extLst>
              <a:ext uri="{FF2B5EF4-FFF2-40B4-BE49-F238E27FC236}">
                <a16:creationId xmlns:a16="http://schemas.microsoft.com/office/drawing/2014/main" id="{D91EFCE7-3C4B-47CD-955A-6FA276366DCE}"/>
              </a:ext>
            </a:extLst>
          </p:cNvPr>
          <p:cNvGraphicFramePr>
            <a:graphicFrameLocks noGrp="1"/>
          </p:cNvGraphicFramePr>
          <p:nvPr>
            <p:extLst>
              <p:ext uri="{D42A27DB-BD31-4B8C-83A1-F6EECF244321}">
                <p14:modId xmlns:p14="http://schemas.microsoft.com/office/powerpoint/2010/main" val="3956173043"/>
              </p:ext>
            </p:extLst>
          </p:nvPr>
        </p:nvGraphicFramePr>
        <p:xfrm>
          <a:off x="539233" y="3206762"/>
          <a:ext cx="4229590" cy="1498800"/>
        </p:xfrm>
        <a:graphic>
          <a:graphicData uri="http://schemas.openxmlformats.org/drawingml/2006/table">
            <a:tbl>
              <a:tblPr firstRow="1" bandRow="1">
                <a:tableStyleId>{5940675A-B579-460E-94D1-54222C63F5DA}</a:tableStyleId>
              </a:tblPr>
              <a:tblGrid>
                <a:gridCol w="3288617">
                  <a:extLst>
                    <a:ext uri="{9D8B030D-6E8A-4147-A177-3AD203B41FA5}">
                      <a16:colId xmlns:a16="http://schemas.microsoft.com/office/drawing/2014/main" val="1514418330"/>
                    </a:ext>
                  </a:extLst>
                </a:gridCol>
                <a:gridCol w="940973">
                  <a:extLst>
                    <a:ext uri="{9D8B030D-6E8A-4147-A177-3AD203B41FA5}">
                      <a16:colId xmlns:a16="http://schemas.microsoft.com/office/drawing/2014/main" val="2905529012"/>
                    </a:ext>
                  </a:extLst>
                </a:gridCol>
              </a:tblGrid>
              <a:tr h="210737">
                <a:tc>
                  <a:txBody>
                    <a:bodyPr/>
                    <a:lstStyle/>
                    <a:p>
                      <a:pPr algn="ctr">
                        <a:lnSpc>
                          <a:spcPts val="1400"/>
                        </a:lnSpc>
                      </a:pPr>
                      <a:r>
                        <a:rPr kumimoji="1" lang="ja-JP" altLang="en-US" sz="1050" b="1" dirty="0">
                          <a:solidFill>
                            <a:schemeClr val="tx1"/>
                          </a:solidFill>
                        </a:rPr>
                        <a:t>手続き内容</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accent1">
                        <a:lumMod val="20000"/>
                        <a:lumOff val="80000"/>
                      </a:schemeClr>
                    </a:solidFill>
                  </a:tcPr>
                </a:tc>
                <a:tc>
                  <a:txBody>
                    <a:bodyPr/>
                    <a:lstStyle/>
                    <a:p>
                      <a:pPr algn="ctr">
                        <a:lnSpc>
                          <a:spcPts val="1400"/>
                        </a:lnSpc>
                      </a:pPr>
                      <a:r>
                        <a:rPr kumimoji="1" lang="ja-JP" altLang="en-US" sz="1050" b="1" dirty="0">
                          <a:solidFill>
                            <a:schemeClr val="tx1"/>
                          </a:solidFill>
                        </a:rPr>
                        <a:t>申請件数</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accent1">
                        <a:lumMod val="20000"/>
                        <a:lumOff val="80000"/>
                      </a:schemeClr>
                    </a:solidFill>
                  </a:tcPr>
                </a:tc>
                <a:extLst>
                  <a:ext uri="{0D108BD9-81ED-4DB2-BD59-A6C34878D82A}">
                    <a16:rowId xmlns:a16="http://schemas.microsoft.com/office/drawing/2014/main" val="3520950328"/>
                  </a:ext>
                </a:extLst>
              </a:tr>
              <a:tr h="210737">
                <a:tc>
                  <a:txBody>
                    <a:bodyPr/>
                    <a:lstStyle/>
                    <a:p>
                      <a:pPr marL="0" indent="0">
                        <a:lnSpc>
                          <a:spcPts val="1400"/>
                        </a:lnSpc>
                        <a:buFont typeface="Wingdings" panose="05000000000000000000" pitchFamily="2" charset="2"/>
                        <a:buNone/>
                      </a:pPr>
                      <a:r>
                        <a:rPr kumimoji="1" lang="ja-JP" altLang="en-US" sz="1050" dirty="0">
                          <a:solidFill>
                            <a:schemeClr val="tx1"/>
                          </a:solidFill>
                        </a:rPr>
                        <a:t>第４～</a:t>
                      </a:r>
                      <a:r>
                        <a:rPr kumimoji="1" lang="en-US" altLang="ja-JP" sz="1050" dirty="0">
                          <a:solidFill>
                            <a:schemeClr val="tx1"/>
                          </a:solidFill>
                        </a:rPr>
                        <a:t>11</a:t>
                      </a:r>
                      <a:r>
                        <a:rPr kumimoji="1" lang="ja-JP" altLang="en-US" sz="1050" dirty="0">
                          <a:solidFill>
                            <a:schemeClr val="tx1"/>
                          </a:solidFill>
                        </a:rPr>
                        <a:t>期</a:t>
                      </a:r>
                      <a:r>
                        <a:rPr kumimoji="1" lang="zh-TW" altLang="en-US" sz="1050" dirty="0">
                          <a:solidFill>
                            <a:schemeClr val="tx1"/>
                          </a:solidFill>
                        </a:rPr>
                        <a:t>大阪府営業時間短縮協力金支給申請</a:t>
                      </a:r>
                    </a:p>
                  </a:txBody>
                  <a:tcPr marL="72000" marR="72000" marT="36000" marB="36000">
                    <a:solidFill>
                      <a:schemeClr val="bg1"/>
                    </a:solidFill>
                  </a:tcPr>
                </a:tc>
                <a:tc>
                  <a:txBody>
                    <a:bodyPr/>
                    <a:lstStyle/>
                    <a:p>
                      <a:pPr algn="r">
                        <a:lnSpc>
                          <a:spcPts val="1400"/>
                        </a:lnSpc>
                      </a:pPr>
                      <a:r>
                        <a:rPr kumimoji="1" lang="ja-JP" altLang="en-US" sz="1050" dirty="0">
                          <a:solidFill>
                            <a:schemeClr val="tx1"/>
                          </a:solidFill>
                        </a:rPr>
                        <a:t>約</a:t>
                      </a:r>
                      <a:r>
                        <a:rPr kumimoji="1" lang="en-US" altLang="ja-JP" sz="1050" dirty="0">
                          <a:solidFill>
                            <a:schemeClr val="tx1"/>
                          </a:solidFill>
                        </a:rPr>
                        <a:t>450,000</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bg1"/>
                    </a:solidFill>
                  </a:tcPr>
                </a:tc>
                <a:extLst>
                  <a:ext uri="{0D108BD9-81ED-4DB2-BD59-A6C34878D82A}">
                    <a16:rowId xmlns:a16="http://schemas.microsoft.com/office/drawing/2014/main" val="3470388542"/>
                  </a:ext>
                </a:extLst>
              </a:tr>
              <a:tr h="210737">
                <a:tc>
                  <a:txBody>
                    <a:bodyPr/>
                    <a:lstStyle/>
                    <a:p>
                      <a:pPr marL="0" indent="0">
                        <a:lnSpc>
                          <a:spcPts val="1400"/>
                        </a:lnSpc>
                        <a:buFont typeface="Wingdings" panose="05000000000000000000" pitchFamily="2" charset="2"/>
                        <a:buNone/>
                      </a:pPr>
                      <a:r>
                        <a:rPr kumimoji="1" lang="ja-JP" altLang="en-US" sz="1050" dirty="0">
                          <a:solidFill>
                            <a:schemeClr val="tx1"/>
                          </a:solidFill>
                        </a:rPr>
                        <a:t>自宅療養者への配食、パルスオキシメーター申込受付</a:t>
                      </a:r>
                    </a:p>
                  </a:txBody>
                  <a:tcPr marL="72000" marR="72000" marT="36000" marB="36000">
                    <a:solidFill>
                      <a:schemeClr val="bg1"/>
                    </a:solidFill>
                  </a:tcPr>
                </a:tc>
                <a:tc>
                  <a:txBody>
                    <a:bodyPr/>
                    <a:lstStyle/>
                    <a:p>
                      <a:pPr algn="r">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約</a:t>
                      </a:r>
                      <a:r>
                        <a:rPr kumimoji="1" lang="en-US" altLang="ja-JP" sz="1050" dirty="0">
                          <a:solidFill>
                            <a:schemeClr val="tx1"/>
                          </a:solidFill>
                          <a:latin typeface="Meiryo UI" panose="020B0604030504040204" pitchFamily="50" charset="-128"/>
                          <a:ea typeface="Meiryo UI" panose="020B0604030504040204" pitchFamily="50" charset="-128"/>
                        </a:rPr>
                        <a:t>120,000</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bg1"/>
                    </a:solidFill>
                  </a:tcPr>
                </a:tc>
                <a:extLst>
                  <a:ext uri="{0D108BD9-81ED-4DB2-BD59-A6C34878D82A}">
                    <a16:rowId xmlns:a16="http://schemas.microsoft.com/office/drawing/2014/main" val="1859611722"/>
                  </a:ext>
                </a:extLst>
              </a:tr>
              <a:tr h="210737">
                <a:tc>
                  <a:txBody>
                    <a:bodyPr/>
                    <a:lstStyle/>
                    <a:p>
                      <a:pPr marL="0" indent="0">
                        <a:lnSpc>
                          <a:spcPts val="1400"/>
                        </a:lnSpc>
                        <a:buFont typeface="Wingdings" panose="05000000000000000000" pitchFamily="2" charset="2"/>
                        <a:buNone/>
                      </a:pPr>
                      <a:r>
                        <a:rPr kumimoji="1" lang="ja-JP" altLang="en-US" sz="1050" dirty="0">
                          <a:solidFill>
                            <a:schemeClr val="tx1"/>
                          </a:solidFill>
                        </a:rPr>
                        <a:t>感染防止認証ゴールドステッカー交付申請</a:t>
                      </a:r>
                    </a:p>
                  </a:txBody>
                  <a:tcPr marL="72000" marR="72000" marT="36000" marB="36000">
                    <a:solidFill>
                      <a:schemeClr val="bg1"/>
                    </a:solidFill>
                  </a:tcPr>
                </a:tc>
                <a:tc>
                  <a:txBody>
                    <a:bodyPr/>
                    <a:lstStyle/>
                    <a:p>
                      <a:pPr algn="r">
                        <a:lnSpc>
                          <a:spcPts val="1400"/>
                        </a:lnSpc>
                      </a:pPr>
                      <a:r>
                        <a:rPr kumimoji="1" lang="ja-JP" altLang="en-US" sz="1050" dirty="0">
                          <a:solidFill>
                            <a:schemeClr val="tx1"/>
                          </a:solidFill>
                        </a:rPr>
                        <a:t>約</a:t>
                      </a:r>
                      <a:r>
                        <a:rPr kumimoji="1" lang="en-US" altLang="ja-JP" sz="1050" dirty="0">
                          <a:solidFill>
                            <a:schemeClr val="tx1"/>
                          </a:solidFill>
                        </a:rPr>
                        <a:t>54,000</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bg1"/>
                    </a:solidFill>
                  </a:tcPr>
                </a:tc>
                <a:extLst>
                  <a:ext uri="{0D108BD9-81ED-4DB2-BD59-A6C34878D82A}">
                    <a16:rowId xmlns:a16="http://schemas.microsoft.com/office/drawing/2014/main" val="2419700356"/>
                  </a:ext>
                </a:extLst>
              </a:tr>
              <a:tr h="210737">
                <a:tc>
                  <a:txBody>
                    <a:bodyPr/>
                    <a:lstStyle/>
                    <a:p>
                      <a:pPr marL="0" marR="0" lvl="0" indent="0" algn="l" defTabSz="914400" rtl="0" eaLnBrk="1" fontAlgn="auto" latinLnBrk="0" hangingPunct="1">
                        <a:lnSpc>
                          <a:spcPts val="1400"/>
                        </a:lnSpc>
                        <a:spcBef>
                          <a:spcPts val="0"/>
                        </a:spcBef>
                        <a:spcAft>
                          <a:spcPts val="0"/>
                        </a:spcAft>
                        <a:buClrTx/>
                        <a:buSzTx/>
                        <a:buFont typeface="Wingdings" panose="05000000000000000000" pitchFamily="2" charset="2"/>
                        <a:buNone/>
                        <a:tabLst/>
                        <a:defRPr/>
                      </a:pPr>
                      <a:r>
                        <a:rPr kumimoji="1" lang="ja-JP" altLang="en-US" sz="1050" dirty="0">
                          <a:solidFill>
                            <a:schemeClr val="tx1"/>
                          </a:solidFill>
                        </a:rPr>
                        <a:t>中小法人・個人事業者等に対する一時支援金申請</a:t>
                      </a:r>
                      <a:endParaRPr kumimoji="1" lang="zh-TW" altLang="en-US" sz="1050" dirty="0">
                        <a:solidFill>
                          <a:schemeClr val="tx1"/>
                        </a:solidFill>
                      </a:endParaRPr>
                    </a:p>
                  </a:txBody>
                  <a:tcPr marL="72000" marR="72000" marT="36000" marB="36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rPr>
                        <a:t>約</a:t>
                      </a:r>
                      <a:r>
                        <a:rPr kumimoji="1" lang="en-US" altLang="ja-JP" sz="1050" dirty="0">
                          <a:solidFill>
                            <a:schemeClr val="tx1"/>
                          </a:solidFill>
                        </a:rPr>
                        <a:t>47,000</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bg1"/>
                    </a:solidFill>
                  </a:tcPr>
                </a:tc>
                <a:extLst>
                  <a:ext uri="{0D108BD9-81ED-4DB2-BD59-A6C34878D82A}">
                    <a16:rowId xmlns:a16="http://schemas.microsoft.com/office/drawing/2014/main" val="1229695973"/>
                  </a:ext>
                </a:extLst>
              </a:tr>
              <a:tr h="210737">
                <a:tc>
                  <a:txBody>
                    <a:bodyPr/>
                    <a:lstStyle/>
                    <a:p>
                      <a:pPr marL="0" indent="0">
                        <a:lnSpc>
                          <a:spcPts val="1400"/>
                        </a:lnSpc>
                        <a:buFont typeface="Wingdings" panose="05000000000000000000" pitchFamily="2" charset="2"/>
                        <a:buNone/>
                      </a:pPr>
                      <a:r>
                        <a:rPr kumimoji="1" lang="zh-TW" altLang="en-US" sz="1050" dirty="0">
                          <a:solidFill>
                            <a:schemeClr val="tx1"/>
                          </a:solidFill>
                        </a:rPr>
                        <a:t>大阪府飲食店等感染症対策備品設置支援金</a:t>
                      </a:r>
                    </a:p>
                  </a:txBody>
                  <a:tcPr marL="72000" marR="72000" marT="36000" marB="36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rPr>
                        <a:t>約</a:t>
                      </a:r>
                      <a:r>
                        <a:rPr kumimoji="1" lang="en-US" altLang="ja-JP" sz="1050" dirty="0">
                          <a:solidFill>
                            <a:schemeClr val="tx1"/>
                          </a:solidFill>
                        </a:rPr>
                        <a:t>25,000</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marL="72000" marR="72000" marT="36000" marB="36000">
                    <a:solidFill>
                      <a:schemeClr val="bg1"/>
                    </a:solidFill>
                  </a:tcPr>
                </a:tc>
                <a:extLst>
                  <a:ext uri="{0D108BD9-81ED-4DB2-BD59-A6C34878D82A}">
                    <a16:rowId xmlns:a16="http://schemas.microsoft.com/office/drawing/2014/main" val="90466160"/>
                  </a:ext>
                </a:extLst>
              </a:tr>
            </a:tbl>
          </a:graphicData>
        </a:graphic>
      </p:graphicFrame>
      <p:pic>
        <p:nvPicPr>
          <p:cNvPr id="51" name="図 50"/>
          <p:cNvPicPr>
            <a:picLocks noChangeAspect="1"/>
          </p:cNvPicPr>
          <p:nvPr/>
        </p:nvPicPr>
        <p:blipFill>
          <a:blip r:embed="rId13"/>
          <a:stretch>
            <a:fillRect/>
          </a:stretch>
        </p:blipFill>
        <p:spPr>
          <a:xfrm>
            <a:off x="6210384" y="5177006"/>
            <a:ext cx="5954074" cy="1420436"/>
          </a:xfrm>
          <a:prstGeom prst="rect">
            <a:avLst/>
          </a:prstGeom>
        </p:spPr>
      </p:pic>
    </p:spTree>
    <p:extLst>
      <p:ext uri="{BB962C8B-B14F-4D97-AF65-F5344CB8AC3E}">
        <p14:creationId xmlns:p14="http://schemas.microsoft.com/office/powerpoint/2010/main" val="115165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996966" y="6356350"/>
            <a:ext cx="2743200" cy="365125"/>
          </a:xfrm>
        </p:spPr>
        <p:txBody>
          <a:bodyPr/>
          <a:lstStyle/>
          <a:p>
            <a:fld id="{1788F0F9-CCFE-4985-AD54-E016DA6B1074}" type="slidenum">
              <a:rPr kumimoji="1" lang="ja-JP" altLang="en-US" smtClean="0"/>
              <a:t>2</a:t>
            </a:fld>
            <a:endParaRPr kumimoji="1" lang="ja-JP" altLang="en-US"/>
          </a:p>
        </p:txBody>
      </p:sp>
      <p:sp>
        <p:nvSpPr>
          <p:cNvPr id="5" name="テキスト ボックス 4"/>
          <p:cNvSpPr txBox="1"/>
          <p:nvPr/>
        </p:nvSpPr>
        <p:spPr>
          <a:xfrm>
            <a:off x="3466101" y="123126"/>
            <a:ext cx="4826962" cy="461665"/>
          </a:xfrm>
          <a:prstGeom prst="rect">
            <a:avLst/>
          </a:prstGeom>
          <a:noFill/>
        </p:spPr>
        <p:txBody>
          <a:bodyPr wrap="none" rtlCol="0">
            <a:spAutoFit/>
          </a:bodyPr>
          <a:lstStyle/>
          <a:p>
            <a:r>
              <a:rPr lang="ja-JP" altLang="en-US" sz="2400" dirty="0"/>
              <a:t>大阪府におけるスマートシティの取組み</a:t>
            </a:r>
          </a:p>
        </p:txBody>
      </p:sp>
      <p:sp>
        <p:nvSpPr>
          <p:cNvPr id="6" name="テキスト ボックス 5"/>
          <p:cNvSpPr txBox="1"/>
          <p:nvPr/>
        </p:nvSpPr>
        <p:spPr>
          <a:xfrm>
            <a:off x="1042492" y="671691"/>
            <a:ext cx="9674180" cy="6063198"/>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dirty="0"/>
              <a:t>2019</a:t>
            </a:r>
            <a:r>
              <a:rPr kumimoji="1" lang="ja-JP" altLang="en-US" dirty="0"/>
              <a:t>年に大阪府</a:t>
            </a:r>
            <a:r>
              <a:rPr kumimoji="1" lang="ja-JP" altLang="en-US" dirty="0" smtClean="0"/>
              <a:t>が、大阪市とともにスマートシティ</a:t>
            </a:r>
            <a:r>
              <a:rPr kumimoji="1" lang="ja-JP" altLang="en-US" dirty="0"/>
              <a:t>戦略に着手して</a:t>
            </a:r>
            <a:r>
              <a:rPr kumimoji="1" lang="en-US" altLang="ja-JP" dirty="0"/>
              <a:t>4</a:t>
            </a:r>
            <a:r>
              <a:rPr kumimoji="1" lang="ja-JP" altLang="en-US" dirty="0"/>
              <a:t>年が経過したが、取組みの進捗・熟度に応じて第１ステージから第</a:t>
            </a:r>
            <a:r>
              <a:rPr lang="ja-JP" altLang="en-US" dirty="0"/>
              <a:t>２ステージへと</a:t>
            </a:r>
            <a:r>
              <a:rPr lang="ja-JP" altLang="en-US" dirty="0" smtClean="0"/>
              <a:t>発展。</a:t>
            </a:r>
            <a:endParaRPr kumimoji="1" lang="en-US" altLang="ja-JP" dirty="0"/>
          </a:p>
          <a:p>
            <a:pPr marL="342900" indent="-342900">
              <a:buFont typeface="Wingdings" panose="05000000000000000000" pitchFamily="2" charset="2"/>
              <a:buChar char="Ø"/>
            </a:pPr>
            <a:endParaRPr lang="en-US" altLang="ja-JP" sz="1400" dirty="0"/>
          </a:p>
          <a:p>
            <a:pPr marL="342900" indent="-342900">
              <a:buFont typeface="Wingdings" panose="05000000000000000000" pitchFamily="2" charset="2"/>
              <a:buChar char="n"/>
            </a:pPr>
            <a:r>
              <a:rPr kumimoji="1" lang="ja-JP" altLang="en-US" b="1" dirty="0"/>
              <a:t>第１ステージでは、</a:t>
            </a:r>
            <a:endParaRPr kumimoji="1" lang="en-US" altLang="ja-JP" b="1" dirty="0"/>
          </a:p>
          <a:p>
            <a:pPr marL="342900" indent="-342900">
              <a:buFont typeface="Wingdings" panose="05000000000000000000" pitchFamily="2" charset="2"/>
              <a:buChar char="Ø"/>
            </a:pPr>
            <a:r>
              <a:rPr kumimoji="1" lang="ja-JP" altLang="en-US" dirty="0"/>
              <a:t>大阪市とともに副首都実現の一環として、</a:t>
            </a:r>
            <a:r>
              <a:rPr kumimoji="1" lang="en-US" altLang="ja-JP" dirty="0"/>
              <a:t>2019</a:t>
            </a:r>
            <a:r>
              <a:rPr kumimoji="1" lang="ja-JP" altLang="en-US" dirty="0"/>
              <a:t>年</a:t>
            </a:r>
            <a:r>
              <a:rPr kumimoji="1" lang="en-US" altLang="ja-JP" dirty="0"/>
              <a:t>5</a:t>
            </a:r>
            <a:r>
              <a:rPr kumimoji="1" lang="ja-JP" altLang="en-US" dirty="0"/>
              <a:t>月に </a:t>
            </a:r>
            <a:r>
              <a:rPr kumimoji="1" lang="en-US" altLang="ja-JP" dirty="0"/>
              <a:t>『</a:t>
            </a:r>
            <a:r>
              <a:rPr kumimoji="1" lang="ja-JP" altLang="en-US" dirty="0"/>
              <a:t>大阪スマートシティ戦略会議</a:t>
            </a:r>
            <a:r>
              <a:rPr kumimoji="1" lang="en-US" altLang="ja-JP" dirty="0"/>
              <a:t>』 </a:t>
            </a:r>
            <a:r>
              <a:rPr kumimoji="1" lang="ja-JP" altLang="en-US" dirty="0"/>
              <a:t>を設置したことに始まり、</a:t>
            </a:r>
            <a:r>
              <a:rPr lang="ja-JP" altLang="en-US" dirty="0"/>
              <a:t>主に、「戦略の立案」と「スーパーシティ」の取組みを進めてきた。</a:t>
            </a:r>
            <a:endParaRPr lang="en-US" altLang="ja-JP" dirty="0"/>
          </a:p>
          <a:p>
            <a:pPr marL="342900" indent="-342900">
              <a:buFont typeface="Wingdings" panose="05000000000000000000" pitchFamily="2" charset="2"/>
              <a:buChar char="Ø"/>
            </a:pPr>
            <a:r>
              <a:rPr kumimoji="1" lang="ja-JP" altLang="en-US" dirty="0"/>
              <a:t>具体的に</a:t>
            </a:r>
            <a:r>
              <a:rPr lang="ja-JP" altLang="en-US" dirty="0"/>
              <a:t>は、市町村ニーズの把握や先進事例調査、企業との対話やゲストスピーカーを招くなどして研究を重ね、スマートシティ戦略</a:t>
            </a:r>
            <a:r>
              <a:rPr lang="en-US" altLang="ja-JP" dirty="0" smtClean="0"/>
              <a:t>ver.1.0</a:t>
            </a:r>
            <a:r>
              <a:rPr lang="ja-JP" altLang="en-US" dirty="0"/>
              <a:t>として、大阪のスマートシティとしての礎をつくり、全国に先駆け</a:t>
            </a:r>
            <a:r>
              <a:rPr lang="ja-JP" altLang="en-US" b="1" dirty="0"/>
              <a:t>スーパーシティへの検討着手</a:t>
            </a:r>
            <a:r>
              <a:rPr lang="ja-JP" altLang="en-US" dirty="0"/>
              <a:t>を行った（</a:t>
            </a:r>
            <a:r>
              <a:rPr lang="en-US" altLang="ja-JP" dirty="0"/>
              <a:t>2019</a:t>
            </a:r>
            <a:r>
              <a:rPr lang="ja-JP" altLang="en-US" dirty="0"/>
              <a:t>年</a:t>
            </a:r>
            <a:r>
              <a:rPr lang="en-US" altLang="ja-JP" dirty="0"/>
              <a:t>10</a:t>
            </a:r>
            <a:r>
              <a:rPr lang="ja-JP" altLang="en-US" dirty="0"/>
              <a:t>月にアイデア</a:t>
            </a:r>
            <a:r>
              <a:rPr lang="ja-JP" altLang="en-US" dirty="0" smtClean="0"/>
              <a:t>公募）</a:t>
            </a:r>
            <a:r>
              <a:rPr lang="ja-JP" altLang="en-US" dirty="0"/>
              <a:t>。</a:t>
            </a:r>
          </a:p>
          <a:p>
            <a:pPr marL="342900" indent="-342900">
              <a:buFont typeface="Wingdings" panose="05000000000000000000" pitchFamily="2" charset="2"/>
              <a:buChar char="Ø"/>
            </a:pPr>
            <a:endParaRPr kumimoji="1" lang="en-US" altLang="ja-JP" sz="1400" dirty="0"/>
          </a:p>
          <a:p>
            <a:pPr marL="342900" indent="-342900">
              <a:buFont typeface="Wingdings" panose="05000000000000000000" pitchFamily="2" charset="2"/>
              <a:buChar char="n"/>
            </a:pPr>
            <a:r>
              <a:rPr lang="ja-JP" altLang="en-US" b="1" dirty="0"/>
              <a:t>第２ステージでは、</a:t>
            </a:r>
            <a:endParaRPr lang="en-US" altLang="ja-JP" b="1" dirty="0"/>
          </a:p>
          <a:p>
            <a:pPr marL="342900" indent="-342900">
              <a:buFont typeface="Wingdings" panose="05000000000000000000" pitchFamily="2" charset="2"/>
              <a:buChar char="Ø"/>
            </a:pPr>
            <a:r>
              <a:rPr kumimoji="1" lang="en-US" altLang="ja-JP" b="1" dirty="0"/>
              <a:t>【</a:t>
            </a:r>
            <a:r>
              <a:rPr kumimoji="1" lang="ja-JP" altLang="en-US" b="1" dirty="0"/>
              <a:t>スマートシティ戦略部</a:t>
            </a:r>
            <a:r>
              <a:rPr kumimoji="1" lang="en-US" altLang="ja-JP" b="1" dirty="0"/>
              <a:t>】</a:t>
            </a:r>
            <a:r>
              <a:rPr kumimoji="1" lang="ja-JP" altLang="en-US" dirty="0"/>
              <a:t>　公募による民間部長を</a:t>
            </a:r>
            <a:r>
              <a:rPr lang="ja-JP" altLang="en-US" dirty="0"/>
              <a:t>トップとするスマートシティ戦略部を、</a:t>
            </a:r>
            <a:r>
              <a:rPr lang="en-US" altLang="ja-JP" dirty="0"/>
              <a:t>2020</a:t>
            </a:r>
            <a:r>
              <a:rPr lang="ja-JP" altLang="en-US" dirty="0"/>
              <a:t>年</a:t>
            </a:r>
            <a:r>
              <a:rPr lang="en-US" altLang="ja-JP" dirty="0"/>
              <a:t>4</a:t>
            </a:r>
            <a:r>
              <a:rPr lang="ja-JP" altLang="en-US" dirty="0"/>
              <a:t>月に都道府県で初めて設置。</a:t>
            </a:r>
            <a:endParaRPr lang="en-US" altLang="ja-JP" dirty="0"/>
          </a:p>
          <a:p>
            <a:pPr marL="342900" indent="-342900">
              <a:buFont typeface="Wingdings" panose="05000000000000000000" pitchFamily="2" charset="2"/>
              <a:buChar char="Ø"/>
            </a:pPr>
            <a:r>
              <a:rPr lang="en-US" altLang="ja-JP" b="1" dirty="0"/>
              <a:t>【</a:t>
            </a:r>
            <a:r>
              <a:rPr lang="ja-JP" altLang="en-US" b="1" dirty="0"/>
              <a:t>コロナ</a:t>
            </a:r>
            <a:r>
              <a:rPr lang="en-US" altLang="ja-JP" b="1" dirty="0"/>
              <a:t>SWAT】</a:t>
            </a:r>
            <a:r>
              <a:rPr lang="ja-JP" altLang="en-US" dirty="0"/>
              <a:t>　部の設置</a:t>
            </a:r>
            <a:r>
              <a:rPr kumimoji="1" lang="ja-JP" altLang="en-US" dirty="0"/>
              <a:t>当初は新型コロナウイルス感染拡大の第</a:t>
            </a:r>
            <a:r>
              <a:rPr lang="ja-JP" altLang="en-US" dirty="0"/>
              <a:t>１波と</a:t>
            </a:r>
            <a:r>
              <a:rPr kumimoji="1" lang="ja-JP" altLang="en-US" dirty="0"/>
              <a:t>重なったこともあり、コロナ</a:t>
            </a:r>
            <a:r>
              <a:rPr kumimoji="1" lang="en-US" altLang="ja-JP" dirty="0"/>
              <a:t>SWAT</a:t>
            </a:r>
            <a:r>
              <a:rPr kumimoji="1" lang="ja-JP" altLang="en-US" dirty="0"/>
              <a:t>チームを組成して、デジタル技術で様々なコロナ対策を打ち出した。</a:t>
            </a:r>
            <a:endParaRPr kumimoji="1" lang="en-US" altLang="ja-JP" dirty="0"/>
          </a:p>
          <a:p>
            <a:pPr marL="342900" indent="-342900">
              <a:buFont typeface="Wingdings" panose="05000000000000000000" pitchFamily="2" charset="2"/>
              <a:buChar char="Ø"/>
            </a:pPr>
            <a:r>
              <a:rPr kumimoji="1" lang="en-US" altLang="ja-JP" b="1" dirty="0"/>
              <a:t>【OSPF】</a:t>
            </a:r>
            <a:r>
              <a:rPr kumimoji="1" lang="ja-JP" altLang="en-US" dirty="0"/>
              <a:t>　さらに、公民連携を深化させた「</a:t>
            </a:r>
            <a:r>
              <a:rPr lang="ja-JP" altLang="en-US" dirty="0"/>
              <a:t>公民共同エコシステム」として、企業やシビックテック、府内市町村、大学等と連携した“大阪モデル”のスマートシティを実現するため、大阪スマートシティパートナーズフォーラム（</a:t>
            </a:r>
            <a:r>
              <a:rPr lang="en-US" altLang="ja-JP" dirty="0"/>
              <a:t>OSPF</a:t>
            </a:r>
            <a:r>
              <a:rPr lang="ja-JP" altLang="en-US" dirty="0"/>
              <a:t>）を設置。</a:t>
            </a:r>
          </a:p>
          <a:p>
            <a:pPr marL="342900" indent="-342900">
              <a:buFont typeface="Wingdings" panose="05000000000000000000" pitchFamily="2" charset="2"/>
              <a:buChar char="Ø"/>
            </a:pPr>
            <a:r>
              <a:rPr kumimoji="1" lang="en-US" altLang="ja-JP" b="1" dirty="0"/>
              <a:t>【</a:t>
            </a:r>
            <a:r>
              <a:rPr kumimoji="1" lang="ja-JP" altLang="en-US" b="1" dirty="0"/>
              <a:t>スマートシティサービス事業</a:t>
            </a:r>
            <a:r>
              <a:rPr kumimoji="1" lang="en-US" altLang="ja-JP" b="1" dirty="0"/>
              <a:t>】</a:t>
            </a:r>
            <a:r>
              <a:rPr kumimoji="1" lang="ja-JP" altLang="en-US" dirty="0"/>
              <a:t>　そのほか、スマートモビリティやスマートシニアライフ事業など、先端的なデジタルサービスを先駆的に実装。</a:t>
            </a:r>
            <a:endParaRPr kumimoji="1" lang="en-US" altLang="ja-JP" dirty="0"/>
          </a:p>
          <a:p>
            <a:pPr marL="342900" indent="-342900">
              <a:buFont typeface="Wingdings" panose="05000000000000000000" pitchFamily="2" charset="2"/>
              <a:buChar char="Ø"/>
            </a:pPr>
            <a:r>
              <a:rPr lang="en-US" altLang="ja-JP" b="1" dirty="0"/>
              <a:t>【</a:t>
            </a:r>
            <a:r>
              <a:rPr lang="ja-JP" altLang="en-US" b="1" dirty="0"/>
              <a:t>スーパーシティ</a:t>
            </a:r>
            <a:r>
              <a:rPr lang="en-US" altLang="ja-JP" b="1" dirty="0"/>
              <a:t>】</a:t>
            </a:r>
            <a:r>
              <a:rPr lang="ja-JP" altLang="en-US" dirty="0"/>
              <a:t>　加えて、</a:t>
            </a:r>
            <a:r>
              <a:rPr lang="en-US" altLang="ja-JP" dirty="0"/>
              <a:t>2019</a:t>
            </a:r>
            <a:r>
              <a:rPr lang="ja-JP" altLang="en-US" dirty="0"/>
              <a:t>年から下地をつくっていたスーパーシティが、上記の</a:t>
            </a:r>
            <a:r>
              <a:rPr lang="ja-JP" altLang="en-US" dirty="0" smtClean="0"/>
              <a:t>取組み</a:t>
            </a:r>
            <a:r>
              <a:rPr lang="ja-JP" altLang="en-US" dirty="0"/>
              <a:t>による実績を踏まえて、わが国で</a:t>
            </a:r>
            <a:r>
              <a:rPr lang="en-US" altLang="ja-JP" dirty="0"/>
              <a:t>2</a:t>
            </a:r>
            <a:r>
              <a:rPr lang="ja-JP" altLang="en-US" dirty="0"/>
              <a:t>か所</a:t>
            </a:r>
            <a:r>
              <a:rPr lang="ja-JP" altLang="en-US" dirty="0" smtClean="0"/>
              <a:t>の</a:t>
            </a:r>
            <a:r>
              <a:rPr lang="ja-JP" altLang="en-US" dirty="0"/>
              <a:t>区域</a:t>
            </a:r>
            <a:r>
              <a:rPr lang="ja-JP" altLang="en-US" dirty="0" smtClean="0"/>
              <a:t>指定</a:t>
            </a:r>
            <a:r>
              <a:rPr lang="ja-JP" altLang="en-US" dirty="0"/>
              <a:t>の</a:t>
            </a:r>
            <a:r>
              <a:rPr lang="en-US" altLang="ja-JP" dirty="0"/>
              <a:t>1</a:t>
            </a:r>
            <a:r>
              <a:rPr lang="ja-JP" altLang="en-US" dirty="0"/>
              <a:t>か所に採択された。</a:t>
            </a:r>
            <a:endParaRPr kumimoji="1" lang="ja-JP" altLang="en-US" dirty="0"/>
          </a:p>
        </p:txBody>
      </p:sp>
    </p:spTree>
    <p:extLst>
      <p:ext uri="{BB962C8B-B14F-4D97-AF65-F5344CB8AC3E}">
        <p14:creationId xmlns:p14="http://schemas.microsoft.com/office/powerpoint/2010/main" val="280047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9093" y="69747"/>
            <a:ext cx="3360215" cy="461665"/>
          </a:xfrm>
          <a:prstGeom prst="rect">
            <a:avLst/>
          </a:prstGeom>
          <a:noFill/>
        </p:spPr>
        <p:txBody>
          <a:bodyPr wrap="none" rtlCol="0">
            <a:spAutoFit/>
          </a:bodyPr>
          <a:lstStyle/>
          <a:p>
            <a:r>
              <a:rPr kumimoji="1" lang="ja-JP" altLang="en-US" sz="2400" b="1" dirty="0"/>
              <a:t>第２ステージ（先駆的）</a:t>
            </a:r>
          </a:p>
        </p:txBody>
      </p:sp>
      <p:cxnSp>
        <p:nvCxnSpPr>
          <p:cNvPr id="7" name="直線コネクタ 6"/>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69308" y="69746"/>
            <a:ext cx="8307163" cy="400110"/>
          </a:xfrm>
          <a:prstGeom prst="rect">
            <a:avLst/>
          </a:prstGeom>
          <a:noFill/>
        </p:spPr>
        <p:txBody>
          <a:bodyPr wrap="square" rtlCol="0">
            <a:spAutoFit/>
          </a:bodyPr>
          <a:lstStyle/>
          <a:p>
            <a:r>
              <a:rPr lang="ja-JP" altLang="en-US" sz="2000" b="1" dirty="0"/>
              <a:t>７</a:t>
            </a:r>
            <a:r>
              <a:rPr lang="ja-JP" altLang="en-US" sz="2000" b="1" dirty="0" smtClean="0"/>
              <a:t>）</a:t>
            </a:r>
            <a:r>
              <a:rPr lang="ja-JP" altLang="en-US" sz="2000" b="1" dirty="0"/>
              <a:t>スーパーシティ ①経緯と概要</a:t>
            </a:r>
            <a:endParaRPr lang="ja-JP" altLang="en-US" sz="1600" b="1" dirty="0"/>
          </a:p>
        </p:txBody>
      </p:sp>
      <p:cxnSp>
        <p:nvCxnSpPr>
          <p:cNvPr id="10" name="直線コネクタ 9">
            <a:extLst>
              <a:ext uri="{FF2B5EF4-FFF2-40B4-BE49-F238E27FC236}">
                <a16:creationId xmlns:a16="http://schemas.microsoft.com/office/drawing/2014/main" id="{E41F6282-4249-49EF-A217-0777CE4BB51C}"/>
              </a:ext>
            </a:extLst>
          </p:cNvPr>
          <p:cNvCxnSpPr/>
          <p:nvPr/>
        </p:nvCxnSpPr>
        <p:spPr>
          <a:xfrm>
            <a:off x="309093" y="1104632"/>
            <a:ext cx="5832000"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7485688" y="620476"/>
            <a:ext cx="3575018" cy="369332"/>
          </a:xfrm>
          <a:prstGeom prst="rect">
            <a:avLst/>
          </a:prstGeom>
          <a:noFill/>
        </p:spPr>
        <p:txBody>
          <a:bodyPr wrap="none" rtlCol="0">
            <a:spAutoFit/>
          </a:bodyPr>
          <a:lstStyle/>
          <a:p>
            <a:r>
              <a:rPr lang="ja-JP" altLang="en-US" b="1" dirty="0"/>
              <a:t>大阪府市スーパーシティ構想の概要</a:t>
            </a:r>
            <a:endParaRPr kumimoji="1" lang="ja-JP" altLang="en-US" sz="1600" b="1" dirty="0"/>
          </a:p>
        </p:txBody>
      </p:sp>
      <p:sp>
        <p:nvSpPr>
          <p:cNvPr id="12" name="テキスト ボックス 11"/>
          <p:cNvSpPr txBox="1"/>
          <p:nvPr/>
        </p:nvSpPr>
        <p:spPr>
          <a:xfrm>
            <a:off x="1506905" y="670905"/>
            <a:ext cx="3531736" cy="369332"/>
          </a:xfrm>
          <a:prstGeom prst="rect">
            <a:avLst/>
          </a:prstGeom>
          <a:noFill/>
        </p:spPr>
        <p:txBody>
          <a:bodyPr wrap="none" rtlCol="0">
            <a:spAutoFit/>
          </a:bodyPr>
          <a:lstStyle/>
          <a:p>
            <a:r>
              <a:rPr lang="ja-JP" altLang="en-US" b="1" dirty="0"/>
              <a:t>スーパーシティ区域指定までの経緯</a:t>
            </a:r>
            <a:endParaRPr kumimoji="1" lang="ja-JP" altLang="en-US" b="1" dirty="0"/>
          </a:p>
        </p:txBody>
      </p:sp>
      <p:sp>
        <p:nvSpPr>
          <p:cNvPr id="39" name="テキスト ボックス 2"/>
          <p:cNvSpPr txBox="1"/>
          <p:nvPr/>
        </p:nvSpPr>
        <p:spPr>
          <a:xfrm>
            <a:off x="265840" y="1299071"/>
            <a:ext cx="6228000" cy="31807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100" kern="100" dirty="0">
                <a:effectLst/>
                <a:ea typeface="Meiryo UI" panose="020B0604030504040204" pitchFamily="50" charset="-128"/>
                <a:cs typeface="Times New Roman" panose="02020603050405020304" pitchFamily="18" charset="0"/>
              </a:rPr>
              <a:t>■</a:t>
            </a:r>
            <a:r>
              <a:rPr lang="en-US" altLang="ja-JP" sz="1100" b="1" kern="100" dirty="0">
                <a:effectLst/>
                <a:ea typeface="Meiryo UI" panose="020B0604030504040204" pitchFamily="50" charset="-128"/>
                <a:cs typeface="Times New Roman" panose="02020603050405020304" pitchFamily="18" charset="0"/>
              </a:rPr>
              <a:t>2019</a:t>
            </a:r>
            <a:r>
              <a:rPr lang="ja-JP" altLang="en-US" sz="1100" b="1" kern="100" dirty="0">
                <a:effectLst/>
                <a:ea typeface="Meiryo UI" panose="020B0604030504040204" pitchFamily="50" charset="-128"/>
                <a:cs typeface="Times New Roman" panose="02020603050405020304" pitchFamily="18" charset="0"/>
              </a:rPr>
              <a:t>年（令和元年）</a:t>
            </a:r>
            <a:endParaRPr lang="en-US" altLang="ja-JP" sz="1100" b="1" kern="100" dirty="0">
              <a:effectLst/>
              <a:ea typeface="Meiryo UI" panose="020B0604030504040204" pitchFamily="50" charset="-128"/>
              <a:cs typeface="Times New Roman" panose="02020603050405020304" pitchFamily="18" charset="0"/>
            </a:endParaRPr>
          </a:p>
          <a:p>
            <a:pPr algn="just">
              <a:spcAft>
                <a:spcPts val="0"/>
              </a:spcAft>
            </a:pPr>
            <a:r>
              <a:rPr lang="ja-JP" altLang="en-US" sz="1100" kern="100" dirty="0">
                <a:ea typeface="Meiryo UI" panose="020B0604030504040204" pitchFamily="50" charset="-128"/>
                <a:cs typeface="Times New Roman" panose="02020603050405020304" pitchFamily="18" charset="0"/>
              </a:rPr>
              <a:t>　</a:t>
            </a:r>
            <a:r>
              <a:rPr lang="en-US" altLang="ja-JP" sz="1100" kern="100" dirty="0">
                <a:ea typeface="Meiryo UI" panose="020B0604030504040204" pitchFamily="50" charset="-128"/>
                <a:cs typeface="Times New Roman" panose="02020603050405020304" pitchFamily="18" charset="0"/>
              </a:rPr>
              <a:t>10</a:t>
            </a:r>
            <a:r>
              <a:rPr lang="ja-JP" altLang="en-US" sz="1100" kern="100" dirty="0">
                <a:ea typeface="Meiryo UI" panose="020B0604030504040204" pitchFamily="50" charset="-128"/>
                <a:cs typeface="Times New Roman" panose="02020603050405020304" pitchFamily="18" charset="0"/>
              </a:rPr>
              <a:t>月</a:t>
            </a:r>
            <a:r>
              <a:rPr lang="en-US" altLang="ja-JP" sz="1100" kern="100" dirty="0">
                <a:ea typeface="Meiryo UI" panose="020B0604030504040204" pitchFamily="50" charset="-128"/>
                <a:cs typeface="Times New Roman" panose="02020603050405020304" pitchFamily="18" charset="0"/>
              </a:rPr>
              <a:t>31</a:t>
            </a:r>
            <a:r>
              <a:rPr lang="ja-JP" altLang="en-US" sz="1100" kern="100" dirty="0">
                <a:ea typeface="Meiryo UI" panose="020B0604030504040204" pitchFamily="50" charset="-128"/>
                <a:cs typeface="Times New Roman" panose="02020603050405020304" pitchFamily="18" charset="0"/>
              </a:rPr>
              <a:t>日　内閣府の自治体アイデア公募に応募</a:t>
            </a:r>
            <a:endParaRPr lang="en-US" altLang="ja-JP" sz="1100" kern="100" dirty="0">
              <a:ea typeface="Meiryo UI" panose="020B0604030504040204" pitchFamily="50" charset="-128"/>
              <a:cs typeface="Times New Roman" panose="02020603050405020304" pitchFamily="18" charset="0"/>
            </a:endParaRPr>
          </a:p>
          <a:p>
            <a:pPr algn="just">
              <a:spcAft>
                <a:spcPts val="0"/>
              </a:spcAft>
            </a:pPr>
            <a:endParaRPr lang="en-US" altLang="ja-JP" sz="500" b="1" kern="100" dirty="0">
              <a:effectLst/>
              <a:ea typeface="Meiryo UI" panose="020B0604030504040204" pitchFamily="50" charset="-128"/>
              <a:cs typeface="Times New Roman" panose="02020603050405020304" pitchFamily="18" charset="0"/>
            </a:endParaRPr>
          </a:p>
          <a:p>
            <a:pPr algn="just">
              <a:spcAft>
                <a:spcPts val="0"/>
              </a:spcAft>
            </a:pPr>
            <a:r>
              <a:rPr lang="ja-JP" altLang="en-US" sz="1100" b="1" kern="100" dirty="0">
                <a:effectLst/>
                <a:ea typeface="Meiryo UI" panose="020B0604030504040204" pitchFamily="50" charset="-128"/>
                <a:cs typeface="Times New Roman" panose="02020603050405020304" pitchFamily="18" charset="0"/>
              </a:rPr>
              <a:t>■</a:t>
            </a:r>
            <a:r>
              <a:rPr lang="en-US" altLang="ja-JP" sz="1100" b="1" kern="100" dirty="0">
                <a:effectLst/>
                <a:ea typeface="Meiryo UI" panose="020B0604030504040204" pitchFamily="50" charset="-128"/>
                <a:cs typeface="Times New Roman" panose="02020603050405020304" pitchFamily="18" charset="0"/>
              </a:rPr>
              <a:t>2020</a:t>
            </a:r>
            <a:r>
              <a:rPr lang="ja-JP" altLang="en-US" sz="1100" b="1" kern="100" dirty="0">
                <a:effectLst/>
                <a:ea typeface="Meiryo UI" panose="020B0604030504040204" pitchFamily="50" charset="-128"/>
                <a:cs typeface="Times New Roman" panose="02020603050405020304" pitchFamily="18" charset="0"/>
              </a:rPr>
              <a:t>年（令和２年）</a:t>
            </a:r>
            <a:endParaRPr lang="en-US" altLang="ja-JP" sz="1100" b="1" kern="100" dirty="0">
              <a:effectLst/>
              <a:ea typeface="Meiryo UI" panose="020B0604030504040204" pitchFamily="50" charset="-128"/>
              <a:cs typeface="Times New Roman" panose="02020603050405020304" pitchFamily="18" charset="0"/>
            </a:endParaRPr>
          </a:p>
          <a:p>
            <a:pPr algn="just">
              <a:spcAft>
                <a:spcPts val="0"/>
              </a:spcAft>
            </a:pPr>
            <a:r>
              <a:rPr lang="ja-JP" altLang="en-US" sz="1100" kern="100" dirty="0">
                <a:ea typeface="Meiryo UI" panose="020B0604030504040204" pitchFamily="50" charset="-128"/>
                <a:cs typeface="Times New Roman" panose="02020603050405020304" pitchFamily="18" charset="0"/>
              </a:rPr>
              <a:t>　 ９月１日　　改正国家戦略特区法施行 ⇒ スーパーシティ構想実現に向けた制度整備</a:t>
            </a:r>
            <a:endParaRPr lang="en-US" altLang="ja-JP" sz="1100" kern="100" dirty="0">
              <a:ea typeface="Meiryo UI" panose="020B0604030504040204" pitchFamily="50" charset="-128"/>
              <a:cs typeface="Times New Roman" panose="02020603050405020304" pitchFamily="18" charset="0"/>
            </a:endParaRPr>
          </a:p>
          <a:p>
            <a:pPr algn="just">
              <a:spcAft>
                <a:spcPts val="0"/>
              </a:spcAft>
            </a:pPr>
            <a:r>
              <a:rPr lang="ja-JP" altLang="en-US" sz="1100" kern="100" dirty="0">
                <a:ea typeface="Meiryo UI" panose="020B0604030504040204" pitchFamily="50" charset="-128"/>
                <a:cs typeface="Times New Roman" panose="02020603050405020304" pitchFamily="18" charset="0"/>
              </a:rPr>
              <a:t>  </a:t>
            </a:r>
            <a:r>
              <a:rPr lang="en-US" altLang="ja-JP" sz="1100" kern="100" dirty="0">
                <a:effectLst/>
                <a:ea typeface="Meiryo UI" panose="020B0604030504040204" pitchFamily="50" charset="-128"/>
                <a:cs typeface="Times New Roman" panose="02020603050405020304" pitchFamily="18" charset="0"/>
              </a:rPr>
              <a:t>12</a:t>
            </a:r>
            <a:r>
              <a:rPr lang="ja-JP" altLang="en-US" sz="1100" kern="100" dirty="0">
                <a:effectLst/>
                <a:ea typeface="Meiryo UI" panose="020B0604030504040204" pitchFamily="50" charset="-128"/>
                <a:cs typeface="Times New Roman" panose="02020603050405020304" pitchFamily="18" charset="0"/>
              </a:rPr>
              <a:t>月</a:t>
            </a:r>
            <a:r>
              <a:rPr lang="en-US" altLang="ja-JP" sz="1100" kern="100" dirty="0">
                <a:effectLst/>
                <a:ea typeface="Meiryo UI" panose="020B0604030504040204" pitchFamily="50" charset="-128"/>
                <a:cs typeface="Times New Roman" panose="02020603050405020304" pitchFamily="18" charset="0"/>
              </a:rPr>
              <a:t>25</a:t>
            </a:r>
            <a:r>
              <a:rPr lang="ja-JP" altLang="en-US" sz="1100" kern="100" dirty="0">
                <a:effectLst/>
                <a:ea typeface="Meiryo UI" panose="020B0604030504040204" pitchFamily="50" charset="-128"/>
                <a:cs typeface="Times New Roman" panose="02020603050405020304" pitchFamily="18" charset="0"/>
              </a:rPr>
              <a:t>日　内閣府によるスーパーシティ提案の公募開始</a:t>
            </a:r>
            <a:endParaRPr lang="en-US" altLang="ja-JP" sz="1100" kern="100" dirty="0">
              <a:effectLst/>
              <a:ea typeface="Meiryo UI" panose="020B0604030504040204" pitchFamily="50" charset="-128"/>
              <a:cs typeface="Times New Roman" panose="02020603050405020304" pitchFamily="18" charset="0"/>
            </a:endParaRPr>
          </a:p>
          <a:p>
            <a:pPr algn="just">
              <a:spcBef>
                <a:spcPts val="600"/>
              </a:spcBef>
              <a:spcAft>
                <a:spcPts val="0"/>
              </a:spcAft>
            </a:pPr>
            <a:r>
              <a:rPr lang="ja-JP" altLang="en-US" sz="1100" b="1" kern="100" dirty="0">
                <a:ea typeface="Meiryo UI" panose="020B0604030504040204" pitchFamily="50" charset="-128"/>
                <a:cs typeface="Times New Roman" panose="02020603050405020304" pitchFamily="18" charset="0"/>
              </a:rPr>
              <a:t>■</a:t>
            </a:r>
            <a:r>
              <a:rPr lang="en-US" altLang="ja-JP" sz="1100" b="1" kern="100" dirty="0">
                <a:ea typeface="Meiryo UI" panose="020B0604030504040204" pitchFamily="50" charset="-128"/>
                <a:cs typeface="Times New Roman" panose="02020603050405020304" pitchFamily="18" charset="0"/>
              </a:rPr>
              <a:t>2021</a:t>
            </a:r>
            <a:r>
              <a:rPr lang="ja-JP" altLang="en-US" sz="1100" b="1" kern="100" dirty="0">
                <a:ea typeface="Meiryo UI" panose="020B0604030504040204" pitchFamily="50" charset="-128"/>
                <a:cs typeface="Times New Roman" panose="02020603050405020304" pitchFamily="18" charset="0"/>
              </a:rPr>
              <a:t>年（令和３年）</a:t>
            </a:r>
            <a:endParaRPr lang="ja-JP" sz="1100" b="1" kern="100" dirty="0">
              <a:effectLst/>
              <a:ea typeface="游明朝" panose="02020400000000000000" pitchFamily="18" charset="-128"/>
              <a:cs typeface="Times New Roman" panose="02020603050405020304" pitchFamily="18" charset="0"/>
            </a:endParaRPr>
          </a:p>
          <a:p>
            <a:pPr algn="just">
              <a:spcAft>
                <a:spcPts val="0"/>
              </a:spcAft>
            </a:pPr>
            <a:r>
              <a:rPr lang="ja-JP" altLang="en-US" sz="1100" kern="100" dirty="0">
                <a:ea typeface="Meiryo UI" panose="020B0604030504040204" pitchFamily="50" charset="-128"/>
                <a:cs typeface="Times New Roman" panose="02020603050405020304" pitchFamily="18" charset="0"/>
              </a:rPr>
              <a:t>　１月</a:t>
            </a:r>
            <a:r>
              <a:rPr lang="en-US" altLang="ja-JP" sz="1100" kern="100" dirty="0">
                <a:ea typeface="Meiryo UI" panose="020B0604030504040204" pitchFamily="50" charset="-128"/>
                <a:cs typeface="Times New Roman" panose="02020603050405020304" pitchFamily="18" charset="0"/>
              </a:rPr>
              <a:t>27</a:t>
            </a:r>
            <a:r>
              <a:rPr lang="ja-JP" altLang="en-US" sz="1100" kern="100" dirty="0">
                <a:ea typeface="Meiryo UI" panose="020B0604030504040204" pitchFamily="50" charset="-128"/>
                <a:cs typeface="Times New Roman" panose="02020603050405020304" pitchFamily="18" charset="0"/>
              </a:rPr>
              <a:t>日～２月</a:t>
            </a:r>
            <a:r>
              <a:rPr lang="en-US" altLang="ja-JP" sz="1100" kern="100" dirty="0">
                <a:ea typeface="Meiryo UI" panose="020B0604030504040204" pitchFamily="50" charset="-128"/>
                <a:cs typeface="Times New Roman" panose="02020603050405020304" pitchFamily="18" charset="0"/>
              </a:rPr>
              <a:t>26</a:t>
            </a:r>
            <a:r>
              <a:rPr lang="ja-JP" altLang="en-US" sz="1100" kern="100" dirty="0">
                <a:ea typeface="Meiryo UI" panose="020B0604030504040204" pitchFamily="50" charset="-128"/>
                <a:cs typeface="Times New Roman" panose="02020603050405020304" pitchFamily="18" charset="0"/>
              </a:rPr>
              <a:t>日 　「最先端の未来社会サービス」のアイデア募集</a:t>
            </a:r>
          </a:p>
          <a:p>
            <a:pPr marL="1168400" indent="-268288" algn="just">
              <a:spcAft>
                <a:spcPts val="0"/>
              </a:spcAft>
            </a:pPr>
            <a:r>
              <a:rPr lang="ja-JP" altLang="en-US" sz="1100" kern="100" dirty="0">
                <a:ea typeface="Meiryo UI" panose="020B0604030504040204" pitchFamily="50" charset="-128"/>
                <a:cs typeface="Times New Roman" panose="02020603050405020304" pitchFamily="18" charset="0"/>
              </a:rPr>
              <a:t>⇒　移動、物流、防災はじめ広範な分野につき全国</a:t>
            </a:r>
            <a:r>
              <a:rPr lang="en-US" altLang="ja-JP" sz="1100" kern="100" dirty="0">
                <a:ea typeface="Meiryo UI" panose="020B0604030504040204" pitchFamily="50" charset="-128"/>
                <a:cs typeface="Times New Roman" panose="02020603050405020304" pitchFamily="18" charset="0"/>
              </a:rPr>
              <a:t>104</a:t>
            </a:r>
            <a:r>
              <a:rPr lang="ja-JP" altLang="en-US" sz="1100" kern="100" dirty="0">
                <a:ea typeface="Meiryo UI" panose="020B0604030504040204" pitchFamily="50" charset="-128"/>
                <a:cs typeface="Times New Roman" panose="02020603050405020304" pitchFamily="18" charset="0"/>
              </a:rPr>
              <a:t>社・団体から</a:t>
            </a:r>
            <a:r>
              <a:rPr lang="en-US" altLang="ja-JP" sz="1100" kern="100" dirty="0">
                <a:ea typeface="Meiryo UI" panose="020B0604030504040204" pitchFamily="50" charset="-128"/>
                <a:cs typeface="Times New Roman" panose="02020603050405020304" pitchFamily="18" charset="0"/>
              </a:rPr>
              <a:t>228</a:t>
            </a:r>
            <a:r>
              <a:rPr lang="ja-JP" altLang="en-US" sz="1100" kern="100" dirty="0">
                <a:ea typeface="Meiryo UI" panose="020B0604030504040204" pitchFamily="50" charset="-128"/>
                <a:cs typeface="Times New Roman" panose="02020603050405020304" pitchFamily="18" charset="0"/>
              </a:rPr>
              <a:t>件の提案</a:t>
            </a:r>
            <a:endParaRPr lang="en-US" altLang="ja-JP" sz="1100" kern="100" dirty="0">
              <a:ea typeface="Meiryo UI" panose="020B0604030504040204" pitchFamily="50" charset="-128"/>
              <a:cs typeface="Times New Roman" panose="02020603050405020304" pitchFamily="18" charset="0"/>
            </a:endParaRPr>
          </a:p>
          <a:p>
            <a:pPr marL="1168400" indent="-1168400" algn="just">
              <a:spcAft>
                <a:spcPts val="0"/>
              </a:spcAft>
            </a:pPr>
            <a:r>
              <a:rPr lang="ja-JP" altLang="en-US" sz="1100" kern="100" dirty="0">
                <a:ea typeface="Meiryo UI" panose="020B0604030504040204" pitchFamily="50" charset="-128"/>
                <a:cs typeface="Times New Roman" panose="02020603050405020304" pitchFamily="18" charset="0"/>
              </a:rPr>
              <a:t>　２月８日　　大阪府市スーパーシティ・フォーラムの開催</a:t>
            </a:r>
          </a:p>
          <a:p>
            <a:pPr algn="just">
              <a:spcAft>
                <a:spcPts val="0"/>
              </a:spcAft>
            </a:pPr>
            <a:r>
              <a:rPr lang="ja-JP" altLang="en-US" sz="1100" kern="100" dirty="0">
                <a:effectLst/>
                <a:ea typeface="Meiryo UI" panose="020B0604030504040204" pitchFamily="50" charset="-128"/>
                <a:cs typeface="Times New Roman" panose="02020603050405020304" pitchFamily="18" charset="0"/>
              </a:rPr>
              <a:t>　４月</a:t>
            </a:r>
            <a:r>
              <a:rPr lang="en-US" altLang="ja-JP" sz="1100" kern="100" dirty="0">
                <a:effectLst/>
                <a:ea typeface="Meiryo UI" panose="020B0604030504040204" pitchFamily="50" charset="-128"/>
                <a:cs typeface="Times New Roman" panose="02020603050405020304" pitchFamily="18" charset="0"/>
              </a:rPr>
              <a:t>16</a:t>
            </a:r>
            <a:r>
              <a:rPr lang="ja-JP" altLang="en-US" sz="1100" kern="100" dirty="0">
                <a:effectLst/>
                <a:ea typeface="Meiryo UI" panose="020B0604030504040204" pitchFamily="50" charset="-128"/>
                <a:cs typeface="Times New Roman" panose="02020603050405020304" pitchFamily="18" charset="0"/>
              </a:rPr>
              <a:t>日</a:t>
            </a:r>
            <a:r>
              <a:rPr lang="ja-JP" altLang="en-US" sz="1100" kern="100" dirty="0">
                <a:ea typeface="Meiryo UI" panose="020B0604030504040204" pitchFamily="50" charset="-128"/>
                <a:cs typeface="Times New Roman" panose="02020603050405020304" pitchFamily="18" charset="0"/>
              </a:rPr>
              <a:t>　 </a:t>
            </a:r>
            <a:r>
              <a:rPr lang="ja-JP" altLang="en-US" sz="1100" kern="100" dirty="0">
                <a:effectLst/>
                <a:ea typeface="Meiryo UI" panose="020B0604030504040204" pitchFamily="50" charset="-128"/>
                <a:cs typeface="Times New Roman" panose="02020603050405020304" pitchFamily="18" charset="0"/>
              </a:rPr>
              <a:t>提案締め切り　⇒　全国の自治体から</a:t>
            </a:r>
            <a:r>
              <a:rPr lang="en-US" altLang="ja-JP" sz="1100" kern="100" dirty="0">
                <a:effectLst/>
                <a:ea typeface="Meiryo UI" panose="020B0604030504040204" pitchFamily="50" charset="-128"/>
                <a:cs typeface="Times New Roman" panose="02020603050405020304" pitchFamily="18" charset="0"/>
              </a:rPr>
              <a:t>31</a:t>
            </a:r>
            <a:r>
              <a:rPr lang="ja-JP" altLang="en-US" sz="1100" kern="100" dirty="0">
                <a:effectLst/>
                <a:ea typeface="Meiryo UI" panose="020B0604030504040204" pitchFamily="50" charset="-128"/>
                <a:cs typeface="Times New Roman" panose="02020603050405020304" pitchFamily="18" charset="0"/>
              </a:rPr>
              <a:t>の提案</a:t>
            </a:r>
            <a:endParaRPr lang="en-US" altLang="ja-JP" sz="1100" kern="100" dirty="0">
              <a:effectLst/>
              <a:ea typeface="Meiryo UI" panose="020B0604030504040204" pitchFamily="50" charset="-128"/>
              <a:cs typeface="Times New Roman" panose="02020603050405020304" pitchFamily="18" charset="0"/>
            </a:endParaRPr>
          </a:p>
          <a:p>
            <a:pPr marL="900113" indent="-900113" algn="just">
              <a:spcAft>
                <a:spcPts val="0"/>
              </a:spcAft>
            </a:pPr>
            <a:r>
              <a:rPr lang="ja-JP" altLang="en-US" sz="1100" kern="100" dirty="0">
                <a:ea typeface="Meiryo UI" panose="020B0604030504040204" pitchFamily="50" charset="-128"/>
                <a:cs typeface="Times New Roman" panose="02020603050405020304" pitchFamily="18" charset="0"/>
              </a:rPr>
              <a:t>　８</a:t>
            </a:r>
            <a:r>
              <a:rPr lang="ja-JP" sz="1100" kern="100" dirty="0">
                <a:effectLst/>
                <a:ea typeface="Meiryo UI" panose="020B0604030504040204" pitchFamily="50" charset="-128"/>
                <a:cs typeface="Times New Roman" panose="02020603050405020304" pitchFamily="18" charset="0"/>
              </a:rPr>
              <a:t>月</a:t>
            </a:r>
            <a:r>
              <a:rPr lang="ja-JP" altLang="en-US" sz="1100" kern="100" dirty="0">
                <a:effectLst/>
                <a:ea typeface="Meiryo UI" panose="020B0604030504040204" pitchFamily="50" charset="-128"/>
                <a:cs typeface="Times New Roman" panose="02020603050405020304" pitchFamily="18" charset="0"/>
              </a:rPr>
              <a:t>６日　　</a:t>
            </a:r>
            <a:r>
              <a:rPr lang="ja-JP" altLang="en-US" sz="1100" kern="100" dirty="0">
                <a:ea typeface="Meiryo UI" panose="020B0604030504040204" pitchFamily="50" charset="-128"/>
                <a:cs typeface="Times New Roman" panose="02020603050405020304" pitchFamily="18" charset="0"/>
              </a:rPr>
              <a:t>スーパーシティの区域指定に関する専門調査会で全提案に大胆な規制改革が</a:t>
            </a:r>
            <a:endParaRPr lang="en-US" altLang="ja-JP" sz="1100" kern="100" dirty="0">
              <a:ea typeface="Meiryo UI" panose="020B0604030504040204" pitchFamily="50" charset="-128"/>
              <a:cs typeface="Times New Roman" panose="02020603050405020304" pitchFamily="18" charset="0"/>
            </a:endParaRPr>
          </a:p>
          <a:p>
            <a:pPr marL="900113" indent="-900113" algn="just">
              <a:spcAft>
                <a:spcPts val="0"/>
              </a:spcAft>
            </a:pPr>
            <a:r>
              <a:rPr lang="ja-JP" altLang="en-US" sz="1100" kern="100" dirty="0">
                <a:ea typeface="Meiryo UI" panose="020B0604030504040204" pitchFamily="50" charset="-128"/>
                <a:cs typeface="Times New Roman" panose="02020603050405020304" pitchFamily="18" charset="0"/>
              </a:rPr>
              <a:t>　　　　　　　　　なかったとの指摘　⇒　全提案団体に規制改革等の再提案を依頼（８月</a:t>
            </a:r>
            <a:r>
              <a:rPr lang="en-US" altLang="ja-JP" sz="1100" kern="100" dirty="0">
                <a:ea typeface="Meiryo UI" panose="020B0604030504040204" pitchFamily="50" charset="-128"/>
                <a:cs typeface="Times New Roman" panose="02020603050405020304" pitchFamily="18" charset="0"/>
              </a:rPr>
              <a:t>24</a:t>
            </a:r>
            <a:r>
              <a:rPr lang="ja-JP" altLang="en-US" sz="1100" kern="100" dirty="0">
                <a:ea typeface="Meiryo UI" panose="020B0604030504040204" pitchFamily="50" charset="-128"/>
                <a:cs typeface="Times New Roman" panose="02020603050405020304" pitchFamily="18" charset="0"/>
              </a:rPr>
              <a:t>日）</a:t>
            </a:r>
            <a:endParaRPr lang="en-US" altLang="ja-JP" sz="1100" kern="100" dirty="0">
              <a:ea typeface="Meiryo UI" panose="020B0604030504040204" pitchFamily="50" charset="-128"/>
              <a:cs typeface="Times New Roman" panose="02020603050405020304" pitchFamily="18" charset="0"/>
            </a:endParaRPr>
          </a:p>
          <a:p>
            <a:pPr algn="just">
              <a:spcAft>
                <a:spcPts val="0"/>
              </a:spcAft>
            </a:pPr>
            <a:r>
              <a:rPr lang="ja-JP" altLang="en-US" sz="1100" kern="100" dirty="0">
                <a:ea typeface="Meiryo UI" panose="020B0604030504040204" pitchFamily="50" charset="-128"/>
                <a:cs typeface="Times New Roman" panose="02020603050405020304" pitchFamily="18" charset="0"/>
              </a:rPr>
              <a:t>　</a:t>
            </a:r>
            <a:r>
              <a:rPr lang="en-US" altLang="ja-JP" sz="1100" kern="100" dirty="0">
                <a:ea typeface="Meiryo UI" panose="020B0604030504040204" pitchFamily="50" charset="-128"/>
                <a:cs typeface="Times New Roman" panose="02020603050405020304" pitchFamily="18" charset="0"/>
              </a:rPr>
              <a:t>10</a:t>
            </a:r>
            <a:r>
              <a:rPr lang="ja-JP" altLang="en-US" sz="1100" kern="100" dirty="0">
                <a:ea typeface="Meiryo UI" panose="020B0604030504040204" pitchFamily="50" charset="-128"/>
                <a:cs typeface="Times New Roman" panose="02020603050405020304" pitchFamily="18" charset="0"/>
              </a:rPr>
              <a:t>月</a:t>
            </a:r>
            <a:r>
              <a:rPr lang="en-US" altLang="ja-JP" sz="1100" kern="100" dirty="0">
                <a:ea typeface="Meiryo UI" panose="020B0604030504040204" pitchFamily="50" charset="-128"/>
                <a:cs typeface="Times New Roman" panose="02020603050405020304" pitchFamily="18" charset="0"/>
              </a:rPr>
              <a:t>15</a:t>
            </a:r>
            <a:r>
              <a:rPr lang="ja-JP" altLang="en-US" sz="1100" kern="100" dirty="0">
                <a:ea typeface="Meiryo UI" panose="020B0604030504040204" pitchFamily="50" charset="-128"/>
                <a:cs typeface="Times New Roman" panose="02020603050405020304" pitchFamily="18" charset="0"/>
              </a:rPr>
              <a:t>日　 再提案の締め切り　⇒　</a:t>
            </a:r>
            <a:r>
              <a:rPr lang="en-US" altLang="ja-JP" sz="1100" kern="100" dirty="0">
                <a:ea typeface="Meiryo UI" panose="020B0604030504040204" pitchFamily="50" charset="-128"/>
                <a:cs typeface="Times New Roman" panose="02020603050405020304" pitchFamily="18" charset="0"/>
              </a:rPr>
              <a:t>28</a:t>
            </a:r>
            <a:r>
              <a:rPr lang="ja-JP" altLang="en-US" sz="1100" kern="100" dirty="0">
                <a:ea typeface="Meiryo UI" panose="020B0604030504040204" pitchFamily="50" charset="-128"/>
                <a:cs typeface="Times New Roman" panose="02020603050405020304" pitchFamily="18" charset="0"/>
              </a:rPr>
              <a:t>の再提案</a:t>
            </a:r>
            <a:endParaRPr lang="en-US" altLang="ja-JP" sz="1100" kern="100" dirty="0">
              <a:ea typeface="Meiryo UI" panose="020B0604030504040204" pitchFamily="50" charset="-128"/>
              <a:cs typeface="Times New Roman" panose="02020603050405020304" pitchFamily="18" charset="0"/>
            </a:endParaRPr>
          </a:p>
          <a:p>
            <a:pPr algn="just">
              <a:spcBef>
                <a:spcPts val="600"/>
              </a:spcBef>
              <a:spcAft>
                <a:spcPts val="0"/>
              </a:spcAft>
            </a:pPr>
            <a:r>
              <a:rPr lang="ja-JP" altLang="en-US" sz="1100" b="1" kern="100" dirty="0">
                <a:ea typeface="Meiryo UI" panose="020B0604030504040204" pitchFamily="50" charset="-128"/>
                <a:cs typeface="Times New Roman" panose="02020603050405020304" pitchFamily="18" charset="0"/>
              </a:rPr>
              <a:t>■</a:t>
            </a:r>
            <a:r>
              <a:rPr lang="en-US" altLang="ja-JP" sz="1100" b="1" kern="100" dirty="0">
                <a:ea typeface="Meiryo UI" panose="020B0604030504040204" pitchFamily="50" charset="-128"/>
                <a:cs typeface="Times New Roman" panose="02020603050405020304" pitchFamily="18" charset="0"/>
              </a:rPr>
              <a:t>2022</a:t>
            </a:r>
            <a:r>
              <a:rPr lang="ja-JP" altLang="en-US" sz="1100" b="1" kern="100" dirty="0">
                <a:ea typeface="Meiryo UI" panose="020B0604030504040204" pitchFamily="50" charset="-128"/>
                <a:cs typeface="Times New Roman" panose="02020603050405020304" pitchFamily="18" charset="0"/>
              </a:rPr>
              <a:t>年（令和４年）</a:t>
            </a:r>
            <a:endParaRPr lang="en-US" altLang="ja-JP" sz="1100" b="1" kern="100" dirty="0">
              <a:ea typeface="Meiryo UI" panose="020B0604030504040204" pitchFamily="50" charset="-128"/>
              <a:cs typeface="Times New Roman" panose="02020603050405020304" pitchFamily="18" charset="0"/>
            </a:endParaRPr>
          </a:p>
          <a:p>
            <a:pPr algn="just"/>
            <a:r>
              <a:rPr lang="ja-JP" altLang="en-US" sz="1100" kern="100" dirty="0">
                <a:ea typeface="Meiryo UI" panose="020B0604030504040204" pitchFamily="50" charset="-128"/>
                <a:cs typeface="Times New Roman" panose="02020603050405020304" pitchFamily="18" charset="0"/>
              </a:rPr>
              <a:t>　３月４日　　スーパーシティの区域指定に関する専門調査会 ⇒　知事・市長プレゼン</a:t>
            </a:r>
            <a:endParaRPr lang="en-US" altLang="ja-JP" sz="1100" kern="100" dirty="0">
              <a:ea typeface="Meiryo UI" panose="020B0604030504040204" pitchFamily="50" charset="-128"/>
              <a:cs typeface="Times New Roman" panose="02020603050405020304" pitchFamily="18" charset="0"/>
            </a:endParaRPr>
          </a:p>
          <a:p>
            <a:pPr algn="just"/>
            <a:r>
              <a:rPr lang="ja-JP" altLang="en-US" sz="1100" kern="100" dirty="0">
                <a:ea typeface="Meiryo UI" panose="020B0604030504040204" pitchFamily="50" charset="-128"/>
                <a:cs typeface="Times New Roman" panose="02020603050405020304" pitchFamily="18" charset="0"/>
              </a:rPr>
              <a:t>　３月</a:t>
            </a:r>
            <a:r>
              <a:rPr lang="en-US" altLang="ja-JP" sz="1100" kern="100" dirty="0">
                <a:ea typeface="Meiryo UI" panose="020B0604030504040204" pitchFamily="50" charset="-128"/>
                <a:cs typeface="Times New Roman" panose="02020603050405020304" pitchFamily="18" charset="0"/>
              </a:rPr>
              <a:t>10</a:t>
            </a:r>
            <a:r>
              <a:rPr lang="ja-JP" altLang="en-US" sz="1100" kern="100" dirty="0">
                <a:ea typeface="Meiryo UI" panose="020B0604030504040204" pitchFamily="50" charset="-128"/>
                <a:cs typeface="Times New Roman" panose="02020603050405020304" pitchFamily="18" charset="0"/>
              </a:rPr>
              <a:t>日　　国家戦略特区諮問会議　⇒　大阪市を区域指定する案を了承</a:t>
            </a:r>
            <a:endParaRPr lang="en-US" altLang="ja-JP" sz="1100" kern="100" dirty="0">
              <a:ea typeface="Meiryo UI" panose="020B0604030504040204" pitchFamily="50" charset="-128"/>
              <a:cs typeface="Times New Roman" panose="02020603050405020304" pitchFamily="18" charset="0"/>
            </a:endParaRPr>
          </a:p>
          <a:p>
            <a:pPr algn="just"/>
            <a:r>
              <a:rPr lang="ja-JP" altLang="en-US" sz="1100" kern="100" dirty="0">
                <a:ea typeface="Meiryo UI" panose="020B0604030504040204" pitchFamily="50" charset="-128"/>
                <a:cs typeface="Times New Roman" panose="02020603050405020304" pitchFamily="18" charset="0"/>
              </a:rPr>
              <a:t>　４月</a:t>
            </a:r>
            <a:r>
              <a:rPr lang="en-US" altLang="ja-JP" sz="1100" kern="100" dirty="0">
                <a:ea typeface="Meiryo UI" panose="020B0604030504040204" pitchFamily="50" charset="-128"/>
                <a:cs typeface="Times New Roman" panose="02020603050405020304" pitchFamily="18" charset="0"/>
              </a:rPr>
              <a:t>12</a:t>
            </a:r>
            <a:r>
              <a:rPr lang="ja-JP" altLang="en-US" sz="1100" kern="100" dirty="0">
                <a:ea typeface="Meiryo UI" panose="020B0604030504040204" pitchFamily="50" charset="-128"/>
                <a:cs typeface="Times New Roman" panose="02020603050405020304" pitchFamily="18" charset="0"/>
              </a:rPr>
              <a:t>日　　政令閣議決定（区域指定）</a:t>
            </a:r>
            <a:endParaRPr lang="ja-JP" sz="1100" kern="100" dirty="0">
              <a:effectLst/>
              <a:ea typeface="游明朝" panose="02020400000000000000" pitchFamily="18" charset="-128"/>
              <a:cs typeface="Times New Roman" panose="02020603050405020304" pitchFamily="18" charset="0"/>
            </a:endParaRPr>
          </a:p>
        </p:txBody>
      </p:sp>
      <p:sp>
        <p:nvSpPr>
          <p:cNvPr id="42" name="二等辺三角形 41"/>
          <p:cNvSpPr/>
          <p:nvPr/>
        </p:nvSpPr>
        <p:spPr>
          <a:xfrm flipV="1">
            <a:off x="2222919" y="4624771"/>
            <a:ext cx="2205841" cy="28530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2"/>
          <p:cNvSpPr txBox="1"/>
          <p:nvPr/>
        </p:nvSpPr>
        <p:spPr>
          <a:xfrm>
            <a:off x="265840" y="5051786"/>
            <a:ext cx="6120000" cy="1528701"/>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800"/>
              </a:lnSpc>
              <a:spcAft>
                <a:spcPts val="0"/>
              </a:spcAft>
            </a:pPr>
            <a:r>
              <a:rPr lang="ja-JP" altLang="en-US" sz="1200" kern="100" dirty="0">
                <a:ea typeface="Meiryo UI" panose="020B0604030504040204" pitchFamily="50" charset="-128"/>
                <a:cs typeface="Times New Roman" panose="02020603050405020304" pitchFamily="18" charset="0"/>
              </a:rPr>
              <a:t>　６月</a:t>
            </a:r>
            <a:r>
              <a:rPr lang="en-US" altLang="ja-JP" sz="1200" kern="100" dirty="0">
                <a:ea typeface="Meiryo UI" panose="020B0604030504040204" pitchFamily="50" charset="-128"/>
                <a:cs typeface="Times New Roman" panose="02020603050405020304" pitchFamily="18" charset="0"/>
              </a:rPr>
              <a:t>14</a:t>
            </a:r>
            <a:r>
              <a:rPr lang="ja-JP" altLang="en-US" sz="1200" kern="100" dirty="0">
                <a:ea typeface="Meiryo UI" panose="020B0604030504040204" pitchFamily="50" charset="-128"/>
                <a:cs typeface="Times New Roman" panose="02020603050405020304" pitchFamily="18" charset="0"/>
              </a:rPr>
              <a:t>日　 第１回 大阪スーパーシティ協議会 開催（府・市・経済団体・博覧会協会等）　</a:t>
            </a:r>
            <a:endParaRPr lang="en-US" altLang="ja-JP" sz="1200" kern="100" dirty="0">
              <a:ea typeface="Meiryo UI" panose="020B0604030504040204" pitchFamily="50" charset="-128"/>
              <a:cs typeface="Times New Roman" panose="02020603050405020304" pitchFamily="18" charset="0"/>
            </a:endParaRPr>
          </a:p>
          <a:p>
            <a:pPr marL="1168400" indent="-1168400" algn="just">
              <a:lnSpc>
                <a:spcPts val="1800"/>
              </a:lnSpc>
              <a:spcAft>
                <a:spcPts val="0"/>
              </a:spcAft>
            </a:pPr>
            <a:r>
              <a:rPr lang="ja-JP" altLang="en-US" sz="1200" kern="100" dirty="0">
                <a:ea typeface="Meiryo UI" panose="020B0604030504040204" pitchFamily="50" charset="-128"/>
                <a:cs typeface="Times New Roman" panose="02020603050405020304" pitchFamily="18" charset="0"/>
              </a:rPr>
              <a:t>　　　　　　　　　⇒　国において策定する区域計画の素案を作成することに加え、地元としてスーパーシティの全体像を示す全体計画についても策定すること等を確認</a:t>
            </a:r>
          </a:p>
          <a:p>
            <a:pPr algn="just">
              <a:lnSpc>
                <a:spcPts val="1800"/>
              </a:lnSpc>
              <a:spcBef>
                <a:spcPts val="600"/>
              </a:spcBef>
              <a:spcAft>
                <a:spcPts val="0"/>
              </a:spcAft>
            </a:pPr>
            <a:r>
              <a:rPr lang="en-US" altLang="ja-JP" sz="1200" kern="100" dirty="0">
                <a:ea typeface="Meiryo UI" panose="020B0604030504040204" pitchFamily="50" charset="-128"/>
                <a:cs typeface="Times New Roman" panose="02020603050405020304" pitchFamily="18" charset="0"/>
              </a:rPr>
              <a:t>【</a:t>
            </a:r>
            <a:r>
              <a:rPr lang="ja-JP" altLang="en-US" sz="1200" kern="100" dirty="0">
                <a:ea typeface="Meiryo UI" panose="020B0604030504040204" pitchFamily="50" charset="-128"/>
                <a:cs typeface="Times New Roman" panose="02020603050405020304" pitchFamily="18" charset="0"/>
              </a:rPr>
              <a:t>今後の予定</a:t>
            </a:r>
            <a:r>
              <a:rPr lang="en-US" altLang="ja-JP" sz="1200" kern="100" dirty="0">
                <a:ea typeface="Meiryo UI" panose="020B0604030504040204" pitchFamily="50" charset="-128"/>
                <a:cs typeface="Times New Roman" panose="02020603050405020304" pitchFamily="18" charset="0"/>
              </a:rPr>
              <a:t>】</a:t>
            </a:r>
          </a:p>
          <a:p>
            <a:pPr algn="just">
              <a:lnSpc>
                <a:spcPts val="1800"/>
              </a:lnSpc>
              <a:spcAft>
                <a:spcPts val="0"/>
              </a:spcAft>
            </a:pPr>
            <a:r>
              <a:rPr lang="ja-JP" altLang="en-US" sz="1200" kern="100" dirty="0">
                <a:ea typeface="Meiryo UI" panose="020B0604030504040204" pitchFamily="50" charset="-128"/>
                <a:cs typeface="Times New Roman" panose="02020603050405020304" pitchFamily="18" charset="0"/>
              </a:rPr>
              <a:t>　・　９月中旬に全体計画骨子案、年内に全体計画公表をめざす（国に区域計画素案を提案）</a:t>
            </a:r>
          </a:p>
          <a:p>
            <a:pPr algn="just">
              <a:lnSpc>
                <a:spcPts val="1800"/>
              </a:lnSpc>
              <a:spcAft>
                <a:spcPts val="0"/>
              </a:spcAft>
            </a:pPr>
            <a:r>
              <a:rPr lang="ja-JP" altLang="en-US" sz="1200" kern="100" dirty="0">
                <a:ea typeface="Meiryo UI" panose="020B0604030504040204" pitchFamily="50" charset="-128"/>
                <a:cs typeface="Times New Roman" panose="02020603050405020304" pitchFamily="18" charset="0"/>
              </a:rPr>
              <a:t>　・　今冬以降、国が区域会議を立ち上げ、区域計画案について検討する予定</a:t>
            </a:r>
          </a:p>
        </p:txBody>
      </p:sp>
      <p:pic>
        <p:nvPicPr>
          <p:cNvPr id="4" name="図 3"/>
          <p:cNvPicPr>
            <a:picLocks noChangeAspect="1"/>
          </p:cNvPicPr>
          <p:nvPr/>
        </p:nvPicPr>
        <p:blipFill>
          <a:blip r:embed="rId2"/>
          <a:stretch>
            <a:fillRect/>
          </a:stretch>
        </p:blipFill>
        <p:spPr>
          <a:xfrm>
            <a:off x="6733350" y="976716"/>
            <a:ext cx="5079695" cy="2698909"/>
          </a:xfrm>
          <a:prstGeom prst="rect">
            <a:avLst/>
          </a:prstGeom>
        </p:spPr>
      </p:pic>
      <p:pic>
        <p:nvPicPr>
          <p:cNvPr id="5" name="図 4"/>
          <p:cNvPicPr>
            <a:picLocks noChangeAspect="1"/>
          </p:cNvPicPr>
          <p:nvPr/>
        </p:nvPicPr>
        <p:blipFill>
          <a:blip r:embed="rId3"/>
          <a:stretch>
            <a:fillRect/>
          </a:stretch>
        </p:blipFill>
        <p:spPr>
          <a:xfrm>
            <a:off x="6707662" y="3871928"/>
            <a:ext cx="5256741" cy="2888516"/>
          </a:xfrm>
          <a:prstGeom prst="rect">
            <a:avLst/>
          </a:prstGeom>
        </p:spPr>
      </p:pic>
      <p:sp>
        <p:nvSpPr>
          <p:cNvPr id="2" name="スライド番号プレースホルダー 1"/>
          <p:cNvSpPr>
            <a:spLocks noGrp="1"/>
          </p:cNvSpPr>
          <p:nvPr>
            <p:ph type="sldNum" sz="quarter" idx="12"/>
          </p:nvPr>
        </p:nvSpPr>
        <p:spPr>
          <a:xfrm>
            <a:off x="9480754" y="6356350"/>
            <a:ext cx="2743200" cy="365125"/>
          </a:xfrm>
        </p:spPr>
        <p:txBody>
          <a:bodyPr/>
          <a:lstStyle/>
          <a:p>
            <a:fld id="{1788F0F9-CCFE-4985-AD54-E016DA6B1074}" type="slidenum">
              <a:rPr kumimoji="1" lang="ja-JP" altLang="en-US" smtClean="0"/>
              <a:t>20</a:t>
            </a:fld>
            <a:endParaRPr kumimoji="1" lang="ja-JP" altLang="en-US"/>
          </a:p>
        </p:txBody>
      </p:sp>
      <p:sp>
        <p:nvSpPr>
          <p:cNvPr id="3" name="フローチャート: 磁気ディスク 2">
            <a:extLst>
              <a:ext uri="{FF2B5EF4-FFF2-40B4-BE49-F238E27FC236}">
                <a16:creationId xmlns:a16="http://schemas.microsoft.com/office/drawing/2014/main" id="{2E8F410A-2AB4-4EEC-8ACC-D0E9467798A2}"/>
              </a:ext>
            </a:extLst>
          </p:cNvPr>
          <p:cNvSpPr/>
          <p:nvPr/>
        </p:nvSpPr>
        <p:spPr>
          <a:xfrm>
            <a:off x="7105393" y="4500856"/>
            <a:ext cx="4622903" cy="430299"/>
          </a:xfrm>
          <a:prstGeom prst="flowChartMagneticDisk">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B0A60D4-F2EE-4DD4-A6BB-9E22D8B11F61}"/>
              </a:ext>
            </a:extLst>
          </p:cNvPr>
          <p:cNvSpPr txBox="1"/>
          <p:nvPr/>
        </p:nvSpPr>
        <p:spPr>
          <a:xfrm>
            <a:off x="8163024" y="4540966"/>
            <a:ext cx="2645276" cy="400110"/>
          </a:xfrm>
          <a:prstGeom prst="rect">
            <a:avLst/>
          </a:prstGeom>
          <a:noFill/>
        </p:spPr>
        <p:txBody>
          <a:bodyPr wrap="none" rtlCol="0">
            <a:spAutoFit/>
          </a:bodyPr>
          <a:lstStyle/>
          <a:p>
            <a:pPr algn="ctr"/>
            <a:r>
              <a:rPr kumimoji="1" lang="ja-JP" altLang="en-US" sz="1200" b="1" dirty="0"/>
              <a:t>大阪広域データ連携基盤　</a:t>
            </a:r>
            <a:r>
              <a:rPr kumimoji="1" lang="en-US" altLang="ja-JP" sz="1200" b="1" dirty="0"/>
              <a:t>【ORDEN】</a:t>
            </a:r>
          </a:p>
          <a:p>
            <a:pPr algn="ctr"/>
            <a:r>
              <a:rPr kumimoji="1" lang="ja-JP" altLang="en-US" sz="800" b="1" dirty="0"/>
              <a:t>（</a:t>
            </a:r>
            <a:r>
              <a:rPr kumimoji="1" lang="en-US" altLang="ja-JP" sz="800" b="1" dirty="0"/>
              <a:t>Osaka Regional Data Exchange Network</a:t>
            </a:r>
            <a:r>
              <a:rPr kumimoji="1" lang="ja-JP" altLang="en-US" sz="800" b="1" dirty="0"/>
              <a:t>）</a:t>
            </a:r>
            <a:endParaRPr kumimoji="1" lang="en-US" altLang="ja-JP" sz="800" b="1" dirty="0"/>
          </a:p>
        </p:txBody>
      </p:sp>
    </p:spTree>
    <p:extLst>
      <p:ext uri="{BB962C8B-B14F-4D97-AF65-F5344CB8AC3E}">
        <p14:creationId xmlns:p14="http://schemas.microsoft.com/office/powerpoint/2010/main" val="365955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25">
          <a:fgClr>
            <a:schemeClr val="accent4"/>
          </a:fgClr>
          <a:bgClr>
            <a:schemeClr val="bg1"/>
          </a:bgClr>
        </a:patt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229242" y="6364703"/>
            <a:ext cx="2743200" cy="365125"/>
          </a:xfrm>
        </p:spPr>
        <p:txBody>
          <a:bodyPr/>
          <a:lstStyle/>
          <a:p>
            <a:fld id="{88E4C227-CBF4-499E-9F37-13500C9959D9}" type="slidenum">
              <a:rPr kumimoji="1" lang="ja-JP" altLang="en-US" smtClean="0"/>
              <a:t>3</a:t>
            </a:fld>
            <a:endParaRPr kumimoji="1" lang="ja-JP" altLang="en-US"/>
          </a:p>
        </p:txBody>
      </p:sp>
      <p:sp>
        <p:nvSpPr>
          <p:cNvPr id="5" name="正方形/長方形 4"/>
          <p:cNvSpPr/>
          <p:nvPr/>
        </p:nvSpPr>
        <p:spPr>
          <a:xfrm>
            <a:off x="1762804" y="1218623"/>
            <a:ext cx="8722776" cy="49197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762806" y="2813929"/>
            <a:ext cx="6823638" cy="336130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762804" y="4409622"/>
            <a:ext cx="5082641" cy="17656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863535" y="4495236"/>
            <a:ext cx="1412566" cy="369332"/>
          </a:xfrm>
          <a:prstGeom prst="rect">
            <a:avLst/>
          </a:prstGeom>
          <a:noFill/>
        </p:spPr>
        <p:txBody>
          <a:bodyPr wrap="none" rtlCol="0">
            <a:spAutoFit/>
          </a:bodyPr>
          <a:lstStyle/>
          <a:p>
            <a:r>
              <a:rPr kumimoji="1" lang="ja-JP" altLang="en-US" b="1" dirty="0"/>
              <a:t>第１ステージ</a:t>
            </a:r>
          </a:p>
        </p:txBody>
      </p:sp>
      <p:sp>
        <p:nvSpPr>
          <p:cNvPr id="9" name="テキスト ボックス 8"/>
          <p:cNvSpPr txBox="1"/>
          <p:nvPr/>
        </p:nvSpPr>
        <p:spPr>
          <a:xfrm>
            <a:off x="1802863" y="2852566"/>
            <a:ext cx="1412566" cy="369332"/>
          </a:xfrm>
          <a:prstGeom prst="rect">
            <a:avLst/>
          </a:prstGeom>
          <a:noFill/>
        </p:spPr>
        <p:txBody>
          <a:bodyPr wrap="none" rtlCol="0">
            <a:spAutoFit/>
          </a:bodyPr>
          <a:lstStyle/>
          <a:p>
            <a:r>
              <a:rPr kumimoji="1" lang="ja-JP" altLang="en-US" b="1" dirty="0"/>
              <a:t>第２ステージ</a:t>
            </a:r>
          </a:p>
        </p:txBody>
      </p:sp>
      <p:sp>
        <p:nvSpPr>
          <p:cNvPr id="10" name="テキスト ボックス 9"/>
          <p:cNvSpPr txBox="1"/>
          <p:nvPr/>
        </p:nvSpPr>
        <p:spPr>
          <a:xfrm>
            <a:off x="1822358" y="1297856"/>
            <a:ext cx="1412566" cy="369332"/>
          </a:xfrm>
          <a:prstGeom prst="rect">
            <a:avLst/>
          </a:prstGeom>
          <a:noFill/>
        </p:spPr>
        <p:txBody>
          <a:bodyPr wrap="none" rtlCol="0">
            <a:spAutoFit/>
          </a:bodyPr>
          <a:lstStyle/>
          <a:p>
            <a:r>
              <a:rPr kumimoji="1" lang="ja-JP" altLang="en-US" b="1" dirty="0"/>
              <a:t>第３ステージ</a:t>
            </a:r>
          </a:p>
        </p:txBody>
      </p:sp>
      <p:sp>
        <p:nvSpPr>
          <p:cNvPr id="11" name="テキスト ボックス 10"/>
          <p:cNvSpPr txBox="1"/>
          <p:nvPr/>
        </p:nvSpPr>
        <p:spPr>
          <a:xfrm>
            <a:off x="1881515" y="4847150"/>
            <a:ext cx="2762497" cy="615553"/>
          </a:xfrm>
          <a:prstGeom prst="rect">
            <a:avLst/>
          </a:prstGeom>
          <a:noFill/>
        </p:spPr>
        <p:txBody>
          <a:bodyPr wrap="square" rtlCol="0">
            <a:spAutoFit/>
          </a:bodyPr>
          <a:lstStyle/>
          <a:p>
            <a:pPr marL="285750" indent="-285750">
              <a:buFont typeface="Wingdings" panose="05000000000000000000" pitchFamily="2" charset="2"/>
              <a:buChar char="n"/>
            </a:pPr>
            <a:r>
              <a:rPr lang="ja-JP" altLang="en-US" sz="1400" b="1" dirty="0"/>
              <a:t>府と大阪市によるスマートシティへの取り組み着手</a:t>
            </a:r>
            <a:endParaRPr lang="en-US" altLang="ja-JP" sz="1400" b="1" dirty="0"/>
          </a:p>
          <a:p>
            <a:pPr marL="285750" indent="-285750">
              <a:buFont typeface="Wingdings" panose="05000000000000000000" pitchFamily="2" charset="2"/>
              <a:buChar char="n"/>
            </a:pPr>
            <a:endParaRPr lang="en-US" altLang="ja-JP" sz="600" b="1" dirty="0"/>
          </a:p>
        </p:txBody>
      </p:sp>
      <p:cxnSp>
        <p:nvCxnSpPr>
          <p:cNvPr id="12" name="直線矢印コネクタ 11"/>
          <p:cNvCxnSpPr/>
          <p:nvPr/>
        </p:nvCxnSpPr>
        <p:spPr>
          <a:xfrm>
            <a:off x="1762805" y="6336199"/>
            <a:ext cx="8748000" cy="0"/>
          </a:xfrm>
          <a:prstGeom prst="straightConnector1">
            <a:avLst/>
          </a:prstGeom>
          <a:ln w="5715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203102" y="3690671"/>
            <a:ext cx="1353576" cy="646331"/>
          </a:xfrm>
          <a:prstGeom prst="rect">
            <a:avLst/>
          </a:prstGeom>
          <a:noFill/>
        </p:spPr>
        <p:txBody>
          <a:bodyPr wrap="none" rtlCol="0">
            <a:spAutoFit/>
          </a:bodyPr>
          <a:lstStyle/>
          <a:p>
            <a:pPr marL="180000" indent="-180000">
              <a:buFont typeface="Arial" panose="020B0604020202020204" pitchFamily="34" charset="0"/>
              <a:buChar char="•"/>
            </a:pPr>
            <a:r>
              <a:rPr lang="en-US" altLang="ja-JP" sz="1200" dirty="0"/>
              <a:t>OSPF</a:t>
            </a:r>
            <a:r>
              <a:rPr lang="en-US" altLang="ja-JP" sz="1200" baseline="30000" dirty="0"/>
              <a:t>*</a:t>
            </a:r>
          </a:p>
          <a:p>
            <a:pPr marL="180000" indent="-180000">
              <a:buFont typeface="Arial" panose="020B0604020202020204" pitchFamily="34" charset="0"/>
              <a:buChar char="•"/>
            </a:pPr>
            <a:r>
              <a:rPr kumimoji="1" lang="ja-JP" altLang="en-US" sz="1200" dirty="0"/>
              <a:t>シニアライフ</a:t>
            </a:r>
            <a:endParaRPr kumimoji="1" lang="en-US" altLang="ja-JP" sz="1200" dirty="0"/>
          </a:p>
          <a:p>
            <a:pPr marL="180000" indent="-180000">
              <a:buFont typeface="Arial" panose="020B0604020202020204" pitchFamily="34" charset="0"/>
              <a:buChar char="•"/>
            </a:pPr>
            <a:r>
              <a:rPr lang="ja-JP" altLang="en-US" sz="1200" dirty="0"/>
              <a:t>スマートモビリティ</a:t>
            </a:r>
            <a:endParaRPr kumimoji="1" lang="en-US" altLang="ja-JP" sz="1200" dirty="0"/>
          </a:p>
        </p:txBody>
      </p:sp>
      <p:sp>
        <p:nvSpPr>
          <p:cNvPr id="14" name="テキスト ボックス 13"/>
          <p:cNvSpPr txBox="1"/>
          <p:nvPr/>
        </p:nvSpPr>
        <p:spPr>
          <a:xfrm>
            <a:off x="3320318" y="2887671"/>
            <a:ext cx="2141911" cy="307777"/>
          </a:xfrm>
          <a:prstGeom prst="rect">
            <a:avLst/>
          </a:prstGeom>
          <a:solidFill>
            <a:schemeClr val="tx2"/>
          </a:solidFill>
          <a:ln>
            <a:noFill/>
          </a:ln>
        </p:spPr>
        <p:txBody>
          <a:bodyPr vert="horz" wrap="square" rtlCol="0">
            <a:spAutoFit/>
          </a:bodyPr>
          <a:lstStyle/>
          <a:p>
            <a:pPr marL="285750" indent="-285750">
              <a:buFont typeface="Wingdings" panose="05000000000000000000" pitchFamily="2" charset="2"/>
              <a:buChar char="n"/>
            </a:pPr>
            <a:r>
              <a:rPr lang="ja-JP" altLang="en-US" sz="1400" b="1" dirty="0">
                <a:solidFill>
                  <a:schemeClr val="bg1"/>
                </a:solidFill>
              </a:rPr>
              <a:t>スマートシティ戦略部</a:t>
            </a:r>
            <a:endParaRPr lang="en-US" altLang="ja-JP" sz="1400" b="1" dirty="0">
              <a:solidFill>
                <a:schemeClr val="bg1"/>
              </a:solidFill>
            </a:endParaRPr>
          </a:p>
        </p:txBody>
      </p:sp>
      <p:sp>
        <p:nvSpPr>
          <p:cNvPr id="15" name="テキスト ボックス 14"/>
          <p:cNvSpPr txBox="1"/>
          <p:nvPr/>
        </p:nvSpPr>
        <p:spPr>
          <a:xfrm>
            <a:off x="3276101" y="1329897"/>
            <a:ext cx="1821332" cy="307777"/>
          </a:xfrm>
          <a:prstGeom prst="rect">
            <a:avLst/>
          </a:prstGeom>
          <a:solidFill>
            <a:schemeClr val="tx2"/>
          </a:solidFill>
          <a:ln>
            <a:noFill/>
          </a:ln>
        </p:spPr>
        <p:txBody>
          <a:bodyPr vert="horz" wrap="none" rtlCol="0">
            <a:spAutoFit/>
          </a:bodyPr>
          <a:lstStyle/>
          <a:p>
            <a:r>
              <a:rPr kumimoji="1" lang="ja-JP" altLang="en-US" sz="1400" b="1" dirty="0">
                <a:solidFill>
                  <a:schemeClr val="bg1"/>
                </a:solidFill>
              </a:rPr>
              <a:t>大阪</a:t>
            </a:r>
            <a:r>
              <a:rPr kumimoji="1" lang="en-US" altLang="ja-JP" sz="1400" b="1" dirty="0">
                <a:solidFill>
                  <a:schemeClr val="bg1"/>
                </a:solidFill>
              </a:rPr>
              <a:t>DX</a:t>
            </a:r>
            <a:r>
              <a:rPr kumimoji="1" lang="ja-JP" altLang="en-US" sz="1400" b="1" dirty="0">
                <a:solidFill>
                  <a:schemeClr val="bg1"/>
                </a:solidFill>
              </a:rPr>
              <a:t>イニシアティブ</a:t>
            </a:r>
          </a:p>
        </p:txBody>
      </p:sp>
      <p:sp>
        <p:nvSpPr>
          <p:cNvPr id="16" name="テキスト ボックス 15"/>
          <p:cNvSpPr txBox="1"/>
          <p:nvPr/>
        </p:nvSpPr>
        <p:spPr>
          <a:xfrm>
            <a:off x="1898446" y="1642072"/>
            <a:ext cx="5314275" cy="307777"/>
          </a:xfrm>
          <a:prstGeom prst="rect">
            <a:avLst/>
          </a:prstGeom>
          <a:noFill/>
        </p:spPr>
        <p:txBody>
          <a:bodyPr wrap="none" rtlCol="0">
            <a:spAutoFit/>
          </a:bodyPr>
          <a:lstStyle/>
          <a:p>
            <a:pPr marL="285750" indent="-285750">
              <a:buFont typeface="Wingdings" panose="05000000000000000000" pitchFamily="2" charset="2"/>
              <a:buChar char="n"/>
            </a:pPr>
            <a:r>
              <a:rPr lang="ja-JP" altLang="en-US" sz="1400" b="1" dirty="0"/>
              <a:t>府民が利便性を実感できる「人にやさしい」デジタルサービスの展開</a:t>
            </a:r>
            <a:endParaRPr lang="en-US" altLang="ja-JP" sz="1400" b="1" dirty="0"/>
          </a:p>
        </p:txBody>
      </p:sp>
      <p:cxnSp>
        <p:nvCxnSpPr>
          <p:cNvPr id="17" name="直線矢印コネクタ 16"/>
          <p:cNvCxnSpPr/>
          <p:nvPr/>
        </p:nvCxnSpPr>
        <p:spPr>
          <a:xfrm flipH="1" flipV="1">
            <a:off x="1572592" y="1249695"/>
            <a:ext cx="0" cy="4925540"/>
          </a:xfrm>
          <a:prstGeom prst="straightConnector1">
            <a:avLst/>
          </a:prstGeom>
          <a:ln w="5715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943048" y="6381631"/>
            <a:ext cx="877163" cy="369332"/>
          </a:xfrm>
          <a:prstGeom prst="rect">
            <a:avLst/>
          </a:prstGeom>
          <a:noFill/>
        </p:spPr>
        <p:txBody>
          <a:bodyPr wrap="none" rtlCol="0">
            <a:spAutoFit/>
          </a:bodyPr>
          <a:lstStyle/>
          <a:p>
            <a:r>
              <a:rPr kumimoji="1" lang="ja-JP" altLang="en-US" b="1" dirty="0"/>
              <a:t>時間軸</a:t>
            </a:r>
          </a:p>
        </p:txBody>
      </p:sp>
      <p:sp>
        <p:nvSpPr>
          <p:cNvPr id="19" name="テキスト ボックス 18"/>
          <p:cNvSpPr txBox="1"/>
          <p:nvPr/>
        </p:nvSpPr>
        <p:spPr>
          <a:xfrm>
            <a:off x="3540149" y="3690671"/>
            <a:ext cx="1147045" cy="646331"/>
          </a:xfrm>
          <a:prstGeom prst="rect">
            <a:avLst/>
          </a:prstGeom>
          <a:noFill/>
        </p:spPr>
        <p:txBody>
          <a:bodyPr wrap="none" rtlCol="0">
            <a:spAutoFit/>
          </a:bodyPr>
          <a:lstStyle/>
          <a:p>
            <a:pPr marL="180000" indent="-180000">
              <a:buFont typeface="Arial" panose="020B0604020202020204" pitchFamily="34" charset="0"/>
              <a:buChar char="•"/>
            </a:pPr>
            <a:r>
              <a:rPr lang="ja-JP" altLang="en-US" sz="1200" dirty="0"/>
              <a:t>市町村</a:t>
            </a:r>
            <a:r>
              <a:rPr lang="en-US" altLang="ja-JP" sz="1200" dirty="0"/>
              <a:t>DX</a:t>
            </a:r>
          </a:p>
          <a:p>
            <a:pPr marL="180000" indent="-180000">
              <a:buFont typeface="Arial" panose="020B0604020202020204" pitchFamily="34" charset="0"/>
              <a:buChar char="•"/>
            </a:pPr>
            <a:r>
              <a:rPr lang="ja-JP" altLang="en-US" sz="1200" dirty="0"/>
              <a:t>府庁</a:t>
            </a:r>
            <a:r>
              <a:rPr lang="en-US" altLang="ja-JP" sz="1200" dirty="0"/>
              <a:t>DX</a:t>
            </a:r>
          </a:p>
          <a:p>
            <a:pPr marL="180000" indent="-180000">
              <a:buFont typeface="Arial" panose="020B0604020202020204" pitchFamily="34" charset="0"/>
              <a:buChar char="•"/>
            </a:pPr>
            <a:r>
              <a:rPr lang="ja-JP" altLang="en-US" sz="1200" dirty="0"/>
              <a:t>コロナ</a:t>
            </a:r>
            <a:r>
              <a:rPr lang="en-US" altLang="ja-JP" sz="1200" dirty="0"/>
              <a:t>SWAT</a:t>
            </a:r>
          </a:p>
        </p:txBody>
      </p:sp>
      <p:sp>
        <p:nvSpPr>
          <p:cNvPr id="20" name="テキスト ボックス 19"/>
          <p:cNvSpPr txBox="1"/>
          <p:nvPr/>
        </p:nvSpPr>
        <p:spPr>
          <a:xfrm>
            <a:off x="1880963" y="3183653"/>
            <a:ext cx="3031599" cy="523220"/>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400" b="1" dirty="0"/>
              <a:t>公民連携（公民共同エコシステム</a:t>
            </a:r>
            <a:r>
              <a:rPr kumimoji="1" lang="en-US" altLang="ja-JP" sz="1400" b="1" dirty="0"/>
              <a:t>)</a:t>
            </a:r>
          </a:p>
          <a:p>
            <a:r>
              <a:rPr lang="ja-JP" altLang="en-US" sz="1400" b="1" dirty="0"/>
              <a:t>　　 </a:t>
            </a:r>
            <a:r>
              <a:rPr kumimoji="1" lang="ja-JP" altLang="en-US" sz="1400" b="1" dirty="0"/>
              <a:t>によるスマートシティの推進</a:t>
            </a:r>
          </a:p>
        </p:txBody>
      </p:sp>
      <p:sp>
        <p:nvSpPr>
          <p:cNvPr id="21" name="正方形/長方形 20"/>
          <p:cNvSpPr/>
          <p:nvPr/>
        </p:nvSpPr>
        <p:spPr>
          <a:xfrm>
            <a:off x="2218670" y="5397263"/>
            <a:ext cx="2443322" cy="646331"/>
          </a:xfrm>
          <a:prstGeom prst="rect">
            <a:avLst/>
          </a:prstGeom>
        </p:spPr>
        <p:txBody>
          <a:bodyPr wrap="square">
            <a:spAutoFit/>
          </a:bodyPr>
          <a:lstStyle/>
          <a:p>
            <a:pPr marL="180000" indent="-180000">
              <a:buFont typeface="Arial" panose="020B0604020202020204" pitchFamily="34" charset="0"/>
              <a:buChar char="•"/>
            </a:pPr>
            <a:r>
              <a:rPr lang="ja-JP" altLang="en-US" sz="1200" dirty="0"/>
              <a:t>国内外の事例調査研究</a:t>
            </a:r>
            <a:endParaRPr lang="en-US" altLang="ja-JP" sz="1200" dirty="0"/>
          </a:p>
          <a:p>
            <a:pPr marL="180000" indent="-180000">
              <a:buFont typeface="Arial" panose="020B0604020202020204" pitchFamily="34" charset="0"/>
              <a:buChar char="•"/>
            </a:pPr>
            <a:r>
              <a:rPr lang="ja-JP" altLang="en-US" sz="1200" dirty="0"/>
              <a:t>市町村のニーズ調査</a:t>
            </a:r>
            <a:endParaRPr lang="en-US" altLang="ja-JP" sz="1200" dirty="0"/>
          </a:p>
          <a:p>
            <a:pPr marL="180000" indent="-180000">
              <a:buFont typeface="Arial" panose="020B0604020202020204" pitchFamily="34" charset="0"/>
              <a:buChar char="•"/>
            </a:pPr>
            <a:r>
              <a:rPr lang="ja-JP" altLang="en-US" sz="1200" dirty="0"/>
              <a:t>スーパーシティの検討着手　など</a:t>
            </a:r>
          </a:p>
        </p:txBody>
      </p:sp>
      <p:sp>
        <p:nvSpPr>
          <p:cNvPr id="22" name="テキスト ボックス 21"/>
          <p:cNvSpPr txBox="1"/>
          <p:nvPr/>
        </p:nvSpPr>
        <p:spPr>
          <a:xfrm>
            <a:off x="2110003" y="1866931"/>
            <a:ext cx="4676601" cy="276999"/>
          </a:xfrm>
          <a:prstGeom prst="rect">
            <a:avLst/>
          </a:prstGeom>
          <a:noFill/>
        </p:spPr>
        <p:txBody>
          <a:bodyPr wrap="none" rtlCol="0">
            <a:spAutoFit/>
          </a:bodyPr>
          <a:lstStyle/>
          <a:p>
            <a:pPr marL="180000" indent="-180000">
              <a:buFont typeface="Arial" panose="020B0604020202020204" pitchFamily="34" charset="0"/>
              <a:buChar char="•"/>
            </a:pPr>
            <a:r>
              <a:rPr lang="ja-JP" altLang="en-US" sz="1200" dirty="0"/>
              <a:t>必要な人に必要な情報を届けることができる、ポータル機能の構築　など</a:t>
            </a:r>
            <a:endParaRPr kumimoji="1" lang="en-US" altLang="ja-JP" sz="1200" dirty="0"/>
          </a:p>
        </p:txBody>
      </p:sp>
      <p:sp>
        <p:nvSpPr>
          <p:cNvPr id="23" name="正方形/長方形 22"/>
          <p:cNvSpPr/>
          <p:nvPr/>
        </p:nvSpPr>
        <p:spPr>
          <a:xfrm>
            <a:off x="1898446" y="2189578"/>
            <a:ext cx="4200189" cy="307777"/>
          </a:xfrm>
          <a:prstGeom prst="rect">
            <a:avLst/>
          </a:prstGeom>
        </p:spPr>
        <p:txBody>
          <a:bodyPr wrap="none">
            <a:spAutoFit/>
          </a:bodyPr>
          <a:lstStyle/>
          <a:p>
            <a:pPr marL="285750" indent="-285750">
              <a:buFont typeface="Wingdings" panose="05000000000000000000" pitchFamily="2" charset="2"/>
              <a:buChar char="n"/>
            </a:pPr>
            <a:r>
              <a:rPr lang="ja-JP" altLang="en-US" sz="1400" b="1" dirty="0"/>
              <a:t>世界をリードする次世代サービスで都市機能を強化</a:t>
            </a:r>
            <a:endParaRPr lang="en-US" altLang="ja-JP" sz="1400" b="1" dirty="0"/>
          </a:p>
        </p:txBody>
      </p:sp>
      <p:sp>
        <p:nvSpPr>
          <p:cNvPr id="24" name="テキスト ボックス 23"/>
          <p:cNvSpPr txBox="1"/>
          <p:nvPr/>
        </p:nvSpPr>
        <p:spPr>
          <a:xfrm>
            <a:off x="2110003" y="2434754"/>
            <a:ext cx="4120359" cy="276999"/>
          </a:xfrm>
          <a:prstGeom prst="rect">
            <a:avLst/>
          </a:prstGeom>
          <a:noFill/>
        </p:spPr>
        <p:txBody>
          <a:bodyPr wrap="none" rtlCol="0">
            <a:spAutoFit/>
          </a:bodyPr>
          <a:lstStyle/>
          <a:p>
            <a:pPr marL="180000" indent="-180000">
              <a:buFont typeface="Arial" panose="020B0604020202020204" pitchFamily="34" charset="0"/>
              <a:buChar char="•"/>
            </a:pPr>
            <a:r>
              <a:rPr lang="ja-JP" altLang="en-US" sz="1200" dirty="0"/>
              <a:t>スーパーシティの着実な推進と、</a:t>
            </a:r>
            <a:r>
              <a:rPr lang="en-US" altLang="ja-JP" sz="1200" dirty="0"/>
              <a:t>ORDEN</a:t>
            </a:r>
            <a:r>
              <a:rPr lang="en-US" altLang="ja-JP" sz="1200" baseline="30000" dirty="0"/>
              <a:t>**</a:t>
            </a:r>
            <a:r>
              <a:rPr lang="ja-JP" altLang="en-US" sz="1200" dirty="0"/>
              <a:t>を通じた広域展開</a:t>
            </a:r>
            <a:endParaRPr lang="en-US" altLang="ja-JP" sz="1200" dirty="0"/>
          </a:p>
        </p:txBody>
      </p:sp>
      <p:pic>
        <p:nvPicPr>
          <p:cNvPr id="25" name="グラフィックス 2" descr="地球: アジアとオーストラリア 単色塗りつぶし">
            <a:extLst>
              <a:ext uri="{FF2B5EF4-FFF2-40B4-BE49-F238E27FC236}">
                <a16:creationId xmlns:a16="http://schemas.microsoft.com/office/drawing/2014/main" id="{7FF89773-98C7-4304-B968-BAE9E90051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551634" y="2175807"/>
            <a:ext cx="538206" cy="538206"/>
          </a:xfrm>
          <a:prstGeom prst="rect">
            <a:avLst/>
          </a:prstGeom>
        </p:spPr>
      </p:pic>
      <p:pic>
        <p:nvPicPr>
          <p:cNvPr id="26" name="グラフィックス 19" descr="グループ 単色塗りつぶし">
            <a:extLst>
              <a:ext uri="{FF2B5EF4-FFF2-40B4-BE49-F238E27FC236}">
                <a16:creationId xmlns:a16="http://schemas.microsoft.com/office/drawing/2014/main" id="{69B80904-23BA-41C4-88D1-E70D856E1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280047" y="1551302"/>
            <a:ext cx="538207" cy="538207"/>
          </a:xfrm>
          <a:prstGeom prst="rect">
            <a:avLst/>
          </a:prstGeom>
        </p:spPr>
      </p:pic>
      <p:pic>
        <p:nvPicPr>
          <p:cNvPr id="27" name="グラフィックス 31" descr="ロケット 単色塗りつぶし">
            <a:extLst>
              <a:ext uri="{FF2B5EF4-FFF2-40B4-BE49-F238E27FC236}">
                <a16:creationId xmlns:a16="http://schemas.microsoft.com/office/drawing/2014/main" id="{4300122E-135B-428A-9E9B-09CD8103DA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872232" y="3048937"/>
            <a:ext cx="512965" cy="512965"/>
          </a:xfrm>
          <a:prstGeom prst="rect">
            <a:avLst/>
          </a:prstGeom>
        </p:spPr>
      </p:pic>
      <p:pic>
        <p:nvPicPr>
          <p:cNvPr id="28" name="グラフィックス 37" descr="カスタマー レビュー 単色塗りつぶし">
            <a:extLst>
              <a:ext uri="{FF2B5EF4-FFF2-40B4-BE49-F238E27FC236}">
                <a16:creationId xmlns:a16="http://schemas.microsoft.com/office/drawing/2014/main" id="{0235D2A9-71B3-4C30-9194-B48A3338D0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732401" y="4930799"/>
            <a:ext cx="497532" cy="497532"/>
          </a:xfrm>
          <a:prstGeom prst="rect">
            <a:avLst/>
          </a:prstGeom>
        </p:spPr>
      </p:pic>
      <p:sp>
        <p:nvSpPr>
          <p:cNvPr id="30" name="テキスト ボックス 29"/>
          <p:cNvSpPr txBox="1"/>
          <p:nvPr/>
        </p:nvSpPr>
        <p:spPr>
          <a:xfrm>
            <a:off x="1816940" y="699723"/>
            <a:ext cx="8333692" cy="400110"/>
          </a:xfrm>
          <a:prstGeom prst="rect">
            <a:avLst/>
          </a:prstGeom>
          <a:noFill/>
        </p:spPr>
        <p:txBody>
          <a:bodyPr wrap="none" rtlCol="0">
            <a:spAutoFit/>
          </a:bodyPr>
          <a:lstStyle/>
          <a:p>
            <a:r>
              <a:rPr kumimoji="1" lang="ja-JP" altLang="en-US" sz="2000" b="1" dirty="0"/>
              <a:t>着実に進めてきているスマートシティ化を、</a:t>
            </a:r>
            <a:r>
              <a:rPr kumimoji="1" lang="en-US" altLang="ja-JP" sz="2000" b="1" dirty="0"/>
              <a:t>DX</a:t>
            </a:r>
            <a:r>
              <a:rPr kumimoji="1" lang="ja-JP" altLang="en-US" sz="2000" b="1" dirty="0"/>
              <a:t>でさらに進化させる第</a:t>
            </a:r>
            <a:r>
              <a:rPr kumimoji="1" lang="en-US" altLang="ja-JP" sz="2000" b="1" dirty="0"/>
              <a:t>3</a:t>
            </a:r>
            <a:r>
              <a:rPr kumimoji="1" lang="ja-JP" altLang="en-US" sz="2000" b="1" dirty="0"/>
              <a:t>ステージへ</a:t>
            </a:r>
          </a:p>
        </p:txBody>
      </p:sp>
      <p:sp>
        <p:nvSpPr>
          <p:cNvPr id="32" name="角丸四角形 31"/>
          <p:cNvSpPr/>
          <p:nvPr/>
        </p:nvSpPr>
        <p:spPr>
          <a:xfrm>
            <a:off x="9550929" y="1924261"/>
            <a:ext cx="817245" cy="2917686"/>
          </a:xfrm>
          <a:prstGeom prst="roundRect">
            <a:avLst/>
          </a:prstGeom>
          <a:ln>
            <a:solidFill>
              <a:schemeClr val="bg1">
                <a:lumMod val="50000"/>
              </a:schemeClr>
            </a:solidFill>
          </a:ln>
        </p:spPr>
        <p:txBody>
          <a:bodyPr vert="eaVert" wrap="none">
            <a:spAutoFit/>
          </a:bodyPr>
          <a:lstStyle/>
          <a:p>
            <a:pPr algn="ctr"/>
            <a:r>
              <a:rPr lang="ja-JP" altLang="en-US" b="1" dirty="0"/>
              <a:t>府民が利便性を実感できる</a:t>
            </a:r>
            <a:endParaRPr lang="en-US" altLang="ja-JP" b="1" dirty="0"/>
          </a:p>
          <a:p>
            <a:pPr algn="ctr"/>
            <a:r>
              <a:rPr lang="ja-JP" altLang="en-US" b="1" dirty="0"/>
              <a:t>デジタルサービスの普遍化</a:t>
            </a:r>
          </a:p>
        </p:txBody>
      </p:sp>
      <p:sp>
        <p:nvSpPr>
          <p:cNvPr id="33" name="テキスト ボックス 32"/>
          <p:cNvSpPr txBox="1"/>
          <p:nvPr/>
        </p:nvSpPr>
        <p:spPr>
          <a:xfrm>
            <a:off x="3334135" y="4516322"/>
            <a:ext cx="2304000" cy="307777"/>
          </a:xfrm>
          <a:prstGeom prst="rect">
            <a:avLst/>
          </a:prstGeom>
          <a:solidFill>
            <a:schemeClr val="tx2"/>
          </a:solidFill>
          <a:ln>
            <a:noFill/>
          </a:ln>
        </p:spPr>
        <p:txBody>
          <a:bodyPr vert="horz" wrap="square" rtlCol="0">
            <a:spAutoFit/>
          </a:bodyPr>
          <a:lstStyle/>
          <a:p>
            <a:pPr marL="285750" indent="-285750">
              <a:buFont typeface="Wingdings" panose="05000000000000000000" pitchFamily="2" charset="2"/>
              <a:buChar char="n"/>
            </a:pPr>
            <a:r>
              <a:rPr lang="ja-JP" altLang="en-US" sz="1400" b="1" dirty="0">
                <a:solidFill>
                  <a:schemeClr val="bg1"/>
                </a:solidFill>
              </a:rPr>
              <a:t>スマートシティ戦略会議</a:t>
            </a:r>
            <a:endParaRPr lang="en-US" altLang="ja-JP" sz="1400" b="1" dirty="0">
              <a:solidFill>
                <a:schemeClr val="bg1"/>
              </a:solidFill>
            </a:endParaRPr>
          </a:p>
        </p:txBody>
      </p:sp>
      <p:sp>
        <p:nvSpPr>
          <p:cNvPr id="34" name="角丸四角形 33"/>
          <p:cNvSpPr/>
          <p:nvPr/>
        </p:nvSpPr>
        <p:spPr>
          <a:xfrm>
            <a:off x="7603527" y="3034869"/>
            <a:ext cx="817245" cy="2900893"/>
          </a:xfrm>
          <a:prstGeom prst="roundRect">
            <a:avLst/>
          </a:prstGeom>
          <a:ln>
            <a:solidFill>
              <a:schemeClr val="bg1">
                <a:lumMod val="50000"/>
              </a:schemeClr>
            </a:solidFill>
          </a:ln>
        </p:spPr>
        <p:txBody>
          <a:bodyPr vert="eaVert" wrap="square">
            <a:spAutoFit/>
          </a:bodyPr>
          <a:lstStyle/>
          <a:p>
            <a:pPr algn="ctr"/>
            <a:r>
              <a:rPr lang="ja-JP" altLang="en-US" b="1" dirty="0"/>
              <a:t>公民連携の深化による</a:t>
            </a:r>
            <a:endParaRPr lang="en-US" altLang="ja-JP" b="1" dirty="0"/>
          </a:p>
          <a:p>
            <a:pPr algn="ctr"/>
            <a:r>
              <a:rPr lang="ja-JP" altLang="en-US" b="1" dirty="0"/>
              <a:t>先駆的な取組みの推進</a:t>
            </a:r>
          </a:p>
        </p:txBody>
      </p:sp>
      <p:sp>
        <p:nvSpPr>
          <p:cNvPr id="35" name="角丸四角形 34"/>
          <p:cNvSpPr/>
          <p:nvPr/>
        </p:nvSpPr>
        <p:spPr>
          <a:xfrm>
            <a:off x="5761571" y="4464106"/>
            <a:ext cx="978120" cy="1652546"/>
          </a:xfrm>
          <a:prstGeom prst="roundRect">
            <a:avLst/>
          </a:prstGeom>
          <a:ln>
            <a:solidFill>
              <a:schemeClr val="bg1">
                <a:lumMod val="50000"/>
              </a:schemeClr>
            </a:solidFill>
          </a:ln>
        </p:spPr>
        <p:txBody>
          <a:bodyPr vert="eaVert" wrap="square" lIns="72000" tIns="36000" rIns="72000" bIns="36000">
            <a:spAutoFit/>
          </a:bodyPr>
          <a:lstStyle/>
          <a:p>
            <a:pPr algn="ctr"/>
            <a:r>
              <a:rPr lang="ja-JP" altLang="en-US" sz="1600" b="1" dirty="0"/>
              <a:t>戦略の立案とスーパーシティへのアプローチ</a:t>
            </a:r>
          </a:p>
        </p:txBody>
      </p:sp>
      <p:sp>
        <p:nvSpPr>
          <p:cNvPr id="36" name="テキスト ボックス 35"/>
          <p:cNvSpPr txBox="1"/>
          <p:nvPr/>
        </p:nvSpPr>
        <p:spPr>
          <a:xfrm>
            <a:off x="3440331" y="74258"/>
            <a:ext cx="4919937" cy="523220"/>
          </a:xfrm>
          <a:prstGeom prst="rect">
            <a:avLst/>
          </a:prstGeom>
          <a:noFill/>
        </p:spPr>
        <p:txBody>
          <a:bodyPr wrap="none" rtlCol="0">
            <a:spAutoFit/>
          </a:bodyPr>
          <a:lstStyle/>
          <a:p>
            <a:pPr algn="ctr"/>
            <a:r>
              <a:rPr kumimoji="1" lang="ja-JP" altLang="en-US" sz="2800" b="1" dirty="0"/>
              <a:t>大阪スマートシティの発展と進化</a:t>
            </a:r>
          </a:p>
        </p:txBody>
      </p:sp>
      <p:sp>
        <p:nvSpPr>
          <p:cNvPr id="43" name="テキスト ボックス 42"/>
          <p:cNvSpPr txBox="1"/>
          <p:nvPr/>
        </p:nvSpPr>
        <p:spPr>
          <a:xfrm>
            <a:off x="1070711" y="2711209"/>
            <a:ext cx="461665" cy="2400657"/>
          </a:xfrm>
          <a:prstGeom prst="rect">
            <a:avLst/>
          </a:prstGeom>
          <a:noFill/>
        </p:spPr>
        <p:txBody>
          <a:bodyPr vert="eaVert" wrap="none" rtlCol="0">
            <a:spAutoFit/>
          </a:bodyPr>
          <a:lstStyle/>
          <a:p>
            <a:r>
              <a:rPr kumimoji="1" lang="ja-JP" altLang="en-US" b="1" dirty="0"/>
              <a:t>サービス軸（</a:t>
            </a:r>
            <a:r>
              <a:rPr lang="ja-JP" altLang="en-US" b="1" dirty="0"/>
              <a:t>量と質</a:t>
            </a:r>
            <a:r>
              <a:rPr kumimoji="1" lang="ja-JP" altLang="en-US" b="1" dirty="0"/>
              <a:t>）</a:t>
            </a:r>
          </a:p>
        </p:txBody>
      </p:sp>
      <p:sp>
        <p:nvSpPr>
          <p:cNvPr id="44" name="テキスト ボックス 43"/>
          <p:cNvSpPr txBox="1"/>
          <p:nvPr/>
        </p:nvSpPr>
        <p:spPr>
          <a:xfrm>
            <a:off x="4715731" y="3678488"/>
            <a:ext cx="1550746" cy="461665"/>
          </a:xfrm>
          <a:prstGeom prst="rect">
            <a:avLst/>
          </a:prstGeom>
          <a:noFill/>
        </p:spPr>
        <p:txBody>
          <a:bodyPr wrap="none" rtlCol="0">
            <a:spAutoFit/>
          </a:bodyPr>
          <a:lstStyle/>
          <a:p>
            <a:pPr marL="180000" indent="-180000">
              <a:buFont typeface="Arial" panose="020B0604020202020204" pitchFamily="34" charset="0"/>
              <a:buChar char="•"/>
            </a:pPr>
            <a:r>
              <a:rPr lang="ja-JP" altLang="en-US" sz="1200" dirty="0"/>
              <a:t>スーパーシティ指定</a:t>
            </a:r>
            <a:endParaRPr lang="en-US" altLang="ja-JP" sz="1200" dirty="0"/>
          </a:p>
          <a:p>
            <a:pPr marL="180000" indent="-180000">
              <a:buFont typeface="Arial" panose="020B0604020202020204" pitchFamily="34" charset="0"/>
              <a:buChar char="•"/>
            </a:pPr>
            <a:r>
              <a:rPr lang="en-US" altLang="ja-JP" sz="1200" dirty="0"/>
              <a:t>ORDEN</a:t>
            </a:r>
            <a:r>
              <a:rPr lang="en-US" altLang="ja-JP" sz="1200" baseline="30000" dirty="0"/>
              <a:t>**</a:t>
            </a:r>
          </a:p>
        </p:txBody>
      </p:sp>
      <p:sp>
        <p:nvSpPr>
          <p:cNvPr id="2" name="テキスト ボックス 1"/>
          <p:cNvSpPr txBox="1"/>
          <p:nvPr/>
        </p:nvSpPr>
        <p:spPr>
          <a:xfrm>
            <a:off x="158202" y="6397318"/>
            <a:ext cx="3174267" cy="430887"/>
          </a:xfrm>
          <a:prstGeom prst="rect">
            <a:avLst/>
          </a:prstGeom>
          <a:noFill/>
        </p:spPr>
        <p:txBody>
          <a:bodyPr wrap="none" rtlCol="0">
            <a:spAutoFit/>
          </a:bodyPr>
          <a:lstStyle/>
          <a:p>
            <a:r>
              <a:rPr kumimoji="1" lang="en-US" altLang="ja-JP" sz="1100" dirty="0"/>
              <a:t>*    OSPF</a:t>
            </a:r>
            <a:r>
              <a:rPr kumimoji="1" lang="ja-JP" altLang="en-US" sz="1100" dirty="0"/>
              <a:t>：大阪スマートシティパートナーズフォーラム</a:t>
            </a:r>
            <a:endParaRPr kumimoji="1" lang="en-US" altLang="ja-JP" sz="1100" dirty="0"/>
          </a:p>
          <a:p>
            <a:r>
              <a:rPr lang="en-US" altLang="ja-JP" sz="1100" dirty="0"/>
              <a:t>**  ORDEN</a:t>
            </a:r>
            <a:r>
              <a:rPr lang="ja-JP" altLang="en-US" sz="1100" dirty="0"/>
              <a:t>：大阪広域データ連携基盤</a:t>
            </a:r>
            <a:endParaRPr kumimoji="1" lang="ja-JP" altLang="en-US" sz="1100" dirty="0"/>
          </a:p>
        </p:txBody>
      </p:sp>
      <p:sp>
        <p:nvSpPr>
          <p:cNvPr id="3" name="正方形/長方形 2"/>
          <p:cNvSpPr/>
          <p:nvPr/>
        </p:nvSpPr>
        <p:spPr>
          <a:xfrm>
            <a:off x="1762804" y="2813929"/>
            <a:ext cx="6823640" cy="33613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002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24493" y="71891"/>
            <a:ext cx="4023858" cy="461665"/>
          </a:xfrm>
          <a:prstGeom prst="rect">
            <a:avLst/>
          </a:prstGeom>
          <a:noFill/>
        </p:spPr>
        <p:txBody>
          <a:bodyPr wrap="none" rtlCol="0">
            <a:spAutoFit/>
          </a:bodyPr>
          <a:lstStyle/>
          <a:p>
            <a:pPr algn="ctr"/>
            <a:r>
              <a:rPr kumimoji="1" lang="ja-JP" altLang="en-US" sz="2400" b="1" dirty="0"/>
              <a:t>大阪のスマートシティ（年表）</a:t>
            </a:r>
          </a:p>
        </p:txBody>
      </p:sp>
      <p:graphicFrame>
        <p:nvGraphicFramePr>
          <p:cNvPr id="5" name="表 4"/>
          <p:cNvGraphicFramePr>
            <a:graphicFrameLocks noGrp="1"/>
          </p:cNvGraphicFramePr>
          <p:nvPr/>
        </p:nvGraphicFramePr>
        <p:xfrm>
          <a:off x="296418" y="1282003"/>
          <a:ext cx="11575164" cy="5538475"/>
        </p:xfrm>
        <a:graphic>
          <a:graphicData uri="http://schemas.openxmlformats.org/drawingml/2006/table">
            <a:tbl>
              <a:tblPr firstRow="1" bandRow="1">
                <a:tableStyleId>{5940675A-B579-460E-94D1-54222C63F5DA}</a:tableStyleId>
              </a:tblPr>
              <a:tblGrid>
                <a:gridCol w="276178">
                  <a:extLst>
                    <a:ext uri="{9D8B030D-6E8A-4147-A177-3AD203B41FA5}">
                      <a16:colId xmlns:a16="http://schemas.microsoft.com/office/drawing/2014/main" val="1500897924"/>
                    </a:ext>
                  </a:extLst>
                </a:gridCol>
                <a:gridCol w="1789477">
                  <a:extLst>
                    <a:ext uri="{9D8B030D-6E8A-4147-A177-3AD203B41FA5}">
                      <a16:colId xmlns:a16="http://schemas.microsoft.com/office/drawing/2014/main" val="433370045"/>
                    </a:ext>
                  </a:extLst>
                </a:gridCol>
                <a:gridCol w="2154384">
                  <a:extLst>
                    <a:ext uri="{9D8B030D-6E8A-4147-A177-3AD203B41FA5}">
                      <a16:colId xmlns:a16="http://schemas.microsoft.com/office/drawing/2014/main" val="2764786014"/>
                    </a:ext>
                  </a:extLst>
                </a:gridCol>
                <a:gridCol w="2149067">
                  <a:extLst>
                    <a:ext uri="{9D8B030D-6E8A-4147-A177-3AD203B41FA5}">
                      <a16:colId xmlns:a16="http://schemas.microsoft.com/office/drawing/2014/main" val="2210179480"/>
                    </a:ext>
                  </a:extLst>
                </a:gridCol>
                <a:gridCol w="2149067">
                  <a:extLst>
                    <a:ext uri="{9D8B030D-6E8A-4147-A177-3AD203B41FA5}">
                      <a16:colId xmlns:a16="http://schemas.microsoft.com/office/drawing/2014/main" val="864299146"/>
                    </a:ext>
                  </a:extLst>
                </a:gridCol>
                <a:gridCol w="2149067">
                  <a:extLst>
                    <a:ext uri="{9D8B030D-6E8A-4147-A177-3AD203B41FA5}">
                      <a16:colId xmlns:a16="http://schemas.microsoft.com/office/drawing/2014/main" val="3346835835"/>
                    </a:ext>
                  </a:extLst>
                </a:gridCol>
                <a:gridCol w="907924">
                  <a:extLst>
                    <a:ext uri="{9D8B030D-6E8A-4147-A177-3AD203B41FA5}">
                      <a16:colId xmlns:a16="http://schemas.microsoft.com/office/drawing/2014/main" val="2620858703"/>
                    </a:ext>
                  </a:extLst>
                </a:gridCol>
              </a:tblGrid>
              <a:tr h="321125">
                <a:tc gridSpan="2">
                  <a:txBody>
                    <a:bodyPr/>
                    <a:lstStyle/>
                    <a:p>
                      <a:endParaRPr kumimoji="1" lang="ja-JP" altLang="en-US" sz="1600" dirty="0"/>
                    </a:p>
                  </a:txBody>
                  <a:tcPr/>
                </a:tc>
                <a:tc hMerge="1">
                  <a:txBody>
                    <a:bodyPr/>
                    <a:lstStyle/>
                    <a:p>
                      <a:endParaRPr kumimoji="1" lang="ja-JP" altLang="en-US" sz="1600" dirty="0"/>
                    </a:p>
                  </a:txBody>
                  <a:tcPr/>
                </a:tc>
                <a:tc>
                  <a:txBody>
                    <a:bodyPr/>
                    <a:lstStyle/>
                    <a:p>
                      <a:pPr algn="ctr"/>
                      <a:r>
                        <a:rPr kumimoji="1" lang="en-US" altLang="ja-JP" sz="1600" b="1" dirty="0"/>
                        <a:t>2019</a:t>
                      </a:r>
                      <a:r>
                        <a:rPr kumimoji="1" lang="ja-JP" altLang="en-US" sz="1600" b="1" dirty="0"/>
                        <a:t>（</a:t>
                      </a:r>
                      <a:r>
                        <a:rPr kumimoji="1" lang="en-US" altLang="ja-JP" sz="1600" b="1" dirty="0"/>
                        <a:t>R1</a:t>
                      </a:r>
                      <a:r>
                        <a:rPr kumimoji="1" lang="ja-JP" altLang="en-US" sz="1600" b="1" dirty="0"/>
                        <a:t>）</a:t>
                      </a:r>
                    </a:p>
                  </a:txBody>
                  <a:tcPr>
                    <a:solidFill>
                      <a:schemeClr val="accent4">
                        <a:lumMod val="20000"/>
                        <a:lumOff val="80000"/>
                      </a:schemeClr>
                    </a:solidFill>
                  </a:tcPr>
                </a:tc>
                <a:tc>
                  <a:txBody>
                    <a:bodyPr/>
                    <a:lstStyle/>
                    <a:p>
                      <a:pPr algn="ctr"/>
                      <a:r>
                        <a:rPr kumimoji="1" lang="en-US" altLang="ja-JP" sz="1600" b="1" dirty="0"/>
                        <a:t>2020</a:t>
                      </a:r>
                      <a:r>
                        <a:rPr kumimoji="1" lang="ja-JP" altLang="en-US" sz="1600" b="1" dirty="0"/>
                        <a:t>（</a:t>
                      </a:r>
                      <a:r>
                        <a:rPr kumimoji="1" lang="en-US" altLang="ja-JP" sz="1600" b="1" dirty="0"/>
                        <a:t>R2</a:t>
                      </a:r>
                      <a:r>
                        <a:rPr kumimoji="1" lang="ja-JP" altLang="en-US" sz="1600" b="1" dirty="0"/>
                        <a:t>）</a:t>
                      </a:r>
                    </a:p>
                  </a:txBody>
                  <a:tcPr>
                    <a:solidFill>
                      <a:schemeClr val="accent4">
                        <a:lumMod val="20000"/>
                        <a:lumOff val="80000"/>
                      </a:schemeClr>
                    </a:solidFill>
                  </a:tcPr>
                </a:tc>
                <a:tc>
                  <a:txBody>
                    <a:bodyPr/>
                    <a:lstStyle/>
                    <a:p>
                      <a:pPr algn="ctr"/>
                      <a:r>
                        <a:rPr kumimoji="1" lang="en-US" altLang="ja-JP" sz="1600" b="1" dirty="0"/>
                        <a:t>2021</a:t>
                      </a:r>
                      <a:r>
                        <a:rPr kumimoji="1" lang="ja-JP" altLang="en-US" sz="1600" b="1" dirty="0"/>
                        <a:t>（</a:t>
                      </a:r>
                      <a:r>
                        <a:rPr kumimoji="1" lang="en-US" altLang="ja-JP" sz="1600" b="1" dirty="0"/>
                        <a:t>R3</a:t>
                      </a:r>
                      <a:r>
                        <a:rPr kumimoji="1" lang="ja-JP" altLang="en-US" sz="1600" b="1" dirty="0"/>
                        <a:t>）</a:t>
                      </a:r>
                    </a:p>
                  </a:txBody>
                  <a:tcPr>
                    <a:solidFill>
                      <a:schemeClr val="accent4">
                        <a:lumMod val="20000"/>
                        <a:lumOff val="80000"/>
                      </a:schemeClr>
                    </a:solidFill>
                  </a:tcPr>
                </a:tc>
                <a:tc>
                  <a:txBody>
                    <a:bodyPr/>
                    <a:lstStyle/>
                    <a:p>
                      <a:pPr algn="ctr"/>
                      <a:r>
                        <a:rPr kumimoji="1" lang="en-US" altLang="ja-JP" sz="1600" b="1" dirty="0"/>
                        <a:t>2022</a:t>
                      </a:r>
                      <a:r>
                        <a:rPr kumimoji="1" lang="ja-JP" altLang="en-US" sz="1600" b="1" dirty="0"/>
                        <a:t>（</a:t>
                      </a:r>
                      <a:r>
                        <a:rPr kumimoji="1" lang="en-US" altLang="ja-JP" sz="1600" b="1" dirty="0"/>
                        <a:t>R4</a:t>
                      </a:r>
                      <a:r>
                        <a:rPr kumimoji="1" lang="ja-JP" altLang="en-US" sz="1600" b="1" dirty="0"/>
                        <a:t>）</a:t>
                      </a:r>
                    </a:p>
                  </a:txBody>
                  <a:tcPr>
                    <a:solidFill>
                      <a:schemeClr val="accent4">
                        <a:lumMod val="20000"/>
                        <a:lumOff val="80000"/>
                      </a:schemeClr>
                    </a:solidFill>
                  </a:tcPr>
                </a:tc>
                <a:tc>
                  <a:txBody>
                    <a:bodyPr/>
                    <a:lstStyle/>
                    <a:p>
                      <a:pPr algn="ctr"/>
                      <a:r>
                        <a:rPr kumimoji="1" lang="en-US" altLang="ja-JP" sz="1600" b="1" dirty="0"/>
                        <a:t>2023~</a:t>
                      </a:r>
                      <a:endParaRPr kumimoji="1" lang="ja-JP" altLang="en-US" sz="1600" b="1" dirty="0"/>
                    </a:p>
                  </a:txBody>
                  <a:tcPr>
                    <a:solidFill>
                      <a:schemeClr val="accent4">
                        <a:lumMod val="20000"/>
                        <a:lumOff val="80000"/>
                      </a:schemeClr>
                    </a:solidFill>
                  </a:tcPr>
                </a:tc>
                <a:extLst>
                  <a:ext uri="{0D108BD9-81ED-4DB2-BD59-A6C34878D82A}">
                    <a16:rowId xmlns:a16="http://schemas.microsoft.com/office/drawing/2014/main" val="3788295151"/>
                  </a:ext>
                </a:extLst>
              </a:tr>
              <a:tr h="237275">
                <a:tc gridSpan="2">
                  <a:txBody>
                    <a:bodyPr/>
                    <a:lstStyle/>
                    <a:p>
                      <a:r>
                        <a:rPr kumimoji="1" lang="ja-JP" altLang="en-US" sz="1500" b="1" dirty="0"/>
                        <a:t>スマートシティ戦略会議</a:t>
                      </a:r>
                    </a:p>
                  </a:txBody>
                  <a:tcPr>
                    <a:lnB w="12700" cmpd="sng">
                      <a:noFill/>
                    </a:lnB>
                    <a:solidFill>
                      <a:schemeClr val="accent4">
                        <a:lumMod val="20000"/>
                        <a:lumOff val="80000"/>
                      </a:schemeClr>
                    </a:solidFill>
                  </a:tcPr>
                </a:tc>
                <a:tc hMerge="1">
                  <a:txBody>
                    <a:bodyPr/>
                    <a:lstStyle/>
                    <a:p>
                      <a:endParaRPr kumimoji="1" lang="ja-JP" altLang="en-US" sz="1500" b="1" dirty="0"/>
                    </a:p>
                  </a:txBody>
                  <a:tcPr>
                    <a:solidFill>
                      <a:schemeClr val="accent4">
                        <a:lumMod val="20000"/>
                        <a:lumOff val="80000"/>
                      </a:schemeClr>
                    </a:solidFill>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2779642984"/>
                  </a:ext>
                </a:extLst>
              </a:tr>
              <a:tr h="575689">
                <a:tc rowSpan="3">
                  <a:txBody>
                    <a:bodyPr/>
                    <a:lstStyle/>
                    <a:p>
                      <a:endParaRPr kumimoji="1" lang="ja-JP" altLang="en-US" sz="1500" b="1" dirty="0"/>
                    </a:p>
                  </a:txBody>
                  <a:tcPr>
                    <a:lnT w="12700" cmpd="sng">
                      <a:noFill/>
                    </a:lnT>
                    <a:solidFill>
                      <a:schemeClr val="accent4">
                        <a:lumMod val="20000"/>
                        <a:lumOff val="80000"/>
                      </a:schemeClr>
                    </a:solidFill>
                  </a:tcPr>
                </a:tc>
                <a:tc>
                  <a:txBody>
                    <a:bodyPr/>
                    <a:lstStyle/>
                    <a:p>
                      <a:r>
                        <a:rPr kumimoji="1" lang="ja-JP" altLang="en-US" sz="1500" b="1" dirty="0"/>
                        <a:t>会議の開催</a:t>
                      </a:r>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dirty="0"/>
                    </a:p>
                  </a:txBody>
                  <a:tcPr/>
                </a:tc>
                <a:extLst>
                  <a:ext uri="{0D108BD9-81ED-4DB2-BD59-A6C34878D82A}">
                    <a16:rowId xmlns:a16="http://schemas.microsoft.com/office/drawing/2014/main" val="3854244107"/>
                  </a:ext>
                </a:extLst>
              </a:tr>
              <a:tr h="543364">
                <a:tc vMerge="1">
                  <a:txBody>
                    <a:bodyPr/>
                    <a:lstStyle/>
                    <a:p>
                      <a:endParaRPr kumimoji="1" lang="ja-JP" altLang="en-US" sz="1500" b="1" dirty="0"/>
                    </a:p>
                  </a:txBody>
                  <a:tcPr>
                    <a:solidFill>
                      <a:schemeClr val="accent4">
                        <a:lumMod val="20000"/>
                        <a:lumOff val="80000"/>
                      </a:schemeClr>
                    </a:solidFill>
                  </a:tcPr>
                </a:tc>
                <a:tc>
                  <a:txBody>
                    <a:bodyPr/>
                    <a:lstStyle/>
                    <a:p>
                      <a:r>
                        <a:rPr kumimoji="1" lang="ja-JP" altLang="en-US" sz="1500" b="1" dirty="0"/>
                        <a:t>調査・研究</a:t>
                      </a:r>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extLst>
                  <a:ext uri="{0D108BD9-81ED-4DB2-BD59-A6C34878D82A}">
                    <a16:rowId xmlns:a16="http://schemas.microsoft.com/office/drawing/2014/main" val="3157453527"/>
                  </a:ext>
                </a:extLst>
              </a:tr>
              <a:tr h="598863">
                <a:tc vMerge="1">
                  <a:txBody>
                    <a:bodyPr/>
                    <a:lstStyle/>
                    <a:p>
                      <a:endParaRPr kumimoji="1" lang="ja-JP" altLang="en-US" sz="1500" b="1" dirty="0"/>
                    </a:p>
                  </a:txBody>
                  <a:tcPr>
                    <a:solidFill>
                      <a:schemeClr val="accent4">
                        <a:lumMod val="20000"/>
                        <a:lumOff val="80000"/>
                      </a:schemeClr>
                    </a:solidFill>
                  </a:tcPr>
                </a:tc>
                <a:tc>
                  <a:txBody>
                    <a:bodyPr/>
                    <a:lstStyle/>
                    <a:p>
                      <a:r>
                        <a:rPr kumimoji="1" lang="ja-JP" altLang="en-US" sz="1500" b="1" dirty="0"/>
                        <a:t>スーパーシティ</a:t>
                      </a:r>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dirty="0"/>
                    </a:p>
                  </a:txBody>
                  <a:tcPr/>
                </a:tc>
                <a:extLst>
                  <a:ext uri="{0D108BD9-81ED-4DB2-BD59-A6C34878D82A}">
                    <a16:rowId xmlns:a16="http://schemas.microsoft.com/office/drawing/2014/main" val="2057384806"/>
                  </a:ext>
                </a:extLst>
              </a:tr>
              <a:tr h="336204">
                <a:tc gridSpan="2">
                  <a:txBody>
                    <a:bodyPr/>
                    <a:lstStyle/>
                    <a:p>
                      <a:r>
                        <a:rPr kumimoji="1" lang="ja-JP" altLang="en-US" sz="1500" b="1" dirty="0"/>
                        <a:t>スマートシティ戦略部</a:t>
                      </a:r>
                    </a:p>
                  </a:txBody>
                  <a:tcPr>
                    <a:lnB w="12700" cmpd="sng">
                      <a:noFill/>
                    </a:lnB>
                    <a:solidFill>
                      <a:schemeClr val="accent4">
                        <a:lumMod val="20000"/>
                        <a:lumOff val="80000"/>
                      </a:schemeClr>
                    </a:solidFill>
                  </a:tcPr>
                </a:tc>
                <a:tc hMerge="1">
                  <a:txBody>
                    <a:bodyPr/>
                    <a:lstStyle/>
                    <a:p>
                      <a:endParaRPr kumimoji="1" lang="ja-JP" altLang="en-US" sz="1500" b="1" dirty="0"/>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1211292268"/>
                  </a:ext>
                </a:extLst>
              </a:tr>
              <a:tr h="543364">
                <a:tc rowSpan="3">
                  <a:txBody>
                    <a:bodyPr/>
                    <a:lstStyle/>
                    <a:p>
                      <a:endParaRPr kumimoji="1" lang="ja-JP" altLang="en-US" sz="1500" b="1" dirty="0"/>
                    </a:p>
                  </a:txBody>
                  <a:tcPr>
                    <a:lnT w="12700" cmpd="sng">
                      <a:noFill/>
                    </a:lnT>
                    <a:lnB w="12700" cmpd="sng">
                      <a:noFill/>
                    </a:lnB>
                    <a:solidFill>
                      <a:schemeClr val="accent4">
                        <a:lumMod val="20000"/>
                        <a:lumOff val="80000"/>
                      </a:schemeClr>
                    </a:solidFill>
                  </a:tcPr>
                </a:tc>
                <a:tc>
                  <a:txBody>
                    <a:bodyPr/>
                    <a:lstStyle/>
                    <a:p>
                      <a:r>
                        <a:rPr kumimoji="1" lang="ja-JP" altLang="en-US" sz="1500" b="1" dirty="0"/>
                        <a:t>コロナ</a:t>
                      </a:r>
                      <a:r>
                        <a:rPr kumimoji="1" lang="en-US" altLang="ja-JP" sz="1500" b="1" dirty="0"/>
                        <a:t>SWAT</a:t>
                      </a:r>
                      <a:endParaRPr kumimoji="1" lang="ja-JP" altLang="en-US" sz="1500" b="1" dirty="0"/>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2848416115"/>
                  </a:ext>
                </a:extLst>
              </a:tr>
              <a:tr h="543364">
                <a:tc vMerge="1">
                  <a:txBody>
                    <a:bodyPr/>
                    <a:lstStyle/>
                    <a:p>
                      <a:endParaRPr kumimoji="1" lang="ja-JP" altLang="en-US" sz="1500" b="1" dirty="0"/>
                    </a:p>
                  </a:txBody>
                  <a:tcPr>
                    <a:solidFill>
                      <a:schemeClr val="accent4">
                        <a:lumMod val="20000"/>
                        <a:lumOff val="80000"/>
                      </a:schemeClr>
                    </a:solidFill>
                  </a:tcPr>
                </a:tc>
                <a:tc>
                  <a:txBody>
                    <a:bodyPr/>
                    <a:lstStyle/>
                    <a:p>
                      <a:r>
                        <a:rPr kumimoji="1" lang="en-US" altLang="ja-JP" sz="1500" b="1" dirty="0"/>
                        <a:t>OSPF</a:t>
                      </a:r>
                      <a:endParaRPr kumimoji="1" lang="ja-JP" altLang="en-US" sz="1500" b="1" dirty="0"/>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2978826372"/>
                  </a:ext>
                </a:extLst>
              </a:tr>
              <a:tr h="575689">
                <a:tc vMerge="1">
                  <a:txBody>
                    <a:bodyPr/>
                    <a:lstStyle/>
                    <a:p>
                      <a:endParaRPr kumimoji="1" lang="ja-JP" altLang="en-US" sz="1500" b="1" dirty="0"/>
                    </a:p>
                  </a:txBody>
                  <a:tcPr>
                    <a:solidFill>
                      <a:schemeClr val="accent4">
                        <a:lumMod val="20000"/>
                        <a:lumOff val="80000"/>
                      </a:schemeClr>
                    </a:solidFill>
                  </a:tcPr>
                </a:tc>
                <a:tc>
                  <a:txBody>
                    <a:bodyPr/>
                    <a:lstStyle/>
                    <a:p>
                      <a:r>
                        <a:rPr kumimoji="1" lang="ja-JP" altLang="en-US" sz="1500" b="1" dirty="0"/>
                        <a:t>市町村支援</a:t>
                      </a:r>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3136858807"/>
                  </a:ext>
                </a:extLst>
              </a:tr>
              <a:tr h="575689">
                <a:tc>
                  <a:txBody>
                    <a:bodyPr/>
                    <a:lstStyle/>
                    <a:p>
                      <a:endParaRPr kumimoji="1" lang="ja-JP" altLang="en-US" sz="1500" b="1" dirty="0"/>
                    </a:p>
                  </a:txBody>
                  <a:tcP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500" b="1" dirty="0"/>
                        <a:t>府庁</a:t>
                      </a:r>
                      <a:r>
                        <a:rPr kumimoji="1" lang="en-US" altLang="ja-JP" sz="1500" b="1" dirty="0"/>
                        <a:t>ICT</a:t>
                      </a:r>
                      <a:r>
                        <a:rPr kumimoji="1" lang="ja-JP" altLang="en-US" sz="1500" b="1" dirty="0"/>
                        <a:t>化</a:t>
                      </a:r>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3732469608"/>
                  </a:ext>
                </a:extLst>
              </a:tr>
              <a:tr h="575689">
                <a:tc gridSpan="2">
                  <a:txBody>
                    <a:bodyPr/>
                    <a:lstStyle/>
                    <a:p>
                      <a:r>
                        <a:rPr kumimoji="1" lang="ja-JP" altLang="en-US" sz="1500" b="1" dirty="0"/>
                        <a:t>大阪</a:t>
                      </a:r>
                      <a:r>
                        <a:rPr kumimoji="1" lang="en-US" altLang="ja-JP" sz="1500" b="1" dirty="0"/>
                        <a:t>DX</a:t>
                      </a:r>
                      <a:r>
                        <a:rPr kumimoji="1" lang="ja-JP" altLang="en-US" sz="1500" b="1" dirty="0"/>
                        <a:t>イニシアティブ</a:t>
                      </a:r>
                    </a:p>
                  </a:txBody>
                  <a:tcPr>
                    <a:lnT w="12700" cap="flat" cmpd="sng" algn="ctr">
                      <a:solidFill>
                        <a:schemeClr val="tx1"/>
                      </a:solidFill>
                      <a:prstDash val="solid"/>
                      <a:round/>
                      <a:headEnd type="none" w="med" len="med"/>
                      <a:tailEnd type="none" w="med" len="med"/>
                    </a:lnT>
                    <a:solidFill>
                      <a:schemeClr val="accent4">
                        <a:lumMod val="20000"/>
                        <a:lumOff val="80000"/>
                      </a:schemeClr>
                    </a:solidFill>
                  </a:tcPr>
                </a:tc>
                <a:tc hMerge="1">
                  <a:txBody>
                    <a:bodyPr/>
                    <a:lstStyle/>
                    <a:p>
                      <a:endParaRPr kumimoji="1" lang="ja-JP" altLang="en-US" sz="1500" b="1" dirty="0"/>
                    </a:p>
                  </a:txBody>
                  <a:tcPr>
                    <a:solidFill>
                      <a:schemeClr val="accent4">
                        <a:lumMod val="20000"/>
                        <a:lumOff val="80000"/>
                      </a:schemeClr>
                    </a:solidFill>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a:p>
                  </a:txBody>
                  <a:tcPr/>
                </a:tc>
                <a:tc>
                  <a:txBody>
                    <a:bodyPr/>
                    <a:lstStyle/>
                    <a:p>
                      <a:endParaRPr kumimoji="1" lang="ja-JP" altLang="en-US" sz="1600" dirty="0"/>
                    </a:p>
                  </a:txBody>
                  <a:tcPr/>
                </a:tc>
                <a:tc>
                  <a:txBody>
                    <a:bodyPr/>
                    <a:lstStyle/>
                    <a:p>
                      <a:endParaRPr kumimoji="1" lang="ja-JP" altLang="en-US" sz="1600" dirty="0"/>
                    </a:p>
                  </a:txBody>
                  <a:tcPr/>
                </a:tc>
                <a:extLst>
                  <a:ext uri="{0D108BD9-81ED-4DB2-BD59-A6C34878D82A}">
                    <a16:rowId xmlns:a16="http://schemas.microsoft.com/office/drawing/2014/main" val="1950103185"/>
                  </a:ext>
                </a:extLst>
              </a:tr>
            </a:tbl>
          </a:graphicData>
        </a:graphic>
      </p:graphicFrame>
      <p:cxnSp>
        <p:nvCxnSpPr>
          <p:cNvPr id="34" name="直線コネクタ 33"/>
          <p:cNvCxnSpPr/>
          <p:nvPr/>
        </p:nvCxnSpPr>
        <p:spPr>
          <a:xfrm>
            <a:off x="0" y="533556"/>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28" name="スライド番号プレースホルダー 27"/>
          <p:cNvSpPr>
            <a:spLocks noGrp="1"/>
          </p:cNvSpPr>
          <p:nvPr>
            <p:ph type="sldNum" sz="quarter" idx="12"/>
          </p:nvPr>
        </p:nvSpPr>
        <p:spPr>
          <a:xfrm>
            <a:off x="9367836" y="6371543"/>
            <a:ext cx="2743200" cy="365125"/>
          </a:xfrm>
        </p:spPr>
        <p:txBody>
          <a:bodyPr/>
          <a:lstStyle/>
          <a:p>
            <a:fld id="{1788F0F9-CCFE-4985-AD54-E016DA6B1074}" type="slidenum">
              <a:rPr kumimoji="1" lang="ja-JP" altLang="en-US" smtClean="0"/>
              <a:t>4</a:t>
            </a:fld>
            <a:endParaRPr kumimoji="1" lang="ja-JP" altLang="en-US" dirty="0"/>
          </a:p>
        </p:txBody>
      </p:sp>
      <p:sp>
        <p:nvSpPr>
          <p:cNvPr id="9" name="右矢印 8"/>
          <p:cNvSpPr/>
          <p:nvPr/>
        </p:nvSpPr>
        <p:spPr>
          <a:xfrm>
            <a:off x="2331076" y="518282"/>
            <a:ext cx="2125012" cy="756749"/>
          </a:xfrm>
          <a:prstGeom prst="rightArrow">
            <a:avLst>
              <a:gd name="adj1" fmla="val 70422"/>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第</a:t>
            </a:r>
            <a:r>
              <a:rPr lang="ja-JP" altLang="en-US" sz="1600" b="1" dirty="0">
                <a:solidFill>
                  <a:schemeClr val="tx1"/>
                </a:solidFill>
              </a:rPr>
              <a:t>１ステージ</a:t>
            </a:r>
            <a:endParaRPr lang="en-US" altLang="ja-JP" sz="1600" b="1" dirty="0">
              <a:solidFill>
                <a:schemeClr val="tx1"/>
              </a:solidFill>
            </a:endParaRPr>
          </a:p>
          <a:p>
            <a:pPr algn="ctr"/>
            <a:r>
              <a:rPr lang="ja-JP" altLang="en-US" sz="1400" b="1" dirty="0">
                <a:solidFill>
                  <a:schemeClr val="tx1"/>
                </a:solidFill>
              </a:rPr>
              <a:t>（調査・研究）</a:t>
            </a:r>
            <a:endParaRPr kumimoji="1" lang="ja-JP" altLang="en-US" sz="1400" b="1" dirty="0">
              <a:solidFill>
                <a:schemeClr val="tx1"/>
              </a:solidFill>
            </a:endParaRPr>
          </a:p>
        </p:txBody>
      </p:sp>
      <p:sp>
        <p:nvSpPr>
          <p:cNvPr id="48" name="右矢印 47"/>
          <p:cNvSpPr/>
          <p:nvPr/>
        </p:nvSpPr>
        <p:spPr>
          <a:xfrm>
            <a:off x="4456089" y="533556"/>
            <a:ext cx="4333811" cy="734505"/>
          </a:xfrm>
          <a:prstGeom prst="rightArrow">
            <a:avLst>
              <a:gd name="adj1" fmla="val 74548"/>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第</a:t>
            </a:r>
            <a:r>
              <a:rPr lang="ja-JP" altLang="en-US" sz="1600" b="1" dirty="0">
                <a:solidFill>
                  <a:schemeClr val="tx1"/>
                </a:solidFill>
              </a:rPr>
              <a:t>２ステージ</a:t>
            </a:r>
            <a:endParaRPr lang="en-US" altLang="ja-JP" sz="1600" b="1" dirty="0">
              <a:solidFill>
                <a:schemeClr val="tx1"/>
              </a:solidFill>
            </a:endParaRPr>
          </a:p>
          <a:p>
            <a:pPr algn="ctr"/>
            <a:r>
              <a:rPr lang="ja-JP" altLang="en-US" sz="1400" b="1" dirty="0">
                <a:solidFill>
                  <a:schemeClr val="tx1"/>
                </a:solidFill>
              </a:rPr>
              <a:t>（先駆的取組み）</a:t>
            </a:r>
            <a:endParaRPr kumimoji="1" lang="ja-JP" altLang="en-US" sz="1400" b="1" dirty="0">
              <a:solidFill>
                <a:schemeClr val="tx1"/>
              </a:solidFill>
            </a:endParaRPr>
          </a:p>
        </p:txBody>
      </p:sp>
      <p:sp>
        <p:nvSpPr>
          <p:cNvPr id="49" name="右矢印 48"/>
          <p:cNvSpPr/>
          <p:nvPr/>
        </p:nvSpPr>
        <p:spPr>
          <a:xfrm>
            <a:off x="8789901" y="514708"/>
            <a:ext cx="3152687" cy="706291"/>
          </a:xfrm>
          <a:prstGeom prst="rightArrow">
            <a:avLst>
              <a:gd name="adj1" fmla="val 75528"/>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第</a:t>
            </a:r>
            <a:r>
              <a:rPr lang="ja-JP" altLang="en-US" sz="1600" b="1" dirty="0">
                <a:solidFill>
                  <a:schemeClr val="tx1"/>
                </a:solidFill>
              </a:rPr>
              <a:t>３ステージ</a:t>
            </a:r>
            <a:endParaRPr lang="en-US" altLang="ja-JP" sz="1600" b="1" dirty="0">
              <a:solidFill>
                <a:schemeClr val="tx1"/>
              </a:solidFill>
            </a:endParaRPr>
          </a:p>
          <a:p>
            <a:pPr algn="ctr"/>
            <a:r>
              <a:rPr lang="ja-JP" altLang="en-US" sz="1400" b="1" dirty="0">
                <a:solidFill>
                  <a:schemeClr val="tx1"/>
                </a:solidFill>
              </a:rPr>
              <a:t>（デジタルサービスの普遍化）</a:t>
            </a:r>
            <a:endParaRPr kumimoji="1" lang="ja-JP" altLang="en-US" sz="1400" b="1" dirty="0">
              <a:solidFill>
                <a:schemeClr val="tx1"/>
              </a:solidFill>
            </a:endParaRPr>
          </a:p>
        </p:txBody>
      </p:sp>
      <p:sp>
        <p:nvSpPr>
          <p:cNvPr id="50" name="矢印: 五方向 1">
            <a:extLst>
              <a:ext uri="{FF2B5EF4-FFF2-40B4-BE49-F238E27FC236}">
                <a16:creationId xmlns:a16="http://schemas.microsoft.com/office/drawing/2014/main" id="{1A38D483-36FA-4041-8280-ABD04582BC9B}"/>
              </a:ext>
            </a:extLst>
          </p:cNvPr>
          <p:cNvSpPr/>
          <p:nvPr/>
        </p:nvSpPr>
        <p:spPr>
          <a:xfrm>
            <a:off x="2975494" y="1995202"/>
            <a:ext cx="8935682" cy="504000"/>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6AA9CB26-1A64-4B43-B32B-1B97585E0623}"/>
              </a:ext>
            </a:extLst>
          </p:cNvPr>
          <p:cNvSpPr txBox="1"/>
          <p:nvPr/>
        </p:nvSpPr>
        <p:spPr>
          <a:xfrm>
            <a:off x="2973698" y="1981217"/>
            <a:ext cx="1678665" cy="553998"/>
          </a:xfrm>
          <a:prstGeom prst="rect">
            <a:avLst/>
          </a:prstGeom>
          <a:noFill/>
        </p:spPr>
        <p:txBody>
          <a:bodyPr wrap="none" rtlCol="0">
            <a:spAutoFit/>
          </a:bodyPr>
          <a:lstStyle/>
          <a:p>
            <a:r>
              <a:rPr kumimoji="1" lang="ja-JP" altLang="en-US" sz="1000" dirty="0"/>
              <a:t>第１回　　第４回　　第７回</a:t>
            </a:r>
            <a:endParaRPr kumimoji="1" lang="en-US" altLang="ja-JP" sz="1000" dirty="0"/>
          </a:p>
          <a:p>
            <a:r>
              <a:rPr lang="ja-JP" altLang="en-US" sz="1000" dirty="0"/>
              <a:t>　第２回　　第５回</a:t>
            </a:r>
            <a:endParaRPr lang="en-US" altLang="ja-JP" sz="1000" dirty="0"/>
          </a:p>
          <a:p>
            <a:r>
              <a:rPr kumimoji="1" lang="ja-JP" altLang="en-US" sz="1000" dirty="0"/>
              <a:t>　　第３回　　第６回</a:t>
            </a:r>
          </a:p>
        </p:txBody>
      </p:sp>
      <p:sp>
        <p:nvSpPr>
          <p:cNvPr id="52" name="テキスト ボックス 51">
            <a:extLst>
              <a:ext uri="{FF2B5EF4-FFF2-40B4-BE49-F238E27FC236}">
                <a16:creationId xmlns:a16="http://schemas.microsoft.com/office/drawing/2014/main" id="{E6FDDFFA-E946-4DF9-A63C-9FF063A67780}"/>
              </a:ext>
            </a:extLst>
          </p:cNvPr>
          <p:cNvSpPr txBox="1"/>
          <p:nvPr/>
        </p:nvSpPr>
        <p:spPr>
          <a:xfrm>
            <a:off x="5989381" y="1995843"/>
            <a:ext cx="607859" cy="261610"/>
          </a:xfrm>
          <a:prstGeom prst="rect">
            <a:avLst/>
          </a:prstGeom>
          <a:noFill/>
        </p:spPr>
        <p:txBody>
          <a:bodyPr wrap="none" rtlCol="0">
            <a:spAutoFit/>
          </a:bodyPr>
          <a:lstStyle/>
          <a:p>
            <a:r>
              <a:rPr kumimoji="1" lang="ja-JP" altLang="en-US" sz="1050" dirty="0"/>
              <a:t>第８回</a:t>
            </a:r>
          </a:p>
        </p:txBody>
      </p:sp>
      <p:sp>
        <p:nvSpPr>
          <p:cNvPr id="53" name="テキスト ボックス 52">
            <a:extLst>
              <a:ext uri="{FF2B5EF4-FFF2-40B4-BE49-F238E27FC236}">
                <a16:creationId xmlns:a16="http://schemas.microsoft.com/office/drawing/2014/main" id="{ADF239DE-66D6-43CF-8A18-512865E5B8EF}"/>
              </a:ext>
            </a:extLst>
          </p:cNvPr>
          <p:cNvSpPr txBox="1"/>
          <p:nvPr/>
        </p:nvSpPr>
        <p:spPr>
          <a:xfrm>
            <a:off x="7467600" y="1995843"/>
            <a:ext cx="607859" cy="261610"/>
          </a:xfrm>
          <a:prstGeom prst="rect">
            <a:avLst/>
          </a:prstGeom>
          <a:noFill/>
        </p:spPr>
        <p:txBody>
          <a:bodyPr wrap="none" rtlCol="0">
            <a:spAutoFit/>
          </a:bodyPr>
          <a:lstStyle/>
          <a:p>
            <a:r>
              <a:rPr kumimoji="1" lang="ja-JP" altLang="en-US" sz="1050" dirty="0"/>
              <a:t>第９回</a:t>
            </a:r>
          </a:p>
        </p:txBody>
      </p:sp>
      <p:sp>
        <p:nvSpPr>
          <p:cNvPr id="54" name="テキスト ボックス 53">
            <a:extLst>
              <a:ext uri="{FF2B5EF4-FFF2-40B4-BE49-F238E27FC236}">
                <a16:creationId xmlns:a16="http://schemas.microsoft.com/office/drawing/2014/main" id="{1B7E984F-21E8-4C61-AD14-32F4F19EC46C}"/>
              </a:ext>
            </a:extLst>
          </p:cNvPr>
          <p:cNvSpPr txBox="1"/>
          <p:nvPr/>
        </p:nvSpPr>
        <p:spPr>
          <a:xfrm>
            <a:off x="8645088" y="1995843"/>
            <a:ext cx="695218" cy="261610"/>
          </a:xfrm>
          <a:prstGeom prst="rect">
            <a:avLst/>
          </a:prstGeom>
          <a:noFill/>
        </p:spPr>
        <p:txBody>
          <a:bodyPr wrap="square" rtlCol="0">
            <a:spAutoFit/>
          </a:bodyPr>
          <a:lstStyle/>
          <a:p>
            <a:r>
              <a:rPr kumimoji="1" lang="ja-JP" altLang="en-US" sz="1050" dirty="0"/>
              <a:t>第</a:t>
            </a:r>
            <a:r>
              <a:rPr kumimoji="1" lang="en-US" altLang="ja-JP" sz="1050" dirty="0"/>
              <a:t>10</a:t>
            </a:r>
            <a:r>
              <a:rPr kumimoji="1" lang="ja-JP" altLang="en-US" sz="1050" dirty="0"/>
              <a:t>回</a:t>
            </a:r>
          </a:p>
        </p:txBody>
      </p:sp>
      <p:sp>
        <p:nvSpPr>
          <p:cNvPr id="57" name="矢印: 五方向 7">
            <a:extLst>
              <a:ext uri="{FF2B5EF4-FFF2-40B4-BE49-F238E27FC236}">
                <a16:creationId xmlns:a16="http://schemas.microsoft.com/office/drawing/2014/main" id="{C415421A-7387-465C-9D2A-56B4948879D1}"/>
              </a:ext>
            </a:extLst>
          </p:cNvPr>
          <p:cNvSpPr/>
          <p:nvPr/>
        </p:nvSpPr>
        <p:spPr>
          <a:xfrm>
            <a:off x="8862207" y="3110998"/>
            <a:ext cx="3009375" cy="504000"/>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矢印: 五方向 28">
            <a:extLst>
              <a:ext uri="{FF2B5EF4-FFF2-40B4-BE49-F238E27FC236}">
                <a16:creationId xmlns:a16="http://schemas.microsoft.com/office/drawing/2014/main" id="{53F591DE-9A39-4080-ADE9-A0B88C569BB0}"/>
              </a:ext>
            </a:extLst>
          </p:cNvPr>
          <p:cNvSpPr/>
          <p:nvPr/>
        </p:nvSpPr>
        <p:spPr>
          <a:xfrm>
            <a:off x="3335628" y="3113318"/>
            <a:ext cx="5470324" cy="504000"/>
          </a:xfrm>
          <a:prstGeom prst="homePlate">
            <a:avLst>
              <a:gd name="adj" fmla="val 2464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2BBA3B7F-77CC-43C9-B8A5-97C254903B44}"/>
              </a:ext>
            </a:extLst>
          </p:cNvPr>
          <p:cNvSpPr txBox="1"/>
          <p:nvPr/>
        </p:nvSpPr>
        <p:spPr>
          <a:xfrm>
            <a:off x="3338458" y="3141385"/>
            <a:ext cx="2018978" cy="276999"/>
          </a:xfrm>
          <a:prstGeom prst="rect">
            <a:avLst/>
          </a:prstGeom>
          <a:noFill/>
        </p:spPr>
        <p:txBody>
          <a:bodyPr wrap="square" rtlCol="0">
            <a:spAutoFit/>
          </a:bodyPr>
          <a:lstStyle/>
          <a:p>
            <a:r>
              <a:rPr lang="ja-JP" altLang="en-US" sz="1200" dirty="0"/>
              <a:t>■スーパーシティアイデア公募</a:t>
            </a:r>
            <a:endParaRPr kumimoji="1" lang="ja-JP" altLang="en-US" sz="1200" dirty="0"/>
          </a:p>
        </p:txBody>
      </p:sp>
      <p:sp>
        <p:nvSpPr>
          <p:cNvPr id="60" name="テキスト ボックス 59">
            <a:extLst>
              <a:ext uri="{FF2B5EF4-FFF2-40B4-BE49-F238E27FC236}">
                <a16:creationId xmlns:a16="http://schemas.microsoft.com/office/drawing/2014/main" id="{C4C119F1-4316-43D0-B4E9-2AB521AFFC81}"/>
              </a:ext>
            </a:extLst>
          </p:cNvPr>
          <p:cNvSpPr txBox="1"/>
          <p:nvPr/>
        </p:nvSpPr>
        <p:spPr>
          <a:xfrm>
            <a:off x="8862208" y="3110998"/>
            <a:ext cx="2008519" cy="276999"/>
          </a:xfrm>
          <a:prstGeom prst="rect">
            <a:avLst/>
          </a:prstGeom>
          <a:noFill/>
        </p:spPr>
        <p:txBody>
          <a:bodyPr wrap="square" rtlCol="0">
            <a:spAutoFit/>
          </a:bodyPr>
          <a:lstStyle/>
          <a:p>
            <a:r>
              <a:rPr lang="ja-JP" altLang="en-US" sz="1200" b="1" dirty="0"/>
              <a:t>■</a:t>
            </a:r>
            <a:r>
              <a:rPr lang="ja-JP" altLang="en-US" sz="1200" b="1" dirty="0" smtClean="0"/>
              <a:t>スーパーシティ区域指定</a:t>
            </a:r>
            <a:endParaRPr kumimoji="1" lang="ja-JP" altLang="en-US" sz="1200" b="1" dirty="0"/>
          </a:p>
        </p:txBody>
      </p:sp>
      <p:sp>
        <p:nvSpPr>
          <p:cNvPr id="61" name="テキスト ボックス 60">
            <a:extLst>
              <a:ext uri="{FF2B5EF4-FFF2-40B4-BE49-F238E27FC236}">
                <a16:creationId xmlns:a16="http://schemas.microsoft.com/office/drawing/2014/main" id="{2BBA3B7F-77CC-43C9-B8A5-97C254903B44}"/>
              </a:ext>
            </a:extLst>
          </p:cNvPr>
          <p:cNvSpPr txBox="1"/>
          <p:nvPr/>
        </p:nvSpPr>
        <p:spPr>
          <a:xfrm>
            <a:off x="6661267" y="3141385"/>
            <a:ext cx="1509260" cy="276999"/>
          </a:xfrm>
          <a:prstGeom prst="rect">
            <a:avLst/>
          </a:prstGeom>
          <a:noFill/>
        </p:spPr>
        <p:txBody>
          <a:bodyPr wrap="square" rtlCol="0">
            <a:spAutoFit/>
          </a:bodyPr>
          <a:lstStyle/>
          <a:p>
            <a:r>
              <a:rPr lang="ja-JP" altLang="en-US" sz="1200" dirty="0"/>
              <a:t>■スーパーシティ応募</a:t>
            </a:r>
            <a:endParaRPr kumimoji="1" lang="ja-JP" altLang="en-US" sz="1200" dirty="0"/>
          </a:p>
        </p:txBody>
      </p:sp>
      <p:sp>
        <p:nvSpPr>
          <p:cNvPr id="62" name="矢印: 五方向 1">
            <a:extLst>
              <a:ext uri="{FF2B5EF4-FFF2-40B4-BE49-F238E27FC236}">
                <a16:creationId xmlns:a16="http://schemas.microsoft.com/office/drawing/2014/main" id="{1A38D483-36FA-4041-8280-ABD04582BC9B}"/>
              </a:ext>
            </a:extLst>
          </p:cNvPr>
          <p:cNvSpPr/>
          <p:nvPr/>
        </p:nvSpPr>
        <p:spPr>
          <a:xfrm>
            <a:off x="2793393" y="2545042"/>
            <a:ext cx="9078190" cy="504000"/>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五方向 8">
            <a:extLst>
              <a:ext uri="{FF2B5EF4-FFF2-40B4-BE49-F238E27FC236}">
                <a16:creationId xmlns:a16="http://schemas.microsoft.com/office/drawing/2014/main" id="{8628ABDC-9F09-4916-A9AE-30F74BDE2276}"/>
              </a:ext>
            </a:extLst>
          </p:cNvPr>
          <p:cNvSpPr/>
          <p:nvPr/>
        </p:nvSpPr>
        <p:spPr>
          <a:xfrm>
            <a:off x="4549001" y="4035932"/>
            <a:ext cx="7322581" cy="494689"/>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テキスト ボックス 63">
            <a:extLst>
              <a:ext uri="{FF2B5EF4-FFF2-40B4-BE49-F238E27FC236}">
                <a16:creationId xmlns:a16="http://schemas.microsoft.com/office/drawing/2014/main" id="{3921C856-29E2-440A-BCDF-CCF0C791D0B8}"/>
              </a:ext>
            </a:extLst>
          </p:cNvPr>
          <p:cNvSpPr txBox="1"/>
          <p:nvPr/>
        </p:nvSpPr>
        <p:spPr>
          <a:xfrm>
            <a:off x="4505002" y="4048270"/>
            <a:ext cx="1502191" cy="276999"/>
          </a:xfrm>
          <a:prstGeom prst="rect">
            <a:avLst/>
          </a:prstGeom>
          <a:noFill/>
        </p:spPr>
        <p:txBody>
          <a:bodyPr wrap="square" rtlCol="0">
            <a:spAutoFit/>
          </a:bodyPr>
          <a:lstStyle/>
          <a:p>
            <a:r>
              <a:rPr kumimoji="1" lang="ja-JP" altLang="en-US" sz="1200" b="1" dirty="0"/>
              <a:t>■コロナ</a:t>
            </a:r>
            <a:r>
              <a:rPr kumimoji="1" lang="en-US" altLang="ja-JP" sz="1200" b="1" dirty="0"/>
              <a:t>SWAT</a:t>
            </a:r>
            <a:r>
              <a:rPr kumimoji="1" lang="ja-JP" altLang="en-US" sz="1200" b="1" dirty="0"/>
              <a:t>設置</a:t>
            </a:r>
          </a:p>
        </p:txBody>
      </p:sp>
      <p:sp>
        <p:nvSpPr>
          <p:cNvPr id="68" name="矢印: 五方向 8">
            <a:extLst>
              <a:ext uri="{FF2B5EF4-FFF2-40B4-BE49-F238E27FC236}">
                <a16:creationId xmlns:a16="http://schemas.microsoft.com/office/drawing/2014/main" id="{8628ABDC-9F09-4916-A9AE-30F74BDE2276}"/>
              </a:ext>
            </a:extLst>
          </p:cNvPr>
          <p:cNvSpPr/>
          <p:nvPr/>
        </p:nvSpPr>
        <p:spPr>
          <a:xfrm>
            <a:off x="4546798" y="5704247"/>
            <a:ext cx="7322581" cy="501081"/>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テキスト ボックス 69">
            <a:extLst>
              <a:ext uri="{FF2B5EF4-FFF2-40B4-BE49-F238E27FC236}">
                <a16:creationId xmlns:a16="http://schemas.microsoft.com/office/drawing/2014/main" id="{3921C856-29E2-440A-BCDF-CCF0C791D0B8}"/>
              </a:ext>
            </a:extLst>
          </p:cNvPr>
          <p:cNvSpPr txBox="1"/>
          <p:nvPr/>
        </p:nvSpPr>
        <p:spPr>
          <a:xfrm>
            <a:off x="4758826" y="5745030"/>
            <a:ext cx="2144299" cy="261610"/>
          </a:xfrm>
          <a:prstGeom prst="rect">
            <a:avLst/>
          </a:prstGeom>
          <a:noFill/>
        </p:spPr>
        <p:txBody>
          <a:bodyPr wrap="square" rtlCol="0">
            <a:spAutoFit/>
          </a:bodyPr>
          <a:lstStyle/>
          <a:p>
            <a:r>
              <a:rPr kumimoji="1" lang="ja-JP" altLang="en-US" sz="1100" b="1" dirty="0"/>
              <a:t>■新たなテレワーク環境の導入</a:t>
            </a:r>
          </a:p>
        </p:txBody>
      </p:sp>
      <p:sp>
        <p:nvSpPr>
          <p:cNvPr id="71" name="テキスト ボックス 70">
            <a:extLst>
              <a:ext uri="{FF2B5EF4-FFF2-40B4-BE49-F238E27FC236}">
                <a16:creationId xmlns:a16="http://schemas.microsoft.com/office/drawing/2014/main" id="{3921C856-29E2-440A-BCDF-CCF0C791D0B8}"/>
              </a:ext>
            </a:extLst>
          </p:cNvPr>
          <p:cNvSpPr txBox="1"/>
          <p:nvPr/>
        </p:nvSpPr>
        <p:spPr>
          <a:xfrm>
            <a:off x="6857231" y="5736094"/>
            <a:ext cx="4361046" cy="261610"/>
          </a:xfrm>
          <a:prstGeom prst="rect">
            <a:avLst/>
          </a:prstGeom>
          <a:noFill/>
        </p:spPr>
        <p:txBody>
          <a:bodyPr wrap="square" rtlCol="0">
            <a:spAutoFit/>
          </a:bodyPr>
          <a:lstStyle/>
          <a:p>
            <a:r>
              <a:rPr kumimoji="1" lang="ja-JP" altLang="en-US" sz="1100" b="1" dirty="0"/>
              <a:t>■クラウド型電子申請システムの試行導入</a:t>
            </a:r>
          </a:p>
        </p:txBody>
      </p:sp>
      <p:sp>
        <p:nvSpPr>
          <p:cNvPr id="72" name="テキスト ボックス 71">
            <a:extLst>
              <a:ext uri="{FF2B5EF4-FFF2-40B4-BE49-F238E27FC236}">
                <a16:creationId xmlns:a16="http://schemas.microsoft.com/office/drawing/2014/main" id="{3921C856-29E2-440A-BCDF-CCF0C791D0B8}"/>
              </a:ext>
            </a:extLst>
          </p:cNvPr>
          <p:cNvSpPr txBox="1"/>
          <p:nvPr/>
        </p:nvSpPr>
        <p:spPr>
          <a:xfrm>
            <a:off x="9568276" y="5734566"/>
            <a:ext cx="2012494" cy="261610"/>
          </a:xfrm>
          <a:prstGeom prst="rect">
            <a:avLst/>
          </a:prstGeom>
          <a:noFill/>
        </p:spPr>
        <p:txBody>
          <a:bodyPr wrap="square" rtlCol="0">
            <a:spAutoFit/>
          </a:bodyPr>
          <a:lstStyle/>
          <a:p>
            <a:r>
              <a:rPr kumimoji="1" lang="ja-JP" altLang="en-US" sz="1100" b="1" dirty="0"/>
              <a:t>■次期</a:t>
            </a:r>
            <a:r>
              <a:rPr kumimoji="1" lang="en-US" altLang="ja-JP" sz="1100" b="1" dirty="0"/>
              <a:t>ICT</a:t>
            </a:r>
            <a:r>
              <a:rPr kumimoji="1" lang="ja-JP" altLang="en-US" sz="1100" b="1" dirty="0"/>
              <a:t>基盤の設計開始</a:t>
            </a:r>
          </a:p>
        </p:txBody>
      </p:sp>
      <p:sp>
        <p:nvSpPr>
          <p:cNvPr id="73" name="矢印: 五方向 8">
            <a:extLst>
              <a:ext uri="{FF2B5EF4-FFF2-40B4-BE49-F238E27FC236}">
                <a16:creationId xmlns:a16="http://schemas.microsoft.com/office/drawing/2014/main" id="{8628ABDC-9F09-4916-A9AE-30F74BDE2276}"/>
              </a:ext>
            </a:extLst>
          </p:cNvPr>
          <p:cNvSpPr/>
          <p:nvPr/>
        </p:nvSpPr>
        <p:spPr>
          <a:xfrm>
            <a:off x="5226218" y="4575096"/>
            <a:ext cx="6643161" cy="494689"/>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矢印: 五方向 8">
            <a:extLst>
              <a:ext uri="{FF2B5EF4-FFF2-40B4-BE49-F238E27FC236}">
                <a16:creationId xmlns:a16="http://schemas.microsoft.com/office/drawing/2014/main" id="{8628ABDC-9F09-4916-A9AE-30F74BDE2276}"/>
              </a:ext>
            </a:extLst>
          </p:cNvPr>
          <p:cNvSpPr/>
          <p:nvPr/>
        </p:nvSpPr>
        <p:spPr>
          <a:xfrm>
            <a:off x="3335629" y="5130015"/>
            <a:ext cx="8575548" cy="494689"/>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5" name="矢印: 五方向 8">
            <a:extLst>
              <a:ext uri="{FF2B5EF4-FFF2-40B4-BE49-F238E27FC236}">
                <a16:creationId xmlns:a16="http://schemas.microsoft.com/office/drawing/2014/main" id="{8628ABDC-9F09-4916-A9AE-30F74BDE2276}"/>
              </a:ext>
            </a:extLst>
          </p:cNvPr>
          <p:cNvSpPr/>
          <p:nvPr/>
        </p:nvSpPr>
        <p:spPr>
          <a:xfrm>
            <a:off x="8880438" y="6274001"/>
            <a:ext cx="2988942" cy="494689"/>
          </a:xfrm>
          <a:prstGeom prst="homePlate">
            <a:avLst>
              <a:gd name="adj" fmla="val 246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6" name="テキスト ボックス 75">
            <a:extLst>
              <a:ext uri="{FF2B5EF4-FFF2-40B4-BE49-F238E27FC236}">
                <a16:creationId xmlns:a16="http://schemas.microsoft.com/office/drawing/2014/main" id="{D47D8629-611B-4A1F-9B86-859B92E4C732}"/>
              </a:ext>
            </a:extLst>
          </p:cNvPr>
          <p:cNvSpPr txBox="1"/>
          <p:nvPr/>
        </p:nvSpPr>
        <p:spPr>
          <a:xfrm>
            <a:off x="3335628" y="5110691"/>
            <a:ext cx="1686407" cy="276999"/>
          </a:xfrm>
          <a:prstGeom prst="rect">
            <a:avLst/>
          </a:prstGeom>
          <a:noFill/>
        </p:spPr>
        <p:txBody>
          <a:bodyPr wrap="square" rtlCol="0">
            <a:spAutoFit/>
          </a:bodyPr>
          <a:lstStyle/>
          <a:p>
            <a:r>
              <a:rPr kumimoji="1" lang="ja-JP" altLang="en-US" sz="1200" b="1" dirty="0"/>
              <a:t>■</a:t>
            </a:r>
            <a:r>
              <a:rPr kumimoji="1" lang="en-US" altLang="ja-JP" sz="1200" b="1" dirty="0" err="1"/>
              <a:t>GovTech</a:t>
            </a:r>
            <a:r>
              <a:rPr kumimoji="1" lang="ja-JP" altLang="en-US" sz="1200" b="1" dirty="0"/>
              <a:t>大阪設置</a:t>
            </a:r>
          </a:p>
        </p:txBody>
      </p:sp>
      <p:sp>
        <p:nvSpPr>
          <p:cNvPr id="77" name="テキスト ボックス 76">
            <a:extLst>
              <a:ext uri="{FF2B5EF4-FFF2-40B4-BE49-F238E27FC236}">
                <a16:creationId xmlns:a16="http://schemas.microsoft.com/office/drawing/2014/main" id="{BF7CAEB8-8082-4843-8C39-EE99781E00FD}"/>
              </a:ext>
            </a:extLst>
          </p:cNvPr>
          <p:cNvSpPr txBox="1"/>
          <p:nvPr/>
        </p:nvSpPr>
        <p:spPr>
          <a:xfrm>
            <a:off x="6661267" y="5110691"/>
            <a:ext cx="4639555" cy="615553"/>
          </a:xfrm>
          <a:prstGeom prst="rect">
            <a:avLst/>
          </a:prstGeom>
          <a:noFill/>
        </p:spPr>
        <p:txBody>
          <a:bodyPr wrap="square" rtlCol="0">
            <a:spAutoFit/>
          </a:bodyPr>
          <a:lstStyle/>
          <a:p>
            <a:r>
              <a:rPr kumimoji="1" lang="ja-JP" altLang="en-US" sz="1200" b="1" dirty="0"/>
              <a:t>■</a:t>
            </a:r>
            <a:r>
              <a:rPr lang="ja-JP" altLang="en-US" sz="1200" b="1" dirty="0"/>
              <a:t>共同調達</a:t>
            </a:r>
            <a:r>
              <a:rPr lang="ja-JP" altLang="en-US" sz="1200" dirty="0"/>
              <a:t>　</a:t>
            </a:r>
            <a:r>
              <a:rPr lang="ja-JP" altLang="en-US" sz="1100" dirty="0"/>
              <a:t>・</a:t>
            </a:r>
            <a:r>
              <a:rPr lang="ja-JP" altLang="en-US" sz="1050" dirty="0"/>
              <a:t>電子申請　参加</a:t>
            </a:r>
            <a:r>
              <a:rPr lang="en-US" altLang="ja-JP" sz="1050" dirty="0"/>
              <a:t>11</a:t>
            </a:r>
            <a:r>
              <a:rPr lang="ja-JP" altLang="en-US" sz="1050" dirty="0"/>
              <a:t>団体→</a:t>
            </a:r>
            <a:r>
              <a:rPr lang="en-US" altLang="ja-JP" sz="1050" dirty="0"/>
              <a:t>25</a:t>
            </a:r>
            <a:r>
              <a:rPr lang="ja-JP" altLang="en-US" sz="1050" dirty="0"/>
              <a:t>団体に増加</a:t>
            </a:r>
            <a:endParaRPr lang="en-US" altLang="ja-JP" sz="1050" dirty="0"/>
          </a:p>
          <a:p>
            <a:r>
              <a:rPr kumimoji="1" lang="ja-JP" altLang="en-US" sz="1050" dirty="0"/>
              <a:t>　　　　　　　　　  ・チャットツール参加</a:t>
            </a:r>
            <a:r>
              <a:rPr kumimoji="1" lang="en-US" altLang="ja-JP" sz="1050" dirty="0"/>
              <a:t>22</a:t>
            </a:r>
            <a:r>
              <a:rPr kumimoji="1" lang="ja-JP" altLang="en-US" sz="1050" dirty="0"/>
              <a:t>団体→</a:t>
            </a:r>
            <a:r>
              <a:rPr kumimoji="1" lang="en-US" altLang="ja-JP" sz="1050" dirty="0"/>
              <a:t>30</a:t>
            </a:r>
            <a:r>
              <a:rPr kumimoji="1" lang="ja-JP" altLang="en-US" sz="1050" dirty="0"/>
              <a:t>団体に増加</a:t>
            </a:r>
            <a:endParaRPr kumimoji="1" lang="en-US" altLang="ja-JP" sz="1050" dirty="0"/>
          </a:p>
          <a:p>
            <a:r>
              <a:rPr lang="ja-JP" altLang="en-US" sz="1050" dirty="0"/>
              <a:t>　　　　　　　　　　　　　　　　　　　　　　   　・文書管理・電子決裁　参加３団体</a:t>
            </a:r>
            <a:endParaRPr kumimoji="1" lang="ja-JP" altLang="en-US" sz="1050" dirty="0"/>
          </a:p>
        </p:txBody>
      </p:sp>
      <p:sp>
        <p:nvSpPr>
          <p:cNvPr id="78" name="テキスト ボックス 77">
            <a:extLst>
              <a:ext uri="{FF2B5EF4-FFF2-40B4-BE49-F238E27FC236}">
                <a16:creationId xmlns:a16="http://schemas.microsoft.com/office/drawing/2014/main" id="{A6C4FC82-BAF8-4B5B-BDAB-012925846CFC}"/>
              </a:ext>
            </a:extLst>
          </p:cNvPr>
          <p:cNvSpPr txBox="1"/>
          <p:nvPr/>
        </p:nvSpPr>
        <p:spPr>
          <a:xfrm>
            <a:off x="5197462" y="4512116"/>
            <a:ext cx="3198311" cy="276999"/>
          </a:xfrm>
          <a:prstGeom prst="rect">
            <a:avLst/>
          </a:prstGeom>
          <a:noFill/>
        </p:spPr>
        <p:txBody>
          <a:bodyPr wrap="none" rtlCol="0">
            <a:spAutoFit/>
          </a:bodyPr>
          <a:lstStyle/>
          <a:p>
            <a:r>
              <a:rPr lang="ja-JP" altLang="en-US" sz="1200" b="1" dirty="0"/>
              <a:t>■大阪スマートシティパートナーズフォーラム設置</a:t>
            </a:r>
            <a:endParaRPr kumimoji="1" lang="ja-JP" altLang="en-US" sz="1200" b="1" dirty="0"/>
          </a:p>
        </p:txBody>
      </p:sp>
      <p:sp>
        <p:nvSpPr>
          <p:cNvPr id="79" name="テキスト ボックス 78">
            <a:extLst>
              <a:ext uri="{FF2B5EF4-FFF2-40B4-BE49-F238E27FC236}">
                <a16:creationId xmlns:a16="http://schemas.microsoft.com/office/drawing/2014/main" id="{CE7C408A-9A8A-4256-AD99-9A5BD4529C1F}"/>
              </a:ext>
            </a:extLst>
          </p:cNvPr>
          <p:cNvSpPr txBox="1"/>
          <p:nvPr/>
        </p:nvSpPr>
        <p:spPr>
          <a:xfrm>
            <a:off x="5221388" y="4865552"/>
            <a:ext cx="1227502" cy="253916"/>
          </a:xfrm>
          <a:prstGeom prst="rect">
            <a:avLst/>
          </a:prstGeom>
          <a:noFill/>
        </p:spPr>
        <p:txBody>
          <a:bodyPr wrap="square" rtlCol="0">
            <a:spAutoFit/>
          </a:bodyPr>
          <a:lstStyle/>
          <a:p>
            <a:r>
              <a:rPr lang="en-US" altLang="ja-JP" sz="1050" dirty="0"/>
              <a:t>245</a:t>
            </a:r>
            <a:r>
              <a:rPr lang="ja-JP" altLang="en-US" sz="1050" dirty="0"/>
              <a:t>団体でスタート</a:t>
            </a:r>
            <a:endParaRPr kumimoji="1" lang="ja-JP" altLang="en-US" sz="1050" dirty="0"/>
          </a:p>
        </p:txBody>
      </p:sp>
      <p:sp>
        <p:nvSpPr>
          <p:cNvPr id="80" name="テキスト ボックス 79">
            <a:extLst>
              <a:ext uri="{FF2B5EF4-FFF2-40B4-BE49-F238E27FC236}">
                <a16:creationId xmlns:a16="http://schemas.microsoft.com/office/drawing/2014/main" id="{AB83284E-B078-4728-82A7-586BF10D57F6}"/>
              </a:ext>
            </a:extLst>
          </p:cNvPr>
          <p:cNvSpPr txBox="1"/>
          <p:nvPr/>
        </p:nvSpPr>
        <p:spPr>
          <a:xfrm>
            <a:off x="5693702" y="4703063"/>
            <a:ext cx="1615164" cy="253916"/>
          </a:xfrm>
          <a:prstGeom prst="rect">
            <a:avLst/>
          </a:prstGeom>
          <a:noFill/>
        </p:spPr>
        <p:txBody>
          <a:bodyPr wrap="square" rtlCol="0">
            <a:spAutoFit/>
          </a:bodyPr>
          <a:lstStyle/>
          <a:p>
            <a:r>
              <a:rPr lang="ja-JP" altLang="en-US" sz="1050" dirty="0"/>
              <a:t>●</a:t>
            </a:r>
            <a:r>
              <a:rPr lang="en-US" altLang="ja-JP" sz="1050" dirty="0"/>
              <a:t>OSPF</a:t>
            </a:r>
            <a:r>
              <a:rPr lang="ja-JP" altLang="en-US" sz="1050" dirty="0"/>
              <a:t>プロジェクト開始</a:t>
            </a:r>
            <a:endParaRPr lang="en-US" altLang="ja-JP" sz="1050" dirty="0"/>
          </a:p>
        </p:txBody>
      </p:sp>
      <p:sp>
        <p:nvSpPr>
          <p:cNvPr id="81" name="テキスト ボックス 80">
            <a:extLst>
              <a:ext uri="{FF2B5EF4-FFF2-40B4-BE49-F238E27FC236}">
                <a16:creationId xmlns:a16="http://schemas.microsoft.com/office/drawing/2014/main" id="{CE7C408A-9A8A-4256-AD99-9A5BD4529C1F}"/>
              </a:ext>
            </a:extLst>
          </p:cNvPr>
          <p:cNvSpPr txBox="1"/>
          <p:nvPr/>
        </p:nvSpPr>
        <p:spPr>
          <a:xfrm>
            <a:off x="9622536" y="4865552"/>
            <a:ext cx="1678286" cy="253916"/>
          </a:xfrm>
          <a:prstGeom prst="rect">
            <a:avLst/>
          </a:prstGeom>
          <a:noFill/>
        </p:spPr>
        <p:txBody>
          <a:bodyPr wrap="square" rtlCol="0">
            <a:spAutoFit/>
          </a:bodyPr>
          <a:lstStyle/>
          <a:p>
            <a:r>
              <a:rPr lang="en-US" altLang="ja-JP" sz="1050" dirty="0"/>
              <a:t>443</a:t>
            </a:r>
            <a:r>
              <a:rPr lang="ja-JP" altLang="en-US" sz="1050" dirty="0"/>
              <a:t>団体（</a:t>
            </a:r>
            <a:r>
              <a:rPr lang="en-US" altLang="ja-JP" sz="1050" dirty="0"/>
              <a:t>7</a:t>
            </a:r>
            <a:r>
              <a:rPr lang="ja-JP" altLang="en-US" sz="1050" dirty="0"/>
              <a:t>月末現在）</a:t>
            </a:r>
            <a:endParaRPr kumimoji="1" lang="ja-JP" altLang="en-US" sz="1050" dirty="0"/>
          </a:p>
        </p:txBody>
      </p:sp>
      <p:cxnSp>
        <p:nvCxnSpPr>
          <p:cNvPr id="82" name="直線矢印コネクタ 81"/>
          <p:cNvCxnSpPr/>
          <p:nvPr/>
        </p:nvCxnSpPr>
        <p:spPr>
          <a:xfrm flipV="1">
            <a:off x="6448890" y="5012562"/>
            <a:ext cx="3143739"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AB83284E-B078-4728-82A7-586BF10D57F6}"/>
              </a:ext>
            </a:extLst>
          </p:cNvPr>
          <p:cNvSpPr txBox="1"/>
          <p:nvPr/>
        </p:nvSpPr>
        <p:spPr>
          <a:xfrm>
            <a:off x="7213177" y="4713110"/>
            <a:ext cx="1615164" cy="253916"/>
          </a:xfrm>
          <a:prstGeom prst="rect">
            <a:avLst/>
          </a:prstGeom>
          <a:noFill/>
        </p:spPr>
        <p:txBody>
          <a:bodyPr wrap="square" rtlCol="0">
            <a:spAutoFit/>
          </a:bodyPr>
          <a:lstStyle/>
          <a:p>
            <a:r>
              <a:rPr lang="ja-JP" altLang="en-US" sz="1050" dirty="0"/>
              <a:t>●市町村ワーキング開始</a:t>
            </a:r>
            <a:endParaRPr lang="en-US" altLang="ja-JP" sz="1050" dirty="0"/>
          </a:p>
        </p:txBody>
      </p:sp>
      <p:sp>
        <p:nvSpPr>
          <p:cNvPr id="84" name="矢印: 五方向 16">
            <a:extLst>
              <a:ext uri="{FF2B5EF4-FFF2-40B4-BE49-F238E27FC236}">
                <a16:creationId xmlns:a16="http://schemas.microsoft.com/office/drawing/2014/main" id="{B0150BF8-134D-442E-98DC-36126834AEE4}"/>
              </a:ext>
            </a:extLst>
          </p:cNvPr>
          <p:cNvSpPr/>
          <p:nvPr/>
        </p:nvSpPr>
        <p:spPr>
          <a:xfrm>
            <a:off x="2975494" y="3679484"/>
            <a:ext cx="1529508" cy="289779"/>
          </a:xfrm>
          <a:prstGeom prst="homePlate">
            <a:avLst>
              <a:gd name="adj" fmla="val 2464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0D070624-5A7A-4394-819C-8427255C279B}"/>
              </a:ext>
            </a:extLst>
          </p:cNvPr>
          <p:cNvSpPr txBox="1"/>
          <p:nvPr/>
        </p:nvSpPr>
        <p:spPr>
          <a:xfrm>
            <a:off x="2995158" y="3678322"/>
            <a:ext cx="821586" cy="276999"/>
          </a:xfrm>
          <a:prstGeom prst="rect">
            <a:avLst/>
          </a:prstGeom>
          <a:noFill/>
        </p:spPr>
        <p:txBody>
          <a:bodyPr wrap="square" rtlCol="0">
            <a:spAutoFit/>
          </a:bodyPr>
          <a:lstStyle/>
          <a:p>
            <a:r>
              <a:rPr lang="ja-JP" altLang="en-US" sz="1200" b="1" dirty="0"/>
              <a:t>■準備室</a:t>
            </a:r>
            <a:endParaRPr kumimoji="1" lang="ja-JP" altLang="en-US" sz="1200" b="1" dirty="0"/>
          </a:p>
        </p:txBody>
      </p:sp>
      <p:sp>
        <p:nvSpPr>
          <p:cNvPr id="86" name="矢印: 五方向 8">
            <a:extLst>
              <a:ext uri="{FF2B5EF4-FFF2-40B4-BE49-F238E27FC236}">
                <a16:creationId xmlns:a16="http://schemas.microsoft.com/office/drawing/2014/main" id="{8628ABDC-9F09-4916-A9AE-30F74BDE2276}"/>
              </a:ext>
            </a:extLst>
          </p:cNvPr>
          <p:cNvSpPr/>
          <p:nvPr/>
        </p:nvSpPr>
        <p:spPr>
          <a:xfrm>
            <a:off x="4556197" y="3712448"/>
            <a:ext cx="7322581" cy="254811"/>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7" name="テキスト ボックス 86">
            <a:extLst>
              <a:ext uri="{FF2B5EF4-FFF2-40B4-BE49-F238E27FC236}">
                <a16:creationId xmlns:a16="http://schemas.microsoft.com/office/drawing/2014/main" id="{0E2FB0E8-B8FB-4A38-A13E-83CB48411DED}"/>
              </a:ext>
            </a:extLst>
          </p:cNvPr>
          <p:cNvSpPr txBox="1"/>
          <p:nvPr/>
        </p:nvSpPr>
        <p:spPr>
          <a:xfrm>
            <a:off x="4634469" y="3698505"/>
            <a:ext cx="1445934" cy="253916"/>
          </a:xfrm>
          <a:prstGeom prst="rect">
            <a:avLst/>
          </a:prstGeom>
          <a:noFill/>
        </p:spPr>
        <p:txBody>
          <a:bodyPr wrap="square" rtlCol="0">
            <a:spAutoFit/>
          </a:bodyPr>
          <a:lstStyle/>
          <a:p>
            <a:r>
              <a:rPr lang="ja-JP" altLang="en-US" sz="1050" dirty="0"/>
              <a:t>民間公募部長</a:t>
            </a:r>
            <a:endParaRPr lang="en-US" altLang="ja-JP" sz="1050" dirty="0"/>
          </a:p>
        </p:txBody>
      </p:sp>
      <p:sp>
        <p:nvSpPr>
          <p:cNvPr id="88" name="テキスト ボックス 87">
            <a:extLst>
              <a:ext uri="{FF2B5EF4-FFF2-40B4-BE49-F238E27FC236}">
                <a16:creationId xmlns:a16="http://schemas.microsoft.com/office/drawing/2014/main" id="{D3B525B9-4AA6-485D-86EE-200B4A38B1A6}"/>
              </a:ext>
            </a:extLst>
          </p:cNvPr>
          <p:cNvSpPr txBox="1"/>
          <p:nvPr/>
        </p:nvSpPr>
        <p:spPr>
          <a:xfrm>
            <a:off x="6683895" y="3690940"/>
            <a:ext cx="1410718" cy="253916"/>
          </a:xfrm>
          <a:prstGeom prst="rect">
            <a:avLst/>
          </a:prstGeom>
          <a:noFill/>
        </p:spPr>
        <p:txBody>
          <a:bodyPr wrap="square" rtlCol="0">
            <a:spAutoFit/>
          </a:bodyPr>
          <a:lstStyle/>
          <a:p>
            <a:r>
              <a:rPr lang="ja-JP" altLang="en-US" sz="1050" dirty="0"/>
              <a:t>戦略推進室設置</a:t>
            </a:r>
            <a:endParaRPr lang="en-US" altLang="ja-JP" sz="1050" dirty="0"/>
          </a:p>
        </p:txBody>
      </p:sp>
      <p:sp>
        <p:nvSpPr>
          <p:cNvPr id="89" name="テキスト ボックス 88">
            <a:extLst>
              <a:ext uri="{FF2B5EF4-FFF2-40B4-BE49-F238E27FC236}">
                <a16:creationId xmlns:a16="http://schemas.microsoft.com/office/drawing/2014/main" id="{1E04076C-15E2-46EB-8311-255312E74163}"/>
              </a:ext>
            </a:extLst>
          </p:cNvPr>
          <p:cNvSpPr txBox="1"/>
          <p:nvPr/>
        </p:nvSpPr>
        <p:spPr>
          <a:xfrm>
            <a:off x="7771529" y="3704302"/>
            <a:ext cx="1445934" cy="253916"/>
          </a:xfrm>
          <a:prstGeom prst="rect">
            <a:avLst/>
          </a:prstGeom>
          <a:noFill/>
        </p:spPr>
        <p:txBody>
          <a:bodyPr wrap="square" rtlCol="0">
            <a:spAutoFit/>
          </a:bodyPr>
          <a:lstStyle/>
          <a:p>
            <a:r>
              <a:rPr lang="ja-JP" altLang="en-US" sz="1050" dirty="0"/>
              <a:t>咲洲庁舎へ移転</a:t>
            </a:r>
            <a:endParaRPr lang="en-US" altLang="ja-JP" sz="1050" dirty="0"/>
          </a:p>
        </p:txBody>
      </p:sp>
      <p:sp>
        <p:nvSpPr>
          <p:cNvPr id="90" name="矢印: 五方向 16">
            <a:extLst>
              <a:ext uri="{FF2B5EF4-FFF2-40B4-BE49-F238E27FC236}">
                <a16:creationId xmlns:a16="http://schemas.microsoft.com/office/drawing/2014/main" id="{B0150BF8-134D-442E-98DC-36126834AEE4}"/>
              </a:ext>
            </a:extLst>
          </p:cNvPr>
          <p:cNvSpPr/>
          <p:nvPr/>
        </p:nvSpPr>
        <p:spPr>
          <a:xfrm>
            <a:off x="2416286" y="1628470"/>
            <a:ext cx="828000" cy="289779"/>
          </a:xfrm>
          <a:prstGeom prst="homePlate">
            <a:avLst>
              <a:gd name="adj" fmla="val 2464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0D070624-5A7A-4394-819C-8427255C279B}"/>
              </a:ext>
            </a:extLst>
          </p:cNvPr>
          <p:cNvSpPr txBox="1"/>
          <p:nvPr/>
        </p:nvSpPr>
        <p:spPr>
          <a:xfrm>
            <a:off x="2435950" y="1627308"/>
            <a:ext cx="821586" cy="261610"/>
          </a:xfrm>
          <a:prstGeom prst="rect">
            <a:avLst/>
          </a:prstGeom>
          <a:noFill/>
        </p:spPr>
        <p:txBody>
          <a:bodyPr wrap="square" rtlCol="0">
            <a:spAutoFit/>
          </a:bodyPr>
          <a:lstStyle/>
          <a:p>
            <a:r>
              <a:rPr lang="ja-JP" altLang="en-US" sz="1100" b="1" dirty="0"/>
              <a:t>■</a:t>
            </a:r>
            <a:r>
              <a:rPr lang="en-US" altLang="ja-JP" sz="1100" b="1" dirty="0"/>
              <a:t>TF</a:t>
            </a:r>
            <a:r>
              <a:rPr lang="ja-JP" altLang="en-US" sz="1100" b="1" dirty="0"/>
              <a:t>設置</a:t>
            </a:r>
            <a:endParaRPr kumimoji="1" lang="ja-JP" altLang="en-US" sz="1100" b="1" dirty="0"/>
          </a:p>
        </p:txBody>
      </p:sp>
      <p:sp>
        <p:nvSpPr>
          <p:cNvPr id="92" name="矢印: 五方向 8">
            <a:extLst>
              <a:ext uri="{FF2B5EF4-FFF2-40B4-BE49-F238E27FC236}">
                <a16:creationId xmlns:a16="http://schemas.microsoft.com/office/drawing/2014/main" id="{8628ABDC-9F09-4916-A9AE-30F74BDE2276}"/>
              </a:ext>
            </a:extLst>
          </p:cNvPr>
          <p:cNvSpPr/>
          <p:nvPr/>
        </p:nvSpPr>
        <p:spPr>
          <a:xfrm>
            <a:off x="3335629" y="1661435"/>
            <a:ext cx="8532000" cy="252000"/>
          </a:xfrm>
          <a:prstGeom prst="homePlate">
            <a:avLst>
              <a:gd name="adj" fmla="val 2464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テキスト ボックス 54">
            <a:extLst>
              <a:ext uri="{FF2B5EF4-FFF2-40B4-BE49-F238E27FC236}">
                <a16:creationId xmlns:a16="http://schemas.microsoft.com/office/drawing/2014/main" id="{0D070624-5A7A-4394-819C-8427255C279B}"/>
              </a:ext>
            </a:extLst>
          </p:cNvPr>
          <p:cNvSpPr txBox="1"/>
          <p:nvPr/>
        </p:nvSpPr>
        <p:spPr>
          <a:xfrm>
            <a:off x="4238860" y="1641946"/>
            <a:ext cx="1521383" cy="276999"/>
          </a:xfrm>
          <a:prstGeom prst="rect">
            <a:avLst/>
          </a:prstGeom>
          <a:noFill/>
        </p:spPr>
        <p:txBody>
          <a:bodyPr wrap="square" rtlCol="0">
            <a:spAutoFit/>
          </a:bodyPr>
          <a:lstStyle/>
          <a:p>
            <a:r>
              <a:rPr lang="ja-JP" altLang="en-US" sz="1200" b="1" dirty="0"/>
              <a:t>■戦略</a:t>
            </a:r>
            <a:r>
              <a:rPr lang="en-US" altLang="ja-JP" sz="1200" b="1" dirty="0" smtClean="0"/>
              <a:t>ver.1.0</a:t>
            </a:r>
            <a:r>
              <a:rPr lang="ja-JP" altLang="en-US" sz="1200" b="1" dirty="0"/>
              <a:t>策定</a:t>
            </a:r>
            <a:endParaRPr kumimoji="1" lang="ja-JP" altLang="en-US" sz="1200" b="1" dirty="0"/>
          </a:p>
        </p:txBody>
      </p:sp>
      <p:sp>
        <p:nvSpPr>
          <p:cNvPr id="56" name="テキスト ボックス 55">
            <a:extLst>
              <a:ext uri="{FF2B5EF4-FFF2-40B4-BE49-F238E27FC236}">
                <a16:creationId xmlns:a16="http://schemas.microsoft.com/office/drawing/2014/main" id="{0D070624-5A7A-4394-819C-8427255C279B}"/>
              </a:ext>
            </a:extLst>
          </p:cNvPr>
          <p:cNvSpPr txBox="1"/>
          <p:nvPr/>
        </p:nvSpPr>
        <p:spPr>
          <a:xfrm>
            <a:off x="8538320" y="1654617"/>
            <a:ext cx="1521383" cy="276999"/>
          </a:xfrm>
          <a:prstGeom prst="rect">
            <a:avLst/>
          </a:prstGeom>
          <a:noFill/>
        </p:spPr>
        <p:txBody>
          <a:bodyPr wrap="square" rtlCol="0">
            <a:spAutoFit/>
          </a:bodyPr>
          <a:lstStyle/>
          <a:p>
            <a:r>
              <a:rPr lang="ja-JP" altLang="en-US" sz="1200" b="1" dirty="0"/>
              <a:t>■戦略</a:t>
            </a:r>
            <a:r>
              <a:rPr lang="en-US" altLang="ja-JP" sz="1200" b="1" dirty="0" smtClean="0"/>
              <a:t>ver.2.0</a:t>
            </a:r>
            <a:r>
              <a:rPr lang="ja-JP" altLang="en-US" sz="1200" b="1" dirty="0"/>
              <a:t>策定</a:t>
            </a:r>
            <a:endParaRPr kumimoji="1" lang="ja-JP" altLang="en-US" sz="1200" b="1" dirty="0"/>
          </a:p>
        </p:txBody>
      </p:sp>
      <p:sp>
        <p:nvSpPr>
          <p:cNvPr id="96" name="テキスト ボックス 95">
            <a:extLst>
              <a:ext uri="{FF2B5EF4-FFF2-40B4-BE49-F238E27FC236}">
                <a16:creationId xmlns:a16="http://schemas.microsoft.com/office/drawing/2014/main" id="{73A3DA9F-6F2C-4CFD-9445-D436AB44C351}"/>
              </a:ext>
            </a:extLst>
          </p:cNvPr>
          <p:cNvSpPr txBox="1"/>
          <p:nvPr/>
        </p:nvSpPr>
        <p:spPr>
          <a:xfrm>
            <a:off x="8894407" y="6282224"/>
            <a:ext cx="2040192" cy="276999"/>
          </a:xfrm>
          <a:prstGeom prst="rect">
            <a:avLst/>
          </a:prstGeom>
          <a:noFill/>
        </p:spPr>
        <p:txBody>
          <a:bodyPr wrap="square" rtlCol="0">
            <a:spAutoFit/>
          </a:bodyPr>
          <a:lstStyle/>
          <a:p>
            <a:r>
              <a:rPr lang="ja-JP" altLang="en-US" sz="1200" b="1" dirty="0"/>
              <a:t>■大阪</a:t>
            </a:r>
            <a:r>
              <a:rPr lang="en-US" altLang="ja-JP" sz="1200" b="1" dirty="0"/>
              <a:t>DX</a:t>
            </a:r>
            <a:r>
              <a:rPr lang="ja-JP" altLang="en-US" sz="1200" b="1" dirty="0"/>
              <a:t>イニシアティブ設置</a:t>
            </a:r>
            <a:endParaRPr kumimoji="1" lang="ja-JP" altLang="en-US" sz="1200" b="1" dirty="0"/>
          </a:p>
        </p:txBody>
      </p:sp>
    </p:spTree>
    <p:extLst>
      <p:ext uri="{BB962C8B-B14F-4D97-AF65-F5344CB8AC3E}">
        <p14:creationId xmlns:p14="http://schemas.microsoft.com/office/powerpoint/2010/main" val="396694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flipV="1">
            <a:off x="180303" y="3026535"/>
            <a:ext cx="9360000"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p:cNvSpPr txBox="1"/>
          <p:nvPr/>
        </p:nvSpPr>
        <p:spPr>
          <a:xfrm>
            <a:off x="373487" y="2499488"/>
            <a:ext cx="9438802" cy="461665"/>
          </a:xfrm>
          <a:prstGeom prst="rect">
            <a:avLst/>
          </a:prstGeom>
          <a:noFill/>
        </p:spPr>
        <p:txBody>
          <a:bodyPr wrap="none" rtlCol="0">
            <a:spAutoFit/>
          </a:bodyPr>
          <a:lstStyle/>
          <a:p>
            <a:r>
              <a:rPr lang="ja-JP" altLang="en-US" sz="2400" b="1" dirty="0"/>
              <a:t>第１ステージでの取り組みについて</a:t>
            </a:r>
            <a:r>
              <a:rPr lang="ja-JP" altLang="en-US" sz="2000" b="1" dirty="0"/>
              <a:t>（戦略の立案とスーパーシティへのアプローチ）</a:t>
            </a:r>
            <a:endParaRPr kumimoji="1" lang="ja-JP" altLang="en-US" sz="2000" b="1" dirty="0"/>
          </a:p>
        </p:txBody>
      </p:sp>
      <p:sp>
        <p:nvSpPr>
          <p:cNvPr id="8" name="正方形/長方形 7"/>
          <p:cNvSpPr/>
          <p:nvPr/>
        </p:nvSpPr>
        <p:spPr>
          <a:xfrm>
            <a:off x="180304" y="2434107"/>
            <a:ext cx="193183" cy="592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15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90151" y="1931831"/>
            <a:ext cx="5848026" cy="4814670"/>
          </a:xfrm>
          <a:prstGeom prst="roundRect">
            <a:avLst>
              <a:gd name="adj" fmla="val 6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9256764" y="6409194"/>
            <a:ext cx="2743200" cy="365125"/>
          </a:xfrm>
        </p:spPr>
        <p:txBody>
          <a:bodyPr/>
          <a:lstStyle/>
          <a:p>
            <a:fld id="{1788F0F9-CCFE-4985-AD54-E016DA6B1074}" type="slidenum">
              <a:rPr kumimoji="1" lang="ja-JP" altLang="en-US" smtClean="0"/>
              <a:t>6</a:t>
            </a:fld>
            <a:endParaRPr kumimoji="1" lang="ja-JP" altLang="en-US"/>
          </a:p>
        </p:txBody>
      </p:sp>
      <p:sp>
        <p:nvSpPr>
          <p:cNvPr id="5" name="テキスト ボックス 4"/>
          <p:cNvSpPr txBox="1"/>
          <p:nvPr/>
        </p:nvSpPr>
        <p:spPr>
          <a:xfrm>
            <a:off x="374201" y="84917"/>
            <a:ext cx="7965642" cy="461665"/>
          </a:xfrm>
          <a:prstGeom prst="rect">
            <a:avLst/>
          </a:prstGeom>
          <a:noFill/>
        </p:spPr>
        <p:txBody>
          <a:bodyPr wrap="none" rtlCol="0">
            <a:spAutoFit/>
          </a:bodyPr>
          <a:lstStyle/>
          <a:p>
            <a:r>
              <a:rPr kumimoji="1" lang="ja-JP" altLang="en-US" sz="2400" b="1" dirty="0"/>
              <a:t>第１ステージ（調査・研究）　</a:t>
            </a:r>
            <a:r>
              <a:rPr kumimoji="1" lang="ja-JP" altLang="en-US" sz="2000" b="1" dirty="0"/>
              <a:t>＜スマートシティ戦略会議の設置＞</a:t>
            </a:r>
            <a:endParaRPr kumimoji="1" lang="ja-JP" altLang="en-US" sz="2400" b="1" dirty="0"/>
          </a:p>
        </p:txBody>
      </p:sp>
      <p:cxnSp>
        <p:nvCxnSpPr>
          <p:cNvPr id="6" name="直線コネクタ 5"/>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stretch>
            <a:fillRect/>
          </a:stretch>
        </p:blipFill>
        <p:spPr>
          <a:xfrm>
            <a:off x="154546" y="2517598"/>
            <a:ext cx="5640947" cy="4256721"/>
          </a:xfrm>
          <a:prstGeom prst="rect">
            <a:avLst/>
          </a:prstGeom>
        </p:spPr>
      </p:pic>
      <p:sp>
        <p:nvSpPr>
          <p:cNvPr id="26" name="テキスト ボックス 25"/>
          <p:cNvSpPr txBox="1"/>
          <p:nvPr/>
        </p:nvSpPr>
        <p:spPr>
          <a:xfrm>
            <a:off x="991673" y="750253"/>
            <a:ext cx="10550670" cy="923330"/>
          </a:xfrm>
          <a:prstGeom prst="rect">
            <a:avLst/>
          </a:prstGeom>
          <a:noFill/>
        </p:spPr>
        <p:txBody>
          <a:bodyPr wrap="square" rtlCol="0">
            <a:spAutoFit/>
          </a:bodyPr>
          <a:lstStyle/>
          <a:p>
            <a:r>
              <a:rPr kumimoji="1" lang="en-US" altLang="ja-JP" dirty="0"/>
              <a:t>2019</a:t>
            </a:r>
            <a:r>
              <a:rPr kumimoji="1" lang="ja-JP" altLang="en-US" dirty="0"/>
              <a:t>年</a:t>
            </a:r>
            <a:r>
              <a:rPr lang="ja-JP" altLang="en-US" dirty="0"/>
              <a:t>５月に開催された、第</a:t>
            </a:r>
            <a:r>
              <a:rPr lang="en-US" altLang="ja-JP" dirty="0"/>
              <a:t>18</a:t>
            </a:r>
            <a:r>
              <a:rPr lang="ja-JP" altLang="en-US" dirty="0"/>
              <a:t>回副首都推進本部会議において、スマートシティ戦略タスクフォースの組成、及び大阪スマートシティ戦略会議の開催の方針を確認し、</a:t>
            </a:r>
            <a:r>
              <a:rPr lang="en-US" altLang="ja-JP" dirty="0"/>
              <a:t>2025</a:t>
            </a:r>
            <a:r>
              <a:rPr lang="ja-JP" altLang="en-US" dirty="0"/>
              <a:t>年大阪・関西万博を一つのメルクマールとして、府と大阪市の関係部局や大学と連携した取り組みに着手。</a:t>
            </a:r>
          </a:p>
        </p:txBody>
      </p:sp>
      <p:pic>
        <p:nvPicPr>
          <p:cNvPr id="9" name="図 8"/>
          <p:cNvPicPr>
            <a:picLocks noChangeAspect="1"/>
          </p:cNvPicPr>
          <p:nvPr/>
        </p:nvPicPr>
        <p:blipFill>
          <a:blip r:embed="rId3"/>
          <a:stretch>
            <a:fillRect/>
          </a:stretch>
        </p:blipFill>
        <p:spPr>
          <a:xfrm>
            <a:off x="6306618" y="2451190"/>
            <a:ext cx="5428910" cy="4282432"/>
          </a:xfrm>
          <a:prstGeom prst="rect">
            <a:avLst/>
          </a:prstGeom>
        </p:spPr>
      </p:pic>
      <p:sp>
        <p:nvSpPr>
          <p:cNvPr id="10" name="テキスト ボックス 9"/>
          <p:cNvSpPr txBox="1"/>
          <p:nvPr/>
        </p:nvSpPr>
        <p:spPr>
          <a:xfrm>
            <a:off x="1141867" y="2014619"/>
            <a:ext cx="3905236" cy="307777"/>
          </a:xfrm>
          <a:prstGeom prst="rect">
            <a:avLst/>
          </a:prstGeom>
          <a:noFill/>
        </p:spPr>
        <p:txBody>
          <a:bodyPr wrap="none" rtlCol="0">
            <a:spAutoFit/>
          </a:bodyPr>
          <a:lstStyle/>
          <a:p>
            <a:r>
              <a:rPr kumimoji="1" lang="ja-JP" altLang="en-US" sz="1400" b="1" dirty="0"/>
              <a:t>大阪スマートシティ戦略会議とタスクフォースの設置</a:t>
            </a:r>
          </a:p>
        </p:txBody>
      </p:sp>
      <p:sp>
        <p:nvSpPr>
          <p:cNvPr id="13" name="テキスト ボックス 12"/>
          <p:cNvSpPr txBox="1"/>
          <p:nvPr/>
        </p:nvSpPr>
        <p:spPr>
          <a:xfrm>
            <a:off x="6267008" y="2014620"/>
            <a:ext cx="5695336" cy="307777"/>
          </a:xfrm>
          <a:prstGeom prst="rect">
            <a:avLst/>
          </a:prstGeom>
          <a:noFill/>
          <a:ln>
            <a:noFill/>
          </a:ln>
        </p:spPr>
        <p:txBody>
          <a:bodyPr wrap="square" rtlCol="0">
            <a:spAutoFit/>
          </a:bodyPr>
          <a:lstStyle/>
          <a:p>
            <a:pPr algn="ctr"/>
            <a:r>
              <a:rPr kumimoji="1" lang="en-US" altLang="ja-JP" sz="1400" b="1" dirty="0">
                <a:latin typeface="Meiryo UI" panose="020B0604030504040204" pitchFamily="50" charset="-128"/>
                <a:ea typeface="Meiryo UI" panose="020B0604030504040204" pitchFamily="50" charset="-128"/>
              </a:rPr>
              <a:t>2025</a:t>
            </a:r>
            <a:r>
              <a:rPr kumimoji="1" lang="ja-JP" altLang="en-US" sz="1400" b="1" dirty="0">
                <a:latin typeface="Meiryo UI" panose="020B0604030504040204" pitchFamily="50" charset="-128"/>
                <a:ea typeface="Meiryo UI" panose="020B0604030504040204" pitchFamily="50" charset="-128"/>
              </a:rPr>
              <a:t>万博のスマートシティの基盤確立を目標に、着実なステップアップ</a:t>
            </a:r>
          </a:p>
        </p:txBody>
      </p:sp>
    </p:spTree>
    <p:extLst>
      <p:ext uri="{BB962C8B-B14F-4D97-AF65-F5344CB8AC3E}">
        <p14:creationId xmlns:p14="http://schemas.microsoft.com/office/powerpoint/2010/main" val="305003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74201" y="84917"/>
            <a:ext cx="9704901" cy="461665"/>
          </a:xfrm>
          <a:prstGeom prst="rect">
            <a:avLst/>
          </a:prstGeom>
          <a:noFill/>
        </p:spPr>
        <p:txBody>
          <a:bodyPr wrap="none" rtlCol="0">
            <a:spAutoFit/>
          </a:bodyPr>
          <a:lstStyle/>
          <a:p>
            <a:r>
              <a:rPr kumimoji="1" lang="ja-JP" altLang="en-US" sz="2400" b="1" dirty="0"/>
              <a:t>第１ステージ（調査・</a:t>
            </a:r>
            <a:r>
              <a:rPr kumimoji="1" lang="ja-JP" altLang="en-US" sz="2400" b="1"/>
              <a:t>研究）</a:t>
            </a:r>
            <a:r>
              <a:rPr kumimoji="1" lang="ja-JP" altLang="en-US" sz="2000" b="1"/>
              <a:t>＜</a:t>
            </a:r>
            <a:r>
              <a:rPr kumimoji="1" lang="ja-JP" altLang="en-US" sz="2000" b="1" dirty="0"/>
              <a:t>スマートシティ戦略会議の開催実績と戦略の策定＞</a:t>
            </a:r>
            <a:endParaRPr kumimoji="1" lang="ja-JP" altLang="en-US" sz="2400" b="1" dirty="0"/>
          </a:p>
        </p:txBody>
      </p:sp>
      <p:cxnSp>
        <p:nvCxnSpPr>
          <p:cNvPr id="6" name="直線コネクタ 5"/>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769" y="736131"/>
            <a:ext cx="11420462" cy="646331"/>
          </a:xfrm>
          <a:prstGeom prst="rect">
            <a:avLst/>
          </a:prstGeom>
          <a:noFill/>
        </p:spPr>
        <p:txBody>
          <a:bodyPr wrap="square" rtlCol="0">
            <a:spAutoFit/>
          </a:bodyPr>
          <a:lstStyle/>
          <a:p>
            <a:r>
              <a:rPr kumimoji="1" lang="en-US" altLang="ja-JP" dirty="0"/>
              <a:t>2019</a:t>
            </a:r>
            <a:r>
              <a:rPr kumimoji="1" lang="ja-JP" altLang="en-US" dirty="0"/>
              <a:t>年</a:t>
            </a:r>
            <a:r>
              <a:rPr kumimoji="1" lang="en-US" altLang="ja-JP" dirty="0"/>
              <a:t>8</a:t>
            </a:r>
            <a:r>
              <a:rPr kumimoji="1" lang="ja-JP" altLang="en-US" dirty="0"/>
              <a:t>月に第</a:t>
            </a:r>
            <a:r>
              <a:rPr kumimoji="1" lang="en-US" altLang="ja-JP" dirty="0"/>
              <a:t>1</a:t>
            </a:r>
            <a:r>
              <a:rPr kumimoji="1" lang="ja-JP" altLang="en-US" dirty="0"/>
              <a:t>回スマートシティ戦略会議を開催し、市町村ニーズの把握や先進事例調査、企業との対話やゲスト</a:t>
            </a:r>
            <a:endParaRPr kumimoji="1" lang="en-US" altLang="ja-JP" dirty="0"/>
          </a:p>
          <a:p>
            <a:r>
              <a:rPr kumimoji="1" lang="ja-JP" altLang="en-US" dirty="0"/>
              <a:t>スピーカーを招くなどして研究を重ね、</a:t>
            </a:r>
            <a:r>
              <a:rPr kumimoji="1" lang="en-US" altLang="ja-JP" dirty="0"/>
              <a:t>2020</a:t>
            </a:r>
            <a:r>
              <a:rPr kumimoji="1" lang="ja-JP" altLang="en-US" dirty="0"/>
              <a:t>年</a:t>
            </a:r>
            <a:r>
              <a:rPr kumimoji="1" lang="en-US" altLang="ja-JP" dirty="0"/>
              <a:t>3</a:t>
            </a:r>
            <a:r>
              <a:rPr kumimoji="1" lang="ja-JP" altLang="en-US" dirty="0"/>
              <a:t>月にスマートシティ戦略</a:t>
            </a:r>
            <a:r>
              <a:rPr kumimoji="1" lang="en-US" altLang="ja-JP" dirty="0" smtClean="0"/>
              <a:t>ver.1.0</a:t>
            </a:r>
            <a:r>
              <a:rPr kumimoji="1" lang="ja-JP" altLang="en-US" dirty="0"/>
              <a:t>として、大阪のスマートシティとしての礎をつくった。</a:t>
            </a:r>
          </a:p>
        </p:txBody>
      </p:sp>
      <p:graphicFrame>
        <p:nvGraphicFramePr>
          <p:cNvPr id="11" name="表 10"/>
          <p:cNvGraphicFramePr>
            <a:graphicFrameLocks noGrp="1"/>
          </p:cNvGraphicFramePr>
          <p:nvPr>
            <p:extLst>
              <p:ext uri="{D42A27DB-BD31-4B8C-83A1-F6EECF244321}">
                <p14:modId xmlns:p14="http://schemas.microsoft.com/office/powerpoint/2010/main" val="4190048026"/>
              </p:ext>
            </p:extLst>
          </p:nvPr>
        </p:nvGraphicFramePr>
        <p:xfrm>
          <a:off x="2129145" y="1517434"/>
          <a:ext cx="7949957" cy="5169018"/>
        </p:xfrm>
        <a:graphic>
          <a:graphicData uri="http://schemas.openxmlformats.org/drawingml/2006/table">
            <a:tbl>
              <a:tblPr firstRow="1" bandRow="1">
                <a:tableStyleId>{5940675A-B579-460E-94D1-54222C63F5DA}</a:tableStyleId>
              </a:tblPr>
              <a:tblGrid>
                <a:gridCol w="587803">
                  <a:extLst>
                    <a:ext uri="{9D8B030D-6E8A-4147-A177-3AD203B41FA5}">
                      <a16:colId xmlns:a16="http://schemas.microsoft.com/office/drawing/2014/main" val="3448449106"/>
                    </a:ext>
                  </a:extLst>
                </a:gridCol>
                <a:gridCol w="865714">
                  <a:extLst>
                    <a:ext uri="{9D8B030D-6E8A-4147-A177-3AD203B41FA5}">
                      <a16:colId xmlns:a16="http://schemas.microsoft.com/office/drawing/2014/main" val="1114088289"/>
                    </a:ext>
                  </a:extLst>
                </a:gridCol>
                <a:gridCol w="3159567">
                  <a:extLst>
                    <a:ext uri="{9D8B030D-6E8A-4147-A177-3AD203B41FA5}">
                      <a16:colId xmlns:a16="http://schemas.microsoft.com/office/drawing/2014/main" val="3058619872"/>
                    </a:ext>
                  </a:extLst>
                </a:gridCol>
                <a:gridCol w="3336873">
                  <a:extLst>
                    <a:ext uri="{9D8B030D-6E8A-4147-A177-3AD203B41FA5}">
                      <a16:colId xmlns:a16="http://schemas.microsoft.com/office/drawing/2014/main" val="1526048410"/>
                    </a:ext>
                  </a:extLst>
                </a:gridCol>
              </a:tblGrid>
              <a:tr h="248586">
                <a:tc>
                  <a:txBody>
                    <a:bodyPr/>
                    <a:lstStyle/>
                    <a:p>
                      <a:pPr algn="ctr"/>
                      <a:r>
                        <a:rPr kumimoji="1" lang="ja-JP" altLang="en-US" sz="1100" b="1" dirty="0">
                          <a:latin typeface="+mn-ea"/>
                          <a:ea typeface="+mn-ea"/>
                        </a:rPr>
                        <a:t>会議</a:t>
                      </a:r>
                    </a:p>
                  </a:txBody>
                  <a:tcPr marL="36000" marR="36000" marT="36000" marB="36000">
                    <a:solidFill>
                      <a:schemeClr val="accent1">
                        <a:lumMod val="20000"/>
                        <a:lumOff val="80000"/>
                      </a:schemeClr>
                    </a:solidFill>
                  </a:tcPr>
                </a:tc>
                <a:tc>
                  <a:txBody>
                    <a:bodyPr/>
                    <a:lstStyle/>
                    <a:p>
                      <a:pPr algn="ctr"/>
                      <a:r>
                        <a:rPr kumimoji="1" lang="ja-JP" altLang="en-US" sz="1100" b="1" dirty="0">
                          <a:latin typeface="+mn-ea"/>
                          <a:ea typeface="+mn-ea"/>
                        </a:rPr>
                        <a:t>開催日時</a:t>
                      </a:r>
                    </a:p>
                  </a:txBody>
                  <a:tcPr marL="36000" marR="36000" marT="36000" marB="36000">
                    <a:solidFill>
                      <a:schemeClr val="accent1">
                        <a:lumMod val="20000"/>
                        <a:lumOff val="80000"/>
                      </a:schemeClr>
                    </a:solidFill>
                  </a:tcPr>
                </a:tc>
                <a:tc>
                  <a:txBody>
                    <a:bodyPr/>
                    <a:lstStyle/>
                    <a:p>
                      <a:pPr algn="ctr"/>
                      <a:r>
                        <a:rPr kumimoji="1" lang="ja-JP" altLang="en-US" sz="1100" b="1" dirty="0">
                          <a:latin typeface="+mn-ea"/>
                          <a:ea typeface="+mn-ea"/>
                        </a:rPr>
                        <a:t>議題</a:t>
                      </a:r>
                    </a:p>
                  </a:txBody>
                  <a:tcPr marL="36000" marR="36000" marT="36000" marB="36000">
                    <a:solidFill>
                      <a:schemeClr val="accent1">
                        <a:lumMod val="20000"/>
                        <a:lumOff val="80000"/>
                      </a:schemeClr>
                    </a:solidFill>
                  </a:tcPr>
                </a:tc>
                <a:tc>
                  <a:txBody>
                    <a:bodyPr/>
                    <a:lstStyle/>
                    <a:p>
                      <a:pPr algn="ctr"/>
                      <a:r>
                        <a:rPr kumimoji="1" lang="ja-JP" altLang="en-US" sz="1100" b="1" dirty="0">
                          <a:latin typeface="+mn-ea"/>
                          <a:ea typeface="+mn-ea"/>
                        </a:rPr>
                        <a:t>ゲストスピーカー</a:t>
                      </a:r>
                    </a:p>
                  </a:txBody>
                  <a:tcPr marL="36000" marR="36000" marT="36000" marB="36000">
                    <a:solidFill>
                      <a:schemeClr val="accent1">
                        <a:lumMod val="20000"/>
                        <a:lumOff val="80000"/>
                      </a:schemeClr>
                    </a:solidFill>
                  </a:tcPr>
                </a:tc>
                <a:extLst>
                  <a:ext uri="{0D108BD9-81ED-4DB2-BD59-A6C34878D82A}">
                    <a16:rowId xmlns:a16="http://schemas.microsoft.com/office/drawing/2014/main" val="1916185736"/>
                  </a:ext>
                </a:extLst>
              </a:tr>
              <a:tr h="596382">
                <a:tc>
                  <a:txBody>
                    <a:bodyPr/>
                    <a:lstStyle/>
                    <a:p>
                      <a:pPr algn="l"/>
                      <a:r>
                        <a:rPr kumimoji="1" lang="ja-JP" altLang="en-US" sz="1100" dirty="0">
                          <a:latin typeface="+mn-ea"/>
                          <a:ea typeface="+mn-ea"/>
                        </a:rPr>
                        <a:t>第</a:t>
                      </a:r>
                      <a:r>
                        <a:rPr kumimoji="1" lang="en-US" altLang="ja-JP" sz="1100" dirty="0">
                          <a:latin typeface="+mn-ea"/>
                          <a:ea typeface="+mn-ea"/>
                        </a:rPr>
                        <a:t>1</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2019.8.5</a:t>
                      </a:r>
                    </a:p>
                  </a:txBody>
                  <a:tcPr marL="36000" marR="36000" marT="36000" marB="36000"/>
                </a:tc>
                <a:tc>
                  <a:txBody>
                    <a:bodyPr/>
                    <a:lstStyle/>
                    <a:p>
                      <a:pPr algn="l" fontAlgn="ctr"/>
                      <a:r>
                        <a:rPr lang="ja-JP" altLang="en-US" sz="1100" dirty="0">
                          <a:effectLst/>
                          <a:latin typeface="+mn-ea"/>
                          <a:ea typeface="+mn-ea"/>
                        </a:rPr>
                        <a:t>① 大阪スマートシティ戦略会議について</a:t>
                      </a:r>
                      <a:br>
                        <a:rPr lang="ja-JP" altLang="en-US" sz="1100" dirty="0">
                          <a:effectLst/>
                          <a:latin typeface="+mn-ea"/>
                          <a:ea typeface="+mn-ea"/>
                        </a:rPr>
                      </a:br>
                      <a:r>
                        <a:rPr lang="ja-JP" altLang="en-US" sz="1100" dirty="0">
                          <a:effectLst/>
                          <a:latin typeface="+mn-ea"/>
                          <a:ea typeface="+mn-ea"/>
                        </a:rPr>
                        <a:t>② 大阪におけるスマートシティ戦略について</a:t>
                      </a:r>
                      <a:br>
                        <a:rPr lang="ja-JP" altLang="en-US" sz="1100" dirty="0">
                          <a:effectLst/>
                          <a:latin typeface="+mn-ea"/>
                          <a:ea typeface="+mn-ea"/>
                        </a:rPr>
                      </a:br>
                      <a:r>
                        <a:rPr lang="ja-JP" altLang="en-US" sz="1100" dirty="0">
                          <a:effectLst/>
                          <a:latin typeface="+mn-ea"/>
                          <a:ea typeface="+mn-ea"/>
                        </a:rPr>
                        <a:t>③ 自治体における</a:t>
                      </a:r>
                      <a:r>
                        <a:rPr lang="en-US" altLang="ja-JP" sz="1100" dirty="0">
                          <a:effectLst/>
                          <a:latin typeface="+mn-ea"/>
                          <a:ea typeface="+mn-ea"/>
                        </a:rPr>
                        <a:t>ICT</a:t>
                      </a:r>
                      <a:r>
                        <a:rPr lang="ja-JP" altLang="en-US" sz="1100" dirty="0">
                          <a:effectLst/>
                          <a:latin typeface="+mn-ea"/>
                          <a:ea typeface="+mn-ea"/>
                        </a:rPr>
                        <a:t>推進について</a:t>
                      </a:r>
                      <a:endParaRPr lang="en-US" altLang="ja-JP" sz="1100" dirty="0">
                        <a:effectLst/>
                        <a:latin typeface="+mn-ea"/>
                        <a:ea typeface="+mn-ea"/>
                      </a:endParaRPr>
                    </a:p>
                  </a:txBody>
                  <a:tcPr marL="36000" marR="36000" marT="36000" marB="36000"/>
                </a:tc>
                <a:tc>
                  <a:txBody>
                    <a:bodyPr/>
                    <a:lstStyle/>
                    <a:p>
                      <a:pPr marL="108000" indent="-108000" algn="l">
                        <a:buFont typeface="Arial" panose="020B0604020202020204" pitchFamily="34" charset="0"/>
                        <a:buChar char="•"/>
                      </a:pPr>
                      <a:endParaRPr kumimoji="1" lang="en-US" altLang="zh-TW" sz="1100" dirty="0">
                        <a:latin typeface="+mn-ea"/>
                        <a:ea typeface="+mn-ea"/>
                      </a:endParaRPr>
                    </a:p>
                    <a:p>
                      <a:pPr marL="108000" indent="-108000" algn="l">
                        <a:buFont typeface="Arial" panose="020B0604020202020204" pitchFamily="34" charset="0"/>
                        <a:buChar char="•"/>
                      </a:pPr>
                      <a:r>
                        <a:rPr kumimoji="1" lang="zh-TW" altLang="en-US" sz="1100" dirty="0">
                          <a:latin typeface="+mn-ea"/>
                          <a:ea typeface="+mn-ea"/>
                        </a:rPr>
                        <a:t>東修平 四條畷市長</a:t>
                      </a:r>
                      <a:endParaRPr kumimoji="1" lang="en-US" altLang="zh-TW" sz="1100" dirty="0">
                        <a:latin typeface="+mn-ea"/>
                        <a:ea typeface="+mn-ea"/>
                      </a:endParaRPr>
                    </a:p>
                    <a:p>
                      <a:pPr marL="108000" indent="-108000" algn="l">
                        <a:buFont typeface="Arial" panose="020B0604020202020204" pitchFamily="34" charset="0"/>
                        <a:buChar char="•"/>
                      </a:pPr>
                      <a:r>
                        <a:rPr kumimoji="1" lang="zh-TW" altLang="en-US" sz="1100" dirty="0">
                          <a:latin typeface="+mn-ea"/>
                          <a:ea typeface="+mn-ea"/>
                        </a:rPr>
                        <a:t>島田智明 河内長野市長</a:t>
                      </a:r>
                      <a:endParaRPr kumimoji="1" lang="ja-JP" altLang="en-US" sz="1100" dirty="0">
                        <a:latin typeface="+mn-ea"/>
                        <a:ea typeface="+mn-ea"/>
                      </a:endParaRPr>
                    </a:p>
                  </a:txBody>
                  <a:tcPr marL="36000" marR="36000" marT="36000" marB="36000"/>
                </a:tc>
                <a:extLst>
                  <a:ext uri="{0D108BD9-81ED-4DB2-BD59-A6C34878D82A}">
                    <a16:rowId xmlns:a16="http://schemas.microsoft.com/office/drawing/2014/main" val="2132615042"/>
                  </a:ext>
                </a:extLst>
              </a:tr>
              <a:tr h="422484">
                <a:tc>
                  <a:txBody>
                    <a:bodyPr/>
                    <a:lstStyle/>
                    <a:p>
                      <a:pPr algn="l"/>
                      <a:r>
                        <a:rPr kumimoji="1" lang="ja-JP" altLang="en-US" sz="1100" dirty="0">
                          <a:latin typeface="+mn-ea"/>
                          <a:ea typeface="+mn-ea"/>
                        </a:rPr>
                        <a:t>第</a:t>
                      </a:r>
                      <a:r>
                        <a:rPr kumimoji="1" lang="en-US" altLang="ja-JP" sz="1100" dirty="0">
                          <a:latin typeface="+mn-ea"/>
                          <a:ea typeface="+mn-ea"/>
                        </a:rPr>
                        <a:t>2</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9.27</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市町村の</a:t>
                      </a:r>
                      <a:r>
                        <a:rPr lang="en-US" altLang="ja-JP" sz="1100" dirty="0">
                          <a:effectLst/>
                          <a:latin typeface="+mn-ea"/>
                          <a:ea typeface="+mn-ea"/>
                        </a:rPr>
                        <a:t>ICT</a:t>
                      </a:r>
                      <a:r>
                        <a:rPr lang="ja-JP" altLang="en-US" sz="1100" dirty="0">
                          <a:effectLst/>
                          <a:latin typeface="+mn-ea"/>
                          <a:ea typeface="+mn-ea"/>
                        </a:rPr>
                        <a:t>活用について</a:t>
                      </a:r>
                    </a:p>
                    <a:p>
                      <a:pPr algn="l" fontAlgn="ctr"/>
                      <a:r>
                        <a:rPr lang="ja-JP" altLang="en-US" sz="1100" dirty="0">
                          <a:effectLst/>
                          <a:latin typeface="+mn-ea"/>
                          <a:ea typeface="+mn-ea"/>
                        </a:rPr>
                        <a:t>② シビックテックとの連携について</a:t>
                      </a:r>
                      <a:endParaRPr lang="zh-TW" altLang="en-US" sz="1100" dirty="0">
                        <a:effectLst/>
                        <a:latin typeface="+mn-ea"/>
                        <a:ea typeface="+mn-ea"/>
                      </a:endParaRPr>
                    </a:p>
                  </a:txBody>
                  <a:tcPr marL="36000" marR="36000" marT="36000" marB="36000"/>
                </a:tc>
                <a:tc>
                  <a:txBody>
                    <a:bodyPr/>
                    <a:lstStyle/>
                    <a:p>
                      <a:pPr marL="108000" indent="-108000" algn="l" fontAlgn="ctr">
                        <a:buFont typeface="Arial" panose="020B0604020202020204" pitchFamily="34" charset="0"/>
                        <a:buChar char="•"/>
                      </a:pPr>
                      <a:r>
                        <a:rPr lang="ja-JP" altLang="en-US" sz="1100" dirty="0">
                          <a:effectLst/>
                          <a:latin typeface="+mn-ea"/>
                          <a:ea typeface="+mn-ea"/>
                        </a:rPr>
                        <a:t>白川展之 一般社団法人コード・フォー・ジャパン </a:t>
                      </a:r>
                    </a:p>
                    <a:p>
                      <a:pPr marL="108000" indent="-108000" algn="l" fontAlgn="ctr">
                        <a:buFont typeface="Arial" panose="020B0604020202020204" pitchFamily="34" charset="0"/>
                        <a:buChar char="•"/>
                      </a:pPr>
                      <a:r>
                        <a:rPr lang="ja-JP" altLang="en-US" sz="1100" dirty="0">
                          <a:effectLst/>
                          <a:latin typeface="+mn-ea"/>
                          <a:ea typeface="+mn-ea"/>
                        </a:rPr>
                        <a:t>広瀬慶輔 寝屋川市長 </a:t>
                      </a:r>
                      <a:endParaRPr kumimoji="1" lang="ja-JP" altLang="en-US" sz="1100" dirty="0">
                        <a:latin typeface="+mn-ea"/>
                        <a:ea typeface="+mn-ea"/>
                      </a:endParaRPr>
                    </a:p>
                  </a:txBody>
                  <a:tcPr marL="36000" marR="36000" marT="36000" marB="36000"/>
                </a:tc>
                <a:extLst>
                  <a:ext uri="{0D108BD9-81ED-4DB2-BD59-A6C34878D82A}">
                    <a16:rowId xmlns:a16="http://schemas.microsoft.com/office/drawing/2014/main" val="1803158598"/>
                  </a:ext>
                </a:extLst>
              </a:tr>
              <a:tr h="770280">
                <a:tc>
                  <a:txBody>
                    <a:bodyPr/>
                    <a:lstStyle/>
                    <a:p>
                      <a:pPr algn="l"/>
                      <a:r>
                        <a:rPr kumimoji="1" lang="ja-JP" altLang="en-US" sz="1100" dirty="0">
                          <a:latin typeface="+mn-ea"/>
                          <a:ea typeface="+mn-ea"/>
                        </a:rPr>
                        <a:t>第</a:t>
                      </a:r>
                      <a:r>
                        <a:rPr kumimoji="1" lang="en-US" altLang="ja-JP" sz="1100" dirty="0">
                          <a:latin typeface="+mn-ea"/>
                          <a:ea typeface="+mn-ea"/>
                        </a:rPr>
                        <a:t>3</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10.31</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大阪のスマートモビリティについて</a:t>
                      </a:r>
                    </a:p>
                    <a:p>
                      <a:pPr algn="l" fontAlgn="ctr"/>
                      <a:r>
                        <a:rPr lang="ja-JP" altLang="en-US" sz="1100" dirty="0">
                          <a:effectLst/>
                          <a:latin typeface="+mn-ea"/>
                          <a:ea typeface="+mn-ea"/>
                        </a:rPr>
                        <a:t>② 「スーパーシティ構想」アイディア公募への提案</a:t>
                      </a:r>
                      <a:endParaRPr lang="zh-TW" altLang="en-US" sz="1100" dirty="0">
                        <a:effectLst/>
                        <a:latin typeface="+mn-ea"/>
                        <a:ea typeface="+mn-ea"/>
                      </a:endParaRPr>
                    </a:p>
                  </a:txBody>
                  <a:tcPr marL="36000" marR="36000" marT="36000" marB="36000"/>
                </a:tc>
                <a:tc>
                  <a:txBody>
                    <a:bodyPr/>
                    <a:lstStyle/>
                    <a:p>
                      <a:pPr marL="108000" indent="-108000" algn="l" fontAlgn="ctr">
                        <a:buFont typeface="Arial" panose="020B0604020202020204" pitchFamily="34" charset="0"/>
                        <a:buChar char="•"/>
                      </a:pPr>
                      <a:r>
                        <a:rPr lang="ja-JP" altLang="en-US" sz="1100" dirty="0">
                          <a:effectLst/>
                          <a:latin typeface="+mn-ea"/>
                          <a:ea typeface="+mn-ea"/>
                        </a:rPr>
                        <a:t>永藤英機 堺市長 </a:t>
                      </a:r>
                    </a:p>
                    <a:p>
                      <a:pPr marL="108000" indent="-108000" algn="l" fontAlgn="ctr">
                        <a:buFont typeface="Arial" panose="020B0604020202020204" pitchFamily="34" charset="0"/>
                        <a:buChar char="•"/>
                      </a:pPr>
                      <a:r>
                        <a:rPr lang="ja-JP" altLang="en-US" sz="1100" dirty="0">
                          <a:effectLst/>
                          <a:latin typeface="+mn-ea"/>
                          <a:ea typeface="+mn-ea"/>
                        </a:rPr>
                        <a:t>村瀨 茂高 </a:t>
                      </a:r>
                      <a:r>
                        <a:rPr lang="en-US" altLang="ja-JP" sz="1100" dirty="0">
                          <a:effectLst/>
                          <a:latin typeface="+mn-ea"/>
                          <a:ea typeface="+mn-ea"/>
                        </a:rPr>
                        <a:t>WILLER </a:t>
                      </a:r>
                      <a:r>
                        <a:rPr lang="ja-JP" altLang="en-US" sz="1100" dirty="0">
                          <a:effectLst/>
                          <a:latin typeface="+mn-ea"/>
                          <a:ea typeface="+mn-ea"/>
                        </a:rPr>
                        <a:t>㈱代表取締役 </a:t>
                      </a:r>
                    </a:p>
                    <a:p>
                      <a:pPr marL="108000" indent="-108000" algn="l" fontAlgn="ctr">
                        <a:buFont typeface="Arial" panose="020B0604020202020204" pitchFamily="34" charset="0"/>
                        <a:buChar char="•"/>
                      </a:pPr>
                      <a:r>
                        <a:rPr lang="ja-JP" altLang="en-US" sz="1100" dirty="0">
                          <a:effectLst/>
                          <a:latin typeface="+mn-ea"/>
                          <a:ea typeface="+mn-ea"/>
                        </a:rPr>
                        <a:t>猪爪 勇斗 エムシードゥコー㈱事業開発部長 </a:t>
                      </a:r>
                    </a:p>
                    <a:p>
                      <a:pPr marL="108000" indent="-108000" algn="l" fontAlgn="ctr">
                        <a:buFont typeface="Arial" panose="020B0604020202020204" pitchFamily="34" charset="0"/>
                        <a:buChar char="•"/>
                      </a:pPr>
                      <a:r>
                        <a:rPr lang="ja-JP" altLang="en-US" sz="1100" dirty="0">
                          <a:effectLst/>
                          <a:latin typeface="+mn-ea"/>
                          <a:ea typeface="+mn-ea"/>
                        </a:rPr>
                        <a:t>河井 英明 大阪市高速電気軌道㈱代表取締役社長</a:t>
                      </a:r>
                    </a:p>
                  </a:txBody>
                  <a:tcPr marL="36000" marR="36000" marT="36000" marB="36000"/>
                </a:tc>
                <a:extLst>
                  <a:ext uri="{0D108BD9-81ED-4DB2-BD59-A6C34878D82A}">
                    <a16:rowId xmlns:a16="http://schemas.microsoft.com/office/drawing/2014/main" val="2284334097"/>
                  </a:ext>
                </a:extLst>
              </a:tr>
              <a:tr h="596382">
                <a:tc>
                  <a:txBody>
                    <a:bodyPr/>
                    <a:lstStyle/>
                    <a:p>
                      <a:pPr algn="l"/>
                      <a:r>
                        <a:rPr kumimoji="1" lang="ja-JP" altLang="en-US" sz="1100" dirty="0">
                          <a:latin typeface="+mn-ea"/>
                          <a:ea typeface="+mn-ea"/>
                        </a:rPr>
                        <a:t>第</a:t>
                      </a:r>
                      <a:r>
                        <a:rPr kumimoji="1" lang="en-US" altLang="ja-JP" sz="1100" dirty="0">
                          <a:latin typeface="+mn-ea"/>
                          <a:ea typeface="+mn-ea"/>
                        </a:rPr>
                        <a:t>4</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11.22</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これまでの活動実績と今後の取組みについて</a:t>
                      </a:r>
                    </a:p>
                    <a:p>
                      <a:pPr algn="l" fontAlgn="ctr"/>
                      <a:r>
                        <a:rPr lang="ja-JP" altLang="en-US" sz="1100" dirty="0">
                          <a:effectLst/>
                          <a:latin typeface="+mn-ea"/>
                          <a:ea typeface="+mn-ea"/>
                        </a:rPr>
                        <a:t>② 市町村データ連携について</a:t>
                      </a:r>
                      <a:endParaRPr lang="en-US" altLang="ja-JP" sz="1100" baseline="0" dirty="0">
                        <a:effectLst/>
                        <a:latin typeface="+mn-ea"/>
                        <a:ea typeface="+mn-ea"/>
                      </a:endParaRPr>
                    </a:p>
                    <a:p>
                      <a:pPr algn="l" fontAlgn="ctr"/>
                      <a:r>
                        <a:rPr lang="ja-JP" altLang="en-US" sz="1100" dirty="0">
                          <a:effectLst/>
                          <a:latin typeface="+mn-ea"/>
                          <a:ea typeface="+mn-ea"/>
                        </a:rPr>
                        <a:t>③ データヘルス戦略について</a:t>
                      </a:r>
                      <a:endParaRPr lang="zh-TW" altLang="en-US" sz="1100" dirty="0">
                        <a:effectLst/>
                        <a:latin typeface="+mn-ea"/>
                        <a:ea typeface="+mn-ea"/>
                      </a:endParaRPr>
                    </a:p>
                  </a:txBody>
                  <a:tcPr marL="36000" marR="36000" marT="36000" marB="36000"/>
                </a:tc>
                <a:tc>
                  <a:txBody>
                    <a:bodyPr/>
                    <a:lstStyle/>
                    <a:p>
                      <a:pPr marL="108000" indent="-108000">
                        <a:buFont typeface="Arial" panose="020B0604020202020204" pitchFamily="34" charset="0"/>
                        <a:buChar char="•"/>
                      </a:pPr>
                      <a:r>
                        <a:rPr kumimoji="1" lang="ja-JP" altLang="en-US" sz="1100" dirty="0">
                          <a:latin typeface="+mn-ea"/>
                          <a:ea typeface="+mn-ea"/>
                        </a:rPr>
                        <a:t>阿多信吾 大阪市立大学大学院工学研究科教授 </a:t>
                      </a:r>
                    </a:p>
                    <a:p>
                      <a:pPr marL="108000" indent="-108000">
                        <a:buFont typeface="Arial" panose="020B0604020202020204" pitchFamily="34" charset="0"/>
                        <a:buChar char="•"/>
                      </a:pPr>
                      <a:r>
                        <a:rPr kumimoji="1" lang="ja-JP" altLang="en-US" sz="1100" dirty="0">
                          <a:latin typeface="+mn-ea"/>
                          <a:ea typeface="+mn-ea"/>
                        </a:rPr>
                        <a:t>野口緑 尼崎市健康福祉局 部長</a:t>
                      </a:r>
                    </a:p>
                  </a:txBody>
                  <a:tcPr marL="36000" marR="36000" marT="36000" marB="36000"/>
                </a:tc>
                <a:extLst>
                  <a:ext uri="{0D108BD9-81ED-4DB2-BD59-A6C34878D82A}">
                    <a16:rowId xmlns:a16="http://schemas.microsoft.com/office/drawing/2014/main" val="2293683208"/>
                  </a:ext>
                </a:extLst>
              </a:tr>
              <a:tr h="770280">
                <a:tc>
                  <a:txBody>
                    <a:bodyPr/>
                    <a:lstStyle/>
                    <a:p>
                      <a:pPr algn="l"/>
                      <a:r>
                        <a:rPr kumimoji="1" lang="ja-JP" altLang="en-US" sz="1100" dirty="0">
                          <a:latin typeface="+mn-ea"/>
                          <a:ea typeface="+mn-ea"/>
                        </a:rPr>
                        <a:t>第</a:t>
                      </a:r>
                      <a:r>
                        <a:rPr kumimoji="1" lang="en-US" altLang="ja-JP" sz="1100" dirty="0">
                          <a:latin typeface="+mn-ea"/>
                          <a:ea typeface="+mn-ea"/>
                        </a:rPr>
                        <a:t>5</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12.26</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先端テクノロジーを使った「楽しいまちづくり」の</a:t>
                      </a:r>
                      <a:endParaRPr lang="en-US" altLang="ja-JP" sz="1100" dirty="0">
                        <a:effectLst/>
                        <a:latin typeface="+mn-ea"/>
                        <a:ea typeface="+mn-ea"/>
                      </a:endParaRPr>
                    </a:p>
                    <a:p>
                      <a:pPr algn="l" fontAlgn="ctr"/>
                      <a:r>
                        <a:rPr lang="ja-JP" altLang="en-US" sz="1100" dirty="0">
                          <a:effectLst/>
                          <a:latin typeface="+mn-ea"/>
                          <a:ea typeface="+mn-ea"/>
                        </a:rPr>
                        <a:t>　  実現に向けて</a:t>
                      </a:r>
                    </a:p>
                    <a:p>
                      <a:pPr algn="l" fontAlgn="ctr"/>
                      <a:r>
                        <a:rPr lang="ja-JP" altLang="en-US" sz="1100" dirty="0">
                          <a:effectLst/>
                          <a:latin typeface="+mn-ea"/>
                          <a:ea typeface="+mn-ea"/>
                        </a:rPr>
                        <a:t>② キャッシュレス社会の実現に向けて</a:t>
                      </a:r>
                      <a:endParaRPr lang="zh-TW" altLang="en-US" sz="1100" dirty="0">
                        <a:effectLst/>
                        <a:latin typeface="+mn-ea"/>
                        <a:ea typeface="+mn-ea"/>
                      </a:endParaRPr>
                    </a:p>
                  </a:txBody>
                  <a:tcPr marL="36000" marR="36000" marT="36000" marB="36000"/>
                </a:tc>
                <a:tc>
                  <a:txBody>
                    <a:bodyPr/>
                    <a:lstStyle/>
                    <a:p>
                      <a:pPr marL="108000" indent="-108000">
                        <a:buFont typeface="Arial" panose="020B0604020202020204" pitchFamily="34" charset="0"/>
                        <a:buChar char="•"/>
                      </a:pPr>
                      <a:r>
                        <a:rPr kumimoji="1" lang="ja-JP" altLang="en-US" sz="1100" dirty="0">
                          <a:latin typeface="+mn-ea"/>
                          <a:ea typeface="+mn-ea"/>
                        </a:rPr>
                        <a:t>横江友則 ユアサ</a:t>
                      </a:r>
                      <a:r>
                        <a:rPr kumimoji="1" lang="en-US" altLang="ja-JP" sz="1100" dirty="0">
                          <a:latin typeface="+mn-ea"/>
                          <a:ea typeface="+mn-ea"/>
                        </a:rPr>
                        <a:t>M&amp;B</a:t>
                      </a:r>
                      <a:r>
                        <a:rPr kumimoji="1" lang="ja-JP" altLang="en-US" sz="1100" dirty="0">
                          <a:latin typeface="+mn-ea"/>
                          <a:ea typeface="+mn-ea"/>
                        </a:rPr>
                        <a:t>㈱常務執行役員 </a:t>
                      </a:r>
                    </a:p>
                    <a:p>
                      <a:pPr marL="108000" indent="-108000">
                        <a:buFont typeface="Arial" panose="020B0604020202020204" pitchFamily="34" charset="0"/>
                        <a:buChar char="•"/>
                      </a:pPr>
                      <a:r>
                        <a:rPr kumimoji="1" lang="ja-JP" altLang="en-US" sz="1100" dirty="0">
                          <a:latin typeface="+mn-ea"/>
                          <a:ea typeface="+mn-ea"/>
                        </a:rPr>
                        <a:t>勝見恭子 東京都総務局都政改革担当部長 </a:t>
                      </a:r>
                    </a:p>
                    <a:p>
                      <a:pPr marL="108000" indent="-108000">
                        <a:buFont typeface="Arial" panose="020B0604020202020204" pitchFamily="34" charset="0"/>
                        <a:buChar char="•"/>
                      </a:pPr>
                      <a:r>
                        <a:rPr kumimoji="1" lang="ja-JP" altLang="en-US" sz="1100" dirty="0">
                          <a:latin typeface="+mn-ea"/>
                          <a:ea typeface="+mn-ea"/>
                        </a:rPr>
                        <a:t>斎田ゆう子 東京都会計管理局会計制度担当部長 </a:t>
                      </a:r>
                    </a:p>
                    <a:p>
                      <a:pPr marL="108000" indent="-108000">
                        <a:buFont typeface="Arial" panose="020B0604020202020204" pitchFamily="34" charset="0"/>
                        <a:buChar char="•"/>
                      </a:pPr>
                      <a:r>
                        <a:rPr kumimoji="1" lang="ja-JP" altLang="en-US" sz="1100" dirty="0">
                          <a:latin typeface="+mn-ea"/>
                          <a:ea typeface="+mn-ea"/>
                        </a:rPr>
                        <a:t>中山誠基 ㈱バスキュール テクニカルプロデューサー</a:t>
                      </a:r>
                    </a:p>
                  </a:txBody>
                  <a:tcPr marL="36000" marR="36000" marT="36000" marB="36000"/>
                </a:tc>
                <a:extLst>
                  <a:ext uri="{0D108BD9-81ED-4DB2-BD59-A6C34878D82A}">
                    <a16:rowId xmlns:a16="http://schemas.microsoft.com/office/drawing/2014/main" val="494540211"/>
                  </a:ext>
                </a:extLst>
              </a:tr>
              <a:tr h="422484">
                <a:tc>
                  <a:txBody>
                    <a:bodyPr/>
                    <a:lstStyle/>
                    <a:p>
                      <a:pPr algn="l"/>
                      <a:r>
                        <a:rPr kumimoji="1" lang="ja-JP" altLang="en-US" sz="1100" dirty="0">
                          <a:latin typeface="+mn-ea"/>
                          <a:ea typeface="+mn-ea"/>
                        </a:rPr>
                        <a:t>第</a:t>
                      </a:r>
                      <a:r>
                        <a:rPr kumimoji="1" lang="en-US" altLang="ja-JP" sz="1100" dirty="0">
                          <a:latin typeface="+mn-ea"/>
                          <a:ea typeface="+mn-ea"/>
                        </a:rPr>
                        <a:t>6</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2020.1.28</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データヘルス戦略について</a:t>
                      </a:r>
                    </a:p>
                    <a:p>
                      <a:pPr algn="l" fontAlgn="ctr"/>
                      <a:r>
                        <a:rPr lang="ja-JP" altLang="en-US" sz="1100" dirty="0">
                          <a:effectLst/>
                          <a:latin typeface="+mn-ea"/>
                          <a:ea typeface="+mn-ea"/>
                        </a:rPr>
                        <a:t>② テクノロジーを活用したまちづくりについて</a:t>
                      </a:r>
                      <a:endParaRPr lang="zh-TW" altLang="en-US" sz="1100" dirty="0">
                        <a:effectLst/>
                        <a:latin typeface="+mn-ea"/>
                        <a:ea typeface="+mn-ea"/>
                      </a:endParaRPr>
                    </a:p>
                  </a:txBody>
                  <a:tcPr marL="36000" marR="36000" marT="36000" marB="36000"/>
                </a:tc>
                <a:tc>
                  <a:txBody>
                    <a:bodyPr/>
                    <a:lstStyle/>
                    <a:p>
                      <a:pPr marL="108000" indent="-108000">
                        <a:buFont typeface="Arial" panose="020B0604020202020204" pitchFamily="34" charset="0"/>
                        <a:buChar char="•"/>
                      </a:pPr>
                      <a:r>
                        <a:rPr kumimoji="1" lang="ja-JP" altLang="en-US" sz="1100" dirty="0">
                          <a:latin typeface="+mn-ea"/>
                          <a:ea typeface="+mn-ea"/>
                        </a:rPr>
                        <a:t>野口緑 尼崎市健康福祉局 部長</a:t>
                      </a:r>
                    </a:p>
                    <a:p>
                      <a:pPr marL="108000" indent="-108000">
                        <a:buFont typeface="Arial" panose="020B0604020202020204" pitchFamily="34" charset="0"/>
                        <a:buChar char="•"/>
                      </a:pPr>
                      <a:r>
                        <a:rPr kumimoji="1" lang="ja-JP" altLang="en-US" sz="1100" dirty="0">
                          <a:latin typeface="+mn-ea"/>
                          <a:ea typeface="+mn-ea"/>
                        </a:rPr>
                        <a:t>川除隆広 ㈱日建設計総合研究所理事</a:t>
                      </a:r>
                    </a:p>
                  </a:txBody>
                  <a:tcPr marL="36000" marR="36000" marT="36000" marB="36000"/>
                </a:tc>
                <a:extLst>
                  <a:ext uri="{0D108BD9-81ED-4DB2-BD59-A6C34878D82A}">
                    <a16:rowId xmlns:a16="http://schemas.microsoft.com/office/drawing/2014/main" val="144100435"/>
                  </a:ext>
                </a:extLst>
              </a:tr>
              <a:tr h="422484">
                <a:tc>
                  <a:txBody>
                    <a:bodyPr/>
                    <a:lstStyle/>
                    <a:p>
                      <a:pPr algn="l"/>
                      <a:r>
                        <a:rPr kumimoji="1" lang="ja-JP" altLang="en-US" sz="1100" dirty="0">
                          <a:latin typeface="+mn-ea"/>
                          <a:ea typeface="+mn-ea"/>
                        </a:rPr>
                        <a:t>第</a:t>
                      </a:r>
                      <a:r>
                        <a:rPr kumimoji="1" lang="en-US" altLang="ja-JP" sz="1100" dirty="0">
                          <a:latin typeface="+mn-ea"/>
                          <a:ea typeface="+mn-ea"/>
                        </a:rPr>
                        <a:t>7</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2.10</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a:t>
                      </a:r>
                      <a:r>
                        <a:rPr lang="en-US" altLang="ja-JP" sz="1100" dirty="0">
                          <a:effectLst/>
                          <a:latin typeface="+mn-ea"/>
                          <a:ea typeface="+mn-ea"/>
                        </a:rPr>
                        <a:t>ICT</a:t>
                      </a:r>
                      <a:r>
                        <a:rPr lang="ja-JP" altLang="en-US" sz="1100" dirty="0">
                          <a:effectLst/>
                          <a:latin typeface="+mn-ea"/>
                          <a:ea typeface="+mn-ea"/>
                        </a:rPr>
                        <a:t>を活用した住民ニーズへの対応について</a:t>
                      </a:r>
                    </a:p>
                    <a:p>
                      <a:pPr algn="l" fontAlgn="ctr"/>
                      <a:r>
                        <a:rPr lang="ja-JP" altLang="en-US" sz="1100" dirty="0">
                          <a:effectLst/>
                          <a:latin typeface="+mn-ea"/>
                          <a:ea typeface="+mn-ea"/>
                        </a:rPr>
                        <a:t>② 大阪スマートシティ戦略（素案）について</a:t>
                      </a:r>
                      <a:endParaRPr lang="zh-TW" altLang="en-US" sz="1100" dirty="0">
                        <a:effectLst/>
                        <a:latin typeface="+mn-ea"/>
                        <a:ea typeface="+mn-ea"/>
                      </a:endParaRPr>
                    </a:p>
                  </a:txBody>
                  <a:tcPr marL="36000" marR="36000" marT="36000" marB="36000"/>
                </a:tc>
                <a:tc>
                  <a:txBody>
                    <a:bodyPr/>
                    <a:lstStyle/>
                    <a:p>
                      <a:pPr marL="108000" indent="-108000">
                        <a:buFont typeface="Arial" panose="020B0604020202020204" pitchFamily="34" charset="0"/>
                        <a:buChar char="•"/>
                      </a:pPr>
                      <a:r>
                        <a:rPr kumimoji="1" lang="ja-JP" altLang="en-US" sz="1100" dirty="0">
                          <a:latin typeface="+mn-ea"/>
                          <a:ea typeface="+mn-ea"/>
                        </a:rPr>
                        <a:t>北野菜穂 ㈱アスコエパートナーズ執行役員</a:t>
                      </a:r>
                      <a:endParaRPr kumimoji="1" lang="en-US" altLang="ja-JP" sz="1100" dirty="0">
                        <a:latin typeface="+mn-ea"/>
                        <a:ea typeface="+mn-ea"/>
                      </a:endParaRPr>
                    </a:p>
                    <a:p>
                      <a:pPr marL="108000" indent="-108000">
                        <a:buFont typeface="Arial" panose="020B0604020202020204" pitchFamily="34" charset="0"/>
                        <a:buChar char="•"/>
                      </a:pPr>
                      <a:endParaRPr kumimoji="1" lang="ja-JP" altLang="en-US" sz="1100" dirty="0">
                        <a:latin typeface="+mn-ea"/>
                        <a:ea typeface="+mn-ea"/>
                      </a:endParaRPr>
                    </a:p>
                  </a:txBody>
                  <a:tcPr marL="36000" marR="36000" marT="36000" marB="36000"/>
                </a:tc>
                <a:extLst>
                  <a:ext uri="{0D108BD9-81ED-4DB2-BD59-A6C34878D82A}">
                    <a16:rowId xmlns:a16="http://schemas.microsoft.com/office/drawing/2014/main" val="1027819904"/>
                  </a:ext>
                </a:extLst>
              </a:tr>
              <a:tr h="422484">
                <a:tc>
                  <a:txBody>
                    <a:bodyPr/>
                    <a:lstStyle/>
                    <a:p>
                      <a:pPr algn="l"/>
                      <a:r>
                        <a:rPr kumimoji="1" lang="ja-JP" altLang="en-US" sz="1100" dirty="0">
                          <a:latin typeface="+mn-ea"/>
                          <a:ea typeface="+mn-ea"/>
                        </a:rPr>
                        <a:t>第</a:t>
                      </a:r>
                      <a:r>
                        <a:rPr kumimoji="1" lang="en-US" altLang="ja-JP" sz="1100" dirty="0">
                          <a:latin typeface="+mn-ea"/>
                          <a:ea typeface="+mn-ea"/>
                        </a:rPr>
                        <a:t>8</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12.24</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大阪スマートシティ戦略の地域展開の具体化</a:t>
                      </a:r>
                    </a:p>
                    <a:p>
                      <a:pPr algn="l" fontAlgn="ctr"/>
                      <a:r>
                        <a:rPr lang="ja-JP" altLang="en-US" sz="1100" dirty="0">
                          <a:effectLst/>
                          <a:latin typeface="+mn-ea"/>
                          <a:ea typeface="+mn-ea"/>
                        </a:rPr>
                        <a:t>② 大阪スマートシティ戦略</a:t>
                      </a:r>
                      <a:r>
                        <a:rPr lang="en-US" altLang="ja-JP" sz="1100" dirty="0">
                          <a:effectLst/>
                          <a:latin typeface="+mn-ea"/>
                          <a:ea typeface="+mn-ea"/>
                        </a:rPr>
                        <a:t>ver.2.0</a:t>
                      </a:r>
                      <a:r>
                        <a:rPr lang="ja-JP" altLang="en-US" sz="1100" dirty="0">
                          <a:effectLst/>
                          <a:latin typeface="+mn-ea"/>
                          <a:ea typeface="+mn-ea"/>
                        </a:rPr>
                        <a:t>について</a:t>
                      </a:r>
                      <a:endParaRPr lang="zh-TW" altLang="en-US" sz="1100" dirty="0">
                        <a:effectLst/>
                        <a:latin typeface="+mn-ea"/>
                        <a:ea typeface="+mn-ea"/>
                      </a:endParaRPr>
                    </a:p>
                  </a:txBody>
                  <a:tcPr marL="36000" marR="36000" marT="36000" marB="36000"/>
                </a:tc>
                <a:tc>
                  <a:txBody>
                    <a:bodyPr/>
                    <a:lstStyle/>
                    <a:p>
                      <a:pPr marL="108000" indent="-108000">
                        <a:buFont typeface="Arial" panose="020B0604020202020204" pitchFamily="34" charset="0"/>
                        <a:buChar char="•"/>
                      </a:pPr>
                      <a:r>
                        <a:rPr kumimoji="1" lang="ja-JP" altLang="en-US" sz="1100" dirty="0">
                          <a:latin typeface="+mn-ea"/>
                          <a:ea typeface="+mn-ea"/>
                        </a:rPr>
                        <a:t>永藤英機 堺市長</a:t>
                      </a:r>
                      <a:endParaRPr kumimoji="1" lang="en-US" altLang="ja-JP" sz="1100" dirty="0">
                        <a:latin typeface="+mn-ea"/>
                        <a:ea typeface="+mn-ea"/>
                      </a:endParaRPr>
                    </a:p>
                    <a:p>
                      <a:pPr marL="108000" indent="-108000">
                        <a:buFont typeface="Arial" panose="020B0604020202020204" pitchFamily="34" charset="0"/>
                        <a:buChar char="•"/>
                      </a:pPr>
                      <a:endParaRPr kumimoji="1" lang="ja-JP" altLang="en-US" sz="1100" dirty="0">
                        <a:latin typeface="+mn-ea"/>
                        <a:ea typeface="+mn-ea"/>
                      </a:endParaRPr>
                    </a:p>
                  </a:txBody>
                  <a:tcPr marL="36000" marR="36000" marT="36000" marB="36000"/>
                </a:tc>
                <a:extLst>
                  <a:ext uri="{0D108BD9-81ED-4DB2-BD59-A6C34878D82A}">
                    <a16:rowId xmlns:a16="http://schemas.microsoft.com/office/drawing/2014/main" val="3805526705"/>
                  </a:ext>
                </a:extLst>
              </a:tr>
              <a:tr h="248586">
                <a:tc>
                  <a:txBody>
                    <a:bodyPr/>
                    <a:lstStyle/>
                    <a:p>
                      <a:pPr algn="l"/>
                      <a:r>
                        <a:rPr kumimoji="1" lang="ja-JP" altLang="en-US" sz="1100" dirty="0">
                          <a:latin typeface="+mn-ea"/>
                          <a:ea typeface="+mn-ea"/>
                        </a:rPr>
                        <a:t>第</a:t>
                      </a:r>
                      <a:r>
                        <a:rPr kumimoji="1" lang="en-US" altLang="ja-JP" sz="1100" dirty="0">
                          <a:latin typeface="+mn-ea"/>
                          <a:ea typeface="+mn-ea"/>
                        </a:rPr>
                        <a:t>9</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2021.8.30</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大阪スマートシティ戦略の今後の取組み等について</a:t>
                      </a:r>
                    </a:p>
                  </a:txBody>
                  <a:tcPr marL="36000" marR="36000" marT="36000" marB="36000"/>
                </a:tc>
                <a:tc>
                  <a:txBody>
                    <a:bodyPr/>
                    <a:lstStyle/>
                    <a:p>
                      <a:endParaRPr kumimoji="1" lang="zh-CN" altLang="en-US" sz="1100" dirty="0">
                        <a:latin typeface="+mn-ea"/>
                        <a:ea typeface="+mn-ea"/>
                      </a:endParaRPr>
                    </a:p>
                  </a:txBody>
                  <a:tcPr marL="36000" marR="36000" marT="36000" marB="36000"/>
                </a:tc>
                <a:extLst>
                  <a:ext uri="{0D108BD9-81ED-4DB2-BD59-A6C34878D82A}">
                    <a16:rowId xmlns:a16="http://schemas.microsoft.com/office/drawing/2014/main" val="3719242434"/>
                  </a:ext>
                </a:extLst>
              </a:tr>
              <a:tr h="248586">
                <a:tc>
                  <a:txBody>
                    <a:bodyPr/>
                    <a:lstStyle/>
                    <a:p>
                      <a:pPr algn="l"/>
                      <a:r>
                        <a:rPr kumimoji="1" lang="ja-JP" altLang="en-US" sz="1100" dirty="0">
                          <a:latin typeface="+mn-ea"/>
                          <a:ea typeface="+mn-ea"/>
                        </a:rPr>
                        <a:t>第</a:t>
                      </a:r>
                      <a:r>
                        <a:rPr kumimoji="1" lang="en-US" altLang="ja-JP" sz="1100" dirty="0">
                          <a:latin typeface="+mn-ea"/>
                          <a:ea typeface="+mn-ea"/>
                        </a:rPr>
                        <a:t>10</a:t>
                      </a:r>
                      <a:r>
                        <a:rPr kumimoji="1" lang="ja-JP" altLang="en-US" sz="1100" dirty="0">
                          <a:latin typeface="+mn-ea"/>
                          <a:ea typeface="+mn-ea"/>
                        </a:rPr>
                        <a:t>回</a:t>
                      </a:r>
                    </a:p>
                  </a:txBody>
                  <a:tcPr marL="36000" marR="36000" marT="36000" marB="36000"/>
                </a:tc>
                <a:tc>
                  <a:txBody>
                    <a:bodyPr/>
                    <a:lstStyle/>
                    <a:p>
                      <a:pPr algn="r" fontAlgn="ctr"/>
                      <a:r>
                        <a:rPr lang="en-US" altLang="ja-JP" sz="1100" dirty="0">
                          <a:effectLst/>
                          <a:latin typeface="+mn-ea"/>
                          <a:ea typeface="+mn-ea"/>
                        </a:rPr>
                        <a:t>2022.3.24</a:t>
                      </a:r>
                      <a:endParaRPr lang="ja-JP" altLang="en-US" sz="1100" dirty="0">
                        <a:effectLst/>
                        <a:latin typeface="+mn-ea"/>
                        <a:ea typeface="+mn-ea"/>
                      </a:endParaRPr>
                    </a:p>
                  </a:txBody>
                  <a:tcPr marL="36000" marR="36000" marT="36000" marB="36000"/>
                </a:tc>
                <a:tc>
                  <a:txBody>
                    <a:bodyPr/>
                    <a:lstStyle/>
                    <a:p>
                      <a:pPr algn="l" fontAlgn="ctr"/>
                      <a:r>
                        <a:rPr lang="ja-JP" altLang="en-US" sz="1100" dirty="0">
                          <a:effectLst/>
                          <a:latin typeface="+mn-ea"/>
                          <a:ea typeface="+mn-ea"/>
                        </a:rPr>
                        <a:t>① 大阪スマートシティ戦略</a:t>
                      </a:r>
                      <a:r>
                        <a:rPr lang="en-US" altLang="ja-JP" sz="1100" dirty="0">
                          <a:effectLst/>
                          <a:latin typeface="+mn-ea"/>
                          <a:ea typeface="+mn-ea"/>
                        </a:rPr>
                        <a:t>ver.2.0</a:t>
                      </a:r>
                      <a:r>
                        <a:rPr lang="ja-JP" altLang="en-US" sz="1100" dirty="0">
                          <a:effectLst/>
                          <a:latin typeface="+mn-ea"/>
                          <a:ea typeface="+mn-ea"/>
                        </a:rPr>
                        <a:t>について</a:t>
                      </a:r>
                    </a:p>
                  </a:txBody>
                  <a:tcPr marL="36000" marR="36000" marT="36000" marB="36000"/>
                </a:tc>
                <a:tc>
                  <a:txBody>
                    <a:bodyPr/>
                    <a:lstStyle/>
                    <a:p>
                      <a:endParaRPr kumimoji="1" lang="zh-TW" altLang="en-US" sz="1100" dirty="0">
                        <a:latin typeface="+mn-ea"/>
                        <a:ea typeface="+mn-ea"/>
                      </a:endParaRPr>
                    </a:p>
                  </a:txBody>
                  <a:tcPr marL="36000" marR="36000" marT="36000" marB="36000"/>
                </a:tc>
                <a:extLst>
                  <a:ext uri="{0D108BD9-81ED-4DB2-BD59-A6C34878D82A}">
                    <a16:rowId xmlns:a16="http://schemas.microsoft.com/office/drawing/2014/main" val="1798093839"/>
                  </a:ext>
                </a:extLst>
              </a:tr>
            </a:tbl>
          </a:graphicData>
        </a:graphic>
      </p:graphicFrame>
      <p:sp>
        <p:nvSpPr>
          <p:cNvPr id="2" name="スライド番号プレースホルダー 1"/>
          <p:cNvSpPr>
            <a:spLocks noGrp="1"/>
          </p:cNvSpPr>
          <p:nvPr>
            <p:ph type="sldNum" sz="quarter" idx="12"/>
          </p:nvPr>
        </p:nvSpPr>
        <p:spPr/>
        <p:txBody>
          <a:bodyPr/>
          <a:lstStyle/>
          <a:p>
            <a:fld id="{1788F0F9-CCFE-4985-AD54-E016DA6B1074}" type="slidenum">
              <a:rPr kumimoji="1" lang="ja-JP" altLang="en-US" smtClean="0"/>
              <a:t>7</a:t>
            </a:fld>
            <a:endParaRPr kumimoji="1" lang="ja-JP" altLang="en-US"/>
          </a:p>
        </p:txBody>
      </p:sp>
    </p:spTree>
    <p:extLst>
      <p:ext uri="{BB962C8B-B14F-4D97-AF65-F5344CB8AC3E}">
        <p14:creationId xmlns:p14="http://schemas.microsoft.com/office/powerpoint/2010/main" val="139002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24799" y="6356349"/>
            <a:ext cx="2743200" cy="365125"/>
          </a:xfrm>
        </p:spPr>
        <p:txBody>
          <a:bodyPr/>
          <a:lstStyle/>
          <a:p>
            <a:fld id="{1788F0F9-CCFE-4985-AD54-E016DA6B1074}" type="slidenum">
              <a:rPr kumimoji="1" lang="ja-JP" altLang="en-US" smtClean="0"/>
              <a:t>8</a:t>
            </a:fld>
            <a:endParaRPr kumimoji="1" lang="ja-JP" altLang="en-US"/>
          </a:p>
        </p:txBody>
      </p:sp>
      <p:sp>
        <p:nvSpPr>
          <p:cNvPr id="5" name="テキスト ボックス 4"/>
          <p:cNvSpPr txBox="1"/>
          <p:nvPr/>
        </p:nvSpPr>
        <p:spPr>
          <a:xfrm>
            <a:off x="374201" y="84917"/>
            <a:ext cx="6454011" cy="461665"/>
          </a:xfrm>
          <a:prstGeom prst="rect">
            <a:avLst/>
          </a:prstGeom>
          <a:noFill/>
        </p:spPr>
        <p:txBody>
          <a:bodyPr wrap="none" rtlCol="0">
            <a:spAutoFit/>
          </a:bodyPr>
          <a:lstStyle/>
          <a:p>
            <a:r>
              <a:rPr kumimoji="1" lang="ja-JP" altLang="en-US" sz="2400" b="1" dirty="0"/>
              <a:t>第１ステージ（調査・研究）　</a:t>
            </a:r>
            <a:r>
              <a:rPr kumimoji="1" lang="ja-JP" altLang="en-US" sz="2000" b="1" dirty="0"/>
              <a:t>＜調査・研究の実績＞</a:t>
            </a:r>
            <a:endParaRPr kumimoji="1" lang="ja-JP" altLang="en-US" sz="2400" b="1" dirty="0"/>
          </a:p>
        </p:txBody>
      </p:sp>
      <p:cxnSp>
        <p:nvCxnSpPr>
          <p:cNvPr id="6" name="直線コネクタ 5"/>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575018209"/>
              </p:ext>
            </p:extLst>
          </p:nvPr>
        </p:nvGraphicFramePr>
        <p:xfrm>
          <a:off x="291418" y="1942404"/>
          <a:ext cx="7083381" cy="4733776"/>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429637121"/>
                    </a:ext>
                  </a:extLst>
                </a:gridCol>
                <a:gridCol w="1362393">
                  <a:extLst>
                    <a:ext uri="{9D8B030D-6E8A-4147-A177-3AD203B41FA5}">
                      <a16:colId xmlns:a16="http://schemas.microsoft.com/office/drawing/2014/main" val="2991161331"/>
                    </a:ext>
                  </a:extLst>
                </a:gridCol>
                <a:gridCol w="1971993">
                  <a:extLst>
                    <a:ext uri="{9D8B030D-6E8A-4147-A177-3AD203B41FA5}">
                      <a16:colId xmlns:a16="http://schemas.microsoft.com/office/drawing/2014/main" val="4084187892"/>
                    </a:ext>
                  </a:extLst>
                </a:gridCol>
                <a:gridCol w="3540715">
                  <a:extLst>
                    <a:ext uri="{9D8B030D-6E8A-4147-A177-3AD203B41FA5}">
                      <a16:colId xmlns:a16="http://schemas.microsoft.com/office/drawing/2014/main" val="895095451"/>
                    </a:ext>
                  </a:extLst>
                </a:gridCol>
              </a:tblGrid>
              <a:tr h="167321">
                <a:tc gridSpan="2">
                  <a:txBody>
                    <a:bodyPr/>
                    <a:lstStyle/>
                    <a:p>
                      <a:pPr algn="ctr"/>
                      <a:r>
                        <a:rPr kumimoji="1" lang="ja-JP" altLang="en-US" sz="1050" b="1" dirty="0">
                          <a:latin typeface="Meiryo UI" panose="020B0604030504040204" pitchFamily="50" charset="-128"/>
                          <a:ea typeface="Meiryo UI" panose="020B0604030504040204" pitchFamily="50" charset="-128"/>
                        </a:rPr>
                        <a:t>項目</a:t>
                      </a:r>
                    </a:p>
                  </a:txBody>
                  <a:tcPr marT="36000" marB="36000">
                    <a:solidFill>
                      <a:schemeClr val="accent1">
                        <a:lumMod val="20000"/>
                        <a:lumOff val="80000"/>
                      </a:schemeClr>
                    </a:solidFill>
                  </a:tcPr>
                </a:tc>
                <a:tc hMerge="1">
                  <a:txBody>
                    <a:bodyPr/>
                    <a:lstStyle/>
                    <a:p>
                      <a:endParaRPr kumimoji="1" lang="ja-JP" altLang="en-US"/>
                    </a:p>
                  </a:txBody>
                  <a:tcPr/>
                </a:tc>
                <a:tc>
                  <a:txBody>
                    <a:bodyPr/>
                    <a:lstStyle/>
                    <a:p>
                      <a:pPr algn="ctr"/>
                      <a:r>
                        <a:rPr kumimoji="1" lang="ja-JP" altLang="en-US" sz="1050" b="1" dirty="0">
                          <a:latin typeface="Meiryo UI" panose="020B0604030504040204" pitchFamily="50" charset="-128"/>
                          <a:ea typeface="Meiryo UI" panose="020B0604030504040204" pitchFamily="50" charset="-128"/>
                        </a:rPr>
                        <a:t>内容</a:t>
                      </a:r>
                    </a:p>
                  </a:txBody>
                  <a:tcPr marT="36000" marB="36000">
                    <a:solidFill>
                      <a:schemeClr val="accent1">
                        <a:lumMod val="20000"/>
                        <a:lumOff val="80000"/>
                      </a:schemeClr>
                    </a:solidFill>
                  </a:tcPr>
                </a:tc>
                <a:tc>
                  <a:txBody>
                    <a:bodyPr/>
                    <a:lstStyle/>
                    <a:p>
                      <a:pPr algn="ctr"/>
                      <a:r>
                        <a:rPr kumimoji="1" lang="ja-JP" altLang="en-US" sz="1050" b="1" dirty="0">
                          <a:latin typeface="Meiryo UI" panose="020B0604030504040204" pitchFamily="50" charset="-128"/>
                          <a:ea typeface="Meiryo UI" panose="020B0604030504040204" pitchFamily="50" charset="-128"/>
                        </a:rPr>
                        <a:t>概要</a:t>
                      </a:r>
                    </a:p>
                  </a:txBody>
                  <a:tcPr marT="36000" marB="36000">
                    <a:solidFill>
                      <a:schemeClr val="accent1">
                        <a:lumMod val="20000"/>
                        <a:lumOff val="80000"/>
                      </a:schemeClr>
                    </a:solidFill>
                  </a:tcPr>
                </a:tc>
                <a:extLst>
                  <a:ext uri="{0D108BD9-81ED-4DB2-BD59-A6C34878D82A}">
                    <a16:rowId xmlns:a16="http://schemas.microsoft.com/office/drawing/2014/main" val="152329234"/>
                  </a:ext>
                </a:extLst>
              </a:tr>
              <a:tr h="167321">
                <a:tc gridSpan="4">
                  <a:txBody>
                    <a:bodyPr/>
                    <a:lstStyle/>
                    <a:p>
                      <a:r>
                        <a:rPr kumimoji="1" lang="en-US" altLang="ja-JP" sz="1050" b="1" dirty="0">
                          <a:latin typeface="Meiryo UI" panose="020B0604030504040204" pitchFamily="50" charset="-128"/>
                          <a:ea typeface="Meiryo UI" panose="020B0604030504040204" pitchFamily="50" charset="-128"/>
                        </a:rPr>
                        <a:t>1.</a:t>
                      </a:r>
                      <a:r>
                        <a:rPr kumimoji="1" lang="ja-JP" altLang="en-US" sz="1050" b="1" dirty="0">
                          <a:latin typeface="Meiryo UI" panose="020B0604030504040204" pitchFamily="50" charset="-128"/>
                          <a:ea typeface="Meiryo UI" panose="020B0604030504040204" pitchFamily="50" charset="-128"/>
                        </a:rPr>
                        <a:t>市町村との連携</a:t>
                      </a:r>
                    </a:p>
                  </a:txBody>
                  <a:tcPr marT="36000" marB="36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829909474"/>
                  </a:ext>
                </a:extLst>
              </a:tr>
              <a:tr h="462583">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T w="12700" cmpd="sng">
                      <a:noFill/>
                    </a:lnT>
                    <a:lnB w="12700" cmpd="sng">
                      <a:noFill/>
                    </a:lnB>
                  </a:tcPr>
                </a:tc>
                <a:tc>
                  <a:txBody>
                    <a:bodyPr/>
                    <a:lstStyle/>
                    <a:p>
                      <a:r>
                        <a:rPr kumimoji="1" lang="ja-JP" altLang="en-US" sz="1050" dirty="0">
                          <a:latin typeface="Meiryo UI" panose="020B0604030504040204" pitchFamily="50" charset="-128"/>
                          <a:ea typeface="Meiryo UI" panose="020B0604030504040204" pitchFamily="50" charset="-128"/>
                        </a:rPr>
                        <a:t>取組状況・意向調査</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①市町村における</a:t>
                      </a: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状況調査</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②公共交通サービスの運行状況</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等にかかる調査</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スマートフォンアプリの提供状況と</a:t>
                      </a: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対応について実態把握</a:t>
                      </a:r>
                      <a:endParaRPr kumimoji="1"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市町村における交通課題と取組み内容について実態把握</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83154954"/>
                  </a:ext>
                </a:extLst>
              </a:tr>
              <a:tr h="282719">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T w="12700" cmpd="sng">
                      <a:noFill/>
                    </a:lnT>
                  </a:tcPr>
                </a:tc>
                <a:tc>
                  <a:txBody>
                    <a:bodyPr/>
                    <a:lstStyle/>
                    <a:p>
                      <a:r>
                        <a:rPr kumimoji="1" lang="ja-JP" altLang="en-US" sz="1050" dirty="0">
                          <a:latin typeface="Meiryo UI" panose="020B0604030504040204" pitchFamily="50" charset="-128"/>
                          <a:ea typeface="Meiryo UI" panose="020B0604030504040204" pitchFamily="50" charset="-128"/>
                        </a:rPr>
                        <a:t>推進体制の構築</a:t>
                      </a:r>
                    </a:p>
                  </a:txBody>
                  <a:tcPr marT="36000" marB="36000">
                    <a:lnT w="12700" cap="flat" cmpd="sng" algn="ctr">
                      <a:solidFill>
                        <a:schemeClr val="tx1"/>
                      </a:solidFill>
                      <a:prstDash val="dash"/>
                      <a:round/>
                      <a:headEnd type="none" w="med" len="med"/>
                      <a:tailEnd type="none" w="med" len="med"/>
                    </a:lnT>
                  </a:tcPr>
                </a:tc>
                <a:tc>
                  <a:txBody>
                    <a:bodyPr/>
                    <a:lstStyle/>
                    <a:p>
                      <a:r>
                        <a:rPr kumimoji="1" lang="ja-JP" altLang="en-US" sz="1050" dirty="0">
                          <a:latin typeface="Meiryo UI" panose="020B0604030504040204" pitchFamily="50" charset="-128"/>
                          <a:ea typeface="Meiryo UI" panose="020B0604030504040204" pitchFamily="50" charset="-128"/>
                        </a:rPr>
                        <a:t>③</a:t>
                      </a:r>
                      <a:r>
                        <a:rPr kumimoji="1" lang="en-US" altLang="ja-JP" sz="1050" dirty="0" err="1">
                          <a:latin typeface="Meiryo UI" panose="020B0604030504040204" pitchFamily="50" charset="-128"/>
                          <a:ea typeface="Meiryo UI" panose="020B0604030504040204" pitchFamily="50" charset="-128"/>
                        </a:rPr>
                        <a:t>GovTech</a:t>
                      </a:r>
                      <a:r>
                        <a:rPr kumimoji="1" lang="ja-JP" altLang="en-US" sz="1050" dirty="0">
                          <a:latin typeface="Meiryo UI" panose="020B0604030504040204" pitchFamily="50" charset="-128"/>
                          <a:ea typeface="Meiryo UI" panose="020B0604030504040204" pitchFamily="50" charset="-128"/>
                        </a:rPr>
                        <a:t>大阪</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推進連絡会議</a:t>
                      </a:r>
                      <a:r>
                        <a:rPr kumimoji="1" lang="en-US" altLang="ja-JP" sz="90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④ワーキンググループ</a:t>
                      </a:r>
                    </a:p>
                  </a:txBody>
                  <a:tcPr marT="36000" marB="36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en-US" altLang="ja-JP" sz="1050" dirty="0">
                          <a:latin typeface="Meiryo UI" panose="020B0604030504040204" pitchFamily="50" charset="-128"/>
                          <a:ea typeface="Meiryo UI" panose="020B0604030504040204" pitchFamily="50" charset="-128"/>
                        </a:rPr>
                        <a:t>2019</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9</a:t>
                      </a:r>
                      <a:r>
                        <a:rPr kumimoji="1" lang="ja-JP" altLang="en-US" sz="1050" dirty="0">
                          <a:latin typeface="Meiryo UI" panose="020B0604030504040204" pitchFamily="50" charset="-128"/>
                          <a:ea typeface="Meiryo UI" panose="020B0604030504040204" pitchFamily="50" charset="-128"/>
                        </a:rPr>
                        <a:t>月</a:t>
                      </a:r>
                      <a:r>
                        <a:rPr kumimoji="1" lang="en-US" altLang="ja-JP" sz="1050" dirty="0">
                          <a:latin typeface="Meiryo UI" panose="020B0604030504040204" pitchFamily="50" charset="-128"/>
                          <a:ea typeface="Meiryo UI" panose="020B0604030504040204" pitchFamily="50" charset="-128"/>
                        </a:rPr>
                        <a:t>19</a:t>
                      </a:r>
                      <a:r>
                        <a:rPr kumimoji="1" lang="ja-JP" altLang="en-US" sz="1050" dirty="0">
                          <a:latin typeface="Meiryo UI" panose="020B0604030504040204" pitchFamily="50" charset="-128"/>
                          <a:ea typeface="Meiryo UI" panose="020B0604030504040204" pitchFamily="50" charset="-128"/>
                        </a:rPr>
                        <a:t>日に設置。府内</a:t>
                      </a:r>
                      <a:r>
                        <a:rPr kumimoji="1" lang="en-US" altLang="ja-JP" sz="1050" dirty="0">
                          <a:latin typeface="Meiryo UI" panose="020B0604030504040204" pitchFamily="50" charset="-128"/>
                          <a:ea typeface="Meiryo UI" panose="020B0604030504040204" pitchFamily="50" charset="-128"/>
                        </a:rPr>
                        <a:t>43</a:t>
                      </a:r>
                      <a:r>
                        <a:rPr kumimoji="1" lang="ja-JP" altLang="en-US" sz="1050" dirty="0">
                          <a:latin typeface="Meiryo UI" panose="020B0604030504040204" pitchFamily="50" charset="-128"/>
                          <a:ea typeface="Meiryo UI" panose="020B0604030504040204" pitchFamily="50" charset="-128"/>
                        </a:rPr>
                        <a:t>の全市町村が参画</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270985995"/>
                  </a:ext>
                </a:extLst>
              </a:tr>
              <a:tr h="167321">
                <a:tc gridSpan="4">
                  <a:txBody>
                    <a:bodyPr/>
                    <a:lstStyle/>
                    <a:p>
                      <a:r>
                        <a:rPr kumimoji="1" lang="en-US" altLang="ja-JP" sz="1050" b="1" dirty="0">
                          <a:latin typeface="Meiryo UI" panose="020B0604030504040204" pitchFamily="50" charset="-128"/>
                          <a:ea typeface="Meiryo UI" panose="020B0604030504040204" pitchFamily="50" charset="-128"/>
                        </a:rPr>
                        <a:t>2.</a:t>
                      </a:r>
                      <a:r>
                        <a:rPr kumimoji="1" lang="ja-JP" altLang="en-US" sz="1050" b="1" dirty="0">
                          <a:latin typeface="Meiryo UI" panose="020B0604030504040204" pitchFamily="50" charset="-128"/>
                          <a:ea typeface="Meiryo UI" panose="020B0604030504040204" pitchFamily="50" charset="-128"/>
                        </a:rPr>
                        <a:t>企業等との連携</a:t>
                      </a:r>
                    </a:p>
                  </a:txBody>
                  <a:tcPr marT="36000" marB="36000">
                    <a:lnB w="12700" cmpd="sng">
                      <a:noFill/>
                    </a:lnB>
                  </a:tcPr>
                </a:tc>
                <a:tc hMerge="1">
                  <a:txBody>
                    <a:bodyPr/>
                    <a:lstStyle/>
                    <a:p>
                      <a:endParaRPr kumimoji="1" lang="ja-JP" altLang="en-US"/>
                    </a:p>
                  </a:txBody>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3820625505"/>
                  </a:ext>
                </a:extLst>
              </a:tr>
              <a:tr h="254678">
                <a:tc>
                  <a:txBody>
                    <a:bodyPr/>
                    <a:lstStyle/>
                    <a:p>
                      <a:endParaRPr kumimoji="1" lang="ja-JP" altLang="en-US" sz="1050">
                        <a:latin typeface="Meiryo UI" panose="020B0604030504040204" pitchFamily="50" charset="-128"/>
                        <a:ea typeface="Meiryo UI" panose="020B0604030504040204" pitchFamily="50" charset="-128"/>
                      </a:endParaRPr>
                    </a:p>
                  </a:txBody>
                  <a:tcPr marT="36000" marB="36000">
                    <a:lnT w="12700" cmpd="sng">
                      <a:noFill/>
                    </a:lnT>
                    <a:lnB w="12700" cmpd="sng">
                      <a:noFill/>
                    </a:lnB>
                  </a:tcPr>
                </a:tc>
                <a:tc>
                  <a:txBody>
                    <a:bodyPr/>
                    <a:lstStyle/>
                    <a:p>
                      <a:r>
                        <a:rPr kumimoji="1" lang="ja-JP" altLang="en-US" sz="1050" dirty="0">
                          <a:latin typeface="Meiryo UI" panose="020B0604030504040204" pitchFamily="50" charset="-128"/>
                          <a:ea typeface="Meiryo UI" panose="020B0604030504040204" pitchFamily="50" charset="-128"/>
                        </a:rPr>
                        <a:t>対話・情報収集</a:t>
                      </a:r>
                    </a:p>
                  </a:txBody>
                  <a:tcPr marT="36000" marB="36000">
                    <a:lnB w="12700" cap="flat" cmpd="sng" algn="ctr">
                      <a:solidFill>
                        <a:schemeClr val="tx1"/>
                      </a:solidFill>
                      <a:prstDash val="dash"/>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①企業との意見交換・情報収集</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1050" dirty="0">
                          <a:latin typeface="Meiryo UI" panose="020B0604030504040204" pitchFamily="50" charset="-128"/>
                          <a:ea typeface="Meiryo UI" panose="020B0604030504040204" pitchFamily="50" charset="-128"/>
                        </a:rPr>
                        <a:t>67</a:t>
                      </a:r>
                      <a:r>
                        <a:rPr kumimoji="1" lang="ja-JP" altLang="en-US" sz="1050" dirty="0">
                          <a:latin typeface="Meiryo UI" panose="020B0604030504040204" pitchFamily="50" charset="-128"/>
                          <a:ea typeface="Meiryo UI" panose="020B0604030504040204" pitchFamily="50" charset="-128"/>
                        </a:rPr>
                        <a:t>企業と延べ</a:t>
                      </a:r>
                      <a:r>
                        <a:rPr kumimoji="1" lang="en-US" altLang="ja-JP" sz="1050" dirty="0">
                          <a:latin typeface="Meiryo UI" panose="020B0604030504040204" pitchFamily="50" charset="-128"/>
                          <a:ea typeface="Meiryo UI" panose="020B0604030504040204" pitchFamily="50" charset="-128"/>
                        </a:rPr>
                        <a:t>69</a:t>
                      </a:r>
                      <a:r>
                        <a:rPr kumimoji="1" lang="ja-JP" altLang="en-US" sz="1050" dirty="0">
                          <a:latin typeface="Meiryo UI" panose="020B0604030504040204" pitchFamily="50" charset="-128"/>
                          <a:ea typeface="Meiryo UI" panose="020B0604030504040204" pitchFamily="50" charset="-128"/>
                        </a:rPr>
                        <a:t>件の意見交換を実施。情報収集に努める</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849716189"/>
                  </a:ext>
                </a:extLst>
              </a:tr>
              <a:tr h="358630">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T w="12700" cmpd="sng">
                      <a:noFill/>
                    </a:lnT>
                  </a:tcPr>
                </a:tc>
                <a:tc>
                  <a:txBody>
                    <a:bodyPr/>
                    <a:lstStyle/>
                    <a:p>
                      <a:r>
                        <a:rPr kumimoji="1" lang="ja-JP" altLang="en-US" sz="1050" dirty="0">
                          <a:latin typeface="Meiryo UI" panose="020B0604030504040204" pitchFamily="50" charset="-128"/>
                          <a:ea typeface="Meiryo UI" panose="020B0604030504040204" pitchFamily="50" charset="-128"/>
                        </a:rPr>
                        <a:t>経済団体やシビック</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テックとの連携</a:t>
                      </a:r>
                    </a:p>
                  </a:txBody>
                  <a:tcPr marT="36000" marB="36000">
                    <a:lnT w="12700" cap="flat" cmpd="sng" algn="ctr">
                      <a:solidFill>
                        <a:schemeClr val="tx1"/>
                      </a:solidFill>
                      <a:prstDash val="dash"/>
                      <a:round/>
                      <a:headEnd type="none" w="med" len="med"/>
                      <a:tailEnd type="none" w="med" len="med"/>
                    </a:lnT>
                  </a:tcPr>
                </a:tc>
                <a:tc>
                  <a:txBody>
                    <a:bodyPr/>
                    <a:lstStyle/>
                    <a:p>
                      <a:r>
                        <a:rPr kumimoji="1" lang="ja-JP" altLang="en-US" sz="1050" dirty="0">
                          <a:latin typeface="Meiryo UI" panose="020B0604030504040204" pitchFamily="50" charset="-128"/>
                          <a:ea typeface="Meiryo UI" panose="020B0604030504040204" pitchFamily="50" charset="-128"/>
                        </a:rPr>
                        <a:t>②経済団体との連携</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③コードフォー</a:t>
                      </a:r>
                      <a:r>
                        <a:rPr kumimoji="1" lang="en-US" altLang="ja-JP" sz="1050" dirty="0">
                          <a:latin typeface="Meiryo UI" panose="020B0604030504040204" pitchFamily="50" charset="-128"/>
                          <a:ea typeface="Meiryo UI" panose="020B0604030504040204" pitchFamily="50" charset="-128"/>
                        </a:rPr>
                        <a:t>XX</a:t>
                      </a:r>
                      <a:r>
                        <a:rPr kumimoji="1" lang="ja-JP" altLang="en-US" sz="1050" dirty="0">
                          <a:latin typeface="Meiryo UI" panose="020B0604030504040204" pitchFamily="50" charset="-128"/>
                          <a:ea typeface="Meiryo UI" panose="020B0604030504040204" pitchFamily="50" charset="-128"/>
                        </a:rPr>
                        <a:t>との連携</a:t>
                      </a:r>
                    </a:p>
                  </a:txBody>
                  <a:tcPr marT="36000" marB="36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大阪商工会議所や関西経済連合会等と積極的に連携</a:t>
                      </a:r>
                      <a:endParaRPr kumimoji="1"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コードフォージャパン及びコードフォーオオサカと積極的に連携</a:t>
                      </a:r>
                    </a:p>
                  </a:txBody>
                  <a:tcPr marT="36000" marB="36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346718694"/>
                  </a:ext>
                </a:extLst>
              </a:tr>
              <a:tr h="167321">
                <a:tc gridSpan="4">
                  <a:txBody>
                    <a:bodyPr/>
                    <a:lstStyle/>
                    <a:p>
                      <a:r>
                        <a:rPr kumimoji="1" lang="ja-JP" altLang="en-US" sz="1050" b="1" dirty="0">
                          <a:latin typeface="Meiryo UI" panose="020B0604030504040204" pitchFamily="50" charset="-128"/>
                          <a:ea typeface="Meiryo UI" panose="020B0604030504040204" pitchFamily="50" charset="-128"/>
                        </a:rPr>
                        <a:t>３．調査研究</a:t>
                      </a:r>
                    </a:p>
                  </a:txBody>
                  <a:tcPr marT="36000" marB="36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939444355"/>
                  </a:ext>
                </a:extLst>
              </a:tr>
              <a:tr h="254678">
                <a:tc rowSpan="3">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T w="12700" cmpd="sng">
                      <a:noFill/>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市町村調査</a:t>
                      </a:r>
                    </a:p>
                  </a:txBody>
                  <a:tcPr marT="36000" marB="36000">
                    <a:lnB w="12700" cap="flat" cmpd="sng" algn="ctr">
                      <a:solidFill>
                        <a:schemeClr val="tx1"/>
                      </a:solidFill>
                      <a:prstDash val="dash"/>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①府内市町村実態調査</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推進や公共交通サービスの取り組み状況について調査</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61794301"/>
                  </a:ext>
                </a:extLst>
              </a:tr>
              <a:tr h="462583">
                <a:tc vMerge="1">
                  <a:txBody>
                    <a:bodyPr/>
                    <a:lstStyle/>
                    <a:p>
                      <a:endParaRPr kumimoji="1" lang="ja-JP" altLang="en-US"/>
                    </a:p>
                  </a:txBody>
                  <a:tcPr/>
                </a:tc>
                <a:tc>
                  <a:txBody>
                    <a:bodyPr/>
                    <a:lstStyle/>
                    <a:p>
                      <a:r>
                        <a:rPr kumimoji="1" lang="ja-JP" altLang="en-US" sz="1050" dirty="0">
                          <a:latin typeface="Meiryo UI" panose="020B0604030504040204" pitchFamily="50" charset="-128"/>
                          <a:ea typeface="Meiryo UI" panose="020B0604030504040204" pitchFamily="50" charset="-128"/>
                        </a:rPr>
                        <a:t>国内外事例調査</a:t>
                      </a:r>
                    </a:p>
                  </a:txBody>
                  <a:tcPr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②海外先進事例研究</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③国内事例調査</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スマートシティの海外事例を扱うシンクタンクレポートなどの研究</a:t>
                      </a:r>
                      <a:endParaRPr kumimoji="1"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政府機関（国交省、経産省等）や先進自治体などの調査</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8713037"/>
                  </a:ext>
                </a:extLst>
              </a:tr>
              <a:tr h="16732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国プロジェクト</a:t>
                      </a:r>
                    </a:p>
                  </a:txBody>
                  <a:tcPr marT="36000" marB="36000">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④国プロジェクトの調査</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政府（各省庁）が打ち出す国プロジェクトの調査</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954908939"/>
                  </a:ext>
                </a:extLst>
              </a:tr>
              <a:tr h="167321">
                <a:tc gridSpan="4">
                  <a:txBody>
                    <a:bodyPr/>
                    <a:lstStyle/>
                    <a:p>
                      <a:r>
                        <a:rPr kumimoji="1" lang="ja-JP" altLang="en-US" sz="1050" b="1" dirty="0">
                          <a:latin typeface="Meiryo UI" panose="020B0604030504040204" pitchFamily="50" charset="-128"/>
                          <a:ea typeface="Meiryo UI" panose="020B0604030504040204" pitchFamily="50" charset="-128"/>
                        </a:rPr>
                        <a:t>４．情報発信</a:t>
                      </a:r>
                    </a:p>
                  </a:txBody>
                  <a:tcPr marT="36000" marB="36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200" dirty="0">
                        <a:latin typeface="Meiryo UI" panose="020B0604030504040204" pitchFamily="50" charset="-128"/>
                        <a:ea typeface="Meiryo UI" panose="020B0604030504040204" pitchFamily="50" charset="-128"/>
                      </a:endParaRPr>
                    </a:p>
                  </a:txBody>
                  <a:tcPr marT="36000" marB="36000"/>
                </a:tc>
                <a:tc hMerge="1">
                  <a:txBody>
                    <a:bodyPr/>
                    <a:lstStyle/>
                    <a:p>
                      <a:pPr marL="171450" indent="-171450">
                        <a:buFont typeface="Arial" panose="020B0604020202020204" pitchFamily="34" charset="0"/>
                        <a:buChar char="•"/>
                      </a:pPr>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712980523"/>
                  </a:ext>
                </a:extLst>
              </a:tr>
              <a:tr h="167321">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r>
                        <a:rPr kumimoji="1" lang="ja-JP" altLang="en-US" sz="1050" dirty="0">
                          <a:latin typeface="Meiryo UI" panose="020B0604030504040204" pitchFamily="50" charset="-128"/>
                          <a:ea typeface="Meiryo UI" panose="020B0604030504040204" pitchFamily="50" charset="-128"/>
                        </a:rPr>
                        <a:t>戦略会議の開催</a:t>
                      </a: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①スマートシティ戦略会議</a:t>
                      </a:r>
                      <a:endParaRPr kumimoji="1" lang="en-US" altLang="ja-JP" sz="105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３回のスマートシティ戦略会議を開催し、取組みを発信</a:t>
                      </a:r>
                    </a:p>
                  </a:txBody>
                  <a:tcPr marT="36000" marB="36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23745852"/>
                  </a:ext>
                </a:extLst>
              </a:tr>
              <a:tr h="513515">
                <a:tc>
                  <a:txBody>
                    <a:bodyPr/>
                    <a:lstStyle/>
                    <a:p>
                      <a:endParaRPr kumimoji="1" lang="ja-JP" altLang="en-US" sz="1050" dirty="0">
                        <a:latin typeface="Meiryo UI" panose="020B0604030504040204" pitchFamily="50" charset="-128"/>
                        <a:ea typeface="Meiryo UI" panose="020B0604030504040204" pitchFamily="50" charset="-128"/>
                      </a:endParaRPr>
                    </a:p>
                  </a:txBody>
                  <a:tcPr marT="36000" marB="36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kumimoji="1" lang="ja-JP" altLang="en-US" sz="1050" dirty="0">
                          <a:latin typeface="Meiryo UI" panose="020B0604030504040204" pitchFamily="50" charset="-128"/>
                          <a:ea typeface="Meiryo UI" panose="020B0604030504040204" pitchFamily="50" charset="-128"/>
                        </a:rPr>
                        <a:t>内外での</a:t>
                      </a:r>
                      <a:r>
                        <a:rPr kumimoji="1" lang="en-US" altLang="ja-JP" sz="1050" dirty="0">
                          <a:latin typeface="Meiryo UI" panose="020B0604030504040204" pitchFamily="50" charset="-128"/>
                          <a:ea typeface="Meiryo UI" panose="020B0604030504040204" pitchFamily="50" charset="-128"/>
                        </a:rPr>
                        <a:t>PR</a:t>
                      </a:r>
                      <a:endParaRPr kumimoji="1" lang="ja-JP" altLang="en-US" sz="1050" dirty="0">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c>
                  <a:txBody>
                    <a:bodyPr/>
                    <a:lstStyle/>
                    <a:p>
                      <a:r>
                        <a:rPr kumimoji="1" lang="ja-JP" altLang="en-US" sz="1050" dirty="0">
                          <a:latin typeface="Meiryo UI" panose="020B0604030504040204" pitchFamily="50" charset="-128"/>
                          <a:ea typeface="Meiryo UI" panose="020B0604030504040204" pitchFamily="50" charset="-128"/>
                        </a:rPr>
                        <a:t>②知事・市長による情報発信</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③フォーラム等での</a:t>
                      </a:r>
                      <a:r>
                        <a:rPr kumimoji="1" lang="en-US" altLang="ja-JP" sz="1050" dirty="0">
                          <a:latin typeface="Meiryo UI" panose="020B0604030504040204" pitchFamily="50" charset="-128"/>
                          <a:ea typeface="Meiryo UI" panose="020B0604030504040204" pitchFamily="50" charset="-128"/>
                        </a:rPr>
                        <a:t>PR</a:t>
                      </a:r>
                    </a:p>
                    <a:p>
                      <a:r>
                        <a:rPr kumimoji="1" lang="ja-JP" altLang="en-US" sz="1050" dirty="0">
                          <a:latin typeface="Meiryo UI" panose="020B0604030504040204" pitchFamily="50" charset="-128"/>
                          <a:ea typeface="Meiryo UI" panose="020B0604030504040204" pitchFamily="50" charset="-128"/>
                        </a:rPr>
                        <a:t>④「スーパーシティ」構想アイデア</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err="1">
                          <a:latin typeface="Meiryo UI" panose="020B0604030504040204" pitchFamily="50" charset="-128"/>
                          <a:ea typeface="Meiryo UI" panose="020B0604030504040204" pitchFamily="50" charset="-128"/>
                        </a:rPr>
                        <a:t>への</a:t>
                      </a:r>
                      <a:r>
                        <a:rPr kumimoji="1" lang="ja-JP" altLang="en-US" sz="1050" dirty="0">
                          <a:latin typeface="Meiryo UI" panose="020B0604030504040204" pitchFamily="50" charset="-128"/>
                          <a:ea typeface="Meiryo UI" panose="020B0604030504040204" pitchFamily="50" charset="-128"/>
                        </a:rPr>
                        <a:t>応募</a:t>
                      </a:r>
                      <a:endParaRPr kumimoji="1" lang="en-US" altLang="ja-JP" sz="105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定例会見や民間主催の会議等で積極的に情報を発信</a:t>
                      </a:r>
                      <a:endParaRPr kumimoji="1"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1050" dirty="0">
                          <a:latin typeface="Meiryo UI" panose="020B0604030504040204" pitchFamily="50" charset="-128"/>
                          <a:ea typeface="Meiryo UI" panose="020B0604030504040204" pitchFamily="50" charset="-128"/>
                        </a:rPr>
                        <a:t>MaaS</a:t>
                      </a:r>
                      <a:r>
                        <a:rPr kumimoji="1" lang="ja-JP" altLang="en-US" sz="1050" dirty="0">
                          <a:latin typeface="Meiryo UI" panose="020B0604030504040204" pitchFamily="50" charset="-128"/>
                          <a:ea typeface="Meiryo UI" panose="020B0604030504040204" pitchFamily="50" charset="-128"/>
                        </a:rPr>
                        <a:t>社会実装推進フォーラムなどに積極参加し、講演等</a:t>
                      </a:r>
                      <a:endParaRPr kumimoji="1"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内閣府の自治体アイデア公募へ</a:t>
                      </a:r>
                      <a:r>
                        <a:rPr kumimoji="1" lang="en-US" altLang="ja-JP" sz="1050" dirty="0">
                          <a:latin typeface="Meiryo UI" panose="020B0604030504040204" pitchFamily="50" charset="-128"/>
                          <a:ea typeface="Meiryo UI" panose="020B0604030504040204" pitchFamily="50" charset="-128"/>
                        </a:rPr>
                        <a:t>10</a:t>
                      </a:r>
                      <a:r>
                        <a:rPr kumimoji="1" lang="ja-JP" altLang="en-US" sz="1050" dirty="0">
                          <a:latin typeface="Meiryo UI" panose="020B0604030504040204" pitchFamily="50" charset="-128"/>
                          <a:ea typeface="Meiryo UI" panose="020B0604030504040204" pitchFamily="50" charset="-128"/>
                        </a:rPr>
                        <a:t>月</a:t>
                      </a:r>
                      <a:r>
                        <a:rPr kumimoji="1" lang="en-US" altLang="ja-JP" sz="1050" dirty="0">
                          <a:latin typeface="Meiryo UI" panose="020B0604030504040204" pitchFamily="50" charset="-128"/>
                          <a:ea typeface="Meiryo UI" panose="020B0604030504040204" pitchFamily="50" charset="-128"/>
                        </a:rPr>
                        <a:t>31</a:t>
                      </a:r>
                      <a:r>
                        <a:rPr kumimoji="1" lang="ja-JP" altLang="en-US" sz="1050" dirty="0">
                          <a:latin typeface="Meiryo UI" panose="020B0604030504040204" pitchFamily="50" charset="-128"/>
                          <a:ea typeface="Meiryo UI" panose="020B0604030504040204" pitchFamily="50" charset="-128"/>
                        </a:rPr>
                        <a:t>日に応募</a:t>
                      </a:r>
                    </a:p>
                  </a:txBody>
                  <a:tcPr marT="36000" marB="36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4179081833"/>
                  </a:ext>
                </a:extLst>
              </a:tr>
            </a:tbl>
          </a:graphicData>
        </a:graphic>
      </p:graphicFrame>
      <p:sp>
        <p:nvSpPr>
          <p:cNvPr id="10" name="テキスト ボックス 9"/>
          <p:cNvSpPr txBox="1"/>
          <p:nvPr/>
        </p:nvSpPr>
        <p:spPr>
          <a:xfrm>
            <a:off x="1068695" y="738910"/>
            <a:ext cx="10030607" cy="646331"/>
          </a:xfrm>
          <a:prstGeom prst="rect">
            <a:avLst/>
          </a:prstGeom>
          <a:noFill/>
        </p:spPr>
        <p:txBody>
          <a:bodyPr wrap="square" rtlCol="0">
            <a:spAutoFit/>
          </a:bodyPr>
          <a:lstStyle/>
          <a:p>
            <a:r>
              <a:rPr kumimoji="1" lang="ja-JP" altLang="en-US" dirty="0"/>
              <a:t>第</a:t>
            </a:r>
            <a:r>
              <a:rPr kumimoji="1" lang="en-US" altLang="ja-JP" dirty="0"/>
              <a:t>1</a:t>
            </a:r>
            <a:r>
              <a:rPr kumimoji="1" lang="ja-JP" altLang="en-US" dirty="0"/>
              <a:t>ステージ（</a:t>
            </a:r>
            <a:r>
              <a:rPr kumimoji="1" lang="en-US" altLang="ja-JP" dirty="0"/>
              <a:t>2019</a:t>
            </a:r>
            <a:r>
              <a:rPr kumimoji="1" lang="ja-JP" altLang="en-US" dirty="0"/>
              <a:t>年度</a:t>
            </a:r>
            <a:r>
              <a:rPr lang="ja-JP" altLang="en-US" dirty="0"/>
              <a:t>）では、スマートシティ戦略会議を中心に具体化検討を進め、市町村や企業等との連携、調査研究、情報発信を展開していた。</a:t>
            </a:r>
          </a:p>
        </p:txBody>
      </p:sp>
      <p:pic>
        <p:nvPicPr>
          <p:cNvPr id="2" name="図 1"/>
          <p:cNvPicPr>
            <a:picLocks noChangeAspect="1"/>
          </p:cNvPicPr>
          <p:nvPr/>
        </p:nvPicPr>
        <p:blipFill>
          <a:blip r:embed="rId2"/>
          <a:stretch>
            <a:fillRect/>
          </a:stretch>
        </p:blipFill>
        <p:spPr>
          <a:xfrm>
            <a:off x="7823884" y="1561315"/>
            <a:ext cx="3920150" cy="2714912"/>
          </a:xfrm>
          <a:prstGeom prst="rect">
            <a:avLst/>
          </a:prstGeom>
        </p:spPr>
      </p:pic>
      <p:pic>
        <p:nvPicPr>
          <p:cNvPr id="3" name="図 2"/>
          <p:cNvPicPr>
            <a:picLocks noChangeAspect="1"/>
          </p:cNvPicPr>
          <p:nvPr/>
        </p:nvPicPr>
        <p:blipFill>
          <a:blip r:embed="rId3"/>
          <a:stretch>
            <a:fillRect/>
          </a:stretch>
        </p:blipFill>
        <p:spPr>
          <a:xfrm>
            <a:off x="7823884" y="4549991"/>
            <a:ext cx="4004469" cy="2126189"/>
          </a:xfrm>
          <a:prstGeom prst="rect">
            <a:avLst/>
          </a:prstGeom>
        </p:spPr>
      </p:pic>
      <p:sp>
        <p:nvSpPr>
          <p:cNvPr id="17" name="テキスト ボックス 16"/>
          <p:cNvSpPr txBox="1"/>
          <p:nvPr/>
        </p:nvSpPr>
        <p:spPr>
          <a:xfrm>
            <a:off x="7714445" y="1215124"/>
            <a:ext cx="2215166" cy="276999"/>
          </a:xfrm>
          <a:prstGeom prst="rect">
            <a:avLst/>
          </a:prstGeom>
          <a:noFill/>
        </p:spPr>
        <p:txBody>
          <a:bodyPr wrap="square" rtlCol="0">
            <a:spAutoFit/>
          </a:bodyPr>
          <a:lstStyle/>
          <a:p>
            <a:r>
              <a:rPr kumimoji="1" lang="ja-JP" altLang="en-US" sz="1200" b="1" dirty="0"/>
              <a:t>＜海外事例調査＞</a:t>
            </a:r>
          </a:p>
        </p:txBody>
      </p:sp>
      <p:sp>
        <p:nvSpPr>
          <p:cNvPr id="18" name="テキスト ボックス 17"/>
          <p:cNvSpPr txBox="1"/>
          <p:nvPr/>
        </p:nvSpPr>
        <p:spPr>
          <a:xfrm>
            <a:off x="7714445" y="4257204"/>
            <a:ext cx="2215166" cy="276999"/>
          </a:xfrm>
          <a:prstGeom prst="rect">
            <a:avLst/>
          </a:prstGeom>
          <a:noFill/>
        </p:spPr>
        <p:txBody>
          <a:bodyPr wrap="square" rtlCol="0">
            <a:spAutoFit/>
          </a:bodyPr>
          <a:lstStyle/>
          <a:p>
            <a:r>
              <a:rPr kumimoji="1" lang="ja-JP" altLang="en-US" sz="1200" b="1" dirty="0"/>
              <a:t>＜企業との対話＞</a:t>
            </a:r>
          </a:p>
        </p:txBody>
      </p:sp>
      <p:sp>
        <p:nvSpPr>
          <p:cNvPr id="19" name="正方形/長方形 18"/>
          <p:cNvSpPr/>
          <p:nvPr/>
        </p:nvSpPr>
        <p:spPr>
          <a:xfrm>
            <a:off x="154546" y="1526644"/>
            <a:ext cx="2363147" cy="369332"/>
          </a:xfrm>
          <a:prstGeom prst="rect">
            <a:avLst/>
          </a:prstGeom>
        </p:spPr>
        <p:txBody>
          <a:bodyPr wrap="none">
            <a:spAutoFit/>
          </a:bodyPr>
          <a:lstStyle/>
          <a:p>
            <a:r>
              <a:rPr lang="ja-JP" altLang="en-US" b="1" dirty="0"/>
              <a:t>＜調査・研究の実績＞</a:t>
            </a:r>
            <a:endParaRPr lang="ja-JP" altLang="en-US" sz="2000" b="1" dirty="0"/>
          </a:p>
        </p:txBody>
      </p:sp>
    </p:spTree>
    <p:extLst>
      <p:ext uri="{BB962C8B-B14F-4D97-AF65-F5344CB8AC3E}">
        <p14:creationId xmlns:p14="http://schemas.microsoft.com/office/powerpoint/2010/main" val="2221415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87182" y="1099692"/>
            <a:ext cx="5692132" cy="18498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74201" y="84917"/>
            <a:ext cx="8721875" cy="461665"/>
          </a:xfrm>
          <a:prstGeom prst="rect">
            <a:avLst/>
          </a:prstGeom>
          <a:noFill/>
        </p:spPr>
        <p:txBody>
          <a:bodyPr wrap="none" rtlCol="0">
            <a:spAutoFit/>
          </a:bodyPr>
          <a:lstStyle/>
          <a:p>
            <a:r>
              <a:rPr kumimoji="1" lang="ja-JP" altLang="en-US" sz="2400" b="1" dirty="0"/>
              <a:t>第１ステージ（調査研究）　</a:t>
            </a:r>
            <a:r>
              <a:rPr kumimoji="1" lang="ja-JP" altLang="en-US" sz="2000" b="1" dirty="0"/>
              <a:t>＜大阪スマートシティ戦略</a:t>
            </a:r>
            <a:r>
              <a:rPr kumimoji="1" lang="en-US" altLang="ja-JP" sz="2000" b="1" dirty="0" smtClean="0"/>
              <a:t>ver.1.0</a:t>
            </a:r>
            <a:r>
              <a:rPr kumimoji="1" lang="ja-JP" altLang="en-US" sz="2000" b="1" dirty="0"/>
              <a:t>の策定＞</a:t>
            </a:r>
            <a:endParaRPr kumimoji="1" lang="ja-JP" altLang="en-US" sz="2400" b="1" dirty="0"/>
          </a:p>
        </p:txBody>
      </p:sp>
      <p:cxnSp>
        <p:nvCxnSpPr>
          <p:cNvPr id="11" name="直線コネクタ 10"/>
          <p:cNvCxnSpPr/>
          <p:nvPr/>
        </p:nvCxnSpPr>
        <p:spPr>
          <a:xfrm>
            <a:off x="-1" y="601158"/>
            <a:ext cx="12168000" cy="0"/>
          </a:xfrm>
          <a:prstGeom prst="line">
            <a:avLst/>
          </a:prstGeom>
          <a:ln>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2" name="正方形/長方形 11"/>
          <p:cNvSpPr/>
          <p:nvPr/>
        </p:nvSpPr>
        <p:spPr>
          <a:xfrm>
            <a:off x="0" y="1"/>
            <a:ext cx="309093" cy="601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9246222" y="6523696"/>
            <a:ext cx="2743200" cy="365125"/>
          </a:xfrm>
        </p:spPr>
        <p:txBody>
          <a:bodyPr/>
          <a:lstStyle/>
          <a:p>
            <a:fld id="{1788F0F9-CCFE-4985-AD54-E016DA6B1074}" type="slidenum">
              <a:rPr kumimoji="1" lang="ja-JP" altLang="en-US" smtClean="0"/>
              <a:t>9</a:t>
            </a:fld>
            <a:endParaRPr kumimoji="1" lang="ja-JP" altLang="en-US"/>
          </a:p>
        </p:txBody>
      </p:sp>
      <p:sp>
        <p:nvSpPr>
          <p:cNvPr id="26" name="テキスト ボックス 25"/>
          <p:cNvSpPr txBox="1"/>
          <p:nvPr/>
        </p:nvSpPr>
        <p:spPr>
          <a:xfrm>
            <a:off x="335719" y="704429"/>
            <a:ext cx="11050035" cy="338554"/>
          </a:xfrm>
          <a:prstGeom prst="rect">
            <a:avLst/>
          </a:prstGeom>
          <a:noFill/>
        </p:spPr>
        <p:txBody>
          <a:bodyPr wrap="square" rtlCol="0">
            <a:spAutoFit/>
          </a:bodyPr>
          <a:lstStyle/>
          <a:p>
            <a:r>
              <a:rPr kumimoji="1" lang="ja-JP" altLang="en-US" sz="1600" dirty="0"/>
              <a:t>スマートシティ戦略会議で集中的に調査・研究した成果をもとに、</a:t>
            </a:r>
            <a:r>
              <a:rPr kumimoji="1" lang="en-US" altLang="ja-JP" sz="1600" dirty="0"/>
              <a:t>2020</a:t>
            </a:r>
            <a:r>
              <a:rPr kumimoji="1" lang="ja-JP" altLang="en-US" sz="1600" dirty="0"/>
              <a:t>年</a:t>
            </a:r>
            <a:r>
              <a:rPr kumimoji="1" lang="en-US" altLang="ja-JP" sz="1600" dirty="0"/>
              <a:t>3</a:t>
            </a:r>
            <a:r>
              <a:rPr kumimoji="1" lang="ja-JP" altLang="en-US" sz="1600" dirty="0"/>
              <a:t>月に</a:t>
            </a:r>
            <a:r>
              <a:rPr kumimoji="1" lang="en-US" altLang="ja-JP" sz="1600" dirty="0"/>
              <a:t>『</a:t>
            </a:r>
            <a:r>
              <a:rPr kumimoji="1" lang="ja-JP" altLang="en-US" sz="1600" dirty="0"/>
              <a:t>大阪スマートシティ戦略</a:t>
            </a:r>
            <a:r>
              <a:rPr kumimoji="1" lang="en-US" altLang="ja-JP" sz="1600" dirty="0" smtClean="0"/>
              <a:t>ver.1.0</a:t>
            </a:r>
            <a:r>
              <a:rPr kumimoji="1" lang="en-US" altLang="ja-JP" sz="1600" dirty="0"/>
              <a:t>』</a:t>
            </a:r>
            <a:r>
              <a:rPr kumimoji="1" lang="ja-JP" altLang="en-US" sz="1600" dirty="0"/>
              <a:t>を策定</a:t>
            </a:r>
            <a:endParaRPr lang="ja-JP" altLang="en-US" sz="1600" dirty="0"/>
          </a:p>
        </p:txBody>
      </p:sp>
      <p:pic>
        <p:nvPicPr>
          <p:cNvPr id="4" name="図 3"/>
          <p:cNvPicPr>
            <a:picLocks noChangeAspect="1"/>
          </p:cNvPicPr>
          <p:nvPr/>
        </p:nvPicPr>
        <p:blipFill>
          <a:blip r:embed="rId2"/>
          <a:stretch>
            <a:fillRect/>
          </a:stretch>
        </p:blipFill>
        <p:spPr>
          <a:xfrm>
            <a:off x="51022" y="3113294"/>
            <a:ext cx="5811258" cy="3508794"/>
          </a:xfrm>
          <a:prstGeom prst="rect">
            <a:avLst/>
          </a:prstGeom>
        </p:spPr>
      </p:pic>
      <p:graphicFrame>
        <p:nvGraphicFramePr>
          <p:cNvPr id="15" name="表 3">
            <a:extLst>
              <a:ext uri="{FF2B5EF4-FFF2-40B4-BE49-F238E27FC236}">
                <a16:creationId xmlns:a16="http://schemas.microsoft.com/office/drawing/2014/main" id="{B655572F-7DDE-422F-9C3C-A37A7CA1F754}"/>
              </a:ext>
            </a:extLst>
          </p:cNvPr>
          <p:cNvGraphicFramePr>
            <a:graphicFrameLocks noGrp="1"/>
          </p:cNvGraphicFramePr>
          <p:nvPr>
            <p:extLst>
              <p:ext uri="{D42A27DB-BD31-4B8C-83A1-F6EECF244321}">
                <p14:modId xmlns:p14="http://schemas.microsoft.com/office/powerpoint/2010/main" val="100693158"/>
              </p:ext>
            </p:extLst>
          </p:nvPr>
        </p:nvGraphicFramePr>
        <p:xfrm>
          <a:off x="5965804" y="1715833"/>
          <a:ext cx="6127142" cy="5037120"/>
        </p:xfrm>
        <a:graphic>
          <a:graphicData uri="http://schemas.openxmlformats.org/drawingml/2006/table">
            <a:tbl>
              <a:tblPr firstRow="1" bandRow="1">
                <a:tableStyleId>{5C22544A-7EE6-4342-B048-85BDC9FD1C3A}</a:tableStyleId>
              </a:tblPr>
              <a:tblGrid>
                <a:gridCol w="1357511">
                  <a:extLst>
                    <a:ext uri="{9D8B030D-6E8A-4147-A177-3AD203B41FA5}">
                      <a16:colId xmlns:a16="http://schemas.microsoft.com/office/drawing/2014/main" val="827226060"/>
                    </a:ext>
                  </a:extLst>
                </a:gridCol>
                <a:gridCol w="4769631">
                  <a:extLst>
                    <a:ext uri="{9D8B030D-6E8A-4147-A177-3AD203B41FA5}">
                      <a16:colId xmlns:a16="http://schemas.microsoft.com/office/drawing/2014/main" val="3542554439"/>
                    </a:ext>
                  </a:extLst>
                </a:gridCol>
              </a:tblGrid>
              <a:tr h="200710">
                <a:tc>
                  <a:txBody>
                    <a:bodyPr/>
                    <a:lstStyle/>
                    <a:p>
                      <a:pPr algn="ctr">
                        <a:spcBef>
                          <a:spcPts val="0"/>
                        </a:spcBef>
                      </a:pPr>
                      <a:r>
                        <a:rPr kumimoji="1" lang="ja-JP" altLang="en-US" sz="1400" u="none" dirty="0">
                          <a:solidFill>
                            <a:schemeClr val="tx1"/>
                          </a:solidFill>
                          <a:latin typeface="Meiryo UI" panose="020B0604030504040204" pitchFamily="50" charset="-128"/>
                          <a:ea typeface="Meiryo UI" panose="020B0604030504040204" pitchFamily="50" charset="-128"/>
                        </a:rPr>
                        <a:t>テーマ</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383600">
                <a:tc>
                  <a:txBody>
                    <a:bodyPr/>
                    <a:lstStyle/>
                    <a:p>
                      <a:pPr>
                        <a:spcBef>
                          <a:spcPts val="0"/>
                        </a:spcBef>
                      </a:pPr>
                      <a:r>
                        <a:rPr kumimoji="1" lang="en-US" altLang="ja-JP" sz="1400" b="1" u="none" dirty="0">
                          <a:solidFill>
                            <a:schemeClr val="tx1"/>
                          </a:solidFill>
                          <a:effectLst/>
                          <a:latin typeface="Meiryo UI" panose="020B0604030504040204" pitchFamily="50" charset="-128"/>
                          <a:ea typeface="Meiryo UI" panose="020B0604030504040204" pitchFamily="50" charset="-128"/>
                        </a:rPr>
                        <a:t>AI</a:t>
                      </a:r>
                      <a:r>
                        <a:rPr kumimoji="1" lang="ja-JP" altLang="en-US" sz="1400" b="1" u="none" dirty="0">
                          <a:solidFill>
                            <a:schemeClr val="tx1"/>
                          </a:solidFill>
                          <a:effectLst/>
                          <a:latin typeface="Meiryo UI" panose="020B0604030504040204" pitchFamily="50" charset="-128"/>
                          <a:ea typeface="Meiryo UI" panose="020B0604030504040204" pitchFamily="50" charset="-128"/>
                        </a:rPr>
                        <a:t>オンデマンド交通</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en-US" altLang="ja-JP" sz="1200" u="none" dirty="0">
                          <a:solidFill>
                            <a:schemeClr val="tx1"/>
                          </a:solidFill>
                          <a:latin typeface="Meiryo UI" panose="020B0604030504040204" pitchFamily="50" charset="-128"/>
                          <a:ea typeface="Meiryo UI" panose="020B0604030504040204" pitchFamily="50" charset="-128"/>
                        </a:rPr>
                        <a:t>※</a:t>
                      </a:r>
                      <a:r>
                        <a:rPr kumimoji="1" lang="ja-JP" altLang="en-US" sz="12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344722">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■大阪府市などが持つ公有地等を開放し、企業等に非公道の実証実験フィールドを提供していく</a:t>
                      </a: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200710">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データヘルス</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■データを活用した住民主体の健康づくりを促進するため、「アスマイル」の普及促進とともに、ライフステージを通じたデータの集約・健康施策への活用に取り組む</a:t>
                      </a:r>
                      <a:endParaRPr kumimoji="1" lang="en-US" altLang="ja-JP" sz="1200" u="none"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320720">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楽しいまちづくり</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12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1200" i="0" u="none" dirty="0">
                          <a:solidFill>
                            <a:schemeClr val="tx1"/>
                          </a:solidFill>
                          <a:latin typeface="Meiryo UI" panose="020B0604030504040204" pitchFamily="50" charset="-128"/>
                          <a:ea typeface="Meiryo UI" panose="020B0604030504040204" pitchFamily="50" charset="-128"/>
                        </a:rPr>
                        <a:t>する</a:t>
                      </a:r>
                      <a:endParaRPr kumimoji="1" lang="ja-JP" altLang="en-US" sz="1200" u="none"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320720">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キャッシュレス</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2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1200" u="none"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200710">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防災</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200" u="none" dirty="0">
                          <a:solidFill>
                            <a:schemeClr val="tx1"/>
                          </a:solidFill>
                          <a:latin typeface="Meiryo UI" panose="020B0604030504040204" pitchFamily="50" charset="-128"/>
                          <a:ea typeface="Meiryo UI" panose="020B0604030504040204" pitchFamily="50" charset="-128"/>
                        </a:rPr>
                        <a:t>■住民</a:t>
                      </a:r>
                      <a:r>
                        <a:rPr kumimoji="1" lang="ja-JP" altLang="en-US" sz="1200" u="none">
                          <a:solidFill>
                            <a:schemeClr val="tx1"/>
                          </a:solidFill>
                          <a:latin typeface="Meiryo UI" panose="020B0604030504040204" pitchFamily="50" charset="-128"/>
                          <a:ea typeface="Meiryo UI" panose="020B0604030504040204" pitchFamily="50" charset="-128"/>
                        </a:rPr>
                        <a:t>一人一人が</a:t>
                      </a:r>
                      <a:r>
                        <a:rPr kumimoji="1" lang="ja-JP" altLang="en-US" sz="1200" u="none" dirty="0">
                          <a:solidFill>
                            <a:schemeClr val="tx1"/>
                          </a:solidFill>
                          <a:latin typeface="Meiryo UI" panose="020B0604030504040204" pitchFamily="50" charset="-128"/>
                          <a:ea typeface="Meiryo UI" panose="020B0604030504040204" pitchFamily="50" charset="-128"/>
                        </a:rPr>
                        <a:t>お</a:t>
                      </a:r>
                      <a:r>
                        <a:rPr kumimoji="1" lang="ja-JP" altLang="en-US" sz="1200" u="none">
                          <a:solidFill>
                            <a:schemeClr val="tx1"/>
                          </a:solidFill>
                          <a:latin typeface="Meiryo UI" panose="020B0604030504040204" pitchFamily="50" charset="-128"/>
                          <a:ea typeface="Meiryo UI" panose="020B0604030504040204" pitchFamily="50" charset="-128"/>
                        </a:rPr>
                        <a:t>かれた</a:t>
                      </a:r>
                      <a:r>
                        <a:rPr kumimoji="1" lang="ja-JP" altLang="en-US" sz="1200" u="none" dirty="0">
                          <a:solidFill>
                            <a:schemeClr val="tx1"/>
                          </a:solidFill>
                          <a:latin typeface="Meiryo UI" panose="020B0604030504040204" pitchFamily="50" charset="-128"/>
                          <a:ea typeface="Meiryo UI" panose="020B0604030504040204" pitchFamily="50" charset="-128"/>
                        </a:rPr>
                        <a:t>状況を認識し、適切な行動がとれるよう、テクノロジーの活用によって、個人の行動変容を支援する</a:t>
                      </a:r>
                      <a:endParaRPr kumimoji="1" lang="en-US" altLang="ja-JP" sz="1200" u="none"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200710">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教育</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12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1200" u="none" dirty="0">
                        <a:solidFill>
                          <a:schemeClr val="tx1"/>
                        </a:solidFill>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584742">
                <a:tc>
                  <a:txBody>
                    <a:bodyPr/>
                    <a:lstStyle/>
                    <a:p>
                      <a:pPr>
                        <a:spcBef>
                          <a:spcPts val="0"/>
                        </a:spcBef>
                      </a:pPr>
                      <a:r>
                        <a:rPr kumimoji="1" lang="ja-JP" altLang="en-US" sz="14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400" b="1" u="none" dirty="0">
                          <a:solidFill>
                            <a:schemeClr val="tx1"/>
                          </a:solidFill>
                          <a:effectLst/>
                          <a:latin typeface="Meiryo UI" panose="020B0604030504040204" pitchFamily="50" charset="-128"/>
                          <a:ea typeface="Meiryo UI" panose="020B0604030504040204" pitchFamily="50" charset="-128"/>
                        </a:rPr>
                        <a:t>DX</a:t>
                      </a:r>
                      <a:br>
                        <a:rPr kumimoji="1" lang="en-US" altLang="ja-JP" sz="1400" b="1" u="none" dirty="0">
                          <a:solidFill>
                            <a:schemeClr val="tx1"/>
                          </a:solidFill>
                          <a:effectLst/>
                          <a:latin typeface="Meiryo UI" panose="020B0604030504040204" pitchFamily="50" charset="-128"/>
                          <a:ea typeface="Meiryo UI" panose="020B0604030504040204" pitchFamily="50" charset="-128"/>
                        </a:rPr>
                      </a:br>
                      <a:r>
                        <a:rPr kumimoji="1" lang="en-US" altLang="ja-JP" sz="1200" b="1" u="none" dirty="0">
                          <a:solidFill>
                            <a:schemeClr val="tx1"/>
                          </a:solidFill>
                          <a:effectLst/>
                          <a:latin typeface="Meiryo UI" panose="020B0604030504040204" pitchFamily="50" charset="-128"/>
                          <a:ea typeface="Meiryo UI" panose="020B0604030504040204" pitchFamily="50" charset="-128"/>
                        </a:rPr>
                        <a:t>(</a:t>
                      </a:r>
                      <a:r>
                        <a:rPr kumimoji="1" lang="ja-JP" altLang="en-US" sz="1200" b="1" u="none" dirty="0">
                          <a:solidFill>
                            <a:schemeClr val="tx1"/>
                          </a:solidFill>
                          <a:effectLst/>
                          <a:latin typeface="Meiryo UI" panose="020B0604030504040204" pitchFamily="50" charset="-128"/>
                          <a:ea typeface="Meiryo UI" panose="020B0604030504040204" pitchFamily="50" charset="-128"/>
                        </a:rPr>
                        <a:t>３つのレス推進</a:t>
                      </a:r>
                      <a:r>
                        <a:rPr kumimoji="1" lang="en-US" altLang="ja-JP" sz="1200" b="1" u="none" dirty="0">
                          <a:solidFill>
                            <a:schemeClr val="tx1"/>
                          </a:solidFill>
                          <a:effectLst/>
                          <a:latin typeface="Meiryo UI" panose="020B0604030504040204" pitchFamily="50" charset="-128"/>
                          <a:ea typeface="Meiryo UI" panose="020B0604030504040204" pitchFamily="50" charset="-128"/>
                        </a:rPr>
                        <a:t>)</a:t>
                      </a:r>
                      <a:endParaRPr kumimoji="1" lang="ja-JP" altLang="en-US" sz="1200" b="1" u="none" dirty="0">
                        <a:solidFill>
                          <a:schemeClr val="tx1"/>
                        </a:solidFill>
                        <a:effectLst/>
                        <a:latin typeface="Meiryo UI" panose="020B0604030504040204" pitchFamily="50" charset="-128"/>
                        <a:ea typeface="Meiryo UI" panose="020B0604030504040204" pitchFamily="50" charset="-128"/>
                      </a:endParaRP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■はんこレス、ペーパーレスは全庁的な業務フローの棚卸しや検証</a:t>
                      </a:r>
                      <a:r>
                        <a:rPr kumimoji="1" lang="en-US" altLang="ja-JP" sz="1200" u="none" dirty="0">
                          <a:solidFill>
                            <a:schemeClr val="tx1"/>
                          </a:solidFill>
                          <a:latin typeface="Meiryo UI" panose="020B0604030504040204" pitchFamily="50" charset="-128"/>
                          <a:ea typeface="Meiryo UI" panose="020B0604030504040204" pitchFamily="50" charset="-128"/>
                        </a:rPr>
                        <a:t>(BPR)</a:t>
                      </a:r>
                      <a:r>
                        <a:rPr kumimoji="1" lang="ja-JP" altLang="en-US" sz="1200" u="none" dirty="0">
                          <a:solidFill>
                            <a:schemeClr val="tx1"/>
                          </a:solidFill>
                          <a:latin typeface="Meiryo UI" panose="020B0604030504040204" pitchFamily="50" charset="-128"/>
                          <a:ea typeface="Meiryo UI" panose="020B0604030504040204" pitchFamily="50" charset="-128"/>
                        </a:rPr>
                        <a:t>を行い、並行して、できるところから導入していく</a:t>
                      </a:r>
                      <a:endParaRPr kumimoji="1" lang="en-US" altLang="ja-JP" sz="1200" u="none" dirty="0">
                        <a:solidFill>
                          <a:schemeClr val="tx1"/>
                        </a:solidFill>
                        <a:latin typeface="Meiryo UI" panose="020B0604030504040204" pitchFamily="50" charset="-128"/>
                        <a:ea typeface="Meiryo UI" panose="020B0604030504040204" pitchFamily="50" charset="-128"/>
                      </a:endParaRPr>
                    </a:p>
                    <a:p>
                      <a:pPr algn="l">
                        <a:spcBef>
                          <a:spcPts val="0"/>
                        </a:spcBef>
                      </a:pPr>
                      <a:r>
                        <a:rPr kumimoji="1" lang="ja-JP" altLang="en-US" sz="1200" u="none" dirty="0">
                          <a:solidFill>
                            <a:schemeClr val="tx1"/>
                          </a:solidFill>
                          <a:latin typeface="Meiryo UI" panose="020B0604030504040204" pitchFamily="50" charset="-128"/>
                          <a:ea typeface="Meiryo UI" panose="020B0604030504040204" pitchFamily="50" charset="-128"/>
                        </a:rPr>
                        <a:t>■キャッシュレスは、インバウンドに効果的な大規模集客施設からキャッシュレスの導入を検討する。また手数料等については、府の本庁の納付窓口で先行して実施する</a:t>
                      </a:r>
                    </a:p>
                  </a:txBody>
                  <a:tcPr marL="72000" marR="72000" marT="36000" marB="36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16" name="正方形/長方形 15">
            <a:extLst>
              <a:ext uri="{FF2B5EF4-FFF2-40B4-BE49-F238E27FC236}">
                <a16:creationId xmlns:a16="http://schemas.microsoft.com/office/drawing/2014/main" id="{BB4C5A71-B52A-4150-9AEB-96760F8651C5}"/>
              </a:ext>
            </a:extLst>
          </p:cNvPr>
          <p:cNvSpPr/>
          <p:nvPr/>
        </p:nvSpPr>
        <p:spPr>
          <a:xfrm>
            <a:off x="5965804" y="1438193"/>
            <a:ext cx="3354728" cy="239364"/>
          </a:xfrm>
          <a:prstGeom prst="rect">
            <a:avLst/>
          </a:prstGeom>
          <a:noFill/>
        </p:spPr>
        <p:txBody>
          <a:bodyPr wrap="square" lIns="36000" tIns="36000" rIns="36000" bIns="36000">
            <a:noAutofit/>
          </a:bodyPr>
          <a:lstStyle/>
          <a:p>
            <a:r>
              <a:rPr lang="ja-JP" altLang="en-US" sz="1200" b="1" spc="-140" dirty="0">
                <a:latin typeface="Meiryo UI" panose="020B0604030504040204" pitchFamily="50" charset="-128"/>
                <a:ea typeface="Meiryo UI" panose="020B0604030504040204" pitchFamily="50" charset="-128"/>
              </a:rPr>
              <a:t>○住民の生活の質（</a:t>
            </a:r>
            <a:r>
              <a:rPr lang="en-US" altLang="ja-JP" sz="1200" b="1" spc="-140" dirty="0" err="1">
                <a:latin typeface="Meiryo UI" panose="020B0604030504040204" pitchFamily="50" charset="-128"/>
                <a:ea typeface="Meiryo UI" panose="020B0604030504040204" pitchFamily="50" charset="-128"/>
              </a:rPr>
              <a:t>QoL</a:t>
            </a:r>
            <a:r>
              <a:rPr lang="ja-JP" altLang="en-US" sz="1200" b="1" spc="-140" dirty="0">
                <a:latin typeface="Meiryo UI" panose="020B0604030504040204" pitchFamily="50" charset="-128"/>
                <a:ea typeface="Meiryo UI" panose="020B0604030504040204" pitchFamily="50" charset="-128"/>
              </a:rPr>
              <a:t>）向上の具体化に向けた取組み</a:t>
            </a:r>
            <a:endParaRPr lang="en-US" altLang="ja-JP" sz="1200" b="1" spc="-140" dirty="0">
              <a:latin typeface="Meiryo UI" panose="020B0604030504040204" pitchFamily="50" charset="-128"/>
              <a:ea typeface="Meiryo UI" panose="020B0604030504040204" pitchFamily="50" charset="-128"/>
            </a:endParaRPr>
          </a:p>
        </p:txBody>
      </p:sp>
      <p:sp>
        <p:nvSpPr>
          <p:cNvPr id="17" name="正方形/長方形 16"/>
          <p:cNvSpPr/>
          <p:nvPr/>
        </p:nvSpPr>
        <p:spPr>
          <a:xfrm>
            <a:off x="5965804" y="1083264"/>
            <a:ext cx="3404338"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戦略テーマ</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3" name="四角形: 角を丸くする 20"/>
          <p:cNvSpPr/>
          <p:nvPr/>
        </p:nvSpPr>
        <p:spPr>
          <a:xfrm>
            <a:off x="216328" y="1255051"/>
            <a:ext cx="2434107" cy="468000"/>
          </a:xfrm>
          <a:prstGeom prst="roundRect">
            <a:avLst/>
          </a:prstGeom>
          <a:solidFill>
            <a:schemeClr val="accent4">
              <a:lumMod val="20000"/>
              <a:lumOff val="80000"/>
            </a:schemeClr>
          </a:solidFill>
          <a:ln>
            <a:solidFill>
              <a:schemeClr val="accent2"/>
            </a:solidFill>
          </a:ln>
        </p:spPr>
        <p:txBody>
          <a:bodyPr wrap="square">
            <a:spAutoFit/>
          </a:bodyPr>
          <a:lstStyle/>
          <a:p>
            <a:r>
              <a:rPr lang="en-US" altLang="ja-JP" sz="1600" b="1" dirty="0"/>
              <a:t>【</a:t>
            </a:r>
            <a:r>
              <a:rPr lang="ja-JP" altLang="en-US" sz="1600" b="1" dirty="0"/>
              <a:t>１．住民の</a:t>
            </a:r>
            <a:r>
              <a:rPr lang="en-US" altLang="ja-JP" sz="1600" b="1" dirty="0" err="1"/>
              <a:t>QoL</a:t>
            </a:r>
            <a:r>
              <a:rPr lang="ja-JP" altLang="en-US" sz="1600" b="1" dirty="0"/>
              <a:t>向上</a:t>
            </a:r>
            <a:r>
              <a:rPr lang="en-US" altLang="ja-JP" sz="1600" b="1" dirty="0"/>
              <a:t>】</a:t>
            </a:r>
          </a:p>
        </p:txBody>
      </p:sp>
      <p:sp>
        <p:nvSpPr>
          <p:cNvPr id="14" name="四角形: 角を丸くする 21"/>
          <p:cNvSpPr/>
          <p:nvPr/>
        </p:nvSpPr>
        <p:spPr>
          <a:xfrm>
            <a:off x="203627" y="2407054"/>
            <a:ext cx="2459508" cy="476726"/>
          </a:xfrm>
          <a:prstGeom prst="roundRect">
            <a:avLst/>
          </a:prstGeom>
          <a:solidFill>
            <a:schemeClr val="accent4">
              <a:lumMod val="20000"/>
              <a:lumOff val="80000"/>
            </a:schemeClr>
          </a:solidFill>
          <a:ln>
            <a:solidFill>
              <a:schemeClr val="accent2"/>
            </a:solidFill>
          </a:ln>
        </p:spPr>
        <p:txBody>
          <a:bodyPr wrap="square">
            <a:spAutoFit/>
          </a:bodyPr>
          <a:lstStyle/>
          <a:p>
            <a:r>
              <a:rPr lang="en-US" altLang="ja-JP" sz="1600" b="1" dirty="0"/>
              <a:t>【</a:t>
            </a:r>
            <a:r>
              <a:rPr lang="ja-JP" altLang="en-US" sz="1600" b="1" dirty="0"/>
              <a:t>３．公民連携</a:t>
            </a:r>
            <a:r>
              <a:rPr lang="en-US" altLang="ja-JP" sz="1600" b="1" dirty="0"/>
              <a:t>】</a:t>
            </a:r>
          </a:p>
          <a:p>
            <a:endParaRPr lang="en-US" altLang="ja-JP" sz="600" b="1" dirty="0"/>
          </a:p>
        </p:txBody>
      </p:sp>
      <p:sp>
        <p:nvSpPr>
          <p:cNvPr id="18" name="四角形: 角を丸くする 22"/>
          <p:cNvSpPr/>
          <p:nvPr/>
        </p:nvSpPr>
        <p:spPr>
          <a:xfrm>
            <a:off x="215776" y="1831052"/>
            <a:ext cx="2447359" cy="442674"/>
          </a:xfrm>
          <a:prstGeom prst="roundRect">
            <a:avLst/>
          </a:prstGeom>
          <a:solidFill>
            <a:schemeClr val="accent4">
              <a:lumMod val="20000"/>
              <a:lumOff val="80000"/>
            </a:schemeClr>
          </a:solidFill>
          <a:ln>
            <a:solidFill>
              <a:schemeClr val="accent2"/>
            </a:solidFill>
          </a:ln>
        </p:spPr>
        <p:txBody>
          <a:bodyPr wrap="square">
            <a:spAutoFit/>
          </a:bodyPr>
          <a:lstStyle/>
          <a:p>
            <a:r>
              <a:rPr lang="en-US" altLang="ja-JP" sz="1600" b="1" dirty="0"/>
              <a:t>【</a:t>
            </a:r>
            <a:r>
              <a:rPr lang="ja-JP" altLang="en-US" sz="1600" b="1" dirty="0"/>
              <a:t>２．実験ではなく実装</a:t>
            </a:r>
            <a:r>
              <a:rPr lang="en-US" altLang="ja-JP" sz="1600" b="1" dirty="0"/>
              <a:t>】</a:t>
            </a:r>
          </a:p>
          <a:p>
            <a:endParaRPr lang="en-US" altLang="ja-JP" sz="400" dirty="0"/>
          </a:p>
        </p:txBody>
      </p:sp>
      <p:sp>
        <p:nvSpPr>
          <p:cNvPr id="3" name="正方形/長方形 2"/>
          <p:cNvSpPr/>
          <p:nvPr/>
        </p:nvSpPr>
        <p:spPr>
          <a:xfrm>
            <a:off x="2702197" y="1245441"/>
            <a:ext cx="3144481" cy="523220"/>
          </a:xfrm>
          <a:prstGeom prst="rect">
            <a:avLst/>
          </a:prstGeom>
        </p:spPr>
        <p:txBody>
          <a:bodyPr wrap="square">
            <a:spAutoFit/>
          </a:bodyPr>
          <a:lstStyle/>
          <a:p>
            <a:r>
              <a:rPr lang="ja-JP" altLang="en-US" sz="1400" dirty="0"/>
              <a:t>住民が実感できるかたちで、「生活の質（</a:t>
            </a:r>
            <a:r>
              <a:rPr lang="en-US" altLang="ja-JP" sz="1400" dirty="0" err="1"/>
              <a:t>QoL</a:t>
            </a:r>
            <a:r>
              <a:rPr lang="ja-JP" altLang="en-US" sz="1400" dirty="0"/>
              <a:t>）の向上」をめざすことが主目的</a:t>
            </a:r>
            <a:endParaRPr lang="en-US" altLang="ja-JP" sz="1400" dirty="0"/>
          </a:p>
        </p:txBody>
      </p:sp>
      <p:sp>
        <p:nvSpPr>
          <p:cNvPr id="6" name="正方形/長方形 5"/>
          <p:cNvSpPr/>
          <p:nvPr/>
        </p:nvSpPr>
        <p:spPr>
          <a:xfrm>
            <a:off x="2714897" y="1822274"/>
            <a:ext cx="2862025" cy="529286"/>
          </a:xfrm>
          <a:prstGeom prst="rect">
            <a:avLst/>
          </a:prstGeom>
        </p:spPr>
        <p:txBody>
          <a:bodyPr wrap="square">
            <a:spAutoFit/>
          </a:bodyPr>
          <a:lstStyle/>
          <a:p>
            <a:r>
              <a:rPr lang="ja-JP" altLang="en-US" sz="1400" dirty="0"/>
              <a:t>「技術実験」に留まらず、「社会実装」のための取組みを蓄積</a:t>
            </a:r>
          </a:p>
        </p:txBody>
      </p:sp>
      <p:sp>
        <p:nvSpPr>
          <p:cNvPr id="7" name="正方形/長方形 6"/>
          <p:cNvSpPr/>
          <p:nvPr/>
        </p:nvSpPr>
        <p:spPr>
          <a:xfrm>
            <a:off x="2753780" y="2426358"/>
            <a:ext cx="2874725" cy="523220"/>
          </a:xfrm>
          <a:prstGeom prst="rect">
            <a:avLst/>
          </a:prstGeom>
        </p:spPr>
        <p:txBody>
          <a:bodyPr wrap="square">
            <a:spAutoFit/>
          </a:bodyPr>
          <a:lstStyle/>
          <a:p>
            <a:r>
              <a:rPr lang="ja-JP" altLang="en-US" sz="1400" dirty="0"/>
              <a:t>公民連携による「民間との協業」が大前提</a:t>
            </a:r>
          </a:p>
        </p:txBody>
      </p:sp>
      <p:sp>
        <p:nvSpPr>
          <p:cNvPr id="9" name="テキスト ボックス 8"/>
          <p:cNvSpPr txBox="1"/>
          <p:nvPr/>
        </p:nvSpPr>
        <p:spPr>
          <a:xfrm>
            <a:off x="203627" y="6621386"/>
            <a:ext cx="2611612" cy="253916"/>
          </a:xfrm>
          <a:prstGeom prst="rect">
            <a:avLst/>
          </a:prstGeom>
          <a:noFill/>
        </p:spPr>
        <p:txBody>
          <a:bodyPr wrap="none" rtlCol="0">
            <a:spAutoFit/>
          </a:bodyPr>
          <a:lstStyle/>
          <a:p>
            <a:r>
              <a:rPr kumimoji="1" lang="ja-JP" altLang="en-US" sz="1050" dirty="0" smtClean="0"/>
              <a:t>出展：大阪スマートシティ戦略</a:t>
            </a:r>
            <a:r>
              <a:rPr kumimoji="1" lang="en-US" altLang="ja-JP" sz="1050" dirty="0" smtClean="0"/>
              <a:t>ver.1.0 </a:t>
            </a:r>
            <a:r>
              <a:rPr kumimoji="1" lang="ja-JP" altLang="en-US" sz="1050" dirty="0" smtClean="0"/>
              <a:t>概要</a:t>
            </a:r>
            <a:endParaRPr kumimoji="1" lang="ja-JP" altLang="en-US" sz="1050" dirty="0"/>
          </a:p>
        </p:txBody>
      </p:sp>
    </p:spTree>
    <p:extLst>
      <p:ext uri="{BB962C8B-B14F-4D97-AF65-F5344CB8AC3E}">
        <p14:creationId xmlns:p14="http://schemas.microsoft.com/office/powerpoint/2010/main" val="22478157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縞模様">
  <a:themeElements>
    <a:clrScheme name="縞模様">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縞模様">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縞模様">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3069</TotalTime>
  <Words>5278</Words>
  <Application>Microsoft Office PowerPoint</Application>
  <PresentationFormat>ワイド画面</PresentationFormat>
  <Paragraphs>666</Paragraphs>
  <Slides>20</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20</vt:i4>
      </vt:variant>
    </vt:vector>
  </HeadingPairs>
  <TitlesOfParts>
    <vt:vector size="36" baseType="lpstr">
      <vt:lpstr>BIZ UDPゴシック</vt:lpstr>
      <vt:lpstr>HGP創英角ｺﾞｼｯｸUB</vt:lpstr>
      <vt:lpstr>Meiryo UI</vt:lpstr>
      <vt:lpstr>ＭＳ ゴシック</vt:lpstr>
      <vt:lpstr>UD デジタル 教科書体 NK-B</vt:lpstr>
      <vt:lpstr>メイリオ</vt:lpstr>
      <vt:lpstr>游ゴシック</vt:lpstr>
      <vt:lpstr>游明朝</vt:lpstr>
      <vt:lpstr>Arial</vt:lpstr>
      <vt:lpstr>Calibri</vt:lpstr>
      <vt:lpstr>Corbel</vt:lpstr>
      <vt:lpstr>Courier New</vt:lpstr>
      <vt:lpstr>Times New Roman</vt:lpstr>
      <vt:lpstr>Wingdings</vt:lpstr>
      <vt:lpstr>Office テーマ</vt:lpstr>
      <vt:lpstr>縞模様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狩野　俊明</dc:creator>
  <cp:lastModifiedBy>小泉　彩乃</cp:lastModifiedBy>
  <cp:revision>152</cp:revision>
  <cp:lastPrinted>2022-08-24T05:49:25Z</cp:lastPrinted>
  <dcterms:created xsi:type="dcterms:W3CDTF">2022-08-19T04:26:16Z</dcterms:created>
  <dcterms:modified xsi:type="dcterms:W3CDTF">2022-08-26T01:42:19Z</dcterms:modified>
</cp:coreProperties>
</file>