
<file path=[Content_Types].xml><?xml version="1.0" encoding="utf-8"?>
<Types xmlns="http://schemas.openxmlformats.org/package/2006/content-types">
  <Default Extension="png" ContentType="image/png"/>
  <Default Extension="tmp"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60" r:id="rId1"/>
  </p:sldMasterIdLst>
  <p:notesMasterIdLst>
    <p:notesMasterId r:id="rId107"/>
  </p:notesMasterIdLst>
  <p:sldIdLst>
    <p:sldId id="141169141" r:id="rId2"/>
    <p:sldId id="141169466" r:id="rId3"/>
    <p:sldId id="141169540" r:id="rId4"/>
    <p:sldId id="141169614" r:id="rId5"/>
    <p:sldId id="141169500" r:id="rId6"/>
    <p:sldId id="141169548" r:id="rId7"/>
    <p:sldId id="141169549" r:id="rId8"/>
    <p:sldId id="141169550" r:id="rId9"/>
    <p:sldId id="141169551" r:id="rId10"/>
    <p:sldId id="141169228" r:id="rId11"/>
    <p:sldId id="141169566" r:id="rId12"/>
    <p:sldId id="141169476" r:id="rId13"/>
    <p:sldId id="141169567" r:id="rId14"/>
    <p:sldId id="141169615" r:id="rId15"/>
    <p:sldId id="141169616" r:id="rId16"/>
    <p:sldId id="141169610" r:id="rId17"/>
    <p:sldId id="141169611" r:id="rId18"/>
    <p:sldId id="141169371" r:id="rId19"/>
    <p:sldId id="141169364" r:id="rId20"/>
    <p:sldId id="141169613" r:id="rId21"/>
    <p:sldId id="141169547" r:id="rId22"/>
    <p:sldId id="141169557" r:id="rId23"/>
    <p:sldId id="141169618" r:id="rId24"/>
    <p:sldId id="141169617" r:id="rId25"/>
    <p:sldId id="141169595" r:id="rId26"/>
    <p:sldId id="141169596" r:id="rId27"/>
    <p:sldId id="141169597" r:id="rId28"/>
    <p:sldId id="141169598" r:id="rId29"/>
    <p:sldId id="141169599" r:id="rId30"/>
    <p:sldId id="141169600" r:id="rId31"/>
    <p:sldId id="141169457" r:id="rId32"/>
    <p:sldId id="141169535" r:id="rId33"/>
    <p:sldId id="141169523" r:id="rId34"/>
    <p:sldId id="141169543" r:id="rId35"/>
    <p:sldId id="141169341" r:id="rId36"/>
    <p:sldId id="141169401" r:id="rId37"/>
    <p:sldId id="141169633" r:id="rId38"/>
    <p:sldId id="141169619" r:id="rId39"/>
    <p:sldId id="141169446" r:id="rId40"/>
    <p:sldId id="141169495" r:id="rId41"/>
    <p:sldId id="141169612" r:id="rId42"/>
    <p:sldId id="141169571" r:id="rId43"/>
    <p:sldId id="141169572" r:id="rId44"/>
    <p:sldId id="141169573" r:id="rId45"/>
    <p:sldId id="141169574" r:id="rId46"/>
    <p:sldId id="141169575" r:id="rId47"/>
    <p:sldId id="141169603" r:id="rId48"/>
    <p:sldId id="141169620" r:id="rId49"/>
    <p:sldId id="141169605" r:id="rId50"/>
    <p:sldId id="141169606" r:id="rId51"/>
    <p:sldId id="141169607" r:id="rId52"/>
    <p:sldId id="141169580" r:id="rId53"/>
    <p:sldId id="141169582" r:id="rId54"/>
    <p:sldId id="141169635" r:id="rId55"/>
    <p:sldId id="141169636" r:id="rId56"/>
    <p:sldId id="141169584" r:id="rId57"/>
    <p:sldId id="141169585" r:id="rId58"/>
    <p:sldId id="141169586" r:id="rId59"/>
    <p:sldId id="141169588" r:id="rId60"/>
    <p:sldId id="141169539" r:id="rId61"/>
    <p:sldId id="141169589" r:id="rId62"/>
    <p:sldId id="141169590" r:id="rId63"/>
    <p:sldId id="141169592" r:id="rId64"/>
    <p:sldId id="141169591" r:id="rId65"/>
    <p:sldId id="141169348" r:id="rId66"/>
    <p:sldId id="141169627" r:id="rId67"/>
    <p:sldId id="141169474" r:id="rId68"/>
    <p:sldId id="141169475" r:id="rId69"/>
    <p:sldId id="141169245" r:id="rId70"/>
    <p:sldId id="141169628" r:id="rId71"/>
    <p:sldId id="141169426" r:id="rId72"/>
    <p:sldId id="141169427" r:id="rId73"/>
    <p:sldId id="141169428" r:id="rId74"/>
    <p:sldId id="141169249" r:id="rId75"/>
    <p:sldId id="141169270" r:id="rId76"/>
    <p:sldId id="141169629" r:id="rId77"/>
    <p:sldId id="141169252" r:id="rId78"/>
    <p:sldId id="141169518" r:id="rId79"/>
    <p:sldId id="141169253" r:id="rId80"/>
    <p:sldId id="141169254" r:id="rId81"/>
    <p:sldId id="141169255" r:id="rId82"/>
    <p:sldId id="141169256" r:id="rId83"/>
    <p:sldId id="141169257" r:id="rId84"/>
    <p:sldId id="141169258" r:id="rId85"/>
    <p:sldId id="141169431" r:id="rId86"/>
    <p:sldId id="141169608" r:id="rId87"/>
    <p:sldId id="141169374" r:id="rId88"/>
    <p:sldId id="141169510" r:id="rId89"/>
    <p:sldId id="141169160" r:id="rId90"/>
    <p:sldId id="141169349" r:id="rId91"/>
    <p:sldId id="141169490" r:id="rId92"/>
    <p:sldId id="141169464" r:id="rId93"/>
    <p:sldId id="141169432" r:id="rId94"/>
    <p:sldId id="141169519" r:id="rId95"/>
    <p:sldId id="141169356" r:id="rId96"/>
    <p:sldId id="141169400" r:id="rId97"/>
    <p:sldId id="141169630" r:id="rId98"/>
    <p:sldId id="141169511" r:id="rId99"/>
    <p:sldId id="141169631" r:id="rId100"/>
    <p:sldId id="141169621" r:id="rId101"/>
    <p:sldId id="141169622" r:id="rId102"/>
    <p:sldId id="141169623" r:id="rId103"/>
    <p:sldId id="141169624" r:id="rId104"/>
    <p:sldId id="141169625" r:id="rId105"/>
    <p:sldId id="141169626" r:id="rId10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作成者"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F0000"/>
    <a:srgbClr val="FFA502"/>
    <a:srgbClr val="00AEEF"/>
    <a:srgbClr val="FF7302"/>
    <a:srgbClr val="FF3399"/>
    <a:srgbClr val="00B0F0"/>
    <a:srgbClr val="485F8D"/>
    <a:srgbClr val="0070C0"/>
    <a:srgbClr val="00AB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50" autoAdjust="0"/>
    <p:restoredTop sz="94015" autoAdjust="0"/>
  </p:normalViewPr>
  <p:slideViewPr>
    <p:cSldViewPr snapToGrid="0">
      <p:cViewPr varScale="1">
        <p:scale>
          <a:sx n="58" d="100"/>
          <a:sy n="58" d="100"/>
        </p:scale>
        <p:origin x="816" y="72"/>
      </p:cViewPr>
      <p:guideLst/>
    </p:cSldViewPr>
  </p:slideViewPr>
  <p:notesTextViewPr>
    <p:cViewPr>
      <p:scale>
        <a:sx n="75" d="100"/>
        <a:sy n="75" d="100"/>
      </p:scale>
      <p:origin x="0" y="0"/>
    </p:cViewPr>
  </p:notesTextViewPr>
  <p:sorterViewPr>
    <p:cViewPr>
      <p:scale>
        <a:sx n="100" d="100"/>
        <a:sy n="100" d="100"/>
      </p:scale>
      <p:origin x="0" y="-2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5659" cy="498056"/>
          </a:xfrm>
          <a:prstGeom prst="rect">
            <a:avLst/>
          </a:prstGeom>
        </p:spPr>
        <p:txBody>
          <a:bodyPr vert="horz" lIns="91431" tIns="45715" rIns="91431"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31" tIns="45715" rIns="91431" bIns="45715" rtlCol="0"/>
          <a:lstStyle>
            <a:lvl1pPr algn="r">
              <a:defRPr sz="1200"/>
            </a:lvl1pPr>
          </a:lstStyle>
          <a:p>
            <a:fld id="{AFD2E2CB-6C4B-4969-8D8B-067DE241F3A1}" type="datetimeFigureOut">
              <a:rPr kumimoji="1" lang="ja-JP" altLang="en-US" smtClean="0"/>
              <a:t>2023/2/22</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31" tIns="45715" rIns="91431" bIns="45715" rtlCol="0" anchor="ctr"/>
          <a:lstStyle/>
          <a:p>
            <a:endParaRPr lang="ja-JP" altLang="en-US"/>
          </a:p>
        </p:txBody>
      </p:sp>
      <p:sp>
        <p:nvSpPr>
          <p:cNvPr id="5" name="ノート プレースホルダー 4"/>
          <p:cNvSpPr>
            <a:spLocks noGrp="1"/>
          </p:cNvSpPr>
          <p:nvPr>
            <p:ph type="body" sz="quarter" idx="3"/>
          </p:nvPr>
        </p:nvSpPr>
        <p:spPr>
          <a:xfrm>
            <a:off x="679768" y="4777195"/>
            <a:ext cx="5438140" cy="3908614"/>
          </a:xfrm>
          <a:prstGeom prst="rect">
            <a:avLst/>
          </a:prstGeom>
        </p:spPr>
        <p:txBody>
          <a:bodyPr vert="horz" lIns="91431" tIns="45715" rIns="91431"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28584"/>
            <a:ext cx="2945659" cy="498055"/>
          </a:xfrm>
          <a:prstGeom prst="rect">
            <a:avLst/>
          </a:prstGeom>
        </p:spPr>
        <p:txBody>
          <a:bodyPr vert="horz" lIns="91431" tIns="45715" rIns="91431"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31" tIns="45715" rIns="91431" bIns="45715" rtlCol="0" anchor="b"/>
          <a:lstStyle>
            <a:lvl1pPr algn="r">
              <a:defRPr sz="1200"/>
            </a:lvl1pPr>
          </a:lstStyle>
          <a:p>
            <a:fld id="{788224F5-572F-4180-BE90-3186629E4736}" type="slidenum">
              <a:rPr kumimoji="1" lang="ja-JP" altLang="en-US" smtClean="0"/>
              <a:t>‹#›</a:t>
            </a:fld>
            <a:endParaRPr kumimoji="1" lang="ja-JP" altLang="en-US"/>
          </a:p>
        </p:txBody>
      </p:sp>
    </p:spTree>
    <p:extLst>
      <p:ext uri="{BB962C8B-B14F-4D97-AF65-F5344CB8AC3E}">
        <p14:creationId xmlns:p14="http://schemas.microsoft.com/office/powerpoint/2010/main" val="406199569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788224F5-572F-4180-BE90-3186629E4736}" type="slidenum">
              <a:rPr kumimoji="1" lang="ja-JP" altLang="en-US" smtClean="0"/>
              <a:t>4</a:t>
            </a:fld>
            <a:endParaRPr kumimoji="1" lang="ja-JP" altLang="en-US"/>
          </a:p>
        </p:txBody>
      </p:sp>
    </p:spTree>
    <p:extLst>
      <p:ext uri="{BB962C8B-B14F-4D97-AF65-F5344CB8AC3E}">
        <p14:creationId xmlns:p14="http://schemas.microsoft.com/office/powerpoint/2010/main" val="145022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8224F5-572F-4180-BE90-3186629E473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70110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8224F5-572F-4180-BE90-3186629E473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07760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8224F5-572F-4180-BE90-3186629E473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96569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8224F5-572F-4180-BE90-3186629E473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01264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88224F5-572F-4180-BE90-3186629E4736}" type="slidenum">
              <a:rPr kumimoji="1" lang="ja-JP" altLang="en-US" smtClean="0"/>
              <a:t>42</a:t>
            </a:fld>
            <a:endParaRPr kumimoji="1" lang="ja-JP" altLang="en-US"/>
          </a:p>
        </p:txBody>
      </p:sp>
    </p:spTree>
    <p:extLst>
      <p:ext uri="{BB962C8B-B14F-4D97-AF65-F5344CB8AC3E}">
        <p14:creationId xmlns:p14="http://schemas.microsoft.com/office/powerpoint/2010/main" val="2881129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575388A-E6AC-42BC-9993-289077032FD9}" type="slidenum">
              <a:rPr kumimoji="1" lang="ja-JP" altLang="en-US" smtClean="0"/>
              <a:t>51</a:t>
            </a:fld>
            <a:endParaRPr kumimoji="1" lang="ja-JP" altLang="en-US"/>
          </a:p>
        </p:txBody>
      </p:sp>
    </p:spTree>
    <p:extLst>
      <p:ext uri="{BB962C8B-B14F-4D97-AF65-F5344CB8AC3E}">
        <p14:creationId xmlns:p14="http://schemas.microsoft.com/office/powerpoint/2010/main" val="3533009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44078">
              <a:defRPr/>
            </a:pPr>
            <a:fld id="{7575388A-E6AC-42BC-9993-289077032FD9}" type="slidenum">
              <a:rPr kumimoji="1" lang="ja-JP" altLang="en-US">
                <a:solidFill>
                  <a:prstClr val="black"/>
                </a:solidFill>
                <a:latin typeface="游ゴシック" panose="020F0502020204030204"/>
                <a:ea typeface="游ゴシック" panose="020B0400000000000000" pitchFamily="50" charset="-128"/>
              </a:rPr>
              <a:pPr defTabSz="444078">
                <a:defRPr/>
              </a:pPr>
              <a:t>53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243724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794" rtl="0" eaLnBrk="1" fontAlgn="auto" latinLnBrk="0" hangingPunct="1">
              <a:lnSpc>
                <a:spcPct val="100000"/>
              </a:lnSpc>
              <a:spcBef>
                <a:spcPts val="0"/>
              </a:spcBef>
              <a:spcAft>
                <a:spcPts val="0"/>
              </a:spcAft>
              <a:buClrTx/>
              <a:buSzTx/>
              <a:buFontTx/>
              <a:buNone/>
              <a:tabLst/>
              <a:defRPr/>
            </a:pPr>
            <a:fld id="{788224F5-572F-4180-BE90-3186629E473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794" rtl="0" eaLnBrk="1" fontAlgn="auto" latinLnBrk="0" hangingPunct="1">
                <a:lnSpc>
                  <a:spcPct val="100000"/>
                </a:lnSpc>
                <a:spcBef>
                  <a:spcPts val="0"/>
                </a:spcBef>
                <a:spcAft>
                  <a:spcPts val="0"/>
                </a:spcAft>
                <a:buClrTx/>
                <a:buSzTx/>
                <a:buFontTx/>
                <a:buNone/>
                <a:tabLst/>
                <a:defRPr/>
              </a:pPr>
              <a:t>91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32108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88224F5-572F-4180-BE90-3186629E4736}" type="slidenum">
              <a:rPr kumimoji="1" lang="ja-JP" altLang="en-US" smtClean="0"/>
              <a:t>95</a:t>
            </a:fld>
            <a:endParaRPr kumimoji="1" lang="ja-JP" altLang="en-US"/>
          </a:p>
        </p:txBody>
      </p:sp>
    </p:spTree>
    <p:extLst>
      <p:ext uri="{BB962C8B-B14F-4D97-AF65-F5344CB8AC3E}">
        <p14:creationId xmlns:p14="http://schemas.microsoft.com/office/powerpoint/2010/main" val="1282830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8224F5-572F-4180-BE90-3186629E473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97552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8224F5-572F-4180-BE90-3186629E473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961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8224F5-572F-4180-BE90-3186629E473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55988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8224F5-572F-4180-BE90-3186629E473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98929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8224F5-572F-4180-BE90-3186629E473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71268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88224F5-572F-4180-BE90-3186629E4736}" type="slidenum">
              <a:rPr kumimoji="1" lang="ja-JP" altLang="en-US" smtClean="0"/>
              <a:t>17</a:t>
            </a:fld>
            <a:endParaRPr kumimoji="1" lang="ja-JP" altLang="en-US"/>
          </a:p>
        </p:txBody>
      </p:sp>
    </p:spTree>
    <p:extLst>
      <p:ext uri="{BB962C8B-B14F-4D97-AF65-F5344CB8AC3E}">
        <p14:creationId xmlns:p14="http://schemas.microsoft.com/office/powerpoint/2010/main" val="1624796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8224F5-572F-4180-BE90-3186629E473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72853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8224F5-572F-4180-BE90-3186629E473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64257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solidFill>
                  <a:srgbClr val="002060"/>
                </a:solidFill>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8901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079108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4287913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951369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41" name="Shape 41"/>
          <p:cNvSpPr>
            <a:spLocks noGrp="1"/>
          </p:cNvSpPr>
          <p:nvPr>
            <p:ph type="title"/>
          </p:nvPr>
        </p:nvSpPr>
        <p:spPr>
          <a:xfrm>
            <a:off x="543827" y="177421"/>
            <a:ext cx="7986024" cy="496981"/>
          </a:xfrm>
          <a:prstGeom prst="rect">
            <a:avLst/>
          </a:prstGeom>
        </p:spPr>
        <p:txBody>
          <a:bodyPr/>
          <a:lstStyle/>
          <a:p>
            <a:pPr lvl="0"/>
            <a:r>
              <a:t>タイトルテキスト</a:t>
            </a:r>
          </a:p>
        </p:txBody>
      </p:sp>
      <p:sp>
        <p:nvSpPr>
          <p:cNvPr id="3" name="Shape 8"/>
          <p:cNvSpPr>
            <a:spLocks noGrp="1"/>
          </p:cNvSpPr>
          <p:nvPr>
            <p:ph type="sldNum" sz="quarter" idx="10"/>
          </p:nvPr>
        </p:nvSpPr>
        <p:spPr>
          <a:ln/>
        </p:spPr>
        <p:txBody>
          <a:bodyPr/>
          <a:lstStyle>
            <a:lvl1pPr>
              <a:defRPr/>
            </a:lvl1pPr>
          </a:lstStyle>
          <a:p>
            <a:pPr>
              <a:defRPr/>
            </a:pPr>
            <a:fld id="{151592A0-F49E-4B06-8AFC-B0FBCC3ADB1C}" type="slidenum">
              <a:rPr lang="ja-JP" altLang="en-US"/>
              <a:pPr>
                <a:defRPr/>
              </a:pPr>
              <a:t>‹#›</a:t>
            </a:fld>
            <a:endParaRPr lang="en-US" altLang="ja-JP"/>
          </a:p>
        </p:txBody>
      </p:sp>
    </p:spTree>
    <p:extLst>
      <p:ext uri="{BB962C8B-B14F-4D97-AF65-F5344CB8AC3E}">
        <p14:creationId xmlns:p14="http://schemas.microsoft.com/office/powerpoint/2010/main" val="1104870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2764" y="212035"/>
            <a:ext cx="9051236" cy="386127"/>
          </a:xfrm>
        </p:spPr>
        <p:txBody>
          <a:bodyPr>
            <a:noAutofit/>
          </a:bodyPr>
          <a:lstStyle>
            <a:lvl1pPr algn="l">
              <a:defRPr sz="2400" b="1">
                <a:solidFill>
                  <a:srgbClr val="002060"/>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04800" y="796049"/>
            <a:ext cx="8507896" cy="5692134"/>
          </a:xfrm>
        </p:spPr>
        <p:txBody>
          <a:bodyPr/>
          <a:lstStyle>
            <a:lvl1pPr>
              <a:defRPr sz="2000"/>
            </a:lvl1pPr>
            <a:lvl2pPr>
              <a:defRPr sz="1600"/>
            </a:lvl2pPr>
          </a:lstStyle>
          <a:p>
            <a:pPr lvl="0"/>
            <a:r>
              <a:rPr lang="ja-JP" altLang="en-US" dirty="0"/>
              <a:t>マスター テキストの書式設定</a:t>
            </a:r>
          </a:p>
          <a:p>
            <a:pPr lvl="1"/>
            <a:r>
              <a:rPr lang="ja-JP" altLang="en-US" dirty="0"/>
              <a:t>第 </a:t>
            </a:r>
            <a:r>
              <a:rPr lang="en-US" altLang="ja-JP" dirty="0"/>
              <a:t>2 </a:t>
            </a:r>
            <a:r>
              <a:rPr lang="ja-JP" altLang="en-US" dirty="0"/>
              <a:t>レベル</a:t>
            </a:r>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BC229C83-8ED9-4083-9FE1-027C59965095}"/>
              </a:ext>
            </a:extLst>
          </p:cNvPr>
          <p:cNvSpPr/>
          <p:nvPr/>
        </p:nvSpPr>
        <p:spPr>
          <a:xfrm>
            <a:off x="-1" y="-11065"/>
            <a:ext cx="92765" cy="6336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プレースホルダー 11"/>
          <p:cNvSpPr>
            <a:spLocks noGrp="1"/>
          </p:cNvSpPr>
          <p:nvPr>
            <p:ph type="body" sz="quarter" idx="13"/>
          </p:nvPr>
        </p:nvSpPr>
        <p:spPr>
          <a:xfrm>
            <a:off x="92764" y="14148"/>
            <a:ext cx="7170738" cy="293687"/>
          </a:xfrm>
        </p:spPr>
        <p:txBody>
          <a:bodyPr>
            <a:normAutofit/>
          </a:bodyPr>
          <a:lstStyle>
            <a:lvl1pPr marL="0" indent="0">
              <a:buNone/>
              <a:defRPr sz="1100">
                <a:latin typeface="メイリオ" panose="020B0604030504040204" pitchFamily="50" charset="-128"/>
                <a:ea typeface="メイリオ" panose="020B0604030504040204" pitchFamily="50" charset="-128"/>
              </a:defRPr>
            </a:lvl1pPr>
          </a:lstStyle>
          <a:p>
            <a:pPr lvl="0"/>
            <a:r>
              <a:rPr kumimoji="1" lang="ja-JP" altLang="en-US" dirty="0"/>
              <a:t>マスター テキストの書式設定</a:t>
            </a:r>
          </a:p>
        </p:txBody>
      </p:sp>
      <p:cxnSp>
        <p:nvCxnSpPr>
          <p:cNvPr id="9" name="直線コネクタ 8"/>
          <p:cNvCxnSpPr/>
          <p:nvPr userDrawn="1"/>
        </p:nvCxnSpPr>
        <p:spPr>
          <a:xfrm>
            <a:off x="92764" y="611414"/>
            <a:ext cx="881269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97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2764" y="212035"/>
            <a:ext cx="9051236" cy="386127"/>
          </a:xfrm>
        </p:spPr>
        <p:txBody>
          <a:bodyPr>
            <a:noAutofit/>
          </a:bodyPr>
          <a:lstStyle>
            <a:lvl1pPr algn="l">
              <a:defRPr sz="2400" b="1">
                <a:solidFill>
                  <a:srgbClr val="002060"/>
                </a:solidFill>
              </a:defRPr>
            </a:lvl1pPr>
          </a:lstStyle>
          <a:p>
            <a:r>
              <a:rPr lang="ja-JP" altLang="en-US" dirty="0"/>
              <a:t>マスター タイトルの書式設定</a:t>
            </a:r>
            <a:endParaRPr 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BC229C83-8ED9-4083-9FE1-027C59965095}"/>
              </a:ext>
            </a:extLst>
          </p:cNvPr>
          <p:cNvSpPr/>
          <p:nvPr/>
        </p:nvSpPr>
        <p:spPr>
          <a:xfrm>
            <a:off x="-1" y="-11065"/>
            <a:ext cx="92765" cy="6336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プレースホルダー 11"/>
          <p:cNvSpPr>
            <a:spLocks noGrp="1"/>
          </p:cNvSpPr>
          <p:nvPr>
            <p:ph type="body" sz="quarter" idx="13"/>
          </p:nvPr>
        </p:nvSpPr>
        <p:spPr>
          <a:xfrm>
            <a:off x="92764" y="14148"/>
            <a:ext cx="7170738" cy="293687"/>
          </a:xfrm>
        </p:spPr>
        <p:txBody>
          <a:bodyPr>
            <a:normAutofit/>
          </a:bodyPr>
          <a:lstStyle>
            <a:lvl1pPr marL="0" indent="0">
              <a:buNone/>
              <a:defRPr sz="1100">
                <a:latin typeface="メイリオ" panose="020B0604030504040204" pitchFamily="50" charset="-128"/>
                <a:ea typeface="メイリオ" panose="020B0604030504040204" pitchFamily="50" charset="-128"/>
              </a:defRPr>
            </a:lvl1pPr>
          </a:lstStyle>
          <a:p>
            <a:pPr lvl="0"/>
            <a:r>
              <a:rPr kumimoji="1" lang="ja-JP" altLang="en-US" dirty="0"/>
              <a:t>マスター テキストの書式設定</a:t>
            </a:r>
          </a:p>
        </p:txBody>
      </p:sp>
      <p:cxnSp>
        <p:nvCxnSpPr>
          <p:cNvPr id="9" name="直線コネクタ 8"/>
          <p:cNvCxnSpPr/>
          <p:nvPr userDrawn="1"/>
        </p:nvCxnSpPr>
        <p:spPr>
          <a:xfrm>
            <a:off x="92764" y="611414"/>
            <a:ext cx="881269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437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93445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322107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813385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290090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676100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775406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086600" y="647493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65261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7"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6" r:id="rId13"/>
  </p:sldLayoutIdLst>
  <p:hf hdr="0" ftr="0" dt="0"/>
  <p:txStyles>
    <p:titleStyle>
      <a:lvl1pPr algn="l" defTabSz="914400" rtl="0" eaLnBrk="1" latinLnBrk="0" hangingPunct="1">
        <a:lnSpc>
          <a:spcPct val="90000"/>
        </a:lnSpc>
        <a:spcBef>
          <a:spcPct val="0"/>
        </a:spcBef>
        <a:buNone/>
        <a:defRPr kumimoji="1"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svg"/><Relationship Id="rId4" Type="http://schemas.openxmlformats.org/officeDocument/2006/relationships/image" Target="../media/image7.png"/><Relationship Id="rId9" Type="http://schemas.openxmlformats.org/officeDocument/2006/relationships/image" Target="../media/image13.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emf"/><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7.svg"/><Relationship Id="rId7" Type="http://schemas.openxmlformats.org/officeDocument/2006/relationships/image" Target="../media/image7.sv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4.png"/><Relationship Id="rId11" Type="http://schemas.microsoft.com/office/2007/relationships/hdphoto" Target="../media/hdphoto1.wdp"/><Relationship Id="rId5" Type="http://schemas.openxmlformats.org/officeDocument/2006/relationships/image" Target="../media/image79.svg"/><Relationship Id="rId10" Type="http://schemas.openxmlformats.org/officeDocument/2006/relationships/image" Target="../media/image76.png"/><Relationship Id="rId4" Type="http://schemas.openxmlformats.org/officeDocument/2006/relationships/image" Target="../media/image73.png"/><Relationship Id="rId9" Type="http://schemas.openxmlformats.org/officeDocument/2006/relationships/image" Target="../media/image82.svg"/></Relationships>
</file>

<file path=ppt/slides/_rels/slide3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7.png"/><Relationship Id="rId7" Type="http://schemas.openxmlformats.org/officeDocument/2006/relationships/image" Target="../media/image88.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2.png"/></Relationships>
</file>

<file path=ppt/slides/_rels/slide3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jpeg"/><Relationship Id="rId4" Type="http://schemas.openxmlformats.org/officeDocument/2006/relationships/image" Target="../media/image84.png"/><Relationship Id="rId9"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10.svg"/><Relationship Id="rId3" Type="http://schemas.microsoft.com/office/2007/relationships/hdphoto" Target="../media/hdphoto2.wdp"/><Relationship Id="rId7" Type="http://schemas.openxmlformats.org/officeDocument/2006/relationships/image" Target="../media/image109.sv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09.png"/><Relationship Id="rId5" Type="http://schemas.microsoft.com/office/2007/relationships/hdphoto" Target="../media/hdphoto3.wdp"/><Relationship Id="rId4" Type="http://schemas.openxmlformats.org/officeDocument/2006/relationships/image" Target="../media/image10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79.svg"/><Relationship Id="rId7" Type="http://schemas.openxmlformats.org/officeDocument/2006/relationships/image" Target="../media/image13.sv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13.svg"/><Relationship Id="rId10" Type="http://schemas.openxmlformats.org/officeDocument/2006/relationships/image" Target="../media/image17.png"/><Relationship Id="rId4" Type="http://schemas.openxmlformats.org/officeDocument/2006/relationships/image" Target="../media/image111.png"/><Relationship Id="rId9" Type="http://schemas.openxmlformats.org/officeDocument/2006/relationships/image" Target="../media/image77.svg"/></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6.sv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3.png"/><Relationship Id="rId2" Type="http://schemas.openxmlformats.org/officeDocument/2006/relationships/image" Target="../media/image114.pn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18.jpeg"/><Relationship Id="rId11" Type="http://schemas.openxmlformats.org/officeDocument/2006/relationships/image" Target="../media/image122.png"/><Relationship Id="rId5" Type="http://schemas.openxmlformats.org/officeDocument/2006/relationships/image" Target="../media/image117.jpeg"/><Relationship Id="rId15" Type="http://schemas.openxmlformats.org/officeDocument/2006/relationships/image" Target="../media/image125.jpeg"/><Relationship Id="rId10" Type="http://schemas.openxmlformats.org/officeDocument/2006/relationships/image" Target="../media/image121.png"/><Relationship Id="rId4" Type="http://schemas.openxmlformats.org/officeDocument/2006/relationships/image" Target="../media/image116.jpeg"/><Relationship Id="rId9" Type="http://schemas.microsoft.com/office/2007/relationships/hdphoto" Target="../media/hdphoto4.wdp"/><Relationship Id="rId14" Type="http://schemas.openxmlformats.org/officeDocument/2006/relationships/image" Target="../media/image124.png"/></Relationships>
</file>

<file path=ppt/slides/_rels/slide49.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5.png"/><Relationship Id="rId18" Type="http://schemas.openxmlformats.org/officeDocument/2006/relationships/image" Target="../media/image138.png"/><Relationship Id="rId3" Type="http://schemas.openxmlformats.org/officeDocument/2006/relationships/image" Target="../media/image127.png"/><Relationship Id="rId7" Type="http://schemas.openxmlformats.org/officeDocument/2006/relationships/image" Target="../media/image131.jpeg"/><Relationship Id="rId12" Type="http://schemas.openxmlformats.org/officeDocument/2006/relationships/image" Target="../media/image134.png"/><Relationship Id="rId17" Type="http://schemas.microsoft.com/office/2007/relationships/hdphoto" Target="../media/hdphoto6.wdp"/><Relationship Id="rId2" Type="http://schemas.openxmlformats.org/officeDocument/2006/relationships/image" Target="../media/image126.png"/><Relationship Id="rId16"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26.svg"/><Relationship Id="rId5" Type="http://schemas.openxmlformats.org/officeDocument/2006/relationships/image" Target="../media/image129.png"/><Relationship Id="rId15" Type="http://schemas.microsoft.com/office/2007/relationships/hdphoto" Target="../media/hdphoto5.wdp"/><Relationship Id="rId10" Type="http://schemas.openxmlformats.org/officeDocument/2006/relationships/image" Target="../media/image123.png"/><Relationship Id="rId19" Type="http://schemas.openxmlformats.org/officeDocument/2006/relationships/image" Target="../media/image17.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48.png"/><Relationship Id="rId3" Type="http://schemas.openxmlformats.org/officeDocument/2006/relationships/image" Target="../media/image140.png"/><Relationship Id="rId7" Type="http://schemas.openxmlformats.org/officeDocument/2006/relationships/image" Target="../media/image144.jpeg"/><Relationship Id="rId12" Type="http://schemas.openxmlformats.org/officeDocument/2006/relationships/image" Target="../media/image147.png"/><Relationship Id="rId2" Type="http://schemas.openxmlformats.org/officeDocument/2006/relationships/image" Target="../media/image139.jpeg"/><Relationship Id="rId1" Type="http://schemas.openxmlformats.org/officeDocument/2006/relationships/slideLayout" Target="../slideLayouts/slideLayout2.xml"/><Relationship Id="rId6" Type="http://schemas.openxmlformats.org/officeDocument/2006/relationships/image" Target="../media/image143.png"/><Relationship Id="rId11" Type="http://schemas.microsoft.com/office/2007/relationships/hdphoto" Target="../media/hdphoto8.wdp"/><Relationship Id="rId5" Type="http://schemas.openxmlformats.org/officeDocument/2006/relationships/image" Target="../media/image142.jpeg"/><Relationship Id="rId15" Type="http://schemas.openxmlformats.org/officeDocument/2006/relationships/image" Target="../media/image17.png"/><Relationship Id="rId10" Type="http://schemas.openxmlformats.org/officeDocument/2006/relationships/image" Target="../media/image146.png"/><Relationship Id="rId4" Type="http://schemas.openxmlformats.org/officeDocument/2006/relationships/image" Target="../media/image141.png"/><Relationship Id="rId9" Type="http://schemas.microsoft.com/office/2007/relationships/hdphoto" Target="../media/hdphoto7.wdp"/><Relationship Id="rId14" Type="http://schemas.openxmlformats.org/officeDocument/2006/relationships/image" Target="../media/image149.png"/></Relationships>
</file>

<file path=ppt/slides/_rels/slide51.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3" Type="http://schemas.microsoft.com/office/2007/relationships/hdphoto" Target="../media/hdphoto9.wdp"/><Relationship Id="rId7" Type="http://schemas.microsoft.com/office/2007/relationships/hdphoto" Target="../media/hdphoto10.wdp"/><Relationship Id="rId12" Type="http://schemas.openxmlformats.org/officeDocument/2006/relationships/image" Target="../media/image158.png"/><Relationship Id="rId2" Type="http://schemas.openxmlformats.org/officeDocument/2006/relationships/image" Target="../media/image150.pn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7.png"/><Relationship Id="rId5" Type="http://schemas.openxmlformats.org/officeDocument/2006/relationships/image" Target="../media/image152.jpeg"/><Relationship Id="rId15" Type="http://schemas.openxmlformats.org/officeDocument/2006/relationships/image" Target="../media/image160.png"/><Relationship Id="rId10" Type="http://schemas.openxmlformats.org/officeDocument/2006/relationships/image" Target="../media/image156.png"/><Relationship Id="rId4" Type="http://schemas.openxmlformats.org/officeDocument/2006/relationships/image" Target="../media/image151.png"/><Relationship Id="rId9" Type="http://schemas.openxmlformats.org/officeDocument/2006/relationships/image" Target="../media/image155.png"/><Relationship Id="rId14" Type="http://schemas.openxmlformats.org/officeDocument/2006/relationships/image" Target="../media/image135.png"/></Relationships>
</file>

<file path=ppt/slides/_rels/slide5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4.png"/><Relationship Id="rId18" Type="http://schemas.openxmlformats.org/officeDocument/2006/relationships/image" Target="../media/image179.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3.png"/><Relationship Id="rId17" Type="http://schemas.openxmlformats.org/officeDocument/2006/relationships/image" Target="../media/image178.png"/><Relationship Id="rId2" Type="http://schemas.openxmlformats.org/officeDocument/2006/relationships/image" Target="../media/image163.png"/><Relationship Id="rId16" Type="http://schemas.openxmlformats.org/officeDocument/2006/relationships/image" Target="../media/image177.png"/><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67.png"/><Relationship Id="rId11" Type="http://schemas.openxmlformats.org/officeDocument/2006/relationships/image" Target="../media/image172.png"/><Relationship Id="rId5" Type="http://schemas.openxmlformats.org/officeDocument/2006/relationships/image" Target="../media/image166.png"/><Relationship Id="rId15" Type="http://schemas.openxmlformats.org/officeDocument/2006/relationships/image" Target="../media/image176.png"/><Relationship Id="rId10" Type="http://schemas.openxmlformats.org/officeDocument/2006/relationships/image" Target="../media/image171.png"/><Relationship Id="rId19" Type="http://schemas.openxmlformats.org/officeDocument/2006/relationships/image" Target="../media/image180.png"/><Relationship Id="rId4" Type="http://schemas.openxmlformats.org/officeDocument/2006/relationships/image" Target="../media/image165.tiff"/><Relationship Id="rId9" Type="http://schemas.openxmlformats.org/officeDocument/2006/relationships/image" Target="../media/image170.png"/><Relationship Id="rId14" Type="http://schemas.openxmlformats.org/officeDocument/2006/relationships/image" Target="../media/image175.png"/></Relationships>
</file>

<file path=ppt/slides/_rels/slide54.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90.png"/><Relationship Id="rId3" Type="http://schemas.openxmlformats.org/officeDocument/2006/relationships/image" Target="../media/image181.png"/><Relationship Id="rId7" Type="http://schemas.microsoft.com/office/2007/relationships/hdphoto" Target="../media/hdphoto11.wdp"/><Relationship Id="rId12" Type="http://schemas.openxmlformats.org/officeDocument/2006/relationships/image" Target="../media/image18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4.png"/><Relationship Id="rId11" Type="http://schemas.openxmlformats.org/officeDocument/2006/relationships/image" Target="../media/image188.png"/><Relationship Id="rId5" Type="http://schemas.openxmlformats.org/officeDocument/2006/relationships/image" Target="../media/image183.png"/><Relationship Id="rId10" Type="http://schemas.openxmlformats.org/officeDocument/2006/relationships/image" Target="../media/image187.png"/><Relationship Id="rId4" Type="http://schemas.openxmlformats.org/officeDocument/2006/relationships/image" Target="../media/image182.jpeg"/><Relationship Id="rId9" Type="http://schemas.openxmlformats.org/officeDocument/2006/relationships/image" Target="../media/image186.png"/><Relationship Id="rId14" Type="http://schemas.openxmlformats.org/officeDocument/2006/relationships/image" Target="../media/image17.png"/></Relationships>
</file>

<file path=ppt/slides/_rels/slide5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4.png"/><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5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98.png"/></Relationships>
</file>

<file path=ppt/slides/_rels/slide5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9.png"/><Relationship Id="rId18" Type="http://schemas.openxmlformats.org/officeDocument/2006/relationships/image" Target="../media/image213.png"/><Relationship Id="rId3" Type="http://schemas.openxmlformats.org/officeDocument/2006/relationships/image" Target="../media/image200.png"/><Relationship Id="rId21" Type="http://schemas.microsoft.com/office/2007/relationships/hdphoto" Target="../media/hdphoto14.wdp"/><Relationship Id="rId7" Type="http://schemas.openxmlformats.org/officeDocument/2006/relationships/image" Target="../media/image204.png"/><Relationship Id="rId12" Type="http://schemas.openxmlformats.org/officeDocument/2006/relationships/image" Target="../media/image208.png"/><Relationship Id="rId17" Type="http://schemas.microsoft.com/office/2007/relationships/hdphoto" Target="../media/hdphoto12.wdp"/><Relationship Id="rId2" Type="http://schemas.openxmlformats.org/officeDocument/2006/relationships/image" Target="../media/image199.png"/><Relationship Id="rId16" Type="http://schemas.openxmlformats.org/officeDocument/2006/relationships/image" Target="../media/image212.png"/><Relationship Id="rId20"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203.png"/><Relationship Id="rId11" Type="http://schemas.openxmlformats.org/officeDocument/2006/relationships/image" Target="../media/image207.png"/><Relationship Id="rId5" Type="http://schemas.openxmlformats.org/officeDocument/2006/relationships/image" Target="../media/image202.png"/><Relationship Id="rId15" Type="http://schemas.openxmlformats.org/officeDocument/2006/relationships/image" Target="../media/image211.png"/><Relationship Id="rId10" Type="http://schemas.openxmlformats.org/officeDocument/2006/relationships/image" Target="../media/image206.png"/><Relationship Id="rId19" Type="http://schemas.microsoft.com/office/2007/relationships/hdphoto" Target="../media/hdphoto13.wdp"/><Relationship Id="rId4" Type="http://schemas.openxmlformats.org/officeDocument/2006/relationships/image" Target="../media/image201.png"/><Relationship Id="rId9" Type="http://schemas.openxmlformats.org/officeDocument/2006/relationships/image" Target="../media/image205.png"/><Relationship Id="rId14" Type="http://schemas.openxmlformats.org/officeDocument/2006/relationships/image" Target="../media/image210.png"/><Relationship Id="rId22" Type="http://schemas.openxmlformats.org/officeDocument/2006/relationships/image" Target="../media/image215.png"/></Relationships>
</file>

<file path=ppt/slides/_rels/slide59.xml.rels><?xml version="1.0" encoding="UTF-8" standalone="yes"?>
<Relationships xmlns="http://schemas.openxmlformats.org/package/2006/relationships"><Relationship Id="rId3" Type="http://schemas.openxmlformats.org/officeDocument/2006/relationships/image" Target="../media/image217.png"/><Relationship Id="rId7" Type="http://schemas.openxmlformats.org/officeDocument/2006/relationships/image" Target="../media/image220.png"/><Relationship Id="rId2"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17.png"/><Relationship Id="rId4" Type="http://schemas.openxmlformats.org/officeDocument/2006/relationships/image" Target="../media/image218.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5.png"/><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31.png"/><Relationship Id="rId4" Type="http://schemas.openxmlformats.org/officeDocument/2006/relationships/image" Target="../media/image230.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8" Type="http://schemas.openxmlformats.org/officeDocument/2006/relationships/image" Target="../media/image237.png"/><Relationship Id="rId13" Type="http://schemas.openxmlformats.org/officeDocument/2006/relationships/image" Target="../media/image242.png"/><Relationship Id="rId3" Type="http://schemas.openxmlformats.org/officeDocument/2006/relationships/image" Target="../media/image232.png"/><Relationship Id="rId7" Type="http://schemas.openxmlformats.org/officeDocument/2006/relationships/image" Target="../media/image236.png"/><Relationship Id="rId12" Type="http://schemas.openxmlformats.org/officeDocument/2006/relationships/image" Target="../media/image241.png"/><Relationship Id="rId2" Type="http://schemas.openxmlformats.org/officeDocument/2006/relationships/image" Target="../media/image39.png"/><Relationship Id="rId16" Type="http://schemas.openxmlformats.org/officeDocument/2006/relationships/image" Target="../media/image245.png"/><Relationship Id="rId1" Type="http://schemas.openxmlformats.org/officeDocument/2006/relationships/slideLayout" Target="../slideLayouts/slideLayout2.xml"/><Relationship Id="rId6" Type="http://schemas.openxmlformats.org/officeDocument/2006/relationships/image" Target="../media/image235.png"/><Relationship Id="rId11" Type="http://schemas.openxmlformats.org/officeDocument/2006/relationships/image" Target="../media/image240.jpeg"/><Relationship Id="rId5" Type="http://schemas.openxmlformats.org/officeDocument/2006/relationships/image" Target="../media/image234.png"/><Relationship Id="rId15" Type="http://schemas.openxmlformats.org/officeDocument/2006/relationships/image" Target="../media/image244.png"/><Relationship Id="rId10" Type="http://schemas.openxmlformats.org/officeDocument/2006/relationships/image" Target="../media/image239.png"/><Relationship Id="rId4" Type="http://schemas.openxmlformats.org/officeDocument/2006/relationships/image" Target="../media/image233.png"/><Relationship Id="rId9" Type="http://schemas.openxmlformats.org/officeDocument/2006/relationships/image" Target="../media/image238.png"/><Relationship Id="rId14" Type="http://schemas.openxmlformats.org/officeDocument/2006/relationships/image" Target="../media/image243.png"/></Relationships>
</file>

<file path=ppt/slides/_rels/slide71.xml.rels><?xml version="1.0" encoding="UTF-8" standalone="yes"?>
<Relationships xmlns="http://schemas.openxmlformats.org/package/2006/relationships"><Relationship Id="rId3" Type="http://schemas.openxmlformats.org/officeDocument/2006/relationships/image" Target="../media/image247.emf"/><Relationship Id="rId2" Type="http://schemas.openxmlformats.org/officeDocument/2006/relationships/image" Target="../media/image246.emf"/><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49.png"/><Relationship Id="rId4" Type="http://schemas.openxmlformats.org/officeDocument/2006/relationships/image" Target="../media/image248.emf"/></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0.png"/><Relationship Id="rId1" Type="http://schemas.openxmlformats.org/officeDocument/2006/relationships/slideLayout" Target="../slideLayouts/slideLayout2.xml"/><Relationship Id="rId4" Type="http://schemas.openxmlformats.org/officeDocument/2006/relationships/image" Target="../media/image251.png"/></Relationships>
</file>

<file path=ppt/slides/_rels/slide73.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image" Target="../media/image253.png"/><Relationship Id="rId7" Type="http://schemas.openxmlformats.org/officeDocument/2006/relationships/image" Target="../media/image256.png"/><Relationship Id="rId12" Type="http://schemas.openxmlformats.org/officeDocument/2006/relationships/image" Target="../media/image50.png"/><Relationship Id="rId2"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image" Target="../media/image255.png"/><Relationship Id="rId11" Type="http://schemas.openxmlformats.org/officeDocument/2006/relationships/image" Target="../media/image260.png"/><Relationship Id="rId5" Type="http://schemas.openxmlformats.org/officeDocument/2006/relationships/image" Target="cid:ii_kv0ocqxj7" TargetMode="External"/><Relationship Id="rId10" Type="http://schemas.openxmlformats.org/officeDocument/2006/relationships/image" Target="../media/image259.png"/><Relationship Id="rId4" Type="http://schemas.openxmlformats.org/officeDocument/2006/relationships/image" Target="../media/image254.png"/><Relationship Id="rId9" Type="http://schemas.openxmlformats.org/officeDocument/2006/relationships/image" Target="../media/image258.png"/></Relationships>
</file>

<file path=ppt/slides/_rels/slide74.xml.rels><?xml version="1.0" encoding="UTF-8" standalone="yes"?>
<Relationships xmlns="http://schemas.openxmlformats.org/package/2006/relationships"><Relationship Id="rId8" Type="http://schemas.openxmlformats.org/officeDocument/2006/relationships/image" Target="../media/image266.png"/><Relationship Id="rId3" Type="http://schemas.openxmlformats.org/officeDocument/2006/relationships/image" Target="../media/image261.png"/><Relationship Id="rId7" Type="http://schemas.openxmlformats.org/officeDocument/2006/relationships/image" Target="../media/image265.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 Id="rId9" Type="http://schemas.openxmlformats.org/officeDocument/2006/relationships/image" Target="../media/image50.png"/></Relationships>
</file>

<file path=ppt/slides/_rels/slide75.xml.rels><?xml version="1.0" encoding="UTF-8" standalone="yes"?>
<Relationships xmlns="http://schemas.openxmlformats.org/package/2006/relationships"><Relationship Id="rId8" Type="http://schemas.openxmlformats.org/officeDocument/2006/relationships/image" Target="../media/image273.png"/><Relationship Id="rId3" Type="http://schemas.openxmlformats.org/officeDocument/2006/relationships/image" Target="../media/image268.png"/><Relationship Id="rId7" Type="http://schemas.openxmlformats.org/officeDocument/2006/relationships/image" Target="../media/image272.png"/><Relationship Id="rId2" Type="http://schemas.openxmlformats.org/officeDocument/2006/relationships/image" Target="../media/image267.png"/><Relationship Id="rId1" Type="http://schemas.openxmlformats.org/officeDocument/2006/relationships/slideLayout" Target="../slideLayouts/slideLayout2.xml"/><Relationship Id="rId6" Type="http://schemas.openxmlformats.org/officeDocument/2006/relationships/image" Target="../media/image271.png"/><Relationship Id="rId5" Type="http://schemas.openxmlformats.org/officeDocument/2006/relationships/image" Target="../media/image270.png"/><Relationship Id="rId10" Type="http://schemas.openxmlformats.org/officeDocument/2006/relationships/image" Target="../media/image50.png"/><Relationship Id="rId4" Type="http://schemas.openxmlformats.org/officeDocument/2006/relationships/image" Target="../media/image269.png"/><Relationship Id="rId9" Type="http://schemas.openxmlformats.org/officeDocument/2006/relationships/image" Target="../media/image274.png"/></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278.png"/></Relationships>
</file>

<file path=ppt/slides/_rels/slide7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82.png"/><Relationship Id="rId4" Type="http://schemas.openxmlformats.org/officeDocument/2006/relationships/image" Target="../media/image281.png"/></Relationships>
</file>

<file path=ppt/slides/_rels/slide79.xml.rels><?xml version="1.0" encoding="UTF-8" standalone="yes"?>
<Relationships xmlns="http://schemas.openxmlformats.org/package/2006/relationships"><Relationship Id="rId8" Type="http://schemas.openxmlformats.org/officeDocument/2006/relationships/image" Target="cid:ii_kv0ocqxj7" TargetMode="External"/><Relationship Id="rId3" Type="http://schemas.openxmlformats.org/officeDocument/2006/relationships/image" Target="../media/image284.png"/><Relationship Id="rId7" Type="http://schemas.openxmlformats.org/officeDocument/2006/relationships/image" Target="../media/image254.png"/><Relationship Id="rId2" Type="http://schemas.openxmlformats.org/officeDocument/2006/relationships/image" Target="../media/image283.png"/><Relationship Id="rId1" Type="http://schemas.openxmlformats.org/officeDocument/2006/relationships/slideLayout" Target="../slideLayouts/slideLayout2.xml"/><Relationship Id="rId6" Type="http://schemas.openxmlformats.org/officeDocument/2006/relationships/image" Target="../media/image253.png"/><Relationship Id="rId5" Type="http://schemas.openxmlformats.org/officeDocument/2006/relationships/image" Target="../media/image285.png"/><Relationship Id="rId4" Type="http://schemas.openxmlformats.org/officeDocument/2006/relationships/image" Target="cid:ii_kv0ocqsq0" TargetMode="External"/><Relationship Id="rId9" Type="http://schemas.openxmlformats.org/officeDocument/2006/relationships/image" Target="../media/image5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292.png"/><Relationship Id="rId3" Type="http://schemas.openxmlformats.org/officeDocument/2006/relationships/image" Target="../media/image287.png"/><Relationship Id="rId7" Type="http://schemas.openxmlformats.org/officeDocument/2006/relationships/image" Target="../media/image291.png"/><Relationship Id="rId2" Type="http://schemas.openxmlformats.org/officeDocument/2006/relationships/image" Target="../media/image286.png"/><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289.png"/><Relationship Id="rId4" Type="http://schemas.openxmlformats.org/officeDocument/2006/relationships/image" Target="../media/image288.png"/><Relationship Id="rId9" Type="http://schemas.openxmlformats.org/officeDocument/2006/relationships/image" Target="../media/image50.png"/></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3.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95.png"/><Relationship Id="rId7" Type="http://schemas.openxmlformats.org/officeDocument/2006/relationships/image" Target="../media/image50.png"/><Relationship Id="rId2" Type="http://schemas.openxmlformats.org/officeDocument/2006/relationships/image" Target="../media/image294.png"/><Relationship Id="rId1" Type="http://schemas.openxmlformats.org/officeDocument/2006/relationships/slideLayout" Target="../slideLayouts/slideLayout2.xml"/><Relationship Id="rId6" Type="http://schemas.openxmlformats.org/officeDocument/2006/relationships/image" Target="../media/image298.png"/><Relationship Id="rId5" Type="http://schemas.openxmlformats.org/officeDocument/2006/relationships/image" Target="../media/image297.png"/><Relationship Id="rId4" Type="http://schemas.openxmlformats.org/officeDocument/2006/relationships/image" Target="../media/image296.png"/></Relationships>
</file>

<file path=ppt/slides/_rels/slide8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302.png"/><Relationship Id="rId4" Type="http://schemas.openxmlformats.org/officeDocument/2006/relationships/image" Target="../media/image301.PNG"/></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05.wmf"/><Relationship Id="rId2" Type="http://schemas.openxmlformats.org/officeDocument/2006/relationships/image" Target="../media/image304.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30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8" Type="http://schemas.openxmlformats.org/officeDocument/2006/relationships/image" Target="../media/image308.svg"/><Relationship Id="rId3" Type="http://schemas.openxmlformats.org/officeDocument/2006/relationships/image" Target="../media/image308.png"/><Relationship Id="rId7" Type="http://schemas.openxmlformats.org/officeDocument/2006/relationships/image" Target="../media/image310.png"/><Relationship Id="rId12" Type="http://schemas.openxmlformats.org/officeDocument/2006/relationships/image" Target="../media/image312.svg"/><Relationship Id="rId2" Type="http://schemas.openxmlformats.org/officeDocument/2006/relationships/image" Target="../media/image307.png"/><Relationship Id="rId1" Type="http://schemas.openxmlformats.org/officeDocument/2006/relationships/slideLayout" Target="../slideLayouts/slideLayout2.xml"/><Relationship Id="rId6" Type="http://schemas.openxmlformats.org/officeDocument/2006/relationships/image" Target="../media/image306.svg"/><Relationship Id="rId11" Type="http://schemas.openxmlformats.org/officeDocument/2006/relationships/image" Target="../media/image312.png"/><Relationship Id="rId5" Type="http://schemas.openxmlformats.org/officeDocument/2006/relationships/image" Target="../media/image309.png"/><Relationship Id="rId10" Type="http://schemas.openxmlformats.org/officeDocument/2006/relationships/image" Target="../media/image310.svg"/><Relationship Id="rId4" Type="http://schemas.openxmlformats.org/officeDocument/2006/relationships/image" Target="../media/image304.svg"/><Relationship Id="rId9" Type="http://schemas.openxmlformats.org/officeDocument/2006/relationships/image" Target="../media/image311.png"/></Relationships>
</file>

<file path=ppt/slides/_rels/slide88.xml.rels><?xml version="1.0" encoding="UTF-8" standalone="yes"?>
<Relationships xmlns="http://schemas.openxmlformats.org/package/2006/relationships"><Relationship Id="rId8" Type="http://schemas.openxmlformats.org/officeDocument/2006/relationships/image" Target="../media/image319.png"/><Relationship Id="rId13" Type="http://schemas.openxmlformats.org/officeDocument/2006/relationships/image" Target="../media/image323.png"/><Relationship Id="rId3" Type="http://schemas.openxmlformats.org/officeDocument/2006/relationships/image" Target="../media/image314.png"/><Relationship Id="rId7" Type="http://schemas.openxmlformats.org/officeDocument/2006/relationships/image" Target="../media/image318.png"/><Relationship Id="rId12" Type="http://schemas.openxmlformats.org/officeDocument/2006/relationships/image" Target="../media/image323.svg"/><Relationship Id="rId2" Type="http://schemas.openxmlformats.org/officeDocument/2006/relationships/image" Target="../media/image313.png"/><Relationship Id="rId1" Type="http://schemas.openxmlformats.org/officeDocument/2006/relationships/slideLayout" Target="../slideLayouts/slideLayout2.xml"/><Relationship Id="rId6" Type="http://schemas.openxmlformats.org/officeDocument/2006/relationships/image" Target="../media/image317.png"/><Relationship Id="rId11" Type="http://schemas.openxmlformats.org/officeDocument/2006/relationships/image" Target="../media/image322.png"/><Relationship Id="rId5" Type="http://schemas.openxmlformats.org/officeDocument/2006/relationships/image" Target="../media/image316.png"/><Relationship Id="rId15" Type="http://schemas.openxmlformats.org/officeDocument/2006/relationships/image" Target="../media/image324.png"/><Relationship Id="rId10" Type="http://schemas.openxmlformats.org/officeDocument/2006/relationships/image" Target="../media/image321.emf"/><Relationship Id="rId4" Type="http://schemas.openxmlformats.org/officeDocument/2006/relationships/image" Target="../media/image315.png"/><Relationship Id="rId9" Type="http://schemas.openxmlformats.org/officeDocument/2006/relationships/image" Target="../media/image320.png"/><Relationship Id="rId14" Type="http://schemas.openxmlformats.org/officeDocument/2006/relationships/image" Target="../media/image325.svg"/></Relationships>
</file>

<file path=ppt/slides/_rels/slide89.xml.rels><?xml version="1.0" encoding="UTF-8" standalone="yes"?>
<Relationships xmlns="http://schemas.openxmlformats.org/package/2006/relationships"><Relationship Id="rId8" Type="http://schemas.openxmlformats.org/officeDocument/2006/relationships/image" Target="../media/image331.png"/><Relationship Id="rId3" Type="http://schemas.openxmlformats.org/officeDocument/2006/relationships/image" Target="../media/image326.png"/><Relationship Id="rId7" Type="http://schemas.openxmlformats.org/officeDocument/2006/relationships/image" Target="../media/image330.png"/><Relationship Id="rId2" Type="http://schemas.openxmlformats.org/officeDocument/2006/relationships/image" Target="../media/image325.png"/><Relationship Id="rId1" Type="http://schemas.openxmlformats.org/officeDocument/2006/relationships/slideLayout" Target="../slideLayouts/slideLayout2.xml"/><Relationship Id="rId6" Type="http://schemas.openxmlformats.org/officeDocument/2006/relationships/image" Target="../media/image329.png"/><Relationship Id="rId5" Type="http://schemas.openxmlformats.org/officeDocument/2006/relationships/image" Target="../media/image328.emf"/><Relationship Id="rId10" Type="http://schemas.openxmlformats.org/officeDocument/2006/relationships/image" Target="../media/image333.emf"/><Relationship Id="rId4" Type="http://schemas.openxmlformats.org/officeDocument/2006/relationships/image" Target="../media/image327.png"/><Relationship Id="rId9" Type="http://schemas.openxmlformats.org/officeDocument/2006/relationships/image" Target="../media/image332.png"/></Relationships>
</file>

<file path=ppt/slides/_rels/slide9.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335.png"/><Relationship Id="rId7" Type="http://schemas.openxmlformats.org/officeDocument/2006/relationships/image" Target="../media/image339.jpeg"/><Relationship Id="rId2" Type="http://schemas.openxmlformats.org/officeDocument/2006/relationships/image" Target="../media/image334.png"/><Relationship Id="rId1" Type="http://schemas.openxmlformats.org/officeDocument/2006/relationships/slideLayout" Target="../slideLayouts/slideLayout2.xml"/><Relationship Id="rId6" Type="http://schemas.openxmlformats.org/officeDocument/2006/relationships/image" Target="../media/image338.png"/><Relationship Id="rId11" Type="http://schemas.openxmlformats.org/officeDocument/2006/relationships/image" Target="../media/image343.png"/><Relationship Id="rId5" Type="http://schemas.openxmlformats.org/officeDocument/2006/relationships/image" Target="../media/image337.jpeg"/><Relationship Id="rId10" Type="http://schemas.openxmlformats.org/officeDocument/2006/relationships/image" Target="../media/image342.png"/><Relationship Id="rId4" Type="http://schemas.openxmlformats.org/officeDocument/2006/relationships/image" Target="../media/image336.png"/><Relationship Id="rId9" Type="http://schemas.openxmlformats.org/officeDocument/2006/relationships/image" Target="../media/image341.png"/></Relationships>
</file>

<file path=ppt/slides/_rels/slide92.xml.rels><?xml version="1.0" encoding="UTF-8" standalone="yes"?>
<Relationships xmlns="http://schemas.openxmlformats.org/package/2006/relationships"><Relationship Id="rId8" Type="http://schemas.openxmlformats.org/officeDocument/2006/relationships/image" Target="../media/image349.png"/><Relationship Id="rId3" Type="http://schemas.openxmlformats.org/officeDocument/2006/relationships/image" Target="../media/image344.jpeg"/><Relationship Id="rId7" Type="http://schemas.openxmlformats.org/officeDocument/2006/relationships/image" Target="../media/image34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7.png"/><Relationship Id="rId5" Type="http://schemas.openxmlformats.org/officeDocument/2006/relationships/image" Target="../media/image346.jpeg"/><Relationship Id="rId4" Type="http://schemas.openxmlformats.org/officeDocument/2006/relationships/image" Target="../media/image34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image" Target="../media/image352.jpeg"/><Relationship Id="rId1" Type="http://schemas.openxmlformats.org/officeDocument/2006/relationships/slideLayout" Target="../slideLayouts/slideLayout2.xml"/><Relationship Id="rId5" Type="http://schemas.openxmlformats.org/officeDocument/2006/relationships/image" Target="../media/image355.jpeg"/><Relationship Id="rId4" Type="http://schemas.openxmlformats.org/officeDocument/2006/relationships/image" Target="../media/image354.jpeg"/></Relationships>
</file>

<file path=ppt/slides/_rels/slide96.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image" Target="../media/image356.png"/><Relationship Id="rId7" Type="http://schemas.openxmlformats.org/officeDocument/2006/relationships/image" Target="../media/image3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8.png"/><Relationship Id="rId5" Type="http://schemas.openxmlformats.org/officeDocument/2006/relationships/image" Target="../media/image357.png"/><Relationship Id="rId4" Type="http://schemas.microsoft.com/office/2007/relationships/hdphoto" Target="../media/hdphoto15.wdp"/></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image" Target="../media/image361.jpeg"/><Relationship Id="rId1" Type="http://schemas.openxmlformats.org/officeDocument/2006/relationships/slideLayout" Target="../slideLayouts/slideLayout2.xml"/><Relationship Id="rId4" Type="http://schemas.openxmlformats.org/officeDocument/2006/relationships/image" Target="../media/image36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B498CF-4348-4218-8513-22567FF83EC4}"/>
              </a:ext>
            </a:extLst>
          </p:cNvPr>
          <p:cNvSpPr>
            <a:spLocks noGrp="1"/>
          </p:cNvSpPr>
          <p:nvPr>
            <p:ph type="title"/>
          </p:nvPr>
        </p:nvSpPr>
        <p:spPr>
          <a:xfrm>
            <a:off x="500417" y="1606155"/>
            <a:ext cx="7965743" cy="2852737"/>
          </a:xfrm>
        </p:spPr>
        <p:txBody>
          <a:bodyPr>
            <a:normAutofit/>
          </a:bodyPr>
          <a:lstStyle/>
          <a:p>
            <a:r>
              <a:rPr kumimoji="1" lang="ja-JP" altLang="en-US" sz="4800" b="1" dirty="0">
                <a:solidFill>
                  <a:srgbClr val="002060"/>
                </a:solidFill>
              </a:rPr>
              <a:t>大阪スマートシティ戦略</a:t>
            </a:r>
            <a:r>
              <a:rPr kumimoji="1" lang="en-US" altLang="ja-JP" sz="4800" dirty="0">
                <a:solidFill>
                  <a:srgbClr val="002060"/>
                </a:solidFill>
              </a:rPr>
              <a:t/>
            </a:r>
            <a:br>
              <a:rPr kumimoji="1" lang="en-US" altLang="ja-JP" sz="4800" dirty="0">
                <a:solidFill>
                  <a:srgbClr val="002060"/>
                </a:solidFill>
              </a:rPr>
            </a:br>
            <a:r>
              <a:rPr kumimoji="1" lang="en-US" altLang="ja-JP" sz="4800" dirty="0">
                <a:solidFill>
                  <a:srgbClr val="002060"/>
                </a:solidFill>
              </a:rPr>
              <a:t>ver.2.0</a:t>
            </a:r>
            <a:r>
              <a:rPr kumimoji="1" lang="ja-JP" altLang="en-US" sz="4800" dirty="0">
                <a:solidFill>
                  <a:srgbClr val="002060"/>
                </a:solidFill>
              </a:rPr>
              <a:t>（案）</a:t>
            </a:r>
          </a:p>
        </p:txBody>
      </p:sp>
      <p:sp>
        <p:nvSpPr>
          <p:cNvPr id="3" name="テキスト プレースホルダー 2">
            <a:extLst>
              <a:ext uri="{FF2B5EF4-FFF2-40B4-BE49-F238E27FC236}">
                <a16:creationId xmlns:a16="http://schemas.microsoft.com/office/drawing/2014/main" id="{9EF44FBC-E883-4709-A2D1-A039CB2DBC43}"/>
              </a:ext>
            </a:extLst>
          </p:cNvPr>
          <p:cNvSpPr>
            <a:spLocks noGrp="1"/>
          </p:cNvSpPr>
          <p:nvPr>
            <p:ph type="body" idx="1"/>
          </p:nvPr>
        </p:nvSpPr>
        <p:spPr>
          <a:xfrm>
            <a:off x="500419" y="4622990"/>
            <a:ext cx="5750256" cy="468311"/>
          </a:xfrm>
        </p:spPr>
        <p:txBody>
          <a:bodyPr>
            <a:normAutofit/>
          </a:bodyPr>
          <a:lstStyle/>
          <a:p>
            <a:r>
              <a:rPr lang="ja-JP" altLang="en-US" dirty="0" smtClean="0">
                <a:solidFill>
                  <a:srgbClr val="002060"/>
                </a:solidFill>
                <a:latin typeface="+mj-ea"/>
                <a:ea typeface="+mj-ea"/>
              </a:rPr>
              <a:t>〇〇</a:t>
            </a:r>
            <a:r>
              <a:rPr kumimoji="1" lang="ja-JP" altLang="en-US" dirty="0" smtClean="0">
                <a:solidFill>
                  <a:srgbClr val="002060"/>
                </a:solidFill>
                <a:latin typeface="+mj-ea"/>
                <a:ea typeface="+mj-ea"/>
              </a:rPr>
              <a:t>年〇月</a:t>
            </a:r>
            <a:endParaRPr lang="en-US" altLang="ja-JP" dirty="0">
              <a:solidFill>
                <a:srgbClr val="002060"/>
              </a:solidFill>
              <a:latin typeface="+mj-ea"/>
              <a:ea typeface="+mj-ea"/>
            </a:endParaRPr>
          </a:p>
        </p:txBody>
      </p:sp>
      <p:sp>
        <p:nvSpPr>
          <p:cNvPr id="5" name="テキスト プレースホルダー 2">
            <a:extLst>
              <a:ext uri="{FF2B5EF4-FFF2-40B4-BE49-F238E27FC236}">
                <a16:creationId xmlns:a16="http://schemas.microsoft.com/office/drawing/2014/main" id="{447FD1D6-10A5-40E5-B7FA-05F3ED3CBB00}"/>
              </a:ext>
            </a:extLst>
          </p:cNvPr>
          <p:cNvSpPr txBox="1">
            <a:spLocks/>
          </p:cNvSpPr>
          <p:nvPr/>
        </p:nvSpPr>
        <p:spPr>
          <a:xfrm>
            <a:off x="6367255" y="6104819"/>
            <a:ext cx="2283085" cy="4683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r>
              <a:rPr lang="ja-JP" altLang="en-US" dirty="0"/>
              <a:t>大阪府・大阪市</a:t>
            </a:r>
            <a:endParaRPr lang="en-US" altLang="ja-JP" dirty="0"/>
          </a:p>
        </p:txBody>
      </p:sp>
      <p:cxnSp>
        <p:nvCxnSpPr>
          <p:cNvPr id="6" name="直線コネクタ 5">
            <a:extLst>
              <a:ext uri="{FF2B5EF4-FFF2-40B4-BE49-F238E27FC236}">
                <a16:creationId xmlns:a16="http://schemas.microsoft.com/office/drawing/2014/main" id="{2CB9DA9B-54E1-4029-A132-A005D4A620CC}"/>
              </a:ext>
            </a:extLst>
          </p:cNvPr>
          <p:cNvCxnSpPr/>
          <p:nvPr/>
        </p:nvCxnSpPr>
        <p:spPr>
          <a:xfrm>
            <a:off x="441278" y="4508310"/>
            <a:ext cx="8024883" cy="40944"/>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00867CA8-A6AB-4F6C-B5B9-4909796C02A0}"/>
              </a:ext>
            </a:extLst>
          </p:cNvPr>
          <p:cNvSpPr/>
          <p:nvPr/>
        </p:nvSpPr>
        <p:spPr>
          <a:xfrm>
            <a:off x="386862" y="3072721"/>
            <a:ext cx="100135" cy="197763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27021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6CD303A0-DE02-400E-ABB4-167750F7C72E}"/>
              </a:ext>
            </a:extLst>
          </p:cNvPr>
          <p:cNvSpPr>
            <a:spLocks noGrp="1"/>
          </p:cNvSpPr>
          <p:nvPr>
            <p:ph type="title"/>
          </p:nvPr>
        </p:nvSpPr>
        <p:spPr>
          <a:xfrm>
            <a:off x="546613" y="1682752"/>
            <a:ext cx="8520113" cy="2852737"/>
          </a:xfrm>
        </p:spPr>
        <p:txBody>
          <a:bodyPr>
            <a:normAutofit/>
          </a:bodyPr>
          <a:lstStyle/>
          <a:p>
            <a:r>
              <a:rPr kumimoji="1" lang="ja-JP" altLang="en-US" sz="3600" dirty="0"/>
              <a:t>第１章　</a:t>
            </a:r>
            <a:r>
              <a:rPr lang="ja-JP" altLang="en-US" sz="3600" dirty="0"/>
              <a:t>大阪スマートシティ戦略</a:t>
            </a:r>
            <a:r>
              <a:rPr lang="en-US" altLang="ja-JP" sz="3600" dirty="0"/>
              <a:t>ver.1.0</a:t>
            </a:r>
            <a:br>
              <a:rPr lang="en-US" altLang="ja-JP" sz="3600" dirty="0"/>
            </a:br>
            <a:r>
              <a:rPr lang="ja-JP" altLang="en-US" sz="3600" dirty="0"/>
              <a:t>　　　　　 の取組み状況</a:t>
            </a:r>
            <a:endParaRPr kumimoji="1" lang="ja-JP" altLang="en-US" sz="3600" dirty="0"/>
          </a:p>
        </p:txBody>
      </p:sp>
      <p:cxnSp>
        <p:nvCxnSpPr>
          <p:cNvPr id="9" name="直線コネクタ 8">
            <a:extLst>
              <a:ext uri="{FF2B5EF4-FFF2-40B4-BE49-F238E27FC236}">
                <a16:creationId xmlns:a16="http://schemas.microsoft.com/office/drawing/2014/main" id="{9025285B-86FD-4320-8191-F675FA176028}"/>
              </a:ext>
            </a:extLst>
          </p:cNvPr>
          <p:cNvCxnSpPr/>
          <p:nvPr/>
        </p:nvCxnSpPr>
        <p:spPr>
          <a:xfrm>
            <a:off x="623888" y="4562476"/>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9</a:t>
            </a:fld>
            <a:endParaRPr kumimoji="1" lang="ja-JP" altLang="en-US"/>
          </a:p>
        </p:txBody>
      </p:sp>
    </p:spTree>
    <p:extLst>
      <p:ext uri="{BB962C8B-B14F-4D97-AF65-F5344CB8AC3E}">
        <p14:creationId xmlns:p14="http://schemas.microsoft.com/office/powerpoint/2010/main" val="23640555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用語集</a:t>
            </a:r>
            <a:r>
              <a:rPr lang="ja-JP" altLang="en-US" dirty="0"/>
              <a:t>（</a:t>
            </a:r>
            <a:r>
              <a:rPr lang="en-US" altLang="ja-JP" dirty="0"/>
              <a:t>1</a:t>
            </a:r>
            <a:r>
              <a:rPr lang="ja-JP" altLang="en-US" dirty="0"/>
              <a:t>）</a:t>
            </a:r>
            <a:r>
              <a:rPr lang="ja-JP" altLang="en-US" sz="1600" dirty="0"/>
              <a:t>ア～キ</a:t>
            </a:r>
            <a:endParaRPr kumimoji="1" lang="ja-JP" altLang="en-US" sz="16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graphicFrame>
        <p:nvGraphicFramePr>
          <p:cNvPr id="6" name="表 5"/>
          <p:cNvGraphicFramePr>
            <a:graphicFrameLocks noGrp="1"/>
          </p:cNvGraphicFramePr>
          <p:nvPr>
            <p:extLst>
              <p:ext uri="{D42A27DB-BD31-4B8C-83A1-F6EECF244321}">
                <p14:modId xmlns:p14="http://schemas.microsoft.com/office/powerpoint/2010/main" val="1666741355"/>
              </p:ext>
            </p:extLst>
          </p:nvPr>
        </p:nvGraphicFramePr>
        <p:xfrm>
          <a:off x="92764" y="701053"/>
          <a:ext cx="8918232" cy="5897497"/>
        </p:xfrm>
        <a:graphic>
          <a:graphicData uri="http://schemas.openxmlformats.org/drawingml/2006/table">
            <a:tbl>
              <a:tblPr firstRow="1" bandRow="1">
                <a:tableStyleId>{073A0DAA-6AF3-43AB-8588-CEC1D06C72B9}</a:tableStyleId>
              </a:tblPr>
              <a:tblGrid>
                <a:gridCol w="2226487">
                  <a:extLst>
                    <a:ext uri="{9D8B030D-6E8A-4147-A177-3AD203B41FA5}">
                      <a16:colId xmlns:a16="http://schemas.microsoft.com/office/drawing/2014/main" val="2873148686"/>
                    </a:ext>
                  </a:extLst>
                </a:gridCol>
                <a:gridCol w="6691745">
                  <a:extLst>
                    <a:ext uri="{9D8B030D-6E8A-4147-A177-3AD203B41FA5}">
                      <a16:colId xmlns:a16="http://schemas.microsoft.com/office/drawing/2014/main" val="2187956047"/>
                    </a:ext>
                  </a:extLst>
                </a:gridCol>
              </a:tblGrid>
              <a:tr h="182035">
                <a:tc>
                  <a:txBody>
                    <a:bodyPr/>
                    <a:lstStyle/>
                    <a:p>
                      <a:r>
                        <a:rPr kumimoji="1" lang="ja-JP" altLang="en-US" sz="1200" dirty="0">
                          <a:latin typeface="+mn-lt"/>
                        </a:rPr>
                        <a:t>用語</a:t>
                      </a:r>
                    </a:p>
                  </a:txBody>
                  <a:tcPr marL="36000" marR="36000" marT="18000" marB="18000"/>
                </a:tc>
                <a:tc>
                  <a:txBody>
                    <a:bodyPr/>
                    <a:lstStyle/>
                    <a:p>
                      <a:r>
                        <a:rPr kumimoji="1" lang="ja-JP" altLang="en-US" sz="1200" dirty="0">
                          <a:latin typeface="+mn-lt"/>
                        </a:rPr>
                        <a:t>説明</a:t>
                      </a:r>
                    </a:p>
                  </a:txBody>
                  <a:tcPr marL="36000" marR="36000" marT="18000" marB="18000"/>
                </a:tc>
                <a:extLst>
                  <a:ext uri="{0D108BD9-81ED-4DB2-BD59-A6C34878D82A}">
                    <a16:rowId xmlns:a16="http://schemas.microsoft.com/office/drawing/2014/main" val="1204110233"/>
                  </a:ext>
                </a:extLst>
              </a:tr>
              <a:tr h="212537">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アカデミア</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学問や研究に専念し、追求している環境（機関）。</a:t>
                      </a:r>
                    </a:p>
                  </a:txBody>
                  <a:tcPr marL="6350" marR="6350" marT="6350" marB="0" anchor="ctr"/>
                </a:tc>
                <a:extLst>
                  <a:ext uri="{0D108BD9-81ED-4DB2-BD59-A6C34878D82A}">
                    <a16:rowId xmlns:a16="http://schemas.microsoft.com/office/drawing/2014/main" val="2682132808"/>
                  </a:ext>
                </a:extLst>
              </a:tr>
              <a:tr h="141316">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アジャイル</a:t>
                      </a:r>
                    </a:p>
                  </a:txBody>
                  <a:tcPr marL="6350" marR="6350" marT="6350" marB="0" anchor="ctr"/>
                </a:tc>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すばやい</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俊敏な</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という意味で、反復 </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イテレーション</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 </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と呼ばれる短い開発期間単位を採用することで、リスクを最小化しようとする開発手法の一つ。</a:t>
                      </a:r>
                    </a:p>
                  </a:txBody>
                  <a:tcPr marL="6350" marR="6350" marT="6350" marB="0" anchor="ctr"/>
                </a:tc>
                <a:extLst>
                  <a:ext uri="{0D108BD9-81ED-4DB2-BD59-A6C34878D82A}">
                    <a16:rowId xmlns:a16="http://schemas.microsoft.com/office/drawing/2014/main" val="3542319615"/>
                  </a:ext>
                </a:extLst>
              </a:tr>
              <a:tr h="7899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アジャイルガバナンス</a:t>
                      </a:r>
                    </a:p>
                  </a:txBody>
                  <a:tcPr marL="6350" marR="6350" marT="6350" marB="0" anchor="ctr"/>
                </a:tc>
                <a:tc>
                  <a:txBody>
                    <a:bodyPr/>
                    <a:lstStyle/>
                    <a:p>
                      <a:pPr algn="l" fontAlgn="t"/>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ソフトウェア開発の手法に由来する言葉で、事前にシステムの要件や仕様を固定するのではなく、要件や仕様に変更が生じることを前提に、機敏かつ柔軟に開発を行い、常に検証を重ねていく手法。この手法をガバナンスに応用したもの。</a:t>
                      </a:r>
                    </a:p>
                  </a:txBody>
                  <a:tcPr marL="6350" marR="6350" marT="6350" marB="0"/>
                </a:tc>
                <a:extLst>
                  <a:ext uri="{0D108BD9-81ED-4DB2-BD59-A6C34878D82A}">
                    <a16:rowId xmlns:a16="http://schemas.microsoft.com/office/drawing/2014/main" val="2785791126"/>
                  </a:ext>
                </a:extLst>
              </a:tr>
              <a:tr h="157986">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アバター</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身代わりとしてのロボットや３</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D</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映像等を示すもの。</a:t>
                      </a:r>
                    </a:p>
                  </a:txBody>
                  <a:tcPr marL="6350" marR="6350" marT="6350" marB="0" anchor="ctr"/>
                </a:tc>
                <a:extLst>
                  <a:ext uri="{0D108BD9-81ED-4DB2-BD59-A6C34878D82A}">
                    <a16:rowId xmlns:a16="http://schemas.microsoft.com/office/drawing/2014/main" val="1351735790"/>
                  </a:ext>
                </a:extLst>
              </a:tr>
              <a:tr h="15385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アプリケーションアプリ</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コンピュータで、使用者の業務の目的に応じて使うソフトウェアを指す。スマホ向けや事務作業向けの汎用的なものから、特定業務に特化して開発された業務用アプリケーション等がある。</a:t>
                      </a:r>
                    </a:p>
                  </a:txBody>
                  <a:tcPr marL="6350" marR="6350" marT="6350" marB="0" anchor="ctr"/>
                </a:tc>
                <a:extLst>
                  <a:ext uri="{0D108BD9-81ED-4DB2-BD59-A6C34878D82A}">
                    <a16:rowId xmlns:a16="http://schemas.microsoft.com/office/drawing/2014/main" val="1186710460"/>
                  </a:ext>
                </a:extLst>
              </a:tr>
              <a:tr h="10815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イノベーション</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物事の「新機軸」「新結合」「新しい切り口」「新しい捉え方」「新しい活用法」。</a:t>
                      </a:r>
                    </a:p>
                  </a:txBody>
                  <a:tcPr marL="6350" marR="6350" marT="6350" marB="0" anchor="ctr"/>
                </a:tc>
                <a:extLst>
                  <a:ext uri="{0D108BD9-81ED-4DB2-BD59-A6C34878D82A}">
                    <a16:rowId xmlns:a16="http://schemas.microsoft.com/office/drawing/2014/main" val="3334381935"/>
                  </a:ext>
                </a:extLst>
              </a:tr>
              <a:tr h="7908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インキュベーション</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設立して間がない新企業に国や地方自治体などが経営技術・金銭・人材などを提供し、育成すること。</a:t>
                      </a:r>
                    </a:p>
                  </a:txBody>
                  <a:tcPr marL="6350" marR="6350" marT="6350" marB="0" anchor="ctr"/>
                </a:tc>
                <a:extLst>
                  <a:ext uri="{0D108BD9-81ED-4DB2-BD59-A6C34878D82A}">
                    <a16:rowId xmlns:a16="http://schemas.microsoft.com/office/drawing/2014/main" val="1211305275"/>
                  </a:ext>
                </a:extLst>
              </a:tr>
              <a:tr h="6663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イントラネットワーク</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組織内のプライベートネットワーク。</a:t>
                      </a:r>
                    </a:p>
                  </a:txBody>
                  <a:tcPr marL="6350" marR="6350" marT="6350" marB="0" anchor="ctr"/>
                </a:tc>
                <a:extLst>
                  <a:ext uri="{0D108BD9-81ED-4DB2-BD59-A6C34878D82A}">
                    <a16:rowId xmlns:a16="http://schemas.microsoft.com/office/drawing/2014/main" val="3082071240"/>
                  </a:ext>
                </a:extLst>
              </a:tr>
              <a:tr h="79124">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インバウンド</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外から中へ入り込むこと。特に外国人の訪日旅行。</a:t>
                      </a:r>
                    </a:p>
                  </a:txBody>
                  <a:tcPr marL="6350" marR="6350" marT="6350" marB="0" anchor="ctr"/>
                </a:tc>
                <a:extLst>
                  <a:ext uri="{0D108BD9-81ED-4DB2-BD59-A6C34878D82A}">
                    <a16:rowId xmlns:a16="http://schemas.microsoft.com/office/drawing/2014/main" val="1093596497"/>
                  </a:ext>
                </a:extLst>
              </a:tr>
              <a:tr h="66676">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ウェアラブル端末</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腕や頭部などの身体に装着して利用する情報端末。</a:t>
                      </a:r>
                    </a:p>
                  </a:txBody>
                  <a:tcPr marL="6350" marR="6350" marT="6350" marB="0" anchor="ctr"/>
                </a:tc>
                <a:extLst>
                  <a:ext uri="{0D108BD9-81ED-4DB2-BD59-A6C34878D82A}">
                    <a16:rowId xmlns:a16="http://schemas.microsoft.com/office/drawing/2014/main" val="1526898382"/>
                  </a:ext>
                </a:extLst>
              </a:tr>
              <a:tr h="9579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ウォーターフロント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海、川、湖などに臨む土地。海岸通り、河岸などの水辺地帯。</a:t>
                      </a:r>
                    </a:p>
                  </a:txBody>
                  <a:tcPr marL="6350" marR="6350" marT="6350" marB="0" anchor="ctr"/>
                </a:tc>
                <a:extLst>
                  <a:ext uri="{0D108BD9-81ED-4DB2-BD59-A6C34878D82A}">
                    <a16:rowId xmlns:a16="http://schemas.microsoft.com/office/drawing/2014/main" val="2830003671"/>
                  </a:ext>
                </a:extLst>
              </a:tr>
              <a:tr h="9997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エコシステム</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ビジネスにおいて同じ業界または別の業界の企業が連携し、収益を伸ばしていく構造。</a:t>
                      </a:r>
                    </a:p>
                  </a:txBody>
                  <a:tcPr marL="6350" marR="6350" marT="6350" marB="0" anchor="ctr"/>
                </a:tc>
                <a:extLst>
                  <a:ext uri="{0D108BD9-81ED-4DB2-BD59-A6C34878D82A}">
                    <a16:rowId xmlns:a16="http://schemas.microsoft.com/office/drawing/2014/main" val="194074997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エドテック</a:t>
                      </a:r>
                    </a:p>
                  </a:txBody>
                  <a:tcPr marL="6350" marR="6350" marT="6350" marB="0" anchor="ctr"/>
                </a:tc>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Education</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（教育）と</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Technology</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（技術）を組み合わせた造語。教育における</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AI</a:t>
                      </a:r>
                      <a:r>
                        <a:rPr lang="ja-JP" altLang="en-US" sz="1050" b="0" i="0" u="none" strike="noStrike" dirty="0" err="1">
                          <a:solidFill>
                            <a:srgbClr val="000000"/>
                          </a:solidFill>
                          <a:effectLst/>
                          <a:latin typeface="メイリオ" panose="020B0604030504040204" pitchFamily="50" charset="-128"/>
                          <a:ea typeface="メイリオ" panose="020B0604030504040204" pitchFamily="50" charset="-128"/>
                        </a:rPr>
                        <a: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ビッグデータ等の様々な新しいテクノロジーを活用したあらゆる取組。</a:t>
                      </a:r>
                    </a:p>
                  </a:txBody>
                  <a:tcPr marL="6350" marR="6350" marT="6350" marB="0" anchor="ctr"/>
                </a:tc>
                <a:extLst>
                  <a:ext uri="{0D108BD9-81ED-4DB2-BD59-A6C34878D82A}">
                    <a16:rowId xmlns:a16="http://schemas.microsoft.com/office/drawing/2014/main" val="325715690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オープンデータ</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商用利用及び２次利用が可能かつ機械判読にも適したデータ形式で提供するデータ。</a:t>
                      </a:r>
                    </a:p>
                  </a:txBody>
                  <a:tcPr marL="6350" marR="6350" marT="6350" marB="0" anchor="ctr"/>
                </a:tc>
                <a:extLst>
                  <a:ext uri="{0D108BD9-81ED-4DB2-BD59-A6C34878D82A}">
                    <a16:rowId xmlns:a16="http://schemas.microsoft.com/office/drawing/2014/main" val="775109543"/>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オープンデータカタログサイト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オープンデータの情報を公開し横断的検索を可能とすることで、オープンデータを利用しやすくするためのポータルサイト</a:t>
                      </a:r>
                    </a:p>
                  </a:txBody>
                  <a:tcPr marL="6350" marR="6350" marT="6350" marB="0" anchor="ctr"/>
                </a:tc>
                <a:extLst>
                  <a:ext uri="{0D108BD9-81ED-4DB2-BD59-A6C34878D82A}">
                    <a16:rowId xmlns:a16="http://schemas.microsoft.com/office/drawing/2014/main" val="1762122319"/>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オンデマンド</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要求に応じての意。要求に応じてサービスを提供すること。</a:t>
                      </a:r>
                    </a:p>
                  </a:txBody>
                  <a:tcPr marL="6350" marR="6350" marT="6350" marB="0" anchor="ctr"/>
                </a:tc>
                <a:extLst>
                  <a:ext uri="{0D108BD9-81ED-4DB2-BD59-A6C34878D82A}">
                    <a16:rowId xmlns:a16="http://schemas.microsoft.com/office/drawing/2014/main" val="302391674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オンライン（</a:t>
                      </a:r>
                      <a:r>
                        <a:rPr lang="en-US" altLang="ja-JP" sz="1200" b="0" i="0" u="none" strike="noStrike" dirty="0">
                          <a:solidFill>
                            <a:srgbClr val="000000"/>
                          </a:solidFill>
                          <a:effectLst/>
                          <a:latin typeface="メイリオ" panose="020B0604030504040204" pitchFamily="50" charset="-128"/>
                          <a:ea typeface="メイリオ" panose="020B0604030504040204" pitchFamily="50" charset="-128"/>
                        </a:rPr>
                        <a:t>web</a:t>
                      </a: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）会議システム</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映像と音声の送受信により相</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 </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手の状態を相互に認識しながら通話をすることができるシステム。</a:t>
                      </a:r>
                    </a:p>
                  </a:txBody>
                  <a:tcPr marL="6350" marR="6350" marT="6350" marB="0" anchor="ctr"/>
                </a:tc>
                <a:extLst>
                  <a:ext uri="{0D108BD9-81ED-4DB2-BD59-A6C34878D82A}">
                    <a16:rowId xmlns:a16="http://schemas.microsoft.com/office/drawing/2014/main" val="3935731297"/>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カーボン・ニュートラル</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温室効果ガスの排出を全体としてゼロにすること。</a:t>
                      </a:r>
                    </a:p>
                  </a:txBody>
                  <a:tcPr marL="6350" marR="6350" marT="6350" marB="0" anchor="ctr"/>
                </a:tc>
                <a:extLst>
                  <a:ext uri="{0D108BD9-81ED-4DB2-BD59-A6C34878D82A}">
                    <a16:rowId xmlns:a16="http://schemas.microsoft.com/office/drawing/2014/main" val="13703570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貨客混載</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貨物と旅客の輸送、運行を一緒に行う形態。</a:t>
                      </a:r>
                    </a:p>
                  </a:txBody>
                  <a:tcPr marL="6350" marR="6350" marT="6350" marB="0" anchor="ctr"/>
                </a:tc>
                <a:extLst>
                  <a:ext uri="{0D108BD9-81ED-4DB2-BD59-A6C34878D82A}">
                    <a16:rowId xmlns:a16="http://schemas.microsoft.com/office/drawing/2014/main" val="983341082"/>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ガバナンス</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「組織などをまとめあげるために方針やルールなどを決めて、それらを組織内にあまねく行き渡らせて実行させること」という意味で、「統治・支配・管理」という語に相当する。</a:t>
                      </a:r>
                    </a:p>
                  </a:txBody>
                  <a:tcPr marL="6350" marR="6350" marT="6350" marB="0" anchor="ctr"/>
                </a:tc>
                <a:extLst>
                  <a:ext uri="{0D108BD9-81ED-4DB2-BD59-A6C34878D82A}">
                    <a16:rowId xmlns:a16="http://schemas.microsoft.com/office/drawing/2014/main" val="3130111915"/>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ガバメントクラウド</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政府の情報システムについて、共通的な基盤・機能を提供する複数のク ラウドサービス（</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IaaS</a:t>
                      </a:r>
                      <a:r>
                        <a:rPr lang="ja-JP" altLang="en-US" sz="1050" b="0" i="0" u="none" strike="noStrike" dirty="0" err="1">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PaaS</a:t>
                      </a:r>
                      <a:r>
                        <a:rPr lang="ja-JP" altLang="en-US" sz="1050" b="0" i="0" u="none" strike="noStrike" dirty="0" err="1">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SaaS</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）の利用環境。</a:t>
                      </a:r>
                    </a:p>
                  </a:txBody>
                  <a:tcPr marL="6350" marR="6350" marT="6350" marB="0" anchor="ctr"/>
                </a:tc>
                <a:extLst>
                  <a:ext uri="{0D108BD9-81ED-4DB2-BD59-A6C34878D82A}">
                    <a16:rowId xmlns:a16="http://schemas.microsoft.com/office/drawing/2014/main" val="3422845278"/>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カンファレンス</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会議や協議会。</a:t>
                      </a:r>
                    </a:p>
                  </a:txBody>
                  <a:tcPr marL="6350" marR="6350" marT="6350" marB="0" anchor="ctr"/>
                </a:tc>
                <a:extLst>
                  <a:ext uri="{0D108BD9-81ED-4DB2-BD59-A6C34878D82A}">
                    <a16:rowId xmlns:a16="http://schemas.microsoft.com/office/drawing/2014/main" val="1617114985"/>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機械判読性の高いデータ</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コンピューターで容易に処理できるデータ形式。</a:t>
                      </a:r>
                    </a:p>
                  </a:txBody>
                  <a:tcPr marL="6350" marR="6350" marT="6350" marB="0" anchor="ctr"/>
                </a:tc>
                <a:extLst>
                  <a:ext uri="{0D108BD9-81ED-4DB2-BD59-A6C34878D82A}">
                    <a16:rowId xmlns:a16="http://schemas.microsoft.com/office/drawing/2014/main" val="1054911304"/>
                  </a:ext>
                </a:extLst>
              </a:tr>
            </a:tbl>
          </a:graphicData>
        </a:graphic>
      </p:graphicFrame>
    </p:spTree>
    <p:extLst>
      <p:ext uri="{BB962C8B-B14F-4D97-AF65-F5344CB8AC3E}">
        <p14:creationId xmlns:p14="http://schemas.microsoft.com/office/powerpoint/2010/main" val="210309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用語集</a:t>
            </a:r>
            <a:r>
              <a:rPr lang="ja-JP" altLang="en-US" dirty="0"/>
              <a:t>（</a:t>
            </a:r>
            <a:r>
              <a:rPr lang="en-US" altLang="ja-JP" dirty="0"/>
              <a:t>2</a:t>
            </a:r>
            <a:r>
              <a:rPr lang="ja-JP" altLang="en-US" dirty="0"/>
              <a:t>）</a:t>
            </a:r>
            <a:r>
              <a:rPr lang="ja-JP" altLang="en-US" sz="1600" dirty="0"/>
              <a:t>ク～タ</a:t>
            </a:r>
            <a:endParaRPr kumimoji="1" lang="ja-JP" altLang="en-US" sz="1600" dirty="0"/>
          </a:p>
        </p:txBody>
      </p:sp>
      <p:sp>
        <p:nvSpPr>
          <p:cNvPr id="4" name="スライド番号プレースホルダー 3"/>
          <p:cNvSpPr>
            <a:spLocks noGrp="1"/>
          </p:cNvSpPr>
          <p:nvPr>
            <p:ph type="sldNum" sz="quarter" idx="12"/>
          </p:nvPr>
        </p:nvSpPr>
        <p:spPr>
          <a:xfrm>
            <a:off x="7086600" y="6598941"/>
            <a:ext cx="2057400" cy="25905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graphicFrame>
        <p:nvGraphicFramePr>
          <p:cNvPr id="6" name="表 5"/>
          <p:cNvGraphicFramePr>
            <a:graphicFrameLocks noGrp="1"/>
          </p:cNvGraphicFramePr>
          <p:nvPr>
            <p:extLst>
              <p:ext uri="{D42A27DB-BD31-4B8C-83A1-F6EECF244321}">
                <p14:modId xmlns:p14="http://schemas.microsoft.com/office/powerpoint/2010/main" val="2618183917"/>
              </p:ext>
            </p:extLst>
          </p:nvPr>
        </p:nvGraphicFramePr>
        <p:xfrm>
          <a:off x="92764" y="665884"/>
          <a:ext cx="8918232" cy="5933057"/>
        </p:xfrm>
        <a:graphic>
          <a:graphicData uri="http://schemas.openxmlformats.org/drawingml/2006/table">
            <a:tbl>
              <a:tblPr firstRow="1" bandRow="1">
                <a:tableStyleId>{073A0DAA-6AF3-43AB-8588-CEC1D06C72B9}</a:tableStyleId>
              </a:tblPr>
              <a:tblGrid>
                <a:gridCol w="2118421">
                  <a:extLst>
                    <a:ext uri="{9D8B030D-6E8A-4147-A177-3AD203B41FA5}">
                      <a16:colId xmlns:a16="http://schemas.microsoft.com/office/drawing/2014/main" val="2873148686"/>
                    </a:ext>
                  </a:extLst>
                </a:gridCol>
                <a:gridCol w="6799811">
                  <a:extLst>
                    <a:ext uri="{9D8B030D-6E8A-4147-A177-3AD203B41FA5}">
                      <a16:colId xmlns:a16="http://schemas.microsoft.com/office/drawing/2014/main" val="2187956047"/>
                    </a:ext>
                  </a:extLst>
                </a:gridCol>
              </a:tblGrid>
              <a:tr h="182035">
                <a:tc>
                  <a:txBody>
                    <a:bodyPr/>
                    <a:lstStyle/>
                    <a:p>
                      <a:r>
                        <a:rPr kumimoji="1" lang="ja-JP" altLang="en-US" sz="1200" dirty="0"/>
                        <a:t>用語</a:t>
                      </a:r>
                    </a:p>
                  </a:txBody>
                  <a:tcPr marL="36000" marR="36000" marT="18000" marB="18000"/>
                </a:tc>
                <a:tc>
                  <a:txBody>
                    <a:bodyPr/>
                    <a:lstStyle/>
                    <a:p>
                      <a:r>
                        <a:rPr kumimoji="1" lang="ja-JP" altLang="en-US" sz="1200" dirty="0"/>
                        <a:t>説明</a:t>
                      </a:r>
                    </a:p>
                  </a:txBody>
                  <a:tcPr marL="36000" marR="36000" marT="18000" marB="18000"/>
                </a:tc>
                <a:extLst>
                  <a:ext uri="{0D108BD9-81ED-4DB2-BD59-A6C34878D82A}">
                    <a16:rowId xmlns:a16="http://schemas.microsoft.com/office/drawing/2014/main" val="1204110233"/>
                  </a:ext>
                </a:extLst>
              </a:tr>
              <a:tr h="212537">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クラウドファンディング</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インターネットのサイトでやりたいことを発表し、賛同してくれた人から広く資金を集める仕組み。</a:t>
                      </a:r>
                    </a:p>
                  </a:txBody>
                  <a:tcPr marL="6350" marR="6350" marT="6350" marB="0" anchor="ctr"/>
                </a:tc>
                <a:extLst>
                  <a:ext uri="{0D108BD9-81ED-4DB2-BD59-A6C34878D82A}">
                    <a16:rowId xmlns:a16="http://schemas.microsoft.com/office/drawing/2014/main" val="2682132808"/>
                  </a:ext>
                </a:extLst>
              </a:tr>
              <a:tr h="141316">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クラウド環境サービス</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従来は利用者が手元のコンピュータで利用していたデータやソフトウェアを、インターネットなどのネットワークを通じて、利用者にサービス提供すること、またはその環境。</a:t>
                      </a:r>
                    </a:p>
                  </a:txBody>
                  <a:tcPr marL="6350" marR="6350" marT="6350" marB="0" anchor="ctr"/>
                </a:tc>
                <a:extLst>
                  <a:ext uri="{0D108BD9-81ED-4DB2-BD59-A6C34878D82A}">
                    <a16:rowId xmlns:a16="http://schemas.microsoft.com/office/drawing/2014/main" val="3542319615"/>
                  </a:ext>
                </a:extLst>
              </a:tr>
              <a:tr h="7899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グリーンインフラ</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自然環境のもつ多様な機能をし、自然環境、経済、社会にとって有益な対策を社会 人工的なインフラの代替手段や補完手段として活用 資本整備の一環として進めようという考え方。</a:t>
                      </a:r>
                    </a:p>
                  </a:txBody>
                  <a:tcPr marL="6350" marR="6350" marT="6350" marB="0" anchor="ctr"/>
                </a:tc>
                <a:extLst>
                  <a:ext uri="{0D108BD9-81ED-4DB2-BD59-A6C34878D82A}">
                    <a16:rowId xmlns:a16="http://schemas.microsoft.com/office/drawing/2014/main" val="2785791126"/>
                  </a:ext>
                </a:extLst>
              </a:tr>
              <a:tr h="157986">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グリーンフィールド</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 埋立地や工場跡地などの更地を新規に開発し、そこに新たに住民を集める新規開発型の手法。 対して、既存の街区における再開発を「ブラウンフィールド」と呼ぶ。</a:t>
                      </a:r>
                    </a:p>
                  </a:txBody>
                  <a:tcPr marL="6350" marR="6350" marT="6350" marB="0" anchor="ctr"/>
                </a:tc>
                <a:extLst>
                  <a:ext uri="{0D108BD9-81ED-4DB2-BD59-A6C34878D82A}">
                    <a16:rowId xmlns:a16="http://schemas.microsoft.com/office/drawing/2014/main" val="1351735790"/>
                  </a:ext>
                </a:extLst>
              </a:tr>
              <a:tr h="15385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ゲートウェイ</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通常の駅やターミナルと異なり、長距離移動や長距離交易のための交通結節点。</a:t>
                      </a:r>
                    </a:p>
                  </a:txBody>
                  <a:tcPr marL="6350" marR="6350" marT="6350" marB="0" anchor="ctr"/>
                </a:tc>
                <a:extLst>
                  <a:ext uri="{0D108BD9-81ED-4DB2-BD59-A6C34878D82A}">
                    <a16:rowId xmlns:a16="http://schemas.microsoft.com/office/drawing/2014/main" val="1186710460"/>
                  </a:ext>
                </a:extLst>
              </a:tr>
              <a:tr h="10815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コミュニケーション基盤</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メール、チャット、ビデオ会議、電話帳や情報共有などの通信伝達機能と、モバイルや端末などの通信装置からなる基盤。</a:t>
                      </a:r>
                    </a:p>
                  </a:txBody>
                  <a:tcPr marL="6350" marR="6350" marT="6350" marB="0" anchor="ctr"/>
                </a:tc>
                <a:extLst>
                  <a:ext uri="{0D108BD9-81ED-4DB2-BD59-A6C34878D82A}">
                    <a16:rowId xmlns:a16="http://schemas.microsoft.com/office/drawing/2014/main" val="3334381935"/>
                  </a:ext>
                </a:extLst>
              </a:tr>
              <a:tr h="79080">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コンソーシアム</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 複数の組織（企業、地方公共団体等）が集まり共通の目的を持ち事業活動する集団（共同事業体）。</a:t>
                      </a:r>
                    </a:p>
                  </a:txBody>
                  <a:tcPr marL="6350" marR="6350" marT="6350" marB="0" anchor="ctr"/>
                </a:tc>
                <a:extLst>
                  <a:ext uri="{0D108BD9-81ED-4DB2-BD59-A6C34878D82A}">
                    <a16:rowId xmlns:a16="http://schemas.microsoft.com/office/drawing/2014/main" val="1211305275"/>
                  </a:ext>
                </a:extLst>
              </a:tr>
              <a:tr h="6663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コンパクトシティ</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論者や文脈によって異なるが、一般的には、</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1)</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高密度で近接した開発形態、</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2)</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公共交通機関でつながった市街地、</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3)</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地域のサービスや職場までの移動の容易さ、という特徴を有した都市構造を示す。</a:t>
                      </a:r>
                    </a:p>
                  </a:txBody>
                  <a:tcPr marL="6350" marR="6350" marT="6350" marB="0" anchor="ctr"/>
                </a:tc>
                <a:extLst>
                  <a:ext uri="{0D108BD9-81ED-4DB2-BD59-A6C34878D82A}">
                    <a16:rowId xmlns:a16="http://schemas.microsoft.com/office/drawing/2014/main" val="3082071240"/>
                  </a:ext>
                </a:extLst>
              </a:tr>
              <a:tr h="79124">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シームレス</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途切れのない、継ぎ目がないという意味。ここでは目的地までの移動手段が途切れることがないということ。</a:t>
                      </a:r>
                    </a:p>
                  </a:txBody>
                  <a:tcPr marL="6350" marR="6350" marT="6350" marB="0" anchor="ctr"/>
                </a:tc>
                <a:extLst>
                  <a:ext uri="{0D108BD9-81ED-4DB2-BD59-A6C34878D82A}">
                    <a16:rowId xmlns:a16="http://schemas.microsoft.com/office/drawing/2014/main" val="1093596497"/>
                  </a:ext>
                </a:extLst>
              </a:tr>
              <a:tr h="66676">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シェアサイクル</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地域内に複数のサイクルポートを設置し、どこでも自転車を借りることができ、返却することができるシステム。</a:t>
                      </a:r>
                    </a:p>
                  </a:txBody>
                  <a:tcPr marL="6350" marR="6350" marT="6350" marB="0" anchor="ctr"/>
                </a:tc>
                <a:extLst>
                  <a:ext uri="{0D108BD9-81ED-4DB2-BD59-A6C34878D82A}">
                    <a16:rowId xmlns:a16="http://schemas.microsoft.com/office/drawing/2014/main" val="1526898382"/>
                  </a:ext>
                </a:extLst>
              </a:tr>
              <a:tr h="95793">
                <a:tc>
                  <a:txBody>
                    <a:bodyPr/>
                    <a:lstStyle/>
                    <a:p>
                      <a:pPr algn="l" fontAlgn="ctr"/>
                      <a:r>
                        <a:rPr lang="zh-TW" altLang="en-US" sz="1200" b="0" i="0" u="none" strike="noStrike">
                          <a:solidFill>
                            <a:srgbClr val="000000"/>
                          </a:solidFill>
                          <a:effectLst/>
                          <a:latin typeface="メイリオ" panose="020B0604030504040204" pitchFamily="50" charset="-128"/>
                          <a:ea typeface="メイリオ" panose="020B0604030504040204" pitchFamily="50" charset="-128"/>
                        </a:rPr>
                        <a:t>自然言語処理</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人間が日常的に使っている言葉や文章データなどをコンピュータに処理させる技術。</a:t>
                      </a:r>
                    </a:p>
                  </a:txBody>
                  <a:tcPr marL="6350" marR="6350" marT="6350" marB="0" anchor="ctr"/>
                </a:tc>
                <a:extLst>
                  <a:ext uri="{0D108BD9-81ED-4DB2-BD59-A6C34878D82A}">
                    <a16:rowId xmlns:a16="http://schemas.microsoft.com/office/drawing/2014/main" val="2830003671"/>
                  </a:ext>
                </a:extLst>
              </a:tr>
              <a:tr h="9997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シビックテック</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地域が抱える課題について</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ICT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を活用し、市民・企業・技術者などが連携参加して解決していく取組み。</a:t>
                      </a:r>
                    </a:p>
                  </a:txBody>
                  <a:tcPr marL="6350" marR="6350" marT="6350" marB="0" anchor="ctr"/>
                </a:tc>
                <a:extLst>
                  <a:ext uri="{0D108BD9-81ED-4DB2-BD59-A6C34878D82A}">
                    <a16:rowId xmlns:a16="http://schemas.microsoft.com/office/drawing/2014/main" val="194074997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シンボリック</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象徴的であるさま。</a:t>
                      </a:r>
                    </a:p>
                  </a:txBody>
                  <a:tcPr marL="6350" marR="6350" marT="6350" marB="0" anchor="ctr"/>
                </a:tc>
                <a:extLst>
                  <a:ext uri="{0D108BD9-81ED-4DB2-BD59-A6C34878D82A}">
                    <a16:rowId xmlns:a16="http://schemas.microsoft.com/office/drawing/2014/main" val="325715690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スーパー・メガリージョン</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人口減少下にある我が国において、リニア中央新幹線による 対流の活発化及びそれによる新たな価値の創造を図り、我が国全体の持続的な成長に つなげていくコアとなるもの。</a:t>
                      </a:r>
                    </a:p>
                  </a:txBody>
                  <a:tcPr marL="6350" marR="6350" marT="6350" marB="0" anchor="ctr"/>
                </a:tc>
                <a:extLst>
                  <a:ext uri="{0D108BD9-81ED-4DB2-BD59-A6C34878D82A}">
                    <a16:rowId xmlns:a16="http://schemas.microsoft.com/office/drawing/2014/main" val="775109543"/>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スケールメリット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規模を大きくすることで得られる効果や利益、優位性。</a:t>
                      </a:r>
                    </a:p>
                  </a:txBody>
                  <a:tcPr marL="6350" marR="6350" marT="6350" marB="0" anchor="ctr"/>
                </a:tc>
                <a:extLst>
                  <a:ext uri="{0D108BD9-81ED-4DB2-BD59-A6C34878D82A}">
                    <a16:rowId xmlns:a16="http://schemas.microsoft.com/office/drawing/2014/main" val="1762122319"/>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スタートアップ</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新しい技術や分野に取り組んでいる企業や事業。</a:t>
                      </a:r>
                    </a:p>
                  </a:txBody>
                  <a:tcPr marL="6350" marR="6350" marT="6350" marB="0" anchor="ctr"/>
                </a:tc>
                <a:extLst>
                  <a:ext uri="{0D108BD9-81ED-4DB2-BD59-A6C34878D82A}">
                    <a16:rowId xmlns:a16="http://schemas.microsoft.com/office/drawing/2014/main" val="302391674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スマート観光</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先端技術と観光地、観光客のデータを駆使して、新しい価値を創造する観光。</a:t>
                      </a:r>
                    </a:p>
                  </a:txBody>
                  <a:tcPr marL="6350" marR="6350" marT="6350" marB="0" anchor="ctr"/>
                </a:tc>
                <a:extLst>
                  <a:ext uri="{0D108BD9-81ED-4DB2-BD59-A6C34878D82A}">
                    <a16:rowId xmlns:a16="http://schemas.microsoft.com/office/drawing/2014/main" val="3935731297"/>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スマートグラス</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眼鏡型の通信機器。透過型の小さな画面やカメラ、通話機能があり、インターネットを通じて通信できる。</a:t>
                      </a:r>
                    </a:p>
                  </a:txBody>
                  <a:tcPr marL="6350" marR="6350" marT="6350" marB="0" anchor="ctr"/>
                </a:tc>
                <a:extLst>
                  <a:ext uri="{0D108BD9-81ED-4DB2-BD59-A6C34878D82A}">
                    <a16:rowId xmlns:a16="http://schemas.microsoft.com/office/drawing/2014/main" val="13703570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スマート防災</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ロボット技術や情報通信技術</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(ICT)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を活用して、災害を未然に防ぐこと。</a:t>
                      </a:r>
                    </a:p>
                  </a:txBody>
                  <a:tcPr marL="6350" marR="6350" marT="6350" marB="0" anchor="ctr"/>
                </a:tc>
                <a:extLst>
                  <a:ext uri="{0D108BD9-81ED-4DB2-BD59-A6C34878D82A}">
                    <a16:rowId xmlns:a16="http://schemas.microsoft.com/office/drawing/2014/main" val="983341082"/>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スマートメーター</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電力使用量を計測するための通信機能が搭載された電力メーター。</a:t>
                      </a:r>
                    </a:p>
                  </a:txBody>
                  <a:tcPr marL="6350" marR="6350" marT="6350" marB="0" anchor="ctr"/>
                </a:tc>
                <a:extLst>
                  <a:ext uri="{0D108BD9-81ED-4DB2-BD59-A6C34878D82A}">
                    <a16:rowId xmlns:a16="http://schemas.microsoft.com/office/drawing/2014/main" val="3130111915"/>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スマートモビリティ</a:t>
                      </a:r>
                    </a:p>
                  </a:txBody>
                  <a:tcPr marL="6350" marR="6350" marT="6350" marB="0" anchor="ctr"/>
                </a:tc>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AI</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による予約と最適ルートを組み合わせたデマンド型交通や、自動運転、</a:t>
                      </a:r>
                      <a:r>
                        <a:rPr lang="en-US" altLang="ja-JP" sz="1050" b="0" i="0" u="none" strike="noStrike" dirty="0" err="1">
                          <a:solidFill>
                            <a:srgbClr val="000000"/>
                          </a:solidFill>
                          <a:effectLst/>
                          <a:latin typeface="メイリオ" panose="020B0604030504040204" pitchFamily="50" charset="-128"/>
                          <a:ea typeface="メイリオ" panose="020B0604030504040204" pitchFamily="50" charset="-128"/>
                        </a:rPr>
                        <a:t>MaaS</a:t>
                      </a:r>
                      <a:r>
                        <a:rPr lang="ja-JP" altLang="en-US" sz="1050" b="0" i="0" u="none" strike="noStrike" dirty="0" err="1">
                          <a:solidFill>
                            <a:srgbClr val="000000"/>
                          </a:solidFill>
                          <a:effectLst/>
                          <a:latin typeface="メイリオ" panose="020B0604030504040204" pitchFamily="50" charset="-128"/>
                          <a:ea typeface="メイリオ" panose="020B0604030504040204" pitchFamily="50" charset="-128"/>
                        </a:rPr>
                        <a: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ドローン等の新たな移動・交通に係る技術やサービス。</a:t>
                      </a:r>
                    </a:p>
                  </a:txBody>
                  <a:tcPr marL="6350" marR="6350" marT="6350" marB="0" anchor="ctr"/>
                </a:tc>
                <a:extLst>
                  <a:ext uri="{0D108BD9-81ED-4DB2-BD59-A6C34878D82A}">
                    <a16:rowId xmlns:a16="http://schemas.microsoft.com/office/drawing/2014/main" val="3422845278"/>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センシング</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自然の情報を読み取ること。</a:t>
                      </a:r>
                    </a:p>
                  </a:txBody>
                  <a:tcPr marL="6350" marR="6350" marT="6350" marB="0" anchor="ctr"/>
                </a:tc>
                <a:extLst>
                  <a:ext uri="{0D108BD9-81ED-4DB2-BD59-A6C34878D82A}">
                    <a16:rowId xmlns:a16="http://schemas.microsoft.com/office/drawing/2014/main" val="1617114985"/>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ソリューション</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特定の問題の調査や計画の推進のため設けられた部会。</a:t>
                      </a:r>
                    </a:p>
                  </a:txBody>
                  <a:tcPr marL="6350" marR="6350" marT="6350" marB="0" anchor="ctr"/>
                </a:tc>
                <a:extLst>
                  <a:ext uri="{0D108BD9-81ED-4DB2-BD59-A6C34878D82A}">
                    <a16:rowId xmlns:a16="http://schemas.microsoft.com/office/drawing/2014/main" val="1054911304"/>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ダッシュボード</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複数の情報源からデータを集め、概要をまとめて一覧表示する機能や画面、ソフトウェア。</a:t>
                      </a:r>
                    </a:p>
                  </a:txBody>
                  <a:tcPr marL="6350" marR="6350" marT="6350" marB="0" anchor="ctr"/>
                </a:tc>
                <a:extLst>
                  <a:ext uri="{0D108BD9-81ED-4DB2-BD59-A6C34878D82A}">
                    <a16:rowId xmlns:a16="http://schemas.microsoft.com/office/drawing/2014/main" val="3570628138"/>
                  </a:ext>
                </a:extLst>
              </a:tr>
              <a:tr h="0">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多数同時接続</a:t>
                      </a:r>
                    </a:p>
                  </a:txBody>
                  <a:tcPr marL="6350" marR="6350" marT="6350" marB="0" anchor="ctr"/>
                </a:tc>
                <a:tc>
                  <a:txBody>
                    <a:bodyPr/>
                    <a:lstStyle/>
                    <a:p>
                      <a:pPr algn="l" fontAlgn="ct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基地局１台から同時に接続できる端末を従来に比べて飛躍的に増やせること。</a:t>
                      </a:r>
                    </a:p>
                  </a:txBody>
                  <a:tcPr marL="6350" marR="6350" marT="6350" marB="0" anchor="ctr"/>
                </a:tc>
                <a:extLst>
                  <a:ext uri="{0D108BD9-81ED-4DB2-BD59-A6C34878D82A}">
                    <a16:rowId xmlns:a16="http://schemas.microsoft.com/office/drawing/2014/main" val="1123644729"/>
                  </a:ext>
                </a:extLst>
              </a:tr>
            </a:tbl>
          </a:graphicData>
        </a:graphic>
      </p:graphicFrame>
    </p:spTree>
    <p:extLst>
      <p:ext uri="{BB962C8B-B14F-4D97-AF65-F5344CB8AC3E}">
        <p14:creationId xmlns:p14="http://schemas.microsoft.com/office/powerpoint/2010/main" val="42636097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用語集</a:t>
            </a:r>
            <a:r>
              <a:rPr lang="ja-JP" altLang="en-US" dirty="0"/>
              <a:t>（</a:t>
            </a:r>
            <a:r>
              <a:rPr lang="en-US" altLang="ja-JP" dirty="0"/>
              <a:t>3</a:t>
            </a:r>
            <a:r>
              <a:rPr lang="ja-JP" altLang="en-US" dirty="0"/>
              <a:t>）</a:t>
            </a:r>
            <a:r>
              <a:rPr lang="ja-JP" altLang="en-US" sz="1600" dirty="0"/>
              <a:t>チ～フ</a:t>
            </a:r>
            <a:endParaRPr kumimoji="1" lang="ja-JP" altLang="en-US" sz="1600" dirty="0"/>
          </a:p>
        </p:txBody>
      </p:sp>
      <p:sp>
        <p:nvSpPr>
          <p:cNvPr id="4" name="スライド番号プレースホルダー 3"/>
          <p:cNvSpPr>
            <a:spLocks noGrp="1"/>
          </p:cNvSpPr>
          <p:nvPr>
            <p:ph type="sldNum" sz="quarter" idx="12"/>
          </p:nvPr>
        </p:nvSpPr>
        <p:spPr>
          <a:xfrm>
            <a:off x="7086600" y="655806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graphicFrame>
        <p:nvGraphicFramePr>
          <p:cNvPr id="6" name="表 5"/>
          <p:cNvGraphicFramePr>
            <a:graphicFrameLocks noGrp="1"/>
          </p:cNvGraphicFramePr>
          <p:nvPr>
            <p:extLst>
              <p:ext uri="{D42A27DB-BD31-4B8C-83A1-F6EECF244321}">
                <p14:modId xmlns:p14="http://schemas.microsoft.com/office/powerpoint/2010/main" val="1008514046"/>
              </p:ext>
            </p:extLst>
          </p:nvPr>
        </p:nvGraphicFramePr>
        <p:xfrm>
          <a:off x="78909" y="638317"/>
          <a:ext cx="8918232" cy="6035480"/>
        </p:xfrm>
        <a:graphic>
          <a:graphicData uri="http://schemas.openxmlformats.org/drawingml/2006/table">
            <a:tbl>
              <a:tblPr firstRow="1" bandRow="1">
                <a:tableStyleId>{073A0DAA-6AF3-43AB-8588-CEC1D06C72B9}</a:tableStyleId>
              </a:tblPr>
              <a:tblGrid>
                <a:gridCol w="2118421">
                  <a:extLst>
                    <a:ext uri="{9D8B030D-6E8A-4147-A177-3AD203B41FA5}">
                      <a16:colId xmlns:a16="http://schemas.microsoft.com/office/drawing/2014/main" val="2873148686"/>
                    </a:ext>
                  </a:extLst>
                </a:gridCol>
                <a:gridCol w="6799811">
                  <a:extLst>
                    <a:ext uri="{9D8B030D-6E8A-4147-A177-3AD203B41FA5}">
                      <a16:colId xmlns:a16="http://schemas.microsoft.com/office/drawing/2014/main" val="2187956047"/>
                    </a:ext>
                  </a:extLst>
                </a:gridCol>
              </a:tblGrid>
              <a:tr h="182035">
                <a:tc>
                  <a:txBody>
                    <a:bodyPr/>
                    <a:lstStyle/>
                    <a:p>
                      <a:r>
                        <a:rPr kumimoji="1" lang="ja-JP" altLang="en-US" sz="1200" dirty="0"/>
                        <a:t>用語</a:t>
                      </a:r>
                    </a:p>
                  </a:txBody>
                  <a:tcPr marL="36000" marR="36000" marT="18000" marB="18000"/>
                </a:tc>
                <a:tc>
                  <a:txBody>
                    <a:bodyPr/>
                    <a:lstStyle/>
                    <a:p>
                      <a:r>
                        <a:rPr kumimoji="1" lang="ja-JP" altLang="en-US" sz="1200" dirty="0"/>
                        <a:t>説明</a:t>
                      </a:r>
                    </a:p>
                  </a:txBody>
                  <a:tcPr marL="36000" marR="36000" marT="18000" marB="18000"/>
                </a:tc>
                <a:extLst>
                  <a:ext uri="{0D108BD9-81ED-4DB2-BD59-A6C34878D82A}">
                    <a16:rowId xmlns:a16="http://schemas.microsoft.com/office/drawing/2014/main" val="1204110233"/>
                  </a:ext>
                </a:extLst>
              </a:tr>
              <a:tr h="212537">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地域通貨</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直接それを使う人々（地域住民など）が自発的に発行するお金であり、国の中央 銀行が発行する通貨である国民通貨（法定通貨）以外の総称。</a:t>
                      </a:r>
                    </a:p>
                  </a:txBody>
                  <a:tcPr marL="6350" marR="6350" marT="6350" marB="0" anchor="ctr"/>
                </a:tc>
                <a:extLst>
                  <a:ext uri="{0D108BD9-81ED-4DB2-BD59-A6C34878D82A}">
                    <a16:rowId xmlns:a16="http://schemas.microsoft.com/office/drawing/2014/main" val="2682132808"/>
                  </a:ext>
                </a:extLst>
              </a:tr>
              <a:tr h="141316">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チャットツール</a:t>
                      </a:r>
                    </a:p>
                  </a:txBody>
                  <a:tcPr marL="6350" marR="6350" marT="6350" marB="0" anchor="ctr"/>
                </a:tc>
                <a:tc>
                  <a:txBody>
                    <a:bodyPr/>
                    <a:lstStyle/>
                    <a:p>
                      <a:pPr algn="l" fontAlgn="ctr"/>
                      <a:r>
                        <a:rPr lang="ja-JP" altLang="en-US" sz="1050" b="0" i="0" u="none" strike="noStrike">
                          <a:solidFill>
                            <a:srgbClr val="000000"/>
                          </a:solidFill>
                          <a:effectLst/>
                          <a:latin typeface="メイリオ" panose="020B0604030504040204" pitchFamily="50" charset="-128"/>
                          <a:ea typeface="メイリオ" panose="020B0604030504040204" pitchFamily="50" charset="-128"/>
                        </a:rPr>
                        <a:t>パソコンやスマートフォンを介して、リアルタイムでコミュニケーションをとることができるツール</a:t>
                      </a:r>
                    </a:p>
                  </a:txBody>
                  <a:tcPr marL="6350" marR="6350" marT="6350" marB="0" anchor="ctr"/>
                </a:tc>
                <a:extLst>
                  <a:ext uri="{0D108BD9-81ED-4DB2-BD59-A6C34878D82A}">
                    <a16:rowId xmlns:a16="http://schemas.microsoft.com/office/drawing/2014/main" val="3542319615"/>
                  </a:ext>
                </a:extLst>
              </a:tr>
              <a:tr h="7899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チャットボット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人工知能を活用した「自動会話プログラム」。近年、行政分野でも問合せ窓口などに、チャットボットを本格導入する自治体が出始めている。</a:t>
                      </a:r>
                    </a:p>
                  </a:txBody>
                  <a:tcPr marL="6350" marR="6350" marT="6350" marB="0" anchor="ctr"/>
                </a:tc>
                <a:extLst>
                  <a:ext uri="{0D108BD9-81ED-4DB2-BD59-A6C34878D82A}">
                    <a16:rowId xmlns:a16="http://schemas.microsoft.com/office/drawing/2014/main" val="2785791126"/>
                  </a:ext>
                </a:extLst>
              </a:tr>
              <a:tr h="157986">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超低遅延</a:t>
                      </a:r>
                    </a:p>
                  </a:txBody>
                  <a:tcPr marL="6350" marR="6350" marT="6350" marB="0" anchor="ctr"/>
                </a:tc>
                <a:tc>
                  <a:txBody>
                    <a:bodyPr/>
                    <a:lstStyle/>
                    <a:p>
                      <a:pPr algn="l" fontAlgn="ctr"/>
                      <a:r>
                        <a:rPr lang="ja-JP" altLang="en-US" sz="1050" b="0" i="0" u="none" strike="noStrike">
                          <a:solidFill>
                            <a:srgbClr val="000000"/>
                          </a:solidFill>
                          <a:effectLst/>
                          <a:latin typeface="メイリオ" panose="020B0604030504040204" pitchFamily="50" charset="-128"/>
                          <a:ea typeface="メイリオ" panose="020B0604030504040204" pitchFamily="50" charset="-128"/>
                        </a:rPr>
                        <a:t>通信ネットワークにおける遅延、即ちタイムラグを極めて小さく抑えられること。</a:t>
                      </a:r>
                    </a:p>
                  </a:txBody>
                  <a:tcPr marL="6350" marR="6350" marT="6350" marB="0" anchor="ctr"/>
                </a:tc>
                <a:extLst>
                  <a:ext uri="{0D108BD9-81ED-4DB2-BD59-A6C34878D82A}">
                    <a16:rowId xmlns:a16="http://schemas.microsoft.com/office/drawing/2014/main" val="1351735790"/>
                  </a:ext>
                </a:extLst>
              </a:tr>
              <a:tr h="15385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ディープラーニング</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深層学習。十分なデータ量を用意することで、機械が自動的にデータから特徴を抽出してくれるディープニューラルネットワーク（</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DNN</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）を用いた機械学習。</a:t>
                      </a:r>
                    </a:p>
                  </a:txBody>
                  <a:tcPr marL="6350" marR="6350" marT="6350" marB="0" anchor="ctr"/>
                </a:tc>
                <a:extLst>
                  <a:ext uri="{0D108BD9-81ED-4DB2-BD59-A6C34878D82A}">
                    <a16:rowId xmlns:a16="http://schemas.microsoft.com/office/drawing/2014/main" val="1186710460"/>
                  </a:ext>
                </a:extLst>
              </a:tr>
              <a:tr h="10815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データサイエンティスト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単に企業内／組織内のデータを集約して処理するだけの人材ではなく、そこから有用な知見を引き出した上で、企業の意思決定に活かすことのできる人材。</a:t>
                      </a:r>
                    </a:p>
                  </a:txBody>
                  <a:tcPr marL="6350" marR="6350" marT="6350" marB="0" anchor="ctr"/>
                </a:tc>
                <a:extLst>
                  <a:ext uri="{0D108BD9-81ED-4DB2-BD59-A6C34878D82A}">
                    <a16:rowId xmlns:a16="http://schemas.microsoft.com/office/drawing/2014/main" val="3334381935"/>
                  </a:ext>
                </a:extLst>
              </a:tr>
              <a:tr h="7908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データセンター</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サーバなどの情報システム機器を設置・収容する場所を提供し、安定的に運用できるよう、様々なサービスを提供する施設。</a:t>
                      </a:r>
                    </a:p>
                  </a:txBody>
                  <a:tcPr marL="6350" marR="6350" marT="6350" marB="0" anchor="ctr"/>
                </a:tc>
                <a:extLst>
                  <a:ext uri="{0D108BD9-81ED-4DB2-BD59-A6C34878D82A}">
                    <a16:rowId xmlns:a16="http://schemas.microsoft.com/office/drawing/2014/main" val="1211305275"/>
                  </a:ext>
                </a:extLst>
              </a:tr>
              <a:tr h="66633">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データヘルス</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医療保険者がこうした分析を行った上で行う、加入者の健康状態に即したより効果的・効率的な保健事業を指す。</a:t>
                      </a:r>
                    </a:p>
                  </a:txBody>
                  <a:tcPr marL="6350" marR="6350" marT="6350" marB="0" anchor="ctr"/>
                </a:tc>
                <a:extLst>
                  <a:ext uri="{0D108BD9-81ED-4DB2-BD59-A6C34878D82A}">
                    <a16:rowId xmlns:a16="http://schemas.microsoft.com/office/drawing/2014/main" val="3082071240"/>
                  </a:ext>
                </a:extLst>
              </a:tr>
              <a:tr h="79124">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デジタルサイネージ</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屋外・店頭・公共空間・交通機関など、あらゆる場所で、ディスプレイなどの電子的な表示機器を使って情報を発信するメディア</a:t>
                      </a:r>
                    </a:p>
                  </a:txBody>
                  <a:tcPr marL="6350" marR="6350" marT="6350" marB="0" anchor="ctr"/>
                </a:tc>
                <a:extLst>
                  <a:ext uri="{0D108BD9-81ED-4DB2-BD59-A6C34878D82A}">
                    <a16:rowId xmlns:a16="http://schemas.microsoft.com/office/drawing/2014/main" val="1093596497"/>
                  </a:ext>
                </a:extLst>
              </a:tr>
              <a:tr h="66676">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デジタルシフト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ここではあらゆる業務のデジタル化を進めるということ。</a:t>
                      </a:r>
                    </a:p>
                  </a:txBody>
                  <a:tcPr marL="6350" marR="6350" marT="6350" marB="0" anchor="ctr"/>
                </a:tc>
                <a:extLst>
                  <a:ext uri="{0D108BD9-81ED-4DB2-BD59-A6C34878D82A}">
                    <a16:rowId xmlns:a16="http://schemas.microsoft.com/office/drawing/2014/main" val="1526898382"/>
                  </a:ext>
                </a:extLst>
              </a:tr>
              <a:tr h="95793">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デマンドバス</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予約を入れて指定された時間に指定された場所へバスが送迎する交通サービス。</a:t>
                      </a:r>
                    </a:p>
                  </a:txBody>
                  <a:tcPr marL="6350" marR="6350" marT="6350" marB="0" anchor="ctr"/>
                </a:tc>
                <a:extLst>
                  <a:ext uri="{0D108BD9-81ED-4DB2-BD59-A6C34878D82A}">
                    <a16:rowId xmlns:a16="http://schemas.microsoft.com/office/drawing/2014/main" val="2830003671"/>
                  </a:ext>
                </a:extLst>
              </a:tr>
              <a:tr h="99971">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テレワーク</a:t>
                      </a:r>
                    </a:p>
                  </a:txBody>
                  <a:tcPr marL="6350" marR="6350" marT="6350" marB="0" anchor="ctr"/>
                </a:tc>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ICT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（情報通信技術）を活用した、場所や時間にとらわれない柔軟な働き方。</a:t>
                      </a:r>
                    </a:p>
                  </a:txBody>
                  <a:tcPr marL="6350" marR="6350" marT="6350" marB="0" anchor="ctr"/>
                </a:tc>
                <a:extLst>
                  <a:ext uri="{0D108BD9-81ED-4DB2-BD59-A6C34878D82A}">
                    <a16:rowId xmlns:a16="http://schemas.microsoft.com/office/drawing/2014/main" val="194074997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ノーコード（開発）</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コーディングしない、つまりコードを書かずにアプリケーション開発を行うこと。</a:t>
                      </a:r>
                    </a:p>
                  </a:txBody>
                  <a:tcPr marL="6350" marR="6350" marT="6350" marB="0" anchor="ctr"/>
                </a:tc>
                <a:extLst>
                  <a:ext uri="{0D108BD9-81ED-4DB2-BD59-A6C34878D82A}">
                    <a16:rowId xmlns:a16="http://schemas.microsoft.com/office/drawing/2014/main" val="325715690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パーソナライズ</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一人一人の属性や購買、行動履歴に基づいて最適な情報を提供する手法、しくみ。</a:t>
                      </a:r>
                    </a:p>
                  </a:txBody>
                  <a:tcPr marL="6350" marR="6350" marT="6350" marB="0" anchor="ctr"/>
                </a:tc>
                <a:extLst>
                  <a:ext uri="{0D108BD9-81ED-4DB2-BD59-A6C34878D82A}">
                    <a16:rowId xmlns:a16="http://schemas.microsoft.com/office/drawing/2014/main" val="775109543"/>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パーソナルデータ</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個人情報保護法が規定する「生存個人の識別情報」よりも広く、位置情報や購買履歴などの個人識別性のない情報も含まれた「個人に関する情報」を指すとされる。</a:t>
                      </a:r>
                    </a:p>
                  </a:txBody>
                  <a:tcPr marL="6350" marR="6350" marT="6350" marB="0" anchor="ctr"/>
                </a:tc>
                <a:extLst>
                  <a:ext uri="{0D108BD9-81ED-4DB2-BD59-A6C34878D82A}">
                    <a16:rowId xmlns:a16="http://schemas.microsoft.com/office/drawing/2014/main" val="1762122319"/>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ビッグデータ</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従来の数値化されたデータの集合体であるデータベースよりも、より巨大でさまざまな形式の情報（動画や音声、</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SNS </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の記録、位置情報等）が蓄積され、異変の察知や近未来の予測等を通じ、利用者個々のニーズに即したサービスの提供、業務運営の効率化や新産業の創出等が可能となるといわれている。</a:t>
                      </a:r>
                    </a:p>
                  </a:txBody>
                  <a:tcPr marL="6350" marR="6350" marT="6350" marB="0" anchor="ctr"/>
                </a:tc>
                <a:extLst>
                  <a:ext uri="{0D108BD9-81ED-4DB2-BD59-A6C34878D82A}">
                    <a16:rowId xmlns:a16="http://schemas.microsoft.com/office/drawing/2014/main" val="302391674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フィンテック</a:t>
                      </a:r>
                    </a:p>
                  </a:txBody>
                  <a:tcPr marL="6350" marR="6350" marT="6350" marB="0" anchor="ctr"/>
                </a:tc>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Finance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（金融）と</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Technology</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（技術）を組み合わせた言葉であり、ブロックチェーンやビッグデータ、</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AI</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等の新たな技術を活用し、主にスマートフォンやタブレットなどで行われる新しい金融サービス。</a:t>
                      </a:r>
                    </a:p>
                  </a:txBody>
                  <a:tcPr marL="6350" marR="6350" marT="6350" marB="0" anchor="ctr"/>
                </a:tc>
                <a:extLst>
                  <a:ext uri="{0D108BD9-81ED-4DB2-BD59-A6C34878D82A}">
                    <a16:rowId xmlns:a16="http://schemas.microsoft.com/office/drawing/2014/main" val="3935731297"/>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フェーズ</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プロジェクト全体に対してそれよりも小さな期間・規模でプロジェクトを区切った単位。</a:t>
                      </a:r>
                    </a:p>
                  </a:txBody>
                  <a:tcPr marL="6350" marR="6350" marT="6350" marB="0" anchor="ctr"/>
                </a:tc>
                <a:extLst>
                  <a:ext uri="{0D108BD9-81ED-4DB2-BD59-A6C34878D82A}">
                    <a16:rowId xmlns:a16="http://schemas.microsoft.com/office/drawing/2014/main" val="13703570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プラットフォーム</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サービスやシステム、ソフトウェアを提供・運用するために必要な「共通の土台（基盤）となる標準環境」。</a:t>
                      </a:r>
                    </a:p>
                  </a:txBody>
                  <a:tcPr marL="6350" marR="6350" marT="6350" marB="0" anchor="ctr"/>
                </a:tc>
                <a:extLst>
                  <a:ext uri="{0D108BD9-81ED-4DB2-BD59-A6C34878D82A}">
                    <a16:rowId xmlns:a16="http://schemas.microsoft.com/office/drawing/2014/main" val="983341082"/>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プロジェクションマッピング</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凹凸のある壁面や、建築物・家具など立体物の表面にプロジェクターで映像を投影する手法。</a:t>
                      </a:r>
                    </a:p>
                  </a:txBody>
                  <a:tcPr marL="6350" marR="6350" marT="6350" marB="0" anchor="ctr"/>
                </a:tc>
                <a:extLst>
                  <a:ext uri="{0D108BD9-81ED-4DB2-BD59-A6C34878D82A}">
                    <a16:rowId xmlns:a16="http://schemas.microsoft.com/office/drawing/2014/main" val="3130111915"/>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プロジェクトマネジメント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納期が決められているプロジェクトをどのように遂行すれば成功するのか、詳しく計画を立ててコントロールしていくこと。</a:t>
                      </a:r>
                    </a:p>
                  </a:txBody>
                  <a:tcPr marL="6350" marR="6350" marT="6350" marB="0" anchor="ctr"/>
                </a:tc>
                <a:extLst>
                  <a:ext uri="{0D108BD9-81ED-4DB2-BD59-A6C34878D82A}">
                    <a16:rowId xmlns:a16="http://schemas.microsoft.com/office/drawing/2014/main" val="3422845278"/>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ブロックチェーン技術</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暗号技術を組み合わせ、複数のコンピューターに取引情報などのデータ（台帳情報）を同期して記録する手法であり、分散型台帳技術とも言われる。</a:t>
                      </a:r>
                    </a:p>
                  </a:txBody>
                  <a:tcPr marL="6350" marR="6350" marT="6350" marB="0" anchor="ctr"/>
                </a:tc>
                <a:extLst>
                  <a:ext uri="{0D108BD9-81ED-4DB2-BD59-A6C34878D82A}">
                    <a16:rowId xmlns:a16="http://schemas.microsoft.com/office/drawing/2014/main" val="1926538124"/>
                  </a:ext>
                </a:extLst>
              </a:tr>
            </a:tbl>
          </a:graphicData>
        </a:graphic>
      </p:graphicFrame>
    </p:spTree>
    <p:extLst>
      <p:ext uri="{BB962C8B-B14F-4D97-AF65-F5344CB8AC3E}">
        <p14:creationId xmlns:p14="http://schemas.microsoft.com/office/powerpoint/2010/main" val="18596130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用語集</a:t>
            </a:r>
            <a:r>
              <a:rPr lang="ja-JP" altLang="en-US" dirty="0"/>
              <a:t>（</a:t>
            </a:r>
            <a:r>
              <a:rPr lang="en-US" altLang="ja-JP" dirty="0"/>
              <a:t>4</a:t>
            </a:r>
            <a:r>
              <a:rPr lang="ja-JP" altLang="en-US" dirty="0" smtClean="0"/>
              <a:t>）</a:t>
            </a:r>
            <a:r>
              <a:rPr lang="ja-JP" altLang="en-US" sz="1600" dirty="0"/>
              <a:t>ヘ</a:t>
            </a:r>
            <a:r>
              <a:rPr lang="ja-JP" altLang="en-US" sz="1600" dirty="0" smtClean="0"/>
              <a:t>～ワ</a:t>
            </a:r>
            <a:r>
              <a:rPr lang="ja-JP" altLang="en-US" sz="1600" dirty="0"/>
              <a:t>、</a:t>
            </a:r>
            <a:r>
              <a:rPr lang="en-US" altLang="ja-JP" sz="1600" dirty="0"/>
              <a:t>A</a:t>
            </a:r>
            <a:r>
              <a:rPr lang="ja-JP" altLang="en-US" sz="1600" dirty="0" smtClean="0"/>
              <a:t>～</a:t>
            </a:r>
            <a:r>
              <a:rPr lang="en-US" altLang="ja-JP" sz="1600" dirty="0" smtClean="0"/>
              <a:t>C</a:t>
            </a:r>
            <a:endParaRPr kumimoji="1" lang="ja-JP" altLang="en-US" sz="1600" dirty="0"/>
          </a:p>
        </p:txBody>
      </p:sp>
      <p:graphicFrame>
        <p:nvGraphicFramePr>
          <p:cNvPr id="6" name="表 5"/>
          <p:cNvGraphicFramePr>
            <a:graphicFrameLocks noGrp="1"/>
          </p:cNvGraphicFramePr>
          <p:nvPr>
            <p:extLst>
              <p:ext uri="{D42A27DB-BD31-4B8C-83A1-F6EECF244321}">
                <p14:modId xmlns:p14="http://schemas.microsoft.com/office/powerpoint/2010/main" val="3572114297"/>
              </p:ext>
            </p:extLst>
          </p:nvPr>
        </p:nvGraphicFramePr>
        <p:xfrm>
          <a:off x="92764" y="655839"/>
          <a:ext cx="8912691" cy="5905734"/>
        </p:xfrm>
        <a:graphic>
          <a:graphicData uri="http://schemas.openxmlformats.org/drawingml/2006/table">
            <a:tbl>
              <a:tblPr firstRow="1" bandRow="1">
                <a:tableStyleId>{073A0DAA-6AF3-43AB-8588-CEC1D06C72B9}</a:tableStyleId>
              </a:tblPr>
              <a:tblGrid>
                <a:gridCol w="2117105">
                  <a:extLst>
                    <a:ext uri="{9D8B030D-6E8A-4147-A177-3AD203B41FA5}">
                      <a16:colId xmlns:a16="http://schemas.microsoft.com/office/drawing/2014/main" val="2873148686"/>
                    </a:ext>
                  </a:extLst>
                </a:gridCol>
                <a:gridCol w="6795586">
                  <a:extLst>
                    <a:ext uri="{9D8B030D-6E8A-4147-A177-3AD203B41FA5}">
                      <a16:colId xmlns:a16="http://schemas.microsoft.com/office/drawing/2014/main" val="2187956047"/>
                    </a:ext>
                  </a:extLst>
                </a:gridCol>
              </a:tblGrid>
              <a:tr h="232311">
                <a:tc>
                  <a:txBody>
                    <a:bodyPr/>
                    <a:lstStyle/>
                    <a:p>
                      <a:r>
                        <a:rPr kumimoji="1" lang="ja-JP" altLang="en-US" sz="1200" dirty="0"/>
                        <a:t>用語</a:t>
                      </a:r>
                    </a:p>
                  </a:txBody>
                  <a:tcPr marL="36000" marR="36000" marT="18000" marB="18000"/>
                </a:tc>
                <a:tc>
                  <a:txBody>
                    <a:bodyPr/>
                    <a:lstStyle/>
                    <a:p>
                      <a:r>
                        <a:rPr kumimoji="1" lang="ja-JP" altLang="en-US" sz="1200" dirty="0"/>
                        <a:t>説明</a:t>
                      </a:r>
                    </a:p>
                  </a:txBody>
                  <a:tcPr marL="36000" marR="36000" marT="18000" marB="18000"/>
                </a:tc>
                <a:extLst>
                  <a:ext uri="{0D108BD9-81ED-4DB2-BD59-A6C34878D82A}">
                    <a16:rowId xmlns:a16="http://schemas.microsoft.com/office/drawing/2014/main" val="1204110233"/>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ベンチャー</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新しく事業を興す「起業」に加えて、既存の企業で あっても新たな事業へ果敢に挑戦することを包含する概念。</a:t>
                      </a:r>
                    </a:p>
                  </a:txBody>
                  <a:tcPr marL="6350" marR="6350" marT="6350" marB="0" anchor="ctr"/>
                </a:tc>
                <a:extLst>
                  <a:ext uri="{0D108BD9-81ED-4DB2-BD59-A6C34878D82A}">
                    <a16:rowId xmlns:a16="http://schemas.microsoft.com/office/drawing/2014/main" val="3542319615"/>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ポータルサイト</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インターネットに接続した際に最初にアクセスするウェブページ。分野別に情報を整理しリンク先が表示されている。</a:t>
                      </a:r>
                    </a:p>
                  </a:txBody>
                  <a:tcPr marL="6350" marR="6350" marT="6350" marB="0" anchor="ctr"/>
                </a:tc>
                <a:extLst>
                  <a:ext uri="{0D108BD9-81ED-4DB2-BD59-A6C34878D82A}">
                    <a16:rowId xmlns:a16="http://schemas.microsoft.com/office/drawing/2014/main" val="2785791126"/>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マネタイズ</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無収益のサービスを、収益を生み出すサービスにすること。</a:t>
                      </a:r>
                    </a:p>
                  </a:txBody>
                  <a:tcPr marL="6350" marR="6350" marT="6350" marB="0" anchor="ctr"/>
                </a:tc>
                <a:extLst>
                  <a:ext uri="{0D108BD9-81ED-4DB2-BD59-A6C34878D82A}">
                    <a16:rowId xmlns:a16="http://schemas.microsoft.com/office/drawing/2014/main" val="1351735790"/>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モビリティ</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移動や交通、移動手段。移動性、流動性、可動性、動きやすさなどの意味もある。</a:t>
                      </a:r>
                    </a:p>
                  </a:txBody>
                  <a:tcPr marL="6350" marR="6350" marT="6350" marB="0" anchor="ctr"/>
                </a:tc>
                <a:extLst>
                  <a:ext uri="{0D108BD9-81ED-4DB2-BD59-A6C34878D82A}">
                    <a16:rowId xmlns:a16="http://schemas.microsoft.com/office/drawing/2014/main" val="1186710460"/>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ライドシェア</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乗用車の相乗りの需要をマッチングさせるソーシャルサービスの総称</a:t>
                      </a:r>
                    </a:p>
                  </a:txBody>
                  <a:tcPr marL="6350" marR="6350" marT="6350" marB="0" anchor="ctr"/>
                </a:tc>
                <a:extLst>
                  <a:ext uri="{0D108BD9-81ED-4DB2-BD59-A6C34878D82A}">
                    <a16:rowId xmlns:a16="http://schemas.microsoft.com/office/drawing/2014/main" val="3334381935"/>
                  </a:ext>
                </a:extLst>
              </a:tr>
              <a:tr h="330242">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ラストワンマイル</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最寄りの公共交通の駅やバス停から自宅等までの道のり</a:t>
                      </a:r>
                      <a:r>
                        <a:rPr lang="ja-JP" altLang="en-US" sz="1000" b="0" i="0" u="none" strike="noStrike" dirty="0" smtClean="0">
                          <a:solidFill>
                            <a:srgbClr val="000000"/>
                          </a:solidFill>
                          <a:effectLst/>
                          <a:latin typeface="メイリオ" panose="020B0604030504040204" pitchFamily="50" charset="-128"/>
                          <a:ea typeface="メイリオ" panose="020B0604030504040204" pitchFamily="50" charset="-128"/>
                        </a:rPr>
                        <a:t>。鉄道駅から自宅などへの移動の困難を指す場合をラストワンマイル問題、逆の移動に困難がある場合をファーストワンマイル問題という。</a:t>
                      </a:r>
                    </a:p>
                  </a:txBody>
                  <a:tcPr marL="6350" marR="6350" marT="6350" marB="0" anchor="ctr"/>
                </a:tc>
                <a:extLst>
                  <a:ext uri="{0D108BD9-81ED-4DB2-BD59-A6C34878D82A}">
                    <a16:rowId xmlns:a16="http://schemas.microsoft.com/office/drawing/2014/main" val="1211305275"/>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レガシー</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長期にわたる、特にポジティブな影響。</a:t>
                      </a:r>
                    </a:p>
                  </a:txBody>
                  <a:tcPr marL="6350" marR="6350" marT="6350" marB="0" anchor="ctr"/>
                </a:tc>
                <a:extLst>
                  <a:ext uri="{0D108BD9-81ED-4DB2-BD59-A6C34878D82A}">
                    <a16:rowId xmlns:a16="http://schemas.microsoft.com/office/drawing/2014/main" val="3082071240"/>
                  </a:ext>
                </a:extLst>
              </a:tr>
              <a:tr h="330242">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レベル４の自動運転</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高度自動運転。特定条件下において自動運転システムが全ての運転タスクを実施する。自動運転システムから人への運転の引き継ぎはないため、運転席やハンドルが車両から不要となる。</a:t>
                      </a:r>
                    </a:p>
                  </a:txBody>
                  <a:tcPr marL="6350" marR="6350" marT="6350" marB="0" anchor="ctr"/>
                </a:tc>
                <a:extLst>
                  <a:ext uri="{0D108BD9-81ED-4DB2-BD59-A6C34878D82A}">
                    <a16:rowId xmlns:a16="http://schemas.microsoft.com/office/drawing/2014/main" val="1093596497"/>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ローコードツール</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プログラミングの知識が無くても、ウェブサイトやチャットボットを開発することが可能なサービス。</a:t>
                      </a:r>
                    </a:p>
                  </a:txBody>
                  <a:tcPr marL="6350" marR="6350" marT="6350" marB="0" anchor="ctr"/>
                </a:tc>
                <a:extLst>
                  <a:ext uri="{0D108BD9-81ED-4DB2-BD59-A6C34878D82A}">
                    <a16:rowId xmlns:a16="http://schemas.microsoft.com/office/drawing/2014/main" val="1526898382"/>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ワーキンググループ（</a:t>
                      </a:r>
                      <a:r>
                        <a:rPr lang="en-US" altLang="ja-JP" sz="1200" b="0" i="0" u="none" strike="noStrike" dirty="0">
                          <a:solidFill>
                            <a:srgbClr val="000000"/>
                          </a:solidFill>
                          <a:effectLst/>
                          <a:latin typeface="メイリオ" panose="020B0604030504040204" pitchFamily="50" charset="-128"/>
                          <a:ea typeface="メイリオ" panose="020B0604030504040204" pitchFamily="50" charset="-128"/>
                        </a:rPr>
                        <a:t>WG</a:t>
                      </a: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特定の問題の調査や計画の推進のため設けられた部会。</a:t>
                      </a:r>
                    </a:p>
                  </a:txBody>
                  <a:tcPr marL="6350" marR="6350" marT="6350" marB="0" anchor="ctr"/>
                </a:tc>
                <a:extLst>
                  <a:ext uri="{0D108BD9-81ED-4DB2-BD59-A6C34878D82A}">
                    <a16:rowId xmlns:a16="http://schemas.microsoft.com/office/drawing/2014/main" val="2830003671"/>
                  </a:ext>
                </a:extLst>
              </a:tr>
              <a:tr h="330242">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ワークショップ</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⼀般的に“体験型セミナー・会議”と言われ、参加者同士で話し合いながら、理解を深めたり、案を作り上げるための“会議の進め⽅”を指す。</a:t>
                      </a:r>
                    </a:p>
                  </a:txBody>
                  <a:tcPr marL="6350" marR="6350" marT="6350" marB="0" anchor="ctr"/>
                </a:tc>
                <a:extLst>
                  <a:ext uri="{0D108BD9-81ED-4DB2-BD59-A6C34878D82A}">
                    <a16:rowId xmlns:a16="http://schemas.microsoft.com/office/drawing/2014/main" val="1940749970"/>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ワンスオンリー</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一度提出した情報は、二度提出することを不要とすること。</a:t>
                      </a:r>
                    </a:p>
                  </a:txBody>
                  <a:tcPr marL="6350" marR="6350" marT="6350" marB="0" anchor="ctr"/>
                </a:tc>
                <a:extLst>
                  <a:ext uri="{0D108BD9-81ED-4DB2-BD59-A6C34878D82A}">
                    <a16:rowId xmlns:a16="http://schemas.microsoft.com/office/drawing/2014/main" val="3257156900"/>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ワンストップ</a:t>
                      </a:r>
                    </a:p>
                  </a:txBody>
                  <a:tcPr marL="6350" marR="6350" marT="6350" marB="0" anchor="ctr"/>
                </a:tc>
                <a:tc>
                  <a:txBody>
                    <a:bodyPr/>
                    <a:lstStyle/>
                    <a:p>
                      <a:pPr algn="l" fontAlgn="ct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1</a:t>
                      </a:r>
                      <a:r>
                        <a:rPr lang="ja-JP" altLang="en-US" sz="1000" b="0" i="0" u="none" strike="noStrike" dirty="0" err="1">
                          <a:solidFill>
                            <a:srgbClr val="000000"/>
                          </a:solidFill>
                          <a:effectLst/>
                          <a:latin typeface="メイリオ" panose="020B0604030504040204" pitchFamily="50" charset="-128"/>
                          <a:ea typeface="メイリオ" panose="020B0604030504040204" pitchFamily="50" charset="-128"/>
                        </a:rPr>
                        <a:t>つの</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窓口だけで各種申請手続きを済ませることができること。</a:t>
                      </a:r>
                    </a:p>
                  </a:txBody>
                  <a:tcPr marL="6350" marR="6350" marT="6350" marB="0" anchor="ctr"/>
                </a:tc>
                <a:extLst>
                  <a:ext uri="{0D108BD9-81ED-4DB2-BD59-A6C34878D82A}">
                    <a16:rowId xmlns:a16="http://schemas.microsoft.com/office/drawing/2014/main" val="775109543"/>
                  </a:ext>
                </a:extLst>
              </a:tr>
              <a:tr h="330242">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AI</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人工知能。人工的にコンピュータ上などで人間と同様の知能を実現させようという試み、あるいはそのための一連の基礎技術。</a:t>
                      </a:r>
                    </a:p>
                  </a:txBody>
                  <a:tcPr marL="6350" marR="6350" marT="6350" marB="0" anchor="ctr"/>
                </a:tc>
                <a:extLst>
                  <a:ext uri="{0D108BD9-81ED-4DB2-BD59-A6C34878D82A}">
                    <a16:rowId xmlns:a16="http://schemas.microsoft.com/office/drawing/2014/main" val="1700073085"/>
                  </a:ext>
                </a:extLst>
              </a:tr>
              <a:tr h="330242">
                <a:tc>
                  <a:txBody>
                    <a:bodyPr/>
                    <a:lstStyle/>
                    <a:p>
                      <a:pPr algn="l" fontAlgn="ctr"/>
                      <a:r>
                        <a:rPr lang="en-US" altLang="ja-JP" sz="1200" b="0" i="0" u="none" strike="noStrike" dirty="0">
                          <a:solidFill>
                            <a:srgbClr val="000000"/>
                          </a:solidFill>
                          <a:effectLst/>
                          <a:latin typeface="メイリオ" panose="020B0604030504040204" pitchFamily="50" charset="-128"/>
                          <a:ea typeface="メイリオ" panose="020B0604030504040204" pitchFamily="50" charset="-128"/>
                        </a:rPr>
                        <a:t>AI</a:t>
                      </a: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オンデマンド交通</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従来の定時定路線型でなく、利用者の予約に対して、</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AI</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による最適な運行ルート、配車をリアルタイムに行う輸送サービス。</a:t>
                      </a:r>
                    </a:p>
                  </a:txBody>
                  <a:tcPr marL="6350" marR="6350" marT="6350" marB="0" anchor="ctr"/>
                </a:tc>
                <a:extLst>
                  <a:ext uri="{0D108BD9-81ED-4DB2-BD59-A6C34878D82A}">
                    <a16:rowId xmlns:a16="http://schemas.microsoft.com/office/drawing/2014/main" val="2722693618"/>
                  </a:ext>
                </a:extLst>
              </a:tr>
              <a:tr h="491994">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API</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Application Programming Interface</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）アプリケーションの開発を容易にするためのプラグラムで、コンピューターの</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OS</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がソフトウェアに対して提供しているものや、</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Web</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サービスを提供する事業者がアプリケーション開発者向けに公開する「</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Web API</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」などがある。</a:t>
                      </a:r>
                    </a:p>
                  </a:txBody>
                  <a:tcPr marL="6350" marR="6350" marT="6350" marB="0" anchor="ctr"/>
                </a:tc>
                <a:extLst>
                  <a:ext uri="{0D108BD9-81ED-4DB2-BD59-A6C34878D82A}">
                    <a16:rowId xmlns:a16="http://schemas.microsoft.com/office/drawing/2014/main" val="1751897331"/>
                  </a:ext>
                </a:extLst>
              </a:tr>
              <a:tr h="330242">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AR</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Augmented Reality</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）拡張現実。スマートフォンなどを通じて、現実の風景の中に</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CG</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などの視覚情報を重ねて表示したもの。</a:t>
                      </a:r>
                    </a:p>
                  </a:txBody>
                  <a:tcPr marL="6350" marR="6350" marT="6350" marB="0" anchor="ctr"/>
                </a:tc>
                <a:extLst>
                  <a:ext uri="{0D108BD9-81ED-4DB2-BD59-A6C34878D82A}">
                    <a16:rowId xmlns:a16="http://schemas.microsoft.com/office/drawing/2014/main" val="3546371050"/>
                  </a:ext>
                </a:extLst>
              </a:tr>
              <a:tr h="330242">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BI</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Business </a:t>
                      </a:r>
                      <a:r>
                        <a:rPr lang="en-US" altLang="ja-JP" sz="1000" b="0" i="0" u="none" strike="noStrike" dirty="0" err="1">
                          <a:solidFill>
                            <a:srgbClr val="000000"/>
                          </a:solidFill>
                          <a:effectLst/>
                          <a:latin typeface="メイリオ" panose="020B0604030504040204" pitchFamily="50" charset="-128"/>
                          <a:ea typeface="メイリオ" panose="020B0604030504040204" pitchFamily="50" charset="-128"/>
                        </a:rPr>
                        <a:t>Inteligence</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）保有する様々なデータを分析することで、施策実施等に向けた意思決定に役立てるための一つの技術。</a:t>
                      </a:r>
                    </a:p>
                  </a:txBody>
                  <a:tcPr marL="6350" marR="6350" marT="6350" marB="0" anchor="ctr"/>
                </a:tc>
                <a:extLst>
                  <a:ext uri="{0D108BD9-81ED-4DB2-BD59-A6C34878D82A}">
                    <a16:rowId xmlns:a16="http://schemas.microsoft.com/office/drawing/2014/main" val="1228773449"/>
                  </a:ext>
                </a:extLst>
              </a:tr>
              <a:tr h="200841">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BPR</a:t>
                      </a:r>
                    </a:p>
                  </a:txBody>
                  <a:tcPr marL="6350" marR="6350" marT="6350" marB="0" anchor="ctr"/>
                </a:tc>
                <a:tc>
                  <a:txBody>
                    <a:bodyPr/>
                    <a:lstStyle/>
                    <a:p>
                      <a:pPr algn="l" fontAlgn="ctr"/>
                      <a:r>
                        <a:rPr lang="en-US" sz="1000" b="0" i="0" u="none" strike="noStrike" dirty="0">
                          <a:solidFill>
                            <a:srgbClr val="000000"/>
                          </a:solidFill>
                          <a:effectLst/>
                          <a:latin typeface="メイリオ" panose="020B0604030504040204" pitchFamily="50" charset="-128"/>
                          <a:ea typeface="メイリオ" panose="020B0604030504040204" pitchFamily="50" charset="-128"/>
                        </a:rPr>
                        <a:t>（Business Process Re-engineering）</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業務フロー等の見直しによる業務の効率化。</a:t>
                      </a:r>
                    </a:p>
                  </a:txBody>
                  <a:tcPr marL="6350" marR="6350" marT="6350" marB="0" anchor="ctr"/>
                </a:tc>
                <a:extLst>
                  <a:ext uri="{0D108BD9-81ED-4DB2-BD59-A6C34878D82A}">
                    <a16:rowId xmlns:a16="http://schemas.microsoft.com/office/drawing/2014/main" val="4233787385"/>
                  </a:ext>
                </a:extLst>
              </a:tr>
              <a:tr h="330242">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BYOD</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Bring Your Own Device)</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個人所有端末（個人で所有しているスマートフォンなどの情報端末）を業務で使用する行為。</a:t>
                      </a:r>
                    </a:p>
                  </a:txBody>
                  <a:tcPr marL="6350" marR="6350" marT="6350" marB="0" anchor="ctr"/>
                </a:tc>
                <a:extLst>
                  <a:ext uri="{0D108BD9-81ED-4DB2-BD59-A6C34878D82A}">
                    <a16:rowId xmlns:a16="http://schemas.microsoft.com/office/drawing/2014/main" val="1624213245"/>
                  </a:ext>
                </a:extLst>
              </a:tr>
              <a:tr h="330242">
                <a:tc>
                  <a:txBody>
                    <a:bodyPr/>
                    <a:lstStyle/>
                    <a:p>
                      <a:pPr algn="l" fontAlgn="ctr"/>
                      <a:r>
                        <a:rPr lang="en-US" sz="1200" b="0" i="0" u="none" strike="noStrike">
                          <a:solidFill>
                            <a:srgbClr val="000000"/>
                          </a:solidFill>
                          <a:effectLst/>
                          <a:latin typeface="メイリオ" panose="020B0604030504040204" pitchFamily="50" charset="-128"/>
                          <a:ea typeface="メイリオ" panose="020B0604030504040204" pitchFamily="50" charset="-128"/>
                        </a:rPr>
                        <a:t>COCOA</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COVID-19 Contact Confirming Application</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）新型コロナウイルス感染症の拡大防止に資するよう、厚生労働省が開発した新型コロナウイルス接触確認アプリ。</a:t>
                      </a:r>
                    </a:p>
                  </a:txBody>
                  <a:tcPr marL="6350" marR="6350" marT="6350" marB="0" anchor="ctr"/>
                </a:tc>
                <a:extLst>
                  <a:ext uri="{0D108BD9-81ED-4DB2-BD59-A6C34878D82A}">
                    <a16:rowId xmlns:a16="http://schemas.microsoft.com/office/drawing/2014/main" val="1866832036"/>
                  </a:ext>
                </a:extLst>
              </a:tr>
            </a:tbl>
          </a:graphicData>
        </a:graphic>
      </p:graphicFrame>
      <p:sp>
        <p:nvSpPr>
          <p:cNvPr id="4" name="スライド番号プレースホルダー 3"/>
          <p:cNvSpPr>
            <a:spLocks noGrp="1"/>
          </p:cNvSpPr>
          <p:nvPr>
            <p:ph type="sldNum" sz="quarter" idx="12"/>
          </p:nvPr>
        </p:nvSpPr>
        <p:spPr>
          <a:xfrm>
            <a:off x="7086600" y="6561574"/>
            <a:ext cx="2057400" cy="278481"/>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3143040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用語集</a:t>
            </a:r>
            <a:r>
              <a:rPr lang="ja-JP" altLang="en-US" dirty="0"/>
              <a:t>（</a:t>
            </a:r>
            <a:r>
              <a:rPr lang="en-US" altLang="ja-JP" dirty="0"/>
              <a:t>5</a:t>
            </a:r>
            <a:r>
              <a:rPr lang="ja-JP" altLang="en-US" dirty="0"/>
              <a:t>）</a:t>
            </a:r>
            <a:r>
              <a:rPr lang="en-US" altLang="ja-JP" sz="1600" dirty="0"/>
              <a:t>C</a:t>
            </a:r>
            <a:r>
              <a:rPr lang="ja-JP" altLang="en-US" sz="1600" dirty="0"/>
              <a:t>～</a:t>
            </a:r>
            <a:r>
              <a:rPr lang="en-US" altLang="ja-JP" sz="1600" dirty="0"/>
              <a:t>S</a:t>
            </a:r>
            <a:endParaRPr kumimoji="1" lang="ja-JP" altLang="en-US" dirty="0"/>
          </a:p>
        </p:txBody>
      </p:sp>
      <p:sp>
        <p:nvSpPr>
          <p:cNvPr id="4" name="スライド番号プレースホルダー 3"/>
          <p:cNvSpPr>
            <a:spLocks noGrp="1"/>
          </p:cNvSpPr>
          <p:nvPr>
            <p:ph type="sldNum" sz="quarter" idx="12"/>
          </p:nvPr>
        </p:nvSpPr>
        <p:spPr>
          <a:xfrm>
            <a:off x="7086600" y="6581670"/>
            <a:ext cx="2057400" cy="25838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graphicFrame>
        <p:nvGraphicFramePr>
          <p:cNvPr id="6" name="表 5"/>
          <p:cNvGraphicFramePr>
            <a:graphicFrameLocks noGrp="1"/>
          </p:cNvGraphicFramePr>
          <p:nvPr>
            <p:extLst>
              <p:ext uri="{D42A27DB-BD31-4B8C-83A1-F6EECF244321}">
                <p14:modId xmlns:p14="http://schemas.microsoft.com/office/powerpoint/2010/main" val="4053002496"/>
              </p:ext>
            </p:extLst>
          </p:nvPr>
        </p:nvGraphicFramePr>
        <p:xfrm>
          <a:off x="92764" y="685981"/>
          <a:ext cx="8918232" cy="5916547"/>
        </p:xfrm>
        <a:graphic>
          <a:graphicData uri="http://schemas.openxmlformats.org/drawingml/2006/table">
            <a:tbl>
              <a:tblPr firstRow="1" bandRow="1">
                <a:tableStyleId>{073A0DAA-6AF3-43AB-8588-CEC1D06C72B9}</a:tableStyleId>
              </a:tblPr>
              <a:tblGrid>
                <a:gridCol w="2118421">
                  <a:extLst>
                    <a:ext uri="{9D8B030D-6E8A-4147-A177-3AD203B41FA5}">
                      <a16:colId xmlns:a16="http://schemas.microsoft.com/office/drawing/2014/main" val="2873148686"/>
                    </a:ext>
                  </a:extLst>
                </a:gridCol>
                <a:gridCol w="6799811">
                  <a:extLst>
                    <a:ext uri="{9D8B030D-6E8A-4147-A177-3AD203B41FA5}">
                      <a16:colId xmlns:a16="http://schemas.microsoft.com/office/drawing/2014/main" val="2187956047"/>
                    </a:ext>
                  </a:extLst>
                </a:gridCol>
              </a:tblGrid>
              <a:tr h="182035">
                <a:tc>
                  <a:txBody>
                    <a:bodyPr/>
                    <a:lstStyle/>
                    <a:p>
                      <a:r>
                        <a:rPr kumimoji="1" lang="ja-JP" altLang="en-US" sz="1200" dirty="0"/>
                        <a:t>用語</a:t>
                      </a:r>
                    </a:p>
                  </a:txBody>
                  <a:tcPr marL="36000" marR="36000" marT="18000" marB="18000"/>
                </a:tc>
                <a:tc>
                  <a:txBody>
                    <a:bodyPr/>
                    <a:lstStyle/>
                    <a:p>
                      <a:r>
                        <a:rPr kumimoji="1" lang="ja-JP" altLang="en-US" sz="1200" dirty="0"/>
                        <a:t>説明</a:t>
                      </a:r>
                    </a:p>
                  </a:txBody>
                  <a:tcPr marL="36000" marR="36000" marT="18000" marB="18000"/>
                </a:tc>
                <a:extLst>
                  <a:ext uri="{0D108BD9-81ED-4DB2-BD59-A6C34878D82A}">
                    <a16:rowId xmlns:a16="http://schemas.microsoft.com/office/drawing/2014/main" val="1204110233"/>
                  </a:ext>
                </a:extLst>
              </a:tr>
              <a:tr h="212537">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csv</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Comma Separated Value</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）カンマ区切りのテキストデータ。</a:t>
                      </a:r>
                    </a:p>
                  </a:txBody>
                  <a:tcPr marL="6350" marR="6350" marT="6350" marB="0" anchor="ctr"/>
                </a:tc>
                <a:extLst>
                  <a:ext uri="{0D108BD9-81ED-4DB2-BD59-A6C34878D82A}">
                    <a16:rowId xmlns:a16="http://schemas.microsoft.com/office/drawing/2014/main" val="2682132808"/>
                  </a:ext>
                </a:extLst>
              </a:tr>
              <a:tr h="141316">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DR</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Demand Response</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）卸市場価格の高騰時または系統信頼性の低下時において、電気料金価格の設定またはインセンティブの支払に応じて、需要家側が電力の使用を抑制するよう電力の消費パターンを変化させること。</a:t>
                      </a:r>
                    </a:p>
                  </a:txBody>
                  <a:tcPr marL="6350" marR="6350" marT="6350" marB="0" anchor="ctr"/>
                </a:tc>
                <a:extLst>
                  <a:ext uri="{0D108BD9-81ED-4DB2-BD59-A6C34878D82A}">
                    <a16:rowId xmlns:a16="http://schemas.microsoft.com/office/drawing/2014/main" val="3542319615"/>
                  </a:ext>
                </a:extLst>
              </a:tr>
              <a:tr h="78993">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DX</a:t>
                      </a:r>
                    </a:p>
                  </a:txBody>
                  <a:tcPr marL="6350" marR="6350" marT="6350" marB="0" anchor="ctr"/>
                </a:tc>
                <a:tc>
                  <a:txBody>
                    <a:bodyPr/>
                    <a:lstStyle/>
                    <a:p>
                      <a:pPr algn="l"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Digital transformation</a:t>
                      </a: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）デジタルトランスフォーメーション。新たな価値を創造することを目的に、デジタル技術の駆使によって既存の枠組みを変化させること。  </a:t>
                      </a:r>
                    </a:p>
                  </a:txBody>
                  <a:tcPr marL="6350" marR="6350" marT="6350" marB="0" anchor="ctr"/>
                </a:tc>
                <a:extLst>
                  <a:ext uri="{0D108BD9-81ED-4DB2-BD59-A6C34878D82A}">
                    <a16:rowId xmlns:a16="http://schemas.microsoft.com/office/drawing/2014/main" val="2785791126"/>
                  </a:ext>
                </a:extLst>
              </a:tr>
              <a:tr h="157986">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EBPM</a:t>
                      </a:r>
                    </a:p>
                  </a:txBody>
                  <a:tcPr marL="6350" marR="6350" marT="6350" marB="0" anchor="ctr"/>
                </a:tc>
                <a:tc>
                  <a:txBody>
                    <a:bodyPr/>
                    <a:lstStyle/>
                    <a:p>
                      <a:pPr algn="l"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Evidence Based Policy Making</a:t>
                      </a: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）政策目的を明確化させ、その目的のため本当に効果が上がる行政手段は何かなど、「政策の基本的な</a:t>
                      </a:r>
                      <a:br>
                        <a:rPr lang="ja-JP" altLang="en-US" sz="1000" b="0" i="0" u="none" strike="noStrike">
                          <a:solidFill>
                            <a:srgbClr val="000000"/>
                          </a:solidFill>
                          <a:effectLst/>
                          <a:latin typeface="メイリオ" panose="020B0604030504040204" pitchFamily="50" charset="-128"/>
                          <a:ea typeface="メイリオ" panose="020B0604030504040204" pitchFamily="50" charset="-128"/>
                        </a:rPr>
                      </a:b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枠組み」を証拠に基づいて明確にするための取組。</a:t>
                      </a:r>
                    </a:p>
                  </a:txBody>
                  <a:tcPr marL="6350" marR="6350" marT="6350" marB="0" anchor="ctr"/>
                </a:tc>
                <a:extLst>
                  <a:ext uri="{0D108BD9-81ED-4DB2-BD59-A6C34878D82A}">
                    <a16:rowId xmlns:a16="http://schemas.microsoft.com/office/drawing/2014/main" val="1351735790"/>
                  </a:ext>
                </a:extLst>
              </a:tr>
              <a:tr h="153851">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GPS</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Global Positioning System</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）全世界的衛星測位システム。低軌道周回衛星を利用して正確な軌道と時刻情報を取得することにより、現在位置の緯経度や高度を測定するシステム。</a:t>
                      </a:r>
                    </a:p>
                  </a:txBody>
                  <a:tcPr marL="6350" marR="6350" marT="6350" marB="0" anchor="ctr"/>
                </a:tc>
                <a:extLst>
                  <a:ext uri="{0D108BD9-81ED-4DB2-BD59-A6C34878D82A}">
                    <a16:rowId xmlns:a16="http://schemas.microsoft.com/office/drawing/2014/main" val="1186710460"/>
                  </a:ext>
                </a:extLst>
              </a:tr>
              <a:tr h="108153">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ICT</a:t>
                      </a:r>
                    </a:p>
                  </a:txBody>
                  <a:tcPr marL="6350" marR="6350" marT="6350" marB="0" anchor="ctr"/>
                </a:tc>
                <a:tc>
                  <a:txBody>
                    <a:bodyPr/>
                    <a:lstStyle/>
                    <a:p>
                      <a:pPr algn="l" fontAlgn="ctr"/>
                      <a:r>
                        <a:rPr lang="en-US" sz="1000" b="0" i="0" u="none" strike="noStrike" dirty="0">
                          <a:solidFill>
                            <a:srgbClr val="000000"/>
                          </a:solidFill>
                          <a:effectLst/>
                          <a:latin typeface="メイリオ" panose="020B0604030504040204" pitchFamily="50" charset="-128"/>
                          <a:ea typeface="メイリオ" panose="020B0604030504040204" pitchFamily="50" charset="-128"/>
                        </a:rPr>
                        <a:t>（Information and Communications Technology）</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コンピュータやデータ通信に関する技術をまとめた呼び方。</a:t>
                      </a:r>
                    </a:p>
                  </a:txBody>
                  <a:tcPr marL="6350" marR="6350" marT="6350" marB="0" anchor="ctr"/>
                </a:tc>
                <a:extLst>
                  <a:ext uri="{0D108BD9-81ED-4DB2-BD59-A6C34878D82A}">
                    <a16:rowId xmlns:a16="http://schemas.microsoft.com/office/drawing/2014/main" val="3334381935"/>
                  </a:ext>
                </a:extLst>
              </a:tr>
              <a:tr h="79080">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ICT</a:t>
                      </a: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リテラシー</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情報処理・情報通信における技術・産業・設備・サービスなどを活用できる能力・知識。</a:t>
                      </a:r>
                    </a:p>
                  </a:txBody>
                  <a:tcPr marL="6350" marR="6350" marT="6350" marB="0" anchor="ctr"/>
                </a:tc>
                <a:extLst>
                  <a:ext uri="{0D108BD9-81ED-4DB2-BD59-A6C34878D82A}">
                    <a16:rowId xmlns:a16="http://schemas.microsoft.com/office/drawing/2014/main" val="1211305275"/>
                  </a:ext>
                </a:extLst>
              </a:tr>
              <a:tr h="66633">
                <a:tc>
                  <a:txBody>
                    <a:bodyPr/>
                    <a:lstStyle/>
                    <a:p>
                      <a:pPr algn="l" fontAlgn="ctr"/>
                      <a:r>
                        <a:rPr lang="en-US" sz="1200" b="0" i="0" u="none" strike="noStrike" dirty="0" err="1">
                          <a:solidFill>
                            <a:srgbClr val="000000"/>
                          </a:solidFill>
                          <a:effectLst/>
                          <a:latin typeface="メイリオ" panose="020B0604030504040204" pitchFamily="50" charset="-128"/>
                          <a:ea typeface="メイリオ" panose="020B0604030504040204" pitchFamily="50" charset="-128"/>
                        </a:rPr>
                        <a:t>IoT</a:t>
                      </a:r>
                      <a:endParaRPr lang="en-US" sz="12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Internet of Things</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一般的に「モノのインターネット」と訳される。身の回りのさまざまなモノに組み込まれたセンサーがインターネットを通じてデータ処理を行うことにより、くらしや仕事に役立つサービスを実現する技術。</a:t>
                      </a:r>
                    </a:p>
                  </a:txBody>
                  <a:tcPr marL="6350" marR="6350" marT="6350" marB="0" anchor="ctr"/>
                </a:tc>
                <a:extLst>
                  <a:ext uri="{0D108BD9-81ED-4DB2-BD59-A6C34878D82A}">
                    <a16:rowId xmlns:a16="http://schemas.microsoft.com/office/drawing/2014/main" val="3082071240"/>
                  </a:ext>
                </a:extLst>
              </a:tr>
              <a:tr h="79124">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IT</a:t>
                      </a:r>
                    </a:p>
                  </a:txBody>
                  <a:tcPr marL="6350" marR="6350" marT="6350" marB="0" anchor="ctr"/>
                </a:tc>
                <a:tc>
                  <a:txBody>
                    <a:bodyPr/>
                    <a:lstStyle/>
                    <a:p>
                      <a:pPr algn="l" fontAlgn="ctr"/>
                      <a:r>
                        <a:rPr lang="en-US" sz="1000" b="0" i="0" u="none" strike="noStrike" dirty="0">
                          <a:solidFill>
                            <a:srgbClr val="000000"/>
                          </a:solidFill>
                          <a:effectLst/>
                          <a:latin typeface="メイリオ" panose="020B0604030504040204" pitchFamily="50" charset="-128"/>
                          <a:ea typeface="メイリオ" panose="020B0604030504040204" pitchFamily="50" charset="-128"/>
                        </a:rPr>
                        <a:t>（Information Technology）</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コンピューターなど情報技術。</a:t>
                      </a:r>
                    </a:p>
                  </a:txBody>
                  <a:tcPr marL="6350" marR="6350" marT="6350" marB="0" anchor="ctr"/>
                </a:tc>
                <a:extLst>
                  <a:ext uri="{0D108BD9-81ED-4DB2-BD59-A6C34878D82A}">
                    <a16:rowId xmlns:a16="http://schemas.microsoft.com/office/drawing/2014/main" val="1093596497"/>
                  </a:ext>
                </a:extLst>
              </a:tr>
              <a:tr h="66676">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IVR</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Interactive Voice Response</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）事前録音されたメッセージを再生し、相手からのダイヤルキーによる回答にもとづいて自動的に対応システム。</a:t>
                      </a:r>
                    </a:p>
                  </a:txBody>
                  <a:tcPr marL="6350" marR="6350" marT="6350" marB="0" anchor="ctr"/>
                </a:tc>
                <a:extLst>
                  <a:ext uri="{0D108BD9-81ED-4DB2-BD59-A6C34878D82A}">
                    <a16:rowId xmlns:a16="http://schemas.microsoft.com/office/drawing/2014/main" val="1526898382"/>
                  </a:ext>
                </a:extLst>
              </a:tr>
              <a:tr h="95793">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KPI</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Key Performance Indicator</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）重要業績評価指標。標に到達するために実行すべきプロセスを評価するための基準。</a:t>
                      </a:r>
                    </a:p>
                  </a:txBody>
                  <a:tcPr marL="6350" marR="6350" marT="6350" marB="0" anchor="ctr"/>
                </a:tc>
                <a:extLst>
                  <a:ext uri="{0D108BD9-81ED-4DB2-BD59-A6C34878D82A}">
                    <a16:rowId xmlns:a16="http://schemas.microsoft.com/office/drawing/2014/main" val="2830003671"/>
                  </a:ext>
                </a:extLst>
              </a:tr>
              <a:tr h="99971">
                <a:tc>
                  <a:txBody>
                    <a:bodyPr/>
                    <a:lstStyle/>
                    <a:p>
                      <a:pPr algn="l" fontAlgn="ctr"/>
                      <a:r>
                        <a:rPr lang="en-US" sz="1200" b="0" i="0" u="none" strike="noStrike" dirty="0" err="1">
                          <a:solidFill>
                            <a:srgbClr val="000000"/>
                          </a:solidFill>
                          <a:effectLst/>
                          <a:latin typeface="メイリオ" panose="020B0604030504040204" pitchFamily="50" charset="-128"/>
                          <a:ea typeface="メイリオ" panose="020B0604030504040204" pitchFamily="50" charset="-128"/>
                        </a:rPr>
                        <a:t>MaaS</a:t>
                      </a:r>
                      <a:endParaRPr lang="en-US" sz="12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Mobility as a Service</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）利用者の多様なニーズに合わせ、交通手段、事業者の垣根なく、最適な交通手段、経路、魅力情報等が検索、予約、決済できる一元的なサービス。</a:t>
                      </a:r>
                    </a:p>
                  </a:txBody>
                  <a:tcPr marL="6350" marR="6350" marT="6350" marB="0" anchor="ctr"/>
                </a:tc>
                <a:extLst>
                  <a:ext uri="{0D108BD9-81ED-4DB2-BD59-A6C34878D82A}">
                    <a16:rowId xmlns:a16="http://schemas.microsoft.com/office/drawing/2014/main" val="1940749970"/>
                  </a:ext>
                </a:extLst>
              </a:tr>
              <a:tr h="0">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MICE</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企業等の会議（</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Meeting</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）、企業等の行う報奨・研修旅行（インセンティブ旅行）（</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Incentive Travel</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）、国際機関・団体、学会等が行う国際会議 （</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Convention</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）、展示会・見本市、イベント（</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Exhibition/Event</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）の頭文字を使った造語で、これらのビジネスイベントの総称。</a:t>
                      </a:r>
                    </a:p>
                  </a:txBody>
                  <a:tcPr marL="6350" marR="6350" marT="6350" marB="0" anchor="ctr"/>
                </a:tc>
                <a:extLst>
                  <a:ext uri="{0D108BD9-81ED-4DB2-BD59-A6C34878D82A}">
                    <a16:rowId xmlns:a16="http://schemas.microsoft.com/office/drawing/2014/main" val="3257156900"/>
                  </a:ext>
                </a:extLst>
              </a:tr>
              <a:tr h="0">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MMS</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Mobile Mapping System</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）車載装置（レーザ測距装置、デジタルカメラ等）により周辺地物の３次元データを連続的に取得できるシステム。</a:t>
                      </a:r>
                    </a:p>
                  </a:txBody>
                  <a:tcPr marL="6350" marR="6350" marT="6350" marB="0" anchor="ctr"/>
                </a:tc>
                <a:extLst>
                  <a:ext uri="{0D108BD9-81ED-4DB2-BD59-A6C34878D82A}">
                    <a16:rowId xmlns:a16="http://schemas.microsoft.com/office/drawing/2014/main" val="775109543"/>
                  </a:ext>
                </a:extLst>
              </a:tr>
              <a:tr h="0">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OCR</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Optical Character Recognition</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）手書きや印刷された文字を、イメージスキャナやプリンタ等で読取り、コンピュータが利用できるデジタルの文字コードに変換する技術。</a:t>
                      </a:r>
                    </a:p>
                  </a:txBody>
                  <a:tcPr marL="6350" marR="6350" marT="6350" marB="0" anchor="ctr"/>
                </a:tc>
                <a:extLst>
                  <a:ext uri="{0D108BD9-81ED-4DB2-BD59-A6C34878D82A}">
                    <a16:rowId xmlns:a16="http://schemas.microsoft.com/office/drawing/2014/main" val="1762122319"/>
                  </a:ext>
                </a:extLst>
              </a:tr>
              <a:tr h="0">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PHR</a:t>
                      </a:r>
                    </a:p>
                  </a:txBody>
                  <a:tcPr marL="6350" marR="6350" marT="6350" marB="0" anchor="ctr"/>
                </a:tc>
                <a:tc>
                  <a:txBody>
                    <a:bodyPr/>
                    <a:lstStyle/>
                    <a:p>
                      <a:pPr algn="l" fontAlgn="ctr"/>
                      <a:r>
                        <a:rPr lang="en-US" sz="1000" b="0" i="0" u="none" strike="noStrike" dirty="0">
                          <a:solidFill>
                            <a:srgbClr val="000000"/>
                          </a:solidFill>
                          <a:effectLst/>
                          <a:latin typeface="メイリオ" panose="020B0604030504040204" pitchFamily="50" charset="-128"/>
                          <a:ea typeface="メイリオ" panose="020B0604030504040204" pitchFamily="50" charset="-128"/>
                        </a:rPr>
                        <a:t>（Personal Health Record）</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個人の健康・医療・介護に関する情報。</a:t>
                      </a:r>
                    </a:p>
                  </a:txBody>
                  <a:tcPr marL="6350" marR="6350" marT="6350" marB="0" anchor="ctr"/>
                </a:tc>
                <a:extLst>
                  <a:ext uri="{0D108BD9-81ED-4DB2-BD59-A6C34878D82A}">
                    <a16:rowId xmlns:a16="http://schemas.microsoft.com/office/drawing/2014/main" val="3023916740"/>
                  </a:ext>
                </a:extLst>
              </a:tr>
              <a:tr h="0">
                <a:tc>
                  <a:txBody>
                    <a:bodyPr/>
                    <a:lstStyle/>
                    <a:p>
                      <a:pPr algn="l" fontAlgn="ctr"/>
                      <a:r>
                        <a:rPr lang="en-US" sz="1200" b="0" i="0" u="none" strike="noStrike" dirty="0" err="1">
                          <a:solidFill>
                            <a:srgbClr val="000000"/>
                          </a:solidFill>
                          <a:effectLst/>
                          <a:latin typeface="メイリオ" panose="020B0604030504040204" pitchFamily="50" charset="-128"/>
                          <a:ea typeface="メイリオ" panose="020B0604030504040204" pitchFamily="50" charset="-128"/>
                        </a:rPr>
                        <a:t>QoL</a:t>
                      </a:r>
                      <a:endParaRPr lang="en-US" sz="12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Quality of Life</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）ひとりひとりの人生の内容の質や社会的にみた生活の質。</a:t>
                      </a:r>
                    </a:p>
                  </a:txBody>
                  <a:tcPr marL="6350" marR="6350" marT="6350" marB="0" anchor="ctr"/>
                </a:tc>
                <a:extLst>
                  <a:ext uri="{0D108BD9-81ED-4DB2-BD59-A6C34878D82A}">
                    <a16:rowId xmlns:a16="http://schemas.microsoft.com/office/drawing/2014/main" val="1497611145"/>
                  </a:ext>
                </a:extLst>
              </a:tr>
              <a:tr h="0">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RPA</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Robotic Process Automation</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）ソフトウェアロボットによる業務自動化の取組。パソコン上で人が行う作業手順をソフトウェアロボットに覚えさせることで、パソコン操作を自動化することができる。</a:t>
                      </a:r>
                    </a:p>
                  </a:txBody>
                  <a:tcPr marL="6350" marR="6350" marT="6350" marB="0" anchor="ctr"/>
                </a:tc>
                <a:extLst>
                  <a:ext uri="{0D108BD9-81ED-4DB2-BD59-A6C34878D82A}">
                    <a16:rowId xmlns:a16="http://schemas.microsoft.com/office/drawing/2014/main" val="32899537"/>
                  </a:ext>
                </a:extLst>
              </a:tr>
              <a:tr h="0">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SDGs</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Sustainable Development Goals</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）持続可能な開発目標。「誰一人取り残さない」持続可能で多様性と包摂性のある社会の実現のため、</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2030</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年を年限とする</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17</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の国際目標に</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169</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のターゲットが定められている。</a:t>
                      </a:r>
                    </a:p>
                  </a:txBody>
                  <a:tcPr marL="6350" marR="6350" marT="6350" marB="0" anchor="ctr"/>
                </a:tc>
                <a:extLst>
                  <a:ext uri="{0D108BD9-81ED-4DB2-BD59-A6C34878D82A}">
                    <a16:rowId xmlns:a16="http://schemas.microsoft.com/office/drawing/2014/main" val="1561841471"/>
                  </a:ext>
                </a:extLst>
              </a:tr>
              <a:tr h="0">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SNS</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Social Networking Service(Site)</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）個人間の交流を支援するサービス（サイト）で、参加者は共通の興味、知人などをもとに様々な交流を図ることができるもの。</a:t>
                      </a:r>
                    </a:p>
                  </a:txBody>
                  <a:tcPr marL="6350" marR="6350" marT="6350" marB="0" anchor="ctr"/>
                </a:tc>
                <a:extLst>
                  <a:ext uri="{0D108BD9-81ED-4DB2-BD59-A6C34878D82A}">
                    <a16:rowId xmlns:a16="http://schemas.microsoft.com/office/drawing/2014/main" val="2925007135"/>
                  </a:ext>
                </a:extLst>
              </a:tr>
            </a:tbl>
          </a:graphicData>
        </a:graphic>
      </p:graphicFrame>
    </p:spTree>
    <p:extLst>
      <p:ext uri="{BB962C8B-B14F-4D97-AF65-F5344CB8AC3E}">
        <p14:creationId xmlns:p14="http://schemas.microsoft.com/office/powerpoint/2010/main" val="9569081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用語集</a:t>
            </a:r>
            <a:r>
              <a:rPr lang="ja-JP" altLang="en-US" dirty="0"/>
              <a:t>（</a:t>
            </a:r>
            <a:r>
              <a:rPr lang="en-US" altLang="ja-JP" dirty="0"/>
              <a:t>6</a:t>
            </a:r>
            <a:r>
              <a:rPr lang="ja-JP" altLang="en-US" dirty="0"/>
              <a:t>）</a:t>
            </a:r>
            <a:r>
              <a:rPr lang="en-US" altLang="ja-JP" sz="1600" dirty="0"/>
              <a:t>S</a:t>
            </a:r>
            <a:r>
              <a:rPr lang="ja-JP" altLang="en-US" sz="1600" dirty="0"/>
              <a:t>～</a:t>
            </a:r>
            <a:r>
              <a:rPr lang="en-US" altLang="ja-JP" sz="1600" dirty="0"/>
              <a:t>W</a:t>
            </a:r>
            <a:r>
              <a:rPr lang="ja-JP" altLang="en-US" sz="1600" dirty="0"/>
              <a:t>・数字</a:t>
            </a:r>
            <a:endParaRPr kumimoji="1" lang="ja-JP" altLang="en-US" sz="16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graphicFrame>
        <p:nvGraphicFramePr>
          <p:cNvPr id="6" name="表 5"/>
          <p:cNvGraphicFramePr>
            <a:graphicFrameLocks noGrp="1"/>
          </p:cNvGraphicFramePr>
          <p:nvPr/>
        </p:nvGraphicFramePr>
        <p:xfrm>
          <a:off x="92764" y="741245"/>
          <a:ext cx="8918232" cy="2427410"/>
        </p:xfrm>
        <a:graphic>
          <a:graphicData uri="http://schemas.openxmlformats.org/drawingml/2006/table">
            <a:tbl>
              <a:tblPr firstRow="1" bandRow="1">
                <a:tableStyleId>{073A0DAA-6AF3-43AB-8588-CEC1D06C72B9}</a:tableStyleId>
              </a:tblPr>
              <a:tblGrid>
                <a:gridCol w="2118421">
                  <a:extLst>
                    <a:ext uri="{9D8B030D-6E8A-4147-A177-3AD203B41FA5}">
                      <a16:colId xmlns:a16="http://schemas.microsoft.com/office/drawing/2014/main" val="2873148686"/>
                    </a:ext>
                  </a:extLst>
                </a:gridCol>
                <a:gridCol w="6799811">
                  <a:extLst>
                    <a:ext uri="{9D8B030D-6E8A-4147-A177-3AD203B41FA5}">
                      <a16:colId xmlns:a16="http://schemas.microsoft.com/office/drawing/2014/main" val="2187956047"/>
                    </a:ext>
                  </a:extLst>
                </a:gridCol>
              </a:tblGrid>
              <a:tr h="182035">
                <a:tc>
                  <a:txBody>
                    <a:bodyPr/>
                    <a:lstStyle/>
                    <a:p>
                      <a:r>
                        <a:rPr kumimoji="1" lang="ja-JP" altLang="en-US" sz="1200" dirty="0">
                          <a:latin typeface="メイリオ" panose="020B0604030504040204" pitchFamily="50" charset="-128"/>
                          <a:ea typeface="メイリオ" panose="020B0604030504040204" pitchFamily="50" charset="-128"/>
                        </a:rPr>
                        <a:t>用語</a:t>
                      </a:r>
                    </a:p>
                  </a:txBody>
                  <a:tcPr marL="36000" marR="36000" marT="18000" marB="18000"/>
                </a:tc>
                <a:tc>
                  <a:txBody>
                    <a:bodyPr/>
                    <a:lstStyle/>
                    <a:p>
                      <a:r>
                        <a:rPr kumimoji="1" lang="ja-JP" altLang="en-US" sz="1200" dirty="0">
                          <a:latin typeface="メイリオ" panose="020B0604030504040204" pitchFamily="50" charset="-128"/>
                          <a:ea typeface="メイリオ" panose="020B0604030504040204" pitchFamily="50" charset="-128"/>
                        </a:rPr>
                        <a:t>説明</a:t>
                      </a:r>
                    </a:p>
                  </a:txBody>
                  <a:tcPr marL="36000" marR="36000" marT="18000" marB="18000"/>
                </a:tc>
                <a:extLst>
                  <a:ext uri="{0D108BD9-81ED-4DB2-BD59-A6C34878D82A}">
                    <a16:rowId xmlns:a16="http://schemas.microsoft.com/office/drawing/2014/main" val="1204110233"/>
                  </a:ext>
                </a:extLst>
              </a:tr>
              <a:tr h="212537">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Society5.0</a:t>
                      </a:r>
                    </a:p>
                  </a:txBody>
                  <a:tcPr marL="6350" marR="6350" marT="6350" marB="0" anchor="ctr"/>
                </a:tc>
                <a:tc>
                  <a:txBody>
                    <a:bodyPr/>
                    <a:lstStyle/>
                    <a:p>
                      <a:pPr algn="l" fontAlgn="t"/>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第５期科学技術基本計画」において我が国が目指すべき未来社会の姿として提唱された、サイバー空間（仮想空間）とフィジカル空間（現実空間）を高度に融合させたシステムにより、経済発展と社会的課題の解決を両立する、人間中心の社会（</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Society</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p>
                  </a:txBody>
                  <a:tcPr marL="6350" marR="6350" marT="6350" marB="0"/>
                </a:tc>
                <a:extLst>
                  <a:ext uri="{0D108BD9-81ED-4DB2-BD59-A6C34878D82A}">
                    <a16:rowId xmlns:a16="http://schemas.microsoft.com/office/drawing/2014/main" val="2682132808"/>
                  </a:ext>
                </a:extLst>
              </a:tr>
              <a:tr h="141316">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UI</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User Interface</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）ユーザーとコンピューターの間で情報をやりとりするための仕組み。ここでは利用者が情報システムやアプリを利用する際の画面や操作方法。</a:t>
                      </a:r>
                    </a:p>
                  </a:txBody>
                  <a:tcPr marL="6350" marR="6350" marT="6350" marB="0" anchor="ctr"/>
                </a:tc>
                <a:extLst>
                  <a:ext uri="{0D108BD9-81ED-4DB2-BD59-A6C34878D82A}">
                    <a16:rowId xmlns:a16="http://schemas.microsoft.com/office/drawing/2014/main" val="3542319615"/>
                  </a:ext>
                </a:extLst>
              </a:tr>
              <a:tr h="78993">
                <a:tc>
                  <a:txBody>
                    <a:bodyPr/>
                    <a:lstStyle/>
                    <a:p>
                      <a:pPr algn="l" fontAlgn="ctr"/>
                      <a:r>
                        <a:rPr lang="en-US" sz="1200" b="0" i="0" u="none" strike="noStrike">
                          <a:solidFill>
                            <a:srgbClr val="000000"/>
                          </a:solidFill>
                          <a:effectLst/>
                          <a:latin typeface="メイリオ" panose="020B0604030504040204" pitchFamily="50" charset="-128"/>
                          <a:ea typeface="メイリオ" panose="020B0604030504040204" pitchFamily="50" charset="-128"/>
                        </a:rPr>
                        <a:t>UX</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User </a:t>
                      </a:r>
                      <a:r>
                        <a:rPr lang="en-US" altLang="ja-JP" sz="1000" b="0" i="0" u="none" strike="noStrike" dirty="0" err="1">
                          <a:solidFill>
                            <a:srgbClr val="000000"/>
                          </a:solidFill>
                          <a:effectLst/>
                          <a:latin typeface="メイリオ" panose="020B0604030504040204" pitchFamily="50" charset="-128"/>
                          <a:ea typeface="メイリオ" panose="020B0604030504040204" pitchFamily="50" charset="-128"/>
                        </a:rPr>
                        <a:t>eXperience</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）ユーザーが、ひとつの製品・サービスを通じて得られる体験。</a:t>
                      </a:r>
                    </a:p>
                  </a:txBody>
                  <a:tcPr marL="6350" marR="6350" marT="6350" marB="0" anchor="ctr"/>
                </a:tc>
                <a:extLst>
                  <a:ext uri="{0D108BD9-81ED-4DB2-BD59-A6C34878D82A}">
                    <a16:rowId xmlns:a16="http://schemas.microsoft.com/office/drawing/2014/main" val="2785791126"/>
                  </a:ext>
                </a:extLst>
              </a:tr>
              <a:tr h="157986">
                <a:tc>
                  <a:txBody>
                    <a:bodyPr/>
                    <a:lstStyle/>
                    <a:p>
                      <a:pPr algn="l" fontAlgn="ctr"/>
                      <a:r>
                        <a:rPr lang="en-US" sz="1200" b="0" i="0" u="none" strike="noStrike">
                          <a:solidFill>
                            <a:srgbClr val="000000"/>
                          </a:solidFill>
                          <a:effectLst/>
                          <a:latin typeface="メイリオ" panose="020B0604030504040204" pitchFamily="50" charset="-128"/>
                          <a:ea typeface="メイリオ" panose="020B0604030504040204" pitchFamily="50" charset="-128"/>
                        </a:rPr>
                        <a:t>VPP</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Virtual Power Plant)</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）太陽光発電や蓄電池、自家発電装置などの電源をある地域でまとめて制御することで、地域の電力需給を「まるでその地域に一つの発電所があるかのように」コントロールするしくみ。</a:t>
                      </a:r>
                    </a:p>
                  </a:txBody>
                  <a:tcPr marL="6350" marR="6350" marT="6350" marB="0" anchor="ctr"/>
                </a:tc>
                <a:extLst>
                  <a:ext uri="{0D108BD9-81ED-4DB2-BD59-A6C34878D82A}">
                    <a16:rowId xmlns:a16="http://schemas.microsoft.com/office/drawing/2014/main" val="1351735790"/>
                  </a:ext>
                </a:extLst>
              </a:tr>
              <a:tr h="153851">
                <a:tc>
                  <a:txBody>
                    <a:bodyPr/>
                    <a:lstStyle/>
                    <a:p>
                      <a:pPr algn="l" fontAlgn="ctr"/>
                      <a:r>
                        <a:rPr lang="en-US" sz="1200" b="0" i="0" u="none" strike="noStrike">
                          <a:solidFill>
                            <a:srgbClr val="000000"/>
                          </a:solidFill>
                          <a:effectLst/>
                          <a:latin typeface="メイリオ" panose="020B0604030504040204" pitchFamily="50" charset="-128"/>
                          <a:ea typeface="メイリオ" panose="020B0604030504040204" pitchFamily="50" charset="-128"/>
                        </a:rPr>
                        <a:t>VR</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Virtual Reality</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）仮想現実。ゴーグルなどを装着することでユーザーの五感を刺激し、本物そっくりの仮想現実を体験できる。</a:t>
                      </a:r>
                    </a:p>
                  </a:txBody>
                  <a:tcPr marL="6350" marR="6350" marT="6350" marB="0" anchor="ctr"/>
                </a:tc>
                <a:extLst>
                  <a:ext uri="{0D108BD9-81ED-4DB2-BD59-A6C34878D82A}">
                    <a16:rowId xmlns:a16="http://schemas.microsoft.com/office/drawing/2014/main" val="1186710460"/>
                  </a:ext>
                </a:extLst>
              </a:tr>
              <a:tr h="108153">
                <a:tc>
                  <a:txBody>
                    <a:bodyPr/>
                    <a:lstStyle/>
                    <a:p>
                      <a:pPr algn="l" fontAlgn="ctr"/>
                      <a:r>
                        <a:rPr lang="en-US" sz="1200" b="0" i="0" u="none" strike="noStrike">
                          <a:solidFill>
                            <a:srgbClr val="000000"/>
                          </a:solidFill>
                          <a:effectLst/>
                          <a:latin typeface="メイリオ" panose="020B0604030504040204" pitchFamily="50" charset="-128"/>
                          <a:ea typeface="メイリオ" panose="020B0604030504040204" pitchFamily="50" charset="-128"/>
                        </a:rPr>
                        <a:t>Well-Being</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ウェル・ビーイング。個人の権利や自己実現が保障され、身体的、精神的、社会的に良好な状態にあることを意味する概念。</a:t>
                      </a:r>
                    </a:p>
                  </a:txBody>
                  <a:tcPr marL="6350" marR="6350" marT="6350" marB="0" anchor="ctr"/>
                </a:tc>
                <a:extLst>
                  <a:ext uri="{0D108BD9-81ED-4DB2-BD59-A6C34878D82A}">
                    <a16:rowId xmlns:a16="http://schemas.microsoft.com/office/drawing/2014/main" val="3334381935"/>
                  </a:ext>
                </a:extLst>
              </a:tr>
              <a:tr h="79080">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5G</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第</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5</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世代移動通信システム。「超高速」、「高信頼・超低遅延」、「多数同時接続」という特徴があり、様々な産業への応用や地域の課題解決に寄与することが期待されている。</a:t>
                      </a:r>
                    </a:p>
                  </a:txBody>
                  <a:tcPr marL="6350" marR="6350" marT="6350" marB="0" anchor="ctr"/>
                </a:tc>
                <a:extLst>
                  <a:ext uri="{0D108BD9-81ED-4DB2-BD59-A6C34878D82A}">
                    <a16:rowId xmlns:a16="http://schemas.microsoft.com/office/drawing/2014/main" val="1211305275"/>
                  </a:ext>
                </a:extLst>
              </a:tr>
            </a:tbl>
          </a:graphicData>
        </a:graphic>
      </p:graphicFrame>
    </p:spTree>
    <p:extLst>
      <p:ext uri="{BB962C8B-B14F-4D97-AF65-F5344CB8AC3E}">
        <p14:creationId xmlns:p14="http://schemas.microsoft.com/office/powerpoint/2010/main" val="1189872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7442080" y="1802163"/>
            <a:ext cx="653058" cy="4634384"/>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a:ea typeface="Meiryo UI"/>
                <a:cs typeface="+mn-cs"/>
              </a:rPr>
              <a:t>大阪府</a:t>
            </a:r>
          </a:p>
        </p:txBody>
      </p:sp>
      <p:sp>
        <p:nvSpPr>
          <p:cNvPr id="6" name="タイトル 1">
            <a:extLst>
              <a:ext uri="{FF2B5EF4-FFF2-40B4-BE49-F238E27FC236}">
                <a16:creationId xmlns:a16="http://schemas.microsoft.com/office/drawing/2014/main" id="{953FAD11-8490-4F59-AA6B-9FA97469816A}"/>
              </a:ext>
            </a:extLst>
          </p:cNvPr>
          <p:cNvSpPr>
            <a:spLocks noGrp="1"/>
          </p:cNvSpPr>
          <p:nvPr>
            <p:ph type="title"/>
          </p:nvPr>
        </p:nvSpPr>
        <p:spPr/>
        <p:txBody>
          <a:bodyPr/>
          <a:lstStyle/>
          <a:p>
            <a:r>
              <a:rPr kumimoji="1" lang="ja-JP" altLang="en-US" dirty="0"/>
              <a:t>大阪スマートシティ戦略</a:t>
            </a:r>
            <a:r>
              <a:rPr kumimoji="1" lang="en-US" altLang="ja-JP" dirty="0"/>
              <a:t>ver.1.0</a:t>
            </a:r>
            <a:r>
              <a:rPr lang="ja-JP" altLang="en-US" dirty="0"/>
              <a:t>の全体像（３つの</a:t>
            </a:r>
            <a:r>
              <a:rPr lang="en-US" altLang="ja-JP" dirty="0"/>
              <a:t>DX</a:t>
            </a:r>
            <a:r>
              <a:rPr lang="ja-JP" altLang="en-US" dirty="0"/>
              <a:t>）</a:t>
            </a:r>
            <a:endParaRPr kumimoji="1" lang="ja-JP" altLang="en-US" dirty="0"/>
          </a:p>
        </p:txBody>
      </p:sp>
      <p:sp>
        <p:nvSpPr>
          <p:cNvPr id="7" name="テキスト プレースホルダー 3">
            <a:extLst>
              <a:ext uri="{FF2B5EF4-FFF2-40B4-BE49-F238E27FC236}">
                <a16:creationId xmlns:a16="http://schemas.microsoft.com/office/drawing/2014/main" id="{4EBF7F75-77D2-4173-A1FB-325C2906E51A}"/>
              </a:ext>
            </a:extLst>
          </p:cNvPr>
          <p:cNvSpPr>
            <a:spLocks noGrp="1"/>
          </p:cNvSpPr>
          <p:nvPr>
            <p:ph type="body" sz="quarter" idx="13"/>
          </p:nvPr>
        </p:nvSpPr>
        <p:spPr/>
        <p:txBody>
          <a:bodyPr>
            <a:normAutofit/>
          </a:bodyPr>
          <a:lstStyle/>
          <a:p>
            <a:r>
              <a:rPr lang="ja-JP" altLang="en-US" dirty="0"/>
              <a:t>第１章　大阪スマートシティ戦略</a:t>
            </a:r>
            <a:r>
              <a:rPr lang="en-US" altLang="ja-JP" dirty="0"/>
              <a:t>ver.1.0</a:t>
            </a:r>
            <a:r>
              <a:rPr lang="ja-JP" altLang="en-US" dirty="0"/>
              <a:t>の取組み状況</a:t>
            </a:r>
          </a:p>
        </p:txBody>
      </p:sp>
      <p:sp>
        <p:nvSpPr>
          <p:cNvPr id="9" name="正方形/長方形 8">
            <a:extLst>
              <a:ext uri="{FF2B5EF4-FFF2-40B4-BE49-F238E27FC236}">
                <a16:creationId xmlns:a16="http://schemas.microsoft.com/office/drawing/2014/main" id="{E2FF1023-4E33-45E8-8189-2FFF5B221A77}"/>
              </a:ext>
            </a:extLst>
          </p:cNvPr>
          <p:cNvSpPr/>
          <p:nvPr/>
        </p:nvSpPr>
        <p:spPr>
          <a:xfrm>
            <a:off x="134485" y="1802163"/>
            <a:ext cx="6781792" cy="469171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 name="正方形/長方形 9">
            <a:extLst>
              <a:ext uri="{FF2B5EF4-FFF2-40B4-BE49-F238E27FC236}">
                <a16:creationId xmlns:a16="http://schemas.microsoft.com/office/drawing/2014/main" id="{25980F0B-74B4-4D13-ABF0-FCECE005A21C}"/>
              </a:ext>
            </a:extLst>
          </p:cNvPr>
          <p:cNvSpPr/>
          <p:nvPr/>
        </p:nvSpPr>
        <p:spPr>
          <a:xfrm>
            <a:off x="134485" y="2889695"/>
            <a:ext cx="6476421" cy="360418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 name="正方形/長方形 10">
            <a:extLst>
              <a:ext uri="{FF2B5EF4-FFF2-40B4-BE49-F238E27FC236}">
                <a16:creationId xmlns:a16="http://schemas.microsoft.com/office/drawing/2014/main" id="{0127E7DE-FFDD-476F-822A-23533B8FFE32}"/>
              </a:ext>
            </a:extLst>
          </p:cNvPr>
          <p:cNvSpPr/>
          <p:nvPr/>
        </p:nvSpPr>
        <p:spPr>
          <a:xfrm>
            <a:off x="134485" y="4351065"/>
            <a:ext cx="6150938" cy="21329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B9D34DB5-6415-4C1C-BA7B-1EB34C4C73C7}"/>
              </a:ext>
            </a:extLst>
          </p:cNvPr>
          <p:cNvSpPr txBox="1"/>
          <p:nvPr/>
        </p:nvSpPr>
        <p:spPr>
          <a:xfrm>
            <a:off x="171892" y="1879772"/>
            <a:ext cx="110940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都市</a:t>
            </a: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DX】</a:t>
            </a:r>
            <a:endParaRPr kumimoji="1" lang="ja-JP" altLang="en-US" sz="1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 name="テキスト ボックス 13">
            <a:extLst>
              <a:ext uri="{FF2B5EF4-FFF2-40B4-BE49-F238E27FC236}">
                <a16:creationId xmlns:a16="http://schemas.microsoft.com/office/drawing/2014/main" id="{35BE59C1-D16E-49F2-9151-ED127DD0A316}"/>
              </a:ext>
            </a:extLst>
          </p:cNvPr>
          <p:cNvSpPr txBox="1"/>
          <p:nvPr/>
        </p:nvSpPr>
        <p:spPr>
          <a:xfrm>
            <a:off x="150173" y="2992728"/>
            <a:ext cx="110940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地域</a:t>
            </a: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DX】</a:t>
            </a:r>
            <a:endParaRPr kumimoji="1" lang="ja-JP" altLang="en-US" sz="1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テキスト ボックス 14">
            <a:extLst>
              <a:ext uri="{FF2B5EF4-FFF2-40B4-BE49-F238E27FC236}">
                <a16:creationId xmlns:a16="http://schemas.microsoft.com/office/drawing/2014/main" id="{98E8150B-23E4-4615-897A-A74252945FC8}"/>
              </a:ext>
            </a:extLst>
          </p:cNvPr>
          <p:cNvSpPr txBox="1"/>
          <p:nvPr/>
        </p:nvSpPr>
        <p:spPr>
          <a:xfrm>
            <a:off x="150173" y="4409819"/>
            <a:ext cx="110940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行政</a:t>
            </a: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DX】</a:t>
            </a:r>
            <a:endParaRPr kumimoji="1" lang="ja-JP" altLang="en-US" sz="1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四角形: 角を丸くする 16">
            <a:extLst>
              <a:ext uri="{FF2B5EF4-FFF2-40B4-BE49-F238E27FC236}">
                <a16:creationId xmlns:a16="http://schemas.microsoft.com/office/drawing/2014/main" id="{7B4D1177-0378-48A3-A4DF-F627B072F2FE}"/>
              </a:ext>
            </a:extLst>
          </p:cNvPr>
          <p:cNvSpPr/>
          <p:nvPr/>
        </p:nvSpPr>
        <p:spPr>
          <a:xfrm>
            <a:off x="1332930" y="4959450"/>
            <a:ext cx="2889175" cy="844537"/>
          </a:xfrm>
          <a:prstGeom prst="roundRect">
            <a:avLst>
              <a:gd name="adj" fmla="val 11292"/>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 name="四角形: 角を丸くする 17">
            <a:extLst>
              <a:ext uri="{FF2B5EF4-FFF2-40B4-BE49-F238E27FC236}">
                <a16:creationId xmlns:a16="http://schemas.microsoft.com/office/drawing/2014/main" id="{BB164EDD-06AD-4851-9CE4-388108FA71D3}"/>
              </a:ext>
            </a:extLst>
          </p:cNvPr>
          <p:cNvSpPr/>
          <p:nvPr/>
        </p:nvSpPr>
        <p:spPr>
          <a:xfrm>
            <a:off x="2872011" y="5043653"/>
            <a:ext cx="2835970" cy="844537"/>
          </a:xfrm>
          <a:prstGeom prst="roundRect">
            <a:avLst>
              <a:gd name="adj" fmla="val 11292"/>
            </a:avLst>
          </a:prstGeom>
          <a:solidFill>
            <a:schemeClr val="bg1">
              <a:alpha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9" name="テキスト ボックス 18">
            <a:extLst>
              <a:ext uri="{FF2B5EF4-FFF2-40B4-BE49-F238E27FC236}">
                <a16:creationId xmlns:a16="http://schemas.microsoft.com/office/drawing/2014/main" id="{69887321-5017-48C6-B51E-7BAADB1FFBC1}"/>
              </a:ext>
            </a:extLst>
          </p:cNvPr>
          <p:cNvSpPr txBox="1"/>
          <p:nvPr/>
        </p:nvSpPr>
        <p:spPr>
          <a:xfrm>
            <a:off x="1487653" y="5033234"/>
            <a:ext cx="114807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住民サービス</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DC67DF9C-CC0E-4635-9CE2-B4AD410D14F4}"/>
              </a:ext>
            </a:extLst>
          </p:cNvPr>
          <p:cNvSpPr txBox="1"/>
          <p:nvPr/>
        </p:nvSpPr>
        <p:spPr>
          <a:xfrm>
            <a:off x="4426893" y="5135933"/>
            <a:ext cx="110799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業務効率化</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 name="正方形/長方形 20">
            <a:extLst>
              <a:ext uri="{FF2B5EF4-FFF2-40B4-BE49-F238E27FC236}">
                <a16:creationId xmlns:a16="http://schemas.microsoft.com/office/drawing/2014/main" id="{C741464F-068A-44F8-949A-35ACC0B8F915}"/>
              </a:ext>
            </a:extLst>
          </p:cNvPr>
          <p:cNvSpPr/>
          <p:nvPr/>
        </p:nvSpPr>
        <p:spPr>
          <a:xfrm>
            <a:off x="1259579" y="1918075"/>
            <a:ext cx="4872461"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大阪の都市機能全体がデジタル対応すること。都市</a:t>
            </a:r>
            <a:r>
              <a:rPr kumimoji="0" lang="en-US" altLang="ja-JP" sz="1400" b="1" i="0" u="none" strike="noStrike" kern="1200" cap="none" spc="0" normalizeH="0" baseline="0" noProof="0" dirty="0">
                <a:ln>
                  <a:noFill/>
                </a:ln>
                <a:solidFill>
                  <a:prstClr val="black"/>
                </a:solidFill>
                <a:effectLst/>
                <a:uLnTx/>
                <a:uFillTx/>
                <a:latin typeface="Meiryo UI"/>
                <a:ea typeface="Meiryo UI"/>
                <a:cs typeface="+mn-cs"/>
              </a:rPr>
              <a:t>DX </a:t>
            </a: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は市町村単位でも考えられるが、大都市圏である大阪の場合は広域で捉える。</a:t>
            </a:r>
          </a:p>
        </p:txBody>
      </p:sp>
      <p:sp>
        <p:nvSpPr>
          <p:cNvPr id="22" name="正方形/長方形 21">
            <a:extLst>
              <a:ext uri="{FF2B5EF4-FFF2-40B4-BE49-F238E27FC236}">
                <a16:creationId xmlns:a16="http://schemas.microsoft.com/office/drawing/2014/main" id="{54DDCF4B-C966-4D72-AD0F-475D71149FDC}"/>
              </a:ext>
            </a:extLst>
          </p:cNvPr>
          <p:cNvSpPr/>
          <p:nvPr/>
        </p:nvSpPr>
        <p:spPr>
          <a:xfrm>
            <a:off x="1230665" y="3078332"/>
            <a:ext cx="4778331"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市町村の区域や、その中で地域特性や住民の活動圏などの面からまとまりを持ったエリアでの取組み。都市</a:t>
            </a:r>
            <a:r>
              <a:rPr kumimoji="0" lang="en-US" altLang="ja-JP" sz="1400" b="1" i="0" u="none" strike="noStrike" kern="1200" cap="none" spc="0" normalizeH="0" baseline="0" noProof="0" dirty="0">
                <a:ln>
                  <a:noFill/>
                </a:ln>
                <a:solidFill>
                  <a:prstClr val="black"/>
                </a:solidFill>
                <a:effectLst/>
                <a:uLnTx/>
                <a:uFillTx/>
                <a:latin typeface="Meiryo UI"/>
                <a:ea typeface="Meiryo UI"/>
                <a:cs typeface="+mn-cs"/>
              </a:rPr>
              <a:t>DX </a:t>
            </a: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に包含される。</a:t>
            </a:r>
          </a:p>
        </p:txBody>
      </p:sp>
      <p:sp>
        <p:nvSpPr>
          <p:cNvPr id="24" name="正方形/長方形 23">
            <a:extLst>
              <a:ext uri="{FF2B5EF4-FFF2-40B4-BE49-F238E27FC236}">
                <a16:creationId xmlns:a16="http://schemas.microsoft.com/office/drawing/2014/main" id="{A1D8307C-5B0C-43EA-BBC5-F345A1A15DF3}"/>
              </a:ext>
            </a:extLst>
          </p:cNvPr>
          <p:cNvSpPr/>
          <p:nvPr/>
        </p:nvSpPr>
        <p:spPr>
          <a:xfrm>
            <a:off x="1241109" y="4409819"/>
            <a:ext cx="4508826"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各自治体の取組み。地域</a:t>
            </a:r>
            <a:r>
              <a:rPr kumimoji="0" lang="en-US" altLang="ja-JP" sz="1400" b="1" i="0" u="none" strike="noStrike" kern="1200" cap="none" spc="0" normalizeH="0" baseline="0" noProof="0" dirty="0">
                <a:ln>
                  <a:noFill/>
                </a:ln>
                <a:solidFill>
                  <a:prstClr val="black"/>
                </a:solidFill>
                <a:effectLst/>
                <a:uLnTx/>
                <a:uFillTx/>
                <a:latin typeface="Meiryo UI"/>
                <a:ea typeface="Meiryo UI"/>
                <a:cs typeface="+mn-cs"/>
              </a:rPr>
              <a:t>DX </a:t>
            </a: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に包含され、自治体の中の業務と</a:t>
            </a:r>
            <a:r>
              <a:rPr kumimoji="0"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、住民向け</a:t>
            </a: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のサービスの両方を含む。</a:t>
            </a:r>
          </a:p>
        </p:txBody>
      </p:sp>
      <p:sp>
        <p:nvSpPr>
          <p:cNvPr id="25" name="テキスト ボックス 24">
            <a:extLst>
              <a:ext uri="{FF2B5EF4-FFF2-40B4-BE49-F238E27FC236}">
                <a16:creationId xmlns:a16="http://schemas.microsoft.com/office/drawing/2014/main" id="{9221E682-16B7-420D-802F-B201E1702B6E}"/>
              </a:ext>
            </a:extLst>
          </p:cNvPr>
          <p:cNvSpPr txBox="1"/>
          <p:nvPr/>
        </p:nvSpPr>
        <p:spPr>
          <a:xfrm>
            <a:off x="404012" y="779270"/>
            <a:ext cx="8428739"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戦略</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ver.1.0</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では、</a:t>
            </a:r>
            <a:r>
              <a:rPr kumimoji="1" lang="ja-JP" altLang="en-US" sz="1400" dirty="0">
                <a:solidFill>
                  <a:prstClr val="black"/>
                </a:solidFill>
                <a:latin typeface="Meiryo UI"/>
                <a:ea typeface="Meiryo UI"/>
              </a:rPr>
              <a:t>大阪全体の都市</a:t>
            </a:r>
            <a:r>
              <a:rPr kumimoji="1" lang="en-US" altLang="ja-JP" sz="1400" dirty="0">
                <a:solidFill>
                  <a:prstClr val="black"/>
                </a:solidFill>
                <a:latin typeface="Meiryo UI"/>
                <a:ea typeface="Meiryo UI"/>
              </a:rPr>
              <a:t>DX</a:t>
            </a:r>
            <a:r>
              <a:rPr kumimoji="1" lang="ja-JP" altLang="en-US" sz="1400" dirty="0">
                <a:solidFill>
                  <a:prstClr val="black"/>
                </a:solidFill>
                <a:latin typeface="Meiryo UI"/>
                <a:ea typeface="Meiryo UI"/>
              </a:rPr>
              <a:t>を進めるという観点から、地域</a:t>
            </a:r>
            <a:r>
              <a:rPr kumimoji="1" lang="en-US" altLang="ja-JP" sz="1400" dirty="0">
                <a:solidFill>
                  <a:prstClr val="black"/>
                </a:solidFill>
                <a:latin typeface="Meiryo UI"/>
                <a:ea typeface="Meiryo UI"/>
              </a:rPr>
              <a:t>DX</a:t>
            </a:r>
            <a:r>
              <a:rPr kumimoji="1" lang="ja-JP" altLang="en-US" sz="1400" dirty="0">
                <a:solidFill>
                  <a:prstClr val="black"/>
                </a:solidFill>
                <a:latin typeface="Meiryo UI"/>
                <a:ea typeface="Meiryo UI"/>
              </a:rPr>
              <a:t>と行政</a:t>
            </a:r>
            <a:r>
              <a:rPr kumimoji="1" lang="en-US" altLang="ja-JP" sz="1400" dirty="0">
                <a:solidFill>
                  <a:prstClr val="black"/>
                </a:solidFill>
                <a:latin typeface="Meiryo UI"/>
                <a:ea typeface="Meiryo UI"/>
              </a:rPr>
              <a:t>DX</a:t>
            </a:r>
            <a:r>
              <a:rPr kumimoji="1" lang="ja-JP" altLang="en-US" sz="1400" dirty="0">
                <a:solidFill>
                  <a:prstClr val="black"/>
                </a:solidFill>
                <a:latin typeface="Meiryo UI"/>
                <a:ea typeface="Meiryo UI"/>
              </a:rPr>
              <a:t>の二つの枠組みを設定した。</a:t>
            </a:r>
            <a:endParaRPr kumimoji="1" lang="en-US" altLang="ja-JP" sz="1400" dirty="0">
              <a:solidFill>
                <a:prstClr val="black"/>
              </a:solidFill>
              <a:latin typeface="Meiryo UI"/>
              <a:ea typeface="Meiryo U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Meiryo UI"/>
                <a:ea typeface="Meiryo UI"/>
              </a:rPr>
              <a:t>　前者では、大阪スマートシティパートナーズフォーラム（以下、</a:t>
            </a:r>
            <a:r>
              <a:rPr kumimoji="1" lang="en-US" altLang="ja-JP" sz="1400" dirty="0">
                <a:solidFill>
                  <a:prstClr val="black"/>
                </a:solidFill>
                <a:latin typeface="Meiryo UI"/>
                <a:ea typeface="Meiryo UI"/>
              </a:rPr>
              <a:t>OSPF</a:t>
            </a:r>
            <a:r>
              <a:rPr kumimoji="1" lang="ja-JP" altLang="en-US" sz="1400" dirty="0">
                <a:solidFill>
                  <a:prstClr val="black"/>
                </a:solidFill>
                <a:latin typeface="Meiryo UI"/>
                <a:ea typeface="Meiryo UI"/>
              </a:rPr>
              <a:t>）を主体に個別プロジェクトに取り組み、後者は大阪市を中心に行政</a:t>
            </a:r>
            <a:r>
              <a:rPr kumimoji="1" lang="en-US" altLang="ja-JP" sz="1400" dirty="0">
                <a:solidFill>
                  <a:prstClr val="black"/>
                </a:solidFill>
                <a:latin typeface="Meiryo UI"/>
                <a:ea typeface="Meiryo UI"/>
              </a:rPr>
              <a:t>DX</a:t>
            </a:r>
            <a:r>
              <a:rPr kumimoji="1" lang="ja-JP" altLang="en-US" sz="1400" dirty="0">
                <a:solidFill>
                  <a:prstClr val="black"/>
                </a:solidFill>
                <a:latin typeface="Meiryo UI"/>
                <a:ea typeface="Meiryo UI"/>
              </a:rPr>
              <a:t>を推進するとともに、大阪府は共同調達やアドバイザー派遣などにより府内市町村を支援。</a:t>
            </a: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テキスト ボックス 25">
            <a:extLst>
              <a:ext uri="{FF2B5EF4-FFF2-40B4-BE49-F238E27FC236}">
                <a16:creationId xmlns:a16="http://schemas.microsoft.com/office/drawing/2014/main" id="{5ADF3D28-1B78-4EC2-8103-776580CB014F}"/>
              </a:ext>
            </a:extLst>
          </p:cNvPr>
          <p:cNvSpPr txBox="1"/>
          <p:nvPr/>
        </p:nvSpPr>
        <p:spPr>
          <a:xfrm>
            <a:off x="1419145" y="5301890"/>
            <a:ext cx="1368791"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行政サービスの各種アプリなど</a:t>
            </a:r>
          </a:p>
        </p:txBody>
      </p:sp>
      <p:sp>
        <p:nvSpPr>
          <p:cNvPr id="27" name="テキスト ボックス 26">
            <a:extLst>
              <a:ext uri="{FF2B5EF4-FFF2-40B4-BE49-F238E27FC236}">
                <a16:creationId xmlns:a16="http://schemas.microsoft.com/office/drawing/2014/main" id="{EF8C833F-655D-41D1-AB9E-491ED74F4358}"/>
              </a:ext>
            </a:extLst>
          </p:cNvPr>
          <p:cNvSpPr txBox="1"/>
          <p:nvPr/>
        </p:nvSpPr>
        <p:spPr>
          <a:xfrm>
            <a:off x="2880022" y="5251940"/>
            <a:ext cx="1346399"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電子申請システムや</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チャットボットなど</a:t>
            </a:r>
          </a:p>
        </p:txBody>
      </p:sp>
      <p:sp>
        <p:nvSpPr>
          <p:cNvPr id="28" name="テキスト ボックス 27">
            <a:extLst>
              <a:ext uri="{FF2B5EF4-FFF2-40B4-BE49-F238E27FC236}">
                <a16:creationId xmlns:a16="http://schemas.microsoft.com/office/drawing/2014/main" id="{E93C906D-AC53-4744-B75B-2F94F91F47F4}"/>
              </a:ext>
            </a:extLst>
          </p:cNvPr>
          <p:cNvSpPr txBox="1"/>
          <p:nvPr/>
        </p:nvSpPr>
        <p:spPr>
          <a:xfrm>
            <a:off x="4366510" y="5382992"/>
            <a:ext cx="1295262"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テレワークシステムや</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RPA</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など</a:t>
            </a:r>
          </a:p>
        </p:txBody>
      </p:sp>
      <p:sp>
        <p:nvSpPr>
          <p:cNvPr id="34" name="四角形: 角を丸くする 33">
            <a:extLst>
              <a:ext uri="{FF2B5EF4-FFF2-40B4-BE49-F238E27FC236}">
                <a16:creationId xmlns:a16="http://schemas.microsoft.com/office/drawing/2014/main" id="{ED7A4C86-2DDB-4974-8B3A-C4DA64678FEF}"/>
              </a:ext>
            </a:extLst>
          </p:cNvPr>
          <p:cNvSpPr/>
          <p:nvPr/>
        </p:nvSpPr>
        <p:spPr>
          <a:xfrm>
            <a:off x="1313645" y="5961184"/>
            <a:ext cx="4426181" cy="424416"/>
          </a:xfrm>
          <a:prstGeom prst="roundRect">
            <a:avLst>
              <a:gd name="adj" fmla="val 112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5" name="テキスト ボックス 34">
            <a:extLst>
              <a:ext uri="{FF2B5EF4-FFF2-40B4-BE49-F238E27FC236}">
                <a16:creationId xmlns:a16="http://schemas.microsoft.com/office/drawing/2014/main" id="{D8C2BCF8-CAF5-4D45-8278-E191B735E046}"/>
              </a:ext>
            </a:extLst>
          </p:cNvPr>
          <p:cNvSpPr txBox="1"/>
          <p:nvPr/>
        </p:nvSpPr>
        <p:spPr>
          <a:xfrm>
            <a:off x="1578640" y="6045926"/>
            <a:ext cx="209853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市町村</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支援（大阪府）</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40" name="グラフィックス 39" descr="都市">
            <a:extLst>
              <a:ext uri="{FF2B5EF4-FFF2-40B4-BE49-F238E27FC236}">
                <a16:creationId xmlns:a16="http://schemas.microsoft.com/office/drawing/2014/main" id="{9862CFC4-D3A4-4485-AE59-A90F9A845935}"/>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83645" y="2222830"/>
            <a:ext cx="485901" cy="485901"/>
          </a:xfrm>
          <a:prstGeom prst="rect">
            <a:avLst/>
          </a:prstGeom>
        </p:spPr>
      </p:pic>
      <p:pic>
        <p:nvPicPr>
          <p:cNvPr id="42" name="グラフィックス 41" descr="2 人の子供がいる家族">
            <a:extLst>
              <a:ext uri="{FF2B5EF4-FFF2-40B4-BE49-F238E27FC236}">
                <a16:creationId xmlns:a16="http://schemas.microsoft.com/office/drawing/2014/main" id="{C50DBD34-B90F-47A5-A2C3-B053CDCAC1E8}"/>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467843" y="3306129"/>
            <a:ext cx="474067" cy="474067"/>
          </a:xfrm>
          <a:prstGeom prst="rect">
            <a:avLst/>
          </a:prstGeom>
        </p:spPr>
      </p:pic>
      <p:pic>
        <p:nvPicPr>
          <p:cNvPr id="44" name="グラフィックス 43" descr="校舎">
            <a:extLst>
              <a:ext uri="{FF2B5EF4-FFF2-40B4-BE49-F238E27FC236}">
                <a16:creationId xmlns:a16="http://schemas.microsoft.com/office/drawing/2014/main" id="{8CE2C83C-3E0F-475F-978E-2FFFEEA29434}"/>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472264" y="4716426"/>
            <a:ext cx="465224" cy="465224"/>
          </a:xfrm>
          <a:prstGeom prst="rect">
            <a:avLst/>
          </a:prstGeom>
        </p:spPr>
      </p:pic>
      <p:sp>
        <p:nvSpPr>
          <p:cNvPr id="41" name="テキスト ボックス 40">
            <a:extLst>
              <a:ext uri="{FF2B5EF4-FFF2-40B4-BE49-F238E27FC236}">
                <a16:creationId xmlns:a16="http://schemas.microsoft.com/office/drawing/2014/main" id="{80118A45-2767-4109-853E-A2CA1F34109E}"/>
              </a:ext>
            </a:extLst>
          </p:cNvPr>
          <p:cNvSpPr txBox="1"/>
          <p:nvPr/>
        </p:nvSpPr>
        <p:spPr>
          <a:xfrm>
            <a:off x="3729966" y="6040026"/>
            <a:ext cx="178865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共同調達やアドバイザーなど</a:t>
            </a:r>
          </a:p>
        </p:txBody>
      </p:sp>
      <p:sp>
        <p:nvSpPr>
          <p:cNvPr id="2" name="左右矢印 1"/>
          <p:cNvSpPr/>
          <p:nvPr/>
        </p:nvSpPr>
        <p:spPr>
          <a:xfrm>
            <a:off x="6559191" y="1836612"/>
            <a:ext cx="1055130" cy="996667"/>
          </a:xfrm>
          <a:prstGeom prst="leftRightArrow">
            <a:avLst>
              <a:gd name="adj1" fmla="val 61571"/>
              <a:gd name="adj2" fmla="val 30341"/>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0" name="左右矢印 49"/>
          <p:cNvSpPr/>
          <p:nvPr/>
        </p:nvSpPr>
        <p:spPr>
          <a:xfrm>
            <a:off x="6417397" y="3005690"/>
            <a:ext cx="1164371" cy="1352484"/>
          </a:xfrm>
          <a:prstGeom prst="leftRightArrow">
            <a:avLst>
              <a:gd name="adj1" fmla="val 58021"/>
              <a:gd name="adj2" fmla="val 26676"/>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1" name="左右矢印 50"/>
          <p:cNvSpPr/>
          <p:nvPr/>
        </p:nvSpPr>
        <p:spPr>
          <a:xfrm>
            <a:off x="5912954" y="4930606"/>
            <a:ext cx="1671429" cy="1042900"/>
          </a:xfrm>
          <a:prstGeom prst="leftRightArrow">
            <a:avLst>
              <a:gd name="adj1" fmla="val 56965"/>
              <a:gd name="adj2" fmla="val 30341"/>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2" name="角丸四角形 51"/>
          <p:cNvSpPr/>
          <p:nvPr/>
        </p:nvSpPr>
        <p:spPr>
          <a:xfrm>
            <a:off x="8317814" y="1802163"/>
            <a:ext cx="653058" cy="4633097"/>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a:ea typeface="Meiryo UI"/>
                <a:cs typeface="+mn-cs"/>
              </a:rPr>
              <a:t>大阪市</a:t>
            </a:r>
          </a:p>
        </p:txBody>
      </p:sp>
      <p:pic>
        <p:nvPicPr>
          <p:cNvPr id="54" name="グラフィックス 29" descr="繰り返し 単色塗りつぶし">
            <a:extLst>
              <a:ext uri="{FF2B5EF4-FFF2-40B4-BE49-F238E27FC236}">
                <a16:creationId xmlns:a16="http://schemas.microsoft.com/office/drawing/2014/main" id="{65646871-AC1B-4D98-A5B3-E03EC9B226B2}"/>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7899789" y="2010945"/>
            <a:ext cx="648000" cy="648000"/>
          </a:xfrm>
          <a:prstGeom prst="rect">
            <a:avLst/>
          </a:prstGeom>
        </p:spPr>
      </p:pic>
      <p:sp>
        <p:nvSpPr>
          <p:cNvPr id="5" name="テキスト ボックス 4"/>
          <p:cNvSpPr txBox="1"/>
          <p:nvPr/>
        </p:nvSpPr>
        <p:spPr>
          <a:xfrm>
            <a:off x="6094312" y="5239417"/>
            <a:ext cx="132786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市町村の行政</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DX</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をサポート</a:t>
            </a:r>
          </a:p>
        </p:txBody>
      </p:sp>
      <p:sp>
        <p:nvSpPr>
          <p:cNvPr id="55" name="テキスト ボックス 54"/>
          <p:cNvSpPr txBox="1"/>
          <p:nvPr/>
        </p:nvSpPr>
        <p:spPr>
          <a:xfrm>
            <a:off x="6587512" y="3369109"/>
            <a:ext cx="80021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市町村と</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民間の</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連携支援</a:t>
            </a:r>
          </a:p>
        </p:txBody>
      </p:sp>
      <p:sp>
        <p:nvSpPr>
          <p:cNvPr id="56" name="テキスト ボックス 55"/>
          <p:cNvSpPr txBox="1"/>
          <p:nvPr/>
        </p:nvSpPr>
        <p:spPr>
          <a:xfrm>
            <a:off x="6599975" y="2079650"/>
            <a:ext cx="11666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Meiryo UI"/>
                <a:ea typeface="Meiryo UI"/>
                <a:cs typeface="+mn-cs"/>
              </a:rPr>
              <a:t>スマートシティ</a:t>
            </a:r>
            <a:endParaRPr kumimoji="1" lang="en-US" altLang="ja-JP" sz="1200" b="1" i="0" u="none" strike="noStrike" kern="1200" cap="none" spc="0" normalizeH="0" baseline="0" noProof="0" dirty="0">
              <a:ln>
                <a:noFill/>
              </a:ln>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Meiryo UI"/>
                <a:ea typeface="Meiryo UI"/>
                <a:cs typeface="+mn-cs"/>
              </a:rPr>
              <a:t>の広域展開</a:t>
            </a:r>
          </a:p>
        </p:txBody>
      </p:sp>
      <p:pic>
        <p:nvPicPr>
          <p:cNvPr id="57" name="グラフィックス 29" descr="繰り返し 単色塗りつぶし">
            <a:extLst>
              <a:ext uri="{FF2B5EF4-FFF2-40B4-BE49-F238E27FC236}">
                <a16:creationId xmlns:a16="http://schemas.microsoft.com/office/drawing/2014/main" id="{65646871-AC1B-4D98-A5B3-E03EC9B226B2}"/>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7882476" y="5538432"/>
            <a:ext cx="648000" cy="648000"/>
          </a:xfrm>
          <a:prstGeom prst="rect">
            <a:avLst/>
          </a:prstGeom>
        </p:spPr>
      </p:pic>
      <p:sp>
        <p:nvSpPr>
          <p:cNvPr id="48" name="四角形: 角を丸くする 47">
            <a:extLst>
              <a:ext uri="{FF2B5EF4-FFF2-40B4-BE49-F238E27FC236}">
                <a16:creationId xmlns:a16="http://schemas.microsoft.com/office/drawing/2014/main" id="{57F464CC-2A52-47AE-B6B8-65CB2D861A0A}"/>
              </a:ext>
            </a:extLst>
          </p:cNvPr>
          <p:cNvSpPr/>
          <p:nvPr/>
        </p:nvSpPr>
        <p:spPr>
          <a:xfrm>
            <a:off x="1241109" y="3743360"/>
            <a:ext cx="4890932" cy="486543"/>
          </a:xfrm>
          <a:prstGeom prst="roundRect">
            <a:avLst>
              <a:gd name="adj" fmla="val 112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楕円 15"/>
          <p:cNvSpPr/>
          <p:nvPr/>
        </p:nvSpPr>
        <p:spPr>
          <a:xfrm>
            <a:off x="7534947" y="4588914"/>
            <a:ext cx="1377685" cy="716185"/>
          </a:xfrm>
          <a:prstGeom prst="ellipse">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tx1"/>
                </a:solidFill>
              </a:rPr>
              <a:t>府市連携による</a:t>
            </a:r>
            <a:endParaRPr kumimoji="1" lang="en-US" altLang="ja-JP" sz="1400" b="1" dirty="0">
              <a:solidFill>
                <a:schemeClr val="tx1"/>
              </a:solidFill>
            </a:endParaRPr>
          </a:p>
          <a:p>
            <a:pPr algn="ctr"/>
            <a:r>
              <a:rPr kumimoji="1" lang="en-US" altLang="ja-JP" sz="1400" b="1" dirty="0">
                <a:solidFill>
                  <a:schemeClr val="tx1"/>
                </a:solidFill>
              </a:rPr>
              <a:t>DX</a:t>
            </a:r>
            <a:r>
              <a:rPr kumimoji="1" lang="ja-JP" altLang="en-US" sz="1400" b="1" dirty="0">
                <a:solidFill>
                  <a:schemeClr val="tx1"/>
                </a:solidFill>
              </a:rPr>
              <a:t>推進</a:t>
            </a:r>
          </a:p>
        </p:txBody>
      </p:sp>
      <p:sp>
        <p:nvSpPr>
          <p:cNvPr id="4" name="スライド番号プレースホルダー 3">
            <a:extLst>
              <a:ext uri="{FF2B5EF4-FFF2-40B4-BE49-F238E27FC236}">
                <a16:creationId xmlns:a16="http://schemas.microsoft.com/office/drawing/2014/main" id="{AE0D4953-307B-44E5-A2E0-FB10466635F5}"/>
              </a:ext>
            </a:extLst>
          </p:cNvPr>
          <p:cNvSpPr>
            <a:spLocks noGrp="1"/>
          </p:cNvSpPr>
          <p:nvPr>
            <p:ph type="sldNum" sz="quarter" idx="12"/>
          </p:nvPr>
        </p:nvSpPr>
        <p:spPr>
          <a:xfrm>
            <a:off x="7086600" y="651822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61" name="正方形/長方形 60">
            <a:extLst>
              <a:ext uri="{FF2B5EF4-FFF2-40B4-BE49-F238E27FC236}">
                <a16:creationId xmlns:a16="http://schemas.microsoft.com/office/drawing/2014/main" id="{10564F75-C9B5-4556-8CD9-1CA00963F689}"/>
              </a:ext>
            </a:extLst>
          </p:cNvPr>
          <p:cNvSpPr/>
          <p:nvPr/>
        </p:nvSpPr>
        <p:spPr>
          <a:xfrm>
            <a:off x="1448841" y="3829226"/>
            <a:ext cx="4047903"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dirty="0" smtClean="0">
                <a:solidFill>
                  <a:prstClr val="black"/>
                </a:solidFill>
                <a:latin typeface="Meiryo UI"/>
                <a:ea typeface="Meiryo UI"/>
              </a:rPr>
              <a:t>市町村と民間企業の共同エコシステムによる個別プロジェクトなど</a:t>
            </a:r>
            <a:endParaRPr kumimoji="1" lang="en-US" altLang="ja-JP" sz="1200" b="0" i="0" u="none" strike="noStrike" kern="1200" cap="none" spc="0" normalizeH="0" baseline="0" noProof="0" dirty="0">
              <a:ln>
                <a:noFill/>
              </a:ln>
              <a:solidFill>
                <a:prstClr val="black"/>
              </a:solidFill>
              <a:effectLst/>
              <a:uLnTx/>
              <a:uFillTx/>
              <a:latin typeface="Meiryo UI"/>
              <a:ea typeface="Meiryo UI"/>
            </a:endParaRPr>
          </a:p>
        </p:txBody>
      </p:sp>
    </p:spTree>
    <p:extLst>
      <p:ext uri="{BB962C8B-B14F-4D97-AF65-F5344CB8AC3E}">
        <p14:creationId xmlns:p14="http://schemas.microsoft.com/office/powerpoint/2010/main" val="2206576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CD8FECA9-9CA3-4255-983A-B4371E676291}"/>
              </a:ext>
            </a:extLst>
          </p:cNvPr>
          <p:cNvSpPr>
            <a:spLocks noGrp="1"/>
          </p:cNvSpPr>
          <p:nvPr>
            <p:ph type="title"/>
          </p:nvPr>
        </p:nvSpPr>
        <p:spPr>
          <a:xfrm>
            <a:off x="101862" y="212035"/>
            <a:ext cx="8821810" cy="386127"/>
          </a:xfrm>
        </p:spPr>
        <p:txBody>
          <a:bodyPr/>
          <a:lstStyle/>
          <a:p>
            <a:r>
              <a:rPr lang="ja-JP" altLang="en-US" sz="2000" dirty="0"/>
              <a:t>スマートシティ戦略</a:t>
            </a:r>
            <a:r>
              <a:rPr lang="en-US" altLang="ja-JP" sz="2000" dirty="0"/>
              <a:t>ver.1.0</a:t>
            </a:r>
            <a:r>
              <a:rPr lang="ja-JP" altLang="en-US" sz="2000" dirty="0"/>
              <a:t>の取組み一覧｜地域</a:t>
            </a:r>
            <a:r>
              <a:rPr lang="en-US" altLang="ja-JP" sz="2000" dirty="0"/>
              <a:t>DX</a:t>
            </a:r>
            <a:r>
              <a:rPr lang="ja-JP" altLang="en-US" sz="2000" dirty="0"/>
              <a:t>／都市ＤＸ及び行政ＤＸ</a:t>
            </a:r>
            <a:endParaRPr kumimoji="1" lang="ja-JP" altLang="en-US" sz="2000" dirty="0"/>
          </a:p>
        </p:txBody>
      </p:sp>
      <p:sp>
        <p:nvSpPr>
          <p:cNvPr id="4" name="スライド番号プレースホルダー 3">
            <a:extLst>
              <a:ext uri="{FF2B5EF4-FFF2-40B4-BE49-F238E27FC236}">
                <a16:creationId xmlns:a16="http://schemas.microsoft.com/office/drawing/2014/main" id="{47B2088E-2AE6-4645-AAB8-4E2FAB5411B7}"/>
              </a:ext>
            </a:extLst>
          </p:cNvPr>
          <p:cNvSpPr>
            <a:spLocks noGrp="1"/>
          </p:cNvSpPr>
          <p:nvPr>
            <p:ph type="sldNum" sz="quarter" idx="12"/>
          </p:nvPr>
        </p:nvSpPr>
        <p:spPr>
          <a:xfrm>
            <a:off x="7118774" y="64749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3">
            <a:extLst>
              <a:ext uri="{FF2B5EF4-FFF2-40B4-BE49-F238E27FC236}">
                <a16:creationId xmlns:a16="http://schemas.microsoft.com/office/drawing/2014/main" id="{6AE75C0E-A27C-480D-A902-27422274E02F}"/>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sp>
        <p:nvSpPr>
          <p:cNvPr id="8" name="テキスト ボックス 7">
            <a:extLst>
              <a:ext uri="{FF2B5EF4-FFF2-40B4-BE49-F238E27FC236}">
                <a16:creationId xmlns:a16="http://schemas.microsoft.com/office/drawing/2014/main" id="{B3BF1302-8B95-4C74-B0BD-F1CAB520709E}"/>
              </a:ext>
            </a:extLst>
          </p:cNvPr>
          <p:cNvSpPr txBox="1"/>
          <p:nvPr/>
        </p:nvSpPr>
        <p:spPr>
          <a:xfrm>
            <a:off x="92764" y="697496"/>
            <a:ext cx="884476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chemeClr val="bg1"/>
                </a:solidFill>
                <a:effectLst/>
                <a:uLnTx/>
                <a:uFillTx/>
                <a:latin typeface="Meiryo UI"/>
                <a:ea typeface="Meiryo UI"/>
                <a:cs typeface="+mn-cs"/>
              </a:rPr>
              <a:t>地域</a:t>
            </a:r>
            <a:r>
              <a:rPr kumimoji="0" lang="en-US" altLang="ja-JP" sz="1800" b="1" i="0" u="none" strike="noStrike" kern="1200" cap="none" spc="0" normalizeH="0" baseline="0" noProof="0" dirty="0">
                <a:ln>
                  <a:noFill/>
                </a:ln>
                <a:solidFill>
                  <a:schemeClr val="bg1"/>
                </a:solidFill>
                <a:effectLst/>
                <a:uLnTx/>
                <a:uFillTx/>
                <a:latin typeface="Meiryo UI"/>
                <a:ea typeface="Meiryo UI"/>
                <a:cs typeface="+mn-cs"/>
              </a:rPr>
              <a:t>DX</a:t>
            </a:r>
            <a:r>
              <a:rPr kumimoji="0" lang="ja-JP" altLang="en-US" sz="1800" b="1" i="0" u="none" strike="noStrike" kern="1200" cap="none" spc="0" normalizeH="0" baseline="0" noProof="0" dirty="0">
                <a:ln>
                  <a:noFill/>
                </a:ln>
                <a:solidFill>
                  <a:schemeClr val="bg1"/>
                </a:solidFill>
                <a:effectLst/>
                <a:uLnTx/>
                <a:uFillTx/>
                <a:latin typeface="Meiryo UI"/>
                <a:ea typeface="Meiryo UI"/>
                <a:cs typeface="+mn-cs"/>
              </a:rPr>
              <a:t>／都市</a:t>
            </a:r>
            <a:r>
              <a:rPr kumimoji="0" lang="en-US" altLang="ja-JP" sz="1800" b="1" i="0" u="none" strike="noStrike" kern="1200" cap="none" spc="0" normalizeH="0" baseline="0" noProof="0" dirty="0">
                <a:ln>
                  <a:noFill/>
                </a:ln>
                <a:solidFill>
                  <a:schemeClr val="bg1"/>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の取組み状況</a:t>
            </a:r>
            <a:r>
              <a:rPr lang="ja-JP" altLang="en-US" b="1" dirty="0">
                <a:solidFill>
                  <a:prstClr val="white"/>
                </a:solidFill>
                <a:latin typeface="Meiryo UI"/>
                <a:ea typeface="Meiryo UI"/>
              </a:rPr>
              <a:t>（１）</a:t>
            </a:r>
            <a:endParaRPr kumimoji="0" lang="ja-JP" altLang="en-US" sz="1800" b="1" i="0" u="none" strike="noStrike" kern="1200" cap="none" spc="0" normalizeH="0" baseline="0" noProof="0" dirty="0">
              <a:ln>
                <a:noFill/>
              </a:ln>
              <a:solidFill>
                <a:prstClr val="white"/>
              </a:solidFill>
              <a:effectLst/>
              <a:uLnTx/>
              <a:uFillTx/>
              <a:latin typeface="Meiryo UI"/>
              <a:ea typeface="Meiryo UI"/>
              <a:cs typeface="+mn-cs"/>
            </a:endParaRPr>
          </a:p>
        </p:txBody>
      </p:sp>
      <p:graphicFrame>
        <p:nvGraphicFramePr>
          <p:cNvPr id="10" name="表 8">
            <a:extLst>
              <a:ext uri="{FF2B5EF4-FFF2-40B4-BE49-F238E27FC236}">
                <a16:creationId xmlns:a16="http://schemas.microsoft.com/office/drawing/2014/main" id="{D3C43C8B-E27C-40F1-A3DA-D4FF2D60F649}"/>
              </a:ext>
            </a:extLst>
          </p:cNvPr>
          <p:cNvGraphicFramePr>
            <a:graphicFrameLocks noGrp="1"/>
          </p:cNvGraphicFramePr>
          <p:nvPr>
            <p:extLst>
              <p:ext uri="{D42A27DB-BD31-4B8C-83A1-F6EECF244321}">
                <p14:modId xmlns:p14="http://schemas.microsoft.com/office/powerpoint/2010/main" val="461867665"/>
              </p:ext>
            </p:extLst>
          </p:nvPr>
        </p:nvGraphicFramePr>
        <p:xfrm>
          <a:off x="101862" y="1147314"/>
          <a:ext cx="8844760" cy="5462078"/>
        </p:xfrm>
        <a:graphic>
          <a:graphicData uri="http://schemas.openxmlformats.org/drawingml/2006/table">
            <a:tbl>
              <a:tblPr firstRow="1" bandRow="1">
                <a:tableStyleId>{5940675A-B579-460E-94D1-54222C63F5DA}</a:tableStyleId>
              </a:tblPr>
              <a:tblGrid>
                <a:gridCol w="684189">
                  <a:extLst>
                    <a:ext uri="{9D8B030D-6E8A-4147-A177-3AD203B41FA5}">
                      <a16:colId xmlns:a16="http://schemas.microsoft.com/office/drawing/2014/main" val="1277630339"/>
                    </a:ext>
                  </a:extLst>
                </a:gridCol>
                <a:gridCol w="2929809">
                  <a:extLst>
                    <a:ext uri="{9D8B030D-6E8A-4147-A177-3AD203B41FA5}">
                      <a16:colId xmlns:a16="http://schemas.microsoft.com/office/drawing/2014/main" val="2264236866"/>
                    </a:ext>
                  </a:extLst>
                </a:gridCol>
                <a:gridCol w="1199536">
                  <a:extLst>
                    <a:ext uri="{9D8B030D-6E8A-4147-A177-3AD203B41FA5}">
                      <a16:colId xmlns:a16="http://schemas.microsoft.com/office/drawing/2014/main" val="312141311"/>
                    </a:ext>
                  </a:extLst>
                </a:gridCol>
                <a:gridCol w="1022555">
                  <a:extLst>
                    <a:ext uri="{9D8B030D-6E8A-4147-A177-3AD203B41FA5}">
                      <a16:colId xmlns:a16="http://schemas.microsoft.com/office/drawing/2014/main" val="2284372008"/>
                    </a:ext>
                  </a:extLst>
                </a:gridCol>
                <a:gridCol w="1741190">
                  <a:extLst>
                    <a:ext uri="{9D8B030D-6E8A-4147-A177-3AD203B41FA5}">
                      <a16:colId xmlns:a16="http://schemas.microsoft.com/office/drawing/2014/main" val="3969964967"/>
                    </a:ext>
                  </a:extLst>
                </a:gridCol>
                <a:gridCol w="589055">
                  <a:extLst>
                    <a:ext uri="{9D8B030D-6E8A-4147-A177-3AD203B41FA5}">
                      <a16:colId xmlns:a16="http://schemas.microsoft.com/office/drawing/2014/main" val="2384598542"/>
                    </a:ext>
                  </a:extLst>
                </a:gridCol>
                <a:gridCol w="678426">
                  <a:extLst>
                    <a:ext uri="{9D8B030D-6E8A-4147-A177-3AD203B41FA5}">
                      <a16:colId xmlns:a16="http://schemas.microsoft.com/office/drawing/2014/main" val="2174259964"/>
                    </a:ext>
                  </a:extLst>
                </a:gridCol>
              </a:tblGrid>
              <a:tr h="243462">
                <a:tc>
                  <a:txBody>
                    <a:bodyPr/>
                    <a:lstStyle/>
                    <a:p>
                      <a:pPr algn="ctr"/>
                      <a:r>
                        <a:rPr kumimoji="1" lang="ja-JP" altLang="en-US" sz="1200" b="1" dirty="0">
                          <a:solidFill>
                            <a:schemeClr val="tx1"/>
                          </a:solidFill>
                        </a:rPr>
                        <a:t>分野</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事業名</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ツール</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主体</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フィールド</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レベル</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備考</a:t>
                      </a:r>
                    </a:p>
                  </a:txBody>
                  <a:tcPr marT="18000" marB="18000">
                    <a:solidFill>
                      <a:schemeClr val="accent1">
                        <a:lumMod val="20000"/>
                        <a:lumOff val="80000"/>
                      </a:schemeClr>
                    </a:solidFill>
                  </a:tcPr>
                </a:tc>
                <a:extLst>
                  <a:ext uri="{0D108BD9-81ED-4DB2-BD59-A6C34878D82A}">
                    <a16:rowId xmlns:a16="http://schemas.microsoft.com/office/drawing/2014/main" val="3659536866"/>
                  </a:ext>
                </a:extLst>
              </a:tr>
              <a:tr h="389034">
                <a:tc rowSpan="7">
                  <a:txBody>
                    <a:bodyPr/>
                    <a:lstStyle/>
                    <a:p>
                      <a:r>
                        <a:rPr kumimoji="1" lang="ja-JP" altLang="en-US" sz="1100" dirty="0">
                          <a:solidFill>
                            <a:schemeClr val="tx1"/>
                          </a:solidFill>
                        </a:rPr>
                        <a:t>モビリティ</a:t>
                      </a:r>
                    </a:p>
                  </a:txBody>
                  <a:tcPr marL="36000" marR="36000" marT="18000" marB="18000"/>
                </a:tc>
                <a:tc>
                  <a:txBody>
                    <a:bodyPr/>
                    <a:lstStyle/>
                    <a:p>
                      <a:r>
                        <a:rPr kumimoji="1" lang="ja-JP" altLang="en-US" sz="1100" dirty="0">
                          <a:solidFill>
                            <a:schemeClr val="tx1"/>
                          </a:solidFill>
                        </a:rPr>
                        <a:t>南花台モビリティ「クルクル」</a:t>
                      </a:r>
                      <a:endParaRPr kumimoji="1" lang="en-US" altLang="ja-JP" sz="1100" dirty="0">
                        <a:solidFill>
                          <a:schemeClr val="tx1"/>
                        </a:solidFill>
                      </a:endParaRPr>
                    </a:p>
                  </a:txBody>
                  <a:tcPr marL="36000" marR="36000" marT="18000" marB="18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dirty="0">
                          <a:solidFill>
                            <a:schemeClr val="tx1"/>
                          </a:solidFill>
                        </a:rPr>
                        <a:t>・</a:t>
                      </a:r>
                      <a:r>
                        <a:rPr kumimoji="1" lang="en-US" altLang="ja-JP" sz="1100" dirty="0">
                          <a:solidFill>
                            <a:schemeClr val="tx1"/>
                          </a:solidFill>
                        </a:rPr>
                        <a:t>AI</a:t>
                      </a:r>
                      <a:r>
                        <a:rPr kumimoji="1" lang="ja-JP" altLang="en-US" sz="1100" dirty="0">
                          <a:solidFill>
                            <a:schemeClr val="tx1"/>
                          </a:solidFill>
                        </a:rPr>
                        <a:t>オンデマンド</a:t>
                      </a:r>
                      <a:endParaRPr kumimoji="1" lang="en-US" altLang="ja-JP" sz="1100" dirty="0">
                        <a:solidFill>
                          <a:schemeClr val="tx1"/>
                        </a:solidFill>
                      </a:endParaRPr>
                    </a:p>
                    <a:p>
                      <a:r>
                        <a:rPr kumimoji="1" lang="ja-JP" altLang="en-US" sz="1100" dirty="0">
                          <a:solidFill>
                            <a:schemeClr val="tx1"/>
                          </a:solidFill>
                        </a:rPr>
                        <a:t>・自動運転車</a:t>
                      </a:r>
                      <a:endParaRPr kumimoji="1" lang="en-US" altLang="ja-JP" sz="1100" dirty="0">
                        <a:solidFill>
                          <a:schemeClr val="tx1"/>
                        </a:solidFill>
                      </a:endParaRPr>
                    </a:p>
                  </a:txBody>
                  <a:tcPr marL="36000" marR="36000" marT="18000" marB="18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dirty="0" smtClean="0">
                          <a:solidFill>
                            <a:schemeClr val="tx1"/>
                          </a:solidFill>
                        </a:rPr>
                        <a:t>河内長野市</a:t>
                      </a:r>
                      <a:endParaRPr kumimoji="1" lang="ja-JP" altLang="en-US" sz="1100" dirty="0">
                        <a:solidFill>
                          <a:schemeClr val="tx1"/>
                        </a:solidFill>
                      </a:endParaRPr>
                    </a:p>
                  </a:txBody>
                  <a:tcPr marL="36000" marR="36000" marT="18000" marB="18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dirty="0">
                          <a:solidFill>
                            <a:schemeClr val="tx1"/>
                          </a:solidFill>
                        </a:rPr>
                        <a:t>河内長野市　南花台</a:t>
                      </a:r>
                    </a:p>
                  </a:txBody>
                  <a:tcPr marL="36000" marR="36000" marT="18000" marB="18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kumimoji="1" lang="ja-JP" altLang="en-US" sz="1100" dirty="0">
                          <a:solidFill>
                            <a:schemeClr val="tx1"/>
                          </a:solidFill>
                        </a:rPr>
                        <a:t>実装</a:t>
                      </a:r>
                      <a:endParaRPr kumimoji="1" lang="en-US" altLang="ja-JP" sz="1100" dirty="0">
                        <a:solidFill>
                          <a:schemeClr val="tx1"/>
                        </a:solidFill>
                      </a:endParaRPr>
                    </a:p>
                  </a:txBody>
                  <a:tcPr marL="36000" marR="36000" marT="18000" marB="18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kumimoji="1" lang="ja-JP" altLang="en-US" sz="1100" dirty="0" smtClean="0">
                          <a:solidFill>
                            <a:schemeClr val="tx1"/>
                          </a:solidFill>
                        </a:rPr>
                        <a:t>取組み③</a:t>
                      </a:r>
                      <a:endParaRPr kumimoji="1" lang="en-US" altLang="ja-JP" sz="1100" dirty="0">
                        <a:solidFill>
                          <a:schemeClr val="tx1"/>
                        </a:solidFill>
                      </a:endParaRPr>
                    </a:p>
                  </a:txBody>
                  <a:tcPr marL="36000" marR="36000" marT="18000" marB="18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70143282"/>
                  </a:ext>
                </a:extLst>
              </a:tr>
              <a:tr h="228905">
                <a:tc vMerge="1">
                  <a:txBody>
                    <a:bodyPr/>
                    <a:lstStyle/>
                    <a:p>
                      <a:endParaRPr kumimoji="1" lang="ja-JP" altLang="en-US"/>
                    </a:p>
                  </a:txBody>
                  <a:tcPr/>
                </a:tc>
                <a:tc>
                  <a:txBody>
                    <a:bodyPr/>
                    <a:lstStyle/>
                    <a:p>
                      <a:r>
                        <a:rPr kumimoji="1" lang="ja-JP" altLang="en-US" sz="1100" dirty="0">
                          <a:solidFill>
                            <a:schemeClr val="tx1"/>
                          </a:solidFill>
                        </a:rPr>
                        <a:t>伏尾</a:t>
                      </a:r>
                      <a:r>
                        <a:rPr kumimoji="1" lang="ja-JP" altLang="en-US" sz="1100" dirty="0" smtClean="0">
                          <a:solidFill>
                            <a:schemeClr val="tx1"/>
                          </a:solidFill>
                        </a:rPr>
                        <a:t>台送迎サービス「</a:t>
                      </a:r>
                      <a:r>
                        <a:rPr kumimoji="1" lang="ja-JP" altLang="en-US" sz="1100" dirty="0">
                          <a:solidFill>
                            <a:schemeClr val="tx1"/>
                          </a:solidFill>
                        </a:rPr>
                        <a:t>らくらく送迎」</a:t>
                      </a:r>
                    </a:p>
                  </a:txBody>
                  <a:tcPr marL="36000" marR="36000" marT="18000" marB="18000" anchor="ctr">
                    <a:lnT w="12700" cap="flat" cmpd="sng" algn="ctr">
                      <a:solidFill>
                        <a:schemeClr val="tx1"/>
                      </a:solidFill>
                      <a:prstDash val="solid"/>
                      <a:round/>
                      <a:headEnd type="none" w="med" len="med"/>
                      <a:tailEnd type="none" w="med" len="med"/>
                    </a:lnT>
                    <a:solidFill>
                      <a:schemeClr val="bg1"/>
                    </a:solidFill>
                  </a:tcPr>
                </a:tc>
                <a:tc>
                  <a:txBody>
                    <a:bodyPr/>
                    <a:lstStyle/>
                    <a:p>
                      <a:r>
                        <a:rPr kumimoji="1" lang="ja-JP" altLang="en-US" sz="1100" dirty="0">
                          <a:solidFill>
                            <a:schemeClr val="tx1"/>
                          </a:solidFill>
                        </a:rPr>
                        <a:t>・</a:t>
                      </a:r>
                      <a:r>
                        <a:rPr kumimoji="1" lang="en-US" altLang="ja-JP" sz="1100" dirty="0" err="1">
                          <a:solidFill>
                            <a:schemeClr val="tx1"/>
                          </a:solidFill>
                        </a:rPr>
                        <a:t>MaaS</a:t>
                      </a:r>
                      <a:endParaRPr kumimoji="1" lang="ja-JP" altLang="en-US" sz="1100" dirty="0">
                        <a:solidFill>
                          <a:schemeClr val="tx1"/>
                        </a:solidFill>
                      </a:endParaRPr>
                    </a:p>
                  </a:txBody>
                  <a:tcPr marL="36000" marR="36000" marT="18000" marB="18000" anchor="ctr">
                    <a:lnT w="12700" cap="flat" cmpd="sng" algn="ctr">
                      <a:solidFill>
                        <a:schemeClr val="tx1"/>
                      </a:solidFill>
                      <a:prstDash val="solid"/>
                      <a:round/>
                      <a:headEnd type="none" w="med" len="med"/>
                      <a:tailEnd type="none" w="med" len="med"/>
                    </a:lnT>
                    <a:solidFill>
                      <a:schemeClr val="bg1"/>
                    </a:solidFill>
                  </a:tcPr>
                </a:tc>
                <a:tc>
                  <a:txBody>
                    <a:bodyPr/>
                    <a:lstStyle/>
                    <a:p>
                      <a:r>
                        <a:rPr kumimoji="1" lang="ja-JP" altLang="en-US" sz="1100" dirty="0">
                          <a:solidFill>
                            <a:schemeClr val="tx1"/>
                          </a:solidFill>
                        </a:rPr>
                        <a:t>池田市</a:t>
                      </a:r>
                    </a:p>
                  </a:txBody>
                  <a:tcPr marL="36000" marR="36000" marT="18000" marB="18000" anchor="ctr">
                    <a:lnT w="12700" cap="flat" cmpd="sng" algn="ctr">
                      <a:solidFill>
                        <a:schemeClr val="tx1"/>
                      </a:solidFill>
                      <a:prstDash val="solid"/>
                      <a:round/>
                      <a:headEnd type="none" w="med" len="med"/>
                      <a:tailEnd type="none" w="med" len="med"/>
                    </a:lnT>
                    <a:solidFill>
                      <a:schemeClr val="bg1"/>
                    </a:solidFill>
                  </a:tcPr>
                </a:tc>
                <a:tc>
                  <a:txBody>
                    <a:bodyPr/>
                    <a:lstStyle/>
                    <a:p>
                      <a:r>
                        <a:rPr kumimoji="1" lang="ja-JP" altLang="en-US" sz="1100" dirty="0">
                          <a:solidFill>
                            <a:schemeClr val="tx1"/>
                          </a:solidFill>
                        </a:rPr>
                        <a:t>池田市　伏尾台</a:t>
                      </a:r>
                    </a:p>
                  </a:txBody>
                  <a:tcPr marL="36000" marR="36000" marT="18000" marB="18000"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kumimoji="1" lang="ja-JP" altLang="en-US" sz="1100" dirty="0">
                          <a:solidFill>
                            <a:schemeClr val="tx1"/>
                          </a:solidFill>
                        </a:rPr>
                        <a:t>実証</a:t>
                      </a:r>
                    </a:p>
                  </a:txBody>
                  <a:tcPr marL="36000" marR="36000" marT="18000" marB="18000"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kumimoji="1" lang="ja-JP" altLang="en-US" sz="1100" dirty="0" smtClean="0">
                          <a:solidFill>
                            <a:schemeClr val="tx1"/>
                          </a:solidFill>
                        </a:rPr>
                        <a:t>取組み③</a:t>
                      </a:r>
                      <a:endParaRPr kumimoji="1" lang="ja-JP" altLang="en-US" sz="1100" dirty="0">
                        <a:solidFill>
                          <a:schemeClr val="tx1"/>
                        </a:solidFill>
                      </a:endParaRPr>
                    </a:p>
                  </a:txBody>
                  <a:tcPr marL="36000" marR="36000" marT="18000" marB="1800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128169717"/>
                  </a:ext>
                </a:extLst>
              </a:tr>
              <a:tr h="228905">
                <a:tc vMerge="1">
                  <a:txBody>
                    <a:bodyPr/>
                    <a:lstStyle/>
                    <a:p>
                      <a:endParaRPr kumimoji="1" lang="ja-JP" altLang="en-US"/>
                    </a:p>
                  </a:txBody>
                  <a:tcPr/>
                </a:tc>
                <a:tc>
                  <a:txBody>
                    <a:bodyPr/>
                    <a:lstStyle/>
                    <a:p>
                      <a:r>
                        <a:rPr kumimoji="1" lang="ja-JP" altLang="en-US" sz="1100" dirty="0">
                          <a:solidFill>
                            <a:schemeClr val="tx1"/>
                          </a:solidFill>
                        </a:rPr>
                        <a:t>スマートモビリティ実証実験</a:t>
                      </a:r>
                    </a:p>
                  </a:txBody>
                  <a:tcPr marL="36000" marR="36000" marT="18000" marB="18000" anchor="ctr">
                    <a:solidFill>
                      <a:schemeClr val="bg1"/>
                    </a:solidFill>
                  </a:tcPr>
                </a:tc>
                <a:tc>
                  <a:txBody>
                    <a:bodyPr/>
                    <a:lstStyle/>
                    <a:p>
                      <a:r>
                        <a:rPr kumimoji="1" lang="ja-JP" altLang="en-US" sz="1100" dirty="0">
                          <a:solidFill>
                            <a:schemeClr val="tx1"/>
                          </a:solidFill>
                        </a:rPr>
                        <a:t>・パーソナルモビリティ</a:t>
                      </a:r>
                    </a:p>
                  </a:txBody>
                  <a:tcPr marL="36000" marR="36000" marT="18000" marB="18000" anchor="ctr">
                    <a:solidFill>
                      <a:schemeClr val="bg1"/>
                    </a:solidFill>
                  </a:tcPr>
                </a:tc>
                <a:tc>
                  <a:txBody>
                    <a:bodyPr/>
                    <a:lstStyle/>
                    <a:p>
                      <a:r>
                        <a:rPr kumimoji="1" lang="ja-JP" altLang="en-US" sz="1100" dirty="0">
                          <a:solidFill>
                            <a:schemeClr val="tx1"/>
                          </a:solidFill>
                        </a:rPr>
                        <a:t>岸和田市</a:t>
                      </a:r>
                    </a:p>
                  </a:txBody>
                  <a:tcPr marL="36000" marR="36000" marT="18000" marB="18000" anchor="ctr">
                    <a:solidFill>
                      <a:schemeClr val="bg1"/>
                    </a:solidFill>
                  </a:tcPr>
                </a:tc>
                <a:tc>
                  <a:txBody>
                    <a:bodyPr/>
                    <a:lstStyle/>
                    <a:p>
                      <a:r>
                        <a:rPr kumimoji="1" lang="ja-JP" altLang="en-US" sz="1100" dirty="0">
                          <a:solidFill>
                            <a:schemeClr val="tx1"/>
                          </a:solidFill>
                        </a:rPr>
                        <a:t>岸和田市</a:t>
                      </a:r>
                    </a:p>
                  </a:txBody>
                  <a:tcPr marL="36000" marR="36000" marT="18000" marB="18000" anchor="ctr">
                    <a:solidFill>
                      <a:schemeClr val="bg1"/>
                    </a:solidFill>
                  </a:tcPr>
                </a:tc>
                <a:tc>
                  <a:txBody>
                    <a:bodyPr/>
                    <a:lstStyle/>
                    <a:p>
                      <a:pPr algn="ctr"/>
                      <a:r>
                        <a:rPr kumimoji="1" lang="ja-JP" altLang="en-US" sz="1100" dirty="0">
                          <a:solidFill>
                            <a:schemeClr val="tx1"/>
                          </a:solidFill>
                        </a:rPr>
                        <a:t>実証</a:t>
                      </a:r>
                    </a:p>
                  </a:txBody>
                  <a:tcPr marL="36000" marR="36000" marT="18000" marB="18000" anchor="ctr">
                    <a:solidFill>
                      <a:schemeClr val="bg1"/>
                    </a:solidFill>
                  </a:tcPr>
                </a:tc>
                <a:tc>
                  <a:txBody>
                    <a:bodyPr/>
                    <a:lstStyle/>
                    <a:p>
                      <a:pPr algn="ctr"/>
                      <a:r>
                        <a:rPr kumimoji="1" lang="ja-JP" altLang="en-US" sz="1100" dirty="0">
                          <a:solidFill>
                            <a:schemeClr val="tx1"/>
                          </a:solidFill>
                        </a:rPr>
                        <a:t>取組み①</a:t>
                      </a:r>
                    </a:p>
                  </a:txBody>
                  <a:tcPr marL="36000" marR="36000" marT="18000" marB="18000" anchor="ctr">
                    <a:solidFill>
                      <a:schemeClr val="bg1"/>
                    </a:solidFill>
                  </a:tcPr>
                </a:tc>
                <a:extLst>
                  <a:ext uri="{0D108BD9-81ED-4DB2-BD59-A6C34878D82A}">
                    <a16:rowId xmlns:a16="http://schemas.microsoft.com/office/drawing/2014/main" val="953614868"/>
                  </a:ext>
                </a:extLst>
              </a:tr>
              <a:tr h="389034">
                <a:tc vMerge="1">
                  <a:txBody>
                    <a:bodyPr/>
                    <a:lstStyle/>
                    <a:p>
                      <a:endParaRPr kumimoji="1" lang="ja-JP" altLang="en-US" sz="1400"/>
                    </a:p>
                  </a:txBody>
                  <a:tcPr/>
                </a:tc>
                <a:tc>
                  <a:txBody>
                    <a:bodyPr/>
                    <a:lstStyle/>
                    <a:p>
                      <a:r>
                        <a:rPr kumimoji="1" lang="en-US" altLang="ja-JP" sz="1100" dirty="0">
                          <a:solidFill>
                            <a:schemeClr val="tx1"/>
                          </a:solidFill>
                        </a:rPr>
                        <a:t>AI</a:t>
                      </a:r>
                      <a:r>
                        <a:rPr kumimoji="1" lang="ja-JP" altLang="en-US" sz="1100" dirty="0">
                          <a:solidFill>
                            <a:schemeClr val="tx1"/>
                          </a:solidFill>
                        </a:rPr>
                        <a:t>オンデマンド交通の社会実験</a:t>
                      </a:r>
                      <a:endParaRPr kumimoji="1" lang="en-US" altLang="ja-JP" sz="1100" dirty="0">
                        <a:solidFill>
                          <a:schemeClr val="tx1"/>
                        </a:solidFill>
                      </a:endParaRPr>
                    </a:p>
                  </a:txBody>
                  <a:tcPr marL="36000" marR="36000" marT="18000" marB="18000" anchor="ctr">
                    <a:solidFill>
                      <a:schemeClr val="bg1"/>
                    </a:solidFill>
                  </a:tcPr>
                </a:tc>
                <a:tc>
                  <a:txBody>
                    <a:bodyPr/>
                    <a:lstStyle/>
                    <a:p>
                      <a:r>
                        <a:rPr kumimoji="1" lang="ja-JP" altLang="en-US" sz="1100" dirty="0">
                          <a:solidFill>
                            <a:schemeClr val="tx1"/>
                          </a:solidFill>
                        </a:rPr>
                        <a:t>・</a:t>
                      </a:r>
                      <a:r>
                        <a:rPr kumimoji="1" lang="en-US" altLang="ja-JP" sz="1100" dirty="0" smtClean="0">
                          <a:solidFill>
                            <a:schemeClr val="tx1"/>
                          </a:solidFill>
                        </a:rPr>
                        <a:t>AI</a:t>
                      </a:r>
                      <a:r>
                        <a:rPr kumimoji="1" lang="ja-JP" altLang="en-US" sz="1100" dirty="0" smtClean="0">
                          <a:solidFill>
                            <a:schemeClr val="tx1"/>
                          </a:solidFill>
                        </a:rPr>
                        <a:t>オンデマンド</a:t>
                      </a:r>
                      <a:endParaRPr kumimoji="1" lang="en-US" altLang="ja-JP" sz="1100" dirty="0">
                        <a:solidFill>
                          <a:schemeClr val="tx1"/>
                        </a:solidFill>
                      </a:endParaRPr>
                    </a:p>
                  </a:txBody>
                  <a:tcPr marL="36000" marR="36000" marT="18000" marB="18000" anchor="ctr">
                    <a:solidFill>
                      <a:schemeClr val="bg1"/>
                    </a:solidFill>
                  </a:tcPr>
                </a:tc>
                <a:tc>
                  <a:txBody>
                    <a:bodyPr/>
                    <a:lstStyle/>
                    <a:p>
                      <a:r>
                        <a:rPr kumimoji="1" lang="en-US" altLang="ja-JP" sz="1100" dirty="0">
                          <a:solidFill>
                            <a:schemeClr val="tx1"/>
                          </a:solidFill>
                        </a:rPr>
                        <a:t>Osaka</a:t>
                      </a:r>
                      <a:r>
                        <a:rPr kumimoji="1" lang="ja-JP" altLang="en-US" sz="1100" dirty="0">
                          <a:solidFill>
                            <a:schemeClr val="tx1"/>
                          </a:solidFill>
                        </a:rPr>
                        <a:t> </a:t>
                      </a:r>
                      <a:r>
                        <a:rPr kumimoji="1" lang="en-US" altLang="ja-JP" sz="1100" dirty="0" smtClean="0">
                          <a:solidFill>
                            <a:schemeClr val="tx1"/>
                          </a:solidFill>
                        </a:rPr>
                        <a:t>Metro</a:t>
                      </a:r>
                      <a:endParaRPr kumimoji="1" lang="en-US" altLang="ja-JP" sz="1100" dirty="0">
                        <a:solidFill>
                          <a:schemeClr val="tx1"/>
                        </a:solidFill>
                      </a:endParaRPr>
                    </a:p>
                  </a:txBody>
                  <a:tcPr marL="36000" marR="36000" marT="18000" marB="18000" anchor="ctr">
                    <a:solidFill>
                      <a:schemeClr val="bg1"/>
                    </a:solidFill>
                  </a:tcPr>
                </a:tc>
                <a:tc>
                  <a:txBody>
                    <a:bodyPr/>
                    <a:lstStyle/>
                    <a:p>
                      <a:r>
                        <a:rPr kumimoji="1" lang="ja-JP" altLang="en-US" sz="1100" dirty="0" smtClean="0">
                          <a:solidFill>
                            <a:schemeClr val="tx1"/>
                          </a:solidFill>
                        </a:rPr>
                        <a:t>大阪市</a:t>
                      </a:r>
                      <a:endParaRPr kumimoji="1" lang="en-US" altLang="ja-JP" sz="1100" dirty="0">
                        <a:solidFill>
                          <a:schemeClr val="tx1"/>
                        </a:solidFill>
                      </a:endParaRPr>
                    </a:p>
                    <a:p>
                      <a:r>
                        <a:rPr kumimoji="1" lang="ja-JP" altLang="en-US" sz="1100" dirty="0">
                          <a:solidFill>
                            <a:schemeClr val="tx1"/>
                          </a:solidFill>
                        </a:rPr>
                        <a:t>（生野区・平野区）</a:t>
                      </a:r>
                    </a:p>
                  </a:txBody>
                  <a:tcPr marL="36000" marR="36000" marT="18000" marB="18000" anchor="ctr">
                    <a:solidFill>
                      <a:schemeClr val="bg1"/>
                    </a:solidFill>
                  </a:tcPr>
                </a:tc>
                <a:tc>
                  <a:txBody>
                    <a:bodyPr/>
                    <a:lstStyle/>
                    <a:p>
                      <a:pPr algn="ctr"/>
                      <a:r>
                        <a:rPr kumimoji="1" lang="ja-JP" altLang="en-US" sz="1100" dirty="0">
                          <a:solidFill>
                            <a:schemeClr val="tx1"/>
                          </a:solidFill>
                        </a:rPr>
                        <a:t>実証</a:t>
                      </a:r>
                    </a:p>
                  </a:txBody>
                  <a:tcPr marL="36000" marR="36000" marT="18000" marB="18000" anchor="ctr">
                    <a:solidFill>
                      <a:schemeClr val="bg1"/>
                    </a:solidFill>
                  </a:tcPr>
                </a:tc>
                <a:tc>
                  <a:txBody>
                    <a:bodyPr/>
                    <a:lstStyle/>
                    <a:p>
                      <a:pPr algn="ctr"/>
                      <a:r>
                        <a:rPr kumimoji="1" lang="ja-JP" altLang="en-US" sz="1100" dirty="0">
                          <a:solidFill>
                            <a:schemeClr val="tx1"/>
                          </a:solidFill>
                        </a:rPr>
                        <a:t>取組み⑪</a:t>
                      </a:r>
                    </a:p>
                  </a:txBody>
                  <a:tcPr marL="36000" marR="36000" marT="18000" marB="18000" anchor="ctr">
                    <a:solidFill>
                      <a:schemeClr val="bg1"/>
                    </a:solidFill>
                  </a:tcPr>
                </a:tc>
                <a:extLst>
                  <a:ext uri="{0D108BD9-81ED-4DB2-BD59-A6C34878D82A}">
                    <a16:rowId xmlns:a16="http://schemas.microsoft.com/office/drawing/2014/main" val="64762439"/>
                  </a:ext>
                </a:extLst>
              </a:tr>
              <a:tr h="228905">
                <a:tc vMerge="1">
                  <a:txBody>
                    <a:bodyPr/>
                    <a:lstStyle/>
                    <a:p>
                      <a:endParaRPr kumimoji="1" lang="ja-JP" altLang="en-US"/>
                    </a:p>
                  </a:txBody>
                  <a:tcPr/>
                </a:tc>
                <a:tc>
                  <a:txBody>
                    <a:bodyPr/>
                    <a:lstStyle/>
                    <a:p>
                      <a:r>
                        <a:rPr kumimoji="1" lang="ja-JP" altLang="en-US" sz="1100" dirty="0">
                          <a:solidFill>
                            <a:schemeClr val="tx1"/>
                          </a:solidFill>
                        </a:rPr>
                        <a:t>田原地域 自動運転サービス</a:t>
                      </a:r>
                    </a:p>
                  </a:txBody>
                  <a:tcPr marL="36000" marR="36000" marT="18000" marB="18000" anchor="ctr">
                    <a:solidFill>
                      <a:schemeClr val="bg1"/>
                    </a:solidFill>
                  </a:tcPr>
                </a:tc>
                <a:tc>
                  <a:txBody>
                    <a:bodyPr/>
                    <a:lstStyle/>
                    <a:p>
                      <a:pPr algn="l"/>
                      <a:r>
                        <a:rPr kumimoji="1" lang="ja-JP" altLang="en-US" sz="1100" dirty="0">
                          <a:solidFill>
                            <a:schemeClr val="tx1"/>
                          </a:solidFill>
                        </a:rPr>
                        <a:t>・自動運転車</a:t>
                      </a:r>
                    </a:p>
                  </a:txBody>
                  <a:tcPr marL="36000" marR="36000" marT="18000" marB="18000" anchor="ctr">
                    <a:solidFill>
                      <a:schemeClr val="bg1"/>
                    </a:solidFill>
                  </a:tcPr>
                </a:tc>
                <a:tc>
                  <a:txBody>
                    <a:bodyPr/>
                    <a:lstStyle/>
                    <a:p>
                      <a:r>
                        <a:rPr kumimoji="1" lang="ja-JP" altLang="en-US" sz="1100" baseline="0" dirty="0">
                          <a:solidFill>
                            <a:schemeClr val="tx1"/>
                          </a:solidFill>
                        </a:rPr>
                        <a:t>四條畷市</a:t>
                      </a:r>
                      <a:endParaRPr kumimoji="1" lang="en-US" altLang="ja-JP" sz="1100" baseline="0" dirty="0">
                        <a:solidFill>
                          <a:schemeClr val="tx1"/>
                        </a:solidFill>
                      </a:endParaRPr>
                    </a:p>
                  </a:txBody>
                  <a:tcPr marL="36000" marR="36000" marT="18000" marB="18000" anchor="ctr">
                    <a:solidFill>
                      <a:schemeClr val="bg1"/>
                    </a:solidFill>
                  </a:tcPr>
                </a:tc>
                <a:tc>
                  <a:txBody>
                    <a:bodyPr/>
                    <a:lstStyle/>
                    <a:p>
                      <a:r>
                        <a:rPr kumimoji="1" lang="ja-JP" altLang="en-US" sz="1100" dirty="0">
                          <a:solidFill>
                            <a:schemeClr val="tx1"/>
                          </a:solidFill>
                        </a:rPr>
                        <a:t>四條畷市　田原地域</a:t>
                      </a:r>
                      <a:endParaRPr kumimoji="1" lang="en-US" altLang="ja-JP" sz="1100" dirty="0">
                        <a:solidFill>
                          <a:schemeClr val="tx1"/>
                        </a:solidFill>
                      </a:endParaRPr>
                    </a:p>
                  </a:txBody>
                  <a:tcPr marL="36000" marR="36000" marT="18000" marB="18000" anchor="ctr">
                    <a:solidFill>
                      <a:schemeClr val="bg1"/>
                    </a:solidFill>
                  </a:tcPr>
                </a:tc>
                <a:tc>
                  <a:txBody>
                    <a:bodyPr/>
                    <a:lstStyle/>
                    <a:p>
                      <a:pPr algn="ctr"/>
                      <a:r>
                        <a:rPr kumimoji="1" lang="ja-JP" altLang="en-US" sz="1100" dirty="0">
                          <a:solidFill>
                            <a:schemeClr val="tx1"/>
                          </a:solidFill>
                        </a:rPr>
                        <a:t>実証</a:t>
                      </a:r>
                    </a:p>
                  </a:txBody>
                  <a:tcPr marL="36000" marR="36000" marT="18000" marB="18000" anchor="ctr">
                    <a:solidFill>
                      <a:schemeClr val="bg1"/>
                    </a:solidFill>
                  </a:tcPr>
                </a:tc>
                <a:tc>
                  <a:txBody>
                    <a:bodyPr/>
                    <a:lstStyle/>
                    <a:p>
                      <a:pPr algn="ctr"/>
                      <a:r>
                        <a:rPr kumimoji="1" lang="ja-JP" altLang="en-US" sz="1100" dirty="0" smtClean="0">
                          <a:solidFill>
                            <a:schemeClr val="tx1"/>
                          </a:solidFill>
                        </a:rPr>
                        <a:t>取組み③</a:t>
                      </a:r>
                      <a:endParaRPr kumimoji="1" lang="ja-JP" altLang="en-US" sz="1100" dirty="0">
                        <a:solidFill>
                          <a:schemeClr val="tx1"/>
                        </a:solidFill>
                      </a:endParaRPr>
                    </a:p>
                  </a:txBody>
                  <a:tcPr marL="36000" marR="36000" marT="18000" marB="18000" anchor="ctr">
                    <a:solidFill>
                      <a:schemeClr val="bg1"/>
                    </a:solidFill>
                  </a:tcPr>
                </a:tc>
                <a:extLst>
                  <a:ext uri="{0D108BD9-81ED-4DB2-BD59-A6C34878D82A}">
                    <a16:rowId xmlns:a16="http://schemas.microsoft.com/office/drawing/2014/main" val="536700699"/>
                  </a:ext>
                </a:extLst>
              </a:tr>
              <a:tr h="228905">
                <a:tc vMerge="1">
                  <a:txBody>
                    <a:bodyPr/>
                    <a:lstStyle/>
                    <a:p>
                      <a:endParaRPr kumimoji="1" lang="ja-JP" altLang="en-US"/>
                    </a:p>
                  </a:txBody>
                  <a:tcPr/>
                </a:tc>
                <a:tc>
                  <a:txBody>
                    <a:bodyPr/>
                    <a:lstStyle/>
                    <a:p>
                      <a:r>
                        <a:rPr kumimoji="1" lang="en-US" altLang="ja-JP" sz="1100" dirty="0">
                          <a:solidFill>
                            <a:schemeClr val="tx1"/>
                          </a:solidFill>
                        </a:rPr>
                        <a:t>AI</a:t>
                      </a:r>
                      <a:r>
                        <a:rPr kumimoji="1" lang="ja-JP" altLang="en-US" sz="1100" dirty="0">
                          <a:solidFill>
                            <a:schemeClr val="tx1"/>
                          </a:solidFill>
                        </a:rPr>
                        <a:t>オンデマンド交通実証実験</a:t>
                      </a:r>
                    </a:p>
                  </a:txBody>
                  <a:tcPr marL="36000" marR="36000" marT="18000" marB="18000" anchor="ctr">
                    <a:solidFill>
                      <a:schemeClr val="bg1"/>
                    </a:solidFill>
                  </a:tcPr>
                </a:tc>
                <a:tc>
                  <a:txBody>
                    <a:bodyPr/>
                    <a:lstStyle/>
                    <a:p>
                      <a:pPr algn="l"/>
                      <a:r>
                        <a:rPr kumimoji="1" lang="ja-JP" altLang="en-US" sz="1100" dirty="0">
                          <a:solidFill>
                            <a:schemeClr val="tx1"/>
                          </a:solidFill>
                        </a:rPr>
                        <a:t>・</a:t>
                      </a:r>
                      <a:r>
                        <a:rPr kumimoji="1" lang="en-US" altLang="ja-JP" sz="1100" dirty="0">
                          <a:solidFill>
                            <a:schemeClr val="tx1"/>
                          </a:solidFill>
                        </a:rPr>
                        <a:t>AI</a:t>
                      </a:r>
                      <a:r>
                        <a:rPr kumimoji="1" lang="ja-JP" altLang="en-US" sz="1100" dirty="0">
                          <a:solidFill>
                            <a:schemeClr val="tx1"/>
                          </a:solidFill>
                        </a:rPr>
                        <a:t>オンデマンド</a:t>
                      </a:r>
                    </a:p>
                  </a:txBody>
                  <a:tcPr marL="36000" marR="36000" marT="18000" marB="18000" anchor="ctr">
                    <a:solidFill>
                      <a:schemeClr val="bg1"/>
                    </a:solidFill>
                  </a:tcPr>
                </a:tc>
                <a:tc>
                  <a:txBody>
                    <a:bodyPr/>
                    <a:lstStyle/>
                    <a:p>
                      <a:r>
                        <a:rPr kumimoji="1" lang="ja-JP" altLang="en-US" sz="1100" dirty="0">
                          <a:solidFill>
                            <a:schemeClr val="tx1"/>
                          </a:solidFill>
                        </a:rPr>
                        <a:t>熊取町</a:t>
                      </a:r>
                    </a:p>
                  </a:txBody>
                  <a:tcPr marL="36000" marR="36000" marT="18000" marB="18000" anchor="ctr">
                    <a:solidFill>
                      <a:schemeClr val="bg1"/>
                    </a:solidFill>
                  </a:tcPr>
                </a:tc>
                <a:tc>
                  <a:txBody>
                    <a:bodyPr/>
                    <a:lstStyle/>
                    <a:p>
                      <a:r>
                        <a:rPr kumimoji="1" lang="ja-JP" altLang="en-US" sz="1100" dirty="0">
                          <a:solidFill>
                            <a:schemeClr val="tx1"/>
                          </a:solidFill>
                        </a:rPr>
                        <a:t>熊取町内　</a:t>
                      </a:r>
                      <a:r>
                        <a:rPr kumimoji="1" lang="en-US" altLang="ja-JP" sz="1100" dirty="0">
                          <a:solidFill>
                            <a:schemeClr val="tx1"/>
                          </a:solidFill>
                        </a:rPr>
                        <a:t>3</a:t>
                      </a:r>
                      <a:r>
                        <a:rPr kumimoji="1" lang="ja-JP" altLang="en-US" sz="1100" dirty="0">
                          <a:solidFill>
                            <a:schemeClr val="tx1"/>
                          </a:solidFill>
                        </a:rPr>
                        <a:t>地区</a:t>
                      </a:r>
                    </a:p>
                  </a:txBody>
                  <a:tcPr marL="36000" marR="36000" marT="18000" marB="18000" anchor="ctr">
                    <a:solidFill>
                      <a:schemeClr val="bg1"/>
                    </a:solidFill>
                  </a:tcPr>
                </a:tc>
                <a:tc>
                  <a:txBody>
                    <a:bodyPr/>
                    <a:lstStyle/>
                    <a:p>
                      <a:pPr algn="ctr"/>
                      <a:r>
                        <a:rPr kumimoji="1" lang="ja-JP" altLang="en-US" sz="1100" dirty="0">
                          <a:solidFill>
                            <a:schemeClr val="tx1"/>
                          </a:solidFill>
                        </a:rPr>
                        <a:t>実証</a:t>
                      </a:r>
                    </a:p>
                  </a:txBody>
                  <a:tcPr marL="36000" marR="36000" marT="18000" marB="18000" anchor="ctr">
                    <a:solidFill>
                      <a:schemeClr val="bg1"/>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solidFill>
                      <a:schemeClr val="bg1"/>
                    </a:solidFill>
                  </a:tcPr>
                </a:tc>
                <a:extLst>
                  <a:ext uri="{0D108BD9-81ED-4DB2-BD59-A6C34878D82A}">
                    <a16:rowId xmlns:a16="http://schemas.microsoft.com/office/drawing/2014/main" val="482950526"/>
                  </a:ext>
                </a:extLst>
              </a:tr>
              <a:tr h="228905">
                <a:tc vMerge="1">
                  <a:txBody>
                    <a:bodyPr/>
                    <a:lstStyle/>
                    <a:p>
                      <a:endParaRPr kumimoji="1" lang="ja-JP" altLang="en-US" sz="1400"/>
                    </a:p>
                  </a:txBody>
                  <a:tcPr/>
                </a:tc>
                <a:tc>
                  <a:txBody>
                    <a:bodyPr/>
                    <a:lstStyle/>
                    <a:p>
                      <a:r>
                        <a:rPr kumimoji="1" lang="ja-JP" altLang="en-US" sz="1100" dirty="0">
                          <a:solidFill>
                            <a:schemeClr val="tx1"/>
                          </a:solidFill>
                        </a:rPr>
                        <a:t>新・港湾情報システム「</a:t>
                      </a:r>
                      <a:r>
                        <a:rPr kumimoji="1" lang="en-US" altLang="ja-JP" sz="1100" dirty="0">
                          <a:solidFill>
                            <a:schemeClr val="tx1"/>
                          </a:solidFill>
                        </a:rPr>
                        <a:t>CONPAS</a:t>
                      </a:r>
                      <a:r>
                        <a:rPr kumimoji="1" lang="ja-JP" altLang="en-US" sz="1100" dirty="0">
                          <a:solidFill>
                            <a:schemeClr val="tx1"/>
                          </a:solidFill>
                        </a:rPr>
                        <a:t>」の導入</a:t>
                      </a:r>
                    </a:p>
                  </a:txBody>
                  <a:tcPr marL="36000" marR="36000" marT="18000" marB="18000" anchor="ctr">
                    <a:solidFill>
                      <a:schemeClr val="bg1"/>
                    </a:solidFill>
                  </a:tcPr>
                </a:tc>
                <a:tc>
                  <a:txBody>
                    <a:bodyPr/>
                    <a:lstStyle/>
                    <a:p>
                      <a:pPr algn="l"/>
                      <a:r>
                        <a:rPr kumimoji="1" lang="ja-JP" altLang="en-US" sz="1100">
                          <a:solidFill>
                            <a:schemeClr val="tx1"/>
                          </a:solidFill>
                        </a:rPr>
                        <a:t>・システム導入</a:t>
                      </a:r>
                      <a:endParaRPr kumimoji="1" lang="ja-JP" altLang="en-US" sz="1100" dirty="0">
                        <a:solidFill>
                          <a:schemeClr val="tx1"/>
                        </a:solidFill>
                      </a:endParaRPr>
                    </a:p>
                  </a:txBody>
                  <a:tcPr marL="36000" marR="36000" marT="18000" marB="18000" anchor="ctr">
                    <a:solidFill>
                      <a:schemeClr val="bg1"/>
                    </a:solidFill>
                  </a:tcPr>
                </a:tc>
                <a:tc>
                  <a:txBody>
                    <a:bodyPr/>
                    <a:lstStyle/>
                    <a:p>
                      <a:r>
                        <a:rPr kumimoji="1" lang="ja-JP" altLang="en-US" sz="1100" dirty="0">
                          <a:solidFill>
                            <a:schemeClr val="tx1"/>
                          </a:solidFill>
                        </a:rPr>
                        <a:t>大阪府・大阪市</a:t>
                      </a:r>
                    </a:p>
                  </a:txBody>
                  <a:tcPr marL="36000" marR="36000" marT="18000" marB="18000" anchor="ctr">
                    <a:solidFill>
                      <a:schemeClr val="bg1"/>
                    </a:solidFill>
                  </a:tcPr>
                </a:tc>
                <a:tc>
                  <a:txBody>
                    <a:bodyPr/>
                    <a:lstStyle/>
                    <a:p>
                      <a:r>
                        <a:rPr kumimoji="1" lang="ja-JP" altLang="en-US" sz="1100" dirty="0">
                          <a:solidFill>
                            <a:schemeClr val="tx1"/>
                          </a:solidFill>
                        </a:rPr>
                        <a:t>大阪市（夢洲）</a:t>
                      </a:r>
                    </a:p>
                  </a:txBody>
                  <a:tcPr marL="36000" marR="36000" marT="18000" marB="18000" anchor="ctr">
                    <a:solidFill>
                      <a:schemeClr val="bg1"/>
                    </a:solidFill>
                  </a:tcPr>
                </a:tc>
                <a:tc>
                  <a:txBody>
                    <a:bodyPr/>
                    <a:lstStyle/>
                    <a:p>
                      <a:pPr algn="ctr"/>
                      <a:r>
                        <a:rPr kumimoji="1" lang="ja-JP" altLang="en-US" sz="1100" dirty="0">
                          <a:solidFill>
                            <a:schemeClr val="tx1"/>
                          </a:solidFill>
                        </a:rPr>
                        <a:t>実証</a:t>
                      </a:r>
                    </a:p>
                  </a:txBody>
                  <a:tcPr marL="36000" marR="36000" marT="18000" marB="18000" anchor="ctr">
                    <a:solidFill>
                      <a:schemeClr val="bg1"/>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solidFill>
                      <a:schemeClr val="bg1"/>
                    </a:solidFill>
                  </a:tcPr>
                </a:tc>
                <a:extLst>
                  <a:ext uri="{0D108BD9-81ED-4DB2-BD59-A6C34878D82A}">
                    <a16:rowId xmlns:a16="http://schemas.microsoft.com/office/drawing/2014/main" val="776197224"/>
                  </a:ext>
                </a:extLst>
              </a:tr>
              <a:tr h="228905">
                <a:tc rowSpan="4">
                  <a:txBody>
                    <a:bodyPr/>
                    <a:lstStyle/>
                    <a:p>
                      <a:r>
                        <a:rPr kumimoji="1" lang="ja-JP" altLang="en-US" sz="1100" dirty="0">
                          <a:solidFill>
                            <a:schemeClr val="tx1"/>
                          </a:solidFill>
                        </a:rPr>
                        <a:t>ヘルスケア</a:t>
                      </a:r>
                    </a:p>
                  </a:txBody>
                  <a:tcPr marL="36000" marR="36000" marT="18000" marB="18000"/>
                </a:tc>
                <a:tc>
                  <a:txBody>
                    <a:bodyPr/>
                    <a:lstStyle/>
                    <a:p>
                      <a:r>
                        <a:rPr kumimoji="1" lang="ja-JP" altLang="en-US" sz="1100" dirty="0">
                          <a:solidFill>
                            <a:schemeClr val="tx1"/>
                          </a:solidFill>
                        </a:rPr>
                        <a:t>おおさか健活マイレージ「アスマイル」</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・アプリ</a:t>
                      </a:r>
                    </a:p>
                  </a:txBody>
                  <a:tcPr marL="36000" marR="36000" marT="18000" marB="18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dirty="0">
                          <a:solidFill>
                            <a:schemeClr val="tx1"/>
                          </a:solidFill>
                        </a:rPr>
                        <a:t>大阪府</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大阪府全域</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31743143"/>
                  </a:ext>
                </a:extLst>
              </a:tr>
              <a:tr h="228905">
                <a:tc vMerge="1">
                  <a:txBody>
                    <a:bodyPr/>
                    <a:lstStyle/>
                    <a:p>
                      <a:endParaRPr kumimoji="1" lang="ja-JP" altLang="en-US"/>
                    </a:p>
                  </a:txBody>
                  <a:tcPr/>
                </a:tc>
                <a:tc>
                  <a:txBody>
                    <a:bodyPr/>
                    <a:lstStyle/>
                    <a:p>
                      <a:r>
                        <a:rPr kumimoji="1" lang="ja-JP" altLang="en-US" sz="1100" dirty="0">
                          <a:solidFill>
                            <a:schemeClr val="tx1"/>
                          </a:solidFill>
                        </a:rPr>
                        <a:t>小児救急支援アプリ</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・アプリ</a:t>
                      </a:r>
                    </a:p>
                  </a:txBody>
                  <a:tcPr marL="36000" marR="36000" marT="18000" marB="18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大阪府</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222736596"/>
                  </a:ext>
                </a:extLst>
              </a:tr>
              <a:tr h="228905">
                <a:tc vMerge="1">
                  <a:txBody>
                    <a:bodyPr/>
                    <a:lstStyle/>
                    <a:p>
                      <a:endParaRPr kumimoji="1" lang="ja-JP" altLang="en-US" sz="1200"/>
                    </a:p>
                  </a:txBody>
                  <a:tcPr/>
                </a:tc>
                <a:tc>
                  <a:txBody>
                    <a:bodyPr/>
                    <a:lstStyle/>
                    <a:p>
                      <a:r>
                        <a:rPr kumimoji="1" lang="ja-JP" altLang="en-US" sz="1100" dirty="0">
                          <a:solidFill>
                            <a:schemeClr val="tx1"/>
                          </a:solidFill>
                        </a:rPr>
                        <a:t>救命サポートアプリ</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・アプリ</a:t>
                      </a:r>
                    </a:p>
                  </a:txBody>
                  <a:tcPr marL="36000" marR="36000" marT="18000" marB="18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18000" marB="18000" anchor="ctr">
                    <a:solidFill>
                      <a:schemeClr val="accent4">
                        <a:lumMod val="20000"/>
                        <a:lumOff val="80000"/>
                      </a:schemeClr>
                    </a:solidFill>
                  </a:tcPr>
                </a:tc>
                <a:tc>
                  <a:txBody>
                    <a:bodyPr/>
                    <a:lstStyle/>
                    <a:p>
                      <a:r>
                        <a:rPr kumimoji="1" lang="en-US" altLang="ja-JP" sz="1100" dirty="0">
                          <a:solidFill>
                            <a:schemeClr val="tx1"/>
                          </a:solidFill>
                        </a:rPr>
                        <a:t>-</a:t>
                      </a:r>
                      <a:endParaRPr kumimoji="1" lang="ja-JP" altLang="en-US" sz="1100" dirty="0">
                        <a:solidFill>
                          <a:schemeClr val="tx1"/>
                        </a:solidFill>
                      </a:endParaRP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1781075984"/>
                  </a:ext>
                </a:extLst>
              </a:tr>
              <a:tr h="228905">
                <a:tc vMerge="1">
                  <a:txBody>
                    <a:bodyPr/>
                    <a:lstStyle/>
                    <a:p>
                      <a:endParaRPr kumimoji="1" lang="ja-JP" altLang="en-US" sz="1200"/>
                    </a:p>
                  </a:txBody>
                  <a:tcPr/>
                </a:tc>
                <a:tc>
                  <a:txBody>
                    <a:bodyPr/>
                    <a:lstStyle/>
                    <a:p>
                      <a:r>
                        <a:rPr kumimoji="1" lang="en-US" altLang="ja-JP" sz="1100" dirty="0">
                          <a:solidFill>
                            <a:schemeClr val="tx1"/>
                          </a:solidFill>
                        </a:rPr>
                        <a:t>AI</a:t>
                      </a:r>
                      <a:r>
                        <a:rPr kumimoji="1" lang="ja-JP" altLang="en-US" sz="1100" dirty="0">
                          <a:solidFill>
                            <a:schemeClr val="tx1"/>
                          </a:solidFill>
                        </a:rPr>
                        <a:t>健康アプリによる運動習慣改善プログラム等</a:t>
                      </a:r>
                    </a:p>
                  </a:txBody>
                  <a:tcPr marL="36000" marR="36000" marT="18000" marB="18000" anchor="ctr"/>
                </a:tc>
                <a:tc>
                  <a:txBody>
                    <a:bodyPr/>
                    <a:lstStyle/>
                    <a:p>
                      <a:r>
                        <a:rPr kumimoji="1" lang="ja-JP" altLang="en-US" sz="1100" dirty="0">
                          <a:solidFill>
                            <a:schemeClr val="tx1"/>
                          </a:solidFill>
                        </a:rPr>
                        <a:t>・</a:t>
                      </a:r>
                      <a:r>
                        <a:rPr kumimoji="1" lang="en-US" altLang="ja-JP" sz="1100" dirty="0">
                          <a:solidFill>
                            <a:schemeClr val="tx1"/>
                          </a:solidFill>
                        </a:rPr>
                        <a:t>AI</a:t>
                      </a:r>
                      <a:r>
                        <a:rPr kumimoji="1" lang="ja-JP" altLang="en-US" sz="1100" dirty="0">
                          <a:solidFill>
                            <a:schemeClr val="tx1"/>
                          </a:solidFill>
                        </a:rPr>
                        <a:t>アプリ</a:t>
                      </a:r>
                    </a:p>
                  </a:txBody>
                  <a:tcPr marL="36000" marR="36000" marT="18000" marB="18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100" dirty="0">
                          <a:solidFill>
                            <a:schemeClr val="tx1"/>
                          </a:solidFill>
                        </a:rPr>
                        <a:t>OSPF</a:t>
                      </a:r>
                    </a:p>
                  </a:txBody>
                  <a:tcPr marL="36000" marR="36000" marT="18000" marB="18000" anchor="ctr"/>
                </a:tc>
                <a:tc>
                  <a:txBody>
                    <a:bodyPr/>
                    <a:lstStyle/>
                    <a:p>
                      <a:r>
                        <a:rPr kumimoji="1" lang="ja-JP" altLang="en-US" sz="1100" dirty="0">
                          <a:solidFill>
                            <a:schemeClr val="tx1"/>
                          </a:solidFill>
                        </a:rPr>
                        <a:t>阪南市</a:t>
                      </a:r>
                    </a:p>
                  </a:txBody>
                  <a:tcPr marL="36000" marR="36000" marT="18000" marB="18000" anchor="ctr"/>
                </a:tc>
                <a:tc>
                  <a:txBody>
                    <a:bodyPr/>
                    <a:lstStyle/>
                    <a:p>
                      <a:pPr algn="ctr"/>
                      <a:r>
                        <a:rPr kumimoji="1" lang="ja-JP" altLang="en-US" sz="1100" dirty="0">
                          <a:solidFill>
                            <a:schemeClr val="tx1"/>
                          </a:solidFill>
                        </a:rPr>
                        <a:t>実証</a:t>
                      </a:r>
                    </a:p>
                  </a:txBody>
                  <a:tcPr marL="36000" marR="36000" marT="18000" marB="18000" anchor="ct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tc>
                <a:extLst>
                  <a:ext uri="{0D108BD9-81ED-4DB2-BD59-A6C34878D82A}">
                    <a16:rowId xmlns:a16="http://schemas.microsoft.com/office/drawing/2014/main" val="3099168453"/>
                  </a:ext>
                </a:extLst>
              </a:tr>
              <a:tr h="228905">
                <a:tc rowSpan="4">
                  <a:txBody>
                    <a:bodyPr/>
                    <a:lstStyle/>
                    <a:p>
                      <a:r>
                        <a:rPr kumimoji="1" lang="ja-JP" altLang="en-US" sz="1100" dirty="0">
                          <a:solidFill>
                            <a:schemeClr val="tx1"/>
                          </a:solidFill>
                        </a:rPr>
                        <a:t>観光</a:t>
                      </a:r>
                      <a:endParaRPr kumimoji="1" lang="en-US" altLang="ja-JP" sz="1100" dirty="0">
                        <a:solidFill>
                          <a:schemeClr val="tx1"/>
                        </a:solidFill>
                      </a:endParaRPr>
                    </a:p>
                  </a:txBody>
                  <a:tcPr marL="36000" marR="36000"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観光案内表示板設置</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・デジタルサイネージ</a:t>
                      </a:r>
                    </a:p>
                  </a:txBody>
                  <a:tcPr marL="36000" marR="36000" marT="18000" marB="1800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1852173518"/>
                  </a:ext>
                </a:extLst>
              </a:tr>
              <a:tr h="389034">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プロジェクションマッピング（光の饗宴）</a:t>
                      </a:r>
                    </a:p>
                  </a:txBody>
                  <a:tcPr marL="36000" marR="36000" marT="18000" marB="18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a:t>
                      </a:r>
                      <a:r>
                        <a:rPr kumimoji="1" lang="en-US" altLang="ja-JP" sz="1100" dirty="0">
                          <a:solidFill>
                            <a:schemeClr val="tx1"/>
                          </a:solidFill>
                        </a:rPr>
                        <a:t>3D</a:t>
                      </a:r>
                      <a:r>
                        <a:rPr kumimoji="1" lang="ja-JP" altLang="en-US" sz="1100" dirty="0">
                          <a:solidFill>
                            <a:schemeClr val="tx1"/>
                          </a:solidFill>
                        </a:rPr>
                        <a:t>映像</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大阪・光の饗宴</a:t>
                      </a:r>
                      <a:endParaRPr kumimoji="1" lang="en-US" altLang="ja-JP" sz="1100" dirty="0">
                        <a:solidFill>
                          <a:schemeClr val="tx1"/>
                        </a:solidFill>
                      </a:endParaRPr>
                    </a:p>
                    <a:p>
                      <a:r>
                        <a:rPr kumimoji="1" lang="ja-JP" altLang="en-US" sz="1100" dirty="0">
                          <a:solidFill>
                            <a:schemeClr val="tx1"/>
                          </a:solidFill>
                        </a:rPr>
                        <a:t>実行委員会</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大阪市</a:t>
                      </a:r>
                      <a:endParaRPr kumimoji="1" lang="en-US" altLang="ja-JP" sz="1100" dirty="0">
                        <a:solidFill>
                          <a:schemeClr val="tx1"/>
                        </a:solidFill>
                      </a:endParaRPr>
                    </a:p>
                    <a:p>
                      <a:r>
                        <a:rPr kumimoji="1" lang="ja-JP" altLang="en-US" sz="1100" dirty="0">
                          <a:solidFill>
                            <a:schemeClr val="tx1"/>
                          </a:solidFill>
                        </a:rPr>
                        <a:t>（御堂筋、中之島公園等）</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415194207"/>
                  </a:ext>
                </a:extLst>
              </a:tr>
              <a:tr h="228905">
                <a:tc vMerge="1">
                  <a:txBody>
                    <a:bodyPr/>
                    <a:lstStyle/>
                    <a:p>
                      <a:endParaRPr kumimoji="1" lang="ja-JP" altLang="en-US"/>
                    </a:p>
                  </a:txBody>
                  <a:tcPr/>
                </a:tc>
                <a:tc>
                  <a:txBody>
                    <a:bodyPr/>
                    <a:lstStyle/>
                    <a:p>
                      <a:r>
                        <a:rPr kumimoji="1" lang="ja-JP" altLang="en-US" sz="1100" dirty="0">
                          <a:solidFill>
                            <a:schemeClr val="tx1"/>
                          </a:solidFill>
                        </a:rPr>
                        <a:t>観光シェアサイクル「</a:t>
                      </a:r>
                      <a:r>
                        <a:rPr kumimoji="1" lang="en-US" altLang="ja-JP" sz="1100" dirty="0">
                          <a:solidFill>
                            <a:schemeClr val="tx1"/>
                          </a:solidFill>
                        </a:rPr>
                        <a:t>PiPPA</a:t>
                      </a:r>
                      <a:r>
                        <a:rPr kumimoji="1" lang="ja-JP" altLang="en-US" sz="1100" dirty="0">
                          <a:solidFill>
                            <a:schemeClr val="tx1"/>
                          </a:solidFill>
                        </a:rPr>
                        <a:t>」</a:t>
                      </a:r>
                    </a:p>
                  </a:txBody>
                  <a:tcPr marL="36000" marR="36000" marT="18000" marB="18000" anchor="ctr"/>
                </a:tc>
                <a:tc>
                  <a:txBody>
                    <a:bodyPr/>
                    <a:lstStyle/>
                    <a:p>
                      <a:r>
                        <a:rPr kumimoji="1" lang="ja-JP" altLang="en-US" sz="1100" dirty="0">
                          <a:solidFill>
                            <a:schemeClr val="tx1"/>
                          </a:solidFill>
                        </a:rPr>
                        <a:t>・シェアサイクル</a:t>
                      </a:r>
                    </a:p>
                  </a:txBody>
                  <a:tcPr marL="36000" marR="36000" marT="18000" marB="18000" anchor="ctr"/>
                </a:tc>
                <a:tc>
                  <a:txBody>
                    <a:bodyPr/>
                    <a:lstStyle/>
                    <a:p>
                      <a:r>
                        <a:rPr kumimoji="1" lang="en-US" altLang="ja-JP" sz="1100" dirty="0">
                          <a:solidFill>
                            <a:schemeClr val="tx1"/>
                          </a:solidFill>
                        </a:rPr>
                        <a:t>OSPF</a:t>
                      </a:r>
                    </a:p>
                  </a:txBody>
                  <a:tcPr marL="36000" marR="36000" marT="18000" marB="18000" anchor="ctr"/>
                </a:tc>
                <a:tc>
                  <a:txBody>
                    <a:bodyPr/>
                    <a:lstStyle/>
                    <a:p>
                      <a:r>
                        <a:rPr kumimoji="1" lang="ja-JP" altLang="en-US" sz="1100" dirty="0">
                          <a:solidFill>
                            <a:schemeClr val="tx1"/>
                          </a:solidFill>
                        </a:rPr>
                        <a:t>泉佐野市</a:t>
                      </a:r>
                    </a:p>
                  </a:txBody>
                  <a:tcPr marL="36000" marR="36000" marT="18000" marB="18000" anchor="ctr"/>
                </a:tc>
                <a:tc>
                  <a:txBody>
                    <a:bodyPr/>
                    <a:lstStyle/>
                    <a:p>
                      <a:pPr algn="ctr"/>
                      <a:r>
                        <a:rPr kumimoji="1" lang="ja-JP" altLang="en-US" sz="1100" dirty="0">
                          <a:solidFill>
                            <a:schemeClr val="tx1"/>
                          </a:solidFill>
                        </a:rPr>
                        <a:t>実証</a:t>
                      </a:r>
                    </a:p>
                  </a:txBody>
                  <a:tcPr marL="36000" marR="36000" marT="18000" marB="18000" anchor="ctr"/>
                </a:tc>
                <a:tc>
                  <a:txBody>
                    <a:bodyPr/>
                    <a:lstStyle/>
                    <a:p>
                      <a:pPr algn="ctr"/>
                      <a:r>
                        <a:rPr kumimoji="1" lang="ja-JP" altLang="en-US" sz="1100" dirty="0">
                          <a:solidFill>
                            <a:schemeClr val="tx1"/>
                          </a:solidFill>
                        </a:rPr>
                        <a:t>取組み①</a:t>
                      </a:r>
                    </a:p>
                  </a:txBody>
                  <a:tcPr marL="36000" marR="36000" marT="18000" marB="18000" anchor="ctr"/>
                </a:tc>
                <a:extLst>
                  <a:ext uri="{0D108BD9-81ED-4DB2-BD59-A6C34878D82A}">
                    <a16:rowId xmlns:a16="http://schemas.microsoft.com/office/drawing/2014/main" val="1564491524"/>
                  </a:ext>
                </a:extLst>
              </a:tr>
              <a:tr h="228905">
                <a:tc vMerge="1">
                  <a:txBody>
                    <a:bodyPr/>
                    <a:lstStyle/>
                    <a:p>
                      <a:endParaRPr kumimoji="1" lang="ja-JP" altLang="en-US"/>
                    </a:p>
                  </a:txBody>
                  <a:tcPr/>
                </a:tc>
                <a:tc>
                  <a:txBody>
                    <a:bodyPr/>
                    <a:lstStyle/>
                    <a:p>
                      <a:r>
                        <a:rPr kumimoji="1" lang="ja-JP" altLang="en-US" sz="1100" dirty="0">
                          <a:solidFill>
                            <a:schemeClr val="tx1"/>
                          </a:solidFill>
                        </a:rPr>
                        <a:t>農家と飲食店の新たなマッチング会</a:t>
                      </a:r>
                    </a:p>
                  </a:txBody>
                  <a:tcPr marL="36000" marR="36000" marT="18000" marB="18000" anchor="ctr"/>
                </a:tc>
                <a:tc>
                  <a:txBody>
                    <a:bodyPr/>
                    <a:lstStyle/>
                    <a:p>
                      <a:r>
                        <a:rPr kumimoji="1" lang="ja-JP" altLang="en-US" sz="1100" dirty="0">
                          <a:solidFill>
                            <a:schemeClr val="tx1"/>
                          </a:solidFill>
                        </a:rPr>
                        <a:t>・スマートグラス</a:t>
                      </a:r>
                    </a:p>
                  </a:txBody>
                  <a:tcPr marL="36000" marR="36000" marT="18000" marB="18000" anchor="ctr"/>
                </a:tc>
                <a:tc>
                  <a:txBody>
                    <a:bodyPr/>
                    <a:lstStyle/>
                    <a:p>
                      <a:r>
                        <a:rPr kumimoji="1" lang="en-US" altLang="ja-JP" sz="1100" dirty="0">
                          <a:solidFill>
                            <a:schemeClr val="tx1"/>
                          </a:solidFill>
                        </a:rPr>
                        <a:t>OSPF</a:t>
                      </a:r>
                    </a:p>
                  </a:txBody>
                  <a:tcPr marL="36000" marR="36000" marT="18000" marB="18000" anchor="ctr"/>
                </a:tc>
                <a:tc>
                  <a:txBody>
                    <a:bodyPr/>
                    <a:lstStyle/>
                    <a:p>
                      <a:r>
                        <a:rPr kumimoji="1" lang="ja-JP" altLang="en-US" sz="1100" dirty="0">
                          <a:solidFill>
                            <a:schemeClr val="tx1"/>
                          </a:solidFill>
                        </a:rPr>
                        <a:t>藤井寺市</a:t>
                      </a:r>
                    </a:p>
                  </a:txBody>
                  <a:tcPr marL="36000" marR="36000" marT="18000" marB="18000" anchor="ctr"/>
                </a:tc>
                <a:tc>
                  <a:txBody>
                    <a:bodyPr/>
                    <a:lstStyle/>
                    <a:p>
                      <a:pPr algn="ctr"/>
                      <a:r>
                        <a:rPr kumimoji="1" lang="ja-JP" altLang="en-US" sz="1100" dirty="0">
                          <a:solidFill>
                            <a:schemeClr val="tx1"/>
                          </a:solidFill>
                        </a:rPr>
                        <a:t>実証</a:t>
                      </a:r>
                    </a:p>
                  </a:txBody>
                  <a:tcPr marL="36000" marR="36000" marT="18000" marB="18000" anchor="ctr"/>
                </a:tc>
                <a:tc>
                  <a:txBody>
                    <a:bodyPr/>
                    <a:lstStyle/>
                    <a:p>
                      <a:pPr algn="ctr"/>
                      <a:r>
                        <a:rPr kumimoji="1" lang="ja-JP" altLang="en-US" sz="1100" dirty="0">
                          <a:solidFill>
                            <a:schemeClr val="tx1"/>
                          </a:solidFill>
                        </a:rPr>
                        <a:t>取組み①</a:t>
                      </a:r>
                    </a:p>
                  </a:txBody>
                  <a:tcPr marL="36000" marR="36000" marT="18000" marB="18000" anchor="ctr"/>
                </a:tc>
                <a:extLst>
                  <a:ext uri="{0D108BD9-81ED-4DB2-BD59-A6C34878D82A}">
                    <a16:rowId xmlns:a16="http://schemas.microsoft.com/office/drawing/2014/main" val="2350184385"/>
                  </a:ext>
                </a:extLst>
              </a:tr>
              <a:tr h="228905">
                <a:tc rowSpan="5">
                  <a:txBody>
                    <a:bodyPr/>
                    <a:lstStyle/>
                    <a:p>
                      <a:r>
                        <a:rPr kumimoji="1" lang="ja-JP" altLang="en-US" sz="1100" dirty="0">
                          <a:solidFill>
                            <a:schemeClr val="tx1"/>
                          </a:solidFill>
                        </a:rPr>
                        <a:t>インフラ</a:t>
                      </a:r>
                      <a:endParaRPr kumimoji="1" lang="en-US" altLang="ja-JP" sz="1100" dirty="0">
                        <a:solidFill>
                          <a:schemeClr val="tx1"/>
                        </a:solidFill>
                      </a:endParaRPr>
                    </a:p>
                  </a:txBody>
                  <a:tcPr marL="36000" marR="36000" marT="18000" marB="18000"/>
                </a:tc>
                <a:tc>
                  <a:txBody>
                    <a:bodyPr/>
                    <a:lstStyle/>
                    <a:p>
                      <a:r>
                        <a:rPr kumimoji="1" lang="ja-JP" altLang="en-US" sz="1100" dirty="0">
                          <a:solidFill>
                            <a:schemeClr val="tx1"/>
                          </a:solidFill>
                        </a:rPr>
                        <a:t>水道スマートメーターの導入</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a:t>
                      </a:r>
                      <a:r>
                        <a:rPr kumimoji="1" lang="en-US" altLang="ja-JP" sz="1100" dirty="0">
                          <a:solidFill>
                            <a:schemeClr val="tx1"/>
                          </a:solidFill>
                        </a:rPr>
                        <a:t>IoT</a:t>
                      </a:r>
                      <a:endParaRPr kumimoji="1" lang="ja-JP" altLang="en-US" sz="1100" dirty="0">
                        <a:solidFill>
                          <a:schemeClr val="tx1"/>
                        </a:solidFill>
                      </a:endParaRP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取組み⑪</a:t>
                      </a: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2031494658"/>
                  </a:ext>
                </a:extLst>
              </a:tr>
              <a:tr h="228905">
                <a:tc vMerge="1">
                  <a:txBody>
                    <a:bodyPr/>
                    <a:lstStyle/>
                    <a:p>
                      <a:endParaRPr kumimoji="1" lang="ja-JP" altLang="en-US"/>
                    </a:p>
                  </a:txBody>
                  <a:tcPr/>
                </a:tc>
                <a:tc>
                  <a:txBody>
                    <a:bodyPr/>
                    <a:lstStyle/>
                    <a:p>
                      <a:pPr marL="0" marR="0" indent="0" algn="l" rtl="0" eaLnBrk="1" fontAlgn="auto" latinLnBrk="0" hangingPunct="1">
                        <a:spcBef>
                          <a:spcPts val="0"/>
                        </a:spcBef>
                        <a:spcAft>
                          <a:spcPts val="0"/>
                        </a:spcAft>
                      </a:pPr>
                      <a:r>
                        <a:rPr kumimoji="1" lang="ja-JP" altLang="en-US" sz="1100" b="0" i="0" u="none" strike="noStrike" kern="1200" spc="0" baseline="0" dirty="0">
                          <a:ln>
                            <a:noFill/>
                          </a:ln>
                          <a:solidFill>
                            <a:schemeClr val="tx1"/>
                          </a:solidFill>
                          <a:effectLst/>
                          <a:latin typeface="Meiryo UI" panose="020B0604030504040204" pitchFamily="50" charset="-128"/>
                          <a:ea typeface="Meiryo UI" panose="020B0604030504040204" pitchFamily="50" charset="-128"/>
                        </a:rPr>
                        <a:t>ドローンを活用したインフラ施設の維持管理・測量等</a:t>
                      </a:r>
                    </a:p>
                  </a:txBody>
                  <a:tcPr marL="36000" marR="36000" marT="18000" marB="18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・ドローン</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取組み⑬</a:t>
                      </a: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934685001"/>
                  </a:ext>
                </a:extLst>
              </a:tr>
              <a:tr h="228905">
                <a:tc vMerge="1">
                  <a:txBody>
                    <a:bodyPr/>
                    <a:lstStyle/>
                    <a:p>
                      <a:endParaRPr kumimoji="1" lang="ja-JP" altLang="en-US"/>
                    </a:p>
                  </a:txBody>
                  <a:tcPr/>
                </a:tc>
                <a:tc>
                  <a:txBody>
                    <a:bodyPr/>
                    <a:lstStyle/>
                    <a:p>
                      <a:pPr marL="0" marR="0" indent="0" algn="l" rtl="0" eaLnBrk="1" fontAlgn="auto" latinLnBrk="0" hangingPunct="1">
                        <a:spcBef>
                          <a:spcPts val="0"/>
                        </a:spcBef>
                        <a:spcAft>
                          <a:spcPts val="0"/>
                        </a:spcAft>
                      </a:pPr>
                      <a:r>
                        <a:rPr kumimoji="1" lang="en-US" altLang="ja-JP" sz="1100" b="0" i="0" u="none" strike="noStrike" kern="1200" spc="0" baseline="0" dirty="0">
                          <a:ln>
                            <a:noFill/>
                          </a:ln>
                          <a:solidFill>
                            <a:schemeClr val="tx1"/>
                          </a:solidFill>
                          <a:effectLst/>
                          <a:latin typeface="Meiryo UI" panose="020B0604030504040204" pitchFamily="50" charset="-128"/>
                          <a:ea typeface="Meiryo UI" panose="020B0604030504040204" pitchFamily="50" charset="-128"/>
                        </a:rPr>
                        <a:t>ICT</a:t>
                      </a:r>
                      <a:r>
                        <a:rPr kumimoji="1" lang="ja-JP" altLang="en-US" sz="1100" b="0" i="0" u="none" strike="noStrike" kern="1200" spc="0" baseline="0" dirty="0">
                          <a:ln>
                            <a:noFill/>
                          </a:ln>
                          <a:solidFill>
                            <a:schemeClr val="tx1"/>
                          </a:solidFill>
                          <a:effectLst/>
                          <a:latin typeface="Meiryo UI" panose="020B0604030504040204" pitchFamily="50" charset="-128"/>
                          <a:ea typeface="Meiryo UI" panose="020B0604030504040204" pitchFamily="50" charset="-128"/>
                        </a:rPr>
                        <a:t>を活用した測量業務</a:t>
                      </a:r>
                    </a:p>
                  </a:txBody>
                  <a:tcPr marL="36000" marR="36000" marT="18000" marB="18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a:t>
                      </a:r>
                      <a:r>
                        <a:rPr kumimoji="1" lang="en-US" altLang="ja-JP" sz="1100" dirty="0">
                          <a:solidFill>
                            <a:schemeClr val="tx1"/>
                          </a:solidFill>
                        </a:rPr>
                        <a:t>MMS</a:t>
                      </a:r>
                      <a:endParaRPr kumimoji="1" lang="ja-JP" altLang="en-US" sz="1100" dirty="0">
                        <a:solidFill>
                          <a:schemeClr val="tx1"/>
                        </a:solidFill>
                      </a:endParaRP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取組み⑬</a:t>
                      </a: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1901202853"/>
                  </a:ext>
                </a:extLst>
              </a:tr>
              <a:tr h="228905">
                <a:tc vMerge="1">
                  <a:txBody>
                    <a:bodyPr/>
                    <a:lstStyle/>
                    <a:p>
                      <a:endParaRPr kumimoji="1" lang="en-US" altLang="ja-JP" sz="1200" dirty="0"/>
                    </a:p>
                  </a:txBody>
                  <a:tcPr/>
                </a:tc>
                <a:tc>
                  <a:txBody>
                    <a:bodyPr/>
                    <a:lstStyle/>
                    <a:p>
                      <a:pPr marL="0" marR="0" indent="0" algn="l" rtl="0" eaLnBrk="1" fontAlgn="auto" latinLnBrk="0" hangingPunct="1">
                        <a:spcBef>
                          <a:spcPts val="0"/>
                        </a:spcBef>
                        <a:spcAft>
                          <a:spcPts val="0"/>
                        </a:spcAft>
                      </a:pPr>
                      <a:r>
                        <a:rPr kumimoji="1" lang="ja-JP" altLang="en-US" sz="1100" b="0" i="0" u="none" strike="noStrike" kern="1200" spc="0" baseline="0" dirty="0">
                          <a:ln>
                            <a:noFill/>
                          </a:ln>
                          <a:solidFill>
                            <a:schemeClr val="tx1"/>
                          </a:solidFill>
                          <a:effectLst/>
                          <a:latin typeface="Meiryo UI" panose="020B0604030504040204" pitchFamily="50" charset="-128"/>
                          <a:ea typeface="Meiryo UI" panose="020B0604030504040204" pitchFamily="50" charset="-128"/>
                        </a:rPr>
                        <a:t>浄水場等の監視制御システムの高度化</a:t>
                      </a:r>
                    </a:p>
                  </a:txBody>
                  <a:tcPr marL="36000" marR="36000" marT="18000" marB="18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a:t>
                      </a:r>
                      <a:r>
                        <a:rPr kumimoji="1" lang="en-US" altLang="ja-JP" sz="1100" dirty="0">
                          <a:solidFill>
                            <a:schemeClr val="tx1"/>
                          </a:solidFill>
                        </a:rPr>
                        <a:t>IoT</a:t>
                      </a:r>
                      <a:endParaRPr kumimoji="1" lang="ja-JP" altLang="en-US" sz="1100" dirty="0">
                        <a:solidFill>
                          <a:schemeClr val="tx1"/>
                        </a:solidFill>
                      </a:endParaRPr>
                    </a:p>
                  </a:txBody>
                  <a:tcPr marL="36000" marR="36000" marT="18000" marB="18000" anchor="ctr">
                    <a:noFill/>
                  </a:tcPr>
                </a:tc>
                <a:tc>
                  <a:txBody>
                    <a:bodyPr/>
                    <a:lstStyle/>
                    <a:p>
                      <a:r>
                        <a:rPr kumimoji="1" lang="ja-JP" altLang="en-US" sz="1100" dirty="0">
                          <a:solidFill>
                            <a:schemeClr val="tx1"/>
                          </a:solidFill>
                        </a:rPr>
                        <a:t>大阪市</a:t>
                      </a:r>
                    </a:p>
                  </a:txBody>
                  <a:tcPr marL="36000" marR="36000" marT="18000" marB="18000" anchor="ctr">
                    <a:noFill/>
                  </a:tcPr>
                </a:tc>
                <a:tc>
                  <a:txBody>
                    <a:bodyPr/>
                    <a:lstStyle/>
                    <a:p>
                      <a:r>
                        <a:rPr kumimoji="1" lang="ja-JP" altLang="en-US" sz="1100" dirty="0">
                          <a:solidFill>
                            <a:schemeClr val="tx1"/>
                          </a:solidFill>
                        </a:rPr>
                        <a:t>大阪市</a:t>
                      </a:r>
                    </a:p>
                  </a:txBody>
                  <a:tcPr marL="36000" marR="36000" marT="18000" marB="18000" anchor="ctr">
                    <a:noFill/>
                  </a:tcPr>
                </a:tc>
                <a:tc>
                  <a:txBody>
                    <a:bodyPr/>
                    <a:lstStyle/>
                    <a:p>
                      <a:pPr algn="ctr"/>
                      <a:r>
                        <a:rPr kumimoji="1" lang="ja-JP" altLang="en-US" sz="1100" dirty="0">
                          <a:solidFill>
                            <a:schemeClr val="tx1"/>
                          </a:solidFill>
                        </a:rPr>
                        <a:t>実証</a:t>
                      </a:r>
                    </a:p>
                  </a:txBody>
                  <a:tcPr marL="36000" marR="36000" marT="18000" marB="18000" anchor="ctr">
                    <a:noFill/>
                  </a:tcPr>
                </a:tc>
                <a:tc>
                  <a:txBody>
                    <a:bodyPr/>
                    <a:lstStyle/>
                    <a:p>
                      <a:pPr algn="ctr"/>
                      <a:r>
                        <a:rPr kumimoji="1" lang="ja-JP" altLang="en-US" sz="1100" dirty="0">
                          <a:solidFill>
                            <a:schemeClr val="tx1"/>
                          </a:solidFill>
                        </a:rPr>
                        <a:t>取組み⑬</a:t>
                      </a:r>
                    </a:p>
                  </a:txBody>
                  <a:tcPr marL="36000" marR="36000" marT="18000" marB="18000" anchor="ctr">
                    <a:noFill/>
                  </a:tcPr>
                </a:tc>
                <a:extLst>
                  <a:ext uri="{0D108BD9-81ED-4DB2-BD59-A6C34878D82A}">
                    <a16:rowId xmlns:a16="http://schemas.microsoft.com/office/drawing/2014/main" val="1716138088"/>
                  </a:ext>
                </a:extLst>
              </a:tr>
              <a:tr h="389034">
                <a:tc vMerge="1">
                  <a:txBody>
                    <a:bodyPr/>
                    <a:lstStyle/>
                    <a:p>
                      <a:endParaRPr kumimoji="1" lang="en-US" altLang="ja-JP" sz="1200" dirty="0"/>
                    </a:p>
                  </a:txBody>
                  <a:tcPr/>
                </a:tc>
                <a:tc>
                  <a:txBody>
                    <a:bodyPr/>
                    <a:lstStyle/>
                    <a:p>
                      <a:pPr marL="0" algn="l" rtl="0" eaLnBrk="1" fontAlgn="t" latinLnBrk="0" hangingPunct="1">
                        <a:spcBef>
                          <a:spcPts val="0"/>
                        </a:spcBef>
                        <a:spcAft>
                          <a:spcPts val="0"/>
                        </a:spcAft>
                      </a:pPr>
                      <a:r>
                        <a:rPr kumimoji="1" lang="ja-JP" altLang="en-US" sz="1100" b="0" i="0" u="none" strike="noStrike" kern="1200" dirty="0">
                          <a:solidFill>
                            <a:schemeClr val="tx1"/>
                          </a:solidFill>
                          <a:effectLst/>
                          <a:latin typeface="Meiryo UI" panose="020B0604030504040204" pitchFamily="50" charset="-128"/>
                          <a:ea typeface="Meiryo UI" panose="020B0604030504040204" pitchFamily="50" charset="-128"/>
                        </a:rPr>
                        <a:t>焼却工場自動計量システム</a:t>
                      </a:r>
                      <a:endParaRPr lang="ja-JP" altLang="en-US" sz="1100" b="0" i="0" u="none" strike="noStrike" dirty="0">
                        <a:solidFill>
                          <a:schemeClr val="tx1"/>
                        </a:solidFill>
                        <a:effectLst/>
                        <a:latin typeface="Arial" panose="020B0604020202020204" pitchFamily="34" charset="0"/>
                      </a:endParaRPr>
                    </a:p>
                  </a:txBody>
                  <a:tcPr marL="36000" marR="36000" marT="18000" marB="18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・システム導入</a:t>
                      </a:r>
                    </a:p>
                  </a:txBody>
                  <a:tcPr marL="36000" marR="36000" marT="18000" marB="18000" anchor="ctr">
                    <a:solidFill>
                      <a:schemeClr val="accent4">
                        <a:lumMod val="20000"/>
                        <a:lumOff val="80000"/>
                      </a:schemeClr>
                    </a:solidFill>
                  </a:tcPr>
                </a:tc>
                <a:tc>
                  <a:txBody>
                    <a:bodyPr/>
                    <a:lstStyle/>
                    <a:p>
                      <a:r>
                        <a:rPr kumimoji="1" lang="zh-TW" altLang="en-US" sz="1100" dirty="0">
                          <a:solidFill>
                            <a:schemeClr val="tx1"/>
                          </a:solidFill>
                        </a:rPr>
                        <a:t>大阪広域</a:t>
                      </a:r>
                      <a:endParaRPr kumimoji="1" lang="en-US" altLang="zh-TW" sz="1100" dirty="0">
                        <a:solidFill>
                          <a:schemeClr val="tx1"/>
                        </a:solidFill>
                      </a:endParaRPr>
                    </a:p>
                    <a:p>
                      <a:r>
                        <a:rPr kumimoji="1" lang="zh-TW" altLang="en-US" sz="1100" dirty="0">
                          <a:solidFill>
                            <a:schemeClr val="tx1"/>
                          </a:solidFill>
                        </a:rPr>
                        <a:t>環境施設組合</a:t>
                      </a:r>
                      <a:endParaRPr kumimoji="1" lang="ja-JP" altLang="en-US" sz="1100" dirty="0">
                        <a:solidFill>
                          <a:schemeClr val="tx1"/>
                        </a:solidFill>
                      </a:endParaRP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大阪市・八尾市・</a:t>
                      </a:r>
                      <a:endParaRPr kumimoji="1" lang="en-US" altLang="ja-JP" sz="1100" dirty="0">
                        <a:solidFill>
                          <a:schemeClr val="tx1"/>
                        </a:solidFill>
                      </a:endParaRPr>
                    </a:p>
                    <a:p>
                      <a:r>
                        <a:rPr kumimoji="1" lang="ja-JP" altLang="en-US" sz="1100" dirty="0">
                          <a:solidFill>
                            <a:schemeClr val="tx1"/>
                          </a:solidFill>
                        </a:rPr>
                        <a:t>松原市・守口市</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取組み⑫</a:t>
                      </a: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500990772"/>
                  </a:ext>
                </a:extLst>
              </a:tr>
            </a:tbl>
          </a:graphicData>
        </a:graphic>
      </p:graphicFrame>
      <p:sp>
        <p:nvSpPr>
          <p:cNvPr id="3" name="テキスト ボックス 2"/>
          <p:cNvSpPr txBox="1"/>
          <p:nvPr/>
        </p:nvSpPr>
        <p:spPr>
          <a:xfrm>
            <a:off x="4757667" y="662956"/>
            <a:ext cx="4156907" cy="415498"/>
          </a:xfrm>
          <a:prstGeom prst="rect">
            <a:avLst/>
          </a:prstGeom>
          <a:noFill/>
        </p:spPr>
        <p:txBody>
          <a:bodyPr wrap="none" rtlCol="0">
            <a:spAutoFit/>
          </a:bodyPr>
          <a:lstStyle/>
          <a:p>
            <a:r>
              <a:rPr kumimoji="1" lang="ja-JP" altLang="en-US" sz="1050" dirty="0">
                <a:solidFill>
                  <a:schemeClr val="bg1"/>
                </a:solidFill>
              </a:rPr>
              <a:t>注）ここでは主に府市が主体となった事業を記載。地域</a:t>
            </a:r>
            <a:r>
              <a:rPr kumimoji="1" lang="en-US" altLang="ja-JP" sz="1050" dirty="0">
                <a:solidFill>
                  <a:schemeClr val="bg1"/>
                </a:solidFill>
              </a:rPr>
              <a:t>DX</a:t>
            </a:r>
            <a:r>
              <a:rPr kumimoji="1" lang="ja-JP" altLang="en-US" sz="1050" dirty="0">
                <a:solidFill>
                  <a:schemeClr val="bg1"/>
                </a:solidFill>
              </a:rPr>
              <a:t>／都市</a:t>
            </a:r>
            <a:r>
              <a:rPr kumimoji="1" lang="en-US" altLang="ja-JP" sz="1050" dirty="0">
                <a:solidFill>
                  <a:schemeClr val="bg1"/>
                </a:solidFill>
              </a:rPr>
              <a:t>DX</a:t>
            </a:r>
            <a:r>
              <a:rPr kumimoji="1" lang="ja-JP" altLang="en-US" sz="1050" dirty="0">
                <a:solidFill>
                  <a:schemeClr val="bg1"/>
                </a:solidFill>
              </a:rPr>
              <a:t>では</a:t>
            </a:r>
            <a:endParaRPr kumimoji="1" lang="en-US" altLang="ja-JP" sz="1050" dirty="0">
              <a:solidFill>
                <a:schemeClr val="bg1"/>
              </a:solidFill>
            </a:endParaRPr>
          </a:p>
          <a:p>
            <a:r>
              <a:rPr kumimoji="1" lang="ja-JP" altLang="en-US" sz="1050" dirty="0">
                <a:solidFill>
                  <a:schemeClr val="bg1"/>
                </a:solidFill>
              </a:rPr>
              <a:t>　　　他にも市町村主体、民間主体の取組みが多数存在する。</a:t>
            </a:r>
          </a:p>
        </p:txBody>
      </p:sp>
      <p:sp>
        <p:nvSpPr>
          <p:cNvPr id="9" name="テキスト ボックス 8"/>
          <p:cNvSpPr txBox="1"/>
          <p:nvPr/>
        </p:nvSpPr>
        <p:spPr>
          <a:xfrm>
            <a:off x="0" y="6593834"/>
            <a:ext cx="5365571" cy="246221"/>
          </a:xfrm>
          <a:prstGeom prst="rect">
            <a:avLst/>
          </a:prstGeom>
          <a:noFill/>
        </p:spPr>
        <p:txBody>
          <a:bodyPr wrap="none" rtlCol="0">
            <a:spAutoFit/>
          </a:bodyPr>
          <a:lstStyle/>
          <a:p>
            <a:r>
              <a:rPr kumimoji="1" lang="en-US" altLang="ja-JP" sz="1000" dirty="0"/>
              <a:t>※</a:t>
            </a:r>
            <a:r>
              <a:rPr kumimoji="1" lang="ja-JP" altLang="en-US" sz="1000" dirty="0"/>
              <a:t>レベル欄の「実装」（網掛け）は社会実装して普及させているもの。「実証」は実証実験段階のもの。</a:t>
            </a:r>
          </a:p>
        </p:txBody>
      </p:sp>
    </p:spTree>
    <p:extLst>
      <p:ext uri="{BB962C8B-B14F-4D97-AF65-F5344CB8AC3E}">
        <p14:creationId xmlns:p14="http://schemas.microsoft.com/office/powerpoint/2010/main" val="1857436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6643A907-2F48-423B-B6A1-9F72C5CC4578}"/>
              </a:ext>
            </a:extLst>
          </p:cNvPr>
          <p:cNvSpPr>
            <a:spLocks noGrp="1"/>
          </p:cNvSpPr>
          <p:nvPr>
            <p:ph type="title"/>
          </p:nvPr>
        </p:nvSpPr>
        <p:spPr>
          <a:xfrm>
            <a:off x="101862" y="212035"/>
            <a:ext cx="8821810" cy="386127"/>
          </a:xfrm>
        </p:spPr>
        <p:txBody>
          <a:bodyPr/>
          <a:lstStyle/>
          <a:p>
            <a:r>
              <a:rPr lang="ja-JP" altLang="en-US" sz="2000" dirty="0"/>
              <a:t>スマートシティ戦略</a:t>
            </a:r>
            <a:r>
              <a:rPr lang="en-US" altLang="ja-JP" sz="2000" dirty="0"/>
              <a:t>ver.1.0</a:t>
            </a:r>
            <a:r>
              <a:rPr lang="ja-JP" altLang="en-US" sz="2000" dirty="0"/>
              <a:t>の取組み一覧｜地域</a:t>
            </a:r>
            <a:r>
              <a:rPr lang="en-US" altLang="ja-JP" sz="2000" dirty="0"/>
              <a:t>DX</a:t>
            </a:r>
            <a:r>
              <a:rPr lang="ja-JP" altLang="en-US" sz="2000" dirty="0"/>
              <a:t>／都市ＤＸ及び行政ＤＸ</a:t>
            </a:r>
            <a:endParaRPr kumimoji="1" lang="ja-JP" altLang="en-US" sz="2000" dirty="0"/>
          </a:p>
        </p:txBody>
      </p:sp>
      <p:sp>
        <p:nvSpPr>
          <p:cNvPr id="4" name="スライド番号プレースホルダー 3">
            <a:extLst>
              <a:ext uri="{FF2B5EF4-FFF2-40B4-BE49-F238E27FC236}">
                <a16:creationId xmlns:a16="http://schemas.microsoft.com/office/drawing/2014/main" id="{47B2088E-2AE6-4645-AAB8-4E2FAB5411B7}"/>
              </a:ext>
            </a:extLst>
          </p:cNvPr>
          <p:cNvSpPr>
            <a:spLocks noGrp="1"/>
          </p:cNvSpPr>
          <p:nvPr>
            <p:ph type="sldNum" sz="quarter" idx="12"/>
          </p:nvPr>
        </p:nvSpPr>
        <p:spPr>
          <a:xfrm>
            <a:off x="7161666" y="6471168"/>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3">
            <a:extLst>
              <a:ext uri="{FF2B5EF4-FFF2-40B4-BE49-F238E27FC236}">
                <a16:creationId xmlns:a16="http://schemas.microsoft.com/office/drawing/2014/main" id="{6AE75C0E-A27C-480D-A902-27422274E02F}"/>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sp>
        <p:nvSpPr>
          <p:cNvPr id="8" name="テキスト ボックス 7">
            <a:extLst>
              <a:ext uri="{FF2B5EF4-FFF2-40B4-BE49-F238E27FC236}">
                <a16:creationId xmlns:a16="http://schemas.microsoft.com/office/drawing/2014/main" id="{B3BF1302-8B95-4C74-B0BD-F1CAB520709E}"/>
              </a:ext>
            </a:extLst>
          </p:cNvPr>
          <p:cNvSpPr txBox="1"/>
          <p:nvPr/>
        </p:nvSpPr>
        <p:spPr>
          <a:xfrm>
            <a:off x="92763" y="683573"/>
            <a:ext cx="8847005"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b="1" dirty="0">
                <a:solidFill>
                  <a:schemeClr val="bg1"/>
                </a:solidFill>
                <a:latin typeface="Meiryo UI"/>
                <a:ea typeface="Meiryo UI"/>
              </a:rPr>
              <a:t>地域</a:t>
            </a:r>
            <a:r>
              <a:rPr kumimoji="0" lang="en-US" altLang="ja-JP" sz="1800" b="1" i="0" u="none" strike="noStrike" kern="1200" cap="none" spc="0" normalizeH="0" baseline="0" noProof="0" dirty="0">
                <a:ln>
                  <a:noFill/>
                </a:ln>
                <a:solidFill>
                  <a:schemeClr val="bg1"/>
                </a:solidFill>
                <a:effectLst/>
                <a:uLnTx/>
                <a:uFillTx/>
                <a:latin typeface="Meiryo UI"/>
                <a:ea typeface="Meiryo UI"/>
                <a:cs typeface="+mn-cs"/>
              </a:rPr>
              <a:t>DX</a:t>
            </a:r>
            <a:r>
              <a:rPr kumimoji="0" lang="ja-JP" altLang="en-US" sz="1800" b="1" i="0" u="none" strike="noStrike" kern="1200" cap="none" spc="0" normalizeH="0" baseline="0" noProof="0" dirty="0">
                <a:ln>
                  <a:noFill/>
                </a:ln>
                <a:solidFill>
                  <a:schemeClr val="bg1"/>
                </a:solidFill>
                <a:effectLst/>
                <a:uLnTx/>
                <a:uFillTx/>
                <a:latin typeface="Meiryo UI"/>
                <a:ea typeface="Meiryo UI"/>
                <a:cs typeface="+mn-cs"/>
              </a:rPr>
              <a:t>／</a:t>
            </a:r>
            <a:r>
              <a:rPr lang="ja-JP" altLang="en-US" b="1" dirty="0">
                <a:solidFill>
                  <a:schemeClr val="bg1"/>
                </a:solidFill>
                <a:latin typeface="Meiryo UI"/>
                <a:ea typeface="Meiryo UI"/>
              </a:rPr>
              <a:t>都市</a:t>
            </a:r>
            <a:r>
              <a:rPr kumimoji="0" lang="en-US" altLang="ja-JP" sz="1800" b="1" i="0" u="none" strike="noStrike" kern="1200" cap="none" spc="0" normalizeH="0" baseline="0" noProof="0" dirty="0">
                <a:ln>
                  <a:noFill/>
                </a:ln>
                <a:solidFill>
                  <a:schemeClr val="bg1"/>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の取組み状況</a:t>
            </a:r>
            <a:r>
              <a:rPr lang="ja-JP" altLang="en-US" b="1" dirty="0">
                <a:solidFill>
                  <a:prstClr val="white"/>
                </a:solidFill>
                <a:latin typeface="Meiryo UI"/>
                <a:ea typeface="Meiryo UI"/>
              </a:rPr>
              <a:t>（２）</a:t>
            </a:r>
            <a:endParaRPr kumimoji="0" lang="ja-JP" altLang="en-US" sz="1800" b="1" i="0" u="none" strike="noStrike" kern="1200" cap="none" spc="0" normalizeH="0" baseline="0" noProof="0" dirty="0">
              <a:ln>
                <a:noFill/>
              </a:ln>
              <a:solidFill>
                <a:prstClr val="white"/>
              </a:solidFill>
              <a:effectLst/>
              <a:uLnTx/>
              <a:uFillTx/>
              <a:latin typeface="Meiryo UI"/>
              <a:ea typeface="Meiryo UI"/>
              <a:cs typeface="+mn-cs"/>
            </a:endParaRPr>
          </a:p>
        </p:txBody>
      </p:sp>
      <p:graphicFrame>
        <p:nvGraphicFramePr>
          <p:cNvPr id="11" name="表 10">
            <a:extLst>
              <a:ext uri="{FF2B5EF4-FFF2-40B4-BE49-F238E27FC236}">
                <a16:creationId xmlns:a16="http://schemas.microsoft.com/office/drawing/2014/main" id="{D3C43C8B-E27C-40F1-A3DA-D4FF2D60F649}"/>
              </a:ext>
            </a:extLst>
          </p:cNvPr>
          <p:cNvGraphicFramePr>
            <a:graphicFrameLocks noGrp="1"/>
          </p:cNvGraphicFramePr>
          <p:nvPr>
            <p:extLst>
              <p:ext uri="{D42A27DB-BD31-4B8C-83A1-F6EECF244321}">
                <p14:modId xmlns:p14="http://schemas.microsoft.com/office/powerpoint/2010/main" val="1730468040"/>
              </p:ext>
            </p:extLst>
          </p:nvPr>
        </p:nvGraphicFramePr>
        <p:xfrm>
          <a:off x="98323" y="1101186"/>
          <a:ext cx="8819535" cy="5596840"/>
        </p:xfrm>
        <a:graphic>
          <a:graphicData uri="http://schemas.openxmlformats.org/drawingml/2006/table">
            <a:tbl>
              <a:tblPr firstRow="1" bandRow="1">
                <a:tableStyleId>{5940675A-B579-460E-94D1-54222C63F5DA}</a:tableStyleId>
              </a:tblPr>
              <a:tblGrid>
                <a:gridCol w="658761">
                  <a:extLst>
                    <a:ext uri="{9D8B030D-6E8A-4147-A177-3AD203B41FA5}">
                      <a16:colId xmlns:a16="http://schemas.microsoft.com/office/drawing/2014/main" val="1277630339"/>
                    </a:ext>
                  </a:extLst>
                </a:gridCol>
                <a:gridCol w="2340958">
                  <a:extLst>
                    <a:ext uri="{9D8B030D-6E8A-4147-A177-3AD203B41FA5}">
                      <a16:colId xmlns:a16="http://schemas.microsoft.com/office/drawing/2014/main" val="2264236866"/>
                    </a:ext>
                  </a:extLst>
                </a:gridCol>
                <a:gridCol w="1446662">
                  <a:extLst>
                    <a:ext uri="{9D8B030D-6E8A-4147-A177-3AD203B41FA5}">
                      <a16:colId xmlns:a16="http://schemas.microsoft.com/office/drawing/2014/main" val="312141311"/>
                    </a:ext>
                  </a:extLst>
                </a:gridCol>
                <a:gridCol w="1334986">
                  <a:extLst>
                    <a:ext uri="{9D8B030D-6E8A-4147-A177-3AD203B41FA5}">
                      <a16:colId xmlns:a16="http://schemas.microsoft.com/office/drawing/2014/main" val="2284372008"/>
                    </a:ext>
                  </a:extLst>
                </a:gridCol>
                <a:gridCol w="1809136">
                  <a:extLst>
                    <a:ext uri="{9D8B030D-6E8A-4147-A177-3AD203B41FA5}">
                      <a16:colId xmlns:a16="http://schemas.microsoft.com/office/drawing/2014/main" val="3969964967"/>
                    </a:ext>
                  </a:extLst>
                </a:gridCol>
                <a:gridCol w="550606">
                  <a:extLst>
                    <a:ext uri="{9D8B030D-6E8A-4147-A177-3AD203B41FA5}">
                      <a16:colId xmlns:a16="http://schemas.microsoft.com/office/drawing/2014/main" val="2384598542"/>
                    </a:ext>
                  </a:extLst>
                </a:gridCol>
                <a:gridCol w="678426">
                  <a:extLst>
                    <a:ext uri="{9D8B030D-6E8A-4147-A177-3AD203B41FA5}">
                      <a16:colId xmlns:a16="http://schemas.microsoft.com/office/drawing/2014/main" val="1773121998"/>
                    </a:ext>
                  </a:extLst>
                </a:gridCol>
              </a:tblGrid>
              <a:tr h="243526">
                <a:tc>
                  <a:txBody>
                    <a:bodyPr/>
                    <a:lstStyle/>
                    <a:p>
                      <a:pPr algn="ctr"/>
                      <a:r>
                        <a:rPr kumimoji="1" lang="ja-JP" altLang="en-US" sz="1200" b="1" dirty="0"/>
                        <a:t>分野</a:t>
                      </a:r>
                    </a:p>
                  </a:txBody>
                  <a:tcPr marL="36000" marR="36000" marT="36000" marB="36000">
                    <a:solidFill>
                      <a:schemeClr val="accent1">
                        <a:lumMod val="20000"/>
                        <a:lumOff val="80000"/>
                      </a:schemeClr>
                    </a:solidFill>
                  </a:tcPr>
                </a:tc>
                <a:tc>
                  <a:txBody>
                    <a:bodyPr/>
                    <a:lstStyle/>
                    <a:p>
                      <a:pPr algn="ctr"/>
                      <a:r>
                        <a:rPr kumimoji="1" lang="ja-JP" altLang="en-US" sz="1200" b="1" dirty="0"/>
                        <a:t>事業名</a:t>
                      </a:r>
                    </a:p>
                  </a:txBody>
                  <a:tcPr marL="36000" marR="36000" marT="36000" marB="36000">
                    <a:solidFill>
                      <a:schemeClr val="accent1">
                        <a:lumMod val="20000"/>
                        <a:lumOff val="80000"/>
                      </a:schemeClr>
                    </a:solidFill>
                  </a:tcPr>
                </a:tc>
                <a:tc>
                  <a:txBody>
                    <a:bodyPr/>
                    <a:lstStyle/>
                    <a:p>
                      <a:pPr algn="ctr"/>
                      <a:r>
                        <a:rPr kumimoji="1" lang="ja-JP" altLang="en-US" sz="1200" b="1" dirty="0"/>
                        <a:t>ツール</a:t>
                      </a:r>
                    </a:p>
                  </a:txBody>
                  <a:tcPr marL="36000" marR="36000" marT="36000" marB="36000">
                    <a:solidFill>
                      <a:schemeClr val="accent1">
                        <a:lumMod val="20000"/>
                        <a:lumOff val="80000"/>
                      </a:schemeClr>
                    </a:solidFill>
                  </a:tcPr>
                </a:tc>
                <a:tc>
                  <a:txBody>
                    <a:bodyPr/>
                    <a:lstStyle/>
                    <a:p>
                      <a:pPr algn="ctr"/>
                      <a:r>
                        <a:rPr kumimoji="1" lang="ja-JP" altLang="en-US" sz="1200" b="1" dirty="0"/>
                        <a:t>主体</a:t>
                      </a:r>
                    </a:p>
                  </a:txBody>
                  <a:tcPr marL="36000" marR="36000" marT="36000" marB="36000">
                    <a:solidFill>
                      <a:schemeClr val="accent1">
                        <a:lumMod val="20000"/>
                        <a:lumOff val="80000"/>
                      </a:schemeClr>
                    </a:solidFill>
                  </a:tcPr>
                </a:tc>
                <a:tc>
                  <a:txBody>
                    <a:bodyPr/>
                    <a:lstStyle/>
                    <a:p>
                      <a:pPr algn="ctr"/>
                      <a:r>
                        <a:rPr kumimoji="1" lang="ja-JP" altLang="en-US" sz="1200" b="1" dirty="0"/>
                        <a:t>フィールド</a:t>
                      </a:r>
                    </a:p>
                  </a:txBody>
                  <a:tcPr marL="36000" marR="36000" marT="36000" marB="36000">
                    <a:solidFill>
                      <a:schemeClr val="accent1">
                        <a:lumMod val="20000"/>
                        <a:lumOff val="80000"/>
                      </a:schemeClr>
                    </a:solidFill>
                  </a:tcPr>
                </a:tc>
                <a:tc>
                  <a:txBody>
                    <a:bodyPr/>
                    <a:lstStyle/>
                    <a:p>
                      <a:pPr algn="ctr"/>
                      <a:r>
                        <a:rPr kumimoji="1" lang="ja-JP" altLang="en-US" sz="1200" b="1" dirty="0"/>
                        <a:t>レベル</a:t>
                      </a:r>
                    </a:p>
                  </a:txBody>
                  <a:tcPr marL="36000" marR="36000" marT="36000" marB="36000">
                    <a:solidFill>
                      <a:schemeClr val="accent1">
                        <a:lumMod val="20000"/>
                        <a:lumOff val="80000"/>
                      </a:schemeClr>
                    </a:solidFill>
                  </a:tcPr>
                </a:tc>
                <a:tc>
                  <a:txBody>
                    <a:bodyPr/>
                    <a:lstStyle/>
                    <a:p>
                      <a:pPr algn="ctr"/>
                      <a:r>
                        <a:rPr kumimoji="1" lang="ja-JP" altLang="en-US" sz="1200" b="1" dirty="0">
                          <a:solidFill>
                            <a:schemeClr val="tx1"/>
                          </a:solidFill>
                        </a:rPr>
                        <a:t>備考</a:t>
                      </a:r>
                    </a:p>
                  </a:txBody>
                  <a:tcPr marL="36000" marR="36000" marT="36000" marB="36000">
                    <a:solidFill>
                      <a:schemeClr val="accent1">
                        <a:lumMod val="20000"/>
                        <a:lumOff val="80000"/>
                      </a:schemeClr>
                    </a:solidFill>
                  </a:tcPr>
                </a:tc>
                <a:extLst>
                  <a:ext uri="{0D108BD9-81ED-4DB2-BD59-A6C34878D82A}">
                    <a16:rowId xmlns:a16="http://schemas.microsoft.com/office/drawing/2014/main" val="3659536866"/>
                  </a:ext>
                </a:extLst>
              </a:tr>
              <a:tr h="229996">
                <a:tc rowSpan="3">
                  <a:txBody>
                    <a:bodyPr/>
                    <a:lstStyle/>
                    <a:p>
                      <a:r>
                        <a:rPr kumimoji="1" lang="ja-JP" altLang="en-US" sz="1100" dirty="0"/>
                        <a:t>高齢者</a:t>
                      </a:r>
                      <a:endParaRPr kumimoji="1" lang="en-US" altLang="ja-JP" sz="1100" dirty="0"/>
                    </a:p>
                  </a:txBody>
                  <a:tcPr marL="36000" marR="36000" marT="36000" marB="36000"/>
                </a:tc>
                <a:tc>
                  <a:txBody>
                    <a:bodyPr/>
                    <a:lstStyle/>
                    <a:p>
                      <a:r>
                        <a:rPr kumimoji="1" lang="ja-JP" altLang="en-US" sz="1100" dirty="0">
                          <a:solidFill>
                            <a:schemeClr val="tx1"/>
                          </a:solidFill>
                        </a:rPr>
                        <a:t>民間企業との連携によるスマホ教室</a:t>
                      </a:r>
                    </a:p>
                  </a:txBody>
                  <a:tcPr marL="36000" marR="36000" marT="36000" marB="3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・スマホ</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rPr>
                        <a:t>大阪府・大阪市他</a:t>
                      </a:r>
                    </a:p>
                  </a:txBody>
                  <a:tcPr marL="36000" marR="36000" marT="36000" marB="3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OSPF</a:t>
                      </a:r>
                      <a:r>
                        <a:rPr kumimoji="1" lang="ja-JP" altLang="en-US" sz="1100" dirty="0">
                          <a:solidFill>
                            <a:schemeClr val="tx1"/>
                          </a:solidFill>
                        </a:rPr>
                        <a:t>大阪府内市町村</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3462320524"/>
                  </a:ext>
                </a:extLst>
              </a:tr>
              <a:tr h="548893">
                <a:tc vMerge="1">
                  <a:txBody>
                    <a:bodyPr/>
                    <a:lstStyle/>
                    <a:p>
                      <a:endParaRPr kumimoji="1" lang="en-US" altLang="ja-JP" sz="1100" dirty="0"/>
                    </a:p>
                  </a:txBody>
                  <a:tcPr/>
                </a:tc>
                <a:tc>
                  <a:txBody>
                    <a:bodyPr/>
                    <a:lstStyle/>
                    <a:p>
                      <a:r>
                        <a:rPr kumimoji="1" lang="ja-JP" altLang="en-US" sz="1100" dirty="0">
                          <a:solidFill>
                            <a:schemeClr val="tx1"/>
                          </a:solidFill>
                        </a:rPr>
                        <a:t>スマートシニアライフ事業</a:t>
                      </a:r>
                    </a:p>
                  </a:txBody>
                  <a:tcPr marL="36000" marR="36000" marT="36000" marB="36000" anchor="ctr"/>
                </a:tc>
                <a:tc>
                  <a:txBody>
                    <a:bodyPr/>
                    <a:lstStyle/>
                    <a:p>
                      <a:r>
                        <a:rPr kumimoji="1" lang="ja-JP" altLang="en-US" sz="1100" dirty="0">
                          <a:solidFill>
                            <a:schemeClr val="tx1"/>
                          </a:solidFill>
                        </a:rPr>
                        <a:t>・タブレット端末</a:t>
                      </a:r>
                      <a:r>
                        <a:rPr kumimoji="1" lang="en-US" altLang="ja-JP" sz="1100" dirty="0">
                          <a:solidFill>
                            <a:schemeClr val="tx1"/>
                          </a:solidFill>
                        </a:rPr>
                        <a:t/>
                      </a:r>
                      <a:br>
                        <a:rPr kumimoji="1" lang="en-US" altLang="ja-JP" sz="1100" dirty="0">
                          <a:solidFill>
                            <a:schemeClr val="tx1"/>
                          </a:solidFill>
                        </a:rPr>
                      </a:br>
                      <a:r>
                        <a:rPr kumimoji="1" lang="ja-JP" altLang="en-US" sz="1100" dirty="0">
                          <a:solidFill>
                            <a:schemeClr val="tx1"/>
                          </a:solidFill>
                        </a:rPr>
                        <a:t>・アプリ群のプラットフォーム構築、運営</a:t>
                      </a:r>
                    </a:p>
                  </a:txBody>
                  <a:tcPr marL="36000" marR="36000" marT="36000" marB="36000" anchor="ctr"/>
                </a:tc>
                <a:tc>
                  <a:txBody>
                    <a:bodyPr/>
                    <a:lstStyle/>
                    <a:p>
                      <a:r>
                        <a:rPr kumimoji="1" lang="ja-JP" altLang="en-US" sz="1100" dirty="0">
                          <a:solidFill>
                            <a:schemeClr val="tx1"/>
                          </a:solidFill>
                        </a:rPr>
                        <a:t>大阪府・大阪スマートシニアライフ実証事業推進協議会</a:t>
                      </a:r>
                    </a:p>
                  </a:txBody>
                  <a:tcPr marL="36000" marR="36000" marT="36000" marB="36000" anchor="ctr"/>
                </a:tc>
                <a:tc>
                  <a:txBody>
                    <a:bodyPr/>
                    <a:lstStyle/>
                    <a:p>
                      <a:r>
                        <a:rPr kumimoji="1" lang="ja-JP" altLang="en-US" sz="1000" dirty="0">
                          <a:solidFill>
                            <a:schemeClr val="tx1"/>
                          </a:solidFill>
                        </a:rPr>
                        <a:t>堺市南区</a:t>
                      </a:r>
                      <a:endParaRPr kumimoji="1" lang="en-US" altLang="ja-JP" sz="1000" dirty="0">
                        <a:solidFill>
                          <a:schemeClr val="tx1"/>
                        </a:solidFill>
                      </a:endParaRPr>
                    </a:p>
                    <a:p>
                      <a:r>
                        <a:rPr kumimoji="1" lang="ja-JP" altLang="en-US" sz="1000" dirty="0">
                          <a:solidFill>
                            <a:schemeClr val="tx1"/>
                          </a:solidFill>
                        </a:rPr>
                        <a:t>大阪狭山市狭山ニュータウン地区</a:t>
                      </a:r>
                      <a:endParaRPr kumimoji="1" lang="en-US" altLang="ja-JP" sz="1000" dirty="0">
                        <a:solidFill>
                          <a:schemeClr val="tx1"/>
                        </a:solidFill>
                      </a:endParaRPr>
                    </a:p>
                    <a:p>
                      <a:r>
                        <a:rPr kumimoji="1" lang="ja-JP" altLang="en-US" sz="1000" dirty="0">
                          <a:solidFill>
                            <a:schemeClr val="tx1"/>
                          </a:solidFill>
                        </a:rPr>
                        <a:t>河内長野市南花台地区</a:t>
                      </a:r>
                    </a:p>
                  </a:txBody>
                  <a:tcPr marL="36000" marR="36000" marT="36000" marB="36000" anchor="ctr"/>
                </a:tc>
                <a:tc>
                  <a:txBody>
                    <a:bodyPr/>
                    <a:lstStyle/>
                    <a:p>
                      <a:pPr algn="ctr"/>
                      <a:r>
                        <a:rPr kumimoji="1" lang="ja-JP" altLang="en-US" sz="1100" dirty="0">
                          <a:solidFill>
                            <a:schemeClr val="tx1"/>
                          </a:solidFill>
                        </a:rPr>
                        <a:t>実証</a:t>
                      </a:r>
                    </a:p>
                  </a:txBody>
                  <a:tcPr marL="36000" marR="36000" marT="36000" marB="36000" anchor="ctr"/>
                </a:tc>
                <a:tc>
                  <a:txBody>
                    <a:bodyPr/>
                    <a:lstStyle/>
                    <a:p>
                      <a:pPr algn="ctr"/>
                      <a:r>
                        <a:rPr kumimoji="1" lang="ja-JP" altLang="en-US" sz="1100" dirty="0" smtClean="0">
                          <a:solidFill>
                            <a:schemeClr val="tx1"/>
                          </a:solidFill>
                        </a:rPr>
                        <a:t>取組み②</a:t>
                      </a:r>
                      <a:endParaRPr kumimoji="1" lang="ja-JP" altLang="en-US" sz="1100" dirty="0">
                        <a:solidFill>
                          <a:schemeClr val="tx1"/>
                        </a:solidFill>
                      </a:endParaRPr>
                    </a:p>
                  </a:txBody>
                  <a:tcPr marL="36000" marR="36000" marT="36000" marB="36000" anchor="ctr"/>
                </a:tc>
                <a:extLst>
                  <a:ext uri="{0D108BD9-81ED-4DB2-BD59-A6C34878D82A}">
                    <a16:rowId xmlns:a16="http://schemas.microsoft.com/office/drawing/2014/main" val="3417423262"/>
                  </a:ext>
                </a:extLst>
              </a:tr>
              <a:tr h="388842">
                <a:tc vMerge="1">
                  <a:txBody>
                    <a:bodyPr/>
                    <a:lstStyle/>
                    <a:p>
                      <a:endParaRPr kumimoji="1" lang="ja-JP" altLang="en-US" sz="1200" dirty="0"/>
                    </a:p>
                  </a:txBody>
                  <a:tcPr/>
                </a:tc>
                <a:tc>
                  <a:txBody>
                    <a:bodyPr/>
                    <a:lstStyle/>
                    <a:p>
                      <a:r>
                        <a:rPr kumimoji="1" lang="zh-TW" altLang="en-US" sz="1100" dirty="0">
                          <a:solidFill>
                            <a:schemeClr val="tx1"/>
                          </a:solidFill>
                        </a:rPr>
                        <a:t>大阪府住宅供給公社</a:t>
                      </a:r>
                      <a:r>
                        <a:rPr kumimoji="1" lang="ja-JP" altLang="en-US" sz="1100" dirty="0">
                          <a:solidFill>
                            <a:schemeClr val="tx1"/>
                          </a:solidFill>
                        </a:rPr>
                        <a:t>における</a:t>
                      </a:r>
                      <a:r>
                        <a:rPr kumimoji="1" lang="en-US" altLang="ja-JP" sz="1100" dirty="0" err="1">
                          <a:solidFill>
                            <a:schemeClr val="tx1"/>
                          </a:solidFill>
                        </a:rPr>
                        <a:t>loT</a:t>
                      </a:r>
                      <a:r>
                        <a:rPr kumimoji="1" lang="ja-JP" altLang="en-US" sz="1100" dirty="0">
                          <a:solidFill>
                            <a:schemeClr val="tx1"/>
                          </a:solidFill>
                        </a:rPr>
                        <a:t>による</a:t>
                      </a:r>
                      <a:endParaRPr kumimoji="1" lang="en-US" altLang="ja-JP" sz="1100" dirty="0">
                        <a:solidFill>
                          <a:schemeClr val="tx1"/>
                        </a:solidFill>
                      </a:endParaRPr>
                    </a:p>
                    <a:p>
                      <a:r>
                        <a:rPr kumimoji="1" lang="ja-JP" altLang="en-US" sz="1100" dirty="0">
                          <a:solidFill>
                            <a:schemeClr val="tx1"/>
                          </a:solidFill>
                        </a:rPr>
                        <a:t>単身高齢者等の見守りサービス</a:t>
                      </a:r>
                    </a:p>
                  </a:txBody>
                  <a:tcPr marL="36000" marR="3600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a:t>
                      </a:r>
                      <a:r>
                        <a:rPr kumimoji="1" lang="en-US" altLang="ja-JP" sz="1100" dirty="0" err="1">
                          <a:solidFill>
                            <a:schemeClr val="tx1"/>
                          </a:solidFill>
                        </a:rPr>
                        <a:t>IoT</a:t>
                      </a:r>
                      <a:r>
                        <a:rPr kumimoji="1" lang="ja-JP" altLang="en-US" sz="1100" dirty="0">
                          <a:solidFill>
                            <a:schemeClr val="tx1"/>
                          </a:solidFill>
                        </a:rPr>
                        <a:t>ネットワーク</a:t>
                      </a: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・振動センサデバイス</a:t>
                      </a:r>
                    </a:p>
                  </a:txBody>
                  <a:tcPr marL="36000" marR="36000" marT="36000" marB="36000" anchor="ctr"/>
                </a:tc>
                <a:tc>
                  <a:txBody>
                    <a:bodyPr/>
                    <a:lstStyle/>
                    <a:p>
                      <a:r>
                        <a:rPr kumimoji="1" lang="zh-TW" altLang="en-US" sz="1100" dirty="0">
                          <a:solidFill>
                            <a:schemeClr val="tx1"/>
                          </a:solidFill>
                        </a:rPr>
                        <a:t>大阪府住宅供給公社</a:t>
                      </a:r>
                      <a:endParaRPr kumimoji="1" lang="ja-JP" altLang="en-US" sz="1100" dirty="0">
                        <a:solidFill>
                          <a:schemeClr val="tx1"/>
                        </a:solidFill>
                      </a:endParaRPr>
                    </a:p>
                  </a:txBody>
                  <a:tcPr marL="36000" marR="3600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堺市泉北ニュータウン</a:t>
                      </a:r>
                    </a:p>
                  </a:txBody>
                  <a:tcPr marL="36000" marR="36000" marT="36000" marB="36000" anchor="ctr"/>
                </a:tc>
                <a:tc>
                  <a:txBody>
                    <a:bodyPr/>
                    <a:lstStyle/>
                    <a:p>
                      <a:pPr algn="ctr"/>
                      <a:r>
                        <a:rPr kumimoji="1" lang="ja-JP" altLang="en-US" sz="1100" dirty="0">
                          <a:solidFill>
                            <a:schemeClr val="tx1"/>
                          </a:solidFill>
                        </a:rPr>
                        <a:t>実証</a:t>
                      </a:r>
                    </a:p>
                  </a:txBody>
                  <a:tcPr marL="36000" marR="36000" marT="36000" marB="36000" anchor="ct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36000" marB="36000" anchor="ctr"/>
                </a:tc>
                <a:extLst>
                  <a:ext uri="{0D108BD9-81ED-4DB2-BD59-A6C34878D82A}">
                    <a16:rowId xmlns:a16="http://schemas.microsoft.com/office/drawing/2014/main" val="3442400311"/>
                  </a:ext>
                </a:extLst>
              </a:tr>
              <a:tr h="262240">
                <a:tc rowSpan="4">
                  <a:txBody>
                    <a:bodyPr/>
                    <a:lstStyle/>
                    <a:p>
                      <a:r>
                        <a:rPr kumimoji="1" lang="ja-JP" altLang="en-US" sz="1100" dirty="0"/>
                        <a:t>子育て</a:t>
                      </a:r>
                    </a:p>
                  </a:txBody>
                  <a:tcPr marL="36000" marR="36000" marT="36000" marB="36000"/>
                </a:tc>
                <a:tc>
                  <a:txBody>
                    <a:bodyPr/>
                    <a:lstStyle/>
                    <a:p>
                      <a:r>
                        <a:rPr kumimoji="1" lang="en-US" altLang="ja-JP" sz="1100" dirty="0" smtClean="0">
                          <a:solidFill>
                            <a:schemeClr val="tx1"/>
                          </a:solidFill>
                        </a:rPr>
                        <a:t>SNS</a:t>
                      </a:r>
                      <a:r>
                        <a:rPr kumimoji="1" lang="ja-JP" altLang="en-US" sz="1100" dirty="0" smtClean="0">
                          <a:solidFill>
                            <a:schemeClr val="tx1"/>
                          </a:solidFill>
                        </a:rPr>
                        <a:t>を</a:t>
                      </a:r>
                      <a:r>
                        <a:rPr kumimoji="1" lang="ja-JP" altLang="en-US" sz="1100" dirty="0">
                          <a:solidFill>
                            <a:schemeClr val="tx1"/>
                          </a:solidFill>
                        </a:rPr>
                        <a:t>活用</a:t>
                      </a:r>
                      <a:r>
                        <a:rPr kumimoji="1" lang="ja-JP" altLang="en-US" sz="1100" dirty="0" smtClean="0">
                          <a:solidFill>
                            <a:schemeClr val="tx1"/>
                          </a:solidFill>
                        </a:rPr>
                        <a:t>した相談</a:t>
                      </a:r>
                      <a:r>
                        <a:rPr kumimoji="1" lang="ja-JP" altLang="en-US" sz="1100" dirty="0">
                          <a:solidFill>
                            <a:schemeClr val="tx1"/>
                          </a:solidFill>
                        </a:rPr>
                        <a:t>事業</a:t>
                      </a:r>
                    </a:p>
                  </a:txBody>
                  <a:tcPr marL="36000" marR="36000" marT="36000" marB="3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a:t>
                      </a:r>
                      <a:r>
                        <a:rPr kumimoji="1" lang="en-US" altLang="ja-JP" sz="1100" dirty="0">
                          <a:solidFill>
                            <a:schemeClr val="tx1"/>
                          </a:solidFill>
                        </a:rPr>
                        <a:t>SNS</a:t>
                      </a:r>
                      <a:endParaRPr kumimoji="1" lang="ja-JP" altLang="en-US" sz="1100" dirty="0">
                        <a:solidFill>
                          <a:schemeClr val="tx1"/>
                        </a:solidFill>
                      </a:endParaRP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rPr>
                        <a:t>大阪府・大阪市・堺市</a:t>
                      </a:r>
                    </a:p>
                  </a:txBody>
                  <a:tcPr marL="36000" marR="36000" marT="36000" marB="3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大阪府</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3987039131"/>
                  </a:ext>
                </a:extLst>
              </a:tr>
              <a:tr h="229996">
                <a:tc vMerge="1">
                  <a:txBody>
                    <a:bodyPr/>
                    <a:lstStyle/>
                    <a:p>
                      <a:endParaRPr kumimoji="1" lang="ja-JP" altLang="en-US"/>
                    </a:p>
                  </a:txBody>
                  <a:tcPr/>
                </a:tc>
                <a:tc>
                  <a:txBody>
                    <a:bodyPr/>
                    <a:lstStyle/>
                    <a:p>
                      <a:r>
                        <a:rPr kumimoji="1" lang="ja-JP" altLang="en-US" sz="1100" dirty="0">
                          <a:solidFill>
                            <a:schemeClr val="tx1"/>
                          </a:solidFill>
                        </a:rPr>
                        <a:t>児童相談等システムの再構築</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rPr>
                        <a:t>・システム導入</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2151887704"/>
                  </a:ext>
                </a:extLst>
              </a:tr>
              <a:tr h="229996">
                <a:tc vMerge="1">
                  <a:txBody>
                    <a:bodyPr/>
                    <a:lstStyle/>
                    <a:p>
                      <a:endParaRPr kumimoji="1" lang="ja-JP" altLang="en-US"/>
                    </a:p>
                  </a:txBody>
                  <a:tcPr/>
                </a:tc>
                <a:tc>
                  <a:txBody>
                    <a:bodyPr/>
                    <a:lstStyle/>
                    <a:p>
                      <a:r>
                        <a:rPr kumimoji="1" lang="ja-JP" altLang="en-US" sz="1100" dirty="0">
                          <a:solidFill>
                            <a:schemeClr val="tx1"/>
                          </a:solidFill>
                        </a:rPr>
                        <a:t>児童の音声分析による不安解消</a:t>
                      </a:r>
                    </a:p>
                  </a:txBody>
                  <a:tcPr marL="36000" marR="36000" marT="36000" marB="36000" anchor="ctr"/>
                </a:tc>
                <a:tc>
                  <a:txBody>
                    <a:bodyPr/>
                    <a:lstStyle/>
                    <a:p>
                      <a:r>
                        <a:rPr kumimoji="1" lang="ja-JP" altLang="en-US" sz="1100" dirty="0">
                          <a:solidFill>
                            <a:schemeClr val="tx1"/>
                          </a:solidFill>
                        </a:rPr>
                        <a:t>・</a:t>
                      </a:r>
                      <a:r>
                        <a:rPr kumimoji="1" lang="en-US" altLang="zh-CN" sz="1100" dirty="0">
                          <a:solidFill>
                            <a:schemeClr val="tx1"/>
                          </a:solidFill>
                        </a:rPr>
                        <a:t>AI</a:t>
                      </a:r>
                      <a:endParaRPr kumimoji="1" lang="ja-JP" altLang="en-US" sz="1100" dirty="0">
                        <a:solidFill>
                          <a:schemeClr val="tx1"/>
                        </a:solidFill>
                      </a:endParaRPr>
                    </a:p>
                  </a:txBody>
                  <a:tcPr marL="36000" marR="36000" marT="36000" marB="36000" anchor="ctr"/>
                </a:tc>
                <a:tc>
                  <a:txBody>
                    <a:bodyPr/>
                    <a:lstStyle/>
                    <a:p>
                      <a:r>
                        <a:rPr kumimoji="1" lang="en-US" altLang="ja-JP" sz="1100" dirty="0">
                          <a:solidFill>
                            <a:schemeClr val="tx1"/>
                          </a:solidFill>
                        </a:rPr>
                        <a:t>OSPF</a:t>
                      </a:r>
                      <a:endParaRPr kumimoji="1" lang="ja-JP" altLang="en-US" sz="1100" dirty="0">
                        <a:solidFill>
                          <a:schemeClr val="tx1"/>
                        </a:solidFill>
                      </a:endParaRPr>
                    </a:p>
                  </a:txBody>
                  <a:tcPr marL="36000" marR="36000" marT="36000" marB="36000" anchor="ctr"/>
                </a:tc>
                <a:tc>
                  <a:txBody>
                    <a:bodyPr/>
                    <a:lstStyle/>
                    <a:p>
                      <a:r>
                        <a:rPr kumimoji="1" lang="ja-JP" altLang="en-US" sz="1100" dirty="0">
                          <a:solidFill>
                            <a:schemeClr val="tx1"/>
                          </a:solidFill>
                        </a:rPr>
                        <a:t>門真市</a:t>
                      </a:r>
                    </a:p>
                  </a:txBody>
                  <a:tcPr marL="36000" marR="36000" marT="36000" marB="36000" anchor="ctr"/>
                </a:tc>
                <a:tc>
                  <a:txBody>
                    <a:bodyPr/>
                    <a:lstStyle/>
                    <a:p>
                      <a:pPr algn="ctr"/>
                      <a:r>
                        <a:rPr kumimoji="1" lang="ja-JP" altLang="en-US" sz="1100" dirty="0">
                          <a:solidFill>
                            <a:schemeClr val="tx1"/>
                          </a:solidFill>
                        </a:rPr>
                        <a:t>実証</a:t>
                      </a:r>
                    </a:p>
                  </a:txBody>
                  <a:tcPr marL="36000" marR="36000" marT="36000" marB="36000" anchor="ctr"/>
                </a:tc>
                <a:tc>
                  <a:txBody>
                    <a:bodyPr/>
                    <a:lstStyle/>
                    <a:p>
                      <a:pPr algn="ctr"/>
                      <a:r>
                        <a:rPr kumimoji="1" lang="ja-JP" altLang="en-US" sz="1100" dirty="0" smtClean="0">
                          <a:solidFill>
                            <a:schemeClr val="tx1"/>
                          </a:solidFill>
                        </a:rPr>
                        <a:t>取組み①</a:t>
                      </a:r>
                      <a:endParaRPr kumimoji="1" lang="ja-JP" altLang="en-US" sz="1100" dirty="0">
                        <a:solidFill>
                          <a:schemeClr val="tx1"/>
                        </a:solidFill>
                      </a:endParaRPr>
                    </a:p>
                  </a:txBody>
                  <a:tcPr marL="36000" marR="36000" marT="36000" marB="36000" anchor="ctr"/>
                </a:tc>
                <a:extLst>
                  <a:ext uri="{0D108BD9-81ED-4DB2-BD59-A6C34878D82A}">
                    <a16:rowId xmlns:a16="http://schemas.microsoft.com/office/drawing/2014/main" val="743474067"/>
                  </a:ext>
                </a:extLst>
              </a:tr>
              <a:tr h="388842">
                <a:tc vMerge="1">
                  <a:txBody>
                    <a:bodyPr/>
                    <a:lstStyle/>
                    <a:p>
                      <a:endParaRPr kumimoji="1" lang="ja-JP" altLang="en-US"/>
                    </a:p>
                  </a:txBody>
                  <a:tcPr/>
                </a:tc>
                <a:tc>
                  <a:txBody>
                    <a:bodyPr/>
                    <a:lstStyle/>
                    <a:p>
                      <a:r>
                        <a:rPr kumimoji="1" lang="ja-JP" altLang="en-US" sz="1100" dirty="0">
                          <a:solidFill>
                            <a:schemeClr val="tx1"/>
                          </a:solidFill>
                        </a:rPr>
                        <a:t>コンパクトスマートシティプラットフォームの社会実装</a:t>
                      </a:r>
                    </a:p>
                  </a:txBody>
                  <a:tcPr marL="36000" marR="36000" marT="36000" marB="36000" anchor="ctr"/>
                </a:tc>
                <a:tc>
                  <a:txBody>
                    <a:bodyPr/>
                    <a:lstStyle/>
                    <a:p>
                      <a:r>
                        <a:rPr kumimoji="1" lang="ja-JP" altLang="en-US" sz="1100" dirty="0">
                          <a:solidFill>
                            <a:schemeClr val="tx1"/>
                          </a:solidFill>
                        </a:rPr>
                        <a:t>・アプリ</a:t>
                      </a:r>
                      <a:endParaRPr kumimoji="1" lang="en-US" altLang="ja-JP" sz="1100" dirty="0">
                        <a:solidFill>
                          <a:schemeClr val="tx1"/>
                        </a:solidFill>
                      </a:endParaRPr>
                    </a:p>
                    <a:p>
                      <a:r>
                        <a:rPr kumimoji="1" lang="ja-JP" altLang="en-US" sz="1100" dirty="0">
                          <a:solidFill>
                            <a:schemeClr val="tx1"/>
                          </a:solidFill>
                        </a:rPr>
                        <a:t>・データ連携</a:t>
                      </a:r>
                    </a:p>
                  </a:txBody>
                  <a:tcPr marL="36000" marR="36000" marT="36000" marB="36000" anchor="ctr"/>
                </a:tc>
                <a:tc>
                  <a:txBody>
                    <a:bodyPr/>
                    <a:lstStyle/>
                    <a:p>
                      <a:r>
                        <a:rPr kumimoji="1" lang="en-US" altLang="ja-JP" sz="1000" dirty="0">
                          <a:solidFill>
                            <a:schemeClr val="tx1"/>
                          </a:solidFill>
                        </a:rPr>
                        <a:t>OSPF</a:t>
                      </a:r>
                      <a:endParaRPr kumimoji="1" lang="ja-JP" altLang="en-US" sz="1000" dirty="0">
                        <a:solidFill>
                          <a:schemeClr val="tx1"/>
                        </a:solidFill>
                      </a:endParaRPr>
                    </a:p>
                  </a:txBody>
                  <a:tcPr marL="36000" marR="36000" marT="36000" marB="36000" anchor="ctr"/>
                </a:tc>
                <a:tc>
                  <a:txBody>
                    <a:bodyPr/>
                    <a:lstStyle/>
                    <a:p>
                      <a:r>
                        <a:rPr kumimoji="1" lang="ja-JP" altLang="en-US" sz="1100" dirty="0">
                          <a:solidFill>
                            <a:schemeClr val="tx1"/>
                          </a:solidFill>
                        </a:rPr>
                        <a:t>豊能町</a:t>
                      </a:r>
                    </a:p>
                  </a:txBody>
                  <a:tcPr marL="36000" marR="36000" marT="36000" marB="36000" anchor="ctr"/>
                </a:tc>
                <a:tc>
                  <a:txBody>
                    <a:bodyPr/>
                    <a:lstStyle/>
                    <a:p>
                      <a:pPr algn="ctr"/>
                      <a:r>
                        <a:rPr kumimoji="1" lang="ja-JP" altLang="en-US" sz="1100" dirty="0">
                          <a:solidFill>
                            <a:schemeClr val="tx1"/>
                          </a:solidFill>
                        </a:rPr>
                        <a:t>実証</a:t>
                      </a:r>
                    </a:p>
                  </a:txBody>
                  <a:tcPr marL="36000" marR="36000" marT="36000" marB="36000" anchor="ctr"/>
                </a:tc>
                <a:tc>
                  <a:txBody>
                    <a:bodyPr/>
                    <a:lstStyle/>
                    <a:p>
                      <a:pPr algn="ctr"/>
                      <a:r>
                        <a:rPr kumimoji="1" lang="ja-JP" altLang="en-US" sz="1100" dirty="0" smtClean="0">
                          <a:solidFill>
                            <a:schemeClr val="tx1"/>
                          </a:solidFill>
                        </a:rPr>
                        <a:t>取組み①</a:t>
                      </a:r>
                      <a:endParaRPr kumimoji="1" lang="ja-JP" altLang="en-US" sz="1100" dirty="0">
                        <a:solidFill>
                          <a:schemeClr val="tx1"/>
                        </a:solidFill>
                      </a:endParaRPr>
                    </a:p>
                  </a:txBody>
                  <a:tcPr marL="36000" marR="36000" marT="36000" marB="36000" anchor="ctr"/>
                </a:tc>
                <a:extLst>
                  <a:ext uri="{0D108BD9-81ED-4DB2-BD59-A6C34878D82A}">
                    <a16:rowId xmlns:a16="http://schemas.microsoft.com/office/drawing/2014/main" val="1490039317"/>
                  </a:ext>
                </a:extLst>
              </a:tr>
              <a:tr h="388842">
                <a:tc rowSpan="3">
                  <a:txBody>
                    <a:bodyPr/>
                    <a:lstStyle/>
                    <a:p>
                      <a:r>
                        <a:rPr kumimoji="1" lang="ja-JP" altLang="en-US" sz="1100" dirty="0"/>
                        <a:t>教育</a:t>
                      </a:r>
                    </a:p>
                  </a:txBody>
                  <a:tcPr marL="36000" marR="36000" marT="36000" marB="36000"/>
                </a:tc>
                <a:tc>
                  <a:txBody>
                    <a:bodyPr/>
                    <a:lstStyle/>
                    <a:p>
                      <a:r>
                        <a:rPr lang="ja-JP" altLang="en-US" sz="1100" dirty="0">
                          <a:solidFill>
                            <a:schemeClr val="tx1"/>
                          </a:solidFill>
                        </a:rPr>
                        <a:t>遠隔授業</a:t>
                      </a:r>
                    </a:p>
                  </a:txBody>
                  <a:tcPr marL="36000" marR="36000" marT="36000" marB="36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ja-JP" altLang="en-US" sz="1100" dirty="0">
                          <a:solidFill>
                            <a:schemeClr val="tx1"/>
                          </a:solidFill>
                        </a:rPr>
                        <a:t>・</a:t>
                      </a:r>
                      <a:r>
                        <a:rPr lang="ja-JP" altLang="en-US" sz="1050" dirty="0">
                          <a:solidFill>
                            <a:schemeClr val="tx1"/>
                          </a:solidFill>
                        </a:rPr>
                        <a:t>遠隔</a:t>
                      </a:r>
                      <a:r>
                        <a:rPr lang="ja-JP" altLang="en-US" sz="1050" dirty="0" smtClean="0">
                          <a:solidFill>
                            <a:schemeClr val="tx1"/>
                          </a:solidFill>
                        </a:rPr>
                        <a:t>ネットワークシステム</a:t>
                      </a:r>
                      <a:endParaRPr lang="ja-JP" altLang="en-US" sz="1100" dirty="0">
                        <a:solidFill>
                          <a:schemeClr val="tx1"/>
                        </a:solidFill>
                      </a:endParaRPr>
                    </a:p>
                  </a:txBody>
                  <a:tcPr marL="36000" marR="36000" marT="36000" marB="36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ja-JP" altLang="en-US" sz="1100" dirty="0">
                          <a:solidFill>
                            <a:schemeClr val="tx1"/>
                          </a:solidFill>
                        </a:rPr>
                        <a:t>大阪府</a:t>
                      </a:r>
                    </a:p>
                  </a:txBody>
                  <a:tcPr marL="36000" marR="36000" marT="36000" marB="36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ja-JP" altLang="en-US" sz="1100" dirty="0">
                          <a:solidFill>
                            <a:schemeClr val="tx1"/>
                          </a:solidFill>
                        </a:rPr>
                        <a:t>府立豊中高校</a:t>
                      </a:r>
                      <a:endParaRPr lang="en-US" altLang="ja-JP" sz="1100" dirty="0">
                        <a:solidFill>
                          <a:schemeClr val="tx1"/>
                        </a:solidFill>
                      </a:endParaRPr>
                    </a:p>
                    <a:p>
                      <a:r>
                        <a:rPr lang="ja-JP" altLang="en-US" sz="1100" dirty="0">
                          <a:solidFill>
                            <a:schemeClr val="tx1"/>
                          </a:solidFill>
                        </a:rPr>
                        <a:t>豊中高校能勢分校</a:t>
                      </a:r>
                    </a:p>
                  </a:txBody>
                  <a:tcPr marL="36000" marR="36000" marT="36000" marB="36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ja-JP" altLang="en-US" sz="1100" dirty="0">
                          <a:solidFill>
                            <a:schemeClr val="tx1"/>
                          </a:solidFill>
                        </a:rPr>
                        <a:t>実装</a:t>
                      </a:r>
                    </a:p>
                  </a:txBody>
                  <a:tcPr marL="36000" marR="36000" marT="36000" marB="36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ja-JP" altLang="en-US" sz="1100" dirty="0" err="1">
                          <a:solidFill>
                            <a:schemeClr val="tx1"/>
                          </a:solidFill>
                        </a:rPr>
                        <a:t>ー</a:t>
                      </a:r>
                      <a:endParaRPr lang="ja-JP" altLang="en-US" sz="1100" dirty="0">
                        <a:solidFill>
                          <a:schemeClr val="tx1"/>
                        </a:solidFill>
                      </a:endParaRPr>
                    </a:p>
                  </a:txBody>
                  <a:tcPr marL="36000" marR="36000" marT="36000" marB="36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70143282"/>
                  </a:ext>
                </a:extLst>
              </a:tr>
              <a:tr h="229996">
                <a:tc vMerge="1">
                  <a:txBody>
                    <a:bodyPr/>
                    <a:lstStyle/>
                    <a:p>
                      <a:endParaRPr kumimoji="1" lang="ja-JP" altLang="en-US"/>
                    </a:p>
                  </a:txBody>
                  <a:tcPr/>
                </a:tc>
                <a:tc>
                  <a:txBody>
                    <a:bodyPr/>
                    <a:lstStyle/>
                    <a:p>
                      <a:r>
                        <a:rPr kumimoji="1" lang="ja-JP" altLang="en-US" sz="1100" dirty="0">
                          <a:solidFill>
                            <a:schemeClr val="tx1"/>
                          </a:solidFill>
                        </a:rPr>
                        <a:t>ダッシュボード（データ可視化）システム</a:t>
                      </a:r>
                    </a:p>
                  </a:txBody>
                  <a:tcPr marL="36000" marR="36000" marT="36000" marB="3600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kumimoji="1" lang="ja-JP" altLang="en-US" sz="1100" dirty="0">
                          <a:solidFill>
                            <a:schemeClr val="tx1"/>
                          </a:solidFill>
                        </a:rPr>
                        <a:t>・システム導入</a:t>
                      </a:r>
                    </a:p>
                  </a:txBody>
                  <a:tcPr marL="36000" marR="36000" marT="36000" marB="3600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36000" marB="3600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36000" marB="3600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algn="ctr"/>
                      <a:r>
                        <a:rPr kumimoji="1" lang="ja-JP" altLang="en-US" sz="1100" dirty="0">
                          <a:solidFill>
                            <a:schemeClr val="tx1"/>
                          </a:solidFill>
                        </a:rPr>
                        <a:t>実装</a:t>
                      </a:r>
                      <a:endParaRPr kumimoji="1" lang="en-US" altLang="ja-JP" sz="1100" dirty="0">
                        <a:solidFill>
                          <a:schemeClr val="tx1"/>
                        </a:solidFill>
                      </a:endParaRPr>
                    </a:p>
                  </a:txBody>
                  <a:tcPr marL="36000" marR="36000" marT="36000" marB="3600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algn="ctr"/>
                      <a:r>
                        <a:rPr kumimoji="1" lang="ja-JP" altLang="en-US" sz="1100" dirty="0">
                          <a:solidFill>
                            <a:schemeClr val="tx1"/>
                          </a:solidFill>
                        </a:rPr>
                        <a:t>取組み⑩</a:t>
                      </a:r>
                      <a:endParaRPr kumimoji="1" lang="en-US" altLang="ja-JP" sz="1100" dirty="0">
                        <a:solidFill>
                          <a:schemeClr val="tx1"/>
                        </a:solidFill>
                      </a:endParaRPr>
                    </a:p>
                  </a:txBody>
                  <a:tcPr marL="36000" marR="36000" marT="36000" marB="36000" anchor="ct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953614868"/>
                  </a:ext>
                </a:extLst>
              </a:tr>
              <a:tr h="229996">
                <a:tc vMerge="1">
                  <a:txBody>
                    <a:bodyPr/>
                    <a:lstStyle/>
                    <a:p>
                      <a:endParaRPr kumimoji="1" lang="ja-JP" altLang="en-US" sz="1400"/>
                    </a:p>
                  </a:txBody>
                  <a:tcPr/>
                </a:tc>
                <a:tc>
                  <a:txBody>
                    <a:bodyPr/>
                    <a:lstStyle/>
                    <a:p>
                      <a:r>
                        <a:rPr kumimoji="1" lang="ja-JP" altLang="en-US" sz="1100" dirty="0">
                          <a:solidFill>
                            <a:schemeClr val="tx1"/>
                          </a:solidFill>
                        </a:rPr>
                        <a:t>双方向オンライン学習環境の整備</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rPr>
                        <a:t>・システム導入</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776197224"/>
                  </a:ext>
                </a:extLst>
              </a:tr>
              <a:tr h="388842">
                <a:tc rowSpan="5">
                  <a:txBody>
                    <a:bodyPr/>
                    <a:lstStyle/>
                    <a:p>
                      <a:r>
                        <a:rPr kumimoji="1" lang="ja-JP" altLang="en-US" sz="1100" dirty="0"/>
                        <a:t>安全安心</a:t>
                      </a:r>
                    </a:p>
                  </a:txBody>
                  <a:tcPr marL="36000" marR="36000" marT="36000" marB="36000"/>
                </a:tc>
                <a:tc>
                  <a:txBody>
                    <a:bodyPr/>
                    <a:lstStyle/>
                    <a:p>
                      <a:r>
                        <a:rPr lang="ja-JP" altLang="en-US" sz="1100" dirty="0">
                          <a:solidFill>
                            <a:schemeClr val="tx1"/>
                          </a:solidFill>
                        </a:rPr>
                        <a:t>大阪府救急搬送支援・情報収集・集計分析システム「</a:t>
                      </a:r>
                      <a:r>
                        <a:rPr lang="en-US" altLang="ja-JP" sz="1100" dirty="0">
                          <a:solidFill>
                            <a:schemeClr val="tx1"/>
                          </a:solidFill>
                        </a:rPr>
                        <a:t>ORION</a:t>
                      </a:r>
                      <a:r>
                        <a:rPr lang="ja-JP" altLang="en-US" sz="1100" dirty="0">
                          <a:solidFill>
                            <a:schemeClr val="tx1"/>
                          </a:solidFill>
                        </a:rPr>
                        <a:t>」</a:t>
                      </a:r>
                    </a:p>
                  </a:txBody>
                  <a:tcPr marL="36000" marR="36000" marT="36000" marB="36000" anchor="ctr">
                    <a:solidFill>
                      <a:schemeClr val="accent4">
                        <a:lumMod val="20000"/>
                        <a:lumOff val="80000"/>
                      </a:schemeClr>
                    </a:solidFill>
                  </a:tcPr>
                </a:tc>
                <a:tc>
                  <a:txBody>
                    <a:bodyPr/>
                    <a:lstStyle/>
                    <a:p>
                      <a:r>
                        <a:rPr lang="ja-JP" altLang="en-US" sz="1100" dirty="0">
                          <a:solidFill>
                            <a:schemeClr val="tx1"/>
                          </a:solidFill>
                        </a:rPr>
                        <a:t>・アプリ</a:t>
                      </a:r>
                    </a:p>
                  </a:txBody>
                  <a:tcPr marL="36000" marR="36000" marT="36000" marB="36000" anchor="ctr">
                    <a:solidFill>
                      <a:schemeClr val="accent4">
                        <a:lumMod val="20000"/>
                        <a:lumOff val="80000"/>
                      </a:schemeClr>
                    </a:solidFill>
                  </a:tcPr>
                </a:tc>
                <a:tc>
                  <a:txBody>
                    <a:bodyPr/>
                    <a:lstStyle/>
                    <a:p>
                      <a:r>
                        <a:rPr lang="ja-JP" altLang="en-US" sz="1100" dirty="0">
                          <a:solidFill>
                            <a:schemeClr val="tx1"/>
                          </a:solidFill>
                        </a:rPr>
                        <a:t>大阪府</a:t>
                      </a:r>
                    </a:p>
                  </a:txBody>
                  <a:tcPr marL="36000" marR="36000" marT="36000" marB="36000" anchor="ctr">
                    <a:solidFill>
                      <a:schemeClr val="accent4">
                        <a:lumMod val="20000"/>
                        <a:lumOff val="80000"/>
                      </a:schemeClr>
                    </a:solidFill>
                  </a:tcPr>
                </a:tc>
                <a:tc>
                  <a:txBody>
                    <a:bodyPr/>
                    <a:lstStyle/>
                    <a:p>
                      <a:r>
                        <a:rPr lang="ja-JP" altLang="en-US" sz="1100" dirty="0">
                          <a:solidFill>
                            <a:schemeClr val="tx1"/>
                          </a:solidFill>
                        </a:rPr>
                        <a:t>大阪府</a:t>
                      </a:r>
                    </a:p>
                  </a:txBody>
                  <a:tcPr marL="36000" marR="36000" marT="36000" marB="36000" anchor="ctr">
                    <a:solidFill>
                      <a:schemeClr val="accent4">
                        <a:lumMod val="20000"/>
                        <a:lumOff val="80000"/>
                      </a:schemeClr>
                    </a:solidFill>
                  </a:tcPr>
                </a:tc>
                <a:tc>
                  <a:txBody>
                    <a:bodyPr/>
                    <a:lstStyle/>
                    <a:p>
                      <a:pPr algn="ctr"/>
                      <a:r>
                        <a:rPr lang="ja-JP" altLang="en-US" sz="1100" dirty="0">
                          <a:solidFill>
                            <a:schemeClr val="tx1"/>
                          </a:solidFill>
                        </a:rPr>
                        <a:t>実装</a:t>
                      </a:r>
                    </a:p>
                  </a:txBody>
                  <a:tcPr marL="36000" marR="36000" marT="36000" marB="36000" anchor="ctr">
                    <a:solidFill>
                      <a:schemeClr val="accent4">
                        <a:lumMod val="20000"/>
                        <a:lumOff val="80000"/>
                      </a:schemeClr>
                    </a:solidFill>
                  </a:tcPr>
                </a:tc>
                <a:tc>
                  <a:txBody>
                    <a:bodyPr/>
                    <a:lstStyle/>
                    <a:p>
                      <a:pPr algn="ctr"/>
                      <a:r>
                        <a:rPr lang="ja-JP" altLang="en-US" sz="1100" dirty="0" err="1">
                          <a:solidFill>
                            <a:schemeClr val="tx1"/>
                          </a:solidFill>
                        </a:rPr>
                        <a:t>ー</a:t>
                      </a:r>
                      <a:endParaRPr lang="ja-JP" altLang="en-US" sz="1100" dirty="0">
                        <a:solidFill>
                          <a:schemeClr val="tx1"/>
                        </a:solidFill>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675560960"/>
                  </a:ext>
                </a:extLst>
              </a:tr>
              <a:tr h="229996">
                <a:tc vMerge="1">
                  <a:txBody>
                    <a:bodyPr/>
                    <a:lstStyle/>
                    <a:p>
                      <a:endParaRPr kumimoji="1" lang="ja-JP" altLang="en-US"/>
                    </a:p>
                  </a:txBody>
                  <a:tcPr/>
                </a:tc>
                <a:tc>
                  <a:txBody>
                    <a:bodyPr/>
                    <a:lstStyle/>
                    <a:p>
                      <a:r>
                        <a:rPr kumimoji="1" lang="ja-JP" altLang="en-US" sz="1100" dirty="0">
                          <a:solidFill>
                            <a:schemeClr val="tx1"/>
                          </a:solidFill>
                        </a:rPr>
                        <a:t>安まちアプリ</a:t>
                      </a:r>
                    </a:p>
                  </a:txBody>
                  <a:tcPr marL="36000" marR="36000" marT="36000" marB="3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・アプリ</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rPr>
                        <a:t>大阪府警察</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rPr>
                        <a:t>大阪府</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2468252472"/>
                  </a:ext>
                </a:extLst>
              </a:tr>
              <a:tr h="229996">
                <a:tc vMerge="1">
                  <a:txBody>
                    <a:bodyPr/>
                    <a:lstStyle/>
                    <a:p>
                      <a:endParaRPr kumimoji="1" lang="ja-JP" altLang="en-US" sz="1200" dirty="0"/>
                    </a:p>
                  </a:txBody>
                  <a:tcPr/>
                </a:tc>
                <a:tc>
                  <a:txBody>
                    <a:bodyPr/>
                    <a:lstStyle/>
                    <a:p>
                      <a:r>
                        <a:rPr kumimoji="1" lang="ja-JP" altLang="en-US" sz="1100" dirty="0">
                          <a:solidFill>
                            <a:schemeClr val="tx1"/>
                          </a:solidFill>
                        </a:rPr>
                        <a:t>災害情報一斉配信システム</a:t>
                      </a:r>
                    </a:p>
                  </a:txBody>
                  <a:tcPr marL="36000" marR="36000" marT="36000" marB="3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・システム導入</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36000" marB="36000"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取組み⑫</a:t>
                      </a: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1519946179"/>
                  </a:ext>
                </a:extLst>
              </a:tr>
              <a:tr h="229996">
                <a:tc vMerge="1">
                  <a:txBody>
                    <a:bodyPr/>
                    <a:lstStyle/>
                    <a:p>
                      <a:endParaRPr kumimoji="1" lang="ja-JP" altLang="en-US" sz="1200" dirty="0"/>
                    </a:p>
                  </a:txBody>
                  <a:tcPr/>
                </a:tc>
                <a:tc>
                  <a:txBody>
                    <a:bodyPr/>
                    <a:lstStyle/>
                    <a:p>
                      <a:r>
                        <a:rPr kumimoji="1" lang="ja-JP" altLang="en-US" sz="1100" dirty="0">
                          <a:solidFill>
                            <a:schemeClr val="tx1"/>
                          </a:solidFill>
                        </a:rPr>
                        <a:t>災害時クラウド型情報システムの導入</a:t>
                      </a:r>
                    </a:p>
                  </a:txBody>
                  <a:tcPr marL="36000" marR="36000" marT="36000" marB="3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・システム導入</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1039716913"/>
                  </a:ext>
                </a:extLst>
              </a:tr>
              <a:tr h="229996">
                <a:tc vMerge="1">
                  <a:txBody>
                    <a:bodyPr/>
                    <a:lstStyle/>
                    <a:p>
                      <a:endParaRPr kumimoji="1" lang="ja-JP" altLang="en-US" sz="1200" dirty="0"/>
                    </a:p>
                  </a:txBody>
                  <a:tcPr/>
                </a:tc>
                <a:tc>
                  <a:txBody>
                    <a:bodyPr/>
                    <a:lstStyle/>
                    <a:p>
                      <a:r>
                        <a:rPr kumimoji="1" lang="en-US" altLang="ja-JP" sz="1100" dirty="0">
                          <a:solidFill>
                            <a:schemeClr val="tx1"/>
                          </a:solidFill>
                        </a:rPr>
                        <a:t>SNS</a:t>
                      </a:r>
                      <a:r>
                        <a:rPr kumimoji="1" lang="ja-JP" altLang="en-US" sz="1100" dirty="0">
                          <a:solidFill>
                            <a:schemeClr val="tx1"/>
                          </a:solidFill>
                        </a:rPr>
                        <a:t>を活用した防災情報の提供</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rPr>
                        <a:t>・</a:t>
                      </a:r>
                      <a:r>
                        <a:rPr kumimoji="1" lang="en-US" altLang="ja-JP" sz="1100" dirty="0">
                          <a:solidFill>
                            <a:schemeClr val="tx1"/>
                          </a:solidFill>
                        </a:rPr>
                        <a:t>SNS</a:t>
                      </a:r>
                      <a:endParaRPr kumimoji="1" lang="ja-JP" altLang="en-US" sz="1100" dirty="0">
                        <a:solidFill>
                          <a:schemeClr val="tx1"/>
                        </a:solidFill>
                      </a:endParaRP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1049463142"/>
                  </a:ext>
                </a:extLst>
              </a:tr>
              <a:tr h="229996">
                <a:tc rowSpan="3">
                  <a:txBody>
                    <a:bodyPr/>
                    <a:lstStyle/>
                    <a:p>
                      <a:r>
                        <a:rPr kumimoji="1" lang="ja-JP" altLang="en-US" sz="1100" dirty="0"/>
                        <a:t>産業</a:t>
                      </a:r>
                      <a:endParaRPr kumimoji="1" lang="en-US" altLang="ja-JP" sz="1100" dirty="0"/>
                    </a:p>
                  </a:txBody>
                  <a:tcPr marL="36000" marR="36000" marT="36000" marB="36000"/>
                </a:tc>
                <a:tc>
                  <a:txBody>
                    <a:bodyPr/>
                    <a:lstStyle/>
                    <a:p>
                      <a:r>
                        <a:rPr kumimoji="1" lang="ja-JP" altLang="en-US" sz="1100" dirty="0">
                          <a:solidFill>
                            <a:schemeClr val="tx1"/>
                          </a:solidFill>
                        </a:rPr>
                        <a:t>クラウド型基幹業務システムシェアリング</a:t>
                      </a:r>
                    </a:p>
                  </a:txBody>
                  <a:tcPr marL="36000" marR="36000" marT="36000" marB="36000" anchor="ctr">
                    <a:noFill/>
                  </a:tcPr>
                </a:tc>
                <a:tc>
                  <a:txBody>
                    <a:bodyPr/>
                    <a:lstStyle/>
                    <a:p>
                      <a:r>
                        <a:rPr kumimoji="1" lang="ja-JP" altLang="en-US" sz="1100" dirty="0">
                          <a:solidFill>
                            <a:schemeClr val="tx1"/>
                          </a:solidFill>
                        </a:rPr>
                        <a:t>・システム導入</a:t>
                      </a:r>
                      <a:endParaRPr kumimoji="1" lang="en-US" altLang="ja-JP" sz="1100" dirty="0">
                        <a:solidFill>
                          <a:schemeClr val="tx1"/>
                        </a:solidFill>
                      </a:endParaRPr>
                    </a:p>
                  </a:txBody>
                  <a:tcPr marL="36000" marR="36000" marT="36000" marB="36000" anchor="ctr">
                    <a:noFill/>
                  </a:tcPr>
                </a:tc>
                <a:tc>
                  <a:txBody>
                    <a:bodyPr/>
                    <a:lstStyle/>
                    <a:p>
                      <a:r>
                        <a:rPr kumimoji="1" lang="en-US" altLang="ja-JP" sz="1100" dirty="0">
                          <a:solidFill>
                            <a:schemeClr val="tx1"/>
                          </a:solidFill>
                        </a:rPr>
                        <a:t>OSPF</a:t>
                      </a:r>
                      <a:endParaRPr kumimoji="1" lang="ja-JP" altLang="en-US" sz="1100" dirty="0">
                        <a:solidFill>
                          <a:schemeClr val="tx1"/>
                        </a:solidFill>
                      </a:endParaRPr>
                    </a:p>
                  </a:txBody>
                  <a:tcPr marL="36000" marR="36000" marT="36000" marB="36000" anchor="ctr">
                    <a:noFill/>
                  </a:tcPr>
                </a:tc>
                <a:tc>
                  <a:txBody>
                    <a:bodyPr/>
                    <a:lstStyle/>
                    <a:p>
                      <a:r>
                        <a:rPr kumimoji="1" lang="ja-JP" altLang="en-US" sz="1100" dirty="0">
                          <a:solidFill>
                            <a:schemeClr val="tx1"/>
                          </a:solidFill>
                        </a:rPr>
                        <a:t>枚方市</a:t>
                      </a:r>
                    </a:p>
                  </a:txBody>
                  <a:tcPr marL="36000" marR="36000" marT="36000" marB="36000" anchor="ctr">
                    <a:noFill/>
                  </a:tcPr>
                </a:tc>
                <a:tc>
                  <a:txBody>
                    <a:bodyPr/>
                    <a:lstStyle/>
                    <a:p>
                      <a:pPr algn="ctr"/>
                      <a:r>
                        <a:rPr kumimoji="1" lang="ja-JP" altLang="en-US" sz="1100" dirty="0">
                          <a:solidFill>
                            <a:schemeClr val="tx1"/>
                          </a:solidFill>
                        </a:rPr>
                        <a:t>実証</a:t>
                      </a:r>
                    </a:p>
                  </a:txBody>
                  <a:tcPr marL="36000" marR="36000" marT="36000" marB="36000" anchor="ctr">
                    <a:noFill/>
                  </a:tcPr>
                </a:tc>
                <a:tc>
                  <a:txBody>
                    <a:bodyPr/>
                    <a:lstStyle/>
                    <a:p>
                      <a:pPr algn="ctr"/>
                      <a:r>
                        <a:rPr kumimoji="1" lang="ja-JP" altLang="en-US" sz="1100" dirty="0">
                          <a:solidFill>
                            <a:schemeClr val="tx1"/>
                          </a:solidFill>
                        </a:rPr>
                        <a:t>取組み①</a:t>
                      </a:r>
                    </a:p>
                  </a:txBody>
                  <a:tcPr marL="36000" marR="36000" marT="36000" marB="36000" anchor="ctr">
                    <a:noFill/>
                  </a:tcPr>
                </a:tc>
                <a:extLst>
                  <a:ext uri="{0D108BD9-81ED-4DB2-BD59-A6C34878D82A}">
                    <a16:rowId xmlns:a16="http://schemas.microsoft.com/office/drawing/2014/main" val="1212055112"/>
                  </a:ext>
                </a:extLst>
              </a:tr>
              <a:tr h="229996">
                <a:tc vMerge="1">
                  <a:txBody>
                    <a:bodyPr/>
                    <a:lstStyle/>
                    <a:p>
                      <a:endParaRPr kumimoji="1" lang="en-US" altLang="ja-JP" sz="1100" dirty="0"/>
                    </a:p>
                  </a:txBody>
                  <a:tcPr marT="36000" marB="36000"/>
                </a:tc>
                <a:tc>
                  <a:txBody>
                    <a:bodyPr/>
                    <a:lstStyle/>
                    <a:p>
                      <a:r>
                        <a:rPr kumimoji="1" lang="ja-JP" altLang="en-US" sz="1100" dirty="0">
                          <a:solidFill>
                            <a:schemeClr val="tx1"/>
                          </a:solidFill>
                        </a:rPr>
                        <a:t>ローカル</a:t>
                      </a:r>
                      <a:r>
                        <a:rPr kumimoji="1" lang="en-US" altLang="ja-JP" sz="1100" dirty="0">
                          <a:solidFill>
                            <a:schemeClr val="tx1"/>
                          </a:solidFill>
                        </a:rPr>
                        <a:t>5G</a:t>
                      </a:r>
                      <a:r>
                        <a:rPr kumimoji="1" lang="ja-JP" altLang="en-US" sz="1100" dirty="0">
                          <a:solidFill>
                            <a:schemeClr val="tx1"/>
                          </a:solidFill>
                        </a:rPr>
                        <a:t>実証実験</a:t>
                      </a:r>
                    </a:p>
                  </a:txBody>
                  <a:tcPr marL="36000" marR="36000" marT="36000" marB="36000" anchor="ctr">
                    <a:noFill/>
                  </a:tcPr>
                </a:tc>
                <a:tc>
                  <a:txBody>
                    <a:bodyPr/>
                    <a:lstStyle/>
                    <a:p>
                      <a:r>
                        <a:rPr kumimoji="1" lang="ja-JP" altLang="en-US" sz="1100" dirty="0">
                          <a:solidFill>
                            <a:schemeClr val="tx1"/>
                          </a:solidFill>
                        </a:rPr>
                        <a:t>・</a:t>
                      </a:r>
                      <a:r>
                        <a:rPr kumimoji="1" lang="en-US" altLang="ja-JP" sz="1100" dirty="0">
                          <a:solidFill>
                            <a:schemeClr val="tx1"/>
                          </a:solidFill>
                        </a:rPr>
                        <a:t>5G</a:t>
                      </a:r>
                    </a:p>
                  </a:txBody>
                  <a:tcPr marL="36000" marR="36000" marT="36000" marB="36000" anchor="ctr">
                    <a:noFill/>
                  </a:tcPr>
                </a:tc>
                <a:tc>
                  <a:txBody>
                    <a:bodyPr/>
                    <a:lstStyle/>
                    <a:p>
                      <a:r>
                        <a:rPr kumimoji="1" lang="ja-JP" altLang="en-US" sz="1100" dirty="0">
                          <a:solidFill>
                            <a:schemeClr val="tx1"/>
                          </a:solidFill>
                        </a:rPr>
                        <a:t>事業者・大阪市</a:t>
                      </a:r>
                    </a:p>
                  </a:txBody>
                  <a:tcPr marL="36000" marR="36000" marT="36000" marB="36000" anchor="ctr">
                    <a:noFill/>
                  </a:tcPr>
                </a:tc>
                <a:tc>
                  <a:txBody>
                    <a:bodyPr/>
                    <a:lstStyle/>
                    <a:p>
                      <a:r>
                        <a:rPr kumimoji="1" lang="ja-JP" altLang="en-US" sz="1100" dirty="0">
                          <a:solidFill>
                            <a:schemeClr val="tx1"/>
                          </a:solidFill>
                        </a:rPr>
                        <a:t>大阪市</a:t>
                      </a:r>
                    </a:p>
                  </a:txBody>
                  <a:tcPr marL="36000" marR="36000" marT="36000" marB="36000" anchor="ctr">
                    <a:noFill/>
                  </a:tcPr>
                </a:tc>
                <a:tc>
                  <a:txBody>
                    <a:bodyPr/>
                    <a:lstStyle/>
                    <a:p>
                      <a:pPr algn="ctr"/>
                      <a:r>
                        <a:rPr kumimoji="1" lang="ja-JP" altLang="en-US" sz="1100" dirty="0">
                          <a:solidFill>
                            <a:schemeClr val="tx1"/>
                          </a:solidFill>
                        </a:rPr>
                        <a:t>実証</a:t>
                      </a:r>
                    </a:p>
                  </a:txBody>
                  <a:tcPr marL="36000" marR="36000" marT="36000" marB="36000" anchor="ctr">
                    <a:no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36000" marB="36000" anchor="ctr">
                    <a:noFill/>
                  </a:tcPr>
                </a:tc>
                <a:extLst>
                  <a:ext uri="{0D108BD9-81ED-4DB2-BD59-A6C34878D82A}">
                    <a16:rowId xmlns:a16="http://schemas.microsoft.com/office/drawing/2014/main" val="2697702721"/>
                  </a:ext>
                </a:extLst>
              </a:tr>
              <a:tr h="229996">
                <a:tc vMerge="1">
                  <a:txBody>
                    <a:bodyPr/>
                    <a:lstStyle/>
                    <a:p>
                      <a:endParaRPr kumimoji="1" lang="en-US" altLang="ja-JP" sz="1100" dirty="0"/>
                    </a:p>
                  </a:txBody>
                  <a:tcPr marT="36000" marB="36000"/>
                </a:tc>
                <a:tc>
                  <a:txBody>
                    <a:bodyPr/>
                    <a:lstStyle/>
                    <a:p>
                      <a:r>
                        <a:rPr kumimoji="1" lang="en-US" altLang="ja-JP" sz="1100" dirty="0">
                          <a:solidFill>
                            <a:schemeClr val="tx1"/>
                          </a:solidFill>
                        </a:rPr>
                        <a:t>5G</a:t>
                      </a:r>
                      <a:r>
                        <a:rPr kumimoji="1" lang="ja-JP" altLang="en-US" sz="1100" dirty="0">
                          <a:solidFill>
                            <a:schemeClr val="tx1"/>
                          </a:solidFill>
                        </a:rPr>
                        <a:t>携帯基地局の設置窓口一元化</a:t>
                      </a:r>
                    </a:p>
                  </a:txBody>
                  <a:tcPr marL="36000" marR="36000" marT="36000" marB="36000" anchor="ctr">
                    <a:solidFill>
                      <a:schemeClr val="accent4">
                        <a:lumMod val="20000"/>
                        <a:lumOff val="80000"/>
                      </a:schemeClr>
                    </a:solidFill>
                  </a:tcPr>
                </a:tc>
                <a:tc>
                  <a:txBody>
                    <a:bodyPr/>
                    <a:lstStyle/>
                    <a:p>
                      <a:pPr algn="l"/>
                      <a:r>
                        <a:rPr kumimoji="1" lang="en-US" altLang="ja-JP" sz="1100" dirty="0">
                          <a:solidFill>
                            <a:schemeClr val="tx1"/>
                          </a:solidFill>
                        </a:rPr>
                        <a:t>-</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3753451277"/>
                  </a:ext>
                </a:extLst>
              </a:tr>
            </a:tbl>
          </a:graphicData>
        </a:graphic>
      </p:graphicFrame>
      <p:sp>
        <p:nvSpPr>
          <p:cNvPr id="12" name="テキスト ボックス 11">
            <a:extLst>
              <a:ext uri="{FF2B5EF4-FFF2-40B4-BE49-F238E27FC236}">
                <a16:creationId xmlns:a16="http://schemas.microsoft.com/office/drawing/2014/main" id="{09F2C6DC-5B75-4CDD-9226-9A417F858DAB}"/>
              </a:ext>
            </a:extLst>
          </p:cNvPr>
          <p:cNvSpPr txBox="1"/>
          <p:nvPr/>
        </p:nvSpPr>
        <p:spPr>
          <a:xfrm>
            <a:off x="4757667" y="662956"/>
            <a:ext cx="4156907" cy="415498"/>
          </a:xfrm>
          <a:prstGeom prst="rect">
            <a:avLst/>
          </a:prstGeom>
          <a:noFill/>
        </p:spPr>
        <p:txBody>
          <a:bodyPr wrap="none" rtlCol="0">
            <a:spAutoFit/>
          </a:bodyPr>
          <a:lstStyle/>
          <a:p>
            <a:r>
              <a:rPr kumimoji="1" lang="ja-JP" altLang="en-US" sz="1050" dirty="0">
                <a:solidFill>
                  <a:schemeClr val="bg1"/>
                </a:solidFill>
              </a:rPr>
              <a:t>注）ここでは主に府市が主体となった事業を記載。地域</a:t>
            </a:r>
            <a:r>
              <a:rPr kumimoji="1" lang="en-US" altLang="ja-JP" sz="1050" dirty="0">
                <a:solidFill>
                  <a:schemeClr val="bg1"/>
                </a:solidFill>
              </a:rPr>
              <a:t>DX</a:t>
            </a:r>
            <a:r>
              <a:rPr kumimoji="1" lang="ja-JP" altLang="en-US" sz="1050" dirty="0">
                <a:solidFill>
                  <a:schemeClr val="bg1"/>
                </a:solidFill>
              </a:rPr>
              <a:t>／都市</a:t>
            </a:r>
            <a:r>
              <a:rPr kumimoji="1" lang="en-US" altLang="ja-JP" sz="1050" dirty="0">
                <a:solidFill>
                  <a:schemeClr val="bg1"/>
                </a:solidFill>
              </a:rPr>
              <a:t>DX</a:t>
            </a:r>
            <a:r>
              <a:rPr kumimoji="1" lang="ja-JP" altLang="en-US" sz="1050" dirty="0">
                <a:solidFill>
                  <a:schemeClr val="bg1"/>
                </a:solidFill>
              </a:rPr>
              <a:t>では</a:t>
            </a:r>
            <a:endParaRPr kumimoji="1" lang="en-US" altLang="ja-JP" sz="1050" dirty="0">
              <a:solidFill>
                <a:schemeClr val="bg1"/>
              </a:solidFill>
            </a:endParaRPr>
          </a:p>
          <a:p>
            <a:r>
              <a:rPr kumimoji="1" lang="ja-JP" altLang="en-US" sz="1050" dirty="0">
                <a:solidFill>
                  <a:schemeClr val="bg1"/>
                </a:solidFill>
              </a:rPr>
              <a:t>　　　他にも市町村主体、民間主体の取組みが多数存在する。</a:t>
            </a:r>
          </a:p>
        </p:txBody>
      </p:sp>
      <p:sp>
        <p:nvSpPr>
          <p:cNvPr id="9" name="テキスト ボックス 8"/>
          <p:cNvSpPr txBox="1"/>
          <p:nvPr/>
        </p:nvSpPr>
        <p:spPr>
          <a:xfrm>
            <a:off x="0" y="6663907"/>
            <a:ext cx="5365571" cy="246221"/>
          </a:xfrm>
          <a:prstGeom prst="rect">
            <a:avLst/>
          </a:prstGeom>
          <a:noFill/>
        </p:spPr>
        <p:txBody>
          <a:bodyPr wrap="none" rtlCol="0">
            <a:spAutoFit/>
          </a:bodyPr>
          <a:lstStyle/>
          <a:p>
            <a:r>
              <a:rPr kumimoji="1" lang="en-US" altLang="ja-JP" sz="1000" dirty="0"/>
              <a:t>※</a:t>
            </a:r>
            <a:r>
              <a:rPr kumimoji="1" lang="ja-JP" altLang="en-US" sz="1000" dirty="0"/>
              <a:t>レベル欄の「実装」（網掛け）は社会実装して普及させているもの。「実証」は実証実験段階のもの。</a:t>
            </a:r>
          </a:p>
        </p:txBody>
      </p:sp>
    </p:spTree>
    <p:extLst>
      <p:ext uri="{BB962C8B-B14F-4D97-AF65-F5344CB8AC3E}">
        <p14:creationId xmlns:p14="http://schemas.microsoft.com/office/powerpoint/2010/main" val="2690896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6C5004B5-C5C3-43CD-B5DC-CF3B1E2C8C86}"/>
              </a:ext>
            </a:extLst>
          </p:cNvPr>
          <p:cNvSpPr>
            <a:spLocks noGrp="1"/>
          </p:cNvSpPr>
          <p:nvPr>
            <p:ph type="title"/>
          </p:nvPr>
        </p:nvSpPr>
        <p:spPr>
          <a:xfrm>
            <a:off x="101862" y="212035"/>
            <a:ext cx="8821810" cy="386127"/>
          </a:xfrm>
        </p:spPr>
        <p:txBody>
          <a:bodyPr/>
          <a:lstStyle/>
          <a:p>
            <a:r>
              <a:rPr lang="ja-JP" altLang="en-US" sz="2000" dirty="0"/>
              <a:t>スマートシティ戦略</a:t>
            </a:r>
            <a:r>
              <a:rPr lang="en-US" altLang="ja-JP" sz="2000" dirty="0"/>
              <a:t>ver.1.0</a:t>
            </a:r>
            <a:r>
              <a:rPr lang="ja-JP" altLang="en-US" sz="2000" dirty="0"/>
              <a:t>の取組み一覧｜地域</a:t>
            </a:r>
            <a:r>
              <a:rPr lang="en-US" altLang="ja-JP" sz="2000" dirty="0"/>
              <a:t>DX</a:t>
            </a:r>
            <a:r>
              <a:rPr lang="ja-JP" altLang="en-US" sz="2000" dirty="0"/>
              <a:t>／都市ＤＸ及び行政ＤＸ</a:t>
            </a:r>
            <a:endParaRPr kumimoji="1" lang="ja-JP" altLang="en-US" sz="2000" dirty="0"/>
          </a:p>
        </p:txBody>
      </p:sp>
      <p:sp>
        <p:nvSpPr>
          <p:cNvPr id="4" name="スライド番号プレースホルダー 3">
            <a:extLst>
              <a:ext uri="{FF2B5EF4-FFF2-40B4-BE49-F238E27FC236}">
                <a16:creationId xmlns:a16="http://schemas.microsoft.com/office/drawing/2014/main" id="{47B2088E-2AE6-4645-AAB8-4E2FAB5411B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3">
            <a:extLst>
              <a:ext uri="{FF2B5EF4-FFF2-40B4-BE49-F238E27FC236}">
                <a16:creationId xmlns:a16="http://schemas.microsoft.com/office/drawing/2014/main" id="{6AE75C0E-A27C-480D-A902-27422274E02F}"/>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a:p>
            <a:endParaRPr kumimoji="1" lang="ja-JP" altLang="en-US" dirty="0"/>
          </a:p>
        </p:txBody>
      </p:sp>
      <p:sp>
        <p:nvSpPr>
          <p:cNvPr id="8" name="テキスト ボックス 7">
            <a:extLst>
              <a:ext uri="{FF2B5EF4-FFF2-40B4-BE49-F238E27FC236}">
                <a16:creationId xmlns:a16="http://schemas.microsoft.com/office/drawing/2014/main" id="{B3BF1302-8B95-4C74-B0BD-F1CAB520709E}"/>
              </a:ext>
            </a:extLst>
          </p:cNvPr>
          <p:cNvSpPr txBox="1"/>
          <p:nvPr/>
        </p:nvSpPr>
        <p:spPr>
          <a:xfrm>
            <a:off x="92763" y="683573"/>
            <a:ext cx="8928407"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行政</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の取組み状況　</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大阪府</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endParaRPr kumimoji="0" lang="ja-JP" altLang="en-US" sz="1800" b="1" i="0" u="none" strike="noStrike" kern="1200" cap="none" spc="0" normalizeH="0" baseline="0" noProof="0" dirty="0">
              <a:ln>
                <a:noFill/>
              </a:ln>
              <a:solidFill>
                <a:prstClr val="white"/>
              </a:solidFill>
              <a:effectLst/>
              <a:uLnTx/>
              <a:uFillTx/>
              <a:latin typeface="Meiryo UI"/>
              <a:ea typeface="Meiryo UI"/>
              <a:cs typeface="+mn-cs"/>
            </a:endParaRPr>
          </a:p>
        </p:txBody>
      </p:sp>
      <p:graphicFrame>
        <p:nvGraphicFramePr>
          <p:cNvPr id="3" name="表 2"/>
          <p:cNvGraphicFramePr>
            <a:graphicFrameLocks noGrp="1"/>
          </p:cNvGraphicFramePr>
          <p:nvPr>
            <p:extLst>
              <p:ext uri="{D42A27DB-BD31-4B8C-83A1-F6EECF244321}">
                <p14:modId xmlns:p14="http://schemas.microsoft.com/office/powerpoint/2010/main" val="3045794653"/>
              </p:ext>
            </p:extLst>
          </p:nvPr>
        </p:nvGraphicFramePr>
        <p:xfrm>
          <a:off x="92763" y="1117486"/>
          <a:ext cx="8928407" cy="3918433"/>
        </p:xfrm>
        <a:graphic>
          <a:graphicData uri="http://schemas.openxmlformats.org/drawingml/2006/table">
            <a:tbl>
              <a:tblPr/>
              <a:tblGrid>
                <a:gridCol w="1116605">
                  <a:extLst>
                    <a:ext uri="{9D8B030D-6E8A-4147-A177-3AD203B41FA5}">
                      <a16:colId xmlns:a16="http://schemas.microsoft.com/office/drawing/2014/main" val="711215350"/>
                    </a:ext>
                  </a:extLst>
                </a:gridCol>
                <a:gridCol w="2477729">
                  <a:extLst>
                    <a:ext uri="{9D8B030D-6E8A-4147-A177-3AD203B41FA5}">
                      <a16:colId xmlns:a16="http://schemas.microsoft.com/office/drawing/2014/main" val="2027127779"/>
                    </a:ext>
                  </a:extLst>
                </a:gridCol>
                <a:gridCol w="4719924">
                  <a:extLst>
                    <a:ext uri="{9D8B030D-6E8A-4147-A177-3AD203B41FA5}">
                      <a16:colId xmlns:a16="http://schemas.microsoft.com/office/drawing/2014/main" val="125227604"/>
                    </a:ext>
                  </a:extLst>
                </a:gridCol>
                <a:gridCol w="614149">
                  <a:extLst>
                    <a:ext uri="{9D8B030D-6E8A-4147-A177-3AD203B41FA5}">
                      <a16:colId xmlns:a16="http://schemas.microsoft.com/office/drawing/2014/main" val="2574328589"/>
                    </a:ext>
                  </a:extLst>
                </a:gridCol>
              </a:tblGrid>
              <a:tr h="213006">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分野</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取組み項目</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取組み状況</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備考</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extLst>
                  <a:ext uri="{0D108BD9-81ED-4DB2-BD59-A6C34878D82A}">
                    <a16:rowId xmlns:a16="http://schemas.microsoft.com/office/drawing/2014/main" val="1559183158"/>
                  </a:ext>
                </a:extLst>
              </a:tr>
              <a:tr h="360472">
                <a:tc rowSpan="3">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住民向け</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行政サービス</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行政オンラインシステム</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新システムを試行導入。全</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手続き、約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50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万件のオンライン申請を受付</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取組み⑥</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9001119"/>
                  </a:ext>
                </a:extLst>
              </a:tr>
              <a:tr h="759209">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３レス</a:t>
                      </a: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
                      </a:r>
                      <a:br>
                        <a:rPr lang="en-US" altLang="ja-JP" sz="12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（はんこレス・ペーパーレス・キャッシュレス）</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3,900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件の認印の押印義務見直し</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・ペーパーレス会議率</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34.3%(2021.8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時点</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・用紙削減率</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年度比</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)▲7.9%(2020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年度</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・行政窓口等において納付する手数料のキャッシュレス対応　　　　　　　　　　　　　　　　　　　　　　　　　</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取組み⑥</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5061952"/>
                  </a:ext>
                </a:extLst>
              </a:tr>
              <a:tr h="360472">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AI</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チャットボット</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感染防止宣言ステッカーに関する問い合わせ、消費生活相談等に対応する</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AI</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チャットボットを整備</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3119991"/>
                  </a:ext>
                </a:extLst>
              </a:tr>
              <a:tr h="388370">
                <a:tc rowSpan="4">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業務効率化／</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ワークスタイル</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テレワーク環境の整備</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緊急テレワークシステムを導入。１日最大利用者数約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900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人</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(2021.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６の最大値</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利用者登録数は約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5,600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人（一般行政職員の約７割）</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取組み⑥</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3814680"/>
                  </a:ext>
                </a:extLst>
              </a:tr>
              <a:tr h="360472">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オンライン会議システムの導入</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100" b="0" i="0" u="none" strike="noStrike" dirty="0">
                          <a:solidFill>
                            <a:schemeClr val="tx1"/>
                          </a:solidFill>
                          <a:effectLst/>
                          <a:latin typeface="Meiryo UI" panose="020B0604030504040204" pitchFamily="50" charset="-128"/>
                          <a:ea typeface="Meiryo UI" panose="020B0604030504040204" pitchFamily="50" charset="-128"/>
                        </a:rPr>
                        <a:t>WEB</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会議システム「</a:t>
                      </a:r>
                      <a:r>
                        <a:rPr lang="en-US" sz="1100" b="0" i="0" u="none" strike="noStrike" dirty="0">
                          <a:solidFill>
                            <a:schemeClr val="tx1"/>
                          </a:solidFill>
                          <a:effectLst/>
                          <a:latin typeface="Meiryo UI" panose="020B0604030504040204" pitchFamily="50" charset="-128"/>
                          <a:ea typeface="Meiryo UI" panose="020B0604030504040204" pitchFamily="50" charset="-128"/>
                        </a:rPr>
                        <a:t>Microsoft Teams」</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を導入。</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平均接続数　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5,300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接続</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月</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取組み⑥</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7073581"/>
                  </a:ext>
                </a:extLst>
              </a:tr>
              <a:tr h="322787">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音声認識技術（</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AI</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）を活用した</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議事録作成</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185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所属で活用し、概算で約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1,840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時間の削減効果</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610930"/>
                  </a:ext>
                </a:extLst>
              </a:tr>
              <a:tr h="259441">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RPA</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を活用した庁内業務の効率化</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業務で活用され、概算で約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5,300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時間の削減効果</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累計</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err="1">
                          <a:solidFill>
                            <a:schemeClr val="tx1"/>
                          </a:solidFill>
                          <a:effectLst/>
                          <a:latin typeface="Meiryo UI" panose="020B0604030504040204" pitchFamily="50" charset="-128"/>
                          <a:ea typeface="Meiryo UI" panose="020B0604030504040204" pitchFamily="50" charset="-128"/>
                        </a:rPr>
                        <a:t>ー</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7787728"/>
                  </a:ext>
                </a:extLst>
              </a:tr>
              <a:tr h="204814">
                <a:tc rowSpan="2">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オープンデータ／</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データ利活用</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オープンデータカタログサイト</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API</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により、負担を軽減した更新方法を運用中。</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381576"/>
                  </a:ext>
                </a:extLst>
              </a:tr>
              <a:tr h="415671">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市町村データ活用プラットフォーム（</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OSA43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赤ちゃんの駅マップ及び保育施設等情報</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Map</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を公開。</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それぞれ約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4,800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ページビュー、約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47,000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ページビュー</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(2021.12</a:t>
                      </a: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までの</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累計）</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取組み⑭</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5945591"/>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3804810539"/>
              </p:ext>
            </p:extLst>
          </p:nvPr>
        </p:nvGraphicFramePr>
        <p:xfrm>
          <a:off x="92763" y="5093211"/>
          <a:ext cx="8928407" cy="1476720"/>
        </p:xfrm>
        <a:graphic>
          <a:graphicData uri="http://schemas.openxmlformats.org/drawingml/2006/table">
            <a:tbl>
              <a:tblPr/>
              <a:tblGrid>
                <a:gridCol w="1106772">
                  <a:extLst>
                    <a:ext uri="{9D8B030D-6E8A-4147-A177-3AD203B41FA5}">
                      <a16:colId xmlns:a16="http://schemas.microsoft.com/office/drawing/2014/main" val="2831747396"/>
                    </a:ext>
                  </a:extLst>
                </a:gridCol>
                <a:gridCol w="2487562">
                  <a:extLst>
                    <a:ext uri="{9D8B030D-6E8A-4147-A177-3AD203B41FA5}">
                      <a16:colId xmlns:a16="http://schemas.microsoft.com/office/drawing/2014/main" val="1739213926"/>
                    </a:ext>
                  </a:extLst>
                </a:gridCol>
                <a:gridCol w="4719924">
                  <a:extLst>
                    <a:ext uri="{9D8B030D-6E8A-4147-A177-3AD203B41FA5}">
                      <a16:colId xmlns:a16="http://schemas.microsoft.com/office/drawing/2014/main" val="2851904816"/>
                    </a:ext>
                  </a:extLst>
                </a:gridCol>
                <a:gridCol w="614149">
                  <a:extLst>
                    <a:ext uri="{9D8B030D-6E8A-4147-A177-3AD203B41FA5}">
                      <a16:colId xmlns:a16="http://schemas.microsoft.com/office/drawing/2014/main" val="3916390536"/>
                    </a:ext>
                  </a:extLst>
                </a:gridCol>
              </a:tblGrid>
              <a:tr h="213006">
                <a:tc>
                  <a:txBody>
                    <a:bodyPr/>
                    <a:lstStyle/>
                    <a:p>
                      <a:pPr algn="ctr" rtl="0" fontAlgn="ctr"/>
                      <a:r>
                        <a:rPr lang="ja-JP" altLang="en-US" sz="1200" b="1" i="0" u="none" strike="noStrike" dirty="0">
                          <a:solidFill>
                            <a:srgbClr val="000000"/>
                          </a:solidFill>
                          <a:effectLst/>
                          <a:latin typeface="Meiryo UI" panose="020B0604030504040204" pitchFamily="50" charset="-128"/>
                          <a:ea typeface="Meiryo UI" panose="020B0604030504040204" pitchFamily="50" charset="-128"/>
                        </a:rPr>
                        <a:t>分野</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rgbClr val="000000"/>
                          </a:solidFill>
                          <a:effectLst/>
                          <a:latin typeface="Meiryo UI" panose="020B0604030504040204" pitchFamily="50" charset="-128"/>
                          <a:ea typeface="Meiryo UI" panose="020B0604030504040204" pitchFamily="50" charset="-128"/>
                        </a:rPr>
                        <a:t>取組み項目</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rgbClr val="000000"/>
                          </a:solidFill>
                          <a:effectLst/>
                          <a:latin typeface="Meiryo UI" panose="020B0604030504040204" pitchFamily="50" charset="-128"/>
                          <a:ea typeface="Meiryo UI" panose="020B0604030504040204" pitchFamily="50" charset="-128"/>
                        </a:rPr>
                        <a:t>取組み状況</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備考</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extLst>
                  <a:ext uri="{0D108BD9-81ED-4DB2-BD59-A6C34878D82A}">
                    <a16:rowId xmlns:a16="http://schemas.microsoft.com/office/drawing/2014/main" val="1492059615"/>
                  </a:ext>
                </a:extLst>
              </a:tr>
              <a:tr h="283885">
                <a:tc rowSpan="3">
                  <a:txBody>
                    <a:bodyPr/>
                    <a:lstStyle/>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市町村</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DX</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支援</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共同調達</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市町村アンケートの結果や国の動向などを勘案し、電子申請システム・業務用チャットツールの共同調達を実施。業務用チャットツールは３割以上のコスト削減効果。</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取組み⑤</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9224657"/>
                  </a:ext>
                </a:extLst>
              </a:tr>
              <a:tr h="375557">
                <a:tc vMerge="1">
                  <a:txBody>
                    <a:bodyPr/>
                    <a:lstStyle/>
                    <a:p>
                      <a:endParaRPr kumimoji="1" lang="ja-JP" altLang="en-US"/>
                    </a:p>
                  </a:txBody>
                  <a:tcPr/>
                </a:tc>
                <a:tc>
                  <a:txBody>
                    <a:bodyPr/>
                    <a:lstStyle/>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スマートシティ戦略推進アドバイザー</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市町村へのヒアリングやアンケートの他、技術相談会、システム共同化検討会、行政手続きオンライン化推進検討会等を実施。</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1401180"/>
                  </a:ext>
                </a:extLst>
              </a:tr>
              <a:tr h="310243">
                <a:tc vMerge="1">
                  <a:txBody>
                    <a:bodyPr/>
                    <a:lstStyle/>
                    <a:p>
                      <a:endParaRPr kumimoji="1" lang="ja-JP" altLang="en-US"/>
                    </a:p>
                  </a:txBody>
                  <a:tcPr/>
                </a:tc>
                <a:tc>
                  <a:txBody>
                    <a:bodyPr/>
                    <a:lstStyle/>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スマートシティ戦略推進補助金</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府内市町村のモデル事業・共同事業の実施に要する経費の一部補助を実施。</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2021</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年度：６団体、</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2022</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年度：</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13</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団体</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9187793"/>
                  </a:ext>
                </a:extLst>
              </a:tr>
            </a:tbl>
          </a:graphicData>
        </a:graphic>
      </p:graphicFrame>
    </p:spTree>
    <p:extLst>
      <p:ext uri="{BB962C8B-B14F-4D97-AF65-F5344CB8AC3E}">
        <p14:creationId xmlns:p14="http://schemas.microsoft.com/office/powerpoint/2010/main" val="4172579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9EF3F45A-838B-4717-AB5C-C0D413724A28}"/>
              </a:ext>
            </a:extLst>
          </p:cNvPr>
          <p:cNvSpPr>
            <a:spLocks noGrp="1"/>
          </p:cNvSpPr>
          <p:nvPr>
            <p:ph type="title"/>
          </p:nvPr>
        </p:nvSpPr>
        <p:spPr>
          <a:xfrm>
            <a:off x="101862" y="212035"/>
            <a:ext cx="8821810" cy="386127"/>
          </a:xfrm>
        </p:spPr>
        <p:txBody>
          <a:bodyPr/>
          <a:lstStyle/>
          <a:p>
            <a:r>
              <a:rPr lang="ja-JP" altLang="en-US" sz="2000" dirty="0"/>
              <a:t>スマートシティ戦略</a:t>
            </a:r>
            <a:r>
              <a:rPr lang="en-US" altLang="ja-JP" sz="2000" dirty="0"/>
              <a:t>ver.1.0</a:t>
            </a:r>
            <a:r>
              <a:rPr lang="ja-JP" altLang="en-US" sz="2000" dirty="0"/>
              <a:t>の取組み一覧｜地域</a:t>
            </a:r>
            <a:r>
              <a:rPr lang="en-US" altLang="ja-JP" sz="2000" dirty="0"/>
              <a:t>DX</a:t>
            </a:r>
            <a:r>
              <a:rPr lang="ja-JP" altLang="en-US" sz="2000" dirty="0"/>
              <a:t>／都市ＤＸ及び行政ＤＸ</a:t>
            </a:r>
            <a:endParaRPr kumimoji="1" lang="ja-JP" altLang="en-US" sz="2000" dirty="0"/>
          </a:p>
        </p:txBody>
      </p:sp>
      <p:sp>
        <p:nvSpPr>
          <p:cNvPr id="4" name="スライド番号プレースホルダー 3">
            <a:extLst>
              <a:ext uri="{FF2B5EF4-FFF2-40B4-BE49-F238E27FC236}">
                <a16:creationId xmlns:a16="http://schemas.microsoft.com/office/drawing/2014/main" id="{47B2088E-2AE6-4645-AAB8-4E2FAB5411B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3">
            <a:extLst>
              <a:ext uri="{FF2B5EF4-FFF2-40B4-BE49-F238E27FC236}">
                <a16:creationId xmlns:a16="http://schemas.microsoft.com/office/drawing/2014/main" id="{6AE75C0E-A27C-480D-A902-27422274E02F}"/>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a:p>
            <a:endParaRPr kumimoji="1" lang="ja-JP" altLang="en-US" dirty="0"/>
          </a:p>
        </p:txBody>
      </p:sp>
      <p:sp>
        <p:nvSpPr>
          <p:cNvPr id="8" name="テキスト ボックス 7">
            <a:extLst>
              <a:ext uri="{FF2B5EF4-FFF2-40B4-BE49-F238E27FC236}">
                <a16:creationId xmlns:a16="http://schemas.microsoft.com/office/drawing/2014/main" id="{B3BF1302-8B95-4C74-B0BD-F1CAB520709E}"/>
              </a:ext>
            </a:extLst>
          </p:cNvPr>
          <p:cNvSpPr txBox="1"/>
          <p:nvPr/>
        </p:nvSpPr>
        <p:spPr>
          <a:xfrm>
            <a:off x="92763" y="683573"/>
            <a:ext cx="8847005"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行政</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の取組み状況　</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大阪市</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endParaRPr kumimoji="0" lang="ja-JP" altLang="en-US" sz="1800" b="1" i="0" u="none" strike="noStrike" kern="1200" cap="none" spc="0" normalizeH="0" baseline="0" noProof="0" dirty="0">
              <a:ln>
                <a:noFill/>
              </a:ln>
              <a:solidFill>
                <a:prstClr val="white"/>
              </a:solidFill>
              <a:effectLst/>
              <a:uLnTx/>
              <a:uFillTx/>
              <a:latin typeface="Meiryo UI"/>
              <a:ea typeface="Meiryo UI"/>
              <a:cs typeface="+mn-cs"/>
            </a:endParaRPr>
          </a:p>
        </p:txBody>
      </p:sp>
      <p:graphicFrame>
        <p:nvGraphicFramePr>
          <p:cNvPr id="9" name="表 8"/>
          <p:cNvGraphicFramePr>
            <a:graphicFrameLocks noGrp="1"/>
          </p:cNvGraphicFramePr>
          <p:nvPr>
            <p:extLst>
              <p:ext uri="{D42A27DB-BD31-4B8C-83A1-F6EECF244321}">
                <p14:modId xmlns:p14="http://schemas.microsoft.com/office/powerpoint/2010/main" val="2826117099"/>
              </p:ext>
            </p:extLst>
          </p:nvPr>
        </p:nvGraphicFramePr>
        <p:xfrm>
          <a:off x="92763" y="1117486"/>
          <a:ext cx="8844760" cy="5357443"/>
        </p:xfrm>
        <a:graphic>
          <a:graphicData uri="http://schemas.openxmlformats.org/drawingml/2006/table">
            <a:tbl>
              <a:tblPr/>
              <a:tblGrid>
                <a:gridCol w="1155934">
                  <a:extLst>
                    <a:ext uri="{9D8B030D-6E8A-4147-A177-3AD203B41FA5}">
                      <a16:colId xmlns:a16="http://schemas.microsoft.com/office/drawing/2014/main" val="711215350"/>
                    </a:ext>
                  </a:extLst>
                </a:gridCol>
                <a:gridCol w="2526890">
                  <a:extLst>
                    <a:ext uri="{9D8B030D-6E8A-4147-A177-3AD203B41FA5}">
                      <a16:colId xmlns:a16="http://schemas.microsoft.com/office/drawing/2014/main" val="2027127779"/>
                    </a:ext>
                  </a:extLst>
                </a:gridCol>
                <a:gridCol w="4463845">
                  <a:extLst>
                    <a:ext uri="{9D8B030D-6E8A-4147-A177-3AD203B41FA5}">
                      <a16:colId xmlns:a16="http://schemas.microsoft.com/office/drawing/2014/main" val="125227604"/>
                    </a:ext>
                  </a:extLst>
                </a:gridCol>
                <a:gridCol w="698091">
                  <a:extLst>
                    <a:ext uri="{9D8B030D-6E8A-4147-A177-3AD203B41FA5}">
                      <a16:colId xmlns:a16="http://schemas.microsoft.com/office/drawing/2014/main" val="702774017"/>
                    </a:ext>
                  </a:extLst>
                </a:gridCol>
              </a:tblGrid>
              <a:tr h="263073">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分野</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取組み項目</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取組み状況</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備考</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extLst>
                  <a:ext uri="{0D108BD9-81ED-4DB2-BD59-A6C34878D82A}">
                    <a16:rowId xmlns:a16="http://schemas.microsoft.com/office/drawing/2014/main" val="1559183158"/>
                  </a:ext>
                </a:extLst>
              </a:tr>
              <a:tr h="420371">
                <a:tc rowSpan="9">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住民向け</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行政サービス</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新型コロナウイルス</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感染症</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　対策支援サイト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コロナ関連の支援制度に関する検索サイトを構築</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閲覧数：１日最大約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万ページビュー</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取組み⑧</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9001119"/>
                  </a:ext>
                </a:extLst>
              </a:tr>
              <a:tr h="420371">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新型コロナウイルスワクチン接種予約</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受付システム</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接種予約のうち、約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割が専用予約サイトを利用</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取組み⑧</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5061952"/>
                  </a:ext>
                </a:extLst>
              </a:tr>
              <a:tr h="247343">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コロナワクチンマップ</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ワクチン接種を実施している医療機関情報の検索マップを作成</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取組み⑧</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470339"/>
                  </a:ext>
                </a:extLst>
              </a:tr>
              <a:tr h="247343">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行政オンラインシステム</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全手続きのオンライン化を検討・推進している取組みは政令市初</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取組み⑨</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8319507"/>
                  </a:ext>
                </a:extLst>
              </a:tr>
              <a:tr h="593400">
                <a:tc v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３レス</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（はんこレス・ペーパーレス・キャッシュレス）</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「大阪市押印見直し方針」を策定し、</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割以上の行政手続きの押印廃止</a:t>
                      </a:r>
                      <a:endParaRPr lang="en-US" altLang="ja-JP" sz="1100" b="0" i="0" u="none" strike="sngStrike" baseline="0" dirty="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年間で紙使用量</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減（</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年度→</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2020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年度）</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公共料金等における多様な支払い手段整備の実施計画を策定</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2419055"/>
                  </a:ext>
                </a:extLst>
              </a:tr>
              <a:tr h="247343">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ごみ収集マップ</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収集時間データより、収集時間帯の精緻化を図り市</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HP</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で表示</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取組み⑨</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8578344"/>
                  </a:ext>
                </a:extLst>
              </a:tr>
              <a:tr h="247343">
                <a:tc v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a:solidFill>
                            <a:schemeClr val="tx1"/>
                          </a:solidFill>
                        </a:rPr>
                        <a:t>　コールセンター問合せデータ分析</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問合せデータの</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AI</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技術による分析結果を踏まえ、</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IVR</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を導入</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取組み⑩</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2996831"/>
                  </a:ext>
                </a:extLst>
              </a:tr>
              <a:tr h="247343">
                <a:tc v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a:solidFill>
                            <a:schemeClr val="tx1"/>
                          </a:solidFill>
                        </a:rPr>
                        <a:t>　</a:t>
                      </a:r>
                      <a:r>
                        <a:rPr kumimoji="1" lang="en-US" altLang="ja-JP" sz="1100" dirty="0">
                          <a:solidFill>
                            <a:schemeClr val="tx1"/>
                          </a:solidFill>
                        </a:rPr>
                        <a:t>AI</a:t>
                      </a:r>
                      <a:r>
                        <a:rPr kumimoji="1" lang="ja-JP" altLang="en-US" sz="1100" dirty="0">
                          <a:solidFill>
                            <a:schemeClr val="tx1"/>
                          </a:solidFill>
                        </a:rPr>
                        <a:t>チャットボット</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応対窓口拡充に向け、水道局</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HP</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にチャットボットを導入</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4826768"/>
                  </a:ext>
                </a:extLst>
              </a:tr>
              <a:tr h="420371">
                <a:tc v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a:solidFill>
                            <a:schemeClr val="tx1"/>
                          </a:solidFill>
                        </a:rPr>
                        <a:t>　引っ越し手続きのワンストップサービスを</a:t>
                      </a:r>
                      <a:endParaRPr kumimoji="1" lang="en-US" altLang="ja-JP" sz="1100" dirty="0">
                        <a:solidFill>
                          <a:schemeClr val="tx1"/>
                        </a:solidFill>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100" dirty="0">
                          <a:solidFill>
                            <a:schemeClr val="tx1"/>
                          </a:solidFill>
                        </a:rPr>
                        <a:t>  </a:t>
                      </a:r>
                      <a:r>
                        <a:rPr kumimoji="1" lang="ja-JP" altLang="en-US" sz="1100" dirty="0">
                          <a:solidFill>
                            <a:schemeClr val="tx1"/>
                          </a:solidFill>
                        </a:rPr>
                        <a:t>活用した水道開始手続き実証実験</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官民データ連携の実現に向けて、民間住宅の入居申込みと水道使用開始手続きをワンストップで行う実証実験を実施</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5170005"/>
                  </a:ext>
                </a:extLst>
              </a:tr>
              <a:tr h="420371">
                <a:tc rowSpan="4">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業務効率化／</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ワークスタイル</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テレワーク環境の整備</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BYOD</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web</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会議を促進することで新しい生活様式の働き方を実践</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（テレワーク利用可能人数：約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8,100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人</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r>
                        <a:rPr lang="en-US" altLang="zh-TW" sz="1100" b="0" i="0" u="none" strike="noStrike" dirty="0">
                          <a:solidFill>
                            <a:schemeClr val="tx1"/>
                          </a:solidFill>
                          <a:effectLst/>
                          <a:latin typeface="Meiryo UI" panose="020B0604030504040204" pitchFamily="50" charset="-128"/>
                          <a:ea typeface="Meiryo UI" panose="020B0604030504040204" pitchFamily="50" charset="-128"/>
                        </a:rPr>
                        <a:t>BYOD</a:t>
                      </a:r>
                      <a:r>
                        <a:rPr lang="zh-TW" altLang="en-US" sz="1100" b="0" i="0" u="none" strike="noStrike" dirty="0">
                          <a:solidFill>
                            <a:schemeClr val="tx1"/>
                          </a:solidFill>
                          <a:effectLst/>
                          <a:latin typeface="Meiryo UI" panose="020B0604030504040204" pitchFamily="50" charset="-128"/>
                          <a:ea typeface="Meiryo UI" panose="020B0604030504040204" pitchFamily="50" charset="-128"/>
                        </a:rPr>
                        <a:t>登録数</a:t>
                      </a:r>
                      <a:r>
                        <a:rPr lang="ja-JP" altLang="en-US" sz="1100" b="0" i="0" u="none" strike="noStrike" baseline="0" dirty="0">
                          <a:solidFill>
                            <a:schemeClr val="tx1"/>
                          </a:solidFill>
                          <a:effectLst/>
                          <a:latin typeface="Meiryo UI" panose="020B0604030504040204" pitchFamily="50" charset="-128"/>
                          <a:ea typeface="Meiryo UI" panose="020B0604030504040204" pitchFamily="50" charset="-128"/>
                        </a:rPr>
                        <a:t>：</a:t>
                      </a:r>
                      <a:r>
                        <a:rPr lang="zh-TW" altLang="en-US" sz="1100" b="0" i="0" u="none" strike="noStrike" dirty="0">
                          <a:solidFill>
                            <a:schemeClr val="tx1"/>
                          </a:solidFill>
                          <a:effectLst/>
                          <a:latin typeface="Meiryo UI" panose="020B0604030504040204" pitchFamily="50" charset="-128"/>
                          <a:ea typeface="Meiryo UI" panose="020B0604030504040204" pitchFamily="50" charset="-128"/>
                        </a:rPr>
                        <a:t>約</a:t>
                      </a:r>
                      <a:r>
                        <a:rPr lang="en-US" altLang="zh-TW" sz="1100" b="0" i="0" u="none" strike="noStrike" dirty="0">
                          <a:solidFill>
                            <a:schemeClr val="tx1"/>
                          </a:solidFill>
                          <a:effectLst/>
                          <a:latin typeface="Meiryo UI" panose="020B0604030504040204" pitchFamily="50" charset="-128"/>
                          <a:ea typeface="Meiryo UI" panose="020B0604030504040204" pitchFamily="50" charset="-128"/>
                        </a:rPr>
                        <a:t>4,200</a:t>
                      </a:r>
                      <a:r>
                        <a:rPr lang="zh-TW" altLang="en-US" sz="1100" b="0" i="0" u="none" strike="noStrike" dirty="0">
                          <a:solidFill>
                            <a:schemeClr val="tx1"/>
                          </a:solidFill>
                          <a:effectLst/>
                          <a:latin typeface="Meiryo UI" panose="020B0604030504040204" pitchFamily="50" charset="-128"/>
                          <a:ea typeface="Meiryo UI" panose="020B0604030504040204" pitchFamily="50" charset="-128"/>
                        </a:rPr>
                        <a:t>件</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取組み⑧</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3814680"/>
                  </a:ext>
                </a:extLst>
              </a:tr>
              <a:tr h="247343">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ごみ収集車両運行管理システム</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ごみ収集車の運行管理により、事故減少に寄与</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取組み⑨</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5353344"/>
                  </a:ext>
                </a:extLst>
              </a:tr>
              <a:tr h="247343">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オンライン会議システムの導入</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コミュニケーションにおける時間や手間を抑え、多様な働き方を実現</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7073581"/>
                  </a:ext>
                </a:extLst>
              </a:tr>
              <a:tr h="420371">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ICT</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を活用した業務効率化ツール</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ファイル全文検索・議事録作成・音声認識・多言語翻訳等の導入し、職員の業務効率化に向けたサポートを実施</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5118103"/>
                  </a:ext>
                </a:extLst>
              </a:tr>
              <a:tr h="247343">
                <a:tc rowSpan="2">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オープンデータ／</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データ利活用</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aseline="0" dirty="0">
                          <a:solidFill>
                            <a:schemeClr val="tx1"/>
                          </a:solidFill>
                        </a:rPr>
                        <a:t> </a:t>
                      </a:r>
                      <a:r>
                        <a:rPr lang="ja-JP" altLang="en-US" sz="1100" dirty="0">
                          <a:solidFill>
                            <a:schemeClr val="tx1"/>
                          </a:solidFill>
                        </a:rPr>
                        <a:t>オープンデータポータルサイト</a:t>
                      </a:r>
                    </a:p>
                  </a:txBody>
                  <a:tcPr marL="54000" marR="54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利便性向上に向け、機械判読性の高いファイル形式に限定して公開</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8793222"/>
                  </a:ext>
                </a:extLst>
              </a:tr>
              <a:tr h="420371">
                <a:tc vMerge="1">
                  <a:txBody>
                    <a:bodyPr/>
                    <a:lstStyle/>
                    <a:p>
                      <a:pPr algn="l" rtl="0" fontAlgn="ct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8193" marR="8193" marT="8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kumimoji="1" lang="ja-JP" altLang="en-US" sz="1100" dirty="0">
                          <a:solidFill>
                            <a:schemeClr val="tx1"/>
                          </a:solidFill>
                        </a:rPr>
                        <a:t> デマンドレスポンス</a:t>
                      </a:r>
                      <a:r>
                        <a:rPr kumimoji="1" lang="en-US" altLang="ja-JP" sz="1100" dirty="0">
                          <a:solidFill>
                            <a:schemeClr val="tx1"/>
                          </a:solidFill>
                        </a:rPr>
                        <a:t>(DR)</a:t>
                      </a:r>
                      <a:r>
                        <a:rPr kumimoji="1" lang="ja-JP" altLang="en-US" sz="1100" dirty="0">
                          <a:solidFill>
                            <a:schemeClr val="tx1"/>
                          </a:solidFill>
                        </a:rPr>
                        <a:t>とヴァーチャル</a:t>
                      </a:r>
                      <a:endParaRPr kumimoji="1" lang="en-US" altLang="ja-JP" sz="1100" dirty="0">
                        <a:solidFill>
                          <a:schemeClr val="tx1"/>
                        </a:solidFill>
                      </a:endParaRPr>
                    </a:p>
                    <a:p>
                      <a:r>
                        <a:rPr kumimoji="1" lang="ja-JP" altLang="en-US" sz="1100" dirty="0">
                          <a:solidFill>
                            <a:schemeClr val="tx1"/>
                          </a:solidFill>
                        </a:rPr>
                        <a:t> パワープラント</a:t>
                      </a:r>
                      <a:r>
                        <a:rPr kumimoji="1" lang="en-US" altLang="ja-JP" sz="1100" dirty="0">
                          <a:solidFill>
                            <a:schemeClr val="tx1"/>
                          </a:solidFill>
                        </a:rPr>
                        <a:t>(VPP)</a:t>
                      </a:r>
                      <a:r>
                        <a:rPr kumimoji="1" lang="ja-JP" altLang="en-US" sz="1100" dirty="0">
                          <a:solidFill>
                            <a:schemeClr val="tx1"/>
                          </a:solidFill>
                        </a:rPr>
                        <a:t>にかかる実証実験</a:t>
                      </a:r>
                    </a:p>
                  </a:txBody>
                  <a:tcPr marL="54000" marR="54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電力需要の平準化と電力供給の安定化に向けたヴァーチャルパワープラント（</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VPP</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）やエネルギーに関する都市</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OS</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の検証を実施</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8767920"/>
                  </a:ext>
                </a:extLst>
              </a:tr>
            </a:tbl>
          </a:graphicData>
        </a:graphic>
      </p:graphicFrame>
    </p:spTree>
    <p:extLst>
      <p:ext uri="{BB962C8B-B14F-4D97-AF65-F5344CB8AC3E}">
        <p14:creationId xmlns:p14="http://schemas.microsoft.com/office/powerpoint/2010/main" val="3754216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スライド番号プレースホルダー 3">
            <a:extLst>
              <a:ext uri="{FF2B5EF4-FFF2-40B4-BE49-F238E27FC236}">
                <a16:creationId xmlns:a16="http://schemas.microsoft.com/office/drawing/2014/main" id="{7C7DE9E3-EEC3-4AE4-97E9-D30DBD5044EE}"/>
              </a:ext>
            </a:extLst>
          </p:cNvPr>
          <p:cNvSpPr>
            <a:spLocks noGrp="1"/>
          </p:cNvSpPr>
          <p:nvPr>
            <p:ph type="sldNum" sz="quarter" idx="12"/>
          </p:nvPr>
        </p:nvSpPr>
        <p:spPr>
          <a:xfrm>
            <a:off x="7004245" y="6455722"/>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sp>
        <p:nvSpPr>
          <p:cNvPr id="7"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smtClean="0">
                <a:ln>
                  <a:noFill/>
                </a:ln>
                <a:solidFill>
                  <a:srgbClr val="002060"/>
                </a:solidFill>
                <a:effectLst/>
                <a:uLnTx/>
                <a:uFillTx/>
                <a:latin typeface="Meiryo UI"/>
                <a:ea typeface="Meiryo UI"/>
                <a:cs typeface="+mj-cs"/>
              </a:rPr>
              <a:t>取組</a:t>
            </a:r>
            <a:r>
              <a:rPr lang="ja-JP" altLang="en-US" dirty="0" smtClean="0">
                <a:latin typeface="Meiryo UI"/>
                <a:ea typeface="Meiryo UI"/>
              </a:rPr>
              <a:t>み①（大阪府）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
        <p:nvSpPr>
          <p:cNvPr id="11" name="テキスト ボックス 10">
            <a:extLst>
              <a:ext uri="{FF2B5EF4-FFF2-40B4-BE49-F238E27FC236}">
                <a16:creationId xmlns:a16="http://schemas.microsoft.com/office/drawing/2014/main" id="{B3BF1302-8B95-4C74-B0BD-F1CAB520709E}"/>
              </a:ext>
            </a:extLst>
          </p:cNvPr>
          <p:cNvSpPr txBox="1"/>
          <p:nvPr/>
        </p:nvSpPr>
        <p:spPr>
          <a:xfrm>
            <a:off x="166392" y="709331"/>
            <a:ext cx="8847005"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大阪スマートシティパートナーズフォーラム</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【OSPF】</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a:t>
            </a: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公民共同エコシステムの構築</a:t>
            </a:r>
          </a:p>
        </p:txBody>
      </p:sp>
      <p:sp>
        <p:nvSpPr>
          <p:cNvPr id="12" name="テキスト ボックス 11">
            <a:extLst>
              <a:ext uri="{FF2B5EF4-FFF2-40B4-BE49-F238E27FC236}">
                <a16:creationId xmlns:a16="http://schemas.microsoft.com/office/drawing/2014/main" id="{D237F33B-258A-45C0-9481-8731D8CAE435}"/>
              </a:ext>
            </a:extLst>
          </p:cNvPr>
          <p:cNvSpPr txBox="1"/>
          <p:nvPr/>
        </p:nvSpPr>
        <p:spPr>
          <a:xfrm>
            <a:off x="235362" y="1198369"/>
            <a:ext cx="863081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“大阪モデル”のスマートシティ実現に向けて、大阪府、府内</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43</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市町村、企業、大学、シビックテックなどが連携し、市町村が地域・社会課題を解決していく「公民共同エコシステム」として</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2020</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年８月に設立。 </a:t>
            </a:r>
          </a:p>
        </p:txBody>
      </p:sp>
      <p:pic>
        <p:nvPicPr>
          <p:cNvPr id="44" name="図 4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8622" y="4606709"/>
            <a:ext cx="1169286" cy="807859"/>
          </a:xfrm>
          <a:prstGeom prst="rect">
            <a:avLst/>
          </a:prstGeom>
        </p:spPr>
      </p:pic>
      <p:sp>
        <p:nvSpPr>
          <p:cNvPr id="5" name="四角形: 角を丸くする 4">
            <a:extLst>
              <a:ext uri="{FF2B5EF4-FFF2-40B4-BE49-F238E27FC236}">
                <a16:creationId xmlns:a16="http://schemas.microsoft.com/office/drawing/2014/main" id="{5B4F3FD2-4994-4DF5-9F13-C354DBCE8C9D}"/>
              </a:ext>
            </a:extLst>
          </p:cNvPr>
          <p:cNvSpPr/>
          <p:nvPr/>
        </p:nvSpPr>
        <p:spPr>
          <a:xfrm>
            <a:off x="265617" y="2919194"/>
            <a:ext cx="8595048" cy="340519"/>
          </a:xfrm>
          <a:prstGeom prst="roundRect">
            <a:avLst/>
          </a:prstGeom>
          <a:solidFill>
            <a:schemeClr val="bg1"/>
          </a:solidFill>
          <a:ln>
            <a:solidFill>
              <a:schemeClr val="bg1">
                <a:lumMod val="50000"/>
              </a:schemeClr>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ワークショップ・セミナーの開催実績</a:t>
            </a:r>
            <a:endParaRPr kumimoji="0" lang="ja-JP" altLang="en-US" sz="14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9" name="図 28">
            <a:extLst>
              <a:ext uri="{FF2B5EF4-FFF2-40B4-BE49-F238E27FC236}">
                <a16:creationId xmlns:a16="http://schemas.microsoft.com/office/drawing/2014/main" id="{F87DC908-70F2-4256-9E88-A7F5F4BB1E5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7"/>
          <a:stretch/>
        </p:blipFill>
        <p:spPr>
          <a:xfrm>
            <a:off x="5743061" y="3539909"/>
            <a:ext cx="1234074" cy="732485"/>
          </a:xfrm>
          <a:prstGeom prst="rect">
            <a:avLst/>
          </a:prstGeom>
        </p:spPr>
      </p:pic>
      <p:pic>
        <p:nvPicPr>
          <p:cNvPr id="30" name="図 29">
            <a:extLst>
              <a:ext uri="{FF2B5EF4-FFF2-40B4-BE49-F238E27FC236}">
                <a16:creationId xmlns:a16="http://schemas.microsoft.com/office/drawing/2014/main" id="{759FB632-370C-47DC-8561-3179FB28BA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3061" y="4636394"/>
            <a:ext cx="1247238" cy="830680"/>
          </a:xfrm>
          <a:prstGeom prst="rect">
            <a:avLst/>
          </a:prstGeom>
        </p:spPr>
      </p:pic>
      <p:pic>
        <p:nvPicPr>
          <p:cNvPr id="31" name="図 30">
            <a:extLst>
              <a:ext uri="{FF2B5EF4-FFF2-40B4-BE49-F238E27FC236}">
                <a16:creationId xmlns:a16="http://schemas.microsoft.com/office/drawing/2014/main" id="{FA9D5055-FDB6-4215-8743-F09A5F7A7C4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441806" y="3552789"/>
            <a:ext cx="1087465" cy="732484"/>
          </a:xfrm>
          <a:prstGeom prst="rect">
            <a:avLst/>
          </a:prstGeom>
        </p:spPr>
      </p:pic>
      <p:pic>
        <p:nvPicPr>
          <p:cNvPr id="32" name="図 31">
            <a:extLst>
              <a:ext uri="{FF2B5EF4-FFF2-40B4-BE49-F238E27FC236}">
                <a16:creationId xmlns:a16="http://schemas.microsoft.com/office/drawing/2014/main" id="{D28450BC-AA44-458B-BB51-2041512D408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43061" y="5764831"/>
            <a:ext cx="1261184" cy="873454"/>
          </a:xfrm>
          <a:prstGeom prst="rect">
            <a:avLst/>
          </a:prstGeom>
        </p:spPr>
      </p:pic>
      <p:pic>
        <p:nvPicPr>
          <p:cNvPr id="35" name="図 34">
            <a:extLst>
              <a:ext uri="{FF2B5EF4-FFF2-40B4-BE49-F238E27FC236}">
                <a16:creationId xmlns:a16="http://schemas.microsoft.com/office/drawing/2014/main" id="{21A38364-8676-4D18-84E8-3139B47B77C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450899" y="5778529"/>
            <a:ext cx="1196875" cy="896153"/>
          </a:xfrm>
          <a:prstGeom prst="rect">
            <a:avLst/>
          </a:prstGeom>
        </p:spPr>
      </p:pic>
      <p:graphicFrame>
        <p:nvGraphicFramePr>
          <p:cNvPr id="22" name="表 7">
            <a:extLst>
              <a:ext uri="{FF2B5EF4-FFF2-40B4-BE49-F238E27FC236}">
                <a16:creationId xmlns:a16="http://schemas.microsoft.com/office/drawing/2014/main" id="{4D5B8C84-A232-4FAF-A808-E8413DF17722}"/>
              </a:ext>
            </a:extLst>
          </p:cNvPr>
          <p:cNvGraphicFramePr>
            <a:graphicFrameLocks noGrp="1"/>
          </p:cNvGraphicFramePr>
          <p:nvPr/>
        </p:nvGraphicFramePr>
        <p:xfrm>
          <a:off x="260188" y="3326291"/>
          <a:ext cx="5033029" cy="3390900"/>
        </p:xfrm>
        <a:graphic>
          <a:graphicData uri="http://schemas.openxmlformats.org/drawingml/2006/table">
            <a:tbl>
              <a:tblPr firstRow="1" bandRow="1">
                <a:tableStyleId>{5940675A-B579-460E-94D1-54222C63F5DA}</a:tableStyleId>
              </a:tblPr>
              <a:tblGrid>
                <a:gridCol w="2803491">
                  <a:extLst>
                    <a:ext uri="{9D8B030D-6E8A-4147-A177-3AD203B41FA5}">
                      <a16:colId xmlns:a16="http://schemas.microsoft.com/office/drawing/2014/main" val="1114359738"/>
                    </a:ext>
                  </a:extLst>
                </a:gridCol>
                <a:gridCol w="1143701">
                  <a:extLst>
                    <a:ext uri="{9D8B030D-6E8A-4147-A177-3AD203B41FA5}">
                      <a16:colId xmlns:a16="http://schemas.microsoft.com/office/drawing/2014/main" val="1510962345"/>
                    </a:ext>
                  </a:extLst>
                </a:gridCol>
                <a:gridCol w="1085837">
                  <a:extLst>
                    <a:ext uri="{9D8B030D-6E8A-4147-A177-3AD203B41FA5}">
                      <a16:colId xmlns:a16="http://schemas.microsoft.com/office/drawing/2014/main" val="43545068"/>
                    </a:ext>
                  </a:extLst>
                </a:gridCol>
              </a:tblGrid>
              <a:tr h="244744">
                <a:tc>
                  <a:txBody>
                    <a:bodyPr/>
                    <a:lstStyle/>
                    <a:p>
                      <a:pPr algn="ctr"/>
                      <a:r>
                        <a:rPr kumimoji="1" lang="ja-JP" altLang="en-US" sz="1050" b="1" dirty="0"/>
                        <a:t>イベント名</a:t>
                      </a:r>
                    </a:p>
                  </a:txBody>
                  <a:tcPr>
                    <a:solidFill>
                      <a:schemeClr val="accent1">
                        <a:lumMod val="20000"/>
                        <a:lumOff val="80000"/>
                      </a:schemeClr>
                    </a:solidFill>
                  </a:tcPr>
                </a:tc>
                <a:tc>
                  <a:txBody>
                    <a:bodyPr/>
                    <a:lstStyle/>
                    <a:p>
                      <a:pPr algn="ctr"/>
                      <a:r>
                        <a:rPr kumimoji="1" lang="ja-JP" altLang="en-US" sz="1050" b="1" dirty="0"/>
                        <a:t>開催数</a:t>
                      </a:r>
                    </a:p>
                  </a:txBody>
                  <a:tcPr>
                    <a:solidFill>
                      <a:schemeClr val="accent1">
                        <a:lumMod val="20000"/>
                        <a:lumOff val="80000"/>
                      </a:schemeClr>
                    </a:solidFill>
                  </a:tcPr>
                </a:tc>
                <a:tc>
                  <a:txBody>
                    <a:bodyPr/>
                    <a:lstStyle/>
                    <a:p>
                      <a:pPr algn="ctr"/>
                      <a:r>
                        <a:rPr kumimoji="1" lang="ja-JP" altLang="en-US" sz="1050" b="1" dirty="0"/>
                        <a:t>参加者数</a:t>
                      </a:r>
                    </a:p>
                  </a:txBody>
                  <a:tcPr>
                    <a:solidFill>
                      <a:schemeClr val="accent1">
                        <a:lumMod val="20000"/>
                        <a:lumOff val="80000"/>
                      </a:schemeClr>
                    </a:solidFill>
                  </a:tcPr>
                </a:tc>
                <a:extLst>
                  <a:ext uri="{0D108BD9-81ED-4DB2-BD59-A6C34878D82A}">
                    <a16:rowId xmlns:a16="http://schemas.microsoft.com/office/drawing/2014/main" val="3808645375"/>
                  </a:ext>
                </a:extLst>
              </a:tr>
              <a:tr h="2733914">
                <a:tc>
                  <a:txBody>
                    <a:bodyPr/>
                    <a:lstStyle/>
                    <a:p>
                      <a:pPr>
                        <a:lnSpc>
                          <a:spcPts val="2000"/>
                        </a:lnSpc>
                      </a:pPr>
                      <a:r>
                        <a:rPr kumimoji="1" lang="ja-JP" altLang="en-US" sz="1200" dirty="0"/>
                        <a:t>・</a:t>
                      </a:r>
                      <a:r>
                        <a:rPr kumimoji="1" lang="en-US" altLang="ja-JP" sz="1200" dirty="0"/>
                        <a:t>OSAKA Smart City Meet-up</a:t>
                      </a:r>
                    </a:p>
                    <a:p>
                      <a:pPr>
                        <a:lnSpc>
                          <a:spcPts val="2000"/>
                        </a:lnSpc>
                      </a:pPr>
                      <a:r>
                        <a:rPr kumimoji="1" lang="ja-JP" altLang="en-US" sz="1200" dirty="0"/>
                        <a:t>・市町村課題見える化ワークショップ</a:t>
                      </a:r>
                      <a:endParaRPr kumimoji="1" lang="en-US" altLang="ja-JP" sz="1200" dirty="0"/>
                    </a:p>
                    <a:p>
                      <a:pPr>
                        <a:lnSpc>
                          <a:spcPts val="2000"/>
                        </a:lnSpc>
                      </a:pPr>
                      <a:r>
                        <a:rPr kumimoji="1" lang="ja-JP" altLang="en-US" sz="1200" dirty="0"/>
                        <a:t>・自治体</a:t>
                      </a:r>
                      <a:r>
                        <a:rPr kumimoji="1" lang="en-US" altLang="ja-JP" sz="1200" dirty="0"/>
                        <a:t>×</a:t>
                      </a:r>
                      <a:r>
                        <a:rPr kumimoji="1" lang="ja-JP" altLang="en-US" sz="1200" dirty="0"/>
                        <a:t>企業で取り組む地域課題解決 </a:t>
                      </a:r>
                    </a:p>
                    <a:p>
                      <a:pPr>
                        <a:lnSpc>
                          <a:spcPts val="2000"/>
                        </a:lnSpc>
                      </a:pPr>
                      <a:r>
                        <a:rPr kumimoji="1" lang="ja-JP" altLang="en-US" sz="1200" dirty="0"/>
                        <a:t>　 ～まちづくりのコンセプトを考える～</a:t>
                      </a:r>
                    </a:p>
                    <a:p>
                      <a:pPr>
                        <a:lnSpc>
                          <a:spcPts val="2000"/>
                        </a:lnSpc>
                      </a:pPr>
                      <a:r>
                        <a:rPr kumimoji="1" lang="ja-JP" altLang="en-US" sz="1200" dirty="0"/>
                        <a:t>・ノーコードアプリセミナー</a:t>
                      </a:r>
                      <a:endParaRPr kumimoji="1" lang="en-US" altLang="ja-JP" sz="1200" dirty="0"/>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dirty="0"/>
                        <a:t>・安全・安心なまちづくり</a:t>
                      </a:r>
                      <a:r>
                        <a:rPr kumimoji="1" lang="en-US" altLang="ja-JP" sz="1200" dirty="0"/>
                        <a:t>WG</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dirty="0"/>
                        <a:t>・地域通貨に関する</a:t>
                      </a:r>
                      <a:r>
                        <a:rPr kumimoji="1" lang="en-US" altLang="ja-JP" sz="1200" dirty="0"/>
                        <a:t>WG</a:t>
                      </a:r>
                    </a:p>
                    <a:p>
                      <a:pPr>
                        <a:lnSpc>
                          <a:spcPts val="2000"/>
                        </a:lnSpc>
                      </a:pPr>
                      <a:r>
                        <a:rPr kumimoji="1" lang="ja-JP" altLang="en-US" sz="1200" dirty="0"/>
                        <a:t>・</a:t>
                      </a:r>
                      <a:r>
                        <a:rPr kumimoji="1" lang="en-US" altLang="ja-JP" sz="1200" dirty="0"/>
                        <a:t>AI</a:t>
                      </a:r>
                      <a:r>
                        <a:rPr kumimoji="1" lang="ja-JP" altLang="en-US" sz="1200" dirty="0"/>
                        <a:t>オンデマンド交通導入に関する</a:t>
                      </a:r>
                      <a:r>
                        <a:rPr kumimoji="1" lang="en-US" altLang="ja-JP" sz="1200" dirty="0"/>
                        <a:t>WG</a:t>
                      </a:r>
                    </a:p>
                    <a:p>
                      <a:pPr>
                        <a:lnSpc>
                          <a:spcPts val="2000"/>
                        </a:lnSpc>
                      </a:pPr>
                      <a:r>
                        <a:rPr kumimoji="1" lang="ja-JP" altLang="en-US" sz="1200" dirty="0"/>
                        <a:t>・子育てしやすいまちづくり</a:t>
                      </a:r>
                      <a:r>
                        <a:rPr kumimoji="1" lang="en-US" altLang="ja-JP" sz="1200" dirty="0"/>
                        <a:t>WG</a:t>
                      </a:r>
                    </a:p>
                    <a:p>
                      <a:pPr>
                        <a:lnSpc>
                          <a:spcPts val="2000"/>
                        </a:lnSpc>
                      </a:pPr>
                      <a:r>
                        <a:rPr kumimoji="1" lang="ja-JP" altLang="en-US" sz="1200" dirty="0"/>
                        <a:t>・オンライン意見交換会</a:t>
                      </a:r>
                      <a:endParaRPr kumimoji="1" lang="en-US" altLang="ja-JP" sz="1200" dirty="0"/>
                    </a:p>
                    <a:p>
                      <a:pPr>
                        <a:lnSpc>
                          <a:spcPts val="2000"/>
                        </a:lnSpc>
                      </a:pPr>
                      <a:r>
                        <a:rPr kumimoji="1" lang="ja-JP" altLang="en-US" sz="1200" dirty="0"/>
                        <a:t>・</a:t>
                      </a:r>
                      <a:r>
                        <a:rPr kumimoji="1" lang="en-US" altLang="ja-JP" sz="1200" dirty="0"/>
                        <a:t>OSPF</a:t>
                      </a:r>
                      <a:r>
                        <a:rPr kumimoji="1" lang="ja-JP" altLang="en-US" sz="1200" dirty="0"/>
                        <a:t>会員交流会</a:t>
                      </a:r>
                      <a:endParaRPr kumimoji="1" lang="en-US" altLang="ja-JP" sz="1200" dirty="0"/>
                    </a:p>
                    <a:p>
                      <a:pPr>
                        <a:lnSpc>
                          <a:spcPts val="2000"/>
                        </a:lnSpc>
                      </a:pPr>
                      <a:r>
                        <a:rPr kumimoji="1" lang="ja-JP" altLang="en-US" sz="1200" dirty="0"/>
                        <a:t>・</a:t>
                      </a:r>
                      <a:r>
                        <a:rPr kumimoji="1" lang="en-US" altLang="ja-JP" sz="1200" dirty="0"/>
                        <a:t>OSPF</a:t>
                      </a:r>
                      <a:r>
                        <a:rPr kumimoji="1" lang="ja-JP" altLang="en-US" sz="1200" dirty="0"/>
                        <a:t>プロジェクト発表会</a:t>
                      </a:r>
                    </a:p>
                  </a:txBody>
                  <a:tcPr/>
                </a:tc>
                <a:tc>
                  <a:txBody>
                    <a:bodyPr/>
                    <a:lstStyle/>
                    <a:p>
                      <a:pPr>
                        <a:lnSpc>
                          <a:spcPts val="2000"/>
                        </a:lnSpc>
                      </a:pPr>
                      <a:r>
                        <a:rPr kumimoji="1" lang="en-US" altLang="ja-JP" sz="1200" dirty="0"/>
                        <a:t>2</a:t>
                      </a:r>
                      <a:r>
                        <a:rPr kumimoji="1" lang="ja-JP" altLang="en-US" sz="1200" dirty="0"/>
                        <a:t>回開催</a:t>
                      </a:r>
                      <a:endParaRPr kumimoji="1" lang="en-US" altLang="ja-JP" sz="1200" dirty="0"/>
                    </a:p>
                    <a:p>
                      <a:pPr>
                        <a:lnSpc>
                          <a:spcPts val="2000"/>
                        </a:lnSpc>
                      </a:pPr>
                      <a:r>
                        <a:rPr kumimoji="1" lang="en-US" altLang="ja-JP" sz="1200" dirty="0"/>
                        <a:t>4</a:t>
                      </a:r>
                      <a:r>
                        <a:rPr kumimoji="1" lang="ja-JP" altLang="en-US" sz="1200" dirty="0"/>
                        <a:t>回開催</a:t>
                      </a:r>
                      <a:endParaRPr kumimoji="1" lang="en-US" altLang="ja-JP" sz="1200" dirty="0"/>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1200" dirty="0"/>
                        <a:t>1</a:t>
                      </a:r>
                      <a:r>
                        <a:rPr kumimoji="1" lang="ja-JP" altLang="en-US" sz="1200" dirty="0"/>
                        <a:t>回開催</a:t>
                      </a:r>
                      <a:endParaRPr kumimoji="1" lang="en-US" altLang="ja-JP" sz="1200" dirty="0"/>
                    </a:p>
                    <a:p>
                      <a:pPr>
                        <a:lnSpc>
                          <a:spcPts val="2000"/>
                        </a:lnSpc>
                      </a:pPr>
                      <a:endParaRPr kumimoji="1" lang="en-US" altLang="ja-JP" sz="1200" dirty="0"/>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1200" dirty="0"/>
                        <a:t>2</a:t>
                      </a:r>
                      <a:r>
                        <a:rPr kumimoji="1" lang="ja-JP" altLang="en-US" sz="1200" dirty="0"/>
                        <a:t>回開催</a:t>
                      </a:r>
                      <a:endParaRPr kumimoji="1" lang="en-US" altLang="ja-JP" sz="1200" dirty="0"/>
                    </a:p>
                    <a:p>
                      <a:pPr>
                        <a:lnSpc>
                          <a:spcPts val="2000"/>
                        </a:lnSpc>
                      </a:pPr>
                      <a:r>
                        <a:rPr kumimoji="1" lang="en-US" altLang="ja-JP" sz="1200" dirty="0"/>
                        <a:t>2</a:t>
                      </a:r>
                      <a:r>
                        <a:rPr kumimoji="1" lang="ja-JP" altLang="en-US" sz="1200" dirty="0"/>
                        <a:t>回開催</a:t>
                      </a:r>
                      <a:endParaRPr kumimoji="1" lang="en-US" altLang="ja-JP" sz="1200" dirty="0"/>
                    </a:p>
                    <a:p>
                      <a:pPr>
                        <a:lnSpc>
                          <a:spcPts val="2000"/>
                        </a:lnSpc>
                      </a:pPr>
                      <a:r>
                        <a:rPr kumimoji="1" lang="en-US" altLang="ja-JP" sz="1200" dirty="0"/>
                        <a:t>5</a:t>
                      </a:r>
                      <a:r>
                        <a:rPr kumimoji="1" lang="ja-JP" altLang="en-US" sz="1200" dirty="0"/>
                        <a:t>回開催</a:t>
                      </a:r>
                      <a:endParaRPr kumimoji="1" lang="en-US" altLang="ja-JP" sz="1200" dirty="0"/>
                    </a:p>
                    <a:p>
                      <a:pPr>
                        <a:lnSpc>
                          <a:spcPts val="2000"/>
                        </a:lnSpc>
                      </a:pPr>
                      <a:r>
                        <a:rPr kumimoji="1" lang="en-US" altLang="ja-JP" sz="1200" dirty="0"/>
                        <a:t>4</a:t>
                      </a:r>
                      <a:r>
                        <a:rPr kumimoji="1" lang="ja-JP" altLang="en-US" sz="1200" dirty="0"/>
                        <a:t>回開催</a:t>
                      </a:r>
                      <a:endParaRPr kumimoji="1" lang="en-US" altLang="ja-JP" sz="1200" dirty="0"/>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1200" dirty="0"/>
                        <a:t>1</a:t>
                      </a:r>
                      <a:r>
                        <a:rPr kumimoji="1" lang="ja-JP" altLang="en-US" sz="1200" dirty="0"/>
                        <a:t>回開催</a:t>
                      </a:r>
                      <a:endParaRPr kumimoji="1" lang="en-US" altLang="ja-JP" sz="1200" dirty="0"/>
                    </a:p>
                    <a:p>
                      <a:pPr>
                        <a:lnSpc>
                          <a:spcPts val="2000"/>
                        </a:lnSpc>
                      </a:pPr>
                      <a:r>
                        <a:rPr kumimoji="1" lang="en-US" altLang="ja-JP" sz="1200" dirty="0"/>
                        <a:t>17</a:t>
                      </a:r>
                      <a:r>
                        <a:rPr kumimoji="1" lang="ja-JP" altLang="en-US" sz="1200" dirty="0"/>
                        <a:t>回開催</a:t>
                      </a:r>
                      <a:endParaRPr kumimoji="1" lang="en-US" altLang="ja-JP" sz="1200" dirty="0"/>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1200" dirty="0"/>
                        <a:t>1</a:t>
                      </a:r>
                      <a:r>
                        <a:rPr kumimoji="1" lang="ja-JP" altLang="en-US" sz="1200" dirty="0"/>
                        <a:t>回開催</a:t>
                      </a:r>
                      <a:endParaRPr kumimoji="1" lang="en-US" altLang="ja-JP" sz="1200" dirty="0"/>
                    </a:p>
                    <a:p>
                      <a:pPr>
                        <a:lnSpc>
                          <a:spcPts val="2000"/>
                        </a:lnSpc>
                      </a:pPr>
                      <a:r>
                        <a:rPr kumimoji="1" lang="en-US" altLang="ja-JP" sz="1200" dirty="0"/>
                        <a:t>2</a:t>
                      </a:r>
                      <a:r>
                        <a:rPr kumimoji="1" lang="ja-JP" altLang="en-US" sz="1200" dirty="0"/>
                        <a:t>回開催</a:t>
                      </a:r>
                    </a:p>
                  </a:txBody>
                  <a:tcPr/>
                </a:tc>
                <a:tc>
                  <a:txBody>
                    <a:bodyPr/>
                    <a:lstStyle/>
                    <a:p>
                      <a:pPr>
                        <a:lnSpc>
                          <a:spcPts val="2000"/>
                        </a:lnSpc>
                      </a:pPr>
                      <a:r>
                        <a:rPr kumimoji="1" lang="ja-JP" altLang="en-US" sz="1200" dirty="0"/>
                        <a:t>延べ約</a:t>
                      </a:r>
                      <a:r>
                        <a:rPr kumimoji="1" lang="en-US" altLang="ja-JP" sz="1200" dirty="0"/>
                        <a:t>550</a:t>
                      </a:r>
                      <a:r>
                        <a:rPr kumimoji="1" lang="ja-JP" altLang="en-US" sz="1200" dirty="0"/>
                        <a:t>名</a:t>
                      </a:r>
                      <a:endParaRPr kumimoji="1" lang="en-US" altLang="ja-JP" sz="1200" dirty="0"/>
                    </a:p>
                    <a:p>
                      <a:pPr>
                        <a:lnSpc>
                          <a:spcPts val="2000"/>
                        </a:lnSpc>
                      </a:pPr>
                      <a:r>
                        <a:rPr kumimoji="1" lang="ja-JP" altLang="en-US" sz="1200" dirty="0"/>
                        <a:t>延べ</a:t>
                      </a:r>
                      <a:r>
                        <a:rPr kumimoji="1" lang="en-US" altLang="ja-JP" sz="1200" dirty="0"/>
                        <a:t>147</a:t>
                      </a:r>
                      <a:r>
                        <a:rPr kumimoji="1" lang="ja-JP" altLang="en-US" sz="1200" dirty="0"/>
                        <a:t>名</a:t>
                      </a:r>
                      <a:endParaRPr kumimoji="1" lang="en-US" altLang="ja-JP" sz="1200" dirty="0"/>
                    </a:p>
                    <a:p>
                      <a:pPr>
                        <a:lnSpc>
                          <a:spcPts val="2000"/>
                        </a:lnSpc>
                      </a:pPr>
                      <a:r>
                        <a:rPr kumimoji="1" lang="en-US" altLang="ja-JP" sz="1200" dirty="0"/>
                        <a:t>116</a:t>
                      </a:r>
                      <a:r>
                        <a:rPr kumimoji="1" lang="ja-JP" altLang="en-US" sz="1200" dirty="0"/>
                        <a:t>名</a:t>
                      </a:r>
                      <a:endParaRPr kumimoji="1" lang="en-US" altLang="ja-JP" sz="1200" dirty="0"/>
                    </a:p>
                    <a:p>
                      <a:pPr>
                        <a:lnSpc>
                          <a:spcPts val="2000"/>
                        </a:lnSpc>
                      </a:pPr>
                      <a:endParaRPr kumimoji="1" lang="en-US" altLang="ja-JP" sz="1200" dirty="0"/>
                    </a:p>
                    <a:p>
                      <a:pPr>
                        <a:lnSpc>
                          <a:spcPts val="2000"/>
                        </a:lnSpc>
                      </a:pPr>
                      <a:r>
                        <a:rPr kumimoji="1" lang="ja-JP" altLang="en-US" sz="1200" dirty="0"/>
                        <a:t>延べ </a:t>
                      </a:r>
                      <a:r>
                        <a:rPr kumimoji="1" lang="en-US" altLang="ja-JP" sz="1200" dirty="0"/>
                        <a:t>79</a:t>
                      </a:r>
                      <a:r>
                        <a:rPr kumimoji="1" lang="ja-JP" altLang="en-US" sz="1200" dirty="0"/>
                        <a:t>名</a:t>
                      </a:r>
                      <a:endParaRPr kumimoji="1" lang="en-US" altLang="ja-JP" sz="1200" dirty="0"/>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dirty="0"/>
                        <a:t>延べ </a:t>
                      </a:r>
                      <a:r>
                        <a:rPr kumimoji="1" lang="en-US" altLang="ja-JP" sz="1200" dirty="0"/>
                        <a:t>90</a:t>
                      </a:r>
                      <a:r>
                        <a:rPr kumimoji="1" lang="ja-JP" altLang="en-US" sz="1200" dirty="0"/>
                        <a:t>名</a:t>
                      </a:r>
                      <a:endParaRPr kumimoji="1" lang="en-US" altLang="ja-JP" sz="1200" dirty="0"/>
                    </a:p>
                    <a:p>
                      <a:pPr>
                        <a:lnSpc>
                          <a:spcPts val="2000"/>
                        </a:lnSpc>
                      </a:pPr>
                      <a:r>
                        <a:rPr kumimoji="1" lang="ja-JP" altLang="en-US" sz="1200" dirty="0"/>
                        <a:t>延べ </a:t>
                      </a:r>
                      <a:r>
                        <a:rPr kumimoji="1" lang="en-US" altLang="ja-JP" sz="1200" dirty="0"/>
                        <a:t>76</a:t>
                      </a:r>
                      <a:r>
                        <a:rPr kumimoji="1" lang="ja-JP" altLang="en-US" sz="1200" dirty="0"/>
                        <a:t>名</a:t>
                      </a:r>
                      <a:endParaRPr kumimoji="1" lang="en-US" altLang="ja-JP" sz="1200" dirty="0"/>
                    </a:p>
                    <a:p>
                      <a:pPr>
                        <a:lnSpc>
                          <a:spcPts val="2000"/>
                        </a:lnSpc>
                      </a:pPr>
                      <a:r>
                        <a:rPr kumimoji="1" lang="ja-JP" altLang="en-US" sz="1200" dirty="0"/>
                        <a:t>延べ </a:t>
                      </a:r>
                      <a:r>
                        <a:rPr kumimoji="1" lang="en-US" altLang="ja-JP" sz="1200" dirty="0"/>
                        <a:t>205</a:t>
                      </a:r>
                      <a:r>
                        <a:rPr kumimoji="1" lang="ja-JP" altLang="en-US" sz="1200" dirty="0"/>
                        <a:t>名</a:t>
                      </a:r>
                      <a:endParaRPr kumimoji="1" lang="en-US" altLang="ja-JP" sz="1200" dirty="0"/>
                    </a:p>
                    <a:p>
                      <a:pPr>
                        <a:lnSpc>
                          <a:spcPts val="2000"/>
                        </a:lnSpc>
                      </a:pPr>
                      <a:r>
                        <a:rPr kumimoji="1" lang="en-US" altLang="ja-JP" sz="1200" dirty="0"/>
                        <a:t>16</a:t>
                      </a:r>
                      <a:r>
                        <a:rPr kumimoji="1" lang="ja-JP" altLang="en-US" sz="1200" dirty="0"/>
                        <a:t>名</a:t>
                      </a:r>
                      <a:endParaRPr kumimoji="1" lang="en-US" altLang="ja-JP" sz="1200" dirty="0"/>
                    </a:p>
                    <a:p>
                      <a:pPr>
                        <a:lnSpc>
                          <a:spcPts val="2000"/>
                        </a:lnSpc>
                      </a:pPr>
                      <a:r>
                        <a:rPr kumimoji="1" lang="ja-JP" altLang="en-US" sz="1200" dirty="0"/>
                        <a:t>延べ約</a:t>
                      </a:r>
                      <a:r>
                        <a:rPr kumimoji="1" lang="en-US" altLang="ja-JP" sz="1200" dirty="0"/>
                        <a:t>100</a:t>
                      </a:r>
                      <a:r>
                        <a:rPr kumimoji="1" lang="ja-JP" altLang="en-US" sz="1200" dirty="0"/>
                        <a:t>名</a:t>
                      </a:r>
                      <a:endParaRPr kumimoji="1" lang="en-US" altLang="ja-JP" sz="1200" dirty="0"/>
                    </a:p>
                    <a:p>
                      <a:pPr>
                        <a:lnSpc>
                          <a:spcPts val="2000"/>
                        </a:lnSpc>
                      </a:pPr>
                      <a:r>
                        <a:rPr kumimoji="1" lang="en-US" altLang="ja-JP" sz="1200" dirty="0"/>
                        <a:t>248</a:t>
                      </a:r>
                      <a:r>
                        <a:rPr kumimoji="1" lang="ja-JP" altLang="en-US" sz="1200" dirty="0"/>
                        <a:t>名</a:t>
                      </a:r>
                      <a:endParaRPr kumimoji="1" lang="en-US" altLang="ja-JP" sz="1200" dirty="0"/>
                    </a:p>
                    <a:p>
                      <a:pPr>
                        <a:lnSpc>
                          <a:spcPts val="2000"/>
                        </a:lnSpc>
                      </a:pPr>
                      <a:r>
                        <a:rPr kumimoji="1" lang="ja-JP" altLang="en-US" sz="1200" dirty="0"/>
                        <a:t>延べ約</a:t>
                      </a:r>
                      <a:r>
                        <a:rPr kumimoji="1" lang="en-US" altLang="ja-JP" sz="1200" dirty="0"/>
                        <a:t>850</a:t>
                      </a:r>
                      <a:r>
                        <a:rPr kumimoji="1" lang="ja-JP" altLang="en-US" sz="1200" dirty="0"/>
                        <a:t>名</a:t>
                      </a:r>
                      <a:endParaRPr kumimoji="1" lang="en-US" altLang="ja-JP" sz="1200" dirty="0"/>
                    </a:p>
                  </a:txBody>
                  <a:tcPr/>
                </a:tc>
                <a:extLst>
                  <a:ext uri="{0D108BD9-81ED-4DB2-BD59-A6C34878D82A}">
                    <a16:rowId xmlns:a16="http://schemas.microsoft.com/office/drawing/2014/main" val="1892776680"/>
                  </a:ext>
                </a:extLst>
              </a:tr>
            </a:tbl>
          </a:graphicData>
        </a:graphic>
      </p:graphicFrame>
      <p:sp>
        <p:nvSpPr>
          <p:cNvPr id="23" name="正方形/長方形 22"/>
          <p:cNvSpPr/>
          <p:nvPr/>
        </p:nvSpPr>
        <p:spPr>
          <a:xfrm>
            <a:off x="4548083" y="2062814"/>
            <a:ext cx="1999923"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 2022</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月１日時点）</a:t>
            </a: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テキスト ボックス 23"/>
          <p:cNvSpPr txBox="1"/>
          <p:nvPr/>
        </p:nvSpPr>
        <p:spPr>
          <a:xfrm>
            <a:off x="1808516" y="1811996"/>
            <a:ext cx="510743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Meiryo UI"/>
                <a:ea typeface="Meiryo UI"/>
                <a:cs typeface="+mn-cs"/>
              </a:rPr>
              <a:t>国内最大規模の公民共同のエコシステム　参加会員数　</a:t>
            </a:r>
            <a:r>
              <a:rPr kumimoji="1" lang="en-US" altLang="ja-JP" sz="16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Meiryo UI"/>
                <a:ea typeface="Meiryo UI"/>
                <a:cs typeface="+mn-cs"/>
              </a:rPr>
              <a:t>413</a:t>
            </a:r>
            <a:r>
              <a:rPr kumimoji="1" lang="ja-JP" altLang="en-US" sz="12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Meiryo UI"/>
                <a:ea typeface="Meiryo UI"/>
                <a:cs typeface="+mn-cs"/>
              </a:rPr>
              <a:t>団体</a:t>
            </a:r>
          </a:p>
        </p:txBody>
      </p:sp>
      <p:sp>
        <p:nvSpPr>
          <p:cNvPr id="25" name="正方形/長方形 24"/>
          <p:cNvSpPr/>
          <p:nvPr/>
        </p:nvSpPr>
        <p:spPr>
          <a:xfrm>
            <a:off x="1199689" y="2318519"/>
            <a:ext cx="8060221" cy="502702"/>
          </a:xfrm>
          <a:prstGeom prst="rect">
            <a:avLst/>
          </a:prstGeom>
        </p:spPr>
        <p:txBody>
          <a:bodyPr wrap="square">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社会課題の見える化、コーディネート、プロジェクトの推進／</a:t>
            </a:r>
            <a:r>
              <a:rPr kumimoji="0" lang="en-US" altLang="ja-JP"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
            </a:r>
            <a:br>
              <a:rPr kumimoji="0" lang="en-US" altLang="ja-JP"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br>
            <a:r>
              <a:rPr kumimoji="0" lang="ja-JP" alt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ワークショップ・セミナー開催／情報発信　ほか</a:t>
            </a:r>
          </a:p>
        </p:txBody>
      </p:sp>
      <p:grpSp>
        <p:nvGrpSpPr>
          <p:cNvPr id="2" name="グループ化 1"/>
          <p:cNvGrpSpPr/>
          <p:nvPr/>
        </p:nvGrpSpPr>
        <p:grpSpPr>
          <a:xfrm>
            <a:off x="279320" y="2262064"/>
            <a:ext cx="1654673" cy="467209"/>
            <a:chOff x="3091532" y="-670917"/>
            <a:chExt cx="1654673" cy="467209"/>
          </a:xfrm>
        </p:grpSpPr>
        <p:sp>
          <p:nvSpPr>
            <p:cNvPr id="34" name="正方形/長方形 33"/>
            <p:cNvSpPr/>
            <p:nvPr/>
          </p:nvSpPr>
          <p:spPr>
            <a:xfrm>
              <a:off x="3118398" y="-591523"/>
              <a:ext cx="901512" cy="280973"/>
            </a:xfrm>
            <a:prstGeom prst="rect">
              <a:avLst/>
            </a:prstGeom>
            <a:gradFill>
              <a:gsLst>
                <a:gs pos="0">
                  <a:srgbClr val="0070C0"/>
                </a:gs>
                <a:gs pos="100000">
                  <a:srgbClr val="00B0F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sp>
          <p:nvSpPr>
            <p:cNvPr id="26" name="四角形: 角を丸くする 20"/>
            <p:cNvSpPr/>
            <p:nvPr/>
          </p:nvSpPr>
          <p:spPr>
            <a:xfrm>
              <a:off x="3091532" y="-670917"/>
              <a:ext cx="1654673" cy="467209"/>
            </a:xfrm>
            <a:prstGeom prst="roundRect">
              <a:avLst>
                <a:gd name="adj" fmla="val 6614"/>
              </a:avLst>
            </a:prstGeom>
            <a:noFill/>
            <a:ln>
              <a:noFill/>
              <a:prstDash val="sysDot"/>
            </a:ln>
          </p:spPr>
          <p:style>
            <a:lnRef idx="2">
              <a:schemeClr val="dk1"/>
            </a:lnRef>
            <a:fillRef idx="1">
              <a:schemeClr val="lt1"/>
            </a:fillRef>
            <a:effectRef idx="0">
              <a:schemeClr val="dk1"/>
            </a:effectRef>
            <a:fontRef idx="minor">
              <a:schemeClr val="dk1"/>
            </a:fontRef>
          </p:style>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事業内容</a:t>
              </a:r>
              <a:endParaRPr kumimoji="1"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grpSp>
        <p:nvGrpSpPr>
          <p:cNvPr id="37" name="グループ化 36"/>
          <p:cNvGrpSpPr/>
          <p:nvPr/>
        </p:nvGrpSpPr>
        <p:grpSpPr>
          <a:xfrm>
            <a:off x="276444" y="1792912"/>
            <a:ext cx="2190709" cy="467209"/>
            <a:chOff x="3453840" y="-222794"/>
            <a:chExt cx="2190709" cy="467209"/>
          </a:xfrm>
        </p:grpSpPr>
        <p:sp>
          <p:nvSpPr>
            <p:cNvPr id="38" name="正方形/長方形 37"/>
            <p:cNvSpPr/>
            <p:nvPr/>
          </p:nvSpPr>
          <p:spPr>
            <a:xfrm>
              <a:off x="3480707" y="-177455"/>
              <a:ext cx="1542742" cy="352859"/>
            </a:xfrm>
            <a:prstGeom prst="rect">
              <a:avLst/>
            </a:prstGeom>
            <a:gradFill>
              <a:gsLst>
                <a:gs pos="0">
                  <a:srgbClr val="0070C0"/>
                </a:gs>
                <a:gs pos="100000">
                  <a:srgbClr val="00B0F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sp>
          <p:nvSpPr>
            <p:cNvPr id="39" name="四角形: 角を丸くする 20"/>
            <p:cNvSpPr/>
            <p:nvPr/>
          </p:nvSpPr>
          <p:spPr>
            <a:xfrm>
              <a:off x="3453840" y="-222794"/>
              <a:ext cx="2190709" cy="467209"/>
            </a:xfrm>
            <a:prstGeom prst="roundRect">
              <a:avLst>
                <a:gd name="adj" fmla="val 6614"/>
              </a:avLst>
            </a:prstGeom>
            <a:noFill/>
            <a:ln>
              <a:noFill/>
              <a:prstDash val="sysDot"/>
            </a:ln>
          </p:spPr>
          <p:style>
            <a:lnRef idx="2">
              <a:schemeClr val="dk1"/>
            </a:lnRef>
            <a:fillRef idx="1">
              <a:schemeClr val="lt1"/>
            </a:fillRef>
            <a:effectRef idx="0">
              <a:schemeClr val="dk1"/>
            </a:effectRef>
            <a:fontRef idx="minor">
              <a:schemeClr val="dk1"/>
            </a:fontRef>
          </p:style>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会員企業・団体数</a:t>
              </a:r>
              <a:endParaRPr kumimoji="1"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pic>
        <p:nvPicPr>
          <p:cNvPr id="27" name="Picture 10" descr="大阪府／大阪スマートシティパートナーズフォーラム">
            <a:extLst>
              <a:ext uri="{FF2B5EF4-FFF2-40B4-BE49-F238E27FC236}">
                <a16:creationId xmlns:a16="http://schemas.microsoft.com/office/drawing/2014/main" id="{9497D5BC-B49D-4556-A572-DF4E9B4FCE9A}"/>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439437" y="1929184"/>
            <a:ext cx="2228045" cy="68911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3" name="図 32"/>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1650898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5" name="テキスト プレースホルダー 4"/>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sp>
        <p:nvSpPr>
          <p:cNvPr id="10" name="テキスト ボックス 9"/>
          <p:cNvSpPr txBox="1"/>
          <p:nvPr/>
        </p:nvSpPr>
        <p:spPr>
          <a:xfrm>
            <a:off x="297068" y="1183438"/>
            <a:ext cx="8370414" cy="318801"/>
          </a:xfrm>
          <a:prstGeom prst="roundRect">
            <a:avLst/>
          </a:prstGeom>
          <a:solidFill>
            <a:schemeClr val="bg1"/>
          </a:solidFill>
          <a:ln>
            <a:solidFill>
              <a:schemeClr val="bg1">
                <a:lumMod val="50000"/>
              </a:schemeClr>
            </a:solidFill>
          </a:ln>
        </p:spPr>
        <p:txBody>
          <a:bodyPr wrap="square" t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30" normalizeH="0" baseline="0" noProof="0" dirty="0">
                <a:ln>
                  <a:noFill/>
                </a:ln>
                <a:solidFill>
                  <a:prstClr val="black"/>
                </a:solidFill>
                <a:effectLst/>
                <a:uLnTx/>
                <a:uFillTx/>
                <a:latin typeface="Meiryo UI"/>
                <a:ea typeface="Meiryo UI"/>
                <a:cs typeface="+mn-cs"/>
              </a:rPr>
              <a:t>大阪スマートシティパートナーズフォーラムプロジェクト</a:t>
            </a:r>
          </a:p>
        </p:txBody>
      </p:sp>
      <p:graphicFrame>
        <p:nvGraphicFramePr>
          <p:cNvPr id="17" name="表 16"/>
          <p:cNvGraphicFramePr>
            <a:graphicFrameLocks noGrp="1"/>
          </p:cNvGraphicFramePr>
          <p:nvPr>
            <p:extLst>
              <p:ext uri="{D42A27DB-BD31-4B8C-83A1-F6EECF244321}">
                <p14:modId xmlns:p14="http://schemas.microsoft.com/office/powerpoint/2010/main" val="1477837511"/>
              </p:ext>
            </p:extLst>
          </p:nvPr>
        </p:nvGraphicFramePr>
        <p:xfrm>
          <a:off x="3960496" y="1847048"/>
          <a:ext cx="4706986" cy="1887042"/>
        </p:xfrm>
        <a:graphic>
          <a:graphicData uri="http://schemas.openxmlformats.org/drawingml/2006/table">
            <a:tbl>
              <a:tblPr firstRow="1" bandRow="1">
                <a:tableStyleId>{5940675A-B579-460E-94D1-54222C63F5DA}</a:tableStyleId>
              </a:tblPr>
              <a:tblGrid>
                <a:gridCol w="1503944">
                  <a:extLst>
                    <a:ext uri="{9D8B030D-6E8A-4147-A177-3AD203B41FA5}">
                      <a16:colId xmlns:a16="http://schemas.microsoft.com/office/drawing/2014/main" val="998816793"/>
                    </a:ext>
                  </a:extLst>
                </a:gridCol>
                <a:gridCol w="3203042">
                  <a:extLst>
                    <a:ext uri="{9D8B030D-6E8A-4147-A177-3AD203B41FA5}">
                      <a16:colId xmlns:a16="http://schemas.microsoft.com/office/drawing/2014/main" val="186461183"/>
                    </a:ext>
                  </a:extLst>
                </a:gridCol>
              </a:tblGrid>
              <a:tr h="28177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mn-lt"/>
                          <a:ea typeface="+mn-ea"/>
                        </a:rPr>
                        <a:t>実施プロジェクト例</a:t>
                      </a:r>
                      <a:endParaRPr lang="en-US" altLang="ja-JP" sz="1200" b="1"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hMerge="1">
                  <a:txBody>
                    <a:bodyPr/>
                    <a:lstStyle/>
                    <a:p>
                      <a:pPr algn="ctr"/>
                      <a:endParaRPr kumimoji="1" lang="ja-JP" altLang="en-US" sz="1050" b="1" dirty="0"/>
                    </a:p>
                  </a:txBody>
                  <a:tcPr>
                    <a:solidFill>
                      <a:schemeClr val="accent1">
                        <a:lumMod val="20000"/>
                        <a:lumOff val="80000"/>
                      </a:schemeClr>
                    </a:solidFill>
                  </a:tcPr>
                </a:tc>
                <a:extLst>
                  <a:ext uri="{0D108BD9-81ED-4DB2-BD59-A6C34878D82A}">
                    <a16:rowId xmlns:a16="http://schemas.microsoft.com/office/drawing/2014/main" val="3752697215"/>
                  </a:ext>
                </a:extLst>
              </a:tr>
              <a:tr h="444010">
                <a:tc>
                  <a:txBody>
                    <a:bodyPr/>
                    <a:lstStyle/>
                    <a:p>
                      <a:r>
                        <a:rPr kumimoji="1" lang="ja-JP" altLang="en-US" sz="1100" dirty="0"/>
                        <a:t>子育てにやさしい</a:t>
                      </a:r>
                      <a:endParaRPr kumimoji="1" lang="en-US" altLang="ja-JP" sz="1100" dirty="0"/>
                    </a:p>
                    <a:p>
                      <a:r>
                        <a:rPr kumimoji="1" lang="ja-JP" altLang="en-US" sz="1100" dirty="0"/>
                        <a:t>まちづくり</a:t>
                      </a:r>
                    </a:p>
                  </a:txBody>
                  <a:tcPr/>
                </a:tc>
                <a:tc>
                  <a:txBody>
                    <a:bodyPr/>
                    <a:lstStyle/>
                    <a:p>
                      <a:r>
                        <a:rPr kumimoji="1" lang="ja-JP" altLang="en-US" sz="1050" dirty="0">
                          <a:latin typeface="Meiryo UI" panose="020B0604030504040204" pitchFamily="50" charset="-128"/>
                          <a:ea typeface="Meiryo UI" panose="020B0604030504040204" pitchFamily="50" charset="-128"/>
                        </a:rPr>
                        <a:t>豊能町</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コンパクトスマートシティの構築</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門真市</a:t>
                      </a:r>
                      <a:r>
                        <a:rPr kumimoji="1" lang="en-US" altLang="ja-JP" sz="1050" dirty="0">
                          <a:latin typeface="Meiryo UI" panose="020B0604030504040204" pitchFamily="50" charset="-128"/>
                          <a:ea typeface="Meiryo UI" panose="020B0604030504040204" pitchFamily="50" charset="-128"/>
                        </a:rPr>
                        <a:t>:AI</a:t>
                      </a:r>
                      <a:r>
                        <a:rPr kumimoji="1" lang="ja-JP" altLang="en-US" sz="1050" dirty="0">
                          <a:latin typeface="Meiryo UI" panose="020B0604030504040204" pitchFamily="50" charset="-128"/>
                          <a:ea typeface="Meiryo UI" panose="020B0604030504040204" pitchFamily="50" charset="-128"/>
                        </a:rPr>
                        <a:t>音声解析ツールを用いた児童の支援</a:t>
                      </a:r>
                      <a:endParaRPr kumimoji="1" lang="en-US" altLang="ja-JP"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363871807"/>
                  </a:ext>
                </a:extLst>
              </a:tr>
              <a:tr h="444010">
                <a:tc>
                  <a:txBody>
                    <a:bodyPr/>
                    <a:lstStyle/>
                    <a:p>
                      <a:r>
                        <a:rPr kumimoji="1" lang="ja-JP" altLang="en-US" sz="1100" dirty="0"/>
                        <a:t>移動がスムーズな</a:t>
                      </a:r>
                      <a:endParaRPr kumimoji="1" lang="en-US" altLang="ja-JP" sz="1100" dirty="0"/>
                    </a:p>
                    <a:p>
                      <a:r>
                        <a:rPr kumimoji="1" lang="ja-JP" altLang="en-US" sz="1100" dirty="0"/>
                        <a:t>まちづくり</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岸和田市</a:t>
                      </a:r>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パーソナルモビリティ等の発着点となるモビリティ</a:t>
                      </a:r>
                      <a:endParaRPr kumimoji="1" lang="en-US" altLang="ja-JP" sz="105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smtClean="0">
                          <a:latin typeface="Meiryo UI" panose="020B0604030504040204" pitchFamily="50" charset="-128"/>
                          <a:ea typeface="Meiryo UI" panose="020B0604030504040204" pitchFamily="50" charset="-128"/>
                        </a:rPr>
                        <a:t>            </a:t>
                      </a:r>
                      <a:r>
                        <a:rPr kumimoji="1" lang="ja-JP" altLang="en-US" sz="1050" baseline="0" dirty="0" smtClean="0">
                          <a:latin typeface="Meiryo UI" panose="020B0604030504040204" pitchFamily="50" charset="-128"/>
                          <a:ea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rPr>
                        <a:t>ポートを活用した、まちの活性化</a:t>
                      </a:r>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779228867"/>
                  </a:ext>
                </a:extLst>
              </a:tr>
              <a:tr h="444010">
                <a:tc>
                  <a:txBody>
                    <a:bodyPr/>
                    <a:lstStyle/>
                    <a:p>
                      <a:r>
                        <a:rPr kumimoji="1" lang="ja-JP" altLang="en-US" sz="1100" dirty="0"/>
                        <a:t>インバウンド・観光の</a:t>
                      </a:r>
                      <a:endParaRPr kumimoji="1" lang="en-US" altLang="ja-JP" sz="1100" dirty="0"/>
                    </a:p>
                    <a:p>
                      <a:r>
                        <a:rPr kumimoji="1" lang="ja-JP" altLang="en-US" sz="1100" dirty="0"/>
                        <a:t>再生</a:t>
                      </a:r>
                    </a:p>
                  </a:txBody>
                  <a:tcPr/>
                </a:tc>
                <a:tc>
                  <a:txBody>
                    <a:bodyPr/>
                    <a:lstStyle/>
                    <a:p>
                      <a:r>
                        <a:rPr kumimoji="1" lang="ja-JP" altLang="en-US" sz="1050" dirty="0">
                          <a:latin typeface="Meiryo UI" panose="020B0604030504040204" pitchFamily="50" charset="-128"/>
                          <a:ea typeface="Meiryo UI" panose="020B0604030504040204" pitchFamily="50" charset="-128"/>
                        </a:rPr>
                        <a:t>泉佐野市</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ｼｪｱｻｲｸﾙの位置情報を活用した情報発信</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藤井寺市</a:t>
                      </a:r>
                      <a:r>
                        <a:rPr kumimoji="1" lang="en-US" altLang="ja-JP" sz="1050" dirty="0">
                          <a:latin typeface="Meiryo UI" panose="020B0604030504040204" pitchFamily="50" charset="-128"/>
                          <a:ea typeface="Meiryo UI" panose="020B0604030504040204" pitchFamily="50" charset="-128"/>
                        </a:rPr>
                        <a:t>:VR</a:t>
                      </a:r>
                      <a:r>
                        <a:rPr kumimoji="1" lang="ja-JP" altLang="en-US" sz="1050" dirty="0">
                          <a:latin typeface="Meiryo UI" panose="020B0604030504040204" pitchFamily="50" charset="-128"/>
                          <a:ea typeface="Meiryo UI" panose="020B0604030504040204" pitchFamily="50" charset="-128"/>
                        </a:rPr>
                        <a:t>技術の活用</a:t>
                      </a:r>
                      <a:endParaRPr kumimoji="1" lang="en-US" altLang="ja-JP"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458852894"/>
                  </a:ext>
                </a:extLst>
              </a:tr>
              <a:tr h="273237">
                <a:tc>
                  <a:txBody>
                    <a:bodyPr/>
                    <a:lstStyle/>
                    <a:p>
                      <a:r>
                        <a:rPr kumimoji="1" lang="ja-JP" altLang="en-US" sz="1100" dirty="0"/>
                        <a:t>大阪ものづくり</a:t>
                      </a:r>
                      <a:r>
                        <a:rPr kumimoji="1" lang="en-US" altLang="ja-JP" sz="1100" dirty="0"/>
                        <a:t>2.0</a:t>
                      </a:r>
                      <a:endParaRPr kumimoji="1" lang="ja-JP" alt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枚方市</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中小企業における基幹システム共有</a:t>
                      </a:r>
                      <a:endParaRPr kumimoji="1" lang="en-US" altLang="ja-JP"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792052851"/>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3504124986"/>
              </p:ext>
            </p:extLst>
          </p:nvPr>
        </p:nvGraphicFramePr>
        <p:xfrm>
          <a:off x="3960496" y="4388115"/>
          <a:ext cx="4706986" cy="1097280"/>
        </p:xfrm>
        <a:graphic>
          <a:graphicData uri="http://schemas.openxmlformats.org/drawingml/2006/table">
            <a:tbl>
              <a:tblPr firstRow="1" bandRow="1">
                <a:tableStyleId>{5940675A-B579-460E-94D1-54222C63F5DA}</a:tableStyleId>
              </a:tblPr>
              <a:tblGrid>
                <a:gridCol w="1503947">
                  <a:extLst>
                    <a:ext uri="{9D8B030D-6E8A-4147-A177-3AD203B41FA5}">
                      <a16:colId xmlns:a16="http://schemas.microsoft.com/office/drawing/2014/main" val="998816793"/>
                    </a:ext>
                  </a:extLst>
                </a:gridCol>
                <a:gridCol w="3203039">
                  <a:extLst>
                    <a:ext uri="{9D8B030D-6E8A-4147-A177-3AD203B41FA5}">
                      <a16:colId xmlns:a16="http://schemas.microsoft.com/office/drawing/2014/main" val="186461183"/>
                    </a:ext>
                  </a:extLst>
                </a:gridCol>
              </a:tblGrid>
              <a:tr h="27281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1" dirty="0">
                          <a:latin typeface="Meiryo UI" panose="020B0604030504040204" pitchFamily="50" charset="-128"/>
                          <a:ea typeface="Meiryo UI" panose="020B0604030504040204" pitchFamily="50" charset="-128"/>
                        </a:rPr>
                        <a:t>ワーキングによる新たなプロジェクトの検討</a:t>
                      </a:r>
                      <a:endParaRPr lang="en-US" altLang="ja-JP" sz="1200" b="1"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hMerge="1">
                  <a:txBody>
                    <a:bodyPr/>
                    <a:lstStyle/>
                    <a:p>
                      <a:pPr algn="ctr"/>
                      <a:endParaRPr kumimoji="1" lang="ja-JP" altLang="en-US" sz="1050" b="1" dirty="0"/>
                    </a:p>
                  </a:txBody>
                  <a:tcPr>
                    <a:solidFill>
                      <a:schemeClr val="accent1">
                        <a:lumMod val="20000"/>
                        <a:lumOff val="80000"/>
                      </a:schemeClr>
                    </a:solidFill>
                  </a:tcPr>
                </a:tc>
                <a:extLst>
                  <a:ext uri="{0D108BD9-81ED-4DB2-BD59-A6C34878D82A}">
                    <a16:rowId xmlns:a16="http://schemas.microsoft.com/office/drawing/2014/main" val="3752697215"/>
                  </a:ext>
                </a:extLst>
              </a:tr>
              <a:tr h="396825">
                <a:tc>
                  <a:txBody>
                    <a:bodyPr/>
                    <a:lstStyle/>
                    <a:p>
                      <a:r>
                        <a:rPr lang="ja-JP" altLang="en-US" sz="1100" dirty="0">
                          <a:latin typeface="Meiryo UI" panose="020B0604030504040204" pitchFamily="50" charset="-128"/>
                          <a:ea typeface="Meiryo UI" panose="020B0604030504040204" pitchFamily="50" charset="-128"/>
                        </a:rPr>
                        <a:t>地域通貨</a:t>
                      </a:r>
                      <a:r>
                        <a:rPr lang="en-US" altLang="ja-JP" sz="1100" dirty="0">
                          <a:latin typeface="Meiryo UI" panose="020B0604030504040204" pitchFamily="50" charset="-128"/>
                          <a:ea typeface="Meiryo UI" panose="020B0604030504040204" pitchFamily="50" charset="-128"/>
                        </a:rPr>
                        <a:t>WG</a:t>
                      </a:r>
                      <a:endParaRPr kumimoji="1" lang="ja-JP" altLang="en-US" sz="1100" dirty="0"/>
                    </a:p>
                  </a:txBody>
                  <a:tcPr/>
                </a:tc>
                <a:tc>
                  <a:txBody>
                    <a:bodyPr/>
                    <a:lstStyle/>
                    <a:p>
                      <a:r>
                        <a:rPr lang="ja-JP" altLang="en-US" sz="1050" dirty="0">
                          <a:latin typeface="Meiryo UI" panose="020B0604030504040204" pitchFamily="50" charset="-128"/>
                          <a:ea typeface="Meiryo UI" panose="020B0604030504040204" pitchFamily="50" charset="-128"/>
                        </a:rPr>
                        <a:t>市町村が共通で利用できる地域通貨</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プラットフォームの実現に向けて検討</a:t>
                      </a:r>
                      <a:endParaRPr lang="en-US" altLang="ja-JP"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363871807"/>
                  </a:ext>
                </a:extLst>
              </a:tr>
              <a:tr h="396825">
                <a:tc>
                  <a:txBody>
                    <a:bodyPr/>
                    <a:lstStyle/>
                    <a:p>
                      <a:r>
                        <a:rPr lang="ja-JP" altLang="en-US" sz="1100" dirty="0">
                          <a:latin typeface="Meiryo UI" panose="020B0604030504040204" pitchFamily="50" charset="-128"/>
                          <a:ea typeface="Meiryo UI" panose="020B0604030504040204" pitchFamily="50" charset="-128"/>
                        </a:rPr>
                        <a:t>子育て</a:t>
                      </a:r>
                      <a:r>
                        <a:rPr lang="en-US" altLang="ja-JP" sz="1100" dirty="0">
                          <a:latin typeface="Meiryo UI" panose="020B0604030504040204" pitchFamily="50" charset="-128"/>
                          <a:ea typeface="Meiryo UI" panose="020B0604030504040204" pitchFamily="50" charset="-128"/>
                        </a:rPr>
                        <a:t>WG</a:t>
                      </a:r>
                      <a:endParaRPr kumimoji="1" lang="ja-JP" altLang="en-US" sz="1100" dirty="0"/>
                    </a:p>
                  </a:txBody>
                  <a:tcPr/>
                </a:tc>
                <a:tc>
                  <a:txBody>
                    <a:bodyPr/>
                    <a:lstStyle/>
                    <a:p>
                      <a:r>
                        <a:rPr lang="ja-JP" altLang="en-US" sz="1050" dirty="0">
                          <a:latin typeface="Meiryo UI" panose="020B0604030504040204" pitchFamily="50" charset="-128"/>
                          <a:ea typeface="Meiryo UI" panose="020B0604030504040204" pitchFamily="50" charset="-128"/>
                        </a:rPr>
                        <a:t>支援が必要な子どものスムーズな情報把握・共有、</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最適な情報発信方法等について検討</a:t>
                      </a:r>
                      <a:endParaRPr lang="en-US" altLang="ja-JP"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779228867"/>
                  </a:ext>
                </a:extLst>
              </a:tr>
            </a:tbl>
          </a:graphicData>
        </a:graphic>
      </p:graphicFrame>
      <p:sp>
        <p:nvSpPr>
          <p:cNvPr id="19" name="テキスト ボックス 18">
            <a:extLst>
              <a:ext uri="{FF2B5EF4-FFF2-40B4-BE49-F238E27FC236}">
                <a16:creationId xmlns:a16="http://schemas.microsoft.com/office/drawing/2014/main" id="{0C907AF2-9C7B-4641-85A7-3BDE837AF2D7}"/>
              </a:ext>
            </a:extLst>
          </p:cNvPr>
          <p:cNvSpPr txBox="1"/>
          <p:nvPr/>
        </p:nvSpPr>
        <p:spPr>
          <a:xfrm>
            <a:off x="3898349" y="3771054"/>
            <a:ext cx="3145413" cy="430887"/>
          </a:xfrm>
          <a:prstGeom prst="rect">
            <a:avLst/>
          </a:prstGeom>
          <a:noFill/>
        </p:spPr>
        <p:txBody>
          <a:bodyPr wrap="non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その他、ヘルス、高齢者、安全安心分野で推進中</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年度、新たにデータ利活用分野を新設予定</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0" name="図 19"/>
          <p:cNvPicPr>
            <a:picLocks noChangeAspect="1"/>
          </p:cNvPicPr>
          <p:nvPr/>
        </p:nvPicPr>
        <p:blipFill>
          <a:blip r:embed="rId2"/>
          <a:stretch>
            <a:fillRect/>
          </a:stretch>
        </p:blipFill>
        <p:spPr>
          <a:xfrm>
            <a:off x="342513" y="1644385"/>
            <a:ext cx="3227391" cy="3881401"/>
          </a:xfrm>
          <a:prstGeom prst="rect">
            <a:avLst/>
          </a:prstGeom>
        </p:spPr>
      </p:pic>
      <p:sp>
        <p:nvSpPr>
          <p:cNvPr id="22" name="テキスト ボックス 21">
            <a:extLst>
              <a:ext uri="{FF2B5EF4-FFF2-40B4-BE49-F238E27FC236}">
                <a16:creationId xmlns:a16="http://schemas.microsoft.com/office/drawing/2014/main" id="{B3BF1302-8B95-4C74-B0BD-F1CAB520709E}"/>
              </a:ext>
            </a:extLst>
          </p:cNvPr>
          <p:cNvSpPr txBox="1"/>
          <p:nvPr/>
        </p:nvSpPr>
        <p:spPr>
          <a:xfrm>
            <a:off x="297069" y="762042"/>
            <a:ext cx="8392436" cy="338554"/>
          </a:xfrm>
          <a:prstGeom prst="rect">
            <a:avLst/>
          </a:prstGeom>
          <a:solidFill>
            <a:schemeClr val="accent1">
              <a:lumMod val="40000"/>
              <a:lumOff val="60000"/>
            </a:schemeClr>
          </a:solidFill>
        </p:spPr>
        <p:txBody>
          <a:bodyPr wrap="square">
            <a:spAutoFit/>
          </a:bodyPr>
          <a:lstStyle/>
          <a:p>
            <a:pPr lvl="0">
              <a:defRPr/>
            </a:pPr>
            <a:r>
              <a:rPr lang="en-US" altLang="ja-JP" sz="1600" b="1" dirty="0"/>
              <a:t>OSPF</a:t>
            </a:r>
            <a:r>
              <a:rPr lang="ja-JP" altLang="en-US" sz="1600" b="1" dirty="0"/>
              <a:t>では、７分野で延べ</a:t>
            </a:r>
            <a:r>
              <a:rPr lang="en-US" altLang="ja-JP" sz="1600" b="1" dirty="0"/>
              <a:t>16</a:t>
            </a:r>
            <a:r>
              <a:rPr lang="ja-JP" altLang="en-US" sz="1600" b="1" dirty="0"/>
              <a:t>市町、</a:t>
            </a:r>
            <a:r>
              <a:rPr lang="en-US" altLang="ja-JP" sz="1600" b="1" dirty="0"/>
              <a:t>27</a:t>
            </a:r>
            <a:r>
              <a:rPr lang="ja-JP" altLang="en-US" sz="1600" b="1" dirty="0"/>
              <a:t>のプロジェクトコーディネーター企業が参画</a:t>
            </a:r>
          </a:p>
        </p:txBody>
      </p:sp>
      <p:sp>
        <p:nvSpPr>
          <p:cNvPr id="23" name="テキスト ボックス 22">
            <a:extLst>
              <a:ext uri="{FF2B5EF4-FFF2-40B4-BE49-F238E27FC236}">
                <a16:creationId xmlns:a16="http://schemas.microsoft.com/office/drawing/2014/main" id="{D237F33B-258A-45C0-9481-8731D8CAE435}"/>
              </a:ext>
            </a:extLst>
          </p:cNvPr>
          <p:cNvSpPr txBox="1"/>
          <p:nvPr/>
        </p:nvSpPr>
        <p:spPr>
          <a:xfrm>
            <a:off x="364535" y="5717212"/>
            <a:ext cx="8324969" cy="954107"/>
          </a:xfrm>
          <a:prstGeom prst="rect">
            <a:avLst/>
          </a:prstGeom>
          <a:noFill/>
          <a:ln>
            <a:solidFill>
              <a:schemeClr val="bg1">
                <a:lumMod val="50000"/>
              </a:schemeClr>
            </a:solidFill>
            <a:prstDash val="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effectLst/>
                <a:uLnTx/>
                <a:uFillTx/>
                <a:latin typeface="Meiryo UI"/>
                <a:ea typeface="Meiryo UI"/>
                <a:cs typeface="+mn-cs"/>
              </a:rPr>
              <a:t>OSPF</a:t>
            </a:r>
            <a:r>
              <a:rPr kumimoji="0" lang="ja-JP" altLang="en-US" sz="1400" b="1" i="0" u="none" strike="noStrike" kern="1200" cap="none" spc="0" normalizeH="0" baseline="0" noProof="0" dirty="0">
                <a:ln>
                  <a:noFill/>
                </a:ln>
                <a:effectLst/>
                <a:uLnTx/>
                <a:uFillTx/>
                <a:latin typeface="Meiryo UI"/>
                <a:ea typeface="Meiryo UI"/>
                <a:cs typeface="+mn-cs"/>
              </a:rPr>
              <a:t>プロジェクトとは・・・　</a:t>
            </a:r>
            <a:r>
              <a:rPr kumimoji="0" lang="ja-JP" altLang="en-US" sz="1400" b="0" i="0" u="none" strike="noStrike" kern="1200" cap="none" spc="0" normalizeH="0" baseline="0" noProof="0" dirty="0">
                <a:ln>
                  <a:noFill/>
                </a:ln>
                <a:effectLst/>
                <a:uLnTx/>
                <a:uFillTx/>
                <a:latin typeface="Meiryo UI"/>
                <a:ea typeface="Meiryo UI"/>
                <a:cs typeface="+mn-cs"/>
              </a:rPr>
              <a:t>会員企業のソリューションを組み合わせ、市町村側のコスト負担を軽減しつつ、収益が</a:t>
            </a:r>
            <a:endParaRPr kumimoji="0" lang="en-US" altLang="ja-JP" sz="1400" b="0" i="0" u="none" strike="noStrike" kern="1200" cap="none" spc="0" normalizeH="0" baseline="0" noProof="0" dirty="0">
              <a:ln>
                <a:noFill/>
              </a:ln>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latin typeface="Meiryo UI"/>
                <a:ea typeface="Meiryo UI"/>
              </a:rPr>
              <a:t>　</a:t>
            </a:r>
            <a:r>
              <a:rPr kumimoji="0" lang="ja-JP" altLang="en-US" sz="1400" b="0" i="0" u="none" strike="noStrike" kern="1200" cap="none" spc="0" normalizeH="0" baseline="0" noProof="0" dirty="0">
                <a:ln>
                  <a:noFill/>
                </a:ln>
                <a:effectLst/>
                <a:uLnTx/>
                <a:uFillTx/>
                <a:latin typeface="Meiryo UI"/>
                <a:ea typeface="Meiryo UI"/>
                <a:cs typeface="+mn-cs"/>
              </a:rPr>
              <a:t>還元されるサービス・ビジネスモデルを策定し、市町村への提案、実証・実装を行うプロジェクト。</a:t>
            </a:r>
            <a:endParaRPr kumimoji="0" lang="en-US" altLang="ja-JP" sz="1400" b="0" i="0" u="none" strike="noStrike" kern="1200" cap="none" spc="0" normalizeH="0" baseline="0" noProof="0" dirty="0">
              <a:ln>
                <a:noFill/>
              </a:ln>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latin typeface="Meiryo UI"/>
                <a:ea typeface="Meiryo UI"/>
              </a:rPr>
              <a:t>　</a:t>
            </a:r>
            <a:r>
              <a:rPr lang="en-US" altLang="ja-JP" sz="1400" dirty="0">
                <a:latin typeface="Meiryo UI"/>
                <a:ea typeface="Meiryo UI"/>
              </a:rPr>
              <a:t>2020</a:t>
            </a:r>
            <a:r>
              <a:rPr lang="ja-JP" altLang="en-US" sz="1400" dirty="0">
                <a:latin typeface="Meiryo UI"/>
                <a:ea typeface="Meiryo UI"/>
              </a:rPr>
              <a:t>年</a:t>
            </a:r>
            <a:r>
              <a:rPr lang="en-US" altLang="ja-JP" sz="1400" dirty="0">
                <a:latin typeface="Meiryo UI"/>
                <a:ea typeface="Meiryo UI"/>
              </a:rPr>
              <a:t>2</a:t>
            </a:r>
            <a:r>
              <a:rPr lang="ja-JP" altLang="en-US" sz="1400" dirty="0">
                <a:latin typeface="Meiryo UI"/>
                <a:ea typeface="Meiryo UI"/>
              </a:rPr>
              <a:t>月に事業着手し、来年度以降はより多くのプロジェクトが社会実装されるよう取り組む（今後の取組み</a:t>
            </a:r>
            <a:endParaRPr lang="en-US" altLang="ja-JP" sz="1400" dirty="0">
              <a:latin typeface="Meiryo UI"/>
              <a:ea typeface="Meiryo U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latin typeface="Meiryo UI"/>
                <a:ea typeface="Meiryo UI"/>
              </a:rPr>
              <a:t>　は第</a:t>
            </a:r>
            <a:r>
              <a:rPr lang="en-US" altLang="ja-JP" sz="1400" dirty="0">
                <a:latin typeface="Meiryo UI"/>
                <a:ea typeface="Meiryo UI"/>
              </a:rPr>
              <a:t>3</a:t>
            </a:r>
            <a:r>
              <a:rPr lang="ja-JP" altLang="en-US" sz="1400" dirty="0">
                <a:latin typeface="Meiryo UI"/>
                <a:ea typeface="Meiryo UI"/>
              </a:rPr>
              <a:t>章参照）</a:t>
            </a:r>
            <a:endParaRPr kumimoji="1" lang="ja-JP" altLang="en-US" sz="1200" b="0" i="0" u="none" strike="noStrike" kern="1200" cap="none" spc="0" normalizeH="0" baseline="0" noProof="0" dirty="0">
              <a:ln>
                <a:noFill/>
              </a:ln>
              <a:effectLst/>
              <a:uLnTx/>
              <a:uFillTx/>
              <a:latin typeface="Meiryo UI"/>
              <a:ea typeface="Meiryo UI"/>
            </a:endParaRPr>
          </a:p>
        </p:txBody>
      </p:sp>
      <p:pic>
        <p:nvPicPr>
          <p:cNvPr id="14" name="図 1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363001" y="189328"/>
            <a:ext cx="608962" cy="403200"/>
          </a:xfrm>
          <a:prstGeom prst="rect">
            <a:avLst/>
          </a:prstGeom>
        </p:spPr>
      </p:pic>
      <p:sp>
        <p:nvSpPr>
          <p:cNvPr id="13"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smtClean="0">
                <a:ln>
                  <a:noFill/>
                </a:ln>
                <a:solidFill>
                  <a:srgbClr val="002060"/>
                </a:solidFill>
                <a:effectLst/>
                <a:uLnTx/>
                <a:uFillTx/>
                <a:latin typeface="Meiryo UI"/>
                <a:ea typeface="Meiryo UI"/>
                <a:cs typeface="+mj-cs"/>
              </a:rPr>
              <a:t>取組</a:t>
            </a:r>
            <a:r>
              <a:rPr lang="ja-JP" altLang="en-US" dirty="0" smtClean="0">
                <a:latin typeface="Meiryo UI"/>
                <a:ea typeface="Meiryo UI"/>
              </a:rPr>
              <a:t>み①（大阪府）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3179739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スライド番号プレースホルダー 3">
            <a:extLst>
              <a:ext uri="{FF2B5EF4-FFF2-40B4-BE49-F238E27FC236}">
                <a16:creationId xmlns:a16="http://schemas.microsoft.com/office/drawing/2014/main" id="{7C7DE9E3-EEC3-4AE4-97E9-D30DBD5044EE}"/>
              </a:ext>
            </a:extLst>
          </p:cNvPr>
          <p:cNvSpPr>
            <a:spLocks noGrp="1"/>
          </p:cNvSpPr>
          <p:nvPr>
            <p:ph type="sldNum" sz="quarter" idx="12"/>
          </p:nvPr>
        </p:nvSpPr>
        <p:spPr>
          <a:xfrm>
            <a:off x="7095699" y="647884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11" name="テキスト ボックス 10">
            <a:extLst>
              <a:ext uri="{FF2B5EF4-FFF2-40B4-BE49-F238E27FC236}">
                <a16:creationId xmlns:a16="http://schemas.microsoft.com/office/drawing/2014/main" id="{B3BF1302-8B95-4C74-B0BD-F1CAB520709E}"/>
              </a:ext>
            </a:extLst>
          </p:cNvPr>
          <p:cNvSpPr txBox="1"/>
          <p:nvPr/>
        </p:nvSpPr>
        <p:spPr>
          <a:xfrm>
            <a:off x="92764" y="671091"/>
            <a:ext cx="8801854"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b="1" noProof="0" dirty="0">
                <a:solidFill>
                  <a:prstClr val="white"/>
                </a:solidFill>
                <a:latin typeface="Meiryo UI"/>
                <a:ea typeface="Meiryo UI"/>
              </a:rPr>
              <a:t>スマートシニアライフ事業</a:t>
            </a:r>
            <a:endParaRPr kumimoji="0" lang="ja-JP" altLang="en-US"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80" name="テキスト ボックス 179"/>
          <p:cNvSpPr txBox="1"/>
          <p:nvPr/>
        </p:nvSpPr>
        <p:spPr>
          <a:xfrm>
            <a:off x="151246" y="1726031"/>
            <a:ext cx="8801854" cy="615247"/>
          </a:xfrm>
          <a:prstGeom prst="rect">
            <a:avLst/>
          </a:prstGeom>
          <a:noFill/>
          <a:ln w="9525">
            <a:solidFill>
              <a:sysClr val="windowText" lastClr="000000"/>
            </a:solidFill>
          </a:ln>
        </p:spPr>
        <p:txBody>
          <a:bodyPr wrap="square" rtlCol="0" anchor="ctr" anchorCtr="0">
            <a:no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0" cap="none" spc="0" normalizeH="0" baseline="0" noProof="0" dirty="0">
                <a:ln>
                  <a:noFill/>
                </a:ln>
                <a:solidFill>
                  <a:prstClr val="black"/>
                </a:solidFill>
                <a:effectLst/>
                <a:uLnTx/>
                <a:uFillTx/>
              </a:rPr>
              <a:t>高齢者がいきいきと健康で便利に生活できるよう、高齢者の生活を支援するサービスプラットフォームを公民共同で構築</a:t>
            </a:r>
            <a:endParaRPr kumimoji="1" lang="en-US" altLang="ja-JP" sz="1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0" cap="none" spc="0" normalizeH="0" baseline="0" noProof="0" dirty="0">
                <a:ln>
                  <a:noFill/>
                </a:ln>
                <a:solidFill>
                  <a:prstClr val="black"/>
                </a:solidFill>
                <a:effectLst/>
                <a:uLnTx/>
                <a:uFillTx/>
              </a:rPr>
              <a:t>タブレット等のデジタル端末を活用することにより、行政と民間の様々なサービスをワンストップで提供する事業を展開</a:t>
            </a:r>
          </a:p>
        </p:txBody>
      </p:sp>
      <p:sp>
        <p:nvSpPr>
          <p:cNvPr id="206" name="テキスト ボックス 205"/>
          <p:cNvSpPr txBox="1"/>
          <p:nvPr/>
        </p:nvSpPr>
        <p:spPr>
          <a:xfrm>
            <a:off x="151247" y="5496466"/>
            <a:ext cx="4438294" cy="1380886"/>
          </a:xfrm>
          <a:prstGeom prst="rect">
            <a:avLst/>
          </a:prstGeom>
          <a:noFill/>
          <a:ln w="9525">
            <a:noFill/>
          </a:ln>
        </p:spPr>
        <p:txBody>
          <a:bodyPr wrap="square" rtlCol="0">
            <a:noAutofit/>
          </a:bodyPr>
          <a:lstStyle/>
          <a:p>
            <a:pPr marL="285750" lvl="0" indent="-285750" defTabSz="914400">
              <a:buFont typeface="Wingdings" panose="05000000000000000000" pitchFamily="2" charset="2"/>
              <a:buChar char="Ø"/>
            </a:pPr>
            <a:r>
              <a:rPr kumimoji="1" lang="en-US" altLang="ja-JP" sz="1400" kern="0" dirty="0">
                <a:solidFill>
                  <a:prstClr val="black"/>
                </a:solidFill>
              </a:rPr>
              <a:t>50</a:t>
            </a:r>
            <a:r>
              <a:rPr kumimoji="1" lang="ja-JP" altLang="en-US" sz="1400" kern="0" dirty="0">
                <a:solidFill>
                  <a:prstClr val="black"/>
                </a:solidFill>
              </a:rPr>
              <a:t>歳以上の住民約</a:t>
            </a:r>
            <a:r>
              <a:rPr kumimoji="1" lang="en-US" altLang="ja-JP" sz="1400" kern="0" dirty="0">
                <a:solidFill>
                  <a:prstClr val="black"/>
                </a:solidFill>
              </a:rPr>
              <a:t>1,000</a:t>
            </a:r>
            <a:r>
              <a:rPr kumimoji="1" lang="ja-JP" altLang="en-US" sz="1400" kern="0" dirty="0">
                <a:solidFill>
                  <a:prstClr val="black"/>
                </a:solidFill>
              </a:rPr>
              <a:t>名を対象に</a:t>
            </a:r>
            <a:r>
              <a:rPr kumimoji="1" lang="en-US" altLang="ja-JP" sz="1400" kern="0" dirty="0">
                <a:solidFill>
                  <a:prstClr val="black"/>
                </a:solidFill>
              </a:rPr>
              <a:t>2020</a:t>
            </a:r>
            <a:r>
              <a:rPr kumimoji="1" lang="ja-JP" altLang="en-US" sz="1400" kern="0" dirty="0">
                <a:solidFill>
                  <a:prstClr val="black"/>
                </a:solidFill>
              </a:rPr>
              <a:t>年２月より実証スタート。</a:t>
            </a:r>
            <a:endParaRPr kumimoji="1" lang="en-US" altLang="ja-JP" sz="1400" kern="0" dirty="0">
              <a:solidFill>
                <a:prstClr val="black"/>
              </a:solidFill>
            </a:endParaRPr>
          </a:p>
          <a:p>
            <a:pPr marL="285750" lvl="0" indent="-285750" defTabSz="914400">
              <a:buFont typeface="Wingdings" panose="05000000000000000000" pitchFamily="2" charset="2"/>
              <a:buChar char="Ø"/>
            </a:pPr>
            <a:endParaRPr kumimoji="1" lang="ja-JP" altLang="en-US" sz="400" kern="0" dirty="0">
              <a:solidFill>
                <a:prstClr val="black"/>
              </a:solidFill>
            </a:endParaRPr>
          </a:p>
          <a:p>
            <a:pPr marL="285750" lvl="0" indent="-285750" defTabSz="914400">
              <a:buFont typeface="Wingdings" panose="05000000000000000000" pitchFamily="2" charset="2"/>
              <a:buChar char="Ø"/>
            </a:pPr>
            <a:r>
              <a:rPr kumimoji="1" lang="ja-JP" altLang="en-US" sz="1400" kern="0" dirty="0">
                <a:solidFill>
                  <a:prstClr val="black"/>
                </a:solidFill>
              </a:rPr>
              <a:t>専用タブレットを約６か月間無償で貸与。</a:t>
            </a:r>
            <a:endParaRPr kumimoji="1" lang="en-US" altLang="ja-JP" sz="1400" kern="0" dirty="0">
              <a:solidFill>
                <a:prstClr val="black"/>
              </a:solidFill>
            </a:endParaRPr>
          </a:p>
          <a:p>
            <a:pPr marL="285750" lvl="0" indent="-285750" defTabSz="914400">
              <a:buFont typeface="Wingdings" panose="05000000000000000000" pitchFamily="2" charset="2"/>
              <a:buChar char="Ø"/>
            </a:pPr>
            <a:endParaRPr kumimoji="1" lang="en-US" altLang="ja-JP" sz="400" kern="0" dirty="0">
              <a:solidFill>
                <a:prstClr val="black"/>
              </a:solidFill>
            </a:endParaRPr>
          </a:p>
          <a:p>
            <a:pPr marL="285750" lvl="0" indent="-285750" defTabSz="914400">
              <a:buFont typeface="Wingdings" panose="05000000000000000000" pitchFamily="2" charset="2"/>
              <a:buChar char="Ø"/>
            </a:pPr>
            <a:r>
              <a:rPr kumimoji="1" lang="ja-JP" altLang="en-US" sz="1400" kern="0" dirty="0">
                <a:solidFill>
                  <a:prstClr val="black"/>
                </a:solidFill>
              </a:rPr>
              <a:t>相談窓口（ヘルプデスク）の設置やフォローアップ説明会の開催など、安心してご利用いただける体制を整備。</a:t>
            </a:r>
          </a:p>
        </p:txBody>
      </p:sp>
      <p:sp>
        <p:nvSpPr>
          <p:cNvPr id="208" name="四角形: 角を丸くする 4">
            <a:extLst>
              <a:ext uri="{FF2B5EF4-FFF2-40B4-BE49-F238E27FC236}">
                <a16:creationId xmlns:a16="http://schemas.microsoft.com/office/drawing/2014/main" id="{5B4F3FD2-4994-4DF5-9F13-C354DBCE8C9D}"/>
              </a:ext>
            </a:extLst>
          </p:cNvPr>
          <p:cNvSpPr/>
          <p:nvPr/>
        </p:nvSpPr>
        <p:spPr>
          <a:xfrm>
            <a:off x="211540" y="5139606"/>
            <a:ext cx="4300662" cy="340519"/>
          </a:xfrm>
          <a:prstGeom prst="roundRect">
            <a:avLst/>
          </a:prstGeom>
          <a:solidFill>
            <a:schemeClr val="accent1">
              <a:lumMod val="20000"/>
              <a:lumOff val="80000"/>
            </a:schemeClr>
          </a:solidFill>
          <a:ln>
            <a:solidFill>
              <a:schemeClr val="bg1">
                <a:lumMod val="50000"/>
              </a:schemeClr>
            </a:solidFill>
          </a:ln>
        </p:spPr>
        <p:txBody>
          <a:bodyPr wrap="square">
            <a:spAutoFit/>
          </a:bodyPr>
          <a:lstStyle/>
          <a:p>
            <a:r>
              <a:rPr kumimoji="1" lang="zh-TW" altLang="en-US" sz="1400" b="1" dirty="0">
                <a:solidFill>
                  <a:prstClr val="black"/>
                </a:solidFill>
              </a:rPr>
              <a:t>■実証事業概要</a:t>
            </a:r>
            <a:r>
              <a:rPr kumimoji="1" lang="ja-JP" altLang="en-US" sz="1400" b="1" dirty="0">
                <a:solidFill>
                  <a:prstClr val="black"/>
                </a:solidFill>
              </a:rPr>
              <a:t>とスケジュール</a:t>
            </a:r>
            <a:endParaRPr kumimoji="1" lang="zh-TW" altLang="en-US" sz="1400" b="1" dirty="0">
              <a:solidFill>
                <a:prstClr val="black"/>
              </a:solidFill>
            </a:endParaRPr>
          </a:p>
        </p:txBody>
      </p:sp>
      <p:pic>
        <p:nvPicPr>
          <p:cNvPr id="29" name="図 28"/>
          <p:cNvPicPr>
            <a:picLocks noChangeAspect="1"/>
          </p:cNvPicPr>
          <p:nvPr/>
        </p:nvPicPr>
        <p:blipFill>
          <a:blip r:embed="rId3"/>
          <a:stretch>
            <a:fillRect/>
          </a:stretch>
        </p:blipFill>
        <p:spPr>
          <a:xfrm>
            <a:off x="4748766" y="5435461"/>
            <a:ext cx="4238660" cy="1237736"/>
          </a:xfrm>
          <a:prstGeom prst="rect">
            <a:avLst/>
          </a:prstGeom>
        </p:spPr>
      </p:pic>
      <p:pic>
        <p:nvPicPr>
          <p:cNvPr id="13" name="図 12"/>
          <p:cNvPicPr>
            <a:picLocks noChangeAspect="1"/>
          </p:cNvPicPr>
          <p:nvPr/>
        </p:nvPicPr>
        <p:blipFill>
          <a:blip r:embed="rId4"/>
          <a:stretch>
            <a:fillRect/>
          </a:stretch>
        </p:blipFill>
        <p:spPr>
          <a:xfrm>
            <a:off x="101990" y="2388331"/>
            <a:ext cx="8851112" cy="2692454"/>
          </a:xfrm>
          <a:prstGeom prst="rect">
            <a:avLst/>
          </a:prstGeom>
        </p:spPr>
      </p:pic>
      <p:pic>
        <p:nvPicPr>
          <p:cNvPr id="12" name="図 11"/>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363001" y="189328"/>
            <a:ext cx="608962" cy="403200"/>
          </a:xfrm>
          <a:prstGeom prst="rect">
            <a:avLst/>
          </a:prstGeom>
        </p:spPr>
      </p:pic>
      <p:sp>
        <p:nvSpPr>
          <p:cNvPr id="2" name="テキスト ボックス 1">
            <a:extLst>
              <a:ext uri="{FF2B5EF4-FFF2-40B4-BE49-F238E27FC236}">
                <a16:creationId xmlns:a16="http://schemas.microsoft.com/office/drawing/2014/main" id="{FCA96D67-D614-4357-B024-3668F5B373F2}"/>
              </a:ext>
            </a:extLst>
          </p:cNvPr>
          <p:cNvSpPr txBox="1"/>
          <p:nvPr/>
        </p:nvSpPr>
        <p:spPr>
          <a:xfrm>
            <a:off x="248166" y="1087995"/>
            <a:ext cx="8608015" cy="578882"/>
          </a:xfrm>
          <a:prstGeom prst="roundRect">
            <a:avLst/>
          </a:prstGeom>
          <a:solidFill>
            <a:schemeClr val="accent4">
              <a:lumMod val="20000"/>
              <a:lumOff val="80000"/>
            </a:schemeClr>
          </a:solidFill>
        </p:spPr>
        <p:txBody>
          <a:bodyPr wrap="square" rtlCol="0">
            <a:spAutoFit/>
          </a:bodyPr>
          <a:lstStyle/>
          <a:p>
            <a:r>
              <a:rPr kumimoji="1" lang="ja-JP" altLang="en-US" sz="1400" dirty="0">
                <a:effectLst>
                  <a:outerShdw blurRad="38100" dist="38100" dir="2700000" algn="tl">
                    <a:srgbClr val="000000">
                      <a:alpha val="43137"/>
                    </a:srgbClr>
                  </a:outerShdw>
                </a:effectLst>
              </a:rPr>
              <a:t>いのち輝く未来社会のデザインをテーマとする、大阪・関西万博に向けて健康寿命の延伸などを実現していくため、</a:t>
            </a:r>
            <a:r>
              <a:rPr kumimoji="1" lang="en-US" altLang="ja-JP" sz="1400" dirty="0">
                <a:effectLst>
                  <a:outerShdw blurRad="38100" dist="38100" dir="2700000" algn="tl">
                    <a:srgbClr val="000000">
                      <a:alpha val="43137"/>
                    </a:srgbClr>
                  </a:outerShdw>
                </a:effectLst>
              </a:rPr>
              <a:t>OSPF</a:t>
            </a:r>
            <a:r>
              <a:rPr kumimoji="1" lang="ja-JP" altLang="en-US" sz="1400" dirty="0">
                <a:effectLst>
                  <a:outerShdw blurRad="38100" dist="38100" dir="2700000" algn="tl">
                    <a:srgbClr val="000000">
                      <a:alpha val="43137"/>
                    </a:srgbClr>
                  </a:outerShdw>
                </a:effectLst>
              </a:rPr>
              <a:t>プロジェクトの主要テーマでもある「高齢者にやさしいまちづくり」の具体的なプロジェクトとして立ち上げたもの。</a:t>
            </a:r>
          </a:p>
        </p:txBody>
      </p:sp>
      <p:sp>
        <p:nvSpPr>
          <p:cNvPr id="15"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smtClean="0">
                <a:ln>
                  <a:noFill/>
                </a:ln>
                <a:solidFill>
                  <a:srgbClr val="002060"/>
                </a:solidFill>
                <a:effectLst/>
                <a:uLnTx/>
                <a:uFillTx/>
                <a:latin typeface="Meiryo UI"/>
                <a:ea typeface="Meiryo UI"/>
                <a:cs typeface="+mj-cs"/>
              </a:rPr>
              <a:t>取組</a:t>
            </a:r>
            <a:r>
              <a:rPr lang="ja-JP" altLang="en-US" dirty="0" smtClean="0">
                <a:latin typeface="Meiryo UI"/>
                <a:ea typeface="Meiryo UI"/>
              </a:rPr>
              <a:t>み②（大阪府）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4088081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6EDF4CF-9794-43B1-A2B7-7E03E25F06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5" name="テキスト ボックス 4">
            <a:extLst>
              <a:ext uri="{FF2B5EF4-FFF2-40B4-BE49-F238E27FC236}">
                <a16:creationId xmlns:a16="http://schemas.microsoft.com/office/drawing/2014/main" id="{C24B882F-FB8A-4815-BF10-3140FD3A42A9}"/>
              </a:ext>
            </a:extLst>
          </p:cNvPr>
          <p:cNvSpPr txBox="1"/>
          <p:nvPr/>
        </p:nvSpPr>
        <p:spPr>
          <a:xfrm>
            <a:off x="79116" y="729273"/>
            <a:ext cx="8815502"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スマートモビリティの促進</a:t>
            </a:r>
          </a:p>
        </p:txBody>
      </p:sp>
      <p:sp>
        <p:nvSpPr>
          <p:cNvPr id="14" name="正方形/長方形 13"/>
          <p:cNvSpPr/>
          <p:nvPr/>
        </p:nvSpPr>
        <p:spPr>
          <a:xfrm>
            <a:off x="0" y="5274530"/>
            <a:ext cx="5841585" cy="1692547"/>
          </a:xfrm>
          <a:prstGeom prst="rect">
            <a:avLst/>
          </a:prstGeom>
          <a:no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4625" marR="0" lvl="0" indent="0" algn="l" defTabSz="457200" rtl="0" eaLnBrk="1" fontAlgn="auto" latinLnBrk="0" hangingPunct="1">
              <a:lnSpc>
                <a:spcPts val="1900"/>
              </a:lnSpc>
              <a:spcBef>
                <a:spcPts val="0"/>
              </a:spcBef>
              <a:spcAft>
                <a:spcPts val="0"/>
              </a:spcAft>
              <a:buClrTx/>
              <a:buSzTx/>
              <a:buFontTx/>
              <a:buNone/>
              <a:tabLst/>
              <a:defRPr/>
            </a:pPr>
            <a:r>
              <a:rPr kumimoji="1" lang="ja-JP" altLang="en-US" sz="1600" b="1" dirty="0">
                <a:solidFill>
                  <a:schemeClr val="tx1"/>
                </a:solidFill>
                <a:latin typeface="Meiryo UI" panose="020B0604030504040204" pitchFamily="50" charset="-128"/>
                <a:ea typeface="Meiryo UI" panose="020B0604030504040204" pitchFamily="50" charset="-128"/>
              </a:rPr>
              <a:t>３</a:t>
            </a:r>
            <a:r>
              <a:rPr kumimoji="1" lang="ja-JP" altLang="en-US"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．スマートモビリティ促進に向けた動き</a:t>
            </a:r>
            <a:endParaRPr kumimoji="1" lang="en-US" altLang="ja-JP"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449263" marR="0" lvl="0" indent="82550" algn="l" defTabSz="457200" rtl="0" eaLnBrk="1" fontAlgn="auto" latinLnBrk="0" hangingPunct="1">
              <a:lnSpc>
                <a:spcPts val="19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オンデマンド交通の導入に向けたワーキンググループを</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設置</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49263" marR="0" lvl="0" algn="l" defTabSz="457200" rtl="0" eaLnBrk="1" fontAlgn="auto" latinLnBrk="0" hangingPunct="1">
              <a:lnSpc>
                <a:spcPts val="1900"/>
              </a:lnSpc>
              <a:spcBef>
                <a:spcPts val="0"/>
              </a:spcBef>
              <a:spcAft>
                <a:spcPts val="0"/>
              </a:spcAft>
              <a:buClrTx/>
              <a:buSzTx/>
              <a:tabLst/>
              <a:defRPr/>
            </a:pPr>
            <a:r>
              <a:rPr kumimoji="1" lang="ja-JP" altLang="en-US" sz="1400" dirty="0">
                <a:solidFill>
                  <a:prstClr val="black"/>
                </a:solidFill>
                <a:latin typeface="Meiryo UI" panose="020B0604030504040204" pitchFamily="50" charset="-128"/>
                <a:ea typeface="Meiryo UI" panose="020B0604030504040204" pitchFamily="50" charset="-128"/>
              </a:rPr>
              <a:t>　・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市町村の検討を支援。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市町村が参画</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dirty="0">
              <a:solidFill>
                <a:prstClr val="black"/>
              </a:solidFill>
              <a:latin typeface="Meiryo UI" panose="020B0604030504040204" pitchFamily="50" charset="-128"/>
              <a:ea typeface="Meiryo UI" panose="020B0604030504040204" pitchFamily="50" charset="-128"/>
            </a:endParaRPr>
          </a:p>
          <a:p>
            <a:pPr marL="449263" marR="0" lvl="0" algn="l" defTabSz="457200" rtl="0" eaLnBrk="1" fontAlgn="auto" latinLnBrk="0" hangingPunct="1">
              <a:spcBef>
                <a:spcPts val="0"/>
              </a:spcBef>
              <a:spcAft>
                <a:spcPts val="0"/>
              </a:spcAft>
              <a:buClrTx/>
              <a:buSzTx/>
              <a:tabLst/>
              <a:defRPr/>
            </a:pPr>
            <a:endParaRPr kumimoji="1" lang="en-US" altLang="ja-JP" sz="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49263" marR="0" lvl="1" indent="1588"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公民共同で関西</a:t>
            </a:r>
            <a:r>
              <a:rPr kumimoji="1" lang="en-US" altLang="ja-JP"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MaaS</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検討</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49263" marR="0" lvl="1" algn="l" defTabSz="457200" rtl="0" eaLnBrk="1" fontAlgn="auto" latinLnBrk="0" hangingPunct="1">
              <a:lnSpc>
                <a:spcPts val="2000"/>
              </a:lnSpc>
              <a:spcBef>
                <a:spcPts val="0"/>
              </a:spcBef>
              <a:spcAft>
                <a:spcPts val="300"/>
              </a:spcAft>
              <a:buClrTx/>
              <a:buSzTx/>
              <a:tabLst/>
              <a:defRPr/>
            </a:pPr>
            <a:r>
              <a:rPr kumimoji="1" lang="ja-JP" altLang="en-US" sz="1400" noProof="0" dirty="0">
                <a:solidFill>
                  <a:prstClr val="black"/>
                </a:solidFill>
                <a:latin typeface="Meiryo UI" panose="020B0604030504040204" pitchFamily="50" charset="-128"/>
                <a:ea typeface="Meiryo UI" panose="020B0604030504040204" pitchFamily="50" charset="-128"/>
              </a:rPr>
              <a:t>　・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関西</a:t>
            </a:r>
            <a:r>
              <a:rPr kumimoji="1" lang="en-US" altLang="ja-JP" sz="1400" b="1" i="0" u="none" strike="noStrike" kern="1200" cap="none" spc="0" normalizeH="0" baseline="0" noProof="0" dirty="0" err="1">
                <a:ln>
                  <a:noFill/>
                </a:ln>
                <a:solidFill>
                  <a:srgbClr val="0070C0"/>
                </a:solidFill>
                <a:effectLst/>
                <a:uLnTx/>
                <a:uFillTx/>
                <a:latin typeface="Meiryo UI" panose="020B0604030504040204" pitchFamily="50" charset="-128"/>
                <a:ea typeface="Meiryo UI" panose="020B0604030504040204" pitchFamily="50" charset="-128"/>
                <a:cs typeface="+mn-cs"/>
              </a:rPr>
              <a:t>MaaS</a:t>
            </a:r>
            <a:r>
              <a:rPr kumimoji="1" lang="ja-JP" altLang="en-US" sz="14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推進連絡会議</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」が発足。</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(2021.12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38150" marR="0" lvl="0" indent="-73025" algn="l" defTabSz="457200" rtl="0" eaLnBrk="1" fontAlgn="auto" latinLnBrk="0" hangingPunct="1">
              <a:spcBef>
                <a:spcPts val="0"/>
              </a:spcBef>
              <a:spcAft>
                <a:spcPts val="300"/>
              </a:spcAft>
              <a:buClrTx/>
              <a:buSzTx/>
              <a:buFontTx/>
              <a:buNone/>
              <a:tabLst>
                <a:tab pos="534988" algn="l"/>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万博アプリとの連携や、交通モード、観光・商業分野との連携を確認</a:t>
            </a:r>
            <a:r>
              <a:rPr kumimoji="1" lang="ja-JP" altLang="en-US" sz="1200" dirty="0">
                <a:solidFill>
                  <a:prstClr val="black"/>
                </a:solidFill>
                <a:latin typeface="Meiryo UI" panose="020B0604030504040204" pitchFamily="50" charset="-128"/>
                <a:ea typeface="Meiryo UI" panose="020B0604030504040204" pitchFamily="50" charset="-128"/>
              </a:rPr>
              <a:t>。</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5" name="図 14"/>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324910" y="3922212"/>
            <a:ext cx="1571771" cy="1035002"/>
          </a:xfrm>
          <a:prstGeom prst="rect">
            <a:avLst/>
          </a:prstGeom>
        </p:spPr>
      </p:pic>
      <p:grpSp>
        <p:nvGrpSpPr>
          <p:cNvPr id="3" name="グループ化 2"/>
          <p:cNvGrpSpPr/>
          <p:nvPr/>
        </p:nvGrpSpPr>
        <p:grpSpPr>
          <a:xfrm>
            <a:off x="7338162" y="1649529"/>
            <a:ext cx="1619897" cy="1181685"/>
            <a:chOff x="7263501" y="3108960"/>
            <a:chExt cx="1619897" cy="1181685"/>
          </a:xfrm>
        </p:grpSpPr>
        <p:pic>
          <p:nvPicPr>
            <p:cNvPr id="17" name="図 16" descr="画面の領域"/>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63501" y="3108960"/>
              <a:ext cx="1619897" cy="1181685"/>
            </a:xfrm>
            <a:prstGeom prst="rect">
              <a:avLst/>
            </a:prstGeom>
          </p:spPr>
        </p:pic>
        <p:pic>
          <p:nvPicPr>
            <p:cNvPr id="18" name="図 17" descr="画面の領域"/>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63501" y="3925585"/>
              <a:ext cx="337681" cy="340496"/>
            </a:xfrm>
            <a:prstGeom prst="rect">
              <a:avLst/>
            </a:prstGeom>
          </p:spPr>
        </p:pic>
      </p:grpSp>
      <p:sp>
        <p:nvSpPr>
          <p:cNvPr id="24" name="テキスト ボックス 23"/>
          <p:cNvSpPr txBox="1"/>
          <p:nvPr/>
        </p:nvSpPr>
        <p:spPr>
          <a:xfrm>
            <a:off x="6172200" y="6673929"/>
            <a:ext cx="1534229" cy="220573"/>
          </a:xfrm>
          <a:prstGeom prst="rect">
            <a:avLst/>
          </a:prstGeom>
          <a:noFill/>
        </p:spPr>
        <p:txBody>
          <a:bodyPr wrap="square" rtlCol="0">
            <a:spAutoFit/>
          </a:bodyPr>
          <a:lstStyle/>
          <a:p>
            <a:pPr lvl="0" algn="ctr">
              <a:lnSpc>
                <a:spcPts val="1000"/>
              </a:lnSpc>
              <a:tabLst>
                <a:tab pos="534988" algn="l"/>
              </a:tabLst>
              <a:defRPr/>
            </a:pPr>
            <a:r>
              <a:rPr kumimoji="1" lang="ja-JP" altLang="en-US" sz="900" dirty="0">
                <a:solidFill>
                  <a:prstClr val="black"/>
                </a:solidFill>
              </a:rPr>
              <a:t>関西</a:t>
            </a:r>
            <a:r>
              <a:rPr kumimoji="1" lang="en-US" altLang="zh-TW" sz="900" dirty="0" err="1">
                <a:solidFill>
                  <a:prstClr val="black"/>
                </a:solidFill>
              </a:rPr>
              <a:t>MaaS</a:t>
            </a:r>
            <a:r>
              <a:rPr kumimoji="1" lang="zh-TW" altLang="en-US" sz="900" dirty="0">
                <a:solidFill>
                  <a:prstClr val="black"/>
                </a:solidFill>
              </a:rPr>
              <a:t>推進連絡会議</a:t>
            </a:r>
            <a:endParaRPr kumimoji="1" lang="ja-JP" altLang="en-US" sz="900" dirty="0">
              <a:solidFill>
                <a:prstClr val="black"/>
              </a:solidFill>
            </a:endParaRPr>
          </a:p>
        </p:txBody>
      </p:sp>
      <p:sp>
        <p:nvSpPr>
          <p:cNvPr id="25" name="テキスト ボックス 24"/>
          <p:cNvSpPr txBox="1"/>
          <p:nvPr/>
        </p:nvSpPr>
        <p:spPr>
          <a:xfrm>
            <a:off x="7237375" y="2836051"/>
            <a:ext cx="1974865" cy="369332"/>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図１</a:t>
            </a:r>
            <a:r>
              <a:rPr kumimoji="1" lang="en-US" altLang="ja-JP"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河内長野市南花台の　「クルクル」</a:t>
            </a:r>
          </a:p>
        </p:txBody>
      </p:sp>
      <p:sp>
        <p:nvSpPr>
          <p:cNvPr id="26" name="テキスト ボックス 25"/>
          <p:cNvSpPr txBox="1"/>
          <p:nvPr/>
        </p:nvSpPr>
        <p:spPr>
          <a:xfrm>
            <a:off x="7117315" y="4957214"/>
            <a:ext cx="1974865"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万博公園での自動運転実験走行</a:t>
            </a:r>
          </a:p>
        </p:txBody>
      </p:sp>
      <p:sp>
        <p:nvSpPr>
          <p:cNvPr id="2" name="正方形/長方形 1"/>
          <p:cNvSpPr/>
          <p:nvPr/>
        </p:nvSpPr>
        <p:spPr>
          <a:xfrm>
            <a:off x="92764" y="1220212"/>
            <a:ext cx="7880819" cy="2644314"/>
          </a:xfrm>
          <a:prstGeom prst="rect">
            <a:avLst/>
          </a:prstGeom>
        </p:spPr>
        <p:txBody>
          <a:bodyPr wrap="square">
            <a:spAutoFit/>
          </a:bodyPr>
          <a:lstStyle/>
          <a:p>
            <a:pPr marL="0" marR="0" lvl="0" indent="0" algn="l" defTabSz="457200" rtl="0" eaLnBrk="1" fontAlgn="auto" latinLnBrk="0" hangingPunct="1">
              <a:lnSpc>
                <a:spcPts val="1900"/>
              </a:lnSpc>
              <a:spcBef>
                <a:spcPts val="0"/>
              </a:spcBef>
              <a:spcAft>
                <a:spcPts val="0"/>
              </a:spcAft>
              <a:buClrTx/>
              <a:buSzTx/>
              <a:buFontTx/>
              <a:buNone/>
              <a:tabLst/>
              <a:defRPr/>
            </a:pPr>
            <a:r>
              <a:rPr kumimoji="1" lang="ja-JP" altLang="en-US" sz="1600" b="1" dirty="0">
                <a:latin typeface="Meiryo UI" panose="020B0604030504040204" pitchFamily="50" charset="-128"/>
                <a:ea typeface="Meiryo UI" panose="020B0604030504040204" pitchFamily="50" charset="-128"/>
              </a:rPr>
              <a:t>１</a:t>
            </a:r>
            <a:r>
              <a:rPr kumimoji="1" lang="ja-JP" altLang="en-US" sz="1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．市町村・地域の取組み</a:t>
            </a: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府スマートシティ戦略推進補助／国プロジェクトの採択支援等</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50850" marR="0" lvl="0" indent="-184150" algn="l" defTabSz="457200" rtl="0" eaLnBrk="1" fontAlgn="auto" latinLnBrk="0" hangingPunct="1">
              <a:lnSpc>
                <a:spcPts val="2000"/>
              </a:lnSpc>
              <a:spcBef>
                <a:spcPts val="0"/>
              </a:spcBef>
              <a:spcAft>
                <a:spcPts val="0"/>
              </a:spcAft>
              <a:buClrTx/>
              <a:buSzTx/>
              <a:buFont typeface="Wingdings" panose="05000000000000000000" pitchFamily="2" charset="2"/>
              <a:buChar char="Ø"/>
              <a:tabLst/>
              <a:defRPr/>
            </a:pPr>
            <a:r>
              <a:rPr kumimoji="1" lang="ja-JP" altLang="en-US" sz="1400" dirty="0">
                <a:latin typeface="Meiryo UI" panose="020B0604030504040204" pitchFamily="50" charset="-128"/>
                <a:ea typeface="Meiryo UI" panose="020B0604030504040204" pitchFamily="50" charset="-128"/>
              </a:rPr>
              <a:t> </a:t>
            </a:r>
            <a:r>
              <a:rPr kumimoji="1" lang="ja-JP" altLang="en-US" sz="1400" b="0" i="0" u="none" strike="noStrike" kern="1200" cap="none" spc="0" normalizeH="0" baseline="0" noProof="0" dirty="0" smtClean="0">
                <a:ln>
                  <a:noFill/>
                </a:ln>
                <a:solidFill>
                  <a:srgbClr val="0070C0"/>
                </a:solidFill>
                <a:effectLst/>
                <a:uLnTx/>
                <a:uFillTx/>
                <a:latin typeface="Meiryo UI" panose="020B0604030504040204" pitchFamily="50" charset="-128"/>
                <a:ea typeface="Meiryo UI" panose="020B0604030504040204" pitchFamily="50" charset="-128"/>
                <a:cs typeface="+mn-cs"/>
              </a:rPr>
              <a:t>池田市</a:t>
            </a:r>
            <a:r>
              <a:rPr kumimoji="1" lang="ja-JP" altLang="en-US" sz="14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　伏尾台</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a:t>
            </a:r>
            <a:r>
              <a:rPr kumimoji="1" lang="en-US" altLang="ja-JP"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MaaS</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b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ライドシェアの運行に併せ、高齢者見守りサービス等を付加する地域</a:t>
            </a:r>
            <a:r>
              <a:rPr kumimoji="1"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MaaS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を展開。（</a:t>
            </a:r>
            <a:r>
              <a:rPr kumimoji="1" lang="en-US" altLang="ja-JP" sz="1200" dirty="0">
                <a:solidFill>
                  <a:prstClr val="black"/>
                </a:solidFill>
                <a:latin typeface="Meiryo UI" panose="020B0604030504040204" pitchFamily="50" charset="-128"/>
                <a:ea typeface="Meiryo UI" panose="020B0604030504040204" pitchFamily="50" charset="-128"/>
              </a:rPr>
              <a:t>2020</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5125" marR="0" lvl="0" indent="-98425" algn="l" defTabSz="457200" rtl="0" eaLnBrk="1" fontAlgn="auto" latinLnBrk="0" hangingPunct="1">
              <a:lnSpc>
                <a:spcPts val="2000"/>
              </a:lnSpc>
              <a:spcBef>
                <a:spcPts val="0"/>
              </a:spcBef>
              <a:spcAft>
                <a:spcPts val="0"/>
              </a:spcAft>
              <a:buClrTx/>
              <a:buSzTx/>
              <a:buFont typeface="Wingdings" panose="05000000000000000000" pitchFamily="2" charset="2"/>
              <a:buChar char="Ø"/>
              <a:tabLst>
                <a:tab pos="450850" algn="l"/>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河内長野市　南花台</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オンデマンド、自動運転</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400" dirty="0">
              <a:solidFill>
                <a:prstClr val="black"/>
              </a:solidFill>
              <a:latin typeface="Meiryo UI" panose="020B0604030504040204" pitchFamily="50" charset="-128"/>
              <a:ea typeface="Meiryo UI" panose="020B0604030504040204" pitchFamily="50" charset="-128"/>
            </a:endParaRPr>
          </a:p>
          <a:p>
            <a:pPr marL="266700" marR="0" lvl="0" algn="l" defTabSz="457200" rtl="0" eaLnBrk="1" fontAlgn="auto" latinLnBrk="0" hangingPunct="1">
              <a:lnSpc>
                <a:spcPts val="2000"/>
              </a:lnSpc>
              <a:spcBef>
                <a:spcPts val="0"/>
              </a:spcBef>
              <a:spcAft>
                <a:spcPts val="0"/>
              </a:spcAft>
              <a:buClrTx/>
              <a:buSzTx/>
              <a:tabLst>
                <a:tab pos="450850" algn="l"/>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地域主体運行の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オンデマンド交通「クルクル」を運行（</a:t>
            </a:r>
            <a:r>
              <a:rPr kumimoji="1" lang="en-US" altLang="ja-JP" sz="1200" dirty="0">
                <a:solidFill>
                  <a:prstClr val="black"/>
                </a:solidFill>
                <a:latin typeface="Meiryo UI" panose="020B0604030504040204" pitchFamily="50" charset="-128"/>
                <a:ea typeface="Meiryo UI" panose="020B0604030504040204" pitchFamily="50" charset="-128"/>
              </a:rPr>
              <a:t>2019</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dirty="0">
                <a:solidFill>
                  <a:prstClr val="black"/>
                </a:solidFill>
                <a:latin typeface="Meiryo UI" panose="020B0604030504040204" pitchFamily="50" charset="-128"/>
                <a:ea typeface="Meiryo UI" panose="020B0604030504040204" pitchFamily="50" charset="-128"/>
              </a:rPr>
              <a:t>図１</a:t>
            </a:r>
            <a:r>
              <a:rPr kumimoji="1" lang="en-US" altLang="ja-JP" sz="1200" dirty="0">
                <a:solidFill>
                  <a:prstClr val="black"/>
                </a:solidFill>
                <a:latin typeface="Meiryo UI" panose="020B0604030504040204" pitchFamily="50" charset="-128"/>
                <a:ea typeface="Meiryo UI" panose="020B0604030504040204" pitchFamily="50" charset="-128"/>
              </a:rPr>
              <a:t>】</a:t>
            </a:r>
          </a:p>
          <a:p>
            <a:pPr marL="266700" marR="0" lvl="0" algn="l" defTabSz="457200" rtl="0" eaLnBrk="1" fontAlgn="auto" latinLnBrk="0" hangingPunct="1">
              <a:lnSpc>
                <a:spcPts val="2000"/>
              </a:lnSpc>
              <a:spcBef>
                <a:spcPts val="0"/>
              </a:spcBef>
              <a:spcAft>
                <a:spcPts val="0"/>
              </a:spcAft>
              <a:buClrTx/>
              <a:buSzTx/>
              <a:tabLst>
                <a:tab pos="450850" algn="l"/>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電磁誘導式の自動運転の</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実証を開始（</a:t>
            </a:r>
            <a:r>
              <a:rPr kumimoji="1" lang="en-US" altLang="ja-JP" sz="1200" dirty="0">
                <a:latin typeface="Meiryo UI" panose="020B0604030504040204" pitchFamily="50" charset="-128"/>
                <a:ea typeface="Meiryo UI" panose="020B0604030504040204" pitchFamily="50" charset="-128"/>
              </a:rPr>
              <a:t>2021</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.10</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346075" lvl="0" indent="-79375">
              <a:lnSpc>
                <a:spcPts val="2000"/>
              </a:lnSpc>
              <a:buFont typeface="Wingdings" panose="05000000000000000000" pitchFamily="2" charset="2"/>
              <a:buChar char="Ø"/>
              <a:defRPr/>
            </a:pPr>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400" dirty="0">
                <a:solidFill>
                  <a:srgbClr val="0070C0"/>
                </a:solidFill>
                <a:latin typeface="Meiryo UI" panose="020B0604030504040204" pitchFamily="50" charset="-128"/>
                <a:ea typeface="Meiryo UI" panose="020B0604030504040204" pitchFamily="50" charset="-128"/>
              </a:rPr>
              <a:t>四條畷市　田原地域　　</a:t>
            </a:r>
            <a:r>
              <a:rPr kumimoji="1" lang="en-US" altLang="ja-JP" sz="1400" dirty="0">
                <a:solidFill>
                  <a:srgbClr val="0070C0"/>
                </a:solidFill>
                <a:latin typeface="Meiryo UI" panose="020B0604030504040204" pitchFamily="50" charset="-128"/>
                <a:ea typeface="Meiryo UI" panose="020B0604030504040204" pitchFamily="50" charset="-128"/>
              </a:rPr>
              <a:t>〔</a:t>
            </a:r>
            <a:r>
              <a:rPr kumimoji="1" lang="ja-JP" altLang="en-US" sz="1400" dirty="0">
                <a:solidFill>
                  <a:srgbClr val="0070C0"/>
                </a:solidFill>
                <a:latin typeface="Meiryo UI" panose="020B0604030504040204" pitchFamily="50" charset="-128"/>
                <a:ea typeface="Meiryo UI" panose="020B0604030504040204" pitchFamily="50" charset="-128"/>
              </a:rPr>
              <a:t>自動運転</a:t>
            </a:r>
            <a:r>
              <a:rPr kumimoji="1" lang="en-US" altLang="ja-JP" sz="1400" dirty="0">
                <a:solidFill>
                  <a:srgbClr val="0070C0"/>
                </a:solidFill>
                <a:latin typeface="Meiryo UI" panose="020B0604030504040204" pitchFamily="50" charset="-128"/>
                <a:ea typeface="Meiryo UI" panose="020B0604030504040204" pitchFamily="50" charset="-128"/>
              </a:rPr>
              <a:t>〕</a:t>
            </a:r>
          </a:p>
          <a:p>
            <a:pPr marL="174625" lvl="0">
              <a:lnSpc>
                <a:spcPts val="2000"/>
              </a:lnSpc>
              <a:defRPr/>
            </a:pPr>
            <a:r>
              <a:rPr kumimoji="1" lang="ja-JP" altLang="en-US" sz="1200" dirty="0">
                <a:solidFill>
                  <a:srgbClr val="FF0000"/>
                </a:solidFill>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　・　自動運転の実装に向けた自動運転車のデモンストレーションと基本構想・実施計画の策定。（</a:t>
            </a:r>
            <a:r>
              <a:rPr kumimoji="1" lang="en-US" altLang="ja-JP" sz="1200" dirty="0">
                <a:latin typeface="Meiryo UI" panose="020B0604030504040204" pitchFamily="50" charset="-128"/>
                <a:ea typeface="Meiryo UI" panose="020B0604030504040204" pitchFamily="50" charset="-128"/>
              </a:rPr>
              <a:t>2021</a:t>
            </a:r>
            <a:r>
              <a:rPr kumimoji="1" lang="ja-JP" altLang="en-US" sz="1200" dirty="0">
                <a:latin typeface="Meiryo UI" panose="020B0604030504040204" pitchFamily="50" charset="-128"/>
                <a:ea typeface="Meiryo UI" panose="020B0604030504040204" pitchFamily="50" charset="-128"/>
              </a:rPr>
              <a:t>年度）</a:t>
            </a:r>
            <a:endParaRPr kumimoji="1" lang="en-US" altLang="ja-JP" sz="1200" dirty="0">
              <a:latin typeface="Meiryo UI" panose="020B0604030504040204" pitchFamily="50" charset="-128"/>
              <a:ea typeface="Meiryo UI" panose="020B0604030504040204" pitchFamily="50" charset="-128"/>
            </a:endParaRPr>
          </a:p>
          <a:p>
            <a:pPr marL="346075" marR="0" lvl="0" indent="-79375" algn="l" defTabSz="457200" rtl="0" eaLnBrk="1" fontAlgn="auto" latinLnBrk="0" hangingPunct="1">
              <a:lnSpc>
                <a:spcPts val="2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岸和田市　道の駅「愛彩ランド」</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他</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lvl="0">
              <a:lnSpc>
                <a:spcPts val="2000"/>
              </a:lnSpc>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1" lang="ja-JP" altLang="en-US" sz="1200" dirty="0">
                <a:solidFill>
                  <a:prstClr val="black"/>
                </a:solidFill>
                <a:latin typeface="Meiryo UI" panose="020B0604030504040204" pitchFamily="50" charset="-128"/>
                <a:ea typeface="Meiryo UI" panose="020B0604030504040204" pitchFamily="50" charset="-128"/>
              </a:rPr>
              <a:t>モビリティポートを活用したパーソナルモビリティの実証実験やサービスの実装に向けた人流データの解析</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en-US" altLang="ja-JP" sz="1200" dirty="0" smtClean="0">
                <a:solidFill>
                  <a:prstClr val="black"/>
                </a:solidFill>
                <a:latin typeface="Meiryo UI" panose="020B0604030504040204" pitchFamily="50" charset="-128"/>
                <a:ea typeface="Meiryo UI" panose="020B0604030504040204" pitchFamily="50" charset="-128"/>
              </a:rPr>
              <a:t>2021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0" name="正方形/長方形 39"/>
          <p:cNvSpPr/>
          <p:nvPr/>
        </p:nvSpPr>
        <p:spPr>
          <a:xfrm>
            <a:off x="92764" y="3872224"/>
            <a:ext cx="7261581" cy="1310615"/>
          </a:xfrm>
          <a:prstGeom prst="rect">
            <a:avLst/>
          </a:prstGeom>
        </p:spPr>
        <p:txBody>
          <a:bodyPr wrap="square">
            <a:spAutoFit/>
          </a:bodyPr>
          <a:lstStyle/>
          <a:p>
            <a:pPr marL="0" marR="0" lvl="0" indent="0" algn="l" defTabSz="457200" rtl="0" eaLnBrk="1" fontAlgn="auto" latinLnBrk="0" hangingPunct="1">
              <a:lnSpc>
                <a:spcPts val="1900"/>
              </a:lnSpc>
              <a:spcBef>
                <a:spcPts val="0"/>
              </a:spcBef>
              <a:spcAft>
                <a:spcPts val="0"/>
              </a:spcAft>
              <a:buClrTx/>
              <a:buSzTx/>
              <a:buFontTx/>
              <a:buNone/>
              <a:tabLst/>
              <a:defRPr/>
            </a:pPr>
            <a:r>
              <a:rPr kumimoji="1" lang="ja-JP" altLang="en-US" sz="1600" b="1" dirty="0">
                <a:latin typeface="Meiryo UI" panose="020B0604030504040204" pitchFamily="50" charset="-128"/>
                <a:ea typeface="Meiryo UI" panose="020B0604030504040204" pitchFamily="50" charset="-128"/>
              </a:rPr>
              <a:t>２</a:t>
            </a:r>
            <a:r>
              <a:rPr kumimoji="1" lang="ja-JP" altLang="en-US" sz="1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．企業主導の取組み</a:t>
            </a:r>
            <a:endParaRPr kumimoji="1" lang="en-US" altLang="ja-JP" sz="1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285750" lvl="0" indent="-103188">
              <a:lnSpc>
                <a:spcPts val="1900"/>
              </a:lnSpc>
              <a:buFont typeface="Wingdings" panose="05000000000000000000" pitchFamily="2" charset="2"/>
              <a:buChar char="Ø"/>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三井物産・パナソニック・凸版印刷・博報堂・</a:t>
            </a:r>
            <a:r>
              <a:rPr kumimoji="1" lang="en-US" altLang="ja-JP" sz="14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JR</a:t>
            </a:r>
            <a:r>
              <a:rPr kumimoji="1" lang="ja-JP" altLang="en-US" sz="1400" dirty="0">
                <a:solidFill>
                  <a:srgbClr val="0070C0"/>
                </a:solidFill>
                <a:latin typeface="Meiryo UI" panose="020B0604030504040204" pitchFamily="50" charset="-128"/>
                <a:ea typeface="Meiryo UI" panose="020B0604030504040204" pitchFamily="50" charset="-128"/>
              </a:rPr>
              <a:t>西日本・万博記念公園</a:t>
            </a:r>
            <a:r>
              <a:rPr kumimoji="1" lang="ja-JP" altLang="en-US" sz="1400" dirty="0" smtClean="0">
                <a:solidFill>
                  <a:srgbClr val="0070C0"/>
                </a:solidFill>
                <a:latin typeface="Meiryo UI" panose="020B0604030504040204" pitchFamily="50" charset="-128"/>
                <a:ea typeface="Meiryo UI" panose="020B0604030504040204" pitchFamily="50" charset="-128"/>
              </a:rPr>
              <a:t>マネジメントパートナーズ</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自動運転</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182562" lvl="0">
              <a:lnSpc>
                <a:spcPts val="1900"/>
              </a:lnSpc>
              <a:defRPr/>
            </a:pPr>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400" dirty="0" smtClean="0">
                <a:solidFill>
                  <a:prstClr val="black"/>
                </a:solidFill>
                <a:latin typeface="Meiryo UI" panose="020B0604030504040204" pitchFamily="50" charset="-128"/>
                <a:ea typeface="Meiryo UI" panose="020B0604030504040204" pitchFamily="50" charset="-128"/>
              </a:rPr>
              <a:t>　</a:t>
            </a:r>
            <a:r>
              <a:rPr kumimoji="1" lang="ja-JP" altLang="en-US" sz="1200" noProof="0" dirty="0" smtClean="0">
                <a:solidFill>
                  <a:prstClr val="black"/>
                </a:solidFill>
                <a:latin typeface="Meiryo UI" panose="020B0604030504040204" pitchFamily="50" charset="-128"/>
                <a:ea typeface="Meiryo UI" panose="020B0604030504040204" pitchFamily="50" charset="-128"/>
              </a:rPr>
              <a:t>・６</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社</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共同で、万博記念公園にて、自動運転車による次世代型モビリティサービスの実証試験を実施</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dirty="0">
              <a:solidFill>
                <a:prstClr val="black"/>
              </a:solidFill>
              <a:latin typeface="Meiryo UI" panose="020B0604030504040204" pitchFamily="50" charset="-128"/>
              <a:ea typeface="Meiryo UI" panose="020B0604030504040204" pitchFamily="50" charset="-128"/>
            </a:endParaRPr>
          </a:p>
          <a:p>
            <a:pPr marL="182562" lvl="0">
              <a:lnSpc>
                <a:spcPts val="1900"/>
              </a:lnSpc>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遠隔</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操作のアバターや映像コンテンツによるガイダンスサービスも提供</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2020.10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cxnSp>
        <p:nvCxnSpPr>
          <p:cNvPr id="42" name="直線コネクタ 41">
            <a:extLst>
              <a:ext uri="{FF2B5EF4-FFF2-40B4-BE49-F238E27FC236}">
                <a16:creationId xmlns:a16="http://schemas.microsoft.com/office/drawing/2014/main" id="{E89F55EA-8FCF-4392-8851-2A4539E9C9A4}"/>
              </a:ext>
            </a:extLst>
          </p:cNvPr>
          <p:cNvCxnSpPr>
            <a:cxnSpLocks/>
          </p:cNvCxnSpPr>
          <p:nvPr/>
        </p:nvCxnSpPr>
        <p:spPr>
          <a:xfrm>
            <a:off x="172646" y="5211497"/>
            <a:ext cx="87480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2D9B12DF-B604-4C49-93B4-9DA792823832}"/>
              </a:ext>
            </a:extLst>
          </p:cNvPr>
          <p:cNvCxnSpPr>
            <a:cxnSpLocks/>
          </p:cNvCxnSpPr>
          <p:nvPr/>
        </p:nvCxnSpPr>
        <p:spPr>
          <a:xfrm>
            <a:off x="210059" y="3821600"/>
            <a:ext cx="87480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D01A68DD-BFF0-4395-9F74-453C6AB904CC}"/>
              </a:ext>
            </a:extLst>
          </p:cNvPr>
          <p:cNvPicPr>
            <a:picLocks noChangeAspect="1"/>
          </p:cNvPicPr>
          <p:nvPr/>
        </p:nvPicPr>
        <p:blipFill>
          <a:blip r:embed="rId5"/>
          <a:stretch>
            <a:fillRect/>
          </a:stretch>
        </p:blipFill>
        <p:spPr>
          <a:xfrm>
            <a:off x="5981155" y="5284633"/>
            <a:ext cx="2159559" cy="1415166"/>
          </a:xfrm>
          <a:prstGeom prst="rect">
            <a:avLst/>
          </a:prstGeom>
        </p:spPr>
      </p:pic>
      <p:pic>
        <p:nvPicPr>
          <p:cNvPr id="21" name="図 20"/>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363001" y="189328"/>
            <a:ext cx="608962" cy="403200"/>
          </a:xfrm>
          <a:prstGeom prst="rect">
            <a:avLst/>
          </a:prstGeom>
        </p:spPr>
      </p:pic>
      <p:sp>
        <p:nvSpPr>
          <p:cNvPr id="22"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smtClean="0">
                <a:ln>
                  <a:noFill/>
                </a:ln>
                <a:solidFill>
                  <a:srgbClr val="002060"/>
                </a:solidFill>
                <a:effectLst/>
                <a:uLnTx/>
                <a:uFillTx/>
                <a:latin typeface="Meiryo UI"/>
                <a:ea typeface="Meiryo UI"/>
                <a:cs typeface="+mj-cs"/>
              </a:rPr>
              <a:t>取組</a:t>
            </a:r>
            <a:r>
              <a:rPr lang="ja-JP" altLang="en-US" dirty="0" smtClean="0">
                <a:latin typeface="Meiryo UI"/>
                <a:ea typeface="Meiryo UI"/>
              </a:rPr>
              <a:t>み③（大阪府）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3254115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目次</a:t>
            </a:r>
          </a:p>
        </p:txBody>
      </p:sp>
      <p:sp>
        <p:nvSpPr>
          <p:cNvPr id="4" name="スライド番号プレースホルダー 3"/>
          <p:cNvSpPr>
            <a:spLocks noGrp="1"/>
          </p:cNvSpPr>
          <p:nvPr>
            <p:ph type="sldNum" sz="quarter" idx="12"/>
          </p:nvPr>
        </p:nvSpPr>
        <p:spPr>
          <a:xfrm>
            <a:off x="7031334" y="6415817"/>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6" name="テキスト ボックス 5">
            <a:extLst>
              <a:ext uri="{FF2B5EF4-FFF2-40B4-BE49-F238E27FC236}">
                <a16:creationId xmlns:a16="http://schemas.microsoft.com/office/drawing/2014/main" id="{97A54F4A-1B56-4A73-9511-CD6A2ABD06EA}"/>
              </a:ext>
            </a:extLst>
          </p:cNvPr>
          <p:cNvSpPr txBox="1"/>
          <p:nvPr/>
        </p:nvSpPr>
        <p:spPr>
          <a:xfrm>
            <a:off x="810085" y="845061"/>
            <a:ext cx="7773475" cy="5324535"/>
          </a:xfrm>
          <a:prstGeom prst="rect">
            <a:avLst/>
          </a:prstGeom>
          <a:noFill/>
        </p:spPr>
        <p:txBody>
          <a:bodyPr wrap="square" rtlCol="0">
            <a:spAutoFit/>
          </a:bodyPr>
          <a:lstStyle/>
          <a:p>
            <a:pPr lvl="0" defTabSz="415925">
              <a:tabLst>
                <a:tab pos="7354888" algn="r"/>
              </a:tabLst>
              <a:defRPr/>
            </a:pPr>
            <a:r>
              <a:rPr kumimoji="1" lang="ja-JP" altLang="en-US" b="1" dirty="0">
                <a:solidFill>
                  <a:prstClr val="black"/>
                </a:solidFill>
              </a:rPr>
              <a:t>序　</a:t>
            </a:r>
            <a:r>
              <a:rPr kumimoji="1" lang="ja-JP" altLang="en-US" b="1" dirty="0" smtClean="0">
                <a:solidFill>
                  <a:prstClr val="black"/>
                </a:solidFill>
              </a:rPr>
              <a:t>章</a:t>
            </a:r>
            <a:r>
              <a:rPr kumimoji="1" lang="ja-JP" altLang="en-US" sz="1800" b="1" i="0" u="none" strike="noStrike" kern="1200" cap="none" spc="0" normalizeH="0" baseline="0" noProof="0" dirty="0">
                <a:ln>
                  <a:noFill/>
                </a:ln>
                <a:solidFill>
                  <a:prstClr val="black"/>
                </a:solidFill>
                <a:effectLst/>
                <a:uLnTx/>
                <a:uFillTx/>
                <a:latin typeface="Meiryo UI"/>
                <a:ea typeface="Meiryo UI"/>
              </a:rPr>
              <a:t>　大阪スマートシティ戦略に</a:t>
            </a:r>
            <a:r>
              <a:rPr kumimoji="1" lang="ja-JP" altLang="en-US" sz="1800" b="1" i="0" u="none" strike="noStrike" kern="1200" cap="none" spc="0" normalizeH="0" baseline="0" noProof="0" dirty="0" smtClean="0">
                <a:ln>
                  <a:noFill/>
                </a:ln>
                <a:solidFill>
                  <a:prstClr val="black"/>
                </a:solidFill>
                <a:effectLst/>
                <a:uLnTx/>
                <a:uFillTx/>
                <a:latin typeface="Meiryo UI"/>
                <a:ea typeface="Meiryo UI"/>
              </a:rPr>
              <a:t>ついて</a:t>
            </a:r>
            <a:endParaRPr kumimoji="1" lang="en-US" altLang="ja-JP" sz="1800" b="1" i="0" u="none" strike="noStrike" kern="1200" cap="none" spc="0" normalizeH="0" baseline="0" noProof="0" dirty="0">
              <a:ln>
                <a:noFill/>
              </a:ln>
              <a:solidFill>
                <a:prstClr val="black"/>
              </a:solidFill>
              <a:effectLst/>
              <a:uLnTx/>
              <a:uFillTx/>
              <a:latin typeface="Meiryo UI"/>
              <a:ea typeface="Meiryo UI"/>
            </a:endParaRPr>
          </a:p>
          <a:p>
            <a:pPr lvl="0" defTabSz="415925">
              <a:tabLst>
                <a:tab pos="7354888" algn="r"/>
              </a:tabLst>
              <a:defRPr/>
            </a:pPr>
            <a:r>
              <a:rPr kumimoji="1" lang="ja-JP" altLang="en-US" sz="1600" b="0" i="0" u="none" strike="noStrike" kern="1200" cap="none" spc="0" normalizeH="0" baseline="0" noProof="0" dirty="0" smtClean="0">
                <a:ln>
                  <a:noFill/>
                </a:ln>
                <a:solidFill>
                  <a:prstClr val="black"/>
                </a:solidFill>
                <a:effectLst/>
                <a:uLnTx/>
                <a:uFillTx/>
                <a:latin typeface="Meiryo UI"/>
                <a:ea typeface="Meiryo UI"/>
                <a:cs typeface="+mn-cs"/>
              </a:rPr>
              <a:t>　■　大阪</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スマートシティ戦略の基本的な考え方と</a:t>
            </a:r>
            <a:r>
              <a:rPr kumimoji="1" lang="ja-JP" altLang="en-US" sz="1600" b="0" i="0" u="none" strike="noStrike" kern="1200" cap="none" spc="0" normalizeH="0" baseline="0" noProof="0" dirty="0" smtClean="0">
                <a:ln>
                  <a:noFill/>
                </a:ln>
                <a:solidFill>
                  <a:prstClr val="black"/>
                </a:solidFill>
                <a:effectLst/>
                <a:uLnTx/>
                <a:uFillTx/>
                <a:latin typeface="Meiryo UI"/>
                <a:ea typeface="Meiryo UI"/>
                <a:cs typeface="+mn-cs"/>
              </a:rPr>
              <a:t>改定理由 </a:t>
            </a:r>
            <a:r>
              <a:rPr kumimoji="1" lang="en-US" altLang="ja-JP" sz="1600" u="dottedHeavy" dirty="0">
                <a:solidFill>
                  <a:prstClr val="black"/>
                </a:solidFill>
                <a:latin typeface="Meiryo UI"/>
                <a:ea typeface="Meiryo UI"/>
              </a:rPr>
              <a:t>	</a:t>
            </a:r>
            <a:r>
              <a:rPr kumimoji="1" lang="en-US" altLang="ja-JP" sz="1600" dirty="0" smtClean="0">
                <a:solidFill>
                  <a:prstClr val="black"/>
                </a:solidFill>
                <a:latin typeface="Meiryo UI"/>
                <a:ea typeface="Meiryo UI"/>
              </a:rPr>
              <a:t> 3</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lvl="0" defTabSz="415925">
              <a:tabLst>
                <a:tab pos="7354888" algn="r"/>
              </a:tabLst>
              <a:defRPr/>
            </a:pPr>
            <a:r>
              <a:rPr kumimoji="1" lang="ja-JP" altLang="en-US" sz="1600" dirty="0">
                <a:solidFill>
                  <a:prstClr val="black"/>
                </a:solidFill>
                <a:latin typeface="Meiryo UI"/>
                <a:ea typeface="Meiryo UI"/>
              </a:rPr>
              <a:t>　</a:t>
            </a:r>
            <a:r>
              <a:rPr kumimoji="1" lang="ja-JP" altLang="en-US" sz="1600" dirty="0" smtClean="0">
                <a:solidFill>
                  <a:prstClr val="black"/>
                </a:solidFill>
                <a:latin typeface="Meiryo UI"/>
                <a:ea typeface="Meiryo UI"/>
              </a:rPr>
              <a:t>■　大阪</a:t>
            </a:r>
            <a:r>
              <a:rPr kumimoji="1" lang="ja-JP" altLang="en-US" sz="1600" dirty="0">
                <a:solidFill>
                  <a:prstClr val="black"/>
                </a:solidFill>
                <a:latin typeface="Meiryo UI"/>
                <a:ea typeface="Meiryo UI"/>
              </a:rPr>
              <a:t>スマートシティ戦略</a:t>
            </a:r>
            <a:r>
              <a:rPr kumimoji="1" lang="en-US" altLang="ja-JP" sz="1600" dirty="0">
                <a:solidFill>
                  <a:prstClr val="black"/>
                </a:solidFill>
              </a:rPr>
              <a:t>ver.1.0</a:t>
            </a:r>
            <a:r>
              <a:rPr kumimoji="1" lang="ja-JP" altLang="en-US" sz="1600" dirty="0">
                <a:solidFill>
                  <a:prstClr val="black"/>
                </a:solidFill>
              </a:rPr>
              <a:t>の</a:t>
            </a:r>
            <a:r>
              <a:rPr kumimoji="1" lang="ja-JP" altLang="en-US" sz="1600" dirty="0" smtClean="0">
                <a:solidFill>
                  <a:prstClr val="black"/>
                </a:solidFill>
              </a:rPr>
              <a:t>概要 </a:t>
            </a:r>
            <a:r>
              <a:rPr kumimoji="1" lang="en-US" altLang="ja-JP" sz="1600" u="dottedHeavy" dirty="0" smtClean="0">
                <a:solidFill>
                  <a:prstClr val="black"/>
                </a:solidFill>
              </a:rPr>
              <a:t>	</a:t>
            </a:r>
            <a:r>
              <a:rPr kumimoji="1" lang="en-US" altLang="ja-JP" sz="1600" dirty="0" smtClean="0">
                <a:solidFill>
                  <a:prstClr val="black"/>
                </a:solidFill>
              </a:rPr>
              <a:t> 5</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lvl="0" defTabSz="415925">
              <a:tabLst>
                <a:tab pos="7354888" algn="r"/>
              </a:tabLst>
              <a:defRPr/>
            </a:pP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第１章　大阪スマートシティ戦略</a:t>
            </a:r>
            <a:r>
              <a:rPr kumimoji="1" lang="en-US" altLang="ja-JP" sz="1800" b="1" i="0" u="none" strike="noStrike" kern="1200" cap="none" spc="0" normalizeH="0" baseline="0" noProof="0" dirty="0">
                <a:ln>
                  <a:noFill/>
                </a:ln>
                <a:solidFill>
                  <a:prstClr val="black"/>
                </a:solidFill>
                <a:effectLst/>
                <a:uLnTx/>
                <a:uFillTx/>
                <a:latin typeface="Meiryo UI"/>
                <a:ea typeface="Meiryo UI"/>
                <a:cs typeface="+mn-cs"/>
              </a:rPr>
              <a:t>ver.1.0</a:t>
            </a: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の取組み状況</a:t>
            </a:r>
            <a:endParaRPr kumimoji="1" lang="en-US" altLang="ja-JP" b="1" dirty="0">
              <a:solidFill>
                <a:prstClr val="black"/>
              </a:solidFill>
              <a:latin typeface="Meiryo UI"/>
              <a:ea typeface="Meiryo UI"/>
            </a:endParaRPr>
          </a:p>
          <a:p>
            <a:pPr lvl="0" defTabSz="415925">
              <a:tabLst>
                <a:tab pos="7354888" algn="r"/>
              </a:tabLst>
              <a:defRPr/>
            </a:pPr>
            <a:r>
              <a:rPr kumimoji="1" lang="ja-JP" altLang="en-US" sz="1600" dirty="0">
                <a:solidFill>
                  <a:prstClr val="black"/>
                </a:solidFill>
                <a:latin typeface="Meiryo UI"/>
                <a:ea typeface="Meiryo UI"/>
              </a:rPr>
              <a:t>　</a:t>
            </a:r>
            <a:r>
              <a:rPr kumimoji="1" lang="ja-JP" altLang="en-US" sz="1600" dirty="0" smtClean="0">
                <a:solidFill>
                  <a:prstClr val="black"/>
                </a:solidFill>
                <a:latin typeface="Meiryo UI"/>
                <a:ea typeface="Meiryo UI"/>
              </a:rPr>
              <a:t>■　</a:t>
            </a:r>
            <a:r>
              <a:rPr kumimoji="1" lang="ja-JP" altLang="en-US" sz="1600" dirty="0" smtClean="0">
                <a:solidFill>
                  <a:prstClr val="black"/>
                </a:solidFill>
              </a:rPr>
              <a:t>スマートシティ</a:t>
            </a:r>
            <a:r>
              <a:rPr kumimoji="1" lang="ja-JP" altLang="en-US" sz="1600" dirty="0">
                <a:solidFill>
                  <a:prstClr val="black"/>
                </a:solidFill>
              </a:rPr>
              <a:t>戦略</a:t>
            </a:r>
            <a:r>
              <a:rPr kumimoji="1" lang="en-US" altLang="ja-JP" sz="1600" dirty="0">
                <a:solidFill>
                  <a:prstClr val="black"/>
                </a:solidFill>
              </a:rPr>
              <a:t>ver.1.0</a:t>
            </a:r>
            <a:r>
              <a:rPr kumimoji="1" lang="ja-JP" altLang="en-US" sz="1600" dirty="0">
                <a:solidFill>
                  <a:prstClr val="black"/>
                </a:solidFill>
              </a:rPr>
              <a:t>の全体像（３つの</a:t>
            </a:r>
            <a:r>
              <a:rPr kumimoji="1" lang="en-US" altLang="ja-JP" sz="1600" dirty="0">
                <a:solidFill>
                  <a:prstClr val="black"/>
                </a:solidFill>
              </a:rPr>
              <a:t>DX</a:t>
            </a:r>
            <a:r>
              <a:rPr kumimoji="1" lang="ja-JP" altLang="en-US" sz="1600" dirty="0" smtClean="0">
                <a:solidFill>
                  <a:prstClr val="black"/>
                </a:solidFill>
              </a:rPr>
              <a:t>） </a:t>
            </a:r>
            <a:r>
              <a:rPr kumimoji="1" lang="en-US" altLang="ja-JP" sz="1600" u="dottedHeavy" dirty="0" smtClean="0">
                <a:solidFill>
                  <a:prstClr val="black"/>
                </a:solidFill>
              </a:rPr>
              <a:t>	</a:t>
            </a:r>
            <a:r>
              <a:rPr kumimoji="1" lang="en-US" altLang="ja-JP" sz="1600" dirty="0" smtClean="0">
                <a:solidFill>
                  <a:prstClr val="black"/>
                </a:solidFill>
              </a:rPr>
              <a:t> 10</a:t>
            </a:r>
            <a:endParaRPr kumimoji="1" lang="en-US" altLang="ja-JP" sz="1600" dirty="0">
              <a:solidFill>
                <a:prstClr val="black"/>
              </a:solidFill>
            </a:endParaRPr>
          </a:p>
          <a:p>
            <a:pPr lvl="0" defTabSz="415925">
              <a:tabLst>
                <a:tab pos="7354888" algn="r"/>
              </a:tabLst>
              <a:defRPr/>
            </a:pPr>
            <a:r>
              <a:rPr kumimoji="1" lang="ja-JP" altLang="en-US" sz="1600" dirty="0">
                <a:solidFill>
                  <a:prstClr val="black"/>
                </a:solidFill>
                <a:latin typeface="Meiryo UI"/>
                <a:ea typeface="Meiryo UI"/>
              </a:rPr>
              <a:t>　</a:t>
            </a:r>
            <a:r>
              <a:rPr kumimoji="1" lang="ja-JP" altLang="en-US" sz="1600" dirty="0" smtClean="0">
                <a:solidFill>
                  <a:prstClr val="black"/>
                </a:solidFill>
                <a:latin typeface="Meiryo UI"/>
                <a:ea typeface="Meiryo UI"/>
              </a:rPr>
              <a:t>■　スマートシティ</a:t>
            </a:r>
            <a:r>
              <a:rPr kumimoji="1" lang="ja-JP" altLang="en-US" sz="1600" dirty="0">
                <a:solidFill>
                  <a:prstClr val="black"/>
                </a:solidFill>
                <a:latin typeface="Meiryo UI"/>
                <a:ea typeface="Meiryo UI"/>
              </a:rPr>
              <a:t>戦略</a:t>
            </a:r>
            <a:r>
              <a:rPr kumimoji="1" lang="en-US" altLang="ja-JP" sz="1600" dirty="0">
                <a:solidFill>
                  <a:prstClr val="black"/>
                </a:solidFill>
                <a:latin typeface="Meiryo UI"/>
                <a:ea typeface="Meiryo UI"/>
              </a:rPr>
              <a:t>ver.1.0</a:t>
            </a:r>
            <a:r>
              <a:rPr kumimoji="1" lang="ja-JP" altLang="en-US" sz="1600" dirty="0">
                <a:solidFill>
                  <a:prstClr val="black"/>
                </a:solidFill>
                <a:latin typeface="Meiryo UI"/>
                <a:ea typeface="Meiryo UI"/>
              </a:rPr>
              <a:t>の取組み一覧</a:t>
            </a:r>
            <a:r>
              <a:rPr kumimoji="1" lang="ja-JP" altLang="en-US" sz="1600" dirty="0">
                <a:solidFill>
                  <a:prstClr val="black"/>
                </a:solidFill>
              </a:rPr>
              <a:t>｜地域</a:t>
            </a:r>
            <a:r>
              <a:rPr kumimoji="1" lang="en-US" altLang="ja-JP" sz="1600" dirty="0">
                <a:solidFill>
                  <a:prstClr val="black"/>
                </a:solidFill>
              </a:rPr>
              <a:t>DX</a:t>
            </a:r>
            <a:r>
              <a:rPr kumimoji="1" lang="ja-JP" altLang="en-US" sz="1600" dirty="0">
                <a:solidFill>
                  <a:prstClr val="black"/>
                </a:solidFill>
              </a:rPr>
              <a:t>／</a:t>
            </a:r>
            <a:r>
              <a:rPr kumimoji="1" lang="ja-JP" altLang="en-US" sz="1600" dirty="0" smtClean="0">
                <a:solidFill>
                  <a:prstClr val="black"/>
                </a:solidFill>
              </a:rPr>
              <a:t>都市</a:t>
            </a:r>
            <a:r>
              <a:rPr kumimoji="1" lang="en-US" altLang="ja-JP" sz="1600" dirty="0" smtClean="0">
                <a:solidFill>
                  <a:prstClr val="black"/>
                </a:solidFill>
              </a:rPr>
              <a:t>DX </a:t>
            </a:r>
            <a:r>
              <a:rPr kumimoji="1" lang="ja-JP" altLang="en-US" sz="1600" dirty="0" smtClean="0">
                <a:solidFill>
                  <a:prstClr val="black"/>
                </a:solidFill>
              </a:rPr>
              <a:t>及び 行政</a:t>
            </a:r>
            <a:r>
              <a:rPr kumimoji="1" lang="en-US" altLang="ja-JP" sz="1600" dirty="0" smtClean="0">
                <a:solidFill>
                  <a:prstClr val="black"/>
                </a:solidFill>
              </a:rPr>
              <a:t>DX </a:t>
            </a:r>
            <a:r>
              <a:rPr kumimoji="1" lang="en-US" altLang="ja-JP" sz="1600" u="dottedHeavy" dirty="0" smtClean="0">
                <a:solidFill>
                  <a:prstClr val="black"/>
                </a:solidFill>
              </a:rPr>
              <a:t>	</a:t>
            </a:r>
            <a:r>
              <a:rPr kumimoji="1" lang="en-US" altLang="ja-JP" sz="1600" dirty="0" smtClean="0">
                <a:solidFill>
                  <a:prstClr val="black"/>
                </a:solidFill>
              </a:rPr>
              <a:t> 11</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dirty="0">
                <a:solidFill>
                  <a:prstClr val="black"/>
                </a:solidFill>
                <a:latin typeface="Meiryo UI"/>
                <a:ea typeface="Meiryo UI"/>
              </a:rPr>
              <a:t>　</a:t>
            </a:r>
            <a:r>
              <a:rPr kumimoji="1" lang="ja-JP" altLang="en-US" sz="1600" dirty="0" smtClean="0">
                <a:solidFill>
                  <a:prstClr val="black"/>
                </a:solidFill>
                <a:latin typeface="Meiryo UI"/>
                <a:ea typeface="Meiryo UI"/>
              </a:rPr>
              <a:t>■　</a:t>
            </a:r>
            <a:r>
              <a:rPr kumimoji="1" lang="ja-JP" altLang="en-US" sz="1600" dirty="0">
                <a:solidFill>
                  <a:prstClr val="black"/>
                </a:solidFill>
                <a:latin typeface="Meiryo UI"/>
                <a:ea typeface="Meiryo UI"/>
              </a:rPr>
              <a:t>主な</a:t>
            </a:r>
            <a:r>
              <a:rPr kumimoji="1" lang="ja-JP" altLang="en-US" sz="1600" b="0" i="0" u="none" strike="noStrike" kern="1200" cap="none" spc="0" normalizeH="0" baseline="0" noProof="0" dirty="0" smtClean="0">
                <a:ln>
                  <a:noFill/>
                </a:ln>
                <a:solidFill>
                  <a:prstClr val="black"/>
                </a:solidFill>
                <a:effectLst/>
                <a:uLnTx/>
                <a:uFillTx/>
                <a:latin typeface="Meiryo UI"/>
                <a:ea typeface="Meiryo UI"/>
                <a:cs typeface="+mn-cs"/>
              </a:rPr>
              <a:t>取組み </a:t>
            </a:r>
            <a:r>
              <a:rPr kumimoji="1" lang="en-US" altLang="ja-JP" sz="1600" u="dottedHeavy" dirty="0">
                <a:solidFill>
                  <a:prstClr val="black"/>
                </a:solidFill>
                <a:latin typeface="Meiryo UI"/>
                <a:ea typeface="Meiryo UI"/>
              </a:rPr>
              <a:t>	</a:t>
            </a:r>
            <a:r>
              <a:rPr kumimoji="1" lang="en-US" altLang="ja-JP" sz="1600" dirty="0" smtClean="0">
                <a:solidFill>
                  <a:prstClr val="black"/>
                </a:solidFill>
                <a:latin typeface="Meiryo UI"/>
                <a:ea typeface="Meiryo UI"/>
              </a:rPr>
              <a:t> 15</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第２章　</a:t>
            </a:r>
            <a:r>
              <a:rPr kumimoji="1" lang="ja-JP" altLang="en-US" sz="1800" b="1" i="0" u="none" strike="noStrike" kern="1200" cap="none" spc="0" normalizeH="0" baseline="0" noProof="0" dirty="0" smtClean="0">
                <a:ln>
                  <a:noFill/>
                </a:ln>
                <a:solidFill>
                  <a:prstClr val="black"/>
                </a:solidFill>
                <a:effectLst/>
                <a:uLnTx/>
                <a:uFillTx/>
                <a:latin typeface="Meiryo UI"/>
                <a:ea typeface="Meiryo UI"/>
                <a:cs typeface="+mn-cs"/>
              </a:rPr>
              <a:t>大阪スマートシティ</a:t>
            </a: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戦略</a:t>
            </a:r>
            <a:r>
              <a:rPr kumimoji="1" lang="en-US" altLang="ja-JP" sz="1800" b="1" i="0" u="none" strike="noStrike" kern="1200" cap="none" spc="0" normalizeH="0" baseline="0" noProof="0" dirty="0">
                <a:ln>
                  <a:noFill/>
                </a:ln>
                <a:solidFill>
                  <a:prstClr val="black"/>
                </a:solidFill>
                <a:effectLst/>
                <a:uLnTx/>
                <a:uFillTx/>
                <a:latin typeface="Meiryo UI"/>
                <a:ea typeface="Meiryo UI"/>
                <a:cs typeface="+mn-cs"/>
              </a:rPr>
              <a:t>ver.2.0</a:t>
            </a: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の基本理念と背景</a:t>
            </a:r>
            <a:endParaRPr kumimoji="1" lang="en-US" altLang="ja-JP" sz="1800" b="1" i="0" u="none" strike="sngStrike" kern="1200" cap="none" spc="0" normalizeH="0" baseline="0" noProof="0" dirty="0">
              <a:ln>
                <a:noFill/>
              </a:ln>
              <a:solidFill>
                <a:prstClr val="black"/>
              </a:solidFill>
              <a:effectLst/>
              <a:uLnTx/>
              <a:uFillTx/>
              <a:latin typeface="Meiryo UI"/>
              <a:ea typeface="Meiryo UI"/>
              <a:cs typeface="+mn-cs"/>
            </a:endParaRPr>
          </a:p>
          <a:p>
            <a:pPr lvl="0" defTabSz="415925">
              <a:tabLst>
                <a:tab pos="7354888" algn="r"/>
              </a:tabLst>
              <a:defRPr/>
            </a:pPr>
            <a:r>
              <a:rPr kumimoji="1" lang="ja-JP" altLang="en-US" sz="1600" dirty="0" smtClean="0">
                <a:solidFill>
                  <a:prstClr val="black"/>
                </a:solidFill>
                <a:latin typeface="Meiryo UI"/>
                <a:ea typeface="Meiryo UI"/>
              </a:rPr>
              <a:t>　■　戦略</a:t>
            </a:r>
            <a:r>
              <a:rPr kumimoji="1" lang="en-US" altLang="ja-JP" sz="1600" dirty="0">
                <a:solidFill>
                  <a:prstClr val="black"/>
                </a:solidFill>
              </a:rPr>
              <a:t>ver.2.0</a:t>
            </a:r>
            <a:r>
              <a:rPr kumimoji="1" lang="ja-JP" altLang="en-US" sz="1600" dirty="0">
                <a:solidFill>
                  <a:prstClr val="black"/>
                </a:solidFill>
              </a:rPr>
              <a:t>の基本</a:t>
            </a:r>
            <a:r>
              <a:rPr kumimoji="1" lang="ja-JP" altLang="en-US" sz="1600" dirty="0" smtClean="0">
                <a:solidFill>
                  <a:prstClr val="black"/>
                </a:solidFill>
              </a:rPr>
              <a:t>理念 </a:t>
            </a:r>
            <a:r>
              <a:rPr kumimoji="1" lang="en-US" altLang="ja-JP" sz="1600" u="dottedHeavy" dirty="0" smtClean="0">
                <a:solidFill>
                  <a:prstClr val="black"/>
                </a:solidFill>
              </a:rPr>
              <a:t>	</a:t>
            </a:r>
            <a:r>
              <a:rPr kumimoji="1" lang="en-US" altLang="ja-JP" sz="1600" dirty="0" smtClean="0">
                <a:solidFill>
                  <a:prstClr val="black"/>
                </a:solidFill>
              </a:rPr>
              <a:t> 32</a:t>
            </a:r>
            <a:endParaRPr kumimoji="1" lang="en-US" altLang="ja-JP" sz="1600" dirty="0">
              <a:solidFill>
                <a:prstClr val="black"/>
              </a:solidFill>
            </a:endParaRPr>
          </a:p>
          <a:p>
            <a:pPr lvl="0" defTabSz="415925">
              <a:tabLst>
                <a:tab pos="7354888" algn="r"/>
              </a:tabLst>
              <a:defRPr/>
            </a:pPr>
            <a:r>
              <a:rPr kumimoji="1" lang="ja-JP" altLang="en-US" sz="1600" dirty="0">
                <a:solidFill>
                  <a:prstClr val="black"/>
                </a:solidFill>
              </a:rPr>
              <a:t>　</a:t>
            </a:r>
            <a:r>
              <a:rPr kumimoji="1" lang="ja-JP" altLang="en-US" sz="1600" dirty="0" smtClean="0">
                <a:solidFill>
                  <a:prstClr val="black"/>
                </a:solidFill>
              </a:rPr>
              <a:t>■　</a:t>
            </a:r>
            <a:r>
              <a:rPr kumimoji="1" lang="en-US" altLang="ja-JP" sz="1600" dirty="0" smtClean="0">
                <a:solidFill>
                  <a:prstClr val="black"/>
                </a:solidFill>
              </a:rPr>
              <a:t>『</a:t>
            </a:r>
            <a:r>
              <a:rPr kumimoji="1" lang="ja-JP" altLang="en-US" sz="1600" dirty="0">
                <a:solidFill>
                  <a:prstClr val="black"/>
                </a:solidFill>
              </a:rPr>
              <a:t>戦略</a:t>
            </a:r>
            <a:r>
              <a:rPr kumimoji="1" lang="en-US" altLang="ja-JP" sz="1600" dirty="0">
                <a:solidFill>
                  <a:prstClr val="black"/>
                </a:solidFill>
              </a:rPr>
              <a:t>ver.1.0』 </a:t>
            </a:r>
            <a:r>
              <a:rPr kumimoji="1" lang="ja-JP" altLang="en-US" sz="1600" dirty="0">
                <a:solidFill>
                  <a:prstClr val="black"/>
                </a:solidFill>
              </a:rPr>
              <a:t>から </a:t>
            </a:r>
            <a:r>
              <a:rPr kumimoji="1" lang="en-US" altLang="ja-JP" sz="1600" dirty="0">
                <a:solidFill>
                  <a:prstClr val="black"/>
                </a:solidFill>
              </a:rPr>
              <a:t>『</a:t>
            </a:r>
            <a:r>
              <a:rPr kumimoji="1" lang="ja-JP" altLang="en-US" sz="1600" dirty="0">
                <a:solidFill>
                  <a:prstClr val="black"/>
                </a:solidFill>
              </a:rPr>
              <a:t>戦略</a:t>
            </a:r>
            <a:r>
              <a:rPr kumimoji="1" lang="en-US" altLang="ja-JP" sz="1600" dirty="0">
                <a:solidFill>
                  <a:prstClr val="black"/>
                </a:solidFill>
              </a:rPr>
              <a:t>ver.2.0』 </a:t>
            </a:r>
            <a:r>
              <a:rPr kumimoji="1" lang="ja-JP" altLang="en-US" sz="1600" dirty="0" err="1">
                <a:solidFill>
                  <a:prstClr val="black"/>
                </a:solidFill>
              </a:rPr>
              <a:t>への</a:t>
            </a:r>
            <a:r>
              <a:rPr kumimoji="1" lang="ja-JP" altLang="en-US" sz="1600" dirty="0" smtClean="0">
                <a:solidFill>
                  <a:prstClr val="black"/>
                </a:solidFill>
              </a:rPr>
              <a:t>バージョンアップ </a:t>
            </a:r>
            <a:r>
              <a:rPr kumimoji="1" lang="en-US" altLang="ja-JP" sz="1600" u="dottedHeavy" dirty="0" smtClean="0">
                <a:solidFill>
                  <a:prstClr val="black"/>
                </a:solidFill>
              </a:rPr>
              <a:t>	</a:t>
            </a:r>
            <a:r>
              <a:rPr kumimoji="1" lang="en-US" altLang="ja-JP" sz="1600" dirty="0" smtClean="0">
                <a:solidFill>
                  <a:prstClr val="black"/>
                </a:solidFill>
              </a:rPr>
              <a:t> 33</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dirty="0">
                <a:solidFill>
                  <a:prstClr val="black"/>
                </a:solidFill>
                <a:latin typeface="Meiryo UI"/>
                <a:ea typeface="Meiryo UI"/>
              </a:rPr>
              <a:t>　</a:t>
            </a:r>
            <a:r>
              <a:rPr kumimoji="1" lang="ja-JP" altLang="en-US" sz="1600" dirty="0" smtClean="0">
                <a:solidFill>
                  <a:prstClr val="black"/>
                </a:solidFill>
                <a:latin typeface="Meiryo UI"/>
                <a:ea typeface="Meiryo UI"/>
              </a:rPr>
              <a:t>■　スマートシティ</a:t>
            </a:r>
            <a:r>
              <a:rPr kumimoji="1" lang="ja-JP" altLang="en-US" sz="1600" dirty="0">
                <a:solidFill>
                  <a:prstClr val="black"/>
                </a:solidFill>
                <a:latin typeface="Meiryo UI"/>
                <a:ea typeface="Meiryo UI"/>
              </a:rPr>
              <a:t>戦略を取り巻く社会情勢の</a:t>
            </a:r>
            <a:r>
              <a:rPr kumimoji="1" lang="ja-JP" altLang="en-US" sz="1600" dirty="0" smtClean="0">
                <a:solidFill>
                  <a:prstClr val="black"/>
                </a:solidFill>
                <a:latin typeface="Meiryo UI"/>
                <a:ea typeface="Meiryo UI"/>
              </a:rPr>
              <a:t>変化 </a:t>
            </a:r>
            <a:r>
              <a:rPr kumimoji="1" lang="en-US" altLang="ja-JP" sz="1600" u="dottedHeavy" dirty="0" smtClean="0">
                <a:solidFill>
                  <a:prstClr val="black"/>
                </a:solidFill>
                <a:latin typeface="Meiryo UI"/>
                <a:ea typeface="Meiryo UI"/>
              </a:rPr>
              <a:t>	</a:t>
            </a:r>
            <a:r>
              <a:rPr kumimoji="1" lang="en-US" altLang="ja-JP" sz="1600" dirty="0" smtClean="0">
                <a:solidFill>
                  <a:prstClr val="black"/>
                </a:solidFill>
                <a:latin typeface="Meiryo UI"/>
                <a:ea typeface="Meiryo UI"/>
              </a:rPr>
              <a:t> 34</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第３章　今後の取組み方針</a:t>
            </a:r>
            <a:endParaRPr kumimoji="1" lang="en-US" altLang="ja-JP" sz="1800" b="1" i="0" u="none" strike="sngStrike" kern="1200" cap="none" spc="0" normalizeH="0" baseline="0" noProof="0" dirty="0">
              <a:ln>
                <a:noFill/>
              </a:ln>
              <a:solidFill>
                <a:prstClr val="black"/>
              </a:solidFill>
              <a:effectLst/>
              <a:uLnTx/>
              <a:uFillTx/>
              <a:latin typeface="Meiryo UI"/>
              <a:ea typeface="Meiryo UI"/>
              <a:cs typeface="+mn-cs"/>
            </a:endParaRPr>
          </a:p>
          <a:p>
            <a:pPr lvl="0" defTabSz="415925">
              <a:tabLst>
                <a:tab pos="7354888" algn="r"/>
              </a:tabLst>
              <a:defRPr/>
            </a:pPr>
            <a:r>
              <a:rPr kumimoji="1" lang="ja-JP" altLang="en-US" sz="1600" dirty="0" smtClean="0">
                <a:solidFill>
                  <a:prstClr val="black"/>
                </a:solidFill>
                <a:latin typeface="Meiryo UI"/>
                <a:ea typeface="Meiryo UI"/>
              </a:rPr>
              <a:t>　■　</a:t>
            </a:r>
            <a:r>
              <a:rPr kumimoji="1" lang="ja-JP" altLang="en-US" sz="1600" dirty="0" smtClean="0"/>
              <a:t>戦略</a:t>
            </a:r>
            <a:r>
              <a:rPr kumimoji="1" lang="en-US" altLang="ja-JP" sz="1600" dirty="0"/>
              <a:t>ver.2.0</a:t>
            </a:r>
            <a:r>
              <a:rPr kumimoji="1" lang="ja-JP" altLang="en-US" sz="1600" dirty="0"/>
              <a:t>の基本理念を踏まえた府市の役割と取組み</a:t>
            </a:r>
            <a:r>
              <a:rPr kumimoji="1" lang="ja-JP" altLang="en-US" sz="1600" dirty="0" smtClean="0"/>
              <a:t>体系 </a:t>
            </a:r>
            <a:r>
              <a:rPr kumimoji="1" lang="en-US" altLang="ja-JP" sz="1600" u="dottedHeavy" dirty="0" smtClean="0"/>
              <a:t>	</a:t>
            </a:r>
            <a:r>
              <a:rPr kumimoji="1" lang="en-US" altLang="ja-JP" sz="1600" dirty="0" smtClean="0"/>
              <a:t> 39</a:t>
            </a:r>
            <a:endParaRPr kumimoji="1" lang="en-US" altLang="ja-JP" sz="1600" dirty="0"/>
          </a:p>
          <a:p>
            <a:pPr lvl="0" defTabSz="415925">
              <a:tabLst>
                <a:tab pos="7354888" algn="r"/>
              </a:tabLst>
              <a:defRPr/>
            </a:pPr>
            <a:r>
              <a:rPr kumimoji="1" lang="ja-JP" altLang="en-US" sz="1600" dirty="0" smtClean="0">
                <a:latin typeface="Meiryo UI"/>
                <a:ea typeface="Meiryo UI"/>
              </a:rPr>
              <a:t>　■　大阪府</a:t>
            </a:r>
            <a:r>
              <a:rPr kumimoji="1" lang="ja-JP" altLang="en-US" sz="1600" dirty="0">
                <a:latin typeface="Meiryo UI"/>
                <a:ea typeface="Meiryo UI"/>
              </a:rPr>
              <a:t>の</a:t>
            </a:r>
            <a:r>
              <a:rPr kumimoji="1" lang="ja-JP" altLang="en-US" sz="1600" dirty="0" smtClean="0"/>
              <a:t>取組み内容 </a:t>
            </a:r>
            <a:r>
              <a:rPr kumimoji="1" lang="en-US" altLang="ja-JP" sz="1600" u="dottedHeavy" dirty="0" smtClean="0"/>
              <a:t>	</a:t>
            </a:r>
            <a:r>
              <a:rPr kumimoji="1" lang="en-US" altLang="ja-JP" sz="1600" dirty="0" smtClean="0"/>
              <a:t> 41</a:t>
            </a:r>
            <a:endParaRPr kumimoji="1" lang="en-US" altLang="ja-JP" sz="1600" b="0" i="0" u="none" strike="noStrike" kern="1200" cap="none" spc="0" normalizeH="0" baseline="0" noProof="0" dirty="0">
              <a:ln>
                <a:noFill/>
              </a:ln>
              <a:effectLst/>
              <a:uLnTx/>
              <a:uFillTx/>
              <a:latin typeface="Meiryo UI"/>
              <a:ea typeface="Meiryo UI"/>
              <a:cs typeface="+mn-cs"/>
            </a:endParaRPr>
          </a:p>
          <a:p>
            <a:pPr lvl="0" defTabSz="415925">
              <a:tabLst>
                <a:tab pos="7354888" algn="r"/>
              </a:tabLst>
              <a:defRPr/>
            </a:pPr>
            <a:r>
              <a:rPr kumimoji="1" lang="ja-JP" altLang="en-US" sz="1600" b="0" i="0" u="none" strike="noStrike" kern="1200" cap="none" spc="0" normalizeH="0" baseline="0" noProof="0" dirty="0" smtClean="0">
                <a:ln>
                  <a:noFill/>
                </a:ln>
                <a:effectLst/>
                <a:uLnTx/>
                <a:uFillTx/>
                <a:latin typeface="Meiryo UI"/>
                <a:ea typeface="Meiryo UI"/>
                <a:cs typeface="+mn-cs"/>
              </a:rPr>
              <a:t>　■　</a:t>
            </a:r>
            <a:r>
              <a:rPr kumimoji="1" lang="ja-JP" altLang="en-US" sz="1600" dirty="0" smtClean="0">
                <a:latin typeface="Meiryo UI"/>
                <a:ea typeface="Meiryo UI"/>
              </a:rPr>
              <a:t>大阪市</a:t>
            </a:r>
            <a:r>
              <a:rPr kumimoji="1" lang="ja-JP" altLang="en-US" sz="1600" dirty="0">
                <a:latin typeface="Meiryo UI"/>
                <a:ea typeface="Meiryo UI"/>
              </a:rPr>
              <a:t>の</a:t>
            </a:r>
            <a:r>
              <a:rPr kumimoji="1" lang="ja-JP" altLang="en-US" sz="1600" dirty="0" smtClean="0">
                <a:latin typeface="Meiryo UI"/>
                <a:ea typeface="Meiryo UI"/>
              </a:rPr>
              <a:t>取組み内容 </a:t>
            </a:r>
            <a:r>
              <a:rPr kumimoji="1" lang="en-US" altLang="ja-JP" sz="1600" u="dottedHeavy" dirty="0" smtClean="0">
                <a:latin typeface="Meiryo UI"/>
                <a:ea typeface="Meiryo UI"/>
              </a:rPr>
              <a:t>	</a:t>
            </a:r>
            <a:r>
              <a:rPr kumimoji="1" lang="en-US" altLang="ja-JP" sz="1600" dirty="0" smtClean="0">
                <a:latin typeface="Meiryo UI"/>
                <a:ea typeface="Meiryo UI"/>
              </a:rPr>
              <a:t> 64</a:t>
            </a:r>
            <a:endParaRPr kumimoji="1" lang="en-US" altLang="ja-JP" sz="1600" dirty="0">
              <a:latin typeface="Meiryo UI"/>
              <a:ea typeface="Meiryo UI"/>
            </a:endParaRPr>
          </a:p>
          <a:p>
            <a:pPr lvl="0" defTabSz="415925">
              <a:tabLst>
                <a:tab pos="7354888" algn="r"/>
              </a:tabLst>
              <a:defRPr/>
            </a:pPr>
            <a:r>
              <a:rPr kumimoji="1" lang="ja-JP" altLang="en-US" sz="1600" dirty="0" smtClean="0">
                <a:solidFill>
                  <a:prstClr val="black"/>
                </a:solidFill>
              </a:rPr>
              <a:t>　■　府市の取組み　スーパーシティ</a:t>
            </a:r>
            <a:r>
              <a:rPr kumimoji="1" lang="ja-JP" altLang="en-US" sz="1600" dirty="0">
                <a:solidFill>
                  <a:prstClr val="black"/>
                </a:solidFill>
              </a:rPr>
              <a:t>構想へ</a:t>
            </a:r>
            <a:r>
              <a:rPr kumimoji="1" lang="ja-JP" altLang="en-US" sz="1600" dirty="0" smtClean="0">
                <a:solidFill>
                  <a:prstClr val="black"/>
                </a:solidFill>
              </a:rPr>
              <a:t>の提案 </a:t>
            </a:r>
            <a:r>
              <a:rPr kumimoji="1" lang="en-US" altLang="ja-JP" sz="1600" u="dottedHeavy" dirty="0" smtClean="0">
                <a:solidFill>
                  <a:prstClr val="black"/>
                </a:solidFill>
              </a:rPr>
              <a:t>	</a:t>
            </a:r>
            <a:r>
              <a:rPr kumimoji="1" lang="en-US" altLang="ja-JP" sz="1600" dirty="0" smtClean="0">
                <a:solidFill>
                  <a:prstClr val="black"/>
                </a:solidFill>
              </a:rPr>
              <a:t> 85</a:t>
            </a:r>
            <a:endParaRPr kumimoji="1" lang="en-US" altLang="ja-JP" sz="1600" b="0" i="0" u="none" strike="noStrike" kern="1200" cap="none" spc="0" normalizeH="0" baseline="0" noProof="0" dirty="0" smtClean="0">
              <a:ln>
                <a:noFill/>
              </a:ln>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dirty="0" smtClean="0">
                <a:latin typeface="Meiryo UI"/>
                <a:ea typeface="Meiryo UI"/>
              </a:rPr>
              <a:t>　■　</a:t>
            </a:r>
            <a:r>
              <a:rPr kumimoji="1" lang="ja-JP" altLang="en-US" sz="1600" b="0" i="0" u="none" strike="noStrike" kern="1200" cap="none" spc="0" normalizeH="0" baseline="0" noProof="0" dirty="0" smtClean="0">
                <a:ln>
                  <a:noFill/>
                </a:ln>
                <a:solidFill>
                  <a:prstClr val="black"/>
                </a:solidFill>
                <a:effectLst/>
                <a:uLnTx/>
                <a:uFillTx/>
                <a:latin typeface="Meiryo UI"/>
                <a:ea typeface="Meiryo UI"/>
                <a:cs typeface="+mn-cs"/>
              </a:rPr>
              <a:t>スマートシティ</a:t>
            </a:r>
            <a:r>
              <a:rPr kumimoji="1" lang="ja-JP" altLang="en-US" sz="1600" dirty="0" smtClean="0">
                <a:solidFill>
                  <a:prstClr val="black"/>
                </a:solidFill>
                <a:latin typeface="Meiryo UI"/>
                <a:ea typeface="Meiryo UI"/>
              </a:rPr>
              <a:t>展開</a:t>
            </a:r>
            <a:r>
              <a:rPr kumimoji="1" lang="ja-JP" altLang="en-US" sz="1600" b="0" i="0" u="none" strike="noStrike" kern="1200" cap="none" spc="0" normalizeH="0" baseline="0" noProof="0" dirty="0" smtClean="0">
                <a:ln>
                  <a:noFill/>
                </a:ln>
                <a:solidFill>
                  <a:prstClr val="black"/>
                </a:solidFill>
                <a:effectLst/>
                <a:uLnTx/>
                <a:uFillTx/>
                <a:latin typeface="Meiryo UI"/>
                <a:ea typeface="Meiryo UI"/>
                <a:cs typeface="+mn-cs"/>
              </a:rPr>
              <a:t>エリアでの取組み </a:t>
            </a:r>
            <a:r>
              <a:rPr kumimoji="1" lang="en-US" altLang="ja-JP" sz="1600" b="0" i="0" u="dottedHeavy" strike="noStrike" kern="1200" cap="none" spc="0" normalizeH="0" noProof="0" dirty="0" smtClean="0">
                <a:ln>
                  <a:noFill/>
                </a:ln>
                <a:solidFill>
                  <a:prstClr val="black"/>
                </a:solidFill>
                <a:effectLst/>
                <a:uLnTx/>
                <a:uFillTx/>
                <a:latin typeface="Meiryo UI"/>
                <a:ea typeface="Meiryo UI"/>
                <a:cs typeface="+mn-cs"/>
              </a:rPr>
              <a:t>	</a:t>
            </a:r>
            <a:r>
              <a:rPr kumimoji="1" lang="en-US" altLang="ja-JP" sz="1600" b="0" i="0" u="none" strike="noStrike" kern="1200" cap="none" spc="0" normalizeH="0" baseline="0" noProof="0" dirty="0" smtClean="0">
                <a:ln>
                  <a:noFill/>
                </a:ln>
                <a:solidFill>
                  <a:prstClr val="black"/>
                </a:solidFill>
                <a:effectLst/>
                <a:uLnTx/>
                <a:uFillTx/>
                <a:latin typeface="Meiryo UI"/>
                <a:ea typeface="Meiryo UI"/>
                <a:cs typeface="+mn-cs"/>
              </a:rPr>
              <a:t> 89</a:t>
            </a:r>
          </a:p>
          <a:p>
            <a:pPr lvl="0" defTabSz="415925">
              <a:tabLst>
                <a:tab pos="7354888" algn="r"/>
              </a:tabLst>
              <a:defRPr/>
            </a:pPr>
            <a:r>
              <a:rPr kumimoji="1" lang="ja-JP" altLang="en-US" sz="1600" dirty="0" smtClean="0">
                <a:solidFill>
                  <a:prstClr val="black"/>
                </a:solidFill>
              </a:rPr>
              <a:t>　■　スマートシティ推進に向けた他</a:t>
            </a:r>
            <a:r>
              <a:rPr kumimoji="1" lang="ja-JP" altLang="en-US" sz="1600" dirty="0">
                <a:solidFill>
                  <a:prstClr val="black"/>
                </a:solidFill>
              </a:rPr>
              <a:t>機関</a:t>
            </a:r>
            <a:r>
              <a:rPr kumimoji="1" lang="ja-JP" altLang="en-US" sz="1600" dirty="0" smtClean="0">
                <a:solidFill>
                  <a:prstClr val="black"/>
                </a:solidFill>
              </a:rPr>
              <a:t>連携 </a:t>
            </a:r>
            <a:r>
              <a:rPr kumimoji="1" lang="en-US" altLang="ja-JP" sz="1600" u="dottedHeavy" dirty="0" smtClean="0">
                <a:solidFill>
                  <a:prstClr val="black"/>
                </a:solidFill>
              </a:rPr>
              <a:t>	</a:t>
            </a:r>
            <a:r>
              <a:rPr kumimoji="1" lang="en-US" altLang="ja-JP" sz="1600" dirty="0" smtClean="0">
                <a:solidFill>
                  <a:prstClr val="black"/>
                </a:solidFill>
              </a:rPr>
              <a:t> 96</a:t>
            </a:r>
            <a:endParaRPr kumimoji="1" lang="ja-JP" altLang="en-US" sz="1600" dirty="0">
              <a:solidFill>
                <a:prstClr val="black"/>
              </a:solidFill>
            </a:endParaRPr>
          </a:p>
        </p:txBody>
      </p:sp>
    </p:spTree>
    <p:extLst>
      <p:ext uri="{BB962C8B-B14F-4D97-AF65-F5344CB8AC3E}">
        <p14:creationId xmlns:p14="http://schemas.microsoft.com/office/powerpoint/2010/main" val="1238947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スライド番号プレースホルダー 1">
            <a:extLst>
              <a:ext uri="{FF2B5EF4-FFF2-40B4-BE49-F238E27FC236}">
                <a16:creationId xmlns:a16="http://schemas.microsoft.com/office/drawing/2014/main" id="{873695F0-29D1-4CDE-8629-3FC2B8203CB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sp>
        <p:nvSpPr>
          <p:cNvPr id="43" name="四角形: 角を丸くする 42">
            <a:extLst>
              <a:ext uri="{FF2B5EF4-FFF2-40B4-BE49-F238E27FC236}">
                <a16:creationId xmlns:a16="http://schemas.microsoft.com/office/drawing/2014/main" id="{65BAA35C-F6D5-4151-9889-28026A40EB08}"/>
              </a:ext>
            </a:extLst>
          </p:cNvPr>
          <p:cNvSpPr/>
          <p:nvPr/>
        </p:nvSpPr>
        <p:spPr>
          <a:xfrm>
            <a:off x="381290" y="3600911"/>
            <a:ext cx="1522873" cy="25672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a:ea typeface="Meiryo UI"/>
              <a:cs typeface="+mn-cs"/>
            </a:endParaRPr>
          </a:p>
        </p:txBody>
      </p:sp>
      <p:sp>
        <p:nvSpPr>
          <p:cNvPr id="44" name="テキスト ボックス 43"/>
          <p:cNvSpPr txBox="1"/>
          <p:nvPr/>
        </p:nvSpPr>
        <p:spPr>
          <a:xfrm>
            <a:off x="193102" y="1888845"/>
            <a:ext cx="3100796" cy="3481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■これまでの主な取組み例</a:t>
            </a:r>
            <a:endParaRPr kumimoji="1" lang="en-US" altLang="ja-JP" sz="1662" b="1"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p:txBody>
      </p:sp>
      <p:sp>
        <p:nvSpPr>
          <p:cNvPr id="45" name="正方形/長方形 44"/>
          <p:cNvSpPr/>
          <p:nvPr/>
        </p:nvSpPr>
        <p:spPr>
          <a:xfrm>
            <a:off x="416673" y="2580559"/>
            <a:ext cx="6619972" cy="1005147"/>
          </a:xfrm>
          <a:prstGeom prst="rect">
            <a:avLst/>
          </a:prstGeom>
        </p:spPr>
        <p:txBody>
          <a:bodyPr wrap="square">
            <a:spAutoFit/>
          </a:bodyPr>
          <a:lstStyle/>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新型コロナウイルス感染症対策サイトを民間団体</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Code for Osaka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とともに構築　</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2020.3</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コロナ対応状況管理システムを構築し、患者・医療機関・自治体の負担軽減、情報共有</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2020.4</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医療従事者向け新型コロナワクチン予診票一括作成システムを構築</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2021.3</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宿泊療養手続きの迅速化に向けた療養者情報システムの構築プロジェクトを支援</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2021.7</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a:t>
            </a:r>
          </a:p>
        </p:txBody>
      </p:sp>
      <p:sp>
        <p:nvSpPr>
          <p:cNvPr id="46" name="四角形: 角を丸くする 39">
            <a:extLst>
              <a:ext uri="{FF2B5EF4-FFF2-40B4-BE49-F238E27FC236}">
                <a16:creationId xmlns:a16="http://schemas.microsoft.com/office/drawing/2014/main" id="{C578E2FB-A2CE-4608-AF91-039B49E6A408}"/>
              </a:ext>
            </a:extLst>
          </p:cNvPr>
          <p:cNvSpPr/>
          <p:nvPr/>
        </p:nvSpPr>
        <p:spPr>
          <a:xfrm>
            <a:off x="384721" y="2281347"/>
            <a:ext cx="1488977" cy="279181"/>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a:ea typeface="Meiryo UI"/>
              <a:cs typeface="+mn-cs"/>
            </a:endParaRPr>
          </a:p>
        </p:txBody>
      </p:sp>
      <p:sp>
        <p:nvSpPr>
          <p:cNvPr id="47" name="テキスト ボックス 46">
            <a:extLst>
              <a:ext uri="{FF2B5EF4-FFF2-40B4-BE49-F238E27FC236}">
                <a16:creationId xmlns:a16="http://schemas.microsoft.com/office/drawing/2014/main" id="{43D63F53-6518-46CF-82A0-B37DFDF0D510}"/>
              </a:ext>
            </a:extLst>
          </p:cNvPr>
          <p:cNvSpPr txBox="1"/>
          <p:nvPr/>
        </p:nvSpPr>
        <p:spPr>
          <a:xfrm>
            <a:off x="461773" y="2248017"/>
            <a:ext cx="1170176" cy="3196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健康医療部</a:t>
            </a:r>
          </a:p>
        </p:txBody>
      </p:sp>
      <p:sp>
        <p:nvSpPr>
          <p:cNvPr id="48" name="正方形/長方形 47"/>
          <p:cNvSpPr/>
          <p:nvPr/>
        </p:nvSpPr>
        <p:spPr>
          <a:xfrm>
            <a:off x="405307" y="3887039"/>
            <a:ext cx="6656316" cy="757708"/>
          </a:xfrm>
          <a:prstGeom prst="rect">
            <a:avLst/>
          </a:prstGeom>
        </p:spPr>
        <p:txBody>
          <a:bodyPr wrap="square">
            <a:spAutoFit/>
          </a:bodyPr>
          <a:lstStyle/>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休業要請支援金の</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Web</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事前申請フォームを約２週間で構築したことを皮切りに、構築（</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2020.4</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（休業要請外支援金、雇用促進支援金、</a:t>
            </a:r>
            <a:r>
              <a:rPr kumimoji="1" lang="zh-TW"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営業時間短縮協力金</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（第</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1</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期から第９期まで）</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改善等を図りながら支援を継続し、現在は、Ｗｅｂ完結の申請フォームを構築、稼働中</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p:txBody>
      </p:sp>
      <p:sp>
        <p:nvSpPr>
          <p:cNvPr id="49" name="四角形: 角を丸くする 35">
            <a:extLst>
              <a:ext uri="{FF2B5EF4-FFF2-40B4-BE49-F238E27FC236}">
                <a16:creationId xmlns:a16="http://schemas.microsoft.com/office/drawing/2014/main" id="{5EDDC586-01E8-4E27-9C82-12A417CFCFE3}"/>
              </a:ext>
            </a:extLst>
          </p:cNvPr>
          <p:cNvSpPr/>
          <p:nvPr/>
        </p:nvSpPr>
        <p:spPr>
          <a:xfrm>
            <a:off x="382823" y="4660924"/>
            <a:ext cx="1498855" cy="2791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a:ea typeface="Meiryo UI"/>
              <a:cs typeface="+mn-cs"/>
            </a:endParaRPr>
          </a:p>
        </p:txBody>
      </p:sp>
      <p:sp>
        <p:nvSpPr>
          <p:cNvPr id="50" name="テキスト ボックス 49">
            <a:extLst>
              <a:ext uri="{FF2B5EF4-FFF2-40B4-BE49-F238E27FC236}">
                <a16:creationId xmlns:a16="http://schemas.microsoft.com/office/drawing/2014/main" id="{5FD56B6C-F664-474A-8882-A0FA8609928F}"/>
              </a:ext>
            </a:extLst>
          </p:cNvPr>
          <p:cNvSpPr txBox="1"/>
          <p:nvPr/>
        </p:nvSpPr>
        <p:spPr>
          <a:xfrm>
            <a:off x="468082" y="4631559"/>
            <a:ext cx="1170176" cy="3196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危機管理室</a:t>
            </a:r>
          </a:p>
        </p:txBody>
      </p:sp>
      <p:sp>
        <p:nvSpPr>
          <p:cNvPr id="51" name="正方形/長方形 50"/>
          <p:cNvSpPr/>
          <p:nvPr/>
        </p:nvSpPr>
        <p:spPr>
          <a:xfrm>
            <a:off x="360703" y="4944063"/>
            <a:ext cx="6721176" cy="262829"/>
          </a:xfrm>
          <a:prstGeom prst="rect">
            <a:avLst/>
          </a:prstGeom>
        </p:spPr>
        <p:txBody>
          <a:bodyPr wrap="square">
            <a:spAutoFit/>
          </a:bodyPr>
          <a:lstStyle/>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感染防止認証ゴールドステッカー申請及び審査事務システムを構築　</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2021.6</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p:txBody>
      </p:sp>
      <p:sp>
        <p:nvSpPr>
          <p:cNvPr id="52" name="テキスト ボックス 51">
            <a:extLst>
              <a:ext uri="{FF2B5EF4-FFF2-40B4-BE49-F238E27FC236}">
                <a16:creationId xmlns:a16="http://schemas.microsoft.com/office/drawing/2014/main" id="{4070A1B4-59D9-433C-BDC1-C9D3370DF0E2}"/>
              </a:ext>
            </a:extLst>
          </p:cNvPr>
          <p:cNvSpPr txBox="1"/>
          <p:nvPr/>
        </p:nvSpPr>
        <p:spPr>
          <a:xfrm>
            <a:off x="468082" y="3558352"/>
            <a:ext cx="1305328" cy="3196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商工労働部</a:t>
            </a:r>
          </a:p>
        </p:txBody>
      </p:sp>
      <p:sp>
        <p:nvSpPr>
          <p:cNvPr id="53" name="テキスト ボックス 52">
            <a:extLst>
              <a:ext uri="{FF2B5EF4-FFF2-40B4-BE49-F238E27FC236}">
                <a16:creationId xmlns:a16="http://schemas.microsoft.com/office/drawing/2014/main" id="{4070A1B4-59D9-433C-BDC1-C9D3370DF0E2}"/>
              </a:ext>
            </a:extLst>
          </p:cNvPr>
          <p:cNvSpPr txBox="1"/>
          <p:nvPr/>
        </p:nvSpPr>
        <p:spPr>
          <a:xfrm>
            <a:off x="7137565" y="2051699"/>
            <a:ext cx="1230996" cy="3196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（環境整備）</a:t>
            </a:r>
          </a:p>
        </p:txBody>
      </p:sp>
      <p:sp>
        <p:nvSpPr>
          <p:cNvPr id="54" name="正方形/長方形 53"/>
          <p:cNvSpPr/>
          <p:nvPr/>
        </p:nvSpPr>
        <p:spPr>
          <a:xfrm>
            <a:off x="7084108" y="2485724"/>
            <a:ext cx="2138810" cy="3860031"/>
          </a:xfrm>
          <a:prstGeom prst="rect">
            <a:avLst/>
          </a:prstGeom>
        </p:spPr>
        <p:txBody>
          <a:bodyPr wrap="square">
            <a:spAutoFit/>
          </a:bodyPr>
          <a:lstStyle/>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テレワーク環境の整備</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職員個人保有の</a:t>
            </a:r>
            <a:r>
              <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PC</a:t>
            </a: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から</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クラウドサービスを利用し、　　　</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メールや業務システム等が</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使用可能となる緊急テレ</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ワークシステムを整備</a:t>
            </a:r>
          </a:p>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オンライン会議システム</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府庁主催のオンライン</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会議実施支援</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endPar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ICT</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環境の整備支援</a:t>
            </a: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応援職員等への</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パソコン端末緊急配備</a:t>
            </a: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臨時執務室等への庁内</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ネットワーク緊急敷設</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p:txBody>
      </p:sp>
      <p:sp>
        <p:nvSpPr>
          <p:cNvPr id="55" name="四角形: 角を丸くする 42">
            <a:extLst>
              <a:ext uri="{FF2B5EF4-FFF2-40B4-BE49-F238E27FC236}">
                <a16:creationId xmlns:a16="http://schemas.microsoft.com/office/drawing/2014/main" id="{65BAA35C-F6D5-4151-9889-28026A40EB08}"/>
              </a:ext>
            </a:extLst>
          </p:cNvPr>
          <p:cNvSpPr/>
          <p:nvPr/>
        </p:nvSpPr>
        <p:spPr>
          <a:xfrm>
            <a:off x="381290" y="5326179"/>
            <a:ext cx="1492408" cy="256722"/>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a:ea typeface="Meiryo UI"/>
              <a:cs typeface="+mn-cs"/>
            </a:endParaRPr>
          </a:p>
        </p:txBody>
      </p:sp>
      <p:sp>
        <p:nvSpPr>
          <p:cNvPr id="56" name="テキスト ボックス 55">
            <a:extLst>
              <a:ext uri="{FF2B5EF4-FFF2-40B4-BE49-F238E27FC236}">
                <a16:creationId xmlns:a16="http://schemas.microsoft.com/office/drawing/2014/main" id="{4070A1B4-59D9-433C-BDC1-C9D3370DF0E2}"/>
              </a:ext>
            </a:extLst>
          </p:cNvPr>
          <p:cNvSpPr txBox="1"/>
          <p:nvPr/>
        </p:nvSpPr>
        <p:spPr>
          <a:xfrm>
            <a:off x="449676" y="5277788"/>
            <a:ext cx="1182273" cy="3196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その他部局</a:t>
            </a:r>
          </a:p>
        </p:txBody>
      </p:sp>
      <p:sp>
        <p:nvSpPr>
          <p:cNvPr id="57" name="正方形/長方形 56"/>
          <p:cNvSpPr/>
          <p:nvPr/>
        </p:nvSpPr>
        <p:spPr>
          <a:xfrm>
            <a:off x="336688" y="5596228"/>
            <a:ext cx="6926813" cy="757708"/>
          </a:xfrm>
          <a:prstGeom prst="rect">
            <a:avLst/>
          </a:prstGeom>
        </p:spPr>
        <p:txBody>
          <a:bodyPr wrap="square">
            <a:spAutoFit/>
          </a:bodyPr>
          <a:lstStyle/>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zh-TW"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高齢者施設等</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「スマホ検査センター」</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を約</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3</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週間で構築（</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R3.1</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稼働）し、飲食店向けにも展開</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ja-JP" altLang="en-US" sz="1108" b="0" i="0" u="none" strike="noStrike" kern="1200" cap="none" spc="0" normalizeH="0" baseline="0" noProof="0" dirty="0" smtClean="0">
                <a:ln>
                  <a:noFill/>
                </a:ln>
                <a:solidFill>
                  <a:prstClr val="black"/>
                </a:solidFill>
                <a:effectLst/>
                <a:uLnTx/>
                <a:uFillTx/>
                <a:latin typeface="Meiryo UI"/>
                <a:ea typeface="BIZ UDPゴシック" panose="020B0400000000000000" pitchFamily="50" charset="-128"/>
                <a:cs typeface="+mn-cs"/>
              </a:rPr>
              <a:t>ＰＣＲ検査等の</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Web</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申込から検査結果通知まで一貫して実施できるシステム</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zh-TW"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大阪府酒類販売事業者支援金</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のＷｅｂ完結の申請フォームを構築</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2021.7</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稼働）など</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p:txBody>
      </p:sp>
      <p:cxnSp>
        <p:nvCxnSpPr>
          <p:cNvPr id="58" name="直線コネクタ 57"/>
          <p:cNvCxnSpPr/>
          <p:nvPr/>
        </p:nvCxnSpPr>
        <p:spPr>
          <a:xfrm>
            <a:off x="7116214" y="1984103"/>
            <a:ext cx="1" cy="4743324"/>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図 58"/>
          <p:cNvPicPr>
            <a:picLocks noChangeAspect="1"/>
          </p:cNvPicPr>
          <p:nvPr/>
        </p:nvPicPr>
        <p:blipFill>
          <a:blip r:embed="rId3" cstate="hqprint">
            <a:biLevel thresh="25000"/>
            <a:extLst>
              <a:ext uri="{28A0092B-C50C-407E-A947-70E740481C1C}">
                <a14:useLocalDpi xmlns:a14="http://schemas.microsoft.com/office/drawing/2010/main"/>
              </a:ext>
            </a:extLst>
          </a:blip>
          <a:stretch>
            <a:fillRect/>
          </a:stretch>
        </p:blipFill>
        <p:spPr>
          <a:xfrm>
            <a:off x="1603087" y="3646178"/>
            <a:ext cx="167572" cy="167572"/>
          </a:xfrm>
          <a:prstGeom prst="rect">
            <a:avLst/>
          </a:prstGeom>
        </p:spPr>
      </p:pic>
      <p:pic>
        <p:nvPicPr>
          <p:cNvPr id="60" name="図 59"/>
          <p:cNvPicPr>
            <a:picLocks noChangeAspect="1"/>
          </p:cNvPicPr>
          <p:nvPr/>
        </p:nvPicPr>
        <p:blipFill>
          <a:blip r:embed="rId4" cstate="hqprint">
            <a:biLevel thresh="25000"/>
            <a:extLst>
              <a:ext uri="{28A0092B-C50C-407E-A947-70E740481C1C}">
                <a14:useLocalDpi xmlns:a14="http://schemas.microsoft.com/office/drawing/2010/main"/>
              </a:ext>
            </a:extLst>
          </a:blip>
          <a:stretch>
            <a:fillRect/>
          </a:stretch>
        </p:blipFill>
        <p:spPr>
          <a:xfrm>
            <a:off x="1561008" y="2316765"/>
            <a:ext cx="206626" cy="206626"/>
          </a:xfrm>
          <a:prstGeom prst="rect">
            <a:avLst/>
          </a:prstGeom>
        </p:spPr>
      </p:pic>
      <p:pic>
        <p:nvPicPr>
          <p:cNvPr id="61" name="図 6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69837" y="5338301"/>
            <a:ext cx="234072" cy="234072"/>
          </a:xfrm>
          <a:prstGeom prst="rect">
            <a:avLst/>
          </a:prstGeom>
        </p:spPr>
      </p:pic>
      <p:pic>
        <p:nvPicPr>
          <p:cNvPr id="62" name="図 6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83420" y="4714047"/>
            <a:ext cx="187239" cy="187239"/>
          </a:xfrm>
          <a:prstGeom prst="rect">
            <a:avLst/>
          </a:prstGeom>
        </p:spPr>
      </p:pic>
      <p:sp>
        <p:nvSpPr>
          <p:cNvPr id="63" name="テキスト ボックス 62">
            <a:extLst>
              <a:ext uri="{FF2B5EF4-FFF2-40B4-BE49-F238E27FC236}">
                <a16:creationId xmlns:a16="http://schemas.microsoft.com/office/drawing/2014/main" id="{4609BFC8-47B6-43E1-9D40-E229D36568EF}"/>
              </a:ext>
            </a:extLst>
          </p:cNvPr>
          <p:cNvSpPr txBox="1"/>
          <p:nvPr/>
        </p:nvSpPr>
        <p:spPr>
          <a:xfrm>
            <a:off x="92764" y="673755"/>
            <a:ext cx="8801854" cy="422405"/>
          </a:xfrm>
          <a:prstGeom prst="rect">
            <a:avLst/>
          </a:prstGeom>
          <a:solidFill>
            <a:srgbClr val="002060"/>
          </a:solidFill>
        </p:spPr>
        <p:txBody>
          <a:bodyPr wrap="square" tIns="72000" bIns="72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コロナ</a:t>
            </a:r>
            <a:r>
              <a:rPr kumimoji="0" lang="en-US" altLang="ja-JP" b="1" i="0" u="none" strike="noStrike" kern="1200" cap="none" spc="0" normalizeH="0" baseline="0" noProof="0" dirty="0">
                <a:ln>
                  <a:noFill/>
                </a:ln>
                <a:solidFill>
                  <a:prstClr val="white"/>
                </a:solidFill>
                <a:effectLst/>
                <a:uLnTx/>
                <a:uFillTx/>
                <a:latin typeface="Meiryo UI"/>
                <a:ea typeface="Meiryo UI"/>
                <a:cs typeface="+mn-cs"/>
              </a:rPr>
              <a:t>SWAT</a:t>
            </a: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チームの取組み（クラウドサービス利活用）</a:t>
            </a:r>
          </a:p>
        </p:txBody>
      </p:sp>
      <p:sp>
        <p:nvSpPr>
          <p:cNvPr id="65" name="テキスト ボックス 64"/>
          <p:cNvSpPr txBox="1"/>
          <p:nvPr/>
        </p:nvSpPr>
        <p:spPr>
          <a:xfrm>
            <a:off x="92764" y="1156657"/>
            <a:ext cx="8801854" cy="650989"/>
          </a:xfrm>
          <a:prstGeom prst="rect">
            <a:avLst/>
          </a:prstGeom>
          <a:noFill/>
          <a:ln w="9525">
            <a:solidFill>
              <a:sysClr val="windowText" lastClr="000000"/>
            </a:solidFill>
          </a:ln>
        </p:spPr>
        <p:txBody>
          <a:bodyPr wrap="square" rtlCol="0">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0" cap="none" spc="0" normalizeH="0" baseline="0" noProof="0" dirty="0">
                <a:ln>
                  <a:noFill/>
                </a:ln>
                <a:solidFill>
                  <a:prstClr val="black"/>
                </a:solidFill>
                <a:effectLst/>
                <a:uLnTx/>
                <a:uFillTx/>
                <a:latin typeface="Meiryo UI"/>
                <a:ea typeface="Meiryo UI"/>
                <a:cs typeface="+mn-cs"/>
              </a:rPr>
              <a:t>新型コロナウイルス感染状況に合わせ、各部局に対して、１９８件の業務支援（</a:t>
            </a:r>
            <a:r>
              <a:rPr kumimoji="1" lang="en-US" altLang="ja-JP" sz="1600" b="0" i="0" u="none" strike="noStrike" kern="0" cap="none" spc="0" normalizeH="0" baseline="0" noProof="0" dirty="0">
                <a:ln>
                  <a:noFill/>
                </a:ln>
                <a:solidFill>
                  <a:prstClr val="black"/>
                </a:solidFill>
                <a:effectLst/>
                <a:uLnTx/>
                <a:uFillTx/>
                <a:latin typeface="Meiryo UI"/>
                <a:ea typeface="Meiryo UI"/>
                <a:cs typeface="+mn-cs"/>
              </a:rPr>
              <a:t>2021.10</a:t>
            </a:r>
            <a:r>
              <a:rPr kumimoji="1" lang="ja-JP" altLang="en-US" sz="1600" b="0" i="0" u="none" strike="noStrike" kern="0" cap="none" spc="0" normalizeH="0" baseline="0" noProof="0" dirty="0">
                <a:ln>
                  <a:noFill/>
                </a:ln>
                <a:solidFill>
                  <a:prstClr val="black"/>
                </a:solidFill>
                <a:effectLst/>
                <a:uLnTx/>
                <a:uFillTx/>
                <a:latin typeface="Meiryo UI"/>
                <a:ea typeface="Meiryo UI"/>
                <a:cs typeface="+mn-cs"/>
              </a:rPr>
              <a:t>時点）</a:t>
            </a:r>
            <a:endParaRPr kumimoji="1" lang="en-US" altLang="ja-JP" sz="1600" b="0" i="0" u="none" strike="noStrike" kern="0" cap="none" spc="0" normalizeH="0" baseline="0" noProof="0" dirty="0">
              <a:ln>
                <a:noFill/>
              </a:ln>
              <a:solidFill>
                <a:prstClr val="black"/>
              </a:solidFill>
              <a:effectLst/>
              <a:uLnTx/>
              <a:uFillTx/>
              <a:latin typeface="Meiryo UI"/>
              <a:ea typeface="Meiryo UI"/>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0" cap="none" spc="0" normalizeH="0" baseline="0" noProof="0" dirty="0">
                <a:ln>
                  <a:noFill/>
                </a:ln>
                <a:solidFill>
                  <a:prstClr val="black"/>
                </a:solidFill>
                <a:effectLst/>
                <a:uLnTx/>
                <a:uFillTx/>
                <a:latin typeface="Meiryo UI"/>
                <a:ea typeface="Meiryo UI"/>
                <a:cs typeface="+mn-cs"/>
              </a:rPr>
              <a:t>特に、コロナ禍における業務負担が大きく増えている部局には、重点的にデジタル化の支援を展開</a:t>
            </a:r>
          </a:p>
        </p:txBody>
      </p:sp>
      <p:pic>
        <p:nvPicPr>
          <p:cNvPr id="28" name="図 27"/>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8363001" y="189328"/>
            <a:ext cx="608962" cy="403200"/>
          </a:xfrm>
          <a:prstGeom prst="rect">
            <a:avLst/>
          </a:prstGeom>
        </p:spPr>
      </p:pic>
      <p:sp>
        <p:nvSpPr>
          <p:cNvPr id="30"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smtClean="0">
                <a:ln>
                  <a:noFill/>
                </a:ln>
                <a:solidFill>
                  <a:srgbClr val="002060"/>
                </a:solidFill>
                <a:effectLst/>
                <a:uLnTx/>
                <a:uFillTx/>
                <a:latin typeface="Meiryo UI"/>
                <a:ea typeface="Meiryo UI"/>
                <a:cs typeface="+mj-cs"/>
              </a:rPr>
              <a:t>取組</a:t>
            </a:r>
            <a:r>
              <a:rPr lang="ja-JP" altLang="en-US" dirty="0" smtClean="0">
                <a:latin typeface="Meiryo UI"/>
                <a:ea typeface="Meiryo UI"/>
              </a:rPr>
              <a:t>み④（大阪府）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3818708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スライド番号プレースホルダー 1">
            <a:extLst>
              <a:ext uri="{FF2B5EF4-FFF2-40B4-BE49-F238E27FC236}">
                <a16:creationId xmlns:a16="http://schemas.microsoft.com/office/drawing/2014/main" id="{873695F0-29D1-4CDE-8629-3FC2B8203CBF}"/>
              </a:ext>
            </a:extLst>
          </p:cNvPr>
          <p:cNvSpPr>
            <a:spLocks noGrp="1"/>
          </p:cNvSpPr>
          <p:nvPr>
            <p:ph type="sldNum" sz="quarter" idx="12"/>
          </p:nvPr>
        </p:nvSpPr>
        <p:spPr>
          <a:xfrm>
            <a:off x="7036359" y="6457257"/>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pic>
        <p:nvPicPr>
          <p:cNvPr id="24" name="図 2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82895" y="4623066"/>
            <a:ext cx="1993205" cy="2088626"/>
          </a:xfrm>
          <a:prstGeom prst="rect">
            <a:avLst/>
          </a:prstGeom>
        </p:spPr>
      </p:pic>
      <p:sp>
        <p:nvSpPr>
          <p:cNvPr id="25" name="テキスト ボックス 24"/>
          <p:cNvSpPr txBox="1"/>
          <p:nvPr/>
        </p:nvSpPr>
        <p:spPr>
          <a:xfrm>
            <a:off x="147771" y="4384843"/>
            <a:ext cx="6508524" cy="1323439"/>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0" i="0" u="none" strike="noStrike" kern="0" cap="none" spc="0" normalizeH="0" baseline="0" noProof="0" dirty="0">
                <a:ln>
                  <a:noFill/>
                </a:ln>
                <a:solidFill>
                  <a:prstClr val="black"/>
                </a:solidFill>
                <a:effectLst/>
                <a:uLnTx/>
                <a:uFillTx/>
              </a:rPr>
              <a:t>危機管理室において、感染症に強い強靭な社会・経済の形成を図っていくため、飲食店における感染防止対策のさらなる促進や府民が安心して利用できる環境整備につながる、ゴールドステッカー認証制度を創設。</a:t>
            </a:r>
            <a:endParaRPr kumimoji="0" lang="en-US" altLang="ja-JP"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0" i="0" u="none" strike="noStrike" kern="0" cap="none" spc="0" normalizeH="0" baseline="0" noProof="0" dirty="0">
                <a:ln>
                  <a:noFill/>
                </a:ln>
                <a:solidFill>
                  <a:prstClr val="black"/>
                </a:solidFill>
                <a:effectLst/>
                <a:uLnTx/>
                <a:uFillTx/>
              </a:rPr>
              <a:t>ゴールドステッカー発行申請のシステム構築を支援。</a:t>
            </a:r>
            <a:endParaRPr kumimoji="0" lang="en-US" altLang="ja-JP"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1600" b="0" i="0" u="none" strike="noStrike" kern="0" cap="none" spc="0" normalizeH="0" baseline="0" noProof="0" dirty="0">
              <a:ln>
                <a:noFill/>
              </a:ln>
              <a:solidFill>
                <a:prstClr val="black"/>
              </a:solidFill>
              <a:effectLst/>
              <a:uLnTx/>
              <a:uFillTx/>
            </a:endParaRPr>
          </a:p>
        </p:txBody>
      </p:sp>
      <p:pic>
        <p:nvPicPr>
          <p:cNvPr id="26" name="図 25"/>
          <p:cNvPicPr>
            <a:picLocks noChangeAspect="1"/>
          </p:cNvPicPr>
          <p:nvPr/>
        </p:nvPicPr>
        <p:blipFill>
          <a:blip r:embed="rId4"/>
          <a:stretch>
            <a:fillRect/>
          </a:stretch>
        </p:blipFill>
        <p:spPr>
          <a:xfrm>
            <a:off x="4476364" y="1181026"/>
            <a:ext cx="4213059" cy="2583920"/>
          </a:xfrm>
          <a:prstGeom prst="rect">
            <a:avLst/>
          </a:prstGeom>
        </p:spPr>
      </p:pic>
      <p:pic>
        <p:nvPicPr>
          <p:cNvPr id="33" name="図 32"/>
          <p:cNvPicPr>
            <a:picLocks noChangeAspect="1"/>
          </p:cNvPicPr>
          <p:nvPr/>
        </p:nvPicPr>
        <p:blipFill>
          <a:blip r:embed="rId5"/>
          <a:stretch>
            <a:fillRect/>
          </a:stretch>
        </p:blipFill>
        <p:spPr>
          <a:xfrm>
            <a:off x="443372" y="5469835"/>
            <a:ext cx="5763429" cy="1181265"/>
          </a:xfrm>
          <a:prstGeom prst="rect">
            <a:avLst/>
          </a:prstGeom>
        </p:spPr>
      </p:pic>
      <p:sp>
        <p:nvSpPr>
          <p:cNvPr id="34" name="テキスト ボックス 33"/>
          <p:cNvSpPr txBox="1"/>
          <p:nvPr/>
        </p:nvSpPr>
        <p:spPr>
          <a:xfrm>
            <a:off x="147771" y="1228463"/>
            <a:ext cx="4192410" cy="2308324"/>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0" i="0" u="none" strike="noStrike" kern="0" cap="none" spc="0" normalizeH="0" baseline="0" noProof="0" dirty="0">
                <a:ln>
                  <a:noFill/>
                </a:ln>
                <a:solidFill>
                  <a:prstClr val="black"/>
                </a:solidFill>
                <a:effectLst/>
                <a:uLnTx/>
                <a:uFillTx/>
              </a:rPr>
              <a:t>飲食店における感染を防止し、府民が安心して利用できる環境整備のため、 少しでも症状のある従業員等が迅速に検査を受けることができるよう、飲食店「スマホ検査センター」を設置。</a:t>
            </a:r>
            <a:endParaRPr kumimoji="0" lang="en-US" altLang="ja-JP"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sng" strike="noStrike" kern="0" cap="none" spc="0" normalizeH="0" baseline="0" noProof="0" dirty="0">
                <a:ln>
                  <a:noFill/>
                </a:ln>
                <a:solidFill>
                  <a:prstClr val="black"/>
                </a:solidFill>
                <a:effectLst/>
                <a:uLnTx/>
                <a:uFillTx/>
              </a:rPr>
              <a:t>スマートフォン等により申込、検査から結果通知までを一貫して実施</a:t>
            </a:r>
            <a:r>
              <a:rPr kumimoji="0" lang="ja-JP" altLang="en-US" sz="1600" b="0" i="0" u="none" strike="noStrike" kern="0" cap="none" spc="0" normalizeH="0" baseline="0" noProof="0" dirty="0">
                <a:ln>
                  <a:noFill/>
                </a:ln>
                <a:solidFill>
                  <a:prstClr val="black"/>
                </a:solidFill>
                <a:effectLst/>
                <a:uLnTx/>
                <a:uFillTx/>
              </a:rPr>
              <a:t>。</a:t>
            </a:r>
            <a:endParaRPr kumimoji="0" lang="en-US" altLang="ja-JP"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1600" b="0" i="0" u="none" strike="noStrike" kern="0" cap="none" spc="0" normalizeH="0" baseline="0" noProof="0" dirty="0">
              <a:ln>
                <a:noFill/>
              </a:ln>
              <a:solidFill>
                <a:prstClr val="black"/>
              </a:solidFill>
              <a:effectLst/>
              <a:uLnTx/>
              <a:uFillTx/>
            </a:endParaRPr>
          </a:p>
        </p:txBody>
      </p:sp>
      <p:sp>
        <p:nvSpPr>
          <p:cNvPr id="40" name="テキスト ボックス 39">
            <a:extLst>
              <a:ext uri="{FF2B5EF4-FFF2-40B4-BE49-F238E27FC236}">
                <a16:creationId xmlns:a16="http://schemas.microsoft.com/office/drawing/2014/main" id="{BC5238FA-F28C-47E0-B2CB-CB6341825156}"/>
              </a:ext>
            </a:extLst>
          </p:cNvPr>
          <p:cNvSpPr txBox="1"/>
          <p:nvPr/>
        </p:nvSpPr>
        <p:spPr>
          <a:xfrm>
            <a:off x="164601" y="790411"/>
            <a:ext cx="8724481" cy="338554"/>
          </a:xfrm>
          <a:prstGeom prst="rect">
            <a:avLst/>
          </a:prstGeom>
          <a:solidFill>
            <a:schemeClr val="accent1">
              <a:lumMod val="40000"/>
              <a:lumOff val="60000"/>
            </a:schemeClr>
          </a:solidFill>
        </p:spPr>
        <p:txBody>
          <a:bodyPr wrap="square">
            <a:spAutoFit/>
          </a:bodyPr>
          <a:lstStyle/>
          <a:p>
            <a:pPr lvl="0">
              <a:defRPr/>
            </a:pPr>
            <a:r>
              <a:rPr lang="ja-JP" altLang="en-US" sz="1600" b="1" dirty="0"/>
              <a:t>飲食店スマホ検査センター</a:t>
            </a:r>
          </a:p>
        </p:txBody>
      </p:sp>
      <p:sp>
        <p:nvSpPr>
          <p:cNvPr id="42" name="テキスト ボックス 41">
            <a:extLst>
              <a:ext uri="{FF2B5EF4-FFF2-40B4-BE49-F238E27FC236}">
                <a16:creationId xmlns:a16="http://schemas.microsoft.com/office/drawing/2014/main" id="{4609BFC8-47B6-43E1-9D40-E229D36568EF}"/>
              </a:ext>
            </a:extLst>
          </p:cNvPr>
          <p:cNvSpPr txBox="1"/>
          <p:nvPr/>
        </p:nvSpPr>
        <p:spPr>
          <a:xfrm>
            <a:off x="165761" y="3935087"/>
            <a:ext cx="8724481" cy="338554"/>
          </a:xfrm>
          <a:prstGeom prst="rect">
            <a:avLst/>
          </a:prstGeom>
          <a:solidFill>
            <a:schemeClr val="accent1">
              <a:lumMod val="40000"/>
              <a:lumOff val="60000"/>
            </a:schemeClr>
          </a:solidFill>
        </p:spPr>
        <p:txBody>
          <a:bodyPr wrap="square">
            <a:spAutoFit/>
          </a:bodyPr>
          <a:lstStyle/>
          <a:p>
            <a:pPr lvl="0">
              <a:defRPr/>
            </a:pPr>
            <a:r>
              <a:rPr lang="ja-JP" altLang="en-US" sz="1600" b="1" dirty="0"/>
              <a:t>ゴールドステッカー認証制度</a:t>
            </a:r>
          </a:p>
        </p:txBody>
      </p:sp>
      <p:pic>
        <p:nvPicPr>
          <p:cNvPr id="13" name="図 12"/>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363001" y="189328"/>
            <a:ext cx="608962" cy="403200"/>
          </a:xfrm>
          <a:prstGeom prst="rect">
            <a:avLst/>
          </a:prstGeom>
        </p:spPr>
      </p:pic>
      <p:sp>
        <p:nvSpPr>
          <p:cNvPr id="15"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smtClean="0">
                <a:ln>
                  <a:noFill/>
                </a:ln>
                <a:solidFill>
                  <a:srgbClr val="002060"/>
                </a:solidFill>
                <a:effectLst/>
                <a:uLnTx/>
                <a:uFillTx/>
                <a:latin typeface="Meiryo UI"/>
                <a:ea typeface="Meiryo UI"/>
                <a:cs typeface="+mj-cs"/>
              </a:rPr>
              <a:t>取組</a:t>
            </a:r>
            <a:r>
              <a:rPr lang="ja-JP" altLang="en-US" dirty="0" smtClean="0">
                <a:latin typeface="Meiryo UI"/>
                <a:ea typeface="Meiryo UI"/>
              </a:rPr>
              <a:t>み④（大阪府）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4257842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スライド番号プレースホルダー 1">
            <a:extLst>
              <a:ext uri="{FF2B5EF4-FFF2-40B4-BE49-F238E27FC236}">
                <a16:creationId xmlns:a16="http://schemas.microsoft.com/office/drawing/2014/main" id="{873695F0-29D1-4CDE-8629-3FC2B8203CB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18" name="テキスト ボックス 17">
            <a:extLst>
              <a:ext uri="{FF2B5EF4-FFF2-40B4-BE49-F238E27FC236}">
                <a16:creationId xmlns:a16="http://schemas.microsoft.com/office/drawing/2014/main" id="{4609BFC8-47B6-43E1-9D40-E229D36568EF}"/>
              </a:ext>
            </a:extLst>
          </p:cNvPr>
          <p:cNvSpPr txBox="1"/>
          <p:nvPr/>
        </p:nvSpPr>
        <p:spPr>
          <a:xfrm>
            <a:off x="117630" y="662588"/>
            <a:ext cx="3644331" cy="432000"/>
          </a:xfrm>
          <a:prstGeom prst="rect">
            <a:avLst/>
          </a:prstGeom>
          <a:solidFill>
            <a:srgbClr val="002060"/>
          </a:solidFill>
        </p:spPr>
        <p:txBody>
          <a:bodyPr wrap="square" tIns="72000" bIns="72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市町村</a:t>
            </a:r>
            <a:r>
              <a:rPr kumimoji="0" lang="en-US" altLang="ja-JP"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の推進（共同調達）</a:t>
            </a:r>
          </a:p>
        </p:txBody>
      </p:sp>
      <p:sp>
        <p:nvSpPr>
          <p:cNvPr id="41" name="テキスト ボックス 40"/>
          <p:cNvSpPr txBox="1"/>
          <p:nvPr/>
        </p:nvSpPr>
        <p:spPr>
          <a:xfrm>
            <a:off x="3767149" y="705795"/>
            <a:ext cx="523503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■「電子申請システム」と「業務用チャットツール」を共同調達</a:t>
            </a:r>
          </a:p>
        </p:txBody>
      </p:sp>
      <p:sp>
        <p:nvSpPr>
          <p:cNvPr id="10" name="正方形/長方形 9"/>
          <p:cNvSpPr/>
          <p:nvPr/>
        </p:nvSpPr>
        <p:spPr>
          <a:xfrm>
            <a:off x="460534" y="1218042"/>
            <a:ext cx="7924024" cy="615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二等辺三角形 4"/>
          <p:cNvSpPr/>
          <p:nvPr/>
        </p:nvSpPr>
        <p:spPr>
          <a:xfrm rot="5400000">
            <a:off x="507290" y="1417469"/>
            <a:ext cx="312621" cy="27077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9" name="テキスト ボックス 8"/>
          <p:cNvSpPr txBox="1"/>
          <p:nvPr/>
        </p:nvSpPr>
        <p:spPr>
          <a:xfrm>
            <a:off x="822062" y="1366932"/>
            <a:ext cx="625324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共同調達により　　　　　　　　　　　　　　　　　　　　　　　　　　　　　を実現！</a:t>
            </a:r>
          </a:p>
        </p:txBody>
      </p:sp>
      <p:sp>
        <p:nvSpPr>
          <p:cNvPr id="11" name="テキスト ボックス 10"/>
          <p:cNvSpPr txBox="1"/>
          <p:nvPr/>
        </p:nvSpPr>
        <p:spPr>
          <a:xfrm>
            <a:off x="2179001" y="1241415"/>
            <a:ext cx="41732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A502"/>
                </a:solidFill>
                <a:effectLst/>
                <a:uLnTx/>
                <a:uFillTx/>
                <a:latin typeface="Meiryo UI"/>
                <a:ea typeface="Meiryo UI"/>
                <a:cs typeface="+mn-cs"/>
              </a:rPr>
              <a:t>①規模の経済による導入コスト低下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A502"/>
                </a:solidFill>
                <a:effectLst/>
                <a:uLnTx/>
                <a:uFillTx/>
                <a:latin typeface="Meiryo UI"/>
                <a:ea typeface="Meiryo UI"/>
                <a:cs typeface="+mn-cs"/>
              </a:rPr>
              <a:t>②技術的支援による市町村職員負担の低減</a:t>
            </a:r>
          </a:p>
        </p:txBody>
      </p:sp>
      <p:grpSp>
        <p:nvGrpSpPr>
          <p:cNvPr id="19" name="グループ化 18"/>
          <p:cNvGrpSpPr/>
          <p:nvPr/>
        </p:nvGrpSpPr>
        <p:grpSpPr>
          <a:xfrm>
            <a:off x="7249902" y="1193250"/>
            <a:ext cx="588882" cy="581963"/>
            <a:chOff x="1566793" y="5352758"/>
            <a:chExt cx="406885" cy="406885"/>
          </a:xfrm>
        </p:grpSpPr>
        <p:pic>
          <p:nvPicPr>
            <p:cNvPr id="20" name="図 1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66793" y="5352758"/>
              <a:ext cx="406885" cy="406885"/>
            </a:xfrm>
            <a:prstGeom prst="rect">
              <a:avLst/>
            </a:prstGeom>
          </p:spPr>
        </p:pic>
        <p:pic>
          <p:nvPicPr>
            <p:cNvPr id="21" name="図 20"/>
            <p:cNvPicPr>
              <a:picLocks noChangeAspect="1"/>
            </p:cNvPicPr>
            <p:nvPr/>
          </p:nvPicPr>
          <p:blipFill>
            <a:blip r:embed="rId4"/>
            <a:stretch>
              <a:fillRect/>
            </a:stretch>
          </p:blipFill>
          <p:spPr>
            <a:xfrm>
              <a:off x="1648465" y="5461712"/>
              <a:ext cx="283458" cy="105201"/>
            </a:xfrm>
            <a:prstGeom prst="rect">
              <a:avLst/>
            </a:prstGeom>
          </p:spPr>
        </p:pic>
      </p:grpSp>
      <p:pic>
        <p:nvPicPr>
          <p:cNvPr id="22" name="図 2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71605" y="1264331"/>
            <a:ext cx="578219" cy="578219"/>
          </a:xfrm>
          <a:prstGeom prst="rect">
            <a:avLst/>
          </a:prstGeom>
        </p:spPr>
      </p:pic>
      <p:graphicFrame>
        <p:nvGraphicFramePr>
          <p:cNvPr id="13" name="表 14">
            <a:extLst>
              <a:ext uri="{FF2B5EF4-FFF2-40B4-BE49-F238E27FC236}">
                <a16:creationId xmlns:a16="http://schemas.microsoft.com/office/drawing/2014/main" id="{5F2BBDD7-7064-4C40-8B51-79E505FC1CFB}"/>
              </a:ext>
            </a:extLst>
          </p:cNvPr>
          <p:cNvGraphicFramePr>
            <a:graphicFrameLocks noGrp="1"/>
          </p:cNvGraphicFramePr>
          <p:nvPr>
            <p:extLst>
              <p:ext uri="{D42A27DB-BD31-4B8C-83A1-F6EECF244321}">
                <p14:modId xmlns:p14="http://schemas.microsoft.com/office/powerpoint/2010/main" val="704658706"/>
              </p:ext>
            </p:extLst>
          </p:nvPr>
        </p:nvGraphicFramePr>
        <p:xfrm>
          <a:off x="269843" y="1885236"/>
          <a:ext cx="8614061" cy="1725030"/>
        </p:xfrm>
        <a:graphic>
          <a:graphicData uri="http://schemas.openxmlformats.org/drawingml/2006/table">
            <a:tbl>
              <a:tblPr firstRow="1" bandRow="1">
                <a:tableStyleId>{5940675A-B579-460E-94D1-54222C63F5DA}</a:tableStyleId>
              </a:tblPr>
              <a:tblGrid>
                <a:gridCol w="1126861">
                  <a:extLst>
                    <a:ext uri="{9D8B030D-6E8A-4147-A177-3AD203B41FA5}">
                      <a16:colId xmlns:a16="http://schemas.microsoft.com/office/drawing/2014/main" val="2473250258"/>
                    </a:ext>
                  </a:extLst>
                </a:gridCol>
                <a:gridCol w="3134955">
                  <a:extLst>
                    <a:ext uri="{9D8B030D-6E8A-4147-A177-3AD203B41FA5}">
                      <a16:colId xmlns:a16="http://schemas.microsoft.com/office/drawing/2014/main" val="327964253"/>
                    </a:ext>
                  </a:extLst>
                </a:gridCol>
                <a:gridCol w="4352245">
                  <a:extLst>
                    <a:ext uri="{9D8B030D-6E8A-4147-A177-3AD203B41FA5}">
                      <a16:colId xmlns:a16="http://schemas.microsoft.com/office/drawing/2014/main" val="835401977"/>
                    </a:ext>
                  </a:extLst>
                </a:gridCol>
              </a:tblGrid>
              <a:tr h="292470">
                <a:tc>
                  <a:txBody>
                    <a:bodyPr/>
                    <a:lstStyle/>
                    <a:p>
                      <a:pPr algn="ctr"/>
                      <a:r>
                        <a:rPr kumimoji="1" lang="ja-JP" altLang="en-US" sz="1200" b="1" dirty="0"/>
                        <a:t>種別</a:t>
                      </a:r>
                    </a:p>
                  </a:txBody>
                  <a:tcPr>
                    <a:solidFill>
                      <a:schemeClr val="accent1">
                        <a:lumMod val="20000"/>
                        <a:lumOff val="80000"/>
                      </a:schemeClr>
                    </a:solidFill>
                  </a:tcPr>
                </a:tc>
                <a:tc>
                  <a:txBody>
                    <a:bodyPr/>
                    <a:lstStyle/>
                    <a:p>
                      <a:pPr algn="ctr"/>
                      <a:r>
                        <a:rPr kumimoji="1" lang="ja-JP" altLang="en-US" sz="1200" b="1" dirty="0"/>
                        <a:t>サービス内容</a:t>
                      </a:r>
                    </a:p>
                  </a:txBody>
                  <a:tcPr>
                    <a:solidFill>
                      <a:schemeClr val="accent1">
                        <a:lumMod val="20000"/>
                        <a:lumOff val="80000"/>
                      </a:schemeClr>
                    </a:solidFill>
                  </a:tcPr>
                </a:tc>
                <a:tc>
                  <a:txBody>
                    <a:bodyPr/>
                    <a:lstStyle/>
                    <a:p>
                      <a:pPr algn="ctr"/>
                      <a:r>
                        <a:rPr kumimoji="1" lang="ja-JP" altLang="en-US" sz="1200" b="1" dirty="0"/>
                        <a:t>参加市町村</a:t>
                      </a:r>
                    </a:p>
                  </a:txBody>
                  <a:tcPr>
                    <a:solidFill>
                      <a:schemeClr val="accent1">
                        <a:lumMod val="20000"/>
                        <a:lumOff val="80000"/>
                      </a:schemeClr>
                    </a:solidFill>
                  </a:tcPr>
                </a:tc>
                <a:extLst>
                  <a:ext uri="{0D108BD9-81ED-4DB2-BD59-A6C34878D82A}">
                    <a16:rowId xmlns:a16="http://schemas.microsoft.com/office/drawing/2014/main" val="2640280697"/>
                  </a:ext>
                </a:extLst>
              </a:tr>
              <a:tr h="370840">
                <a:tc>
                  <a:txBody>
                    <a:bodyPr/>
                    <a:lstStyle/>
                    <a:p>
                      <a:pPr algn="ctr"/>
                      <a:r>
                        <a:rPr kumimoji="1" lang="ja-JP" altLang="en-US" sz="1200" b="1" dirty="0">
                          <a:solidFill>
                            <a:schemeClr val="bg1"/>
                          </a:solidFill>
                        </a:rPr>
                        <a:t>電子申請</a:t>
                      </a:r>
                      <a:endParaRPr kumimoji="1" lang="en-US" altLang="ja-JP" sz="1200" b="1" dirty="0">
                        <a:solidFill>
                          <a:schemeClr val="bg1"/>
                        </a:solidFill>
                      </a:endParaRPr>
                    </a:p>
                    <a:p>
                      <a:pPr algn="ctr"/>
                      <a:r>
                        <a:rPr kumimoji="1" lang="ja-JP" altLang="en-US" sz="1200" b="1" dirty="0">
                          <a:solidFill>
                            <a:schemeClr val="bg1"/>
                          </a:solidFill>
                        </a:rPr>
                        <a:t>システム</a:t>
                      </a:r>
                    </a:p>
                  </a:txBody>
                  <a:tcPr anchor="ctr" anchorCtr="1">
                    <a:solidFill>
                      <a:schemeClr val="tx2"/>
                    </a:solidFill>
                  </a:tcPr>
                </a:tc>
                <a:tc>
                  <a:txBody>
                    <a:bodyPr/>
                    <a:lstStyle/>
                    <a:p>
                      <a:r>
                        <a:rPr kumimoji="1" lang="ja-JP" altLang="en-US" sz="1200" dirty="0"/>
                        <a:t>各種の行政手続きを</a:t>
                      </a:r>
                      <a:r>
                        <a:rPr kumimoji="1" lang="en-US" altLang="ja-JP" sz="1200" dirty="0"/>
                        <a:t>PC</a:t>
                      </a:r>
                      <a:r>
                        <a:rPr kumimoji="1" lang="ja-JP" altLang="en-US" sz="1200" dirty="0"/>
                        <a:t>やスマートフォンで申請できる電子申請システムの共同調達</a:t>
                      </a:r>
                      <a:endParaRPr kumimoji="1" lang="en-US" altLang="ja-JP" sz="1200" dirty="0"/>
                    </a:p>
                    <a:p>
                      <a:r>
                        <a:rPr kumimoji="1" lang="ja-JP" altLang="en-US" sz="1300" b="1" dirty="0"/>
                        <a:t>⇒　住民サービスの向上</a:t>
                      </a:r>
                    </a:p>
                  </a:txBody>
                  <a:tcPr/>
                </a:tc>
                <a:tc>
                  <a:txBody>
                    <a:bodyPr/>
                    <a:lstStyle/>
                    <a:p>
                      <a:r>
                        <a:rPr kumimoji="1" lang="en-US" altLang="ja-JP" sz="1200" dirty="0"/>
                        <a:t>【</a:t>
                      </a:r>
                      <a:r>
                        <a:rPr kumimoji="1" lang="ja-JP" altLang="en-US" sz="1200" dirty="0"/>
                        <a:t>１１団体</a:t>
                      </a:r>
                      <a:r>
                        <a:rPr kumimoji="1" lang="en-US" altLang="ja-JP" sz="1200" dirty="0"/>
                        <a:t>】</a:t>
                      </a:r>
                    </a:p>
                    <a:p>
                      <a:r>
                        <a:rPr kumimoji="1" lang="zh-CN" altLang="en-US" sz="1100" dirty="0"/>
                        <a:t>枚方</a:t>
                      </a:r>
                      <a:r>
                        <a:rPr kumimoji="1" lang="ja-JP" altLang="en-US" sz="1100" dirty="0"/>
                        <a:t>市</a:t>
                      </a:r>
                      <a:r>
                        <a:rPr kumimoji="1" lang="en-US" altLang="ja-JP" sz="1100" dirty="0"/>
                        <a:t>,</a:t>
                      </a:r>
                      <a:r>
                        <a:rPr kumimoji="1" lang="zh-CN" altLang="en-US" sz="1100" dirty="0"/>
                        <a:t>茨木</a:t>
                      </a:r>
                      <a:r>
                        <a:rPr kumimoji="1" lang="ja-JP" altLang="en-US" sz="1100" dirty="0"/>
                        <a:t>市</a:t>
                      </a:r>
                      <a:r>
                        <a:rPr kumimoji="1" lang="en-US" altLang="ja-JP" sz="1100" dirty="0"/>
                        <a:t>,</a:t>
                      </a:r>
                      <a:r>
                        <a:rPr kumimoji="1" lang="zh-CN" altLang="en-US" sz="1100" dirty="0"/>
                        <a:t>八尾</a:t>
                      </a:r>
                      <a:r>
                        <a:rPr kumimoji="1" lang="ja-JP" altLang="en-US" sz="1100" dirty="0"/>
                        <a:t>市</a:t>
                      </a:r>
                      <a:r>
                        <a:rPr kumimoji="1" lang="en-US" altLang="ja-JP" sz="1100" dirty="0"/>
                        <a:t>,</a:t>
                      </a:r>
                      <a:r>
                        <a:rPr kumimoji="1" lang="zh-CN" altLang="en-US" sz="1100" dirty="0"/>
                        <a:t>寝屋川</a:t>
                      </a:r>
                      <a:r>
                        <a:rPr kumimoji="1" lang="ja-JP" altLang="en-US" sz="1100" dirty="0"/>
                        <a:t>市</a:t>
                      </a:r>
                      <a:r>
                        <a:rPr kumimoji="1" lang="en-US" altLang="ja-JP" sz="1100" dirty="0"/>
                        <a:t>,</a:t>
                      </a:r>
                      <a:r>
                        <a:rPr kumimoji="1" lang="zh-CN" altLang="en-US" sz="1100" dirty="0"/>
                        <a:t>摂津</a:t>
                      </a:r>
                      <a:r>
                        <a:rPr kumimoji="1" lang="ja-JP" altLang="en-US" sz="1100" dirty="0"/>
                        <a:t>市</a:t>
                      </a:r>
                      <a:r>
                        <a:rPr kumimoji="1" lang="en-US" altLang="ja-JP" sz="1100" dirty="0"/>
                        <a:t>,</a:t>
                      </a:r>
                      <a:r>
                        <a:rPr kumimoji="1" lang="zh-CN" altLang="en-US" sz="1100" dirty="0"/>
                        <a:t>藤井寺</a:t>
                      </a:r>
                      <a:r>
                        <a:rPr kumimoji="1" lang="ja-JP" altLang="en-US" sz="1100" dirty="0"/>
                        <a:t>市</a:t>
                      </a:r>
                      <a:r>
                        <a:rPr kumimoji="1" lang="en-US" altLang="ja-JP" sz="1100" dirty="0"/>
                        <a:t>,</a:t>
                      </a:r>
                      <a:r>
                        <a:rPr kumimoji="1" lang="zh-CN" altLang="en-US" sz="1100" dirty="0"/>
                        <a:t>東大阪</a:t>
                      </a:r>
                      <a:r>
                        <a:rPr kumimoji="1" lang="ja-JP" altLang="en-US" sz="1100" dirty="0"/>
                        <a:t>市</a:t>
                      </a:r>
                      <a:r>
                        <a:rPr kumimoji="1" lang="en-US" altLang="ja-JP" sz="1100" dirty="0"/>
                        <a:t>,</a:t>
                      </a:r>
                      <a:r>
                        <a:rPr kumimoji="1" lang="zh-CN" altLang="en-US" sz="1100" dirty="0"/>
                        <a:t>交野</a:t>
                      </a:r>
                      <a:r>
                        <a:rPr kumimoji="1" lang="ja-JP" altLang="en-US" sz="1100" dirty="0"/>
                        <a:t>市</a:t>
                      </a:r>
                      <a:r>
                        <a:rPr kumimoji="1" lang="en-US" altLang="ja-JP" sz="1100" dirty="0"/>
                        <a:t>,</a:t>
                      </a:r>
                      <a:r>
                        <a:rPr kumimoji="1" lang="zh-CN" altLang="en-US" sz="1100" dirty="0"/>
                        <a:t>大阪狭山</a:t>
                      </a:r>
                      <a:r>
                        <a:rPr kumimoji="1" lang="ja-JP" altLang="en-US" sz="1100" dirty="0"/>
                        <a:t>市</a:t>
                      </a:r>
                      <a:r>
                        <a:rPr kumimoji="1" lang="en-US" altLang="ja-JP" sz="1100" dirty="0"/>
                        <a:t>,</a:t>
                      </a:r>
                      <a:r>
                        <a:rPr kumimoji="1" lang="zh-CN" altLang="en-US" sz="1100" dirty="0"/>
                        <a:t>岬</a:t>
                      </a:r>
                      <a:r>
                        <a:rPr kumimoji="1" lang="ja-JP" altLang="en-US" sz="1100" dirty="0"/>
                        <a:t>町</a:t>
                      </a:r>
                      <a:r>
                        <a:rPr kumimoji="1" lang="en-US" altLang="ja-JP" sz="1100" dirty="0"/>
                        <a:t>,</a:t>
                      </a:r>
                      <a:r>
                        <a:rPr kumimoji="1" lang="zh-CN" altLang="en-US" sz="1100" dirty="0"/>
                        <a:t>河南</a:t>
                      </a:r>
                      <a:r>
                        <a:rPr kumimoji="1" lang="ja-JP" altLang="en-US" sz="1100" dirty="0"/>
                        <a:t>町</a:t>
                      </a:r>
                    </a:p>
                  </a:txBody>
                  <a:tcPr/>
                </a:tc>
                <a:extLst>
                  <a:ext uri="{0D108BD9-81ED-4DB2-BD59-A6C34878D82A}">
                    <a16:rowId xmlns:a16="http://schemas.microsoft.com/office/drawing/2014/main" val="4061670501"/>
                  </a:ext>
                </a:extLst>
              </a:tr>
              <a:tr h="370840">
                <a:tc>
                  <a:txBody>
                    <a:bodyPr/>
                    <a:lstStyle/>
                    <a:p>
                      <a:pPr algn="ctr"/>
                      <a:r>
                        <a:rPr kumimoji="1" lang="ja-JP" altLang="en-US" sz="1200" b="1" dirty="0">
                          <a:solidFill>
                            <a:schemeClr val="bg1"/>
                          </a:solidFill>
                        </a:rPr>
                        <a:t>業務用</a:t>
                      </a:r>
                      <a:endParaRPr kumimoji="1" lang="en-US" altLang="ja-JP" sz="1200" b="1" dirty="0">
                        <a:solidFill>
                          <a:schemeClr val="bg1"/>
                        </a:solidFill>
                      </a:endParaRPr>
                    </a:p>
                    <a:p>
                      <a:pPr algn="ctr"/>
                      <a:r>
                        <a:rPr kumimoji="1" lang="ja-JP" altLang="en-US" sz="1200" b="1" dirty="0">
                          <a:solidFill>
                            <a:schemeClr val="bg1"/>
                          </a:solidFill>
                        </a:rPr>
                        <a:t>チャットツール</a:t>
                      </a:r>
                    </a:p>
                  </a:txBody>
                  <a:tcPr anchor="ctr" anchorCtr="1">
                    <a:solidFill>
                      <a:schemeClr val="tx2"/>
                    </a:solidFill>
                  </a:tcPr>
                </a:tc>
                <a:tc>
                  <a:txBody>
                    <a:bodyPr/>
                    <a:lstStyle/>
                    <a:p>
                      <a:r>
                        <a:rPr kumimoji="1" lang="ja-JP" altLang="en-US" sz="1200" dirty="0"/>
                        <a:t>職員間のコミュニケーションを円滑にするチャットツールを共同調達</a:t>
                      </a:r>
                      <a:endParaRPr kumimoji="1" lang="en-US" altLang="ja-JP" sz="1200" dirty="0"/>
                    </a:p>
                    <a:p>
                      <a:r>
                        <a:rPr kumimoji="1" lang="ja-JP" altLang="en-US" sz="1300" b="1" dirty="0"/>
                        <a:t>⇒　生産性向上、テレワークの推進</a:t>
                      </a:r>
                    </a:p>
                  </a:txBody>
                  <a:tcPr/>
                </a:tc>
                <a:tc>
                  <a:txBody>
                    <a:bodyPr/>
                    <a:lstStyle/>
                    <a:p>
                      <a:r>
                        <a:rPr kumimoji="1" lang="en-US" altLang="ja-JP" sz="1200" dirty="0"/>
                        <a:t>【</a:t>
                      </a:r>
                      <a:r>
                        <a:rPr kumimoji="1" lang="ja-JP" altLang="en-US" sz="1200" dirty="0"/>
                        <a:t>２２団体</a:t>
                      </a:r>
                      <a:r>
                        <a:rPr kumimoji="1" lang="en-US" altLang="ja-JP" sz="1200" dirty="0"/>
                        <a:t>】</a:t>
                      </a:r>
                    </a:p>
                    <a:p>
                      <a:r>
                        <a:rPr kumimoji="1" lang="zh-TW" altLang="en-US" sz="1100" dirty="0"/>
                        <a:t>堺市</a:t>
                      </a:r>
                      <a:r>
                        <a:rPr kumimoji="1" lang="ja-JP" altLang="en-US" sz="1100" dirty="0"/>
                        <a:t>、</a:t>
                      </a:r>
                      <a:r>
                        <a:rPr kumimoji="1" lang="zh-TW" altLang="en-US" sz="1100" dirty="0"/>
                        <a:t>豊中市</a:t>
                      </a:r>
                      <a:r>
                        <a:rPr kumimoji="1" lang="ja-JP" altLang="en-US" sz="1100" dirty="0"/>
                        <a:t>、吹田市、</a:t>
                      </a:r>
                      <a:r>
                        <a:rPr kumimoji="1" lang="zh-TW" altLang="en-US" sz="1100" dirty="0"/>
                        <a:t>泉大津市</a:t>
                      </a:r>
                      <a:r>
                        <a:rPr kumimoji="1" lang="ja-JP" altLang="en-US" sz="1100" dirty="0" err="1"/>
                        <a:t>、</a:t>
                      </a:r>
                      <a:r>
                        <a:rPr kumimoji="1" lang="zh-TW" altLang="en-US" sz="1100" dirty="0"/>
                        <a:t>高槻市</a:t>
                      </a:r>
                      <a:r>
                        <a:rPr kumimoji="1" lang="ja-JP" altLang="en-US" sz="1100" dirty="0" err="1"/>
                        <a:t>、</a:t>
                      </a:r>
                      <a:r>
                        <a:rPr kumimoji="1" lang="zh-TW" altLang="en-US" sz="1100" dirty="0"/>
                        <a:t>守口市</a:t>
                      </a:r>
                      <a:r>
                        <a:rPr kumimoji="1" lang="ja-JP" altLang="en-US" sz="1100" dirty="0"/>
                        <a:t>、</a:t>
                      </a:r>
                      <a:r>
                        <a:rPr kumimoji="1" lang="zh-TW" altLang="en-US" sz="1100" dirty="0"/>
                        <a:t>枚方市</a:t>
                      </a:r>
                      <a:r>
                        <a:rPr kumimoji="1" lang="ja-JP" altLang="en-US" sz="1100" dirty="0"/>
                        <a:t>、</a:t>
                      </a:r>
                      <a:r>
                        <a:rPr kumimoji="1" lang="zh-TW" altLang="en-US" sz="1100" dirty="0"/>
                        <a:t>茨木市</a:t>
                      </a:r>
                      <a:r>
                        <a:rPr kumimoji="1" lang="ja-JP" altLang="en-US" sz="1100" dirty="0"/>
                        <a:t>、</a:t>
                      </a:r>
                      <a:r>
                        <a:rPr kumimoji="1" lang="zh-TW" altLang="en-US" sz="1100" dirty="0"/>
                        <a:t>八尾市 </a:t>
                      </a:r>
                      <a:r>
                        <a:rPr kumimoji="1" lang="ja-JP" altLang="en-US" sz="1100" dirty="0"/>
                        <a:t>、</a:t>
                      </a:r>
                      <a:r>
                        <a:rPr kumimoji="1" lang="zh-TW" altLang="en-US" sz="1100" dirty="0"/>
                        <a:t>富田林市</a:t>
                      </a:r>
                      <a:r>
                        <a:rPr kumimoji="1" lang="ja-JP" altLang="en-US" sz="1100" dirty="0" err="1"/>
                        <a:t>、</a:t>
                      </a:r>
                      <a:r>
                        <a:rPr kumimoji="1" lang="zh-TW" altLang="en-US" sz="1100" dirty="0"/>
                        <a:t>寝屋川市</a:t>
                      </a:r>
                      <a:r>
                        <a:rPr kumimoji="1" lang="ja-JP" altLang="en-US" sz="1100" dirty="0" err="1"/>
                        <a:t>、</a:t>
                      </a:r>
                      <a:r>
                        <a:rPr kumimoji="1" lang="zh-TW" altLang="en-US" sz="1100" dirty="0"/>
                        <a:t>松原市</a:t>
                      </a:r>
                      <a:r>
                        <a:rPr kumimoji="1" lang="ja-JP" altLang="en-US" sz="1100" dirty="0"/>
                        <a:t>、柏原市、</a:t>
                      </a:r>
                      <a:r>
                        <a:rPr kumimoji="1" lang="zh-TW" altLang="en-US" sz="1100" dirty="0"/>
                        <a:t>羽曳野市</a:t>
                      </a:r>
                      <a:r>
                        <a:rPr kumimoji="1" lang="ja-JP" altLang="en-US" sz="1100" dirty="0"/>
                        <a:t>、</a:t>
                      </a:r>
                      <a:r>
                        <a:rPr kumimoji="1" lang="zh-TW" altLang="en-US" sz="1100" dirty="0"/>
                        <a:t>門真市</a:t>
                      </a:r>
                      <a:r>
                        <a:rPr kumimoji="1" lang="ja-JP" altLang="en-US" sz="1100" dirty="0" err="1"/>
                        <a:t>、</a:t>
                      </a:r>
                      <a:endParaRPr kumimoji="1" lang="en-US" altLang="ja-JP" sz="1100" dirty="0"/>
                    </a:p>
                    <a:p>
                      <a:r>
                        <a:rPr kumimoji="1" lang="zh-TW" altLang="en-US" sz="1100" dirty="0"/>
                        <a:t>摂津市</a:t>
                      </a:r>
                      <a:r>
                        <a:rPr kumimoji="1" lang="ja-JP" altLang="en-US" sz="1100" dirty="0" err="1"/>
                        <a:t>、</a:t>
                      </a:r>
                      <a:r>
                        <a:rPr kumimoji="1" lang="zh-TW" altLang="en-US" sz="1100" dirty="0"/>
                        <a:t>藤井寺市</a:t>
                      </a:r>
                      <a:r>
                        <a:rPr kumimoji="1" lang="ja-JP" altLang="en-US" sz="1100" dirty="0" err="1"/>
                        <a:t>、</a:t>
                      </a:r>
                      <a:r>
                        <a:rPr kumimoji="1" lang="zh-TW" altLang="en-US" sz="1100" dirty="0"/>
                        <a:t>四條畷市</a:t>
                      </a:r>
                      <a:r>
                        <a:rPr kumimoji="1" lang="ja-JP" altLang="en-US" sz="1100" dirty="0"/>
                        <a:t>、</a:t>
                      </a:r>
                      <a:r>
                        <a:rPr kumimoji="1" lang="zh-TW" altLang="en-US" sz="1100" dirty="0"/>
                        <a:t>大阪狭山市</a:t>
                      </a:r>
                      <a:r>
                        <a:rPr kumimoji="1" lang="ja-JP" altLang="en-US" sz="1100" dirty="0"/>
                        <a:t>、</a:t>
                      </a:r>
                      <a:r>
                        <a:rPr kumimoji="1" lang="zh-TW" altLang="en-US" sz="1100" dirty="0"/>
                        <a:t> 島本町</a:t>
                      </a:r>
                      <a:r>
                        <a:rPr kumimoji="1" lang="ja-JP" altLang="en-US" sz="1100" dirty="0"/>
                        <a:t>、</a:t>
                      </a:r>
                      <a:r>
                        <a:rPr kumimoji="1" lang="zh-TW" altLang="en-US" sz="1100" dirty="0"/>
                        <a:t> 忠岡町</a:t>
                      </a:r>
                      <a:r>
                        <a:rPr kumimoji="1" lang="ja-JP" altLang="en-US" sz="1100" dirty="0"/>
                        <a:t>、</a:t>
                      </a:r>
                      <a:r>
                        <a:rPr kumimoji="1" lang="zh-TW" altLang="en-US" sz="1100" dirty="0"/>
                        <a:t>太子町</a:t>
                      </a:r>
                      <a:endParaRPr kumimoji="1" lang="ja-JP" altLang="en-US" sz="1400" dirty="0"/>
                    </a:p>
                  </a:txBody>
                  <a:tcPr/>
                </a:tc>
                <a:extLst>
                  <a:ext uri="{0D108BD9-81ED-4DB2-BD59-A6C34878D82A}">
                    <a16:rowId xmlns:a16="http://schemas.microsoft.com/office/drawing/2014/main" val="3218260166"/>
                  </a:ext>
                </a:extLst>
              </a:tr>
            </a:tbl>
          </a:graphicData>
        </a:graphic>
      </p:graphicFrame>
      <p:sp>
        <p:nvSpPr>
          <p:cNvPr id="24" name="正方形/長方形 23"/>
          <p:cNvSpPr/>
          <p:nvPr/>
        </p:nvSpPr>
        <p:spPr>
          <a:xfrm>
            <a:off x="65600" y="6297708"/>
            <a:ext cx="5432514" cy="461665"/>
          </a:xfrm>
          <a:prstGeom prst="rect">
            <a:avLst/>
          </a:prstGeom>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大阪府スマートシティ戦略推進補助金及びシステム等共同化について（照会）</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結果</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共同化の希望について</a:t>
            </a:r>
            <a:r>
              <a:rPr lang="zh-CN" altLang="en-US" sz="1200" dirty="0">
                <a:latin typeface="Meiryo UI" panose="020B0604030504040204" pitchFamily="50" charset="-128"/>
                <a:ea typeface="Meiryo UI" panose="020B0604030504040204" pitchFamily="50" charset="-128"/>
              </a:rPr>
              <a:t>１位＝２点、２位＝１点</a:t>
            </a:r>
            <a:r>
              <a:rPr lang="ja-JP" altLang="en-US" sz="1200" dirty="0">
                <a:latin typeface="Meiryo UI" panose="020B0604030504040204" pitchFamily="50" charset="-128"/>
                <a:ea typeface="Meiryo UI" panose="020B0604030504040204" pitchFamily="50" charset="-128"/>
              </a:rPr>
              <a:t>で集計</a:t>
            </a:r>
          </a:p>
        </p:txBody>
      </p:sp>
      <p:sp>
        <p:nvSpPr>
          <p:cNvPr id="4" name="テキスト ボックス 3"/>
          <p:cNvSpPr txBox="1"/>
          <p:nvPr/>
        </p:nvSpPr>
        <p:spPr>
          <a:xfrm>
            <a:off x="50552" y="3684907"/>
            <a:ext cx="4686340" cy="338554"/>
          </a:xfrm>
          <a:prstGeom prst="rect">
            <a:avLst/>
          </a:prstGeom>
          <a:noFill/>
        </p:spPr>
        <p:txBody>
          <a:bodyPr wrap="square" rtlCol="0">
            <a:spAutoFit/>
          </a:bodyPr>
          <a:lstStyle/>
          <a:p>
            <a:r>
              <a:rPr kumimoji="1" lang="ja-JP" altLang="en-US" sz="1600" b="1" dirty="0"/>
              <a:t>共同化の希望について</a:t>
            </a:r>
            <a:r>
              <a:rPr kumimoji="1" lang="ja-JP" altLang="en-US" sz="1600" b="1" dirty="0" smtClean="0"/>
              <a:t>（</a:t>
            </a:r>
            <a:r>
              <a:rPr kumimoji="1" lang="en-US" altLang="ja-JP" sz="1600" b="1" dirty="0" smtClean="0"/>
              <a:t>2020.10.8 </a:t>
            </a:r>
            <a:r>
              <a:rPr kumimoji="1" lang="ja-JP" altLang="en-US" sz="1600" b="1" dirty="0"/>
              <a:t>照会結果）</a:t>
            </a:r>
          </a:p>
        </p:txBody>
      </p:sp>
      <p:pic>
        <p:nvPicPr>
          <p:cNvPr id="14" name="図 13"/>
          <p:cNvPicPr>
            <a:picLocks noChangeAspect="1"/>
          </p:cNvPicPr>
          <p:nvPr/>
        </p:nvPicPr>
        <p:blipFill>
          <a:blip r:embed="rId6"/>
          <a:stretch>
            <a:fillRect/>
          </a:stretch>
        </p:blipFill>
        <p:spPr>
          <a:xfrm>
            <a:off x="165761" y="3966864"/>
            <a:ext cx="5332352" cy="2330843"/>
          </a:xfrm>
          <a:prstGeom prst="rect">
            <a:avLst/>
          </a:prstGeom>
        </p:spPr>
      </p:pic>
      <p:sp>
        <p:nvSpPr>
          <p:cNvPr id="15" name="楕円 14"/>
          <p:cNvSpPr/>
          <p:nvPr/>
        </p:nvSpPr>
        <p:spPr>
          <a:xfrm>
            <a:off x="4984825" y="4001436"/>
            <a:ext cx="265355" cy="2521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p:cNvSpPr/>
          <p:nvPr/>
        </p:nvSpPr>
        <p:spPr>
          <a:xfrm>
            <a:off x="3669422" y="4171398"/>
            <a:ext cx="265355" cy="2521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36"/>
          <p:cNvSpPr/>
          <p:nvPr/>
        </p:nvSpPr>
        <p:spPr>
          <a:xfrm>
            <a:off x="5635635" y="3975743"/>
            <a:ext cx="3258983" cy="118637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b="1" dirty="0">
                <a:solidFill>
                  <a:prstClr val="black"/>
                </a:solidFill>
              </a:rPr>
              <a:t>■電子申請システム</a:t>
            </a:r>
            <a:endParaRPr kumimoji="1" lang="en-US" altLang="ja-JP" sz="1400" b="1" dirty="0">
              <a:solidFill>
                <a:prstClr val="black"/>
              </a:solidFill>
            </a:endParaRPr>
          </a:p>
          <a:p>
            <a:endParaRPr kumimoji="1" lang="en-US" altLang="ja-JP" sz="600" b="1" dirty="0">
              <a:solidFill>
                <a:prstClr val="black"/>
              </a:solidFill>
            </a:endParaRPr>
          </a:p>
          <a:p>
            <a:pPr marL="285750" indent="-285750">
              <a:buFont typeface="Wingdings" panose="05000000000000000000" pitchFamily="2" charset="2"/>
              <a:buChar char="Ø"/>
            </a:pPr>
            <a:r>
              <a:rPr kumimoji="1" lang="ja-JP" altLang="en-US" sz="1400" dirty="0">
                <a:solidFill>
                  <a:prstClr val="black"/>
                </a:solidFill>
              </a:rPr>
              <a:t>機能と予定価格が異なる２つのプランを用意し、多くの市町村の参加を容易に</a:t>
            </a:r>
            <a:endParaRPr kumimoji="1" lang="ja-JP" altLang="en-US" dirty="0"/>
          </a:p>
        </p:txBody>
      </p:sp>
      <p:sp>
        <p:nvSpPr>
          <p:cNvPr id="31" name="角丸四角形 36">
            <a:extLst>
              <a:ext uri="{FF2B5EF4-FFF2-40B4-BE49-F238E27FC236}">
                <a16:creationId xmlns:a16="http://schemas.microsoft.com/office/drawing/2014/main" id="{3A2B8557-24AA-4677-8248-80C00F4A62B4}"/>
              </a:ext>
            </a:extLst>
          </p:cNvPr>
          <p:cNvSpPr/>
          <p:nvPr/>
        </p:nvSpPr>
        <p:spPr>
          <a:xfrm>
            <a:off x="5643098" y="5253868"/>
            <a:ext cx="3240807" cy="113558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b="1" dirty="0">
                <a:solidFill>
                  <a:prstClr val="black"/>
                </a:solidFill>
              </a:rPr>
              <a:t>■チャットツール</a:t>
            </a:r>
            <a:endParaRPr kumimoji="1" lang="en-US" altLang="ja-JP" sz="1400" b="1" dirty="0">
              <a:solidFill>
                <a:prstClr val="black"/>
              </a:solidFill>
            </a:endParaRPr>
          </a:p>
          <a:p>
            <a:endParaRPr kumimoji="1" lang="en-US" altLang="ja-JP" sz="600" b="1" dirty="0">
              <a:solidFill>
                <a:prstClr val="black"/>
              </a:solidFill>
            </a:endParaRPr>
          </a:p>
          <a:p>
            <a:pPr marL="285750" indent="-285750">
              <a:buFont typeface="Wingdings" panose="05000000000000000000" pitchFamily="2" charset="2"/>
              <a:buChar char="Ø"/>
            </a:pPr>
            <a:r>
              <a:rPr kumimoji="1" lang="ja-JP" altLang="en-US" sz="1400" dirty="0">
                <a:solidFill>
                  <a:prstClr val="black"/>
                </a:solidFill>
              </a:rPr>
              <a:t>チャットツールの共同調達は日本初</a:t>
            </a:r>
            <a:endParaRPr kumimoji="1" lang="en-US" altLang="ja-JP" sz="1400" dirty="0">
              <a:solidFill>
                <a:prstClr val="black"/>
              </a:solidFill>
            </a:endParaRPr>
          </a:p>
          <a:p>
            <a:pPr marL="285750" indent="-285750">
              <a:buFont typeface="Wingdings" panose="05000000000000000000" pitchFamily="2" charset="2"/>
              <a:buChar char="Ø"/>
            </a:pPr>
            <a:r>
              <a:rPr kumimoji="1" lang="ja-JP" altLang="en-US" sz="1400" dirty="0">
                <a:solidFill>
                  <a:prstClr val="black"/>
                </a:solidFill>
              </a:rPr>
              <a:t>３割以上のコスト削減</a:t>
            </a:r>
          </a:p>
        </p:txBody>
      </p:sp>
      <p:pic>
        <p:nvPicPr>
          <p:cNvPr id="25" name="図 24"/>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8363001" y="189328"/>
            <a:ext cx="608962" cy="403200"/>
          </a:xfrm>
          <a:prstGeom prst="rect">
            <a:avLst/>
          </a:prstGeom>
        </p:spPr>
      </p:pic>
      <p:cxnSp>
        <p:nvCxnSpPr>
          <p:cNvPr id="3" name="直線コネクタ 2">
            <a:extLst>
              <a:ext uri="{FF2B5EF4-FFF2-40B4-BE49-F238E27FC236}">
                <a16:creationId xmlns:a16="http://schemas.microsoft.com/office/drawing/2014/main" id="{D1589D8B-F649-4B52-9AC8-7226F52337CD}"/>
              </a:ext>
            </a:extLst>
          </p:cNvPr>
          <p:cNvCxnSpPr/>
          <p:nvPr/>
        </p:nvCxnSpPr>
        <p:spPr>
          <a:xfrm>
            <a:off x="3723594" y="1079982"/>
            <a:ext cx="5171024"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smtClean="0">
                <a:ln>
                  <a:noFill/>
                </a:ln>
                <a:solidFill>
                  <a:srgbClr val="002060"/>
                </a:solidFill>
                <a:effectLst/>
                <a:uLnTx/>
                <a:uFillTx/>
                <a:latin typeface="Meiryo UI"/>
                <a:ea typeface="Meiryo UI"/>
                <a:cs typeface="+mj-cs"/>
              </a:rPr>
              <a:t>取組</a:t>
            </a:r>
            <a:r>
              <a:rPr lang="ja-JP" altLang="en-US" dirty="0" smtClean="0">
                <a:latin typeface="Meiryo UI"/>
                <a:ea typeface="Meiryo UI"/>
              </a:rPr>
              <a:t>み⑤（大阪府）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3858460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73695F0-29D1-4CDE-8629-3FC2B8203CB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27" name="テキスト ボックス 26">
            <a:extLst>
              <a:ext uri="{FF2B5EF4-FFF2-40B4-BE49-F238E27FC236}">
                <a16:creationId xmlns:a16="http://schemas.microsoft.com/office/drawing/2014/main" id="{BC5238FA-F28C-47E0-B2CB-CB6341825156}"/>
              </a:ext>
            </a:extLst>
          </p:cNvPr>
          <p:cNvSpPr txBox="1"/>
          <p:nvPr/>
        </p:nvSpPr>
        <p:spPr>
          <a:xfrm>
            <a:off x="133443" y="680242"/>
            <a:ext cx="8917793"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府庁</a:t>
            </a:r>
            <a:r>
              <a:rPr kumimoji="0" lang="en-US" altLang="ja-JP"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の推進</a:t>
            </a:r>
          </a:p>
        </p:txBody>
      </p:sp>
      <p:sp>
        <p:nvSpPr>
          <p:cNvPr id="29" name="テキスト ボックス 28">
            <a:extLst>
              <a:ext uri="{FF2B5EF4-FFF2-40B4-BE49-F238E27FC236}">
                <a16:creationId xmlns:a16="http://schemas.microsoft.com/office/drawing/2014/main" id="{E29B65D5-CD94-4DDA-BE7A-D56362D41A61}"/>
              </a:ext>
            </a:extLst>
          </p:cNvPr>
          <p:cNvSpPr txBox="1"/>
          <p:nvPr/>
        </p:nvSpPr>
        <p:spPr>
          <a:xfrm>
            <a:off x="145149" y="2021014"/>
            <a:ext cx="448128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6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sng"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行政</a:t>
            </a:r>
            <a:r>
              <a:rPr kumimoji="0" lang="ja-JP" altLang="en-US" sz="1400" b="1"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オンラインシステムによりオンライン化した主な手続</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30" name="表 29">
            <a:extLst>
              <a:ext uri="{FF2B5EF4-FFF2-40B4-BE49-F238E27FC236}">
                <a16:creationId xmlns:a16="http://schemas.microsoft.com/office/drawing/2014/main" id="{D91EFCE7-3C4B-47CD-955A-6FA276366DCE}"/>
              </a:ext>
            </a:extLst>
          </p:cNvPr>
          <p:cNvGraphicFramePr>
            <a:graphicFrameLocks noGrp="1"/>
          </p:cNvGraphicFramePr>
          <p:nvPr>
            <p:extLst>
              <p:ext uri="{D42A27DB-BD31-4B8C-83A1-F6EECF244321}">
                <p14:modId xmlns:p14="http://schemas.microsoft.com/office/powerpoint/2010/main" val="1772593288"/>
              </p:ext>
            </p:extLst>
          </p:nvPr>
        </p:nvGraphicFramePr>
        <p:xfrm>
          <a:off x="210464" y="2371540"/>
          <a:ext cx="4351575" cy="1498800"/>
        </p:xfrm>
        <a:graphic>
          <a:graphicData uri="http://schemas.openxmlformats.org/drawingml/2006/table">
            <a:tbl>
              <a:tblPr firstRow="1" bandRow="1">
                <a:tableStyleId>{5940675A-B579-460E-94D1-54222C63F5DA}</a:tableStyleId>
              </a:tblPr>
              <a:tblGrid>
                <a:gridCol w="3224775">
                  <a:extLst>
                    <a:ext uri="{9D8B030D-6E8A-4147-A177-3AD203B41FA5}">
                      <a16:colId xmlns:a16="http://schemas.microsoft.com/office/drawing/2014/main" val="1514418330"/>
                    </a:ext>
                  </a:extLst>
                </a:gridCol>
                <a:gridCol w="1126800">
                  <a:extLst>
                    <a:ext uri="{9D8B030D-6E8A-4147-A177-3AD203B41FA5}">
                      <a16:colId xmlns:a16="http://schemas.microsoft.com/office/drawing/2014/main" val="2905529012"/>
                    </a:ext>
                  </a:extLst>
                </a:gridCol>
              </a:tblGrid>
              <a:tr h="167610">
                <a:tc>
                  <a:txBody>
                    <a:bodyPr/>
                    <a:lstStyle/>
                    <a:p>
                      <a:pPr algn="ctr">
                        <a:lnSpc>
                          <a:spcPts val="1400"/>
                        </a:lnSpc>
                      </a:pPr>
                      <a:r>
                        <a:rPr kumimoji="1" lang="ja-JP" altLang="en-US" sz="1100" b="1" dirty="0"/>
                        <a:t>手続き内容</a:t>
                      </a:r>
                      <a:endParaRPr kumimoji="1" lang="ja-JP" altLang="en-US" sz="1100" b="1" dirty="0">
                        <a:latin typeface="Meiryo UI" panose="020B0604030504040204" pitchFamily="50" charset="-128"/>
                        <a:ea typeface="Meiryo UI" panose="020B0604030504040204" pitchFamily="50" charset="-128"/>
                      </a:endParaRPr>
                    </a:p>
                  </a:txBody>
                  <a:tcPr marL="36000" marR="36000" marT="36000" marB="36000">
                    <a:solidFill>
                      <a:schemeClr val="accent1">
                        <a:lumMod val="20000"/>
                        <a:lumOff val="80000"/>
                      </a:schemeClr>
                    </a:solidFill>
                  </a:tcPr>
                </a:tc>
                <a:tc>
                  <a:txBody>
                    <a:bodyPr/>
                    <a:lstStyle/>
                    <a:p>
                      <a:pPr algn="ctr">
                        <a:lnSpc>
                          <a:spcPts val="1400"/>
                        </a:lnSpc>
                      </a:pPr>
                      <a:r>
                        <a:rPr kumimoji="1" lang="ja-JP" altLang="en-US" sz="1100" b="1" dirty="0"/>
                        <a:t>申請件数</a:t>
                      </a:r>
                      <a:endParaRPr kumimoji="1" lang="ja-JP" altLang="en-US" sz="1100" b="1" dirty="0">
                        <a:latin typeface="Meiryo UI" panose="020B0604030504040204" pitchFamily="50" charset="-128"/>
                        <a:ea typeface="Meiryo UI" panose="020B0604030504040204" pitchFamily="50" charset="-128"/>
                      </a:endParaRPr>
                    </a:p>
                  </a:txBody>
                  <a:tcPr marL="36000" marR="36000" marT="36000" marB="36000">
                    <a:solidFill>
                      <a:schemeClr val="accent1">
                        <a:lumMod val="20000"/>
                        <a:lumOff val="80000"/>
                      </a:schemeClr>
                    </a:solidFill>
                  </a:tcPr>
                </a:tc>
                <a:extLst>
                  <a:ext uri="{0D108BD9-81ED-4DB2-BD59-A6C34878D82A}">
                    <a16:rowId xmlns:a16="http://schemas.microsoft.com/office/drawing/2014/main" val="3520950328"/>
                  </a:ext>
                </a:extLst>
              </a:tr>
              <a:tr h="201422">
                <a:tc>
                  <a:txBody>
                    <a:bodyPr/>
                    <a:lstStyle/>
                    <a:p>
                      <a:pPr marL="171450" indent="-171450">
                        <a:lnSpc>
                          <a:spcPts val="1400"/>
                        </a:lnSpc>
                        <a:buFont typeface="Wingdings" panose="05000000000000000000" pitchFamily="2" charset="2"/>
                        <a:buChar char="l"/>
                      </a:pPr>
                      <a:r>
                        <a:rPr kumimoji="1" lang="ja-JP" altLang="en-US" sz="1100" dirty="0"/>
                        <a:t>第４～９期</a:t>
                      </a:r>
                      <a:r>
                        <a:rPr kumimoji="1" lang="zh-TW" altLang="en-US" sz="1100" dirty="0"/>
                        <a:t>大阪府営業時間短縮協力金支給申請</a:t>
                      </a:r>
                    </a:p>
                  </a:txBody>
                  <a:tcPr marL="36000" marR="36000" marT="36000" marB="36000"/>
                </a:tc>
                <a:tc>
                  <a:txBody>
                    <a:bodyPr/>
                    <a:lstStyle/>
                    <a:p>
                      <a:pPr algn="r">
                        <a:lnSpc>
                          <a:spcPts val="1400"/>
                        </a:lnSpc>
                      </a:pPr>
                      <a:r>
                        <a:rPr kumimoji="1" lang="ja-JP" altLang="en-US" sz="1100" dirty="0"/>
                        <a:t>約</a:t>
                      </a:r>
                      <a:r>
                        <a:rPr kumimoji="1" lang="en-US" altLang="ja-JP" sz="1100" dirty="0"/>
                        <a:t>358,000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3470388542"/>
                  </a:ext>
                </a:extLst>
              </a:tr>
              <a:tr h="104945">
                <a:tc>
                  <a:txBody>
                    <a:bodyPr/>
                    <a:lstStyle/>
                    <a:p>
                      <a:pPr marL="171450" indent="-171450">
                        <a:lnSpc>
                          <a:spcPts val="1400"/>
                        </a:lnSpc>
                        <a:buFont typeface="Wingdings" panose="05000000000000000000" pitchFamily="2" charset="2"/>
                        <a:buChar char="l"/>
                      </a:pPr>
                      <a:r>
                        <a:rPr kumimoji="1" lang="ja-JP" altLang="en-US" sz="1100" dirty="0"/>
                        <a:t>感染防止認証ゴールドステッカー交付申請</a:t>
                      </a:r>
                    </a:p>
                  </a:txBody>
                  <a:tcPr marL="36000" marR="36000" marT="36000" marB="36000"/>
                </a:tc>
                <a:tc>
                  <a:txBody>
                    <a:bodyPr/>
                    <a:lstStyle/>
                    <a:p>
                      <a:pPr algn="r">
                        <a:lnSpc>
                          <a:spcPts val="1400"/>
                        </a:lnSpc>
                      </a:pPr>
                      <a:r>
                        <a:rPr kumimoji="1" lang="ja-JP" altLang="en-US" sz="1100" dirty="0"/>
                        <a:t>約</a:t>
                      </a:r>
                      <a:r>
                        <a:rPr kumimoji="1" lang="en-US" altLang="ja-JP" sz="1100" dirty="0"/>
                        <a:t>49,000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2419700356"/>
                  </a:ext>
                </a:extLst>
              </a:tr>
              <a:tr h="120616">
                <a:tc>
                  <a:txBody>
                    <a:bodyPr/>
                    <a:lstStyle/>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l"/>
                        <a:tabLst/>
                        <a:defRPr/>
                      </a:pPr>
                      <a:r>
                        <a:rPr kumimoji="1" lang="ja-JP" altLang="en-US" sz="1100" dirty="0"/>
                        <a:t>中小法人・個人事業者等に対する一時支援金申請</a:t>
                      </a:r>
                      <a:endParaRPr kumimoji="1" lang="zh-TW" altLang="en-US" sz="1100" dirty="0"/>
                    </a:p>
                  </a:txBody>
                  <a:tcPr marL="36000" marR="36000" marT="36000" marB="36000"/>
                </a:tc>
                <a:tc>
                  <a:txBody>
                    <a:bodyPr/>
                    <a:lstStyle/>
                    <a:p>
                      <a:pPr marL="0" marR="0" lvl="0" indent="0" algn="r" defTabSz="914400" rtl="0" eaLnBrk="1" fontAlgn="auto" latinLnBrk="0" hangingPunct="1">
                        <a:lnSpc>
                          <a:spcPts val="1400"/>
                        </a:lnSpc>
                        <a:spcBef>
                          <a:spcPts val="0"/>
                        </a:spcBef>
                        <a:spcAft>
                          <a:spcPts val="0"/>
                        </a:spcAft>
                        <a:buClrTx/>
                        <a:buSzTx/>
                        <a:buFontTx/>
                        <a:buNone/>
                        <a:tabLst/>
                        <a:defRPr/>
                      </a:pPr>
                      <a:r>
                        <a:rPr kumimoji="1" lang="ja-JP" altLang="en-US" sz="1100" dirty="0"/>
                        <a:t>約</a:t>
                      </a:r>
                      <a:r>
                        <a:rPr kumimoji="1" lang="en-US" altLang="ja-JP" sz="1100" dirty="0"/>
                        <a:t>46,800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1229695973"/>
                  </a:ext>
                </a:extLst>
              </a:tr>
              <a:tr h="136995">
                <a:tc>
                  <a:txBody>
                    <a:bodyPr/>
                    <a:lstStyle/>
                    <a:p>
                      <a:pPr marL="171450" indent="-171450">
                        <a:lnSpc>
                          <a:spcPts val="1400"/>
                        </a:lnSpc>
                        <a:buFont typeface="Wingdings" panose="05000000000000000000" pitchFamily="2" charset="2"/>
                        <a:buChar char="l"/>
                      </a:pPr>
                      <a:r>
                        <a:rPr kumimoji="1" lang="zh-TW" altLang="en-US" sz="1100" dirty="0"/>
                        <a:t>大阪府飲食店等感染症対策備品設置支援金</a:t>
                      </a:r>
                    </a:p>
                  </a:txBody>
                  <a:tcPr marL="36000" marR="36000" marT="36000" marB="36000"/>
                </a:tc>
                <a:tc>
                  <a:txBody>
                    <a:bodyPr/>
                    <a:lstStyle/>
                    <a:p>
                      <a:pPr algn="r">
                        <a:lnSpc>
                          <a:spcPts val="1400"/>
                        </a:lnSpc>
                      </a:pPr>
                      <a:r>
                        <a:rPr kumimoji="1" lang="ja-JP" altLang="en-US" sz="1100" dirty="0"/>
                        <a:t>約</a:t>
                      </a:r>
                      <a:r>
                        <a:rPr kumimoji="1" lang="en-US" altLang="ja-JP" sz="1100" dirty="0"/>
                        <a:t>28,000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90466160"/>
                  </a:ext>
                </a:extLst>
              </a:tr>
              <a:tr h="136995">
                <a:tc>
                  <a:txBody>
                    <a:bodyPr/>
                    <a:lstStyle/>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l"/>
                        <a:tabLst/>
                        <a:defRPr/>
                      </a:pPr>
                      <a:r>
                        <a:rPr kumimoji="1" lang="ja-JP" altLang="en-US" sz="1100" dirty="0"/>
                        <a:t>ワクチン・検査パッケージ登録申請</a:t>
                      </a:r>
                      <a:endParaRPr kumimoji="1" lang="en-US" altLang="ja-JP" sz="1100" dirty="0"/>
                    </a:p>
                  </a:txBody>
                  <a:tcPr marL="36000" marR="36000" marT="36000" marB="36000"/>
                </a:tc>
                <a:tc>
                  <a:txBody>
                    <a:bodyPr/>
                    <a:lstStyle/>
                    <a:p>
                      <a:pPr marL="0" marR="0" lvl="0" indent="0" algn="r" defTabSz="914400" rtl="0" eaLnBrk="1" fontAlgn="auto" latinLnBrk="0" hangingPunct="1">
                        <a:lnSpc>
                          <a:spcPts val="1400"/>
                        </a:lnSpc>
                        <a:spcBef>
                          <a:spcPts val="0"/>
                        </a:spcBef>
                        <a:spcAft>
                          <a:spcPts val="0"/>
                        </a:spcAft>
                        <a:buClrTx/>
                        <a:buSzTx/>
                        <a:buFontTx/>
                        <a:buNone/>
                        <a:tabLst/>
                        <a:defRPr/>
                      </a:pPr>
                      <a:r>
                        <a:rPr kumimoji="1" lang="ja-JP" altLang="en-US" sz="1100" dirty="0"/>
                        <a:t>約</a:t>
                      </a:r>
                      <a:r>
                        <a:rPr kumimoji="1" lang="en-US" altLang="ja-JP" sz="1100" dirty="0"/>
                        <a:t>9,000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993008793"/>
                  </a:ext>
                </a:extLst>
              </a:tr>
            </a:tbl>
          </a:graphicData>
        </a:graphic>
      </p:graphicFrame>
      <p:sp>
        <p:nvSpPr>
          <p:cNvPr id="34" name="テキスト ボックス 33">
            <a:extLst>
              <a:ext uri="{FF2B5EF4-FFF2-40B4-BE49-F238E27FC236}">
                <a16:creationId xmlns:a16="http://schemas.microsoft.com/office/drawing/2014/main" id="{E29B65D5-CD94-4DDA-BE7A-D56362D41A61}"/>
              </a:ext>
            </a:extLst>
          </p:cNvPr>
          <p:cNvSpPr txBox="1"/>
          <p:nvPr/>
        </p:nvSpPr>
        <p:spPr>
          <a:xfrm>
            <a:off x="115910" y="4086638"/>
            <a:ext cx="465922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a:t>
            </a:r>
            <a:r>
              <a:rPr kumimoji="0" lang="ja-JP" altLang="en-US" sz="1600" b="1"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３レスの取組み状況</a:t>
            </a:r>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テキスト ボックス 35">
            <a:extLst>
              <a:ext uri="{FF2B5EF4-FFF2-40B4-BE49-F238E27FC236}">
                <a16:creationId xmlns:a16="http://schemas.microsoft.com/office/drawing/2014/main" id="{E29B65D5-CD94-4DDA-BE7A-D56362D41A61}"/>
              </a:ext>
            </a:extLst>
          </p:cNvPr>
          <p:cNvSpPr txBox="1"/>
          <p:nvPr/>
        </p:nvSpPr>
        <p:spPr>
          <a:xfrm>
            <a:off x="4726929" y="2021014"/>
            <a:ext cx="448128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緊急</a:t>
            </a:r>
            <a:r>
              <a:rPr kumimoji="0" lang="ja-JP" altLang="en-US" sz="1400" b="1"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テレワークシステム、</a:t>
            </a:r>
            <a:r>
              <a:rPr kumimoji="0" lang="en-US" altLang="ja-JP" sz="1400" b="1"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WEB</a:t>
            </a:r>
            <a:r>
              <a:rPr kumimoji="0" lang="ja-JP" altLang="en-US" sz="1400" b="1"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会議の利用者</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正方形/長方形 42"/>
          <p:cNvSpPr/>
          <p:nvPr/>
        </p:nvSpPr>
        <p:spPr>
          <a:xfrm>
            <a:off x="4917167" y="2450526"/>
            <a:ext cx="3564325" cy="3019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225"/>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利用登録数　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5,600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人、一日最大約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900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人が利用</a:t>
            </a:r>
          </a:p>
        </p:txBody>
      </p:sp>
      <p:sp>
        <p:nvSpPr>
          <p:cNvPr id="44" name="正方形/長方形 43">
            <a:extLst>
              <a:ext uri="{FF2B5EF4-FFF2-40B4-BE49-F238E27FC236}">
                <a16:creationId xmlns:a16="http://schemas.microsoft.com/office/drawing/2014/main" id="{B5CC6D77-8F95-4290-A9AA-978D5E113631}"/>
              </a:ext>
            </a:extLst>
          </p:cNvPr>
          <p:cNvSpPr/>
          <p:nvPr/>
        </p:nvSpPr>
        <p:spPr>
          <a:xfrm>
            <a:off x="4911366" y="2658412"/>
            <a:ext cx="2506154" cy="293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テレワーク実施率 </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61.7</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45" name="正方形/長方形 44">
            <a:extLst>
              <a:ext uri="{FF2B5EF4-FFF2-40B4-BE49-F238E27FC236}">
                <a16:creationId xmlns:a16="http://schemas.microsoft.com/office/drawing/2014/main" id="{21A4077C-2AAD-4F6B-9207-B334922F8038}"/>
              </a:ext>
            </a:extLst>
          </p:cNvPr>
          <p:cNvSpPr/>
          <p:nvPr/>
        </p:nvSpPr>
        <p:spPr>
          <a:xfrm>
            <a:off x="6592236" y="2664627"/>
            <a:ext cx="2693253" cy="4174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職員の出勤抑制等の実施状況（</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2021.6</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の最大値）</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225"/>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新型コロナウイルス感染症対応及び行政機能維持のために出勤が</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225"/>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必要となる職員を除く職員数で算出（約</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1,350</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正方形/長方形 46"/>
          <p:cNvSpPr/>
          <p:nvPr/>
        </p:nvSpPr>
        <p:spPr>
          <a:xfrm>
            <a:off x="4885608" y="3470841"/>
            <a:ext cx="2872407" cy="2832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225"/>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平均接続数　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5,300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接続</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48" name="正方形/長方形 47"/>
          <p:cNvSpPr/>
          <p:nvPr/>
        </p:nvSpPr>
        <p:spPr>
          <a:xfrm>
            <a:off x="4800891" y="2258070"/>
            <a:ext cx="3240360" cy="2143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225"/>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緊急テレワークシステムの運用</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49" name="正方形/長方形 48"/>
          <p:cNvSpPr/>
          <p:nvPr/>
        </p:nvSpPr>
        <p:spPr>
          <a:xfrm>
            <a:off x="4775133" y="3233211"/>
            <a:ext cx="3300840" cy="22290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225"/>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WEB</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会議システム「</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Microsoft Teams</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」の導入</a:t>
            </a:r>
          </a:p>
          <a:p>
            <a:pPr marL="0" marR="0" lvl="0" indent="0" algn="l" defTabSz="457200" rtl="0" eaLnBrk="1" fontAlgn="auto" latinLnBrk="0" hangingPunct="1">
              <a:lnSpc>
                <a:spcPct val="100000"/>
              </a:lnSpc>
              <a:spcBef>
                <a:spcPts val="225"/>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pic>
        <p:nvPicPr>
          <p:cNvPr id="50" name="図 4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42486" y="3316807"/>
            <a:ext cx="906665" cy="906665"/>
          </a:xfrm>
          <a:prstGeom prst="rect">
            <a:avLst/>
          </a:prstGeom>
        </p:spPr>
      </p:pic>
      <p:graphicFrame>
        <p:nvGraphicFramePr>
          <p:cNvPr id="24" name="表 23"/>
          <p:cNvGraphicFramePr>
            <a:graphicFrameLocks noGrp="1"/>
          </p:cNvGraphicFramePr>
          <p:nvPr>
            <p:extLst>
              <p:ext uri="{D42A27DB-BD31-4B8C-83A1-F6EECF244321}">
                <p14:modId xmlns:p14="http://schemas.microsoft.com/office/powerpoint/2010/main" val="1315452348"/>
              </p:ext>
            </p:extLst>
          </p:nvPr>
        </p:nvGraphicFramePr>
        <p:xfrm>
          <a:off x="417581" y="4504844"/>
          <a:ext cx="8381834" cy="2121760"/>
        </p:xfrm>
        <a:graphic>
          <a:graphicData uri="http://schemas.openxmlformats.org/drawingml/2006/table">
            <a:tbl>
              <a:tblPr firstRow="1" bandRow="1">
                <a:tableStyleId>{5940675A-B579-460E-94D1-54222C63F5DA}</a:tableStyleId>
              </a:tblPr>
              <a:tblGrid>
                <a:gridCol w="1862630">
                  <a:extLst>
                    <a:ext uri="{9D8B030D-6E8A-4147-A177-3AD203B41FA5}">
                      <a16:colId xmlns:a16="http://schemas.microsoft.com/office/drawing/2014/main" val="1084498956"/>
                    </a:ext>
                  </a:extLst>
                </a:gridCol>
                <a:gridCol w="3457232">
                  <a:extLst>
                    <a:ext uri="{9D8B030D-6E8A-4147-A177-3AD203B41FA5}">
                      <a16:colId xmlns:a16="http://schemas.microsoft.com/office/drawing/2014/main" val="3639057847"/>
                    </a:ext>
                  </a:extLst>
                </a:gridCol>
                <a:gridCol w="3061972">
                  <a:extLst>
                    <a:ext uri="{9D8B030D-6E8A-4147-A177-3AD203B41FA5}">
                      <a16:colId xmlns:a16="http://schemas.microsoft.com/office/drawing/2014/main" val="1870089790"/>
                    </a:ext>
                  </a:extLst>
                </a:gridCol>
              </a:tblGrid>
              <a:tr h="375187">
                <a:tc>
                  <a:txBody>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はんこレス</a:t>
                      </a:r>
                      <a:endParaRPr kumimoji="1" lang="en-US" altLang="ja-JP" sz="15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txBody>
                  <a:tcPr marL="135000" marR="135000" marT="81000" marB="81000" anchor="ctr">
                    <a:solidFill>
                      <a:srgbClr val="44546A"/>
                    </a:solidFill>
                  </a:tcPr>
                </a:tc>
                <a:tc gridSpan="2">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12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府の裁量で見直し可能な認印の押印義務を廃止（</a:t>
                      </a:r>
                      <a:r>
                        <a:rPr kumimoji="0" lang="en-US" altLang="ja-JP" sz="12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12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endParaRPr kumimoji="0" lang="en-US" altLang="ja-JP" sz="12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135000" marR="135000" marT="81000" marB="81000" anchor="ctr">
                    <a:solidFill>
                      <a:schemeClr val="bg1"/>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ja-JP" alt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txBody>
                  <a:tcPr marL="180000" marR="180000" marT="108000" marB="108000" anchor="ctr">
                    <a:solidFill>
                      <a:schemeClr val="bg1"/>
                    </a:solidFill>
                  </a:tcPr>
                </a:tc>
                <a:extLst>
                  <a:ext uri="{0D108BD9-81ED-4DB2-BD59-A6C34878D82A}">
                    <a16:rowId xmlns:a16="http://schemas.microsoft.com/office/drawing/2014/main" val="274786438"/>
                  </a:ext>
                </a:extLst>
              </a:tr>
              <a:tr h="0">
                <a:tc gridSpan="2">
                  <a:txBody>
                    <a:bodyPr/>
                    <a:lstStyle/>
                    <a:p>
                      <a:pPr algn="ctr">
                        <a:lnSpc>
                          <a:spcPts val="100"/>
                        </a:lnSpc>
                      </a:pPr>
                      <a:endParaRPr kumimoji="1" lang="ja-JP" altLang="en-US" sz="100" b="0" dirty="0">
                        <a:solidFill>
                          <a:srgbClr val="FFFFFF"/>
                        </a:solidFill>
                        <a:latin typeface="Meiryo UI" panose="020B0604030504040204" pitchFamily="50" charset="-128"/>
                        <a:ea typeface="Meiryo UI" panose="020B0604030504040204" pitchFamily="50" charset="-128"/>
                      </a:endParaRPr>
                    </a:p>
                  </a:txBody>
                  <a:tcPr marL="0" marR="0" marT="0" marB="0" anchor="ctr">
                    <a:lnL w="12700" cmpd="sng">
                      <a:noFill/>
                    </a:lnL>
                    <a:lnR w="12700" cmpd="sng">
                      <a:noFill/>
                    </a:lnR>
                    <a:solidFill>
                      <a:schemeClr val="bg1"/>
                    </a:solidFill>
                  </a:tcPr>
                </a:tc>
                <a:tc hMerge="1">
                  <a:txBody>
                    <a:bodyPr/>
                    <a:lstStyle/>
                    <a:p>
                      <a:pPr algn="ctr">
                        <a:lnSpc>
                          <a:spcPts val="500"/>
                        </a:lnSpc>
                      </a:pPr>
                      <a:endParaRPr kumimoji="1" lang="ja-JP" altLang="en-US" sz="1600" b="1" dirty="0">
                        <a:solidFill>
                          <a:srgbClr val="FFFFFF"/>
                        </a:solidFill>
                        <a:latin typeface="Meiryo UI" panose="020B0604030504040204" pitchFamily="50" charset="-128"/>
                        <a:ea typeface="Meiryo UI" panose="020B0604030504040204" pitchFamily="50" charset="-128"/>
                      </a:endParaRPr>
                    </a:p>
                  </a:txBody>
                  <a:tcPr marL="180000" marR="180000" marT="108000" marB="108000" anchor="ctr">
                    <a:lnL w="12700" cmpd="sng">
                      <a:noFill/>
                    </a:lnL>
                    <a:lnR w="12700" cmpd="sng">
                      <a:noFill/>
                    </a:lnR>
                    <a:solidFill>
                      <a:schemeClr val="bg1"/>
                    </a:solidFill>
                  </a:tcPr>
                </a:tc>
                <a:tc>
                  <a:txBody>
                    <a:bodyPr/>
                    <a:lstStyle/>
                    <a:p>
                      <a:pPr algn="ctr">
                        <a:lnSpc>
                          <a:spcPts val="500"/>
                        </a:lnSpc>
                      </a:pPr>
                      <a:endParaRPr kumimoji="1" lang="ja-JP" altLang="en-US" sz="1200" b="1" dirty="0">
                        <a:solidFill>
                          <a:srgbClr val="FFFFFF"/>
                        </a:solidFill>
                        <a:latin typeface="Meiryo UI" panose="020B0604030504040204" pitchFamily="50" charset="-128"/>
                        <a:ea typeface="Meiryo UI" panose="020B0604030504040204" pitchFamily="50" charset="-128"/>
                      </a:endParaRPr>
                    </a:p>
                  </a:txBody>
                  <a:tcPr marL="0" marR="0" marT="0" marB="0" anchor="ctr">
                    <a:lnL w="12700" cmpd="sng">
                      <a:noFill/>
                    </a:lnL>
                    <a:lnR w="12700" cmpd="sng">
                      <a:noFill/>
                    </a:lnR>
                    <a:solidFill>
                      <a:schemeClr val="bg1"/>
                    </a:solidFill>
                  </a:tcPr>
                </a:tc>
                <a:extLst>
                  <a:ext uri="{0D108BD9-81ED-4DB2-BD59-A6C34878D82A}">
                    <a16:rowId xmlns:a16="http://schemas.microsoft.com/office/drawing/2014/main" val="263771310"/>
                  </a:ext>
                </a:extLst>
              </a:tr>
              <a:tr h="682598">
                <a:tc>
                  <a:txBody>
                    <a:bodyPr/>
                    <a:lstStyle/>
                    <a:p>
                      <a:pPr algn="ctr">
                        <a:lnSpc>
                          <a:spcPts val="2000"/>
                        </a:lnSpc>
                      </a:pPr>
                      <a:r>
                        <a:rPr kumimoji="1" lang="ja-JP" altLang="en-US" sz="1500" b="1" dirty="0">
                          <a:solidFill>
                            <a:srgbClr val="FFFFFF"/>
                          </a:solidFill>
                          <a:latin typeface="Meiryo UI" panose="020B0604030504040204" pitchFamily="50" charset="-128"/>
                          <a:ea typeface="Meiryo UI" panose="020B0604030504040204" pitchFamily="50" charset="-128"/>
                        </a:rPr>
                        <a:t>ペーパーレス</a:t>
                      </a:r>
                    </a:p>
                  </a:txBody>
                  <a:tcPr marL="135000" marR="135000" marT="81000" marB="81000" anchor="ctr">
                    <a:solidFill>
                      <a:srgbClr val="44546A"/>
                    </a:solidFill>
                  </a:tcPr>
                </a:tc>
                <a:tc gridSpan="2">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・ペーパーレス化の具体的な手法や取組み事例を示す「ペーパーレス会議指針」を策定（</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a:t>
                      </a: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・タブレット端末や液晶モニター等、</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環境を整備（同上）</a:t>
                      </a: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・知事・副知事レクの原則ペーパーレス化（</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a:txBody>
                  <a:tcPr marL="135000" marR="135000" marT="81000" marB="81000" anchor="ctr">
                    <a:solidFill>
                      <a:schemeClr val="bg1"/>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ja-JP" altLang="en-US"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txBody>
                  <a:tcPr marL="180000" marR="180000" marT="108000" marB="108000" anchor="ctr">
                    <a:solidFill>
                      <a:schemeClr val="bg1"/>
                    </a:solidFill>
                  </a:tcPr>
                </a:tc>
                <a:extLst>
                  <a:ext uri="{0D108BD9-81ED-4DB2-BD59-A6C34878D82A}">
                    <a16:rowId xmlns:a16="http://schemas.microsoft.com/office/drawing/2014/main" val="1765399925"/>
                  </a:ext>
                </a:extLst>
              </a:tr>
              <a:tr h="0">
                <a:tc gridSpan="2">
                  <a:txBody>
                    <a:bodyPr/>
                    <a:lstStyle/>
                    <a:p>
                      <a:pPr algn="ctr">
                        <a:lnSpc>
                          <a:spcPts val="500"/>
                        </a:lnSpc>
                      </a:pPr>
                      <a:endParaRPr kumimoji="1" lang="ja-JP" altLang="en-US" sz="1200" b="1" dirty="0">
                        <a:solidFill>
                          <a:srgbClr val="FFFFFF"/>
                        </a:solidFill>
                        <a:latin typeface="Meiryo UI" panose="020B0604030504040204" pitchFamily="50" charset="-128"/>
                        <a:ea typeface="Meiryo UI" panose="020B0604030504040204" pitchFamily="50" charset="-128"/>
                      </a:endParaRPr>
                    </a:p>
                  </a:txBody>
                  <a:tcPr marL="0" marR="0" marT="0" marB="0" anchor="ctr">
                    <a:lnL w="12700" cmpd="sng">
                      <a:noFill/>
                    </a:lnL>
                    <a:lnR w="12700" cmpd="sng">
                      <a:noFill/>
                    </a:lnR>
                    <a:solidFill>
                      <a:schemeClr val="bg1"/>
                    </a:solidFill>
                  </a:tcPr>
                </a:tc>
                <a:tc hMerge="1">
                  <a:txBody>
                    <a:bodyPr/>
                    <a:lstStyle/>
                    <a:p>
                      <a:pPr algn="ctr">
                        <a:lnSpc>
                          <a:spcPts val="500"/>
                        </a:lnSpc>
                      </a:pPr>
                      <a:endParaRPr kumimoji="1" lang="ja-JP" altLang="en-US" sz="1600" b="1" dirty="0">
                        <a:solidFill>
                          <a:srgbClr val="FFFFFF"/>
                        </a:solidFill>
                        <a:latin typeface="Meiryo UI" panose="020B0604030504040204" pitchFamily="50" charset="-128"/>
                        <a:ea typeface="Meiryo UI" panose="020B0604030504040204" pitchFamily="50" charset="-128"/>
                      </a:endParaRPr>
                    </a:p>
                  </a:txBody>
                  <a:tcPr marL="180000" marR="180000" marT="108000" marB="108000" anchor="ctr">
                    <a:lnL w="12700" cmpd="sng">
                      <a:noFill/>
                    </a:lnL>
                    <a:lnR w="12700" cmpd="sng">
                      <a:noFill/>
                    </a:lnR>
                    <a:solidFill>
                      <a:schemeClr val="bg1"/>
                    </a:solidFill>
                  </a:tcPr>
                </a:tc>
                <a:tc>
                  <a:txBody>
                    <a:bodyPr/>
                    <a:lstStyle/>
                    <a:p>
                      <a:pPr algn="ctr">
                        <a:lnSpc>
                          <a:spcPts val="500"/>
                        </a:lnSpc>
                      </a:pPr>
                      <a:endParaRPr kumimoji="1" lang="ja-JP" altLang="en-US" sz="1200" b="1" dirty="0">
                        <a:solidFill>
                          <a:srgbClr val="FFFFFF"/>
                        </a:solidFill>
                        <a:latin typeface="Meiryo UI" panose="020B0604030504040204" pitchFamily="50" charset="-128"/>
                        <a:ea typeface="Meiryo UI" panose="020B0604030504040204" pitchFamily="50" charset="-128"/>
                      </a:endParaRPr>
                    </a:p>
                  </a:txBody>
                  <a:tcPr marL="0" marR="0" marT="0" marB="0" anchor="ctr">
                    <a:lnL w="12700" cmpd="sng">
                      <a:noFill/>
                    </a:lnL>
                    <a:lnR w="12700" cmpd="sng">
                      <a:noFill/>
                    </a:lnR>
                    <a:solidFill>
                      <a:schemeClr val="bg1"/>
                    </a:solidFill>
                  </a:tcPr>
                </a:tc>
                <a:extLst>
                  <a:ext uri="{0D108BD9-81ED-4DB2-BD59-A6C34878D82A}">
                    <a16:rowId xmlns:a16="http://schemas.microsoft.com/office/drawing/2014/main" val="3335421331"/>
                  </a:ext>
                </a:extLst>
              </a:tr>
              <a:tr h="883502">
                <a:tc>
                  <a:txBody>
                    <a:bodyPr/>
                    <a:lstStyle/>
                    <a:p>
                      <a:pPr algn="ctr">
                        <a:lnSpc>
                          <a:spcPts val="2000"/>
                        </a:lnSpc>
                      </a:pPr>
                      <a:r>
                        <a:rPr kumimoji="1" lang="ja-JP" altLang="en-US" sz="1500" b="1" dirty="0">
                          <a:solidFill>
                            <a:srgbClr val="FFFFFF"/>
                          </a:solidFill>
                          <a:latin typeface="Meiryo UI" panose="020B0604030504040204" pitchFamily="50" charset="-128"/>
                          <a:ea typeface="Meiryo UI" panose="020B0604030504040204" pitchFamily="50" charset="-128"/>
                        </a:rPr>
                        <a:t>キャッシュレス</a:t>
                      </a:r>
                    </a:p>
                  </a:txBody>
                  <a:tcPr marL="135000" marR="135000" marT="81000" marB="81000" anchor="ctr">
                    <a:solidFill>
                      <a:srgbClr val="44546A"/>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指定管理者の選定基準に「利用料金の徴収等におけるキャッシュレス化の推進」を追加（</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2020.7</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・本庁手数料納付窓口でのキャッシュレス収納</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(2020.12)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・決済事業者と連携協定を締結（</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2021.8)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し、 指定管理者の負担を軽減</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・府税の収納におけるキャッシュレス対応</a:t>
                      </a:r>
                      <a:endParaRPr kumimoji="0"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135000" marR="135000" marT="81000" marB="81000" anchor="ctr">
                    <a:solidFill>
                      <a:schemeClr val="bg1"/>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ja-JP" alt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txBody>
                  <a:tcPr marL="180000" marR="180000" marT="108000" marB="108000" anchor="ctr">
                    <a:solidFill>
                      <a:schemeClr val="bg1"/>
                    </a:solidFill>
                  </a:tcPr>
                </a:tc>
                <a:extLst>
                  <a:ext uri="{0D108BD9-81ED-4DB2-BD59-A6C34878D82A}">
                    <a16:rowId xmlns:a16="http://schemas.microsoft.com/office/drawing/2014/main" val="2266369878"/>
                  </a:ext>
                </a:extLst>
              </a:tr>
            </a:tbl>
          </a:graphicData>
        </a:graphic>
      </p:graphicFrame>
      <p:pic>
        <p:nvPicPr>
          <p:cNvPr id="26" name="図 2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363001" y="189328"/>
            <a:ext cx="608962" cy="403200"/>
          </a:xfrm>
          <a:prstGeom prst="rect">
            <a:avLst/>
          </a:prstGeom>
        </p:spPr>
      </p:pic>
      <p:sp>
        <p:nvSpPr>
          <p:cNvPr id="31" name="テキスト ボックス 30">
            <a:extLst>
              <a:ext uri="{FF2B5EF4-FFF2-40B4-BE49-F238E27FC236}">
                <a16:creationId xmlns:a16="http://schemas.microsoft.com/office/drawing/2014/main" id="{30049339-B11D-466B-9816-118E5F436B00}"/>
              </a:ext>
            </a:extLst>
          </p:cNvPr>
          <p:cNvSpPr txBox="1"/>
          <p:nvPr/>
        </p:nvSpPr>
        <p:spPr>
          <a:xfrm>
            <a:off x="132810" y="1122284"/>
            <a:ext cx="4468780" cy="815608"/>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 </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行政オンラインシステム</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年５月より試行導入</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 </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テレワーク環境の整備、</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WEB</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会議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⇒活用促進</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 </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３レス</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（はんこレス・ペーパーレス・キャッシュレス）</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⇒積極導入</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5" name="二等辺三角形 34">
            <a:extLst>
              <a:ext uri="{FF2B5EF4-FFF2-40B4-BE49-F238E27FC236}">
                <a16:creationId xmlns:a16="http://schemas.microsoft.com/office/drawing/2014/main" id="{CD039E97-E4C7-4707-BF2A-BC733478C9FB}"/>
              </a:ext>
            </a:extLst>
          </p:cNvPr>
          <p:cNvSpPr/>
          <p:nvPr/>
        </p:nvSpPr>
        <p:spPr>
          <a:xfrm rot="5400000">
            <a:off x="4397116" y="1440756"/>
            <a:ext cx="710800" cy="18658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7" name="テキスト ボックス 36">
            <a:extLst>
              <a:ext uri="{FF2B5EF4-FFF2-40B4-BE49-F238E27FC236}">
                <a16:creationId xmlns:a16="http://schemas.microsoft.com/office/drawing/2014/main" id="{30049339-B11D-466B-9816-118E5F436B00}"/>
              </a:ext>
            </a:extLst>
          </p:cNvPr>
          <p:cNvSpPr txBox="1"/>
          <p:nvPr/>
        </p:nvSpPr>
        <p:spPr>
          <a:xfrm>
            <a:off x="4883908" y="1122284"/>
            <a:ext cx="4167328" cy="815608"/>
          </a:xfrm>
          <a:prstGeom prst="rect">
            <a:avLst/>
          </a:prstGeom>
          <a:noFill/>
          <a:ln>
            <a:solidFill>
              <a:schemeClr val="tx1"/>
            </a:solidFill>
          </a:ln>
        </p:spPr>
        <p:txBody>
          <a:bodyPr wrap="square" rtlCol="0">
            <a:spAutoFit/>
          </a:bodyPr>
          <a:lstStyle/>
          <a:p>
            <a:pPr marL="5715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手続き、約</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万件のオンライン</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申請を受付</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57150" marR="0" lvl="0" indent="-342900" algn="l" defTabSz="457200" rtl="0" eaLnBrk="1" fontAlgn="auto" latinLnBrk="0" hangingPunct="1">
              <a:lnSpc>
                <a:spcPct val="100000"/>
              </a:lnSpc>
              <a:spcBef>
                <a:spcPts val="300"/>
              </a:spcBef>
              <a:spcAft>
                <a:spcPts val="0"/>
              </a:spcAft>
              <a:buClrTx/>
              <a:buSzTx/>
              <a:buFont typeface="+mj-lt"/>
              <a:buAutoNum type="arabicPeriod"/>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テレワーク同時可能人数</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最大</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2,500</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p>
          <a:p>
            <a:pPr marL="57150" marR="0" lvl="0" indent="-342900" algn="l" defTabSz="457200" rtl="0" eaLnBrk="1" fontAlgn="auto" latinLnBrk="0" hangingPunct="1">
              <a:lnSpc>
                <a:spcPct val="100000"/>
              </a:lnSpc>
              <a:spcBef>
                <a:spcPts val="300"/>
              </a:spcBef>
              <a:spcAft>
                <a:spcPts val="0"/>
              </a:spcAft>
              <a:buClrTx/>
              <a:buSzTx/>
              <a:buFont typeface="+mj-lt"/>
              <a:buAutoNum type="arabicPeriod"/>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府の裁量で見直し可能な</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認印の押印義務を全廃</a:t>
            </a:r>
            <a:endPar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テキスト ボックス 2"/>
          <p:cNvSpPr txBox="1"/>
          <p:nvPr/>
        </p:nvSpPr>
        <p:spPr>
          <a:xfrm>
            <a:off x="3246994" y="3841714"/>
            <a:ext cx="1450329" cy="246221"/>
          </a:xfrm>
          <a:prstGeom prst="rect">
            <a:avLst/>
          </a:prstGeom>
          <a:noFill/>
        </p:spPr>
        <p:txBody>
          <a:bodyPr wrap="square" rtlCol="0">
            <a:spAutoFit/>
          </a:bodyPr>
          <a:lstStyle/>
          <a:p>
            <a:r>
              <a:rPr kumimoji="1" lang="en-US" altLang="ja-JP" sz="1000" dirty="0"/>
              <a:t>※2021</a:t>
            </a:r>
            <a:r>
              <a:rPr kumimoji="1" lang="ja-JP" altLang="en-US" sz="1000" dirty="0"/>
              <a:t>年</a:t>
            </a:r>
            <a:r>
              <a:rPr kumimoji="1" lang="en-US" altLang="ja-JP" sz="1000" dirty="0"/>
              <a:t>12</a:t>
            </a:r>
            <a:r>
              <a:rPr kumimoji="1" lang="ja-JP" altLang="en-US" sz="1000" dirty="0"/>
              <a:t>月末時点</a:t>
            </a:r>
          </a:p>
        </p:txBody>
      </p:sp>
      <p:sp>
        <p:nvSpPr>
          <p:cNvPr id="23"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smtClean="0">
                <a:ln>
                  <a:noFill/>
                </a:ln>
                <a:solidFill>
                  <a:srgbClr val="002060"/>
                </a:solidFill>
                <a:effectLst/>
                <a:uLnTx/>
                <a:uFillTx/>
                <a:latin typeface="Meiryo UI"/>
                <a:ea typeface="Meiryo UI"/>
                <a:cs typeface="+mj-cs"/>
              </a:rPr>
              <a:t>取組</a:t>
            </a:r>
            <a:r>
              <a:rPr lang="ja-JP" altLang="en-US" dirty="0" smtClean="0">
                <a:latin typeface="Meiryo UI"/>
                <a:ea typeface="Meiryo UI"/>
              </a:rPr>
              <a:t>み⑥（大阪府）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3260671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163874" y="64749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5" name="テキスト プレースホルダー 4"/>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graphicFrame>
        <p:nvGraphicFramePr>
          <p:cNvPr id="7" name="表 6">
            <a:extLst>
              <a:ext uri="{FF2B5EF4-FFF2-40B4-BE49-F238E27FC236}">
                <a16:creationId xmlns:a16="http://schemas.microsoft.com/office/drawing/2014/main" id="{9B903673-3B00-49BC-906C-DCB43014F2F4}"/>
              </a:ext>
            </a:extLst>
          </p:cNvPr>
          <p:cNvGraphicFramePr>
            <a:graphicFrameLocks noGrp="1"/>
          </p:cNvGraphicFramePr>
          <p:nvPr/>
        </p:nvGraphicFramePr>
        <p:xfrm>
          <a:off x="108561" y="1491732"/>
          <a:ext cx="8815407" cy="5150838"/>
        </p:xfrm>
        <a:graphic>
          <a:graphicData uri="http://schemas.openxmlformats.org/drawingml/2006/table">
            <a:tbl>
              <a:tblPr firstRow="1" bandRow="1">
                <a:tableStyleId>{5940675A-B579-460E-94D1-54222C63F5DA}</a:tableStyleId>
              </a:tblPr>
              <a:tblGrid>
                <a:gridCol w="818902">
                  <a:extLst>
                    <a:ext uri="{9D8B030D-6E8A-4147-A177-3AD203B41FA5}">
                      <a16:colId xmlns:a16="http://schemas.microsoft.com/office/drawing/2014/main" val="1277630339"/>
                    </a:ext>
                  </a:extLst>
                </a:gridCol>
                <a:gridCol w="2899954">
                  <a:extLst>
                    <a:ext uri="{9D8B030D-6E8A-4147-A177-3AD203B41FA5}">
                      <a16:colId xmlns:a16="http://schemas.microsoft.com/office/drawing/2014/main" val="2264236866"/>
                    </a:ext>
                  </a:extLst>
                </a:gridCol>
                <a:gridCol w="3017520">
                  <a:extLst>
                    <a:ext uri="{9D8B030D-6E8A-4147-A177-3AD203B41FA5}">
                      <a16:colId xmlns:a16="http://schemas.microsoft.com/office/drawing/2014/main" val="312141311"/>
                    </a:ext>
                  </a:extLst>
                </a:gridCol>
                <a:gridCol w="2079031">
                  <a:extLst>
                    <a:ext uri="{9D8B030D-6E8A-4147-A177-3AD203B41FA5}">
                      <a16:colId xmlns:a16="http://schemas.microsoft.com/office/drawing/2014/main" val="2576079413"/>
                    </a:ext>
                  </a:extLst>
                </a:gridCol>
              </a:tblGrid>
              <a:tr h="304518">
                <a:tc>
                  <a:txBody>
                    <a:bodyPr/>
                    <a:lstStyle/>
                    <a:p>
                      <a:pPr algn="ctr"/>
                      <a:r>
                        <a:rPr kumimoji="1" lang="ja-JP" altLang="en-US" sz="1200" b="1" dirty="0"/>
                        <a:t>日時</a:t>
                      </a:r>
                    </a:p>
                  </a:txBody>
                  <a:tcPr>
                    <a:solidFill>
                      <a:schemeClr val="accent1">
                        <a:lumMod val="20000"/>
                        <a:lumOff val="80000"/>
                      </a:schemeClr>
                    </a:solidFill>
                  </a:tcPr>
                </a:tc>
                <a:tc>
                  <a:txBody>
                    <a:bodyPr/>
                    <a:lstStyle/>
                    <a:p>
                      <a:pPr algn="ctr"/>
                      <a:r>
                        <a:rPr kumimoji="1" lang="ja-JP" altLang="en-US" sz="1200" b="1" dirty="0"/>
                        <a:t>イベント名（主催者）</a:t>
                      </a:r>
                    </a:p>
                  </a:txBody>
                  <a:tcPr>
                    <a:solidFill>
                      <a:schemeClr val="accent1">
                        <a:lumMod val="20000"/>
                        <a:lumOff val="80000"/>
                      </a:schemeClr>
                    </a:solidFill>
                  </a:tcPr>
                </a:tc>
                <a:tc>
                  <a:txBody>
                    <a:bodyPr/>
                    <a:lstStyle/>
                    <a:p>
                      <a:pPr algn="ctr"/>
                      <a:r>
                        <a:rPr kumimoji="1" lang="ja-JP" altLang="en-US" sz="1200" b="1" dirty="0"/>
                        <a:t>講演内容</a:t>
                      </a:r>
                    </a:p>
                  </a:txBody>
                  <a:tcPr>
                    <a:solidFill>
                      <a:schemeClr val="accent1">
                        <a:lumMod val="20000"/>
                        <a:lumOff val="80000"/>
                      </a:schemeClr>
                    </a:solidFill>
                  </a:tcPr>
                </a:tc>
                <a:tc>
                  <a:txBody>
                    <a:bodyPr/>
                    <a:lstStyle/>
                    <a:p>
                      <a:pPr algn="ctr"/>
                      <a:r>
                        <a:rPr kumimoji="1" lang="ja-JP" altLang="en-US" sz="1200" b="1" dirty="0"/>
                        <a:t>主な講演団体等</a:t>
                      </a:r>
                    </a:p>
                  </a:txBody>
                  <a:tcPr>
                    <a:solidFill>
                      <a:schemeClr val="accent1">
                        <a:lumMod val="20000"/>
                        <a:lumOff val="80000"/>
                      </a:schemeClr>
                    </a:solidFill>
                  </a:tcPr>
                </a:tc>
                <a:extLst>
                  <a:ext uri="{0D108BD9-81ED-4DB2-BD59-A6C34878D82A}">
                    <a16:rowId xmlns:a16="http://schemas.microsoft.com/office/drawing/2014/main" val="3659536866"/>
                  </a:ext>
                </a:extLst>
              </a:tr>
              <a:tr h="221037">
                <a:tc>
                  <a:txBody>
                    <a:bodyPr/>
                    <a:lstStyle/>
                    <a:p>
                      <a:r>
                        <a:rPr kumimoji="1" lang="en-US" altLang="ja-JP" sz="1100" b="0" dirty="0"/>
                        <a:t>2020</a:t>
                      </a:r>
                      <a:r>
                        <a:rPr kumimoji="1" lang="ja-JP" altLang="en-US" sz="1100" b="0" dirty="0"/>
                        <a:t>年</a:t>
                      </a:r>
                      <a:endParaRPr kumimoji="1" lang="en-US" altLang="ja-JP" sz="1100" b="0" dirty="0"/>
                    </a:p>
                    <a:p>
                      <a:r>
                        <a:rPr kumimoji="1" lang="en-US" altLang="ja-JP" sz="1100" b="0" dirty="0"/>
                        <a:t>7</a:t>
                      </a:r>
                      <a:r>
                        <a:rPr kumimoji="1" lang="ja-JP" altLang="en-US" sz="1100" b="0" dirty="0"/>
                        <a:t>月</a:t>
                      </a:r>
                      <a:r>
                        <a:rPr kumimoji="1" lang="en-US" altLang="ja-JP" sz="1100" b="0" dirty="0"/>
                        <a:t>2</a:t>
                      </a:r>
                      <a:r>
                        <a:rPr kumimoji="1" lang="ja-JP" altLang="en-US" sz="1100" b="0" dirty="0"/>
                        <a:t>日</a:t>
                      </a:r>
                      <a:endParaRPr kumimoji="1" lang="en-US" altLang="ja-JP" sz="1100" b="0" dirty="0"/>
                    </a:p>
                  </a:txBody>
                  <a:tcPr/>
                </a:tc>
                <a:tc>
                  <a:txBody>
                    <a:bodyPr/>
                    <a:lstStyle/>
                    <a:p>
                      <a:r>
                        <a:rPr lang="en-US" altLang="ja-JP" sz="1100" b="0" dirty="0">
                          <a:solidFill>
                            <a:schemeClr val="tx1"/>
                          </a:solidFill>
                        </a:rPr>
                        <a:t>Super City / Smart City OSAKA 2020</a:t>
                      </a:r>
                      <a:r>
                        <a:rPr lang="ja-JP" altLang="en-US" sz="1100" b="0" dirty="0">
                          <a:solidFill>
                            <a:schemeClr val="tx1"/>
                          </a:solidFill>
                        </a:rPr>
                        <a:t>　～未来都市のスマート化 </a:t>
                      </a:r>
                      <a:r>
                        <a:rPr lang="en-US" altLang="ja-JP" sz="1100" b="0" dirty="0">
                          <a:solidFill>
                            <a:schemeClr val="tx1"/>
                          </a:solidFill>
                        </a:rPr>
                        <a:t>EXPO</a:t>
                      </a:r>
                      <a:r>
                        <a:rPr lang="ja-JP" altLang="en-US" sz="1100" b="0" dirty="0">
                          <a:solidFill>
                            <a:schemeClr val="tx1"/>
                          </a:solidFill>
                        </a:rPr>
                        <a:t>＆カンファレンス～ （</a:t>
                      </a:r>
                      <a:r>
                        <a:rPr lang="en-US" altLang="ja-JP" sz="1100" b="0" dirty="0">
                          <a:solidFill>
                            <a:schemeClr val="tx1"/>
                          </a:solidFill>
                        </a:rPr>
                        <a:t>(</a:t>
                      </a:r>
                      <a:r>
                        <a:rPr lang="ja-JP" altLang="en-US" sz="1100" b="0" dirty="0">
                          <a:solidFill>
                            <a:schemeClr val="tx1"/>
                          </a:solidFill>
                        </a:rPr>
                        <a:t>株</a:t>
                      </a:r>
                      <a:r>
                        <a:rPr lang="en-US" altLang="ja-JP" sz="1100" b="0" dirty="0">
                          <a:solidFill>
                            <a:schemeClr val="tx1"/>
                          </a:solidFill>
                        </a:rPr>
                        <a:t>)JTB</a:t>
                      </a:r>
                      <a:r>
                        <a:rPr lang="ja-JP" altLang="en-US" sz="1100" b="0" dirty="0">
                          <a:solidFill>
                            <a:schemeClr val="tx1"/>
                          </a:solidFill>
                        </a:rPr>
                        <a:t>コミュニケーションデザイン）</a:t>
                      </a:r>
                    </a:p>
                  </a:txBody>
                  <a:tcPr>
                    <a:lnB w="12700" cap="flat" cmpd="sng" algn="ctr">
                      <a:solidFill>
                        <a:schemeClr val="tx1"/>
                      </a:solidFill>
                      <a:prstDash val="solid"/>
                      <a:round/>
                      <a:headEnd type="none" w="med" len="med"/>
                      <a:tailEnd type="none" w="med" len="med"/>
                    </a:lnB>
                  </a:tcPr>
                </a:tc>
                <a:tc>
                  <a:txBody>
                    <a:bodyPr/>
                    <a:lstStyle/>
                    <a:p>
                      <a:r>
                        <a:rPr lang="ja-JP" altLang="en-US" sz="1100" b="0" dirty="0">
                          <a:solidFill>
                            <a:schemeClr val="tx1"/>
                          </a:solidFill>
                        </a:rPr>
                        <a:t>アフター・コロナの大阪スマートシティ戦略</a:t>
                      </a:r>
                      <a:endParaRPr lang="en-US" altLang="ja-JP" sz="1100" b="0" dirty="0">
                        <a:solidFill>
                          <a:schemeClr val="tx1"/>
                        </a:solidFill>
                      </a:endParaRPr>
                    </a:p>
                    <a:p>
                      <a:r>
                        <a:rPr lang="en-US" altLang="ja-JP" sz="1100" b="0" dirty="0">
                          <a:solidFill>
                            <a:schemeClr val="tx1"/>
                          </a:solidFill>
                        </a:rPr>
                        <a:t>-</a:t>
                      </a:r>
                      <a:r>
                        <a:rPr lang="ja-JP" altLang="en-US" sz="1100" b="0" dirty="0">
                          <a:solidFill>
                            <a:schemeClr val="tx1"/>
                          </a:solidFill>
                        </a:rPr>
                        <a:t>世界初のスマートシティ・持続的成長モデルの確立に向けて</a:t>
                      </a:r>
                      <a:r>
                        <a:rPr lang="en-US" altLang="ja-JP" sz="1100" b="0" dirty="0">
                          <a:solidFill>
                            <a:schemeClr val="tx1"/>
                          </a:solidFill>
                        </a:rPr>
                        <a:t>-</a:t>
                      </a:r>
                      <a:endParaRPr lang="ja-JP" altLang="en-US" sz="1100" b="0" dirty="0">
                        <a:solidFill>
                          <a:schemeClr val="tx1"/>
                        </a:solidFill>
                      </a:endParaRPr>
                    </a:p>
                  </a:txBody>
                  <a:tcPr>
                    <a:lnB w="12700" cap="flat" cmpd="sng" algn="ctr">
                      <a:solidFill>
                        <a:schemeClr val="tx1"/>
                      </a:solidFill>
                      <a:prstDash val="solid"/>
                      <a:round/>
                      <a:headEnd type="none" w="med" len="med"/>
                      <a:tailEnd type="none" w="med" len="med"/>
                    </a:lnB>
                  </a:tcPr>
                </a:tc>
                <a:tc>
                  <a:txBody>
                    <a:bodyPr/>
                    <a:lstStyle/>
                    <a:p>
                      <a:pPr algn="l"/>
                      <a:r>
                        <a:rPr lang="ja-JP" altLang="en-US" sz="1100" b="0" dirty="0">
                          <a:solidFill>
                            <a:schemeClr val="tx1"/>
                          </a:solidFill>
                        </a:rPr>
                        <a:t>内閣府／大阪商工会議所／東京工業大学／民間企業</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0143282"/>
                  </a:ext>
                </a:extLst>
              </a:tr>
              <a:tr h="274320">
                <a:tc>
                  <a:txBody>
                    <a:bodyPr/>
                    <a:lstStyle/>
                    <a:p>
                      <a:r>
                        <a:rPr kumimoji="1" lang="en-US" altLang="ja-JP" sz="1100" b="0" dirty="0"/>
                        <a:t>2020</a:t>
                      </a:r>
                      <a:r>
                        <a:rPr kumimoji="1" lang="ja-JP" altLang="en-US" sz="1100" b="0" dirty="0"/>
                        <a:t>年</a:t>
                      </a:r>
                      <a:endParaRPr kumimoji="1" lang="en-US" altLang="ja-JP" sz="1100" b="0" dirty="0"/>
                    </a:p>
                    <a:p>
                      <a:r>
                        <a:rPr kumimoji="1" lang="en-US" altLang="ja-JP" sz="1100" b="0" dirty="0"/>
                        <a:t>10</a:t>
                      </a:r>
                      <a:r>
                        <a:rPr kumimoji="1" lang="ja-JP" altLang="en-US" sz="1100" b="0" dirty="0"/>
                        <a:t>月</a:t>
                      </a:r>
                      <a:r>
                        <a:rPr kumimoji="1" lang="en-US" altLang="ja-JP" sz="1100" b="0" dirty="0"/>
                        <a:t>8</a:t>
                      </a:r>
                      <a:r>
                        <a:rPr kumimoji="1" lang="ja-JP" altLang="en-US" sz="1100" b="0" dirty="0"/>
                        <a:t>日</a:t>
                      </a:r>
                    </a:p>
                  </a:txBody>
                  <a:tcPr/>
                </a:tc>
                <a:tc>
                  <a:txBody>
                    <a:bodyPr/>
                    <a:lstStyle/>
                    <a:p>
                      <a:r>
                        <a:rPr kumimoji="1" lang="en-US" altLang="ja-JP" sz="1100" b="0" dirty="0">
                          <a:solidFill>
                            <a:schemeClr val="tx1"/>
                          </a:solidFill>
                        </a:rPr>
                        <a:t>Plug and Play Osaka Kickoff Event</a:t>
                      </a:r>
                    </a:p>
                    <a:p>
                      <a:r>
                        <a:rPr kumimoji="1" lang="ja-JP" altLang="en-US" sz="1100" b="0" dirty="0">
                          <a:solidFill>
                            <a:schemeClr val="tx1"/>
                          </a:solidFill>
                        </a:rPr>
                        <a:t>（</a:t>
                      </a:r>
                      <a:r>
                        <a:rPr kumimoji="1" lang="en-US" altLang="ja-JP" sz="1100" b="0" dirty="0">
                          <a:solidFill>
                            <a:schemeClr val="tx1"/>
                          </a:solidFill>
                        </a:rPr>
                        <a:t>Plug and Play Japan(</a:t>
                      </a:r>
                      <a:r>
                        <a:rPr kumimoji="1" lang="ja-JP" altLang="en-US" sz="1100" b="0" dirty="0">
                          <a:solidFill>
                            <a:schemeClr val="tx1"/>
                          </a:solidFill>
                        </a:rPr>
                        <a:t>株</a:t>
                      </a:r>
                      <a:r>
                        <a:rPr kumimoji="1" lang="en-US" altLang="ja-JP" sz="1100" b="0" dirty="0">
                          <a:solidFill>
                            <a:schemeClr val="tx1"/>
                          </a:solidFill>
                        </a:rPr>
                        <a:t>)</a:t>
                      </a:r>
                      <a:r>
                        <a:rPr kumimoji="1" lang="ja-JP" altLang="en-US" sz="1100" b="0" dirty="0">
                          <a:solidFill>
                            <a:schemeClr val="tx1"/>
                          </a:solidFill>
                        </a:rPr>
                        <a:t>）</a:t>
                      </a:r>
                    </a:p>
                  </a:txBody>
                  <a:tcPr>
                    <a:lnT w="12700" cap="flat" cmpd="sng" algn="ctr">
                      <a:solidFill>
                        <a:schemeClr val="tx1"/>
                      </a:solidFill>
                      <a:prstDash val="solid"/>
                      <a:round/>
                      <a:headEnd type="none" w="med" len="med"/>
                      <a:tailEnd type="none" w="med" len="med"/>
                    </a:lnT>
                  </a:tcPr>
                </a:tc>
                <a:tc>
                  <a:txBody>
                    <a:bodyPr/>
                    <a:lstStyle/>
                    <a:p>
                      <a:pPr algn="l"/>
                      <a:r>
                        <a:rPr kumimoji="1" lang="ja-JP" altLang="en-US" sz="1100" b="0" dirty="0">
                          <a:solidFill>
                            <a:schemeClr val="tx1"/>
                          </a:solidFill>
                        </a:rPr>
                        <a:t>大阪スマートシティパートナーズフォーラムの取組みと「公民共同エコシステム」の構築</a:t>
                      </a:r>
                      <a:endParaRPr kumimoji="1" lang="en-US" altLang="ja-JP" sz="1100" b="0" dirty="0">
                        <a:solidFill>
                          <a:schemeClr val="tx1"/>
                        </a:solidFill>
                      </a:endParaRPr>
                    </a:p>
                  </a:txBody>
                  <a:tcPr>
                    <a:lnT w="12700" cap="flat" cmpd="sng" algn="ctr">
                      <a:solidFill>
                        <a:schemeClr val="tx1"/>
                      </a:solidFill>
                      <a:prstDash val="solid"/>
                      <a:round/>
                      <a:headEnd type="none" w="med" len="med"/>
                      <a:tailEnd type="none" w="med" len="med"/>
                    </a:lnT>
                  </a:tcPr>
                </a:tc>
                <a:tc>
                  <a:txBody>
                    <a:bodyPr/>
                    <a:lstStyle/>
                    <a:p>
                      <a:pPr algn="l"/>
                      <a:r>
                        <a:rPr kumimoji="1" lang="ja-JP" altLang="en-US" sz="1100" b="0" dirty="0">
                          <a:solidFill>
                            <a:schemeClr val="tx1"/>
                          </a:solidFill>
                        </a:rPr>
                        <a:t>経済産業省／大阪商工会議所／</a:t>
                      </a:r>
                      <a:r>
                        <a:rPr kumimoji="1" lang="zh-CN" altLang="en-US" sz="1100" b="0" dirty="0">
                          <a:solidFill>
                            <a:schemeClr val="tx1"/>
                          </a:solidFill>
                        </a:rPr>
                        <a:t>関西経済同友会</a:t>
                      </a:r>
                      <a:r>
                        <a:rPr kumimoji="1" lang="ja-JP" altLang="en-US" sz="1100" b="0" dirty="0">
                          <a:solidFill>
                            <a:schemeClr val="tx1"/>
                          </a:solidFill>
                        </a:rPr>
                        <a:t>／関西経済連合会／民間企業</a:t>
                      </a:r>
                      <a:endParaRPr kumimoji="1" lang="en-US" altLang="ja-JP" sz="1100" b="0" dirty="0">
                        <a:solidFill>
                          <a:schemeClr val="tx1"/>
                        </a:solidFill>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953614868"/>
                  </a:ext>
                </a:extLst>
              </a:tr>
              <a:tr h="274320">
                <a:tc>
                  <a:txBody>
                    <a:bodyPr/>
                    <a:lstStyle/>
                    <a:p>
                      <a:r>
                        <a:rPr kumimoji="1" lang="en-US" altLang="ja-JP" sz="1100" b="0" dirty="0"/>
                        <a:t>2020</a:t>
                      </a:r>
                      <a:r>
                        <a:rPr kumimoji="1" lang="ja-JP" altLang="en-US" sz="1100" b="0" dirty="0"/>
                        <a:t>年</a:t>
                      </a:r>
                      <a:endParaRPr kumimoji="1" lang="en-US" altLang="ja-JP" sz="1100" b="0" dirty="0"/>
                    </a:p>
                    <a:p>
                      <a:r>
                        <a:rPr kumimoji="1" lang="en-US" altLang="ja-JP" sz="1100" b="0" dirty="0"/>
                        <a:t>12</a:t>
                      </a:r>
                      <a:r>
                        <a:rPr kumimoji="1" lang="ja-JP" altLang="en-US" sz="1100" b="0" dirty="0"/>
                        <a:t>月</a:t>
                      </a:r>
                      <a:r>
                        <a:rPr kumimoji="1" lang="en-US" altLang="ja-JP" sz="1100" b="0" dirty="0"/>
                        <a:t>19</a:t>
                      </a:r>
                      <a:r>
                        <a:rPr kumimoji="1" lang="ja-JP" altLang="en-US" sz="1100" b="0" dirty="0"/>
                        <a:t>日</a:t>
                      </a:r>
                    </a:p>
                  </a:txBody>
                  <a:tcPr/>
                </a:tc>
                <a:tc>
                  <a:txBody>
                    <a:bodyPr/>
                    <a:lstStyle/>
                    <a:p>
                      <a:r>
                        <a:rPr kumimoji="1" lang="en-US" altLang="ja-JP" sz="1100" b="0" dirty="0" err="1">
                          <a:solidFill>
                            <a:schemeClr val="tx1"/>
                          </a:solidFill>
                        </a:rPr>
                        <a:t>Osaka×Estonia</a:t>
                      </a:r>
                      <a:r>
                        <a:rPr kumimoji="1" lang="ja-JP" altLang="en-US" sz="1100" b="0" dirty="0">
                          <a:solidFill>
                            <a:schemeClr val="tx1"/>
                          </a:solidFill>
                        </a:rPr>
                        <a:t>スマートシティセミナー</a:t>
                      </a:r>
                      <a:endParaRPr kumimoji="1" lang="en-US" altLang="ja-JP" sz="1100" b="0" dirty="0">
                        <a:solidFill>
                          <a:schemeClr val="tx1"/>
                        </a:solidFill>
                      </a:endParaRPr>
                    </a:p>
                    <a:p>
                      <a:r>
                        <a:rPr kumimoji="1" lang="ja-JP" altLang="en-US" sz="1100" b="0" dirty="0">
                          <a:solidFill>
                            <a:schemeClr val="tx1"/>
                          </a:solidFill>
                        </a:rPr>
                        <a:t>（近畿大学）</a:t>
                      </a:r>
                      <a:endParaRPr kumimoji="1" lang="en-US" altLang="ja-JP" sz="1100" b="0" dirty="0">
                        <a:solidFill>
                          <a:schemeClr val="tx1"/>
                        </a:solidFill>
                      </a:endParaRPr>
                    </a:p>
                  </a:txBody>
                  <a:tcPr/>
                </a:tc>
                <a:tc>
                  <a:txBody>
                    <a:bodyPr/>
                    <a:lstStyle/>
                    <a:p>
                      <a:r>
                        <a:rPr kumimoji="1" lang="en-US" altLang="ja-JP" sz="1100" b="0" dirty="0">
                          <a:solidFill>
                            <a:schemeClr val="tx1"/>
                          </a:solidFill>
                        </a:rPr>
                        <a:t>OSAKA Smart City</a:t>
                      </a:r>
                      <a:r>
                        <a:rPr kumimoji="1" lang="ja-JP" altLang="en-US" sz="1100" b="0" dirty="0">
                          <a:solidFill>
                            <a:schemeClr val="tx1"/>
                          </a:solidFill>
                        </a:rPr>
                        <a:t>～ポストコロナの未来を創る～</a:t>
                      </a:r>
                      <a:endParaRPr kumimoji="1" lang="en-US" altLang="ja-JP" sz="1100" b="0" dirty="0">
                        <a:solidFill>
                          <a:schemeClr val="tx1"/>
                        </a:solidFill>
                      </a:endParaRPr>
                    </a:p>
                  </a:txBody>
                  <a:tcPr/>
                </a:tc>
                <a:tc>
                  <a:txBody>
                    <a:bodyPr/>
                    <a:lstStyle/>
                    <a:p>
                      <a:pPr algn="l"/>
                      <a:r>
                        <a:rPr kumimoji="1" lang="ja-JP" altLang="en-US" sz="1100" b="0" dirty="0"/>
                        <a:t>エストニア共和国日本大使館／近畿大学／民間企業</a:t>
                      </a:r>
                    </a:p>
                  </a:txBody>
                  <a:tcPr/>
                </a:tc>
                <a:extLst>
                  <a:ext uri="{0D108BD9-81ED-4DB2-BD59-A6C34878D82A}">
                    <a16:rowId xmlns:a16="http://schemas.microsoft.com/office/drawing/2014/main" val="101527851"/>
                  </a:ext>
                </a:extLst>
              </a:tr>
              <a:tr h="306251">
                <a:tc>
                  <a:txBody>
                    <a:bodyPr/>
                    <a:lstStyle/>
                    <a:p>
                      <a:r>
                        <a:rPr kumimoji="1" lang="en-US" altLang="ja-JP" sz="1100" b="0" dirty="0"/>
                        <a:t>2021</a:t>
                      </a:r>
                      <a:r>
                        <a:rPr kumimoji="1" lang="ja-JP" altLang="en-US" sz="1100" b="0" dirty="0"/>
                        <a:t>年</a:t>
                      </a:r>
                      <a:endParaRPr kumimoji="1" lang="en-US" altLang="ja-JP" sz="1100" b="0" dirty="0"/>
                    </a:p>
                    <a:p>
                      <a:r>
                        <a:rPr kumimoji="1" lang="en-US" altLang="ja-JP" sz="1100" b="0" dirty="0"/>
                        <a:t>4</a:t>
                      </a:r>
                      <a:r>
                        <a:rPr kumimoji="1" lang="ja-JP" altLang="en-US" sz="1100" b="0" dirty="0"/>
                        <a:t>月</a:t>
                      </a:r>
                      <a:r>
                        <a:rPr kumimoji="1" lang="en-US" altLang="ja-JP" sz="1100" b="0" dirty="0"/>
                        <a:t>23</a:t>
                      </a:r>
                      <a:r>
                        <a:rPr kumimoji="1" lang="ja-JP" altLang="en-US" sz="1100" b="0" dirty="0"/>
                        <a:t>日</a:t>
                      </a:r>
                    </a:p>
                  </a:txBody>
                  <a:tcPr/>
                </a:tc>
                <a:tc>
                  <a:txBody>
                    <a:bodyPr/>
                    <a:lstStyle/>
                    <a:p>
                      <a:r>
                        <a:rPr kumimoji="1" lang="en-US" altLang="ja-JP" sz="1100" b="0" dirty="0">
                          <a:solidFill>
                            <a:schemeClr val="tx1"/>
                          </a:solidFill>
                        </a:rPr>
                        <a:t>Forbes JAPAN DX CITY FORUM</a:t>
                      </a:r>
                    </a:p>
                    <a:p>
                      <a:r>
                        <a:rPr kumimoji="1" lang="ja-JP" altLang="en-US" sz="1100" b="0" dirty="0">
                          <a:solidFill>
                            <a:schemeClr val="tx1"/>
                          </a:solidFill>
                        </a:rPr>
                        <a:t>都市</a:t>
                      </a:r>
                      <a:r>
                        <a:rPr kumimoji="1" lang="en-US" altLang="ja-JP" sz="1100" b="0" dirty="0">
                          <a:solidFill>
                            <a:schemeClr val="tx1"/>
                          </a:solidFill>
                        </a:rPr>
                        <a:t>DX</a:t>
                      </a:r>
                      <a:r>
                        <a:rPr kumimoji="1" lang="ja-JP" altLang="en-US" sz="1100" b="0" dirty="0" err="1">
                          <a:solidFill>
                            <a:schemeClr val="tx1"/>
                          </a:solidFill>
                        </a:rPr>
                        <a:t>の未</a:t>
                      </a:r>
                      <a:r>
                        <a:rPr kumimoji="1" lang="ja-JP" altLang="en-US" sz="1100" b="0" dirty="0">
                          <a:solidFill>
                            <a:schemeClr val="tx1"/>
                          </a:solidFill>
                        </a:rPr>
                        <a:t>来に広がる 新たな産業創出の実像に迫る（</a:t>
                      </a:r>
                      <a:r>
                        <a:rPr kumimoji="1" lang="en-US" altLang="ja-JP" sz="1100" b="0" dirty="0">
                          <a:solidFill>
                            <a:schemeClr val="tx1"/>
                          </a:solidFill>
                        </a:rPr>
                        <a:t>Forbes JAPAN</a:t>
                      </a:r>
                      <a:r>
                        <a:rPr kumimoji="1" lang="ja-JP" altLang="en-US" sz="1100" b="0" dirty="0">
                          <a:solidFill>
                            <a:schemeClr val="tx1"/>
                          </a:solidFill>
                        </a:rPr>
                        <a:t>／リンクタイズ</a:t>
                      </a:r>
                      <a:r>
                        <a:rPr kumimoji="1" lang="en-US" altLang="ja-JP" sz="1100" b="0" dirty="0">
                          <a:solidFill>
                            <a:schemeClr val="tx1"/>
                          </a:solidFill>
                        </a:rPr>
                        <a:t>(</a:t>
                      </a:r>
                      <a:r>
                        <a:rPr kumimoji="1" lang="ja-JP" altLang="en-US" sz="1100" b="0" dirty="0">
                          <a:solidFill>
                            <a:schemeClr val="tx1"/>
                          </a:solidFill>
                        </a:rPr>
                        <a:t>株</a:t>
                      </a:r>
                      <a:r>
                        <a:rPr kumimoji="1" lang="en-US" altLang="ja-JP" sz="1100" b="0" dirty="0">
                          <a:solidFill>
                            <a:schemeClr val="tx1"/>
                          </a:solidFill>
                        </a:rPr>
                        <a:t>)</a:t>
                      </a:r>
                      <a:r>
                        <a:rPr kumimoji="1" lang="ja-JP" altLang="en-US" sz="1100" b="0" dirty="0">
                          <a:solidFill>
                            <a:schemeClr val="tx1"/>
                          </a:solidFill>
                        </a:rPr>
                        <a:t>）</a:t>
                      </a:r>
                    </a:p>
                  </a:txBody>
                  <a:tcPr/>
                </a:tc>
                <a:tc>
                  <a:txBody>
                    <a:bodyPr/>
                    <a:lstStyle/>
                    <a:p>
                      <a:r>
                        <a:rPr kumimoji="1" lang="ja-JP" altLang="en-US" sz="1100" b="0" dirty="0">
                          <a:solidFill>
                            <a:schemeClr val="tx1"/>
                          </a:solidFill>
                        </a:rPr>
                        <a:t>次世代リーダーが考える「都市の</a:t>
                      </a:r>
                      <a:r>
                        <a:rPr kumimoji="1" lang="en-US" altLang="ja-JP" sz="1100" b="0" dirty="0">
                          <a:solidFill>
                            <a:schemeClr val="tx1"/>
                          </a:solidFill>
                        </a:rPr>
                        <a:t>DX</a:t>
                      </a:r>
                      <a:r>
                        <a:rPr kumimoji="1" lang="ja-JP" altLang="en-US" sz="1100" b="0" dirty="0">
                          <a:solidFill>
                            <a:schemeClr val="tx1"/>
                          </a:solidFill>
                        </a:rPr>
                        <a:t>」</a:t>
                      </a:r>
                      <a:endParaRPr kumimoji="1" lang="en-US" altLang="ja-JP" sz="1100" b="0" dirty="0">
                        <a:solidFill>
                          <a:schemeClr val="tx1"/>
                        </a:solidFill>
                      </a:endParaRPr>
                    </a:p>
                    <a:p>
                      <a:r>
                        <a:rPr kumimoji="1" lang="ja-JP" altLang="en-US" sz="1100" b="0" dirty="0">
                          <a:solidFill>
                            <a:schemeClr val="tx1"/>
                          </a:solidFill>
                        </a:rPr>
                        <a:t>データ連携の先のビジョンを探る</a:t>
                      </a:r>
                      <a:endParaRPr kumimoji="1" lang="en-US" altLang="ja-JP" sz="1100" b="0" dirty="0">
                        <a:solidFill>
                          <a:schemeClr val="tx1"/>
                        </a:solidFill>
                      </a:endParaRPr>
                    </a:p>
                  </a:txBody>
                  <a:tcPr/>
                </a:tc>
                <a:tc>
                  <a:txBody>
                    <a:bodyPr/>
                    <a:lstStyle/>
                    <a:p>
                      <a:pPr algn="l"/>
                      <a:r>
                        <a:rPr lang="ja-JP" altLang="en-US" sz="1100" b="0" dirty="0">
                          <a:solidFill>
                            <a:schemeClr val="tx1"/>
                          </a:solidFill>
                        </a:rPr>
                        <a:t>三重県／渋谷区／民間企業</a:t>
                      </a:r>
                    </a:p>
                  </a:txBody>
                  <a:tcPr/>
                </a:tc>
                <a:extLst>
                  <a:ext uri="{0D108BD9-81ED-4DB2-BD59-A6C34878D82A}">
                    <a16:rowId xmlns:a16="http://schemas.microsoft.com/office/drawing/2014/main" val="2868704627"/>
                  </a:ext>
                </a:extLst>
              </a:tr>
              <a:tr h="306251">
                <a:tc>
                  <a:txBody>
                    <a:bodyPr/>
                    <a:lstStyle/>
                    <a:p>
                      <a:r>
                        <a:rPr kumimoji="1" lang="en-US" altLang="ja-JP" sz="1100" b="0" dirty="0"/>
                        <a:t>2021</a:t>
                      </a:r>
                      <a:r>
                        <a:rPr kumimoji="1" lang="ja-JP" altLang="en-US" sz="1100" b="0" dirty="0"/>
                        <a:t>年</a:t>
                      </a:r>
                      <a:endParaRPr kumimoji="1" lang="en-US" altLang="ja-JP" sz="1100" b="0" dirty="0"/>
                    </a:p>
                    <a:p>
                      <a:r>
                        <a:rPr kumimoji="1" lang="en-US" altLang="ja-JP" sz="1100" b="0" dirty="0"/>
                        <a:t>5</a:t>
                      </a:r>
                      <a:r>
                        <a:rPr kumimoji="1" lang="ja-JP" altLang="en-US" sz="1100" b="0" dirty="0"/>
                        <a:t>月</a:t>
                      </a:r>
                      <a:r>
                        <a:rPr kumimoji="1" lang="en-US" altLang="ja-JP" sz="1100" b="0" dirty="0"/>
                        <a:t>14</a:t>
                      </a:r>
                      <a:r>
                        <a:rPr kumimoji="1" lang="ja-JP" altLang="en-US" sz="1100" b="0" dirty="0"/>
                        <a:t>日</a:t>
                      </a:r>
                    </a:p>
                  </a:txBody>
                  <a:tcPr/>
                </a:tc>
                <a:tc>
                  <a:txBody>
                    <a:bodyPr/>
                    <a:lstStyle/>
                    <a:p>
                      <a:r>
                        <a:rPr kumimoji="1" lang="ja-JP" altLang="en-US" sz="1100" b="0" dirty="0">
                          <a:solidFill>
                            <a:schemeClr val="tx1"/>
                          </a:solidFill>
                        </a:rPr>
                        <a:t>第</a:t>
                      </a:r>
                      <a:r>
                        <a:rPr kumimoji="1" lang="en-US" altLang="ja-JP" sz="1100" b="0" dirty="0">
                          <a:solidFill>
                            <a:schemeClr val="tx1"/>
                          </a:solidFill>
                        </a:rPr>
                        <a:t>422</a:t>
                      </a:r>
                      <a:r>
                        <a:rPr kumimoji="1" lang="ja-JP" altLang="en-US" sz="1100" b="0" dirty="0">
                          <a:solidFill>
                            <a:schemeClr val="tx1"/>
                          </a:solidFill>
                        </a:rPr>
                        <a:t>回</a:t>
                      </a:r>
                      <a:r>
                        <a:rPr kumimoji="1" lang="en-US" altLang="ja-JP" sz="1100" b="0" dirty="0">
                          <a:solidFill>
                            <a:schemeClr val="tx1"/>
                          </a:solidFill>
                        </a:rPr>
                        <a:t>CBI</a:t>
                      </a:r>
                      <a:r>
                        <a:rPr kumimoji="1" lang="ja-JP" altLang="en-US" sz="1100" b="0" dirty="0">
                          <a:solidFill>
                            <a:schemeClr val="tx1"/>
                          </a:solidFill>
                        </a:rPr>
                        <a:t>学会研究講演会</a:t>
                      </a:r>
                    </a:p>
                    <a:p>
                      <a:r>
                        <a:rPr kumimoji="1" lang="ja-JP" altLang="en-US" sz="1100" b="0" dirty="0">
                          <a:solidFill>
                            <a:schemeClr val="tx1"/>
                          </a:solidFill>
                        </a:rPr>
                        <a:t>「</a:t>
                      </a:r>
                      <a:r>
                        <a:rPr kumimoji="1" lang="en-US" altLang="ja-JP" sz="1100" b="0" dirty="0">
                          <a:solidFill>
                            <a:schemeClr val="tx1"/>
                          </a:solidFill>
                        </a:rPr>
                        <a:t>With/after</a:t>
                      </a:r>
                      <a:r>
                        <a:rPr kumimoji="1" lang="ja-JP" altLang="en-US" sz="1100" b="0" dirty="0">
                          <a:solidFill>
                            <a:schemeClr val="tx1"/>
                          </a:solidFill>
                        </a:rPr>
                        <a:t>新型コロナウイルス」</a:t>
                      </a:r>
                      <a:endParaRPr kumimoji="1" lang="en-US" altLang="ja-JP" sz="1100" b="0" dirty="0">
                        <a:solidFill>
                          <a:schemeClr val="tx1"/>
                        </a:solidFill>
                      </a:endParaRPr>
                    </a:p>
                    <a:p>
                      <a:r>
                        <a:rPr kumimoji="1" lang="ja-JP" altLang="en-US" sz="1100" b="0" dirty="0">
                          <a:solidFill>
                            <a:schemeClr val="tx1"/>
                          </a:solidFill>
                        </a:rPr>
                        <a:t>（</a:t>
                      </a:r>
                      <a:r>
                        <a:rPr kumimoji="1" lang="en-US" altLang="zh-CN" sz="1100" b="0" dirty="0">
                          <a:solidFill>
                            <a:schemeClr val="tx1"/>
                          </a:solidFill>
                        </a:rPr>
                        <a:t>CBI</a:t>
                      </a:r>
                      <a:r>
                        <a:rPr kumimoji="1" lang="zh-CN" altLang="en-US" sz="1100" b="0" dirty="0">
                          <a:solidFill>
                            <a:schemeClr val="tx1"/>
                          </a:solidFill>
                        </a:rPr>
                        <a:t>学会関西部会</a:t>
                      </a:r>
                      <a:r>
                        <a:rPr kumimoji="1" lang="ja-JP" altLang="en-US" sz="1100" b="0" dirty="0">
                          <a:solidFill>
                            <a:schemeClr val="tx1"/>
                          </a:solidFill>
                        </a:rPr>
                        <a:t>）</a:t>
                      </a:r>
                    </a:p>
                  </a:txBody>
                  <a:tcPr/>
                </a:tc>
                <a:tc>
                  <a:txBody>
                    <a:bodyPr/>
                    <a:lstStyle/>
                    <a:p>
                      <a:r>
                        <a:rPr kumimoji="1" lang="ja-JP" altLang="en-US" sz="1100" b="0" dirty="0">
                          <a:solidFill>
                            <a:schemeClr val="tx1"/>
                          </a:solidFill>
                        </a:rPr>
                        <a:t>健康維持のためのスマートシティ</a:t>
                      </a:r>
                      <a:endParaRPr kumimoji="1" lang="en-US" altLang="ja-JP" sz="1100" b="0" dirty="0">
                        <a:solidFill>
                          <a:schemeClr val="tx1"/>
                        </a:solidFill>
                      </a:endParaRPr>
                    </a:p>
                    <a:p>
                      <a:r>
                        <a:rPr kumimoji="1" lang="ja-JP" altLang="en-US" sz="1100" b="0" dirty="0" err="1">
                          <a:solidFill>
                            <a:schemeClr val="tx1"/>
                          </a:solidFill>
                        </a:rPr>
                        <a:t>ー</a:t>
                      </a:r>
                      <a:r>
                        <a:rPr kumimoji="1" lang="ja-JP" altLang="en-US" sz="1100" b="0" dirty="0">
                          <a:solidFill>
                            <a:schemeClr val="tx1"/>
                          </a:solidFill>
                        </a:rPr>
                        <a:t>「大阪モデルのスマートシティ実現に向けた取組みについて」</a:t>
                      </a:r>
                      <a:endParaRPr kumimoji="1" lang="en-US" altLang="ja-JP" sz="1100" b="0" dirty="0">
                        <a:solidFill>
                          <a:schemeClr val="tx1"/>
                        </a:solidFill>
                      </a:endParaRPr>
                    </a:p>
                  </a:txBody>
                  <a:tcPr/>
                </a:tc>
                <a:tc>
                  <a:txBody>
                    <a:bodyPr/>
                    <a:lstStyle/>
                    <a:p>
                      <a:pPr algn="l"/>
                      <a:r>
                        <a:rPr lang="ja-JP" altLang="en-US" sz="1100" b="0" dirty="0">
                          <a:solidFill>
                            <a:schemeClr val="tx1"/>
                          </a:solidFill>
                        </a:rPr>
                        <a:t>大阪大学／</a:t>
                      </a:r>
                      <a:r>
                        <a:rPr lang="zh-TW" altLang="en-US" sz="1100" b="0" dirty="0">
                          <a:solidFill>
                            <a:schemeClr val="tx1"/>
                          </a:solidFill>
                        </a:rPr>
                        <a:t>情報通信研究機構</a:t>
                      </a:r>
                      <a:endParaRPr lang="ja-JP" altLang="en-US" sz="1100" b="0" dirty="0">
                        <a:solidFill>
                          <a:schemeClr val="tx1"/>
                        </a:solidFill>
                      </a:endParaRPr>
                    </a:p>
                  </a:txBody>
                  <a:tcPr/>
                </a:tc>
                <a:extLst>
                  <a:ext uri="{0D108BD9-81ED-4DB2-BD59-A6C34878D82A}">
                    <a16:rowId xmlns:a16="http://schemas.microsoft.com/office/drawing/2014/main" val="341768638"/>
                  </a:ext>
                </a:extLst>
              </a:tr>
              <a:tr h="345440">
                <a:tc>
                  <a:txBody>
                    <a:bodyPr/>
                    <a:lstStyle/>
                    <a:p>
                      <a:r>
                        <a:rPr kumimoji="1" lang="en-US" altLang="ja-JP" sz="1100" b="0" dirty="0"/>
                        <a:t>2021</a:t>
                      </a:r>
                      <a:r>
                        <a:rPr kumimoji="1" lang="ja-JP" altLang="en-US" sz="1100" b="0" dirty="0"/>
                        <a:t>年</a:t>
                      </a:r>
                      <a:endParaRPr kumimoji="1" lang="en-US" altLang="ja-JP" sz="1100" b="0" dirty="0"/>
                    </a:p>
                    <a:p>
                      <a:r>
                        <a:rPr kumimoji="1" lang="en-US" altLang="ja-JP" sz="1100" b="0" dirty="0"/>
                        <a:t>6</a:t>
                      </a:r>
                      <a:r>
                        <a:rPr kumimoji="1" lang="ja-JP" altLang="en-US" sz="1100" b="0" dirty="0"/>
                        <a:t>月</a:t>
                      </a:r>
                      <a:r>
                        <a:rPr kumimoji="1" lang="en-US" altLang="ja-JP" sz="1100" b="0" dirty="0"/>
                        <a:t>23</a:t>
                      </a:r>
                      <a:r>
                        <a:rPr kumimoji="1" lang="ja-JP" altLang="en-US" sz="1100" b="0" dirty="0"/>
                        <a:t>日</a:t>
                      </a:r>
                    </a:p>
                  </a:txBody>
                  <a:tcPr/>
                </a:tc>
                <a:tc>
                  <a:txBody>
                    <a:bodyPr/>
                    <a:lstStyle/>
                    <a:p>
                      <a:r>
                        <a:rPr kumimoji="1" lang="en-US" altLang="ja-JP" sz="1100" b="0" dirty="0">
                          <a:solidFill>
                            <a:schemeClr val="tx1"/>
                          </a:solidFill>
                        </a:rPr>
                        <a:t>ODEX</a:t>
                      </a:r>
                      <a:r>
                        <a:rPr kumimoji="1" lang="ja-JP" altLang="en-US" sz="1100" b="0" dirty="0">
                          <a:solidFill>
                            <a:schemeClr val="tx1"/>
                          </a:solidFill>
                        </a:rPr>
                        <a:t>　デジタル化・</a:t>
                      </a:r>
                      <a:r>
                        <a:rPr kumimoji="1" lang="en-US" altLang="ja-JP" sz="1100" b="0" dirty="0">
                          <a:solidFill>
                            <a:schemeClr val="tx1"/>
                          </a:solidFill>
                        </a:rPr>
                        <a:t>DX</a:t>
                      </a:r>
                      <a:r>
                        <a:rPr kumimoji="1" lang="ja-JP" altLang="en-US" sz="1100" b="0" dirty="0">
                          <a:solidFill>
                            <a:schemeClr val="tx1"/>
                          </a:solidFill>
                        </a:rPr>
                        <a:t>推進展</a:t>
                      </a:r>
                      <a:endParaRPr kumimoji="1" lang="en-US" altLang="ja-JP" sz="1100" b="0" dirty="0">
                        <a:solidFill>
                          <a:schemeClr val="tx1"/>
                        </a:solidFill>
                      </a:endParaRPr>
                    </a:p>
                    <a:p>
                      <a:r>
                        <a:rPr kumimoji="1" lang="ja-JP" altLang="en-US" sz="1100" b="0" dirty="0">
                          <a:solidFill>
                            <a:schemeClr val="tx1"/>
                          </a:solidFill>
                        </a:rPr>
                        <a:t>（デジタル化・</a:t>
                      </a:r>
                      <a:r>
                        <a:rPr kumimoji="1" lang="en-US" altLang="ja-JP" sz="1100" b="0" dirty="0">
                          <a:solidFill>
                            <a:schemeClr val="tx1"/>
                          </a:solidFill>
                        </a:rPr>
                        <a:t>DX</a:t>
                      </a:r>
                      <a:r>
                        <a:rPr kumimoji="1" lang="ja-JP" altLang="en-US" sz="1100" b="0" dirty="0">
                          <a:solidFill>
                            <a:schemeClr val="tx1"/>
                          </a:solidFill>
                        </a:rPr>
                        <a:t>推進展 実行委員会）</a:t>
                      </a:r>
                    </a:p>
                  </a:txBody>
                  <a:tcPr/>
                </a:tc>
                <a:tc>
                  <a:txBody>
                    <a:bodyPr/>
                    <a:lstStyle/>
                    <a:p>
                      <a:r>
                        <a:rPr kumimoji="1" lang="ja-JP" altLang="en-US" sz="1100" b="0" dirty="0">
                          <a:solidFill>
                            <a:schemeClr val="tx1"/>
                          </a:solidFill>
                        </a:rPr>
                        <a:t>大阪府スマートシティ戦略～公民共同エコシステムを軸として～</a:t>
                      </a:r>
                      <a:endParaRPr kumimoji="1" lang="en-US" altLang="ja-JP" sz="1100" b="0" dirty="0">
                        <a:solidFill>
                          <a:schemeClr val="tx1"/>
                        </a:solidFill>
                      </a:endParaRPr>
                    </a:p>
                  </a:txBody>
                  <a:tcPr/>
                </a:tc>
                <a:tc>
                  <a:txBody>
                    <a:bodyPr/>
                    <a:lstStyle/>
                    <a:p>
                      <a:pPr algn="l"/>
                      <a:r>
                        <a:rPr kumimoji="1" lang="ja-JP" altLang="en-US" sz="1100" b="0" dirty="0">
                          <a:solidFill>
                            <a:schemeClr val="tx1"/>
                          </a:solidFill>
                        </a:rPr>
                        <a:t>デジタル改革担当大臣／内閣官房／総務省／神奈川県／大阪市／横浜市／民間企業ほか</a:t>
                      </a:r>
                      <a:endParaRPr kumimoji="1" lang="en-US" altLang="ja-JP" sz="1100" b="0" dirty="0">
                        <a:solidFill>
                          <a:schemeClr val="tx1"/>
                        </a:solidFill>
                      </a:endParaRPr>
                    </a:p>
                  </a:txBody>
                  <a:tcPr/>
                </a:tc>
                <a:extLst>
                  <a:ext uri="{0D108BD9-81ED-4DB2-BD59-A6C34878D82A}">
                    <a16:rowId xmlns:a16="http://schemas.microsoft.com/office/drawing/2014/main" val="1183012445"/>
                  </a:ext>
                </a:extLst>
              </a:tr>
              <a:tr h="352697">
                <a:tc>
                  <a:txBody>
                    <a:bodyPr/>
                    <a:lstStyle/>
                    <a:p>
                      <a:r>
                        <a:rPr kumimoji="1" lang="en-US" altLang="ja-JP" sz="1100" b="0" dirty="0"/>
                        <a:t>2021</a:t>
                      </a:r>
                      <a:r>
                        <a:rPr kumimoji="1" lang="ja-JP" altLang="en-US" sz="1100" b="0" dirty="0"/>
                        <a:t>年</a:t>
                      </a:r>
                      <a:endParaRPr kumimoji="1" lang="en-US" altLang="ja-JP" sz="1100" b="0" dirty="0"/>
                    </a:p>
                    <a:p>
                      <a:r>
                        <a:rPr kumimoji="1" lang="en-US" altLang="ja-JP" sz="1100" b="0" dirty="0"/>
                        <a:t>7</a:t>
                      </a:r>
                      <a:r>
                        <a:rPr kumimoji="1" lang="ja-JP" altLang="en-US" sz="1100" b="0" dirty="0"/>
                        <a:t>月</a:t>
                      </a:r>
                      <a:r>
                        <a:rPr kumimoji="1" lang="en-US" altLang="ja-JP" sz="1100" b="0" dirty="0"/>
                        <a:t>15</a:t>
                      </a:r>
                      <a:r>
                        <a:rPr kumimoji="1" lang="ja-JP" altLang="en-US" sz="1100" b="0" dirty="0"/>
                        <a:t>日</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dirty="0"/>
                        <a:t>Super City / Smart City OSAKA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t>～未来都市のスマート化 </a:t>
                      </a:r>
                      <a:r>
                        <a:rPr kumimoji="1" lang="en-US" altLang="ja-JP" sz="1100" b="0" dirty="0"/>
                        <a:t>EXPO &amp;</a:t>
                      </a:r>
                      <a:r>
                        <a:rPr kumimoji="1" lang="ja-JP" altLang="en-US" sz="1100" b="0" dirty="0"/>
                        <a:t>カンファレンス～</a:t>
                      </a:r>
                      <a:r>
                        <a:rPr lang="ja-JP" altLang="en-US" sz="1100" b="0" dirty="0">
                          <a:solidFill>
                            <a:schemeClr val="tx1"/>
                          </a:solidFill>
                        </a:rPr>
                        <a:t>（</a:t>
                      </a:r>
                      <a:r>
                        <a:rPr lang="en-US" altLang="ja-JP" sz="1100" b="0" dirty="0">
                          <a:solidFill>
                            <a:schemeClr val="tx1"/>
                          </a:solidFill>
                        </a:rPr>
                        <a:t>(</a:t>
                      </a:r>
                      <a:r>
                        <a:rPr lang="ja-JP" altLang="en-US" sz="1100" b="0" dirty="0">
                          <a:solidFill>
                            <a:schemeClr val="tx1"/>
                          </a:solidFill>
                        </a:rPr>
                        <a:t>株</a:t>
                      </a:r>
                      <a:r>
                        <a:rPr lang="en-US" altLang="ja-JP" sz="1100" b="0" dirty="0">
                          <a:solidFill>
                            <a:schemeClr val="tx1"/>
                          </a:solidFill>
                        </a:rPr>
                        <a:t>)JTB</a:t>
                      </a:r>
                      <a:r>
                        <a:rPr lang="ja-JP" altLang="en-US" sz="1100" b="0" dirty="0">
                          <a:solidFill>
                            <a:schemeClr val="tx1"/>
                          </a:solidFill>
                        </a:rPr>
                        <a:t>コミュニケーションデザイン）</a:t>
                      </a:r>
                      <a:endParaRPr kumimoji="1" lang="ja-JP" altLang="en-US" sz="1100" b="0" dirty="0"/>
                    </a:p>
                  </a:txBody>
                  <a:tcPr/>
                </a:tc>
                <a:tc>
                  <a:txBody>
                    <a:bodyPr/>
                    <a:lstStyle/>
                    <a:p>
                      <a:r>
                        <a:rPr kumimoji="1" lang="en-US" altLang="ja-JP" sz="1100" b="0" dirty="0"/>
                        <a:t>2021</a:t>
                      </a:r>
                      <a:r>
                        <a:rPr kumimoji="1" lang="ja-JP" altLang="en-US" sz="1100" b="0" dirty="0"/>
                        <a:t>年ついに始動 </a:t>
                      </a:r>
                      <a:r>
                        <a:rPr kumimoji="1" lang="en-US" altLang="ja-JP" sz="1100" b="0" dirty="0"/>
                        <a:t>! </a:t>
                      </a:r>
                      <a:r>
                        <a:rPr kumimoji="1" lang="ja-JP" altLang="en-US" sz="1100" b="0" dirty="0"/>
                        <a:t>スマート大阪　～公民共同エコシステムで大阪を変える～</a:t>
                      </a:r>
                    </a:p>
                  </a:txBody>
                  <a:tcPr/>
                </a:tc>
                <a:tc>
                  <a:txBody>
                    <a:bodyPr/>
                    <a:lstStyle/>
                    <a:p>
                      <a:pPr algn="l"/>
                      <a:r>
                        <a:rPr kumimoji="1" lang="ja-JP" altLang="en-US" sz="1100" b="0" dirty="0"/>
                        <a:t>大阪商工会議所／</a:t>
                      </a:r>
                      <a:r>
                        <a:rPr kumimoji="1" lang="zh-CN" altLang="en-US" sz="1100" b="0" dirty="0"/>
                        <a:t>国立研究開発法人理化学研究所</a:t>
                      </a:r>
                      <a:r>
                        <a:rPr kumimoji="1" lang="ja-JP" altLang="en-US" sz="1100" b="0" dirty="0"/>
                        <a:t>／東北大学／民間企業</a:t>
                      </a:r>
                    </a:p>
                  </a:txBody>
                  <a:tcPr/>
                </a:tc>
                <a:extLst>
                  <a:ext uri="{0D108BD9-81ED-4DB2-BD59-A6C34878D82A}">
                    <a16:rowId xmlns:a16="http://schemas.microsoft.com/office/drawing/2014/main" val="1393225705"/>
                  </a:ext>
                </a:extLst>
              </a:tr>
              <a:tr h="352697">
                <a:tc>
                  <a:txBody>
                    <a:bodyPr/>
                    <a:lstStyle/>
                    <a:p>
                      <a:r>
                        <a:rPr kumimoji="1" lang="en-US" altLang="ja-JP" sz="1100" b="0" dirty="0"/>
                        <a:t>2021</a:t>
                      </a:r>
                      <a:r>
                        <a:rPr kumimoji="1" lang="ja-JP" altLang="en-US" sz="1100" b="0" dirty="0"/>
                        <a:t>年</a:t>
                      </a:r>
                      <a:endParaRPr kumimoji="1" lang="en-US" altLang="ja-JP" sz="1100" b="0" dirty="0"/>
                    </a:p>
                    <a:p>
                      <a:r>
                        <a:rPr kumimoji="1" lang="en-US" altLang="ja-JP" sz="1100" b="0" dirty="0"/>
                        <a:t>7</a:t>
                      </a:r>
                      <a:r>
                        <a:rPr kumimoji="1" lang="ja-JP" altLang="en-US" sz="1100" b="0" dirty="0"/>
                        <a:t>月</a:t>
                      </a:r>
                      <a:r>
                        <a:rPr kumimoji="1" lang="en-US" altLang="ja-JP" sz="1100" b="0" dirty="0"/>
                        <a:t>20</a:t>
                      </a:r>
                      <a:r>
                        <a:rPr kumimoji="1" lang="ja-JP" altLang="en-US" sz="1100" b="0" dirty="0"/>
                        <a:t>日</a:t>
                      </a:r>
                    </a:p>
                  </a:txBody>
                  <a:tcPr/>
                </a:tc>
                <a:tc>
                  <a:txBody>
                    <a:bodyPr/>
                    <a:lstStyle/>
                    <a:p>
                      <a:r>
                        <a:rPr kumimoji="1" lang="en-US" altLang="ja-JP" sz="1100" b="0" dirty="0"/>
                        <a:t>JSOL West Forum 2021</a:t>
                      </a:r>
                    </a:p>
                    <a:p>
                      <a:r>
                        <a:rPr kumimoji="1" lang="ja-JP" altLang="en-US" sz="1100" b="0" dirty="0"/>
                        <a:t>（</a:t>
                      </a:r>
                      <a:r>
                        <a:rPr kumimoji="1" lang="en-US" altLang="ja-JP" sz="1100" b="0" dirty="0"/>
                        <a:t>(</a:t>
                      </a:r>
                      <a:r>
                        <a:rPr kumimoji="1" lang="ja-JP" altLang="en-US" sz="1100" b="0" dirty="0"/>
                        <a:t>株</a:t>
                      </a:r>
                      <a:r>
                        <a:rPr kumimoji="1" lang="en-US" altLang="ja-JP" sz="1100" b="0" dirty="0"/>
                        <a:t>)JSOL</a:t>
                      </a:r>
                      <a:r>
                        <a:rPr kumimoji="1" lang="ja-JP" altLang="en-US" sz="1100" b="0" dirty="0"/>
                        <a:t>）</a:t>
                      </a:r>
                    </a:p>
                  </a:txBody>
                  <a:tcPr/>
                </a:tc>
                <a:tc>
                  <a:txBody>
                    <a:bodyPr/>
                    <a:lstStyle/>
                    <a:p>
                      <a:r>
                        <a:rPr kumimoji="1" lang="ja-JP" altLang="en-US" sz="1100" b="0" dirty="0"/>
                        <a:t>「大阪スマートシティ戦略</a:t>
                      </a:r>
                      <a:r>
                        <a:rPr kumimoji="1" lang="en-US" altLang="ja-JP" sz="1100" b="0" dirty="0"/>
                        <a:t>Ver.2.0</a:t>
                      </a:r>
                      <a:r>
                        <a:rPr kumimoji="1" lang="ja-JP" altLang="en-US" sz="1100" b="0" dirty="0"/>
                        <a:t>」　～社会課題解決と経済的価値創出の両立を目指して～</a:t>
                      </a:r>
                    </a:p>
                  </a:txBody>
                  <a:tcPr/>
                </a:tc>
                <a:tc>
                  <a:txBody>
                    <a:bodyPr/>
                    <a:lstStyle/>
                    <a:p>
                      <a:pPr algn="l"/>
                      <a:r>
                        <a:rPr kumimoji="1" lang="ja-JP" altLang="en-US" sz="1100" b="0" dirty="0"/>
                        <a:t>株式会社</a:t>
                      </a:r>
                      <a:r>
                        <a:rPr kumimoji="1" lang="en-US" altLang="ja-JP" sz="1100" b="0" dirty="0"/>
                        <a:t>JSOL</a:t>
                      </a:r>
                      <a:r>
                        <a:rPr kumimoji="1" lang="ja-JP" altLang="en-US" sz="1100" b="0" dirty="0"/>
                        <a:t>／</a:t>
                      </a:r>
                      <a:r>
                        <a:rPr kumimoji="1" lang="zh-CN" altLang="en-US" sz="1100" b="0" dirty="0"/>
                        <a:t>合同会社川瀬好彦事務所</a:t>
                      </a:r>
                      <a:endParaRPr kumimoji="1" lang="ja-JP" altLang="en-US" sz="1100" b="0" dirty="0"/>
                    </a:p>
                  </a:txBody>
                  <a:tcPr/>
                </a:tc>
                <a:extLst>
                  <a:ext uri="{0D108BD9-81ED-4DB2-BD59-A6C34878D82A}">
                    <a16:rowId xmlns:a16="http://schemas.microsoft.com/office/drawing/2014/main" val="3484133441"/>
                  </a:ext>
                </a:extLst>
              </a:tr>
              <a:tr h="156754">
                <a:tc>
                  <a:txBody>
                    <a:bodyPr/>
                    <a:lstStyle/>
                    <a:p>
                      <a:r>
                        <a:rPr kumimoji="1" lang="en-US" altLang="ja-JP" sz="1100" b="0" dirty="0"/>
                        <a:t>2022</a:t>
                      </a:r>
                      <a:r>
                        <a:rPr kumimoji="1" lang="ja-JP" altLang="en-US" sz="1100" b="0" dirty="0"/>
                        <a:t>年</a:t>
                      </a:r>
                      <a:endParaRPr kumimoji="1" lang="en-US" altLang="ja-JP" sz="1100" b="0" dirty="0"/>
                    </a:p>
                    <a:p>
                      <a:r>
                        <a:rPr kumimoji="1" lang="en-US" altLang="ja-JP" sz="1100" b="0" dirty="0"/>
                        <a:t>1</a:t>
                      </a:r>
                      <a:r>
                        <a:rPr kumimoji="1" lang="ja-JP" altLang="en-US" sz="1100" b="0" dirty="0"/>
                        <a:t>月</a:t>
                      </a:r>
                      <a:r>
                        <a:rPr kumimoji="1" lang="en-US" altLang="ja-JP" sz="1100" b="0" dirty="0"/>
                        <a:t>4</a:t>
                      </a:r>
                      <a:r>
                        <a:rPr kumimoji="1" lang="ja-JP" altLang="en-US" sz="1100" b="0" dirty="0"/>
                        <a:t>日</a:t>
                      </a:r>
                    </a:p>
                  </a:txBody>
                  <a:tcPr/>
                </a:tc>
                <a:tc>
                  <a:txBody>
                    <a:bodyPr/>
                    <a:lstStyle/>
                    <a:p>
                      <a:r>
                        <a:rPr kumimoji="1" lang="ja-JP" altLang="en-US" sz="1100" b="0" dirty="0"/>
                        <a:t>「デジタル化時代の新たな日中関係」サロン</a:t>
                      </a:r>
                      <a:endParaRPr kumimoji="1" lang="en-US" altLang="ja-JP" sz="1100" b="0" dirty="0"/>
                    </a:p>
                    <a:p>
                      <a:r>
                        <a:rPr kumimoji="1" lang="ja-JP" altLang="en-US" sz="1100" b="0" dirty="0"/>
                        <a:t>（上海交通大学／在上海日本国総領事館）</a:t>
                      </a:r>
                    </a:p>
                  </a:txBody>
                  <a:tcPr/>
                </a:tc>
                <a:tc>
                  <a:txBody>
                    <a:bodyPr/>
                    <a:lstStyle/>
                    <a:p>
                      <a:r>
                        <a:rPr kumimoji="1" lang="ja-JP" altLang="en-US" sz="1100" b="0" dirty="0"/>
                        <a:t>大阪府</a:t>
                      </a:r>
                      <a:r>
                        <a:rPr kumimoji="1" lang="en-US" altLang="ja-JP" sz="1100" b="0" dirty="0"/>
                        <a:t>【</a:t>
                      </a:r>
                      <a:r>
                        <a:rPr kumimoji="1" lang="ja-JP" altLang="en-US" sz="1100" b="0" dirty="0"/>
                        <a:t>広域自治体</a:t>
                      </a:r>
                      <a:r>
                        <a:rPr kumimoji="1" lang="en-US" altLang="ja-JP" sz="1100" b="0" dirty="0"/>
                        <a:t>】</a:t>
                      </a:r>
                      <a:r>
                        <a:rPr kumimoji="1" lang="ja-JP" altLang="en-US" sz="1100" b="0" dirty="0"/>
                        <a:t>によるスマートシティの取組み</a:t>
                      </a:r>
                    </a:p>
                  </a:txBody>
                  <a:tcPr/>
                </a:tc>
                <a:tc>
                  <a:txBody>
                    <a:bodyPr/>
                    <a:lstStyle/>
                    <a:p>
                      <a:pPr algn="l"/>
                      <a:r>
                        <a:rPr kumimoji="1" lang="zh-CN" altLang="en-US" sz="1100" b="0" dirty="0"/>
                        <a:t>上海交通大学</a:t>
                      </a:r>
                      <a:endParaRPr kumimoji="1" lang="ja-JP" altLang="en-US" sz="1100" b="0" dirty="0"/>
                    </a:p>
                  </a:txBody>
                  <a:tcPr/>
                </a:tc>
                <a:extLst>
                  <a:ext uri="{0D108BD9-81ED-4DB2-BD59-A6C34878D82A}">
                    <a16:rowId xmlns:a16="http://schemas.microsoft.com/office/drawing/2014/main" val="3625667054"/>
                  </a:ext>
                </a:extLst>
              </a:tr>
            </a:tbl>
          </a:graphicData>
        </a:graphic>
      </p:graphicFrame>
      <p:sp>
        <p:nvSpPr>
          <p:cNvPr id="8" name="テキスト ボックス 7">
            <a:extLst>
              <a:ext uri="{FF2B5EF4-FFF2-40B4-BE49-F238E27FC236}">
                <a16:creationId xmlns:a16="http://schemas.microsoft.com/office/drawing/2014/main" id="{052B2251-A2DC-465A-B771-DF220D475E2F}"/>
              </a:ext>
            </a:extLst>
          </p:cNvPr>
          <p:cNvSpPr txBox="1"/>
          <p:nvPr/>
        </p:nvSpPr>
        <p:spPr>
          <a:xfrm>
            <a:off x="92763" y="683573"/>
            <a:ext cx="8847005"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スマートシティ戦略に関する講演実績（主なもの）　</a:t>
            </a:r>
          </a:p>
        </p:txBody>
      </p:sp>
      <p:sp>
        <p:nvSpPr>
          <p:cNvPr id="3" name="テキスト ボックス 2"/>
          <p:cNvSpPr txBox="1"/>
          <p:nvPr/>
        </p:nvSpPr>
        <p:spPr>
          <a:xfrm>
            <a:off x="92763" y="1079203"/>
            <a:ext cx="6152646" cy="338554"/>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大阪におけるスマートシティの取組みを、国内外のセミナー等で</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PR</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した。</a:t>
            </a:r>
          </a:p>
        </p:txBody>
      </p:sp>
      <p:pic>
        <p:nvPicPr>
          <p:cNvPr id="10" name="図 9"/>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363001" y="189328"/>
            <a:ext cx="608962" cy="403200"/>
          </a:xfrm>
          <a:prstGeom prst="rect">
            <a:avLst/>
          </a:prstGeom>
        </p:spPr>
      </p:pic>
      <p:sp>
        <p:nvSpPr>
          <p:cNvPr id="9"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smtClean="0">
                <a:ln>
                  <a:noFill/>
                </a:ln>
                <a:solidFill>
                  <a:srgbClr val="002060"/>
                </a:solidFill>
                <a:effectLst/>
                <a:uLnTx/>
                <a:uFillTx/>
                <a:latin typeface="Meiryo UI"/>
                <a:ea typeface="Meiryo UI"/>
                <a:cs typeface="+mj-cs"/>
              </a:rPr>
              <a:t>取組</a:t>
            </a:r>
            <a:r>
              <a:rPr lang="ja-JP" altLang="en-US" dirty="0" smtClean="0">
                <a:latin typeface="Meiryo UI"/>
                <a:ea typeface="Meiryo UI"/>
              </a:rPr>
              <a:t>み⑦（大阪府）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4104426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新型コロナウイルス感染症対策支援情報サイト　事業者の方や市民の方を支援するための制度等をご案内します。"/>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419717" y="3909175"/>
            <a:ext cx="2304000" cy="815140"/>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p:cNvSpPr txBox="1"/>
          <p:nvPr/>
        </p:nvSpPr>
        <p:spPr>
          <a:xfrm>
            <a:off x="219378" y="2718852"/>
            <a:ext cx="2700000" cy="1277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■大阪市新型コロナウイルス</a:t>
            </a:r>
            <a:r>
              <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感染症対策支援サイトの構築</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・コロナの影響を受けた事業者や市民が、必要な国・府・市等の支援制度を簡単に検索できるよう、専用サイトを構築。</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テキスト ボックス 28">
            <a:extLst>
              <a:ext uri="{FF2B5EF4-FFF2-40B4-BE49-F238E27FC236}">
                <a16:creationId xmlns:a16="http://schemas.microsoft.com/office/drawing/2014/main" id="{D8962B2F-88EC-4F15-B751-460D0074AC3B}"/>
              </a:ext>
            </a:extLst>
          </p:cNvPr>
          <p:cNvSpPr txBox="1"/>
          <p:nvPr/>
        </p:nvSpPr>
        <p:spPr>
          <a:xfrm>
            <a:off x="2970835" y="2718852"/>
            <a:ext cx="2700000" cy="17235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■大阪市新型コロナウイルスワクチン</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接種予約受付システムの活用</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・ワクチンの接種予約（集団接種等）をスムーズに行えるよう、電話、</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FAX</a:t>
            </a:r>
            <a:r>
              <a:rPr kumimoji="1"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メールに加え、接種予約の専用サイトを設置。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(2021.5)</a:t>
            </a: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・接種予約のうち、約８割が予約サイトを利用。</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 name="図 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19717" y="4759446"/>
            <a:ext cx="2304000" cy="2005076"/>
          </a:xfrm>
          <a:prstGeom prst="rect">
            <a:avLst/>
          </a:prstGeom>
        </p:spPr>
      </p:pic>
      <p:sp>
        <p:nvSpPr>
          <p:cNvPr id="4" name="スライド番号プレースホルダー 3">
            <a:extLst>
              <a:ext uri="{FF2B5EF4-FFF2-40B4-BE49-F238E27FC236}">
                <a16:creationId xmlns:a16="http://schemas.microsoft.com/office/drawing/2014/main" id="{F6EDF4CF-9794-43B1-A2B7-7E03E25F0607}"/>
              </a:ext>
            </a:extLst>
          </p:cNvPr>
          <p:cNvSpPr>
            <a:spLocks noGrp="1"/>
          </p:cNvSpPr>
          <p:nvPr>
            <p:ph type="sldNum" sz="quarter" idx="12"/>
          </p:nvPr>
        </p:nvSpPr>
        <p:spPr>
          <a:xfrm>
            <a:off x="8554062" y="6474930"/>
            <a:ext cx="5899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sp>
        <p:nvSpPr>
          <p:cNvPr id="8" name="テキスト ボックス 7">
            <a:extLst>
              <a:ext uri="{FF2B5EF4-FFF2-40B4-BE49-F238E27FC236}">
                <a16:creationId xmlns:a16="http://schemas.microsoft.com/office/drawing/2014/main" id="{4609BFC8-47B6-43E1-9D40-E229D36568EF}"/>
              </a:ext>
            </a:extLst>
          </p:cNvPr>
          <p:cNvSpPr txBox="1"/>
          <p:nvPr/>
        </p:nvSpPr>
        <p:spPr>
          <a:xfrm>
            <a:off x="92763" y="679546"/>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新型コロナウイルス感染症拡大に伴う取組み</a:t>
            </a:r>
          </a:p>
        </p:txBody>
      </p:sp>
      <p:sp>
        <p:nvSpPr>
          <p:cNvPr id="10" name="テキスト ボックス 9"/>
          <p:cNvSpPr txBox="1"/>
          <p:nvPr/>
        </p:nvSpPr>
        <p:spPr>
          <a:xfrm>
            <a:off x="298084" y="1415906"/>
            <a:ext cx="8604000" cy="1152000"/>
          </a:xfrm>
          <a:prstGeom prst="rect">
            <a:avLst/>
          </a:prstGeom>
          <a:noFill/>
          <a:ln>
            <a:solidFill>
              <a:schemeClr val="tx1"/>
            </a:solidFill>
          </a:ln>
        </p:spPr>
        <p:txBody>
          <a:bodyPr wrap="square" rtlCol="0">
            <a:spAutoFit/>
          </a:bodyPr>
          <a:lstStyle/>
          <a:p>
            <a:pPr marL="182563" marR="0" lvl="0" indent="-182563"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コロナ関連情報の速やかな情報提供に向け、「大阪市新型コロナウイルス感染症対策支援サイト」、「大阪市新型コロナウイルスワクチン接種予約受付システム」、「大阪市コロナワクチンマップ」を公開</a:t>
            </a:r>
          </a:p>
          <a:p>
            <a:pPr marL="182563" lvl="0" indent="-182563">
              <a:spcBef>
                <a:spcPts val="300"/>
              </a:spcBef>
              <a:buFont typeface="Wingdings" panose="05000000000000000000" pitchFamily="2" charset="2"/>
              <a:buChar char="l"/>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オンラインシステム</a:t>
            </a:r>
            <a:r>
              <a:rPr kumimoji="1" lang="ja-JP" altLang="en-US" sz="1600" dirty="0">
                <a:latin typeface="Meiryo UI" panose="020B0604030504040204" pitchFamily="50" charset="-128"/>
                <a:ea typeface="Meiryo UI" panose="020B0604030504040204" pitchFamily="50" charset="-128"/>
              </a:rPr>
              <a:t>（大阪市の取組み②）</a:t>
            </a:r>
            <a:r>
              <a:rPr kumimoji="1" lang="ja-JP" altLang="en-US"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で</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a:t>
            </a:r>
            <a:r>
              <a:rPr kumimoji="1" lang="zh-TW"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営業時短協力金</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等の申請に対応</a:t>
            </a:r>
          </a:p>
          <a:p>
            <a:pPr marL="182563" marR="0" lvl="0" indent="-182563"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テレワーク環境を充実させ、</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BYOD</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web</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会議を促進させることで、「新しい生活様式」の働き方を実践</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テキスト ボックス 10"/>
          <p:cNvSpPr txBox="1"/>
          <p:nvPr/>
        </p:nvSpPr>
        <p:spPr>
          <a:xfrm>
            <a:off x="225248" y="1099819"/>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市民ニーズや生活様式の変化を受けた取組みを推進</a:t>
            </a:r>
          </a:p>
        </p:txBody>
      </p:sp>
      <p:pic>
        <p:nvPicPr>
          <p:cNvPr id="23" name="図 2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381286" y="97524"/>
            <a:ext cx="425385" cy="492269"/>
          </a:xfrm>
          <a:prstGeom prst="rect">
            <a:avLst/>
          </a:prstGeom>
        </p:spPr>
      </p:pic>
      <p:pic>
        <p:nvPicPr>
          <p:cNvPr id="1026" name="Picture 2" descr="大阪市コロナワクチンマップの画面イメージ"/>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902645" y="3809212"/>
            <a:ext cx="3148591" cy="1535603"/>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34"/>
          <p:cNvSpPr txBox="1"/>
          <p:nvPr/>
        </p:nvSpPr>
        <p:spPr>
          <a:xfrm>
            <a:off x="5955298" y="2718852"/>
            <a:ext cx="2664000" cy="10926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■大阪市コロナワクチンマップの作成</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・新型コロナワクチンの接種を実施している医療機関の所在地、ワクチンの種別、予約方法や空き状況等が検索可能。</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(2022.2)</a:t>
            </a:r>
          </a:p>
        </p:txBody>
      </p:sp>
      <p:sp>
        <p:nvSpPr>
          <p:cNvPr id="39" name="テキスト ボックス 38"/>
          <p:cNvSpPr txBox="1"/>
          <p:nvPr/>
        </p:nvSpPr>
        <p:spPr>
          <a:xfrm>
            <a:off x="3030550" y="5590484"/>
            <a:ext cx="2568862" cy="10618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■テレワーク環境の整備</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・テレワーク利用可能人数</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(2020.1) </a:t>
            </a: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8,100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(2021.12)</a:t>
            </a:r>
          </a:p>
        </p:txBody>
      </p:sp>
      <p:pic>
        <p:nvPicPr>
          <p:cNvPr id="3" name="図 2"/>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567822" y="5915029"/>
            <a:ext cx="396000" cy="396000"/>
          </a:xfrm>
          <a:prstGeom prst="rect">
            <a:avLst/>
          </a:prstGeom>
        </p:spPr>
      </p:pic>
      <p:pic>
        <p:nvPicPr>
          <p:cNvPr id="5" name="図 4"/>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984636" y="5897029"/>
            <a:ext cx="432000" cy="432000"/>
          </a:xfrm>
          <a:prstGeom prst="rect">
            <a:avLst/>
          </a:prstGeom>
        </p:spPr>
      </p:pic>
      <p:pic>
        <p:nvPicPr>
          <p:cNvPr id="45" name="図 44"/>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396400" y="2745932"/>
            <a:ext cx="432000" cy="432000"/>
          </a:xfrm>
          <a:prstGeom prst="rect">
            <a:avLst/>
          </a:prstGeom>
        </p:spPr>
      </p:pic>
      <p:pic>
        <p:nvPicPr>
          <p:cNvPr id="13" name="図 12">
            <a:extLst>
              <a:ext uri="{FF2B5EF4-FFF2-40B4-BE49-F238E27FC236}">
                <a16:creationId xmlns:a16="http://schemas.microsoft.com/office/drawing/2014/main" id="{823CA0FF-FCF3-47A5-B7EA-448F1F0A67B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3152748" y="4508382"/>
            <a:ext cx="2520000" cy="758052"/>
          </a:xfrm>
          <a:prstGeom prst="rect">
            <a:avLst/>
          </a:prstGeom>
        </p:spPr>
      </p:pic>
      <p:sp>
        <p:nvSpPr>
          <p:cNvPr id="42" name="テキスト ボックス 41">
            <a:extLst>
              <a:ext uri="{FF2B5EF4-FFF2-40B4-BE49-F238E27FC236}">
                <a16:creationId xmlns:a16="http://schemas.microsoft.com/office/drawing/2014/main" id="{CF0BCAB7-B08C-40D5-A0A2-1A056ADBC1D6}"/>
              </a:ext>
            </a:extLst>
          </p:cNvPr>
          <p:cNvSpPr txBox="1"/>
          <p:nvPr/>
        </p:nvSpPr>
        <p:spPr>
          <a:xfrm>
            <a:off x="5637060" y="5866790"/>
            <a:ext cx="2568862" cy="800219"/>
          </a:xfrm>
          <a:prstGeom prst="rect">
            <a:avLst/>
          </a:prstGeom>
          <a:noFill/>
        </p:spPr>
        <p:txBody>
          <a:bodyPr wrap="square" rtlCol="0">
            <a:spAutoFit/>
          </a:bodyPr>
          <a:lstStyle/>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BYOD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登録数</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(2020.1) </a:t>
            </a: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4,200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(2021.12)</a:t>
            </a:r>
          </a:p>
        </p:txBody>
      </p:sp>
      <p:pic>
        <p:nvPicPr>
          <p:cNvPr id="17" name="図 16" descr="アイコン&#10;&#10;自動的に生成された説明">
            <a:extLst>
              <a:ext uri="{FF2B5EF4-FFF2-40B4-BE49-F238E27FC236}">
                <a16:creationId xmlns:a16="http://schemas.microsoft.com/office/drawing/2014/main" id="{842605D5-6E58-4D9C-A3A2-445A61C0FE9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579806" y="2745932"/>
            <a:ext cx="432000" cy="432000"/>
          </a:xfrm>
          <a:prstGeom prst="rect">
            <a:avLst/>
          </a:prstGeom>
        </p:spPr>
      </p:pic>
      <p:pic>
        <p:nvPicPr>
          <p:cNvPr id="21" name="図 20" descr="テキスト&#10;&#10;低い精度で自動的に生成された説明">
            <a:extLst>
              <a:ext uri="{FF2B5EF4-FFF2-40B4-BE49-F238E27FC236}">
                <a16:creationId xmlns:a16="http://schemas.microsoft.com/office/drawing/2014/main" id="{88580207-836C-431C-8143-2DC5324B568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381190" y="2745932"/>
            <a:ext cx="432000" cy="432000"/>
          </a:xfrm>
          <a:prstGeom prst="rect">
            <a:avLst/>
          </a:prstGeom>
        </p:spPr>
      </p:pic>
      <p:cxnSp>
        <p:nvCxnSpPr>
          <p:cNvPr id="12" name="直線コネクタ 11"/>
          <p:cNvCxnSpPr/>
          <p:nvPr/>
        </p:nvCxnSpPr>
        <p:spPr>
          <a:xfrm>
            <a:off x="2919378" y="5523980"/>
            <a:ext cx="597524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rot="5400000">
            <a:off x="4483583" y="4155980"/>
            <a:ext cx="2736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5400000">
            <a:off x="957378" y="4749980"/>
            <a:ext cx="392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smtClean="0">
                <a:ln>
                  <a:noFill/>
                </a:ln>
                <a:solidFill>
                  <a:srgbClr val="002060"/>
                </a:solidFill>
                <a:effectLst/>
                <a:uLnTx/>
                <a:uFillTx/>
                <a:latin typeface="Meiryo UI"/>
                <a:ea typeface="Meiryo UI"/>
                <a:cs typeface="+mj-cs"/>
              </a:rPr>
              <a:t>取組</a:t>
            </a:r>
            <a:r>
              <a:rPr lang="ja-JP" altLang="en-US" dirty="0" smtClean="0">
                <a:latin typeface="Meiryo UI"/>
                <a:ea typeface="Meiryo UI"/>
              </a:rPr>
              <a:t>み⑧（大阪市）</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3506023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6EDF4CF-9794-43B1-A2B7-7E03E25F06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sp>
        <p:nvSpPr>
          <p:cNvPr id="8" name="テキスト ボックス 7">
            <a:extLst>
              <a:ext uri="{FF2B5EF4-FFF2-40B4-BE49-F238E27FC236}">
                <a16:creationId xmlns:a16="http://schemas.microsoft.com/office/drawing/2014/main" id="{4609BFC8-47B6-43E1-9D40-E229D36568EF}"/>
              </a:ext>
            </a:extLst>
          </p:cNvPr>
          <p:cNvSpPr txBox="1"/>
          <p:nvPr/>
        </p:nvSpPr>
        <p:spPr>
          <a:xfrm>
            <a:off x="92763" y="679546"/>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行政オンラインシステムの構築</a:t>
            </a:r>
          </a:p>
        </p:txBody>
      </p:sp>
      <p:sp>
        <p:nvSpPr>
          <p:cNvPr id="10" name="テキスト ボックス 9"/>
          <p:cNvSpPr txBox="1"/>
          <p:nvPr/>
        </p:nvSpPr>
        <p:spPr>
          <a:xfrm>
            <a:off x="298084" y="1415906"/>
            <a:ext cx="7081267" cy="907941"/>
          </a:xfrm>
          <a:prstGeom prst="rect">
            <a:avLst/>
          </a:prstGeom>
          <a:noFill/>
          <a:ln>
            <a:solidFill>
              <a:schemeClr val="tx1"/>
            </a:solidFill>
          </a:ln>
        </p:spPr>
        <p:txBody>
          <a:bodyPr wrap="square" rtlCol="0">
            <a:spAutoFit/>
          </a:bodyPr>
          <a:lstStyle/>
          <a:p>
            <a:pPr marL="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いつでもパソコンやスマートフォンを使って、手続きが行える新システムの運用を開始</a:t>
            </a:r>
          </a:p>
          <a:p>
            <a:pPr marL="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「電子決済」・「電子署名」・「申請状況の見える化」等の機能を搭載</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既存業務のゼロベースでの見直しやはんこレス・キャッシュレス化</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テキスト ボックス 10"/>
          <p:cNvSpPr txBox="1"/>
          <p:nvPr/>
        </p:nvSpPr>
        <p:spPr>
          <a:xfrm>
            <a:off x="225248" y="1099819"/>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すべての行政手続きを対象にオンライン化を検討・推進している取組みは政令指定都市初</a:t>
            </a:r>
          </a:p>
        </p:txBody>
      </p:sp>
      <p:pic>
        <p:nvPicPr>
          <p:cNvPr id="12" name="図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0772" y="2378908"/>
            <a:ext cx="2261981" cy="1689708"/>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2889379" y="2342116"/>
            <a:ext cx="469129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〇主な手続き</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総申請件数：約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万件）</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4" name="表 13"/>
          <p:cNvGraphicFramePr>
            <a:graphicFrameLocks noGrp="1"/>
          </p:cNvGraphicFramePr>
          <p:nvPr/>
        </p:nvGraphicFramePr>
        <p:xfrm>
          <a:off x="3046050" y="2648076"/>
          <a:ext cx="4312701" cy="1498800"/>
        </p:xfrm>
        <a:graphic>
          <a:graphicData uri="http://schemas.openxmlformats.org/drawingml/2006/table">
            <a:tbl>
              <a:tblPr firstRow="1" bandRow="1">
                <a:tableStyleId>{5C22544A-7EE6-4342-B048-85BDC9FD1C3A}</a:tableStyleId>
              </a:tblPr>
              <a:tblGrid>
                <a:gridCol w="3429563">
                  <a:extLst>
                    <a:ext uri="{9D8B030D-6E8A-4147-A177-3AD203B41FA5}">
                      <a16:colId xmlns:a16="http://schemas.microsoft.com/office/drawing/2014/main" val="1514418330"/>
                    </a:ext>
                  </a:extLst>
                </a:gridCol>
                <a:gridCol w="883138">
                  <a:extLst>
                    <a:ext uri="{9D8B030D-6E8A-4147-A177-3AD203B41FA5}">
                      <a16:colId xmlns:a16="http://schemas.microsoft.com/office/drawing/2014/main" val="2905529012"/>
                    </a:ext>
                  </a:extLst>
                </a:gridCol>
              </a:tblGrid>
              <a:tr h="230043">
                <a:tc>
                  <a:txBody>
                    <a:bodyPr/>
                    <a:lstStyle/>
                    <a:p>
                      <a:pPr algn="ctr">
                        <a:lnSpc>
                          <a:spcPts val="1400"/>
                        </a:lnSpc>
                      </a:pPr>
                      <a:r>
                        <a:rPr kumimoji="1" lang="ja-JP" altLang="en-US" sz="1100" dirty="0"/>
                        <a:t>手続き内容</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tc>
                  <a:txBody>
                    <a:bodyPr/>
                    <a:lstStyle/>
                    <a:p>
                      <a:pPr algn="ctr">
                        <a:lnSpc>
                          <a:spcPts val="1400"/>
                        </a:lnSpc>
                      </a:pPr>
                      <a:r>
                        <a:rPr kumimoji="1" lang="ja-JP" altLang="en-US" sz="1100" dirty="0"/>
                        <a:t>申請件数</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3520950328"/>
                  </a:ext>
                </a:extLst>
              </a:tr>
              <a:tr h="201422">
                <a:tc>
                  <a:txBody>
                    <a:bodyPr/>
                    <a:lstStyle/>
                    <a:p>
                      <a:pPr>
                        <a:lnSpc>
                          <a:spcPts val="1400"/>
                        </a:lnSpc>
                      </a:pPr>
                      <a:r>
                        <a:rPr kumimoji="1" lang="ja-JP" altLang="en-US" sz="1100" dirty="0"/>
                        <a:t>コロナウイルス感染症関係</a:t>
                      </a:r>
                      <a:r>
                        <a:rPr kumimoji="1" lang="ja-JP" altLang="en-US" sz="1050" dirty="0"/>
                        <a:t>（営業時短協力金他）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tc>
                  <a:txBody>
                    <a:bodyPr/>
                    <a:lstStyle/>
                    <a:p>
                      <a:pPr algn="r">
                        <a:lnSpc>
                          <a:spcPts val="1400"/>
                        </a:lnSpc>
                      </a:pPr>
                      <a:r>
                        <a:rPr kumimoji="1" lang="ja-JP" altLang="en-US" sz="1100" dirty="0"/>
                        <a:t>約</a:t>
                      </a:r>
                      <a:r>
                        <a:rPr kumimoji="1" lang="en-US" altLang="ja-JP" sz="1100" dirty="0"/>
                        <a:t>108,000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3470388542"/>
                  </a:ext>
                </a:extLst>
              </a:tr>
              <a:tr h="226925">
                <a:tc>
                  <a:txBody>
                    <a:bodyPr/>
                    <a:lstStyle/>
                    <a:p>
                      <a:pPr>
                        <a:lnSpc>
                          <a:spcPts val="1400"/>
                        </a:lnSpc>
                      </a:pPr>
                      <a:r>
                        <a:rPr kumimoji="1" lang="ja-JP" altLang="en-US" sz="1100" dirty="0"/>
                        <a:t>水道関係</a:t>
                      </a:r>
                      <a:r>
                        <a:rPr kumimoji="1" lang="ja-JP" altLang="en-US" sz="1050" dirty="0"/>
                        <a:t>（使用開始・中止他）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tc>
                  <a:txBody>
                    <a:bodyPr/>
                    <a:lstStyle/>
                    <a:p>
                      <a:pPr algn="r">
                        <a:lnSpc>
                          <a:spcPts val="1400"/>
                        </a:lnSpc>
                      </a:pPr>
                      <a:r>
                        <a:rPr kumimoji="1" lang="ja-JP" altLang="en-US" sz="1100" dirty="0"/>
                        <a:t>約</a:t>
                      </a:r>
                      <a:r>
                        <a:rPr kumimoji="1" lang="en-US" altLang="ja-JP" sz="1100" dirty="0"/>
                        <a:t>73,000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2479345231"/>
                  </a:ext>
                </a:extLst>
              </a:tr>
              <a:tr h="104945">
                <a:tc>
                  <a:txBody>
                    <a:bodyPr/>
                    <a:lstStyle/>
                    <a:p>
                      <a:pPr>
                        <a:lnSpc>
                          <a:spcPts val="1400"/>
                        </a:lnSpc>
                      </a:pPr>
                      <a:r>
                        <a:rPr kumimoji="1" lang="ja-JP" altLang="en-US" sz="1100" dirty="0"/>
                        <a:t>福祉事業者関係</a:t>
                      </a:r>
                      <a:r>
                        <a:rPr kumimoji="1" lang="ja-JP" altLang="en-US" sz="1050" dirty="0"/>
                        <a:t>（事業提供実績・集団指導受講報告他）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tc>
                  <a:txBody>
                    <a:bodyPr/>
                    <a:lstStyle/>
                    <a:p>
                      <a:pPr algn="r">
                        <a:lnSpc>
                          <a:spcPts val="1400"/>
                        </a:lnSpc>
                      </a:pPr>
                      <a:r>
                        <a:rPr kumimoji="1" lang="ja-JP" altLang="en-US" sz="1100" dirty="0"/>
                        <a:t>約</a:t>
                      </a:r>
                      <a:r>
                        <a:rPr kumimoji="1" lang="en-US" altLang="ja-JP" sz="1100" dirty="0"/>
                        <a:t>42,000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2419700356"/>
                  </a:ext>
                </a:extLst>
              </a:tr>
              <a:tr h="120616">
                <a:tc>
                  <a:txBody>
                    <a:bodyPr/>
                    <a:lstStyle/>
                    <a:p>
                      <a:pPr>
                        <a:lnSpc>
                          <a:spcPts val="1400"/>
                        </a:lnSpc>
                      </a:pPr>
                      <a:r>
                        <a:rPr kumimoji="1" lang="ja-JP" altLang="en-US" sz="1100" dirty="0"/>
                        <a:t>保育施設関係</a:t>
                      </a:r>
                      <a:r>
                        <a:rPr kumimoji="1" lang="ja-JP" altLang="en-US" sz="1050" dirty="0"/>
                        <a:t>（利用申込・面接予約他）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tc>
                  <a:txBody>
                    <a:bodyPr/>
                    <a:lstStyle/>
                    <a:p>
                      <a:pPr algn="r">
                        <a:lnSpc>
                          <a:spcPts val="1400"/>
                        </a:lnSpc>
                      </a:pPr>
                      <a:r>
                        <a:rPr kumimoji="1" lang="ja-JP" altLang="en-US" sz="1100" dirty="0"/>
                        <a:t>約</a:t>
                      </a:r>
                      <a:r>
                        <a:rPr kumimoji="1" lang="en-US" altLang="ja-JP" sz="1100" dirty="0"/>
                        <a:t>23,000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1229695973"/>
                  </a:ext>
                </a:extLst>
              </a:tr>
              <a:tr h="136995">
                <a:tc>
                  <a:txBody>
                    <a:bodyPr/>
                    <a:lstStyle/>
                    <a:p>
                      <a:pPr>
                        <a:lnSpc>
                          <a:spcPts val="1400"/>
                        </a:lnSpc>
                      </a:pPr>
                      <a:r>
                        <a:rPr kumimoji="1" lang="ja-JP" altLang="en-US" sz="1100" dirty="0"/>
                        <a:t>税関係</a:t>
                      </a:r>
                      <a:r>
                        <a:rPr kumimoji="1" lang="ja-JP" altLang="en-US" sz="1050" dirty="0"/>
                        <a:t>（税証明書・申告他）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tc>
                  <a:txBody>
                    <a:bodyPr/>
                    <a:lstStyle/>
                    <a:p>
                      <a:pPr algn="r">
                        <a:lnSpc>
                          <a:spcPts val="1400"/>
                        </a:lnSpc>
                      </a:pPr>
                      <a:r>
                        <a:rPr kumimoji="1" lang="ja-JP" altLang="en-US" sz="1100" dirty="0"/>
                        <a:t>約</a:t>
                      </a:r>
                      <a:r>
                        <a:rPr kumimoji="1" lang="en-US" altLang="ja-JP" sz="1100" dirty="0"/>
                        <a:t>8,000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993008793"/>
                  </a:ext>
                </a:extLst>
              </a:tr>
            </a:tbl>
          </a:graphicData>
        </a:graphic>
      </p:graphicFrame>
      <p:sp>
        <p:nvSpPr>
          <p:cNvPr id="15" name="角丸四角形吹き出し 14"/>
          <p:cNvSpPr/>
          <p:nvPr/>
        </p:nvSpPr>
        <p:spPr>
          <a:xfrm>
            <a:off x="7439410" y="3421626"/>
            <a:ext cx="1656000" cy="756000"/>
          </a:xfrm>
          <a:prstGeom prst="wedgeRoundRectCallout">
            <a:avLst>
              <a:gd name="adj1" fmla="val -59058"/>
              <a:gd name="adj2" fmla="val -1469"/>
              <a:gd name="adj3" fmla="val 16667"/>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保育施設等一斉入所申請</a:t>
            </a:r>
            <a:endParaRPr kumimoji="1" lang="en-US" altLang="ja-JP"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にかかる面接予約は、</a:t>
            </a:r>
            <a:endParaRPr kumimoji="1" lang="en-US" altLang="ja-JP"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全体の</a:t>
            </a:r>
            <a:r>
              <a:rPr kumimoji="1" lang="ja-JP" altLang="en-US" sz="1050" b="1" i="0" u="sng"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約８割</a:t>
            </a:r>
            <a:r>
              <a:rPr kumimoji="1" lang="ja-JP" altLang="en-US"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が</a:t>
            </a:r>
            <a:endParaRPr kumimoji="1" lang="en-US" altLang="ja-JP"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オンラインシステムで予約</a:t>
            </a:r>
          </a:p>
        </p:txBody>
      </p:sp>
      <p:sp>
        <p:nvSpPr>
          <p:cNvPr id="16" name="テキスト ボックス 15">
            <a:extLst>
              <a:ext uri="{FF2B5EF4-FFF2-40B4-BE49-F238E27FC236}">
                <a16:creationId xmlns:a16="http://schemas.microsoft.com/office/drawing/2014/main" id="{4609BFC8-47B6-43E1-9D40-E229D36568EF}"/>
              </a:ext>
            </a:extLst>
          </p:cNvPr>
          <p:cNvSpPr txBox="1"/>
          <p:nvPr/>
        </p:nvSpPr>
        <p:spPr>
          <a:xfrm>
            <a:off x="92764" y="4266132"/>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ごみ収集車両運行管理システム・ごみ収集マップ</a:t>
            </a:r>
            <a:endParaRPr kumimoji="0" lang="en-US" altLang="ja-JP"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7" name="テキスト ボックス 16"/>
          <p:cNvSpPr txBox="1"/>
          <p:nvPr/>
        </p:nvSpPr>
        <p:spPr>
          <a:xfrm>
            <a:off x="125194" y="5064716"/>
            <a:ext cx="5148000" cy="1656000"/>
          </a:xfrm>
          <a:prstGeom prst="rect">
            <a:avLst/>
          </a:prstGeom>
          <a:noFill/>
          <a:ln>
            <a:solidFill>
              <a:schemeClr val="tx1"/>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ごみ収集車両運行管理システムにより、ごみ収集車両の走行・運転状況を管理し、各種資料を自動的に作成</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交通事故の抑制や収集業務の効率化、発災時対応の強化等に向けて活用を検討</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ごみ収集車両運行管理システムで町丁目毎の収集時間データを抽出し、収集時間帯の精緻化を図り市</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で表示</a:t>
            </a:r>
          </a:p>
        </p:txBody>
      </p:sp>
      <p:sp>
        <p:nvSpPr>
          <p:cNvPr id="18" name="テキスト ボックス 17"/>
          <p:cNvSpPr txBox="1"/>
          <p:nvPr/>
        </p:nvSpPr>
        <p:spPr>
          <a:xfrm>
            <a:off x="165760" y="4699980"/>
            <a:ext cx="8978239"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事故減少に寄与するとともに、散乱ごみ問題の軽減に向けて、ごみ収集時間帯データを精緻化</a:t>
            </a:r>
          </a:p>
        </p:txBody>
      </p:sp>
      <p:grpSp>
        <p:nvGrpSpPr>
          <p:cNvPr id="28" name="グループ化 27"/>
          <p:cNvGrpSpPr/>
          <p:nvPr/>
        </p:nvGrpSpPr>
        <p:grpSpPr>
          <a:xfrm>
            <a:off x="5291285" y="5288338"/>
            <a:ext cx="1314638" cy="993551"/>
            <a:chOff x="4187405" y="7961951"/>
            <a:chExt cx="2133601" cy="1612490"/>
          </a:xfrm>
        </p:grpSpPr>
        <p:pic>
          <p:nvPicPr>
            <p:cNvPr id="29" name="図 28"/>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187405" y="7961951"/>
              <a:ext cx="2133601" cy="1612490"/>
            </a:xfrm>
            <a:prstGeom prst="rect">
              <a:avLst/>
            </a:prstGeom>
          </p:spPr>
        </p:pic>
        <p:pic>
          <p:nvPicPr>
            <p:cNvPr id="30" name="図 29"/>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400367" y="8770151"/>
              <a:ext cx="1784533" cy="645632"/>
            </a:xfrm>
            <a:prstGeom prst="rect">
              <a:avLst/>
            </a:prstGeom>
            <a:ln>
              <a:solidFill>
                <a:schemeClr val="tx1"/>
              </a:solidFill>
              <a:prstDash val="sysDash"/>
            </a:ln>
          </p:spPr>
        </p:pic>
      </p:grpSp>
      <p:sp>
        <p:nvSpPr>
          <p:cNvPr id="31" name="テキスト ボックス 30"/>
          <p:cNvSpPr txBox="1"/>
          <p:nvPr/>
        </p:nvSpPr>
        <p:spPr>
          <a:xfrm>
            <a:off x="5230170" y="6324983"/>
            <a:ext cx="1440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車載機設置イメージ</a:t>
            </a:r>
          </a:p>
        </p:txBody>
      </p:sp>
      <p:sp>
        <p:nvSpPr>
          <p:cNvPr id="32" name="テキスト ボックス 31"/>
          <p:cNvSpPr txBox="1"/>
          <p:nvPr/>
        </p:nvSpPr>
        <p:spPr>
          <a:xfrm>
            <a:off x="7200494" y="6435021"/>
            <a:ext cx="1440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ごみ収集マップ</a:t>
            </a:r>
          </a:p>
        </p:txBody>
      </p:sp>
      <p:pic>
        <p:nvPicPr>
          <p:cNvPr id="23" name="図 2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381286" y="97524"/>
            <a:ext cx="425385" cy="492269"/>
          </a:xfrm>
          <a:prstGeom prst="rect">
            <a:avLst/>
          </a:prstGeom>
        </p:spPr>
      </p:pic>
      <p:pic>
        <p:nvPicPr>
          <p:cNvPr id="24" name="図 23"/>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650031" y="5165297"/>
            <a:ext cx="2445877" cy="1260000"/>
          </a:xfrm>
          <a:prstGeom prst="rect">
            <a:avLst/>
          </a:prstGeom>
        </p:spPr>
      </p:pic>
      <p:sp>
        <p:nvSpPr>
          <p:cNvPr id="22" name="角丸四角形吹き出し 21"/>
          <p:cNvSpPr/>
          <p:nvPr/>
        </p:nvSpPr>
        <p:spPr>
          <a:xfrm>
            <a:off x="7439410" y="2272092"/>
            <a:ext cx="1656000" cy="396000"/>
          </a:xfrm>
          <a:prstGeom prst="wedgeRoundRectCallout">
            <a:avLst>
              <a:gd name="adj1" fmla="val -59058"/>
              <a:gd name="adj2" fmla="val -1469"/>
              <a:gd name="adj3" fmla="val 16667"/>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月時点で</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05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600</a:t>
            </a:r>
            <a:r>
              <a:rPr kumimoji="1" lang="ja-JP" altLang="en-US" sz="105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手続き</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をオンライン化</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smtClean="0">
                <a:ln>
                  <a:noFill/>
                </a:ln>
                <a:solidFill>
                  <a:srgbClr val="002060"/>
                </a:solidFill>
                <a:effectLst/>
                <a:uLnTx/>
                <a:uFillTx/>
                <a:latin typeface="Meiryo UI"/>
                <a:ea typeface="Meiryo UI"/>
                <a:cs typeface="+mj-cs"/>
              </a:rPr>
              <a:t>取組</a:t>
            </a:r>
            <a:r>
              <a:rPr lang="ja-JP" altLang="en-US" dirty="0" smtClean="0">
                <a:latin typeface="Meiryo UI"/>
                <a:ea typeface="Meiryo UI"/>
              </a:rPr>
              <a:t>み⑨（大阪市）</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2304247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6EDF4CF-9794-43B1-A2B7-7E03E25F06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8" name="テキスト ボックス 7">
            <a:extLst>
              <a:ext uri="{FF2B5EF4-FFF2-40B4-BE49-F238E27FC236}">
                <a16:creationId xmlns:a16="http://schemas.microsoft.com/office/drawing/2014/main" id="{4609BFC8-47B6-43E1-9D40-E229D36568EF}"/>
              </a:ext>
            </a:extLst>
          </p:cNvPr>
          <p:cNvSpPr txBox="1"/>
          <p:nvPr/>
        </p:nvSpPr>
        <p:spPr>
          <a:xfrm>
            <a:off x="92764" y="679546"/>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ダッシュボード（データ可視化）システム</a:t>
            </a:r>
          </a:p>
        </p:txBody>
      </p:sp>
      <p:sp>
        <p:nvSpPr>
          <p:cNvPr id="10" name="テキスト ボックス 9"/>
          <p:cNvSpPr txBox="1"/>
          <p:nvPr/>
        </p:nvSpPr>
        <p:spPr>
          <a:xfrm>
            <a:off x="154691" y="1602342"/>
            <a:ext cx="3198110" cy="2385268"/>
          </a:xfrm>
          <a:prstGeom prst="rect">
            <a:avLst/>
          </a:prstGeom>
          <a:noFill/>
          <a:ln>
            <a:solidFill>
              <a:schemeClr val="tx1"/>
            </a:solidFill>
          </a:ln>
        </p:spPr>
        <p:txBody>
          <a:bodyPr wrap="square" rtlCol="0">
            <a:spAutoFit/>
          </a:bodyPr>
          <a:lstStyle/>
          <a:p>
            <a:pPr marL="177800" marR="0" lvl="0" indent="-1778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「校務支援システム」と「学習系システム」との連携によりデータを集約し、学校の状況や児童生徒の学びを一元化し、可視化</a:t>
            </a:r>
          </a:p>
          <a:p>
            <a:pPr marL="177800" marR="0" lvl="0" indent="-17780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児童生徒がいじめアンケートや悩み相談の申告を家庭などからでも入力でき、教育委員会事務局にも情報提供される仕組みを</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月に導入し、活用が進んでいる</a:t>
            </a:r>
          </a:p>
        </p:txBody>
      </p:sp>
      <p:sp>
        <p:nvSpPr>
          <p:cNvPr id="11" name="テキスト ボックス 10"/>
          <p:cNvSpPr txBox="1"/>
          <p:nvPr/>
        </p:nvSpPr>
        <p:spPr>
          <a:xfrm>
            <a:off x="225248" y="1099819"/>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月より、大阪市内の全中学校・小学校に展開</a:t>
            </a:r>
          </a:p>
        </p:txBody>
      </p:sp>
      <p:sp>
        <p:nvSpPr>
          <p:cNvPr id="16" name="テキスト ボックス 15">
            <a:extLst>
              <a:ext uri="{FF2B5EF4-FFF2-40B4-BE49-F238E27FC236}">
                <a16:creationId xmlns:a16="http://schemas.microsoft.com/office/drawing/2014/main" id="{4609BFC8-47B6-43E1-9D40-E229D36568EF}"/>
              </a:ext>
            </a:extLst>
          </p:cNvPr>
          <p:cNvSpPr txBox="1"/>
          <p:nvPr/>
        </p:nvSpPr>
        <p:spPr>
          <a:xfrm>
            <a:off x="92764" y="4223797"/>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コールセンター問合せデータ分析</a:t>
            </a:r>
          </a:p>
        </p:txBody>
      </p:sp>
      <p:sp>
        <p:nvSpPr>
          <p:cNvPr id="17" name="テキスト ボックス 16"/>
          <p:cNvSpPr txBox="1"/>
          <p:nvPr/>
        </p:nvSpPr>
        <p:spPr>
          <a:xfrm>
            <a:off x="154690" y="5022381"/>
            <a:ext cx="5087070" cy="1646605"/>
          </a:xfrm>
          <a:prstGeom prst="rect">
            <a:avLst/>
          </a:prstGeom>
          <a:noFill/>
          <a:ln>
            <a:solidFill>
              <a:schemeClr val="tx1"/>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大阪市総合コールセンター（なにわコール）の問合せデータ（約６万件）について、</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自然言語処理）により、頻出単語を可視化する等、問合せ・相談内容を分析</a:t>
            </a: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分析結果を踏まえ、</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IVR</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（自動音声応答機能）の導入や</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コンテンツの配置変更等を行い、市民の問合せ等が速やかに解決できるよう改善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17"/>
          <p:cNvSpPr txBox="1"/>
          <p:nvPr/>
        </p:nvSpPr>
        <p:spPr>
          <a:xfrm>
            <a:off x="165760" y="4657645"/>
            <a:ext cx="5076000"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技術による分析結果を踏まえ、</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IVR</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の導入や</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を改善</a:t>
            </a:r>
          </a:p>
        </p:txBody>
      </p:sp>
      <p:pic>
        <p:nvPicPr>
          <p:cNvPr id="20" name="図 19">
            <a:extLst>
              <a:ext uri="{FF2B5EF4-FFF2-40B4-BE49-F238E27FC236}">
                <a16:creationId xmlns:a16="http://schemas.microsoft.com/office/drawing/2014/main" id="{64499F85-73E4-409D-8FC4-501C914AB7A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398106" y="1515237"/>
            <a:ext cx="5714607" cy="2595972"/>
          </a:xfrm>
          <a:prstGeom prst="rect">
            <a:avLst/>
          </a:prstGeom>
        </p:spPr>
      </p:pic>
      <p:pic>
        <p:nvPicPr>
          <p:cNvPr id="2" name="図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60309" y="4673217"/>
            <a:ext cx="750782" cy="750782"/>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37782" y="6044326"/>
            <a:ext cx="720750" cy="720750"/>
          </a:xfrm>
          <a:prstGeom prst="rect">
            <a:avLst/>
          </a:prstGeom>
        </p:spPr>
      </p:pic>
      <p:pic>
        <p:nvPicPr>
          <p:cNvPr id="12" name="図 11"/>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75889" y="4745218"/>
            <a:ext cx="630657" cy="630657"/>
          </a:xfrm>
          <a:prstGeom prst="rect">
            <a:avLst/>
          </a:prstGeom>
        </p:spPr>
      </p:pic>
      <p:pic>
        <p:nvPicPr>
          <p:cNvPr id="28" name="図 27"/>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340543" y="5550554"/>
            <a:ext cx="361758" cy="390820"/>
          </a:xfrm>
          <a:prstGeom prst="rect">
            <a:avLst/>
          </a:prstGeom>
        </p:spPr>
      </p:pic>
      <p:cxnSp>
        <p:nvCxnSpPr>
          <p:cNvPr id="40" name="直線コネクタ 39"/>
          <p:cNvCxnSpPr>
            <a:cxnSpLocks noChangeAspect="1"/>
          </p:cNvCxnSpPr>
          <p:nvPr/>
        </p:nvCxnSpPr>
        <p:spPr>
          <a:xfrm>
            <a:off x="6521422" y="5123217"/>
            <a:ext cx="870222" cy="0"/>
          </a:xfrm>
          <a:prstGeom prst="line">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42" name="図 41"/>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5400000">
            <a:off x="6672242" y="5441179"/>
            <a:ext cx="762932" cy="573717"/>
          </a:xfrm>
          <a:prstGeom prst="rect">
            <a:avLst/>
          </a:prstGeom>
        </p:spPr>
      </p:pic>
      <p:pic>
        <p:nvPicPr>
          <p:cNvPr id="19" name="図 18"/>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sp>
        <p:nvSpPr>
          <p:cNvPr id="22"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smtClean="0">
                <a:ln>
                  <a:noFill/>
                </a:ln>
                <a:solidFill>
                  <a:srgbClr val="002060"/>
                </a:solidFill>
                <a:effectLst/>
                <a:uLnTx/>
                <a:uFillTx/>
                <a:latin typeface="Meiryo UI"/>
                <a:ea typeface="Meiryo UI"/>
                <a:cs typeface="+mj-cs"/>
              </a:rPr>
              <a:t>取組</a:t>
            </a:r>
            <a:r>
              <a:rPr lang="ja-JP" altLang="en-US" dirty="0" smtClean="0">
                <a:latin typeface="Meiryo UI"/>
                <a:ea typeface="Meiryo UI"/>
              </a:rPr>
              <a:t>み⑩（大阪市）</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1469524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124677" y="4685072"/>
            <a:ext cx="3910674" cy="2112851"/>
          </a:xfrm>
          <a:prstGeom prst="rect">
            <a:avLst/>
          </a:prstGeom>
        </p:spPr>
      </p:pic>
      <p:sp>
        <p:nvSpPr>
          <p:cNvPr id="4" name="スライド番号プレースホルダー 3">
            <a:extLst>
              <a:ext uri="{FF2B5EF4-FFF2-40B4-BE49-F238E27FC236}">
                <a16:creationId xmlns:a16="http://schemas.microsoft.com/office/drawing/2014/main" id="{F6EDF4CF-9794-43B1-A2B7-7E03E25F0607}"/>
              </a:ext>
            </a:extLst>
          </p:cNvPr>
          <p:cNvSpPr>
            <a:spLocks noGrp="1"/>
          </p:cNvSpPr>
          <p:nvPr>
            <p:ph type="sldNum" sz="quarter" idx="12"/>
          </p:nvPr>
        </p:nvSpPr>
        <p:spPr>
          <a:xfrm>
            <a:off x="7086600" y="6490002"/>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8" name="テキスト ボックス 7">
            <a:extLst>
              <a:ext uri="{FF2B5EF4-FFF2-40B4-BE49-F238E27FC236}">
                <a16:creationId xmlns:a16="http://schemas.microsoft.com/office/drawing/2014/main" id="{4609BFC8-47B6-43E1-9D40-E229D36568EF}"/>
              </a:ext>
            </a:extLst>
          </p:cNvPr>
          <p:cNvSpPr txBox="1"/>
          <p:nvPr/>
        </p:nvSpPr>
        <p:spPr>
          <a:xfrm>
            <a:off x="92765" y="679546"/>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prstClr val="white"/>
                </a:solidFill>
                <a:effectLst/>
                <a:uLnTx/>
                <a:uFillTx/>
                <a:latin typeface="Meiryo UI"/>
                <a:ea typeface="Meiryo UI"/>
                <a:cs typeface="+mn-cs"/>
              </a:rPr>
              <a:t>AI</a:t>
            </a: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オンデマンド交通の社会実験</a:t>
            </a:r>
          </a:p>
        </p:txBody>
      </p:sp>
      <p:sp>
        <p:nvSpPr>
          <p:cNvPr id="10" name="テキスト ボックス 9"/>
          <p:cNvSpPr txBox="1"/>
          <p:nvPr/>
        </p:nvSpPr>
        <p:spPr>
          <a:xfrm>
            <a:off x="298084" y="1415906"/>
            <a:ext cx="8737267" cy="907941"/>
          </a:xfrm>
          <a:prstGeom prst="rect">
            <a:avLst/>
          </a:prstGeom>
          <a:noFill/>
          <a:ln>
            <a:solidFill>
              <a:schemeClr val="tx1"/>
            </a:solidFill>
          </a:ln>
        </p:spPr>
        <p:txBody>
          <a:bodyPr wrap="square" rtlCol="0">
            <a:spAutoFit/>
          </a:bodyPr>
          <a:lstStyle/>
          <a:p>
            <a:pPr marL="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事業主体：</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 Metro Group</a:t>
            </a:r>
            <a:r>
              <a:rPr kumimoji="1" lang="ja-JP" altLang="en-US" sz="16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6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6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オンデマンド交通の社会実験に関する民間事業提案応募事業者）</a:t>
            </a:r>
            <a:endParaRPr kumimoji="1" lang="en-US" altLang="ja-JP" sz="16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社会実験区域：生野区全域・平野区の一部地域</a:t>
            </a:r>
          </a:p>
          <a:p>
            <a:pPr marL="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期間延長や運行エリア拡大のほか、運賃システムの工夫やアプリの改良などにより、利便性向上を図る</a:t>
            </a:r>
          </a:p>
        </p:txBody>
      </p:sp>
      <p:sp>
        <p:nvSpPr>
          <p:cNvPr id="11" name="テキスト ボックス 10"/>
          <p:cNvSpPr txBox="1"/>
          <p:nvPr/>
        </p:nvSpPr>
        <p:spPr>
          <a:xfrm>
            <a:off x="225248" y="1099819"/>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年３月から、生野・平野両区で</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オンデマンドバスの社会実験を実施</a:t>
            </a:r>
          </a:p>
        </p:txBody>
      </p:sp>
      <p:sp>
        <p:nvSpPr>
          <p:cNvPr id="16" name="テキスト ボックス 15">
            <a:extLst>
              <a:ext uri="{FF2B5EF4-FFF2-40B4-BE49-F238E27FC236}">
                <a16:creationId xmlns:a16="http://schemas.microsoft.com/office/drawing/2014/main" id="{4609BFC8-47B6-43E1-9D40-E229D36568EF}"/>
              </a:ext>
            </a:extLst>
          </p:cNvPr>
          <p:cNvSpPr txBox="1"/>
          <p:nvPr/>
        </p:nvSpPr>
        <p:spPr>
          <a:xfrm>
            <a:off x="92764" y="4266132"/>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水道スマートメーターの導入に向けた検討</a:t>
            </a:r>
          </a:p>
        </p:txBody>
      </p:sp>
      <p:sp>
        <p:nvSpPr>
          <p:cNvPr id="17" name="テキスト ボックス 16"/>
          <p:cNvSpPr txBox="1"/>
          <p:nvPr/>
        </p:nvSpPr>
        <p:spPr>
          <a:xfrm>
            <a:off x="154690" y="5064716"/>
            <a:ext cx="4908923" cy="1646605"/>
          </a:xfrm>
          <a:prstGeom prst="rect">
            <a:avLst/>
          </a:prstGeom>
          <a:noFill/>
          <a:ln>
            <a:solidFill>
              <a:schemeClr val="tx1"/>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将来の市内全域への導入拡大に向け、水道スマートメーターの導入に向けた課題と効果を整理し、課題の解決と新たな活用方策による付加価値の創出をめざす</a:t>
            </a: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地域の一部エリアへの先行導入や、民間企業等との連携による実証実験の実施により、課題検証や技術面・業務面でのノウハウを蓄積</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17"/>
          <p:cNvSpPr txBox="1"/>
          <p:nvPr/>
        </p:nvSpPr>
        <p:spPr>
          <a:xfrm>
            <a:off x="165760" y="4699980"/>
            <a:ext cx="8978239"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検針業務の効率化や、漏水管理の高度化などに寄与</a:t>
            </a:r>
          </a:p>
        </p:txBody>
      </p:sp>
      <p:pic>
        <p:nvPicPr>
          <p:cNvPr id="22" name="図 2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44421" y="2366871"/>
            <a:ext cx="2264317" cy="1692000"/>
          </a:xfrm>
          <a:prstGeom prst="rect">
            <a:avLst/>
          </a:prstGeom>
        </p:spPr>
      </p:pic>
      <p:pic>
        <p:nvPicPr>
          <p:cNvPr id="23" name="図 22"/>
          <p:cNvPicPr>
            <a:picLocks noChangeAspect="1"/>
          </p:cNvPicPr>
          <p:nvPr/>
        </p:nvPicPr>
        <p:blipFill>
          <a:blip r:embed="rId4"/>
          <a:stretch>
            <a:fillRect/>
          </a:stretch>
        </p:blipFill>
        <p:spPr>
          <a:xfrm>
            <a:off x="616368" y="2374797"/>
            <a:ext cx="2321552" cy="1569813"/>
          </a:xfrm>
          <a:prstGeom prst="rect">
            <a:avLst/>
          </a:prstGeom>
        </p:spPr>
      </p:pic>
      <p:sp>
        <p:nvSpPr>
          <p:cNvPr id="24" name="テキスト ボックス 23"/>
          <p:cNvSpPr txBox="1"/>
          <p:nvPr/>
        </p:nvSpPr>
        <p:spPr>
          <a:xfrm>
            <a:off x="9832" y="3844586"/>
            <a:ext cx="3492000"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 Metro Group</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オンデマンドバス利用ガイドブックより抜粋）</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5" name="図 24"/>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092629" y="2357313"/>
            <a:ext cx="866224" cy="1692000"/>
          </a:xfrm>
          <a:prstGeom prst="rect">
            <a:avLst/>
          </a:prstGeom>
        </p:spPr>
      </p:pic>
      <p:pic>
        <p:nvPicPr>
          <p:cNvPr id="26" name="図 25"/>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028745" y="2357313"/>
            <a:ext cx="855859" cy="1692000"/>
          </a:xfrm>
          <a:prstGeom prst="rect">
            <a:avLst/>
          </a:prstGeom>
        </p:spPr>
      </p:pic>
      <p:pic>
        <p:nvPicPr>
          <p:cNvPr id="27" name="図 26"/>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946837" y="2357313"/>
            <a:ext cx="844047" cy="1692000"/>
          </a:xfrm>
          <a:prstGeom prst="rect">
            <a:avLst/>
          </a:prstGeom>
        </p:spPr>
      </p:pic>
      <p:sp>
        <p:nvSpPr>
          <p:cNvPr id="34" name="テキスト ボックス 33"/>
          <p:cNvSpPr txBox="1"/>
          <p:nvPr/>
        </p:nvSpPr>
        <p:spPr>
          <a:xfrm>
            <a:off x="6671202" y="4036257"/>
            <a:ext cx="1570943" cy="184666"/>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（スマートフォン用アプリ）</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9" name="図 18"/>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sp>
        <p:nvSpPr>
          <p:cNvPr id="28"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smtClean="0">
                <a:ln>
                  <a:noFill/>
                </a:ln>
                <a:solidFill>
                  <a:srgbClr val="002060"/>
                </a:solidFill>
                <a:effectLst/>
                <a:uLnTx/>
                <a:uFillTx/>
                <a:latin typeface="Meiryo UI"/>
                <a:ea typeface="Meiryo UI"/>
                <a:cs typeface="+mj-cs"/>
              </a:rPr>
              <a:t>取組</a:t>
            </a:r>
            <a:r>
              <a:rPr lang="ja-JP" altLang="en-US" dirty="0" smtClean="0">
                <a:latin typeface="Meiryo UI"/>
                <a:ea typeface="Meiryo UI"/>
              </a:rPr>
              <a:t>み⑪（大阪市）</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632350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6EDF4CF-9794-43B1-A2B7-7E03E25F06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8" name="テキスト ボックス 7">
            <a:extLst>
              <a:ext uri="{FF2B5EF4-FFF2-40B4-BE49-F238E27FC236}">
                <a16:creationId xmlns:a16="http://schemas.microsoft.com/office/drawing/2014/main" id="{4609BFC8-47B6-43E1-9D40-E229D36568EF}"/>
              </a:ext>
            </a:extLst>
          </p:cNvPr>
          <p:cNvSpPr txBox="1"/>
          <p:nvPr/>
        </p:nvSpPr>
        <p:spPr>
          <a:xfrm>
            <a:off x="92764" y="679546"/>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災害情報一斉配信システム</a:t>
            </a:r>
          </a:p>
        </p:txBody>
      </p:sp>
      <p:sp>
        <p:nvSpPr>
          <p:cNvPr id="10" name="テキスト ボックス 9"/>
          <p:cNvSpPr txBox="1"/>
          <p:nvPr/>
        </p:nvSpPr>
        <p:spPr>
          <a:xfrm>
            <a:off x="154691" y="1577403"/>
            <a:ext cx="3070647" cy="2160000"/>
          </a:xfrm>
          <a:prstGeom prst="rect">
            <a:avLst/>
          </a:prstGeom>
          <a:noFill/>
          <a:ln>
            <a:solidFill>
              <a:schemeClr val="tx1"/>
            </a:solidFill>
          </a:ln>
        </p:spPr>
        <p:txBody>
          <a:bodyPr wrap="square" rtlCol="0">
            <a:spAutoFit/>
          </a:bodyPr>
          <a:lstStyle/>
          <a:p>
            <a:pPr marL="177800" marR="0" lvl="0" indent="-1778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多様な情報配信手段を活用して、災害情報を広く伝達する取組みを推進</a:t>
            </a:r>
          </a:p>
          <a:p>
            <a:pPr marL="177800" marR="0" lvl="0" indent="-17780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月から、災害情報一斉配信システムを導入し、情報伝達の迅速化、確実性を向上。</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併せて、多言語化や配信手段の更なる多様化を推進</a:t>
            </a:r>
          </a:p>
        </p:txBody>
      </p:sp>
      <p:sp>
        <p:nvSpPr>
          <p:cNvPr id="11" name="テキスト ボックス 10"/>
          <p:cNvSpPr txBox="1"/>
          <p:nvPr/>
        </p:nvSpPr>
        <p:spPr>
          <a:xfrm>
            <a:off x="225248" y="1099819"/>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情報伝達の迅速化、確実性の向上に加え、多言語化や配信手段の更なる多様化を推進</a:t>
            </a:r>
          </a:p>
        </p:txBody>
      </p:sp>
      <p:sp>
        <p:nvSpPr>
          <p:cNvPr id="16" name="テキスト ボックス 15">
            <a:extLst>
              <a:ext uri="{FF2B5EF4-FFF2-40B4-BE49-F238E27FC236}">
                <a16:creationId xmlns:a16="http://schemas.microsoft.com/office/drawing/2014/main" id="{4609BFC8-47B6-43E1-9D40-E229D36568EF}"/>
              </a:ext>
            </a:extLst>
          </p:cNvPr>
          <p:cNvSpPr txBox="1"/>
          <p:nvPr/>
        </p:nvSpPr>
        <p:spPr>
          <a:xfrm>
            <a:off x="92764" y="4148980"/>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ごみ焼却工場での自動計量システム</a:t>
            </a:r>
          </a:p>
        </p:txBody>
      </p:sp>
      <p:sp>
        <p:nvSpPr>
          <p:cNvPr id="17" name="テキスト ボックス 16"/>
          <p:cNvSpPr txBox="1"/>
          <p:nvPr/>
        </p:nvSpPr>
        <p:spPr>
          <a:xfrm>
            <a:off x="154690" y="4922625"/>
            <a:ext cx="4968000" cy="1800000"/>
          </a:xfrm>
          <a:prstGeom prst="rect">
            <a:avLst/>
          </a:prstGeom>
          <a:noFill/>
          <a:ln>
            <a:solidFill>
              <a:schemeClr val="tx1"/>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計量作業とその後の搬入票の仕分・集計・発送作業を大幅効率化</a:t>
            </a: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ごみの種類、量など各工場の搬入状況をリアルタイムに見える化</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収集運搬事業者の計量、ごみ搬入にかかる時間を短縮</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導入後、年間約</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億円の経費削減</a:t>
            </a:r>
          </a:p>
        </p:txBody>
      </p:sp>
      <p:sp>
        <p:nvSpPr>
          <p:cNvPr id="18" name="テキスト ボックス 17"/>
          <p:cNvSpPr txBox="1"/>
          <p:nvPr/>
        </p:nvSpPr>
        <p:spPr>
          <a:xfrm>
            <a:off x="165760" y="4582828"/>
            <a:ext cx="5345578"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搬出入業者、搬出入回数を管理し、搬入重量を自動計量化</a:t>
            </a:r>
          </a:p>
        </p:txBody>
      </p:sp>
      <p:pic>
        <p:nvPicPr>
          <p:cNvPr id="19" name="図 18"/>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pic>
        <p:nvPicPr>
          <p:cNvPr id="21" name="図 20"/>
          <p:cNvPicPr>
            <a:picLocks noChangeAspect="1"/>
          </p:cNvPicPr>
          <p:nvPr/>
        </p:nvPicPr>
        <p:blipFill>
          <a:blip r:embed="rId3"/>
          <a:stretch>
            <a:fillRect/>
          </a:stretch>
        </p:blipFill>
        <p:spPr>
          <a:xfrm>
            <a:off x="3507971" y="1402540"/>
            <a:ext cx="5561928" cy="2617645"/>
          </a:xfrm>
          <a:prstGeom prst="rect">
            <a:avLst/>
          </a:prstGeom>
        </p:spPr>
      </p:pic>
      <p:pic>
        <p:nvPicPr>
          <p:cNvPr id="14" name="図 13">
            <a:extLst>
              <a:ext uri="{FF2B5EF4-FFF2-40B4-BE49-F238E27FC236}">
                <a16:creationId xmlns:a16="http://schemas.microsoft.com/office/drawing/2014/main" id="{E5075848-55EE-4E76-AE6E-97D047B018B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5364"/>
          <a:stretch/>
        </p:blipFill>
        <p:spPr>
          <a:xfrm>
            <a:off x="5334948" y="4579835"/>
            <a:ext cx="3584609" cy="2272940"/>
          </a:xfrm>
          <a:prstGeom prst="rect">
            <a:avLst/>
          </a:prstGeom>
        </p:spPr>
      </p:pic>
      <p:sp>
        <p:nvSpPr>
          <p:cNvPr id="15"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smtClean="0">
                <a:ln>
                  <a:noFill/>
                </a:ln>
                <a:solidFill>
                  <a:srgbClr val="002060"/>
                </a:solidFill>
                <a:effectLst/>
                <a:uLnTx/>
                <a:uFillTx/>
                <a:latin typeface="Meiryo UI"/>
                <a:ea typeface="Meiryo UI"/>
                <a:cs typeface="+mj-cs"/>
              </a:rPr>
              <a:t>取組</a:t>
            </a:r>
            <a:r>
              <a:rPr lang="ja-JP" altLang="en-US" dirty="0" smtClean="0">
                <a:latin typeface="Meiryo UI"/>
                <a:ea typeface="Meiryo UI"/>
              </a:rPr>
              <a:t>み⑫（大阪市）</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231752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6CD303A0-DE02-400E-ABB4-167750F7C72E}"/>
              </a:ext>
            </a:extLst>
          </p:cNvPr>
          <p:cNvSpPr>
            <a:spLocks noGrp="1"/>
          </p:cNvSpPr>
          <p:nvPr>
            <p:ph type="title"/>
          </p:nvPr>
        </p:nvSpPr>
        <p:spPr>
          <a:xfrm>
            <a:off x="623888" y="1682752"/>
            <a:ext cx="7886700" cy="2852737"/>
          </a:xfrm>
        </p:spPr>
        <p:txBody>
          <a:bodyPr>
            <a:normAutofit/>
          </a:bodyPr>
          <a:lstStyle/>
          <a:p>
            <a:r>
              <a:rPr kumimoji="1" lang="ja-JP" altLang="en-US" sz="3600" dirty="0"/>
              <a:t>序章　</a:t>
            </a:r>
            <a:r>
              <a:rPr lang="ja-JP" altLang="en-US" sz="3600" dirty="0"/>
              <a:t>大阪スマートシティ戦略について</a:t>
            </a:r>
            <a:endParaRPr kumimoji="1" lang="ja-JP" altLang="en-US" sz="3600" dirty="0"/>
          </a:p>
        </p:txBody>
      </p:sp>
      <p:cxnSp>
        <p:nvCxnSpPr>
          <p:cNvPr id="9" name="直線コネクタ 8">
            <a:extLst>
              <a:ext uri="{FF2B5EF4-FFF2-40B4-BE49-F238E27FC236}">
                <a16:creationId xmlns:a16="http://schemas.microsoft.com/office/drawing/2014/main" id="{9025285B-86FD-4320-8191-F675FA176028}"/>
              </a:ext>
            </a:extLst>
          </p:cNvPr>
          <p:cNvCxnSpPr/>
          <p:nvPr/>
        </p:nvCxnSpPr>
        <p:spPr>
          <a:xfrm>
            <a:off x="623888" y="4562476"/>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2</a:t>
            </a:fld>
            <a:endParaRPr kumimoji="1" lang="ja-JP" altLang="en-US"/>
          </a:p>
        </p:txBody>
      </p:sp>
    </p:spTree>
    <p:extLst>
      <p:ext uri="{BB962C8B-B14F-4D97-AF65-F5344CB8AC3E}">
        <p14:creationId xmlns:p14="http://schemas.microsoft.com/office/powerpoint/2010/main" val="1553491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6EDF4CF-9794-43B1-A2B7-7E03E25F06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8" name="テキスト ボックス 7">
            <a:extLst>
              <a:ext uri="{FF2B5EF4-FFF2-40B4-BE49-F238E27FC236}">
                <a16:creationId xmlns:a16="http://schemas.microsoft.com/office/drawing/2014/main" id="{4609BFC8-47B6-43E1-9D40-E229D36568EF}"/>
              </a:ext>
            </a:extLst>
          </p:cNvPr>
          <p:cNvSpPr txBox="1"/>
          <p:nvPr/>
        </p:nvSpPr>
        <p:spPr>
          <a:xfrm>
            <a:off x="92764" y="679546"/>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都市インフラのデジタル化の推進</a:t>
            </a:r>
          </a:p>
        </p:txBody>
      </p:sp>
      <p:sp>
        <p:nvSpPr>
          <p:cNvPr id="11" name="テキスト ボックス 10"/>
          <p:cNvSpPr txBox="1"/>
          <p:nvPr/>
        </p:nvSpPr>
        <p:spPr>
          <a:xfrm>
            <a:off x="225248" y="1099819"/>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等先端技術を活用し、都市インフラ施設の維持管理及び整備を効率的・効果的に実施</a:t>
            </a:r>
          </a:p>
        </p:txBody>
      </p:sp>
      <p:pic>
        <p:nvPicPr>
          <p:cNvPr id="19" name="図 18"/>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sp>
        <p:nvSpPr>
          <p:cNvPr id="21" name="正方形/長方形 20"/>
          <p:cNvSpPr/>
          <p:nvPr/>
        </p:nvSpPr>
        <p:spPr>
          <a:xfrm>
            <a:off x="6275320" y="2521755"/>
            <a:ext cx="1980000" cy="350865"/>
          </a:xfrm>
          <a:prstGeom prst="rect">
            <a:avLst/>
          </a:prstGeom>
        </p:spPr>
        <p:txBody>
          <a:bodyPr wrap="square">
            <a:spAutoFit/>
          </a:bodyPr>
          <a:lstStyle/>
          <a:p>
            <a:pPr marL="0" marR="0" lvl="0" indent="0" algn="ctr" defTabSz="914400" rtl="0" eaLnBrk="1" fontAlgn="base" latinLnBrk="0" hangingPunct="1">
              <a:lnSpc>
                <a:spcPct val="140000"/>
              </a:lnSpc>
              <a:spcBef>
                <a:spcPct val="1000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a:ea typeface="Meiryo UI"/>
                <a:cs typeface="+mn-cs"/>
              </a:rPr>
              <a:t>ドローンとドローンによる画像</a:t>
            </a:r>
            <a:endParaRPr kumimoji="1" lang="en-US" altLang="ja-JP" sz="1200" b="0" i="0" u="none" strike="noStrike" kern="1200" cap="none" spc="0" normalizeH="0" baseline="0" noProof="0" dirty="0">
              <a:ln>
                <a:noFill/>
              </a:ln>
              <a:solidFill>
                <a:srgbClr val="000000"/>
              </a:solidFill>
              <a:effectLst/>
              <a:uLnTx/>
              <a:uFillTx/>
              <a:latin typeface="Meiryo UI"/>
              <a:ea typeface="Meiryo UI"/>
              <a:cs typeface="+mn-cs"/>
            </a:endParaRPr>
          </a:p>
        </p:txBody>
      </p:sp>
      <p:pic>
        <p:nvPicPr>
          <p:cNvPr id="22" name="図 2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157256" y="1516872"/>
            <a:ext cx="1935067" cy="1080000"/>
          </a:xfrm>
          <a:prstGeom prst="rect">
            <a:avLst/>
          </a:prstGeom>
        </p:spPr>
      </p:pic>
      <p:pic>
        <p:nvPicPr>
          <p:cNvPr id="23" name="図 2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1921" y="1516872"/>
            <a:ext cx="1510621" cy="1080000"/>
          </a:xfrm>
          <a:prstGeom prst="rect">
            <a:avLst/>
          </a:prstGeom>
        </p:spPr>
      </p:pic>
      <p:pic>
        <p:nvPicPr>
          <p:cNvPr id="24" name="図 23"/>
          <p:cNvPicPr>
            <a:picLocks noChangeAspect="1"/>
          </p:cNvPicPr>
          <p:nvPr/>
        </p:nvPicPr>
        <p:blipFill>
          <a:blip r:embed="rId5"/>
          <a:stretch>
            <a:fillRect/>
          </a:stretch>
        </p:blipFill>
        <p:spPr>
          <a:xfrm>
            <a:off x="5511337" y="4499523"/>
            <a:ext cx="3599410" cy="2040815"/>
          </a:xfrm>
          <a:prstGeom prst="rect">
            <a:avLst/>
          </a:prstGeom>
        </p:spPr>
      </p:pic>
      <p:sp>
        <p:nvSpPr>
          <p:cNvPr id="25" name="正方形/長方形 24"/>
          <p:cNvSpPr/>
          <p:nvPr/>
        </p:nvSpPr>
        <p:spPr>
          <a:xfrm>
            <a:off x="6132617" y="6465522"/>
            <a:ext cx="2484000" cy="354200"/>
          </a:xfrm>
          <a:prstGeom prst="rect">
            <a:avLst/>
          </a:prstGeom>
        </p:spPr>
        <p:txBody>
          <a:bodyPr wrap="square">
            <a:spAutoFit/>
          </a:bodyPr>
          <a:lstStyle/>
          <a:p>
            <a:pPr marL="0" marR="0" lvl="0" indent="0" algn="ctr" defTabSz="914400" rtl="0" eaLnBrk="1" fontAlgn="base" latinLnBrk="0" hangingPunct="1">
              <a:lnSpc>
                <a:spcPct val="140000"/>
              </a:lnSpc>
              <a:spcBef>
                <a:spcPct val="100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配水管布設工事施工監理システム</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6" name="図 2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09577" y="2883634"/>
            <a:ext cx="1199425" cy="1332000"/>
          </a:xfrm>
          <a:prstGeom prst="rect">
            <a:avLst/>
          </a:prstGeom>
        </p:spPr>
      </p:pic>
      <p:pic>
        <p:nvPicPr>
          <p:cNvPr id="27" name="図 2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46000" y="2883634"/>
            <a:ext cx="1285332" cy="1332000"/>
          </a:xfrm>
          <a:prstGeom prst="rect">
            <a:avLst/>
          </a:prstGeom>
        </p:spPr>
      </p:pic>
      <p:sp>
        <p:nvSpPr>
          <p:cNvPr id="29" name="正方形/長方形 28"/>
          <p:cNvSpPr/>
          <p:nvPr/>
        </p:nvSpPr>
        <p:spPr>
          <a:xfrm>
            <a:off x="6089332" y="4149247"/>
            <a:ext cx="2484000" cy="316753"/>
          </a:xfrm>
          <a:prstGeom prst="rect">
            <a:avLst/>
          </a:prstGeom>
        </p:spPr>
        <p:txBody>
          <a:bodyPr wrap="square">
            <a:spAutoFit/>
          </a:bodyPr>
          <a:lstStyle/>
          <a:p>
            <a:pPr marL="0" marR="0" lvl="0" indent="0" algn="ctr" defTabSz="914400" rtl="0" eaLnBrk="1" fontAlgn="base" latinLnBrk="0" hangingPunct="1">
              <a:lnSpc>
                <a:spcPct val="140000"/>
              </a:lnSpc>
              <a:spcBef>
                <a:spcPct val="10000"/>
              </a:spcBef>
              <a:spcAft>
                <a:spcPct val="0"/>
              </a:spcAft>
              <a:buClrTx/>
              <a:buSzTx/>
              <a:buFontTx/>
              <a:buNone/>
              <a:tabLst/>
              <a:defRPr/>
            </a:pP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移動三次元測量（</a:t>
            </a:r>
            <a:r>
              <a:rPr kumimoji="1" lang="en-US" altLang="zh-TW" sz="1200" b="0" i="0" u="none" strike="noStrike" kern="1200" cap="none" spc="0" normalizeH="0" baseline="0" noProof="0" dirty="0">
                <a:ln>
                  <a:noFill/>
                </a:ln>
                <a:solidFill>
                  <a:prstClr val="black"/>
                </a:solidFill>
                <a:effectLst/>
                <a:uLnTx/>
                <a:uFillTx/>
                <a:latin typeface="Meiryo UI"/>
                <a:ea typeface="Meiryo UI"/>
                <a:cs typeface="+mn-cs"/>
              </a:rPr>
              <a:t>MMS</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車両）</a:t>
            </a:r>
          </a:p>
        </p:txBody>
      </p:sp>
      <p:sp>
        <p:nvSpPr>
          <p:cNvPr id="17" name="テキスト ボックス 16">
            <a:extLst>
              <a:ext uri="{FF2B5EF4-FFF2-40B4-BE49-F238E27FC236}">
                <a16:creationId xmlns:a16="http://schemas.microsoft.com/office/drawing/2014/main" id="{54B87344-442B-4DF8-8290-80059191BFBA}"/>
              </a:ext>
            </a:extLst>
          </p:cNvPr>
          <p:cNvSpPr txBox="1"/>
          <p:nvPr/>
        </p:nvSpPr>
        <p:spPr>
          <a:xfrm>
            <a:off x="154691" y="1519212"/>
            <a:ext cx="5338985" cy="4932119"/>
          </a:xfrm>
          <a:prstGeom prst="rect">
            <a:avLst/>
          </a:prstGeom>
          <a:noFill/>
          <a:ln>
            <a:solidFill>
              <a:schemeClr val="tx1"/>
            </a:solidFill>
          </a:ln>
        </p:spPr>
        <p:txBody>
          <a:bodyPr wrap="square" rtlCol="0">
            <a:spAutoFit/>
          </a:bodyPr>
          <a:lstStyle/>
          <a:p>
            <a:pPr marL="177800" lvl="0" indent="-177800">
              <a:buFont typeface="Wingdings" panose="05000000000000000000" pitchFamily="2" charset="2"/>
              <a:buChar char="l"/>
              <a:defRPr/>
            </a:pPr>
            <a:r>
              <a:rPr kumimoji="1" lang="ja-JP" altLang="en-US" sz="1600" dirty="0">
                <a:solidFill>
                  <a:prstClr val="black"/>
                </a:solidFill>
                <a:latin typeface="Meiryo UI" panose="020B0604030504040204" pitchFamily="50" charset="-128"/>
                <a:ea typeface="Meiryo UI" panose="020B0604030504040204" pitchFamily="50" charset="-128"/>
              </a:rPr>
              <a:t>ドローン活用による維持管理・測量・災害対応</a:t>
            </a:r>
            <a:endParaRPr kumimoji="1" lang="en-US" altLang="ja-JP" sz="1600" dirty="0">
              <a:solidFill>
                <a:prstClr val="black"/>
              </a:solidFill>
              <a:latin typeface="Meiryo UI" panose="020B0604030504040204" pitchFamily="50" charset="-128"/>
              <a:ea typeface="Meiryo UI" panose="020B0604030504040204" pitchFamily="50" charset="-128"/>
            </a:endParaRPr>
          </a:p>
          <a:p>
            <a:pPr marL="133350" lvl="0" indent="-133350">
              <a:spcBef>
                <a:spcPts val="300"/>
              </a:spcBef>
              <a:defRPr/>
            </a:pPr>
            <a:r>
              <a:rPr kumimoji="1" lang="ja-JP" altLang="en-US" sz="1400" dirty="0">
                <a:solidFill>
                  <a:prstClr val="black"/>
                </a:solidFill>
                <a:latin typeface="Meiryo UI" panose="020B0604030504040204" pitchFamily="50" charset="-128"/>
                <a:ea typeface="Meiryo UI" panose="020B0604030504040204" pitchFamily="50" charset="-128"/>
              </a:rPr>
              <a:t>　簡単に人が立ち入ることができない場所（煙突上部や防潮堤）における維持管理作業や、測量業務への活用を行うとともに、不法占拠物件の早期発見や災害発生時の被災状況の迅速な確認への活用をめざす</a:t>
            </a:r>
          </a:p>
          <a:p>
            <a:pPr marL="177800" lvl="0" indent="-177800">
              <a:spcBef>
                <a:spcPts val="1200"/>
              </a:spcBef>
              <a:buFont typeface="Wingdings" panose="05000000000000000000" pitchFamily="2" charset="2"/>
              <a:buChar char="l"/>
              <a:defRPr/>
            </a:pPr>
            <a:r>
              <a:rPr kumimoji="1" lang="ja-JP" altLang="en-US" sz="1600" dirty="0">
                <a:solidFill>
                  <a:prstClr val="black"/>
                </a:solidFill>
                <a:latin typeface="Meiryo UI" panose="020B0604030504040204" pitchFamily="50" charset="-128"/>
                <a:ea typeface="Meiryo UI" panose="020B0604030504040204" pitchFamily="50" charset="-128"/>
              </a:rPr>
              <a:t>移動三次元測量を活用した道路現況の測量</a:t>
            </a:r>
            <a:endParaRPr kumimoji="1" lang="en-US" altLang="ja-JP" sz="1600" dirty="0">
              <a:solidFill>
                <a:prstClr val="black"/>
              </a:solidFill>
              <a:latin typeface="Meiryo UI" panose="020B0604030504040204" pitchFamily="50" charset="-128"/>
              <a:ea typeface="Meiryo UI" panose="020B0604030504040204" pitchFamily="50" charset="-128"/>
            </a:endParaRPr>
          </a:p>
          <a:p>
            <a:pPr marL="133350" lvl="0" indent="-133350">
              <a:spcBef>
                <a:spcPts val="300"/>
              </a:spcBef>
              <a:defRPr/>
            </a:pPr>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en-US" altLang="ja-JP" sz="1400" dirty="0">
                <a:solidFill>
                  <a:prstClr val="black"/>
                </a:solidFill>
                <a:latin typeface="Meiryo UI" panose="020B0604030504040204" pitchFamily="50" charset="-128"/>
                <a:ea typeface="Meiryo UI" panose="020B0604030504040204" pitchFamily="50" charset="-128"/>
              </a:rPr>
              <a:t>MMS</a:t>
            </a:r>
            <a:r>
              <a:rPr kumimoji="1" lang="ja-JP" altLang="en-US" sz="1400" dirty="0">
                <a:solidFill>
                  <a:prstClr val="black"/>
                </a:solidFill>
                <a:latin typeface="Meiryo UI" panose="020B0604030504040204" pitchFamily="50" charset="-128"/>
                <a:ea typeface="Meiryo UI" panose="020B0604030504040204" pitchFamily="50" charset="-128"/>
              </a:rPr>
              <a:t>（モービルマッピングシステム）を活用して道路現況を調査・測量することで、測量作業の効率化を図る</a:t>
            </a:r>
            <a:endParaRPr kumimoji="1" lang="en-US" altLang="ja-JP" sz="1600" dirty="0">
              <a:solidFill>
                <a:prstClr val="black"/>
              </a:solidFill>
              <a:latin typeface="Meiryo UI" panose="020B0604030504040204" pitchFamily="50" charset="-128"/>
              <a:ea typeface="Meiryo UI" panose="020B0604030504040204" pitchFamily="50" charset="-128"/>
            </a:endParaRPr>
          </a:p>
          <a:p>
            <a:pPr marL="177800" lvl="0" indent="-177800">
              <a:spcBef>
                <a:spcPts val="1200"/>
              </a:spcBef>
              <a:buFont typeface="Wingdings" panose="05000000000000000000" pitchFamily="2" charset="2"/>
              <a:buChar char="l"/>
              <a:defRPr/>
            </a:pPr>
            <a:r>
              <a:rPr kumimoji="1" lang="ja-JP" altLang="en-US" sz="1600" dirty="0">
                <a:solidFill>
                  <a:prstClr val="black"/>
                </a:solidFill>
                <a:latin typeface="Meiryo UI" panose="020B0604030504040204" pitchFamily="50" charset="-128"/>
                <a:ea typeface="Meiryo UI" panose="020B0604030504040204" pitchFamily="50" charset="-128"/>
              </a:rPr>
              <a:t>浄水場等の監視制御システムの高度化</a:t>
            </a:r>
            <a:endParaRPr kumimoji="1" lang="en-US" altLang="ja-JP" sz="1600" dirty="0">
              <a:solidFill>
                <a:prstClr val="black"/>
              </a:solidFill>
              <a:latin typeface="Meiryo UI" panose="020B0604030504040204" pitchFamily="50" charset="-128"/>
              <a:ea typeface="Meiryo UI" panose="020B0604030504040204" pitchFamily="50" charset="-128"/>
            </a:endParaRPr>
          </a:p>
          <a:p>
            <a:pPr marL="92075" lvl="0" indent="-92075">
              <a:spcBef>
                <a:spcPts val="300"/>
              </a:spcBef>
              <a:defRPr/>
            </a:pPr>
            <a:r>
              <a:rPr kumimoji="1" lang="ja-JP" altLang="en-US" sz="1400" dirty="0">
                <a:solidFill>
                  <a:prstClr val="black"/>
                </a:solidFill>
                <a:latin typeface="Meiryo UI" panose="020B0604030504040204" pitchFamily="50" charset="-128"/>
                <a:ea typeface="Meiryo UI" panose="020B0604030504040204" pitchFamily="50" charset="-128"/>
              </a:rPr>
              <a:t>　膨大な情報の中から必要な情報を素早く正確にキャッチすることや、仮想シミュレーターを活用し技術継承を促していくことなど、システム面でのサポートを構築することなどにより、監視制御システムの高度化を進める</a:t>
            </a:r>
          </a:p>
          <a:p>
            <a:pPr marL="177800" lvl="0" indent="-177800">
              <a:spcBef>
                <a:spcPts val="1200"/>
              </a:spcBef>
              <a:buFont typeface="Wingdings" panose="05000000000000000000" pitchFamily="2" charset="2"/>
              <a:buChar char="l"/>
              <a:defRPr/>
            </a:pPr>
            <a:r>
              <a:rPr kumimoji="1" lang="ja-JP" altLang="en-US" sz="1600" dirty="0">
                <a:solidFill>
                  <a:prstClr val="black"/>
                </a:solidFill>
                <a:latin typeface="Meiryo UI" panose="020B0604030504040204" pitchFamily="50" charset="-128"/>
                <a:ea typeface="Meiryo UI" panose="020B0604030504040204" pitchFamily="50" charset="-128"/>
              </a:rPr>
              <a:t>配水管布設工事施工監理システムの構築</a:t>
            </a:r>
            <a:endParaRPr kumimoji="1" lang="en-US" altLang="ja-JP" sz="1600" dirty="0">
              <a:solidFill>
                <a:prstClr val="black"/>
              </a:solidFill>
              <a:latin typeface="Meiryo UI" panose="020B0604030504040204" pitchFamily="50" charset="-128"/>
              <a:ea typeface="Meiryo UI" panose="020B0604030504040204" pitchFamily="50" charset="-128"/>
            </a:endParaRPr>
          </a:p>
          <a:p>
            <a:pPr marL="133350" lvl="0" indent="-133350">
              <a:spcBef>
                <a:spcPts val="300"/>
              </a:spcBef>
              <a:defRPr/>
            </a:pPr>
            <a:r>
              <a:rPr kumimoji="1" lang="ja-JP" altLang="en-US" sz="1400" dirty="0">
                <a:solidFill>
                  <a:prstClr val="black"/>
                </a:solidFill>
                <a:latin typeface="Meiryo UI" panose="020B0604030504040204" pitchFamily="50" charset="-128"/>
                <a:ea typeface="Meiryo UI" panose="020B0604030504040204" pitchFamily="50" charset="-128"/>
              </a:rPr>
              <a:t>　工事の適正執行、工事品質の確保とともに、職員の施工監理業務の効率化をめざすため、タブレット等を用いた遠隔でのリアルタイムな施工状況の確認や関係書類の作成・通知の効率化を行っていく</a:t>
            </a:r>
          </a:p>
          <a:p>
            <a:pPr marL="177800" lvl="0" indent="-177800">
              <a:spcBef>
                <a:spcPts val="1200"/>
              </a:spcBef>
              <a:buFont typeface="Wingdings" panose="05000000000000000000" pitchFamily="2" charset="2"/>
              <a:buChar char="l"/>
              <a:defRPr/>
            </a:pPr>
            <a:r>
              <a:rPr kumimoji="1" lang="en-US" altLang="ja-JP" sz="1600" dirty="0" err="1">
                <a:solidFill>
                  <a:prstClr val="black"/>
                </a:solidFill>
                <a:latin typeface="Meiryo UI" panose="020B0604030504040204" pitchFamily="50" charset="-128"/>
                <a:ea typeface="Meiryo UI" panose="020B0604030504040204" pitchFamily="50" charset="-128"/>
              </a:rPr>
              <a:t>i</a:t>
            </a:r>
            <a:r>
              <a:rPr kumimoji="1" lang="en-US" altLang="ja-JP" sz="1600" dirty="0">
                <a:solidFill>
                  <a:prstClr val="black"/>
                </a:solidFill>
                <a:latin typeface="Meiryo UI" panose="020B0604030504040204" pitchFamily="50" charset="-128"/>
                <a:ea typeface="Meiryo UI" panose="020B0604030504040204" pitchFamily="50" charset="-128"/>
              </a:rPr>
              <a:t>-construction</a:t>
            </a:r>
            <a:r>
              <a:rPr kumimoji="1" lang="ja-JP" altLang="en-US" sz="1600" dirty="0">
                <a:solidFill>
                  <a:prstClr val="black"/>
                </a:solidFill>
                <a:latin typeface="Meiryo UI" panose="020B0604030504040204" pitchFamily="50" charset="-128"/>
                <a:ea typeface="Meiryo UI" panose="020B0604030504040204" pitchFamily="50" charset="-128"/>
              </a:rPr>
              <a:t>の実施</a:t>
            </a:r>
            <a:endParaRPr kumimoji="1" lang="en-US" altLang="ja-JP" sz="1600" dirty="0">
              <a:solidFill>
                <a:prstClr val="black"/>
              </a:solidFill>
              <a:latin typeface="Meiryo UI" panose="020B0604030504040204" pitchFamily="50" charset="-128"/>
              <a:ea typeface="Meiryo UI" panose="020B0604030504040204" pitchFamily="50" charset="-128"/>
            </a:endParaRPr>
          </a:p>
          <a:p>
            <a:pPr marL="136525" lvl="0" indent="-136525">
              <a:spcBef>
                <a:spcPts val="300"/>
              </a:spcBef>
              <a:defRPr/>
            </a:pPr>
            <a:r>
              <a:rPr kumimoji="1" lang="ja-JP" altLang="en-US" sz="1400" dirty="0">
                <a:solidFill>
                  <a:prstClr val="black"/>
                </a:solidFill>
                <a:latin typeface="Meiryo UI" panose="020B0604030504040204" pitchFamily="50" charset="-128"/>
                <a:ea typeface="Meiryo UI" panose="020B0604030504040204" pitchFamily="50" charset="-128"/>
              </a:rPr>
              <a:t>  ドローンによる地形計測や</a:t>
            </a:r>
            <a:r>
              <a:rPr kumimoji="1" lang="en-US" altLang="ja-JP" sz="1400" dirty="0">
                <a:solidFill>
                  <a:prstClr val="black"/>
                </a:solidFill>
                <a:latin typeface="Meiryo UI" panose="020B0604030504040204" pitchFamily="50" charset="-128"/>
                <a:ea typeface="Meiryo UI" panose="020B0604030504040204" pitchFamily="50" charset="-128"/>
              </a:rPr>
              <a:t>3D</a:t>
            </a:r>
            <a:r>
              <a:rPr kumimoji="1" lang="ja-JP" altLang="en-US" sz="1400" dirty="0">
                <a:solidFill>
                  <a:prstClr val="black"/>
                </a:solidFill>
                <a:latin typeface="Meiryo UI" panose="020B0604030504040204" pitchFamily="50" charset="-128"/>
                <a:ea typeface="Meiryo UI" panose="020B0604030504040204" pitchFamily="50" charset="-128"/>
              </a:rPr>
              <a:t>設計データの活用、</a:t>
            </a:r>
            <a:r>
              <a:rPr kumimoji="1" lang="en-US" altLang="ja-JP" sz="1400" dirty="0">
                <a:solidFill>
                  <a:prstClr val="black"/>
                </a:solidFill>
                <a:latin typeface="Meiryo UI" panose="020B0604030504040204" pitchFamily="50" charset="-128"/>
                <a:ea typeface="Meiryo UI" panose="020B0604030504040204" pitchFamily="50" charset="-128"/>
              </a:rPr>
              <a:t>ICT</a:t>
            </a:r>
            <a:r>
              <a:rPr kumimoji="1" lang="ja-JP" altLang="en-US" sz="1400" dirty="0">
                <a:solidFill>
                  <a:prstClr val="black"/>
                </a:solidFill>
                <a:latin typeface="Meiryo UI" panose="020B0604030504040204" pitchFamily="50" charset="-128"/>
                <a:ea typeface="Meiryo UI" panose="020B0604030504040204" pitchFamily="50" charset="-128"/>
              </a:rPr>
              <a:t>建機による土工等 </a:t>
            </a:r>
            <a:r>
              <a:rPr kumimoji="1" lang="en-US" altLang="ja-JP" sz="1400" dirty="0">
                <a:solidFill>
                  <a:prstClr val="black"/>
                </a:solidFill>
                <a:latin typeface="Meiryo UI" panose="020B0604030504040204" pitchFamily="50" charset="-128"/>
                <a:ea typeface="Meiryo UI" panose="020B0604030504040204" pitchFamily="50" charset="-128"/>
              </a:rPr>
              <a:t>ICT</a:t>
            </a:r>
            <a:r>
              <a:rPr kumimoji="1" lang="ja-JP" altLang="en-US" sz="1400" dirty="0">
                <a:solidFill>
                  <a:prstClr val="black"/>
                </a:solidFill>
                <a:latin typeface="Meiryo UI" panose="020B0604030504040204" pitchFamily="50" charset="-128"/>
                <a:ea typeface="Meiryo UI" panose="020B0604030504040204" pitchFamily="50" charset="-128"/>
              </a:rPr>
              <a:t>を導入し、効率的な工事施工を行う</a:t>
            </a:r>
          </a:p>
        </p:txBody>
      </p:sp>
      <p:sp>
        <p:nvSpPr>
          <p:cNvPr id="18"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smtClean="0">
                <a:ln>
                  <a:noFill/>
                </a:ln>
                <a:solidFill>
                  <a:srgbClr val="002060"/>
                </a:solidFill>
                <a:effectLst/>
                <a:uLnTx/>
                <a:uFillTx/>
                <a:latin typeface="Meiryo UI"/>
                <a:ea typeface="Meiryo UI"/>
                <a:cs typeface="+mj-cs"/>
              </a:rPr>
              <a:t>取組</a:t>
            </a:r>
            <a:r>
              <a:rPr lang="ja-JP" altLang="en-US" dirty="0" smtClean="0">
                <a:latin typeface="Meiryo UI"/>
                <a:ea typeface="Meiryo UI"/>
              </a:rPr>
              <a:t>み⑬（大阪市）</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1972482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3">
            <a:extLst>
              <a:ext uri="{FF2B5EF4-FFF2-40B4-BE49-F238E27FC236}">
                <a16:creationId xmlns:a16="http://schemas.microsoft.com/office/drawing/2014/main" id="{7C7DE9E3-EEC3-4AE4-97E9-D30DBD5044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47" name="テキスト ボックス 46">
            <a:extLst>
              <a:ext uri="{FF2B5EF4-FFF2-40B4-BE49-F238E27FC236}">
                <a16:creationId xmlns:a16="http://schemas.microsoft.com/office/drawing/2014/main" id="{B0F34927-B1AC-49D5-A40B-EE26F7D89875}"/>
              </a:ext>
            </a:extLst>
          </p:cNvPr>
          <p:cNvSpPr txBox="1"/>
          <p:nvPr/>
        </p:nvSpPr>
        <p:spPr>
          <a:xfrm>
            <a:off x="92761" y="694872"/>
            <a:ext cx="8805054"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赤ちゃんの駅</a:t>
            </a:r>
            <a:r>
              <a:rPr lang="en-US" altLang="ja-JP" b="1" dirty="0">
                <a:solidFill>
                  <a:prstClr val="white"/>
                </a:solidFill>
                <a:latin typeface="Meiryo UI"/>
                <a:ea typeface="Meiryo UI"/>
              </a:rPr>
              <a:t>』MAP</a:t>
            </a:r>
            <a:r>
              <a:rPr lang="ja-JP" altLang="en-US" b="1" dirty="0">
                <a:solidFill>
                  <a:prstClr val="white"/>
                </a:solidFill>
                <a:latin typeface="Meiryo UI"/>
                <a:ea typeface="Meiryo UI"/>
              </a:rPr>
              <a:t>・</a:t>
            </a:r>
            <a:r>
              <a:rPr lang="en-US" altLang="ja-JP" b="1" dirty="0">
                <a:solidFill>
                  <a:prstClr val="white"/>
                </a:solidFill>
                <a:latin typeface="Meiryo UI"/>
                <a:ea typeface="Meiryo UI"/>
              </a:rPr>
              <a:t>『</a:t>
            </a:r>
            <a:r>
              <a:rPr lang="ja-JP" altLang="en-US" b="1" dirty="0">
                <a:solidFill>
                  <a:prstClr val="white"/>
                </a:solidFill>
                <a:latin typeface="Meiryo UI"/>
                <a:ea typeface="Meiryo UI"/>
              </a:rPr>
              <a:t>保育所空き情報</a:t>
            </a:r>
            <a:r>
              <a:rPr lang="en-US" altLang="ja-JP" b="1" dirty="0">
                <a:solidFill>
                  <a:prstClr val="white"/>
                </a:solidFill>
                <a:latin typeface="Meiryo UI"/>
                <a:ea typeface="Meiryo UI"/>
              </a:rPr>
              <a:t>』MAP</a:t>
            </a:r>
            <a:endParaRPr kumimoji="0" lang="ja-JP" altLang="en-US" b="1" i="0" u="none" strike="noStrike" kern="1200" cap="none" spc="0" normalizeH="0" baseline="0" noProof="0" dirty="0">
              <a:ln>
                <a:noFill/>
              </a:ln>
              <a:solidFill>
                <a:prstClr val="white"/>
              </a:solidFill>
              <a:effectLst/>
              <a:uLnTx/>
              <a:uFillTx/>
              <a:latin typeface="Meiryo UI"/>
              <a:ea typeface="Meiryo UI"/>
              <a:cs typeface="+mn-cs"/>
            </a:endParaRPr>
          </a:p>
        </p:txBody>
      </p:sp>
      <p:pic>
        <p:nvPicPr>
          <p:cNvPr id="16" name="図 15"/>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2761" y="2445181"/>
            <a:ext cx="5851456" cy="4230311"/>
          </a:xfrm>
          <a:prstGeom prst="rect">
            <a:avLst/>
          </a:prstGeom>
        </p:spPr>
      </p:pic>
      <p:pic>
        <p:nvPicPr>
          <p:cNvPr id="10" name="図 9"/>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sp>
        <p:nvSpPr>
          <p:cNvPr id="13" name="テキスト ボックス 12">
            <a:extLst>
              <a:ext uri="{FF2B5EF4-FFF2-40B4-BE49-F238E27FC236}">
                <a16:creationId xmlns:a16="http://schemas.microsoft.com/office/drawing/2014/main" id="{D80D53BC-F457-45EC-BE8F-641DAC035861}"/>
              </a:ext>
            </a:extLst>
          </p:cNvPr>
          <p:cNvSpPr txBox="1"/>
          <p:nvPr/>
        </p:nvSpPr>
        <p:spPr>
          <a:xfrm>
            <a:off x="245185" y="1112457"/>
            <a:ext cx="8361090" cy="861774"/>
          </a:xfrm>
          <a:prstGeom prst="rect">
            <a:avLst/>
          </a:prstGeom>
          <a:noFill/>
        </p:spPr>
        <p:txBody>
          <a:bodyPr wrap="square" rtlCol="0">
            <a:spAutoFit/>
          </a:bodyPr>
          <a:lstStyle/>
          <a:p>
            <a:pPr marL="285750" lvl="0" indent="-285750">
              <a:lnSpc>
                <a:spcPts val="1800"/>
              </a:lnSpc>
              <a:buFont typeface="Wingdings" panose="05000000000000000000" pitchFamily="2" charset="2"/>
              <a:buChar char="l"/>
              <a:defRPr/>
            </a:pPr>
            <a:r>
              <a:rPr kumimoji="1" lang="en-US" altLang="ja-JP" sz="1600" b="1" dirty="0">
                <a:solidFill>
                  <a:prstClr val="black"/>
                </a:solidFill>
                <a:latin typeface="Meiryo UI" panose="020B0604030504040204" pitchFamily="50" charset="-128"/>
                <a:ea typeface="Meiryo UI" panose="020B0604030504040204" pitchFamily="50" charset="-128"/>
              </a:rPr>
              <a:t>『</a:t>
            </a:r>
            <a:r>
              <a:rPr kumimoji="1" lang="ja-JP" altLang="en-US" sz="1600" b="1" dirty="0">
                <a:solidFill>
                  <a:prstClr val="black"/>
                </a:solidFill>
                <a:latin typeface="Meiryo UI" panose="020B0604030504040204" pitchFamily="50" charset="-128"/>
                <a:ea typeface="Meiryo UI" panose="020B0604030504040204" pitchFamily="50" charset="-128"/>
              </a:rPr>
              <a:t>赤ちゃんの駅</a:t>
            </a:r>
            <a:r>
              <a:rPr kumimoji="1" lang="en-US" altLang="ja-JP" sz="1600" b="1" dirty="0">
                <a:solidFill>
                  <a:prstClr val="black"/>
                </a:solidFill>
                <a:latin typeface="Meiryo UI" panose="020B0604030504040204" pitchFamily="50" charset="-128"/>
                <a:ea typeface="Meiryo UI" panose="020B0604030504040204" pitchFamily="50" charset="-128"/>
              </a:rPr>
              <a:t>』</a:t>
            </a:r>
            <a:r>
              <a:rPr kumimoji="1" lang="ja-JP" altLang="en-US" sz="1600" b="1" dirty="0">
                <a:solidFill>
                  <a:prstClr val="black"/>
                </a:solidFill>
                <a:latin typeface="Meiryo UI" panose="020B0604030504040204" pitchFamily="50" charset="-128"/>
                <a:ea typeface="Meiryo UI" panose="020B0604030504040204" pitchFamily="50" charset="-128"/>
              </a:rPr>
              <a:t>と</a:t>
            </a:r>
            <a:r>
              <a:rPr kumimoji="1" lang="en-US" altLang="ja-JP" sz="1600" b="1" dirty="0">
                <a:solidFill>
                  <a:prstClr val="black"/>
                </a:solidFill>
                <a:latin typeface="Meiryo UI" panose="020B0604030504040204" pitchFamily="50" charset="-128"/>
                <a:ea typeface="Meiryo UI" panose="020B0604030504040204" pitchFamily="50" charset="-128"/>
              </a:rPr>
              <a:t>『</a:t>
            </a:r>
            <a:r>
              <a:rPr kumimoji="1" lang="ja-JP" altLang="en-US" sz="1600" b="1" dirty="0">
                <a:solidFill>
                  <a:prstClr val="black"/>
                </a:solidFill>
                <a:latin typeface="Meiryo UI" panose="020B0604030504040204" pitchFamily="50" charset="-128"/>
                <a:ea typeface="Meiryo UI" panose="020B0604030504040204" pitchFamily="50" charset="-128"/>
              </a:rPr>
              <a:t>保育所空き情報</a:t>
            </a:r>
            <a:r>
              <a:rPr kumimoji="1" lang="en-US" altLang="ja-JP" sz="1600" b="1" dirty="0">
                <a:solidFill>
                  <a:prstClr val="black"/>
                </a:solidFill>
                <a:latin typeface="Meiryo UI" panose="020B0604030504040204" pitchFamily="50" charset="-128"/>
                <a:ea typeface="Meiryo UI" panose="020B0604030504040204" pitchFamily="50" charset="-128"/>
              </a:rPr>
              <a:t>』</a:t>
            </a:r>
            <a:r>
              <a:rPr kumimoji="1" lang="ja-JP" altLang="en-US" sz="1600" b="1" dirty="0">
                <a:solidFill>
                  <a:prstClr val="black"/>
                </a:solidFill>
                <a:latin typeface="Meiryo UI" panose="020B0604030504040204" pitchFamily="50" charset="-128"/>
                <a:ea typeface="Meiryo UI" panose="020B0604030504040204" pitchFamily="50" charset="-128"/>
              </a:rPr>
              <a:t>を</a:t>
            </a:r>
            <a:r>
              <a:rPr kumimoji="1" lang="en-US" altLang="ja-JP" sz="1600" b="1" dirty="0">
                <a:solidFill>
                  <a:prstClr val="black"/>
                </a:solidFill>
                <a:latin typeface="Meiryo UI" panose="020B0604030504040204" pitchFamily="50" charset="-128"/>
                <a:ea typeface="Meiryo UI" panose="020B0604030504040204" pitchFamily="50" charset="-128"/>
              </a:rPr>
              <a:t>MAP</a:t>
            </a:r>
            <a:r>
              <a:rPr kumimoji="1" lang="ja-JP" altLang="en-US" sz="1600" b="1" dirty="0">
                <a:solidFill>
                  <a:prstClr val="black"/>
                </a:solidFill>
                <a:latin typeface="Meiryo UI" panose="020B0604030504040204" pitchFamily="50" charset="-128"/>
                <a:ea typeface="Meiryo UI" panose="020B0604030504040204" pitchFamily="50" charset="-128"/>
              </a:rPr>
              <a:t>で分かりやすく検索　</a:t>
            </a:r>
            <a:r>
              <a:rPr kumimoji="1" lang="en-US" altLang="ja-JP" sz="1600" b="1" dirty="0">
                <a:solidFill>
                  <a:prstClr val="black"/>
                </a:solidFill>
                <a:latin typeface="Meiryo UI" panose="020B0604030504040204" pitchFamily="50" charset="-128"/>
                <a:ea typeface="Meiryo UI" panose="020B0604030504040204" pitchFamily="50" charset="-128"/>
              </a:rPr>
              <a:t>【</a:t>
            </a:r>
            <a:r>
              <a:rPr kumimoji="1" lang="ja-JP" altLang="en-US" sz="1600" b="1" dirty="0">
                <a:solidFill>
                  <a:prstClr val="black"/>
                </a:solidFill>
                <a:latin typeface="Meiryo UI" panose="020B0604030504040204" pitchFamily="50" charset="-128"/>
                <a:ea typeface="Meiryo UI" panose="020B0604030504040204" pitchFamily="50" charset="-128"/>
              </a:rPr>
              <a:t>全市町村を網羅</a:t>
            </a:r>
            <a:r>
              <a:rPr kumimoji="1" lang="en-US" altLang="ja-JP" sz="1600" b="1" dirty="0">
                <a:solidFill>
                  <a:prstClr val="black"/>
                </a:solidFill>
                <a:latin typeface="Meiryo UI" panose="020B0604030504040204" pitchFamily="50" charset="-128"/>
                <a:ea typeface="Meiryo UI" panose="020B0604030504040204" pitchFamily="50" charset="-128"/>
              </a:rPr>
              <a:t>】</a:t>
            </a:r>
          </a:p>
          <a:p>
            <a:pPr marL="285750" lvl="0" indent="-285750">
              <a:lnSpc>
                <a:spcPts val="1800"/>
              </a:lnSpc>
              <a:spcBef>
                <a:spcPts val="600"/>
              </a:spcBef>
              <a:buFont typeface="Wingdings" panose="05000000000000000000" pitchFamily="2" charset="2"/>
              <a:buChar char="l"/>
              <a:defRPr/>
            </a:pPr>
            <a:r>
              <a:rPr kumimoji="1" lang="ja-JP" altLang="en-US" sz="1600" b="1" dirty="0">
                <a:solidFill>
                  <a:prstClr val="black"/>
                </a:solidFill>
                <a:latin typeface="Meiryo UI" panose="020B0604030504040204" pitchFamily="50" charset="-128"/>
                <a:ea typeface="Meiryo UI" panose="020B0604030504040204" pitchFamily="50" charset="-128"/>
              </a:rPr>
              <a:t>①大阪市（デジタルサービスシステム）と②大阪府（データ連携プラットフォーム）の協働により、大阪府域全体をカバーする広域的なデジタル住民サービスを実現</a:t>
            </a:r>
          </a:p>
        </p:txBody>
      </p:sp>
      <p:sp>
        <p:nvSpPr>
          <p:cNvPr id="2" name="楕円 1">
            <a:extLst>
              <a:ext uri="{FF2B5EF4-FFF2-40B4-BE49-F238E27FC236}">
                <a16:creationId xmlns:a16="http://schemas.microsoft.com/office/drawing/2014/main" id="{74F072A3-8D43-48B3-B96E-4BF9CA258B47}"/>
              </a:ext>
            </a:extLst>
          </p:cNvPr>
          <p:cNvSpPr/>
          <p:nvPr/>
        </p:nvSpPr>
        <p:spPr>
          <a:xfrm>
            <a:off x="92761" y="3982829"/>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１</a:t>
            </a:r>
          </a:p>
        </p:txBody>
      </p:sp>
      <p:sp>
        <p:nvSpPr>
          <p:cNvPr id="15" name="楕円 14">
            <a:extLst>
              <a:ext uri="{FF2B5EF4-FFF2-40B4-BE49-F238E27FC236}">
                <a16:creationId xmlns:a16="http://schemas.microsoft.com/office/drawing/2014/main" id="{2CF3DDDC-1572-4DF7-B5BD-B2C29F057201}"/>
              </a:ext>
            </a:extLst>
          </p:cNvPr>
          <p:cNvSpPr/>
          <p:nvPr/>
        </p:nvSpPr>
        <p:spPr>
          <a:xfrm>
            <a:off x="2296876" y="4899504"/>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２</a:t>
            </a:r>
          </a:p>
        </p:txBody>
      </p:sp>
      <p:sp>
        <p:nvSpPr>
          <p:cNvPr id="4" name="二等辺三角形 3">
            <a:extLst>
              <a:ext uri="{FF2B5EF4-FFF2-40B4-BE49-F238E27FC236}">
                <a16:creationId xmlns:a16="http://schemas.microsoft.com/office/drawing/2014/main" id="{54B5DA24-A485-4413-93E1-BE2F52071ACC}"/>
              </a:ext>
            </a:extLst>
          </p:cNvPr>
          <p:cNvSpPr/>
          <p:nvPr/>
        </p:nvSpPr>
        <p:spPr>
          <a:xfrm rot="5400000">
            <a:off x="4722838" y="4433294"/>
            <a:ext cx="2505969" cy="252001"/>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100D86F5-2AF9-4C65-8AFE-8ACC8FF9EB02}"/>
              </a:ext>
            </a:extLst>
          </p:cNvPr>
          <p:cNvSpPr/>
          <p:nvPr/>
        </p:nvSpPr>
        <p:spPr>
          <a:xfrm>
            <a:off x="6190571" y="2585672"/>
            <a:ext cx="2874900" cy="1656000"/>
          </a:xfrm>
          <a:prstGeom prst="roundRect">
            <a:avLst>
              <a:gd name="adj" fmla="val 11448"/>
            </a:avLst>
          </a:prstGeom>
          <a:solidFill>
            <a:schemeClr val="accent6">
              <a:lumMod val="40000"/>
              <a:lumOff val="60000"/>
            </a:schemeClr>
          </a:solidFill>
          <a:ln>
            <a:solidFill>
              <a:schemeClr val="accent6"/>
            </a:solidFill>
          </a:ln>
        </p:spPr>
        <p:txBody>
          <a:bodyPr wrap="square" anchor="ctr" anchorCtr="0">
            <a:noAutofit/>
          </a:bodyPr>
          <a:lstStyle/>
          <a:p>
            <a:pPr marL="180000" indent="-180000">
              <a:buFont typeface="Wingdings" panose="05000000000000000000" pitchFamily="2" charset="2"/>
              <a:buChar char="n"/>
            </a:pPr>
            <a:r>
              <a:rPr kumimoji="1" lang="ja-JP" altLang="en-US" sz="1400" b="1" dirty="0">
                <a:latin typeface="Meiryo UI" panose="020B0604030504040204" pitchFamily="50" charset="-128"/>
                <a:ea typeface="Meiryo UI" panose="020B0604030504040204" pitchFamily="50" charset="-128"/>
              </a:rPr>
              <a:t>住民の</a:t>
            </a:r>
            <a:r>
              <a:rPr kumimoji="1" lang="en-US" altLang="ja-JP" sz="1400" b="1" dirty="0">
                <a:latin typeface="Meiryo UI" panose="020B0604030504040204" pitchFamily="50" charset="-128"/>
                <a:ea typeface="Meiryo UI" panose="020B0604030504040204" pitchFamily="50" charset="-128"/>
              </a:rPr>
              <a:t>QoL</a:t>
            </a:r>
            <a:r>
              <a:rPr kumimoji="1" lang="ja-JP" altLang="en-US" sz="1400" b="1" dirty="0">
                <a:latin typeface="Meiryo UI" panose="020B0604030504040204" pitchFamily="50" charset="-128"/>
                <a:ea typeface="Meiryo UI" panose="020B0604030504040204" pitchFamily="50" charset="-128"/>
              </a:rPr>
              <a:t>（生活の質）向上</a:t>
            </a:r>
            <a:endParaRPr kumimoji="1" lang="en-US" altLang="ja-JP" sz="1400" b="1" dirty="0">
              <a:latin typeface="Meiryo UI" panose="020B0604030504040204" pitchFamily="50" charset="-128"/>
              <a:ea typeface="Meiryo UI" panose="020B0604030504040204" pitchFamily="50" charset="-128"/>
            </a:endParaRPr>
          </a:p>
          <a:p>
            <a:pPr marL="180000" indent="-180000">
              <a:buFont typeface="Wingdings" panose="05000000000000000000" pitchFamily="2" charset="2"/>
              <a:buChar char="n"/>
            </a:pPr>
            <a:endParaRPr kumimoji="1" lang="en-US" altLang="ja-JP" sz="800" dirty="0">
              <a:latin typeface="Meiryo UI" panose="020B0604030504040204" pitchFamily="50" charset="-128"/>
              <a:ea typeface="Meiryo UI" panose="020B0604030504040204" pitchFamily="50" charset="-128"/>
            </a:endParaRPr>
          </a:p>
          <a:p>
            <a:pPr marL="180000" indent="-180000">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大阪市において既に展開していた、高度なデジタル住民サービスが、府域全体の住民サービスに展開される</a:t>
            </a:r>
            <a:endParaRPr lang="ja-JP" altLang="en-US" sz="1400" dirty="0"/>
          </a:p>
        </p:txBody>
      </p:sp>
      <p:sp>
        <p:nvSpPr>
          <p:cNvPr id="23" name="四角形: 角を丸くする 22">
            <a:extLst>
              <a:ext uri="{FF2B5EF4-FFF2-40B4-BE49-F238E27FC236}">
                <a16:creationId xmlns:a16="http://schemas.microsoft.com/office/drawing/2014/main" id="{9552C87D-8F26-438D-AFE3-07287F861BD4}"/>
              </a:ext>
            </a:extLst>
          </p:cNvPr>
          <p:cNvSpPr/>
          <p:nvPr/>
        </p:nvSpPr>
        <p:spPr>
          <a:xfrm>
            <a:off x="6190571" y="4752897"/>
            <a:ext cx="2874900" cy="1656000"/>
          </a:xfrm>
          <a:prstGeom prst="roundRect">
            <a:avLst>
              <a:gd name="adj" fmla="val 10623"/>
            </a:avLst>
          </a:prstGeom>
          <a:solidFill>
            <a:schemeClr val="accent6">
              <a:lumMod val="40000"/>
              <a:lumOff val="60000"/>
            </a:schemeClr>
          </a:solidFill>
          <a:ln>
            <a:solidFill>
              <a:schemeClr val="accent6"/>
            </a:solidFill>
          </a:ln>
        </p:spPr>
        <p:txBody>
          <a:bodyPr wrap="square" anchor="ctr" anchorCtr="0">
            <a:noAutofit/>
          </a:bodyPr>
          <a:lstStyle/>
          <a:p>
            <a:pPr marL="180000" indent="-180000">
              <a:buFont typeface="Wingdings" panose="05000000000000000000" pitchFamily="2" charset="2"/>
              <a:buChar char="n"/>
            </a:pPr>
            <a:r>
              <a:rPr kumimoji="1" lang="ja-JP" altLang="en-US" sz="1400" b="1" dirty="0">
                <a:latin typeface="Meiryo UI" panose="020B0604030504040204" pitchFamily="50" charset="-128"/>
                <a:ea typeface="Meiryo UI" panose="020B0604030504040204" pitchFamily="50" charset="-128"/>
              </a:rPr>
              <a:t>低廉かつ迅速なサービス導入</a:t>
            </a:r>
            <a:endParaRPr kumimoji="1" lang="en-US" altLang="ja-JP" sz="1400" b="1" dirty="0">
              <a:latin typeface="Meiryo UI" panose="020B0604030504040204" pitchFamily="50" charset="-128"/>
              <a:ea typeface="Meiryo UI" panose="020B0604030504040204" pitchFamily="50" charset="-128"/>
            </a:endParaRPr>
          </a:p>
          <a:p>
            <a:pPr marL="180000" indent="-180000">
              <a:buFont typeface="Wingdings" panose="05000000000000000000" pitchFamily="2" charset="2"/>
              <a:buChar char="n"/>
            </a:pPr>
            <a:endParaRPr kumimoji="1" lang="en-US" altLang="ja-JP" sz="800" b="1" dirty="0">
              <a:latin typeface="Meiryo UI" panose="020B0604030504040204" pitchFamily="50" charset="-128"/>
              <a:ea typeface="Meiryo UI" panose="020B0604030504040204" pitchFamily="50" charset="-128"/>
            </a:endParaRPr>
          </a:p>
          <a:p>
            <a:pPr marL="180000" indent="-180000">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行政データ（</a:t>
            </a:r>
            <a:r>
              <a:rPr kumimoji="1" lang="en-US" altLang="ja-JP" sz="1400" dirty="0">
                <a:latin typeface="Meiryo UI" panose="020B0604030504040204" pitchFamily="50" charset="-128"/>
                <a:ea typeface="Meiryo UI" panose="020B0604030504040204" pitchFamily="50" charset="-128"/>
              </a:rPr>
              <a:t>CSV</a:t>
            </a:r>
            <a:r>
              <a:rPr kumimoji="1" lang="ja-JP" altLang="en-US" sz="1400" dirty="0">
                <a:latin typeface="Meiryo UI" panose="020B0604030504040204" pitchFamily="50" charset="-128"/>
                <a:ea typeface="Meiryo UI" panose="020B0604030504040204" pitchFamily="50" charset="-128"/>
              </a:rPr>
              <a:t>）を本プラットフォームへアップロードするだけで、住民サービスアプリケーションを容易に導入</a:t>
            </a:r>
            <a:endParaRPr lang="ja-JP" altLang="en-US" sz="1400" dirty="0"/>
          </a:p>
        </p:txBody>
      </p:sp>
      <p:sp>
        <p:nvSpPr>
          <p:cNvPr id="7" name="楕円 6">
            <a:extLst>
              <a:ext uri="{FF2B5EF4-FFF2-40B4-BE49-F238E27FC236}">
                <a16:creationId xmlns:a16="http://schemas.microsoft.com/office/drawing/2014/main" id="{A34A9740-037E-48E9-A876-65F519E45D42}"/>
              </a:ext>
            </a:extLst>
          </p:cNvPr>
          <p:cNvSpPr/>
          <p:nvPr/>
        </p:nvSpPr>
        <p:spPr>
          <a:xfrm>
            <a:off x="6101823" y="2352802"/>
            <a:ext cx="1046711" cy="375234"/>
          </a:xfrm>
          <a:prstGeom prst="ellipse">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t>メリット１</a:t>
            </a:r>
          </a:p>
        </p:txBody>
      </p:sp>
      <p:sp>
        <p:nvSpPr>
          <p:cNvPr id="17" name="楕円 16">
            <a:extLst>
              <a:ext uri="{FF2B5EF4-FFF2-40B4-BE49-F238E27FC236}">
                <a16:creationId xmlns:a16="http://schemas.microsoft.com/office/drawing/2014/main" id="{A9EB0D78-5A5E-40FE-B9E5-328899CBEA05}"/>
              </a:ext>
            </a:extLst>
          </p:cNvPr>
          <p:cNvSpPr/>
          <p:nvPr/>
        </p:nvSpPr>
        <p:spPr>
          <a:xfrm>
            <a:off x="6190571" y="4489688"/>
            <a:ext cx="1046711" cy="375234"/>
          </a:xfrm>
          <a:prstGeom prst="ellipse">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t>メリット２</a:t>
            </a:r>
          </a:p>
        </p:txBody>
      </p:sp>
      <p:sp>
        <p:nvSpPr>
          <p:cNvPr id="8" name="正方形/長方形 7"/>
          <p:cNvSpPr/>
          <p:nvPr/>
        </p:nvSpPr>
        <p:spPr>
          <a:xfrm>
            <a:off x="1810431" y="2044970"/>
            <a:ext cx="5297699" cy="338554"/>
          </a:xfrm>
          <a:prstGeom prst="rect">
            <a:avLst/>
          </a:prstGeom>
        </p:spPr>
        <p:txBody>
          <a:bodyPr wrap="square">
            <a:spAutoFit/>
          </a:bodyPr>
          <a:lstStyle/>
          <a:p>
            <a:pPr algn="ctr"/>
            <a:r>
              <a:rPr lang="ja-JP" altLang="en-US" sz="1600" dirty="0"/>
              <a:t>大阪府市による府内市町村行政データの利活用促進</a:t>
            </a:r>
          </a:p>
        </p:txBody>
      </p:sp>
      <p:pic>
        <p:nvPicPr>
          <p:cNvPr id="18" name="図 17"/>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736791" y="146002"/>
            <a:ext cx="608962" cy="403200"/>
          </a:xfrm>
          <a:prstGeom prst="rect">
            <a:avLst/>
          </a:prstGeom>
        </p:spPr>
      </p:pic>
      <p:sp>
        <p:nvSpPr>
          <p:cNvPr id="19"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smtClean="0">
                <a:ln>
                  <a:noFill/>
                </a:ln>
                <a:solidFill>
                  <a:srgbClr val="002060"/>
                </a:solidFill>
                <a:effectLst/>
                <a:uLnTx/>
                <a:uFillTx/>
                <a:latin typeface="Meiryo UI"/>
                <a:ea typeface="Meiryo UI"/>
                <a:cs typeface="+mj-cs"/>
              </a:rPr>
              <a:t>取組</a:t>
            </a:r>
            <a:r>
              <a:rPr lang="ja-JP" altLang="en-US" dirty="0" smtClean="0">
                <a:latin typeface="Meiryo UI"/>
                <a:ea typeface="Meiryo UI"/>
              </a:rPr>
              <a:t>み⑭（大阪府・大阪市）</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1187129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6CD303A0-DE02-400E-ABB4-167750F7C72E}"/>
              </a:ext>
            </a:extLst>
          </p:cNvPr>
          <p:cNvSpPr>
            <a:spLocks noGrp="1"/>
          </p:cNvSpPr>
          <p:nvPr>
            <p:ph type="title"/>
          </p:nvPr>
        </p:nvSpPr>
        <p:spPr>
          <a:xfrm>
            <a:off x="623887" y="1643064"/>
            <a:ext cx="8001497" cy="2852737"/>
          </a:xfrm>
        </p:spPr>
        <p:txBody>
          <a:bodyPr>
            <a:normAutofit/>
          </a:bodyPr>
          <a:lstStyle/>
          <a:p>
            <a:r>
              <a:rPr lang="ja-JP" altLang="en-US" sz="3600" dirty="0"/>
              <a:t>第２章　</a:t>
            </a:r>
            <a:r>
              <a:rPr lang="ja-JP" altLang="en-US" sz="3600" dirty="0" smtClean="0"/>
              <a:t>大阪スマートシティ</a:t>
            </a:r>
            <a:r>
              <a:rPr lang="ja-JP" altLang="en-US" sz="3600" dirty="0"/>
              <a:t>戦略</a:t>
            </a:r>
            <a:r>
              <a:rPr lang="en-US" altLang="ja-JP" sz="3600" dirty="0"/>
              <a:t>ver.2.0</a:t>
            </a:r>
            <a:r>
              <a:rPr lang="ja-JP" altLang="en-US" sz="3600" dirty="0"/>
              <a:t>の</a:t>
            </a:r>
            <a:r>
              <a:rPr lang="en-US" altLang="ja-JP" sz="3600" dirty="0"/>
              <a:t/>
            </a:r>
            <a:br>
              <a:rPr lang="en-US" altLang="ja-JP" sz="3600" dirty="0"/>
            </a:br>
            <a:r>
              <a:rPr lang="ja-JP" altLang="en-US" sz="3600" dirty="0"/>
              <a:t>　　　　　 基本理念と背景</a:t>
            </a:r>
            <a:endParaRPr kumimoji="1" lang="ja-JP" altLang="en-US" sz="3600" dirty="0"/>
          </a:p>
        </p:txBody>
      </p:sp>
      <p:cxnSp>
        <p:nvCxnSpPr>
          <p:cNvPr id="9" name="直線コネクタ 8">
            <a:extLst>
              <a:ext uri="{FF2B5EF4-FFF2-40B4-BE49-F238E27FC236}">
                <a16:creationId xmlns:a16="http://schemas.microsoft.com/office/drawing/2014/main" id="{9025285B-86FD-4320-8191-F675FA176028}"/>
              </a:ext>
            </a:extLst>
          </p:cNvPr>
          <p:cNvCxnSpPr/>
          <p:nvPr/>
        </p:nvCxnSpPr>
        <p:spPr>
          <a:xfrm>
            <a:off x="623888" y="4562476"/>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31</a:t>
            </a:fld>
            <a:endParaRPr kumimoji="1" lang="ja-JP" altLang="en-US"/>
          </a:p>
        </p:txBody>
      </p:sp>
    </p:spTree>
    <p:extLst>
      <p:ext uri="{BB962C8B-B14F-4D97-AF65-F5344CB8AC3E}">
        <p14:creationId xmlns:p14="http://schemas.microsoft.com/office/powerpoint/2010/main" val="3724103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xfrm>
            <a:off x="92764" y="212035"/>
            <a:ext cx="8923857" cy="386127"/>
          </a:xfrm>
        </p:spPr>
        <p:txBody>
          <a:bodyPr/>
          <a:lstStyle/>
          <a:p>
            <a:r>
              <a:rPr lang="ja-JP" altLang="en-US" dirty="0"/>
              <a:t>戦略</a:t>
            </a:r>
            <a:r>
              <a:rPr lang="en-US" altLang="ja-JP" dirty="0"/>
              <a:t>ver.2.0</a:t>
            </a:r>
            <a:r>
              <a:rPr lang="ja-JP" altLang="en-US" dirty="0"/>
              <a:t>の基本理念</a:t>
            </a:r>
            <a:endParaRPr kumimoji="1" lang="ja-JP" altLang="en-US" dirty="0"/>
          </a:p>
        </p:txBody>
      </p:sp>
      <p:sp>
        <p:nvSpPr>
          <p:cNvPr id="4"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48" name="テキスト プレースホルダー 4">
            <a:extLst>
              <a:ext uri="{FF2B5EF4-FFF2-40B4-BE49-F238E27FC236}">
                <a16:creationId xmlns:a16="http://schemas.microsoft.com/office/drawing/2014/main" id="{BBE66360-E4FD-4C31-8ECB-73456E56E91D}"/>
              </a:ext>
            </a:extLst>
          </p:cNvPr>
          <p:cNvSpPr>
            <a:spLocks noGrp="1"/>
          </p:cNvSpPr>
          <p:nvPr>
            <p:ph type="body" sz="quarter" idx="13"/>
          </p:nvPr>
        </p:nvSpPr>
        <p:spPr/>
        <p:txBody>
          <a:bodyPr/>
          <a:lstStyle/>
          <a:p>
            <a:r>
              <a:rPr lang="ja-JP" altLang="en-US" dirty="0"/>
              <a:t>第２章　</a:t>
            </a:r>
            <a:r>
              <a:rPr lang="ja-JP" altLang="en-US" dirty="0" smtClean="0"/>
              <a:t>大阪スマートシティ</a:t>
            </a:r>
            <a:r>
              <a:rPr lang="ja-JP" altLang="en-US" dirty="0"/>
              <a:t>戦略</a:t>
            </a:r>
            <a:r>
              <a:rPr lang="en-US" altLang="ja-JP" dirty="0"/>
              <a:t>ver.2.0</a:t>
            </a:r>
            <a:r>
              <a:rPr lang="ja-JP" altLang="en-US" dirty="0"/>
              <a:t>の基本理念と背景</a:t>
            </a:r>
          </a:p>
        </p:txBody>
      </p:sp>
      <p:sp>
        <p:nvSpPr>
          <p:cNvPr id="8" name="スライド番号プレースホルダー 3">
            <a:extLst>
              <a:ext uri="{FF2B5EF4-FFF2-40B4-BE49-F238E27FC236}">
                <a16:creationId xmlns:a16="http://schemas.microsoft.com/office/drawing/2014/main" id="{3E3A4DA9-8DA0-4C4B-B778-3B277523A84B}"/>
              </a:ext>
            </a:extLst>
          </p:cNvPr>
          <p:cNvSpPr txBox="1">
            <a:spLocks/>
          </p:cNvSpPr>
          <p:nvPr/>
        </p:nvSpPr>
        <p:spPr>
          <a:xfrm>
            <a:off x="7086600" y="647493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9" name="角丸四角形 29">
            <a:extLst>
              <a:ext uri="{FF2B5EF4-FFF2-40B4-BE49-F238E27FC236}">
                <a16:creationId xmlns:a16="http://schemas.microsoft.com/office/drawing/2014/main" id="{4B9828A3-5D76-4036-8186-F2DFBD16D202}"/>
              </a:ext>
            </a:extLst>
          </p:cNvPr>
          <p:cNvSpPr/>
          <p:nvPr/>
        </p:nvSpPr>
        <p:spPr>
          <a:xfrm>
            <a:off x="5170311" y="2548651"/>
            <a:ext cx="3420112" cy="1099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 name="角丸四角形 30">
            <a:extLst>
              <a:ext uri="{FF2B5EF4-FFF2-40B4-BE49-F238E27FC236}">
                <a16:creationId xmlns:a16="http://schemas.microsoft.com/office/drawing/2014/main" id="{E2D488AE-232F-46CE-AF1B-B0A6045AA977}"/>
              </a:ext>
            </a:extLst>
          </p:cNvPr>
          <p:cNvSpPr/>
          <p:nvPr/>
        </p:nvSpPr>
        <p:spPr>
          <a:xfrm>
            <a:off x="504284" y="3787952"/>
            <a:ext cx="8332297" cy="2818910"/>
          </a:xfrm>
          <a:prstGeom prst="roundRect">
            <a:avLst>
              <a:gd name="adj" fmla="val 928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 name="角丸四角形 29">
            <a:extLst>
              <a:ext uri="{FF2B5EF4-FFF2-40B4-BE49-F238E27FC236}">
                <a16:creationId xmlns:a16="http://schemas.microsoft.com/office/drawing/2014/main" id="{68423C8B-57BA-42E1-BA18-34D9956E468F}"/>
              </a:ext>
            </a:extLst>
          </p:cNvPr>
          <p:cNvSpPr/>
          <p:nvPr/>
        </p:nvSpPr>
        <p:spPr>
          <a:xfrm>
            <a:off x="4166886" y="3754270"/>
            <a:ext cx="4478783" cy="288000"/>
          </a:xfrm>
          <a:prstGeom prst="hexagon">
            <a:avLst>
              <a:gd name="adj" fmla="val 0"/>
              <a:gd name="vf" fmla="val 11547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戦略</a:t>
            </a:r>
            <a:r>
              <a:rPr kumimoji="1"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ver.2.0</a:t>
            </a: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に追加すべき３つの要素</a:t>
            </a:r>
          </a:p>
        </p:txBody>
      </p:sp>
      <p:sp>
        <p:nvSpPr>
          <p:cNvPr id="12" name="楕円 11">
            <a:extLst>
              <a:ext uri="{FF2B5EF4-FFF2-40B4-BE49-F238E27FC236}">
                <a16:creationId xmlns:a16="http://schemas.microsoft.com/office/drawing/2014/main" id="{55D6653F-7717-41F6-B41C-397BB1D6351B}"/>
              </a:ext>
            </a:extLst>
          </p:cNvPr>
          <p:cNvSpPr>
            <a:spLocks/>
          </p:cNvSpPr>
          <p:nvPr/>
        </p:nvSpPr>
        <p:spPr>
          <a:xfrm>
            <a:off x="4245720" y="4147536"/>
            <a:ext cx="216000" cy="216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1</a:t>
            </a:r>
            <a:endParaRPr kumimoji="1" lang="ja-JP" altLang="en-US"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13" name="楕円 12">
            <a:extLst>
              <a:ext uri="{FF2B5EF4-FFF2-40B4-BE49-F238E27FC236}">
                <a16:creationId xmlns:a16="http://schemas.microsoft.com/office/drawing/2014/main" id="{F28DD23A-E24E-4D76-944F-804A02D57D66}"/>
              </a:ext>
            </a:extLst>
          </p:cNvPr>
          <p:cNvSpPr>
            <a:spLocks/>
          </p:cNvSpPr>
          <p:nvPr/>
        </p:nvSpPr>
        <p:spPr>
          <a:xfrm>
            <a:off x="4245720" y="5034635"/>
            <a:ext cx="216000" cy="216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2</a:t>
            </a:r>
          </a:p>
        </p:txBody>
      </p:sp>
      <p:sp>
        <p:nvSpPr>
          <p:cNvPr id="14" name="テキスト ボックス 13">
            <a:extLst>
              <a:ext uri="{FF2B5EF4-FFF2-40B4-BE49-F238E27FC236}">
                <a16:creationId xmlns:a16="http://schemas.microsoft.com/office/drawing/2014/main" id="{73D062BA-7F5A-42B0-BF02-F60C527C560B}"/>
              </a:ext>
            </a:extLst>
          </p:cNvPr>
          <p:cNvSpPr txBox="1"/>
          <p:nvPr/>
        </p:nvSpPr>
        <p:spPr>
          <a:xfrm>
            <a:off x="4429525" y="4994395"/>
            <a:ext cx="4168946"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デジタル原則を踏まえた「</a:t>
            </a:r>
            <a:r>
              <a:rPr kumimoji="0" lang="ja-JP" altLang="en-US" sz="1200" b="1" i="0" u="none" strike="noStrike" kern="1200" cap="none" spc="0" normalizeH="0" baseline="0" noProof="0" dirty="0">
                <a:ln>
                  <a:noFill/>
                </a:ln>
                <a:solidFill>
                  <a:prstClr val="black"/>
                </a:solidFill>
                <a:effectLst/>
                <a:uLnTx/>
                <a:uFillTx/>
                <a:latin typeface="Meiryo UI"/>
                <a:ea typeface="Meiryo UI"/>
                <a:cs typeface="+mn-cs"/>
              </a:rPr>
              <a:t>国のデジタル政策を先導する取組み」</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行政部門における「システムの標準化」と「調達の最適化」</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広域データ連携基盤による市町村デジタル格差の解消</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UI</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UX</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の向上による人に優しいデジタルの実現</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角丸四角形 29">
            <a:extLst>
              <a:ext uri="{FF2B5EF4-FFF2-40B4-BE49-F238E27FC236}">
                <a16:creationId xmlns:a16="http://schemas.microsoft.com/office/drawing/2014/main" id="{18300533-9B6D-432C-8B91-E01EE4104FFE}"/>
              </a:ext>
            </a:extLst>
          </p:cNvPr>
          <p:cNvSpPr/>
          <p:nvPr/>
        </p:nvSpPr>
        <p:spPr>
          <a:xfrm>
            <a:off x="730108" y="3754270"/>
            <a:ext cx="3168000" cy="288000"/>
          </a:xfrm>
          <a:prstGeom prst="homePlat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戦略</a:t>
            </a:r>
            <a:r>
              <a:rPr kumimoji="1" lang="en-US" altLang="ja-JP" sz="13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ver.1.0</a:t>
            </a:r>
            <a:r>
              <a:rPr kumimoji="1" lang="ja-JP" altLang="en-US" sz="13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策定後の変化</a:t>
            </a:r>
          </a:p>
        </p:txBody>
      </p:sp>
      <p:sp>
        <p:nvSpPr>
          <p:cNvPr id="16" name="正方形/長方形 15">
            <a:extLst>
              <a:ext uri="{FF2B5EF4-FFF2-40B4-BE49-F238E27FC236}">
                <a16:creationId xmlns:a16="http://schemas.microsoft.com/office/drawing/2014/main" id="{17CD99A3-4B5B-4141-A97F-99BCBB75B8F9}"/>
              </a:ext>
            </a:extLst>
          </p:cNvPr>
          <p:cNvSpPr/>
          <p:nvPr/>
        </p:nvSpPr>
        <p:spPr>
          <a:xfrm>
            <a:off x="1035610" y="4994395"/>
            <a:ext cx="2427268"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国による強力なデジタル改革の推進</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正方形/長方形 16">
            <a:extLst>
              <a:ext uri="{FF2B5EF4-FFF2-40B4-BE49-F238E27FC236}">
                <a16:creationId xmlns:a16="http://schemas.microsoft.com/office/drawing/2014/main" id="{329E47A7-A9E0-4A9F-9A04-4456B8664B48}"/>
              </a:ext>
            </a:extLst>
          </p:cNvPr>
          <p:cNvSpPr/>
          <p:nvPr/>
        </p:nvSpPr>
        <p:spPr>
          <a:xfrm>
            <a:off x="1049658" y="5843238"/>
            <a:ext cx="2772307"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社会課題・地域課題の解決が</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ビジネスマーケットとして急速に拡大</a:t>
            </a:r>
            <a:endParaRPr kumimoji="0"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8" name="正方形/長方形 17">
            <a:extLst>
              <a:ext uri="{FF2B5EF4-FFF2-40B4-BE49-F238E27FC236}">
                <a16:creationId xmlns:a16="http://schemas.microsoft.com/office/drawing/2014/main" id="{71C999A6-6614-463E-BE46-88F009B04ED8}"/>
              </a:ext>
            </a:extLst>
          </p:cNvPr>
          <p:cNvSpPr/>
          <p:nvPr/>
        </p:nvSpPr>
        <p:spPr>
          <a:xfrm>
            <a:off x="751101" y="4119052"/>
            <a:ext cx="3092826" cy="461665"/>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新型コロナ感染症に伴う生活様式の変化</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（社会課題の多様化）</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 name="楕円 18">
            <a:extLst>
              <a:ext uri="{FF2B5EF4-FFF2-40B4-BE49-F238E27FC236}">
                <a16:creationId xmlns:a16="http://schemas.microsoft.com/office/drawing/2014/main" id="{44AFAF15-A7DD-41C7-900F-5C0415CD2B5E}"/>
              </a:ext>
            </a:extLst>
          </p:cNvPr>
          <p:cNvSpPr>
            <a:spLocks/>
          </p:cNvSpPr>
          <p:nvPr/>
        </p:nvSpPr>
        <p:spPr>
          <a:xfrm>
            <a:off x="4245720" y="5893624"/>
            <a:ext cx="216000" cy="216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3</a:t>
            </a:r>
            <a:endParaRPr kumimoji="1" lang="ja-JP" altLang="en-US"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20" name="楕円 19">
            <a:extLst>
              <a:ext uri="{FF2B5EF4-FFF2-40B4-BE49-F238E27FC236}">
                <a16:creationId xmlns:a16="http://schemas.microsoft.com/office/drawing/2014/main" id="{40A27137-272B-4B07-86E4-177B9E69E208}"/>
              </a:ext>
            </a:extLst>
          </p:cNvPr>
          <p:cNvSpPr/>
          <p:nvPr/>
        </p:nvSpPr>
        <p:spPr>
          <a:xfrm>
            <a:off x="804109" y="4147536"/>
            <a:ext cx="216000" cy="216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1</a:t>
            </a:r>
            <a:endParaRPr kumimoji="1" lang="ja-JP" altLang="en-US"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21" name="楕円 20">
            <a:extLst>
              <a:ext uri="{FF2B5EF4-FFF2-40B4-BE49-F238E27FC236}">
                <a16:creationId xmlns:a16="http://schemas.microsoft.com/office/drawing/2014/main" id="{3027D2E3-C515-4314-9AEF-45F13B9E68F1}"/>
              </a:ext>
            </a:extLst>
          </p:cNvPr>
          <p:cNvSpPr/>
          <p:nvPr/>
        </p:nvSpPr>
        <p:spPr>
          <a:xfrm>
            <a:off x="804109" y="5034635"/>
            <a:ext cx="216000" cy="216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2</a:t>
            </a:r>
          </a:p>
        </p:txBody>
      </p:sp>
      <p:sp>
        <p:nvSpPr>
          <p:cNvPr id="22" name="楕円 21">
            <a:extLst>
              <a:ext uri="{FF2B5EF4-FFF2-40B4-BE49-F238E27FC236}">
                <a16:creationId xmlns:a16="http://schemas.microsoft.com/office/drawing/2014/main" id="{D76927BE-6B43-47C6-85CB-0108003BCD2C}"/>
              </a:ext>
            </a:extLst>
          </p:cNvPr>
          <p:cNvSpPr/>
          <p:nvPr/>
        </p:nvSpPr>
        <p:spPr>
          <a:xfrm>
            <a:off x="804109" y="5893624"/>
            <a:ext cx="216000" cy="216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3</a:t>
            </a:r>
            <a:endParaRPr kumimoji="1" lang="ja-JP" altLang="en-US"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23" name="正方形/長方形 22">
            <a:extLst>
              <a:ext uri="{FF2B5EF4-FFF2-40B4-BE49-F238E27FC236}">
                <a16:creationId xmlns:a16="http://schemas.microsoft.com/office/drawing/2014/main" id="{1FFE9300-C56A-4339-8EE5-4E614F94BD84}"/>
              </a:ext>
            </a:extLst>
          </p:cNvPr>
          <p:cNvSpPr/>
          <p:nvPr/>
        </p:nvSpPr>
        <p:spPr>
          <a:xfrm>
            <a:off x="4469768" y="5852683"/>
            <a:ext cx="4418275" cy="7848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公民共同エコシステムの構築</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民間と行政、民間同士、市町村同士がエコシステムを推進</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ビジネスの見える化のためのプラットフォーム</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ベンチャー育成による産業振興</a:t>
            </a:r>
            <a:endParaRPr kumimoji="1" lang="en-US" altLang="ja-JP" sz="1200" b="0" i="0" u="none" strike="dbl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正方形/長方形 23">
            <a:extLst>
              <a:ext uri="{FF2B5EF4-FFF2-40B4-BE49-F238E27FC236}">
                <a16:creationId xmlns:a16="http://schemas.microsoft.com/office/drawing/2014/main" id="{3B161F28-1184-4CDF-95BF-74B679A69242}"/>
              </a:ext>
            </a:extLst>
          </p:cNvPr>
          <p:cNvSpPr/>
          <p:nvPr/>
        </p:nvSpPr>
        <p:spPr>
          <a:xfrm>
            <a:off x="4469768" y="4105800"/>
            <a:ext cx="3868510" cy="7848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コロナ禍を踏まえた　デジタル化による「</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都市免疫力の強化</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パンデミックや自然災害時などにおける社会的弱者への支援</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非接触を基本とする社会様式のデジタルによるサポート</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都市インフラ分野に対する</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の活用</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ホームベース 20">
            <a:extLst>
              <a:ext uri="{FF2B5EF4-FFF2-40B4-BE49-F238E27FC236}">
                <a16:creationId xmlns:a16="http://schemas.microsoft.com/office/drawing/2014/main" id="{9C0AA94D-5084-4C14-8813-7B36C85C5895}"/>
              </a:ext>
            </a:extLst>
          </p:cNvPr>
          <p:cNvSpPr/>
          <p:nvPr/>
        </p:nvSpPr>
        <p:spPr>
          <a:xfrm>
            <a:off x="1593897" y="2640510"/>
            <a:ext cx="3310136" cy="806400"/>
          </a:xfrm>
          <a:prstGeom prst="homePlate">
            <a:avLst>
              <a:gd name="adj" fmla="val 24406"/>
            </a:avLst>
          </a:prstGeom>
          <a:solidFill>
            <a:srgbClr val="002060"/>
          </a:solid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26" name="楕円 25">
            <a:extLst>
              <a:ext uri="{FF2B5EF4-FFF2-40B4-BE49-F238E27FC236}">
                <a16:creationId xmlns:a16="http://schemas.microsoft.com/office/drawing/2014/main" id="{F9FFCF44-ABC1-4D53-8F68-66CA7247F98D}"/>
              </a:ext>
            </a:extLst>
          </p:cNvPr>
          <p:cNvSpPr>
            <a:spLocks noChangeAspect="1"/>
          </p:cNvSpPr>
          <p:nvPr/>
        </p:nvSpPr>
        <p:spPr>
          <a:xfrm>
            <a:off x="328464" y="807927"/>
            <a:ext cx="2628000" cy="2628000"/>
          </a:xfrm>
          <a:prstGeom prst="ellipse">
            <a:avLst/>
          </a:prstGeom>
          <a:solidFill>
            <a:srgbClr val="002060"/>
          </a:solidFill>
          <a:ln>
            <a:no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27" name="正方形/長方形 26">
            <a:extLst>
              <a:ext uri="{FF2B5EF4-FFF2-40B4-BE49-F238E27FC236}">
                <a16:creationId xmlns:a16="http://schemas.microsoft.com/office/drawing/2014/main" id="{FBD21C71-EA4C-46F6-921F-8F733D92E46C}"/>
              </a:ext>
            </a:extLst>
          </p:cNvPr>
          <p:cNvSpPr/>
          <p:nvPr/>
        </p:nvSpPr>
        <p:spPr bwMode="gray">
          <a:xfrm>
            <a:off x="2700970" y="2884244"/>
            <a:ext cx="2264025"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公民共同エコシステム</a:t>
            </a:r>
            <a:endParaRPr kumimoji="1"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の構築</a:t>
            </a:r>
          </a:p>
        </p:txBody>
      </p:sp>
      <p:sp>
        <p:nvSpPr>
          <p:cNvPr id="28" name="ホームベース 187">
            <a:extLst>
              <a:ext uri="{FF2B5EF4-FFF2-40B4-BE49-F238E27FC236}">
                <a16:creationId xmlns:a16="http://schemas.microsoft.com/office/drawing/2014/main" id="{699CA7B6-F9D5-49A5-AF61-1E2B5CB7E1A2}"/>
              </a:ext>
            </a:extLst>
          </p:cNvPr>
          <p:cNvSpPr/>
          <p:nvPr/>
        </p:nvSpPr>
        <p:spPr bwMode="gray">
          <a:xfrm>
            <a:off x="2490604" y="1915922"/>
            <a:ext cx="2413429" cy="792000"/>
          </a:xfrm>
          <a:prstGeom prst="homePlate">
            <a:avLst>
              <a:gd name="adj" fmla="val 24406"/>
            </a:avLst>
          </a:prstGeom>
          <a:solidFill>
            <a:srgbClr val="0070C0"/>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29" name="楕円 28">
            <a:extLst>
              <a:ext uri="{FF2B5EF4-FFF2-40B4-BE49-F238E27FC236}">
                <a16:creationId xmlns:a16="http://schemas.microsoft.com/office/drawing/2014/main" id="{E286FFCE-A6D2-4117-89DD-B16E2D45F576}"/>
              </a:ext>
            </a:extLst>
          </p:cNvPr>
          <p:cNvSpPr>
            <a:spLocks noChangeAspect="1"/>
          </p:cNvSpPr>
          <p:nvPr/>
        </p:nvSpPr>
        <p:spPr>
          <a:xfrm>
            <a:off x="563812" y="995682"/>
            <a:ext cx="2232000" cy="2232000"/>
          </a:xfrm>
          <a:prstGeom prst="ellipse">
            <a:avLst/>
          </a:prstGeom>
          <a:solidFill>
            <a:srgbClr val="0070C0"/>
          </a:solidFill>
          <a:ln>
            <a:no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30" name="楕円 29">
            <a:extLst>
              <a:ext uri="{FF2B5EF4-FFF2-40B4-BE49-F238E27FC236}">
                <a16:creationId xmlns:a16="http://schemas.microsoft.com/office/drawing/2014/main" id="{4FB8AAC6-6042-4584-83E6-724F6282B108}"/>
              </a:ext>
            </a:extLst>
          </p:cNvPr>
          <p:cNvSpPr>
            <a:spLocks noChangeAspect="1"/>
          </p:cNvSpPr>
          <p:nvPr/>
        </p:nvSpPr>
        <p:spPr>
          <a:xfrm>
            <a:off x="794283" y="1193682"/>
            <a:ext cx="1836000" cy="1836000"/>
          </a:xfrm>
          <a:prstGeom prst="ellipse">
            <a:avLst/>
          </a:prstGeom>
          <a:solidFill>
            <a:srgbClr val="00B0F0"/>
          </a:solidFill>
          <a:ln>
            <a:no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31" name="ホームベース 188">
            <a:extLst>
              <a:ext uri="{FF2B5EF4-FFF2-40B4-BE49-F238E27FC236}">
                <a16:creationId xmlns:a16="http://schemas.microsoft.com/office/drawing/2014/main" id="{C966B94F-DBDA-4D20-8456-C2142DB2EBB1}"/>
              </a:ext>
            </a:extLst>
          </p:cNvPr>
          <p:cNvSpPr/>
          <p:nvPr/>
        </p:nvSpPr>
        <p:spPr>
          <a:xfrm>
            <a:off x="1695877" y="1186234"/>
            <a:ext cx="3208155" cy="784800"/>
          </a:xfrm>
          <a:prstGeom prst="homePlate">
            <a:avLst>
              <a:gd name="adj" fmla="val 24406"/>
            </a:avLst>
          </a:prstGeom>
          <a:solidFill>
            <a:srgbClr val="00B0F0"/>
          </a:solid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32" name="正方形/長方形 31">
            <a:extLst>
              <a:ext uri="{FF2B5EF4-FFF2-40B4-BE49-F238E27FC236}">
                <a16:creationId xmlns:a16="http://schemas.microsoft.com/office/drawing/2014/main" id="{29D179D6-2214-466C-B35B-AA0BF61EFFB0}"/>
              </a:ext>
            </a:extLst>
          </p:cNvPr>
          <p:cNvSpPr/>
          <p:nvPr/>
        </p:nvSpPr>
        <p:spPr bwMode="gray">
          <a:xfrm>
            <a:off x="2698896" y="2140711"/>
            <a:ext cx="2124782"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国のデジタル政策を</a:t>
            </a:r>
            <a:endParaRPr kumimoji="1"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先導する取組み</a:t>
            </a:r>
          </a:p>
        </p:txBody>
      </p:sp>
      <p:sp>
        <p:nvSpPr>
          <p:cNvPr id="33" name="正方形/長方形 32">
            <a:extLst>
              <a:ext uri="{FF2B5EF4-FFF2-40B4-BE49-F238E27FC236}">
                <a16:creationId xmlns:a16="http://schemas.microsoft.com/office/drawing/2014/main" id="{812D0787-4118-47AC-B86E-1400A4B48E61}"/>
              </a:ext>
            </a:extLst>
          </p:cNvPr>
          <p:cNvSpPr/>
          <p:nvPr/>
        </p:nvSpPr>
        <p:spPr bwMode="gray">
          <a:xfrm>
            <a:off x="2685811" y="1379926"/>
            <a:ext cx="1844746"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都市免疫力の強化</a:t>
            </a:r>
            <a:endPar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34" name="テキスト ボックス 33">
            <a:extLst>
              <a:ext uri="{FF2B5EF4-FFF2-40B4-BE49-F238E27FC236}">
                <a16:creationId xmlns:a16="http://schemas.microsoft.com/office/drawing/2014/main" id="{D4267E5C-3CEC-49E0-B5F7-144032DC0020}"/>
              </a:ext>
            </a:extLst>
          </p:cNvPr>
          <p:cNvSpPr txBox="1"/>
          <p:nvPr/>
        </p:nvSpPr>
        <p:spPr>
          <a:xfrm>
            <a:off x="4259904" y="1235113"/>
            <a:ext cx="57134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C000"/>
                </a:solidFill>
                <a:effectLst/>
                <a:uLnTx/>
                <a:uFillTx/>
                <a:latin typeface="Meiryo UI"/>
                <a:ea typeface="Meiryo UI"/>
                <a:cs typeface="+mn-cs"/>
              </a:rPr>
              <a:t>NEW</a:t>
            </a:r>
            <a:endParaRPr kumimoji="1" lang="ja-JP" altLang="en-US" sz="1100" b="1" i="0" u="none" strike="noStrike" kern="1200" cap="none" spc="0" normalizeH="0" baseline="0" noProof="0" dirty="0">
              <a:ln>
                <a:noFill/>
              </a:ln>
              <a:solidFill>
                <a:srgbClr val="FFC000"/>
              </a:solidFill>
              <a:effectLst/>
              <a:uLnTx/>
              <a:uFillTx/>
              <a:latin typeface="Meiryo UI"/>
              <a:ea typeface="Meiryo UI"/>
              <a:cs typeface="+mn-cs"/>
            </a:endParaRPr>
          </a:p>
        </p:txBody>
      </p:sp>
      <p:sp>
        <p:nvSpPr>
          <p:cNvPr id="35" name="テキスト ボックス 34">
            <a:extLst>
              <a:ext uri="{FF2B5EF4-FFF2-40B4-BE49-F238E27FC236}">
                <a16:creationId xmlns:a16="http://schemas.microsoft.com/office/drawing/2014/main" id="{38137CC0-7875-4E84-8423-E7665E19C6C6}"/>
              </a:ext>
            </a:extLst>
          </p:cNvPr>
          <p:cNvSpPr txBox="1"/>
          <p:nvPr/>
        </p:nvSpPr>
        <p:spPr>
          <a:xfrm>
            <a:off x="4288747" y="2008548"/>
            <a:ext cx="53255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C000"/>
                </a:solidFill>
                <a:effectLst/>
                <a:uLnTx/>
                <a:uFillTx/>
                <a:latin typeface="Meiryo UI"/>
                <a:ea typeface="Meiryo UI"/>
                <a:cs typeface="+mn-cs"/>
              </a:rPr>
              <a:t>NEW</a:t>
            </a:r>
            <a:endParaRPr kumimoji="1" lang="ja-JP" altLang="en-US" sz="1100" b="1" i="0" u="none" strike="noStrike" kern="1200" cap="none" spc="0" normalizeH="0" baseline="0" noProof="0" dirty="0">
              <a:ln>
                <a:noFill/>
              </a:ln>
              <a:solidFill>
                <a:srgbClr val="FFC000"/>
              </a:solidFill>
              <a:effectLst/>
              <a:uLnTx/>
              <a:uFillTx/>
              <a:latin typeface="Meiryo UI"/>
              <a:ea typeface="Meiryo UI"/>
              <a:cs typeface="+mn-cs"/>
            </a:endParaRPr>
          </a:p>
        </p:txBody>
      </p:sp>
      <p:sp>
        <p:nvSpPr>
          <p:cNvPr id="36" name="テキスト ボックス 35">
            <a:extLst>
              <a:ext uri="{FF2B5EF4-FFF2-40B4-BE49-F238E27FC236}">
                <a16:creationId xmlns:a16="http://schemas.microsoft.com/office/drawing/2014/main" id="{28EB5B10-83B4-4FB4-88C3-6CCDE579932F}"/>
              </a:ext>
            </a:extLst>
          </p:cNvPr>
          <p:cNvSpPr txBox="1"/>
          <p:nvPr/>
        </p:nvSpPr>
        <p:spPr>
          <a:xfrm>
            <a:off x="4058444" y="2728242"/>
            <a:ext cx="77280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C000"/>
                </a:solidFill>
                <a:effectLst/>
                <a:uLnTx/>
                <a:uFillTx/>
                <a:latin typeface="Meiryo UI"/>
                <a:ea typeface="Meiryo UI"/>
                <a:cs typeface="+mn-cs"/>
              </a:rPr>
              <a:t>RENEW</a:t>
            </a:r>
            <a:endParaRPr kumimoji="1" lang="ja-JP" altLang="en-US" sz="1100" b="1" i="0" u="none" strike="noStrike" kern="1200" cap="none" spc="0" normalizeH="0" baseline="0" noProof="0" dirty="0">
              <a:ln>
                <a:noFill/>
              </a:ln>
              <a:solidFill>
                <a:srgbClr val="FFC000"/>
              </a:solidFill>
              <a:effectLst/>
              <a:uLnTx/>
              <a:uFillTx/>
              <a:latin typeface="Meiryo UI"/>
              <a:ea typeface="Meiryo UI"/>
              <a:cs typeface="+mn-cs"/>
            </a:endParaRPr>
          </a:p>
        </p:txBody>
      </p:sp>
      <p:sp>
        <p:nvSpPr>
          <p:cNvPr id="37" name="テキスト ボックス 36">
            <a:extLst>
              <a:ext uri="{FF2B5EF4-FFF2-40B4-BE49-F238E27FC236}">
                <a16:creationId xmlns:a16="http://schemas.microsoft.com/office/drawing/2014/main" id="{741B4B76-4431-4B1F-B8A1-A5B5A5444087}"/>
              </a:ext>
            </a:extLst>
          </p:cNvPr>
          <p:cNvSpPr txBox="1"/>
          <p:nvPr/>
        </p:nvSpPr>
        <p:spPr>
          <a:xfrm>
            <a:off x="5077172" y="1658258"/>
            <a:ext cx="351660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E7E6E6">
                    <a:lumMod val="50000"/>
                  </a:srgbClr>
                </a:solidFill>
                <a:effectLst/>
                <a:uLnTx/>
                <a:uFillTx/>
                <a:latin typeface="Meiryo UI"/>
                <a:ea typeface="Meiryo UI"/>
                <a:cs typeface="+mn-cs"/>
              </a:rPr>
              <a:t>『</a:t>
            </a:r>
            <a:r>
              <a:rPr kumimoji="1" lang="ja-JP" altLang="en-US" sz="1800" b="1" i="0" u="none" strike="noStrike" kern="1200" cap="none" spc="0" normalizeH="0" baseline="0" noProof="0" dirty="0">
                <a:ln>
                  <a:noFill/>
                </a:ln>
                <a:solidFill>
                  <a:srgbClr val="E7E6E6">
                    <a:lumMod val="50000"/>
                  </a:srgbClr>
                </a:solidFill>
                <a:effectLst/>
                <a:uLnTx/>
                <a:uFillTx/>
                <a:latin typeface="Meiryo UI"/>
                <a:ea typeface="Meiryo UI"/>
                <a:cs typeface="+mn-cs"/>
              </a:rPr>
              <a:t>スマートシティ戦略</a:t>
            </a:r>
            <a:r>
              <a:rPr kumimoji="1" lang="en-US" altLang="ja-JP" sz="1800" b="1" i="0" u="none" strike="noStrike" kern="1200" cap="none" spc="0" normalizeH="0" baseline="0" noProof="0" dirty="0">
                <a:ln>
                  <a:noFill/>
                </a:ln>
                <a:solidFill>
                  <a:srgbClr val="E7E6E6">
                    <a:lumMod val="50000"/>
                  </a:srgbClr>
                </a:solidFill>
                <a:effectLst/>
                <a:uLnTx/>
                <a:uFillTx/>
                <a:latin typeface="Meiryo UI"/>
                <a:ea typeface="Meiryo UI"/>
                <a:cs typeface="+mn-cs"/>
              </a:rPr>
              <a:t>ver.1.0』</a:t>
            </a:r>
            <a:r>
              <a:rPr kumimoji="1" lang="ja-JP" altLang="en-US" sz="1800" b="1" i="0" u="none" strike="noStrike" kern="1200" cap="none" spc="0" normalizeH="0" baseline="0" noProof="0" dirty="0">
                <a:ln>
                  <a:noFill/>
                </a:ln>
                <a:solidFill>
                  <a:srgbClr val="E7E6E6">
                    <a:lumMod val="50000"/>
                  </a:srgbClr>
                </a:solidFill>
                <a:effectLst/>
                <a:uLnTx/>
                <a:uFillTx/>
                <a:latin typeface="Meiryo UI"/>
                <a:ea typeface="Meiryo UI"/>
                <a:cs typeface="+mn-cs"/>
              </a:rPr>
              <a:t>　から</a:t>
            </a:r>
          </a:p>
        </p:txBody>
      </p:sp>
      <p:sp>
        <p:nvSpPr>
          <p:cNvPr id="38" name="楕円 37">
            <a:extLst>
              <a:ext uri="{FF2B5EF4-FFF2-40B4-BE49-F238E27FC236}">
                <a16:creationId xmlns:a16="http://schemas.microsoft.com/office/drawing/2014/main" id="{2B71E81F-B4C8-4352-89FB-08A646F73401}"/>
              </a:ext>
            </a:extLst>
          </p:cNvPr>
          <p:cNvSpPr>
            <a:spLocks noChangeAspect="1"/>
          </p:cNvSpPr>
          <p:nvPr/>
        </p:nvSpPr>
        <p:spPr>
          <a:xfrm>
            <a:off x="982602" y="1364265"/>
            <a:ext cx="1476000" cy="1476000"/>
          </a:xfrm>
          <a:prstGeom prst="ellipse">
            <a:avLst/>
          </a:prstGeom>
          <a:solidFill>
            <a:srgbClr val="FFC000"/>
          </a:solidFill>
          <a:ln>
            <a:no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39" name="正方形/長方形 38">
            <a:extLst>
              <a:ext uri="{FF2B5EF4-FFF2-40B4-BE49-F238E27FC236}">
                <a16:creationId xmlns:a16="http://schemas.microsoft.com/office/drawing/2014/main" id="{A666C523-27A5-4855-9EC1-8DD8C8473DE2}"/>
              </a:ext>
            </a:extLst>
          </p:cNvPr>
          <p:cNvSpPr/>
          <p:nvPr/>
        </p:nvSpPr>
        <p:spPr bwMode="gray">
          <a:xfrm>
            <a:off x="1088883" y="1562536"/>
            <a:ext cx="1262732"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生活の</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質の向上</a:t>
            </a:r>
          </a:p>
        </p:txBody>
      </p:sp>
      <p:sp>
        <p:nvSpPr>
          <p:cNvPr id="40" name="正方形/長方形 39">
            <a:extLst>
              <a:ext uri="{FF2B5EF4-FFF2-40B4-BE49-F238E27FC236}">
                <a16:creationId xmlns:a16="http://schemas.microsoft.com/office/drawing/2014/main" id="{8EA331D4-F550-4C88-8AE4-3F617DA78471}"/>
              </a:ext>
            </a:extLst>
          </p:cNvPr>
          <p:cNvSpPr/>
          <p:nvPr/>
        </p:nvSpPr>
        <p:spPr bwMode="gray">
          <a:xfrm>
            <a:off x="924639" y="2256263"/>
            <a:ext cx="1635149" cy="2923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実験から実装へ</a:t>
            </a:r>
            <a:endParaRPr kumimoji="1" lang="en-US" altLang="ja-JP" sz="13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cxnSp>
        <p:nvCxnSpPr>
          <p:cNvPr id="41" name="直線コネクタ 40">
            <a:extLst>
              <a:ext uri="{FF2B5EF4-FFF2-40B4-BE49-F238E27FC236}">
                <a16:creationId xmlns:a16="http://schemas.microsoft.com/office/drawing/2014/main" id="{DBDC04C5-E2A8-47F4-B1E2-082F015F6475}"/>
              </a:ext>
            </a:extLst>
          </p:cNvPr>
          <p:cNvCxnSpPr>
            <a:cxnSpLocks/>
          </p:cNvCxnSpPr>
          <p:nvPr/>
        </p:nvCxnSpPr>
        <p:spPr bwMode="gray">
          <a:xfrm>
            <a:off x="1129648" y="2245620"/>
            <a:ext cx="118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C8BB7567-760E-4AF7-9D0C-3219B842BF7C}"/>
              </a:ext>
            </a:extLst>
          </p:cNvPr>
          <p:cNvCxnSpPr/>
          <p:nvPr/>
        </p:nvCxnSpPr>
        <p:spPr>
          <a:xfrm>
            <a:off x="768745" y="4933356"/>
            <a:ext cx="30443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C0E1DAAE-258F-4C0F-9102-6CF35A336EE1}"/>
              </a:ext>
            </a:extLst>
          </p:cNvPr>
          <p:cNvCxnSpPr/>
          <p:nvPr/>
        </p:nvCxnSpPr>
        <p:spPr>
          <a:xfrm>
            <a:off x="768745" y="5802136"/>
            <a:ext cx="30443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A3CD9BBC-8EA6-4470-A988-9DEBF333806F}"/>
              </a:ext>
            </a:extLst>
          </p:cNvPr>
          <p:cNvCxnSpPr/>
          <p:nvPr/>
        </p:nvCxnSpPr>
        <p:spPr>
          <a:xfrm>
            <a:off x="4270423" y="4926373"/>
            <a:ext cx="432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CF8981EE-0FCD-4C7C-B39C-6675D313814E}"/>
              </a:ext>
            </a:extLst>
          </p:cNvPr>
          <p:cNvCxnSpPr/>
          <p:nvPr/>
        </p:nvCxnSpPr>
        <p:spPr>
          <a:xfrm>
            <a:off x="4270423" y="5795153"/>
            <a:ext cx="432000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B2C429BA-4467-4EF0-A24A-5E87A8365A00}"/>
              </a:ext>
            </a:extLst>
          </p:cNvPr>
          <p:cNvSpPr txBox="1"/>
          <p:nvPr/>
        </p:nvSpPr>
        <p:spPr>
          <a:xfrm>
            <a:off x="5077172" y="2242598"/>
            <a:ext cx="35160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スマートシティ戦略</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ver.2.0』</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へ</a:t>
            </a:r>
          </a:p>
        </p:txBody>
      </p:sp>
    </p:spTree>
    <p:extLst>
      <p:ext uri="{BB962C8B-B14F-4D97-AF65-F5344CB8AC3E}">
        <p14:creationId xmlns:p14="http://schemas.microsoft.com/office/powerpoint/2010/main" val="1315124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030C645B-378D-4EE0-9E4A-2ABA47F23036}"/>
              </a:ext>
            </a:extLst>
          </p:cNvPr>
          <p:cNvSpPr/>
          <p:nvPr/>
        </p:nvSpPr>
        <p:spPr>
          <a:xfrm>
            <a:off x="1323552" y="5045600"/>
            <a:ext cx="6405346" cy="933058"/>
          </a:xfrm>
          <a:prstGeom prst="rect">
            <a:avLst/>
          </a:prstGeom>
          <a:solidFill>
            <a:schemeClr val="accent1">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4">
            <a:extLst>
              <a:ext uri="{FF2B5EF4-FFF2-40B4-BE49-F238E27FC236}">
                <a16:creationId xmlns:a16="http://schemas.microsoft.com/office/drawing/2014/main" id="{7D10A2B5-4D83-43D2-AADB-A9982CCE8DE5}"/>
              </a:ext>
            </a:extLst>
          </p:cNvPr>
          <p:cNvSpPr>
            <a:spLocks noGrp="1"/>
          </p:cNvSpPr>
          <p:nvPr>
            <p:ph type="title"/>
          </p:nvPr>
        </p:nvSpPr>
        <p:spPr>
          <a:xfrm>
            <a:off x="92764" y="212035"/>
            <a:ext cx="8923857" cy="386127"/>
          </a:xfrm>
        </p:spPr>
        <p:txBody>
          <a:bodyPr/>
          <a:lstStyle/>
          <a:p>
            <a:r>
              <a:rPr lang="en-US" altLang="ja-JP" dirty="0"/>
              <a:t>『</a:t>
            </a:r>
            <a:r>
              <a:rPr lang="ja-JP" altLang="en-US" dirty="0"/>
              <a:t>戦略</a:t>
            </a:r>
            <a:r>
              <a:rPr lang="en-US" altLang="ja-JP" dirty="0"/>
              <a:t>ver.1.0』 </a:t>
            </a:r>
            <a:r>
              <a:rPr lang="ja-JP" altLang="en-US" dirty="0"/>
              <a:t>から </a:t>
            </a:r>
            <a:r>
              <a:rPr lang="en-US" altLang="ja-JP" dirty="0"/>
              <a:t>『</a:t>
            </a:r>
            <a:r>
              <a:rPr lang="ja-JP" altLang="en-US" dirty="0"/>
              <a:t>戦略</a:t>
            </a:r>
            <a:r>
              <a:rPr lang="en-US" altLang="ja-JP" dirty="0"/>
              <a:t>ver.2.0』 </a:t>
            </a:r>
            <a:r>
              <a:rPr lang="ja-JP" altLang="en-US" dirty="0"/>
              <a:t>へのバージョンアップ</a:t>
            </a:r>
            <a:endParaRPr kumimoji="1" lang="ja-JP" altLang="en-US" dirty="0"/>
          </a:p>
        </p:txBody>
      </p:sp>
      <p:sp>
        <p:nvSpPr>
          <p:cNvPr id="4" name="スライド番号プレースホルダー 3"/>
          <p:cNvSpPr>
            <a:spLocks noGrp="1"/>
          </p:cNvSpPr>
          <p:nvPr>
            <p:ph type="sldNum" sz="quarter" idx="12"/>
          </p:nvPr>
        </p:nvSpPr>
        <p:spPr/>
        <p:txBody>
          <a:bodyPr/>
          <a:lstStyle/>
          <a:p>
            <a:fld id="{50F88186-B17D-4CE3-A887-D91699CF601C}" type="slidenum">
              <a:rPr kumimoji="1" lang="ja-JP" altLang="en-US" smtClean="0"/>
              <a:t>33</a:t>
            </a:fld>
            <a:endParaRPr kumimoji="1" lang="ja-JP" altLang="en-US"/>
          </a:p>
        </p:txBody>
      </p:sp>
      <p:sp>
        <p:nvSpPr>
          <p:cNvPr id="44" name="テキスト プレースホルダー 4">
            <a:extLst>
              <a:ext uri="{FF2B5EF4-FFF2-40B4-BE49-F238E27FC236}">
                <a16:creationId xmlns:a16="http://schemas.microsoft.com/office/drawing/2014/main" id="{CC682908-6E4F-4520-9750-8071D2A9DD6D}"/>
              </a:ext>
            </a:extLst>
          </p:cNvPr>
          <p:cNvSpPr>
            <a:spLocks noGrp="1"/>
          </p:cNvSpPr>
          <p:nvPr>
            <p:ph type="body" sz="quarter" idx="13"/>
          </p:nvPr>
        </p:nvSpPr>
        <p:spPr/>
        <p:txBody>
          <a:bodyPr/>
          <a:lstStyle/>
          <a:p>
            <a:r>
              <a:rPr lang="ja-JP" altLang="en-US" dirty="0"/>
              <a:t>第２章　</a:t>
            </a:r>
            <a:r>
              <a:rPr lang="ja-JP" altLang="en-US" dirty="0" smtClean="0"/>
              <a:t>大阪スマートシティ</a:t>
            </a:r>
            <a:r>
              <a:rPr lang="ja-JP" altLang="en-US" dirty="0"/>
              <a:t>戦略</a:t>
            </a:r>
            <a:r>
              <a:rPr lang="en-US" altLang="ja-JP" dirty="0"/>
              <a:t>ver.2.0</a:t>
            </a:r>
            <a:r>
              <a:rPr lang="ja-JP" altLang="en-US" dirty="0"/>
              <a:t>の基本理念と背景</a:t>
            </a:r>
          </a:p>
        </p:txBody>
      </p:sp>
      <p:sp>
        <p:nvSpPr>
          <p:cNvPr id="9" name="テキスト ボックス 8">
            <a:extLst>
              <a:ext uri="{FF2B5EF4-FFF2-40B4-BE49-F238E27FC236}">
                <a16:creationId xmlns:a16="http://schemas.microsoft.com/office/drawing/2014/main" id="{DD0DD06F-8A77-43B4-B7C5-4575849B1DB1}"/>
              </a:ext>
            </a:extLst>
          </p:cNvPr>
          <p:cNvSpPr txBox="1"/>
          <p:nvPr/>
        </p:nvSpPr>
        <p:spPr>
          <a:xfrm>
            <a:off x="919553" y="6155375"/>
            <a:ext cx="720069" cy="276999"/>
          </a:xfrm>
          <a:prstGeom prst="rect">
            <a:avLst/>
          </a:prstGeom>
          <a:noFill/>
        </p:spPr>
        <p:txBody>
          <a:bodyPr wrap="none" rtlCol="0">
            <a:spAutoFit/>
          </a:bodyPr>
          <a:lstStyle/>
          <a:p>
            <a:r>
              <a:rPr kumimoji="1" lang="en-US" altLang="ja-JP" sz="1200" dirty="0"/>
              <a:t>2020.3</a:t>
            </a:r>
            <a:endParaRPr kumimoji="1" lang="ja-JP" altLang="en-US" sz="1200" dirty="0"/>
          </a:p>
        </p:txBody>
      </p:sp>
      <p:sp>
        <p:nvSpPr>
          <p:cNvPr id="12" name="正方形/長方形 11">
            <a:extLst>
              <a:ext uri="{FF2B5EF4-FFF2-40B4-BE49-F238E27FC236}">
                <a16:creationId xmlns:a16="http://schemas.microsoft.com/office/drawing/2014/main" id="{BA005CE1-1B6D-4A2E-B55E-C17719AA8C0A}"/>
              </a:ext>
            </a:extLst>
          </p:cNvPr>
          <p:cNvSpPr/>
          <p:nvPr/>
        </p:nvSpPr>
        <p:spPr>
          <a:xfrm>
            <a:off x="1307882" y="4085656"/>
            <a:ext cx="6414511" cy="864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11D1A9A5-C7B3-4C17-B4CF-BD6E55783C6E}"/>
              </a:ext>
            </a:extLst>
          </p:cNvPr>
          <p:cNvSpPr/>
          <p:nvPr/>
        </p:nvSpPr>
        <p:spPr>
          <a:xfrm>
            <a:off x="1307883" y="3151225"/>
            <a:ext cx="3152403" cy="864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E3A63468-4F5D-4716-BC09-55AAA99FF107}"/>
              </a:ext>
            </a:extLst>
          </p:cNvPr>
          <p:cNvSpPr/>
          <p:nvPr/>
        </p:nvSpPr>
        <p:spPr>
          <a:xfrm>
            <a:off x="4594181" y="3151225"/>
            <a:ext cx="3128211" cy="864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B5C7BDE1-0B8A-4A20-AC55-B654C252441A}"/>
              </a:ext>
            </a:extLst>
          </p:cNvPr>
          <p:cNvSpPr/>
          <p:nvPr/>
        </p:nvSpPr>
        <p:spPr>
          <a:xfrm>
            <a:off x="4594181" y="2170928"/>
            <a:ext cx="3128212" cy="864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501239D3-A32D-4DE4-9A0B-BD0ACA7B4119}"/>
              </a:ext>
            </a:extLst>
          </p:cNvPr>
          <p:cNvSpPr/>
          <p:nvPr/>
        </p:nvSpPr>
        <p:spPr>
          <a:xfrm>
            <a:off x="4594181" y="1236941"/>
            <a:ext cx="3128212" cy="864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CE580F56-92EE-4913-AADC-F506178646AE}"/>
              </a:ext>
            </a:extLst>
          </p:cNvPr>
          <p:cNvSpPr txBox="1"/>
          <p:nvPr/>
        </p:nvSpPr>
        <p:spPr>
          <a:xfrm>
            <a:off x="1934314" y="4185475"/>
            <a:ext cx="1838965" cy="400110"/>
          </a:xfrm>
          <a:prstGeom prst="rect">
            <a:avLst/>
          </a:prstGeom>
          <a:noFill/>
        </p:spPr>
        <p:txBody>
          <a:bodyPr wrap="none" rtlCol="0">
            <a:spAutoFit/>
          </a:bodyPr>
          <a:lstStyle/>
          <a:p>
            <a:r>
              <a:rPr kumimoji="1" lang="ja-JP" altLang="en-US" sz="2000" b="1" dirty="0"/>
              <a:t>実験から実装へ</a:t>
            </a:r>
          </a:p>
        </p:txBody>
      </p:sp>
      <p:sp>
        <p:nvSpPr>
          <p:cNvPr id="25" name="テキスト ボックス 24">
            <a:extLst>
              <a:ext uri="{FF2B5EF4-FFF2-40B4-BE49-F238E27FC236}">
                <a16:creationId xmlns:a16="http://schemas.microsoft.com/office/drawing/2014/main" id="{5900E775-104B-4A22-A9EB-21DC53944708}"/>
              </a:ext>
            </a:extLst>
          </p:cNvPr>
          <p:cNvSpPr txBox="1"/>
          <p:nvPr/>
        </p:nvSpPr>
        <p:spPr>
          <a:xfrm>
            <a:off x="1919262" y="3252079"/>
            <a:ext cx="1959191" cy="400110"/>
          </a:xfrm>
          <a:prstGeom prst="rect">
            <a:avLst/>
          </a:prstGeom>
          <a:noFill/>
        </p:spPr>
        <p:txBody>
          <a:bodyPr wrap="none" rtlCol="0">
            <a:spAutoFit/>
          </a:bodyPr>
          <a:lstStyle/>
          <a:p>
            <a:r>
              <a:rPr kumimoji="1" lang="ja-JP" altLang="en-US" sz="2000" b="1" dirty="0"/>
              <a:t>公民連携の徹底</a:t>
            </a:r>
          </a:p>
        </p:txBody>
      </p:sp>
      <p:sp>
        <p:nvSpPr>
          <p:cNvPr id="26" name="テキスト ボックス 25">
            <a:extLst>
              <a:ext uri="{FF2B5EF4-FFF2-40B4-BE49-F238E27FC236}">
                <a16:creationId xmlns:a16="http://schemas.microsoft.com/office/drawing/2014/main" id="{7E9BAD90-59DB-4058-9329-B790868DCC0B}"/>
              </a:ext>
            </a:extLst>
          </p:cNvPr>
          <p:cNvSpPr txBox="1"/>
          <p:nvPr/>
        </p:nvSpPr>
        <p:spPr>
          <a:xfrm>
            <a:off x="4945958" y="3274616"/>
            <a:ext cx="2436886" cy="400110"/>
          </a:xfrm>
          <a:prstGeom prst="rect">
            <a:avLst/>
          </a:prstGeom>
          <a:noFill/>
        </p:spPr>
        <p:txBody>
          <a:bodyPr wrap="none" rtlCol="0">
            <a:spAutoFit/>
          </a:bodyPr>
          <a:lstStyle/>
          <a:p>
            <a:r>
              <a:rPr kumimoji="1" lang="ja-JP" altLang="en-US" sz="2000" b="1" dirty="0"/>
              <a:t>公民共同エコシステム</a:t>
            </a:r>
          </a:p>
        </p:txBody>
      </p:sp>
      <p:sp>
        <p:nvSpPr>
          <p:cNvPr id="27" name="テキスト ボックス 26">
            <a:extLst>
              <a:ext uri="{FF2B5EF4-FFF2-40B4-BE49-F238E27FC236}">
                <a16:creationId xmlns:a16="http://schemas.microsoft.com/office/drawing/2014/main" id="{A384F1F0-F15E-4299-A4B4-B6F34EF94D80}"/>
              </a:ext>
            </a:extLst>
          </p:cNvPr>
          <p:cNvSpPr txBox="1"/>
          <p:nvPr/>
        </p:nvSpPr>
        <p:spPr>
          <a:xfrm>
            <a:off x="5046518" y="1356965"/>
            <a:ext cx="2215671" cy="400110"/>
          </a:xfrm>
          <a:prstGeom prst="rect">
            <a:avLst/>
          </a:prstGeom>
          <a:noFill/>
        </p:spPr>
        <p:txBody>
          <a:bodyPr wrap="none" rtlCol="0">
            <a:spAutoFit/>
          </a:bodyPr>
          <a:lstStyle/>
          <a:p>
            <a:r>
              <a:rPr kumimoji="1" lang="ja-JP" altLang="en-US" sz="2000" b="1" dirty="0"/>
              <a:t>都市免疫力の強化</a:t>
            </a:r>
          </a:p>
        </p:txBody>
      </p:sp>
      <p:sp>
        <p:nvSpPr>
          <p:cNvPr id="28" name="テキスト ボックス 27">
            <a:extLst>
              <a:ext uri="{FF2B5EF4-FFF2-40B4-BE49-F238E27FC236}">
                <a16:creationId xmlns:a16="http://schemas.microsoft.com/office/drawing/2014/main" id="{9ACB12E6-41E7-44C4-85B7-1CEBD431F68A}"/>
              </a:ext>
            </a:extLst>
          </p:cNvPr>
          <p:cNvSpPr txBox="1"/>
          <p:nvPr/>
        </p:nvSpPr>
        <p:spPr>
          <a:xfrm>
            <a:off x="5008046" y="2287832"/>
            <a:ext cx="2313454" cy="400110"/>
          </a:xfrm>
          <a:prstGeom prst="rect">
            <a:avLst/>
          </a:prstGeom>
          <a:noFill/>
        </p:spPr>
        <p:txBody>
          <a:bodyPr wrap="none" rtlCol="0">
            <a:spAutoFit/>
          </a:bodyPr>
          <a:lstStyle/>
          <a:p>
            <a:r>
              <a:rPr kumimoji="1" lang="ja-JP" altLang="en-US" sz="2000" b="1" dirty="0"/>
              <a:t>デジタル改革の推進</a:t>
            </a:r>
          </a:p>
        </p:txBody>
      </p:sp>
      <p:sp>
        <p:nvSpPr>
          <p:cNvPr id="30" name="正方形/長方形 29">
            <a:extLst>
              <a:ext uri="{FF2B5EF4-FFF2-40B4-BE49-F238E27FC236}">
                <a16:creationId xmlns:a16="http://schemas.microsoft.com/office/drawing/2014/main" id="{1FE3F6B6-0585-4770-B542-B1A2CF4258EC}"/>
              </a:ext>
            </a:extLst>
          </p:cNvPr>
          <p:cNvSpPr/>
          <p:nvPr/>
        </p:nvSpPr>
        <p:spPr>
          <a:xfrm>
            <a:off x="4524239" y="4085656"/>
            <a:ext cx="3204659" cy="864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D9340F68-ED6A-4BDF-9B30-F1514554D8E4}"/>
              </a:ext>
            </a:extLst>
          </p:cNvPr>
          <p:cNvSpPr/>
          <p:nvPr/>
        </p:nvSpPr>
        <p:spPr>
          <a:xfrm>
            <a:off x="4524239" y="5068346"/>
            <a:ext cx="3188989" cy="900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a:extLst>
              <a:ext uri="{FF2B5EF4-FFF2-40B4-BE49-F238E27FC236}">
                <a16:creationId xmlns:a16="http://schemas.microsoft.com/office/drawing/2014/main" id="{4613C746-442D-4078-9B16-89FA0BE7FA07}"/>
              </a:ext>
            </a:extLst>
          </p:cNvPr>
          <p:cNvSpPr txBox="1"/>
          <p:nvPr/>
        </p:nvSpPr>
        <p:spPr>
          <a:xfrm>
            <a:off x="5212126" y="4149776"/>
            <a:ext cx="1838965" cy="400110"/>
          </a:xfrm>
          <a:prstGeom prst="rect">
            <a:avLst/>
          </a:prstGeom>
          <a:noFill/>
        </p:spPr>
        <p:txBody>
          <a:bodyPr wrap="none" rtlCol="0">
            <a:spAutoFit/>
          </a:bodyPr>
          <a:lstStyle/>
          <a:p>
            <a:r>
              <a:rPr kumimoji="1" lang="ja-JP" altLang="en-US" sz="2000" b="1" dirty="0"/>
              <a:t>実験から実装へ</a:t>
            </a:r>
          </a:p>
        </p:txBody>
      </p:sp>
      <p:sp>
        <p:nvSpPr>
          <p:cNvPr id="34" name="テキスト ボックス 33">
            <a:extLst>
              <a:ext uri="{FF2B5EF4-FFF2-40B4-BE49-F238E27FC236}">
                <a16:creationId xmlns:a16="http://schemas.microsoft.com/office/drawing/2014/main" id="{5553871D-D675-4E55-9219-E62BB6D4AEFE}"/>
              </a:ext>
            </a:extLst>
          </p:cNvPr>
          <p:cNvSpPr txBox="1"/>
          <p:nvPr/>
        </p:nvSpPr>
        <p:spPr>
          <a:xfrm>
            <a:off x="4148918" y="6155375"/>
            <a:ext cx="720069" cy="276999"/>
          </a:xfrm>
          <a:prstGeom prst="rect">
            <a:avLst/>
          </a:prstGeom>
          <a:noFill/>
        </p:spPr>
        <p:txBody>
          <a:bodyPr wrap="none" rtlCol="0">
            <a:spAutoFit/>
          </a:bodyPr>
          <a:lstStyle/>
          <a:p>
            <a:r>
              <a:rPr kumimoji="1" lang="en-US" altLang="ja-JP" sz="1200" dirty="0"/>
              <a:t>2022.3</a:t>
            </a:r>
            <a:endParaRPr kumimoji="1" lang="ja-JP" altLang="en-US" sz="1200" dirty="0"/>
          </a:p>
        </p:txBody>
      </p:sp>
      <p:sp>
        <p:nvSpPr>
          <p:cNvPr id="35" name="正方形/長方形 34">
            <a:extLst>
              <a:ext uri="{FF2B5EF4-FFF2-40B4-BE49-F238E27FC236}">
                <a16:creationId xmlns:a16="http://schemas.microsoft.com/office/drawing/2014/main" id="{D9731924-2217-4821-94DA-165AEA22D58C}"/>
              </a:ext>
            </a:extLst>
          </p:cNvPr>
          <p:cNvSpPr/>
          <p:nvPr/>
        </p:nvSpPr>
        <p:spPr>
          <a:xfrm>
            <a:off x="1912911" y="6205449"/>
            <a:ext cx="1962717" cy="400110"/>
          </a:xfrm>
          <a:prstGeom prst="rect">
            <a:avLst/>
          </a:prstGeom>
        </p:spPr>
        <p:txBody>
          <a:bodyPr wrap="none">
            <a:spAutoFit/>
          </a:bodyPr>
          <a:lstStyle/>
          <a:p>
            <a:r>
              <a:rPr lang="en-US" altLang="ja-JP" sz="2000" b="1" dirty="0"/>
              <a:t>『</a:t>
            </a:r>
            <a:r>
              <a:rPr lang="ja-JP" altLang="en-US" sz="2000" b="1" dirty="0"/>
              <a:t>戦略</a:t>
            </a:r>
            <a:r>
              <a:rPr lang="en-US" altLang="ja-JP" sz="2000" b="1" dirty="0"/>
              <a:t>ver.1.0』 </a:t>
            </a:r>
            <a:endParaRPr lang="ja-JP" altLang="en-US" sz="2000" b="1" dirty="0"/>
          </a:p>
        </p:txBody>
      </p:sp>
      <p:sp>
        <p:nvSpPr>
          <p:cNvPr id="36" name="正方形/長方形 35">
            <a:extLst>
              <a:ext uri="{FF2B5EF4-FFF2-40B4-BE49-F238E27FC236}">
                <a16:creationId xmlns:a16="http://schemas.microsoft.com/office/drawing/2014/main" id="{44401C97-0C05-4C4B-B722-1B1AAB94D88C}"/>
              </a:ext>
            </a:extLst>
          </p:cNvPr>
          <p:cNvSpPr/>
          <p:nvPr/>
        </p:nvSpPr>
        <p:spPr>
          <a:xfrm>
            <a:off x="5107432" y="6151136"/>
            <a:ext cx="2318905" cy="461665"/>
          </a:xfrm>
          <a:prstGeom prst="rect">
            <a:avLst/>
          </a:prstGeom>
        </p:spPr>
        <p:txBody>
          <a:bodyPr wrap="none">
            <a:spAutoFit/>
          </a:bodyPr>
          <a:lstStyle/>
          <a:p>
            <a:r>
              <a:rPr lang="en-US" altLang="ja-JP" sz="2400" b="1" dirty="0"/>
              <a:t>『</a:t>
            </a:r>
            <a:r>
              <a:rPr lang="ja-JP" altLang="en-US" sz="2400" b="1" dirty="0"/>
              <a:t>戦略</a:t>
            </a:r>
            <a:r>
              <a:rPr lang="en-US" altLang="ja-JP" sz="2400" b="1" dirty="0"/>
              <a:t>ver.2.0』 </a:t>
            </a:r>
            <a:endParaRPr lang="ja-JP" altLang="en-US" sz="2400" b="1" dirty="0"/>
          </a:p>
        </p:txBody>
      </p:sp>
      <p:pic>
        <p:nvPicPr>
          <p:cNvPr id="40" name="グラフィックス 39" descr="事業の成長">
            <a:extLst>
              <a:ext uri="{FF2B5EF4-FFF2-40B4-BE49-F238E27FC236}">
                <a16:creationId xmlns:a16="http://schemas.microsoft.com/office/drawing/2014/main" id="{9847ACA0-E6FC-4EF3-8D52-3785F18D693B}"/>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7856791" y="5124153"/>
            <a:ext cx="648000" cy="648000"/>
          </a:xfrm>
          <a:prstGeom prst="rect">
            <a:avLst/>
          </a:prstGeom>
        </p:spPr>
      </p:pic>
      <p:pic>
        <p:nvPicPr>
          <p:cNvPr id="42" name="グラフィックス 41" descr="握手">
            <a:extLst>
              <a:ext uri="{FF2B5EF4-FFF2-40B4-BE49-F238E27FC236}">
                <a16:creationId xmlns:a16="http://schemas.microsoft.com/office/drawing/2014/main" id="{119732EC-BF20-46DE-ABAF-A64CBCF724CE}"/>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7856791" y="3207429"/>
            <a:ext cx="648000" cy="648000"/>
          </a:xfrm>
          <a:prstGeom prst="rect">
            <a:avLst/>
          </a:prstGeom>
        </p:spPr>
      </p:pic>
      <p:pic>
        <p:nvPicPr>
          <p:cNvPr id="48" name="グラフィックス 47" descr="都市">
            <a:extLst>
              <a:ext uri="{FF2B5EF4-FFF2-40B4-BE49-F238E27FC236}">
                <a16:creationId xmlns:a16="http://schemas.microsoft.com/office/drawing/2014/main" id="{51EBA518-B6EE-4AC0-8A97-BCF66CDDF068}"/>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7856791" y="4178469"/>
            <a:ext cx="648000" cy="648000"/>
          </a:xfrm>
          <a:prstGeom prst="rect">
            <a:avLst/>
          </a:prstGeom>
        </p:spPr>
      </p:pic>
      <p:pic>
        <p:nvPicPr>
          <p:cNvPr id="54" name="グラフィックス 53" descr="クラウド コンピューティング">
            <a:extLst>
              <a:ext uri="{FF2B5EF4-FFF2-40B4-BE49-F238E27FC236}">
                <a16:creationId xmlns:a16="http://schemas.microsoft.com/office/drawing/2014/main" id="{045C472E-AB00-4CB8-8C11-7A44EA1EF48B}"/>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7856791" y="2284704"/>
            <a:ext cx="648000" cy="648000"/>
          </a:xfrm>
          <a:prstGeom prst="rect">
            <a:avLst/>
          </a:prstGeom>
        </p:spPr>
      </p:pic>
      <p:pic>
        <p:nvPicPr>
          <p:cNvPr id="55" name="図 54">
            <a:extLst>
              <a:ext uri="{FF2B5EF4-FFF2-40B4-BE49-F238E27FC236}">
                <a16:creationId xmlns:a16="http://schemas.microsoft.com/office/drawing/2014/main" id="{A7363B78-94ED-4A55-9214-24EA196221BF}"/>
              </a:ext>
            </a:extLst>
          </p:cNvPr>
          <p:cNvPicPr>
            <a:picLocks noChangeAspect="1"/>
          </p:cNvPicPr>
          <p:nvPr/>
        </p:nvPicPr>
        <p:blipFill>
          <a:blip r:embed="rId10" cstate="hqprint">
            <a:extLst>
              <a:ext uri="{BEBA8EAE-BF5A-486C-A8C5-ECC9F3942E4B}">
                <a14:imgProps xmlns:a14="http://schemas.microsoft.com/office/drawing/2010/main">
                  <a14:imgLayer r:embed="rId11">
                    <a14:imgEffect>
                      <a14:backgroundRemoval t="6341" b="91463" l="10000" r="90000">
                        <a14:foregroundMark x1="50488" y1="6585" x2="50488" y2="6585"/>
                        <a14:foregroundMark x1="50976" y1="91463" x2="51463" y2="91463"/>
                      </a14:backgroundRemoval>
                    </a14:imgEffect>
                  </a14:imgLayer>
                </a14:imgProps>
              </a:ext>
              <a:ext uri="{28A0092B-C50C-407E-A947-70E740481C1C}">
                <a14:useLocalDpi xmlns:a14="http://schemas.microsoft.com/office/drawing/2010/main"/>
              </a:ext>
            </a:extLst>
          </a:blip>
          <a:stretch>
            <a:fillRect/>
          </a:stretch>
        </p:blipFill>
        <p:spPr>
          <a:xfrm>
            <a:off x="7910791" y="1334725"/>
            <a:ext cx="540000" cy="540000"/>
          </a:xfrm>
          <a:prstGeom prst="rect">
            <a:avLst/>
          </a:prstGeom>
        </p:spPr>
      </p:pic>
      <p:sp>
        <p:nvSpPr>
          <p:cNvPr id="56" name="テキスト ボックス 55">
            <a:extLst>
              <a:ext uri="{FF2B5EF4-FFF2-40B4-BE49-F238E27FC236}">
                <a16:creationId xmlns:a16="http://schemas.microsoft.com/office/drawing/2014/main" id="{F133838E-D91B-47F9-BAA8-37A03E00549A}"/>
              </a:ext>
            </a:extLst>
          </p:cNvPr>
          <p:cNvSpPr txBox="1"/>
          <p:nvPr/>
        </p:nvSpPr>
        <p:spPr>
          <a:xfrm>
            <a:off x="4954505" y="1744005"/>
            <a:ext cx="2395207" cy="307777"/>
          </a:xfrm>
          <a:prstGeom prst="rect">
            <a:avLst/>
          </a:prstGeom>
          <a:noFill/>
        </p:spPr>
        <p:txBody>
          <a:bodyPr wrap="none" rtlCol="0">
            <a:spAutoFit/>
          </a:bodyPr>
          <a:lstStyle/>
          <a:p>
            <a:r>
              <a:rPr kumimoji="1" lang="ja-JP" altLang="en-US" sz="1400" dirty="0">
                <a:effectLst>
                  <a:outerShdw blurRad="38100" dist="38100" dir="2700000" algn="tl">
                    <a:srgbClr val="000000">
                      <a:alpha val="43137"/>
                    </a:srgbClr>
                  </a:outerShdw>
                </a:effectLst>
              </a:rPr>
              <a:t>リスク変化にテクノロジーで対応</a:t>
            </a:r>
          </a:p>
        </p:txBody>
      </p:sp>
      <p:sp>
        <p:nvSpPr>
          <p:cNvPr id="57" name="テキスト ボックス 56">
            <a:extLst>
              <a:ext uri="{FF2B5EF4-FFF2-40B4-BE49-F238E27FC236}">
                <a16:creationId xmlns:a16="http://schemas.microsoft.com/office/drawing/2014/main" id="{D543853B-D40E-40A0-8C58-298E42F686E7}"/>
              </a:ext>
            </a:extLst>
          </p:cNvPr>
          <p:cNvSpPr txBox="1"/>
          <p:nvPr/>
        </p:nvSpPr>
        <p:spPr>
          <a:xfrm>
            <a:off x="4852508" y="3664229"/>
            <a:ext cx="2818400" cy="307777"/>
          </a:xfrm>
          <a:prstGeom prst="rect">
            <a:avLst/>
          </a:prstGeom>
          <a:noFill/>
        </p:spPr>
        <p:txBody>
          <a:bodyPr wrap="none" rtlCol="0">
            <a:spAutoFit/>
          </a:bodyPr>
          <a:lstStyle/>
          <a:p>
            <a:r>
              <a:rPr kumimoji="1" lang="ja-JP" altLang="en-US" sz="1400" dirty="0">
                <a:effectLst>
                  <a:outerShdw blurRad="38100" dist="38100" dir="2700000" algn="tl">
                    <a:srgbClr val="000000">
                      <a:alpha val="43137"/>
                    </a:srgbClr>
                  </a:outerShdw>
                </a:effectLst>
              </a:rPr>
              <a:t>公民の持続可能な協業関係を構築</a:t>
            </a:r>
          </a:p>
        </p:txBody>
      </p:sp>
      <p:sp>
        <p:nvSpPr>
          <p:cNvPr id="58" name="テキスト ボックス 57">
            <a:extLst>
              <a:ext uri="{FF2B5EF4-FFF2-40B4-BE49-F238E27FC236}">
                <a16:creationId xmlns:a16="http://schemas.microsoft.com/office/drawing/2014/main" id="{14CD3C67-18C0-4D6F-AA11-D349DD61B529}"/>
              </a:ext>
            </a:extLst>
          </p:cNvPr>
          <p:cNvSpPr txBox="1"/>
          <p:nvPr/>
        </p:nvSpPr>
        <p:spPr>
          <a:xfrm>
            <a:off x="4868987" y="2703462"/>
            <a:ext cx="2723823" cy="307777"/>
          </a:xfrm>
          <a:prstGeom prst="rect">
            <a:avLst/>
          </a:prstGeom>
          <a:noFill/>
        </p:spPr>
        <p:txBody>
          <a:bodyPr wrap="none" rtlCol="0">
            <a:spAutoFit/>
          </a:bodyPr>
          <a:lstStyle/>
          <a:p>
            <a:r>
              <a:rPr kumimoji="1" lang="ja-JP" altLang="en-US" sz="1400" dirty="0">
                <a:effectLst>
                  <a:outerShdw blurRad="38100" dist="38100" dir="2700000" algn="tl">
                    <a:srgbClr val="000000">
                      <a:alpha val="43137"/>
                    </a:srgbClr>
                  </a:outerShdw>
                </a:effectLst>
              </a:rPr>
              <a:t>新生活様式のデジタル化を普遍化</a:t>
            </a:r>
          </a:p>
        </p:txBody>
      </p:sp>
      <p:sp>
        <p:nvSpPr>
          <p:cNvPr id="59" name="テキスト ボックス 58">
            <a:extLst>
              <a:ext uri="{FF2B5EF4-FFF2-40B4-BE49-F238E27FC236}">
                <a16:creationId xmlns:a16="http://schemas.microsoft.com/office/drawing/2014/main" id="{B0297D60-0DC4-497E-8C35-2F76C20BE906}"/>
              </a:ext>
            </a:extLst>
          </p:cNvPr>
          <p:cNvSpPr txBox="1"/>
          <p:nvPr/>
        </p:nvSpPr>
        <p:spPr>
          <a:xfrm>
            <a:off x="4882511" y="4600562"/>
            <a:ext cx="2476960" cy="307777"/>
          </a:xfrm>
          <a:prstGeom prst="rect">
            <a:avLst/>
          </a:prstGeom>
          <a:noFill/>
        </p:spPr>
        <p:txBody>
          <a:bodyPr wrap="none" rtlCol="0">
            <a:spAutoFit/>
          </a:bodyPr>
          <a:lstStyle/>
          <a:p>
            <a:r>
              <a:rPr kumimoji="1" lang="ja-JP" altLang="en-US" sz="1400" dirty="0">
                <a:effectLst>
                  <a:outerShdw blurRad="38100" dist="38100" dir="2700000" algn="tl">
                    <a:srgbClr val="000000">
                      <a:alpha val="43137"/>
                    </a:srgbClr>
                  </a:outerShdw>
                </a:effectLst>
              </a:rPr>
              <a:t>次世代サービスの持続的な導入</a:t>
            </a:r>
          </a:p>
        </p:txBody>
      </p:sp>
      <p:sp>
        <p:nvSpPr>
          <p:cNvPr id="61" name="テキスト ボックス 60">
            <a:extLst>
              <a:ext uri="{FF2B5EF4-FFF2-40B4-BE49-F238E27FC236}">
                <a16:creationId xmlns:a16="http://schemas.microsoft.com/office/drawing/2014/main" id="{92CEF881-9C5F-42A1-9ACF-9403B48A6461}"/>
              </a:ext>
            </a:extLst>
          </p:cNvPr>
          <p:cNvSpPr txBox="1"/>
          <p:nvPr/>
        </p:nvSpPr>
        <p:spPr>
          <a:xfrm>
            <a:off x="2157213" y="1415822"/>
            <a:ext cx="2000445" cy="584775"/>
          </a:xfrm>
          <a:prstGeom prst="rect">
            <a:avLst/>
          </a:prstGeom>
          <a:noFill/>
        </p:spPr>
        <p:txBody>
          <a:bodyPr wrap="square" rtlCol="0">
            <a:spAutoFit/>
          </a:bodyPr>
          <a:lstStyle/>
          <a:p>
            <a:r>
              <a:rPr kumimoji="1" lang="ja-JP" altLang="en-US" sz="1600" dirty="0"/>
              <a:t>① 新型コロナウイルス</a:t>
            </a:r>
            <a:endParaRPr kumimoji="1" lang="en-US" altLang="ja-JP" sz="1600" dirty="0"/>
          </a:p>
          <a:p>
            <a:r>
              <a:rPr kumimoji="1" lang="ja-JP" altLang="en-US" sz="1600" dirty="0"/>
              <a:t>　  感染症の拡大</a:t>
            </a:r>
          </a:p>
        </p:txBody>
      </p:sp>
      <p:sp>
        <p:nvSpPr>
          <p:cNvPr id="62" name="二等辺三角形 61">
            <a:extLst>
              <a:ext uri="{FF2B5EF4-FFF2-40B4-BE49-F238E27FC236}">
                <a16:creationId xmlns:a16="http://schemas.microsoft.com/office/drawing/2014/main" id="{E2C7D7F3-E036-465C-BFFE-767A7B04970D}"/>
              </a:ext>
            </a:extLst>
          </p:cNvPr>
          <p:cNvSpPr/>
          <p:nvPr/>
        </p:nvSpPr>
        <p:spPr>
          <a:xfrm rot="5400000">
            <a:off x="3926287" y="1535464"/>
            <a:ext cx="738949" cy="2936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二等辺三角形 40">
            <a:extLst>
              <a:ext uri="{FF2B5EF4-FFF2-40B4-BE49-F238E27FC236}">
                <a16:creationId xmlns:a16="http://schemas.microsoft.com/office/drawing/2014/main" id="{E2C7D7F3-E036-465C-BFFE-767A7B04970D}"/>
              </a:ext>
            </a:extLst>
          </p:cNvPr>
          <p:cNvSpPr/>
          <p:nvPr/>
        </p:nvSpPr>
        <p:spPr>
          <a:xfrm rot="5400000">
            <a:off x="3925125" y="2439180"/>
            <a:ext cx="738949" cy="2936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F56C828F-0D00-4ECA-AE68-C57D0852FDFB}"/>
              </a:ext>
            </a:extLst>
          </p:cNvPr>
          <p:cNvSpPr/>
          <p:nvPr/>
        </p:nvSpPr>
        <p:spPr>
          <a:xfrm>
            <a:off x="441839" y="1449545"/>
            <a:ext cx="1712315" cy="1308050"/>
          </a:xfrm>
          <a:prstGeom prst="rect">
            <a:avLst/>
          </a:prstGeom>
          <a:ln>
            <a:solidFill>
              <a:schemeClr val="tx1"/>
            </a:solidFill>
          </a:ln>
        </p:spPr>
        <p:txBody>
          <a:bodyPr wrap="square" anchor="ctr" anchorCtr="0">
            <a:spAutoFit/>
          </a:bodyPr>
          <a:lstStyle/>
          <a:p>
            <a:pPr algn="ctr">
              <a:spcBef>
                <a:spcPts val="600"/>
              </a:spcBef>
            </a:pPr>
            <a:r>
              <a:rPr kumimoji="1" lang="ja-JP" altLang="en-US" sz="1600" dirty="0"/>
              <a:t>戦略</a:t>
            </a:r>
            <a:r>
              <a:rPr kumimoji="1" lang="en-US" altLang="ja-JP" sz="1600" dirty="0"/>
              <a:t>Ver.1.0</a:t>
            </a:r>
            <a:r>
              <a:rPr kumimoji="1" lang="ja-JP" altLang="en-US" sz="1600" dirty="0"/>
              <a:t>の</a:t>
            </a:r>
            <a:endParaRPr kumimoji="1" lang="en-US" altLang="ja-JP" sz="1600" dirty="0"/>
          </a:p>
          <a:p>
            <a:pPr algn="ctr">
              <a:spcBef>
                <a:spcPts val="600"/>
              </a:spcBef>
            </a:pPr>
            <a:r>
              <a:rPr kumimoji="1" lang="ja-JP" altLang="en-US" sz="1600" dirty="0"/>
              <a:t>策定後に生じた</a:t>
            </a:r>
            <a:endParaRPr kumimoji="1" lang="en-US" altLang="ja-JP" sz="1600" dirty="0"/>
          </a:p>
          <a:p>
            <a:pPr algn="ctr">
              <a:spcBef>
                <a:spcPts val="600"/>
              </a:spcBef>
            </a:pPr>
            <a:r>
              <a:rPr kumimoji="1" lang="ja-JP" altLang="en-US" sz="1600" dirty="0"/>
              <a:t>変化を踏まえ、</a:t>
            </a:r>
            <a:endParaRPr kumimoji="1" lang="en-US" altLang="ja-JP" sz="1600" dirty="0"/>
          </a:p>
          <a:p>
            <a:pPr algn="ctr">
              <a:spcBef>
                <a:spcPts val="600"/>
              </a:spcBef>
            </a:pPr>
            <a:r>
              <a:rPr kumimoji="1" lang="ja-JP" altLang="en-US" sz="1600" dirty="0"/>
              <a:t>２つの理念を追加</a:t>
            </a:r>
            <a:endParaRPr kumimoji="1" lang="en-US" altLang="ja-JP" sz="1600" dirty="0"/>
          </a:p>
        </p:txBody>
      </p:sp>
      <p:sp>
        <p:nvSpPr>
          <p:cNvPr id="3" name="正方形/長方形 2">
            <a:extLst>
              <a:ext uri="{FF2B5EF4-FFF2-40B4-BE49-F238E27FC236}">
                <a16:creationId xmlns:a16="http://schemas.microsoft.com/office/drawing/2014/main" id="{76EB06A3-E47B-44DA-9B72-A94F1C006B41}"/>
              </a:ext>
            </a:extLst>
          </p:cNvPr>
          <p:cNvSpPr/>
          <p:nvPr/>
        </p:nvSpPr>
        <p:spPr>
          <a:xfrm>
            <a:off x="2171626" y="2215889"/>
            <a:ext cx="1726755" cy="584775"/>
          </a:xfrm>
          <a:prstGeom prst="rect">
            <a:avLst/>
          </a:prstGeom>
        </p:spPr>
        <p:txBody>
          <a:bodyPr wrap="none">
            <a:spAutoFit/>
          </a:bodyPr>
          <a:lstStyle/>
          <a:p>
            <a:r>
              <a:rPr kumimoji="1" lang="ja-JP" altLang="en-US" sz="1600" dirty="0"/>
              <a:t>② 国による強力な</a:t>
            </a:r>
            <a:endParaRPr kumimoji="1" lang="en-US" altLang="ja-JP" sz="1600" dirty="0"/>
          </a:p>
          <a:p>
            <a:r>
              <a:rPr kumimoji="1" lang="ja-JP" altLang="en-US" sz="1600" dirty="0"/>
              <a:t>　　デジタル改革</a:t>
            </a:r>
            <a:endParaRPr kumimoji="1" lang="en-US" altLang="ja-JP" sz="1600" dirty="0"/>
          </a:p>
        </p:txBody>
      </p:sp>
      <p:sp>
        <p:nvSpPr>
          <p:cNvPr id="21" name="テキスト ボックス 20">
            <a:extLst>
              <a:ext uri="{FF2B5EF4-FFF2-40B4-BE49-F238E27FC236}">
                <a16:creationId xmlns:a16="http://schemas.microsoft.com/office/drawing/2014/main" id="{35B2F567-480C-4ABF-9446-2D2829F998B7}"/>
              </a:ext>
            </a:extLst>
          </p:cNvPr>
          <p:cNvSpPr txBox="1"/>
          <p:nvPr/>
        </p:nvSpPr>
        <p:spPr>
          <a:xfrm>
            <a:off x="1538492" y="5115597"/>
            <a:ext cx="2741456" cy="400110"/>
          </a:xfrm>
          <a:prstGeom prst="rect">
            <a:avLst/>
          </a:prstGeom>
          <a:noFill/>
        </p:spPr>
        <p:txBody>
          <a:bodyPr wrap="none" rtlCol="0">
            <a:spAutoFit/>
          </a:bodyPr>
          <a:lstStyle/>
          <a:p>
            <a:r>
              <a:rPr kumimoji="1" lang="ja-JP" altLang="en-US" sz="2000" b="1" dirty="0"/>
              <a:t>生活の質（</a:t>
            </a:r>
            <a:r>
              <a:rPr kumimoji="1" lang="en-US" altLang="ja-JP" sz="2000" b="1" dirty="0"/>
              <a:t>QoL</a:t>
            </a:r>
            <a:r>
              <a:rPr kumimoji="1" lang="ja-JP" altLang="en-US" sz="2000" b="1" dirty="0"/>
              <a:t>）向上</a:t>
            </a:r>
          </a:p>
        </p:txBody>
      </p:sp>
      <p:sp>
        <p:nvSpPr>
          <p:cNvPr id="32" name="テキスト ボックス 31">
            <a:extLst>
              <a:ext uri="{FF2B5EF4-FFF2-40B4-BE49-F238E27FC236}">
                <a16:creationId xmlns:a16="http://schemas.microsoft.com/office/drawing/2014/main" id="{3D014340-C2A6-4E9E-A5AF-1859916158FB}"/>
              </a:ext>
            </a:extLst>
          </p:cNvPr>
          <p:cNvSpPr txBox="1"/>
          <p:nvPr/>
        </p:nvSpPr>
        <p:spPr>
          <a:xfrm>
            <a:off x="4760880" y="5079898"/>
            <a:ext cx="2741456" cy="400110"/>
          </a:xfrm>
          <a:prstGeom prst="rect">
            <a:avLst/>
          </a:prstGeom>
          <a:noFill/>
        </p:spPr>
        <p:txBody>
          <a:bodyPr wrap="none" rtlCol="0">
            <a:spAutoFit/>
          </a:bodyPr>
          <a:lstStyle/>
          <a:p>
            <a:r>
              <a:rPr kumimoji="1" lang="ja-JP" altLang="en-US" sz="2000" b="1" dirty="0"/>
              <a:t>生活の質（</a:t>
            </a:r>
            <a:r>
              <a:rPr kumimoji="1" lang="en-US" altLang="ja-JP" sz="2000" b="1" dirty="0"/>
              <a:t>QoL</a:t>
            </a:r>
            <a:r>
              <a:rPr kumimoji="1" lang="ja-JP" altLang="en-US" sz="2000" b="1" dirty="0"/>
              <a:t>）向上</a:t>
            </a:r>
          </a:p>
        </p:txBody>
      </p:sp>
      <p:sp>
        <p:nvSpPr>
          <p:cNvPr id="60" name="テキスト ボックス 59">
            <a:extLst>
              <a:ext uri="{FF2B5EF4-FFF2-40B4-BE49-F238E27FC236}">
                <a16:creationId xmlns:a16="http://schemas.microsoft.com/office/drawing/2014/main" id="{8F31D875-AB01-40EC-9516-1285B13ACA45}"/>
              </a:ext>
            </a:extLst>
          </p:cNvPr>
          <p:cNvSpPr txBox="1"/>
          <p:nvPr/>
        </p:nvSpPr>
        <p:spPr>
          <a:xfrm>
            <a:off x="4678370" y="5547659"/>
            <a:ext cx="2956259" cy="307777"/>
          </a:xfrm>
          <a:prstGeom prst="rect">
            <a:avLst/>
          </a:prstGeom>
          <a:noFill/>
        </p:spPr>
        <p:txBody>
          <a:bodyPr wrap="none" rtlCol="0">
            <a:spAutoFit/>
          </a:bodyPr>
          <a:lstStyle/>
          <a:p>
            <a:r>
              <a:rPr kumimoji="1" lang="ja-JP" altLang="en-US" sz="1400" dirty="0">
                <a:effectLst>
                  <a:outerShdw blurRad="38100" dist="38100" dir="2700000" algn="tl">
                    <a:srgbClr val="000000">
                      <a:alpha val="43137"/>
                    </a:srgbClr>
                  </a:outerShdw>
                </a:effectLst>
              </a:rPr>
              <a:t>住民の暮らしが良くなる具体的サービス</a:t>
            </a:r>
          </a:p>
        </p:txBody>
      </p:sp>
      <p:cxnSp>
        <p:nvCxnSpPr>
          <p:cNvPr id="11" name="直線コネクタ 10">
            <a:extLst>
              <a:ext uri="{FF2B5EF4-FFF2-40B4-BE49-F238E27FC236}">
                <a16:creationId xmlns:a16="http://schemas.microsoft.com/office/drawing/2014/main" id="{4C25C45A-5D35-4510-A9D1-821C51FC97AC}"/>
              </a:ext>
            </a:extLst>
          </p:cNvPr>
          <p:cNvCxnSpPr/>
          <p:nvPr/>
        </p:nvCxnSpPr>
        <p:spPr>
          <a:xfrm>
            <a:off x="4518393" y="882160"/>
            <a:ext cx="0" cy="52920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9" name="矢印: 右 28">
            <a:extLst>
              <a:ext uri="{FF2B5EF4-FFF2-40B4-BE49-F238E27FC236}">
                <a16:creationId xmlns:a16="http://schemas.microsoft.com/office/drawing/2014/main" id="{39F80E8C-45B3-4E38-B1B5-2B8213A7F2D1}"/>
              </a:ext>
            </a:extLst>
          </p:cNvPr>
          <p:cNvSpPr/>
          <p:nvPr/>
        </p:nvSpPr>
        <p:spPr>
          <a:xfrm>
            <a:off x="4315976" y="3306242"/>
            <a:ext cx="536529" cy="600727"/>
          </a:xfrm>
          <a:prstGeom prst="rightArrow">
            <a:avLst>
              <a:gd name="adj1" fmla="val 50000"/>
              <a:gd name="adj2" fmla="val 39221"/>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100" b="1" dirty="0"/>
          </a:p>
        </p:txBody>
      </p:sp>
      <p:sp>
        <p:nvSpPr>
          <p:cNvPr id="45" name="テキスト ボックス 44">
            <a:extLst>
              <a:ext uri="{FF2B5EF4-FFF2-40B4-BE49-F238E27FC236}">
                <a16:creationId xmlns:a16="http://schemas.microsoft.com/office/drawing/2014/main" id="{2BC2E08F-793B-468C-BBE5-8CA4990F9775}"/>
              </a:ext>
            </a:extLst>
          </p:cNvPr>
          <p:cNvSpPr txBox="1"/>
          <p:nvPr/>
        </p:nvSpPr>
        <p:spPr>
          <a:xfrm>
            <a:off x="7245251" y="1224320"/>
            <a:ext cx="57134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C000"/>
                </a:solidFill>
                <a:effectLst/>
                <a:uLnTx/>
                <a:uFillTx/>
                <a:latin typeface="Meiryo UI"/>
                <a:ea typeface="Meiryo UI"/>
                <a:cs typeface="+mn-cs"/>
              </a:rPr>
              <a:t>NEW</a:t>
            </a:r>
            <a:endParaRPr kumimoji="1" lang="ja-JP" altLang="en-US" sz="1100" b="1" i="0" u="none" strike="noStrike" kern="1200" cap="none" spc="0" normalizeH="0" baseline="0" noProof="0" dirty="0">
              <a:ln>
                <a:noFill/>
              </a:ln>
              <a:solidFill>
                <a:srgbClr val="FFC000"/>
              </a:solidFill>
              <a:effectLst/>
              <a:uLnTx/>
              <a:uFillTx/>
              <a:latin typeface="Meiryo UI"/>
              <a:ea typeface="Meiryo UI"/>
              <a:cs typeface="+mn-cs"/>
            </a:endParaRPr>
          </a:p>
        </p:txBody>
      </p:sp>
      <p:sp>
        <p:nvSpPr>
          <p:cNvPr id="46" name="テキスト ボックス 45">
            <a:extLst>
              <a:ext uri="{FF2B5EF4-FFF2-40B4-BE49-F238E27FC236}">
                <a16:creationId xmlns:a16="http://schemas.microsoft.com/office/drawing/2014/main" id="{E3B7EF75-39FF-4B72-8EC3-3A51E229052A}"/>
              </a:ext>
            </a:extLst>
          </p:cNvPr>
          <p:cNvSpPr txBox="1"/>
          <p:nvPr/>
        </p:nvSpPr>
        <p:spPr>
          <a:xfrm>
            <a:off x="7236134" y="2142614"/>
            <a:ext cx="57134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C000"/>
                </a:solidFill>
                <a:effectLst/>
                <a:uLnTx/>
                <a:uFillTx/>
                <a:latin typeface="Meiryo UI"/>
                <a:ea typeface="Meiryo UI"/>
                <a:cs typeface="+mn-cs"/>
              </a:rPr>
              <a:t>NEW</a:t>
            </a:r>
            <a:endParaRPr kumimoji="1" lang="ja-JP" altLang="en-US" sz="1100" b="1" i="0" u="none" strike="noStrike" kern="1200" cap="none" spc="0" normalizeH="0" baseline="0" noProof="0" dirty="0">
              <a:ln>
                <a:noFill/>
              </a:ln>
              <a:solidFill>
                <a:srgbClr val="FFC000"/>
              </a:solidFill>
              <a:effectLst/>
              <a:uLnTx/>
              <a:uFillTx/>
              <a:latin typeface="Meiryo UI"/>
              <a:ea typeface="Meiryo UI"/>
              <a:cs typeface="+mn-cs"/>
            </a:endParaRPr>
          </a:p>
        </p:txBody>
      </p:sp>
      <p:sp>
        <p:nvSpPr>
          <p:cNvPr id="47" name="テキスト ボックス 46">
            <a:extLst>
              <a:ext uri="{FF2B5EF4-FFF2-40B4-BE49-F238E27FC236}">
                <a16:creationId xmlns:a16="http://schemas.microsoft.com/office/drawing/2014/main" id="{BB7A4903-4BAE-4AE0-B687-D825D58FF436}"/>
              </a:ext>
            </a:extLst>
          </p:cNvPr>
          <p:cNvSpPr txBox="1"/>
          <p:nvPr/>
        </p:nvSpPr>
        <p:spPr>
          <a:xfrm>
            <a:off x="7084192" y="3120971"/>
            <a:ext cx="77280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FFC000"/>
                </a:solidFill>
                <a:effectLst/>
                <a:uLnTx/>
                <a:uFillTx/>
                <a:latin typeface="Meiryo UI"/>
                <a:ea typeface="Meiryo UI"/>
                <a:cs typeface="+mn-cs"/>
              </a:rPr>
              <a:t>RENEW</a:t>
            </a:r>
            <a:endParaRPr kumimoji="1" lang="ja-JP" altLang="en-US" sz="1000" b="1" i="0" u="none" strike="noStrike" kern="1200" cap="none" spc="0" normalizeH="0" baseline="0" noProof="0" dirty="0">
              <a:ln>
                <a:noFill/>
              </a:ln>
              <a:solidFill>
                <a:srgbClr val="FFC000"/>
              </a:solidFill>
              <a:effectLst/>
              <a:uLnTx/>
              <a:uFillTx/>
              <a:latin typeface="Meiryo UI"/>
              <a:ea typeface="Meiryo UI"/>
              <a:cs typeface="+mn-cs"/>
            </a:endParaRPr>
          </a:p>
        </p:txBody>
      </p:sp>
    </p:spTree>
    <p:extLst>
      <p:ext uri="{BB962C8B-B14F-4D97-AF65-F5344CB8AC3E}">
        <p14:creationId xmlns:p14="http://schemas.microsoft.com/office/powerpoint/2010/main" val="958076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077573-5121-45A3-B9BF-EBC6454A726C}"/>
              </a:ext>
            </a:extLst>
          </p:cNvPr>
          <p:cNvSpPr>
            <a:spLocks noGrp="1"/>
          </p:cNvSpPr>
          <p:nvPr>
            <p:ph type="title"/>
          </p:nvPr>
        </p:nvSpPr>
        <p:spPr/>
        <p:txBody>
          <a:bodyPr/>
          <a:lstStyle/>
          <a:p>
            <a:r>
              <a:rPr lang="ja-JP" altLang="en-US" dirty="0"/>
              <a:t>新型コロナウィルスの課題とデジタル改革の動向</a:t>
            </a:r>
            <a:endParaRPr kumimoji="1" lang="ja-JP" altLang="en-US" dirty="0"/>
          </a:p>
        </p:txBody>
      </p:sp>
      <p:sp>
        <p:nvSpPr>
          <p:cNvPr id="37" name="スライド番号プレースホルダー 3">
            <a:extLst>
              <a:ext uri="{FF2B5EF4-FFF2-40B4-BE49-F238E27FC236}">
                <a16:creationId xmlns:a16="http://schemas.microsoft.com/office/drawing/2014/main" id="{07D1A218-E0DF-40B9-8B5E-60E8C52A77C7}"/>
              </a:ext>
            </a:extLst>
          </p:cNvPr>
          <p:cNvSpPr>
            <a:spLocks noGrp="1"/>
          </p:cNvSpPr>
          <p:nvPr>
            <p:ph type="sldNum" sz="quarter" idx="12"/>
          </p:nvPr>
        </p:nvSpPr>
        <p:spPr>
          <a:xfrm>
            <a:off x="7060842" y="64749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42" name="テキスト プレースホルダー 4">
            <a:extLst>
              <a:ext uri="{FF2B5EF4-FFF2-40B4-BE49-F238E27FC236}">
                <a16:creationId xmlns:a16="http://schemas.microsoft.com/office/drawing/2014/main" id="{E74A1537-925C-4732-A696-E1FA624D6AD2}"/>
              </a:ext>
            </a:extLst>
          </p:cNvPr>
          <p:cNvSpPr>
            <a:spLocks noGrp="1"/>
          </p:cNvSpPr>
          <p:nvPr>
            <p:ph type="body" sz="quarter" idx="13"/>
          </p:nvPr>
        </p:nvSpPr>
        <p:spPr/>
        <p:txBody>
          <a:bodyPr/>
          <a:lstStyle/>
          <a:p>
            <a:r>
              <a:rPr lang="ja-JP" altLang="en-US" dirty="0"/>
              <a:t>第２章　</a:t>
            </a:r>
            <a:r>
              <a:rPr lang="ja-JP" altLang="en-US" dirty="0" smtClean="0"/>
              <a:t>大阪スマートシティ</a:t>
            </a:r>
            <a:r>
              <a:rPr lang="ja-JP" altLang="en-US" dirty="0"/>
              <a:t>戦略</a:t>
            </a:r>
            <a:r>
              <a:rPr lang="en-US" altLang="ja-JP" dirty="0"/>
              <a:t>ver.2.0</a:t>
            </a:r>
            <a:r>
              <a:rPr lang="ja-JP" altLang="en-US" dirty="0"/>
              <a:t>の基本理念と背景</a:t>
            </a:r>
          </a:p>
        </p:txBody>
      </p:sp>
      <p:sp>
        <p:nvSpPr>
          <p:cNvPr id="7" name="テキスト ボックス 6">
            <a:extLst>
              <a:ext uri="{FF2B5EF4-FFF2-40B4-BE49-F238E27FC236}">
                <a16:creationId xmlns:a16="http://schemas.microsoft.com/office/drawing/2014/main" id="{74C4FA3E-176A-4776-AF91-07EEED6E4ED2}"/>
              </a:ext>
            </a:extLst>
          </p:cNvPr>
          <p:cNvSpPr txBox="1"/>
          <p:nvPr/>
        </p:nvSpPr>
        <p:spPr>
          <a:xfrm>
            <a:off x="918013" y="670216"/>
            <a:ext cx="2194832"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新型コロナで顕在化した</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デジタル化の課題</a:t>
            </a:r>
          </a:p>
        </p:txBody>
      </p:sp>
      <p:cxnSp>
        <p:nvCxnSpPr>
          <p:cNvPr id="10" name="直線コネクタ 9">
            <a:extLst>
              <a:ext uri="{FF2B5EF4-FFF2-40B4-BE49-F238E27FC236}">
                <a16:creationId xmlns:a16="http://schemas.microsoft.com/office/drawing/2014/main" id="{3998E0CE-BE97-4888-AFEB-38A65FB7F3D7}"/>
              </a:ext>
            </a:extLst>
          </p:cNvPr>
          <p:cNvCxnSpPr/>
          <p:nvPr/>
        </p:nvCxnSpPr>
        <p:spPr>
          <a:xfrm flipV="1">
            <a:off x="148425" y="1266249"/>
            <a:ext cx="363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矢印: 山形 12">
            <a:extLst>
              <a:ext uri="{FF2B5EF4-FFF2-40B4-BE49-F238E27FC236}">
                <a16:creationId xmlns:a16="http://schemas.microsoft.com/office/drawing/2014/main" id="{D941C887-818F-4085-A4BD-3FD7BDE2BF71}"/>
              </a:ext>
            </a:extLst>
          </p:cNvPr>
          <p:cNvSpPr/>
          <p:nvPr/>
        </p:nvSpPr>
        <p:spPr>
          <a:xfrm>
            <a:off x="3936273" y="740089"/>
            <a:ext cx="247650" cy="37147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4" name="矢印: 山形 13">
            <a:extLst>
              <a:ext uri="{FF2B5EF4-FFF2-40B4-BE49-F238E27FC236}">
                <a16:creationId xmlns:a16="http://schemas.microsoft.com/office/drawing/2014/main" id="{F6B2DEDE-C99F-4772-AD1B-C0198824AF56}"/>
              </a:ext>
            </a:extLst>
          </p:cNvPr>
          <p:cNvSpPr/>
          <p:nvPr/>
        </p:nvSpPr>
        <p:spPr>
          <a:xfrm>
            <a:off x="4122011" y="740089"/>
            <a:ext cx="247650" cy="37147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5" name="矢印: 山形 14">
            <a:extLst>
              <a:ext uri="{FF2B5EF4-FFF2-40B4-BE49-F238E27FC236}">
                <a16:creationId xmlns:a16="http://schemas.microsoft.com/office/drawing/2014/main" id="{E27D17E8-6BDC-4092-A68B-A5070A5DC6F5}"/>
              </a:ext>
            </a:extLst>
          </p:cNvPr>
          <p:cNvSpPr/>
          <p:nvPr/>
        </p:nvSpPr>
        <p:spPr>
          <a:xfrm>
            <a:off x="4307749" y="740089"/>
            <a:ext cx="247650" cy="37147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45" name="テキスト ボックス 44">
            <a:extLst>
              <a:ext uri="{FF2B5EF4-FFF2-40B4-BE49-F238E27FC236}">
                <a16:creationId xmlns:a16="http://schemas.microsoft.com/office/drawing/2014/main" id="{D1EB6783-0736-4592-95D5-895BA6E17405}"/>
              </a:ext>
            </a:extLst>
          </p:cNvPr>
          <p:cNvSpPr txBox="1"/>
          <p:nvPr/>
        </p:nvSpPr>
        <p:spPr>
          <a:xfrm>
            <a:off x="5528513" y="660978"/>
            <a:ext cx="279435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dirty="0">
                <a:solidFill>
                  <a:prstClr val="black"/>
                </a:solidFill>
                <a:latin typeface="Meiryo UI"/>
                <a:ea typeface="Meiryo UI"/>
              </a:rPr>
              <a:t>新型コロナを契機に</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国が強力に</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デジタル改革を推進</a:t>
            </a:r>
          </a:p>
        </p:txBody>
      </p:sp>
      <p:cxnSp>
        <p:nvCxnSpPr>
          <p:cNvPr id="46" name="直線コネクタ 45">
            <a:extLst>
              <a:ext uri="{FF2B5EF4-FFF2-40B4-BE49-F238E27FC236}">
                <a16:creationId xmlns:a16="http://schemas.microsoft.com/office/drawing/2014/main" id="{3998E0CE-BE97-4888-AFEB-38A65FB7F3D7}"/>
              </a:ext>
            </a:extLst>
          </p:cNvPr>
          <p:cNvCxnSpPr/>
          <p:nvPr/>
        </p:nvCxnSpPr>
        <p:spPr>
          <a:xfrm>
            <a:off x="4622350" y="1267110"/>
            <a:ext cx="42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4461253" y="1330659"/>
            <a:ext cx="381707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002060"/>
                </a:solidFill>
                <a:effectLst/>
                <a:uLnTx/>
                <a:uFillTx/>
                <a:latin typeface="Meiryo UI"/>
                <a:ea typeface="Meiryo UI"/>
                <a:cs typeface="+mn-cs"/>
              </a:rPr>
              <a:t>１．デジタル関連法案の成立 </a:t>
            </a:r>
            <a:r>
              <a:rPr kumimoji="1" lang="en-US" altLang="ja-JP" sz="1400" dirty="0">
                <a:solidFill>
                  <a:srgbClr val="002060"/>
                </a:solidFill>
                <a:latin typeface="Meiryo UI"/>
                <a:ea typeface="Meiryo UI"/>
              </a:rPr>
              <a:t>2021.5</a:t>
            </a:r>
            <a:endParaRPr kumimoji="1" lang="ja-JP" altLang="en-US" i="0" u="none" strike="noStrike" kern="1200" cap="none" spc="0" normalizeH="0" baseline="0" noProof="0" dirty="0">
              <a:ln>
                <a:noFill/>
              </a:ln>
              <a:solidFill>
                <a:srgbClr val="002060"/>
              </a:solidFill>
              <a:effectLst/>
              <a:uLnTx/>
              <a:uFillTx/>
              <a:latin typeface="Meiryo UI"/>
              <a:ea typeface="Meiryo UI"/>
            </a:endParaRPr>
          </a:p>
        </p:txBody>
      </p:sp>
      <p:sp>
        <p:nvSpPr>
          <p:cNvPr id="47" name="テキスト ボックス 46"/>
          <p:cNvSpPr txBox="1"/>
          <p:nvPr/>
        </p:nvSpPr>
        <p:spPr>
          <a:xfrm>
            <a:off x="4461253" y="2391567"/>
            <a:ext cx="3211135" cy="369332"/>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1" b="1" i="0" u="none" strike="noStrike" cap="none" spc="0" normalizeH="0" baseline="0">
                <a:ln>
                  <a:noFill/>
                </a:ln>
                <a:solidFill>
                  <a:srgbClr val="002060"/>
                </a:solidFill>
                <a:effectLst/>
                <a:uLnTx/>
                <a:uFillTx/>
                <a:latin typeface="Meiryo UI"/>
                <a:ea typeface="Meiryo UI"/>
              </a:defRPr>
            </a:lvl1pPr>
          </a:lstStyle>
          <a:p>
            <a:pPr lvl="0">
              <a:defRPr/>
            </a:pPr>
            <a:r>
              <a:rPr lang="ja-JP" altLang="en-US" dirty="0"/>
              <a:t>２．デジタル庁の設置  </a:t>
            </a:r>
            <a:r>
              <a:rPr lang="en-US" altLang="ja-JP" sz="1400" b="0" dirty="0"/>
              <a:t>2021.9</a:t>
            </a:r>
            <a:endParaRPr lang="ja-JP" altLang="en-US" b="0" dirty="0"/>
          </a:p>
        </p:txBody>
      </p:sp>
      <p:sp>
        <p:nvSpPr>
          <p:cNvPr id="4" name="二等辺三角形 3">
            <a:extLst>
              <a:ext uri="{FF2B5EF4-FFF2-40B4-BE49-F238E27FC236}">
                <a16:creationId xmlns:a16="http://schemas.microsoft.com/office/drawing/2014/main" id="{8E414CA1-38B5-4A2C-9369-8D512ACCF673}"/>
              </a:ext>
            </a:extLst>
          </p:cNvPr>
          <p:cNvSpPr/>
          <p:nvPr/>
        </p:nvSpPr>
        <p:spPr>
          <a:xfrm rot="5400000">
            <a:off x="1589896" y="3781593"/>
            <a:ext cx="5281046" cy="37147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8" name="テキスト ボックス 37"/>
          <p:cNvSpPr txBox="1"/>
          <p:nvPr/>
        </p:nvSpPr>
        <p:spPr>
          <a:xfrm>
            <a:off x="4459933" y="3744095"/>
            <a:ext cx="4503198"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1" b="1" i="0" u="none" strike="noStrike" cap="none" spc="0" normalizeH="0" baseline="0">
                <a:ln>
                  <a:noFill/>
                </a:ln>
                <a:solidFill>
                  <a:srgbClr val="002060"/>
                </a:solidFill>
                <a:effectLst/>
                <a:uLnTx/>
                <a:uFillTx/>
                <a:latin typeface="Meiryo UI"/>
                <a:ea typeface="Meiryo UI"/>
              </a:defRPr>
            </a:lvl1pPr>
          </a:lstStyle>
          <a:p>
            <a:r>
              <a:rPr lang="ja-JP" altLang="en-US" dirty="0"/>
              <a:t>３．デジタル社会の実現に向けた重点計画</a:t>
            </a:r>
          </a:p>
        </p:txBody>
      </p:sp>
      <p:sp>
        <p:nvSpPr>
          <p:cNvPr id="50" name="テキスト ボックス 49">
            <a:extLst>
              <a:ext uri="{FF2B5EF4-FFF2-40B4-BE49-F238E27FC236}">
                <a16:creationId xmlns:a16="http://schemas.microsoft.com/office/drawing/2014/main" id="{F0F22F17-244B-44CF-AA23-E9FA748D02A6}"/>
              </a:ext>
            </a:extLst>
          </p:cNvPr>
          <p:cNvSpPr txBox="1"/>
          <p:nvPr/>
        </p:nvSpPr>
        <p:spPr>
          <a:xfrm>
            <a:off x="612458" y="4165040"/>
            <a:ext cx="2968772"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・ワクチン接種証明</a:t>
            </a:r>
            <a:r>
              <a:rPr kumimoji="1" lang="ja-JP" altLang="en-US" sz="1400" dirty="0">
                <a:solidFill>
                  <a:prstClr val="black"/>
                </a:solidFill>
                <a:latin typeface="Meiryo UI"/>
                <a:ea typeface="Meiryo UI"/>
              </a:rPr>
              <a:t>のアプリ化が民間で</a:t>
            </a:r>
            <a:endParaRPr kumimoji="1" lang="en-US" altLang="ja-JP" sz="1400" dirty="0">
              <a:solidFill>
                <a:prstClr val="black"/>
              </a:solidFill>
              <a:latin typeface="Meiryo UI"/>
              <a:ea typeface="Meiryo U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Meiryo UI"/>
                <a:ea typeface="Meiryo UI"/>
              </a:rPr>
              <a:t>　複数</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先行後、国で開発</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PCR</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検査の滞留 等 </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1" name="正方形/長方形 50">
            <a:extLst>
              <a:ext uri="{FF2B5EF4-FFF2-40B4-BE49-F238E27FC236}">
                <a16:creationId xmlns:a16="http://schemas.microsoft.com/office/drawing/2014/main" id="{ED9B3CA8-C4F0-4C94-815B-E08B8AEEC893}"/>
              </a:ext>
            </a:extLst>
          </p:cNvPr>
          <p:cNvSpPr/>
          <p:nvPr/>
        </p:nvSpPr>
        <p:spPr>
          <a:xfrm>
            <a:off x="685220" y="1334372"/>
            <a:ext cx="2390398"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dirty="0">
                <a:solidFill>
                  <a:prstClr val="black"/>
                </a:solidFill>
                <a:latin typeface="Meiryo UI"/>
                <a:ea typeface="Meiryo UI"/>
              </a:rPr>
              <a:t>電子申請環境整備の遅れ</a:t>
            </a:r>
            <a:endParaRPr kumimoji="1" lang="en-US" altLang="ja-JP" sz="1600" b="1" i="0" u="none" strike="noStrike" kern="1200" cap="none" spc="0" normalizeH="0" baseline="0" noProof="0" dirty="0">
              <a:ln>
                <a:noFill/>
              </a:ln>
              <a:solidFill>
                <a:prstClr val="black"/>
              </a:solidFill>
              <a:effectLst/>
              <a:uLnTx/>
              <a:uFillTx/>
              <a:latin typeface="Meiryo UI"/>
              <a:ea typeface="Meiryo UI"/>
            </a:endParaRPr>
          </a:p>
        </p:txBody>
      </p:sp>
      <p:sp>
        <p:nvSpPr>
          <p:cNvPr id="53" name="正方形/長方形 52">
            <a:extLst>
              <a:ext uri="{FF2B5EF4-FFF2-40B4-BE49-F238E27FC236}">
                <a16:creationId xmlns:a16="http://schemas.microsoft.com/office/drawing/2014/main" id="{A0981222-3877-4C47-BCEA-E7C26C5AF2D8}"/>
              </a:ext>
            </a:extLst>
          </p:cNvPr>
          <p:cNvSpPr/>
          <p:nvPr/>
        </p:nvSpPr>
        <p:spPr>
          <a:xfrm>
            <a:off x="637462" y="3866872"/>
            <a:ext cx="2629246" cy="338554"/>
          </a:xfrm>
          <a:prstGeom prst="rect">
            <a:avLst/>
          </a:prstGeom>
        </p:spPr>
        <p:txBody>
          <a:bodyPr wrap="none">
            <a:spAutoFit/>
          </a:bodyPr>
          <a:lstStyle/>
          <a:p>
            <a:r>
              <a:rPr kumimoji="1" lang="ja-JP" altLang="en-US" sz="1600" b="1" dirty="0">
                <a:solidFill>
                  <a:prstClr val="black"/>
                </a:solidFill>
                <a:latin typeface="Meiryo UI"/>
                <a:ea typeface="Meiryo UI"/>
              </a:rPr>
              <a:t>感染拡大防止対策の不具合</a:t>
            </a:r>
            <a:endParaRPr kumimoji="1" lang="en-US" altLang="ja-JP" sz="1600" b="1" dirty="0">
              <a:solidFill>
                <a:prstClr val="black"/>
              </a:solidFill>
              <a:latin typeface="Meiryo UI"/>
              <a:ea typeface="Meiryo UI"/>
            </a:endParaRPr>
          </a:p>
        </p:txBody>
      </p:sp>
      <p:sp>
        <p:nvSpPr>
          <p:cNvPr id="54" name="正方形/長方形 53">
            <a:extLst>
              <a:ext uri="{FF2B5EF4-FFF2-40B4-BE49-F238E27FC236}">
                <a16:creationId xmlns:a16="http://schemas.microsoft.com/office/drawing/2014/main" id="{DAF65E2E-124D-45BE-9F3A-3A2E04F04C36}"/>
              </a:ext>
            </a:extLst>
          </p:cNvPr>
          <p:cNvSpPr/>
          <p:nvPr/>
        </p:nvSpPr>
        <p:spPr>
          <a:xfrm>
            <a:off x="650755" y="2615184"/>
            <a:ext cx="3043406" cy="338554"/>
          </a:xfrm>
          <a:prstGeom prst="rect">
            <a:avLst/>
          </a:prstGeom>
        </p:spPr>
        <p:txBody>
          <a:bodyPr wrap="square">
            <a:spAutoFit/>
          </a:bodyPr>
          <a:lstStyle/>
          <a:p>
            <a:r>
              <a:rPr kumimoji="1" lang="ja-JP" altLang="en-US" sz="1600" b="1" dirty="0">
                <a:solidFill>
                  <a:prstClr val="black"/>
                </a:solidFill>
                <a:latin typeface="Meiryo UI"/>
                <a:ea typeface="Meiryo UI"/>
              </a:rPr>
              <a:t>非対面・非接触環境の未整備</a:t>
            </a:r>
            <a:endParaRPr kumimoji="1" lang="en-US" altLang="ja-JP" sz="1600" b="1" dirty="0">
              <a:solidFill>
                <a:prstClr val="black"/>
              </a:solidFill>
              <a:latin typeface="Meiryo UI"/>
              <a:ea typeface="Meiryo UI"/>
            </a:endParaRPr>
          </a:p>
        </p:txBody>
      </p:sp>
      <p:pic>
        <p:nvPicPr>
          <p:cNvPr id="55" name="図 54">
            <a:extLst>
              <a:ext uri="{FF2B5EF4-FFF2-40B4-BE49-F238E27FC236}">
                <a16:creationId xmlns:a16="http://schemas.microsoft.com/office/drawing/2014/main" id="{E91B37AB-29AD-423F-9E50-65EEBE5823D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0860" y="1385282"/>
            <a:ext cx="324000" cy="324000"/>
          </a:xfrm>
          <a:prstGeom prst="rect">
            <a:avLst/>
          </a:prstGeom>
        </p:spPr>
      </p:pic>
      <p:pic>
        <p:nvPicPr>
          <p:cNvPr id="56" name="図 5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7169" y="2514470"/>
            <a:ext cx="498860" cy="498860"/>
          </a:xfrm>
          <a:prstGeom prst="rect">
            <a:avLst/>
          </a:prstGeom>
          <a:noFill/>
        </p:spPr>
      </p:pic>
      <p:pic>
        <p:nvPicPr>
          <p:cNvPr id="58" name="図 5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3310" y="3976833"/>
            <a:ext cx="404152" cy="242491"/>
          </a:xfrm>
          <a:prstGeom prst="rect">
            <a:avLst/>
          </a:prstGeom>
        </p:spPr>
      </p:pic>
      <p:sp>
        <p:nvSpPr>
          <p:cNvPr id="60" name="正方形/長方形 59">
            <a:extLst>
              <a:ext uri="{FF2B5EF4-FFF2-40B4-BE49-F238E27FC236}">
                <a16:creationId xmlns:a16="http://schemas.microsoft.com/office/drawing/2014/main" id="{A0981222-3877-4C47-BCEA-E7C26C5AF2D8}"/>
              </a:ext>
            </a:extLst>
          </p:cNvPr>
          <p:cNvSpPr/>
          <p:nvPr/>
        </p:nvSpPr>
        <p:spPr>
          <a:xfrm>
            <a:off x="660432" y="5122734"/>
            <a:ext cx="2137124" cy="584775"/>
          </a:xfrm>
          <a:prstGeom prst="rect">
            <a:avLst/>
          </a:prstGeom>
        </p:spPr>
        <p:txBody>
          <a:bodyPr wrap="none">
            <a:spAutoFit/>
          </a:bodyPr>
          <a:lstStyle/>
          <a:p>
            <a:r>
              <a:rPr kumimoji="1" lang="ja-JP" altLang="en-US" sz="1600" b="1" dirty="0">
                <a:solidFill>
                  <a:prstClr val="black"/>
                </a:solidFill>
                <a:latin typeface="Meiryo UI"/>
                <a:ea typeface="Meiryo UI"/>
              </a:rPr>
              <a:t>デジタル化の遅れによる</a:t>
            </a:r>
            <a:endParaRPr kumimoji="1" lang="en-US" altLang="ja-JP" sz="1600" b="1" dirty="0">
              <a:solidFill>
                <a:prstClr val="black"/>
              </a:solidFill>
              <a:latin typeface="Meiryo UI"/>
              <a:ea typeface="Meiryo UI"/>
            </a:endParaRPr>
          </a:p>
          <a:p>
            <a:r>
              <a:rPr kumimoji="1" lang="ja-JP" altLang="en-US" sz="1600" b="1" dirty="0">
                <a:solidFill>
                  <a:prstClr val="black"/>
                </a:solidFill>
                <a:latin typeface="Meiryo UI"/>
                <a:ea typeface="Meiryo UI"/>
              </a:rPr>
              <a:t>問合せ対応等の混乱</a:t>
            </a:r>
            <a:endParaRPr kumimoji="1" lang="en-US" altLang="ja-JP" sz="1600" b="1" dirty="0">
              <a:solidFill>
                <a:prstClr val="black"/>
              </a:solidFill>
              <a:latin typeface="Meiryo UI"/>
              <a:ea typeface="Meiryo UI"/>
            </a:endParaRPr>
          </a:p>
        </p:txBody>
      </p:sp>
      <p:sp>
        <p:nvSpPr>
          <p:cNvPr id="61" name="テキスト ボックス 60">
            <a:extLst>
              <a:ext uri="{FF2B5EF4-FFF2-40B4-BE49-F238E27FC236}">
                <a16:creationId xmlns:a16="http://schemas.microsoft.com/office/drawing/2014/main" id="{F0F22F17-244B-44CF-AA23-E9FA748D02A6}"/>
              </a:ext>
            </a:extLst>
          </p:cNvPr>
          <p:cNvSpPr txBox="1"/>
          <p:nvPr/>
        </p:nvSpPr>
        <p:spPr>
          <a:xfrm>
            <a:off x="612458" y="5694967"/>
            <a:ext cx="3084333" cy="523220"/>
          </a:xfrm>
          <a:prstGeom prst="rect">
            <a:avLst/>
          </a:prstGeom>
          <a:noFill/>
        </p:spPr>
        <p:txBody>
          <a:bodyPr wrap="square" rtlCol="0">
            <a:spAutoFit/>
          </a:bodyPr>
          <a:lstStyle/>
          <a:p>
            <a:pPr marL="85725" lvl="0" indent="-85725">
              <a:defRPr/>
            </a:pPr>
            <a:r>
              <a:rPr kumimoji="1" lang="ja-JP" altLang="en-US" sz="1400" dirty="0">
                <a:solidFill>
                  <a:prstClr val="black"/>
                </a:solidFill>
              </a:rPr>
              <a:t>・</a:t>
            </a:r>
            <a:r>
              <a:rPr kumimoji="1" lang="ja-JP" altLang="en-US" sz="1400" dirty="0"/>
              <a:t>陽性者等との連絡手段が電話等に偏っていたため問合せ</a:t>
            </a:r>
            <a:r>
              <a:rPr kumimoji="1" lang="ja-JP" altLang="en-US" sz="1400" b="0" i="0" u="none" strike="noStrike" kern="1200" cap="none" spc="0" normalizeH="0" baseline="0" noProof="0" dirty="0">
                <a:ln>
                  <a:noFill/>
                </a:ln>
                <a:effectLst/>
                <a:uLnTx/>
                <a:uFillTx/>
                <a:latin typeface="Meiryo UI"/>
                <a:ea typeface="Meiryo UI"/>
                <a:cs typeface="+mn-cs"/>
              </a:rPr>
              <a:t>対応で現場がひっ迫</a:t>
            </a:r>
            <a:endParaRPr kumimoji="1" lang="en-US" altLang="ja-JP" sz="1400" b="0" i="0" u="none" strike="noStrike" kern="1200" cap="none" spc="0" normalizeH="0" baseline="0" noProof="0" dirty="0">
              <a:ln>
                <a:noFill/>
              </a:ln>
              <a:effectLst/>
              <a:uLnTx/>
              <a:uFillTx/>
              <a:latin typeface="Meiryo UI"/>
              <a:ea typeface="Meiryo UI"/>
              <a:cs typeface="+mn-cs"/>
            </a:endParaRPr>
          </a:p>
        </p:txBody>
      </p:sp>
      <p:cxnSp>
        <p:nvCxnSpPr>
          <p:cNvPr id="62" name="直線コネクタ 61">
            <a:extLst>
              <a:ext uri="{FF2B5EF4-FFF2-40B4-BE49-F238E27FC236}">
                <a16:creationId xmlns:a16="http://schemas.microsoft.com/office/drawing/2014/main" id="{D0F288EF-9461-45B6-8E84-B0FB0D703D70}"/>
              </a:ext>
            </a:extLst>
          </p:cNvPr>
          <p:cNvCxnSpPr/>
          <p:nvPr/>
        </p:nvCxnSpPr>
        <p:spPr>
          <a:xfrm>
            <a:off x="148425" y="2542306"/>
            <a:ext cx="36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48355839-3F8E-4C66-ACAA-E10CA1E5D034}"/>
              </a:ext>
            </a:extLst>
          </p:cNvPr>
          <p:cNvCxnSpPr/>
          <p:nvPr/>
        </p:nvCxnSpPr>
        <p:spPr>
          <a:xfrm>
            <a:off x="148425" y="3818363"/>
            <a:ext cx="36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03D3FC22-BCA5-4E4C-BC4C-EA3658377804}"/>
              </a:ext>
            </a:extLst>
          </p:cNvPr>
          <p:cNvCxnSpPr/>
          <p:nvPr/>
        </p:nvCxnSpPr>
        <p:spPr>
          <a:xfrm>
            <a:off x="148425" y="5094421"/>
            <a:ext cx="3636000" cy="0"/>
          </a:xfrm>
          <a:prstGeom prst="line">
            <a:avLst/>
          </a:prstGeom>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A909F7BA-0DBE-4390-A53D-D38D680C2716}"/>
              </a:ext>
            </a:extLst>
          </p:cNvPr>
          <p:cNvSpPr/>
          <p:nvPr/>
        </p:nvSpPr>
        <p:spPr>
          <a:xfrm>
            <a:off x="612458" y="2934781"/>
            <a:ext cx="3387457"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・テレワーク環境の整備</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Meiryo UI"/>
                <a:ea typeface="Meiryo UI"/>
              </a:rPr>
              <a:t>・教育現場での</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オンライン教育</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400" b="0" i="0" u="none" strike="noStrike" kern="1200" cap="none" spc="0" normalizeH="0" baseline="0" noProof="0" dirty="0">
                <a:ln>
                  <a:noFill/>
                </a:ln>
                <a:effectLst/>
                <a:uLnTx/>
                <a:uFillTx/>
                <a:latin typeface="Meiryo UI"/>
                <a:ea typeface="Meiryo UI"/>
                <a:cs typeface="+mn-cs"/>
              </a:rPr>
              <a:t>初診からのオンライン</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診療の時限的解禁 等</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3" name="正方形/長方形 42">
            <a:extLst>
              <a:ext uri="{FF2B5EF4-FFF2-40B4-BE49-F238E27FC236}">
                <a16:creationId xmlns:a16="http://schemas.microsoft.com/office/drawing/2014/main" id="{69A4AEF8-6884-414A-B947-AB67213D527A}"/>
              </a:ext>
            </a:extLst>
          </p:cNvPr>
          <p:cNvSpPr/>
          <p:nvPr/>
        </p:nvSpPr>
        <p:spPr>
          <a:xfrm>
            <a:off x="4838851" y="1644097"/>
            <a:ext cx="3946723" cy="738664"/>
          </a:xfrm>
          <a:prstGeom prst="rect">
            <a:avLst/>
          </a:prstGeom>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ja-JP" altLang="en-US" sz="1400" dirty="0">
                <a:solidFill>
                  <a:prstClr val="black"/>
                </a:solidFill>
                <a:latin typeface="Meiryo UI"/>
                <a:ea typeface="Meiryo UI"/>
              </a:rPr>
              <a:t>個人情報保護法の改正</a:t>
            </a:r>
            <a:endParaRPr lang="en-US" altLang="ja-JP" sz="1400" dirty="0">
              <a:solidFill>
                <a:prstClr val="black"/>
              </a:solidFill>
              <a:latin typeface="Meiryo UI"/>
              <a:ea typeface="Meiryo UI"/>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i="0" strike="noStrike" kern="1200" cap="none" spc="0" normalizeH="0" baseline="0" noProof="0" dirty="0">
                <a:ln>
                  <a:noFill/>
                </a:ln>
                <a:solidFill>
                  <a:prstClr val="black"/>
                </a:solidFill>
                <a:effectLst/>
                <a:uLnTx/>
                <a:uFillTx/>
                <a:latin typeface="Meiryo UI"/>
                <a:ea typeface="Meiryo UI"/>
              </a:rPr>
              <a:t>マイナンバーカードの利便性向上</a:t>
            </a:r>
            <a:endParaRPr kumimoji="0" lang="en-US" altLang="ja-JP" sz="1400" i="0" strike="noStrike" kern="1200" cap="none" spc="0" normalizeH="0" baseline="0" noProof="0" dirty="0">
              <a:ln>
                <a:noFill/>
              </a:ln>
              <a:solidFill>
                <a:prstClr val="black"/>
              </a:solidFill>
              <a:effectLst/>
              <a:uLnTx/>
              <a:uFillTx/>
              <a:latin typeface="Meiryo UI"/>
              <a:ea typeface="Meiryo UI"/>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ja-JP" altLang="en-US" sz="1400" dirty="0">
                <a:solidFill>
                  <a:prstClr val="black"/>
                </a:solidFill>
                <a:latin typeface="Meiryo UI"/>
                <a:ea typeface="Meiryo UI"/>
              </a:rPr>
              <a:t>新しい生活様式に対応したデジタル化の推進</a:t>
            </a:r>
            <a:endParaRPr lang="en-US" altLang="ja-JP" sz="1400" dirty="0">
              <a:solidFill>
                <a:prstClr val="black"/>
              </a:solidFill>
              <a:latin typeface="Meiryo UI"/>
              <a:ea typeface="Meiryo UI"/>
            </a:endParaRPr>
          </a:p>
        </p:txBody>
      </p:sp>
      <p:sp>
        <p:nvSpPr>
          <p:cNvPr id="49" name="正方形/長方形 48">
            <a:extLst>
              <a:ext uri="{FF2B5EF4-FFF2-40B4-BE49-F238E27FC236}">
                <a16:creationId xmlns:a16="http://schemas.microsoft.com/office/drawing/2014/main" id="{69A4AEF8-6884-414A-B947-AB67213D527A}"/>
              </a:ext>
            </a:extLst>
          </p:cNvPr>
          <p:cNvSpPr/>
          <p:nvPr/>
        </p:nvSpPr>
        <p:spPr>
          <a:xfrm>
            <a:off x="4747410" y="4073255"/>
            <a:ext cx="3959046" cy="307777"/>
          </a:xfrm>
          <a:prstGeom prst="rect">
            <a:avLst/>
          </a:prstGeom>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1" i="0" strike="noStrike" kern="1200" cap="none" spc="0" normalizeH="0" baseline="0" noProof="0" dirty="0">
                <a:ln>
                  <a:noFill/>
                </a:ln>
                <a:solidFill>
                  <a:prstClr val="black"/>
                </a:solidFill>
                <a:effectLst/>
                <a:uLnTx/>
                <a:uFillTx/>
                <a:latin typeface="Meiryo UI"/>
                <a:ea typeface="Meiryo UI"/>
              </a:rPr>
              <a:t>デジタル原則</a:t>
            </a:r>
            <a:endParaRPr kumimoji="0" lang="en-US" altLang="ja-JP" sz="1400" b="1" i="0" strike="noStrike" kern="1200" cap="none" spc="0" normalizeH="0" baseline="0" noProof="0" dirty="0">
              <a:ln>
                <a:noFill/>
              </a:ln>
              <a:solidFill>
                <a:prstClr val="black"/>
              </a:solidFill>
              <a:effectLst/>
              <a:uLnTx/>
              <a:uFillTx/>
              <a:latin typeface="Meiryo UI"/>
              <a:ea typeface="Meiryo UI"/>
            </a:endParaRPr>
          </a:p>
        </p:txBody>
      </p:sp>
      <p:sp>
        <p:nvSpPr>
          <p:cNvPr id="66" name="正方形/長方形 65">
            <a:extLst>
              <a:ext uri="{FF2B5EF4-FFF2-40B4-BE49-F238E27FC236}">
                <a16:creationId xmlns:a16="http://schemas.microsoft.com/office/drawing/2014/main" id="{69A4AEF8-6884-414A-B947-AB67213D527A}"/>
              </a:ext>
            </a:extLst>
          </p:cNvPr>
          <p:cNvSpPr/>
          <p:nvPr/>
        </p:nvSpPr>
        <p:spPr>
          <a:xfrm>
            <a:off x="4747410" y="5538615"/>
            <a:ext cx="3946723" cy="307777"/>
          </a:xfrm>
          <a:prstGeom prst="rect">
            <a:avLst/>
          </a:prstGeom>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ja-JP" altLang="en-US" sz="1400" b="1" dirty="0">
                <a:solidFill>
                  <a:prstClr val="black"/>
                </a:solidFill>
                <a:latin typeface="Meiryo UI"/>
                <a:ea typeface="Meiryo UI"/>
              </a:rPr>
              <a:t>デジタル田園都市構想</a:t>
            </a:r>
            <a:endParaRPr kumimoji="0" lang="en-US" altLang="ja-JP" sz="1400" b="1" i="0" strike="noStrike" kern="1200" cap="none" spc="0" normalizeH="0" baseline="0" noProof="0" dirty="0">
              <a:ln>
                <a:noFill/>
              </a:ln>
              <a:solidFill>
                <a:prstClr val="black"/>
              </a:solidFill>
              <a:effectLst/>
              <a:uLnTx/>
              <a:uFillTx/>
              <a:latin typeface="Meiryo UI"/>
              <a:ea typeface="Meiryo UI"/>
            </a:endParaRPr>
          </a:p>
        </p:txBody>
      </p:sp>
      <p:sp>
        <p:nvSpPr>
          <p:cNvPr id="68" name="正方形/長方形 67">
            <a:extLst>
              <a:ext uri="{FF2B5EF4-FFF2-40B4-BE49-F238E27FC236}">
                <a16:creationId xmlns:a16="http://schemas.microsoft.com/office/drawing/2014/main" id="{69A4AEF8-6884-414A-B947-AB67213D527A}"/>
              </a:ext>
            </a:extLst>
          </p:cNvPr>
          <p:cNvSpPr/>
          <p:nvPr/>
        </p:nvSpPr>
        <p:spPr>
          <a:xfrm>
            <a:off x="4838852" y="5767692"/>
            <a:ext cx="3799732"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地域をデジタル基盤の力により変革し、「大都市の利便性」と「地域の豊かさ」を融合し</a:t>
            </a:r>
            <a:r>
              <a:rPr lang="ja-JP" altLang="en-US" sz="1400" noProof="0" dirty="0">
                <a:solidFill>
                  <a:srgbClr val="000000"/>
                </a:solidFill>
                <a:latin typeface="Meiryo UI" panose="020B0604030504040204" pitchFamily="50" charset="-128"/>
                <a:ea typeface="Meiryo UI" panose="020B0604030504040204" pitchFamily="50" charset="-128"/>
              </a:rPr>
              <a:t>、</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「心ゆたかな暮らし」</a:t>
            </a:r>
            <a:r>
              <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(Well-being)</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と「持続可能な環境・社会・経済」</a:t>
            </a:r>
            <a:r>
              <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(Sustainability)</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を実現。</a:t>
            </a:r>
            <a:endParaRPr kumimoji="0"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 name="正方形/長方形 4"/>
          <p:cNvSpPr/>
          <p:nvPr/>
        </p:nvSpPr>
        <p:spPr>
          <a:xfrm>
            <a:off x="4838851" y="2685260"/>
            <a:ext cx="4124280" cy="992579"/>
          </a:xfrm>
          <a:prstGeom prst="rect">
            <a:avLst/>
          </a:prstGeom>
        </p:spPr>
        <p:txBody>
          <a:bodyPr wrap="square">
            <a:spAutoFit/>
          </a:bodyPr>
          <a:lstStyle/>
          <a:p>
            <a:pPr>
              <a:spcAft>
                <a:spcPts val="300"/>
              </a:spcAft>
            </a:pPr>
            <a:r>
              <a:rPr lang="ja-JP" altLang="en-US" sz="1400" dirty="0">
                <a:solidFill>
                  <a:srgbClr val="222222"/>
                </a:solidFill>
                <a:latin typeface="+mn-ea"/>
              </a:rPr>
              <a:t>未来志向の</a:t>
            </a:r>
            <a:r>
              <a:rPr lang="en-US" altLang="ja-JP" sz="1400" dirty="0">
                <a:solidFill>
                  <a:srgbClr val="222222"/>
                </a:solidFill>
                <a:latin typeface="+mn-ea"/>
              </a:rPr>
              <a:t>DX</a:t>
            </a:r>
            <a:r>
              <a:rPr lang="ja-JP" altLang="en-US" sz="1400" dirty="0">
                <a:solidFill>
                  <a:srgbClr val="222222"/>
                </a:solidFill>
                <a:latin typeface="+mn-ea"/>
              </a:rPr>
              <a:t>を大胆に推進し、デジタル時代の官民のインフラを今後</a:t>
            </a:r>
            <a:r>
              <a:rPr lang="en-US" altLang="ja-JP" sz="1400" dirty="0">
                <a:solidFill>
                  <a:srgbClr val="222222"/>
                </a:solidFill>
                <a:latin typeface="+mn-ea"/>
              </a:rPr>
              <a:t>5</a:t>
            </a:r>
            <a:r>
              <a:rPr lang="ja-JP" altLang="en-US" sz="1400" dirty="0">
                <a:solidFill>
                  <a:srgbClr val="222222"/>
                </a:solidFill>
                <a:latin typeface="+mn-ea"/>
              </a:rPr>
              <a:t>年で作り上げることをめざす。</a:t>
            </a:r>
            <a:endParaRPr lang="en-US" altLang="ja-JP" sz="1400" dirty="0">
              <a:solidFill>
                <a:srgbClr val="222222"/>
              </a:solidFill>
              <a:latin typeface="+mn-ea"/>
            </a:endParaRPr>
          </a:p>
          <a:p>
            <a:r>
              <a:rPr lang="ja-JP" altLang="en-US" sz="1400" dirty="0">
                <a:solidFill>
                  <a:srgbClr val="222222"/>
                </a:solidFill>
                <a:latin typeface="+mn-ea"/>
              </a:rPr>
              <a:t>▷①</a:t>
            </a:r>
            <a:r>
              <a:rPr lang="ja-JP" altLang="en-US" sz="1400" dirty="0">
                <a:solidFill>
                  <a:prstClr val="black"/>
                </a:solidFill>
                <a:latin typeface="+mn-ea"/>
              </a:rPr>
              <a:t>デジタル予算の集約化</a:t>
            </a:r>
            <a:r>
              <a:rPr lang="en-US" altLang="ja-JP" sz="1400" dirty="0">
                <a:solidFill>
                  <a:prstClr val="black"/>
                </a:solidFill>
                <a:latin typeface="+mn-ea"/>
              </a:rPr>
              <a:t>/</a:t>
            </a:r>
            <a:r>
              <a:rPr lang="ja-JP" altLang="en-US" sz="1400" dirty="0">
                <a:solidFill>
                  <a:prstClr val="black"/>
                </a:solidFill>
                <a:latin typeface="+mn-ea"/>
              </a:rPr>
              <a:t>②地方共通のデジタル基盤の構築</a:t>
            </a:r>
            <a:r>
              <a:rPr lang="en-US" altLang="ja-JP" sz="1400" dirty="0">
                <a:solidFill>
                  <a:prstClr val="black"/>
                </a:solidFill>
                <a:latin typeface="+mn-ea"/>
              </a:rPr>
              <a:t>/</a:t>
            </a:r>
            <a:r>
              <a:rPr lang="ja-JP" altLang="en-US" sz="1400" dirty="0">
                <a:solidFill>
                  <a:prstClr val="black"/>
                </a:solidFill>
                <a:latin typeface="+mn-ea"/>
              </a:rPr>
              <a:t>③民間</a:t>
            </a:r>
            <a:r>
              <a:rPr lang="en-US" altLang="ja-JP" sz="1400" dirty="0">
                <a:solidFill>
                  <a:prstClr val="black"/>
                </a:solidFill>
                <a:latin typeface="+mn-ea"/>
              </a:rPr>
              <a:t>IT</a:t>
            </a:r>
            <a:r>
              <a:rPr lang="ja-JP" altLang="en-US" sz="1400" dirty="0">
                <a:solidFill>
                  <a:prstClr val="black"/>
                </a:solidFill>
                <a:latin typeface="+mn-ea"/>
              </a:rPr>
              <a:t>人材の登用</a:t>
            </a:r>
            <a:endParaRPr lang="ja-JP" altLang="en-US" sz="1200" dirty="0">
              <a:solidFill>
                <a:prstClr val="black"/>
              </a:solidFill>
              <a:latin typeface="+mn-ea"/>
            </a:endParaRPr>
          </a:p>
        </p:txBody>
      </p:sp>
      <p:sp>
        <p:nvSpPr>
          <p:cNvPr id="69" name="正方形/長方形 68">
            <a:extLst>
              <a:ext uri="{FF2B5EF4-FFF2-40B4-BE49-F238E27FC236}">
                <a16:creationId xmlns:a16="http://schemas.microsoft.com/office/drawing/2014/main" id="{69A4AEF8-6884-414A-B947-AB67213D527A}"/>
              </a:ext>
            </a:extLst>
          </p:cNvPr>
          <p:cNvSpPr/>
          <p:nvPr/>
        </p:nvSpPr>
        <p:spPr>
          <a:xfrm>
            <a:off x="4838851" y="4283711"/>
            <a:ext cx="3946723" cy="120802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デジタル社会の実現に向けた構造改革のための５つの原則</a:t>
            </a:r>
            <a:endPar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solidFill>
                  <a:srgbClr val="000000"/>
                </a:solidFill>
                <a:latin typeface="Meiryo UI" panose="020B0604030504040204" pitchFamily="50" charset="-128"/>
                <a:ea typeface="Meiryo UI" panose="020B0604030504040204" pitchFamily="50" charset="-128"/>
              </a:rPr>
              <a:t>▷①</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デジタル完結・自動化原則</a:t>
            </a:r>
            <a:r>
              <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②アジャイルガバナンス原則</a:t>
            </a:r>
            <a:r>
              <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③官民連携原則</a:t>
            </a:r>
            <a:r>
              <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④相互運用性確保原則</a:t>
            </a:r>
            <a:r>
              <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⑤共通基盤利用原則</a:t>
            </a:r>
          </a:p>
        </p:txBody>
      </p:sp>
      <p:sp>
        <p:nvSpPr>
          <p:cNvPr id="9" name="テキスト ボックス 8"/>
          <p:cNvSpPr txBox="1"/>
          <p:nvPr/>
        </p:nvSpPr>
        <p:spPr>
          <a:xfrm>
            <a:off x="612458" y="1628987"/>
            <a:ext cx="2884180" cy="738664"/>
          </a:xfrm>
          <a:prstGeom prst="rect">
            <a:avLst/>
          </a:prstGeom>
          <a:noFill/>
        </p:spPr>
        <p:txBody>
          <a:bodyPr wrap="square" rtlCol="0">
            <a:spAutoFit/>
          </a:bodyPr>
          <a:lstStyle/>
          <a:p>
            <a:r>
              <a:rPr kumimoji="1" lang="ja-JP" altLang="en-US" sz="1400" dirty="0"/>
              <a:t>・特例給付金等の支給事務の混乱</a:t>
            </a:r>
            <a:endParaRPr kumimoji="1" lang="en-US" altLang="ja-JP" sz="1400" dirty="0"/>
          </a:p>
          <a:p>
            <a:r>
              <a:rPr kumimoji="1" lang="ja-JP" altLang="en-US" sz="1400" dirty="0"/>
              <a:t>・給付申請のデジタル非対応</a:t>
            </a:r>
            <a:endParaRPr kumimoji="1" lang="en-US" altLang="ja-JP" sz="1400" dirty="0"/>
          </a:p>
          <a:p>
            <a:r>
              <a:rPr kumimoji="1" lang="ja-JP" altLang="en-US" sz="1400" dirty="0"/>
              <a:t>・支給の遅れ 等</a:t>
            </a:r>
          </a:p>
        </p:txBody>
      </p:sp>
      <p:pic>
        <p:nvPicPr>
          <p:cNvPr id="8" name="グラフィックス 7" descr="コール センター">
            <a:extLst>
              <a:ext uri="{FF2B5EF4-FFF2-40B4-BE49-F238E27FC236}">
                <a16:creationId xmlns:a16="http://schemas.microsoft.com/office/drawing/2014/main" id="{09CB67AA-8173-4D8C-9D95-1B9FCB62BC9E}"/>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268132" y="5169285"/>
            <a:ext cx="369330" cy="369330"/>
          </a:xfrm>
          <a:prstGeom prst="rect">
            <a:avLst/>
          </a:prstGeom>
        </p:spPr>
      </p:pic>
      <p:pic>
        <p:nvPicPr>
          <p:cNvPr id="17" name="図 16" descr="時計, 挿絵 が含まれている画像&#10;&#10;自動的に生成された説明">
            <a:extLst>
              <a:ext uri="{FF2B5EF4-FFF2-40B4-BE49-F238E27FC236}">
                <a16:creationId xmlns:a16="http://schemas.microsoft.com/office/drawing/2014/main" id="{159FF489-48B2-4055-BE97-62D0E6E07C4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33310" y="700498"/>
            <a:ext cx="538038" cy="448175"/>
          </a:xfrm>
          <a:prstGeom prst="rect">
            <a:avLst/>
          </a:prstGeom>
        </p:spPr>
      </p:pic>
      <p:pic>
        <p:nvPicPr>
          <p:cNvPr id="18" name="図 17">
            <a:extLst>
              <a:ext uri="{FF2B5EF4-FFF2-40B4-BE49-F238E27FC236}">
                <a16:creationId xmlns:a16="http://schemas.microsoft.com/office/drawing/2014/main" id="{684108C8-E66B-45AB-A3D1-51F36E4F231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734293" y="689362"/>
            <a:ext cx="670284" cy="502006"/>
          </a:xfrm>
          <a:prstGeom prst="rect">
            <a:avLst/>
          </a:prstGeom>
        </p:spPr>
      </p:pic>
      <p:sp>
        <p:nvSpPr>
          <p:cNvPr id="3" name="正方形/長方形 2"/>
          <p:cNvSpPr/>
          <p:nvPr/>
        </p:nvSpPr>
        <p:spPr>
          <a:xfrm>
            <a:off x="7803334" y="4010162"/>
            <a:ext cx="1039067" cy="307777"/>
          </a:xfrm>
          <a:prstGeom prst="rect">
            <a:avLst/>
          </a:prstGeom>
        </p:spPr>
        <p:txBody>
          <a:bodyPr wrap="none">
            <a:spAutoFit/>
          </a:bodyPr>
          <a:lstStyle/>
          <a:p>
            <a:r>
              <a:rPr lang="en-US" altLang="ja-JP" sz="1400" dirty="0">
                <a:solidFill>
                  <a:srgbClr val="002060"/>
                </a:solidFill>
              </a:rPr>
              <a:t>2021.12</a:t>
            </a:r>
            <a:r>
              <a:rPr lang="ja-JP" altLang="en-US" sz="1400" dirty="0">
                <a:solidFill>
                  <a:srgbClr val="002060"/>
                </a:solidFill>
              </a:rPr>
              <a:t>　</a:t>
            </a:r>
          </a:p>
        </p:txBody>
      </p:sp>
    </p:spTree>
    <p:extLst>
      <p:ext uri="{BB962C8B-B14F-4D97-AF65-F5344CB8AC3E}">
        <p14:creationId xmlns:p14="http://schemas.microsoft.com/office/powerpoint/2010/main" val="2899113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077573-5121-45A3-B9BF-EBC6454A726C}"/>
              </a:ext>
            </a:extLst>
          </p:cNvPr>
          <p:cNvSpPr>
            <a:spLocks noGrp="1"/>
          </p:cNvSpPr>
          <p:nvPr>
            <p:ph type="title"/>
          </p:nvPr>
        </p:nvSpPr>
        <p:spPr>
          <a:xfrm>
            <a:off x="92764" y="212035"/>
            <a:ext cx="8882791" cy="386127"/>
          </a:xfrm>
        </p:spPr>
        <p:txBody>
          <a:bodyPr/>
          <a:lstStyle/>
          <a:p>
            <a:r>
              <a:rPr lang="ja-JP" altLang="en-US" dirty="0"/>
              <a:t>世界のデジタル化に向けた潮流</a:t>
            </a:r>
            <a:r>
              <a:rPr lang="en-US" altLang="ja-JP" dirty="0"/>
              <a:t> |</a:t>
            </a:r>
            <a:r>
              <a:rPr lang="ja-JP" altLang="en-US" dirty="0"/>
              <a:t>デジタル技術の進展と実装</a:t>
            </a:r>
          </a:p>
        </p:txBody>
      </p:sp>
      <p:sp>
        <p:nvSpPr>
          <p:cNvPr id="40" name="スライド番号プレースホルダー 3">
            <a:extLst>
              <a:ext uri="{FF2B5EF4-FFF2-40B4-BE49-F238E27FC236}">
                <a16:creationId xmlns:a16="http://schemas.microsoft.com/office/drawing/2014/main" id="{8B2FF8CA-F5BD-4BB5-8760-77AB6381426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42" name="テキスト プレースホルダー 4">
            <a:extLst>
              <a:ext uri="{FF2B5EF4-FFF2-40B4-BE49-F238E27FC236}">
                <a16:creationId xmlns:a16="http://schemas.microsoft.com/office/drawing/2014/main" id="{1610895D-AC6B-4452-9448-F2973E962D84}"/>
              </a:ext>
            </a:extLst>
          </p:cNvPr>
          <p:cNvSpPr>
            <a:spLocks noGrp="1"/>
          </p:cNvSpPr>
          <p:nvPr>
            <p:ph type="body" sz="quarter" idx="13"/>
          </p:nvPr>
        </p:nvSpPr>
        <p:spPr/>
        <p:txBody>
          <a:bodyPr/>
          <a:lstStyle/>
          <a:p>
            <a:r>
              <a:rPr lang="ja-JP" altLang="en-US" dirty="0"/>
              <a:t>第２章　</a:t>
            </a:r>
            <a:r>
              <a:rPr lang="ja-JP" altLang="en-US" dirty="0" smtClean="0"/>
              <a:t>大阪スマートシティ</a:t>
            </a:r>
            <a:r>
              <a:rPr lang="ja-JP" altLang="en-US" dirty="0"/>
              <a:t>戦略</a:t>
            </a:r>
            <a:r>
              <a:rPr lang="en-US" altLang="ja-JP" dirty="0"/>
              <a:t>ver.2.0</a:t>
            </a:r>
            <a:r>
              <a:rPr lang="ja-JP" altLang="en-US" dirty="0"/>
              <a:t>の基本理念と背景</a:t>
            </a:r>
          </a:p>
        </p:txBody>
      </p:sp>
      <p:cxnSp>
        <p:nvCxnSpPr>
          <p:cNvPr id="9" name="直線コネクタ 8"/>
          <p:cNvCxnSpPr/>
          <p:nvPr/>
        </p:nvCxnSpPr>
        <p:spPr>
          <a:xfrm>
            <a:off x="327546" y="3575713"/>
            <a:ext cx="86117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4644773" y="718588"/>
            <a:ext cx="0" cy="5976000"/>
          </a:xfrm>
          <a:prstGeom prst="line">
            <a:avLst/>
          </a:prstGeom>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EC073479-2829-4B1D-8F61-6B132F9DF02A}"/>
              </a:ext>
            </a:extLst>
          </p:cNvPr>
          <p:cNvSpPr txBox="1"/>
          <p:nvPr/>
        </p:nvSpPr>
        <p:spPr>
          <a:xfrm>
            <a:off x="199186" y="1174282"/>
            <a:ext cx="2529364" cy="23852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a:t>
            </a:r>
            <a:r>
              <a:rPr kumimoji="1" lang="en-US" altLang="ja-JP" sz="1600" b="1" i="0" u="none" strike="noStrike" kern="1200" cap="none" spc="0" normalizeH="0" baseline="0" noProof="0" dirty="0">
                <a:ln>
                  <a:noFill/>
                </a:ln>
                <a:solidFill>
                  <a:srgbClr val="002060"/>
                </a:solidFill>
                <a:effectLst/>
                <a:uLnTx/>
                <a:uFillTx/>
                <a:latin typeface="Meiryo UI"/>
                <a:ea typeface="Meiryo UI"/>
                <a:cs typeface="+mn-cs"/>
              </a:rPr>
              <a:t>AI(</a:t>
            </a: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人工知能</a:t>
            </a:r>
            <a:r>
              <a:rPr kumimoji="1" lang="en-US" altLang="ja-JP" sz="1600" b="1" i="0" u="none" strike="noStrike" kern="1200" cap="none" spc="0" normalizeH="0" baseline="0" noProof="0" dirty="0">
                <a:ln>
                  <a:noFill/>
                </a:ln>
                <a:solidFill>
                  <a:srgbClr val="002060"/>
                </a:solidFill>
                <a:effectLst/>
                <a:uLnTx/>
                <a:uFillTx/>
                <a:latin typeface="Meiryo UI"/>
                <a:ea typeface="Meiryo UI"/>
                <a:cs typeface="+mn-cs"/>
              </a:rPr>
              <a:t>)</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知的な機械、特に、知的なコンピュータプログラムを作る科学と技術。ディープラーニングの開発を契機に飛躍的に進化。</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rgbClr val="002060"/>
              </a:solidFill>
              <a:effectLst/>
              <a:uLnTx/>
              <a:uFillTx/>
              <a:latin typeface="Meiryo UI"/>
              <a:ea typeface="Meiryo UI"/>
              <a:cs typeface="+mn-cs"/>
            </a:endParaRPr>
          </a:p>
          <a:p>
            <a:pPr marL="171450" lvl="0" indent="-171450">
              <a:spcAft>
                <a:spcPts val="600"/>
              </a:spcAft>
              <a:buFont typeface="Arial" panose="020B0604020202020204" pitchFamily="34" charset="0"/>
              <a:buChar char="•"/>
              <a:defRPr/>
            </a:pPr>
            <a:r>
              <a:rPr kumimoji="1" lang="ja-JP" altLang="en-US" sz="1200" dirty="0"/>
              <a:t>「高速大容量」「高信頼・低遅延通信」「多数同時接続」という</a:t>
            </a:r>
            <a:r>
              <a:rPr kumimoji="1" lang="en-US" altLang="ja-JP" sz="1200" dirty="0"/>
              <a:t>3</a:t>
            </a:r>
            <a:r>
              <a:rPr kumimoji="1" lang="ja-JP" altLang="en-US" sz="1200" dirty="0" err="1"/>
              <a:t>つの</a:t>
            </a:r>
            <a:r>
              <a:rPr kumimoji="1" lang="ja-JP" altLang="en-US" sz="1200" dirty="0"/>
              <a:t>異なる要求条件に対応することが可能な優れた柔軟性を持つネットワーク。</a:t>
            </a:r>
            <a:endParaRPr kumimoji="1" lang="en-US" altLang="ja-JP" sz="1200" b="0" i="0" u="none" strike="noStrike" kern="1200" cap="none" spc="0" normalizeH="0" baseline="0" noProof="0" dirty="0">
              <a:ln>
                <a:noFill/>
              </a:ln>
              <a:effectLst/>
              <a:uLnTx/>
              <a:uFillTx/>
              <a:latin typeface="Meiryo UI"/>
              <a:ea typeface="Meiryo UI"/>
            </a:endParaRPr>
          </a:p>
        </p:txBody>
      </p:sp>
      <p:sp>
        <p:nvSpPr>
          <p:cNvPr id="3" name="正方形/長方形 2">
            <a:extLst>
              <a:ext uri="{FF2B5EF4-FFF2-40B4-BE49-F238E27FC236}">
                <a16:creationId xmlns:a16="http://schemas.microsoft.com/office/drawing/2014/main" id="{D701CABB-F2A7-45A9-AE3A-08859A8B64D1}"/>
              </a:ext>
            </a:extLst>
          </p:cNvPr>
          <p:cNvSpPr/>
          <p:nvPr/>
        </p:nvSpPr>
        <p:spPr>
          <a:xfrm>
            <a:off x="204000" y="744838"/>
            <a:ext cx="4114077" cy="34762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テクノロジーの飛躍的進化</a:t>
            </a:r>
          </a:p>
        </p:txBody>
      </p:sp>
      <p:sp>
        <p:nvSpPr>
          <p:cNvPr id="10" name="正方形/長方形 9">
            <a:extLst>
              <a:ext uri="{FF2B5EF4-FFF2-40B4-BE49-F238E27FC236}">
                <a16:creationId xmlns:a16="http://schemas.microsoft.com/office/drawing/2014/main" id="{DD109860-CBB9-4DC9-BE13-0885A4FD9191}"/>
              </a:ext>
            </a:extLst>
          </p:cNvPr>
          <p:cNvSpPr/>
          <p:nvPr/>
        </p:nvSpPr>
        <p:spPr>
          <a:xfrm>
            <a:off x="4823210" y="752529"/>
            <a:ext cx="4091539" cy="34762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先端技術を生かした次世代サービスの普及</a:t>
            </a:r>
          </a:p>
        </p:txBody>
      </p:sp>
      <p:sp>
        <p:nvSpPr>
          <p:cNvPr id="12" name="正方形/長方形 11">
            <a:extLst>
              <a:ext uri="{FF2B5EF4-FFF2-40B4-BE49-F238E27FC236}">
                <a16:creationId xmlns:a16="http://schemas.microsoft.com/office/drawing/2014/main" id="{96A2F82F-FC54-4CBD-8234-7D06C5442A8B}"/>
              </a:ext>
            </a:extLst>
          </p:cNvPr>
          <p:cNvSpPr/>
          <p:nvPr/>
        </p:nvSpPr>
        <p:spPr>
          <a:xfrm>
            <a:off x="4726962" y="3686765"/>
            <a:ext cx="4114077" cy="34762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日常化しつつある先端テクノロジー</a:t>
            </a:r>
          </a:p>
        </p:txBody>
      </p:sp>
      <p:sp>
        <p:nvSpPr>
          <p:cNvPr id="13" name="正方形/長方形 12">
            <a:extLst>
              <a:ext uri="{FF2B5EF4-FFF2-40B4-BE49-F238E27FC236}">
                <a16:creationId xmlns:a16="http://schemas.microsoft.com/office/drawing/2014/main" id="{DEEBDE5B-BA26-4434-BFFC-9152DF7E5704}"/>
              </a:ext>
            </a:extLst>
          </p:cNvPr>
          <p:cNvSpPr/>
          <p:nvPr/>
        </p:nvSpPr>
        <p:spPr>
          <a:xfrm>
            <a:off x="196566" y="3690065"/>
            <a:ext cx="4114077" cy="34762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デジタルによる社会課題の解決の試み</a:t>
            </a:r>
          </a:p>
        </p:txBody>
      </p:sp>
      <p:sp>
        <p:nvSpPr>
          <p:cNvPr id="14" name="テキスト ボックス 13">
            <a:extLst>
              <a:ext uri="{FF2B5EF4-FFF2-40B4-BE49-F238E27FC236}">
                <a16:creationId xmlns:a16="http://schemas.microsoft.com/office/drawing/2014/main" id="{D86D34E2-DB93-40E1-9B5D-E8CECCE71E55}"/>
              </a:ext>
            </a:extLst>
          </p:cNvPr>
          <p:cNvSpPr txBox="1"/>
          <p:nvPr/>
        </p:nvSpPr>
        <p:spPr>
          <a:xfrm>
            <a:off x="4785637" y="1173765"/>
            <a:ext cx="2742916"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フィクションの世界や物理的に遠く離れた場所でも本当にその場にいるかのような臨場感の高い体験が可能となる。</a:t>
            </a:r>
            <a:endParaRPr kumimoji="0" lang="en-US" altLang="ja-JP" sz="12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a:t>
            </a:r>
            <a:r>
              <a:rPr kumimoji="1" lang="en-US" altLang="ja-JP" sz="1600" b="1" i="0" u="none" strike="noStrike" kern="1200" cap="none" spc="0" normalizeH="0" baseline="0" noProof="0" dirty="0" err="1">
                <a:ln>
                  <a:noFill/>
                </a:ln>
                <a:solidFill>
                  <a:srgbClr val="002060"/>
                </a:solidFill>
                <a:effectLst/>
                <a:uLnTx/>
                <a:uFillTx/>
                <a:latin typeface="Meiryo UI"/>
                <a:ea typeface="Meiryo UI"/>
                <a:cs typeface="+mn-cs"/>
              </a:rPr>
              <a:t>MaaS</a:t>
            </a:r>
            <a:r>
              <a:rPr kumimoji="1" lang="en-US" altLang="ja-JP" sz="1100" b="1" i="0" u="none" strike="noStrike" kern="1200" cap="none" spc="0" normalizeH="0" baseline="0" noProof="0" dirty="0">
                <a:ln>
                  <a:noFill/>
                </a:ln>
                <a:solidFill>
                  <a:srgbClr val="002060"/>
                </a:solidFill>
                <a:effectLst/>
                <a:uLnTx/>
                <a:uFillTx/>
                <a:latin typeface="Meiryo UI"/>
                <a:ea typeface="Meiryo UI"/>
                <a:cs typeface="+mn-cs"/>
              </a:rPr>
              <a:t>(Mobility-as-a-Service</a:t>
            </a: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a:t>
            </a:r>
            <a:endParaRPr kumimoji="1" lang="en-US" altLang="ja-JP" sz="1400" b="1" i="0" u="none" strike="noStrike" kern="1200" cap="none" spc="0" normalizeH="0" baseline="0" noProof="0" dirty="0">
              <a:ln>
                <a:noFill/>
              </a:ln>
              <a:solidFill>
                <a:srgbClr val="002060"/>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自動運転や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などを掛け合わせ、従来型の交通・移動手段にシェアリングサービスも統合した次世代の交通。</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テキスト ボックス 14">
            <a:extLst>
              <a:ext uri="{FF2B5EF4-FFF2-40B4-BE49-F238E27FC236}">
                <a16:creationId xmlns:a16="http://schemas.microsoft.com/office/drawing/2014/main" id="{0CC08192-0378-4B8C-9527-8B88F1442AA2}"/>
              </a:ext>
            </a:extLst>
          </p:cNvPr>
          <p:cNvSpPr txBox="1"/>
          <p:nvPr/>
        </p:nvSpPr>
        <p:spPr>
          <a:xfrm>
            <a:off x="4726441" y="4167631"/>
            <a:ext cx="2679497"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■スマートスピーカー</a:t>
            </a: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Alexa</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等</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アシスタントを搭載しているスピーカー。</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スピーカーとも呼ばれ、本体を操作したり画面をタップしたりすることなく、声だけであらゆる操作ができる。</a:t>
            </a: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00" b="1"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■スマートウォッチ</a:t>
            </a: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アップルウォッチ等の時計タイプのウェアラブル端末で健康管理機能などを追加したり、多様なモデルがある。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テキスト ボックス 15">
            <a:extLst>
              <a:ext uri="{FF2B5EF4-FFF2-40B4-BE49-F238E27FC236}">
                <a16:creationId xmlns:a16="http://schemas.microsoft.com/office/drawing/2014/main" id="{0C099EBC-E373-49CF-8F3C-31ADA86A016C}"/>
              </a:ext>
            </a:extLst>
          </p:cNvPr>
          <p:cNvSpPr txBox="1"/>
          <p:nvPr/>
        </p:nvSpPr>
        <p:spPr>
          <a:xfrm>
            <a:off x="218580" y="4122846"/>
            <a:ext cx="2941762" cy="23698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■オンライン診療</a:t>
            </a: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a:p>
            <a:pPr marL="171450" lvl="0" indent="-171450">
              <a:spcAft>
                <a:spcPts val="600"/>
              </a:spcAft>
              <a:buFont typeface="Arial" panose="020B0604020202020204" pitchFamily="34" charset="0"/>
              <a:buChar char="•"/>
              <a:defRPr/>
            </a:pPr>
            <a:r>
              <a:rPr kumimoji="1" lang="ja-JP" altLang="en-US" sz="1200" dirty="0"/>
              <a:t>医師がパソコンやタブレット・スマートフォンなどの情報通信機器を用いて、映像と音声の情報を基に診断や薬の処方を行う診療行為。</a:t>
            </a:r>
            <a:endParaRPr kumimoji="1" lang="en-US" altLang="ja-JP" sz="1200" b="0" i="0" u="none" strike="noStrike" kern="1200" cap="none" spc="0" normalizeH="0" baseline="0" noProof="0" dirty="0">
              <a:ln>
                <a:noFill/>
              </a:ln>
              <a:effectLst/>
              <a:uLnTx/>
              <a:uFillTx/>
              <a:latin typeface="Meiryo UI"/>
              <a:ea typeface="Meiryo UI"/>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■ドローンによる過疎地配送</a:t>
            </a: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絶景撮影、点検作業、農薬散布など、様々な用途で活用されているドローンが過疎地域への新たな輸配送手段として期待されている。</a:t>
            </a:r>
          </a:p>
        </p:txBody>
      </p:sp>
      <p:sp>
        <p:nvSpPr>
          <p:cNvPr id="7" name="正方形/長方形 6"/>
          <p:cNvSpPr/>
          <p:nvPr/>
        </p:nvSpPr>
        <p:spPr>
          <a:xfrm>
            <a:off x="4849538" y="1173765"/>
            <a:ext cx="3666388"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2060"/>
                </a:solidFill>
                <a:effectLst/>
                <a:uLnTx/>
                <a:uFillTx/>
                <a:latin typeface="Meiryo UI"/>
                <a:ea typeface="Meiryo UI"/>
                <a:cs typeface="+mn-cs"/>
              </a:rPr>
              <a:t>■</a:t>
            </a:r>
            <a:r>
              <a:rPr kumimoji="1" lang="en-US" altLang="ja-JP" sz="1600" b="1" i="0" u="none" strike="noStrike" kern="1200" cap="none" spc="0" normalizeH="0" baseline="0" noProof="0" dirty="0">
                <a:ln>
                  <a:noFill/>
                </a:ln>
                <a:solidFill>
                  <a:srgbClr val="002060"/>
                </a:solidFill>
                <a:effectLst/>
                <a:uLnTx/>
                <a:uFillTx/>
                <a:latin typeface="Meiryo UI"/>
                <a:ea typeface="Meiryo UI"/>
                <a:cs typeface="+mn-cs"/>
              </a:rPr>
              <a:t>AR</a:t>
            </a: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（拡張現実）／</a:t>
            </a:r>
            <a:r>
              <a:rPr kumimoji="1" lang="en-US" altLang="ja-JP" sz="1600" b="1" i="0" u="none" strike="noStrike" kern="1200" cap="none" spc="0" normalizeH="0" baseline="0" noProof="0" dirty="0">
                <a:ln>
                  <a:noFill/>
                </a:ln>
                <a:solidFill>
                  <a:srgbClr val="002060"/>
                </a:solidFill>
                <a:effectLst/>
                <a:uLnTx/>
                <a:uFillTx/>
                <a:latin typeface="Meiryo UI"/>
                <a:ea typeface="Meiryo UI"/>
                <a:cs typeface="+mn-cs"/>
              </a:rPr>
              <a:t>VR</a:t>
            </a: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（仮想現実）</a:t>
            </a: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p:txBody>
      </p:sp>
      <p:pic>
        <p:nvPicPr>
          <p:cNvPr id="20" name="図 19"/>
          <p:cNvPicPr>
            <a:picLocks noChangeAspect="1"/>
          </p:cNvPicPr>
          <p:nvPr/>
        </p:nvPicPr>
        <p:blipFill>
          <a:blip r:embed="rId3"/>
          <a:stretch>
            <a:fillRect/>
          </a:stretch>
        </p:blipFill>
        <p:spPr>
          <a:xfrm>
            <a:off x="2654397" y="1200443"/>
            <a:ext cx="1713124" cy="957155"/>
          </a:xfrm>
          <a:prstGeom prst="rect">
            <a:avLst/>
          </a:prstGeom>
        </p:spPr>
      </p:pic>
      <p:pic>
        <p:nvPicPr>
          <p:cNvPr id="24" name="図 23"/>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513769" y="1471700"/>
            <a:ext cx="1332000" cy="894007"/>
          </a:xfrm>
          <a:prstGeom prst="rect">
            <a:avLst/>
          </a:prstGeom>
        </p:spPr>
      </p:pic>
      <p:sp>
        <p:nvSpPr>
          <p:cNvPr id="31" name="テキスト ボックス 30"/>
          <p:cNvSpPr txBox="1"/>
          <p:nvPr/>
        </p:nvSpPr>
        <p:spPr>
          <a:xfrm>
            <a:off x="7879377" y="2349046"/>
            <a:ext cx="1059906" cy="1692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出典：</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NEC</a:t>
            </a: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ソリューションイノベータ</a:t>
            </a:r>
          </a:p>
        </p:txBody>
      </p:sp>
      <p:pic>
        <p:nvPicPr>
          <p:cNvPr id="30" name="図 2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521161" y="2522421"/>
            <a:ext cx="1332000" cy="897591"/>
          </a:xfrm>
          <a:prstGeom prst="rect">
            <a:avLst/>
          </a:prstGeom>
        </p:spPr>
      </p:pic>
      <p:sp>
        <p:nvSpPr>
          <p:cNvPr id="33" name="テキスト ボックス 32"/>
          <p:cNvSpPr txBox="1"/>
          <p:nvPr/>
        </p:nvSpPr>
        <p:spPr>
          <a:xfrm>
            <a:off x="8118947" y="3396042"/>
            <a:ext cx="825867" cy="1692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出典：三菱総合研究所</a:t>
            </a:r>
          </a:p>
        </p:txBody>
      </p:sp>
      <p:pic>
        <p:nvPicPr>
          <p:cNvPr id="34" name="図 33"/>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366779" y="4248824"/>
            <a:ext cx="1554371" cy="871504"/>
          </a:xfrm>
          <a:prstGeom prst="rect">
            <a:avLst/>
          </a:prstGeom>
        </p:spPr>
      </p:pic>
      <p:sp>
        <p:nvSpPr>
          <p:cNvPr id="35" name="テキスト ボックス 34"/>
          <p:cNvSpPr txBox="1"/>
          <p:nvPr/>
        </p:nvSpPr>
        <p:spPr>
          <a:xfrm>
            <a:off x="8220615" y="5076860"/>
            <a:ext cx="819455" cy="1692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出典：</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Amazon Alexa</a:t>
            </a:r>
            <a:endParaRPr kumimoji="1" lang="ja-JP" altLang="en-US" sz="5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2" name="図 31"/>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403040" y="5376945"/>
            <a:ext cx="1511709" cy="1047583"/>
          </a:xfrm>
          <a:prstGeom prst="rect">
            <a:avLst/>
          </a:prstGeom>
        </p:spPr>
      </p:pic>
      <p:sp>
        <p:nvSpPr>
          <p:cNvPr id="37" name="テキスト ボックス 36"/>
          <p:cNvSpPr txBox="1"/>
          <p:nvPr/>
        </p:nvSpPr>
        <p:spPr>
          <a:xfrm>
            <a:off x="8435658" y="6394527"/>
            <a:ext cx="550151" cy="1692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出典：</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Apple</a:t>
            </a:r>
            <a:endParaRPr kumimoji="1" lang="ja-JP" altLang="en-US" sz="5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6" name="図 35"/>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066873" y="4226573"/>
            <a:ext cx="1417477" cy="1007155"/>
          </a:xfrm>
          <a:prstGeom prst="rect">
            <a:avLst/>
          </a:prstGeom>
        </p:spPr>
      </p:pic>
      <p:sp>
        <p:nvSpPr>
          <p:cNvPr id="39" name="テキスト ボックス 38"/>
          <p:cNvSpPr txBox="1"/>
          <p:nvPr/>
        </p:nvSpPr>
        <p:spPr>
          <a:xfrm>
            <a:off x="3885861" y="5183251"/>
            <a:ext cx="697627" cy="1692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出典：</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NTT</a:t>
            </a: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東日本</a:t>
            </a:r>
          </a:p>
        </p:txBody>
      </p:sp>
      <p:pic>
        <p:nvPicPr>
          <p:cNvPr id="38" name="図 37"/>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074329" y="5509672"/>
            <a:ext cx="1434038" cy="1162019"/>
          </a:xfrm>
          <a:prstGeom prst="rect">
            <a:avLst/>
          </a:prstGeom>
        </p:spPr>
      </p:pic>
      <p:sp>
        <p:nvSpPr>
          <p:cNvPr id="41" name="テキスト ボックス 40"/>
          <p:cNvSpPr txBox="1"/>
          <p:nvPr/>
        </p:nvSpPr>
        <p:spPr>
          <a:xfrm>
            <a:off x="3943477" y="6633832"/>
            <a:ext cx="633507" cy="1692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出典：日本郵便</a:t>
            </a:r>
          </a:p>
        </p:txBody>
      </p:sp>
      <p:sp>
        <p:nvSpPr>
          <p:cNvPr id="18" name="正方形/長方形 17"/>
          <p:cNvSpPr/>
          <p:nvPr/>
        </p:nvSpPr>
        <p:spPr>
          <a:xfrm>
            <a:off x="356739" y="2166582"/>
            <a:ext cx="5240807"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a:ea typeface="Meiryo UI"/>
                <a:cs typeface="+mn-cs"/>
              </a:rPr>
              <a:t>人工知能学会ホームページ「人工知能の</a:t>
            </a:r>
            <a:r>
              <a:rPr kumimoji="0" lang="en-US" altLang="ja-JP" sz="600" b="0" i="0" u="none" strike="noStrike" kern="1200" cap="none" spc="0" normalizeH="0" baseline="0" noProof="0" dirty="0">
                <a:ln>
                  <a:noFill/>
                </a:ln>
                <a:solidFill>
                  <a:prstClr val="black"/>
                </a:solidFill>
                <a:effectLst/>
                <a:uLnTx/>
                <a:uFillTx/>
                <a:latin typeface="Meiryo UI"/>
                <a:ea typeface="Meiryo UI"/>
                <a:cs typeface="+mn-cs"/>
              </a:rPr>
              <a:t>FAQ</a:t>
            </a:r>
            <a:r>
              <a:rPr kumimoji="0" lang="ja-JP" altLang="en-US" sz="6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600" b="0" i="0" u="none" strike="noStrike" kern="1200" cap="none" spc="0" normalizeH="0" baseline="0" noProof="0" dirty="0">
                <a:ln>
                  <a:noFill/>
                </a:ln>
                <a:solidFill>
                  <a:prstClr val="black"/>
                </a:solidFill>
                <a:effectLst/>
                <a:uLnTx/>
                <a:uFillTx/>
                <a:latin typeface="Meiryo UI"/>
                <a:ea typeface="Meiryo UI"/>
                <a:cs typeface="+mn-cs"/>
              </a:rPr>
              <a:t>http://www.ai-gakkai.or.jp/whatsai/AIfaq.html</a:t>
            </a:r>
            <a:r>
              <a:rPr kumimoji="0" lang="ja-JP" altLang="en-US" sz="6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4" name="正方形/長方形 3"/>
          <p:cNvSpPr/>
          <p:nvPr/>
        </p:nvSpPr>
        <p:spPr>
          <a:xfrm>
            <a:off x="184759" y="2395164"/>
            <a:ext cx="3403496" cy="338554"/>
          </a:xfrm>
          <a:prstGeom prst="rect">
            <a:avLst/>
          </a:prstGeom>
        </p:spPr>
        <p:txBody>
          <a:bodyPr wrap="none">
            <a:spAutoFit/>
          </a:bodyPr>
          <a:lstStyle/>
          <a:p>
            <a:pPr lvl="0">
              <a:defRPr/>
            </a:pPr>
            <a:r>
              <a:rPr kumimoji="1" lang="ja-JP" altLang="en-US" sz="1600" b="1" dirty="0">
                <a:solidFill>
                  <a:srgbClr val="002060"/>
                </a:solidFill>
              </a:rPr>
              <a:t>■５</a:t>
            </a:r>
            <a:r>
              <a:rPr kumimoji="1" lang="en-US" altLang="ja-JP" sz="1600" b="1" dirty="0">
                <a:solidFill>
                  <a:srgbClr val="002060"/>
                </a:solidFill>
              </a:rPr>
              <a:t>G</a:t>
            </a:r>
            <a:r>
              <a:rPr kumimoji="1" lang="ja-JP" altLang="en-US" sz="1600" b="1" dirty="0">
                <a:solidFill>
                  <a:srgbClr val="002060"/>
                </a:solidFill>
              </a:rPr>
              <a:t>（第</a:t>
            </a:r>
            <a:r>
              <a:rPr kumimoji="1" lang="en-US" altLang="ja-JP" sz="1600" b="1" dirty="0">
                <a:solidFill>
                  <a:srgbClr val="002060"/>
                </a:solidFill>
              </a:rPr>
              <a:t>5</a:t>
            </a:r>
            <a:r>
              <a:rPr kumimoji="1" lang="ja-JP" altLang="en-US" sz="1600" b="1" dirty="0">
                <a:solidFill>
                  <a:srgbClr val="002060"/>
                </a:solidFill>
              </a:rPr>
              <a:t>世代移動通信システム）</a:t>
            </a:r>
            <a:endParaRPr kumimoji="1" lang="en-US" altLang="ja-JP" sz="1600" b="1" dirty="0">
              <a:solidFill>
                <a:srgbClr val="002060"/>
              </a:solidFill>
            </a:endParaRPr>
          </a:p>
        </p:txBody>
      </p:sp>
      <p:pic>
        <p:nvPicPr>
          <p:cNvPr id="11" name="図 10" descr="自然 が含まれている画像&#10;&#10;自動的に生成された説明">
            <a:extLst>
              <a:ext uri="{FF2B5EF4-FFF2-40B4-BE49-F238E27FC236}">
                <a16:creationId xmlns:a16="http://schemas.microsoft.com/office/drawing/2014/main" id="{CA41C53A-1FDA-463E-B03A-E65209A7D6E0}"/>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2654397" y="2691773"/>
            <a:ext cx="1713125" cy="841148"/>
          </a:xfrm>
          <a:prstGeom prst="rect">
            <a:avLst/>
          </a:prstGeom>
        </p:spPr>
      </p:pic>
    </p:spTree>
    <p:extLst>
      <p:ext uri="{BB962C8B-B14F-4D97-AF65-F5344CB8AC3E}">
        <p14:creationId xmlns:p14="http://schemas.microsoft.com/office/powerpoint/2010/main" val="904805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E2D622F8-824A-4EB6-84A2-4EB570E72CAD}"/>
              </a:ext>
            </a:extLst>
          </p:cNvPr>
          <p:cNvSpPr/>
          <p:nvPr/>
        </p:nvSpPr>
        <p:spPr>
          <a:xfrm>
            <a:off x="389850" y="1259787"/>
            <a:ext cx="8249183" cy="2376000"/>
          </a:xfrm>
          <a:prstGeom prst="roundRect">
            <a:avLst>
              <a:gd name="adj" fmla="val 582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E6077573-5121-45A3-B9BF-EBC6454A726C}"/>
              </a:ext>
            </a:extLst>
          </p:cNvPr>
          <p:cNvSpPr>
            <a:spLocks noGrp="1"/>
          </p:cNvSpPr>
          <p:nvPr>
            <p:ph type="title"/>
          </p:nvPr>
        </p:nvSpPr>
        <p:spPr/>
        <p:txBody>
          <a:bodyPr/>
          <a:lstStyle/>
          <a:p>
            <a:r>
              <a:rPr lang="ja-JP" altLang="en-US" dirty="0"/>
              <a:t>世界のデジタル化に向けた潮流</a:t>
            </a:r>
            <a:r>
              <a:rPr lang="en-US" altLang="ja-JP" dirty="0"/>
              <a:t> |</a:t>
            </a:r>
            <a:r>
              <a:rPr lang="ja-JP" altLang="en-US" sz="2000" dirty="0"/>
              <a:t>デジタル化による </a:t>
            </a:r>
            <a:r>
              <a:rPr lang="en-US" altLang="ja-JP" sz="2000" dirty="0"/>
              <a:t>SDGs </a:t>
            </a:r>
            <a:r>
              <a:rPr lang="ja-JP" altLang="en-US" sz="2000" dirty="0"/>
              <a:t>達成への貢献</a:t>
            </a:r>
            <a:endParaRPr lang="ja-JP" altLang="en-US" dirty="0"/>
          </a:p>
        </p:txBody>
      </p:sp>
      <p:sp>
        <p:nvSpPr>
          <p:cNvPr id="4" name="スライド番号プレースホルダー 3">
            <a:extLst>
              <a:ext uri="{FF2B5EF4-FFF2-40B4-BE49-F238E27FC236}">
                <a16:creationId xmlns:a16="http://schemas.microsoft.com/office/drawing/2014/main" id="{ABD7FED0-93FF-49D9-9E88-874B9DC717C0}"/>
              </a:ext>
            </a:extLst>
          </p:cNvPr>
          <p:cNvSpPr>
            <a:spLocks noGrp="1"/>
          </p:cNvSpPr>
          <p:nvPr>
            <p:ph type="sldNum" sz="quarter" idx="12"/>
          </p:nvPr>
        </p:nvSpPr>
        <p:spPr>
          <a:xfrm>
            <a:off x="7061946" y="6397804"/>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60557E5C-F4DA-4DB8-B372-6C6E33E83077}"/>
              </a:ext>
            </a:extLst>
          </p:cNvPr>
          <p:cNvSpPr>
            <a:spLocks noGrp="1"/>
          </p:cNvSpPr>
          <p:nvPr>
            <p:ph type="body" sz="quarter" idx="13"/>
          </p:nvPr>
        </p:nvSpPr>
        <p:spPr>
          <a:xfrm>
            <a:off x="92764" y="14148"/>
            <a:ext cx="7170738" cy="293687"/>
          </a:xfrm>
        </p:spPr>
        <p:txBody>
          <a:bodyPr>
            <a:normAutofit/>
          </a:bodyPr>
          <a:lstStyle/>
          <a:p>
            <a:r>
              <a:rPr lang="ja-JP" altLang="en-US" dirty="0"/>
              <a:t>第２章　大阪スマートシティ戦略</a:t>
            </a:r>
            <a:r>
              <a:rPr lang="en-US" altLang="ja-JP" dirty="0"/>
              <a:t>ver.2.0</a:t>
            </a:r>
            <a:r>
              <a:rPr lang="ja-JP" altLang="en-US" dirty="0"/>
              <a:t>の基本理念と背景</a:t>
            </a:r>
            <a:endParaRPr kumimoji="1" lang="ja-JP" altLang="en-US" dirty="0"/>
          </a:p>
        </p:txBody>
      </p:sp>
      <p:pic>
        <p:nvPicPr>
          <p:cNvPr id="5" name="図 4"/>
          <p:cNvPicPr>
            <a:picLocks noChangeAspect="1"/>
          </p:cNvPicPr>
          <p:nvPr/>
        </p:nvPicPr>
        <p:blipFill>
          <a:blip r:embed="rId2"/>
          <a:stretch>
            <a:fillRect/>
          </a:stretch>
        </p:blipFill>
        <p:spPr>
          <a:xfrm>
            <a:off x="5486399" y="1406595"/>
            <a:ext cx="2498721" cy="2097691"/>
          </a:xfrm>
          <a:prstGeom prst="rect">
            <a:avLst/>
          </a:prstGeom>
        </p:spPr>
      </p:pic>
      <p:sp>
        <p:nvSpPr>
          <p:cNvPr id="7" name="正方形/長方形 6">
            <a:extLst>
              <a:ext uri="{FF2B5EF4-FFF2-40B4-BE49-F238E27FC236}">
                <a16:creationId xmlns:a16="http://schemas.microsoft.com/office/drawing/2014/main" id="{CE8AAF3E-455B-4066-A9F1-CB7B7D7866DD}"/>
              </a:ext>
            </a:extLst>
          </p:cNvPr>
          <p:cNvSpPr/>
          <p:nvPr/>
        </p:nvSpPr>
        <p:spPr>
          <a:xfrm>
            <a:off x="726037" y="1397507"/>
            <a:ext cx="4012613" cy="1915909"/>
          </a:xfrm>
          <a:prstGeom prst="rect">
            <a:avLst/>
          </a:prstGeom>
          <a:solidFill>
            <a:schemeClr val="bg1"/>
          </a:solidFill>
          <a:ln>
            <a:solidFill>
              <a:schemeClr val="accent2"/>
            </a:solidFill>
          </a:ln>
          <a:effectLst>
            <a:outerShdw blurRad="50800" dist="38100" dir="2700000" algn="tl" rotWithShape="0">
              <a:prstClr val="black">
                <a:alpha val="40000"/>
              </a:prstClr>
            </a:outerShdw>
          </a:effectLst>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rPr>
              <a:t>「</a:t>
            </a:r>
            <a:r>
              <a:rPr kumimoji="0" lang="en-US" altLang="ja-JP"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rPr>
              <a:t>Society 5.0 </a:t>
            </a:r>
            <a:r>
              <a:rPr kumimoji="0" lang="ja-JP" altLang="en-US"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rPr>
              <a:t>時代の地方」を支える新たな </a:t>
            </a:r>
            <a:r>
              <a:rPr kumimoji="0" lang="en-US" altLang="ja-JP"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rPr>
              <a:t>ICT</a:t>
            </a:r>
            <a:r>
              <a:rPr kumimoji="0" lang="ja-JP" altLang="en-US"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rPr>
              <a:t>の研究開発と地域実装を総合的に支援するとともに、例えば、「データ利活用型スマートシティ」の展開、行政部門のデジタル・トランスフォーメーションの推進、キャッシュレスの普及、デジタル化によるイノベーションを通じた生産性の向上、女性活躍等のためのテレワークを推進すべき。</a:t>
            </a:r>
            <a:endParaRPr kumimoji="0" lang="en-US" altLang="ja-JP"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ja-JP" altLang="en-US" sz="105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rPr>
              <a:t>データ利活用型のスマートシティの展開に当たっては、スマートシティのプラットフォーム間のインターフェースやデータフォーマットの標準化を進めることも必要。</a:t>
            </a:r>
            <a:endParaRPr kumimoji="0" lang="en-US" altLang="ja-JP"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endParaRPr>
          </a:p>
        </p:txBody>
      </p:sp>
      <p:sp>
        <p:nvSpPr>
          <p:cNvPr id="10" name="正方形/長方形 9">
            <a:extLst>
              <a:ext uri="{FF2B5EF4-FFF2-40B4-BE49-F238E27FC236}">
                <a16:creationId xmlns:a16="http://schemas.microsoft.com/office/drawing/2014/main" id="{204EDDD5-A439-4BE5-BCAF-8AA5FADC9168}"/>
              </a:ext>
            </a:extLst>
          </p:cNvPr>
          <p:cNvSpPr/>
          <p:nvPr/>
        </p:nvSpPr>
        <p:spPr>
          <a:xfrm>
            <a:off x="726037" y="3360527"/>
            <a:ext cx="424105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出典：デジタル変革時代の </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ICT </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グローバル戦略懇談会報告書（</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2018</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総務省）</a:t>
            </a:r>
          </a:p>
        </p:txBody>
      </p:sp>
      <p:sp>
        <p:nvSpPr>
          <p:cNvPr id="11" name="正方形/長方形 10">
            <a:extLst>
              <a:ext uri="{FF2B5EF4-FFF2-40B4-BE49-F238E27FC236}">
                <a16:creationId xmlns:a16="http://schemas.microsoft.com/office/drawing/2014/main" id="{0DF37751-FC78-40C1-8074-9321E55069BB}"/>
              </a:ext>
            </a:extLst>
          </p:cNvPr>
          <p:cNvSpPr/>
          <p:nvPr/>
        </p:nvSpPr>
        <p:spPr>
          <a:xfrm>
            <a:off x="208568" y="655890"/>
            <a:ext cx="8536498" cy="584775"/>
          </a:xfrm>
          <a:prstGeom prst="rect">
            <a:avLst/>
          </a:prstGeom>
        </p:spPr>
        <p:txBody>
          <a:bodyPr wrap="square">
            <a:spAutoFit/>
          </a:bodyPr>
          <a:lstStyle/>
          <a:p>
            <a:pPr marL="285750" lvl="0" indent="-285750">
              <a:buFont typeface="Wingdings" panose="05000000000000000000" pitchFamily="2" charset="2"/>
              <a:buChar char="l"/>
              <a:defRPr/>
            </a:pPr>
            <a:r>
              <a:rPr lang="ja-JP" altLang="en-US" sz="1600" dirty="0">
                <a:solidFill>
                  <a:prstClr val="black"/>
                </a:solidFill>
              </a:rPr>
              <a:t>データ利活用による利便性の向上や、社会のデジタル化によってイノベーションの創出を図るスマートシティは、</a:t>
            </a:r>
            <a:r>
              <a:rPr kumimoji="0" lang="ja-JP" altLang="en-US" sz="1600" b="0" i="0" u="none" strike="noStrike" kern="1200" cap="none" spc="0" normalizeH="0" baseline="0" noProof="0" dirty="0">
                <a:ln>
                  <a:noFill/>
                </a:ln>
                <a:solidFill>
                  <a:prstClr val="black"/>
                </a:solidFill>
                <a:effectLst/>
                <a:uLnTx/>
                <a:uFillTx/>
                <a:latin typeface="Meiryo UI"/>
                <a:ea typeface="Meiryo UI"/>
                <a:cs typeface="+mn-cs"/>
              </a:rPr>
              <a:t>持続可能でよりよい世界をめざす</a:t>
            </a:r>
            <a:r>
              <a:rPr kumimoji="0" lang="en-US" altLang="ja-JP" sz="1600" b="0" i="0" u="none" strike="noStrike" kern="1200" cap="none" spc="0" normalizeH="0" baseline="0" noProof="0" dirty="0">
                <a:ln>
                  <a:noFill/>
                </a:ln>
                <a:solidFill>
                  <a:prstClr val="black"/>
                </a:solidFill>
                <a:effectLst/>
                <a:uLnTx/>
                <a:uFillTx/>
                <a:latin typeface="Meiryo UI"/>
                <a:ea typeface="Meiryo UI"/>
                <a:cs typeface="+mn-cs"/>
              </a:rPr>
              <a:t>SDG</a:t>
            </a:r>
            <a:r>
              <a:rPr kumimoji="0" lang="ja-JP" altLang="en-US" sz="1600" b="0" i="0" u="none" strike="noStrike" kern="1200" cap="none" spc="0" normalizeH="0" baseline="0" noProof="0" dirty="0">
                <a:ln>
                  <a:noFill/>
                </a:ln>
                <a:solidFill>
                  <a:prstClr val="black"/>
                </a:solidFill>
                <a:effectLst/>
                <a:uLnTx/>
                <a:uFillTx/>
                <a:latin typeface="Meiryo UI"/>
                <a:ea typeface="Meiryo UI"/>
                <a:cs typeface="+mn-cs"/>
              </a:rPr>
              <a:t>ｓの実現に向けて</a:t>
            </a:r>
            <a:r>
              <a:rPr kumimoji="0" lang="ja-JP" altLang="en-US" sz="1600" b="0" i="0" u="none" strike="noStrike" kern="1200" cap="none" spc="0" normalizeH="0" baseline="0" noProof="0" dirty="0">
                <a:ln>
                  <a:noFill/>
                </a:ln>
                <a:solidFill>
                  <a:prstClr val="black"/>
                </a:solidFill>
                <a:effectLst/>
                <a:uLnTx/>
                <a:uFillTx/>
                <a:ea typeface="Meiryo UI"/>
              </a:rPr>
              <a:t>、大きく貢献でき、親和性が高い。</a:t>
            </a:r>
            <a:endParaRPr kumimoji="0" lang="ja-JP" altLang="en-US" sz="1600" b="0" i="0" u="none" strike="noStrike" kern="1200" cap="none" spc="0" normalizeH="0" baseline="0" noProof="0" dirty="0">
              <a:ln>
                <a:noFill/>
              </a:ln>
              <a:effectLst/>
              <a:uLnTx/>
              <a:uFillTx/>
              <a:latin typeface="Meiryo UI"/>
              <a:ea typeface="Meiryo UI"/>
              <a:cs typeface="+mn-cs"/>
            </a:endParaRPr>
          </a:p>
        </p:txBody>
      </p:sp>
      <p:sp>
        <p:nvSpPr>
          <p:cNvPr id="16" name="正方形/長方形 15">
            <a:extLst>
              <a:ext uri="{FF2B5EF4-FFF2-40B4-BE49-F238E27FC236}">
                <a16:creationId xmlns:a16="http://schemas.microsoft.com/office/drawing/2014/main" id="{709A36A4-5A2B-4643-AB24-F8D7D4A8EB6A}"/>
              </a:ext>
            </a:extLst>
          </p:cNvPr>
          <p:cNvSpPr/>
          <p:nvPr/>
        </p:nvSpPr>
        <p:spPr>
          <a:xfrm>
            <a:off x="4742652" y="4040049"/>
            <a:ext cx="2012315" cy="292388"/>
          </a:xfrm>
          <a:prstGeom prst="rect">
            <a:avLst/>
          </a:prstGeom>
        </p:spPr>
        <p:txBody>
          <a:bodyPr wrap="square">
            <a:spAutoFit/>
          </a:bodyPr>
          <a:lstStyle/>
          <a:p>
            <a:r>
              <a:rPr lang="ja-JP" altLang="en-US" sz="1300" b="1" dirty="0" smtClean="0"/>
              <a:t>■推進に向けた取組み</a:t>
            </a:r>
            <a:endParaRPr lang="ja-JP" altLang="en-US" sz="1300" b="1" dirty="0"/>
          </a:p>
        </p:txBody>
      </p:sp>
      <p:sp>
        <p:nvSpPr>
          <p:cNvPr id="61" name="楕円 60"/>
          <p:cNvSpPr>
            <a:spLocks noChangeAspect="1"/>
          </p:cNvSpPr>
          <p:nvPr/>
        </p:nvSpPr>
        <p:spPr>
          <a:xfrm>
            <a:off x="5251351" y="5141656"/>
            <a:ext cx="1583999" cy="1583997"/>
          </a:xfrm>
          <a:prstGeom prst="ellipse">
            <a:avLst/>
          </a:prstGeom>
          <a:solidFill>
            <a:schemeClr val="accent5">
              <a:lumMod val="20000"/>
              <a:lumOff val="80000"/>
              <a:alpha val="40000"/>
            </a:schemeClr>
          </a:solidFill>
          <a:ln>
            <a:solidFill>
              <a:schemeClr val="accent5">
                <a:lumMod val="40000"/>
                <a:lumOff val="6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 name="楕円 61"/>
          <p:cNvSpPr>
            <a:spLocks noChangeAspect="1"/>
          </p:cNvSpPr>
          <p:nvPr/>
        </p:nvSpPr>
        <p:spPr>
          <a:xfrm>
            <a:off x="5987398" y="4163799"/>
            <a:ext cx="1583999" cy="1583997"/>
          </a:xfrm>
          <a:prstGeom prst="ellipse">
            <a:avLst/>
          </a:prstGeom>
          <a:solidFill>
            <a:schemeClr val="accent4">
              <a:lumMod val="40000"/>
              <a:lumOff val="60000"/>
              <a:alpha val="40000"/>
            </a:schemeClr>
          </a:solidFill>
          <a:ln>
            <a:solidFill>
              <a:schemeClr val="accent4">
                <a:lumMod val="60000"/>
                <a:lumOff val="4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9" name="グループ化 38"/>
          <p:cNvGrpSpPr>
            <a:grpSpLocks noChangeAspect="1"/>
          </p:cNvGrpSpPr>
          <p:nvPr/>
        </p:nvGrpSpPr>
        <p:grpSpPr>
          <a:xfrm>
            <a:off x="4910881" y="4149351"/>
            <a:ext cx="3901340" cy="2570704"/>
            <a:chOff x="604675" y="2895909"/>
            <a:chExt cx="3090737" cy="2036579"/>
          </a:xfrm>
        </p:grpSpPr>
        <p:grpSp>
          <p:nvGrpSpPr>
            <p:cNvPr id="40" name="グループ化 39"/>
            <p:cNvGrpSpPr/>
            <p:nvPr/>
          </p:nvGrpSpPr>
          <p:grpSpPr>
            <a:xfrm>
              <a:off x="604675" y="2895909"/>
              <a:ext cx="3073378" cy="2036579"/>
              <a:chOff x="5448109" y="2668152"/>
              <a:chExt cx="3113353" cy="1957412"/>
            </a:xfrm>
          </p:grpSpPr>
          <p:grpSp>
            <p:nvGrpSpPr>
              <p:cNvPr id="42" name="グループ化 41"/>
              <p:cNvGrpSpPr/>
              <p:nvPr/>
            </p:nvGrpSpPr>
            <p:grpSpPr>
              <a:xfrm>
                <a:off x="5539496" y="2668152"/>
                <a:ext cx="2777874" cy="1957412"/>
                <a:chOff x="5896474" y="2641401"/>
                <a:chExt cx="2777874" cy="1957412"/>
              </a:xfrm>
            </p:grpSpPr>
            <p:sp>
              <p:nvSpPr>
                <p:cNvPr id="54" name="楕円 53"/>
                <p:cNvSpPr>
                  <a:spLocks noChangeAspect="1"/>
                </p:cNvSpPr>
                <p:nvPr/>
              </p:nvSpPr>
              <p:spPr>
                <a:xfrm>
                  <a:off x="7173994" y="3392715"/>
                  <a:ext cx="1271205" cy="1206098"/>
                </a:xfrm>
                <a:prstGeom prst="ellipse">
                  <a:avLst/>
                </a:prstGeom>
                <a:solidFill>
                  <a:schemeClr val="accent6">
                    <a:lumMod val="40000"/>
                    <a:lumOff val="60000"/>
                    <a:alpha val="40000"/>
                  </a:schemeClr>
                </a:solidFill>
                <a:ln>
                  <a:solidFill>
                    <a:schemeClr val="accent6">
                      <a:lumMod val="60000"/>
                      <a:lumOff val="4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5" name="テキスト ボックス 54"/>
                <p:cNvSpPr txBox="1"/>
                <p:nvPr/>
              </p:nvSpPr>
              <p:spPr>
                <a:xfrm>
                  <a:off x="6556075" y="2802305"/>
                  <a:ext cx="1698036" cy="678444"/>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60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・都市の強みを活かしながら勤労世帯の家計所得を底上げ</a:t>
                  </a:r>
                  <a:endParaRPr kumimoji="0"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100" b="1" i="0" u="none" strike="noStrike" kern="1200" cap="none" spc="0" normalizeH="0" baseline="0" noProof="0" dirty="0" smtClean="0">
                      <a:ln>
                        <a:noFill/>
                      </a:ln>
                      <a:solidFill>
                        <a:srgbClr val="002060"/>
                      </a:solidFill>
                      <a:uLnTx/>
                      <a:uFillTx/>
                      <a:latin typeface="Meiryo UI" panose="020B0604030504040204" pitchFamily="50" charset="-128"/>
                      <a:ea typeface="Meiryo UI" panose="020B0604030504040204" pitchFamily="50" charset="-128"/>
                      <a:cs typeface="Meiryo UI" panose="020B0604030504040204" pitchFamily="50" charset="-128"/>
                    </a:rPr>
                    <a:t>社会課題の解決や生活の質の</a:t>
                  </a:r>
                  <a:r>
                    <a:rPr lang="en-US" altLang="ja-JP" sz="11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1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kumimoji="0" lang="ja-JP" altLang="en-US" sz="1100" b="1" i="0" u="none" strike="noStrike" kern="1200" cap="none" spc="0" normalizeH="0" baseline="0" noProof="0" dirty="0" smtClean="0">
                      <a:ln>
                        <a:noFill/>
                      </a:ln>
                      <a:solidFill>
                        <a:srgbClr val="002060"/>
                      </a:solidFill>
                      <a:uLnTx/>
                      <a:uFillTx/>
                      <a:latin typeface="Meiryo UI" panose="020B0604030504040204" pitchFamily="50" charset="-128"/>
                      <a:ea typeface="Meiryo UI" panose="020B0604030504040204" pitchFamily="50" charset="-128"/>
                      <a:cs typeface="Meiryo UI" panose="020B0604030504040204" pitchFamily="50" charset="-128"/>
                    </a:rPr>
                    <a:t>向上など、スマートシティ化</a:t>
                  </a:r>
                  <a:endParaRPr kumimoji="0" lang="en-US" altLang="ja-JP" sz="1100" b="1" i="0" u="none" strike="noStrike" kern="1200" cap="none" spc="0" normalizeH="0" baseline="0" noProof="0" dirty="0">
                    <a:ln>
                      <a:noFill/>
                    </a:ln>
                    <a:solidFill>
                      <a:srgbClr val="002060"/>
                    </a:solidFill>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56"/>
                <p:cNvSpPr txBox="1"/>
                <p:nvPr/>
              </p:nvSpPr>
              <p:spPr>
                <a:xfrm>
                  <a:off x="7304253" y="3773721"/>
                  <a:ext cx="1370095" cy="684303"/>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60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a:t>
                  </a:r>
                  <a:r>
                    <a:rPr kumimoji="0"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CO2</a:t>
                  </a: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排出量実質ゼロをめざす</a:t>
                  </a:r>
                  <a:endParaRPr kumimoji="0"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・「大阪ブルー・オーシャン・</a:t>
                  </a:r>
                  <a:endParaRPr kumimoji="0"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ビジョン」の早期達成に貢献</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テキスト ボックス 57"/>
                <p:cNvSpPr txBox="1"/>
                <p:nvPr/>
              </p:nvSpPr>
              <p:spPr>
                <a:xfrm>
                  <a:off x="7118549" y="2641401"/>
                  <a:ext cx="372153" cy="178391"/>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経済</a:t>
                  </a:r>
                  <a:endParaRPr kumimoji="0" lang="en-US" altLang="ja-JP" sz="105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59" name="テキスト ボックス 58"/>
                <p:cNvSpPr txBox="1"/>
                <p:nvPr/>
              </p:nvSpPr>
              <p:spPr>
                <a:xfrm>
                  <a:off x="6461604" y="3546679"/>
                  <a:ext cx="361650" cy="178391"/>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社会</a:t>
                  </a:r>
                  <a:endParaRPr kumimoji="0" lang="en-US" altLang="ja-JP" sz="105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60" name="テキスト ボックス 59"/>
                <p:cNvSpPr txBox="1"/>
                <p:nvPr/>
              </p:nvSpPr>
              <p:spPr>
                <a:xfrm>
                  <a:off x="7698638" y="3575637"/>
                  <a:ext cx="364753" cy="178391"/>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環境</a:t>
                  </a:r>
                  <a:endParaRPr kumimoji="0" lang="en-US" altLang="ja-JP" sz="105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56" name="テキスト ボックス 55"/>
                <p:cNvSpPr txBox="1"/>
                <p:nvPr/>
              </p:nvSpPr>
              <p:spPr>
                <a:xfrm>
                  <a:off x="5896474" y="3782000"/>
                  <a:ext cx="1372981" cy="655007"/>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60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・生涯を通じ健康で、自らの意思に基づき活動できる社会</a:t>
                  </a:r>
                  <a:endParaRPr kumimoji="0"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・持続可能な社会の創り手としての子どもたちの学力向上</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43" name="図 42">
                <a:extLst>
                  <a:ext uri="{FF2B5EF4-FFF2-40B4-BE49-F238E27FC236}">
                    <a16:creationId xmlns:a16="http://schemas.microsoft.com/office/drawing/2014/main" id="{A0DAFFEF-283F-418F-979B-47AFB2A3760B}"/>
                  </a:ext>
                </a:extLst>
              </p:cNvPr>
              <p:cNvPicPr>
                <a:picLocks noChangeAspect="1"/>
              </p:cNvPicPr>
              <p:nvPr/>
            </p:nvPicPr>
            <p:blipFill>
              <a:blip r:embed="rId3"/>
              <a:stretch>
                <a:fillRect/>
              </a:stretch>
            </p:blipFill>
            <p:spPr>
              <a:xfrm>
                <a:off x="8259323" y="3511555"/>
                <a:ext cx="302139" cy="302139"/>
              </a:xfrm>
              <a:prstGeom prst="rect">
                <a:avLst/>
              </a:prstGeom>
            </p:spPr>
          </p:pic>
          <p:pic>
            <p:nvPicPr>
              <p:cNvPr id="44" name="図 43">
                <a:extLst>
                  <a:ext uri="{FF2B5EF4-FFF2-40B4-BE49-F238E27FC236}">
                    <a16:creationId xmlns:a16="http://schemas.microsoft.com/office/drawing/2014/main" id="{35C6031D-1D1D-4641-ACA3-3F8DF2256512}"/>
                  </a:ext>
                </a:extLst>
              </p:cNvPr>
              <p:cNvPicPr>
                <a:picLocks noChangeAspect="1"/>
              </p:cNvPicPr>
              <p:nvPr/>
            </p:nvPicPr>
            <p:blipFill>
              <a:blip r:embed="rId4"/>
              <a:stretch>
                <a:fillRect/>
              </a:stretch>
            </p:blipFill>
            <p:spPr>
              <a:xfrm>
                <a:off x="7937470" y="3505913"/>
                <a:ext cx="301503" cy="301503"/>
              </a:xfrm>
              <a:prstGeom prst="rect">
                <a:avLst/>
              </a:prstGeom>
            </p:spPr>
          </p:pic>
          <p:pic>
            <p:nvPicPr>
              <p:cNvPr id="45" name="図 44">
                <a:extLst>
                  <a:ext uri="{FF2B5EF4-FFF2-40B4-BE49-F238E27FC236}">
                    <a16:creationId xmlns:a16="http://schemas.microsoft.com/office/drawing/2014/main" id="{10F190B6-0A22-4FAB-9439-C8B9CD5D3446}"/>
                  </a:ext>
                </a:extLst>
              </p:cNvPr>
              <p:cNvPicPr>
                <a:picLocks noChangeAspect="1"/>
              </p:cNvPicPr>
              <p:nvPr/>
            </p:nvPicPr>
            <p:blipFill>
              <a:blip r:embed="rId5"/>
              <a:stretch>
                <a:fillRect/>
              </a:stretch>
            </p:blipFill>
            <p:spPr>
              <a:xfrm>
                <a:off x="7785972" y="2679060"/>
                <a:ext cx="302250" cy="306935"/>
              </a:xfrm>
              <a:prstGeom prst="rect">
                <a:avLst/>
              </a:prstGeom>
            </p:spPr>
          </p:pic>
          <p:pic>
            <p:nvPicPr>
              <p:cNvPr id="46" name="図 45">
                <a:extLst>
                  <a:ext uri="{FF2B5EF4-FFF2-40B4-BE49-F238E27FC236}">
                    <a16:creationId xmlns:a16="http://schemas.microsoft.com/office/drawing/2014/main" id="{88C14638-9372-4506-98EA-C92770433685}"/>
                  </a:ext>
                </a:extLst>
              </p:cNvPr>
              <p:cNvPicPr>
                <a:picLocks noChangeAspect="1"/>
              </p:cNvPicPr>
              <p:nvPr/>
            </p:nvPicPr>
            <p:blipFill>
              <a:blip r:embed="rId6"/>
              <a:stretch>
                <a:fillRect/>
              </a:stretch>
            </p:blipFill>
            <p:spPr>
              <a:xfrm>
                <a:off x="8103687" y="2679060"/>
                <a:ext cx="302410" cy="299991"/>
              </a:xfrm>
              <a:prstGeom prst="rect">
                <a:avLst/>
              </a:prstGeom>
            </p:spPr>
          </p:pic>
          <p:pic>
            <p:nvPicPr>
              <p:cNvPr id="47" name="図 46">
                <a:extLst>
                  <a:ext uri="{FF2B5EF4-FFF2-40B4-BE49-F238E27FC236}">
                    <a16:creationId xmlns:a16="http://schemas.microsoft.com/office/drawing/2014/main" id="{A88DD228-48F8-48BA-8BA6-355A2E405B28}"/>
                  </a:ext>
                </a:extLst>
              </p:cNvPr>
              <p:cNvPicPr>
                <a:picLocks noChangeAspect="1"/>
              </p:cNvPicPr>
              <p:nvPr/>
            </p:nvPicPr>
            <p:blipFill>
              <a:blip r:embed="rId7"/>
              <a:stretch>
                <a:fillRect/>
              </a:stretch>
            </p:blipFill>
            <p:spPr>
              <a:xfrm>
                <a:off x="7915276" y="3002080"/>
                <a:ext cx="299804" cy="299804"/>
              </a:xfrm>
              <a:prstGeom prst="rect">
                <a:avLst/>
              </a:prstGeom>
            </p:spPr>
          </p:pic>
          <p:pic>
            <p:nvPicPr>
              <p:cNvPr id="48" name="図 47">
                <a:extLst>
                  <a:ext uri="{FF2B5EF4-FFF2-40B4-BE49-F238E27FC236}">
                    <a16:creationId xmlns:a16="http://schemas.microsoft.com/office/drawing/2014/main" id="{278C9180-2E15-4CD3-9F84-F469DF68D6F8}"/>
                  </a:ext>
                </a:extLst>
              </p:cNvPr>
              <p:cNvPicPr>
                <a:picLocks noChangeAspect="1"/>
              </p:cNvPicPr>
              <p:nvPr/>
            </p:nvPicPr>
            <p:blipFill>
              <a:blip r:embed="rId8"/>
              <a:stretch>
                <a:fillRect/>
              </a:stretch>
            </p:blipFill>
            <p:spPr>
              <a:xfrm>
                <a:off x="8224513" y="3002080"/>
                <a:ext cx="300642" cy="298237"/>
              </a:xfrm>
              <a:prstGeom prst="rect">
                <a:avLst/>
              </a:prstGeom>
            </p:spPr>
          </p:pic>
          <p:pic>
            <p:nvPicPr>
              <p:cNvPr id="49" name="図 48">
                <a:extLst>
                  <a:ext uri="{FF2B5EF4-FFF2-40B4-BE49-F238E27FC236}">
                    <a16:creationId xmlns:a16="http://schemas.microsoft.com/office/drawing/2014/main" id="{8BB83ED3-4675-4C73-91F6-AFD75223722E}"/>
                  </a:ext>
                </a:extLst>
              </p:cNvPr>
              <p:cNvPicPr>
                <a:picLocks noChangeAspect="1"/>
              </p:cNvPicPr>
              <p:nvPr/>
            </p:nvPicPr>
            <p:blipFill>
              <a:blip r:embed="rId9"/>
              <a:stretch>
                <a:fillRect/>
              </a:stretch>
            </p:blipFill>
            <p:spPr>
              <a:xfrm>
                <a:off x="5448109" y="3508661"/>
                <a:ext cx="307929" cy="307929"/>
              </a:xfrm>
              <a:prstGeom prst="rect">
                <a:avLst/>
              </a:prstGeom>
            </p:spPr>
          </p:pic>
          <p:pic>
            <p:nvPicPr>
              <p:cNvPr id="50" name="図 49">
                <a:extLst>
                  <a:ext uri="{FF2B5EF4-FFF2-40B4-BE49-F238E27FC236}">
                    <a16:creationId xmlns:a16="http://schemas.microsoft.com/office/drawing/2014/main" id="{5EBE6473-8300-4268-AB85-32686BF620A2}"/>
                  </a:ext>
                </a:extLst>
              </p:cNvPr>
              <p:cNvPicPr>
                <a:picLocks noChangeAspect="1"/>
              </p:cNvPicPr>
              <p:nvPr/>
            </p:nvPicPr>
            <p:blipFill>
              <a:blip r:embed="rId10"/>
              <a:stretch>
                <a:fillRect/>
              </a:stretch>
            </p:blipFill>
            <p:spPr>
              <a:xfrm>
                <a:off x="5764941" y="3513360"/>
                <a:ext cx="301224" cy="303560"/>
              </a:xfrm>
              <a:prstGeom prst="rect">
                <a:avLst/>
              </a:prstGeom>
            </p:spPr>
          </p:pic>
        </p:grpSp>
        <p:pic>
          <p:nvPicPr>
            <p:cNvPr id="41" name="図 40">
              <a:extLst>
                <a:ext uri="{FF2B5EF4-FFF2-40B4-BE49-F238E27FC236}">
                  <a16:creationId xmlns:a16="http://schemas.microsoft.com/office/drawing/2014/main" id="{17F0645B-29D2-4C7F-8BD3-C6F123AE3727}"/>
                </a:ext>
              </a:extLst>
            </p:cNvPr>
            <p:cNvPicPr>
              <a:picLocks noChangeAspect="1"/>
            </p:cNvPicPr>
            <p:nvPr/>
          </p:nvPicPr>
          <p:blipFill>
            <a:blip r:embed="rId11"/>
            <a:stretch>
              <a:fillRect/>
            </a:stretch>
          </p:blipFill>
          <p:spPr>
            <a:xfrm>
              <a:off x="3399823" y="4103434"/>
              <a:ext cx="295589" cy="306020"/>
            </a:xfrm>
            <a:prstGeom prst="rect">
              <a:avLst/>
            </a:prstGeom>
          </p:spPr>
        </p:pic>
      </p:grpSp>
      <p:sp>
        <p:nvSpPr>
          <p:cNvPr id="63" name="テキスト ボックス 62">
            <a:extLst>
              <a:ext uri="{FF2B5EF4-FFF2-40B4-BE49-F238E27FC236}">
                <a16:creationId xmlns:a16="http://schemas.microsoft.com/office/drawing/2014/main" id="{B3BF1302-8B95-4C74-B0BD-F1CAB520709E}"/>
              </a:ext>
            </a:extLst>
          </p:cNvPr>
          <p:cNvSpPr txBox="1"/>
          <p:nvPr/>
        </p:nvSpPr>
        <p:spPr>
          <a:xfrm>
            <a:off x="113513" y="3703454"/>
            <a:ext cx="8895345"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b="1" dirty="0" smtClean="0">
                <a:solidFill>
                  <a:prstClr val="white"/>
                </a:solidFill>
                <a:latin typeface="Meiryo UI"/>
                <a:ea typeface="Meiryo UI"/>
              </a:rPr>
              <a:t>大阪府・大阪市　</a:t>
            </a:r>
            <a:r>
              <a:rPr lang="en-US" altLang="ja-JP" b="1" dirty="0" smtClean="0">
                <a:solidFill>
                  <a:prstClr val="white"/>
                </a:solidFill>
                <a:latin typeface="Meiryo UI"/>
                <a:ea typeface="Meiryo UI"/>
              </a:rPr>
              <a:t>SDGs</a:t>
            </a:r>
            <a:r>
              <a:rPr lang="ja-JP" altLang="en-US" b="1" dirty="0" smtClean="0">
                <a:solidFill>
                  <a:prstClr val="white"/>
                </a:solidFill>
                <a:latin typeface="Meiryo UI"/>
                <a:ea typeface="Meiryo UI"/>
              </a:rPr>
              <a:t>未来都市計画</a:t>
            </a:r>
            <a:endParaRPr kumimoji="0" lang="ja-JP" altLang="en-US" sz="1400" b="1" i="0" u="none" strike="noStrike" kern="1200" cap="none" spc="0" normalizeH="0" baseline="0" noProof="0" dirty="0">
              <a:ln>
                <a:noFill/>
              </a:ln>
              <a:solidFill>
                <a:prstClr val="white"/>
              </a:solidFill>
              <a:effectLst/>
              <a:uLnTx/>
              <a:uFillTx/>
              <a:latin typeface="Meiryo UI"/>
              <a:ea typeface="Meiryo UI"/>
              <a:cs typeface="+mn-cs"/>
            </a:endParaRPr>
          </a:p>
        </p:txBody>
      </p:sp>
      <p:pic>
        <p:nvPicPr>
          <p:cNvPr id="65" name="図 64">
            <a:extLst>
              <a:ext uri="{FF2B5EF4-FFF2-40B4-BE49-F238E27FC236}">
                <a16:creationId xmlns:a16="http://schemas.microsoft.com/office/drawing/2014/main" id="{278C9180-2E15-4CD3-9F84-F469DF68D6F8}"/>
              </a:ext>
            </a:extLst>
          </p:cNvPr>
          <p:cNvPicPr preferRelativeResize="0">
            <a:picLocks noChangeAspect="1"/>
          </p:cNvPicPr>
          <p:nvPr/>
        </p:nvPicPr>
        <p:blipFill>
          <a:blip r:embed="rId12"/>
          <a:stretch>
            <a:fillRect/>
          </a:stretch>
        </p:blipFill>
        <p:spPr>
          <a:xfrm>
            <a:off x="153395" y="6004086"/>
            <a:ext cx="596010" cy="591247"/>
          </a:xfrm>
          <a:prstGeom prst="rect">
            <a:avLst/>
          </a:prstGeom>
        </p:spPr>
      </p:pic>
      <p:sp>
        <p:nvSpPr>
          <p:cNvPr id="12" name="テキスト ボックス 11"/>
          <p:cNvSpPr txBox="1"/>
          <p:nvPr/>
        </p:nvSpPr>
        <p:spPr>
          <a:xfrm>
            <a:off x="10138" y="5793364"/>
            <a:ext cx="3397411" cy="261610"/>
          </a:xfrm>
          <a:prstGeom prst="rect">
            <a:avLst/>
          </a:prstGeom>
          <a:noFill/>
        </p:spPr>
        <p:txBody>
          <a:bodyPr wrap="square" rtlCol="0">
            <a:spAutoFit/>
          </a:bodyPr>
          <a:lstStyle/>
          <a:p>
            <a:r>
              <a:rPr kumimoji="1" lang="en-US" altLang="ja-JP" sz="1100" dirty="0" smtClean="0"/>
              <a:t>&lt;</a:t>
            </a:r>
            <a:r>
              <a:rPr kumimoji="1" lang="ja-JP" altLang="en-US" sz="1100" dirty="0" smtClean="0"/>
              <a:t>関連ゴール</a:t>
            </a:r>
            <a:r>
              <a:rPr kumimoji="1" lang="en-US" altLang="ja-JP" sz="1100" dirty="0"/>
              <a:t>&gt;</a:t>
            </a:r>
            <a:endParaRPr kumimoji="1" lang="ja-JP" altLang="en-US" sz="1100" dirty="0"/>
          </a:p>
        </p:txBody>
      </p:sp>
      <p:sp>
        <p:nvSpPr>
          <p:cNvPr id="37" name="正方形/長方形 36">
            <a:extLst>
              <a:ext uri="{FF2B5EF4-FFF2-40B4-BE49-F238E27FC236}">
                <a16:creationId xmlns:a16="http://schemas.microsoft.com/office/drawing/2014/main" id="{CE8AAF3E-455B-4066-A9F1-CB7B7D7866DD}"/>
              </a:ext>
            </a:extLst>
          </p:cNvPr>
          <p:cNvSpPr/>
          <p:nvPr/>
        </p:nvSpPr>
        <p:spPr>
          <a:xfrm>
            <a:off x="115910" y="4101191"/>
            <a:ext cx="4652888" cy="1646605"/>
          </a:xfrm>
          <a:prstGeom prst="rect">
            <a:avLst/>
          </a:prstGeom>
          <a:solidFill>
            <a:schemeClr val="bg1"/>
          </a:solidFill>
          <a:ln>
            <a:solidFill>
              <a:schemeClr val="accent2"/>
            </a:solidFill>
          </a:ln>
          <a:effectLst>
            <a:outerShdw blurRad="50800" dist="38100" dir="2700000" algn="tl" rotWithShape="0">
              <a:prstClr val="black">
                <a:alpha val="40000"/>
              </a:prstClr>
            </a:outerShdw>
          </a:effectLst>
        </p:spPr>
        <p:txBody>
          <a:bodyPr wrap="square">
            <a:spAutoFit/>
          </a:bodyPr>
          <a:lstStyle/>
          <a:p>
            <a:pPr lvl="0">
              <a:defRPr/>
            </a:pPr>
            <a:r>
              <a:rPr lang="ja-JP" altLang="en-US" sz="1200" dirty="0" smtClean="0">
                <a:solidFill>
                  <a:prstClr val="black"/>
                </a:solidFill>
                <a:latin typeface="HGP明朝B" panose="02020800000000000000" pitchFamily="18" charset="-128"/>
                <a:ea typeface="HGP明朝B" panose="02020800000000000000" pitchFamily="18" charset="-128"/>
              </a:rPr>
              <a:t>・　</a:t>
            </a:r>
            <a:r>
              <a:rPr lang="en-US" altLang="ja-JP" sz="1200" dirty="0" smtClean="0">
                <a:solidFill>
                  <a:prstClr val="black"/>
                </a:solidFill>
                <a:latin typeface="HGP明朝B" panose="02020800000000000000" pitchFamily="18" charset="-128"/>
                <a:ea typeface="HGP明朝B" panose="02020800000000000000" pitchFamily="18" charset="-128"/>
              </a:rPr>
              <a:t>2020</a:t>
            </a:r>
            <a:r>
              <a:rPr lang="ja-JP" altLang="en-US" sz="1200" dirty="0" smtClean="0">
                <a:solidFill>
                  <a:prstClr val="black"/>
                </a:solidFill>
                <a:latin typeface="HGP明朝B" panose="02020800000000000000" pitchFamily="18" charset="-128"/>
                <a:ea typeface="HGP明朝B" panose="02020800000000000000" pitchFamily="18" charset="-128"/>
              </a:rPr>
              <a:t>年</a:t>
            </a:r>
            <a:r>
              <a:rPr lang="en-US" altLang="ja-JP" sz="1200" dirty="0" smtClean="0">
                <a:solidFill>
                  <a:prstClr val="black"/>
                </a:solidFill>
                <a:latin typeface="HGP明朝B" panose="02020800000000000000" pitchFamily="18" charset="-128"/>
                <a:ea typeface="HGP明朝B" panose="02020800000000000000" pitchFamily="18" charset="-128"/>
              </a:rPr>
              <a:t>7</a:t>
            </a:r>
            <a:r>
              <a:rPr lang="ja-JP" altLang="en-US" sz="1200" dirty="0" smtClean="0">
                <a:solidFill>
                  <a:prstClr val="black"/>
                </a:solidFill>
                <a:latin typeface="HGP明朝B" panose="02020800000000000000" pitchFamily="18" charset="-128"/>
                <a:ea typeface="HGP明朝B" panose="02020800000000000000" pitchFamily="18" charset="-128"/>
              </a:rPr>
              <a:t>月に大阪府</a:t>
            </a:r>
            <a:r>
              <a:rPr lang="ja-JP" altLang="en-US" sz="1200" dirty="0">
                <a:solidFill>
                  <a:prstClr val="black"/>
                </a:solidFill>
                <a:latin typeface="HGP明朝B" panose="02020800000000000000" pitchFamily="18" charset="-128"/>
                <a:ea typeface="HGP明朝B" panose="02020800000000000000" pitchFamily="18" charset="-128"/>
              </a:rPr>
              <a:t>・大阪市の共同提案が、内閣府の「</a:t>
            </a:r>
            <a:r>
              <a:rPr lang="en-US" altLang="ja-JP" sz="1200" dirty="0">
                <a:solidFill>
                  <a:prstClr val="black"/>
                </a:solidFill>
                <a:latin typeface="HGP明朝B" panose="02020800000000000000" pitchFamily="18" charset="-128"/>
                <a:ea typeface="HGP明朝B" panose="02020800000000000000" pitchFamily="18" charset="-128"/>
              </a:rPr>
              <a:t>SDGs</a:t>
            </a:r>
            <a:r>
              <a:rPr lang="ja-JP" altLang="en-US" sz="1200" dirty="0" smtClean="0">
                <a:solidFill>
                  <a:prstClr val="black"/>
                </a:solidFill>
                <a:latin typeface="HGP明朝B" panose="02020800000000000000" pitchFamily="18" charset="-128"/>
                <a:ea typeface="HGP明朝B" panose="02020800000000000000" pitchFamily="18" charset="-128"/>
              </a:rPr>
              <a:t>未来 </a:t>
            </a:r>
            <a:endParaRPr lang="en-US" altLang="ja-JP" sz="1200" dirty="0" smtClean="0">
              <a:solidFill>
                <a:prstClr val="black"/>
              </a:solidFill>
              <a:latin typeface="HGP明朝B" panose="02020800000000000000" pitchFamily="18" charset="-128"/>
              <a:ea typeface="HGP明朝B" panose="02020800000000000000" pitchFamily="18" charset="-128"/>
            </a:endParaRPr>
          </a:p>
          <a:p>
            <a:pPr lvl="0">
              <a:defRPr/>
            </a:pPr>
            <a:r>
              <a:rPr lang="en-US" altLang="ja-JP" sz="1200" dirty="0">
                <a:solidFill>
                  <a:prstClr val="black"/>
                </a:solidFill>
                <a:latin typeface="HGP明朝B" panose="02020800000000000000" pitchFamily="18" charset="-128"/>
                <a:ea typeface="HGP明朝B" panose="02020800000000000000" pitchFamily="18" charset="-128"/>
              </a:rPr>
              <a:t> </a:t>
            </a:r>
            <a:r>
              <a:rPr lang="en-US" altLang="ja-JP" sz="1200" dirty="0" smtClean="0">
                <a:solidFill>
                  <a:prstClr val="black"/>
                </a:solidFill>
                <a:latin typeface="HGP明朝B" panose="02020800000000000000" pitchFamily="18" charset="-128"/>
                <a:ea typeface="HGP明朝B" panose="02020800000000000000" pitchFamily="18" charset="-128"/>
              </a:rPr>
              <a:t>  </a:t>
            </a:r>
            <a:r>
              <a:rPr lang="ja-JP" altLang="en-US" sz="1200" dirty="0" smtClean="0">
                <a:solidFill>
                  <a:prstClr val="black"/>
                </a:solidFill>
                <a:latin typeface="HGP明朝B" panose="02020800000000000000" pitchFamily="18" charset="-128"/>
                <a:ea typeface="HGP明朝B" panose="02020800000000000000" pitchFamily="18" charset="-128"/>
              </a:rPr>
              <a:t>都市</a:t>
            </a:r>
            <a:r>
              <a:rPr lang="ja-JP" altLang="en-US" sz="1200" dirty="0">
                <a:solidFill>
                  <a:prstClr val="black"/>
                </a:solidFill>
                <a:latin typeface="HGP明朝B" panose="02020800000000000000" pitchFamily="18" charset="-128"/>
                <a:ea typeface="HGP明朝B" panose="02020800000000000000" pitchFamily="18" charset="-128"/>
              </a:rPr>
              <a:t>及び自治体</a:t>
            </a:r>
            <a:r>
              <a:rPr lang="en-US" altLang="ja-JP" sz="1200" dirty="0">
                <a:solidFill>
                  <a:prstClr val="black"/>
                </a:solidFill>
                <a:latin typeface="HGP明朝B" panose="02020800000000000000" pitchFamily="18" charset="-128"/>
                <a:ea typeface="HGP明朝B" panose="02020800000000000000" pitchFamily="18" charset="-128"/>
              </a:rPr>
              <a:t>SDGs</a:t>
            </a:r>
            <a:r>
              <a:rPr lang="ja-JP" altLang="en-US" sz="1200" dirty="0">
                <a:solidFill>
                  <a:prstClr val="black"/>
                </a:solidFill>
                <a:latin typeface="HGP明朝B" panose="02020800000000000000" pitchFamily="18" charset="-128"/>
                <a:ea typeface="HGP明朝B" panose="02020800000000000000" pitchFamily="18" charset="-128"/>
              </a:rPr>
              <a:t>モデル事業」に選定</a:t>
            </a:r>
            <a:r>
              <a:rPr lang="ja-JP" altLang="en-US" sz="1200" dirty="0" smtClean="0">
                <a:solidFill>
                  <a:prstClr val="black"/>
                </a:solidFill>
                <a:latin typeface="HGP明朝B" panose="02020800000000000000" pitchFamily="18" charset="-128"/>
                <a:ea typeface="HGP明朝B" panose="02020800000000000000" pitchFamily="18" charset="-128"/>
              </a:rPr>
              <a:t>され、同年</a:t>
            </a:r>
            <a:r>
              <a:rPr lang="en-US" altLang="ja-JP" sz="1200" dirty="0" smtClean="0">
                <a:solidFill>
                  <a:prstClr val="black"/>
                </a:solidFill>
                <a:latin typeface="HGP明朝B" panose="02020800000000000000" pitchFamily="18" charset="-128"/>
                <a:ea typeface="HGP明朝B" panose="02020800000000000000" pitchFamily="18" charset="-128"/>
              </a:rPr>
              <a:t>10</a:t>
            </a:r>
            <a:r>
              <a:rPr lang="ja-JP" altLang="en-US" sz="1200" dirty="0" smtClean="0">
                <a:solidFill>
                  <a:prstClr val="black"/>
                </a:solidFill>
                <a:latin typeface="HGP明朝B" panose="02020800000000000000" pitchFamily="18" charset="-128"/>
                <a:ea typeface="HGP明朝B" panose="02020800000000000000" pitchFamily="18" charset="-128"/>
              </a:rPr>
              <a:t>月に大阪府・</a:t>
            </a:r>
            <a:endParaRPr lang="en-US" altLang="ja-JP" sz="1200" dirty="0" smtClean="0">
              <a:solidFill>
                <a:prstClr val="black"/>
              </a:solidFill>
              <a:latin typeface="HGP明朝B" panose="02020800000000000000" pitchFamily="18" charset="-128"/>
              <a:ea typeface="HGP明朝B" panose="02020800000000000000" pitchFamily="18" charset="-128"/>
            </a:endParaRPr>
          </a:p>
          <a:p>
            <a:pPr lvl="0">
              <a:defRPr/>
            </a:pPr>
            <a:r>
              <a:rPr lang="en-US" altLang="ja-JP" sz="1200" dirty="0">
                <a:solidFill>
                  <a:prstClr val="black"/>
                </a:solidFill>
                <a:latin typeface="HGP明朝B" panose="02020800000000000000" pitchFamily="18" charset="-128"/>
                <a:ea typeface="HGP明朝B" panose="02020800000000000000" pitchFamily="18" charset="-128"/>
              </a:rPr>
              <a:t> </a:t>
            </a:r>
            <a:r>
              <a:rPr lang="en-US" altLang="ja-JP" sz="1200" dirty="0" smtClean="0">
                <a:solidFill>
                  <a:prstClr val="black"/>
                </a:solidFill>
                <a:latin typeface="HGP明朝B" panose="02020800000000000000" pitchFamily="18" charset="-128"/>
                <a:ea typeface="HGP明朝B" panose="02020800000000000000" pitchFamily="18" charset="-128"/>
              </a:rPr>
              <a:t>  </a:t>
            </a:r>
            <a:r>
              <a:rPr lang="ja-JP" altLang="en-US" sz="1200" dirty="0" smtClean="0">
                <a:solidFill>
                  <a:prstClr val="black"/>
                </a:solidFill>
                <a:latin typeface="HGP明朝B" panose="02020800000000000000" pitchFamily="18" charset="-128"/>
                <a:ea typeface="HGP明朝B" panose="02020800000000000000" pitchFamily="18" charset="-128"/>
              </a:rPr>
              <a:t>大阪市</a:t>
            </a:r>
            <a:r>
              <a:rPr lang="en-US" altLang="ja-JP" sz="1200" dirty="0" smtClean="0">
                <a:solidFill>
                  <a:prstClr val="black"/>
                </a:solidFill>
                <a:latin typeface="HGP明朝B" panose="02020800000000000000" pitchFamily="18" charset="-128"/>
                <a:ea typeface="HGP明朝B" panose="02020800000000000000" pitchFamily="18" charset="-128"/>
              </a:rPr>
              <a:t>SDGs</a:t>
            </a:r>
            <a:r>
              <a:rPr lang="ja-JP" altLang="en-US" sz="1200" dirty="0" smtClean="0">
                <a:solidFill>
                  <a:prstClr val="black"/>
                </a:solidFill>
                <a:latin typeface="HGP明朝B" panose="02020800000000000000" pitchFamily="18" charset="-128"/>
                <a:ea typeface="HGP明朝B" panose="02020800000000000000" pitchFamily="18" charset="-128"/>
              </a:rPr>
              <a:t>未来都市計画を策定。</a:t>
            </a:r>
            <a:endParaRPr lang="en-US" altLang="ja-JP" sz="1200" dirty="0">
              <a:solidFill>
                <a:prstClr val="black"/>
              </a:solidFill>
              <a:latin typeface="HGP明朝B" panose="02020800000000000000" pitchFamily="18" charset="-128"/>
              <a:ea typeface="HGP明朝B" panose="02020800000000000000" pitchFamily="18" charset="-128"/>
            </a:endParaRPr>
          </a:p>
          <a:p>
            <a:pPr lvl="0">
              <a:lnSpc>
                <a:spcPts val="600"/>
              </a:lnSpc>
              <a:defRPr/>
            </a:pPr>
            <a:endParaRPr lang="en-US" altLang="ja-JP" sz="1200" dirty="0" smtClean="0">
              <a:solidFill>
                <a:prstClr val="black"/>
              </a:solidFill>
              <a:latin typeface="HGP明朝B" panose="02020800000000000000" pitchFamily="18" charset="-128"/>
              <a:ea typeface="HGP明朝B" panose="02020800000000000000" pitchFamily="18" charset="-128"/>
            </a:endParaRPr>
          </a:p>
          <a:p>
            <a:pPr lvl="0">
              <a:defRPr/>
            </a:pPr>
            <a:r>
              <a:rPr lang="ja-JP" altLang="en-US" sz="1200" dirty="0" smtClean="0">
                <a:solidFill>
                  <a:prstClr val="black"/>
                </a:solidFill>
                <a:latin typeface="HGP明朝B" panose="02020800000000000000" pitchFamily="18" charset="-128"/>
                <a:ea typeface="HGP明朝B" panose="02020800000000000000" pitchFamily="18" charset="-128"/>
              </a:rPr>
              <a:t>・　「</a:t>
            </a:r>
            <a:r>
              <a:rPr lang="ja-JP" altLang="en-US" sz="1200" dirty="0">
                <a:solidFill>
                  <a:prstClr val="black"/>
                </a:solidFill>
                <a:latin typeface="HGP明朝B" panose="02020800000000000000" pitchFamily="18" charset="-128"/>
                <a:ea typeface="HGP明朝B" panose="02020800000000000000" pitchFamily="18" charset="-128"/>
              </a:rPr>
              <a:t>いのち輝く未来社会のデザイン」をテーマに</a:t>
            </a:r>
            <a:r>
              <a:rPr lang="ja-JP" altLang="en-US" sz="1200" dirty="0" smtClean="0">
                <a:solidFill>
                  <a:prstClr val="black"/>
                </a:solidFill>
                <a:latin typeface="HGP明朝B" panose="02020800000000000000" pitchFamily="18" charset="-128"/>
                <a:ea typeface="HGP明朝B" panose="02020800000000000000" pitchFamily="18" charset="-128"/>
              </a:rPr>
              <a:t>掲げる大阪</a:t>
            </a:r>
            <a:r>
              <a:rPr lang="ja-JP" altLang="en-US" sz="1200" dirty="0">
                <a:solidFill>
                  <a:prstClr val="black"/>
                </a:solidFill>
                <a:latin typeface="HGP明朝B" panose="02020800000000000000" pitchFamily="18" charset="-128"/>
                <a:ea typeface="HGP明朝B" panose="02020800000000000000" pitchFamily="18" charset="-128"/>
              </a:rPr>
              <a:t>・</a:t>
            </a:r>
            <a:r>
              <a:rPr lang="ja-JP" altLang="en-US" sz="1200" dirty="0" smtClean="0">
                <a:solidFill>
                  <a:prstClr val="black"/>
                </a:solidFill>
                <a:latin typeface="HGP明朝B" panose="02020800000000000000" pitchFamily="18" charset="-128"/>
                <a:ea typeface="HGP明朝B" panose="02020800000000000000" pitchFamily="18" charset="-128"/>
              </a:rPr>
              <a:t>関西万博　</a:t>
            </a:r>
            <a:endParaRPr lang="en-US" altLang="ja-JP" sz="1200" dirty="0" smtClean="0">
              <a:solidFill>
                <a:prstClr val="black"/>
              </a:solidFill>
              <a:latin typeface="HGP明朝B" panose="02020800000000000000" pitchFamily="18" charset="-128"/>
              <a:ea typeface="HGP明朝B" panose="02020800000000000000" pitchFamily="18" charset="-128"/>
            </a:endParaRPr>
          </a:p>
          <a:p>
            <a:pPr lvl="0">
              <a:defRPr/>
            </a:pPr>
            <a:r>
              <a:rPr lang="ja-JP" altLang="en-US" sz="1200" dirty="0">
                <a:solidFill>
                  <a:prstClr val="black"/>
                </a:solidFill>
                <a:latin typeface="HGP明朝B" panose="02020800000000000000" pitchFamily="18" charset="-128"/>
                <a:ea typeface="HGP明朝B" panose="02020800000000000000" pitchFamily="18" charset="-128"/>
              </a:rPr>
              <a:t>　</a:t>
            </a:r>
            <a:r>
              <a:rPr lang="ja-JP" altLang="en-US" sz="1200" dirty="0" smtClean="0">
                <a:solidFill>
                  <a:prstClr val="black"/>
                </a:solidFill>
                <a:latin typeface="HGP明朝B" panose="02020800000000000000" pitchFamily="18" charset="-128"/>
                <a:ea typeface="HGP明朝B" panose="02020800000000000000" pitchFamily="18" charset="-128"/>
              </a:rPr>
              <a:t>　の</a:t>
            </a:r>
            <a:r>
              <a:rPr lang="ja-JP" altLang="en-US" sz="1200" dirty="0">
                <a:solidFill>
                  <a:prstClr val="black"/>
                </a:solidFill>
                <a:latin typeface="HGP明朝B" panose="02020800000000000000" pitchFamily="18" charset="-128"/>
                <a:ea typeface="HGP明朝B" panose="02020800000000000000" pitchFamily="18" charset="-128"/>
              </a:rPr>
              <a:t>開催都市として、行政だけでなく、府民や企業</a:t>
            </a:r>
            <a:r>
              <a:rPr lang="ja-JP" altLang="en-US" sz="1200" dirty="0" smtClean="0">
                <a:solidFill>
                  <a:prstClr val="black"/>
                </a:solidFill>
                <a:latin typeface="HGP明朝B" panose="02020800000000000000" pitchFamily="18" charset="-128"/>
                <a:ea typeface="HGP明朝B" panose="02020800000000000000" pitchFamily="18" charset="-128"/>
              </a:rPr>
              <a:t>、市町村</a:t>
            </a:r>
            <a:r>
              <a:rPr lang="ja-JP" altLang="en-US" sz="1200" dirty="0">
                <a:solidFill>
                  <a:prstClr val="black"/>
                </a:solidFill>
                <a:latin typeface="HGP明朝B" panose="02020800000000000000" pitchFamily="18" charset="-128"/>
                <a:ea typeface="HGP明朝B" panose="02020800000000000000" pitchFamily="18" charset="-128"/>
              </a:rPr>
              <a:t>、</a:t>
            </a:r>
            <a:r>
              <a:rPr lang="ja-JP" altLang="en-US" sz="1200" dirty="0" smtClean="0">
                <a:solidFill>
                  <a:prstClr val="black"/>
                </a:solidFill>
                <a:latin typeface="HGP明朝B" panose="02020800000000000000" pitchFamily="18" charset="-128"/>
                <a:ea typeface="HGP明朝B" panose="02020800000000000000" pitchFamily="18" charset="-128"/>
              </a:rPr>
              <a:t>金融機</a:t>
            </a:r>
            <a:endParaRPr lang="en-US" altLang="ja-JP" sz="1200" dirty="0" smtClean="0">
              <a:solidFill>
                <a:prstClr val="black"/>
              </a:solidFill>
              <a:latin typeface="HGP明朝B" panose="02020800000000000000" pitchFamily="18" charset="-128"/>
              <a:ea typeface="HGP明朝B" panose="02020800000000000000" pitchFamily="18" charset="-128"/>
            </a:endParaRPr>
          </a:p>
          <a:p>
            <a:pPr lvl="0">
              <a:defRPr/>
            </a:pPr>
            <a:r>
              <a:rPr lang="ja-JP" altLang="en-US" sz="1200" dirty="0">
                <a:solidFill>
                  <a:prstClr val="black"/>
                </a:solidFill>
                <a:latin typeface="HGP明朝B" panose="02020800000000000000" pitchFamily="18" charset="-128"/>
                <a:ea typeface="HGP明朝B" panose="02020800000000000000" pitchFamily="18" charset="-128"/>
              </a:rPr>
              <a:t>　</a:t>
            </a:r>
            <a:r>
              <a:rPr lang="ja-JP" altLang="en-US" sz="1200" dirty="0" smtClean="0">
                <a:solidFill>
                  <a:prstClr val="black"/>
                </a:solidFill>
                <a:latin typeface="HGP明朝B" panose="02020800000000000000" pitchFamily="18" charset="-128"/>
                <a:ea typeface="HGP明朝B" panose="02020800000000000000" pitchFamily="18" charset="-128"/>
              </a:rPr>
              <a:t>　関</a:t>
            </a:r>
            <a:r>
              <a:rPr lang="ja-JP" altLang="en-US" sz="1200" dirty="0">
                <a:solidFill>
                  <a:prstClr val="black"/>
                </a:solidFill>
                <a:latin typeface="HGP明朝B" panose="02020800000000000000" pitchFamily="18" charset="-128"/>
                <a:ea typeface="HGP明朝B" panose="02020800000000000000" pitchFamily="18" charset="-128"/>
              </a:rPr>
              <a:t>、経済界などあらゆるステークホルダーと</a:t>
            </a:r>
            <a:r>
              <a:rPr lang="ja-JP" altLang="en-US" sz="1200" dirty="0" smtClean="0">
                <a:solidFill>
                  <a:prstClr val="black"/>
                </a:solidFill>
                <a:latin typeface="HGP明朝B" panose="02020800000000000000" pitchFamily="18" charset="-128"/>
                <a:ea typeface="HGP明朝B" panose="02020800000000000000" pitchFamily="18" charset="-128"/>
              </a:rPr>
              <a:t>の連携を</a:t>
            </a:r>
            <a:r>
              <a:rPr lang="ja-JP" altLang="en-US" sz="1200" dirty="0">
                <a:solidFill>
                  <a:prstClr val="black"/>
                </a:solidFill>
                <a:latin typeface="HGP明朝B" panose="02020800000000000000" pitchFamily="18" charset="-128"/>
                <a:ea typeface="HGP明朝B" panose="02020800000000000000" pitchFamily="18" charset="-128"/>
              </a:rPr>
              <a:t>広げつつ、</a:t>
            </a:r>
            <a:r>
              <a:rPr lang="en-US" altLang="ja-JP" sz="1200" dirty="0" smtClean="0">
                <a:solidFill>
                  <a:prstClr val="black"/>
                </a:solidFill>
                <a:latin typeface="HGP明朝B" panose="02020800000000000000" pitchFamily="18" charset="-128"/>
                <a:ea typeface="HGP明朝B" panose="02020800000000000000" pitchFamily="18" charset="-128"/>
              </a:rPr>
              <a:t>2030</a:t>
            </a:r>
            <a:r>
              <a:rPr lang="ja-JP" altLang="en-US" sz="1200" dirty="0" smtClean="0">
                <a:solidFill>
                  <a:prstClr val="black"/>
                </a:solidFill>
                <a:latin typeface="HGP明朝B" panose="02020800000000000000" pitchFamily="18" charset="-128"/>
                <a:ea typeface="HGP明朝B" panose="02020800000000000000" pitchFamily="18" charset="-128"/>
              </a:rPr>
              <a:t>　</a:t>
            </a:r>
            <a:endParaRPr lang="en-US" altLang="ja-JP" sz="1200" dirty="0" smtClean="0">
              <a:solidFill>
                <a:prstClr val="black"/>
              </a:solidFill>
              <a:latin typeface="HGP明朝B" panose="02020800000000000000" pitchFamily="18" charset="-128"/>
              <a:ea typeface="HGP明朝B" panose="02020800000000000000" pitchFamily="18" charset="-128"/>
            </a:endParaRPr>
          </a:p>
          <a:p>
            <a:pPr lvl="0">
              <a:defRPr/>
            </a:pPr>
            <a:r>
              <a:rPr lang="ja-JP" altLang="en-US" sz="1200" dirty="0">
                <a:solidFill>
                  <a:prstClr val="black"/>
                </a:solidFill>
                <a:latin typeface="HGP明朝B" panose="02020800000000000000" pitchFamily="18" charset="-128"/>
                <a:ea typeface="HGP明朝B" panose="02020800000000000000" pitchFamily="18" charset="-128"/>
              </a:rPr>
              <a:t>　</a:t>
            </a:r>
            <a:r>
              <a:rPr lang="ja-JP" altLang="en-US" sz="1200" dirty="0" smtClean="0">
                <a:solidFill>
                  <a:prstClr val="black"/>
                </a:solidFill>
                <a:latin typeface="HGP明朝B" panose="02020800000000000000" pitchFamily="18" charset="-128"/>
                <a:ea typeface="HGP明朝B" panose="02020800000000000000" pitchFamily="18" charset="-128"/>
              </a:rPr>
              <a:t>　年</a:t>
            </a:r>
            <a:r>
              <a:rPr lang="ja-JP" altLang="en-US" sz="1200" dirty="0">
                <a:solidFill>
                  <a:prstClr val="black"/>
                </a:solidFill>
                <a:latin typeface="HGP明朝B" panose="02020800000000000000" pitchFamily="18" charset="-128"/>
                <a:ea typeface="HGP明朝B" panose="02020800000000000000" pitchFamily="18" charset="-128"/>
              </a:rPr>
              <a:t>のあるべき姿に向け、一人ひとり</a:t>
            </a:r>
            <a:r>
              <a:rPr lang="ja-JP" altLang="en-US" sz="1200" dirty="0" smtClean="0">
                <a:solidFill>
                  <a:prstClr val="black"/>
                </a:solidFill>
                <a:latin typeface="HGP明朝B" panose="02020800000000000000" pitchFamily="18" charset="-128"/>
                <a:ea typeface="HGP明朝B" panose="02020800000000000000" pitchFamily="18" charset="-128"/>
              </a:rPr>
              <a:t>が</a:t>
            </a:r>
            <a:r>
              <a:rPr lang="en-US" altLang="ja-JP" sz="1200" dirty="0" smtClean="0">
                <a:solidFill>
                  <a:prstClr val="black"/>
                </a:solidFill>
                <a:latin typeface="HGP明朝B" panose="02020800000000000000" pitchFamily="18" charset="-128"/>
                <a:ea typeface="HGP明朝B" panose="02020800000000000000" pitchFamily="18" charset="-128"/>
              </a:rPr>
              <a:t>SDGs</a:t>
            </a:r>
            <a:r>
              <a:rPr lang="ja-JP" altLang="en-US" sz="1200" dirty="0" smtClean="0">
                <a:solidFill>
                  <a:prstClr val="black"/>
                </a:solidFill>
                <a:latin typeface="HGP明朝B" panose="02020800000000000000" pitchFamily="18" charset="-128"/>
                <a:ea typeface="HGP明朝B" panose="02020800000000000000" pitchFamily="18" charset="-128"/>
              </a:rPr>
              <a:t>を意識し、自律的</a:t>
            </a:r>
            <a:r>
              <a:rPr lang="ja-JP" altLang="en-US" sz="1200" dirty="0">
                <a:solidFill>
                  <a:prstClr val="black"/>
                </a:solidFill>
                <a:latin typeface="HGP明朝B" panose="02020800000000000000" pitchFamily="18" charset="-128"/>
                <a:ea typeface="HGP明朝B" panose="02020800000000000000" pitchFamily="18" charset="-128"/>
              </a:rPr>
              <a:t>に</a:t>
            </a:r>
            <a:r>
              <a:rPr lang="ja-JP" altLang="en-US" sz="1200" dirty="0" smtClean="0">
                <a:solidFill>
                  <a:prstClr val="black"/>
                </a:solidFill>
                <a:latin typeface="HGP明朝B" panose="02020800000000000000" pitchFamily="18" charset="-128"/>
                <a:ea typeface="HGP明朝B" panose="02020800000000000000" pitchFamily="18" charset="-128"/>
              </a:rPr>
              <a:t>行動</a:t>
            </a:r>
            <a:endParaRPr lang="en-US" altLang="ja-JP" sz="1200" dirty="0" smtClean="0">
              <a:solidFill>
                <a:prstClr val="black"/>
              </a:solidFill>
              <a:latin typeface="HGP明朝B" panose="02020800000000000000" pitchFamily="18" charset="-128"/>
              <a:ea typeface="HGP明朝B" panose="02020800000000000000" pitchFamily="18" charset="-128"/>
            </a:endParaRPr>
          </a:p>
          <a:p>
            <a:pPr lvl="0">
              <a:defRPr/>
            </a:pPr>
            <a:r>
              <a:rPr lang="ja-JP" altLang="en-US" sz="1200" dirty="0">
                <a:solidFill>
                  <a:prstClr val="black"/>
                </a:solidFill>
                <a:latin typeface="HGP明朝B" panose="02020800000000000000" pitchFamily="18" charset="-128"/>
                <a:ea typeface="HGP明朝B" panose="02020800000000000000" pitchFamily="18" charset="-128"/>
              </a:rPr>
              <a:t>　</a:t>
            </a:r>
            <a:r>
              <a:rPr lang="ja-JP" altLang="en-US" sz="1200" dirty="0" smtClean="0">
                <a:solidFill>
                  <a:prstClr val="black"/>
                </a:solidFill>
                <a:latin typeface="HGP明朝B" panose="02020800000000000000" pitchFamily="18" charset="-128"/>
                <a:ea typeface="HGP明朝B" panose="02020800000000000000" pitchFamily="18" charset="-128"/>
              </a:rPr>
              <a:t>　する</a:t>
            </a:r>
            <a:r>
              <a:rPr lang="ja-JP" altLang="en-US" sz="1200" dirty="0">
                <a:solidFill>
                  <a:prstClr val="black"/>
                </a:solidFill>
                <a:latin typeface="HGP明朝B" panose="02020800000000000000" pitchFamily="18" charset="-128"/>
                <a:ea typeface="HGP明朝B" panose="02020800000000000000" pitchFamily="18" charset="-128"/>
              </a:rPr>
              <a:t>「</a:t>
            </a:r>
            <a:r>
              <a:rPr lang="en-US" altLang="ja-JP" sz="1200" dirty="0">
                <a:solidFill>
                  <a:prstClr val="black"/>
                </a:solidFill>
                <a:latin typeface="HGP明朝B" panose="02020800000000000000" pitchFamily="18" charset="-128"/>
                <a:ea typeface="HGP明朝B" panose="02020800000000000000" pitchFamily="18" charset="-128"/>
              </a:rPr>
              <a:t>SDGs</a:t>
            </a:r>
            <a:r>
              <a:rPr lang="ja-JP" altLang="en-US" sz="1200" dirty="0">
                <a:solidFill>
                  <a:prstClr val="black"/>
                </a:solidFill>
                <a:latin typeface="HGP明朝B" panose="02020800000000000000" pitchFamily="18" charset="-128"/>
                <a:ea typeface="HGP明朝B" panose="02020800000000000000" pitchFamily="18" charset="-128"/>
              </a:rPr>
              <a:t>先進都市」の</a:t>
            </a:r>
            <a:r>
              <a:rPr lang="ja-JP" altLang="en-US" sz="1200" dirty="0" smtClean="0">
                <a:solidFill>
                  <a:prstClr val="black"/>
                </a:solidFill>
                <a:latin typeface="HGP明朝B" panose="02020800000000000000" pitchFamily="18" charset="-128"/>
                <a:ea typeface="HGP明朝B" panose="02020800000000000000" pitchFamily="18" charset="-128"/>
              </a:rPr>
              <a:t>実現をめざしている。</a:t>
            </a:r>
            <a:endParaRPr lang="en-US" altLang="ja-JP" sz="1200" dirty="0" smtClean="0">
              <a:solidFill>
                <a:prstClr val="black"/>
              </a:solidFill>
              <a:latin typeface="HGP明朝B" panose="02020800000000000000" pitchFamily="18" charset="-128"/>
              <a:ea typeface="HGP明朝B" panose="02020800000000000000" pitchFamily="18" charset="-128"/>
            </a:endParaRPr>
          </a:p>
        </p:txBody>
      </p:sp>
      <p:sp>
        <p:nvSpPr>
          <p:cNvPr id="38" name="二等辺三角形 37"/>
          <p:cNvSpPr/>
          <p:nvPr/>
        </p:nvSpPr>
        <p:spPr>
          <a:xfrm rot="10800000">
            <a:off x="52281" y="5773658"/>
            <a:ext cx="4508904" cy="18040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a:off x="737790" y="5999628"/>
            <a:ext cx="4035030" cy="600164"/>
          </a:xfrm>
          <a:prstGeom prst="rect">
            <a:avLst/>
          </a:prstGeom>
          <a:ln>
            <a:solidFill>
              <a:schemeClr val="accent4"/>
            </a:solidFill>
          </a:ln>
        </p:spPr>
        <p:txBody>
          <a:bodyPr wrap="square">
            <a:spAutoFit/>
          </a:bodyPr>
          <a:lstStyle/>
          <a:p>
            <a:r>
              <a:rPr lang="ja-JP" altLang="en-US" sz="1100" dirty="0"/>
              <a:t>経済面も含めた都市機能の強化や、健康的な</a:t>
            </a:r>
            <a:r>
              <a:rPr lang="ja-JP" altLang="en-US" sz="1100" dirty="0" smtClean="0"/>
              <a:t>生活の</a:t>
            </a:r>
            <a:r>
              <a:rPr lang="ja-JP" altLang="en-US" sz="1100" dirty="0"/>
              <a:t>確保</a:t>
            </a:r>
            <a:r>
              <a:rPr lang="ja-JP" altLang="en-US" sz="1100" dirty="0" smtClean="0"/>
              <a:t>や福祉の</a:t>
            </a:r>
            <a:endParaRPr lang="en-US" altLang="ja-JP" sz="1100" dirty="0" smtClean="0"/>
          </a:p>
          <a:p>
            <a:r>
              <a:rPr lang="ja-JP" altLang="en-US" sz="1100" dirty="0" smtClean="0"/>
              <a:t>促進</a:t>
            </a:r>
            <a:r>
              <a:rPr lang="ja-JP" altLang="en-US" sz="1100" dirty="0"/>
              <a:t>、質の高い教育や生涯学習の機会確保など様々</a:t>
            </a:r>
            <a:r>
              <a:rPr lang="ja-JP" altLang="en-US" sz="1100" dirty="0" smtClean="0"/>
              <a:t>な社会</a:t>
            </a:r>
            <a:r>
              <a:rPr lang="ja-JP" altLang="en-US" sz="1100" dirty="0"/>
              <a:t>課題</a:t>
            </a:r>
            <a:r>
              <a:rPr lang="ja-JP" altLang="en-US" sz="1100" dirty="0" smtClean="0"/>
              <a:t>の</a:t>
            </a:r>
            <a:endParaRPr lang="en-US" altLang="ja-JP" sz="1100" dirty="0" smtClean="0"/>
          </a:p>
          <a:p>
            <a:r>
              <a:rPr lang="ja-JP" altLang="en-US" sz="1100" dirty="0" smtClean="0"/>
              <a:t>解決や府民</a:t>
            </a:r>
            <a:r>
              <a:rPr lang="ja-JP" altLang="en-US" sz="1100" dirty="0"/>
              <a:t>生活の質の向上につながるスマートシティ化を図って</a:t>
            </a:r>
            <a:r>
              <a:rPr lang="ja-JP" altLang="en-US" sz="1100" dirty="0" smtClean="0"/>
              <a:t>いく。</a:t>
            </a:r>
            <a:endParaRPr lang="ja-JP" altLang="en-US" sz="1100" dirty="0"/>
          </a:p>
        </p:txBody>
      </p:sp>
      <p:sp>
        <p:nvSpPr>
          <p:cNvPr id="52" name="正方形/長方形 51">
            <a:extLst>
              <a:ext uri="{FF2B5EF4-FFF2-40B4-BE49-F238E27FC236}">
                <a16:creationId xmlns:a16="http://schemas.microsoft.com/office/drawing/2014/main" id="{204EDDD5-A439-4BE5-BCAF-8AA5FADC9168}"/>
              </a:ext>
            </a:extLst>
          </p:cNvPr>
          <p:cNvSpPr/>
          <p:nvPr/>
        </p:nvSpPr>
        <p:spPr>
          <a:xfrm>
            <a:off x="113513" y="6570534"/>
            <a:ext cx="424105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smtClean="0">
                <a:ln>
                  <a:noFill/>
                </a:ln>
                <a:solidFill>
                  <a:prstClr val="black"/>
                </a:solidFill>
                <a:effectLst/>
                <a:uLnTx/>
                <a:uFillTx/>
                <a:latin typeface="Meiryo UI"/>
                <a:ea typeface="Meiryo UI"/>
                <a:cs typeface="+mn-cs"/>
              </a:rPr>
              <a:t>出典：大阪府・大阪市</a:t>
            </a:r>
            <a:r>
              <a:rPr kumimoji="0" lang="en-US" altLang="ja-JP" sz="900" b="0" i="0" u="none" strike="noStrike" kern="1200" cap="none" spc="0" normalizeH="0" baseline="0" noProof="0" dirty="0" smtClean="0">
                <a:ln>
                  <a:noFill/>
                </a:ln>
                <a:solidFill>
                  <a:prstClr val="black"/>
                </a:solidFill>
                <a:effectLst/>
                <a:uLnTx/>
                <a:uFillTx/>
                <a:latin typeface="Meiryo UI"/>
                <a:ea typeface="Meiryo UI"/>
                <a:cs typeface="+mn-cs"/>
              </a:rPr>
              <a:t>SDGs</a:t>
            </a:r>
            <a:r>
              <a:rPr kumimoji="0" lang="ja-JP" altLang="en-US" sz="900" b="0" i="0" u="none" strike="noStrike" kern="1200" cap="none" spc="0" normalizeH="0" baseline="0" noProof="0" dirty="0" smtClean="0">
                <a:ln>
                  <a:noFill/>
                </a:ln>
                <a:solidFill>
                  <a:prstClr val="black"/>
                </a:solidFill>
                <a:effectLst/>
                <a:uLnTx/>
                <a:uFillTx/>
                <a:latin typeface="Meiryo UI"/>
                <a:ea typeface="Meiryo UI"/>
                <a:cs typeface="+mn-cs"/>
              </a:rPr>
              <a:t>未来都市計画</a:t>
            </a:r>
            <a:endParaRPr kumimoji="0"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3" name="楕円 52"/>
          <p:cNvSpPr/>
          <p:nvPr/>
        </p:nvSpPr>
        <p:spPr>
          <a:xfrm>
            <a:off x="6593411" y="5478596"/>
            <a:ext cx="229829" cy="295063"/>
          </a:xfrm>
          <a:prstGeom prst="ellipse">
            <a:avLst/>
          </a:prstGeom>
          <a:solidFill>
            <a:srgbClr val="D9D9D9"/>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4270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1B6A4D-134B-47BA-B27C-33826DA16D68}"/>
              </a:ext>
            </a:extLst>
          </p:cNvPr>
          <p:cNvSpPr>
            <a:spLocks noGrp="1"/>
          </p:cNvSpPr>
          <p:nvPr>
            <p:ph type="title"/>
          </p:nvPr>
        </p:nvSpPr>
        <p:spPr/>
        <p:txBody>
          <a:bodyPr/>
          <a:lstStyle/>
          <a:p>
            <a:r>
              <a:rPr kumimoji="1" lang="ja-JP" altLang="en-US" dirty="0"/>
              <a:t>大阪のスマートシティ第２ステージに向けた優位性</a:t>
            </a:r>
            <a:r>
              <a:rPr lang="ja-JP" altLang="en-US" dirty="0"/>
              <a:t>と機会</a:t>
            </a:r>
            <a:endParaRPr kumimoji="1" lang="ja-JP" altLang="en-US" dirty="0"/>
          </a:p>
        </p:txBody>
      </p:sp>
      <p:sp>
        <p:nvSpPr>
          <p:cNvPr id="4" name="スライド番号プレースホルダー 3">
            <a:extLst>
              <a:ext uri="{FF2B5EF4-FFF2-40B4-BE49-F238E27FC236}">
                <a16:creationId xmlns:a16="http://schemas.microsoft.com/office/drawing/2014/main" id="{95E5A8AE-0A9D-472A-9253-F94CDAD489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40" name="テキスト プレースホルダー 4">
            <a:extLst>
              <a:ext uri="{FF2B5EF4-FFF2-40B4-BE49-F238E27FC236}">
                <a16:creationId xmlns:a16="http://schemas.microsoft.com/office/drawing/2014/main" id="{AF3A5142-79A0-43F5-B17A-C3149F95053A}"/>
              </a:ext>
            </a:extLst>
          </p:cNvPr>
          <p:cNvSpPr>
            <a:spLocks noGrp="1"/>
          </p:cNvSpPr>
          <p:nvPr>
            <p:ph type="body" sz="quarter" idx="13"/>
          </p:nvPr>
        </p:nvSpPr>
        <p:spPr/>
        <p:txBody>
          <a:bodyPr/>
          <a:lstStyle/>
          <a:p>
            <a:r>
              <a:rPr lang="ja-JP" altLang="en-US" dirty="0"/>
              <a:t>第２章　</a:t>
            </a:r>
            <a:r>
              <a:rPr lang="ja-JP" altLang="en-US" dirty="0" smtClean="0"/>
              <a:t>大阪スマートシティ</a:t>
            </a:r>
            <a:r>
              <a:rPr lang="ja-JP" altLang="en-US" dirty="0"/>
              <a:t>戦略</a:t>
            </a:r>
            <a:r>
              <a:rPr lang="en-US" altLang="ja-JP" dirty="0"/>
              <a:t>ver.2.0</a:t>
            </a:r>
            <a:r>
              <a:rPr lang="ja-JP" altLang="en-US" dirty="0"/>
              <a:t>の基本理念と背景</a:t>
            </a:r>
          </a:p>
        </p:txBody>
      </p:sp>
      <p:sp>
        <p:nvSpPr>
          <p:cNvPr id="8" name="テキスト ボックス 7">
            <a:extLst>
              <a:ext uri="{FF2B5EF4-FFF2-40B4-BE49-F238E27FC236}">
                <a16:creationId xmlns:a16="http://schemas.microsoft.com/office/drawing/2014/main" id="{B9A44604-E61D-40A4-A1FC-6E2E407E1CBC}"/>
              </a:ext>
            </a:extLst>
          </p:cNvPr>
          <p:cNvSpPr txBox="1"/>
          <p:nvPr/>
        </p:nvSpPr>
        <p:spPr>
          <a:xfrm>
            <a:off x="4572000" y="3929653"/>
            <a:ext cx="302358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２．</a:t>
            </a:r>
            <a:r>
              <a:rPr kumimoji="1" lang="en-US" altLang="ja-JP"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2025</a:t>
            </a:r>
            <a:r>
              <a:rPr kumimoji="1" lang="ja-JP" altLang="en-US"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年　大阪・関西万博の開催</a:t>
            </a:r>
          </a:p>
        </p:txBody>
      </p:sp>
      <p:sp>
        <p:nvSpPr>
          <p:cNvPr id="9" name="テキスト ボックス 8">
            <a:extLst>
              <a:ext uri="{FF2B5EF4-FFF2-40B4-BE49-F238E27FC236}">
                <a16:creationId xmlns:a16="http://schemas.microsoft.com/office/drawing/2014/main" id="{62F2D19F-4260-4DA3-B7F3-79E9E7E14EBE}"/>
              </a:ext>
            </a:extLst>
          </p:cNvPr>
          <p:cNvSpPr txBox="1"/>
          <p:nvPr/>
        </p:nvSpPr>
        <p:spPr>
          <a:xfrm>
            <a:off x="192884" y="1036178"/>
            <a:ext cx="345639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１．デジタル先進自治体（牽引役）の存在</a:t>
            </a:r>
          </a:p>
        </p:txBody>
      </p:sp>
      <p:sp>
        <p:nvSpPr>
          <p:cNvPr id="10" name="テキスト ボックス 9">
            <a:extLst>
              <a:ext uri="{FF2B5EF4-FFF2-40B4-BE49-F238E27FC236}">
                <a16:creationId xmlns:a16="http://schemas.microsoft.com/office/drawing/2014/main" id="{7EBBF959-8627-4F53-835E-3A47738B0EAE}"/>
              </a:ext>
            </a:extLst>
          </p:cNvPr>
          <p:cNvSpPr txBox="1"/>
          <p:nvPr/>
        </p:nvSpPr>
        <p:spPr>
          <a:xfrm>
            <a:off x="4690280" y="690677"/>
            <a:ext cx="4140000" cy="338554"/>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■大阪に訪れる飛躍の機会</a:t>
            </a:r>
          </a:p>
        </p:txBody>
      </p:sp>
      <p:sp>
        <p:nvSpPr>
          <p:cNvPr id="11" name="テキスト ボックス 10">
            <a:extLst>
              <a:ext uri="{FF2B5EF4-FFF2-40B4-BE49-F238E27FC236}">
                <a16:creationId xmlns:a16="http://schemas.microsoft.com/office/drawing/2014/main" id="{752A7BF3-952F-4279-A923-34D131EB156C}"/>
              </a:ext>
            </a:extLst>
          </p:cNvPr>
          <p:cNvSpPr txBox="1"/>
          <p:nvPr/>
        </p:nvSpPr>
        <p:spPr>
          <a:xfrm>
            <a:off x="221693" y="690677"/>
            <a:ext cx="4140000" cy="338554"/>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■大阪が持つ優位性</a:t>
            </a:r>
          </a:p>
        </p:txBody>
      </p:sp>
      <p:sp>
        <p:nvSpPr>
          <p:cNvPr id="18" name="テキスト ボックス 17">
            <a:extLst>
              <a:ext uri="{FF2B5EF4-FFF2-40B4-BE49-F238E27FC236}">
                <a16:creationId xmlns:a16="http://schemas.microsoft.com/office/drawing/2014/main" id="{EB7E36CA-8639-47E1-B566-099AD458C378}"/>
              </a:ext>
            </a:extLst>
          </p:cNvPr>
          <p:cNvSpPr txBox="1"/>
          <p:nvPr/>
        </p:nvSpPr>
        <p:spPr>
          <a:xfrm>
            <a:off x="144110" y="3951937"/>
            <a:ext cx="248657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２．産官学の強固な連携体制</a:t>
            </a:r>
          </a:p>
        </p:txBody>
      </p:sp>
      <p:cxnSp>
        <p:nvCxnSpPr>
          <p:cNvPr id="19" name="直線コネクタ 18">
            <a:extLst>
              <a:ext uri="{FF2B5EF4-FFF2-40B4-BE49-F238E27FC236}">
                <a16:creationId xmlns:a16="http://schemas.microsoft.com/office/drawing/2014/main" id="{CF50875D-025D-4A3C-ABFB-4F007564A9B0}"/>
              </a:ext>
            </a:extLst>
          </p:cNvPr>
          <p:cNvCxnSpPr/>
          <p:nvPr/>
        </p:nvCxnSpPr>
        <p:spPr>
          <a:xfrm>
            <a:off x="248075" y="3907956"/>
            <a:ext cx="4212000"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
        <p:nvSpPr>
          <p:cNvPr id="27" name="テキスト ボックス 26">
            <a:extLst>
              <a:ext uri="{FF2B5EF4-FFF2-40B4-BE49-F238E27FC236}">
                <a16:creationId xmlns:a16="http://schemas.microsoft.com/office/drawing/2014/main" id="{3F2C308E-41EB-47F4-AA76-337FA1C96D2B}"/>
              </a:ext>
            </a:extLst>
          </p:cNvPr>
          <p:cNvSpPr txBox="1"/>
          <p:nvPr/>
        </p:nvSpPr>
        <p:spPr>
          <a:xfrm>
            <a:off x="278752" y="1386770"/>
            <a:ext cx="1747309" cy="9387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eiryo UI"/>
                <a:ea typeface="Meiryo UI"/>
                <a:cs typeface="+mn-cs"/>
              </a:rPr>
              <a:t>1718</a:t>
            </a:r>
            <a:r>
              <a:rPr kumimoji="1" lang="ja-JP" altLang="en-US" sz="1100" b="0" i="0" u="none" strike="noStrike" kern="1200" cap="none" spc="0" normalizeH="0" baseline="0" noProof="0" dirty="0" smtClean="0">
                <a:ln>
                  <a:noFill/>
                </a:ln>
                <a:solidFill>
                  <a:prstClr val="black"/>
                </a:solidFill>
                <a:effectLst/>
                <a:uLnTx/>
                <a:uFillTx/>
                <a:latin typeface="Meiryo UI"/>
                <a:ea typeface="Meiryo UI"/>
                <a:cs typeface="+mn-cs"/>
              </a:rPr>
              <a:t>自治体</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が対象の</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自治体電子化ランキングで、大阪府内の市町村が上位を占め、府域のけん引役が期待される</a:t>
            </a:r>
          </a:p>
        </p:txBody>
      </p:sp>
      <p:sp>
        <p:nvSpPr>
          <p:cNvPr id="28" name="正方形/長方形 27">
            <a:extLst>
              <a:ext uri="{FF2B5EF4-FFF2-40B4-BE49-F238E27FC236}">
                <a16:creationId xmlns:a16="http://schemas.microsoft.com/office/drawing/2014/main" id="{E8A7F1C8-D7EF-437E-9DBC-61898DF75CCF}"/>
              </a:ext>
            </a:extLst>
          </p:cNvPr>
          <p:cNvSpPr/>
          <p:nvPr/>
        </p:nvSpPr>
        <p:spPr>
          <a:xfrm>
            <a:off x="1971676" y="3623748"/>
            <a:ext cx="2552212"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日経グローカル　自治体電子化ランキング　</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2020</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11</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月　　</a:t>
            </a:r>
          </a:p>
        </p:txBody>
      </p:sp>
      <p:cxnSp>
        <p:nvCxnSpPr>
          <p:cNvPr id="30" name="直線コネクタ 29">
            <a:extLst>
              <a:ext uri="{FF2B5EF4-FFF2-40B4-BE49-F238E27FC236}">
                <a16:creationId xmlns:a16="http://schemas.microsoft.com/office/drawing/2014/main" id="{39347CE4-50BC-499B-9E0B-7725A5AE89E5}"/>
              </a:ext>
            </a:extLst>
          </p:cNvPr>
          <p:cNvCxnSpPr/>
          <p:nvPr/>
        </p:nvCxnSpPr>
        <p:spPr>
          <a:xfrm>
            <a:off x="4691066" y="3905636"/>
            <a:ext cx="4068000"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pic>
        <p:nvPicPr>
          <p:cNvPr id="34" name="図 33">
            <a:extLst>
              <a:ext uri="{FF2B5EF4-FFF2-40B4-BE49-F238E27FC236}">
                <a16:creationId xmlns:a16="http://schemas.microsoft.com/office/drawing/2014/main" id="{6AF040AB-FCCC-4124-8F34-4E4FA76BB8D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086600" y="4638203"/>
            <a:ext cx="1603805" cy="976210"/>
          </a:xfrm>
          <a:prstGeom prst="rect">
            <a:avLst/>
          </a:prstGeom>
        </p:spPr>
      </p:pic>
      <p:pic>
        <p:nvPicPr>
          <p:cNvPr id="33" name="図 32">
            <a:extLst>
              <a:ext uri="{FF2B5EF4-FFF2-40B4-BE49-F238E27FC236}">
                <a16:creationId xmlns:a16="http://schemas.microsoft.com/office/drawing/2014/main" id="{C0796950-48C9-4395-B28A-4F8850BFA8D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86599" y="5717463"/>
            <a:ext cx="1603805" cy="1006546"/>
          </a:xfrm>
          <a:prstGeom prst="rect">
            <a:avLst/>
          </a:prstGeom>
        </p:spPr>
      </p:pic>
      <p:sp>
        <p:nvSpPr>
          <p:cNvPr id="35" name="テキスト ボックス 34">
            <a:extLst>
              <a:ext uri="{FF2B5EF4-FFF2-40B4-BE49-F238E27FC236}">
                <a16:creationId xmlns:a16="http://schemas.microsoft.com/office/drawing/2014/main" id="{A112A37F-EB6B-43E1-AD9D-953AE698DAA2}"/>
              </a:ext>
            </a:extLst>
          </p:cNvPr>
          <p:cNvSpPr txBox="1"/>
          <p:nvPr/>
        </p:nvSpPr>
        <p:spPr>
          <a:xfrm>
            <a:off x="4829973" y="4661736"/>
            <a:ext cx="2102059" cy="1694140"/>
          </a:xfrm>
          <a:prstGeom prst="roundRect">
            <a:avLst>
              <a:gd name="adj" fmla="val 4717"/>
            </a:avLst>
          </a:prstGeom>
          <a:solidFill>
            <a:schemeClr val="accent4">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■テーマ</a:t>
            </a: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いのち輝く未来社会のデザイン</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■コンセプト</a:t>
            </a: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未来社会の実験場</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■開催期間</a:t>
            </a: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4</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月</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13</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日～</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10</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月</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13</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日</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■想定来場者数</a:t>
            </a: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約</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2820</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万人</a:t>
            </a:r>
          </a:p>
        </p:txBody>
      </p:sp>
      <p:graphicFrame>
        <p:nvGraphicFramePr>
          <p:cNvPr id="13" name="表 12"/>
          <p:cNvGraphicFramePr>
            <a:graphicFrameLocks noGrp="1"/>
          </p:cNvGraphicFramePr>
          <p:nvPr>
            <p:extLst>
              <p:ext uri="{D42A27DB-BD31-4B8C-83A1-F6EECF244321}">
                <p14:modId xmlns:p14="http://schemas.microsoft.com/office/powerpoint/2010/main" val="3218113742"/>
              </p:ext>
            </p:extLst>
          </p:nvPr>
        </p:nvGraphicFramePr>
        <p:xfrm>
          <a:off x="2067883" y="1377102"/>
          <a:ext cx="2287160" cy="2221920"/>
        </p:xfrm>
        <a:graphic>
          <a:graphicData uri="http://schemas.openxmlformats.org/drawingml/2006/table">
            <a:tbl>
              <a:tblPr>
                <a:tableStyleId>{5C22544A-7EE6-4342-B048-85BDC9FD1C3A}</a:tableStyleId>
              </a:tblPr>
              <a:tblGrid>
                <a:gridCol w="432362">
                  <a:extLst>
                    <a:ext uri="{9D8B030D-6E8A-4147-A177-3AD203B41FA5}">
                      <a16:colId xmlns:a16="http://schemas.microsoft.com/office/drawing/2014/main" val="183046043"/>
                    </a:ext>
                  </a:extLst>
                </a:gridCol>
                <a:gridCol w="1215000">
                  <a:extLst>
                    <a:ext uri="{9D8B030D-6E8A-4147-A177-3AD203B41FA5}">
                      <a16:colId xmlns:a16="http://schemas.microsoft.com/office/drawing/2014/main" val="3216248105"/>
                    </a:ext>
                  </a:extLst>
                </a:gridCol>
                <a:gridCol w="639798">
                  <a:extLst>
                    <a:ext uri="{9D8B030D-6E8A-4147-A177-3AD203B41FA5}">
                      <a16:colId xmlns:a16="http://schemas.microsoft.com/office/drawing/2014/main" val="2923127668"/>
                    </a:ext>
                  </a:extLst>
                </a:gridCol>
              </a:tblGrid>
              <a:tr h="252194">
                <a:tc>
                  <a:txBody>
                    <a:bodyPr/>
                    <a:lstStyle/>
                    <a:p>
                      <a:pPr algn="ctr" fontAlgn="ctr"/>
                      <a:r>
                        <a:rPr lang="ja-JP" altLang="en-US" sz="900" u="none" strike="noStrike" dirty="0">
                          <a:effectLst/>
                        </a:rPr>
                        <a:t>順位</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900" u="none" strike="noStrike" dirty="0">
                          <a:effectLst/>
                        </a:rPr>
                        <a:t>市町村名</a:t>
                      </a:r>
                      <a:endParaRPr lang="en-US" altLang="ja-JP" sz="900" u="none" strike="noStrike" dirty="0">
                        <a:effectLst/>
                      </a:endParaRPr>
                    </a:p>
                    <a:p>
                      <a:pPr algn="ctr" fontAlgn="ctr"/>
                      <a:r>
                        <a:rPr lang="ja-JP" altLang="en-US" sz="900" u="none" strike="noStrike" dirty="0">
                          <a:effectLst/>
                        </a:rPr>
                        <a:t>（都道府県）</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900" u="none" strike="noStrike" dirty="0">
                          <a:effectLst/>
                        </a:rPr>
                        <a:t>総合計</a:t>
                      </a:r>
                      <a:br>
                        <a:rPr lang="ja-JP" altLang="en-US" sz="900" u="none" strike="noStrike" dirty="0">
                          <a:effectLst/>
                        </a:rPr>
                      </a:br>
                      <a:r>
                        <a:rPr lang="ja-JP" altLang="en-US" sz="900" u="none" strike="noStrike" dirty="0">
                          <a:effectLst/>
                        </a:rPr>
                        <a:t>（</a:t>
                      </a:r>
                      <a:r>
                        <a:rPr lang="en-US" altLang="ja-JP" sz="900" u="none" strike="noStrike" dirty="0">
                          <a:effectLst/>
                        </a:rPr>
                        <a:t>100</a:t>
                      </a:r>
                      <a:r>
                        <a:rPr lang="ja-JP" altLang="en-US" sz="900" u="none" strike="noStrike" dirty="0">
                          <a:effectLst/>
                        </a:rPr>
                        <a:t>点）</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1784288"/>
                  </a:ext>
                </a:extLst>
              </a:tr>
              <a:tr h="117052">
                <a:tc>
                  <a:txBody>
                    <a:bodyPr/>
                    <a:lstStyle/>
                    <a:p>
                      <a:pPr algn="ctr" fontAlgn="ctr"/>
                      <a:r>
                        <a:rPr lang="en-US" altLang="ja-JP" sz="1000" u="none" strike="noStrike" dirty="0">
                          <a:effectLst/>
                        </a:rPr>
                        <a:t>1</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TW" altLang="en-US" sz="1000" u="none" strike="noStrike" dirty="0">
                          <a:effectLst/>
                        </a:rPr>
                        <a:t>豊中市　（大阪府）</a:t>
                      </a:r>
                      <a:endParaRPr lang="zh-TW"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00" u="none" strike="noStrike" dirty="0">
                          <a:effectLst/>
                        </a:rPr>
                        <a:t>77.00 </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9395030"/>
                  </a:ext>
                </a:extLst>
              </a:tr>
              <a:tr h="117052">
                <a:tc>
                  <a:txBody>
                    <a:bodyPr/>
                    <a:lstStyle/>
                    <a:p>
                      <a:pPr algn="ctr" fontAlgn="ctr"/>
                      <a:r>
                        <a:rPr lang="en-US" altLang="ja-JP" sz="1000" u="none" strike="noStrike">
                          <a:effectLst/>
                        </a:rPr>
                        <a:t>2</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TW" altLang="en-US" sz="1000" u="none" strike="noStrike" dirty="0">
                          <a:effectLst/>
                        </a:rPr>
                        <a:t>流山市　（千葉県）</a:t>
                      </a:r>
                      <a:endParaRPr lang="zh-TW"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00" u="none" strike="noStrike" dirty="0">
                          <a:effectLst/>
                        </a:rPr>
                        <a:t>75.28 </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0075553"/>
                  </a:ext>
                </a:extLst>
              </a:tr>
              <a:tr h="117052">
                <a:tc>
                  <a:txBody>
                    <a:bodyPr/>
                    <a:lstStyle/>
                    <a:p>
                      <a:pPr algn="ctr" fontAlgn="ctr"/>
                      <a:r>
                        <a:rPr lang="en-US" altLang="ja-JP" sz="1000" u="none" strike="noStrike">
                          <a:effectLst/>
                        </a:rPr>
                        <a:t>3</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TW" altLang="en-US" sz="1000" u="none" strike="noStrike" dirty="0">
                          <a:effectLst/>
                        </a:rPr>
                        <a:t>町田市　（東京都）</a:t>
                      </a:r>
                      <a:endParaRPr lang="zh-TW"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00" u="none" strike="noStrike" dirty="0">
                          <a:effectLst/>
                        </a:rPr>
                        <a:t>75.25 </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5005245"/>
                  </a:ext>
                </a:extLst>
              </a:tr>
              <a:tr h="117052">
                <a:tc>
                  <a:txBody>
                    <a:bodyPr/>
                    <a:lstStyle/>
                    <a:p>
                      <a:pPr algn="ctr" fontAlgn="ctr"/>
                      <a:r>
                        <a:rPr lang="en-US" altLang="ja-JP" sz="1000" u="none" strike="noStrike" dirty="0">
                          <a:effectLst/>
                        </a:rPr>
                        <a:t>4</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u="none" strike="noStrike" dirty="0">
                          <a:effectLst/>
                        </a:rPr>
                        <a:t>大阪市　（大阪府）</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00" u="none" strike="noStrike" dirty="0">
                          <a:effectLst/>
                        </a:rPr>
                        <a:t>74.30 </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1376592"/>
                  </a:ext>
                </a:extLst>
              </a:tr>
              <a:tr h="196547">
                <a:tc>
                  <a:txBody>
                    <a:bodyPr/>
                    <a:lstStyle/>
                    <a:p>
                      <a:pPr algn="ctr" fontAlgn="ctr"/>
                      <a:r>
                        <a:rPr lang="en-US" altLang="ja-JP" sz="1000" u="none" strike="noStrike" dirty="0">
                          <a:effectLst/>
                        </a:rPr>
                        <a:t>5</a:t>
                      </a:r>
                    </a:p>
                    <a:p>
                      <a:pPr algn="ctr" fontAlgn="ct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l" fontAlgn="ctr"/>
                      <a:r>
                        <a:rPr lang="zh-TW" altLang="en-US" sz="1000" u="none" strike="noStrike" dirty="0">
                          <a:effectLst/>
                        </a:rPr>
                        <a:t>練馬区　（東京都）</a:t>
                      </a:r>
                      <a:endParaRPr lang="en-US" altLang="zh-TW" sz="1000" u="none" strike="noStrike" dirty="0">
                        <a:effectLst/>
                      </a:endParaRPr>
                    </a:p>
                    <a:p>
                      <a:pPr algn="l" fontAlgn="ctr"/>
                      <a:endParaRPr lang="zh-TW"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r" fontAlgn="ctr"/>
                      <a:r>
                        <a:rPr lang="en-US" altLang="ja-JP" sz="1000" u="none" strike="noStrike" dirty="0">
                          <a:effectLst/>
                        </a:rPr>
                        <a:t>71.10</a:t>
                      </a:r>
                    </a:p>
                    <a:p>
                      <a:pPr algn="r" fontAlgn="ctr"/>
                      <a:r>
                        <a:rPr lang="en-US" altLang="ja-JP" sz="1000" u="none" strike="noStrike" dirty="0">
                          <a:effectLst/>
                        </a:rPr>
                        <a:t> </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3">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263766967"/>
                  </a:ext>
                </a:extLst>
              </a:tr>
              <a:tr h="117052">
                <a:tc>
                  <a:txBody>
                    <a:bodyPr/>
                    <a:lstStyle/>
                    <a:p>
                      <a:pPr algn="ctr" fontAlgn="ctr"/>
                      <a:r>
                        <a:rPr lang="en-US" altLang="ja-JP" sz="1000" b="0" i="0" u="none" strike="noStrike" dirty="0">
                          <a:solidFill>
                            <a:srgbClr val="000000"/>
                          </a:solidFill>
                          <a:effectLst/>
                          <a:latin typeface="+mn-ea"/>
                          <a:ea typeface="+mn-ea"/>
                        </a:rPr>
                        <a:t>25</a:t>
                      </a:r>
                    </a:p>
                  </a:txBody>
                  <a:tcPr marL="36000" marR="36000" marT="3600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u="none" strike="noStrike" dirty="0">
                          <a:effectLst/>
                        </a:rPr>
                        <a:t>堺市　　 （大阪府）</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r" fontAlgn="ctr"/>
                      <a:r>
                        <a:rPr lang="en-US" altLang="ja-JP" sz="1000" b="0" i="0" u="none" strike="noStrike" dirty="0">
                          <a:solidFill>
                            <a:srgbClr val="000000"/>
                          </a:solidFill>
                          <a:effectLst/>
                          <a:latin typeface="+mn-ea"/>
                          <a:ea typeface="+mn-ea"/>
                        </a:rPr>
                        <a:t>67.30</a:t>
                      </a:r>
                    </a:p>
                  </a:txBody>
                  <a:tcPr marL="36000" marR="36000" marT="3600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accent3">
                          <a:lumMod val="20000"/>
                          <a:lumOff val="80000"/>
                        </a:schemeClr>
                      </a:solidFill>
                      <a:prstDash val="solid"/>
                      <a:round/>
                      <a:headEnd type="none" w="med" len="med"/>
                      <a:tailEnd type="none" w="med" len="med"/>
                    </a:lnT>
                    <a:lnB w="28575" cap="flat" cmpd="sng" algn="ctr">
                      <a:solidFill>
                        <a:schemeClr val="accent3">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750834415"/>
                  </a:ext>
                </a:extLst>
              </a:tr>
              <a:tr h="117052">
                <a:tc>
                  <a:txBody>
                    <a:bodyPr/>
                    <a:lstStyle/>
                    <a:p>
                      <a:pPr algn="ctr" fontAlgn="ctr"/>
                      <a:endParaRPr lang="en-US" altLang="ja-JP" sz="1000" b="0" i="0" u="none" strike="noStrike" dirty="0">
                        <a:solidFill>
                          <a:srgbClr val="000000"/>
                        </a:solidFill>
                        <a:effectLst/>
                        <a:latin typeface="+mn-ea"/>
                        <a:ea typeface="+mn-ea"/>
                      </a:endParaRPr>
                    </a:p>
                    <a:p>
                      <a:pPr algn="ctr" fontAlgn="ctr"/>
                      <a:r>
                        <a:rPr lang="en-US" altLang="ja-JP" sz="1000" b="0" i="0" u="none" strike="noStrike" dirty="0">
                          <a:solidFill>
                            <a:srgbClr val="000000"/>
                          </a:solidFill>
                          <a:effectLst/>
                          <a:latin typeface="+mn-ea"/>
                          <a:ea typeface="+mn-ea"/>
                        </a:rPr>
                        <a:t>1718</a:t>
                      </a:r>
                    </a:p>
                  </a:txBody>
                  <a:tcPr marL="36000" marR="36000" marT="3600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36000" marR="36000" marT="3600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000" b="0" i="0" u="none" strike="noStrike" dirty="0">
                          <a:solidFill>
                            <a:srgbClr val="000000"/>
                          </a:solidFill>
                          <a:effectLst/>
                          <a:latin typeface="+mn-ea"/>
                          <a:ea typeface="+mn-ea"/>
                        </a:rPr>
                        <a:t>・・・・・</a:t>
                      </a:r>
                      <a:endParaRPr lang="en-US" altLang="ja-JP" sz="1000" b="0" i="0" u="none" strike="noStrike" dirty="0">
                        <a:solidFill>
                          <a:srgbClr val="000000"/>
                        </a:solidFill>
                        <a:effectLst/>
                        <a:latin typeface="+mn-ea"/>
                        <a:ea typeface="+mn-ea"/>
                      </a:endParaRPr>
                    </a:p>
                  </a:txBody>
                  <a:tcPr marL="36000" marR="36000" marT="3600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accent3">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4081272"/>
                  </a:ext>
                </a:extLst>
              </a:tr>
            </a:tbl>
          </a:graphicData>
        </a:graphic>
      </p:graphicFrame>
      <p:sp>
        <p:nvSpPr>
          <p:cNvPr id="50" name="フリーフォーム 49"/>
          <p:cNvSpPr/>
          <p:nvPr/>
        </p:nvSpPr>
        <p:spPr>
          <a:xfrm>
            <a:off x="2051487" y="2886021"/>
            <a:ext cx="2340000" cy="36000"/>
          </a:xfrm>
          <a:custGeom>
            <a:avLst/>
            <a:gdLst>
              <a:gd name="connsiteX0" fmla="*/ 0 w 6162675"/>
              <a:gd name="connsiteY0" fmla="*/ 228616 h 238141"/>
              <a:gd name="connsiteX1" fmla="*/ 676275 w 6162675"/>
              <a:gd name="connsiteY1" fmla="*/ 16 h 238141"/>
              <a:gd name="connsiteX2" fmla="*/ 1352550 w 6162675"/>
              <a:gd name="connsiteY2" fmla="*/ 238141 h 238141"/>
              <a:gd name="connsiteX3" fmla="*/ 2038350 w 6162675"/>
              <a:gd name="connsiteY3" fmla="*/ 16 h 238141"/>
              <a:gd name="connsiteX4" fmla="*/ 2743200 w 6162675"/>
              <a:gd name="connsiteY4" fmla="*/ 228616 h 238141"/>
              <a:gd name="connsiteX5" fmla="*/ 3409950 w 6162675"/>
              <a:gd name="connsiteY5" fmla="*/ 16 h 238141"/>
              <a:gd name="connsiteX6" fmla="*/ 4095750 w 6162675"/>
              <a:gd name="connsiteY6" fmla="*/ 228616 h 238141"/>
              <a:gd name="connsiteX7" fmla="*/ 4772025 w 6162675"/>
              <a:gd name="connsiteY7" fmla="*/ 16 h 238141"/>
              <a:gd name="connsiteX8" fmla="*/ 5476875 w 6162675"/>
              <a:gd name="connsiteY8" fmla="*/ 228616 h 238141"/>
              <a:gd name="connsiteX9" fmla="*/ 6162675 w 6162675"/>
              <a:gd name="connsiteY9" fmla="*/ 16 h 23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2675" h="238141">
                <a:moveTo>
                  <a:pt x="0" y="228616"/>
                </a:moveTo>
                <a:cubicBezTo>
                  <a:pt x="225425" y="113522"/>
                  <a:pt x="450850" y="-1571"/>
                  <a:pt x="676275" y="16"/>
                </a:cubicBezTo>
                <a:cubicBezTo>
                  <a:pt x="901700" y="1603"/>
                  <a:pt x="1125538" y="238141"/>
                  <a:pt x="1352550" y="238141"/>
                </a:cubicBezTo>
                <a:cubicBezTo>
                  <a:pt x="1579562" y="238141"/>
                  <a:pt x="1806575" y="1603"/>
                  <a:pt x="2038350" y="16"/>
                </a:cubicBezTo>
                <a:cubicBezTo>
                  <a:pt x="2270125" y="-1572"/>
                  <a:pt x="2514600" y="228616"/>
                  <a:pt x="2743200" y="228616"/>
                </a:cubicBezTo>
                <a:cubicBezTo>
                  <a:pt x="2971800" y="228616"/>
                  <a:pt x="3184525" y="16"/>
                  <a:pt x="3409950" y="16"/>
                </a:cubicBezTo>
                <a:cubicBezTo>
                  <a:pt x="3635375" y="16"/>
                  <a:pt x="3868738" y="228616"/>
                  <a:pt x="4095750" y="228616"/>
                </a:cubicBezTo>
                <a:cubicBezTo>
                  <a:pt x="4322762" y="228616"/>
                  <a:pt x="4541838" y="16"/>
                  <a:pt x="4772025" y="16"/>
                </a:cubicBezTo>
                <a:cubicBezTo>
                  <a:pt x="5002212" y="16"/>
                  <a:pt x="5245100" y="228616"/>
                  <a:pt x="5476875" y="228616"/>
                </a:cubicBezTo>
                <a:cubicBezTo>
                  <a:pt x="5708650" y="228616"/>
                  <a:pt x="6046788" y="42878"/>
                  <a:pt x="6162675" y="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Meiryo UI"/>
              <a:ea typeface="Meiryo UI"/>
              <a:cs typeface="+mn-cs"/>
            </a:endParaRPr>
          </a:p>
        </p:txBody>
      </p:sp>
      <p:sp>
        <p:nvSpPr>
          <p:cNvPr id="51" name="フリーフォーム 50"/>
          <p:cNvSpPr/>
          <p:nvPr/>
        </p:nvSpPr>
        <p:spPr>
          <a:xfrm>
            <a:off x="2051487" y="2848585"/>
            <a:ext cx="2340000" cy="36000"/>
          </a:xfrm>
          <a:custGeom>
            <a:avLst/>
            <a:gdLst>
              <a:gd name="connsiteX0" fmla="*/ 0 w 6162675"/>
              <a:gd name="connsiteY0" fmla="*/ 228616 h 238141"/>
              <a:gd name="connsiteX1" fmla="*/ 676275 w 6162675"/>
              <a:gd name="connsiteY1" fmla="*/ 16 h 238141"/>
              <a:gd name="connsiteX2" fmla="*/ 1352550 w 6162675"/>
              <a:gd name="connsiteY2" fmla="*/ 238141 h 238141"/>
              <a:gd name="connsiteX3" fmla="*/ 2038350 w 6162675"/>
              <a:gd name="connsiteY3" fmla="*/ 16 h 238141"/>
              <a:gd name="connsiteX4" fmla="*/ 2743200 w 6162675"/>
              <a:gd name="connsiteY4" fmla="*/ 228616 h 238141"/>
              <a:gd name="connsiteX5" fmla="*/ 3409950 w 6162675"/>
              <a:gd name="connsiteY5" fmla="*/ 16 h 238141"/>
              <a:gd name="connsiteX6" fmla="*/ 4095750 w 6162675"/>
              <a:gd name="connsiteY6" fmla="*/ 228616 h 238141"/>
              <a:gd name="connsiteX7" fmla="*/ 4772025 w 6162675"/>
              <a:gd name="connsiteY7" fmla="*/ 16 h 238141"/>
              <a:gd name="connsiteX8" fmla="*/ 5476875 w 6162675"/>
              <a:gd name="connsiteY8" fmla="*/ 228616 h 238141"/>
              <a:gd name="connsiteX9" fmla="*/ 6162675 w 6162675"/>
              <a:gd name="connsiteY9" fmla="*/ 16 h 23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2675" h="238141">
                <a:moveTo>
                  <a:pt x="0" y="228616"/>
                </a:moveTo>
                <a:cubicBezTo>
                  <a:pt x="225425" y="113522"/>
                  <a:pt x="450850" y="-1571"/>
                  <a:pt x="676275" y="16"/>
                </a:cubicBezTo>
                <a:cubicBezTo>
                  <a:pt x="901700" y="1603"/>
                  <a:pt x="1125538" y="238141"/>
                  <a:pt x="1352550" y="238141"/>
                </a:cubicBezTo>
                <a:cubicBezTo>
                  <a:pt x="1579562" y="238141"/>
                  <a:pt x="1806575" y="1603"/>
                  <a:pt x="2038350" y="16"/>
                </a:cubicBezTo>
                <a:cubicBezTo>
                  <a:pt x="2270125" y="-1572"/>
                  <a:pt x="2514600" y="228616"/>
                  <a:pt x="2743200" y="228616"/>
                </a:cubicBezTo>
                <a:cubicBezTo>
                  <a:pt x="2971800" y="228616"/>
                  <a:pt x="3184525" y="16"/>
                  <a:pt x="3409950" y="16"/>
                </a:cubicBezTo>
                <a:cubicBezTo>
                  <a:pt x="3635375" y="16"/>
                  <a:pt x="3868738" y="228616"/>
                  <a:pt x="4095750" y="228616"/>
                </a:cubicBezTo>
                <a:cubicBezTo>
                  <a:pt x="4322762" y="228616"/>
                  <a:pt x="4541838" y="16"/>
                  <a:pt x="4772025" y="16"/>
                </a:cubicBezTo>
                <a:cubicBezTo>
                  <a:pt x="5002212" y="16"/>
                  <a:pt x="5245100" y="228616"/>
                  <a:pt x="5476875" y="228616"/>
                </a:cubicBezTo>
                <a:cubicBezTo>
                  <a:pt x="5708650" y="228616"/>
                  <a:pt x="6046788" y="42878"/>
                  <a:pt x="6162675" y="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Meiryo UI"/>
              <a:ea typeface="Meiryo UI"/>
              <a:cs typeface="+mn-cs"/>
            </a:endParaRPr>
          </a:p>
        </p:txBody>
      </p:sp>
      <p:sp>
        <p:nvSpPr>
          <p:cNvPr id="52" name="フリーフォーム 51"/>
          <p:cNvSpPr/>
          <p:nvPr/>
        </p:nvSpPr>
        <p:spPr>
          <a:xfrm>
            <a:off x="2051487" y="2867648"/>
            <a:ext cx="2340000" cy="36000"/>
          </a:xfrm>
          <a:custGeom>
            <a:avLst/>
            <a:gdLst>
              <a:gd name="connsiteX0" fmla="*/ 0 w 6162675"/>
              <a:gd name="connsiteY0" fmla="*/ 228616 h 238141"/>
              <a:gd name="connsiteX1" fmla="*/ 676275 w 6162675"/>
              <a:gd name="connsiteY1" fmla="*/ 16 h 238141"/>
              <a:gd name="connsiteX2" fmla="*/ 1352550 w 6162675"/>
              <a:gd name="connsiteY2" fmla="*/ 238141 h 238141"/>
              <a:gd name="connsiteX3" fmla="*/ 2038350 w 6162675"/>
              <a:gd name="connsiteY3" fmla="*/ 16 h 238141"/>
              <a:gd name="connsiteX4" fmla="*/ 2743200 w 6162675"/>
              <a:gd name="connsiteY4" fmla="*/ 228616 h 238141"/>
              <a:gd name="connsiteX5" fmla="*/ 3409950 w 6162675"/>
              <a:gd name="connsiteY5" fmla="*/ 16 h 238141"/>
              <a:gd name="connsiteX6" fmla="*/ 4095750 w 6162675"/>
              <a:gd name="connsiteY6" fmla="*/ 228616 h 238141"/>
              <a:gd name="connsiteX7" fmla="*/ 4772025 w 6162675"/>
              <a:gd name="connsiteY7" fmla="*/ 16 h 238141"/>
              <a:gd name="connsiteX8" fmla="*/ 5476875 w 6162675"/>
              <a:gd name="connsiteY8" fmla="*/ 228616 h 238141"/>
              <a:gd name="connsiteX9" fmla="*/ 6162675 w 6162675"/>
              <a:gd name="connsiteY9" fmla="*/ 16 h 23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2675" h="238141">
                <a:moveTo>
                  <a:pt x="0" y="228616"/>
                </a:moveTo>
                <a:cubicBezTo>
                  <a:pt x="225425" y="113522"/>
                  <a:pt x="450850" y="-1571"/>
                  <a:pt x="676275" y="16"/>
                </a:cubicBezTo>
                <a:cubicBezTo>
                  <a:pt x="901700" y="1603"/>
                  <a:pt x="1125538" y="238141"/>
                  <a:pt x="1352550" y="238141"/>
                </a:cubicBezTo>
                <a:cubicBezTo>
                  <a:pt x="1579562" y="238141"/>
                  <a:pt x="1806575" y="1603"/>
                  <a:pt x="2038350" y="16"/>
                </a:cubicBezTo>
                <a:cubicBezTo>
                  <a:pt x="2270125" y="-1572"/>
                  <a:pt x="2514600" y="228616"/>
                  <a:pt x="2743200" y="228616"/>
                </a:cubicBezTo>
                <a:cubicBezTo>
                  <a:pt x="2971800" y="228616"/>
                  <a:pt x="3184525" y="16"/>
                  <a:pt x="3409950" y="16"/>
                </a:cubicBezTo>
                <a:cubicBezTo>
                  <a:pt x="3635375" y="16"/>
                  <a:pt x="3868738" y="228616"/>
                  <a:pt x="4095750" y="228616"/>
                </a:cubicBezTo>
                <a:cubicBezTo>
                  <a:pt x="4322762" y="228616"/>
                  <a:pt x="4541838" y="16"/>
                  <a:pt x="4772025" y="16"/>
                </a:cubicBezTo>
                <a:cubicBezTo>
                  <a:pt x="5002212" y="16"/>
                  <a:pt x="5245100" y="228616"/>
                  <a:pt x="5476875" y="228616"/>
                </a:cubicBezTo>
                <a:cubicBezTo>
                  <a:pt x="5708650" y="228616"/>
                  <a:pt x="6046788" y="42878"/>
                  <a:pt x="6162675" y="16"/>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Meiryo UI"/>
              <a:ea typeface="Meiryo UI"/>
              <a:cs typeface="+mn-cs"/>
            </a:endParaRPr>
          </a:p>
        </p:txBody>
      </p:sp>
      <p:sp>
        <p:nvSpPr>
          <p:cNvPr id="53" name="正方形/長方形 52"/>
          <p:cNvSpPr/>
          <p:nvPr/>
        </p:nvSpPr>
        <p:spPr>
          <a:xfrm>
            <a:off x="2053558" y="1732252"/>
            <a:ext cx="2304000" cy="2070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4" name="正方形/長方形 53"/>
          <p:cNvSpPr/>
          <p:nvPr/>
        </p:nvSpPr>
        <p:spPr>
          <a:xfrm>
            <a:off x="2053558" y="3005146"/>
            <a:ext cx="2304000" cy="2070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5" name="正方形/長方形 54"/>
          <p:cNvSpPr/>
          <p:nvPr/>
        </p:nvSpPr>
        <p:spPr>
          <a:xfrm>
            <a:off x="2053558" y="2405524"/>
            <a:ext cx="2304000" cy="2070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9" name="フリーフォーム 49">
            <a:extLst>
              <a:ext uri="{FF2B5EF4-FFF2-40B4-BE49-F238E27FC236}">
                <a16:creationId xmlns:a16="http://schemas.microsoft.com/office/drawing/2014/main" id="{24BC4211-A3EE-4105-9CE0-FA2DC1D61C99}"/>
              </a:ext>
            </a:extLst>
          </p:cNvPr>
          <p:cNvSpPr/>
          <p:nvPr/>
        </p:nvSpPr>
        <p:spPr>
          <a:xfrm>
            <a:off x="2053558" y="3316250"/>
            <a:ext cx="2340000" cy="36000"/>
          </a:xfrm>
          <a:custGeom>
            <a:avLst/>
            <a:gdLst>
              <a:gd name="connsiteX0" fmla="*/ 0 w 6162675"/>
              <a:gd name="connsiteY0" fmla="*/ 228616 h 238141"/>
              <a:gd name="connsiteX1" fmla="*/ 676275 w 6162675"/>
              <a:gd name="connsiteY1" fmla="*/ 16 h 238141"/>
              <a:gd name="connsiteX2" fmla="*/ 1352550 w 6162675"/>
              <a:gd name="connsiteY2" fmla="*/ 238141 h 238141"/>
              <a:gd name="connsiteX3" fmla="*/ 2038350 w 6162675"/>
              <a:gd name="connsiteY3" fmla="*/ 16 h 238141"/>
              <a:gd name="connsiteX4" fmla="*/ 2743200 w 6162675"/>
              <a:gd name="connsiteY4" fmla="*/ 228616 h 238141"/>
              <a:gd name="connsiteX5" fmla="*/ 3409950 w 6162675"/>
              <a:gd name="connsiteY5" fmla="*/ 16 h 238141"/>
              <a:gd name="connsiteX6" fmla="*/ 4095750 w 6162675"/>
              <a:gd name="connsiteY6" fmla="*/ 228616 h 238141"/>
              <a:gd name="connsiteX7" fmla="*/ 4772025 w 6162675"/>
              <a:gd name="connsiteY7" fmla="*/ 16 h 238141"/>
              <a:gd name="connsiteX8" fmla="*/ 5476875 w 6162675"/>
              <a:gd name="connsiteY8" fmla="*/ 228616 h 238141"/>
              <a:gd name="connsiteX9" fmla="*/ 6162675 w 6162675"/>
              <a:gd name="connsiteY9" fmla="*/ 16 h 23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2675" h="238141">
                <a:moveTo>
                  <a:pt x="0" y="228616"/>
                </a:moveTo>
                <a:cubicBezTo>
                  <a:pt x="225425" y="113522"/>
                  <a:pt x="450850" y="-1571"/>
                  <a:pt x="676275" y="16"/>
                </a:cubicBezTo>
                <a:cubicBezTo>
                  <a:pt x="901700" y="1603"/>
                  <a:pt x="1125538" y="238141"/>
                  <a:pt x="1352550" y="238141"/>
                </a:cubicBezTo>
                <a:cubicBezTo>
                  <a:pt x="1579562" y="238141"/>
                  <a:pt x="1806575" y="1603"/>
                  <a:pt x="2038350" y="16"/>
                </a:cubicBezTo>
                <a:cubicBezTo>
                  <a:pt x="2270125" y="-1572"/>
                  <a:pt x="2514600" y="228616"/>
                  <a:pt x="2743200" y="228616"/>
                </a:cubicBezTo>
                <a:cubicBezTo>
                  <a:pt x="2971800" y="228616"/>
                  <a:pt x="3184525" y="16"/>
                  <a:pt x="3409950" y="16"/>
                </a:cubicBezTo>
                <a:cubicBezTo>
                  <a:pt x="3635375" y="16"/>
                  <a:pt x="3868738" y="228616"/>
                  <a:pt x="4095750" y="228616"/>
                </a:cubicBezTo>
                <a:cubicBezTo>
                  <a:pt x="4322762" y="228616"/>
                  <a:pt x="4541838" y="16"/>
                  <a:pt x="4772025" y="16"/>
                </a:cubicBezTo>
                <a:cubicBezTo>
                  <a:pt x="5002212" y="16"/>
                  <a:pt x="5245100" y="228616"/>
                  <a:pt x="5476875" y="228616"/>
                </a:cubicBezTo>
                <a:cubicBezTo>
                  <a:pt x="5708650" y="228616"/>
                  <a:pt x="6046788" y="42878"/>
                  <a:pt x="6162675" y="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Meiryo UI"/>
              <a:ea typeface="Meiryo UI"/>
              <a:cs typeface="+mn-cs"/>
            </a:endParaRPr>
          </a:p>
        </p:txBody>
      </p:sp>
      <p:sp>
        <p:nvSpPr>
          <p:cNvPr id="31" name="フリーフォーム 50">
            <a:extLst>
              <a:ext uri="{FF2B5EF4-FFF2-40B4-BE49-F238E27FC236}">
                <a16:creationId xmlns:a16="http://schemas.microsoft.com/office/drawing/2014/main" id="{2E1ADD8A-EB90-4D29-9A99-F87773C7F8DF}"/>
              </a:ext>
            </a:extLst>
          </p:cNvPr>
          <p:cNvSpPr/>
          <p:nvPr/>
        </p:nvSpPr>
        <p:spPr>
          <a:xfrm>
            <a:off x="2053558" y="3278814"/>
            <a:ext cx="2340000" cy="36000"/>
          </a:xfrm>
          <a:custGeom>
            <a:avLst/>
            <a:gdLst>
              <a:gd name="connsiteX0" fmla="*/ 0 w 6162675"/>
              <a:gd name="connsiteY0" fmla="*/ 228616 h 238141"/>
              <a:gd name="connsiteX1" fmla="*/ 676275 w 6162675"/>
              <a:gd name="connsiteY1" fmla="*/ 16 h 238141"/>
              <a:gd name="connsiteX2" fmla="*/ 1352550 w 6162675"/>
              <a:gd name="connsiteY2" fmla="*/ 238141 h 238141"/>
              <a:gd name="connsiteX3" fmla="*/ 2038350 w 6162675"/>
              <a:gd name="connsiteY3" fmla="*/ 16 h 238141"/>
              <a:gd name="connsiteX4" fmla="*/ 2743200 w 6162675"/>
              <a:gd name="connsiteY4" fmla="*/ 228616 h 238141"/>
              <a:gd name="connsiteX5" fmla="*/ 3409950 w 6162675"/>
              <a:gd name="connsiteY5" fmla="*/ 16 h 238141"/>
              <a:gd name="connsiteX6" fmla="*/ 4095750 w 6162675"/>
              <a:gd name="connsiteY6" fmla="*/ 228616 h 238141"/>
              <a:gd name="connsiteX7" fmla="*/ 4772025 w 6162675"/>
              <a:gd name="connsiteY7" fmla="*/ 16 h 238141"/>
              <a:gd name="connsiteX8" fmla="*/ 5476875 w 6162675"/>
              <a:gd name="connsiteY8" fmla="*/ 228616 h 238141"/>
              <a:gd name="connsiteX9" fmla="*/ 6162675 w 6162675"/>
              <a:gd name="connsiteY9" fmla="*/ 16 h 23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2675" h="238141">
                <a:moveTo>
                  <a:pt x="0" y="228616"/>
                </a:moveTo>
                <a:cubicBezTo>
                  <a:pt x="225425" y="113522"/>
                  <a:pt x="450850" y="-1571"/>
                  <a:pt x="676275" y="16"/>
                </a:cubicBezTo>
                <a:cubicBezTo>
                  <a:pt x="901700" y="1603"/>
                  <a:pt x="1125538" y="238141"/>
                  <a:pt x="1352550" y="238141"/>
                </a:cubicBezTo>
                <a:cubicBezTo>
                  <a:pt x="1579562" y="238141"/>
                  <a:pt x="1806575" y="1603"/>
                  <a:pt x="2038350" y="16"/>
                </a:cubicBezTo>
                <a:cubicBezTo>
                  <a:pt x="2270125" y="-1572"/>
                  <a:pt x="2514600" y="228616"/>
                  <a:pt x="2743200" y="228616"/>
                </a:cubicBezTo>
                <a:cubicBezTo>
                  <a:pt x="2971800" y="228616"/>
                  <a:pt x="3184525" y="16"/>
                  <a:pt x="3409950" y="16"/>
                </a:cubicBezTo>
                <a:cubicBezTo>
                  <a:pt x="3635375" y="16"/>
                  <a:pt x="3868738" y="228616"/>
                  <a:pt x="4095750" y="228616"/>
                </a:cubicBezTo>
                <a:cubicBezTo>
                  <a:pt x="4322762" y="228616"/>
                  <a:pt x="4541838" y="16"/>
                  <a:pt x="4772025" y="16"/>
                </a:cubicBezTo>
                <a:cubicBezTo>
                  <a:pt x="5002212" y="16"/>
                  <a:pt x="5245100" y="228616"/>
                  <a:pt x="5476875" y="228616"/>
                </a:cubicBezTo>
                <a:cubicBezTo>
                  <a:pt x="5708650" y="228616"/>
                  <a:pt x="6046788" y="42878"/>
                  <a:pt x="6162675" y="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Meiryo UI"/>
              <a:ea typeface="Meiryo UI"/>
              <a:cs typeface="+mn-cs"/>
            </a:endParaRPr>
          </a:p>
        </p:txBody>
      </p:sp>
      <p:sp>
        <p:nvSpPr>
          <p:cNvPr id="36" name="フリーフォーム 51">
            <a:extLst>
              <a:ext uri="{FF2B5EF4-FFF2-40B4-BE49-F238E27FC236}">
                <a16:creationId xmlns:a16="http://schemas.microsoft.com/office/drawing/2014/main" id="{24C63010-AA3F-4DBD-B426-6C6A17A7AB34}"/>
              </a:ext>
            </a:extLst>
          </p:cNvPr>
          <p:cNvSpPr/>
          <p:nvPr/>
        </p:nvSpPr>
        <p:spPr>
          <a:xfrm>
            <a:off x="2053558" y="3297877"/>
            <a:ext cx="2340000" cy="36000"/>
          </a:xfrm>
          <a:custGeom>
            <a:avLst/>
            <a:gdLst>
              <a:gd name="connsiteX0" fmla="*/ 0 w 6162675"/>
              <a:gd name="connsiteY0" fmla="*/ 228616 h 238141"/>
              <a:gd name="connsiteX1" fmla="*/ 676275 w 6162675"/>
              <a:gd name="connsiteY1" fmla="*/ 16 h 238141"/>
              <a:gd name="connsiteX2" fmla="*/ 1352550 w 6162675"/>
              <a:gd name="connsiteY2" fmla="*/ 238141 h 238141"/>
              <a:gd name="connsiteX3" fmla="*/ 2038350 w 6162675"/>
              <a:gd name="connsiteY3" fmla="*/ 16 h 238141"/>
              <a:gd name="connsiteX4" fmla="*/ 2743200 w 6162675"/>
              <a:gd name="connsiteY4" fmla="*/ 228616 h 238141"/>
              <a:gd name="connsiteX5" fmla="*/ 3409950 w 6162675"/>
              <a:gd name="connsiteY5" fmla="*/ 16 h 238141"/>
              <a:gd name="connsiteX6" fmla="*/ 4095750 w 6162675"/>
              <a:gd name="connsiteY6" fmla="*/ 228616 h 238141"/>
              <a:gd name="connsiteX7" fmla="*/ 4772025 w 6162675"/>
              <a:gd name="connsiteY7" fmla="*/ 16 h 238141"/>
              <a:gd name="connsiteX8" fmla="*/ 5476875 w 6162675"/>
              <a:gd name="connsiteY8" fmla="*/ 228616 h 238141"/>
              <a:gd name="connsiteX9" fmla="*/ 6162675 w 6162675"/>
              <a:gd name="connsiteY9" fmla="*/ 16 h 23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2675" h="238141">
                <a:moveTo>
                  <a:pt x="0" y="228616"/>
                </a:moveTo>
                <a:cubicBezTo>
                  <a:pt x="225425" y="113522"/>
                  <a:pt x="450850" y="-1571"/>
                  <a:pt x="676275" y="16"/>
                </a:cubicBezTo>
                <a:cubicBezTo>
                  <a:pt x="901700" y="1603"/>
                  <a:pt x="1125538" y="238141"/>
                  <a:pt x="1352550" y="238141"/>
                </a:cubicBezTo>
                <a:cubicBezTo>
                  <a:pt x="1579562" y="238141"/>
                  <a:pt x="1806575" y="1603"/>
                  <a:pt x="2038350" y="16"/>
                </a:cubicBezTo>
                <a:cubicBezTo>
                  <a:pt x="2270125" y="-1572"/>
                  <a:pt x="2514600" y="228616"/>
                  <a:pt x="2743200" y="228616"/>
                </a:cubicBezTo>
                <a:cubicBezTo>
                  <a:pt x="2971800" y="228616"/>
                  <a:pt x="3184525" y="16"/>
                  <a:pt x="3409950" y="16"/>
                </a:cubicBezTo>
                <a:cubicBezTo>
                  <a:pt x="3635375" y="16"/>
                  <a:pt x="3868738" y="228616"/>
                  <a:pt x="4095750" y="228616"/>
                </a:cubicBezTo>
                <a:cubicBezTo>
                  <a:pt x="4322762" y="228616"/>
                  <a:pt x="4541838" y="16"/>
                  <a:pt x="4772025" y="16"/>
                </a:cubicBezTo>
                <a:cubicBezTo>
                  <a:pt x="5002212" y="16"/>
                  <a:pt x="5245100" y="228616"/>
                  <a:pt x="5476875" y="228616"/>
                </a:cubicBezTo>
                <a:cubicBezTo>
                  <a:pt x="5708650" y="228616"/>
                  <a:pt x="6046788" y="42878"/>
                  <a:pt x="6162675" y="16"/>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Meiryo UI"/>
              <a:ea typeface="Meiryo UI"/>
              <a:cs typeface="+mn-cs"/>
            </a:endParaRPr>
          </a:p>
        </p:txBody>
      </p:sp>
      <p:graphicFrame>
        <p:nvGraphicFramePr>
          <p:cNvPr id="14" name="表 14">
            <a:extLst>
              <a:ext uri="{FF2B5EF4-FFF2-40B4-BE49-F238E27FC236}">
                <a16:creationId xmlns:a16="http://schemas.microsoft.com/office/drawing/2014/main" id="{D074A13E-19AD-4313-8F78-BF033069E994}"/>
              </a:ext>
            </a:extLst>
          </p:cNvPr>
          <p:cNvGraphicFramePr>
            <a:graphicFrameLocks noGrp="1"/>
          </p:cNvGraphicFramePr>
          <p:nvPr>
            <p:extLst>
              <p:ext uri="{D42A27DB-BD31-4B8C-83A1-F6EECF244321}">
                <p14:modId xmlns:p14="http://schemas.microsoft.com/office/powerpoint/2010/main" val="51528533"/>
              </p:ext>
            </p:extLst>
          </p:nvPr>
        </p:nvGraphicFramePr>
        <p:xfrm>
          <a:off x="278752" y="4509235"/>
          <a:ext cx="2870848" cy="2217420"/>
        </p:xfrm>
        <a:graphic>
          <a:graphicData uri="http://schemas.openxmlformats.org/drawingml/2006/table">
            <a:tbl>
              <a:tblPr firstRow="1" bandRow="1">
                <a:tableStyleId>{5940675A-B579-460E-94D1-54222C63F5DA}</a:tableStyleId>
              </a:tblPr>
              <a:tblGrid>
                <a:gridCol w="505687">
                  <a:extLst>
                    <a:ext uri="{9D8B030D-6E8A-4147-A177-3AD203B41FA5}">
                      <a16:colId xmlns:a16="http://schemas.microsoft.com/office/drawing/2014/main" val="353179622"/>
                    </a:ext>
                  </a:extLst>
                </a:gridCol>
                <a:gridCol w="2365161">
                  <a:extLst>
                    <a:ext uri="{9D8B030D-6E8A-4147-A177-3AD203B41FA5}">
                      <a16:colId xmlns:a16="http://schemas.microsoft.com/office/drawing/2014/main" val="1487073412"/>
                    </a:ext>
                  </a:extLst>
                </a:gridCol>
              </a:tblGrid>
              <a:tr h="153090">
                <a:tc>
                  <a:txBody>
                    <a:bodyPr/>
                    <a:lstStyle/>
                    <a:p>
                      <a:pPr algn="ctr"/>
                      <a:r>
                        <a:rPr kumimoji="1" lang="ja-JP" altLang="en-US" sz="1050" b="1" dirty="0"/>
                        <a:t>分野</a:t>
                      </a:r>
                    </a:p>
                  </a:txBody>
                  <a:tcPr>
                    <a:solidFill>
                      <a:schemeClr val="accent5">
                        <a:lumMod val="20000"/>
                        <a:lumOff val="80000"/>
                      </a:schemeClr>
                    </a:solidFill>
                  </a:tcPr>
                </a:tc>
                <a:tc>
                  <a:txBody>
                    <a:bodyPr/>
                    <a:lstStyle/>
                    <a:p>
                      <a:pPr algn="ctr"/>
                      <a:r>
                        <a:rPr kumimoji="1" lang="ja-JP" altLang="en-US" sz="1050" b="1" dirty="0"/>
                        <a:t>連携体制</a:t>
                      </a:r>
                    </a:p>
                  </a:txBody>
                  <a:tcPr>
                    <a:solidFill>
                      <a:schemeClr val="accent5">
                        <a:lumMod val="20000"/>
                        <a:lumOff val="80000"/>
                      </a:schemeClr>
                    </a:solidFill>
                  </a:tcPr>
                </a:tc>
                <a:extLst>
                  <a:ext uri="{0D108BD9-81ED-4DB2-BD59-A6C34878D82A}">
                    <a16:rowId xmlns:a16="http://schemas.microsoft.com/office/drawing/2014/main" val="3417044366"/>
                  </a:ext>
                </a:extLst>
              </a:tr>
              <a:tr h="153090">
                <a:tc>
                  <a:txBody>
                    <a:bodyPr/>
                    <a:lstStyle/>
                    <a:p>
                      <a:pPr algn="ctr"/>
                      <a:r>
                        <a:rPr kumimoji="1" lang="ja-JP" altLang="en-US" sz="1050" dirty="0"/>
                        <a:t>共通</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大阪スマートシティパートナーズフォーラム</a:t>
                      </a:r>
                      <a:endParaRPr kumimoji="1" lang="en-US" altLang="ja-JP" sz="1050" dirty="0"/>
                    </a:p>
                  </a:txBody>
                  <a:tcPr/>
                </a:tc>
                <a:extLst>
                  <a:ext uri="{0D108BD9-81ED-4DB2-BD59-A6C34878D82A}">
                    <a16:rowId xmlns:a16="http://schemas.microsoft.com/office/drawing/2014/main" val="1169767717"/>
                  </a:ext>
                </a:extLst>
              </a:tr>
              <a:tr h="153090">
                <a:tc>
                  <a:txBody>
                    <a:bodyPr/>
                    <a:lstStyle/>
                    <a:p>
                      <a:pPr algn="ctr"/>
                      <a:r>
                        <a:rPr kumimoji="1" lang="ja-JP" altLang="en-US" sz="1050" dirty="0"/>
                        <a:t>行政</a:t>
                      </a:r>
                      <a:endParaRPr kumimoji="1" lang="en-US" altLang="ja-JP" sz="1050" dirty="0"/>
                    </a:p>
                    <a:p>
                      <a:pPr algn="ctr"/>
                      <a:r>
                        <a:rPr kumimoji="1" lang="ja-JP" altLang="en-US" sz="1050" dirty="0"/>
                        <a:t>公共</a:t>
                      </a:r>
                    </a:p>
                  </a:txBody>
                  <a:tcPr/>
                </a:tc>
                <a:tc>
                  <a:txBody>
                    <a:bodyPr/>
                    <a:lstStyle/>
                    <a:p>
                      <a:r>
                        <a:rPr kumimoji="1" lang="ja-JP" altLang="en-US" sz="1050" dirty="0"/>
                        <a:t>大阪市町村スマートシティ推進連絡会議</a:t>
                      </a:r>
                      <a:endParaRPr kumimoji="1" lang="en-US" altLang="ja-JP" sz="1050" dirty="0"/>
                    </a:p>
                    <a:p>
                      <a:r>
                        <a:rPr kumimoji="1" lang="ja-JP" altLang="en-US" sz="1050" dirty="0"/>
                        <a:t>大阪観光局</a:t>
                      </a:r>
                      <a:endParaRPr kumimoji="1" lang="en-US" altLang="ja-JP" sz="1050" dirty="0"/>
                    </a:p>
                    <a:p>
                      <a:r>
                        <a:rPr kumimoji="1" lang="ja-JP" altLang="en-US" sz="1050" dirty="0"/>
                        <a:t>大阪産業局　など</a:t>
                      </a:r>
                      <a:endParaRPr kumimoji="1" lang="en-US" altLang="ja-JP" sz="1050" dirty="0"/>
                    </a:p>
                  </a:txBody>
                  <a:tcPr/>
                </a:tc>
                <a:extLst>
                  <a:ext uri="{0D108BD9-81ED-4DB2-BD59-A6C34878D82A}">
                    <a16:rowId xmlns:a16="http://schemas.microsoft.com/office/drawing/2014/main" val="2144787542"/>
                  </a:ext>
                </a:extLst>
              </a:tr>
              <a:tr h="153090">
                <a:tc>
                  <a:txBody>
                    <a:bodyPr/>
                    <a:lstStyle/>
                    <a:p>
                      <a:pPr algn="ctr"/>
                      <a:r>
                        <a:rPr kumimoji="1" lang="ja-JP" altLang="en-US" sz="1050" dirty="0"/>
                        <a:t>企業</a:t>
                      </a:r>
                      <a:endParaRPr kumimoji="1" lang="en-US" altLang="ja-JP" sz="1050" dirty="0"/>
                    </a:p>
                    <a:p>
                      <a:pPr algn="ctr"/>
                      <a:r>
                        <a:rPr kumimoji="1" lang="ja-JP" altLang="en-US" sz="1050" dirty="0"/>
                        <a:t>財界</a:t>
                      </a:r>
                    </a:p>
                  </a:txBody>
                  <a:tcPr/>
                </a:tc>
                <a:tc>
                  <a:txBody>
                    <a:bodyPr/>
                    <a:lstStyle/>
                    <a:p>
                      <a:r>
                        <a:rPr kumimoji="1" lang="ja-JP" altLang="en-US" sz="1050" dirty="0"/>
                        <a:t>関西経済連合会</a:t>
                      </a:r>
                      <a:endParaRPr kumimoji="1" lang="en-US" altLang="ja-JP" sz="1050" dirty="0"/>
                    </a:p>
                    <a:p>
                      <a:r>
                        <a:rPr kumimoji="1" lang="ja-JP" altLang="en-US" sz="1050" dirty="0"/>
                        <a:t>大阪商工会議所</a:t>
                      </a:r>
                      <a:endParaRPr kumimoji="1" lang="en-US" altLang="ja-JP" sz="1050" dirty="0"/>
                    </a:p>
                    <a:p>
                      <a:r>
                        <a:rPr kumimoji="1" lang="ja-JP" altLang="en-US" sz="1050" dirty="0"/>
                        <a:t>日本国際博覧会協会　　など</a:t>
                      </a:r>
                    </a:p>
                  </a:txBody>
                  <a:tcPr/>
                </a:tc>
                <a:extLst>
                  <a:ext uri="{0D108BD9-81ED-4DB2-BD59-A6C34878D82A}">
                    <a16:rowId xmlns:a16="http://schemas.microsoft.com/office/drawing/2014/main" val="1319299844"/>
                  </a:ext>
                </a:extLst>
              </a:tr>
              <a:tr h="153090">
                <a:tc>
                  <a:txBody>
                    <a:bodyPr/>
                    <a:lstStyle/>
                    <a:p>
                      <a:pPr algn="ctr"/>
                      <a:r>
                        <a:rPr kumimoji="1" lang="ja-JP" altLang="en-US" sz="1050" dirty="0"/>
                        <a:t>大学</a:t>
                      </a:r>
                      <a:endParaRPr kumimoji="1" lang="en-US" altLang="ja-JP" sz="1050" dirty="0"/>
                    </a:p>
                    <a:p>
                      <a:pPr algn="ctr"/>
                      <a:r>
                        <a:rPr kumimoji="1" lang="ja-JP" altLang="en-US" sz="1050" dirty="0"/>
                        <a:t>研究</a:t>
                      </a:r>
                    </a:p>
                  </a:txBody>
                  <a:tcPr/>
                </a:tc>
                <a:tc>
                  <a:txBody>
                    <a:bodyPr/>
                    <a:lstStyle/>
                    <a:p>
                      <a:r>
                        <a:rPr kumimoji="1" lang="ja-JP" altLang="en-US" sz="1050" dirty="0"/>
                        <a:t>大阪公立大学</a:t>
                      </a:r>
                      <a:endParaRPr kumimoji="1" lang="en-US" altLang="ja-JP" sz="1050" dirty="0"/>
                    </a:p>
                    <a:p>
                      <a:r>
                        <a:rPr kumimoji="1" lang="ja-JP" altLang="en-US" sz="1050" dirty="0"/>
                        <a:t>大阪大学</a:t>
                      </a:r>
                      <a:endParaRPr kumimoji="1" lang="en-US" altLang="ja-JP" sz="1050" dirty="0"/>
                    </a:p>
                    <a:p>
                      <a:r>
                        <a:rPr kumimoji="1" lang="ja-JP" altLang="en-US" sz="1050" dirty="0"/>
                        <a:t>アジア太平洋研究所　　など</a:t>
                      </a:r>
                      <a:endParaRPr kumimoji="1" lang="en-US" altLang="ja-JP" sz="1050" dirty="0"/>
                    </a:p>
                  </a:txBody>
                  <a:tcPr/>
                </a:tc>
                <a:extLst>
                  <a:ext uri="{0D108BD9-81ED-4DB2-BD59-A6C34878D82A}">
                    <a16:rowId xmlns:a16="http://schemas.microsoft.com/office/drawing/2014/main" val="394649785"/>
                  </a:ext>
                </a:extLst>
              </a:tr>
            </a:tbl>
          </a:graphicData>
        </a:graphic>
      </p:graphicFrame>
      <p:pic>
        <p:nvPicPr>
          <p:cNvPr id="21" name="図 20">
            <a:extLst>
              <a:ext uri="{FF2B5EF4-FFF2-40B4-BE49-F238E27FC236}">
                <a16:creationId xmlns:a16="http://schemas.microsoft.com/office/drawing/2014/main" id="{982D4746-3F5F-48D0-8BF5-01FB5A08C0AF}"/>
              </a:ext>
            </a:extLst>
          </p:cNvPr>
          <p:cNvPicPr>
            <a:picLocks noChangeAspect="1"/>
          </p:cNvPicPr>
          <p:nvPr/>
        </p:nvPicPr>
        <p:blipFill>
          <a:blip r:embed="rId4"/>
          <a:stretch>
            <a:fillRect/>
          </a:stretch>
        </p:blipFill>
        <p:spPr>
          <a:xfrm>
            <a:off x="2505441" y="5362913"/>
            <a:ext cx="2021433" cy="1225638"/>
          </a:xfrm>
          <a:prstGeom prst="rect">
            <a:avLst/>
          </a:prstGeom>
        </p:spPr>
      </p:pic>
      <p:pic>
        <p:nvPicPr>
          <p:cNvPr id="15" name="図 14">
            <a:extLst>
              <a:ext uri="{FF2B5EF4-FFF2-40B4-BE49-F238E27FC236}">
                <a16:creationId xmlns:a16="http://schemas.microsoft.com/office/drawing/2014/main" id="{688C2E95-BFD4-489F-B403-6E6A51F4B66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274322" y="6010626"/>
            <a:ext cx="548558" cy="767982"/>
          </a:xfrm>
          <a:prstGeom prst="rect">
            <a:avLst/>
          </a:prstGeom>
        </p:spPr>
      </p:pic>
      <p:cxnSp>
        <p:nvCxnSpPr>
          <p:cNvPr id="37" name="直線コネクタ 36">
            <a:extLst>
              <a:ext uri="{FF2B5EF4-FFF2-40B4-BE49-F238E27FC236}">
                <a16:creationId xmlns:a16="http://schemas.microsoft.com/office/drawing/2014/main" id="{F29ED280-35CD-425F-BE8F-20E9AF2E21F9}"/>
              </a:ext>
            </a:extLst>
          </p:cNvPr>
          <p:cNvCxnSpPr>
            <a:cxnSpLocks/>
          </p:cNvCxnSpPr>
          <p:nvPr/>
        </p:nvCxnSpPr>
        <p:spPr>
          <a:xfrm flipH="1">
            <a:off x="4558353" y="1084062"/>
            <a:ext cx="0" cy="280800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cxnSp>
        <p:nvCxnSpPr>
          <p:cNvPr id="38" name="直線コネクタ 37">
            <a:extLst>
              <a:ext uri="{FF2B5EF4-FFF2-40B4-BE49-F238E27FC236}">
                <a16:creationId xmlns:a16="http://schemas.microsoft.com/office/drawing/2014/main" id="{49B9F0C7-64C1-4811-84E9-BE8968A04DA5}"/>
              </a:ext>
            </a:extLst>
          </p:cNvPr>
          <p:cNvCxnSpPr>
            <a:cxnSpLocks/>
          </p:cNvCxnSpPr>
          <p:nvPr/>
        </p:nvCxnSpPr>
        <p:spPr>
          <a:xfrm flipH="1">
            <a:off x="4556078" y="3988149"/>
            <a:ext cx="0" cy="280800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
        <p:nvSpPr>
          <p:cNvPr id="6" name="正方形/長方形 5">
            <a:extLst>
              <a:ext uri="{FF2B5EF4-FFF2-40B4-BE49-F238E27FC236}">
                <a16:creationId xmlns:a16="http://schemas.microsoft.com/office/drawing/2014/main" id="{0D9DC261-6987-4180-BFB0-1F4A9B3C56CE}"/>
              </a:ext>
            </a:extLst>
          </p:cNvPr>
          <p:cNvSpPr/>
          <p:nvPr/>
        </p:nvSpPr>
        <p:spPr>
          <a:xfrm>
            <a:off x="261968" y="4231659"/>
            <a:ext cx="3339376" cy="2616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府と大阪市の連携に加え、多様なステークホルダーと連携</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1" name="テキスト ボックス 40">
            <a:extLst>
              <a:ext uri="{FF2B5EF4-FFF2-40B4-BE49-F238E27FC236}">
                <a16:creationId xmlns:a16="http://schemas.microsoft.com/office/drawing/2014/main" id="{6BF646BA-FC33-444F-A814-E040550ACA3F}"/>
              </a:ext>
            </a:extLst>
          </p:cNvPr>
          <p:cNvSpPr txBox="1"/>
          <p:nvPr/>
        </p:nvSpPr>
        <p:spPr>
          <a:xfrm>
            <a:off x="4618382" y="1037372"/>
            <a:ext cx="324960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１．</a:t>
            </a:r>
            <a:r>
              <a:rPr kumimoji="1" lang="en-US" altLang="ja-JP"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2021</a:t>
            </a:r>
            <a:r>
              <a:rPr kumimoji="1" lang="ja-JP" altLang="en-US"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年　スーパーシティ構想の応募</a:t>
            </a:r>
          </a:p>
        </p:txBody>
      </p:sp>
      <p:pic>
        <p:nvPicPr>
          <p:cNvPr id="42" name="図 41">
            <a:extLst>
              <a:ext uri="{FF2B5EF4-FFF2-40B4-BE49-F238E27FC236}">
                <a16:creationId xmlns:a16="http://schemas.microsoft.com/office/drawing/2014/main" id="{1264A7D1-6FBA-41FA-AB06-30D18BE4753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759149" y="1750090"/>
            <a:ext cx="3999918" cy="2032920"/>
          </a:xfrm>
          <a:prstGeom prst="rect">
            <a:avLst/>
          </a:prstGeom>
        </p:spPr>
      </p:pic>
      <p:sp>
        <p:nvSpPr>
          <p:cNvPr id="43" name="テキスト ボックス 42">
            <a:extLst>
              <a:ext uri="{FF2B5EF4-FFF2-40B4-BE49-F238E27FC236}">
                <a16:creationId xmlns:a16="http://schemas.microsoft.com/office/drawing/2014/main" id="{08173F9A-D58D-4636-9918-857B3453FD9D}"/>
              </a:ext>
            </a:extLst>
          </p:cNvPr>
          <p:cNvSpPr txBox="1"/>
          <p:nvPr/>
        </p:nvSpPr>
        <p:spPr>
          <a:xfrm>
            <a:off x="4817355" y="1289850"/>
            <a:ext cx="3976808"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等先端技術の導入、大胆な規制改革、データ連携基盤の構築により、大阪が抱える社会課題を解決</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4" name="正方形/長方形 43">
            <a:extLst>
              <a:ext uri="{FF2B5EF4-FFF2-40B4-BE49-F238E27FC236}">
                <a16:creationId xmlns:a16="http://schemas.microsoft.com/office/drawing/2014/main" id="{BA6CF7D6-0555-4E2B-940F-88F71997D9AF}"/>
              </a:ext>
            </a:extLst>
          </p:cNvPr>
          <p:cNvSpPr/>
          <p:nvPr/>
        </p:nvSpPr>
        <p:spPr>
          <a:xfrm>
            <a:off x="4811781" y="4207316"/>
            <a:ext cx="4068000"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最先端技術など席あの英知が結集し新たなアイデアを創造発信する「大阪・関西万博」が</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年に開催を控える</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475218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6CD303A0-DE02-400E-ABB4-167750F7C72E}"/>
              </a:ext>
            </a:extLst>
          </p:cNvPr>
          <p:cNvSpPr>
            <a:spLocks noGrp="1"/>
          </p:cNvSpPr>
          <p:nvPr>
            <p:ph type="title"/>
          </p:nvPr>
        </p:nvSpPr>
        <p:spPr>
          <a:xfrm>
            <a:off x="623887" y="1709739"/>
            <a:ext cx="8244341" cy="2852737"/>
          </a:xfrm>
        </p:spPr>
        <p:txBody>
          <a:bodyPr>
            <a:normAutofit/>
          </a:bodyPr>
          <a:lstStyle/>
          <a:p>
            <a:r>
              <a:rPr kumimoji="1" lang="ja-JP" altLang="en-US" sz="4000" dirty="0"/>
              <a:t>第３章　今後の取組み方針</a:t>
            </a:r>
          </a:p>
        </p:txBody>
      </p:sp>
      <p:cxnSp>
        <p:nvCxnSpPr>
          <p:cNvPr id="9" name="直線コネクタ 8">
            <a:extLst>
              <a:ext uri="{FF2B5EF4-FFF2-40B4-BE49-F238E27FC236}">
                <a16:creationId xmlns:a16="http://schemas.microsoft.com/office/drawing/2014/main" id="{9025285B-86FD-4320-8191-F675FA176028}"/>
              </a:ext>
            </a:extLst>
          </p:cNvPr>
          <p:cNvCxnSpPr/>
          <p:nvPr/>
        </p:nvCxnSpPr>
        <p:spPr>
          <a:xfrm>
            <a:off x="623888" y="4562476"/>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38</a:t>
            </a:fld>
            <a:endParaRPr kumimoji="1" lang="ja-JP" altLang="en-US" dirty="0"/>
          </a:p>
        </p:txBody>
      </p:sp>
    </p:spTree>
    <p:extLst>
      <p:ext uri="{BB962C8B-B14F-4D97-AF65-F5344CB8AC3E}">
        <p14:creationId xmlns:p14="http://schemas.microsoft.com/office/powerpoint/2010/main" val="2111936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kumimoji="1" lang="ja-JP" altLang="en-US" dirty="0"/>
              <a:t>大阪スマートシティ戦略</a:t>
            </a:r>
            <a:r>
              <a:rPr lang="ja-JP" altLang="en-US" dirty="0"/>
              <a:t>の基本的な考え方</a:t>
            </a:r>
            <a:endParaRPr kumimoji="1" lang="ja-JP" altLang="en-US" dirty="0"/>
          </a:p>
        </p:txBody>
      </p:sp>
      <p:sp>
        <p:nvSpPr>
          <p:cNvPr id="2" name="コンテンツ プレースホルダー 1">
            <a:extLst>
              <a:ext uri="{FF2B5EF4-FFF2-40B4-BE49-F238E27FC236}">
                <a16:creationId xmlns:a16="http://schemas.microsoft.com/office/drawing/2014/main" id="{89B31680-0459-4298-A9DA-60EC135DFF03}"/>
              </a:ext>
            </a:extLst>
          </p:cNvPr>
          <p:cNvSpPr>
            <a:spLocks noGrp="1"/>
          </p:cNvSpPr>
          <p:nvPr>
            <p:ph idx="1"/>
          </p:nvPr>
        </p:nvSpPr>
        <p:spPr>
          <a:xfrm>
            <a:off x="286871" y="796049"/>
            <a:ext cx="8525825" cy="5692134"/>
          </a:xfrm>
        </p:spPr>
        <p:txBody>
          <a:bodyPr>
            <a:noAutofit/>
          </a:bodyPr>
          <a:lstStyle/>
          <a:p>
            <a:pPr marL="0" indent="0">
              <a:lnSpc>
                <a:spcPts val="2500"/>
              </a:lnSpc>
              <a:buNone/>
            </a:pPr>
            <a:r>
              <a:rPr kumimoji="1" lang="ja-JP" altLang="en-US" sz="1600" b="1" dirty="0">
                <a:solidFill>
                  <a:srgbClr val="0070C0"/>
                </a:solidFill>
              </a:rPr>
              <a:t>●</a:t>
            </a:r>
            <a:r>
              <a:rPr lang="ja-JP" altLang="en-US" sz="1600" b="1" dirty="0">
                <a:solidFill>
                  <a:srgbClr val="0070C0"/>
                </a:solidFill>
              </a:rPr>
              <a:t>大阪スマートシティ戦略とは</a:t>
            </a:r>
            <a:r>
              <a:rPr kumimoji="1" lang="en-US" altLang="ja-JP" sz="1600" b="1" dirty="0">
                <a:solidFill>
                  <a:srgbClr val="0070C0"/>
                </a:solidFill>
              </a:rPr>
              <a:t/>
            </a:r>
            <a:br>
              <a:rPr kumimoji="1" lang="en-US" altLang="ja-JP" sz="1600" b="1" dirty="0">
                <a:solidFill>
                  <a:srgbClr val="0070C0"/>
                </a:solidFill>
              </a:rPr>
            </a:br>
            <a:r>
              <a:rPr kumimoji="1" lang="ja-JP" altLang="en-US" sz="1600" b="1" dirty="0">
                <a:solidFill>
                  <a:srgbClr val="0070C0"/>
                </a:solidFill>
              </a:rPr>
              <a:t>　</a:t>
            </a:r>
            <a:r>
              <a:rPr lang="ja-JP" altLang="en-US" sz="1600" dirty="0"/>
              <a:t>大阪府及び大阪市では、「豊かで利便性の高い都市生活」を未来像とする副首都の実現と、「いのち輝く未来社会のデザイン」をテーマとする大阪・関西万博を成功に導くことなどを背景に、「住民の</a:t>
            </a:r>
            <a:r>
              <a:rPr lang="en-US" altLang="ja-JP" sz="1600" dirty="0" err="1"/>
              <a:t>QoL</a:t>
            </a:r>
            <a:r>
              <a:rPr lang="ja-JP" altLang="en-US" sz="1600" dirty="0"/>
              <a:t>向上」を最大目標に掲げた、</a:t>
            </a:r>
            <a:r>
              <a:rPr lang="en-US" altLang="ja-JP" sz="1600" dirty="0"/>
              <a:t>『</a:t>
            </a:r>
            <a:r>
              <a:rPr lang="ja-JP" altLang="en-US" sz="1600" dirty="0"/>
              <a:t>スマートシティ戦略</a:t>
            </a:r>
            <a:r>
              <a:rPr lang="en-US" altLang="ja-JP" sz="1600" dirty="0"/>
              <a:t>ver.1.0』</a:t>
            </a:r>
            <a:r>
              <a:rPr lang="ja-JP" altLang="en-US" sz="1600" dirty="0"/>
              <a:t>を</a:t>
            </a:r>
            <a:r>
              <a:rPr lang="en-US" altLang="ja-JP" sz="1600" dirty="0"/>
              <a:t>2020</a:t>
            </a:r>
            <a:r>
              <a:rPr lang="ja-JP" altLang="en-US" sz="1600" dirty="0"/>
              <a:t>年</a:t>
            </a:r>
            <a:r>
              <a:rPr lang="en-US" altLang="ja-JP" sz="1600" dirty="0"/>
              <a:t>3</a:t>
            </a:r>
            <a:r>
              <a:rPr lang="ja-JP" altLang="en-US" sz="1600" dirty="0"/>
              <a:t>月に策定し、本戦略に基づき様々なプロジェクトを展開している。</a:t>
            </a:r>
          </a:p>
          <a:p>
            <a:pPr marL="0" indent="0">
              <a:lnSpc>
                <a:spcPts val="2500"/>
              </a:lnSpc>
              <a:spcAft>
                <a:spcPts val="1200"/>
              </a:spcAft>
              <a:buNone/>
            </a:pPr>
            <a:r>
              <a:rPr lang="ja-JP" altLang="en-US" sz="1600" dirty="0"/>
              <a:t>　本戦略では、住民の</a:t>
            </a:r>
            <a:r>
              <a:rPr lang="en-US" altLang="ja-JP" sz="1600" dirty="0" err="1"/>
              <a:t>QoL</a:t>
            </a:r>
            <a:r>
              <a:rPr lang="ja-JP" altLang="en-US" sz="1600" dirty="0"/>
              <a:t>（生活の質）の向上という同じ目的に向かって大阪府及び大阪市それぞれの役割や責務に基づき、様々なプロジェクトに取り組み、大阪のスマートシティ化を加速させ、大阪全体の発展につなげていく。</a:t>
            </a:r>
            <a:endParaRPr lang="en-US" altLang="ja-JP" sz="1600" dirty="0"/>
          </a:p>
          <a:p>
            <a:pPr marL="0" indent="0">
              <a:lnSpc>
                <a:spcPts val="2500"/>
              </a:lnSpc>
              <a:spcAft>
                <a:spcPts val="1200"/>
              </a:spcAft>
              <a:buNone/>
            </a:pPr>
            <a:r>
              <a:rPr lang="ja-JP" altLang="en-US" sz="1600" dirty="0"/>
              <a:t>　本戦略では、概ね</a:t>
            </a:r>
            <a:r>
              <a:rPr lang="en-US" altLang="ja-JP" sz="1600" dirty="0"/>
              <a:t>10</a:t>
            </a:r>
            <a:r>
              <a:rPr lang="ja-JP" altLang="en-US" sz="1600" dirty="0"/>
              <a:t>年先の将来像を見据えながら、大阪・関西万博が開催される</a:t>
            </a:r>
            <a:r>
              <a:rPr lang="en-US" altLang="ja-JP" sz="1600" dirty="0"/>
              <a:t>2025</a:t>
            </a:r>
            <a:r>
              <a:rPr lang="ja-JP" altLang="en-US" sz="1600" dirty="0"/>
              <a:t>年を目途に取組みの方向性を示す。</a:t>
            </a:r>
            <a:endParaRPr lang="en-US" altLang="ja-JP" sz="1600" dirty="0"/>
          </a:p>
          <a:p>
            <a:pPr marL="0" indent="0">
              <a:lnSpc>
                <a:spcPts val="2500"/>
              </a:lnSpc>
              <a:spcAft>
                <a:spcPts val="1200"/>
              </a:spcAft>
              <a:buNone/>
            </a:pPr>
            <a:r>
              <a:rPr lang="ja-JP" altLang="en-US" sz="1600" dirty="0"/>
              <a:t>　なお、スマートシティに関する技術が日々発展していることや、多様な社会ニーズに基づくサービスの効率化・高度化といった社会情勢が激しく変化する状況であることを鑑み、必要に応じて適宜、改定していくものとする。</a:t>
            </a:r>
            <a:endParaRPr lang="en-US" altLang="ja-JP" sz="1600" dirty="0"/>
          </a:p>
        </p:txBody>
      </p:sp>
      <p:sp>
        <p:nvSpPr>
          <p:cNvPr id="4"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a:xfrm>
            <a:off x="7046407" y="6463402"/>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6" name="テキスト プレースホルダー 4">
            <a:extLst>
              <a:ext uri="{FF2B5EF4-FFF2-40B4-BE49-F238E27FC236}">
                <a16:creationId xmlns:a16="http://schemas.microsoft.com/office/drawing/2014/main" id="{31A8B743-A2D1-48DB-8466-3D8F02766446}"/>
              </a:ext>
            </a:extLst>
          </p:cNvPr>
          <p:cNvSpPr>
            <a:spLocks noGrp="1"/>
          </p:cNvSpPr>
          <p:nvPr>
            <p:ph type="body" sz="quarter" idx="13"/>
          </p:nvPr>
        </p:nvSpPr>
        <p:spPr/>
        <p:txBody>
          <a:bodyPr>
            <a:normAutofit/>
          </a:bodyPr>
          <a:lstStyle/>
          <a:p>
            <a:r>
              <a:rPr lang="ja-JP" altLang="en-US" dirty="0"/>
              <a:t>序章　大阪スマートシティ戦略について</a:t>
            </a:r>
          </a:p>
        </p:txBody>
      </p:sp>
    </p:spTree>
    <p:extLst>
      <p:ext uri="{BB962C8B-B14F-4D97-AF65-F5344CB8AC3E}">
        <p14:creationId xmlns:p14="http://schemas.microsoft.com/office/powerpoint/2010/main" val="1457631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64000"/>
          </a:schemeClr>
        </a:solidFill>
        <a:effectLst/>
      </p:bgPr>
    </p:bg>
    <p:spTree>
      <p:nvGrpSpPr>
        <p:cNvPr id="1" name=""/>
        <p:cNvGrpSpPr/>
        <p:nvPr/>
      </p:nvGrpSpPr>
      <p:grpSpPr>
        <a:xfrm>
          <a:off x="0" y="0"/>
          <a:ext cx="0" cy="0"/>
          <a:chOff x="0" y="0"/>
          <a:chExt cx="0" cy="0"/>
        </a:xfrm>
      </p:grpSpPr>
      <p:sp>
        <p:nvSpPr>
          <p:cNvPr id="62" name="四角形: 角を丸くする 61">
            <a:extLst>
              <a:ext uri="{FF2B5EF4-FFF2-40B4-BE49-F238E27FC236}">
                <a16:creationId xmlns:a16="http://schemas.microsoft.com/office/drawing/2014/main" id="{6547C618-6F12-4E39-96C6-A6B4EF70EEBE}"/>
              </a:ext>
            </a:extLst>
          </p:cNvPr>
          <p:cNvSpPr/>
          <p:nvPr/>
        </p:nvSpPr>
        <p:spPr>
          <a:xfrm>
            <a:off x="1058807" y="1550662"/>
            <a:ext cx="2808000" cy="3204000"/>
          </a:xfrm>
          <a:prstGeom prst="roundRect">
            <a:avLst>
              <a:gd name="adj" fmla="val 9394"/>
            </a:avLst>
          </a:prstGeom>
          <a:solidFill>
            <a:schemeClr val="accent5">
              <a:lumMod val="20000"/>
              <a:lumOff val="80000"/>
            </a:schemeClr>
          </a:solidFill>
          <a:ln>
            <a:solidFill>
              <a:schemeClr val="accent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四角形: 角を丸くする 62">
            <a:extLst>
              <a:ext uri="{FF2B5EF4-FFF2-40B4-BE49-F238E27FC236}">
                <a16:creationId xmlns:a16="http://schemas.microsoft.com/office/drawing/2014/main" id="{BBA219FF-6BBC-4620-B015-DB259D570B2A}"/>
              </a:ext>
            </a:extLst>
          </p:cNvPr>
          <p:cNvSpPr/>
          <p:nvPr/>
        </p:nvSpPr>
        <p:spPr>
          <a:xfrm>
            <a:off x="1265290" y="3544979"/>
            <a:ext cx="2808000" cy="3110579"/>
          </a:xfrm>
          <a:prstGeom prst="roundRect">
            <a:avLst>
              <a:gd name="adj" fmla="val 7659"/>
            </a:avLst>
          </a:prstGeom>
          <a:solidFill>
            <a:schemeClr val="accent4">
              <a:lumMod val="20000"/>
              <a:lumOff val="80000"/>
            </a:schemeClr>
          </a:solidFill>
          <a:ln/>
        </p:spPr>
        <p:style>
          <a:lnRef idx="2">
            <a:schemeClr val="accent2"/>
          </a:lnRef>
          <a:fillRef idx="1">
            <a:schemeClr val="lt1"/>
          </a:fillRef>
          <a:effectRef idx="0">
            <a:schemeClr val="accent2"/>
          </a:effectRef>
          <a:fontRef idx="minor">
            <a:schemeClr val="dk1"/>
          </a:fontRef>
        </p:style>
        <p:txBody>
          <a:bodyPr wrap="none" t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8" name="楕円 17">
            <a:extLst>
              <a:ext uri="{FF2B5EF4-FFF2-40B4-BE49-F238E27FC236}">
                <a16:creationId xmlns:a16="http://schemas.microsoft.com/office/drawing/2014/main" id="{93035F94-E96C-4AF4-9E2E-9BC5BB584078}"/>
              </a:ext>
            </a:extLst>
          </p:cNvPr>
          <p:cNvSpPr/>
          <p:nvPr/>
        </p:nvSpPr>
        <p:spPr>
          <a:xfrm rot="1317781">
            <a:off x="4908403" y="1494588"/>
            <a:ext cx="3260391" cy="5133692"/>
          </a:xfrm>
          <a:prstGeom prst="ellipse">
            <a:avLst/>
          </a:prstGeom>
          <a:solidFill>
            <a:schemeClr val="accent5">
              <a:lumMod val="20000"/>
              <a:lumOff val="80000"/>
            </a:schemeClr>
          </a:solidFill>
          <a:ln>
            <a:solidFill>
              <a:schemeClr val="accent1">
                <a:lumMod val="40000"/>
                <a:lumOff val="6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マップ&#10;&#10;自動的に生成された説明">
            <a:extLst>
              <a:ext uri="{FF2B5EF4-FFF2-40B4-BE49-F238E27FC236}">
                <a16:creationId xmlns:a16="http://schemas.microsoft.com/office/drawing/2014/main" id="{CC2E9D92-1B2B-47FB-8DDA-B77277D397AB}"/>
              </a:ext>
            </a:extLst>
          </p:cNvPr>
          <p:cNvPicPr>
            <a:picLocks noChangeAspect="1"/>
          </p:cNvPicPr>
          <p:nvPr/>
        </p:nvPicPr>
        <p:blipFill rotWithShape="1">
          <a:blip r:embed="rId2" cstate="hqprint">
            <a:alphaModFix amt="50000"/>
            <a:extLst>
              <a:ext uri="{BEBA8EAE-BF5A-486C-A8C5-ECC9F3942E4B}">
                <a14:imgProps xmlns:a14="http://schemas.microsoft.com/office/drawing/2010/main">
                  <a14:imgLayer r:embed="rId3">
                    <a14:imgEffect>
                      <a14:backgroundRemoval t="6875" b="91375" l="10000" r="90000">
                        <a14:foregroundMark x1="38875" y1="6875" x2="38875" y2="6875"/>
                        <a14:foregroundMark x1="42500" y1="53000" x2="42500" y2="53000"/>
                        <a14:foregroundMark x1="16750" y1="91375" x2="16750" y2="91375"/>
                      </a14:backgroundRemoval>
                    </a14:imgEffect>
                  </a14:imgLayer>
                </a14:imgProps>
              </a:ext>
              <a:ext uri="{28A0092B-C50C-407E-A947-70E740481C1C}">
                <a14:useLocalDpi xmlns:a14="http://schemas.microsoft.com/office/drawing/2010/main"/>
              </a:ext>
            </a:extLst>
          </a:blip>
          <a:srcRect l="7664" r="15314" b="6314"/>
          <a:stretch/>
        </p:blipFill>
        <p:spPr>
          <a:xfrm>
            <a:off x="4536030" y="1459003"/>
            <a:ext cx="4344537" cy="5284452"/>
          </a:xfrm>
          <a:prstGeom prst="rect">
            <a:avLst/>
          </a:prstGeom>
        </p:spPr>
      </p:pic>
      <p:sp>
        <p:nvSpPr>
          <p:cNvPr id="6" name="タイトル 4">
            <a:extLst>
              <a:ext uri="{FF2B5EF4-FFF2-40B4-BE49-F238E27FC236}">
                <a16:creationId xmlns:a16="http://schemas.microsoft.com/office/drawing/2014/main" id="{09BC8D09-68D5-4E78-AD8F-BF458F2C0CFD}"/>
              </a:ext>
            </a:extLst>
          </p:cNvPr>
          <p:cNvSpPr>
            <a:spLocks noGrp="1"/>
          </p:cNvSpPr>
          <p:nvPr>
            <p:ph type="title"/>
          </p:nvPr>
        </p:nvSpPr>
        <p:spPr>
          <a:xfrm>
            <a:off x="92764" y="235258"/>
            <a:ext cx="9051236" cy="386127"/>
          </a:xfrm>
        </p:spPr>
        <p:txBody>
          <a:bodyPr/>
          <a:lstStyle/>
          <a:p>
            <a:r>
              <a:rPr kumimoji="1" lang="ja-JP" altLang="en-US" dirty="0"/>
              <a:t>戦略</a:t>
            </a:r>
            <a:r>
              <a:rPr kumimoji="1" lang="en-US" altLang="ja-JP" dirty="0"/>
              <a:t>ver.2.0</a:t>
            </a:r>
            <a:r>
              <a:rPr kumimoji="1" lang="ja-JP" altLang="en-US" dirty="0"/>
              <a:t>の基本理念を踏まえた府市の</a:t>
            </a:r>
            <a:r>
              <a:rPr kumimoji="1" lang="ja-JP" altLang="en-US" spc="-150" dirty="0"/>
              <a:t>役割</a:t>
            </a:r>
            <a:endParaRPr kumimoji="1" lang="ja-JP" altLang="en-US" strike="sngStrike" spc="-150" dirty="0"/>
          </a:p>
        </p:txBody>
      </p:sp>
      <p:sp>
        <p:nvSpPr>
          <p:cNvPr id="4" name="スライド番号プレースホルダー 3">
            <a:extLst>
              <a:ext uri="{FF2B5EF4-FFF2-40B4-BE49-F238E27FC236}">
                <a16:creationId xmlns:a16="http://schemas.microsoft.com/office/drawing/2014/main" id="{D5685E64-BA85-41F8-AF45-D6F35D6A2994}"/>
              </a:ext>
            </a:extLst>
          </p:cNvPr>
          <p:cNvSpPr>
            <a:spLocks noGrp="1"/>
          </p:cNvSpPr>
          <p:nvPr>
            <p:ph type="sldNum" sz="quarter" idx="12"/>
          </p:nvPr>
        </p:nvSpPr>
        <p:spPr>
          <a:xfrm>
            <a:off x="7068394" y="639916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6">
            <a:extLst>
              <a:ext uri="{FF2B5EF4-FFF2-40B4-BE49-F238E27FC236}">
                <a16:creationId xmlns:a16="http://schemas.microsoft.com/office/drawing/2014/main" id="{D3697FDB-A35C-47EE-B978-A36D3488892E}"/>
              </a:ext>
            </a:extLst>
          </p:cNvPr>
          <p:cNvSpPr>
            <a:spLocks noGrp="1"/>
          </p:cNvSpPr>
          <p:nvPr>
            <p:ph type="body" sz="quarter" idx="13"/>
          </p:nvPr>
        </p:nvSpPr>
        <p:spPr/>
        <p:txBody>
          <a:bodyPr/>
          <a:lstStyle/>
          <a:p>
            <a:r>
              <a:rPr lang="ja-JP" altLang="en-US" dirty="0"/>
              <a:t>第３章　今後の取組み方針</a:t>
            </a:r>
          </a:p>
        </p:txBody>
      </p:sp>
      <p:pic>
        <p:nvPicPr>
          <p:cNvPr id="11" name="図 10" descr="アイコン&#10;&#10;自動的に生成された説明">
            <a:extLst>
              <a:ext uri="{FF2B5EF4-FFF2-40B4-BE49-F238E27FC236}">
                <a16:creationId xmlns:a16="http://schemas.microsoft.com/office/drawing/2014/main" id="{8A3C3E4F-2880-468F-BB66-F579AAE8DDA2}"/>
              </a:ext>
            </a:extLst>
          </p:cNvPr>
          <p:cNvPicPr>
            <a:picLocks noChangeAspect="1"/>
          </p:cNvPicPr>
          <p:nvPr/>
        </p:nvPicPr>
        <p:blipFill>
          <a:blip r:embed="rId4" cstate="hqprint">
            <a:alphaModFix/>
            <a:extLst>
              <a:ext uri="{BEBA8EAE-BF5A-486C-A8C5-ECC9F3942E4B}">
                <a14:imgProps xmlns:a14="http://schemas.microsoft.com/office/drawing/2010/main">
                  <a14:imgLayer r:embed="rId5">
                    <a14:imgEffect>
                      <a14:backgroundRemoval t="9165" b="91052" l="9984" r="90505">
                        <a14:foregroundMark x1="23874" y1="69089" x2="23874" y2="69089"/>
                        <a14:foregroundMark x1="17037" y1="55206" x2="17037" y2="55206"/>
                        <a14:foregroundMark x1="11340" y1="62148" x2="11340" y2="62148"/>
                        <a14:foregroundMark x1="21487" y1="79338" x2="21487" y2="79338"/>
                        <a14:foregroundMark x1="73576" y1="9165" x2="73576" y2="9165"/>
                        <a14:foregroundMark x1="90505" y1="37473" x2="90505" y2="37473"/>
                        <a14:foregroundMark x1="57678" y1="91052" x2="57678" y2="91052"/>
                      </a14:backgroundRemoval>
                    </a14:imgEffect>
                  </a14:imgLayer>
                </a14:imgProps>
              </a:ext>
              <a:ext uri="{28A0092B-C50C-407E-A947-70E740481C1C}">
                <a14:useLocalDpi xmlns:a14="http://schemas.microsoft.com/office/drawing/2010/main"/>
              </a:ext>
            </a:extLst>
          </a:blip>
          <a:stretch>
            <a:fillRect/>
          </a:stretch>
        </p:blipFill>
        <p:spPr>
          <a:xfrm>
            <a:off x="6223409" y="3359434"/>
            <a:ext cx="1403237" cy="1404000"/>
          </a:xfrm>
          <a:prstGeom prst="rect">
            <a:avLst/>
          </a:prstGeom>
        </p:spPr>
      </p:pic>
      <p:sp>
        <p:nvSpPr>
          <p:cNvPr id="25" name="楕円 24">
            <a:extLst>
              <a:ext uri="{FF2B5EF4-FFF2-40B4-BE49-F238E27FC236}">
                <a16:creationId xmlns:a16="http://schemas.microsoft.com/office/drawing/2014/main" id="{DD8DA671-AA74-40E8-9DD0-80F1ACE9E7BE}"/>
              </a:ext>
            </a:extLst>
          </p:cNvPr>
          <p:cNvSpPr/>
          <p:nvPr/>
        </p:nvSpPr>
        <p:spPr>
          <a:xfrm>
            <a:off x="6311822" y="3731667"/>
            <a:ext cx="1368000" cy="792000"/>
          </a:xfrm>
          <a:prstGeom prst="ellipse">
            <a:avLst/>
          </a:prstGeom>
          <a:solidFill>
            <a:schemeClr val="accent4">
              <a:lumMod val="20000"/>
              <a:lumOff val="80000"/>
              <a:alpha val="69000"/>
            </a:schemeClr>
          </a:solidFill>
          <a:ln/>
          <a:effectLst>
            <a:outerShdw blurRad="63500" sx="106000" sy="106000" algn="ctr" rotWithShape="0">
              <a:schemeClr val="accent4">
                <a:lumMod val="75000"/>
                <a:alpha val="40000"/>
              </a:schemeClr>
            </a:outerShdw>
          </a:effectLst>
        </p:spPr>
        <p:style>
          <a:lnRef idx="0">
            <a:schemeClr val="accent4"/>
          </a:lnRef>
          <a:fillRef idx="3">
            <a:schemeClr val="accent4"/>
          </a:fillRef>
          <a:effectRef idx="3">
            <a:schemeClr val="accent4"/>
          </a:effectRef>
          <a:fontRef idx="minor">
            <a:schemeClr val="lt1"/>
          </a:fontRef>
        </p:style>
        <p:txBody>
          <a:bodyPr wrap="none" t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大阪市</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デジタル技術の</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先行導入</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3" name="グラフィックス 12" descr="矢印: 緩い曲線">
            <a:extLst>
              <a:ext uri="{FF2B5EF4-FFF2-40B4-BE49-F238E27FC236}">
                <a16:creationId xmlns:a16="http://schemas.microsoft.com/office/drawing/2014/main" id="{361BCCC8-D23D-4146-B959-52372AF4FB39}"/>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rot="19022529">
            <a:off x="7430334" y="3394022"/>
            <a:ext cx="675802" cy="675802"/>
          </a:xfrm>
          <a:prstGeom prst="rect">
            <a:avLst/>
          </a:prstGeom>
        </p:spPr>
      </p:pic>
      <p:pic>
        <p:nvPicPr>
          <p:cNvPr id="31" name="グラフィックス 30" descr="矢印: 緩い曲線">
            <a:extLst>
              <a:ext uri="{FF2B5EF4-FFF2-40B4-BE49-F238E27FC236}">
                <a16:creationId xmlns:a16="http://schemas.microsoft.com/office/drawing/2014/main" id="{3F2B5916-FE19-4186-A841-B6A97BB7AFF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rot="15575701">
            <a:off x="6375092" y="2745658"/>
            <a:ext cx="1168070" cy="783561"/>
          </a:xfrm>
          <a:prstGeom prst="rect">
            <a:avLst/>
          </a:prstGeom>
        </p:spPr>
      </p:pic>
      <p:pic>
        <p:nvPicPr>
          <p:cNvPr id="32" name="グラフィックス 31" descr="矢印: 緩い曲線">
            <a:extLst>
              <a:ext uri="{FF2B5EF4-FFF2-40B4-BE49-F238E27FC236}">
                <a16:creationId xmlns:a16="http://schemas.microsoft.com/office/drawing/2014/main" id="{573FDDAF-41D1-4120-87CC-68368A449016}"/>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rot="2947721">
            <a:off x="7208083" y="4420545"/>
            <a:ext cx="680505" cy="680505"/>
          </a:xfrm>
          <a:prstGeom prst="rect">
            <a:avLst/>
          </a:prstGeom>
        </p:spPr>
      </p:pic>
      <p:pic>
        <p:nvPicPr>
          <p:cNvPr id="33" name="グラフィックス 32" descr="矢印: 緩い曲線">
            <a:extLst>
              <a:ext uri="{FF2B5EF4-FFF2-40B4-BE49-F238E27FC236}">
                <a16:creationId xmlns:a16="http://schemas.microsoft.com/office/drawing/2014/main" id="{DE5DC07E-B4DA-4ACC-ADF9-C616D632E17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rot="6232914">
            <a:off x="6066401" y="4699116"/>
            <a:ext cx="1226950" cy="783561"/>
          </a:xfrm>
          <a:prstGeom prst="rect">
            <a:avLst/>
          </a:prstGeom>
        </p:spPr>
      </p:pic>
      <p:pic>
        <p:nvPicPr>
          <p:cNvPr id="34" name="グラフィックス 33" descr="矢印: 緩い曲線">
            <a:extLst>
              <a:ext uri="{FF2B5EF4-FFF2-40B4-BE49-F238E27FC236}">
                <a16:creationId xmlns:a16="http://schemas.microsoft.com/office/drawing/2014/main" id="{74B8627D-4F44-4544-BD69-FE5BD329EF5F}"/>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rot="4577264">
            <a:off x="6706382" y="4649327"/>
            <a:ext cx="958455" cy="783561"/>
          </a:xfrm>
          <a:prstGeom prst="rect">
            <a:avLst/>
          </a:prstGeom>
        </p:spPr>
      </p:pic>
      <p:pic>
        <p:nvPicPr>
          <p:cNvPr id="44" name="グラフィックス 43" descr="矢印: 緩い曲線">
            <a:extLst>
              <a:ext uri="{FF2B5EF4-FFF2-40B4-BE49-F238E27FC236}">
                <a16:creationId xmlns:a16="http://schemas.microsoft.com/office/drawing/2014/main" id="{9BECFF92-446B-464A-9073-EEABBC6F10E3}"/>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rot="17669357">
            <a:off x="6997953" y="2914980"/>
            <a:ext cx="1043884" cy="783561"/>
          </a:xfrm>
          <a:prstGeom prst="rect">
            <a:avLst/>
          </a:prstGeom>
        </p:spPr>
      </p:pic>
      <p:sp>
        <p:nvSpPr>
          <p:cNvPr id="17" name="正方形/長方形 16">
            <a:extLst>
              <a:ext uri="{FF2B5EF4-FFF2-40B4-BE49-F238E27FC236}">
                <a16:creationId xmlns:a16="http://schemas.microsoft.com/office/drawing/2014/main" id="{011833F6-71A6-4AA4-94FC-3C78EAB151DD}"/>
              </a:ext>
            </a:extLst>
          </p:cNvPr>
          <p:cNvSpPr/>
          <p:nvPr/>
        </p:nvSpPr>
        <p:spPr>
          <a:xfrm>
            <a:off x="4867242" y="3377444"/>
            <a:ext cx="1376717" cy="692497"/>
          </a:xfrm>
          <a:prstGeom prst="rect">
            <a:avLst/>
          </a:prstGeom>
        </p:spPr>
        <p:txBody>
          <a:bodyPr wrap="square">
            <a:spAutoFit/>
          </a:bodyPr>
          <a:lstStyle/>
          <a:p>
            <a:pPr lvl="0" algn="ctr">
              <a:defRPr/>
            </a:pPr>
            <a:r>
              <a:rPr kumimoji="1" lang="en-US" altLang="ja-JP" sz="1200" b="1" dirty="0">
                <a:solidFill>
                  <a:prstClr val="black"/>
                </a:solidFill>
              </a:rPr>
              <a:t>【</a:t>
            </a:r>
            <a:r>
              <a:rPr kumimoji="1" lang="ja-JP" altLang="en-US" sz="1200" b="1" dirty="0">
                <a:solidFill>
                  <a:prstClr val="black"/>
                </a:solidFill>
              </a:rPr>
              <a:t>大阪府</a:t>
            </a:r>
            <a:r>
              <a:rPr kumimoji="1" lang="en-US" altLang="ja-JP" sz="1200" b="1" dirty="0">
                <a:solidFill>
                  <a:prstClr val="black"/>
                </a:solidFill>
              </a:rPr>
              <a:t>】</a:t>
            </a:r>
          </a:p>
          <a:p>
            <a:pPr lvl="0" algn="ctr">
              <a:defRPr/>
            </a:pPr>
            <a:endParaRPr kumimoji="1" lang="en-US" altLang="ja-JP" sz="300" b="1" dirty="0">
              <a:solidFill>
                <a:prstClr val="black"/>
              </a:solidFill>
            </a:endParaRPr>
          </a:p>
          <a:p>
            <a:pPr lvl="0" algn="ctr">
              <a:defRPr/>
            </a:pPr>
            <a:r>
              <a:rPr kumimoji="1" lang="ja-JP" altLang="en-US" sz="1200" b="1" dirty="0">
                <a:solidFill>
                  <a:prstClr val="black"/>
                </a:solidFill>
              </a:rPr>
              <a:t>スマートシティの</a:t>
            </a:r>
            <a:endParaRPr kumimoji="1" lang="en-US" altLang="ja-JP" sz="1200" b="1" dirty="0">
              <a:solidFill>
                <a:prstClr val="black"/>
              </a:solidFill>
            </a:endParaRPr>
          </a:p>
          <a:p>
            <a:pPr lvl="0" algn="ctr">
              <a:defRPr/>
            </a:pPr>
            <a:r>
              <a:rPr kumimoji="1" lang="ja-JP" altLang="en-US" sz="1200" b="1" dirty="0">
                <a:solidFill>
                  <a:prstClr val="black"/>
                </a:solidFill>
              </a:rPr>
              <a:t>基盤づくり</a:t>
            </a:r>
            <a:endParaRPr kumimoji="1" lang="ja-JP" altLang="en-US" sz="1200" dirty="0">
              <a:solidFill>
                <a:prstClr val="black"/>
              </a:solidFill>
            </a:endParaRPr>
          </a:p>
        </p:txBody>
      </p:sp>
      <p:sp>
        <p:nvSpPr>
          <p:cNvPr id="50" name="テキスト ボックス 49">
            <a:extLst>
              <a:ext uri="{FF2B5EF4-FFF2-40B4-BE49-F238E27FC236}">
                <a16:creationId xmlns:a16="http://schemas.microsoft.com/office/drawing/2014/main" id="{682F0706-DCEE-4077-AC6D-734A5C79DD68}"/>
              </a:ext>
            </a:extLst>
          </p:cNvPr>
          <p:cNvSpPr txBox="1"/>
          <p:nvPr/>
        </p:nvSpPr>
        <p:spPr>
          <a:xfrm>
            <a:off x="1238624" y="2696306"/>
            <a:ext cx="2532321" cy="621729"/>
          </a:xfrm>
          <a:prstGeom prst="roundRect">
            <a:avLst>
              <a:gd name="adj" fmla="val 12473"/>
            </a:avLst>
          </a:prstGeom>
          <a:solidFill>
            <a:schemeClr val="bg1">
              <a:lumMod val="95000"/>
            </a:schemeClr>
          </a:solidFill>
          <a:ln>
            <a:noFill/>
          </a:ln>
        </p:spPr>
        <p:txBody>
          <a:bodyPr wrap="square" lIns="72000" rIns="72000" rtlCol="0">
            <a:spAutoFit/>
          </a:bodyPr>
          <a:lstStyle/>
          <a:p>
            <a:pPr marL="108000" marR="0" lvl="0" indent="-1080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大阪スマートシティパートナーズフォーラム</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108000" lvl="0" indent="-108000">
              <a:buFont typeface="Wingdings" panose="05000000000000000000" pitchFamily="2" charset="2"/>
              <a:buChar char="Ø"/>
              <a:defRPr/>
            </a:pPr>
            <a:r>
              <a:rPr kumimoji="1" lang="ja-JP" altLang="en-US" sz="1050" dirty="0">
                <a:solidFill>
                  <a:prstClr val="black"/>
                </a:solidFill>
              </a:rPr>
              <a:t>大阪市町村スマートシティ推進連絡会議</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108000" marR="0" lvl="0" indent="-1080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dirty="0">
                <a:solidFill>
                  <a:prstClr val="black"/>
                </a:solidFill>
                <a:latin typeface="Meiryo UI"/>
                <a:ea typeface="Meiryo UI"/>
              </a:rPr>
              <a:t>大阪広域データ連携</a:t>
            </a:r>
            <a:r>
              <a:rPr kumimoji="1" lang="ja-JP" altLang="en-US" sz="1050" dirty="0" smtClean="0">
                <a:solidFill>
                  <a:prstClr val="black"/>
                </a:solidFill>
                <a:latin typeface="Meiryo UI"/>
                <a:ea typeface="Meiryo UI"/>
              </a:rPr>
              <a:t>基盤</a:t>
            </a:r>
            <a:endParaRPr kumimoji="1" lang="en-US" altLang="ja-JP" sz="1050" dirty="0">
              <a:solidFill>
                <a:prstClr val="black"/>
              </a:solidFill>
              <a:latin typeface="Meiryo UI"/>
              <a:ea typeface="Meiryo UI"/>
            </a:endParaRPr>
          </a:p>
        </p:txBody>
      </p:sp>
      <p:sp>
        <p:nvSpPr>
          <p:cNvPr id="53" name="正方形/長方形 52">
            <a:extLst>
              <a:ext uri="{FF2B5EF4-FFF2-40B4-BE49-F238E27FC236}">
                <a16:creationId xmlns:a16="http://schemas.microsoft.com/office/drawing/2014/main" id="{AFDC630C-BD9B-4956-9370-DBA2CF84E8E2}"/>
              </a:ext>
            </a:extLst>
          </p:cNvPr>
          <p:cNvSpPr/>
          <p:nvPr/>
        </p:nvSpPr>
        <p:spPr>
          <a:xfrm>
            <a:off x="1199474" y="1862947"/>
            <a:ext cx="2573487" cy="738664"/>
          </a:xfrm>
          <a:prstGeom prst="rect">
            <a:avLst/>
          </a:prstGeom>
        </p:spPr>
        <p:txBody>
          <a:bodyPr wrap="square" lIns="0" r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デジタル化の基盤づくりと</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先進取組みを府域に水平展開する</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広域型スマートシティ</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4" name="正方形/長方形 53">
            <a:extLst>
              <a:ext uri="{FF2B5EF4-FFF2-40B4-BE49-F238E27FC236}">
                <a16:creationId xmlns:a16="http://schemas.microsoft.com/office/drawing/2014/main" id="{CC41A49F-ADC1-4182-AD09-ED8A7BE13830}"/>
              </a:ext>
            </a:extLst>
          </p:cNvPr>
          <p:cNvSpPr/>
          <p:nvPr/>
        </p:nvSpPr>
        <p:spPr>
          <a:xfrm>
            <a:off x="1265290" y="6466411"/>
            <a:ext cx="2808000" cy="288000"/>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eiryo UI"/>
                <a:ea typeface="Meiryo UI"/>
                <a:cs typeface="+mn-cs"/>
              </a:rPr>
              <a:t>大阪市</a:t>
            </a:r>
          </a:p>
        </p:txBody>
      </p:sp>
      <p:sp>
        <p:nvSpPr>
          <p:cNvPr id="55" name="正方形/長方形 54">
            <a:extLst>
              <a:ext uri="{FF2B5EF4-FFF2-40B4-BE49-F238E27FC236}">
                <a16:creationId xmlns:a16="http://schemas.microsoft.com/office/drawing/2014/main" id="{DE1D6B08-1FBC-4AB9-BF87-65FF75469BB7}"/>
              </a:ext>
            </a:extLst>
          </p:cNvPr>
          <p:cNvSpPr/>
          <p:nvPr/>
        </p:nvSpPr>
        <p:spPr>
          <a:xfrm>
            <a:off x="1402882" y="5722476"/>
            <a:ext cx="2534844"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デジタル技術を先行導入し</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住民サービスを高度化させる</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都市型スマートシティ</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6" name="テキスト ボックス 55">
            <a:extLst>
              <a:ext uri="{FF2B5EF4-FFF2-40B4-BE49-F238E27FC236}">
                <a16:creationId xmlns:a16="http://schemas.microsoft.com/office/drawing/2014/main" id="{FD7F602C-1475-4E66-BFAC-9F022855438A}"/>
              </a:ext>
            </a:extLst>
          </p:cNvPr>
          <p:cNvSpPr txBox="1"/>
          <p:nvPr/>
        </p:nvSpPr>
        <p:spPr>
          <a:xfrm>
            <a:off x="1506783" y="4868435"/>
            <a:ext cx="2355129" cy="851297"/>
          </a:xfrm>
          <a:prstGeom prst="roundRect">
            <a:avLst/>
          </a:prstGeom>
          <a:solidFill>
            <a:schemeClr val="bg1">
              <a:lumMod val="95000"/>
            </a:schemeClr>
          </a:solidFill>
          <a:ln>
            <a:noFill/>
          </a:ln>
        </p:spPr>
        <p:txBody>
          <a:bodyPr wrap="square" lIns="72000" rIns="72000"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先端技術の導入を積極的に推進し、基礎自治体として、行政運営の効率化、市民サービスの向上、地域社会への貢献を実現</a:t>
            </a:r>
          </a:p>
        </p:txBody>
      </p:sp>
      <p:sp>
        <p:nvSpPr>
          <p:cNvPr id="57" name="正方形/長方形 56">
            <a:extLst>
              <a:ext uri="{FF2B5EF4-FFF2-40B4-BE49-F238E27FC236}">
                <a16:creationId xmlns:a16="http://schemas.microsoft.com/office/drawing/2014/main" id="{764AA4A5-2D3C-49B6-A321-125AC0FE08F9}"/>
              </a:ext>
            </a:extLst>
          </p:cNvPr>
          <p:cNvSpPr/>
          <p:nvPr/>
        </p:nvSpPr>
        <p:spPr>
          <a:xfrm>
            <a:off x="560370" y="3541498"/>
            <a:ext cx="3528000" cy="1253689"/>
          </a:xfrm>
          <a:prstGeom prst="rect">
            <a:avLst/>
          </a:prstGeom>
          <a:solidFill>
            <a:schemeClr val="accent6">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8" name="正方形/長方形 57">
            <a:extLst>
              <a:ext uri="{FF2B5EF4-FFF2-40B4-BE49-F238E27FC236}">
                <a16:creationId xmlns:a16="http://schemas.microsoft.com/office/drawing/2014/main" id="{2ED65E15-DBA7-42E4-899A-FEBC15FC8020}"/>
              </a:ext>
            </a:extLst>
          </p:cNvPr>
          <p:cNvSpPr/>
          <p:nvPr/>
        </p:nvSpPr>
        <p:spPr>
          <a:xfrm>
            <a:off x="552457" y="3541498"/>
            <a:ext cx="377521" cy="1253689"/>
          </a:xfrm>
          <a:prstGeom prst="rect">
            <a:avLst/>
          </a:prstGeom>
          <a:solidFill>
            <a:schemeClr val="accent6">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eiryo UI"/>
                <a:ea typeface="Meiryo UI"/>
                <a:cs typeface="+mn-cs"/>
              </a:rPr>
              <a:t>府市連携</a:t>
            </a:r>
          </a:p>
        </p:txBody>
      </p:sp>
      <p:sp>
        <p:nvSpPr>
          <p:cNvPr id="61" name="正方形/長方形 60">
            <a:extLst>
              <a:ext uri="{FF2B5EF4-FFF2-40B4-BE49-F238E27FC236}">
                <a16:creationId xmlns:a16="http://schemas.microsoft.com/office/drawing/2014/main" id="{69CD7FD8-069B-4CA6-9031-1BCD2AC628C5}"/>
              </a:ext>
            </a:extLst>
          </p:cNvPr>
          <p:cNvSpPr/>
          <p:nvPr/>
        </p:nvSpPr>
        <p:spPr>
          <a:xfrm>
            <a:off x="1273650" y="3624711"/>
            <a:ext cx="2775801" cy="507831"/>
          </a:xfrm>
          <a:prstGeom prst="rect">
            <a:avLst/>
          </a:prstGeom>
        </p:spPr>
        <p:txBody>
          <a:bodyPr wrap="square" lIns="0" r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府市連携による</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3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300" b="1" i="0" u="none" strike="noStrike" kern="1200" cap="none" spc="0" normalizeH="0" baseline="0" noProof="0" dirty="0">
                <a:ln>
                  <a:noFill/>
                </a:ln>
                <a:solidFill>
                  <a:prstClr val="black"/>
                </a:solidFill>
                <a:effectLst/>
                <a:uLnTx/>
                <a:uFillTx/>
                <a:latin typeface="Meiryo UI"/>
                <a:ea typeface="Meiryo UI"/>
                <a:cs typeface="+mn-cs"/>
              </a:rPr>
              <a:t>世界を牽引するスマートシティの実現</a:t>
            </a:r>
            <a:r>
              <a:rPr kumimoji="1" lang="en-US" altLang="ja-JP" sz="1300" b="1"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64" name="正方形/長方形 63">
            <a:extLst>
              <a:ext uri="{FF2B5EF4-FFF2-40B4-BE49-F238E27FC236}">
                <a16:creationId xmlns:a16="http://schemas.microsoft.com/office/drawing/2014/main" id="{CE995625-FDE5-44D6-9C59-323DB810FC49}"/>
              </a:ext>
            </a:extLst>
          </p:cNvPr>
          <p:cNvSpPr/>
          <p:nvPr/>
        </p:nvSpPr>
        <p:spPr>
          <a:xfrm>
            <a:off x="1058807" y="1547918"/>
            <a:ext cx="2808000" cy="288000"/>
          </a:xfrm>
          <a:prstGeom prst="rect">
            <a:avLst/>
          </a:prstGeom>
          <a:solidFill>
            <a:schemeClr val="accent1">
              <a:lumMod val="5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eiryo UI"/>
                <a:ea typeface="Meiryo UI"/>
                <a:cs typeface="+mn-cs"/>
              </a:rPr>
              <a:t>大阪府</a:t>
            </a:r>
          </a:p>
        </p:txBody>
      </p:sp>
      <p:sp>
        <p:nvSpPr>
          <p:cNvPr id="2" name="テキスト ボックス 1">
            <a:extLst>
              <a:ext uri="{FF2B5EF4-FFF2-40B4-BE49-F238E27FC236}">
                <a16:creationId xmlns:a16="http://schemas.microsoft.com/office/drawing/2014/main" id="{092F3F7C-AC8E-405C-B164-DAE88ACB5D43}"/>
              </a:ext>
            </a:extLst>
          </p:cNvPr>
          <p:cNvSpPr txBox="1"/>
          <p:nvPr/>
        </p:nvSpPr>
        <p:spPr>
          <a:xfrm>
            <a:off x="5302389" y="2175476"/>
            <a:ext cx="3411216" cy="307777"/>
          </a:xfrm>
          <a:prstGeom prst="rect">
            <a:avLst/>
          </a:prstGeom>
          <a:noFill/>
        </p:spPr>
        <p:txBody>
          <a:bodyPr wrap="square" rtlCol="0">
            <a:spAutoFit/>
          </a:bodyPr>
          <a:lstStyle/>
          <a:p>
            <a:r>
              <a:rPr kumimoji="1" lang="ja-JP" altLang="en-US" sz="1400" b="1" dirty="0">
                <a:effectLst>
                  <a:outerShdw blurRad="38100" dist="38100" dir="2700000" algn="tl">
                    <a:srgbClr val="000000">
                      <a:alpha val="43137"/>
                    </a:srgbClr>
                  </a:outerShdw>
                </a:effectLst>
              </a:rPr>
              <a:t>スマートシティの先端的サービスを府域展開</a:t>
            </a:r>
          </a:p>
        </p:txBody>
      </p:sp>
      <p:sp>
        <p:nvSpPr>
          <p:cNvPr id="30" name="テキスト ボックス 29">
            <a:extLst>
              <a:ext uri="{FF2B5EF4-FFF2-40B4-BE49-F238E27FC236}">
                <a16:creationId xmlns:a16="http://schemas.microsoft.com/office/drawing/2014/main" id="{C7F39888-3B5B-423C-8E1A-38BAC47951D7}"/>
              </a:ext>
            </a:extLst>
          </p:cNvPr>
          <p:cNvSpPr txBox="1"/>
          <p:nvPr/>
        </p:nvSpPr>
        <p:spPr>
          <a:xfrm>
            <a:off x="4574666" y="5724869"/>
            <a:ext cx="3297485" cy="307777"/>
          </a:xfrm>
          <a:prstGeom prst="rect">
            <a:avLst/>
          </a:prstGeom>
          <a:noFill/>
        </p:spPr>
        <p:txBody>
          <a:bodyPr wrap="square" rtlCol="0">
            <a:spAutoFit/>
          </a:bodyPr>
          <a:lstStyle/>
          <a:p>
            <a:pPr algn="ctr"/>
            <a:r>
              <a:rPr kumimoji="1" lang="ja-JP" altLang="en-US" sz="1400" b="1" dirty="0">
                <a:effectLst>
                  <a:outerShdw blurRad="38100" dist="38100" dir="2700000" algn="tl">
                    <a:srgbClr val="000000">
                      <a:alpha val="43137"/>
                    </a:srgbClr>
                  </a:outerShdw>
                </a:effectLst>
              </a:rPr>
              <a:t>大阪・関西万博のレガシーを府域展開</a:t>
            </a:r>
          </a:p>
        </p:txBody>
      </p:sp>
      <p:sp>
        <p:nvSpPr>
          <p:cNvPr id="35" name="テキスト ボックス 34">
            <a:extLst>
              <a:ext uri="{FF2B5EF4-FFF2-40B4-BE49-F238E27FC236}">
                <a16:creationId xmlns:a16="http://schemas.microsoft.com/office/drawing/2014/main" id="{78EEACC7-1637-4D64-8E6D-B53BCBA5E210}"/>
              </a:ext>
            </a:extLst>
          </p:cNvPr>
          <p:cNvSpPr txBox="1"/>
          <p:nvPr/>
        </p:nvSpPr>
        <p:spPr>
          <a:xfrm>
            <a:off x="312068" y="735233"/>
            <a:ext cx="851986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effectLst/>
                <a:uLnTx/>
                <a:uFillTx/>
                <a:latin typeface="Meiryo UI"/>
                <a:ea typeface="Meiryo UI"/>
                <a:cs typeface="+mn-cs"/>
              </a:rPr>
              <a:t>大阪府は</a:t>
            </a:r>
            <a:r>
              <a:rPr kumimoji="1" lang="ja-JP" altLang="en-US" sz="1600" dirty="0">
                <a:latin typeface="Meiryo UI"/>
                <a:ea typeface="Meiryo UI"/>
              </a:rPr>
              <a:t>パートナーズフォーラム</a:t>
            </a:r>
            <a:r>
              <a:rPr kumimoji="1" lang="ja-JP" altLang="en-US" sz="1600" b="0" i="0" u="none" strike="noStrike" kern="1200" cap="none" spc="0" normalizeH="0" baseline="0" noProof="0" dirty="0">
                <a:ln>
                  <a:noFill/>
                </a:ln>
                <a:effectLst/>
                <a:uLnTx/>
                <a:uFillTx/>
                <a:latin typeface="Meiryo UI"/>
                <a:ea typeface="Meiryo UI"/>
                <a:cs typeface="+mn-cs"/>
              </a:rPr>
              <a:t>やデータ連携基盤などのインフラ構築と、市町村</a:t>
            </a:r>
            <a:r>
              <a:rPr kumimoji="1" lang="en-US" altLang="ja-JP" sz="1600" b="0" i="0" u="none" strike="noStrike" kern="1200" cap="none" spc="0" normalizeH="0" baseline="0" noProof="0" dirty="0">
                <a:ln>
                  <a:noFill/>
                </a:ln>
                <a:effectLst/>
                <a:uLnTx/>
                <a:uFillTx/>
                <a:latin typeface="Meiryo UI"/>
                <a:ea typeface="Meiryo UI"/>
                <a:cs typeface="+mn-cs"/>
              </a:rPr>
              <a:t>DX</a:t>
            </a:r>
            <a:r>
              <a:rPr kumimoji="1" lang="ja-JP" altLang="en-US" sz="1600" b="0" i="0" u="none" strike="noStrike" kern="1200" cap="none" spc="0" normalizeH="0" baseline="0" noProof="0" dirty="0">
                <a:ln>
                  <a:noFill/>
                </a:ln>
                <a:effectLst/>
                <a:uLnTx/>
                <a:uFillTx/>
                <a:latin typeface="Meiryo UI"/>
                <a:ea typeface="Meiryo UI"/>
                <a:cs typeface="+mn-cs"/>
              </a:rPr>
              <a:t>支援などにより、府域の</a:t>
            </a:r>
            <a:r>
              <a:rPr kumimoji="1" lang="en-US" altLang="ja-JP" sz="1600" b="0" i="0" u="none" strike="noStrike" kern="1200" cap="none" spc="0" normalizeH="0" baseline="0" noProof="0" dirty="0">
                <a:ln>
                  <a:noFill/>
                </a:ln>
                <a:effectLst/>
                <a:uLnTx/>
                <a:uFillTx/>
                <a:latin typeface="Meiryo UI"/>
                <a:ea typeface="Meiryo UI"/>
                <a:cs typeface="+mn-cs"/>
              </a:rPr>
              <a:t>DX</a:t>
            </a:r>
            <a:r>
              <a:rPr kumimoji="1" lang="ja-JP" altLang="en-US" sz="1600" dirty="0">
                <a:latin typeface="Meiryo UI"/>
                <a:ea typeface="Meiryo UI"/>
              </a:rPr>
              <a:t>を推進し、大阪市は大阪府と連携した先導役として、府内市町村の行政</a:t>
            </a:r>
            <a:r>
              <a:rPr kumimoji="1" lang="en-US" altLang="ja-JP" sz="1600" dirty="0">
                <a:latin typeface="Meiryo UI"/>
                <a:ea typeface="Meiryo UI"/>
              </a:rPr>
              <a:t>DX</a:t>
            </a:r>
            <a:r>
              <a:rPr kumimoji="1" lang="ja-JP" altLang="en-US" sz="1600" dirty="0">
                <a:latin typeface="Meiryo UI"/>
                <a:ea typeface="Meiryo UI"/>
              </a:rPr>
              <a:t>推進をリードする。</a:t>
            </a:r>
            <a:endParaRPr kumimoji="1" lang="ja-JP" altLang="en-US" sz="1600" b="0" i="0" u="none" strike="noStrike" kern="1200" cap="none" spc="0" normalizeH="0" baseline="0" noProof="0" dirty="0">
              <a:ln>
                <a:noFill/>
              </a:ln>
              <a:effectLst/>
              <a:uLnTx/>
              <a:uFillTx/>
              <a:latin typeface="Meiryo UI"/>
              <a:ea typeface="Meiryo UI"/>
            </a:endParaRPr>
          </a:p>
        </p:txBody>
      </p:sp>
      <p:sp>
        <p:nvSpPr>
          <p:cNvPr id="3" name="テキスト ボックス 2">
            <a:extLst>
              <a:ext uri="{FF2B5EF4-FFF2-40B4-BE49-F238E27FC236}">
                <a16:creationId xmlns:a16="http://schemas.microsoft.com/office/drawing/2014/main" id="{F5CB0DCA-A390-4F7E-B90E-040E1A214288}"/>
              </a:ext>
            </a:extLst>
          </p:cNvPr>
          <p:cNvSpPr txBox="1"/>
          <p:nvPr/>
        </p:nvSpPr>
        <p:spPr>
          <a:xfrm>
            <a:off x="6304156" y="6349009"/>
            <a:ext cx="2446504" cy="400110"/>
          </a:xfrm>
          <a:prstGeom prst="rect">
            <a:avLst/>
          </a:prstGeom>
          <a:noFill/>
        </p:spPr>
        <p:txBody>
          <a:bodyPr wrap="none" rtlCol="0">
            <a:spAutoFit/>
          </a:bodyPr>
          <a:lstStyle/>
          <a:p>
            <a:r>
              <a:rPr kumimoji="1" lang="en-US" altLang="ja-JP" sz="1000" dirty="0"/>
              <a:t>※</a:t>
            </a:r>
            <a:r>
              <a:rPr kumimoji="1" lang="ja-JP" altLang="en-US" sz="1000" dirty="0"/>
              <a:t>　大阪市は</a:t>
            </a:r>
            <a:r>
              <a:rPr kumimoji="1" lang="en-US" altLang="ja-JP" sz="1000" dirty="0"/>
              <a:t>『2021</a:t>
            </a:r>
            <a:r>
              <a:rPr kumimoji="1" lang="ja-JP" altLang="en-US" sz="1000" dirty="0"/>
              <a:t>年自治体電子化</a:t>
            </a:r>
            <a:endParaRPr kumimoji="1" lang="en-US" altLang="ja-JP" sz="1000" dirty="0"/>
          </a:p>
          <a:p>
            <a:r>
              <a:rPr kumimoji="1" lang="ja-JP" altLang="en-US" sz="1000" dirty="0"/>
              <a:t>　　 ランキング</a:t>
            </a:r>
            <a:r>
              <a:rPr kumimoji="1" lang="en-US" altLang="ja-JP" sz="1000" dirty="0"/>
              <a:t>』 </a:t>
            </a:r>
            <a:r>
              <a:rPr kumimoji="1" lang="ja-JP" altLang="en-US" sz="1000" dirty="0"/>
              <a:t>において、</a:t>
            </a:r>
            <a:r>
              <a:rPr kumimoji="1" lang="en-US" altLang="ja-JP" sz="1000" dirty="0"/>
              <a:t>1718</a:t>
            </a:r>
            <a:r>
              <a:rPr kumimoji="1" lang="ja-JP" altLang="en-US" sz="1000" dirty="0"/>
              <a:t>団体中４位</a:t>
            </a:r>
          </a:p>
        </p:txBody>
      </p:sp>
      <p:sp>
        <p:nvSpPr>
          <p:cNvPr id="38" name="テキスト ボックス 37">
            <a:extLst>
              <a:ext uri="{FF2B5EF4-FFF2-40B4-BE49-F238E27FC236}">
                <a16:creationId xmlns:a16="http://schemas.microsoft.com/office/drawing/2014/main" id="{FACCE0E3-2075-42DD-9B46-2593866470F5}"/>
              </a:ext>
            </a:extLst>
          </p:cNvPr>
          <p:cNvSpPr txBox="1"/>
          <p:nvPr/>
        </p:nvSpPr>
        <p:spPr>
          <a:xfrm>
            <a:off x="1495529" y="4189815"/>
            <a:ext cx="2448000" cy="510778"/>
          </a:xfrm>
          <a:prstGeom prst="roundRect">
            <a:avLst/>
          </a:prstGeom>
          <a:solidFill>
            <a:schemeClr val="bg1">
              <a:lumMod val="95000"/>
            </a:schemeClr>
          </a:solidFill>
          <a:ln>
            <a:solidFill>
              <a:schemeClr val="bg1">
                <a:lumMod val="75000"/>
              </a:schemeClr>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スーパーシティ</a:t>
            </a:r>
            <a:r>
              <a:rPr kumimoji="1" lang="ja-JP" altLang="en-US" sz="1200" dirty="0">
                <a:solidFill>
                  <a:prstClr val="black"/>
                </a:solidFill>
                <a:latin typeface="Meiryo UI"/>
                <a:ea typeface="Meiryo UI"/>
              </a:rPr>
              <a:t>構想</a:t>
            </a:r>
          </a:p>
          <a:p>
            <a:pPr marL="171450" lvl="0" indent="-171450">
              <a:buFont typeface="Wingdings" panose="05000000000000000000" pitchFamily="2" charset="2"/>
              <a:buChar char="Ø"/>
              <a:defRPr/>
            </a:pPr>
            <a:r>
              <a:rPr kumimoji="1" lang="ja-JP" altLang="en-US" sz="1200" dirty="0"/>
              <a:t>スマートシティ大阪市内展開エリア</a:t>
            </a:r>
            <a:endParaRPr kumimoji="1" lang="en-US" altLang="ja-JP" sz="1200" b="0" i="0" u="none" strike="noStrike" kern="1200" cap="none" spc="0" normalizeH="0" baseline="0" noProof="0" dirty="0">
              <a:ln>
                <a:noFill/>
              </a:ln>
              <a:effectLst/>
              <a:uLnTx/>
              <a:uFillTx/>
              <a:latin typeface="Meiryo UI"/>
              <a:ea typeface="Meiryo UI"/>
            </a:endParaRPr>
          </a:p>
        </p:txBody>
      </p:sp>
    </p:spTree>
    <p:extLst>
      <p:ext uri="{BB962C8B-B14F-4D97-AF65-F5344CB8AC3E}">
        <p14:creationId xmlns:p14="http://schemas.microsoft.com/office/powerpoint/2010/main" val="2321222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矢印: 上 54">
            <a:extLst>
              <a:ext uri="{FF2B5EF4-FFF2-40B4-BE49-F238E27FC236}">
                <a16:creationId xmlns:a16="http://schemas.microsoft.com/office/drawing/2014/main" id="{8DD0909D-ADB3-418D-A4BC-BE63CDCAA993}"/>
              </a:ext>
            </a:extLst>
          </p:cNvPr>
          <p:cNvSpPr/>
          <p:nvPr/>
        </p:nvSpPr>
        <p:spPr>
          <a:xfrm>
            <a:off x="3549201" y="2337078"/>
            <a:ext cx="484632" cy="2207128"/>
          </a:xfrm>
          <a:prstGeom prst="up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6" name="矢印: 上 55">
            <a:extLst>
              <a:ext uri="{FF2B5EF4-FFF2-40B4-BE49-F238E27FC236}">
                <a16:creationId xmlns:a16="http://schemas.microsoft.com/office/drawing/2014/main" id="{B4B6400C-F2C4-4469-BD65-52C3C71CE03B}"/>
              </a:ext>
            </a:extLst>
          </p:cNvPr>
          <p:cNvSpPr/>
          <p:nvPr/>
        </p:nvSpPr>
        <p:spPr>
          <a:xfrm>
            <a:off x="5393561" y="2336441"/>
            <a:ext cx="484632" cy="2207128"/>
          </a:xfrm>
          <a:prstGeom prst="up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5" name="矢印: 上 14">
            <a:extLst>
              <a:ext uri="{FF2B5EF4-FFF2-40B4-BE49-F238E27FC236}">
                <a16:creationId xmlns:a16="http://schemas.microsoft.com/office/drawing/2014/main" id="{391991DE-AB3D-4ABF-89DD-5B7929D502A7}"/>
              </a:ext>
            </a:extLst>
          </p:cNvPr>
          <p:cNvSpPr/>
          <p:nvPr/>
        </p:nvSpPr>
        <p:spPr>
          <a:xfrm>
            <a:off x="1594915" y="2349704"/>
            <a:ext cx="484632" cy="2207128"/>
          </a:xfrm>
          <a:prstGeom prst="up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9" name="正方形/長方形 48">
            <a:extLst>
              <a:ext uri="{FF2B5EF4-FFF2-40B4-BE49-F238E27FC236}">
                <a16:creationId xmlns:a16="http://schemas.microsoft.com/office/drawing/2014/main" id="{F5C5C9A6-389B-4FC9-B551-7B32EECC6B2A}"/>
              </a:ext>
            </a:extLst>
          </p:cNvPr>
          <p:cNvSpPr/>
          <p:nvPr/>
        </p:nvSpPr>
        <p:spPr>
          <a:xfrm>
            <a:off x="920543" y="912751"/>
            <a:ext cx="5673640" cy="1486605"/>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1" name="正方形/長方形 40">
            <a:extLst>
              <a:ext uri="{FF2B5EF4-FFF2-40B4-BE49-F238E27FC236}">
                <a16:creationId xmlns:a16="http://schemas.microsoft.com/office/drawing/2014/main" id="{1FEA85B9-51D7-4768-B6DA-05F524ED4E18}"/>
              </a:ext>
            </a:extLst>
          </p:cNvPr>
          <p:cNvSpPr/>
          <p:nvPr/>
        </p:nvSpPr>
        <p:spPr>
          <a:xfrm>
            <a:off x="2858038" y="2627094"/>
            <a:ext cx="1822389" cy="1777279"/>
          </a:xfrm>
          <a:prstGeom prst="rect">
            <a:avLst/>
          </a:prstGeom>
          <a:solidFill>
            <a:schemeClr val="accent6">
              <a:lumMod val="40000"/>
              <a:lumOff val="60000"/>
              <a:alpha val="86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6" name="タイトル 4">
            <a:extLst>
              <a:ext uri="{FF2B5EF4-FFF2-40B4-BE49-F238E27FC236}">
                <a16:creationId xmlns:a16="http://schemas.microsoft.com/office/drawing/2014/main" id="{F1FE1049-26C8-435B-A369-5FD00A801285}"/>
              </a:ext>
            </a:extLst>
          </p:cNvPr>
          <p:cNvSpPr>
            <a:spLocks noGrp="1"/>
          </p:cNvSpPr>
          <p:nvPr>
            <p:ph type="title"/>
          </p:nvPr>
        </p:nvSpPr>
        <p:spPr>
          <a:xfrm>
            <a:off x="105683" y="212035"/>
            <a:ext cx="8140109" cy="386127"/>
          </a:xfrm>
        </p:spPr>
        <p:txBody>
          <a:bodyPr/>
          <a:lstStyle/>
          <a:p>
            <a:r>
              <a:rPr lang="ja-JP" altLang="en-US" dirty="0"/>
              <a:t>戦略</a:t>
            </a:r>
            <a:r>
              <a:rPr lang="en-US" altLang="ja-JP" dirty="0"/>
              <a:t>ver.2.0</a:t>
            </a:r>
            <a:r>
              <a:rPr lang="ja-JP" altLang="en-US" dirty="0"/>
              <a:t>の取組み体系</a:t>
            </a:r>
          </a:p>
        </p:txBody>
      </p:sp>
      <p:sp>
        <p:nvSpPr>
          <p:cNvPr id="4" name="スライド番号プレースホルダー 3">
            <a:extLst>
              <a:ext uri="{FF2B5EF4-FFF2-40B4-BE49-F238E27FC236}">
                <a16:creationId xmlns:a16="http://schemas.microsoft.com/office/drawing/2014/main" id="{6E8E99A6-53C5-4086-9744-B47B9B6746FE}"/>
              </a:ext>
            </a:extLst>
          </p:cNvPr>
          <p:cNvSpPr>
            <a:spLocks noGrp="1"/>
          </p:cNvSpPr>
          <p:nvPr>
            <p:ph type="sldNum" sz="quarter" idx="12"/>
          </p:nvPr>
        </p:nvSpPr>
        <p:spPr>
          <a:xfrm>
            <a:off x="7107380" y="6513127"/>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6">
            <a:extLst>
              <a:ext uri="{FF2B5EF4-FFF2-40B4-BE49-F238E27FC236}">
                <a16:creationId xmlns:a16="http://schemas.microsoft.com/office/drawing/2014/main" id="{CD704A56-BC3F-45C6-9B5D-DD600FC56F18}"/>
              </a:ext>
            </a:extLst>
          </p:cNvPr>
          <p:cNvSpPr>
            <a:spLocks noGrp="1"/>
          </p:cNvSpPr>
          <p:nvPr>
            <p:ph type="body" sz="quarter" idx="13"/>
          </p:nvPr>
        </p:nvSpPr>
        <p:spPr>
          <a:xfrm>
            <a:off x="92764" y="14148"/>
            <a:ext cx="4686010" cy="293687"/>
          </a:xfrm>
        </p:spPr>
        <p:txBody>
          <a:bodyPr/>
          <a:lstStyle/>
          <a:p>
            <a:r>
              <a:rPr lang="ja-JP" altLang="en-US" dirty="0"/>
              <a:t>第３章　今後の取組み方針</a:t>
            </a:r>
          </a:p>
        </p:txBody>
      </p:sp>
      <p:sp>
        <p:nvSpPr>
          <p:cNvPr id="8" name="正方形/長方形 7">
            <a:extLst>
              <a:ext uri="{FF2B5EF4-FFF2-40B4-BE49-F238E27FC236}">
                <a16:creationId xmlns:a16="http://schemas.microsoft.com/office/drawing/2014/main" id="{53819A85-083B-44FC-979E-6B6CA24B65BB}"/>
              </a:ext>
            </a:extLst>
          </p:cNvPr>
          <p:cNvSpPr/>
          <p:nvPr/>
        </p:nvSpPr>
        <p:spPr>
          <a:xfrm>
            <a:off x="926037" y="4536368"/>
            <a:ext cx="5673640" cy="215932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9" name="テキスト ボックス 8">
            <a:extLst>
              <a:ext uri="{FF2B5EF4-FFF2-40B4-BE49-F238E27FC236}">
                <a16:creationId xmlns:a16="http://schemas.microsoft.com/office/drawing/2014/main" id="{3D75BCF7-3F1F-434A-8B5F-4D7BE9226EAD}"/>
              </a:ext>
            </a:extLst>
          </p:cNvPr>
          <p:cNvSpPr txBox="1"/>
          <p:nvPr/>
        </p:nvSpPr>
        <p:spPr>
          <a:xfrm>
            <a:off x="1009231" y="5403077"/>
            <a:ext cx="5488703" cy="340519"/>
          </a:xfrm>
          <a:prstGeom prst="roundRect">
            <a:avLst/>
          </a:prstGeom>
          <a:solidFill>
            <a:schemeClr val="accent1">
              <a:lumMod val="75000"/>
            </a:schemeClr>
          </a:solid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スマートシティの推進基盤</a:t>
            </a:r>
          </a:p>
        </p:txBody>
      </p:sp>
      <p:sp>
        <p:nvSpPr>
          <p:cNvPr id="10" name="テキスト ボックス 9">
            <a:extLst>
              <a:ext uri="{FF2B5EF4-FFF2-40B4-BE49-F238E27FC236}">
                <a16:creationId xmlns:a16="http://schemas.microsoft.com/office/drawing/2014/main" id="{18F1737B-7A10-4829-A00A-913E7C7ACDD6}"/>
              </a:ext>
            </a:extLst>
          </p:cNvPr>
          <p:cNvSpPr txBox="1"/>
          <p:nvPr/>
        </p:nvSpPr>
        <p:spPr>
          <a:xfrm>
            <a:off x="2110740" y="5810999"/>
            <a:ext cx="4387194" cy="340519"/>
          </a:xfrm>
          <a:prstGeom prst="rect">
            <a:avLst/>
          </a:prstGeom>
          <a:pattFill prst="pct40">
            <a:fgClr>
              <a:schemeClr val="accent6">
                <a:lumMod val="40000"/>
                <a:lumOff val="60000"/>
              </a:schemeClr>
            </a:fgClr>
            <a:bgClr>
              <a:schemeClr val="bg1"/>
            </a:bgClr>
          </a:pattFill>
          <a:ln>
            <a:solidFill>
              <a:schemeClr val="accent6"/>
            </a:solidFill>
          </a:ln>
        </p:spPr>
        <p:txBody>
          <a:bodyPr wrap="non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大阪スマートシティパートナーズフォーラム</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DADF2E82-1042-43C4-83E0-51F8CA1CFBB4}"/>
              </a:ext>
            </a:extLst>
          </p:cNvPr>
          <p:cNvSpPr txBox="1"/>
          <p:nvPr/>
        </p:nvSpPr>
        <p:spPr>
          <a:xfrm>
            <a:off x="2110740" y="6246725"/>
            <a:ext cx="4387194" cy="340519"/>
          </a:xfrm>
          <a:prstGeom prst="rect">
            <a:avLst/>
          </a:prstGeom>
          <a:pattFill prst="pct40">
            <a:fgClr>
              <a:schemeClr val="accent6">
                <a:lumMod val="40000"/>
                <a:lumOff val="60000"/>
              </a:schemeClr>
            </a:fgClr>
            <a:bgClr>
              <a:schemeClr val="bg1"/>
            </a:bgClr>
          </a:pattFill>
          <a:ln>
            <a:solidFill>
              <a:schemeClr val="accent6"/>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大阪広域データ連携基盤 </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【ORDEN】</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2" name="正方形/長方形 11">
            <a:extLst>
              <a:ext uri="{FF2B5EF4-FFF2-40B4-BE49-F238E27FC236}">
                <a16:creationId xmlns:a16="http://schemas.microsoft.com/office/drawing/2014/main" id="{F5C5C9A6-389B-4FC9-B551-7B32EECC6B2A}"/>
              </a:ext>
            </a:extLst>
          </p:cNvPr>
          <p:cNvSpPr/>
          <p:nvPr/>
        </p:nvSpPr>
        <p:spPr>
          <a:xfrm>
            <a:off x="926037" y="2627094"/>
            <a:ext cx="1822389" cy="1777279"/>
          </a:xfrm>
          <a:prstGeom prst="rect">
            <a:avLst/>
          </a:prstGeom>
          <a:solidFill>
            <a:schemeClr val="accent2">
              <a:lumMod val="20000"/>
              <a:lumOff val="80000"/>
              <a:alpha val="86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3" name="正方形/長方形 12">
            <a:extLst>
              <a:ext uri="{FF2B5EF4-FFF2-40B4-BE49-F238E27FC236}">
                <a16:creationId xmlns:a16="http://schemas.microsoft.com/office/drawing/2014/main" id="{1FEA85B9-51D7-4768-B6DA-05F524ED4E18}"/>
              </a:ext>
            </a:extLst>
          </p:cNvPr>
          <p:cNvSpPr/>
          <p:nvPr/>
        </p:nvSpPr>
        <p:spPr>
          <a:xfrm>
            <a:off x="4750002" y="2627094"/>
            <a:ext cx="1822389" cy="1777279"/>
          </a:xfrm>
          <a:prstGeom prst="rect">
            <a:avLst/>
          </a:prstGeom>
          <a:solidFill>
            <a:schemeClr val="accent1">
              <a:lumMod val="20000"/>
              <a:lumOff val="8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4" name="正方形/長方形 13">
            <a:extLst>
              <a:ext uri="{FF2B5EF4-FFF2-40B4-BE49-F238E27FC236}">
                <a16:creationId xmlns:a16="http://schemas.microsoft.com/office/drawing/2014/main" id="{454CA429-AD0B-4DC4-9087-32F135513952}"/>
              </a:ext>
            </a:extLst>
          </p:cNvPr>
          <p:cNvSpPr/>
          <p:nvPr/>
        </p:nvSpPr>
        <p:spPr>
          <a:xfrm>
            <a:off x="6746335" y="1094019"/>
            <a:ext cx="2160000" cy="4498841"/>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7" name="テキスト ボックス 16">
            <a:extLst>
              <a:ext uri="{FF2B5EF4-FFF2-40B4-BE49-F238E27FC236}">
                <a16:creationId xmlns:a16="http://schemas.microsoft.com/office/drawing/2014/main" id="{3BD373E3-C1F8-4D7C-83EB-A947E8532361}"/>
              </a:ext>
            </a:extLst>
          </p:cNvPr>
          <p:cNvSpPr txBox="1"/>
          <p:nvPr/>
        </p:nvSpPr>
        <p:spPr>
          <a:xfrm>
            <a:off x="6748166" y="912751"/>
            <a:ext cx="2160000" cy="340519"/>
          </a:xfrm>
          <a:prstGeom prst="roundRect">
            <a:avLst/>
          </a:prstGeom>
          <a:solidFill>
            <a:schemeClr val="tx1">
              <a:lumMod val="75000"/>
              <a:lumOff val="25000"/>
            </a:schemeClr>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スマートシティ展開エリア</a:t>
            </a:r>
            <a:r>
              <a:rPr kumimoji="1" lang="en-US" altLang="ja-JP"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a:t>
            </a:r>
            <a:endPar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endParaRPr>
          </a:p>
        </p:txBody>
      </p:sp>
      <p:sp>
        <p:nvSpPr>
          <p:cNvPr id="21" name="正方形/長方形 20">
            <a:extLst>
              <a:ext uri="{FF2B5EF4-FFF2-40B4-BE49-F238E27FC236}">
                <a16:creationId xmlns:a16="http://schemas.microsoft.com/office/drawing/2014/main" id="{9E678893-440A-4367-9CED-535F8E7D8994}"/>
              </a:ext>
            </a:extLst>
          </p:cNvPr>
          <p:cNvSpPr/>
          <p:nvPr/>
        </p:nvSpPr>
        <p:spPr>
          <a:xfrm>
            <a:off x="4783502" y="4066420"/>
            <a:ext cx="1747088" cy="288000"/>
          </a:xfrm>
          <a:prstGeom prst="rect">
            <a:avLst/>
          </a:prstGeom>
          <a:pattFill prst="ltUpDiag">
            <a:fgClr>
              <a:schemeClr val="accent4"/>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情報システムの整備</a:t>
            </a:r>
          </a:p>
        </p:txBody>
      </p:sp>
      <p:sp>
        <p:nvSpPr>
          <p:cNvPr id="23" name="正方形/長方形 22">
            <a:extLst>
              <a:ext uri="{FF2B5EF4-FFF2-40B4-BE49-F238E27FC236}">
                <a16:creationId xmlns:a16="http://schemas.microsoft.com/office/drawing/2014/main" id="{0B03E11B-9C7A-4792-9A5F-7ECBAD324CB1}"/>
              </a:ext>
            </a:extLst>
          </p:cNvPr>
          <p:cNvSpPr/>
          <p:nvPr/>
        </p:nvSpPr>
        <p:spPr>
          <a:xfrm>
            <a:off x="2925885" y="2697556"/>
            <a:ext cx="3604705" cy="288000"/>
          </a:xfrm>
          <a:prstGeom prst="rect">
            <a:avLst/>
          </a:prstGeom>
          <a:pattFill prst="ltUpDiag">
            <a:fgClr>
              <a:schemeClr val="accent4"/>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まちのスマート化</a:t>
            </a:r>
          </a:p>
        </p:txBody>
      </p:sp>
      <p:sp>
        <p:nvSpPr>
          <p:cNvPr id="25" name="正方形/長方形 24">
            <a:extLst>
              <a:ext uri="{FF2B5EF4-FFF2-40B4-BE49-F238E27FC236}">
                <a16:creationId xmlns:a16="http://schemas.microsoft.com/office/drawing/2014/main" id="{4CA0AE3A-E927-45FA-96CA-B86B63F643F3}"/>
              </a:ext>
            </a:extLst>
          </p:cNvPr>
          <p:cNvSpPr/>
          <p:nvPr/>
        </p:nvSpPr>
        <p:spPr>
          <a:xfrm>
            <a:off x="1009231" y="3381988"/>
            <a:ext cx="5527896" cy="288000"/>
          </a:xfrm>
          <a:prstGeom prst="rect">
            <a:avLst/>
          </a:prstGeom>
          <a:pattFill prst="ltUpDiag">
            <a:fgClr>
              <a:schemeClr val="accent4"/>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データ活用の推進</a:t>
            </a:r>
          </a:p>
        </p:txBody>
      </p:sp>
      <p:sp>
        <p:nvSpPr>
          <p:cNvPr id="27" name="正方形/長方形 26">
            <a:extLst>
              <a:ext uri="{FF2B5EF4-FFF2-40B4-BE49-F238E27FC236}">
                <a16:creationId xmlns:a16="http://schemas.microsoft.com/office/drawing/2014/main" id="{9AF1F7FD-F848-4723-9920-BD3F10FA0077}"/>
              </a:ext>
            </a:extLst>
          </p:cNvPr>
          <p:cNvSpPr/>
          <p:nvPr/>
        </p:nvSpPr>
        <p:spPr>
          <a:xfrm>
            <a:off x="2932421" y="3724204"/>
            <a:ext cx="3604705" cy="288000"/>
          </a:xfrm>
          <a:prstGeom prst="rect">
            <a:avLst/>
          </a:prstGeom>
          <a:pattFill prst="ltUpDiag">
            <a:fgClr>
              <a:schemeClr val="accent4"/>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ICT </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を利用した行政サービスの強靭化</a:t>
            </a:r>
          </a:p>
        </p:txBody>
      </p:sp>
      <p:sp>
        <p:nvSpPr>
          <p:cNvPr id="28" name="正方形/長方形 27">
            <a:extLst>
              <a:ext uri="{FF2B5EF4-FFF2-40B4-BE49-F238E27FC236}">
                <a16:creationId xmlns:a16="http://schemas.microsoft.com/office/drawing/2014/main" id="{6932B88E-C2DB-4242-BFEA-CD78D2857308}"/>
              </a:ext>
            </a:extLst>
          </p:cNvPr>
          <p:cNvSpPr/>
          <p:nvPr/>
        </p:nvSpPr>
        <p:spPr>
          <a:xfrm>
            <a:off x="6826921" y="1377368"/>
            <a:ext cx="2006401" cy="432000"/>
          </a:xfrm>
          <a:prstGeom prst="rect">
            <a:avLst/>
          </a:prstGeom>
          <a:pattFill prst="smCheck">
            <a:fgClr>
              <a:schemeClr val="accent2">
                <a:lumMod val="60000"/>
                <a:lumOff val="40000"/>
              </a:schemeClr>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うめきた</a:t>
            </a:r>
          </a:p>
        </p:txBody>
      </p:sp>
      <p:sp>
        <p:nvSpPr>
          <p:cNvPr id="29" name="正方形/長方形 28">
            <a:extLst>
              <a:ext uri="{FF2B5EF4-FFF2-40B4-BE49-F238E27FC236}">
                <a16:creationId xmlns:a16="http://schemas.microsoft.com/office/drawing/2014/main" id="{8B887275-1220-4116-846A-CC2E535D3FCB}"/>
              </a:ext>
            </a:extLst>
          </p:cNvPr>
          <p:cNvSpPr/>
          <p:nvPr/>
        </p:nvSpPr>
        <p:spPr>
          <a:xfrm>
            <a:off x="1035574" y="4627453"/>
            <a:ext cx="3621909" cy="314303"/>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スマートヘルスシティ計画</a:t>
            </a:r>
          </a:p>
        </p:txBody>
      </p:sp>
      <p:sp>
        <p:nvSpPr>
          <p:cNvPr id="30" name="正方形/長方形 29">
            <a:extLst>
              <a:ext uri="{FF2B5EF4-FFF2-40B4-BE49-F238E27FC236}">
                <a16:creationId xmlns:a16="http://schemas.microsoft.com/office/drawing/2014/main" id="{C257A3AD-8413-4B7F-9511-A393A618ACD3}"/>
              </a:ext>
            </a:extLst>
          </p:cNvPr>
          <p:cNvSpPr/>
          <p:nvPr/>
        </p:nvSpPr>
        <p:spPr>
          <a:xfrm>
            <a:off x="6836864" y="1899720"/>
            <a:ext cx="2006401" cy="432000"/>
          </a:xfrm>
          <a:prstGeom prst="rect">
            <a:avLst/>
          </a:prstGeom>
          <a:pattFill prst="smCheck">
            <a:fgClr>
              <a:schemeClr val="accent2">
                <a:lumMod val="60000"/>
                <a:lumOff val="40000"/>
              </a:schemeClr>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夢洲</a:t>
            </a:r>
          </a:p>
        </p:txBody>
      </p:sp>
      <p:sp>
        <p:nvSpPr>
          <p:cNvPr id="31" name="四角形: 角を丸くする 30">
            <a:extLst>
              <a:ext uri="{FF2B5EF4-FFF2-40B4-BE49-F238E27FC236}">
                <a16:creationId xmlns:a16="http://schemas.microsoft.com/office/drawing/2014/main" id="{15CB0C2B-04D1-42DA-A2EF-BBBEC7E9A85C}"/>
              </a:ext>
            </a:extLst>
          </p:cNvPr>
          <p:cNvSpPr/>
          <p:nvPr/>
        </p:nvSpPr>
        <p:spPr>
          <a:xfrm>
            <a:off x="7842485" y="1433328"/>
            <a:ext cx="972000" cy="32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eiryo UI"/>
                <a:ea typeface="Meiryo UI"/>
                <a:cs typeface="+mn-cs"/>
              </a:rPr>
              <a:t>スーパーシティ</a:t>
            </a:r>
          </a:p>
        </p:txBody>
      </p:sp>
      <p:sp>
        <p:nvSpPr>
          <p:cNvPr id="33" name="四角形: 角を丸くする 32">
            <a:extLst>
              <a:ext uri="{FF2B5EF4-FFF2-40B4-BE49-F238E27FC236}">
                <a16:creationId xmlns:a16="http://schemas.microsoft.com/office/drawing/2014/main" id="{5F02F267-8AEB-4166-9DF1-08E7AA103717}"/>
              </a:ext>
            </a:extLst>
          </p:cNvPr>
          <p:cNvSpPr/>
          <p:nvPr/>
        </p:nvSpPr>
        <p:spPr>
          <a:xfrm>
            <a:off x="7852429" y="1959162"/>
            <a:ext cx="972000" cy="32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eiryo UI"/>
                <a:ea typeface="Meiryo UI"/>
                <a:cs typeface="+mn-cs"/>
              </a:rPr>
              <a:t>スーパーシティ</a:t>
            </a:r>
          </a:p>
        </p:txBody>
      </p:sp>
      <p:sp>
        <p:nvSpPr>
          <p:cNvPr id="34" name="正方形/長方形 33">
            <a:extLst>
              <a:ext uri="{FF2B5EF4-FFF2-40B4-BE49-F238E27FC236}">
                <a16:creationId xmlns:a16="http://schemas.microsoft.com/office/drawing/2014/main" id="{E677D756-4B7F-49DD-AEDE-5FB8D39EF0C5}"/>
              </a:ext>
            </a:extLst>
          </p:cNvPr>
          <p:cNvSpPr/>
          <p:nvPr/>
        </p:nvSpPr>
        <p:spPr>
          <a:xfrm>
            <a:off x="6849780" y="2422072"/>
            <a:ext cx="2006401" cy="432000"/>
          </a:xfrm>
          <a:prstGeom prst="rect">
            <a:avLst/>
          </a:prstGeom>
          <a:pattFill prst="smCheck">
            <a:fgClr>
              <a:schemeClr val="accent2">
                <a:lumMod val="60000"/>
                <a:lumOff val="40000"/>
              </a:schemeClr>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a:t>
            </a:r>
            <a:r>
              <a:rPr kumimoji="1" lang="ja-JP" altLang="en-US" sz="1200" b="1" dirty="0">
                <a:solidFill>
                  <a:sysClr val="windowText" lastClr="000000"/>
                </a:solidFill>
                <a:latin typeface="Meiryo UI"/>
                <a:ea typeface="Meiryo UI"/>
              </a:rPr>
              <a:t>森之宮</a:t>
            </a:r>
            <a:r>
              <a:rPr kumimoji="1" lang="ja-JP" altLang="en-US" sz="1100" b="1" i="0" u="none" strike="noStrike" kern="1200" cap="none" spc="0" normalizeH="0" baseline="0" noProof="0" dirty="0">
                <a:ln>
                  <a:noFill/>
                </a:ln>
                <a:solidFill>
                  <a:sysClr val="windowText" lastClr="000000"/>
                </a:solidFill>
                <a:effectLst/>
                <a:uLnTx/>
                <a:uFillTx/>
                <a:latin typeface="Meiryo UI"/>
                <a:ea typeface="Meiryo UI"/>
                <a:cs typeface="+mn-cs"/>
              </a:rPr>
              <a:t>（大阪城東部地区）</a:t>
            </a:r>
            <a:endPar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endParaRPr>
          </a:p>
        </p:txBody>
      </p:sp>
      <p:sp>
        <p:nvSpPr>
          <p:cNvPr id="35" name="正方形/長方形 34">
            <a:extLst>
              <a:ext uri="{FF2B5EF4-FFF2-40B4-BE49-F238E27FC236}">
                <a16:creationId xmlns:a16="http://schemas.microsoft.com/office/drawing/2014/main" id="{40827B9C-0E7E-4A49-8FF7-F1957EEE51FF}"/>
              </a:ext>
            </a:extLst>
          </p:cNvPr>
          <p:cNvSpPr/>
          <p:nvPr/>
        </p:nvSpPr>
        <p:spPr>
          <a:xfrm>
            <a:off x="6836864" y="2944424"/>
            <a:ext cx="2006401" cy="432000"/>
          </a:xfrm>
          <a:prstGeom prst="rect">
            <a:avLst/>
          </a:prstGeom>
          <a:pattFill prst="smCheck">
            <a:fgClr>
              <a:schemeClr val="accent2">
                <a:lumMod val="60000"/>
                <a:lumOff val="40000"/>
              </a:schemeClr>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新大阪</a:t>
            </a:r>
          </a:p>
        </p:txBody>
      </p:sp>
      <p:sp>
        <p:nvSpPr>
          <p:cNvPr id="36" name="正方形/長方形 35">
            <a:extLst>
              <a:ext uri="{FF2B5EF4-FFF2-40B4-BE49-F238E27FC236}">
                <a16:creationId xmlns:a16="http://schemas.microsoft.com/office/drawing/2014/main" id="{6DDB8C61-3CDA-4AF0-A67A-5B4E5FAC9FDC}"/>
              </a:ext>
            </a:extLst>
          </p:cNvPr>
          <p:cNvSpPr/>
          <p:nvPr/>
        </p:nvSpPr>
        <p:spPr>
          <a:xfrm>
            <a:off x="6838161" y="3466776"/>
            <a:ext cx="2006401" cy="432000"/>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泉北ニュータウン</a:t>
            </a:r>
          </a:p>
        </p:txBody>
      </p:sp>
      <p:sp>
        <p:nvSpPr>
          <p:cNvPr id="37" name="正方形/長方形 36">
            <a:extLst>
              <a:ext uri="{FF2B5EF4-FFF2-40B4-BE49-F238E27FC236}">
                <a16:creationId xmlns:a16="http://schemas.microsoft.com/office/drawing/2014/main" id="{9F31B6DD-BCD0-41B6-8EED-A00D3B11F4E2}"/>
              </a:ext>
            </a:extLst>
          </p:cNvPr>
          <p:cNvSpPr/>
          <p:nvPr/>
        </p:nvSpPr>
        <p:spPr>
          <a:xfrm>
            <a:off x="6826921" y="5033832"/>
            <a:ext cx="2006401" cy="454494"/>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lvl="0">
              <a:defRPr/>
            </a:pPr>
            <a:r>
              <a:rPr kumimoji="1" lang="ja-JP" altLang="en-US" sz="1050" b="1" i="0" u="none" strike="noStrike" kern="1200" cap="none" spc="0" normalizeH="0" baseline="0" noProof="0" dirty="0">
                <a:ln>
                  <a:noFill/>
                </a:ln>
                <a:solidFill>
                  <a:sysClr val="windowText" lastClr="000000"/>
                </a:solidFill>
                <a:effectLst/>
                <a:uLnTx/>
                <a:uFillTx/>
                <a:latin typeface="Meiryo UI"/>
                <a:ea typeface="Meiryo UI"/>
              </a:rPr>
              <a:t>□ 豊能町</a:t>
            </a:r>
            <a:r>
              <a:rPr kumimoji="1" lang="ja-JP" altLang="en-US" sz="1050" b="1" dirty="0">
                <a:solidFill>
                  <a:sysClr val="windowText" lastClr="000000"/>
                </a:solidFill>
              </a:rPr>
              <a:t>コンパクトスマートシティ</a:t>
            </a:r>
            <a:endParaRPr kumimoji="1" lang="en-US" altLang="ja-JP" sz="1050" b="1" dirty="0">
              <a:solidFill>
                <a:sysClr val="windowText" lastClr="000000"/>
              </a:solidFill>
            </a:endParaRPr>
          </a:p>
          <a:p>
            <a:pPr lvl="0" algn="ctr">
              <a:defRPr/>
            </a:pPr>
            <a:r>
              <a:rPr kumimoji="1" lang="ja-JP" altLang="en-US" sz="1050" b="1" dirty="0">
                <a:solidFill>
                  <a:sysClr val="windowText" lastClr="000000"/>
                </a:solidFill>
              </a:rPr>
              <a:t>　（</a:t>
            </a:r>
            <a:r>
              <a:rPr kumimoji="1" lang="en-US" altLang="ja-JP" sz="1050" b="1" dirty="0">
                <a:solidFill>
                  <a:sysClr val="windowText" lastClr="000000"/>
                </a:solidFill>
              </a:rPr>
              <a:t>OSPF</a:t>
            </a:r>
            <a:r>
              <a:rPr kumimoji="1" lang="ja-JP" altLang="en-US" sz="1050" b="1" dirty="0">
                <a:solidFill>
                  <a:sysClr val="windowText" lastClr="000000"/>
                </a:solidFill>
              </a:rPr>
              <a:t>）</a:t>
            </a:r>
          </a:p>
        </p:txBody>
      </p:sp>
      <p:sp>
        <p:nvSpPr>
          <p:cNvPr id="39" name="四角形: 角を丸くする 45">
            <a:extLst>
              <a:ext uri="{FF2B5EF4-FFF2-40B4-BE49-F238E27FC236}">
                <a16:creationId xmlns:a16="http://schemas.microsoft.com/office/drawing/2014/main" id="{DB0C3E3C-6D7F-433F-8717-D14F1F6ACB6A}"/>
              </a:ext>
            </a:extLst>
          </p:cNvPr>
          <p:cNvSpPr/>
          <p:nvPr/>
        </p:nvSpPr>
        <p:spPr>
          <a:xfrm>
            <a:off x="1007920" y="750528"/>
            <a:ext cx="1656000" cy="324000"/>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都市</a:t>
            </a:r>
            <a:r>
              <a:rPr kumimoji="1" lang="en-US" altLang="ja-JP"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DX</a:t>
            </a:r>
          </a:p>
        </p:txBody>
      </p:sp>
      <p:sp>
        <p:nvSpPr>
          <p:cNvPr id="42" name="テキスト ボックス 41">
            <a:extLst>
              <a:ext uri="{FF2B5EF4-FFF2-40B4-BE49-F238E27FC236}">
                <a16:creationId xmlns:a16="http://schemas.microsoft.com/office/drawing/2014/main" id="{F4CE79AC-5BCB-4541-AD5B-6B1CB58C1445}"/>
              </a:ext>
            </a:extLst>
          </p:cNvPr>
          <p:cNvSpPr txBox="1"/>
          <p:nvPr/>
        </p:nvSpPr>
        <p:spPr>
          <a:xfrm>
            <a:off x="1007920" y="5810999"/>
            <a:ext cx="1020937" cy="340519"/>
          </a:xfrm>
          <a:prstGeom prst="roundRect">
            <a:avLst/>
          </a:prstGeom>
          <a:solidFill>
            <a:schemeClr val="accent1">
              <a:lumMod val="20000"/>
              <a:lumOff val="80000"/>
            </a:schemeClr>
          </a:solidFill>
        </p:spPr>
        <p:txBody>
          <a:bodyPr wrap="non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体制連携</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3" name="テキスト ボックス 42">
            <a:extLst>
              <a:ext uri="{FF2B5EF4-FFF2-40B4-BE49-F238E27FC236}">
                <a16:creationId xmlns:a16="http://schemas.microsoft.com/office/drawing/2014/main" id="{4E23B30C-8AA4-450A-B720-D79E9FC1D5BD}"/>
              </a:ext>
            </a:extLst>
          </p:cNvPr>
          <p:cNvSpPr txBox="1"/>
          <p:nvPr/>
        </p:nvSpPr>
        <p:spPr>
          <a:xfrm>
            <a:off x="1007920" y="6246725"/>
            <a:ext cx="1020937" cy="340519"/>
          </a:xfrm>
          <a:prstGeom prst="roundRect">
            <a:avLst/>
          </a:prstGeom>
          <a:solidFill>
            <a:schemeClr val="accent1">
              <a:lumMod val="20000"/>
              <a:lumOff val="80000"/>
            </a:schemeClr>
          </a:solidFill>
        </p:spPr>
        <p:txBody>
          <a:bodyPr wrap="non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データ連携</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4" name="正方形/長方形 43">
            <a:extLst>
              <a:ext uri="{FF2B5EF4-FFF2-40B4-BE49-F238E27FC236}">
                <a16:creationId xmlns:a16="http://schemas.microsoft.com/office/drawing/2014/main" id="{E9AA933D-7B7B-4622-9FFE-3C261F8418F0}"/>
              </a:ext>
            </a:extLst>
          </p:cNvPr>
          <p:cNvSpPr/>
          <p:nvPr/>
        </p:nvSpPr>
        <p:spPr>
          <a:xfrm>
            <a:off x="7493520" y="682928"/>
            <a:ext cx="648000" cy="180000"/>
          </a:xfrm>
          <a:prstGeom prst="rect">
            <a:avLst/>
          </a:prstGeom>
          <a:pattFill prst="ltUpDiag">
            <a:fgClr>
              <a:schemeClr val="accent4"/>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ysClr val="windowText" lastClr="000000"/>
                </a:solidFill>
                <a:effectLst/>
                <a:uLnTx/>
                <a:uFillTx/>
                <a:latin typeface="Meiryo UI"/>
                <a:ea typeface="Meiryo UI"/>
                <a:cs typeface="+mn-cs"/>
              </a:rPr>
              <a:t>■大阪市</a:t>
            </a:r>
          </a:p>
        </p:txBody>
      </p:sp>
      <p:sp>
        <p:nvSpPr>
          <p:cNvPr id="45" name="正方形/長方形 44">
            <a:extLst>
              <a:ext uri="{FF2B5EF4-FFF2-40B4-BE49-F238E27FC236}">
                <a16:creationId xmlns:a16="http://schemas.microsoft.com/office/drawing/2014/main" id="{914CC66C-0F59-47FB-BEEE-885B5E8A371F}"/>
              </a:ext>
            </a:extLst>
          </p:cNvPr>
          <p:cNvSpPr/>
          <p:nvPr/>
        </p:nvSpPr>
        <p:spPr>
          <a:xfrm>
            <a:off x="8208721" y="682928"/>
            <a:ext cx="648000" cy="180000"/>
          </a:xfrm>
          <a:prstGeom prst="rect">
            <a:avLst/>
          </a:prstGeom>
          <a:pattFill prst="smCheck">
            <a:fgClr>
              <a:schemeClr val="accent2">
                <a:lumMod val="60000"/>
                <a:lumOff val="40000"/>
              </a:schemeClr>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ysClr val="windowText" lastClr="000000"/>
                </a:solidFill>
                <a:effectLst/>
                <a:uLnTx/>
                <a:uFillTx/>
                <a:latin typeface="Meiryo UI"/>
                <a:ea typeface="Meiryo UI"/>
                <a:cs typeface="+mn-cs"/>
              </a:rPr>
              <a:t>◆府・市</a:t>
            </a:r>
          </a:p>
        </p:txBody>
      </p:sp>
      <p:sp>
        <p:nvSpPr>
          <p:cNvPr id="46" name="正方形/長方形 45">
            <a:extLst>
              <a:ext uri="{FF2B5EF4-FFF2-40B4-BE49-F238E27FC236}">
                <a16:creationId xmlns:a16="http://schemas.microsoft.com/office/drawing/2014/main" id="{DC2B626F-2073-4222-9693-DF548AA95CAB}"/>
              </a:ext>
            </a:extLst>
          </p:cNvPr>
          <p:cNvSpPr/>
          <p:nvPr/>
        </p:nvSpPr>
        <p:spPr>
          <a:xfrm>
            <a:off x="6765322" y="682928"/>
            <a:ext cx="648000" cy="180000"/>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ysClr val="windowText" lastClr="000000"/>
                </a:solidFill>
                <a:effectLst/>
                <a:uLnTx/>
                <a:uFillTx/>
                <a:latin typeface="Meiryo UI"/>
                <a:ea typeface="Meiryo UI"/>
                <a:cs typeface="+mn-cs"/>
              </a:rPr>
              <a:t>□大阪府</a:t>
            </a:r>
          </a:p>
        </p:txBody>
      </p:sp>
      <p:sp>
        <p:nvSpPr>
          <p:cNvPr id="52" name="テキスト ボックス 51"/>
          <p:cNvSpPr txBox="1"/>
          <p:nvPr/>
        </p:nvSpPr>
        <p:spPr>
          <a:xfrm>
            <a:off x="6746335" y="5777115"/>
            <a:ext cx="2196000" cy="646331"/>
          </a:xfrm>
          <a:prstGeom prst="rect">
            <a:avLst/>
          </a:prstGeom>
          <a:noFill/>
          <a:ln>
            <a:noFill/>
          </a:ln>
        </p:spPr>
        <p:txBody>
          <a:bodyPr wrap="square" rtlCol="0">
            <a:spAutoFit/>
          </a:bodyPr>
          <a:lstStyle/>
          <a:p>
            <a:pPr marL="171450" lvl="0" indent="-171450">
              <a:buFont typeface="Arial" panose="020B0604020202020204" pitchFamily="34" charset="0"/>
              <a:buChar char="•"/>
              <a:defRPr/>
            </a:pPr>
            <a:r>
              <a:rPr kumimoji="1" lang="ja-JP" altLang="en-US" sz="1200" dirty="0" smtClean="0">
                <a:solidFill>
                  <a:sysClr val="windowText" lastClr="000000"/>
                </a:solidFill>
              </a:rPr>
              <a:t>戦略</a:t>
            </a:r>
            <a:r>
              <a:rPr kumimoji="1" lang="en-US" altLang="ja-JP" sz="1200" dirty="0" smtClean="0">
                <a:solidFill>
                  <a:sysClr val="windowText" lastClr="000000"/>
                </a:solidFill>
              </a:rPr>
              <a:t>ver.1.0</a:t>
            </a:r>
            <a:r>
              <a:rPr kumimoji="1" lang="ja-JP" altLang="en-US" sz="1200" dirty="0" smtClean="0">
                <a:solidFill>
                  <a:sysClr val="windowText" lastClr="000000"/>
                </a:solidFill>
              </a:rPr>
              <a:t>で示された</a:t>
            </a:r>
            <a:endParaRPr kumimoji="1" lang="en-US" altLang="ja-JP" sz="1200" dirty="0" smtClean="0">
              <a:solidFill>
                <a:sysClr val="windowText" lastClr="000000"/>
              </a:solidFill>
            </a:endParaRPr>
          </a:p>
          <a:p>
            <a:pPr lvl="0">
              <a:defRPr/>
            </a:pPr>
            <a:r>
              <a:rPr kumimoji="1" lang="en-US" altLang="ja-JP" sz="1200" dirty="0" smtClean="0">
                <a:solidFill>
                  <a:sysClr val="windowText" lastClr="000000"/>
                </a:solidFill>
              </a:rPr>
              <a:t>   </a:t>
            </a:r>
            <a:r>
              <a:rPr kumimoji="1" lang="ja-JP" altLang="en-US" sz="1200" dirty="0" smtClean="0">
                <a:solidFill>
                  <a:sysClr val="windowText" lastClr="000000"/>
                </a:solidFill>
              </a:rPr>
              <a:t>「エリア例</a:t>
            </a:r>
            <a:r>
              <a:rPr kumimoji="1" lang="ja-JP" altLang="en-US" sz="1200" dirty="0">
                <a:solidFill>
                  <a:sysClr val="windowText" lastClr="000000"/>
                </a:solidFill>
              </a:rPr>
              <a:t>」に、中山間地域</a:t>
            </a:r>
            <a:r>
              <a:rPr kumimoji="1" lang="ja-JP" altLang="en-US" sz="1200" dirty="0" smtClean="0">
                <a:solidFill>
                  <a:sysClr val="windowText" lastClr="000000"/>
                </a:solidFill>
              </a:rPr>
              <a:t>を</a:t>
            </a:r>
            <a:endParaRPr kumimoji="1" lang="en-US" altLang="ja-JP" sz="1200" dirty="0" smtClean="0">
              <a:solidFill>
                <a:sysClr val="windowText" lastClr="000000"/>
              </a:solidFill>
            </a:endParaRPr>
          </a:p>
          <a:p>
            <a:pPr lvl="0">
              <a:defRPr/>
            </a:pPr>
            <a:r>
              <a:rPr kumimoji="1" lang="en-US" altLang="ja-JP" sz="1200" dirty="0">
                <a:solidFill>
                  <a:sysClr val="windowText" lastClr="000000"/>
                </a:solidFill>
              </a:rPr>
              <a:t> </a:t>
            </a:r>
            <a:r>
              <a:rPr kumimoji="1" lang="en-US" altLang="ja-JP" sz="1200" dirty="0" smtClean="0">
                <a:solidFill>
                  <a:sysClr val="windowText" lastClr="000000"/>
                </a:solidFill>
              </a:rPr>
              <a:t>  </a:t>
            </a:r>
            <a:r>
              <a:rPr kumimoji="1" lang="ja-JP" altLang="en-US" sz="1200" dirty="0" smtClean="0">
                <a:solidFill>
                  <a:sysClr val="windowText" lastClr="000000"/>
                </a:solidFill>
              </a:rPr>
              <a:t>含む例</a:t>
            </a:r>
            <a:r>
              <a:rPr kumimoji="1" lang="ja-JP" altLang="en-US" sz="1200" dirty="0">
                <a:solidFill>
                  <a:sysClr val="windowText" lastClr="000000"/>
                </a:solidFill>
              </a:rPr>
              <a:t>として豊能町を追加</a:t>
            </a:r>
            <a:endParaRPr kumimoji="1" lang="en-US" altLang="ja-JP" sz="1600" b="0" i="0" u="none" strike="noStrike" kern="1200" cap="none" spc="0" normalizeH="0" baseline="0" noProof="0" dirty="0">
              <a:ln>
                <a:noFill/>
              </a:ln>
              <a:solidFill>
                <a:sysClr val="windowText" lastClr="000000"/>
              </a:solidFill>
              <a:effectLst/>
              <a:uLnTx/>
              <a:uFillTx/>
              <a:latin typeface="Meiryo UI"/>
              <a:ea typeface="Meiryo UI"/>
              <a:cs typeface="+mn-cs"/>
            </a:endParaRPr>
          </a:p>
        </p:txBody>
      </p:sp>
      <p:sp>
        <p:nvSpPr>
          <p:cNvPr id="53" name="正方形/長方形 52">
            <a:extLst>
              <a:ext uri="{FF2B5EF4-FFF2-40B4-BE49-F238E27FC236}">
                <a16:creationId xmlns:a16="http://schemas.microsoft.com/office/drawing/2014/main" id="{88B220C9-66AF-4F8D-B954-92D9CF97ABE7}"/>
              </a:ext>
            </a:extLst>
          </p:cNvPr>
          <p:cNvSpPr/>
          <p:nvPr/>
        </p:nvSpPr>
        <p:spPr>
          <a:xfrm>
            <a:off x="4783502" y="4617756"/>
            <a:ext cx="1747088" cy="324000"/>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府庁</a:t>
            </a:r>
            <a:r>
              <a:rPr kumimoji="1" lang="en-US" altLang="ja-JP" sz="1200" b="1" i="0" u="none" strike="noStrike" kern="1200" cap="none" spc="0" normalizeH="0" baseline="0" noProof="0" dirty="0">
                <a:ln>
                  <a:noFill/>
                </a:ln>
                <a:solidFill>
                  <a:sysClr val="windowText" lastClr="000000"/>
                </a:solidFill>
                <a:effectLst/>
                <a:uLnTx/>
                <a:uFillTx/>
                <a:latin typeface="Meiryo UI"/>
                <a:ea typeface="Meiryo UI"/>
                <a:cs typeface="+mn-cs"/>
              </a:rPr>
              <a:t>DX</a:t>
            </a: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の推進</a:t>
            </a:r>
          </a:p>
        </p:txBody>
      </p:sp>
      <p:sp>
        <p:nvSpPr>
          <p:cNvPr id="54" name="正方形/長方形 53">
            <a:extLst>
              <a:ext uri="{FF2B5EF4-FFF2-40B4-BE49-F238E27FC236}">
                <a16:creationId xmlns:a16="http://schemas.microsoft.com/office/drawing/2014/main" id="{34A6F4B0-86AA-4641-8ADB-FEC907D3D725}"/>
              </a:ext>
            </a:extLst>
          </p:cNvPr>
          <p:cNvSpPr/>
          <p:nvPr/>
        </p:nvSpPr>
        <p:spPr>
          <a:xfrm>
            <a:off x="4772406" y="4990447"/>
            <a:ext cx="1747088" cy="324000"/>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市町村</a:t>
            </a:r>
            <a:r>
              <a:rPr kumimoji="1" lang="en-US" altLang="ja-JP" sz="1200" b="1" i="0" u="none" strike="noStrike" kern="1200" cap="none" spc="0" normalizeH="0" baseline="0" noProof="0" dirty="0">
                <a:ln>
                  <a:noFill/>
                </a:ln>
                <a:solidFill>
                  <a:sysClr val="windowText" lastClr="000000"/>
                </a:solidFill>
                <a:effectLst/>
                <a:uLnTx/>
                <a:uFillTx/>
                <a:latin typeface="Meiryo UI"/>
                <a:ea typeface="Meiryo UI"/>
                <a:cs typeface="+mn-cs"/>
              </a:rPr>
              <a:t>DX</a:t>
            </a: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の支援</a:t>
            </a:r>
          </a:p>
        </p:txBody>
      </p:sp>
      <p:sp>
        <p:nvSpPr>
          <p:cNvPr id="57" name="正方形/長方形 56">
            <a:extLst>
              <a:ext uri="{FF2B5EF4-FFF2-40B4-BE49-F238E27FC236}">
                <a16:creationId xmlns:a16="http://schemas.microsoft.com/office/drawing/2014/main" id="{1F697302-88D7-44AE-A89A-2178415E0BA8}"/>
              </a:ext>
            </a:extLst>
          </p:cNvPr>
          <p:cNvSpPr/>
          <p:nvPr/>
        </p:nvSpPr>
        <p:spPr>
          <a:xfrm>
            <a:off x="2858038" y="1214537"/>
            <a:ext cx="3672000" cy="1156072"/>
          </a:xfrm>
          <a:prstGeom prst="rect">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8" name="正方形/長方形 57">
            <a:extLst>
              <a:ext uri="{FF2B5EF4-FFF2-40B4-BE49-F238E27FC236}">
                <a16:creationId xmlns:a16="http://schemas.microsoft.com/office/drawing/2014/main" id="{85DA2A78-5D5A-4866-AFD1-ADFD19AC8981}"/>
              </a:ext>
            </a:extLst>
          </p:cNvPr>
          <p:cNvSpPr/>
          <p:nvPr/>
        </p:nvSpPr>
        <p:spPr>
          <a:xfrm>
            <a:off x="4761013" y="1510248"/>
            <a:ext cx="1692000" cy="8394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行政の</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／スマートシティ化</a:t>
            </a:r>
          </a:p>
        </p:txBody>
      </p:sp>
      <p:sp>
        <p:nvSpPr>
          <p:cNvPr id="38" name="四角形: 角を丸くする 44">
            <a:extLst>
              <a:ext uri="{FF2B5EF4-FFF2-40B4-BE49-F238E27FC236}">
                <a16:creationId xmlns:a16="http://schemas.microsoft.com/office/drawing/2014/main" id="{60E5385B-EA63-4FF8-87D7-39CA33A67210}"/>
              </a:ext>
            </a:extLst>
          </p:cNvPr>
          <p:cNvSpPr/>
          <p:nvPr/>
        </p:nvSpPr>
        <p:spPr>
          <a:xfrm>
            <a:off x="4802233" y="1351280"/>
            <a:ext cx="1620000" cy="3240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行政</a:t>
            </a:r>
            <a:r>
              <a:rPr kumimoji="1" lang="en-US" altLang="ja-JP"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DX</a:t>
            </a:r>
          </a:p>
        </p:txBody>
      </p:sp>
      <p:sp>
        <p:nvSpPr>
          <p:cNvPr id="40" name="四角形: 角を丸くする 46">
            <a:extLst>
              <a:ext uri="{FF2B5EF4-FFF2-40B4-BE49-F238E27FC236}">
                <a16:creationId xmlns:a16="http://schemas.microsoft.com/office/drawing/2014/main" id="{92A30E1A-56D8-44F6-A7F6-043C0109D602}"/>
              </a:ext>
            </a:extLst>
          </p:cNvPr>
          <p:cNvSpPr/>
          <p:nvPr/>
        </p:nvSpPr>
        <p:spPr>
          <a:xfrm>
            <a:off x="2921304" y="1094019"/>
            <a:ext cx="1656000" cy="3240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地域</a:t>
            </a:r>
            <a:r>
              <a:rPr kumimoji="1" lang="en-US" altLang="ja-JP"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DX</a:t>
            </a:r>
          </a:p>
        </p:txBody>
      </p:sp>
      <p:sp>
        <p:nvSpPr>
          <p:cNvPr id="22" name="四角形: 角を丸くする 21">
            <a:extLst>
              <a:ext uri="{FF2B5EF4-FFF2-40B4-BE49-F238E27FC236}">
                <a16:creationId xmlns:a16="http://schemas.microsoft.com/office/drawing/2014/main" id="{E1288E99-E30D-445C-A9C4-FFA3D74DA2CF}"/>
              </a:ext>
            </a:extLst>
          </p:cNvPr>
          <p:cNvSpPr/>
          <p:nvPr/>
        </p:nvSpPr>
        <p:spPr>
          <a:xfrm>
            <a:off x="495868" y="4536369"/>
            <a:ext cx="328425" cy="215932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大阪府</a:t>
            </a:r>
          </a:p>
        </p:txBody>
      </p:sp>
      <p:sp>
        <p:nvSpPr>
          <p:cNvPr id="59" name="四角形: 角を丸くする 58">
            <a:extLst>
              <a:ext uri="{FF2B5EF4-FFF2-40B4-BE49-F238E27FC236}">
                <a16:creationId xmlns:a16="http://schemas.microsoft.com/office/drawing/2014/main" id="{47B98E6A-FA3F-48FF-8D99-8F3F4D186AA7}"/>
              </a:ext>
            </a:extLst>
          </p:cNvPr>
          <p:cNvSpPr/>
          <p:nvPr/>
        </p:nvSpPr>
        <p:spPr>
          <a:xfrm>
            <a:off x="488452" y="2617931"/>
            <a:ext cx="328425" cy="178644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大阪市</a:t>
            </a:r>
          </a:p>
        </p:txBody>
      </p:sp>
      <p:sp>
        <p:nvSpPr>
          <p:cNvPr id="60" name="四角形: 角を丸くする 59">
            <a:extLst>
              <a:ext uri="{FF2B5EF4-FFF2-40B4-BE49-F238E27FC236}">
                <a16:creationId xmlns:a16="http://schemas.microsoft.com/office/drawing/2014/main" id="{08BA764A-B8D3-4886-BB8B-B7D4D2730264}"/>
              </a:ext>
            </a:extLst>
          </p:cNvPr>
          <p:cNvSpPr/>
          <p:nvPr/>
        </p:nvSpPr>
        <p:spPr>
          <a:xfrm>
            <a:off x="495867" y="1226894"/>
            <a:ext cx="328425" cy="116539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市町村</a:t>
            </a:r>
          </a:p>
        </p:txBody>
      </p:sp>
      <p:sp>
        <p:nvSpPr>
          <p:cNvPr id="61" name="正方形/長方形 60">
            <a:extLst>
              <a:ext uri="{FF2B5EF4-FFF2-40B4-BE49-F238E27FC236}">
                <a16:creationId xmlns:a16="http://schemas.microsoft.com/office/drawing/2014/main" id="{52298B1A-E453-40ED-8E84-CA68321E883B}"/>
              </a:ext>
            </a:extLst>
          </p:cNvPr>
          <p:cNvSpPr/>
          <p:nvPr/>
        </p:nvSpPr>
        <p:spPr>
          <a:xfrm>
            <a:off x="6836863" y="3989128"/>
            <a:ext cx="2006401" cy="432000"/>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河内長野市南花台</a:t>
            </a:r>
          </a:p>
        </p:txBody>
      </p:sp>
      <p:sp>
        <p:nvSpPr>
          <p:cNvPr id="62" name="正方形/長方形 61">
            <a:extLst>
              <a:ext uri="{FF2B5EF4-FFF2-40B4-BE49-F238E27FC236}">
                <a16:creationId xmlns:a16="http://schemas.microsoft.com/office/drawing/2014/main" id="{E0312EF0-DA15-4E08-A05C-EF0B1A4FB491}"/>
              </a:ext>
            </a:extLst>
          </p:cNvPr>
          <p:cNvSpPr/>
          <p:nvPr/>
        </p:nvSpPr>
        <p:spPr>
          <a:xfrm>
            <a:off x="6836863" y="4511480"/>
            <a:ext cx="2006401" cy="432000"/>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a:t>
            </a:r>
            <a:r>
              <a:rPr kumimoji="1" lang="ja-JP" altLang="en-US" sz="1100" b="1" i="0" u="none" strike="noStrike" kern="1200" cap="none" spc="0" normalizeH="0" baseline="0" noProof="0" dirty="0">
                <a:ln>
                  <a:noFill/>
                </a:ln>
                <a:solidFill>
                  <a:sysClr val="windowText" lastClr="000000"/>
                </a:solidFill>
                <a:effectLst/>
                <a:uLnTx/>
                <a:uFillTx/>
                <a:latin typeface="Meiryo UI"/>
                <a:ea typeface="Meiryo UI"/>
                <a:cs typeface="+mn-cs"/>
              </a:rPr>
              <a:t>北大阪健康医療都市「健都」</a:t>
            </a:r>
            <a:endPar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endParaRPr>
          </a:p>
        </p:txBody>
      </p:sp>
      <p:sp>
        <p:nvSpPr>
          <p:cNvPr id="64" name="正方形/長方形 63">
            <a:extLst>
              <a:ext uri="{FF2B5EF4-FFF2-40B4-BE49-F238E27FC236}">
                <a16:creationId xmlns:a16="http://schemas.microsoft.com/office/drawing/2014/main" id="{1AB710B2-8773-4E2B-9C64-8C76F779FE0C}"/>
              </a:ext>
            </a:extLst>
          </p:cNvPr>
          <p:cNvSpPr/>
          <p:nvPr/>
        </p:nvSpPr>
        <p:spPr>
          <a:xfrm>
            <a:off x="2932421" y="3039772"/>
            <a:ext cx="3604705" cy="288000"/>
          </a:xfrm>
          <a:prstGeom prst="rect">
            <a:avLst/>
          </a:prstGeom>
          <a:pattFill prst="ltUpDiag">
            <a:fgClr>
              <a:schemeClr val="accent4"/>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行政のデジタル化</a:t>
            </a:r>
          </a:p>
        </p:txBody>
      </p:sp>
      <p:sp>
        <p:nvSpPr>
          <p:cNvPr id="2" name="正方形/長方形 1"/>
          <p:cNvSpPr/>
          <p:nvPr/>
        </p:nvSpPr>
        <p:spPr>
          <a:xfrm>
            <a:off x="3014275" y="1643151"/>
            <a:ext cx="1616620"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各地域における</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／スマートシティ化</a:t>
            </a:r>
          </a:p>
        </p:txBody>
      </p:sp>
      <p:sp>
        <p:nvSpPr>
          <p:cNvPr id="51" name="正方形/長方形 50">
            <a:extLst>
              <a:ext uri="{FF2B5EF4-FFF2-40B4-BE49-F238E27FC236}">
                <a16:creationId xmlns:a16="http://schemas.microsoft.com/office/drawing/2014/main" id="{8B887275-1220-4116-846A-CC2E535D3FCB}"/>
              </a:ext>
            </a:extLst>
          </p:cNvPr>
          <p:cNvSpPr/>
          <p:nvPr/>
        </p:nvSpPr>
        <p:spPr>
          <a:xfrm>
            <a:off x="1038931" y="4998225"/>
            <a:ext cx="3621909" cy="314303"/>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スマートモビリティの推進</a:t>
            </a:r>
          </a:p>
        </p:txBody>
      </p:sp>
      <p:sp>
        <p:nvSpPr>
          <p:cNvPr id="3" name="正方形/長方形 2"/>
          <p:cNvSpPr/>
          <p:nvPr/>
        </p:nvSpPr>
        <p:spPr>
          <a:xfrm>
            <a:off x="990118" y="1421158"/>
            <a:ext cx="1642991"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大阪府全域の</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／スマートシティ化</a:t>
            </a:r>
          </a:p>
        </p:txBody>
      </p:sp>
    </p:spTree>
    <p:extLst>
      <p:ext uri="{BB962C8B-B14F-4D97-AF65-F5344CB8AC3E}">
        <p14:creationId xmlns:p14="http://schemas.microsoft.com/office/powerpoint/2010/main" val="2691177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ja-JP" altLang="en-US" sz="3600" dirty="0"/>
              <a:t>大阪府の取組み内容</a:t>
            </a:r>
            <a:endParaRPr kumimoji="1" lang="ja-JP" altLang="en-US" sz="3600" dirty="0"/>
          </a:p>
        </p:txBody>
      </p:sp>
      <p:sp>
        <p:nvSpPr>
          <p:cNvPr id="4" name="スライド番号プレースホルダー 3"/>
          <p:cNvSpPr>
            <a:spLocks noGrp="1"/>
          </p:cNvSpPr>
          <p:nvPr>
            <p:ph type="sldNum" sz="quarter" idx="12"/>
          </p:nvPr>
        </p:nvSpPr>
        <p:spPr/>
        <p:txBody>
          <a:bodyPr/>
          <a:lstStyle/>
          <a:p>
            <a:fld id="{50F88186-B17D-4CE3-A887-D91699CF601C}" type="slidenum">
              <a:rPr kumimoji="1" lang="ja-JP" altLang="en-US" smtClean="0"/>
              <a:t>41</a:t>
            </a:fld>
            <a:endParaRPr kumimoji="1" lang="ja-JP" altLang="en-US"/>
          </a:p>
        </p:txBody>
      </p:sp>
    </p:spTree>
    <p:extLst>
      <p:ext uri="{BB962C8B-B14F-4D97-AF65-F5344CB8AC3E}">
        <p14:creationId xmlns:p14="http://schemas.microsoft.com/office/powerpoint/2010/main" val="1119066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kumimoji="1" lang="ja-JP" altLang="en-US" dirty="0"/>
              <a:t>今後の取組み方針｜大阪府</a:t>
            </a:r>
          </a:p>
        </p:txBody>
      </p:sp>
      <p:sp>
        <p:nvSpPr>
          <p:cNvPr id="6" name="スライド番号プレースホルダー 3">
            <a:extLst>
              <a:ext uri="{FF2B5EF4-FFF2-40B4-BE49-F238E27FC236}">
                <a16:creationId xmlns:a16="http://schemas.microsoft.com/office/drawing/2014/main" id="{7C7DE9E3-EEC3-4AE4-97E9-D30DBD5044EE}"/>
              </a:ext>
            </a:extLst>
          </p:cNvPr>
          <p:cNvSpPr>
            <a:spLocks noGrp="1"/>
          </p:cNvSpPr>
          <p:nvPr>
            <p:ph type="sldNum" sz="quarter" idx="12"/>
          </p:nvPr>
        </p:nvSpPr>
        <p:spPr>
          <a:xfrm>
            <a:off x="7136842" y="6478727"/>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endParaRPr kumimoji="1" lang="ja-JP" altLang="en-US" dirty="0"/>
          </a:p>
        </p:txBody>
      </p:sp>
      <p:sp>
        <p:nvSpPr>
          <p:cNvPr id="32" name="テキスト ボックス 31">
            <a:extLst>
              <a:ext uri="{FF2B5EF4-FFF2-40B4-BE49-F238E27FC236}">
                <a16:creationId xmlns:a16="http://schemas.microsoft.com/office/drawing/2014/main" id="{02C61B89-80C2-425F-9827-8F742DA61463}"/>
              </a:ext>
            </a:extLst>
          </p:cNvPr>
          <p:cNvSpPr txBox="1"/>
          <p:nvPr/>
        </p:nvSpPr>
        <p:spPr>
          <a:xfrm>
            <a:off x="3125142" y="742344"/>
            <a:ext cx="2772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２）スマートヘルスシティ計画</a:t>
            </a:r>
          </a:p>
        </p:txBody>
      </p:sp>
      <p:sp>
        <p:nvSpPr>
          <p:cNvPr id="33" name="テキスト ボックス 32">
            <a:extLst>
              <a:ext uri="{FF2B5EF4-FFF2-40B4-BE49-F238E27FC236}">
                <a16:creationId xmlns:a16="http://schemas.microsoft.com/office/drawing/2014/main" id="{340DC698-943B-40E0-95BC-04EF9BD3B015}"/>
              </a:ext>
            </a:extLst>
          </p:cNvPr>
          <p:cNvSpPr txBox="1"/>
          <p:nvPr/>
        </p:nvSpPr>
        <p:spPr>
          <a:xfrm>
            <a:off x="203457" y="3710046"/>
            <a:ext cx="2772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white"/>
                </a:solidFill>
                <a:effectLst/>
                <a:uLnTx/>
                <a:uFillTx/>
                <a:latin typeface="Meiryo UI"/>
                <a:ea typeface="Meiryo UI"/>
              </a:rPr>
              <a:t>４）</a:t>
            </a:r>
            <a:r>
              <a:rPr kumimoji="1" lang="ja-JP" altLang="en-US" sz="1200" b="1" noProof="0" dirty="0">
                <a:solidFill>
                  <a:prstClr val="white"/>
                </a:solidFill>
                <a:latin typeface="Meiryo UI"/>
                <a:ea typeface="Meiryo UI"/>
              </a:rPr>
              <a:t>広域データ連携基盤「</a:t>
            </a:r>
            <a:r>
              <a:rPr kumimoji="1" lang="en-US" altLang="ja-JP" sz="1200" b="1" noProof="0" dirty="0">
                <a:solidFill>
                  <a:prstClr val="white"/>
                </a:solidFill>
                <a:latin typeface="Meiryo UI"/>
                <a:ea typeface="Meiryo UI"/>
              </a:rPr>
              <a:t>ORDEN</a:t>
            </a:r>
            <a:r>
              <a:rPr kumimoji="1" lang="ja-JP" altLang="en-US" sz="1200" b="1" noProof="0" dirty="0">
                <a:solidFill>
                  <a:prstClr val="white"/>
                </a:solidFill>
                <a:latin typeface="Meiryo UI"/>
                <a:ea typeface="Meiryo UI"/>
              </a:rPr>
              <a:t>」</a:t>
            </a:r>
            <a:endParaRPr kumimoji="1" lang="en-US" altLang="ja-JP" sz="1200" b="1" i="0" u="none" strike="noStrike" kern="1200" cap="none" normalizeH="0" noProof="0" dirty="0">
              <a:ln>
                <a:noFill/>
              </a:ln>
              <a:solidFill>
                <a:prstClr val="white"/>
              </a:solidFill>
              <a:effectLst/>
              <a:uLnTx/>
              <a:uFillTx/>
              <a:latin typeface="Meiryo UI"/>
              <a:ea typeface="Meiryo UI"/>
            </a:endParaRPr>
          </a:p>
        </p:txBody>
      </p:sp>
      <p:sp>
        <p:nvSpPr>
          <p:cNvPr id="34" name="テキスト ボックス 33">
            <a:extLst>
              <a:ext uri="{FF2B5EF4-FFF2-40B4-BE49-F238E27FC236}">
                <a16:creationId xmlns:a16="http://schemas.microsoft.com/office/drawing/2014/main" id="{6CA67E97-A0CE-47E3-BFCC-F341F9A694CE}"/>
              </a:ext>
            </a:extLst>
          </p:cNvPr>
          <p:cNvSpPr txBox="1"/>
          <p:nvPr/>
        </p:nvSpPr>
        <p:spPr>
          <a:xfrm>
            <a:off x="3201609" y="4881338"/>
            <a:ext cx="2772000" cy="276999"/>
          </a:xfrm>
          <a:prstGeom prst="rect">
            <a:avLst/>
          </a:prstGeom>
          <a:solidFill>
            <a:srgbClr val="002060"/>
          </a:solidFill>
        </p:spPr>
        <p:txBody>
          <a:bodyPr wrap="square" lIns="36000" rIns="36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dirty="0">
                <a:solidFill>
                  <a:prstClr val="white"/>
                </a:solidFill>
                <a:latin typeface="Meiryo UI"/>
                <a:ea typeface="Meiryo UI"/>
              </a:rPr>
              <a:t>６</a:t>
            </a:r>
            <a:r>
              <a:rPr kumimoji="1" lang="en-US" altLang="ja-JP" sz="1200" b="1" i="0" u="none" strike="noStrike" kern="1200" cap="none" spc="0" normalizeH="0" baseline="0" noProof="0" dirty="0" smtClean="0">
                <a:ln>
                  <a:noFill/>
                </a:ln>
                <a:solidFill>
                  <a:prstClr val="white"/>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　市町村</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DX</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支援</a:t>
            </a:r>
          </a:p>
        </p:txBody>
      </p:sp>
      <p:sp>
        <p:nvSpPr>
          <p:cNvPr id="36" name="テキスト ボックス 35">
            <a:extLst>
              <a:ext uri="{FF2B5EF4-FFF2-40B4-BE49-F238E27FC236}">
                <a16:creationId xmlns:a16="http://schemas.microsoft.com/office/drawing/2014/main" id="{3397C62D-1963-4F3A-9F24-E9D03F29E875}"/>
              </a:ext>
            </a:extLst>
          </p:cNvPr>
          <p:cNvSpPr txBox="1"/>
          <p:nvPr/>
        </p:nvSpPr>
        <p:spPr>
          <a:xfrm>
            <a:off x="215942" y="742344"/>
            <a:ext cx="2772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dirty="0">
                <a:solidFill>
                  <a:prstClr val="white"/>
                </a:solidFill>
                <a:latin typeface="Meiryo UI"/>
                <a:ea typeface="Meiryo UI"/>
              </a:rPr>
              <a:t>１</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）大阪</a:t>
            </a:r>
            <a:r>
              <a:rPr kumimoji="1" lang="ja-JP" altLang="en-US" sz="1200" b="1" i="0" u="none" strike="noStrike" kern="1200" cap="none" spc="0" normalizeH="0" baseline="0" noProof="0" dirty="0" smtClean="0">
                <a:ln>
                  <a:noFill/>
                </a:ln>
                <a:solidFill>
                  <a:prstClr val="white"/>
                </a:solidFill>
                <a:effectLst/>
                <a:uLnTx/>
                <a:uFillTx/>
                <a:latin typeface="Meiryo UI"/>
                <a:ea typeface="Meiryo UI"/>
                <a:cs typeface="+mn-cs"/>
              </a:rPr>
              <a:t>ｽﾏｰﾄｼﾃｨﾊﾟｰﾄﾅｰｽﾞﾌｫｰﾗﾑ</a:t>
            </a:r>
            <a:endParaRPr kumimoji="1" lang="ja-JP" altLang="en-US" sz="12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37" name="テキスト ボックス 36">
            <a:extLst>
              <a:ext uri="{FF2B5EF4-FFF2-40B4-BE49-F238E27FC236}">
                <a16:creationId xmlns:a16="http://schemas.microsoft.com/office/drawing/2014/main" id="{E60EC6DE-CF08-4EBF-9635-7EDFF4435E98}"/>
              </a:ext>
            </a:extLst>
          </p:cNvPr>
          <p:cNvSpPr txBox="1"/>
          <p:nvPr/>
        </p:nvSpPr>
        <p:spPr>
          <a:xfrm>
            <a:off x="3165014" y="4002896"/>
            <a:ext cx="5702041" cy="830997"/>
          </a:xfrm>
          <a:prstGeom prst="rect">
            <a:avLst/>
          </a:prstGeom>
          <a:noFill/>
        </p:spPr>
        <p:txBody>
          <a:bodyPr wrap="square" rtlCol="0">
            <a:spAutoFit/>
          </a:bodyPr>
          <a:lstStyle/>
          <a:p>
            <a:pPr lvl="0">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行政のデジタル化の遅れが顕著となっている現状を改善すべく、大阪府においても国のデジタル改革と歩調を合わせて、あるいは率先できるように、デジタル改革を進めていく。行政のデジタル化の遅れの原因となって</a:t>
            </a:r>
            <a:r>
              <a:rPr kumimoji="1" lang="ja-JP" altLang="en-US" sz="1200" dirty="0">
                <a:solidFill>
                  <a:prstClr val="black"/>
                </a:solidFill>
              </a:rPr>
              <a:t>いる</a:t>
            </a:r>
            <a:r>
              <a:rPr kumimoji="1" lang="ja-JP" altLang="en-US" sz="1200" dirty="0"/>
              <a:t>職員</a:t>
            </a:r>
            <a:r>
              <a:rPr kumimoji="1" lang="ja-JP" altLang="en-US" sz="1200" b="0" i="0" u="none" strike="noStrike" kern="1200" cap="none" spc="0" normalizeH="0" baseline="0" noProof="0" dirty="0">
                <a:ln>
                  <a:noFill/>
                </a:ln>
                <a:effectLst/>
                <a:uLnTx/>
                <a:uFillTx/>
                <a:latin typeface="Meiryo UI"/>
                <a:ea typeface="Meiryo UI"/>
                <a:cs typeface="+mn-cs"/>
              </a:rPr>
              <a:t>の</a:t>
            </a:r>
            <a:r>
              <a:rPr kumimoji="1" lang="en-US" altLang="ja-JP" sz="1200" b="0" i="0" u="none" strike="noStrike" kern="1200" cap="none" spc="0" normalizeH="0" baseline="0" noProof="0" dirty="0">
                <a:ln>
                  <a:noFill/>
                </a:ln>
                <a:effectLst/>
                <a:uLnTx/>
                <a:uFillTx/>
                <a:latin typeface="Meiryo UI"/>
                <a:ea typeface="Meiryo UI"/>
                <a:cs typeface="+mn-cs"/>
              </a:rPr>
              <a:t>ICT</a:t>
            </a:r>
            <a:r>
              <a:rPr kumimoji="1" lang="ja-JP" altLang="en-US" sz="1200" b="0" i="0" u="none" strike="noStrike" kern="1200" cap="none" spc="0" normalizeH="0" baseline="0" noProof="0" dirty="0">
                <a:ln>
                  <a:noFill/>
                </a:ln>
                <a:effectLst/>
                <a:uLnTx/>
                <a:uFillTx/>
                <a:latin typeface="Meiryo UI"/>
                <a:ea typeface="Meiryo UI"/>
                <a:cs typeface="+mn-cs"/>
              </a:rPr>
              <a:t>スキル不足やデジタル人材不足</a:t>
            </a:r>
            <a:r>
              <a:rPr kumimoji="1" lang="ja-JP" altLang="en-US" sz="1200" dirty="0" err="1"/>
              <a:t>、</a:t>
            </a:r>
            <a:r>
              <a:rPr kumimoji="1" lang="ja-JP" altLang="en-US" sz="1200" dirty="0"/>
              <a:t>調達手法や雇用方法の制限</a:t>
            </a:r>
            <a:r>
              <a:rPr kumimoji="1" lang="ja-JP" altLang="en-US" sz="1200" dirty="0">
                <a:latin typeface="Meiryo UI"/>
                <a:ea typeface="Meiryo UI"/>
              </a:rPr>
              <a:t>について</a:t>
            </a:r>
            <a:r>
              <a:rPr kumimoji="1" lang="ja-JP" altLang="en-US" sz="1200" b="0" i="0" u="none" strike="noStrike" kern="1200" cap="none" spc="0" normalizeH="0" baseline="0" noProof="0" dirty="0">
                <a:ln>
                  <a:noFill/>
                </a:ln>
                <a:effectLst/>
                <a:uLnTx/>
                <a:uFillTx/>
                <a:latin typeface="Meiryo UI"/>
                <a:ea typeface="Meiryo UI"/>
                <a:cs typeface="+mn-cs"/>
              </a:rPr>
              <a:t>解決に向けて取り組む。</a:t>
            </a:r>
          </a:p>
        </p:txBody>
      </p:sp>
      <p:sp>
        <p:nvSpPr>
          <p:cNvPr id="38" name="テキスト ボックス 37">
            <a:extLst>
              <a:ext uri="{FF2B5EF4-FFF2-40B4-BE49-F238E27FC236}">
                <a16:creationId xmlns:a16="http://schemas.microsoft.com/office/drawing/2014/main" id="{E60EC6DE-CF08-4EBF-9635-7EDFF4435E98}"/>
              </a:ext>
            </a:extLst>
          </p:cNvPr>
          <p:cNvSpPr txBox="1"/>
          <p:nvPr/>
        </p:nvSpPr>
        <p:spPr>
          <a:xfrm>
            <a:off x="230740" y="1020110"/>
            <a:ext cx="2772000" cy="1938992"/>
          </a:xfrm>
          <a:prstGeom prst="rect">
            <a:avLst/>
          </a:prstGeom>
          <a:noFill/>
        </p:spPr>
        <p:txBody>
          <a:bodyPr wrap="square" lIns="54000" rIns="54000" rtlCol="0">
            <a:spAutoFit/>
          </a:bodyPr>
          <a:lstStyle/>
          <a:p>
            <a:pPr marL="171450" lvl="0" indent="-171450">
              <a:buFont typeface="Arial" panose="020B0604020202020204" pitchFamily="34" charset="0"/>
              <a:buChar char="•"/>
              <a:defRPr/>
            </a:pPr>
            <a:r>
              <a:rPr kumimoji="1" lang="ja-JP" altLang="en-US" sz="1200" dirty="0">
                <a:solidFill>
                  <a:prstClr val="black"/>
                </a:solidFill>
              </a:rPr>
              <a:t>大阪府、府内</a:t>
            </a:r>
            <a:r>
              <a:rPr kumimoji="1" lang="en-US" altLang="ja-JP" sz="1200" dirty="0">
                <a:solidFill>
                  <a:prstClr val="black"/>
                </a:solidFill>
              </a:rPr>
              <a:t>43</a:t>
            </a:r>
            <a:r>
              <a:rPr kumimoji="1" lang="ja-JP" altLang="en-US" sz="1200" dirty="0">
                <a:solidFill>
                  <a:prstClr val="black"/>
                </a:solidFill>
              </a:rPr>
              <a:t>市町村、企業、大学、シビックテック等と連携して“大阪モデル”のスマートシティの実現に向けた取組みを推進する。</a:t>
            </a:r>
          </a:p>
          <a:p>
            <a:pPr marL="171450" lvl="0" indent="-171450">
              <a:buFont typeface="Arial" panose="020B0604020202020204" pitchFamily="34" charset="0"/>
              <a:buChar char="•"/>
              <a:defRPr/>
            </a:pPr>
            <a:r>
              <a:rPr kumimoji="1" lang="ja-JP" altLang="en-US" sz="1200" dirty="0">
                <a:solidFill>
                  <a:prstClr val="black"/>
                </a:solidFill>
              </a:rPr>
              <a:t>大阪府や市町村の持つ課題の見える化、課題解決に向けたソリューションを持つ企業と行政を繋ぐコーディネート、プロジェクトの推進、テーマに応じたワークショップやセミナーの開催や大阪のスマートシティ推進に関する幅広い情報発信を行う。</a:t>
            </a:r>
          </a:p>
        </p:txBody>
      </p:sp>
      <p:sp>
        <p:nvSpPr>
          <p:cNvPr id="39" name="テキスト ボックス 38">
            <a:extLst>
              <a:ext uri="{FF2B5EF4-FFF2-40B4-BE49-F238E27FC236}">
                <a16:creationId xmlns:a16="http://schemas.microsoft.com/office/drawing/2014/main" id="{E60EC6DE-CF08-4EBF-9635-7EDFF4435E98}"/>
              </a:ext>
            </a:extLst>
          </p:cNvPr>
          <p:cNvSpPr txBox="1"/>
          <p:nvPr/>
        </p:nvSpPr>
        <p:spPr>
          <a:xfrm>
            <a:off x="3125441" y="1020110"/>
            <a:ext cx="2772000" cy="1569660"/>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多様な地域・世代の方の</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200" b="0" i="0" u="none" strike="noStrike" kern="1200" cap="none" spc="0" normalizeH="0" baseline="0" noProof="0" dirty="0">
                <a:ln>
                  <a:noFill/>
                </a:ln>
                <a:effectLst/>
                <a:uLnTx/>
                <a:uFillTx/>
                <a:latin typeface="Meiryo UI"/>
                <a:ea typeface="Meiryo UI"/>
                <a:cs typeface="+mn-cs"/>
              </a:rPr>
              <a:t>の向上</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に向けて、</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技術を活用した様々な分野のサービスを官民で連携して府域で展開していく。</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特に「大阪スマート・ヘルスシティ宣言</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」の達成を</a:t>
            </a:r>
            <a:r>
              <a:rPr kumimoji="1" lang="ja-JP" altLang="en-US" sz="1200" dirty="0" err="1">
                <a:solidFill>
                  <a:prstClr val="black"/>
                </a:solidFill>
                <a:latin typeface="Meiryo UI"/>
                <a:ea typeface="Meiryo UI"/>
              </a:rPr>
              <a:t>めざ</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して、スマートシニアライフ事業による高齢者向けサービスや健康分野のサービスの実装を図る。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0" name="テキスト ボックス 39">
            <a:extLst>
              <a:ext uri="{FF2B5EF4-FFF2-40B4-BE49-F238E27FC236}">
                <a16:creationId xmlns:a16="http://schemas.microsoft.com/office/drawing/2014/main" id="{E60EC6DE-CF08-4EBF-9635-7EDFF4435E98}"/>
              </a:ext>
            </a:extLst>
          </p:cNvPr>
          <p:cNvSpPr txBox="1"/>
          <p:nvPr/>
        </p:nvSpPr>
        <p:spPr>
          <a:xfrm>
            <a:off x="203457" y="4032704"/>
            <a:ext cx="2772000" cy="1903085"/>
          </a:xfrm>
          <a:prstGeom prst="rect">
            <a:avLst/>
          </a:prstGeom>
          <a:noFill/>
        </p:spPr>
        <p:txBody>
          <a:bodyPr wrap="square" rtlCol="0">
            <a:spAutoFit/>
          </a:bodyPr>
          <a:lstStyle/>
          <a:p>
            <a:pPr marL="171450" marR="0" lvl="0" indent="-171450" algn="l" defTabSz="914400" rtl="0" eaLnBrk="1" fontAlgn="t" latinLnBrk="0" hangingPunct="1">
              <a:lnSpc>
                <a:spcPts val="14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行政データや民間データも含めたデータ流通の促進を図り、スマートシティのサービスが横展開して、府域全体に広がっていくようなインフラを構築していく。全府民が</a:t>
            </a:r>
            <a:r>
              <a:rPr kumimoji="0" lang="en-US" altLang="ja-JP" sz="1200" b="0" i="0" u="none" strike="noStrike" kern="1200" cap="none" spc="0"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cs typeface="+mn-cs"/>
              </a:rPr>
              <a:t>oneID</a:t>
            </a: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で大阪のスマートシティサービスを利用できるポータル</a:t>
            </a:r>
            <a:r>
              <a:rPr kumimoji="0"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の</a:t>
            </a: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整備を行う。</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同時にデータ流通に係るルール整備やデータの流通が公正に行われることを管理するための体制の整備も行っていく。</a:t>
            </a:r>
          </a:p>
        </p:txBody>
      </p:sp>
      <p:sp>
        <p:nvSpPr>
          <p:cNvPr id="44" name="テキスト ボックス 43">
            <a:extLst>
              <a:ext uri="{FF2B5EF4-FFF2-40B4-BE49-F238E27FC236}">
                <a16:creationId xmlns:a16="http://schemas.microsoft.com/office/drawing/2014/main" id="{795891F9-22C2-4B11-B09B-8B92017ACDAB}"/>
              </a:ext>
            </a:extLst>
          </p:cNvPr>
          <p:cNvSpPr txBox="1"/>
          <p:nvPr/>
        </p:nvSpPr>
        <p:spPr>
          <a:xfrm>
            <a:off x="242978" y="5985398"/>
            <a:ext cx="2772000" cy="811367"/>
          </a:xfrm>
          <a:prstGeom prst="rect">
            <a:avLst/>
          </a:prstGeom>
          <a:solidFill>
            <a:schemeClr val="accent1">
              <a:lumMod val="20000"/>
              <a:lumOff val="80000"/>
            </a:schemeClr>
          </a:solidFill>
          <a:ln>
            <a:solidFill>
              <a:schemeClr val="tx1"/>
            </a:solidFill>
          </a:ln>
        </p:spPr>
        <p:txBody>
          <a:bodyPr wrap="square" lIns="36000" tIns="36000" rIns="36000" bIns="36000" rtlCol="0">
            <a:spAutoFit/>
          </a:bodyPr>
          <a:lstStyle/>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データ連携基盤</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コミュニケーション基盤</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データ整備・オープンデータ推進</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dirty="0">
                <a:solidFill>
                  <a:prstClr val="black"/>
                </a:solidFill>
                <a:latin typeface="Meiryo UI"/>
                <a:ea typeface="Meiryo UI"/>
              </a:rPr>
              <a:t>管理</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体制の検討</a:t>
            </a:r>
          </a:p>
        </p:txBody>
      </p:sp>
      <p:sp>
        <p:nvSpPr>
          <p:cNvPr id="45" name="テキスト ボックス 44">
            <a:extLst>
              <a:ext uri="{FF2B5EF4-FFF2-40B4-BE49-F238E27FC236}">
                <a16:creationId xmlns:a16="http://schemas.microsoft.com/office/drawing/2014/main" id="{0313E2ED-4242-41EA-B4FD-BC9900E6538A}"/>
              </a:ext>
            </a:extLst>
          </p:cNvPr>
          <p:cNvSpPr txBox="1"/>
          <p:nvPr/>
        </p:nvSpPr>
        <p:spPr>
          <a:xfrm>
            <a:off x="253417" y="2955022"/>
            <a:ext cx="2772000" cy="626701"/>
          </a:xfrm>
          <a:prstGeom prst="rect">
            <a:avLst/>
          </a:prstGeom>
          <a:solidFill>
            <a:schemeClr val="accent1">
              <a:lumMod val="20000"/>
              <a:lumOff val="80000"/>
            </a:schemeClr>
          </a:solidFill>
          <a:ln>
            <a:solidFill>
              <a:schemeClr val="tx1"/>
            </a:solidFill>
          </a:ln>
        </p:spPr>
        <p:txBody>
          <a:bodyPr wrap="square" lIns="36000" tIns="36000" rIns="36000" bIns="36000" rtlCol="0">
            <a:spAutoFit/>
          </a:bodyPr>
          <a:lstStyle/>
          <a:p>
            <a:pPr marL="228600" lvl="0" indent="-228600">
              <a:buFont typeface="+mj-ea"/>
              <a:buAutoNum type="circleNumDbPlain"/>
              <a:defRPr/>
            </a:pPr>
            <a:r>
              <a:rPr kumimoji="1" lang="ja-JP" altLang="en-US" sz="1200" dirty="0"/>
              <a:t>市町村課題の抽出・見える化</a:t>
            </a:r>
          </a:p>
          <a:p>
            <a:pPr marL="228600" lvl="0" indent="-228600">
              <a:buFont typeface="+mj-ea"/>
              <a:buAutoNum type="circleNumDbPlain"/>
              <a:defRPr/>
            </a:pPr>
            <a:r>
              <a:rPr kumimoji="1" lang="en-US" altLang="ja-JP" sz="1200" dirty="0"/>
              <a:t>OSPF</a:t>
            </a:r>
            <a:r>
              <a:rPr kumimoji="1" lang="ja-JP" altLang="en-US" sz="1200" dirty="0"/>
              <a:t>プロジェクトの</a:t>
            </a:r>
            <a:r>
              <a:rPr kumimoji="1" lang="ja-JP" altLang="en-US" sz="1200" dirty="0" smtClean="0"/>
              <a:t>推進</a:t>
            </a:r>
            <a:endParaRPr kumimoji="1" lang="en-US" altLang="ja-JP" sz="1200" dirty="0" smtClean="0"/>
          </a:p>
          <a:p>
            <a:pPr marL="228600" lvl="0" indent="-228600">
              <a:buFont typeface="+mj-ea"/>
              <a:buAutoNum type="circleNumDbPlain"/>
              <a:defRPr/>
            </a:pPr>
            <a:r>
              <a:rPr kumimoji="1" lang="ja-JP" altLang="en-US" sz="1200" dirty="0" smtClean="0"/>
              <a:t>大阪デジタル経済圏の形成</a:t>
            </a:r>
            <a:endParaRPr kumimoji="1" lang="ja-JP" altLang="en-US" sz="1200" dirty="0"/>
          </a:p>
        </p:txBody>
      </p:sp>
      <p:sp>
        <p:nvSpPr>
          <p:cNvPr id="46" name="テキスト ボックス 45">
            <a:extLst>
              <a:ext uri="{FF2B5EF4-FFF2-40B4-BE49-F238E27FC236}">
                <a16:creationId xmlns:a16="http://schemas.microsoft.com/office/drawing/2014/main" id="{4F1C9951-47B8-48F3-8254-2324B45D693E}"/>
              </a:ext>
            </a:extLst>
          </p:cNvPr>
          <p:cNvSpPr txBox="1"/>
          <p:nvPr/>
        </p:nvSpPr>
        <p:spPr>
          <a:xfrm>
            <a:off x="3243703" y="3087126"/>
            <a:ext cx="2772000" cy="480507"/>
          </a:xfrm>
          <a:prstGeom prst="rect">
            <a:avLst/>
          </a:prstGeom>
          <a:solidFill>
            <a:schemeClr val="accent1">
              <a:lumMod val="20000"/>
              <a:lumOff val="80000"/>
            </a:schemeClr>
          </a:solidFill>
          <a:ln>
            <a:solidFill>
              <a:schemeClr val="tx1"/>
            </a:solidFill>
          </a:ln>
        </p:spPr>
        <p:txBody>
          <a:bodyPr wrap="square" lIns="36000" tIns="36000" rIns="36000" bIns="36000" rtlCol="0">
            <a:spAutoFit/>
          </a:bodyPr>
          <a:lstStyle/>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スマートシニアライフ事業</a:t>
            </a:r>
          </a:p>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データヘルス事業　等</a:t>
            </a:r>
          </a:p>
        </p:txBody>
      </p:sp>
      <p:sp>
        <p:nvSpPr>
          <p:cNvPr id="21" name="テキスト ボックス 20">
            <a:extLst>
              <a:ext uri="{FF2B5EF4-FFF2-40B4-BE49-F238E27FC236}">
                <a16:creationId xmlns:a16="http://schemas.microsoft.com/office/drawing/2014/main" id="{3CA473B4-177B-4630-8E52-073EECAAF95D}"/>
              </a:ext>
            </a:extLst>
          </p:cNvPr>
          <p:cNvSpPr txBox="1"/>
          <p:nvPr/>
        </p:nvSpPr>
        <p:spPr>
          <a:xfrm>
            <a:off x="6126571" y="4880059"/>
            <a:ext cx="2772000" cy="276999"/>
          </a:xfrm>
          <a:prstGeom prst="rect">
            <a:avLst/>
          </a:prstGeom>
          <a:solidFill>
            <a:srgbClr val="002060"/>
          </a:solidFill>
        </p:spPr>
        <p:txBody>
          <a:bodyPr wrap="square" lIns="36000" rIns="36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dirty="0">
                <a:solidFill>
                  <a:prstClr val="white"/>
                </a:solidFill>
                <a:latin typeface="Meiryo UI"/>
                <a:ea typeface="Meiryo UI"/>
              </a:rPr>
              <a:t>７</a:t>
            </a:r>
            <a:r>
              <a:rPr kumimoji="1" lang="en-US" altLang="ja-JP" sz="1200" b="1" i="0" u="none" strike="noStrike" kern="1200" cap="none" spc="0" normalizeH="0" baseline="0" noProof="0" dirty="0" smtClean="0">
                <a:ln>
                  <a:noFill/>
                </a:ln>
                <a:solidFill>
                  <a:prstClr val="white"/>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　府庁</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DX</a:t>
            </a:r>
            <a:endParaRPr kumimoji="1" lang="ja-JP" altLang="en-US" sz="12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3" name="テキスト ボックス 22">
            <a:extLst>
              <a:ext uri="{FF2B5EF4-FFF2-40B4-BE49-F238E27FC236}">
                <a16:creationId xmlns:a16="http://schemas.microsoft.com/office/drawing/2014/main" id="{E60EC6DE-CF08-4EBF-9635-7EDFF4435E98}"/>
              </a:ext>
            </a:extLst>
          </p:cNvPr>
          <p:cNvSpPr txBox="1"/>
          <p:nvPr/>
        </p:nvSpPr>
        <p:spPr>
          <a:xfrm>
            <a:off x="3189993" y="5154401"/>
            <a:ext cx="2772000" cy="1015663"/>
          </a:xfrm>
          <a:prstGeom prst="rect">
            <a:avLst/>
          </a:prstGeom>
          <a:noFill/>
        </p:spPr>
        <p:txBody>
          <a:bodyPr wrap="square" lIns="36000" rIns="36000" rtlCol="0">
            <a:spAutoFit/>
          </a:bodyPr>
          <a:lstStyle/>
          <a:p>
            <a:pPr lvl="0">
              <a:defRPr/>
            </a:pPr>
            <a:r>
              <a:rPr kumimoji="1" lang="ja-JP" altLang="en-US" sz="1200" dirty="0">
                <a:solidFill>
                  <a:prstClr val="black"/>
                </a:solidFill>
              </a:rPr>
              <a:t>スマートシティ戦略推進アドバイザーを通じたヒアリングや、アンケート調査を通じて市町村のニーズを確認しつつ、共同調達の領域</a:t>
            </a:r>
            <a:r>
              <a:rPr kumimoji="1" lang="ja-JP" altLang="en-US" sz="1200" dirty="0" smtClean="0">
                <a:solidFill>
                  <a:prstClr val="black"/>
                </a:solidFill>
              </a:rPr>
              <a:t>拡大を図るほか、大阪市町村スマートシティ推進連絡会議を通じた好事例の横展開等を行う。</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テキスト ボックス 23">
            <a:extLst>
              <a:ext uri="{FF2B5EF4-FFF2-40B4-BE49-F238E27FC236}">
                <a16:creationId xmlns:a16="http://schemas.microsoft.com/office/drawing/2014/main" id="{C7F74867-597B-4977-93BD-3DC121F43E4A}"/>
              </a:ext>
            </a:extLst>
          </p:cNvPr>
          <p:cNvSpPr txBox="1"/>
          <p:nvPr/>
        </p:nvSpPr>
        <p:spPr>
          <a:xfrm>
            <a:off x="3165014" y="6170064"/>
            <a:ext cx="2772000" cy="626701"/>
          </a:xfrm>
          <a:prstGeom prst="rect">
            <a:avLst/>
          </a:prstGeom>
          <a:solidFill>
            <a:schemeClr val="accent1">
              <a:lumMod val="20000"/>
              <a:lumOff val="80000"/>
            </a:schemeClr>
          </a:solidFill>
          <a:ln>
            <a:solidFill>
              <a:schemeClr val="tx1"/>
            </a:solidFill>
          </a:ln>
        </p:spPr>
        <p:txBody>
          <a:bodyPr wrap="square" lIns="36000" tIns="36000" rIns="36000" bIns="36000" rtlCol="0">
            <a:spAutoFit/>
          </a:bodyPr>
          <a:lstStyle/>
          <a:p>
            <a:pPr marL="228600" lvl="0" indent="-228600">
              <a:buFont typeface="+mj-ea"/>
              <a:buAutoNum type="circleNumDbPlain"/>
              <a:defRPr/>
            </a:pPr>
            <a:r>
              <a:rPr kumimoji="1" lang="ja-JP" altLang="en-US" sz="1200" dirty="0">
                <a:solidFill>
                  <a:prstClr val="black"/>
                </a:solidFill>
              </a:rPr>
              <a:t>共同調達の領域拡大</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スマートシティ戦略推進アドバイザー</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大阪市町村スマートシティ推進連絡会議</a:t>
            </a:r>
          </a:p>
        </p:txBody>
      </p:sp>
      <p:sp>
        <p:nvSpPr>
          <p:cNvPr id="25" name="テキスト ボックス 24">
            <a:extLst>
              <a:ext uri="{FF2B5EF4-FFF2-40B4-BE49-F238E27FC236}">
                <a16:creationId xmlns:a16="http://schemas.microsoft.com/office/drawing/2014/main" id="{C7F74867-597B-4977-93BD-3DC121F43E4A}"/>
              </a:ext>
            </a:extLst>
          </p:cNvPr>
          <p:cNvSpPr txBox="1"/>
          <p:nvPr/>
        </p:nvSpPr>
        <p:spPr>
          <a:xfrm>
            <a:off x="6069420" y="6159742"/>
            <a:ext cx="2772000" cy="626701"/>
          </a:xfrm>
          <a:prstGeom prst="rect">
            <a:avLst/>
          </a:prstGeom>
          <a:solidFill>
            <a:schemeClr val="accent1">
              <a:lumMod val="20000"/>
              <a:lumOff val="80000"/>
            </a:schemeClr>
          </a:solidFill>
          <a:ln>
            <a:solidFill>
              <a:schemeClr val="tx1"/>
            </a:solidFill>
          </a:ln>
        </p:spPr>
        <p:txBody>
          <a:bodyPr wrap="square" lIns="36000" tIns="36000" rIns="36000" bIns="36000" rtlCol="0">
            <a:spAutoFit/>
          </a:bodyPr>
          <a:lstStyle/>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effectLst/>
                <a:uLnTx/>
                <a:uFillTx/>
                <a:latin typeface="Meiryo UI"/>
                <a:ea typeface="Meiryo UI"/>
                <a:cs typeface="+mn-cs"/>
              </a:rPr>
              <a:t>情報システムの適正化</a:t>
            </a:r>
            <a:endParaRPr kumimoji="1" lang="en-US" altLang="ja-JP" sz="1200" b="0" i="0" u="none" strike="noStrike" kern="1200" cap="none" spc="0" normalizeH="0" baseline="0" noProof="0" dirty="0">
              <a:ln>
                <a:noFill/>
              </a:ln>
              <a:effectLst/>
              <a:uLnTx/>
              <a:uFillTx/>
              <a:latin typeface="Meiryo UI"/>
              <a:ea typeface="Meiryo UI"/>
              <a:cs typeface="+mn-cs"/>
            </a:endParaRP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effectLst/>
                <a:uLnTx/>
                <a:uFillTx/>
                <a:latin typeface="Meiryo UI"/>
                <a:ea typeface="Meiryo UI"/>
                <a:cs typeface="+mn-cs"/>
              </a:rPr>
              <a:t>業務の</a:t>
            </a:r>
            <a:r>
              <a:rPr kumimoji="1" lang="en-US" altLang="ja-JP" sz="1200" b="0" i="0" u="none" strike="noStrike" kern="1200" cap="none" spc="0" normalizeH="0" baseline="0" noProof="0" dirty="0">
                <a:ln>
                  <a:noFill/>
                </a:ln>
                <a:effectLst/>
                <a:uLnTx/>
                <a:uFillTx/>
                <a:latin typeface="Meiryo UI"/>
                <a:ea typeface="Meiryo UI"/>
                <a:cs typeface="+mn-cs"/>
              </a:rPr>
              <a:t>ICT</a:t>
            </a:r>
            <a:r>
              <a:rPr kumimoji="1" lang="ja-JP" altLang="en-US" sz="1200" dirty="0">
                <a:latin typeface="Meiryo UI"/>
                <a:ea typeface="Meiryo UI"/>
              </a:rPr>
              <a:t>化の推進</a:t>
            </a:r>
            <a:endParaRPr kumimoji="1" lang="en-US" altLang="ja-JP" sz="1200" dirty="0">
              <a:latin typeface="Meiryo UI"/>
              <a:ea typeface="Meiryo UI"/>
            </a:endParaRP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effectLst/>
                <a:uLnTx/>
                <a:uFillTx/>
                <a:latin typeface="Meiryo UI"/>
                <a:ea typeface="Meiryo UI"/>
                <a:cs typeface="+mn-cs"/>
              </a:rPr>
              <a:t>庁内</a:t>
            </a:r>
            <a:r>
              <a:rPr kumimoji="1" lang="en-US" altLang="ja-JP" sz="1200" b="0" i="0" u="none" strike="noStrike" kern="1200" cap="none" spc="0" normalizeH="0" baseline="0" noProof="0" dirty="0">
                <a:ln>
                  <a:noFill/>
                </a:ln>
                <a:effectLst/>
                <a:uLnTx/>
                <a:uFillTx/>
                <a:latin typeface="Meiryo UI"/>
                <a:ea typeface="Meiryo UI"/>
                <a:cs typeface="+mn-cs"/>
              </a:rPr>
              <a:t>ICT</a:t>
            </a:r>
            <a:r>
              <a:rPr kumimoji="1" lang="ja-JP" altLang="en-US" sz="1200" b="0" i="0" u="none" strike="noStrike" kern="1200" cap="none" spc="0" normalizeH="0" baseline="0" noProof="0" dirty="0">
                <a:ln>
                  <a:noFill/>
                </a:ln>
                <a:effectLst/>
                <a:uLnTx/>
                <a:uFillTx/>
                <a:latin typeface="Meiryo UI"/>
                <a:ea typeface="Meiryo UI"/>
                <a:cs typeface="+mn-cs"/>
              </a:rPr>
              <a:t>環境の整備</a:t>
            </a:r>
          </a:p>
        </p:txBody>
      </p:sp>
      <p:sp>
        <p:nvSpPr>
          <p:cNvPr id="26" name="テキスト ボックス 25">
            <a:extLst>
              <a:ext uri="{FF2B5EF4-FFF2-40B4-BE49-F238E27FC236}">
                <a16:creationId xmlns:a16="http://schemas.microsoft.com/office/drawing/2014/main" id="{E60EC6DE-CF08-4EBF-9635-7EDFF4435E98}"/>
              </a:ext>
            </a:extLst>
          </p:cNvPr>
          <p:cNvSpPr txBox="1"/>
          <p:nvPr/>
        </p:nvSpPr>
        <p:spPr>
          <a:xfrm>
            <a:off x="6109905" y="5147935"/>
            <a:ext cx="2757151" cy="1015663"/>
          </a:xfrm>
          <a:prstGeom prst="rect">
            <a:avLst/>
          </a:prstGeom>
          <a:noFill/>
        </p:spPr>
        <p:txBody>
          <a:bodyPr wrap="square" lIns="36000" rIns="36000" rtlCol="0">
            <a:spAutoFit/>
          </a:bodyPr>
          <a:lstStyle/>
          <a:p>
            <a:pPr lvl="0">
              <a:defRPr/>
            </a:pPr>
            <a:r>
              <a:rPr kumimoji="1" lang="ja-JP" altLang="en-US" sz="1200" dirty="0"/>
              <a:t>庁内部局ごとにバラバラの調達で発生している無駄と重複をなくし、府庁内部の業務の効率化や生産性の向上を図り、システムガバナンスの強化とデジタルサービスの高度化を実現する</a:t>
            </a:r>
            <a:r>
              <a:rPr kumimoji="1" lang="ja-JP" altLang="en-US" sz="1200" dirty="0" smtClean="0"/>
              <a:t>。</a:t>
            </a:r>
            <a:endParaRPr kumimoji="1" lang="ja-JP" altLang="en-US" sz="1200" dirty="0"/>
          </a:p>
        </p:txBody>
      </p:sp>
      <p:pic>
        <p:nvPicPr>
          <p:cNvPr id="27" name="図 2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363001" y="189328"/>
            <a:ext cx="608962" cy="403200"/>
          </a:xfrm>
          <a:prstGeom prst="rect">
            <a:avLst/>
          </a:prstGeom>
        </p:spPr>
      </p:pic>
      <p:sp>
        <p:nvSpPr>
          <p:cNvPr id="28" name="テキスト ボックス 27">
            <a:extLst>
              <a:ext uri="{FF2B5EF4-FFF2-40B4-BE49-F238E27FC236}">
                <a16:creationId xmlns:a16="http://schemas.microsoft.com/office/drawing/2014/main" id="{E60EC6DE-CF08-4EBF-9635-7EDFF4435E98}"/>
              </a:ext>
            </a:extLst>
          </p:cNvPr>
          <p:cNvSpPr txBox="1"/>
          <p:nvPr/>
        </p:nvSpPr>
        <p:spPr>
          <a:xfrm>
            <a:off x="6083631" y="2570821"/>
            <a:ext cx="2772000" cy="996033"/>
          </a:xfrm>
          <a:prstGeom prst="rect">
            <a:avLst/>
          </a:prstGeom>
          <a:solidFill>
            <a:schemeClr val="accent1">
              <a:lumMod val="20000"/>
              <a:lumOff val="80000"/>
            </a:schemeClr>
          </a:solidFill>
          <a:ln>
            <a:solidFill>
              <a:schemeClr val="tx1"/>
            </a:solidFill>
          </a:ln>
        </p:spPr>
        <p:txBody>
          <a:bodyPr wrap="square" lIns="36000" tIns="36000" rIns="36000" bIns="36000" rtlCol="0">
            <a:spAutoFit/>
          </a:bodyPr>
          <a:lstStyle/>
          <a:p>
            <a:pPr marL="228600" lvl="0" indent="-228600">
              <a:buFont typeface="+mj-ea"/>
              <a:buAutoNum type="circleNumDbPlain"/>
              <a:defRPr/>
            </a:pPr>
            <a:r>
              <a:rPr kumimoji="1" lang="en-US" altLang="ja-JP" sz="1200" dirty="0"/>
              <a:t>AI</a:t>
            </a:r>
            <a:r>
              <a:rPr kumimoji="1" lang="ja-JP" altLang="en-US" sz="1200" dirty="0"/>
              <a:t>オンデマンド交通の導入促進</a:t>
            </a:r>
          </a:p>
          <a:p>
            <a:pPr marL="228600" lvl="0" indent="-228600">
              <a:buFont typeface="+mj-ea"/>
              <a:buAutoNum type="circleNumDbPlain"/>
              <a:defRPr/>
            </a:pPr>
            <a:r>
              <a:rPr kumimoji="1" lang="ja-JP" altLang="en-US" sz="1200" dirty="0"/>
              <a:t>非公道での実証実験のためのフィールド提供等</a:t>
            </a:r>
          </a:p>
          <a:p>
            <a:pPr marL="228600" lvl="0" indent="-228600">
              <a:buFont typeface="+mj-ea"/>
              <a:buAutoNum type="circleNumDbPlain"/>
              <a:defRPr/>
            </a:pPr>
            <a:r>
              <a:rPr kumimoji="1" lang="en-US" altLang="ja-JP" sz="1200" dirty="0" err="1" smtClean="0"/>
              <a:t>MaaS</a:t>
            </a:r>
            <a:r>
              <a:rPr kumimoji="1" lang="ja-JP" altLang="en-US" sz="1200" dirty="0" smtClean="0"/>
              <a:t>の推進（関西</a:t>
            </a:r>
            <a:r>
              <a:rPr kumimoji="1" lang="en-US" altLang="ja-JP" sz="1200" dirty="0" err="1" smtClean="0"/>
              <a:t>MaaS</a:t>
            </a:r>
            <a:r>
              <a:rPr kumimoji="1" lang="ja-JP" altLang="en-US" sz="1200" dirty="0" smtClean="0"/>
              <a:t>の機能充実など）</a:t>
            </a:r>
            <a:endParaRPr kumimoji="1" lang="en-US" altLang="ja-JP" sz="1200" dirty="0" smtClean="0"/>
          </a:p>
        </p:txBody>
      </p:sp>
      <p:sp>
        <p:nvSpPr>
          <p:cNvPr id="29" name="テキスト ボックス 28">
            <a:extLst>
              <a:ext uri="{FF2B5EF4-FFF2-40B4-BE49-F238E27FC236}">
                <a16:creationId xmlns:a16="http://schemas.microsoft.com/office/drawing/2014/main" id="{83865E63-D719-4BA2-A96E-CEE17439637A}"/>
              </a:ext>
            </a:extLst>
          </p:cNvPr>
          <p:cNvSpPr txBox="1"/>
          <p:nvPr/>
        </p:nvSpPr>
        <p:spPr>
          <a:xfrm>
            <a:off x="6084218" y="742344"/>
            <a:ext cx="2772000" cy="276999"/>
          </a:xfrm>
          <a:prstGeom prst="rect">
            <a:avLst/>
          </a:prstGeom>
          <a:solidFill>
            <a:srgbClr val="00206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bg1"/>
                </a:solidFill>
                <a:latin typeface="Meiryo UI"/>
                <a:ea typeface="Meiryo UI"/>
              </a:rPr>
              <a:t>3</a:t>
            </a:r>
            <a:r>
              <a:rPr kumimoji="1" lang="ja-JP" altLang="en-US" sz="1200" b="1" i="0" u="none" strike="noStrike" kern="1200" cap="none" spc="0" normalizeH="0" baseline="0" noProof="0" dirty="0" smtClean="0">
                <a:ln>
                  <a:noFill/>
                </a:ln>
                <a:solidFill>
                  <a:schemeClr val="bg1"/>
                </a:solidFill>
                <a:effectLst/>
                <a:uLnTx/>
                <a:uFillTx/>
                <a:latin typeface="Meiryo UI"/>
                <a:ea typeface="Meiryo UI"/>
                <a:cs typeface="+mn-cs"/>
              </a:rPr>
              <a:t>）</a:t>
            </a:r>
            <a:r>
              <a:rPr kumimoji="1" lang="ja-JP" altLang="en-US" sz="1200" b="1" noProof="0" dirty="0">
                <a:solidFill>
                  <a:schemeClr val="bg1"/>
                </a:solidFill>
                <a:latin typeface="Meiryo UI"/>
                <a:ea typeface="Meiryo UI"/>
              </a:rPr>
              <a:t>スマートモビリティの推進</a:t>
            </a:r>
            <a:endParaRPr kumimoji="1" lang="ja-JP" altLang="en-US" sz="1200" b="1" i="0" u="none" strike="noStrike" kern="1200" cap="none" spc="0" normalizeH="0" baseline="0" noProof="0" dirty="0">
              <a:ln>
                <a:noFill/>
              </a:ln>
              <a:solidFill>
                <a:schemeClr val="bg1"/>
              </a:solidFill>
              <a:effectLst/>
              <a:uLnTx/>
              <a:uFillTx/>
              <a:latin typeface="Meiryo UI"/>
              <a:ea typeface="Meiryo UI"/>
            </a:endParaRPr>
          </a:p>
        </p:txBody>
      </p:sp>
      <p:sp>
        <p:nvSpPr>
          <p:cNvPr id="30" name="テキスト ボックス 29">
            <a:extLst>
              <a:ext uri="{FF2B5EF4-FFF2-40B4-BE49-F238E27FC236}">
                <a16:creationId xmlns:a16="http://schemas.microsoft.com/office/drawing/2014/main" id="{2A3A1BE0-1D87-446F-BE94-BE9CD0913D91}"/>
              </a:ext>
            </a:extLst>
          </p:cNvPr>
          <p:cNvSpPr txBox="1"/>
          <p:nvPr/>
        </p:nvSpPr>
        <p:spPr>
          <a:xfrm>
            <a:off x="6069420" y="1055550"/>
            <a:ext cx="2772000" cy="1754326"/>
          </a:xfrm>
          <a:prstGeom prst="rect">
            <a:avLst/>
          </a:prstGeom>
          <a:noFill/>
        </p:spPr>
        <p:txBody>
          <a:bodyPr wrap="square" rtlCol="0">
            <a:spAutoFit/>
          </a:bodyPr>
          <a:lstStyle/>
          <a:p>
            <a:pPr lvl="0">
              <a:defRPr/>
            </a:pPr>
            <a:r>
              <a:rPr kumimoji="1" lang="ja-JP" altLang="en-US" sz="1200" b="0" i="0" u="none" strike="noStrike" kern="1200" cap="none" spc="0" normalizeH="0" baseline="0" noProof="0" dirty="0">
                <a:ln>
                  <a:noFill/>
                </a:ln>
                <a:effectLst/>
                <a:uLnTx/>
                <a:uFillTx/>
                <a:latin typeface="Meiryo UI"/>
                <a:ea typeface="Meiryo UI"/>
                <a:cs typeface="+mn-cs"/>
              </a:rPr>
              <a:t>高齢化の進展等による、交通弱者や運転免許の自主返納</a:t>
            </a:r>
            <a:r>
              <a:rPr kumimoji="1" lang="ja-JP" altLang="en-US" sz="1200" dirty="0"/>
              <a:t>の増加、路線バス等が赤字化により減便・廃止することなどから今後ますます深刻化するラストワンマイル問題に代表される移動課題の解消に向け、</a:t>
            </a:r>
            <a:r>
              <a:rPr kumimoji="1" lang="en-US" altLang="ja-JP" sz="1200" dirty="0"/>
              <a:t>AI</a:t>
            </a:r>
            <a:r>
              <a:rPr kumimoji="1" lang="ja-JP" altLang="en-US" sz="1200" dirty="0"/>
              <a:t>オンデマンド交通の導入促進を中心に</a:t>
            </a:r>
            <a:r>
              <a:rPr kumimoji="1" lang="ja-JP" altLang="en-US" sz="1200" dirty="0" smtClean="0"/>
              <a:t>、引き続き</a:t>
            </a:r>
            <a:r>
              <a:rPr kumimoji="1" lang="ja-JP" altLang="en-US" sz="1200" dirty="0"/>
              <a:t>スマートモビリティの推進を行う。</a:t>
            </a:r>
          </a:p>
          <a:p>
            <a:pPr marL="171450" lvl="0" indent="-171450">
              <a:buFont typeface="Arial" panose="020B0604020202020204" pitchFamily="34" charset="0"/>
              <a:buChar char="•"/>
              <a:defRPr/>
            </a:pPr>
            <a:endParaRPr kumimoji="1" lang="ja-JP" altLang="en-US" sz="1200" dirty="0"/>
          </a:p>
          <a:p>
            <a:pPr marL="171450" lvl="0" indent="-171450">
              <a:buFont typeface="Arial" panose="020B0604020202020204" pitchFamily="34" charset="0"/>
              <a:buChar char="•"/>
              <a:defRPr/>
            </a:pPr>
            <a:endParaRPr kumimoji="1" lang="ja-JP" altLang="en-US" sz="1200" b="0" i="0" u="none" strike="noStrike" kern="1200" cap="none" spc="0" normalizeH="0" baseline="0" noProof="0" dirty="0">
              <a:ln>
                <a:noFill/>
              </a:ln>
              <a:effectLst/>
              <a:uLnTx/>
              <a:uFillTx/>
              <a:latin typeface="Meiryo UI"/>
              <a:ea typeface="Meiryo UI"/>
              <a:cs typeface="+mn-cs"/>
            </a:endParaRPr>
          </a:p>
        </p:txBody>
      </p:sp>
      <p:sp>
        <p:nvSpPr>
          <p:cNvPr id="35" name="テキスト ボックス 34">
            <a:extLst>
              <a:ext uri="{FF2B5EF4-FFF2-40B4-BE49-F238E27FC236}">
                <a16:creationId xmlns:a16="http://schemas.microsoft.com/office/drawing/2014/main" id="{83865E63-D719-4BA2-A96E-CEE17439637A}"/>
              </a:ext>
            </a:extLst>
          </p:cNvPr>
          <p:cNvSpPr txBox="1"/>
          <p:nvPr/>
        </p:nvSpPr>
        <p:spPr>
          <a:xfrm>
            <a:off x="3189993" y="3710046"/>
            <a:ext cx="5708577" cy="275981"/>
          </a:xfrm>
          <a:prstGeom prst="rect">
            <a:avLst/>
          </a:prstGeom>
          <a:solidFill>
            <a:srgbClr val="00206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dirty="0">
                <a:solidFill>
                  <a:prstClr val="white"/>
                </a:solidFill>
                <a:latin typeface="Meiryo UI"/>
                <a:ea typeface="Meiryo UI"/>
              </a:rPr>
              <a:t>５</a:t>
            </a:r>
            <a:r>
              <a:rPr kumimoji="1" lang="ja-JP" altLang="en-US" sz="1200" b="1" i="0" u="none" strike="noStrike" kern="1200" cap="none" spc="0" normalizeH="0" baseline="0" noProof="0" dirty="0" smtClean="0">
                <a:ln>
                  <a:noFill/>
                </a:ln>
                <a:solidFill>
                  <a:prstClr val="white"/>
                </a:solidFill>
                <a:effectLst/>
                <a:uLnTx/>
                <a:uFillTx/>
                <a:latin typeface="Meiryo UI"/>
                <a:ea typeface="Meiryo UI"/>
                <a:cs typeface="+mn-cs"/>
              </a:rPr>
              <a:t>）</a:t>
            </a:r>
            <a:r>
              <a:rPr kumimoji="1" lang="ja-JP" altLang="en-US" sz="1200" b="1" i="0" u="none" strike="noStrike" kern="1200" cap="none" spc="0" normalizeH="0" noProof="0" dirty="0">
                <a:ln>
                  <a:noFill/>
                </a:ln>
                <a:solidFill>
                  <a:prstClr val="white"/>
                </a:solidFill>
                <a:effectLst/>
                <a:uLnTx/>
                <a:uFillTx/>
                <a:latin typeface="Meiryo UI"/>
                <a:ea typeface="Meiryo UI"/>
                <a:cs typeface="+mn-cs"/>
              </a:rPr>
              <a:t>大阪デジタル改革推進体制</a:t>
            </a:r>
          </a:p>
        </p:txBody>
      </p:sp>
    </p:spTree>
    <p:extLst>
      <p:ext uri="{BB962C8B-B14F-4D97-AF65-F5344CB8AC3E}">
        <p14:creationId xmlns:p14="http://schemas.microsoft.com/office/powerpoint/2010/main" val="3421304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戦略</a:t>
            </a:r>
            <a:r>
              <a:rPr lang="en-US" altLang="ja-JP" dirty="0"/>
              <a:t>ver.2.0</a:t>
            </a:r>
            <a:r>
              <a:rPr lang="ja-JP" altLang="en-US" dirty="0"/>
              <a:t>に基づく取組み（めざす方向性） ｜大阪府</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a:xfrm>
            <a:off x="7086600" y="649287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graphicFrame>
        <p:nvGraphicFramePr>
          <p:cNvPr id="6" name="表 5"/>
          <p:cNvGraphicFramePr>
            <a:graphicFrameLocks noGrp="1"/>
          </p:cNvGraphicFramePr>
          <p:nvPr>
            <p:extLst>
              <p:ext uri="{D42A27DB-BD31-4B8C-83A1-F6EECF244321}">
                <p14:modId xmlns:p14="http://schemas.microsoft.com/office/powerpoint/2010/main" val="1587908790"/>
              </p:ext>
            </p:extLst>
          </p:nvPr>
        </p:nvGraphicFramePr>
        <p:xfrm>
          <a:off x="162022" y="801201"/>
          <a:ext cx="8825451" cy="5767027"/>
        </p:xfrm>
        <a:graphic>
          <a:graphicData uri="http://schemas.openxmlformats.org/drawingml/2006/table">
            <a:tbl>
              <a:tblPr firstRow="1" bandRow="1">
                <a:tableStyleId>{5940675A-B579-460E-94D1-54222C63F5DA}</a:tableStyleId>
              </a:tblPr>
              <a:tblGrid>
                <a:gridCol w="258002">
                  <a:extLst>
                    <a:ext uri="{9D8B030D-6E8A-4147-A177-3AD203B41FA5}">
                      <a16:colId xmlns:a16="http://schemas.microsoft.com/office/drawing/2014/main" val="3057292947"/>
                    </a:ext>
                  </a:extLst>
                </a:gridCol>
                <a:gridCol w="243578">
                  <a:extLst>
                    <a:ext uri="{9D8B030D-6E8A-4147-A177-3AD203B41FA5}">
                      <a16:colId xmlns:a16="http://schemas.microsoft.com/office/drawing/2014/main" val="516168368"/>
                    </a:ext>
                  </a:extLst>
                </a:gridCol>
                <a:gridCol w="2355692">
                  <a:extLst>
                    <a:ext uri="{9D8B030D-6E8A-4147-A177-3AD203B41FA5}">
                      <a16:colId xmlns:a16="http://schemas.microsoft.com/office/drawing/2014/main" val="1206682734"/>
                    </a:ext>
                  </a:extLst>
                </a:gridCol>
                <a:gridCol w="5968179">
                  <a:extLst>
                    <a:ext uri="{9D8B030D-6E8A-4147-A177-3AD203B41FA5}">
                      <a16:colId xmlns:a16="http://schemas.microsoft.com/office/drawing/2014/main" val="2028757684"/>
                    </a:ext>
                  </a:extLst>
                </a:gridCol>
              </a:tblGrid>
              <a:tr h="350353">
                <a:tc gridSpan="3">
                  <a:txBody>
                    <a:bodyPr/>
                    <a:lstStyle/>
                    <a:p>
                      <a:pPr algn="ctr">
                        <a:lnSpc>
                          <a:spcPct val="100000"/>
                        </a:lnSpc>
                      </a:pPr>
                      <a:r>
                        <a:rPr kumimoji="1" lang="ja-JP" altLang="en-US" sz="1600" b="1" dirty="0">
                          <a:solidFill>
                            <a:schemeClr val="bg1"/>
                          </a:solidFill>
                          <a:latin typeface="+mn-ea"/>
                          <a:ea typeface="+mn-ea"/>
                        </a:rPr>
                        <a:t>取　組　内　容</a:t>
                      </a:r>
                    </a:p>
                  </a:txBody>
                  <a:tcPr marL="36000" marR="36000" marT="36000" marB="36000">
                    <a:solidFill>
                      <a:srgbClr val="002060"/>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ct val="100000"/>
                        </a:lnSpc>
                      </a:pPr>
                      <a:r>
                        <a:rPr kumimoji="1" lang="ja-JP" altLang="en-US" sz="1600" b="1" dirty="0">
                          <a:solidFill>
                            <a:schemeClr val="bg1"/>
                          </a:solidFill>
                          <a:latin typeface="+mn-ea"/>
                          <a:ea typeface="+mn-ea"/>
                        </a:rPr>
                        <a:t>め　ざ　す　方　向　性</a:t>
                      </a:r>
                    </a:p>
                  </a:txBody>
                  <a:tcPr marL="36000" marR="36000" marT="36000" marB="36000">
                    <a:solidFill>
                      <a:srgbClr val="002060"/>
                    </a:solidFill>
                  </a:tcPr>
                </a:tc>
                <a:extLst>
                  <a:ext uri="{0D108BD9-81ED-4DB2-BD59-A6C34878D82A}">
                    <a16:rowId xmlns:a16="http://schemas.microsoft.com/office/drawing/2014/main" val="275245034"/>
                  </a:ext>
                </a:extLst>
              </a:tr>
              <a:tr h="290359">
                <a:tc gridSpan="3">
                  <a:txBody>
                    <a:bodyPr/>
                    <a:lstStyle/>
                    <a:p>
                      <a:pPr>
                        <a:lnSpc>
                          <a:spcPct val="100000"/>
                        </a:lnSpc>
                      </a:pPr>
                      <a:r>
                        <a:rPr kumimoji="1" lang="ja-JP" altLang="en-US" sz="1400" b="1" dirty="0">
                          <a:latin typeface="+mn-ea"/>
                          <a:ea typeface="+mn-ea"/>
                        </a:rPr>
                        <a:t>１）大阪ｽﾏｰﾄｼﾃｨﾊﾟｰﾄﾅｰｽﾞﾌｫｰﾗﾑ</a:t>
                      </a:r>
                      <a:endParaRPr kumimoji="1" lang="en-US" altLang="ja-JP" sz="1400" b="1" dirty="0">
                        <a:latin typeface="+mn-ea"/>
                        <a:ea typeface="+mn-ea"/>
                      </a:endParaRPr>
                    </a:p>
                  </a:txBody>
                  <a:tcPr marL="36000" marR="36000" marT="36000" marB="36000" anchor="ctr">
                    <a:lnB w="12700" cmpd="sng">
                      <a:noFill/>
                    </a:lnB>
                    <a:solidFill>
                      <a:schemeClr val="accent1">
                        <a:lumMod val="20000"/>
                        <a:lumOff val="80000"/>
                      </a:schemeClr>
                    </a:solidFill>
                  </a:tcPr>
                </a:tc>
                <a:tc hMerge="1">
                  <a:txBody>
                    <a:bodyPr/>
                    <a:lstStyle/>
                    <a:p>
                      <a:endParaRPr kumimoji="1" lang="ja-JP" altLang="en-US" dirty="0"/>
                    </a:p>
                  </a:txBody>
                  <a:tcPr marL="36000" marR="36000" marT="36000" marB="36000"/>
                </a:tc>
                <a:tc hMerge="1">
                  <a:txBody>
                    <a:bodyPr/>
                    <a:lstStyle/>
                    <a:p>
                      <a:endParaRPr kumimoji="1" lang="ja-JP" altLang="en-US"/>
                    </a:p>
                  </a:txBody>
                  <a:tcPr/>
                </a:tc>
                <a:tc>
                  <a:txBody>
                    <a:bodyPr/>
                    <a:lstStyle/>
                    <a:p>
                      <a:pPr>
                        <a:lnSpc>
                          <a:spcPts val="1600"/>
                        </a:lnSpc>
                      </a:pPr>
                      <a:endParaRPr kumimoji="1" lang="ja-JP" altLang="en-US" sz="1400" dirty="0">
                        <a:latin typeface="+mn-ea"/>
                        <a:ea typeface="+mn-ea"/>
                      </a:endParaRPr>
                    </a:p>
                  </a:txBody>
                  <a:tcPr marL="36000" marR="36000" marT="36000" marB="36000" anchor="ctr">
                    <a:solidFill>
                      <a:schemeClr val="accent1">
                        <a:lumMod val="20000"/>
                        <a:lumOff val="80000"/>
                      </a:schemeClr>
                    </a:solidFill>
                  </a:tcPr>
                </a:tc>
                <a:extLst>
                  <a:ext uri="{0D108BD9-81ED-4DB2-BD59-A6C34878D82A}">
                    <a16:rowId xmlns:a16="http://schemas.microsoft.com/office/drawing/2014/main" val="3930798167"/>
                  </a:ext>
                </a:extLst>
              </a:tr>
              <a:tr h="309052">
                <a:tc rowSpan="3">
                  <a:txBody>
                    <a:bodyPr/>
                    <a:lstStyle/>
                    <a:p>
                      <a:pPr>
                        <a:lnSpc>
                          <a:spcPts val="1600"/>
                        </a:lnSpc>
                      </a:pPr>
                      <a:endParaRPr kumimoji="1" lang="ja-JP" altLang="en-US" sz="1400" dirty="0">
                        <a:latin typeface="+mn-ea"/>
                        <a:ea typeface="+mn-ea"/>
                      </a:endParaRPr>
                    </a:p>
                  </a:txBody>
                  <a:tcPr marL="36000" marR="36000" marT="36000" marB="36000">
                    <a:lnT w="12700" cmpd="sng">
                      <a:noFill/>
                    </a:lnT>
                    <a:solidFill>
                      <a:schemeClr val="accent1">
                        <a:lumMod val="20000"/>
                        <a:lumOff val="80000"/>
                      </a:schemeClr>
                    </a:solidFill>
                  </a:tcPr>
                </a:tc>
                <a:tc>
                  <a:txBody>
                    <a:bodyPr/>
                    <a:lstStyle/>
                    <a:p>
                      <a:r>
                        <a:rPr kumimoji="1" lang="ja-JP" altLang="en-US" sz="1300" dirty="0">
                          <a:latin typeface="+mn-ea"/>
                          <a:ea typeface="+mn-ea"/>
                        </a:rPr>
                        <a:t>①</a:t>
                      </a:r>
                    </a:p>
                  </a:txBody>
                  <a:tcPr marL="36000" marR="36000" marT="36000" marB="36000" anchor="ctr">
                    <a:lnR w="12700" cmpd="sng">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市町村課題の抽出・見える化</a:t>
                      </a:r>
                      <a:endParaRPr kumimoji="1" lang="en-US" altLang="ja-JP" sz="1300" dirty="0">
                        <a:solidFill>
                          <a:schemeClr val="tx1"/>
                        </a:solidFill>
                        <a:latin typeface="+mn-ea"/>
                        <a:ea typeface="+mn-ea"/>
                      </a:endParaRPr>
                    </a:p>
                  </a:txBody>
                  <a:tcPr marL="36000" marR="36000" marT="36000" marB="36000" anchor="ctr">
                    <a:lnL w="12700" cmpd="sng">
                      <a:noFill/>
                    </a:lnL>
                  </a:tcPr>
                </a:tc>
                <a:tc>
                  <a:txBody>
                    <a:bodyPr/>
                    <a:lstStyle/>
                    <a:p>
                      <a:pPr>
                        <a:lnSpc>
                          <a:spcPts val="1600"/>
                        </a:lnSpc>
                      </a:pPr>
                      <a:r>
                        <a:rPr kumimoji="1" lang="ja-JP" altLang="en-US" sz="1300" dirty="0">
                          <a:solidFill>
                            <a:schemeClr val="tx1"/>
                          </a:solidFill>
                          <a:latin typeface="+mn-ea"/>
                          <a:ea typeface="+mn-ea"/>
                        </a:rPr>
                        <a:t>・市町村課題の見える化ワークショップ開催などを通じ、会員企業等と共有。</a:t>
                      </a:r>
                    </a:p>
                  </a:txBody>
                  <a:tcPr marL="36000" marR="36000" marT="36000" marB="36000" anchor="ctr"/>
                </a:tc>
                <a:extLst>
                  <a:ext uri="{0D108BD9-81ED-4DB2-BD59-A6C34878D82A}">
                    <a16:rowId xmlns:a16="http://schemas.microsoft.com/office/drawing/2014/main" val="3355726224"/>
                  </a:ext>
                </a:extLst>
              </a:tr>
              <a:tr h="486780">
                <a:tc vMerge="1">
                  <a:txBody>
                    <a:bodyPr/>
                    <a:lstStyle/>
                    <a:p>
                      <a:pPr>
                        <a:lnSpc>
                          <a:spcPts val="1600"/>
                        </a:lnSpc>
                      </a:pPr>
                      <a:endParaRPr kumimoji="1" lang="ja-JP" altLang="en-US" sz="1200" dirty="0"/>
                    </a:p>
                  </a:txBody>
                  <a:tcPr marL="36000" marR="36000" marT="36000" marB="36000"/>
                </a:tc>
                <a:tc>
                  <a:txBody>
                    <a:bodyPr/>
                    <a:lstStyle/>
                    <a:p>
                      <a:r>
                        <a:rPr kumimoji="1" lang="ja-JP" altLang="en-US" sz="1300" dirty="0">
                          <a:latin typeface="+mn-ea"/>
                          <a:ea typeface="+mn-ea"/>
                        </a:rPr>
                        <a:t>②</a:t>
                      </a:r>
                    </a:p>
                  </a:txBody>
                  <a:tcPr marL="36000" marR="36000" marT="36000" marB="36000" anchor="ctr">
                    <a:lnR w="12700" cmpd="sng">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dirty="0">
                          <a:solidFill>
                            <a:schemeClr val="tx1"/>
                          </a:solidFill>
                          <a:latin typeface="+mn-ea"/>
                          <a:ea typeface="+mn-ea"/>
                        </a:rPr>
                        <a:t>OSPF</a:t>
                      </a:r>
                      <a:r>
                        <a:rPr kumimoji="1" lang="ja-JP" altLang="en-US" sz="1300" dirty="0">
                          <a:solidFill>
                            <a:schemeClr val="tx1"/>
                          </a:solidFill>
                          <a:latin typeface="+mn-ea"/>
                          <a:ea typeface="+mn-ea"/>
                        </a:rPr>
                        <a:t>プロジェクトの推進</a:t>
                      </a:r>
                      <a:endParaRPr kumimoji="1" lang="en-US" altLang="ja-JP" sz="1300" dirty="0">
                        <a:solidFill>
                          <a:schemeClr val="tx1"/>
                        </a:solidFill>
                        <a:latin typeface="+mn-ea"/>
                        <a:ea typeface="+mn-ea"/>
                      </a:endParaRPr>
                    </a:p>
                  </a:txBody>
                  <a:tcPr marL="36000" marR="36000" marT="36000" marB="36000" anchor="ctr">
                    <a:lnL w="12700" cmpd="sng">
                      <a:noFill/>
                    </a:lnL>
                  </a:tcPr>
                </a:tc>
                <a:tc>
                  <a:txBody>
                    <a:bodyPr/>
                    <a:lstStyle/>
                    <a:p>
                      <a:pPr>
                        <a:lnSpc>
                          <a:spcPts val="1600"/>
                        </a:lnSpc>
                      </a:pPr>
                      <a:r>
                        <a:rPr kumimoji="1" lang="ja-JP" altLang="en-US" sz="1300" dirty="0">
                          <a:solidFill>
                            <a:schemeClr val="tx1"/>
                          </a:solidFill>
                          <a:latin typeface="+mn-ea"/>
                          <a:ea typeface="+mn-ea"/>
                        </a:rPr>
                        <a:t>・会員企業のソリューションを組み合わせ、市町村のコスト負担を軽減しつつ、収益が還元されるサービス・ビジネスモデルを策定し、市町村への提案、実証・実装を行う。</a:t>
                      </a:r>
                    </a:p>
                  </a:txBody>
                  <a:tcPr marL="36000" marR="36000" marT="36000" marB="36000" anchor="ctr"/>
                </a:tc>
                <a:extLst>
                  <a:ext uri="{0D108BD9-81ED-4DB2-BD59-A6C34878D82A}">
                    <a16:rowId xmlns:a16="http://schemas.microsoft.com/office/drawing/2014/main" val="906433527"/>
                  </a:ext>
                </a:extLst>
              </a:tr>
              <a:tr h="313641">
                <a:tc vMerge="1">
                  <a:txBody>
                    <a:bodyPr/>
                    <a:lstStyle/>
                    <a:p>
                      <a:pPr>
                        <a:lnSpc>
                          <a:spcPts val="1600"/>
                        </a:lnSpc>
                      </a:pPr>
                      <a:endParaRPr kumimoji="1" lang="ja-JP" altLang="en-US" sz="1400" dirty="0"/>
                    </a:p>
                  </a:txBody>
                  <a:tcPr marL="28800" marR="28800" marT="36000" marB="36000">
                    <a:solidFill>
                      <a:schemeClr val="accent1">
                        <a:lumMod val="20000"/>
                        <a:lumOff val="80000"/>
                      </a:schemeClr>
                    </a:solidFill>
                  </a:tcPr>
                </a:tc>
                <a:tc>
                  <a:txBody>
                    <a:bodyPr/>
                    <a:lstStyle/>
                    <a:p>
                      <a:r>
                        <a:rPr kumimoji="1" lang="ja-JP" altLang="en-US" sz="1300" dirty="0" smtClean="0">
                          <a:latin typeface="+mn-ea"/>
                          <a:ea typeface="+mn-ea"/>
                        </a:rPr>
                        <a:t>③</a:t>
                      </a:r>
                      <a:endParaRPr kumimoji="1" lang="ja-JP" altLang="en-US" sz="1300" dirty="0">
                        <a:latin typeface="+mn-ea"/>
                        <a:ea typeface="+mn-ea"/>
                      </a:endParaRPr>
                    </a:p>
                  </a:txBody>
                  <a:tcPr marL="36000" marR="36000" marT="36000" marB="36000" anchor="ctr">
                    <a:lnR w="12700" cmpd="sng">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smtClean="0">
                          <a:solidFill>
                            <a:schemeClr val="tx1"/>
                          </a:solidFill>
                          <a:latin typeface="+mn-ea"/>
                          <a:ea typeface="+mn-ea"/>
                        </a:rPr>
                        <a:t>大阪デジタル経済圏の形成</a:t>
                      </a:r>
                    </a:p>
                  </a:txBody>
                  <a:tcPr marL="36000" marR="36000" marT="36000" marB="36000" anchor="ctr">
                    <a:lnL w="12700" cmpd="sng">
                      <a:noFill/>
                    </a:lnL>
                  </a:tcPr>
                </a:tc>
                <a:tc>
                  <a:txBody>
                    <a:bodyPr/>
                    <a:lstStyle/>
                    <a:p>
                      <a:pPr>
                        <a:lnSpc>
                          <a:spcPts val="1600"/>
                        </a:lnSpc>
                      </a:pPr>
                      <a:r>
                        <a:rPr kumimoji="1" lang="ja-JP" altLang="en-US" sz="1300" dirty="0" smtClean="0">
                          <a:solidFill>
                            <a:schemeClr val="tx1"/>
                          </a:solidFill>
                          <a:latin typeface="+mn-ea"/>
                          <a:ea typeface="+mn-ea"/>
                        </a:rPr>
                        <a:t>・集客・消費の促進、インバウンド・観光再生、デジタル地域通貨など</a:t>
                      </a:r>
                      <a:endParaRPr kumimoji="1" lang="ja-JP" altLang="en-US" sz="1300" dirty="0">
                        <a:solidFill>
                          <a:schemeClr val="tx1"/>
                        </a:solidFill>
                        <a:latin typeface="+mn-ea"/>
                        <a:ea typeface="+mn-ea"/>
                      </a:endParaRPr>
                    </a:p>
                  </a:txBody>
                  <a:tcPr marL="36000" marR="36000" marT="36000" marB="36000" anchor="ctr"/>
                </a:tc>
                <a:extLst>
                  <a:ext uri="{0D108BD9-81ED-4DB2-BD59-A6C34878D82A}">
                    <a16:rowId xmlns:a16="http://schemas.microsoft.com/office/drawing/2014/main" val="1380267864"/>
                  </a:ext>
                </a:extLst>
              </a:tr>
              <a:tr h="322819">
                <a:tc gridSpan="3">
                  <a:txBody>
                    <a:bodyPr/>
                    <a:lstStyle/>
                    <a:p>
                      <a:pPr>
                        <a:lnSpc>
                          <a:spcPct val="100000"/>
                        </a:lnSpc>
                      </a:pPr>
                      <a:r>
                        <a:rPr kumimoji="1" lang="ja-JP" altLang="en-US" sz="1400" b="1" spc="-150" dirty="0">
                          <a:latin typeface="+mn-ea"/>
                          <a:ea typeface="+mn-ea"/>
                        </a:rPr>
                        <a:t>２）スマートヘルスシティ計画</a:t>
                      </a:r>
                    </a:p>
                  </a:txBody>
                  <a:tcPr marL="36000" marR="36000" marT="36000" marB="36000" anchor="ctr">
                    <a:lnB w="12700" cmpd="sng">
                      <a:noFill/>
                    </a:lnB>
                    <a:solidFill>
                      <a:schemeClr val="accent1">
                        <a:lumMod val="20000"/>
                        <a:lumOff val="80000"/>
                      </a:schemeClr>
                    </a:solidFill>
                  </a:tcPr>
                </a:tc>
                <a:tc hMerge="1">
                  <a:txBody>
                    <a:bodyPr/>
                    <a:lstStyle/>
                    <a:p>
                      <a:endParaRPr kumimoji="1" lang="ja-JP" altLang="en-US" dirty="0"/>
                    </a:p>
                  </a:txBody>
                  <a:tcPr marL="36000" marR="36000" marT="36000" marB="36000">
                    <a:lnR w="12700" cmpd="sng">
                      <a:noFill/>
                    </a:lnR>
                  </a:tcPr>
                </a:tc>
                <a:tc hMerge="1">
                  <a:txBody>
                    <a:bodyPr/>
                    <a:lstStyle/>
                    <a:p>
                      <a:endParaRPr kumimoji="1" lang="ja-JP" altLang="en-US"/>
                    </a:p>
                  </a:txBody>
                  <a:tcPr>
                    <a:lnL w="12700" cmpd="sng">
                      <a:noFill/>
                    </a:lnL>
                  </a:tcPr>
                </a:tc>
                <a:tc>
                  <a:txBody>
                    <a:bodyPr/>
                    <a:lstStyle/>
                    <a:p>
                      <a:pPr>
                        <a:lnSpc>
                          <a:spcPts val="1600"/>
                        </a:lnSpc>
                      </a:pPr>
                      <a:endParaRPr kumimoji="1" lang="ja-JP" altLang="en-US" sz="1300" dirty="0">
                        <a:latin typeface="+mn-ea"/>
                        <a:ea typeface="+mn-ea"/>
                      </a:endParaRPr>
                    </a:p>
                  </a:txBody>
                  <a:tcPr marL="36000" marR="36000" marT="36000" marB="36000" anchor="ctr">
                    <a:solidFill>
                      <a:schemeClr val="accent1">
                        <a:lumMod val="20000"/>
                        <a:lumOff val="80000"/>
                      </a:schemeClr>
                    </a:solidFill>
                  </a:tcPr>
                </a:tc>
                <a:extLst>
                  <a:ext uri="{0D108BD9-81ED-4DB2-BD59-A6C34878D82A}">
                    <a16:rowId xmlns:a16="http://schemas.microsoft.com/office/drawing/2014/main" val="3727645535"/>
                  </a:ext>
                </a:extLst>
              </a:tr>
              <a:tr h="486780">
                <a:tc rowSpan="2">
                  <a:txBody>
                    <a:bodyPr/>
                    <a:lstStyle/>
                    <a:p>
                      <a:pPr>
                        <a:lnSpc>
                          <a:spcPts val="1600"/>
                        </a:lnSpc>
                      </a:pPr>
                      <a:endParaRPr kumimoji="1" lang="ja-JP" altLang="en-US" sz="1400" dirty="0">
                        <a:latin typeface="+mn-ea"/>
                        <a:ea typeface="+mn-ea"/>
                      </a:endParaRPr>
                    </a:p>
                  </a:txBody>
                  <a:tcPr marL="36000" marR="36000" marT="36000" marB="36000">
                    <a:lnT w="12700" cmpd="sng">
                      <a:noFill/>
                    </a:lnT>
                    <a:solidFill>
                      <a:schemeClr val="accent1">
                        <a:lumMod val="20000"/>
                        <a:lumOff val="80000"/>
                      </a:schemeClr>
                    </a:solidFill>
                  </a:tcPr>
                </a:tc>
                <a:tc>
                  <a:txBody>
                    <a:bodyPr/>
                    <a:lstStyle/>
                    <a:p>
                      <a:r>
                        <a:rPr kumimoji="1" lang="ja-JP" altLang="en-US" sz="1300" dirty="0">
                          <a:latin typeface="+mn-ea"/>
                          <a:ea typeface="+mn-ea"/>
                        </a:rPr>
                        <a:t>①</a:t>
                      </a:r>
                    </a:p>
                  </a:txBody>
                  <a:tcPr marL="36000" marR="36000" marT="36000" marB="36000" anchor="ctr">
                    <a:lnR w="12700" cmpd="sng">
                      <a:noFill/>
                    </a:lnR>
                  </a:tcPr>
                </a:tc>
                <a:tc>
                  <a:txBody>
                    <a:bodyPr/>
                    <a:lstStyle/>
                    <a:p>
                      <a:r>
                        <a:rPr kumimoji="1" lang="ja-JP" altLang="en-US" sz="1300" dirty="0">
                          <a:latin typeface="+mn-ea"/>
                          <a:ea typeface="+mn-ea"/>
                        </a:rPr>
                        <a:t>スマートシニアライフ事業</a:t>
                      </a:r>
                    </a:p>
                  </a:txBody>
                  <a:tcPr marL="36000" marR="36000" marT="36000" marB="36000" anchor="ctr">
                    <a:lnL w="12700" cmpd="sng">
                      <a:noFill/>
                    </a:lnL>
                  </a:tcPr>
                </a:tc>
                <a:tc>
                  <a:txBody>
                    <a:bodyPr/>
                    <a:lstStyle/>
                    <a:p>
                      <a:pPr>
                        <a:lnSpc>
                          <a:spcPts val="1600"/>
                        </a:lnSpc>
                      </a:pPr>
                      <a:r>
                        <a:rPr kumimoji="1" lang="ja-JP" altLang="en-US" sz="1300" dirty="0">
                          <a:latin typeface="+mn-ea"/>
                          <a:ea typeface="+mn-ea"/>
                        </a:rPr>
                        <a:t>・高齢者がいきいきと健康で便利に生活できるよう、高齢者の生活を支援するサービスプラットフォームを公民共同で</a:t>
                      </a:r>
                      <a:r>
                        <a:rPr kumimoji="1" lang="ja-JP" altLang="en-US" sz="1300" dirty="0" smtClean="0">
                          <a:latin typeface="+mn-ea"/>
                          <a:ea typeface="+mn-ea"/>
                        </a:rPr>
                        <a:t>構築。タブレット端末等により様々</a:t>
                      </a:r>
                      <a:r>
                        <a:rPr kumimoji="1" lang="ja-JP" altLang="en-US" sz="1300" dirty="0">
                          <a:latin typeface="+mn-ea"/>
                          <a:ea typeface="+mn-ea"/>
                        </a:rPr>
                        <a:t>なサービスをオールインワンで</a:t>
                      </a:r>
                      <a:r>
                        <a:rPr kumimoji="1" lang="ja-JP" altLang="en-US" sz="1300" dirty="0" smtClean="0">
                          <a:latin typeface="+mn-ea"/>
                          <a:ea typeface="+mn-ea"/>
                        </a:rPr>
                        <a:t>提供。</a:t>
                      </a:r>
                      <a:endParaRPr kumimoji="1" lang="ja-JP" altLang="en-US" sz="1300" dirty="0">
                        <a:latin typeface="+mn-ea"/>
                        <a:ea typeface="+mn-ea"/>
                      </a:endParaRPr>
                    </a:p>
                  </a:txBody>
                  <a:tcPr marL="36000" marR="36000" marT="36000" marB="36000" anchor="ctr"/>
                </a:tc>
                <a:extLst>
                  <a:ext uri="{0D108BD9-81ED-4DB2-BD59-A6C34878D82A}">
                    <a16:rowId xmlns:a16="http://schemas.microsoft.com/office/drawing/2014/main" val="3967597675"/>
                  </a:ext>
                </a:extLst>
              </a:tr>
              <a:tr h="309052">
                <a:tc vMerge="1">
                  <a:txBody>
                    <a:bodyPr/>
                    <a:lstStyle/>
                    <a:p>
                      <a:pPr>
                        <a:lnSpc>
                          <a:spcPts val="1600"/>
                        </a:lnSpc>
                      </a:pPr>
                      <a:endParaRPr kumimoji="1" lang="ja-JP" altLang="en-US" sz="1200" dirty="0"/>
                    </a:p>
                  </a:txBody>
                  <a:tcPr marL="36000" marR="36000" marT="36000" marB="36000">
                    <a:solidFill>
                      <a:schemeClr val="accent1">
                        <a:lumMod val="20000"/>
                        <a:lumOff val="80000"/>
                      </a:schemeClr>
                    </a:solidFill>
                  </a:tcPr>
                </a:tc>
                <a:tc>
                  <a:txBody>
                    <a:bodyPr/>
                    <a:lstStyle/>
                    <a:p>
                      <a:r>
                        <a:rPr kumimoji="1" lang="ja-JP" altLang="en-US" sz="1300" dirty="0">
                          <a:latin typeface="+mn-ea"/>
                          <a:ea typeface="+mn-ea"/>
                        </a:rPr>
                        <a:t>②</a:t>
                      </a:r>
                    </a:p>
                  </a:txBody>
                  <a:tcPr marL="36000" marR="36000" marT="36000" marB="36000" anchor="ctr">
                    <a:lnR w="12700" cmpd="sng">
                      <a:noFill/>
                    </a:lnR>
                  </a:tcPr>
                </a:tc>
                <a:tc>
                  <a:txBody>
                    <a:bodyPr/>
                    <a:lstStyle/>
                    <a:p>
                      <a:r>
                        <a:rPr kumimoji="1" lang="ja-JP" altLang="en-US" sz="1300" dirty="0">
                          <a:solidFill>
                            <a:schemeClr val="tx1"/>
                          </a:solidFill>
                          <a:latin typeface="+mn-ea"/>
                          <a:ea typeface="+mn-ea"/>
                        </a:rPr>
                        <a:t>データヘルス事業</a:t>
                      </a:r>
                    </a:p>
                  </a:txBody>
                  <a:tcPr marL="36000" marR="36000" marT="36000" marB="36000" anchor="ctr">
                    <a:lnL w="12700" cmpd="sng">
                      <a:noFill/>
                    </a:lnL>
                  </a:tcPr>
                </a:tc>
                <a:tc>
                  <a:txBody>
                    <a:bodyPr/>
                    <a:lstStyle/>
                    <a:p>
                      <a:pPr>
                        <a:lnSpc>
                          <a:spcPts val="1600"/>
                        </a:lnSpc>
                      </a:pPr>
                      <a:r>
                        <a:rPr kumimoji="1" lang="ja-JP" altLang="en-US" sz="1300" dirty="0">
                          <a:solidFill>
                            <a:schemeClr val="tx1"/>
                          </a:solidFill>
                          <a:latin typeface="+mn-ea"/>
                          <a:ea typeface="+mn-ea"/>
                        </a:rPr>
                        <a:t>・健康に関するデータの見える化と、それらのデータ分析に基づく健康増進プロジェクト</a:t>
                      </a:r>
                      <a:r>
                        <a:rPr kumimoji="1" lang="ja-JP" altLang="en-US" sz="1300" dirty="0" smtClean="0">
                          <a:solidFill>
                            <a:schemeClr val="tx1"/>
                          </a:solidFill>
                          <a:latin typeface="+mn-ea"/>
                          <a:ea typeface="+mn-ea"/>
                        </a:rPr>
                        <a:t>。</a:t>
                      </a:r>
                      <a:endParaRPr kumimoji="1" lang="ja-JP" altLang="en-US" sz="1300" dirty="0">
                        <a:solidFill>
                          <a:schemeClr val="tx1"/>
                        </a:solidFill>
                        <a:latin typeface="+mn-ea"/>
                        <a:ea typeface="+mn-ea"/>
                      </a:endParaRPr>
                    </a:p>
                  </a:txBody>
                  <a:tcPr marL="36000" marR="36000" marT="36000" marB="36000" anchor="ctr"/>
                </a:tc>
                <a:extLst>
                  <a:ext uri="{0D108BD9-81ED-4DB2-BD59-A6C34878D82A}">
                    <a16:rowId xmlns:a16="http://schemas.microsoft.com/office/drawing/2014/main" val="4202699072"/>
                  </a:ext>
                </a:extLst>
              </a:tr>
              <a:tr h="290359">
                <a:tc gridSpan="3">
                  <a:txBody>
                    <a:bodyPr/>
                    <a:lstStyle/>
                    <a:p>
                      <a:pPr>
                        <a:lnSpc>
                          <a:spcPct val="100000"/>
                        </a:lnSpc>
                      </a:pPr>
                      <a:r>
                        <a:rPr kumimoji="1" lang="ja-JP" altLang="en-US" sz="1400" b="1" dirty="0" smtClean="0">
                          <a:solidFill>
                            <a:schemeClr val="tx1"/>
                          </a:solidFill>
                          <a:latin typeface="+mn-ea"/>
                          <a:ea typeface="+mn-ea"/>
                        </a:rPr>
                        <a:t>３）</a:t>
                      </a:r>
                      <a:r>
                        <a:rPr kumimoji="1" lang="ja-JP" altLang="en-US" sz="1400" b="1" dirty="0">
                          <a:solidFill>
                            <a:schemeClr val="tx1"/>
                          </a:solidFill>
                          <a:latin typeface="+mn-ea"/>
                          <a:ea typeface="+mn-ea"/>
                        </a:rPr>
                        <a:t>スマートモビリティの推進</a:t>
                      </a:r>
                    </a:p>
                  </a:txBody>
                  <a:tcPr marL="36000" marR="36000" marT="36000" marB="36000" anchor="ctr">
                    <a:lnB w="12700" cmpd="sng">
                      <a:noFill/>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nSpc>
                          <a:spcPts val="1600"/>
                        </a:lnSpc>
                      </a:pPr>
                      <a:endParaRPr kumimoji="1" lang="ja-JP" altLang="en-US" sz="1400" dirty="0">
                        <a:solidFill>
                          <a:schemeClr val="tx1"/>
                        </a:solidFill>
                        <a:latin typeface="+mn-ea"/>
                        <a:ea typeface="+mn-ea"/>
                      </a:endParaRPr>
                    </a:p>
                  </a:txBody>
                  <a:tcPr marL="36000" marR="36000" marT="36000" marB="36000" anchor="ctr">
                    <a:solidFill>
                      <a:schemeClr val="accent1">
                        <a:lumMod val="20000"/>
                        <a:lumOff val="80000"/>
                      </a:schemeClr>
                    </a:solidFill>
                  </a:tcPr>
                </a:tc>
                <a:extLst>
                  <a:ext uri="{0D108BD9-81ED-4DB2-BD59-A6C34878D82A}">
                    <a16:rowId xmlns:a16="http://schemas.microsoft.com/office/drawing/2014/main" val="450683666"/>
                  </a:ext>
                </a:extLst>
              </a:tr>
              <a:tr h="290359">
                <a:tc rowSpan="3">
                  <a:txBody>
                    <a:bodyPr/>
                    <a:lstStyle/>
                    <a:p>
                      <a:pPr>
                        <a:lnSpc>
                          <a:spcPts val="1600"/>
                        </a:lnSpc>
                      </a:pPr>
                      <a:endParaRPr kumimoji="1" lang="ja-JP" altLang="en-US" sz="1400" dirty="0">
                        <a:solidFill>
                          <a:schemeClr val="tx1"/>
                        </a:solidFill>
                        <a:latin typeface="+mn-ea"/>
                        <a:ea typeface="+mn-ea"/>
                      </a:endParaRPr>
                    </a:p>
                  </a:txBody>
                  <a:tcPr marL="36000" marR="36000" marT="36000" marB="36000">
                    <a:lnT w="12700" cmpd="sng">
                      <a:noFill/>
                    </a:lnT>
                    <a:solidFill>
                      <a:schemeClr val="accent1">
                        <a:lumMod val="20000"/>
                        <a:lumOff val="80000"/>
                      </a:schemeClr>
                    </a:solidFill>
                  </a:tcPr>
                </a:tc>
                <a:tc>
                  <a:txBody>
                    <a:bodyPr/>
                    <a:lstStyle/>
                    <a:p>
                      <a:r>
                        <a:rPr kumimoji="1" lang="ja-JP" altLang="en-US" sz="1400" dirty="0">
                          <a:solidFill>
                            <a:schemeClr val="tx1"/>
                          </a:solidFill>
                          <a:latin typeface="+mn-ea"/>
                          <a:ea typeface="+mn-ea"/>
                        </a:rPr>
                        <a:t>①</a:t>
                      </a:r>
                    </a:p>
                  </a:txBody>
                  <a:tcPr marL="36000" marR="36000" marT="36000" marB="36000" anchor="ctr">
                    <a:lnR w="12700" cap="flat" cmpd="sng" algn="ctr">
                      <a:noFill/>
                      <a:prstDash val="solid"/>
                      <a:round/>
                      <a:headEnd type="none" w="med" len="med"/>
                      <a:tailEnd type="none" w="med" len="med"/>
                    </a:lnR>
                  </a:tcPr>
                </a:tc>
                <a:tc>
                  <a:txBody>
                    <a:bodyPr/>
                    <a:lstStyle/>
                    <a:p>
                      <a:r>
                        <a:rPr kumimoji="1" lang="en-US" altLang="ja-JP" sz="1400" dirty="0">
                          <a:solidFill>
                            <a:schemeClr val="tx1"/>
                          </a:solidFill>
                          <a:latin typeface="+mn-ea"/>
                          <a:ea typeface="+mn-ea"/>
                        </a:rPr>
                        <a:t>AI</a:t>
                      </a:r>
                      <a:r>
                        <a:rPr kumimoji="1" lang="ja-JP" altLang="en-US" sz="1400" dirty="0">
                          <a:solidFill>
                            <a:schemeClr val="tx1"/>
                          </a:solidFill>
                          <a:latin typeface="+mn-ea"/>
                          <a:ea typeface="+mn-ea"/>
                        </a:rPr>
                        <a:t>オンデマンド交通の導入促進</a:t>
                      </a:r>
                    </a:p>
                  </a:txBody>
                  <a:tcPr marL="36000" marR="36000" marT="36000" marB="36000" anchor="ctr">
                    <a:lnL w="12700" cap="flat" cmpd="sng" algn="ctr">
                      <a:noFill/>
                      <a:prstDash val="solid"/>
                      <a:round/>
                      <a:headEnd type="none" w="med" len="med"/>
                      <a:tailEnd type="none" w="med" len="med"/>
                    </a:lnL>
                  </a:tcPr>
                </a:tc>
                <a:tc>
                  <a:txBody>
                    <a:bodyPr/>
                    <a:lstStyle/>
                    <a:p>
                      <a:pPr>
                        <a:lnSpc>
                          <a:spcPts val="1600"/>
                        </a:lnSpc>
                      </a:pPr>
                      <a:r>
                        <a:rPr kumimoji="1" lang="ja-JP" altLang="en-US" sz="1300" dirty="0" smtClean="0">
                          <a:solidFill>
                            <a:schemeClr val="tx1"/>
                          </a:solidFill>
                          <a:latin typeface="+mn-ea"/>
                          <a:ea typeface="+mn-ea"/>
                        </a:rPr>
                        <a:t>・交通事</a:t>
                      </a:r>
                      <a:r>
                        <a:rPr kumimoji="1" lang="ja-JP" altLang="en-US" sz="1300" dirty="0">
                          <a:solidFill>
                            <a:schemeClr val="tx1"/>
                          </a:solidFill>
                          <a:latin typeface="+mn-ea"/>
                          <a:ea typeface="+mn-ea"/>
                        </a:rPr>
                        <a:t>業者・自治体双方の負担を減らすことのできるモデルづくりをめざし、これを横</a:t>
                      </a:r>
                      <a:r>
                        <a:rPr kumimoji="1" lang="ja-JP" altLang="en-US" sz="1300" dirty="0" smtClean="0">
                          <a:solidFill>
                            <a:schemeClr val="tx1"/>
                          </a:solidFill>
                          <a:latin typeface="+mn-ea"/>
                          <a:ea typeface="+mn-ea"/>
                        </a:rPr>
                        <a:t>展開</a:t>
                      </a:r>
                      <a:endParaRPr kumimoji="1" lang="ja-JP" altLang="en-US" sz="1300" dirty="0">
                        <a:solidFill>
                          <a:schemeClr val="tx1"/>
                        </a:solidFill>
                        <a:latin typeface="+mn-ea"/>
                        <a:ea typeface="+mn-ea"/>
                      </a:endParaRPr>
                    </a:p>
                  </a:txBody>
                  <a:tcPr marL="36000" marR="36000" marT="36000" marB="36000" anchor="ctr">
                    <a:solidFill>
                      <a:schemeClr val="bg1"/>
                    </a:solidFill>
                  </a:tcPr>
                </a:tc>
                <a:extLst>
                  <a:ext uri="{0D108BD9-81ED-4DB2-BD59-A6C34878D82A}">
                    <a16:rowId xmlns:a16="http://schemas.microsoft.com/office/drawing/2014/main" val="2544407740"/>
                  </a:ext>
                </a:extLst>
              </a:tr>
              <a:tr h="290359">
                <a:tc vMerge="1">
                  <a:txBody>
                    <a:bodyPr/>
                    <a:lstStyle/>
                    <a:p>
                      <a:pPr>
                        <a:lnSpc>
                          <a:spcPts val="1600"/>
                        </a:lnSpc>
                      </a:pPr>
                      <a:endParaRPr kumimoji="1" lang="ja-JP" altLang="en-US" sz="1200" dirty="0"/>
                    </a:p>
                  </a:txBody>
                  <a:tcPr marL="36000" marR="36000" marT="36000" marB="36000">
                    <a:solidFill>
                      <a:schemeClr val="accent1">
                        <a:lumMod val="20000"/>
                        <a:lumOff val="80000"/>
                      </a:schemeClr>
                    </a:solidFill>
                  </a:tcPr>
                </a:tc>
                <a:tc>
                  <a:txBody>
                    <a:bodyPr/>
                    <a:lstStyle/>
                    <a:p>
                      <a:r>
                        <a:rPr kumimoji="1" lang="ja-JP" altLang="en-US" sz="1400" dirty="0">
                          <a:solidFill>
                            <a:schemeClr val="tx1"/>
                          </a:solidFill>
                          <a:latin typeface="+mn-ea"/>
                          <a:ea typeface="+mn-ea"/>
                        </a:rPr>
                        <a:t>②</a:t>
                      </a:r>
                    </a:p>
                  </a:txBody>
                  <a:tcPr marL="36000" marR="36000" marT="36000" marB="36000" anchor="ctr">
                    <a:lnR w="12700" cap="flat" cmpd="sng" algn="ctr">
                      <a:noFill/>
                      <a:prstDash val="solid"/>
                      <a:round/>
                      <a:headEnd type="none" w="med" len="med"/>
                      <a:tailEnd type="none" w="med" len="med"/>
                    </a:lnR>
                  </a:tcPr>
                </a:tc>
                <a:tc>
                  <a:txBody>
                    <a:bodyPr/>
                    <a:lstStyle/>
                    <a:p>
                      <a:r>
                        <a:rPr kumimoji="1" lang="ja-JP" altLang="en-US" sz="1400" dirty="0" smtClean="0">
                          <a:solidFill>
                            <a:schemeClr val="tx1"/>
                          </a:solidFill>
                          <a:latin typeface="+mn-ea"/>
                          <a:ea typeface="+mn-ea"/>
                        </a:rPr>
                        <a:t>実証実験の</a:t>
                      </a:r>
                      <a:r>
                        <a:rPr kumimoji="1" lang="ja-JP" altLang="en-US" sz="1400" dirty="0">
                          <a:solidFill>
                            <a:schemeClr val="tx1"/>
                          </a:solidFill>
                          <a:latin typeface="+mn-ea"/>
                          <a:ea typeface="+mn-ea"/>
                        </a:rPr>
                        <a:t>フィールド提供等</a:t>
                      </a:r>
                    </a:p>
                  </a:txBody>
                  <a:tcPr marL="36000" marR="36000" marT="36000" marB="36000" anchor="ctr">
                    <a:lnL w="12700" cap="flat" cmpd="sng" algn="ctr">
                      <a:noFill/>
                      <a:prstDash val="solid"/>
                      <a:round/>
                      <a:headEnd type="none" w="med" len="med"/>
                      <a:tailEnd type="none" w="med" len="med"/>
                    </a:lnL>
                  </a:tcPr>
                </a:tc>
                <a:tc>
                  <a:txBody>
                    <a:bodyPr/>
                    <a:lstStyle/>
                    <a:p>
                      <a:pPr>
                        <a:lnSpc>
                          <a:spcPts val="1600"/>
                        </a:lnSpc>
                      </a:pPr>
                      <a:r>
                        <a:rPr kumimoji="1" lang="ja-JP" altLang="en-US" sz="1300" dirty="0" smtClean="0">
                          <a:solidFill>
                            <a:schemeClr val="tx1"/>
                          </a:solidFill>
                          <a:latin typeface="+mn-ea"/>
                          <a:ea typeface="+mn-ea"/>
                        </a:rPr>
                        <a:t>・自動</a:t>
                      </a:r>
                      <a:r>
                        <a:rPr kumimoji="1" lang="ja-JP" altLang="en-US" sz="1300" dirty="0">
                          <a:solidFill>
                            <a:schemeClr val="tx1"/>
                          </a:solidFill>
                          <a:latin typeface="+mn-ea"/>
                          <a:ea typeface="+mn-ea"/>
                        </a:rPr>
                        <a:t>運転等の実現の為</a:t>
                      </a:r>
                      <a:r>
                        <a:rPr kumimoji="1" lang="ja-JP" altLang="en-US" sz="1300" dirty="0" smtClean="0">
                          <a:solidFill>
                            <a:schemeClr val="tx1"/>
                          </a:solidFill>
                          <a:latin typeface="+mn-ea"/>
                          <a:ea typeface="+mn-ea"/>
                        </a:rPr>
                        <a:t>、公</a:t>
                      </a:r>
                      <a:r>
                        <a:rPr kumimoji="1" lang="ja-JP" altLang="en-US" sz="1300" dirty="0">
                          <a:solidFill>
                            <a:schemeClr val="tx1"/>
                          </a:solidFill>
                          <a:latin typeface="+mn-ea"/>
                          <a:ea typeface="+mn-ea"/>
                        </a:rPr>
                        <a:t>有地等</a:t>
                      </a:r>
                      <a:r>
                        <a:rPr kumimoji="1" lang="ja-JP" altLang="en-US" sz="1300" dirty="0" smtClean="0">
                          <a:solidFill>
                            <a:schemeClr val="tx1"/>
                          </a:solidFill>
                          <a:latin typeface="+mn-ea"/>
                          <a:ea typeface="+mn-ea"/>
                        </a:rPr>
                        <a:t>を非公道</a:t>
                      </a:r>
                      <a:r>
                        <a:rPr kumimoji="1" lang="ja-JP" altLang="en-US" sz="1300" dirty="0">
                          <a:solidFill>
                            <a:schemeClr val="tx1"/>
                          </a:solidFill>
                          <a:latin typeface="+mn-ea"/>
                          <a:ea typeface="+mn-ea"/>
                        </a:rPr>
                        <a:t>の実証実験</a:t>
                      </a:r>
                      <a:r>
                        <a:rPr kumimoji="1" lang="ja-JP" altLang="en-US" sz="1300" dirty="0" smtClean="0">
                          <a:solidFill>
                            <a:schemeClr val="tx1"/>
                          </a:solidFill>
                          <a:latin typeface="+mn-ea"/>
                          <a:ea typeface="+mn-ea"/>
                        </a:rPr>
                        <a:t>フィールドとして</a:t>
                      </a:r>
                      <a:r>
                        <a:rPr kumimoji="1" lang="ja-JP" altLang="en-US" sz="1300" dirty="0" err="1" smtClean="0">
                          <a:solidFill>
                            <a:schemeClr val="tx1"/>
                          </a:solidFill>
                          <a:latin typeface="+mn-ea"/>
                          <a:ea typeface="+mn-ea"/>
                        </a:rPr>
                        <a:t>を</a:t>
                      </a:r>
                      <a:r>
                        <a:rPr kumimoji="1" lang="ja-JP" altLang="en-US" sz="1300" dirty="0" smtClean="0">
                          <a:solidFill>
                            <a:schemeClr val="tx1"/>
                          </a:solidFill>
                          <a:latin typeface="+mn-ea"/>
                          <a:ea typeface="+mn-ea"/>
                        </a:rPr>
                        <a:t>提供</a:t>
                      </a:r>
                      <a:endParaRPr kumimoji="1" lang="ja-JP" altLang="en-US" sz="1300" dirty="0">
                        <a:solidFill>
                          <a:schemeClr val="tx1"/>
                        </a:solidFill>
                        <a:latin typeface="+mn-ea"/>
                        <a:ea typeface="+mn-ea"/>
                      </a:endParaRPr>
                    </a:p>
                  </a:txBody>
                  <a:tcPr marL="36000" marR="36000" marT="36000" marB="36000" anchor="ctr">
                    <a:solidFill>
                      <a:schemeClr val="bg1"/>
                    </a:solidFill>
                  </a:tcPr>
                </a:tc>
                <a:extLst>
                  <a:ext uri="{0D108BD9-81ED-4DB2-BD59-A6C34878D82A}">
                    <a16:rowId xmlns:a16="http://schemas.microsoft.com/office/drawing/2014/main" val="824929669"/>
                  </a:ext>
                </a:extLst>
              </a:tr>
              <a:tr h="290359">
                <a:tc vMerge="1">
                  <a:txBody>
                    <a:bodyPr/>
                    <a:lstStyle/>
                    <a:p>
                      <a:pPr>
                        <a:lnSpc>
                          <a:spcPts val="1600"/>
                        </a:lnSpc>
                      </a:pPr>
                      <a:endParaRPr kumimoji="1" lang="ja-JP" altLang="en-US" sz="1200" dirty="0"/>
                    </a:p>
                  </a:txBody>
                  <a:tcPr marL="36000" marR="36000" marT="36000" marB="36000">
                    <a:solidFill>
                      <a:schemeClr val="accent1">
                        <a:lumMod val="20000"/>
                        <a:lumOff val="80000"/>
                      </a:schemeClr>
                    </a:solidFill>
                  </a:tcPr>
                </a:tc>
                <a:tc>
                  <a:txBody>
                    <a:bodyPr/>
                    <a:lstStyle/>
                    <a:p>
                      <a:r>
                        <a:rPr kumimoji="1" lang="ja-JP" altLang="en-US" sz="1400" dirty="0">
                          <a:solidFill>
                            <a:schemeClr val="tx1"/>
                          </a:solidFill>
                          <a:latin typeface="+mn-ea"/>
                          <a:ea typeface="+mn-ea"/>
                        </a:rPr>
                        <a:t>③</a:t>
                      </a:r>
                    </a:p>
                  </a:txBody>
                  <a:tcPr marL="36000" marR="36000" marT="36000" marB="36000" anchor="ctr">
                    <a:lnR w="12700" cap="flat" cmpd="sng" algn="ctr">
                      <a:noFill/>
                      <a:prstDash val="solid"/>
                      <a:round/>
                      <a:headEnd type="none" w="med" len="med"/>
                      <a:tailEnd type="none" w="med" len="med"/>
                    </a:lnR>
                  </a:tcPr>
                </a:tc>
                <a:tc>
                  <a:txBody>
                    <a:bodyPr/>
                    <a:lstStyle/>
                    <a:p>
                      <a:r>
                        <a:rPr kumimoji="1" lang="en-US" altLang="ja-JP" sz="1400" dirty="0" err="1" smtClean="0">
                          <a:solidFill>
                            <a:schemeClr val="tx1"/>
                          </a:solidFill>
                          <a:latin typeface="+mn-ea"/>
                          <a:ea typeface="+mn-ea"/>
                        </a:rPr>
                        <a:t>MaaS</a:t>
                      </a:r>
                      <a:r>
                        <a:rPr kumimoji="1" lang="ja-JP" altLang="en-US" sz="1400" dirty="0" smtClean="0">
                          <a:solidFill>
                            <a:schemeClr val="tx1"/>
                          </a:solidFill>
                          <a:latin typeface="+mn-ea"/>
                          <a:ea typeface="+mn-ea"/>
                        </a:rPr>
                        <a:t>の推進</a:t>
                      </a:r>
                      <a:endParaRPr kumimoji="1" lang="ja-JP" altLang="en-US" sz="1400" dirty="0">
                        <a:solidFill>
                          <a:schemeClr val="tx1"/>
                        </a:solidFill>
                        <a:latin typeface="+mn-ea"/>
                        <a:ea typeface="+mn-ea"/>
                      </a:endParaRPr>
                    </a:p>
                  </a:txBody>
                  <a:tcPr marL="36000" marR="36000" marT="36000" marB="36000" anchor="ctr">
                    <a:lnL w="12700" cap="flat" cmpd="sng" algn="ctr">
                      <a:noFill/>
                      <a:prstDash val="solid"/>
                      <a:round/>
                      <a:headEnd type="none" w="med" len="med"/>
                      <a:tailEnd type="none" w="med" len="med"/>
                    </a:lnL>
                  </a:tcPr>
                </a:tc>
                <a:tc>
                  <a:txBody>
                    <a:bodyPr/>
                    <a:lstStyle/>
                    <a:p>
                      <a:pPr marL="92075" indent="-92075">
                        <a:lnSpc>
                          <a:spcPts val="1600"/>
                        </a:lnSpc>
                      </a:pPr>
                      <a:r>
                        <a:rPr kumimoji="1" lang="ja-JP" altLang="en-US" sz="1300" dirty="0" smtClean="0">
                          <a:solidFill>
                            <a:schemeClr val="tx1"/>
                          </a:solidFill>
                          <a:latin typeface="+mn-ea"/>
                          <a:ea typeface="+mn-ea"/>
                        </a:rPr>
                        <a:t>・鉄道</a:t>
                      </a:r>
                      <a:r>
                        <a:rPr kumimoji="1" lang="en-US" altLang="ja-JP" sz="1300" dirty="0" smtClean="0">
                          <a:solidFill>
                            <a:schemeClr val="tx1"/>
                          </a:solidFill>
                          <a:latin typeface="+mn-ea"/>
                          <a:ea typeface="+mn-ea"/>
                        </a:rPr>
                        <a:t>7</a:t>
                      </a:r>
                      <a:r>
                        <a:rPr kumimoji="1" lang="ja-JP" altLang="en-US" sz="1300" dirty="0" smtClean="0">
                          <a:solidFill>
                            <a:schemeClr val="tx1"/>
                          </a:solidFill>
                          <a:latin typeface="+mn-ea"/>
                          <a:ea typeface="+mn-ea"/>
                        </a:rPr>
                        <a:t>社で検討を進める関西</a:t>
                      </a:r>
                      <a:r>
                        <a:rPr kumimoji="1" lang="en-US" altLang="ja-JP" sz="1300" dirty="0" err="1" smtClean="0">
                          <a:solidFill>
                            <a:schemeClr val="tx1"/>
                          </a:solidFill>
                          <a:latin typeface="+mn-ea"/>
                          <a:ea typeface="+mn-ea"/>
                        </a:rPr>
                        <a:t>MaaS</a:t>
                      </a:r>
                      <a:r>
                        <a:rPr kumimoji="1" lang="ja-JP" altLang="en-US" sz="1300" dirty="0" smtClean="0">
                          <a:solidFill>
                            <a:schemeClr val="tx1"/>
                          </a:solidFill>
                          <a:latin typeface="+mn-ea"/>
                          <a:ea typeface="+mn-ea"/>
                        </a:rPr>
                        <a:t>や、地域版</a:t>
                      </a:r>
                      <a:r>
                        <a:rPr kumimoji="1" lang="en-US" altLang="ja-JP" sz="1300" dirty="0" err="1" smtClean="0">
                          <a:solidFill>
                            <a:schemeClr val="tx1"/>
                          </a:solidFill>
                          <a:latin typeface="+mn-ea"/>
                          <a:ea typeface="+mn-ea"/>
                        </a:rPr>
                        <a:t>MaaS</a:t>
                      </a:r>
                      <a:r>
                        <a:rPr kumimoji="1" lang="ja-JP" altLang="en-US" sz="1300" dirty="0" smtClean="0">
                          <a:solidFill>
                            <a:schemeClr val="tx1"/>
                          </a:solidFill>
                          <a:latin typeface="+mn-ea"/>
                          <a:ea typeface="+mn-ea"/>
                        </a:rPr>
                        <a:t>について、関係者と連携し推進。</a:t>
                      </a:r>
                    </a:p>
                  </a:txBody>
                  <a:tcPr marL="36000" marR="36000" marT="36000" marB="36000" anchor="ctr">
                    <a:solidFill>
                      <a:schemeClr val="bg1"/>
                    </a:solidFill>
                  </a:tcPr>
                </a:tc>
                <a:extLst>
                  <a:ext uri="{0D108BD9-81ED-4DB2-BD59-A6C34878D82A}">
                    <a16:rowId xmlns:a16="http://schemas.microsoft.com/office/drawing/2014/main" val="3954854"/>
                  </a:ext>
                </a:extLst>
              </a:tr>
              <a:tr h="322819">
                <a:tc gridSpan="3">
                  <a:txBody>
                    <a:bodyPr/>
                    <a:lstStyle/>
                    <a:p>
                      <a:pPr>
                        <a:lnSpc>
                          <a:spcPct val="100000"/>
                        </a:lnSpc>
                      </a:pPr>
                      <a:r>
                        <a:rPr kumimoji="1" lang="ja-JP" altLang="en-US" sz="1400" b="1" dirty="0">
                          <a:latin typeface="+mn-ea"/>
                          <a:ea typeface="+mn-ea"/>
                        </a:rPr>
                        <a:t>４</a:t>
                      </a:r>
                      <a:r>
                        <a:rPr kumimoji="1" lang="ja-JP" altLang="en-US" sz="1400" b="1" dirty="0" smtClean="0">
                          <a:latin typeface="+mn-ea"/>
                          <a:ea typeface="+mn-ea"/>
                        </a:rPr>
                        <a:t>）</a:t>
                      </a:r>
                      <a:r>
                        <a:rPr kumimoji="1" lang="ja-JP" altLang="en-US" sz="1400" b="1" dirty="0">
                          <a:latin typeface="+mn-ea"/>
                          <a:ea typeface="+mn-ea"/>
                        </a:rPr>
                        <a:t>広域データ連携基盤「</a:t>
                      </a:r>
                      <a:r>
                        <a:rPr kumimoji="1" lang="en-US" altLang="ja-JP" sz="1400" b="1" dirty="0">
                          <a:latin typeface="+mn-ea"/>
                          <a:ea typeface="+mn-ea"/>
                        </a:rPr>
                        <a:t>ORDEN</a:t>
                      </a:r>
                      <a:r>
                        <a:rPr kumimoji="1" lang="ja-JP" altLang="en-US" sz="1400" b="1" dirty="0">
                          <a:latin typeface="+mn-ea"/>
                          <a:ea typeface="+mn-ea"/>
                        </a:rPr>
                        <a:t>」</a:t>
                      </a:r>
                    </a:p>
                  </a:txBody>
                  <a:tcPr marL="36000" marR="36000" marT="36000" marB="36000" anchor="ctr">
                    <a:lnB w="12700" cmpd="sng">
                      <a:noFill/>
                    </a:lnB>
                    <a:solidFill>
                      <a:schemeClr val="accent1">
                        <a:lumMod val="20000"/>
                        <a:lumOff val="80000"/>
                      </a:schemeClr>
                    </a:solidFill>
                  </a:tcPr>
                </a:tc>
                <a:tc hMerge="1">
                  <a:txBody>
                    <a:bodyPr/>
                    <a:lstStyle/>
                    <a:p>
                      <a:endParaRPr kumimoji="1" lang="ja-JP" altLang="en-US" dirty="0"/>
                    </a:p>
                  </a:txBody>
                  <a:tcPr marL="36000" marR="36000" marT="36000" marB="36000"/>
                </a:tc>
                <a:tc hMerge="1">
                  <a:txBody>
                    <a:bodyPr/>
                    <a:lstStyle/>
                    <a:p>
                      <a:endParaRPr kumimoji="1" lang="ja-JP" altLang="en-US"/>
                    </a:p>
                  </a:txBody>
                  <a:tcPr/>
                </a:tc>
                <a:tc>
                  <a:txBody>
                    <a:bodyPr/>
                    <a:lstStyle/>
                    <a:p>
                      <a:pPr>
                        <a:lnSpc>
                          <a:spcPts val="1600"/>
                        </a:lnSpc>
                      </a:pPr>
                      <a:endParaRPr kumimoji="1" lang="ja-JP" altLang="en-US" sz="1300" dirty="0">
                        <a:latin typeface="+mn-ea"/>
                        <a:ea typeface="+mn-ea"/>
                      </a:endParaRPr>
                    </a:p>
                  </a:txBody>
                  <a:tcPr marL="36000" marR="36000" marT="36000" marB="36000" anchor="ctr">
                    <a:solidFill>
                      <a:schemeClr val="accent1">
                        <a:lumMod val="20000"/>
                        <a:lumOff val="80000"/>
                      </a:schemeClr>
                    </a:solidFill>
                  </a:tcPr>
                </a:tc>
                <a:extLst>
                  <a:ext uri="{0D108BD9-81ED-4DB2-BD59-A6C34878D82A}">
                    <a16:rowId xmlns:a16="http://schemas.microsoft.com/office/drawing/2014/main" val="459984758"/>
                  </a:ext>
                </a:extLst>
              </a:tr>
              <a:tr h="486780">
                <a:tc rowSpan="4">
                  <a:txBody>
                    <a:bodyPr/>
                    <a:lstStyle/>
                    <a:p>
                      <a:pPr>
                        <a:lnSpc>
                          <a:spcPts val="1600"/>
                        </a:lnSpc>
                      </a:pPr>
                      <a:endParaRPr kumimoji="1" lang="ja-JP" altLang="en-US" sz="1400" dirty="0">
                        <a:latin typeface="+mn-ea"/>
                        <a:ea typeface="+mn-ea"/>
                      </a:endParaRPr>
                    </a:p>
                  </a:txBody>
                  <a:tcPr marL="36000" marR="36000" marT="36000" marB="36000">
                    <a:lnT w="12700" cmpd="sng">
                      <a:noFill/>
                    </a:lnT>
                    <a:solidFill>
                      <a:schemeClr val="accent1">
                        <a:lumMod val="20000"/>
                        <a:lumOff val="80000"/>
                      </a:schemeClr>
                    </a:solidFill>
                  </a:tcPr>
                </a:tc>
                <a:tc>
                  <a:txBody>
                    <a:bodyPr/>
                    <a:lstStyle/>
                    <a:p>
                      <a:r>
                        <a:rPr kumimoji="1" lang="ja-JP" altLang="en-US" sz="1300" dirty="0">
                          <a:latin typeface="+mn-ea"/>
                          <a:ea typeface="+mn-ea"/>
                        </a:rPr>
                        <a:t>①</a:t>
                      </a:r>
                    </a:p>
                  </a:txBody>
                  <a:tcPr marL="36000" marR="36000" marT="36000" marB="36000" anchor="ctr">
                    <a:lnR w="12700" cmpd="sng">
                      <a:noFill/>
                    </a:lnR>
                  </a:tcPr>
                </a:tc>
                <a:tc>
                  <a:txBody>
                    <a:bodyPr/>
                    <a:lstStyle/>
                    <a:p>
                      <a:r>
                        <a:rPr kumimoji="1" lang="ja-JP" altLang="en-US" sz="1300" spc="-150" dirty="0">
                          <a:latin typeface="+mn-ea"/>
                          <a:ea typeface="+mn-ea"/>
                        </a:rPr>
                        <a:t>データ連携基盤</a:t>
                      </a:r>
                    </a:p>
                  </a:txBody>
                  <a:tcPr marL="36000" marR="36000" marT="36000" marB="36000" anchor="ctr">
                    <a:lnL w="12700" cmpd="sng">
                      <a:noFill/>
                    </a:lnL>
                  </a:tcPr>
                </a:tc>
                <a:tc>
                  <a:txBody>
                    <a:bodyPr/>
                    <a:lstStyle/>
                    <a:p>
                      <a:pPr>
                        <a:lnSpc>
                          <a:spcPts val="1600"/>
                        </a:lnSpc>
                      </a:pPr>
                      <a:r>
                        <a:rPr kumimoji="1" lang="ja-JP" altLang="en-US" sz="1300" dirty="0" smtClean="0">
                          <a:latin typeface="+mn-ea"/>
                          <a:ea typeface="+mn-ea"/>
                        </a:rPr>
                        <a:t>・エリア</a:t>
                      </a:r>
                      <a:r>
                        <a:rPr kumimoji="1" lang="ja-JP" altLang="en-US" sz="1300" dirty="0">
                          <a:latin typeface="+mn-ea"/>
                          <a:ea typeface="+mn-ea"/>
                        </a:rPr>
                        <a:t>、用途に応じた推進主体による様々なプラットフォーム上で運用されているアプリの相互利用やデータの流通を促す。</a:t>
                      </a:r>
                    </a:p>
                  </a:txBody>
                  <a:tcPr marL="36000" marR="36000" marT="36000" marB="36000" anchor="ctr"/>
                </a:tc>
                <a:extLst>
                  <a:ext uri="{0D108BD9-81ED-4DB2-BD59-A6C34878D82A}">
                    <a16:rowId xmlns:a16="http://schemas.microsoft.com/office/drawing/2014/main" val="3590573978"/>
                  </a:ext>
                </a:extLst>
              </a:tr>
              <a:tr h="309052">
                <a:tc vMerge="1">
                  <a:txBody>
                    <a:bodyPr/>
                    <a:lstStyle/>
                    <a:p>
                      <a:endParaRPr kumimoji="1" lang="ja-JP" altLang="en-US"/>
                    </a:p>
                  </a:txBody>
                  <a:tcPr/>
                </a:tc>
                <a:tc>
                  <a:txBody>
                    <a:bodyPr/>
                    <a:lstStyle/>
                    <a:p>
                      <a:r>
                        <a:rPr kumimoji="1" lang="ja-JP" altLang="en-US" sz="1300" dirty="0">
                          <a:latin typeface="+mn-ea"/>
                          <a:ea typeface="+mn-ea"/>
                        </a:rPr>
                        <a:t>②</a:t>
                      </a:r>
                    </a:p>
                  </a:txBody>
                  <a:tcPr marL="36000" marR="36000" marT="36000" marB="36000" anchor="ctr">
                    <a:lnR w="12700" cmpd="sng">
                      <a:noFill/>
                    </a:lnR>
                  </a:tcPr>
                </a:tc>
                <a:tc>
                  <a:txBody>
                    <a:bodyPr/>
                    <a:lstStyle/>
                    <a:p>
                      <a:r>
                        <a:rPr kumimoji="1" lang="ja-JP" altLang="en-US" sz="1300" spc="-150" dirty="0">
                          <a:latin typeface="+mn-ea"/>
                          <a:ea typeface="+mn-ea"/>
                        </a:rPr>
                        <a:t>コミュニケーション基盤</a:t>
                      </a:r>
                    </a:p>
                  </a:txBody>
                  <a:tcPr marL="36000" marR="36000" marT="36000" marB="36000" anchor="ctr">
                    <a:lnL w="12700" cmpd="sng">
                      <a:noFill/>
                    </a:lnL>
                  </a:tcPr>
                </a:tc>
                <a:tc>
                  <a:txBody>
                    <a:bodyPr/>
                    <a:lstStyle/>
                    <a:p>
                      <a:pPr>
                        <a:lnSpc>
                          <a:spcPts val="1600"/>
                        </a:lnSpc>
                      </a:pPr>
                      <a:r>
                        <a:rPr kumimoji="1" lang="ja-JP" altLang="en-US" sz="1300" dirty="0" smtClean="0">
                          <a:latin typeface="+mn-ea"/>
                          <a:ea typeface="+mn-ea"/>
                        </a:rPr>
                        <a:t>・住民、事業者、関係</a:t>
                      </a:r>
                      <a:r>
                        <a:rPr kumimoji="1" lang="ja-JP" altLang="en-US" sz="1300" dirty="0">
                          <a:latin typeface="+mn-ea"/>
                          <a:ea typeface="+mn-ea"/>
                        </a:rPr>
                        <a:t>人口とスマートシティサービスを</a:t>
                      </a:r>
                      <a:r>
                        <a:rPr kumimoji="1" lang="ja-JP" altLang="en-US" sz="1300" dirty="0" smtClean="0">
                          <a:latin typeface="+mn-ea"/>
                          <a:ea typeface="+mn-ea"/>
                        </a:rPr>
                        <a:t>つなぐために必要な機能</a:t>
                      </a:r>
                      <a:r>
                        <a:rPr kumimoji="1" lang="ja-JP" altLang="en-US" sz="1300" dirty="0">
                          <a:latin typeface="+mn-ea"/>
                          <a:ea typeface="+mn-ea"/>
                        </a:rPr>
                        <a:t>を</a:t>
                      </a:r>
                      <a:r>
                        <a:rPr kumimoji="1" lang="ja-JP" altLang="en-US" sz="1300" dirty="0" smtClean="0">
                          <a:latin typeface="+mn-ea"/>
                          <a:ea typeface="+mn-ea"/>
                        </a:rPr>
                        <a:t>提供。</a:t>
                      </a:r>
                      <a:endParaRPr kumimoji="1" lang="ja-JP" altLang="en-US" sz="1300" dirty="0">
                        <a:latin typeface="+mn-ea"/>
                        <a:ea typeface="+mn-ea"/>
                      </a:endParaRPr>
                    </a:p>
                  </a:txBody>
                  <a:tcPr marL="36000" marR="36000" marT="36000" marB="36000" anchor="ctr"/>
                </a:tc>
                <a:extLst>
                  <a:ext uri="{0D108BD9-81ED-4DB2-BD59-A6C34878D82A}">
                    <a16:rowId xmlns:a16="http://schemas.microsoft.com/office/drawing/2014/main" val="490834656"/>
                  </a:ext>
                </a:extLst>
              </a:tr>
              <a:tr h="309052">
                <a:tc vMerge="1">
                  <a:txBody>
                    <a:bodyPr/>
                    <a:lstStyle/>
                    <a:p>
                      <a:endParaRPr kumimoji="1" lang="ja-JP" altLang="en-US"/>
                    </a:p>
                  </a:txBody>
                  <a:tcPr/>
                </a:tc>
                <a:tc>
                  <a:txBody>
                    <a:bodyPr/>
                    <a:lstStyle/>
                    <a:p>
                      <a:r>
                        <a:rPr kumimoji="1" lang="ja-JP" altLang="en-US" sz="1300" dirty="0">
                          <a:latin typeface="+mn-ea"/>
                          <a:ea typeface="+mn-ea"/>
                        </a:rPr>
                        <a:t>③</a:t>
                      </a:r>
                    </a:p>
                  </a:txBody>
                  <a:tcPr marL="36000" marR="36000" marT="36000" marB="36000" anchor="ctr">
                    <a:lnR w="12700" cmpd="sng">
                      <a:noFill/>
                    </a:lnR>
                  </a:tcPr>
                </a:tc>
                <a:tc>
                  <a:txBody>
                    <a:bodyPr/>
                    <a:lstStyle/>
                    <a:p>
                      <a:r>
                        <a:rPr kumimoji="1" lang="ja-JP" altLang="en-US" sz="1300" spc="-150" dirty="0">
                          <a:latin typeface="+mn-ea"/>
                          <a:ea typeface="+mn-ea"/>
                        </a:rPr>
                        <a:t>データ整備・オープンデータ推進</a:t>
                      </a:r>
                    </a:p>
                  </a:txBody>
                  <a:tcPr marL="36000" marR="36000" marT="36000" marB="36000" anchor="ctr">
                    <a:lnL w="12700" cmpd="sng">
                      <a:noFill/>
                    </a:lnL>
                  </a:tcPr>
                </a:tc>
                <a:tc>
                  <a:txBody>
                    <a:bodyPr/>
                    <a:lstStyle/>
                    <a:p>
                      <a:pPr>
                        <a:lnSpc>
                          <a:spcPts val="1600"/>
                        </a:lnSpc>
                      </a:pPr>
                      <a:r>
                        <a:rPr kumimoji="1" lang="ja-JP" altLang="en-US" sz="1300" dirty="0" smtClean="0">
                          <a:latin typeface="+mn-ea"/>
                          <a:ea typeface="+mn-ea"/>
                        </a:rPr>
                        <a:t>・新しい</a:t>
                      </a:r>
                      <a:r>
                        <a:rPr kumimoji="1" lang="ja-JP" altLang="en-US" sz="1300" dirty="0">
                          <a:latin typeface="+mn-ea"/>
                          <a:ea typeface="+mn-ea"/>
                        </a:rPr>
                        <a:t>サービスの</a:t>
                      </a:r>
                      <a:r>
                        <a:rPr kumimoji="1" lang="ja-JP" altLang="en-US" sz="1300" dirty="0" smtClean="0">
                          <a:latin typeface="+mn-ea"/>
                          <a:ea typeface="+mn-ea"/>
                        </a:rPr>
                        <a:t>創出等の</a:t>
                      </a:r>
                      <a:r>
                        <a:rPr kumimoji="1" lang="ja-JP" altLang="en-US" sz="1300" dirty="0">
                          <a:latin typeface="+mn-ea"/>
                          <a:ea typeface="+mn-ea"/>
                        </a:rPr>
                        <a:t>取組みを進めていくため、公共データのオープン化を推進。</a:t>
                      </a:r>
                    </a:p>
                  </a:txBody>
                  <a:tcPr marL="36000" marR="36000" marT="36000" marB="36000" anchor="ctr"/>
                </a:tc>
                <a:extLst>
                  <a:ext uri="{0D108BD9-81ED-4DB2-BD59-A6C34878D82A}">
                    <a16:rowId xmlns:a16="http://schemas.microsoft.com/office/drawing/2014/main" val="3305476332"/>
                  </a:ext>
                </a:extLst>
              </a:tr>
              <a:tr h="309052">
                <a:tc vMerge="1">
                  <a:txBody>
                    <a:bodyPr/>
                    <a:lstStyle/>
                    <a:p>
                      <a:pPr>
                        <a:lnSpc>
                          <a:spcPts val="1600"/>
                        </a:lnSpc>
                      </a:pPr>
                      <a:endParaRPr kumimoji="1" lang="ja-JP" altLang="en-US" sz="1200" dirty="0"/>
                    </a:p>
                  </a:txBody>
                  <a:tcPr marL="36000" marR="36000" marT="36000" marB="36000"/>
                </a:tc>
                <a:tc>
                  <a:txBody>
                    <a:bodyPr/>
                    <a:lstStyle/>
                    <a:p>
                      <a:r>
                        <a:rPr kumimoji="1" lang="ja-JP" altLang="en-US" sz="1300" dirty="0">
                          <a:latin typeface="+mn-ea"/>
                          <a:ea typeface="+mn-ea"/>
                        </a:rPr>
                        <a:t>④</a:t>
                      </a:r>
                    </a:p>
                  </a:txBody>
                  <a:tcPr marL="36000" marR="36000" marT="36000" marB="36000" anchor="ctr">
                    <a:lnR w="12700" cmpd="sng">
                      <a:noFill/>
                    </a:lnR>
                  </a:tcPr>
                </a:tc>
                <a:tc>
                  <a:txBody>
                    <a:bodyPr/>
                    <a:lstStyle/>
                    <a:p>
                      <a:r>
                        <a:rPr kumimoji="1" lang="ja-JP" altLang="en-US" sz="1300" spc="-150" dirty="0">
                          <a:latin typeface="+mn-ea"/>
                          <a:ea typeface="+mn-ea"/>
                        </a:rPr>
                        <a:t>管理体制の検討</a:t>
                      </a:r>
                    </a:p>
                  </a:txBody>
                  <a:tcPr marL="36000" marR="36000" marT="36000" marB="36000" anchor="ctr">
                    <a:lnL w="12700" cmpd="sng">
                      <a:noFill/>
                    </a:lnL>
                  </a:tcPr>
                </a:tc>
                <a:tc>
                  <a:txBody>
                    <a:bodyPr/>
                    <a:lstStyle/>
                    <a:p>
                      <a:pPr marL="92075" indent="-92075">
                        <a:lnSpc>
                          <a:spcPts val="1600"/>
                        </a:lnSpc>
                      </a:pPr>
                      <a:r>
                        <a:rPr kumimoji="1" lang="ja-JP" altLang="en-US" sz="1300" dirty="0" smtClean="0">
                          <a:latin typeface="+mn-ea"/>
                          <a:ea typeface="+mn-ea"/>
                        </a:rPr>
                        <a:t>・役割分担やマネタイズを含めた持続</a:t>
                      </a:r>
                      <a:r>
                        <a:rPr kumimoji="1" lang="ja-JP" altLang="en-US" sz="1300" dirty="0">
                          <a:latin typeface="+mn-ea"/>
                          <a:ea typeface="+mn-ea"/>
                        </a:rPr>
                        <a:t>可能</a:t>
                      </a:r>
                      <a:r>
                        <a:rPr kumimoji="1" lang="ja-JP" altLang="en-US" sz="1300" dirty="0" smtClean="0">
                          <a:latin typeface="+mn-ea"/>
                          <a:ea typeface="+mn-ea"/>
                        </a:rPr>
                        <a:t>な管理体制</a:t>
                      </a:r>
                      <a:r>
                        <a:rPr kumimoji="1" lang="ja-JP" altLang="en-US" sz="1300" dirty="0">
                          <a:latin typeface="+mn-ea"/>
                          <a:ea typeface="+mn-ea"/>
                        </a:rPr>
                        <a:t>についての検討。</a:t>
                      </a:r>
                      <a:endParaRPr kumimoji="1" lang="en-US" altLang="ja-JP" sz="1300" dirty="0">
                        <a:latin typeface="+mn-ea"/>
                        <a:ea typeface="+mn-ea"/>
                      </a:endParaRPr>
                    </a:p>
                  </a:txBody>
                  <a:tcPr marL="36000" marR="36000" marT="36000" marB="36000" anchor="ctr"/>
                </a:tc>
                <a:extLst>
                  <a:ext uri="{0D108BD9-81ED-4DB2-BD59-A6C34878D82A}">
                    <a16:rowId xmlns:a16="http://schemas.microsoft.com/office/drawing/2014/main" val="2239637321"/>
                  </a:ext>
                </a:extLst>
              </a:tr>
            </a:tbl>
          </a:graphicData>
        </a:graphic>
      </p:graphicFrame>
      <p:pic>
        <p:nvPicPr>
          <p:cNvPr id="9" name="図 8"/>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730987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戦略</a:t>
            </a:r>
            <a:r>
              <a:rPr lang="en-US" altLang="ja-JP" dirty="0"/>
              <a:t>ver.2.0</a:t>
            </a:r>
            <a:r>
              <a:rPr lang="ja-JP" altLang="en-US" dirty="0"/>
              <a:t>に基づく取組み（めざす方向性）｜大阪府</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a:xfrm>
            <a:off x="7086600" y="6556818"/>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graphicFrame>
        <p:nvGraphicFramePr>
          <p:cNvPr id="6" name="表 5"/>
          <p:cNvGraphicFramePr>
            <a:graphicFrameLocks noGrp="1"/>
          </p:cNvGraphicFramePr>
          <p:nvPr>
            <p:extLst>
              <p:ext uri="{D42A27DB-BD31-4B8C-83A1-F6EECF244321}">
                <p14:modId xmlns:p14="http://schemas.microsoft.com/office/powerpoint/2010/main" val="1088804154"/>
              </p:ext>
            </p:extLst>
          </p:nvPr>
        </p:nvGraphicFramePr>
        <p:xfrm>
          <a:off x="66729" y="752164"/>
          <a:ext cx="8992601" cy="5696160"/>
        </p:xfrm>
        <a:graphic>
          <a:graphicData uri="http://schemas.openxmlformats.org/drawingml/2006/table">
            <a:tbl>
              <a:tblPr firstRow="1" bandRow="1">
                <a:tableStyleId>{5940675A-B579-460E-94D1-54222C63F5DA}</a:tableStyleId>
              </a:tblPr>
              <a:tblGrid>
                <a:gridCol w="258002">
                  <a:extLst>
                    <a:ext uri="{9D8B030D-6E8A-4147-A177-3AD203B41FA5}">
                      <a16:colId xmlns:a16="http://schemas.microsoft.com/office/drawing/2014/main" val="3057292947"/>
                    </a:ext>
                  </a:extLst>
                </a:gridCol>
                <a:gridCol w="243578">
                  <a:extLst>
                    <a:ext uri="{9D8B030D-6E8A-4147-A177-3AD203B41FA5}">
                      <a16:colId xmlns:a16="http://schemas.microsoft.com/office/drawing/2014/main" val="516168368"/>
                    </a:ext>
                  </a:extLst>
                </a:gridCol>
                <a:gridCol w="2344221">
                  <a:extLst>
                    <a:ext uri="{9D8B030D-6E8A-4147-A177-3AD203B41FA5}">
                      <a16:colId xmlns:a16="http://schemas.microsoft.com/office/drawing/2014/main" val="1206682734"/>
                    </a:ext>
                  </a:extLst>
                </a:gridCol>
                <a:gridCol w="6146800">
                  <a:extLst>
                    <a:ext uri="{9D8B030D-6E8A-4147-A177-3AD203B41FA5}">
                      <a16:colId xmlns:a16="http://schemas.microsoft.com/office/drawing/2014/main" val="2028757684"/>
                    </a:ext>
                  </a:extLst>
                </a:gridCol>
              </a:tblGrid>
              <a:tr h="215669">
                <a:tc gridSpan="3">
                  <a:txBody>
                    <a:bodyPr/>
                    <a:lstStyle/>
                    <a:p>
                      <a:pPr algn="ctr">
                        <a:lnSpc>
                          <a:spcPct val="100000"/>
                        </a:lnSpc>
                      </a:pPr>
                      <a:r>
                        <a:rPr kumimoji="1" lang="ja-JP" altLang="en-US" sz="1600" b="1" dirty="0">
                          <a:solidFill>
                            <a:schemeClr val="bg1"/>
                          </a:solidFill>
                        </a:rPr>
                        <a:t>取　組　内　容</a:t>
                      </a:r>
                    </a:p>
                  </a:txBody>
                  <a:tcPr marL="36000" marR="36000" marT="36000" marB="36000">
                    <a:solidFill>
                      <a:srgbClr val="002060"/>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ct val="100000"/>
                        </a:lnSpc>
                      </a:pPr>
                      <a:r>
                        <a:rPr kumimoji="1" lang="ja-JP" altLang="en-US" sz="1600" b="1" dirty="0">
                          <a:solidFill>
                            <a:schemeClr val="bg1"/>
                          </a:solidFill>
                        </a:rPr>
                        <a:t>め　ざ　す　方　向　性</a:t>
                      </a:r>
                    </a:p>
                  </a:txBody>
                  <a:tcPr marL="36000" marR="36000" marT="36000" marB="36000">
                    <a:solidFill>
                      <a:srgbClr val="002060"/>
                    </a:solidFill>
                  </a:tcPr>
                </a:tc>
                <a:extLst>
                  <a:ext uri="{0D108BD9-81ED-4DB2-BD59-A6C34878D82A}">
                    <a16:rowId xmlns:a16="http://schemas.microsoft.com/office/drawing/2014/main" val="275245034"/>
                  </a:ext>
                </a:extLst>
              </a:tr>
              <a:tr h="0">
                <a:tc gridSpan="3">
                  <a:txBody>
                    <a:bodyPr/>
                    <a:lstStyle/>
                    <a:p>
                      <a:pPr>
                        <a:lnSpc>
                          <a:spcPct val="100000"/>
                        </a:lnSpc>
                      </a:pPr>
                      <a:r>
                        <a:rPr kumimoji="1" lang="ja-JP" altLang="en-US" sz="1400" b="1" dirty="0"/>
                        <a:t>５</a:t>
                      </a:r>
                      <a:r>
                        <a:rPr kumimoji="1" lang="ja-JP" altLang="en-US" sz="1400" b="1" dirty="0" smtClean="0"/>
                        <a:t>）</a:t>
                      </a:r>
                      <a:r>
                        <a:rPr kumimoji="1" lang="ja-JP" altLang="en-US" sz="1400" b="1" dirty="0"/>
                        <a:t>大阪デジタル改革推進体制</a:t>
                      </a:r>
                    </a:p>
                  </a:txBody>
                  <a:tcPr marL="36000" marR="36000" marT="54000" marB="54000" anchor="ctr">
                    <a:lnB w="12700" cmpd="sng">
                      <a:noFill/>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nSpc>
                          <a:spcPts val="1600"/>
                        </a:lnSpc>
                      </a:pPr>
                      <a:endParaRPr kumimoji="1" lang="ja-JP" altLang="en-US" sz="1400" dirty="0"/>
                    </a:p>
                  </a:txBody>
                  <a:tcPr marL="36000" marR="36000" marT="54000" marB="54000" anchor="ctr">
                    <a:solidFill>
                      <a:schemeClr val="accent1">
                        <a:lumMod val="20000"/>
                        <a:lumOff val="80000"/>
                      </a:schemeClr>
                    </a:solidFill>
                  </a:tcPr>
                </a:tc>
                <a:extLst>
                  <a:ext uri="{0D108BD9-81ED-4DB2-BD59-A6C34878D82A}">
                    <a16:rowId xmlns:a16="http://schemas.microsoft.com/office/drawing/2014/main" val="3999152612"/>
                  </a:ext>
                </a:extLst>
              </a:tr>
              <a:tr h="197047">
                <a:tc rowSpan="3">
                  <a:txBody>
                    <a:bodyPr/>
                    <a:lstStyle/>
                    <a:p>
                      <a:pPr>
                        <a:lnSpc>
                          <a:spcPts val="1600"/>
                        </a:lnSpc>
                      </a:pPr>
                      <a:endParaRPr kumimoji="1" lang="ja-JP" altLang="en-US" sz="1400" dirty="0"/>
                    </a:p>
                  </a:txBody>
                  <a:tcPr marL="36000" marR="36000" marT="54000" marB="54000">
                    <a:lnT w="12700" cmpd="sng">
                      <a:noFill/>
                    </a:lnT>
                    <a:solidFill>
                      <a:schemeClr val="accent1">
                        <a:lumMod val="20000"/>
                        <a:lumOff val="80000"/>
                      </a:schemeClr>
                    </a:solidFill>
                  </a:tcPr>
                </a:tc>
                <a:tc>
                  <a:txBody>
                    <a:bodyPr/>
                    <a:lstStyle/>
                    <a:p>
                      <a:r>
                        <a:rPr kumimoji="1" lang="ja-JP" altLang="en-US" sz="1300" dirty="0"/>
                        <a:t>①</a:t>
                      </a:r>
                    </a:p>
                  </a:txBody>
                  <a:tcPr marL="36000" marR="36000" marT="54000" marB="54000" anchor="ctr">
                    <a:lnR w="12700" cmpd="sng">
                      <a:noFill/>
                    </a:lnR>
                  </a:tcPr>
                </a:tc>
                <a:tc>
                  <a:txBody>
                    <a:bodyPr/>
                    <a:lstStyle/>
                    <a:p>
                      <a:r>
                        <a:rPr kumimoji="1" lang="ja-JP" altLang="en-US" sz="1300" dirty="0"/>
                        <a:t>デジタル課題を運用段階から見極め</a:t>
                      </a:r>
                    </a:p>
                  </a:txBody>
                  <a:tcPr marL="36000" marR="36000" marT="54000" marB="54000" anchor="ctr">
                    <a:lnL w="12700" cmpd="sng">
                      <a:noFill/>
                    </a:lnL>
                  </a:tcPr>
                </a:tc>
                <a:tc>
                  <a:txBody>
                    <a:bodyPr/>
                    <a:lstStyle/>
                    <a:p>
                      <a:pPr>
                        <a:lnSpc>
                          <a:spcPts val="1600"/>
                        </a:lnSpc>
                      </a:pPr>
                      <a:r>
                        <a:rPr kumimoji="1" lang="ja-JP" altLang="en-US" sz="1300" dirty="0"/>
                        <a:t>・</a:t>
                      </a:r>
                      <a:r>
                        <a:rPr kumimoji="1" lang="en-US" altLang="ja-JP" sz="1300" dirty="0"/>
                        <a:t>(1)</a:t>
                      </a:r>
                      <a:r>
                        <a:rPr kumimoji="1" lang="ja-JP" altLang="en-US" sz="1300" dirty="0"/>
                        <a:t>府庁</a:t>
                      </a:r>
                      <a:r>
                        <a:rPr kumimoji="1" lang="en-US" altLang="ja-JP" sz="1300" dirty="0"/>
                        <a:t>DX</a:t>
                      </a:r>
                      <a:r>
                        <a:rPr kumimoji="1" lang="ja-JP" altLang="en-US" sz="1300" dirty="0" err="1"/>
                        <a:t>、</a:t>
                      </a:r>
                      <a:r>
                        <a:rPr kumimoji="1" lang="en-US" altLang="ja-JP" sz="1300" dirty="0"/>
                        <a:t>(2)</a:t>
                      </a:r>
                      <a:r>
                        <a:rPr kumimoji="1" lang="ja-JP" altLang="en-US" sz="1300" dirty="0"/>
                        <a:t>市町村</a:t>
                      </a:r>
                      <a:r>
                        <a:rPr kumimoji="1" lang="en-US" altLang="ja-JP" sz="1300" dirty="0"/>
                        <a:t>DX</a:t>
                      </a:r>
                      <a:r>
                        <a:rPr kumimoji="1" lang="ja-JP" altLang="en-US" sz="1300" dirty="0"/>
                        <a:t>支援、</a:t>
                      </a:r>
                      <a:r>
                        <a:rPr kumimoji="1" lang="en-US" altLang="ja-JP" sz="1300" dirty="0"/>
                        <a:t>(3)</a:t>
                      </a:r>
                      <a:r>
                        <a:rPr kumimoji="1" lang="ja-JP" altLang="en-US" sz="1300" dirty="0"/>
                        <a:t>スマートシティ、それぞれの領域について、現場の運用に踏み込んだ課題の見極めを行う</a:t>
                      </a:r>
                    </a:p>
                  </a:txBody>
                  <a:tcPr marL="36000" marR="36000" marT="54000" marB="54000" anchor="ctr"/>
                </a:tc>
                <a:extLst>
                  <a:ext uri="{0D108BD9-81ED-4DB2-BD59-A6C34878D82A}">
                    <a16:rowId xmlns:a16="http://schemas.microsoft.com/office/drawing/2014/main" val="2390268128"/>
                  </a:ext>
                </a:extLst>
              </a:tr>
              <a:tr h="370840">
                <a:tc vMerge="1">
                  <a:txBody>
                    <a:bodyPr/>
                    <a:lstStyle/>
                    <a:p>
                      <a:pPr>
                        <a:lnSpc>
                          <a:spcPts val="1600"/>
                        </a:lnSpc>
                      </a:pPr>
                      <a:endParaRPr kumimoji="1" lang="ja-JP" altLang="en-US" sz="1200" dirty="0"/>
                    </a:p>
                  </a:txBody>
                  <a:tcPr marL="36000" marR="36000" marT="36000" marB="36000"/>
                </a:tc>
                <a:tc>
                  <a:txBody>
                    <a:bodyPr/>
                    <a:lstStyle/>
                    <a:p>
                      <a:r>
                        <a:rPr kumimoji="1" lang="ja-JP" altLang="en-US" sz="1300" dirty="0"/>
                        <a:t>②</a:t>
                      </a:r>
                    </a:p>
                  </a:txBody>
                  <a:tcPr marL="36000" marR="36000" marT="54000" marB="54000" anchor="ctr">
                    <a:lnR w="12700" cmpd="sng">
                      <a:noFill/>
                    </a:lnR>
                  </a:tcPr>
                </a:tc>
                <a:tc>
                  <a:txBody>
                    <a:bodyPr/>
                    <a:lstStyle/>
                    <a:p>
                      <a:r>
                        <a:rPr kumimoji="1" lang="ja-JP" altLang="en-US" sz="1300" dirty="0"/>
                        <a:t>課題解決の具体的な方法論を設計</a:t>
                      </a:r>
                    </a:p>
                  </a:txBody>
                  <a:tcPr marL="36000" marR="36000" marT="54000" marB="54000" anchor="ctr">
                    <a:lnL w="12700" cmpd="sng">
                      <a:noFill/>
                    </a:lnL>
                  </a:tcPr>
                </a:tc>
                <a:tc>
                  <a:txBody>
                    <a:bodyPr/>
                    <a:lstStyle/>
                    <a:p>
                      <a:pPr>
                        <a:lnSpc>
                          <a:spcPts val="1600"/>
                        </a:lnSpc>
                      </a:pPr>
                      <a:r>
                        <a:rPr kumimoji="1" lang="ja-JP" altLang="en-US" sz="1300" dirty="0"/>
                        <a:t>・デジタル課題を抜本的に解決する、</a:t>
                      </a:r>
                      <a:r>
                        <a:rPr kumimoji="1" lang="en-US" altLang="ja-JP" sz="1300" dirty="0"/>
                        <a:t>(1)</a:t>
                      </a:r>
                      <a:r>
                        <a:rPr kumimoji="1" lang="ja-JP" altLang="en-US" sz="1300" dirty="0"/>
                        <a:t>デジタル人材戦略の構築、</a:t>
                      </a:r>
                      <a:r>
                        <a:rPr kumimoji="1" lang="en-US" altLang="ja-JP" sz="1300" dirty="0"/>
                        <a:t>(2)</a:t>
                      </a:r>
                      <a:r>
                        <a:rPr kumimoji="1" lang="ja-JP" altLang="en-US" sz="1300" dirty="0"/>
                        <a:t>デジタルルールの共通化、</a:t>
                      </a:r>
                      <a:r>
                        <a:rPr kumimoji="1" lang="en-US" altLang="ja-JP" sz="1300" dirty="0"/>
                        <a:t>(3)</a:t>
                      </a:r>
                      <a:r>
                        <a:rPr kumimoji="1" lang="ja-JP" altLang="en-US" sz="1300" dirty="0"/>
                        <a:t>新しい調達のあり方などについて、制度設計</a:t>
                      </a:r>
                    </a:p>
                  </a:txBody>
                  <a:tcPr marL="36000" marR="36000" marT="54000" marB="54000" anchor="ctr"/>
                </a:tc>
                <a:extLst>
                  <a:ext uri="{0D108BD9-81ED-4DB2-BD59-A6C34878D82A}">
                    <a16:rowId xmlns:a16="http://schemas.microsoft.com/office/drawing/2014/main" val="2087913453"/>
                  </a:ext>
                </a:extLst>
              </a:tr>
              <a:tr h="0">
                <a:tc vMerge="1">
                  <a:txBody>
                    <a:bodyPr/>
                    <a:lstStyle/>
                    <a:p>
                      <a:pPr>
                        <a:lnSpc>
                          <a:spcPts val="1600"/>
                        </a:lnSpc>
                      </a:pPr>
                      <a:endParaRPr kumimoji="1" lang="ja-JP" altLang="en-US" sz="1200" dirty="0"/>
                    </a:p>
                  </a:txBody>
                  <a:tcPr marL="36000" marR="36000" marT="36000" marB="36000"/>
                </a:tc>
                <a:tc>
                  <a:txBody>
                    <a:bodyPr/>
                    <a:lstStyle/>
                    <a:p>
                      <a:r>
                        <a:rPr kumimoji="1" lang="ja-JP" altLang="en-US" sz="1300" dirty="0"/>
                        <a:t>③</a:t>
                      </a:r>
                    </a:p>
                  </a:txBody>
                  <a:tcPr marL="36000" marR="36000" marT="54000" marB="54000" anchor="ctr">
                    <a:lnR w="12700" cmpd="sng">
                      <a:noFill/>
                    </a:lnR>
                  </a:tcPr>
                </a:tc>
                <a:tc>
                  <a:txBody>
                    <a:bodyPr/>
                    <a:lstStyle/>
                    <a:p>
                      <a:r>
                        <a:rPr kumimoji="1" lang="ja-JP" altLang="en-US" sz="1300" dirty="0"/>
                        <a:t>抜本的な解決策を明示</a:t>
                      </a:r>
                    </a:p>
                  </a:txBody>
                  <a:tcPr marL="36000" marR="36000" marT="54000" marB="54000" anchor="ctr">
                    <a:lnL w="12700" cmpd="sng">
                      <a:noFill/>
                    </a:lnL>
                  </a:tcPr>
                </a:tc>
                <a:tc>
                  <a:txBody>
                    <a:bodyPr/>
                    <a:lstStyle/>
                    <a:p>
                      <a:pPr marL="92075" indent="-92075">
                        <a:lnSpc>
                          <a:spcPts val="1600"/>
                        </a:lnSpc>
                      </a:pPr>
                      <a:r>
                        <a:rPr kumimoji="1" lang="ja-JP" altLang="en-US" sz="1300" dirty="0"/>
                        <a:t>・②で示される解決方策を実践するための推進体制を具体化。持続可能な新事業体の設置も一つの選択肢として検討し、</a:t>
                      </a:r>
                      <a:r>
                        <a:rPr kumimoji="1" lang="en-US" altLang="ja-JP" sz="1300" dirty="0"/>
                        <a:t>2022</a:t>
                      </a:r>
                      <a:r>
                        <a:rPr kumimoji="1" lang="ja-JP" altLang="en-US" sz="1300" dirty="0"/>
                        <a:t>年夏までに明示</a:t>
                      </a:r>
                    </a:p>
                  </a:txBody>
                  <a:tcPr marL="36000" marR="36000" marT="54000" marB="54000" anchor="ctr"/>
                </a:tc>
                <a:extLst>
                  <a:ext uri="{0D108BD9-81ED-4DB2-BD59-A6C34878D82A}">
                    <a16:rowId xmlns:a16="http://schemas.microsoft.com/office/drawing/2014/main" val="3021848118"/>
                  </a:ext>
                </a:extLst>
              </a:tr>
              <a:tr h="0">
                <a:tc gridSpan="3">
                  <a:txBody>
                    <a:bodyPr/>
                    <a:lstStyle/>
                    <a:p>
                      <a:pPr>
                        <a:lnSpc>
                          <a:spcPct val="100000"/>
                        </a:lnSpc>
                      </a:pPr>
                      <a:r>
                        <a:rPr kumimoji="1" lang="ja-JP" altLang="en-US" sz="1400" b="1" dirty="0"/>
                        <a:t>６</a:t>
                      </a:r>
                      <a:r>
                        <a:rPr kumimoji="1" lang="en-US" altLang="ja-JP" sz="1400" b="1" dirty="0" smtClean="0"/>
                        <a:t>)</a:t>
                      </a:r>
                      <a:r>
                        <a:rPr kumimoji="1" lang="ja-JP" altLang="en-US" sz="1400" b="1" dirty="0"/>
                        <a:t>　市町村</a:t>
                      </a:r>
                      <a:r>
                        <a:rPr kumimoji="1" lang="en-US" altLang="ja-JP" sz="1400" b="1" dirty="0"/>
                        <a:t>DX</a:t>
                      </a:r>
                      <a:r>
                        <a:rPr kumimoji="1" lang="ja-JP" altLang="en-US" sz="1400" b="1" dirty="0"/>
                        <a:t>支援</a:t>
                      </a:r>
                    </a:p>
                  </a:txBody>
                  <a:tcPr marL="36000" marR="36000" marT="54000" marB="54000" anchor="ctr">
                    <a:lnB w="12700" cmpd="sng">
                      <a:noFill/>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dirty="0"/>
                    </a:p>
                  </a:txBody>
                  <a:tcPr/>
                </a:tc>
                <a:tc>
                  <a:txBody>
                    <a:bodyPr/>
                    <a:lstStyle/>
                    <a:p>
                      <a:pPr>
                        <a:lnSpc>
                          <a:spcPts val="1600"/>
                        </a:lnSpc>
                      </a:pPr>
                      <a:endParaRPr kumimoji="1" lang="ja-JP" altLang="en-US" sz="1400" dirty="0"/>
                    </a:p>
                  </a:txBody>
                  <a:tcPr marL="36000" marR="36000" marT="54000" marB="54000" anchor="ctr">
                    <a:solidFill>
                      <a:schemeClr val="accent1">
                        <a:lumMod val="20000"/>
                        <a:lumOff val="80000"/>
                      </a:schemeClr>
                    </a:solidFill>
                  </a:tcPr>
                </a:tc>
                <a:extLst>
                  <a:ext uri="{0D108BD9-81ED-4DB2-BD59-A6C34878D82A}">
                    <a16:rowId xmlns:a16="http://schemas.microsoft.com/office/drawing/2014/main" val="3750601432"/>
                  </a:ext>
                </a:extLst>
              </a:tr>
              <a:tr h="370840">
                <a:tc rowSpan="3">
                  <a:txBody>
                    <a:bodyPr/>
                    <a:lstStyle/>
                    <a:p>
                      <a:pPr>
                        <a:lnSpc>
                          <a:spcPts val="1600"/>
                        </a:lnSpc>
                      </a:pPr>
                      <a:endParaRPr kumimoji="1" lang="ja-JP" altLang="en-US" sz="1400" dirty="0"/>
                    </a:p>
                  </a:txBody>
                  <a:tcPr marL="36000" marR="36000" marT="54000" marB="54000">
                    <a:lnT w="12700" cmpd="sng">
                      <a:no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300" dirty="0"/>
                        <a:t>①</a:t>
                      </a:r>
                    </a:p>
                  </a:txBody>
                  <a:tcPr marL="36000" marR="36000" marT="54000" marB="54000" anchor="ctr">
                    <a:lnR w="12700" cmpd="sng">
                      <a:noFill/>
                    </a:lnR>
                  </a:tcPr>
                </a:tc>
                <a:tc>
                  <a:txBody>
                    <a:bodyPr/>
                    <a:lstStyle/>
                    <a:p>
                      <a:r>
                        <a:rPr kumimoji="1" lang="ja-JP" altLang="en-US" sz="1300" dirty="0"/>
                        <a:t>共同調達の領域拡大</a:t>
                      </a:r>
                    </a:p>
                  </a:txBody>
                  <a:tcPr marL="36000" marR="36000" marT="54000" marB="54000" anchor="ctr">
                    <a:lnL w="12700" cmpd="sng">
                      <a:noFill/>
                    </a:lnL>
                  </a:tcPr>
                </a:tc>
                <a:tc>
                  <a:txBody>
                    <a:bodyPr/>
                    <a:lstStyle/>
                    <a:p>
                      <a:pPr>
                        <a:lnSpc>
                          <a:spcPts val="1600"/>
                        </a:lnSpc>
                      </a:pPr>
                      <a:r>
                        <a:rPr kumimoji="1" lang="ja-JP" altLang="en-US" sz="1300" dirty="0"/>
                        <a:t>・行政</a:t>
                      </a:r>
                      <a:r>
                        <a:rPr kumimoji="1" lang="en-US" altLang="ja-JP" sz="1300" dirty="0"/>
                        <a:t>DX</a:t>
                      </a:r>
                      <a:r>
                        <a:rPr kumimoji="1" lang="ja-JP" altLang="en-US" sz="1300" dirty="0"/>
                        <a:t>の推進を通じた住民</a:t>
                      </a:r>
                      <a:r>
                        <a:rPr kumimoji="1" lang="en-US" altLang="ja-JP" sz="1300" dirty="0" err="1"/>
                        <a:t>QoL</a:t>
                      </a:r>
                      <a:r>
                        <a:rPr kumimoji="1" lang="ja-JP" altLang="en-US" sz="1300" dirty="0"/>
                        <a:t>の向上や事務効率化と財政負担の緩和の両立を</a:t>
                      </a:r>
                      <a:endParaRPr kumimoji="1" lang="en-US" altLang="ja-JP" sz="1300" dirty="0"/>
                    </a:p>
                    <a:p>
                      <a:pPr>
                        <a:lnSpc>
                          <a:spcPts val="1600"/>
                        </a:lnSpc>
                      </a:pPr>
                      <a:r>
                        <a:rPr kumimoji="1" lang="ja-JP" altLang="en-US" sz="1300" dirty="0"/>
                        <a:t>　図る。</a:t>
                      </a:r>
                      <a:endParaRPr kumimoji="1" lang="en-US" altLang="ja-JP" sz="1300" dirty="0"/>
                    </a:p>
                  </a:txBody>
                  <a:tcPr marL="36000" marR="36000" marT="54000" marB="54000" anchor="ctr"/>
                </a:tc>
                <a:extLst>
                  <a:ext uri="{0D108BD9-81ED-4DB2-BD59-A6C34878D82A}">
                    <a16:rowId xmlns:a16="http://schemas.microsoft.com/office/drawing/2014/main" val="2624481807"/>
                  </a:ext>
                </a:extLst>
              </a:tr>
              <a:tr h="227156">
                <a:tc vMerge="1">
                  <a:txBody>
                    <a:bodyPr/>
                    <a:lstStyle/>
                    <a:p>
                      <a:pPr>
                        <a:lnSpc>
                          <a:spcPts val="1600"/>
                        </a:lnSpc>
                      </a:pPr>
                      <a:endParaRPr kumimoji="1" lang="ja-JP" altLang="en-US" sz="1200" dirty="0"/>
                    </a:p>
                  </a:txBody>
                  <a:tcPr marL="36000" marR="36000" marT="36000" marB="36000"/>
                </a:tc>
                <a:tc>
                  <a:txBody>
                    <a:bodyPr/>
                    <a:lstStyle/>
                    <a:p>
                      <a:r>
                        <a:rPr kumimoji="1" lang="ja-JP" altLang="en-US" sz="1300" dirty="0"/>
                        <a:t>②</a:t>
                      </a:r>
                    </a:p>
                  </a:txBody>
                  <a:tcPr marL="36000" marR="36000" marT="54000" marB="54000" anchor="ctr">
                    <a:lnR w="12700" cmpd="sng">
                      <a:noFill/>
                    </a:lnR>
                  </a:tcPr>
                </a:tc>
                <a:tc>
                  <a:txBody>
                    <a:bodyPr/>
                    <a:lstStyle/>
                    <a:p>
                      <a:r>
                        <a:rPr kumimoji="1" lang="ja-JP" altLang="en-US" sz="1300" spc="-150" dirty="0"/>
                        <a:t>スマートシティ戦略推進アドバイザー</a:t>
                      </a:r>
                    </a:p>
                  </a:txBody>
                  <a:tcPr marL="36000" marR="36000" marT="54000" marB="54000" anchor="ctr">
                    <a:lnL w="12700" cmpd="sng">
                      <a:noFill/>
                    </a:lnL>
                  </a:tcPr>
                </a:tc>
                <a:tc>
                  <a:txBody>
                    <a:bodyPr/>
                    <a:lstStyle/>
                    <a:p>
                      <a:pPr marL="92075" indent="-92075">
                        <a:lnSpc>
                          <a:spcPts val="1600"/>
                        </a:lnSpc>
                      </a:pPr>
                      <a:r>
                        <a:rPr kumimoji="1" lang="ja-JP" altLang="en-US" sz="1300" dirty="0"/>
                        <a:t>・</a:t>
                      </a:r>
                      <a:r>
                        <a:rPr kumimoji="1" lang="en-US" altLang="ja-JP" sz="1300" dirty="0"/>
                        <a:t>ICT</a:t>
                      </a:r>
                      <a:r>
                        <a:rPr kumimoji="1" lang="ja-JP" altLang="en-US" sz="1300" dirty="0"/>
                        <a:t>系コンサルティング企業との委託契約によりアドバイザーを確保し、好事例の横展開や共同化の促進等を通じて、市町村の</a:t>
                      </a:r>
                      <a:r>
                        <a:rPr kumimoji="1" lang="en-US" altLang="ja-JP" sz="1300" dirty="0"/>
                        <a:t>DX</a:t>
                      </a:r>
                      <a:r>
                        <a:rPr kumimoji="1" lang="ja-JP" altLang="en-US" sz="1300" dirty="0"/>
                        <a:t>推進を支援する。</a:t>
                      </a:r>
                    </a:p>
                  </a:txBody>
                  <a:tcPr marL="36000" marR="36000" marT="54000" marB="54000" anchor="ctr"/>
                </a:tc>
                <a:extLst>
                  <a:ext uri="{0D108BD9-81ED-4DB2-BD59-A6C34878D82A}">
                    <a16:rowId xmlns:a16="http://schemas.microsoft.com/office/drawing/2014/main" val="3670838848"/>
                  </a:ext>
                </a:extLst>
              </a:tr>
              <a:tr h="264003">
                <a:tc vMerge="1">
                  <a:txBody>
                    <a:bodyPr/>
                    <a:lstStyle/>
                    <a:p>
                      <a:pPr>
                        <a:lnSpc>
                          <a:spcPts val="1600"/>
                        </a:lnSpc>
                      </a:pPr>
                      <a:endParaRPr kumimoji="1" lang="ja-JP" altLang="en-US" sz="1200" dirty="0"/>
                    </a:p>
                  </a:txBody>
                  <a:tcPr marL="36000" marR="36000" marT="36000" marB="36000"/>
                </a:tc>
                <a:tc>
                  <a:txBody>
                    <a:bodyPr/>
                    <a:lstStyle/>
                    <a:p>
                      <a:r>
                        <a:rPr kumimoji="1" lang="ja-JP" altLang="en-US" sz="1300" dirty="0"/>
                        <a:t>③</a:t>
                      </a:r>
                    </a:p>
                  </a:txBody>
                  <a:tcPr marL="36000" marR="36000" marT="54000" marB="54000" anchor="ctr">
                    <a:lnR w="12700" cmpd="sng">
                      <a:noFill/>
                    </a:lnR>
                  </a:tcPr>
                </a:tc>
                <a:tc>
                  <a:txBody>
                    <a:bodyPr/>
                    <a:lstStyle/>
                    <a:p>
                      <a:r>
                        <a:rPr kumimoji="1" lang="ja-JP" altLang="en-US" sz="1300" dirty="0"/>
                        <a:t>大阪市町村スマートシティ推進連絡会議</a:t>
                      </a:r>
                    </a:p>
                  </a:txBody>
                  <a:tcPr marL="36000" marR="36000" marT="54000" marB="54000" anchor="ctr">
                    <a:lnL w="12700" cmpd="sng">
                      <a:noFill/>
                    </a:lnL>
                  </a:tcPr>
                </a:tc>
                <a:tc>
                  <a:txBody>
                    <a:bodyPr/>
                    <a:lstStyle/>
                    <a:p>
                      <a:pPr>
                        <a:lnSpc>
                          <a:spcPts val="1600"/>
                        </a:lnSpc>
                      </a:pPr>
                      <a:r>
                        <a:rPr kumimoji="1" lang="ja-JP" altLang="en-US" sz="1300" dirty="0"/>
                        <a:t>・大阪府内市町村と大阪府の連携により、</a:t>
                      </a:r>
                      <a:r>
                        <a:rPr kumimoji="1" lang="en-US" altLang="ja-JP" sz="1300" dirty="0"/>
                        <a:t>ICT</a:t>
                      </a:r>
                      <a:r>
                        <a:rPr kumimoji="1" lang="ja-JP" altLang="en-US" sz="1300" dirty="0"/>
                        <a:t>活用等のスマートシティ化の取組みを円滑に進め、府域全体での「住民の生活の質（</a:t>
                      </a:r>
                      <a:r>
                        <a:rPr kumimoji="1" lang="en-US" altLang="ja-JP" sz="1300" dirty="0" err="1"/>
                        <a:t>QoL</a:t>
                      </a:r>
                      <a:r>
                        <a:rPr kumimoji="1" lang="ja-JP" altLang="en-US" sz="1300" dirty="0"/>
                        <a:t>）」の向上を図る。</a:t>
                      </a:r>
                    </a:p>
                  </a:txBody>
                  <a:tcPr marL="36000" marR="36000" marT="54000" marB="54000" anchor="ctr"/>
                </a:tc>
                <a:extLst>
                  <a:ext uri="{0D108BD9-81ED-4DB2-BD59-A6C34878D82A}">
                    <a16:rowId xmlns:a16="http://schemas.microsoft.com/office/drawing/2014/main" val="248712492"/>
                  </a:ext>
                </a:extLst>
              </a:tr>
              <a:tr h="264003">
                <a:tc gridSpan="4">
                  <a:txBody>
                    <a:bodyPr/>
                    <a:lstStyle/>
                    <a:p>
                      <a:pPr>
                        <a:lnSpc>
                          <a:spcPts val="1600"/>
                        </a:lnSpc>
                      </a:pPr>
                      <a:r>
                        <a:rPr kumimoji="1" lang="ja-JP" altLang="en-US" sz="1400" b="1" dirty="0"/>
                        <a:t>７</a:t>
                      </a:r>
                      <a:r>
                        <a:rPr kumimoji="1" lang="ja-JP" altLang="en-US" sz="1400" b="1" dirty="0" smtClean="0"/>
                        <a:t>）</a:t>
                      </a:r>
                      <a:r>
                        <a:rPr kumimoji="1" lang="ja-JP" altLang="en-US" sz="1400" b="1" dirty="0"/>
                        <a:t>府庁</a:t>
                      </a:r>
                      <a:r>
                        <a:rPr kumimoji="1" lang="en-US" altLang="ja-JP" sz="1400" b="1" dirty="0"/>
                        <a:t>DX</a:t>
                      </a:r>
                      <a:endParaRPr kumimoji="1" lang="ja-JP" altLang="en-US" sz="1400" b="1" dirty="0"/>
                    </a:p>
                  </a:txBody>
                  <a:tcPr marL="36000" marR="36000" marT="54000" marB="5400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hMerge="1">
                  <a:txBody>
                    <a:bodyPr/>
                    <a:lstStyle/>
                    <a:p>
                      <a:endParaRPr kumimoji="1" lang="ja-JP" altLang="en-US" sz="1400" dirty="0"/>
                    </a:p>
                  </a:txBody>
                  <a:tcPr marL="36000" marR="36000" marT="54000" marB="54000" anchor="ctr">
                    <a:lnR w="12700" cmpd="sng">
                      <a:noFill/>
                    </a:lnR>
                  </a:tcPr>
                </a:tc>
                <a:tc hMerge="1">
                  <a:txBody>
                    <a:bodyPr/>
                    <a:lstStyle/>
                    <a:p>
                      <a:endParaRPr kumimoji="1" lang="ja-JP" altLang="en-US" sz="1400" dirty="0"/>
                    </a:p>
                  </a:txBody>
                  <a:tcPr marL="36000" marR="36000" marT="54000" marB="54000" anchor="ctr">
                    <a:lnL w="12700" cmpd="sng">
                      <a:noFill/>
                    </a:lnL>
                  </a:tcPr>
                </a:tc>
                <a:tc hMerge="1">
                  <a:txBody>
                    <a:bodyPr/>
                    <a:lstStyle/>
                    <a:p>
                      <a:pPr>
                        <a:lnSpc>
                          <a:spcPts val="1600"/>
                        </a:lnSpc>
                      </a:pPr>
                      <a:endParaRPr kumimoji="1" lang="ja-JP" altLang="en-US" sz="1300" dirty="0"/>
                    </a:p>
                  </a:txBody>
                  <a:tcPr marL="36000" marR="36000" marT="54000" marB="54000" anchor="ctr"/>
                </a:tc>
                <a:extLst>
                  <a:ext uri="{0D108BD9-81ED-4DB2-BD59-A6C34878D82A}">
                    <a16:rowId xmlns:a16="http://schemas.microsoft.com/office/drawing/2014/main" val="2941459829"/>
                  </a:ext>
                </a:extLst>
              </a:tr>
              <a:tr h="264003">
                <a:tc rowSpan="3">
                  <a:txBody>
                    <a:bodyPr/>
                    <a:lstStyle/>
                    <a:p>
                      <a:pPr>
                        <a:lnSpc>
                          <a:spcPts val="1600"/>
                        </a:lnSpc>
                      </a:pPr>
                      <a:endParaRPr kumimoji="1" lang="ja-JP" altLang="en-US" sz="1400" dirty="0"/>
                    </a:p>
                  </a:txBody>
                  <a:tcPr marL="36000" marR="36000" marT="54000" marB="54000">
                    <a:lnT w="12700" cmpd="sng">
                      <a:no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300" dirty="0">
                          <a:solidFill>
                            <a:schemeClr val="tx1"/>
                          </a:solidFill>
                        </a:rPr>
                        <a:t>①</a:t>
                      </a:r>
                    </a:p>
                  </a:txBody>
                  <a:tcPr marL="36000" marR="36000" marT="54000" marB="54000" anchor="ctr">
                    <a:lnR w="12700" cmpd="sng">
                      <a:noFill/>
                    </a:lnR>
                  </a:tcPr>
                </a:tc>
                <a:tc>
                  <a:txBody>
                    <a:bodyPr/>
                    <a:lstStyle/>
                    <a:p>
                      <a:r>
                        <a:rPr kumimoji="1" lang="ja-JP" altLang="en-US" sz="1300" dirty="0">
                          <a:solidFill>
                            <a:schemeClr val="tx1"/>
                          </a:solidFill>
                        </a:rPr>
                        <a:t>情報システムの適正化</a:t>
                      </a:r>
                    </a:p>
                  </a:txBody>
                  <a:tcPr marL="36000" marR="36000" marT="54000" marB="54000" anchor="ctr">
                    <a:lnL w="12700" cmpd="sng">
                      <a:noFill/>
                    </a:lnL>
                  </a:tcPr>
                </a:tc>
                <a:tc>
                  <a:txBody>
                    <a:bodyPr/>
                    <a:lstStyle/>
                    <a:p>
                      <a:pPr>
                        <a:lnSpc>
                          <a:spcPts val="1600"/>
                        </a:lnSpc>
                      </a:pPr>
                      <a:r>
                        <a:rPr kumimoji="1" lang="ja-JP" altLang="en-US" sz="1400" dirty="0">
                          <a:solidFill>
                            <a:schemeClr val="tx1"/>
                          </a:solidFill>
                        </a:rPr>
                        <a:t>・庁内の情報システムの現状・課題を明らかにし、その課題の解決を目指し、中長期的なシステムマネジメントを通じてシステムの標準化、共通化を進める。</a:t>
                      </a:r>
                    </a:p>
                  </a:txBody>
                  <a:tcPr marL="36000" marR="36000" marT="54000" marB="54000" anchor="ctr"/>
                </a:tc>
                <a:extLst>
                  <a:ext uri="{0D108BD9-81ED-4DB2-BD59-A6C34878D82A}">
                    <a16:rowId xmlns:a16="http://schemas.microsoft.com/office/drawing/2014/main" val="2761688604"/>
                  </a:ext>
                </a:extLst>
              </a:tr>
              <a:tr h="264003">
                <a:tc vMerge="1">
                  <a:txBody>
                    <a:bodyPr/>
                    <a:lstStyle/>
                    <a:p>
                      <a:pPr>
                        <a:lnSpc>
                          <a:spcPts val="1600"/>
                        </a:lnSpc>
                      </a:pPr>
                      <a:endParaRPr kumimoji="1" lang="ja-JP" altLang="en-US" sz="1400" dirty="0"/>
                    </a:p>
                  </a:txBody>
                  <a:tcPr marL="36000" marR="36000" marT="54000" marB="54000">
                    <a:lnT w="12700" cmpd="sng">
                      <a:noFill/>
                    </a:lnT>
                    <a:lnB w="12700" cap="flat" cmpd="sng" algn="ctr">
                      <a:noFill/>
                      <a:prstDash val="solid"/>
                      <a:round/>
                      <a:headEnd type="none" w="med" len="med"/>
                      <a:tailEnd type="none" w="med" len="med"/>
                    </a:lnB>
                    <a:solidFill>
                      <a:schemeClr val="accent1">
                        <a:lumMod val="20000"/>
                        <a:lumOff val="80000"/>
                      </a:schemeClr>
                    </a:solidFill>
                  </a:tcPr>
                </a:tc>
                <a:tc>
                  <a:txBody>
                    <a:bodyPr/>
                    <a:lstStyle/>
                    <a:p>
                      <a:r>
                        <a:rPr kumimoji="1" lang="ja-JP" altLang="en-US" sz="1300" dirty="0">
                          <a:solidFill>
                            <a:schemeClr val="tx1"/>
                          </a:solidFill>
                        </a:rPr>
                        <a:t>②</a:t>
                      </a:r>
                    </a:p>
                  </a:txBody>
                  <a:tcPr marL="36000" marR="36000" marT="54000" marB="54000" anchor="ctr">
                    <a:lnR w="12700" cmpd="sng">
                      <a:noFill/>
                    </a:lnR>
                  </a:tcPr>
                </a:tc>
                <a:tc>
                  <a:txBody>
                    <a:bodyPr/>
                    <a:lstStyle/>
                    <a:p>
                      <a:r>
                        <a:rPr kumimoji="1" lang="ja-JP" altLang="en-US" sz="1300" dirty="0">
                          <a:solidFill>
                            <a:schemeClr val="tx1"/>
                          </a:solidFill>
                        </a:rPr>
                        <a:t>業務の</a:t>
                      </a:r>
                      <a:r>
                        <a:rPr kumimoji="1" lang="en-US" altLang="ja-JP" sz="1300" dirty="0">
                          <a:solidFill>
                            <a:schemeClr val="tx1"/>
                          </a:solidFill>
                        </a:rPr>
                        <a:t>ICT</a:t>
                      </a:r>
                      <a:r>
                        <a:rPr kumimoji="1" lang="ja-JP" altLang="en-US" sz="1300" dirty="0">
                          <a:solidFill>
                            <a:schemeClr val="tx1"/>
                          </a:solidFill>
                        </a:rPr>
                        <a:t>化の推進</a:t>
                      </a:r>
                    </a:p>
                  </a:txBody>
                  <a:tcPr marL="36000" marR="36000" marT="54000" marB="54000" anchor="ctr">
                    <a:lnL w="12700" cmpd="sng">
                      <a:noFill/>
                    </a:lnL>
                  </a:tcPr>
                </a:tc>
                <a:tc>
                  <a:txBody>
                    <a:bodyPr/>
                    <a:lstStyle/>
                    <a:p>
                      <a:pPr>
                        <a:lnSpc>
                          <a:spcPts val="1600"/>
                        </a:lnSpc>
                      </a:pPr>
                      <a:r>
                        <a:rPr kumimoji="1" lang="ja-JP" altLang="en-US" sz="1400" dirty="0">
                          <a:solidFill>
                            <a:schemeClr val="tx1"/>
                          </a:solidFill>
                        </a:rPr>
                        <a:t>・電子申請システムの抜本的な見直しを行い、行政手続きのオンライン化を強力に推進。</a:t>
                      </a:r>
                      <a:endParaRPr kumimoji="1" lang="en-US" altLang="ja-JP" sz="1400" dirty="0">
                        <a:solidFill>
                          <a:schemeClr val="tx1"/>
                        </a:solidFill>
                      </a:endParaRPr>
                    </a:p>
                    <a:p>
                      <a:pPr>
                        <a:lnSpc>
                          <a:spcPts val="1600"/>
                        </a:lnSpc>
                      </a:pPr>
                      <a:r>
                        <a:rPr kumimoji="1" lang="ja-JP" altLang="en-US" sz="1400" dirty="0">
                          <a:solidFill>
                            <a:schemeClr val="tx1"/>
                          </a:solidFill>
                        </a:rPr>
                        <a:t>・全庁の業務の</a:t>
                      </a:r>
                      <a:r>
                        <a:rPr kumimoji="1" lang="en-US" altLang="ja-JP" sz="1400" dirty="0">
                          <a:solidFill>
                            <a:schemeClr val="tx1"/>
                          </a:solidFill>
                        </a:rPr>
                        <a:t>ICT</a:t>
                      </a:r>
                      <a:r>
                        <a:rPr kumimoji="1" lang="ja-JP" altLang="en-US" sz="1400" dirty="0">
                          <a:solidFill>
                            <a:schemeClr val="tx1"/>
                          </a:solidFill>
                        </a:rPr>
                        <a:t>化を推進し、業務効率化・生産性向上に繋げる。</a:t>
                      </a:r>
                    </a:p>
                  </a:txBody>
                  <a:tcPr marL="36000" marR="36000" marT="54000" marB="54000" anchor="ctr"/>
                </a:tc>
                <a:extLst>
                  <a:ext uri="{0D108BD9-81ED-4DB2-BD59-A6C34878D82A}">
                    <a16:rowId xmlns:a16="http://schemas.microsoft.com/office/drawing/2014/main" val="496625523"/>
                  </a:ext>
                </a:extLst>
              </a:tr>
              <a:tr h="264003">
                <a:tc vMerge="1">
                  <a:txBody>
                    <a:bodyPr/>
                    <a:lstStyle/>
                    <a:p>
                      <a:pPr>
                        <a:lnSpc>
                          <a:spcPts val="1600"/>
                        </a:lnSpc>
                      </a:pPr>
                      <a:endParaRPr kumimoji="1" lang="ja-JP" altLang="en-US" sz="1400" dirty="0"/>
                    </a:p>
                  </a:txBody>
                  <a:tcPr marL="36000" marR="36000" marT="54000" marB="54000">
                    <a:lnT w="12700" cmpd="sng">
                      <a:no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300" dirty="0">
                          <a:solidFill>
                            <a:schemeClr val="tx1"/>
                          </a:solidFill>
                        </a:rPr>
                        <a:t>③</a:t>
                      </a:r>
                    </a:p>
                  </a:txBody>
                  <a:tcPr marL="36000" marR="36000" marT="54000" marB="54000" anchor="ctr">
                    <a:lnR w="12700" cmpd="sng">
                      <a:noFill/>
                    </a:lnR>
                  </a:tcPr>
                </a:tc>
                <a:tc>
                  <a:txBody>
                    <a:bodyPr/>
                    <a:lstStyle/>
                    <a:p>
                      <a:r>
                        <a:rPr kumimoji="1" lang="ja-JP" altLang="en-US" sz="1300" dirty="0">
                          <a:solidFill>
                            <a:schemeClr val="tx1"/>
                          </a:solidFill>
                        </a:rPr>
                        <a:t>庁内</a:t>
                      </a:r>
                      <a:r>
                        <a:rPr kumimoji="1" lang="en-US" altLang="ja-JP" sz="1300" dirty="0">
                          <a:solidFill>
                            <a:schemeClr val="tx1"/>
                          </a:solidFill>
                        </a:rPr>
                        <a:t>ICT</a:t>
                      </a:r>
                      <a:r>
                        <a:rPr kumimoji="1" lang="ja-JP" altLang="en-US" sz="1300" dirty="0">
                          <a:solidFill>
                            <a:schemeClr val="tx1"/>
                          </a:solidFill>
                        </a:rPr>
                        <a:t>環境の整備</a:t>
                      </a:r>
                    </a:p>
                  </a:txBody>
                  <a:tcPr marL="36000" marR="36000" marT="54000" marB="54000" anchor="ctr">
                    <a:lnL w="12700" cmpd="sng">
                      <a:noFill/>
                    </a:lnL>
                  </a:tcPr>
                </a:tc>
                <a:tc>
                  <a:txBody>
                    <a:bodyPr/>
                    <a:lstStyle/>
                    <a:p>
                      <a:pPr>
                        <a:lnSpc>
                          <a:spcPts val="1600"/>
                        </a:lnSpc>
                      </a:pPr>
                      <a:r>
                        <a:rPr kumimoji="1" lang="ja-JP" altLang="en-US" sz="1400" dirty="0">
                          <a:solidFill>
                            <a:schemeClr val="tx1"/>
                          </a:solidFill>
                        </a:rPr>
                        <a:t>・府庁</a:t>
                      </a:r>
                      <a:r>
                        <a:rPr kumimoji="1" lang="en-US" altLang="ja-JP" sz="1400" dirty="0">
                          <a:solidFill>
                            <a:schemeClr val="tx1"/>
                          </a:solidFill>
                        </a:rPr>
                        <a:t>DX</a:t>
                      </a:r>
                      <a:r>
                        <a:rPr kumimoji="1" lang="ja-JP" altLang="en-US" sz="1400" dirty="0">
                          <a:solidFill>
                            <a:schemeClr val="tx1"/>
                          </a:solidFill>
                        </a:rPr>
                        <a:t>の推進を支えるため、より最適な</a:t>
                      </a:r>
                      <a:r>
                        <a:rPr kumimoji="1" lang="en-US" altLang="ja-JP" sz="1400" dirty="0">
                          <a:solidFill>
                            <a:schemeClr val="tx1"/>
                          </a:solidFill>
                        </a:rPr>
                        <a:t>ICT</a:t>
                      </a:r>
                      <a:r>
                        <a:rPr kumimoji="1" lang="ja-JP" altLang="en-US" sz="1400" dirty="0">
                          <a:solidFill>
                            <a:schemeClr val="tx1"/>
                          </a:solidFill>
                        </a:rPr>
                        <a:t>環境を整えていく。</a:t>
                      </a:r>
                    </a:p>
                  </a:txBody>
                  <a:tcPr marL="36000" marR="36000" marT="54000" marB="54000" anchor="ctr"/>
                </a:tc>
                <a:extLst>
                  <a:ext uri="{0D108BD9-81ED-4DB2-BD59-A6C34878D82A}">
                    <a16:rowId xmlns:a16="http://schemas.microsoft.com/office/drawing/2014/main" val="3239364229"/>
                  </a:ext>
                </a:extLst>
              </a:tr>
            </a:tbl>
          </a:graphicData>
        </a:graphic>
      </p:graphicFrame>
      <p:pic>
        <p:nvPicPr>
          <p:cNvPr id="9" name="図 8"/>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15500146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四角形: 角を丸くする 15">
            <a:extLst>
              <a:ext uri="{FF2B5EF4-FFF2-40B4-BE49-F238E27FC236}">
                <a16:creationId xmlns:a16="http://schemas.microsoft.com/office/drawing/2014/main" id="{3A4EC42B-F917-4723-8A4D-8E26B3C5B303}"/>
              </a:ext>
            </a:extLst>
          </p:cNvPr>
          <p:cNvSpPr/>
          <p:nvPr/>
        </p:nvSpPr>
        <p:spPr>
          <a:xfrm>
            <a:off x="2336731" y="810029"/>
            <a:ext cx="3327260" cy="2993628"/>
          </a:xfrm>
          <a:prstGeom prst="roundRect">
            <a:avLst>
              <a:gd name="adj" fmla="val 615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3" name="四角形: 角を丸くする 12">
            <a:extLst>
              <a:ext uri="{FF2B5EF4-FFF2-40B4-BE49-F238E27FC236}">
                <a16:creationId xmlns:a16="http://schemas.microsoft.com/office/drawing/2014/main" id="{84998FFA-6F8A-44F3-9042-8B6AC8DD9B76}"/>
              </a:ext>
            </a:extLst>
          </p:cNvPr>
          <p:cNvSpPr/>
          <p:nvPr/>
        </p:nvSpPr>
        <p:spPr>
          <a:xfrm>
            <a:off x="1232308" y="4168964"/>
            <a:ext cx="7076723" cy="2611620"/>
          </a:xfrm>
          <a:prstGeom prst="roundRect">
            <a:avLst>
              <a:gd name="adj" fmla="val 890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 name="タイトル 1">
            <a:extLst>
              <a:ext uri="{FF2B5EF4-FFF2-40B4-BE49-F238E27FC236}">
                <a16:creationId xmlns:a16="http://schemas.microsoft.com/office/drawing/2014/main" id="{D801B916-13FB-47A5-B7CA-445A7FF1D3F7}"/>
              </a:ext>
            </a:extLst>
          </p:cNvPr>
          <p:cNvSpPr>
            <a:spLocks noGrp="1"/>
          </p:cNvSpPr>
          <p:nvPr>
            <p:ph type="title"/>
          </p:nvPr>
        </p:nvSpPr>
        <p:spPr/>
        <p:txBody>
          <a:bodyPr/>
          <a:lstStyle/>
          <a:p>
            <a:r>
              <a:rPr kumimoji="1" lang="ja-JP" altLang="en-US" dirty="0"/>
              <a:t>大阪スマートシティ戦略における大阪府の取組みテーマ</a:t>
            </a:r>
          </a:p>
        </p:txBody>
      </p:sp>
      <p:sp>
        <p:nvSpPr>
          <p:cNvPr id="4" name="スライド番号プレースホルダー 3">
            <a:extLst>
              <a:ext uri="{FF2B5EF4-FFF2-40B4-BE49-F238E27FC236}">
                <a16:creationId xmlns:a16="http://schemas.microsoft.com/office/drawing/2014/main" id="{D7C32EE7-2F78-4B5E-9676-0DFD81CC33F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8" name="テキスト プレースホルダー 4">
            <a:extLst>
              <a:ext uri="{FF2B5EF4-FFF2-40B4-BE49-F238E27FC236}">
                <a16:creationId xmlns:a16="http://schemas.microsoft.com/office/drawing/2014/main" id="{3ADBD5C6-36EF-4AA1-867A-A6CB8982A54D}"/>
              </a:ext>
            </a:extLst>
          </p:cNvPr>
          <p:cNvSpPr>
            <a:spLocks noGrp="1"/>
          </p:cNvSpPr>
          <p:nvPr>
            <p:ph type="body" sz="quarter" idx="13"/>
          </p:nvPr>
        </p:nvSpPr>
        <p:spPr/>
        <p:txBody>
          <a:bodyPr/>
          <a:lstStyle/>
          <a:p>
            <a:r>
              <a:rPr lang="ja-JP" altLang="en-US" dirty="0"/>
              <a:t>第３章　今後の取組み方針　</a:t>
            </a:r>
          </a:p>
          <a:p>
            <a:endParaRPr kumimoji="1" lang="ja-JP" altLang="en-US" dirty="0"/>
          </a:p>
        </p:txBody>
      </p:sp>
      <p:sp>
        <p:nvSpPr>
          <p:cNvPr id="6" name="正方形/長方形 5">
            <a:extLst>
              <a:ext uri="{FF2B5EF4-FFF2-40B4-BE49-F238E27FC236}">
                <a16:creationId xmlns:a16="http://schemas.microsoft.com/office/drawing/2014/main" id="{8F3484F7-49FB-4E8B-A714-504F7E142694}"/>
              </a:ext>
            </a:extLst>
          </p:cNvPr>
          <p:cNvSpPr/>
          <p:nvPr/>
        </p:nvSpPr>
        <p:spPr>
          <a:xfrm>
            <a:off x="1496583" y="5442941"/>
            <a:ext cx="6636740" cy="576000"/>
          </a:xfrm>
          <a:prstGeom prst="rect">
            <a:avLst/>
          </a:prstGeom>
          <a:solidFill>
            <a:schemeClr val="accent5">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 name="正方形/長方形 6">
            <a:extLst>
              <a:ext uri="{FF2B5EF4-FFF2-40B4-BE49-F238E27FC236}">
                <a16:creationId xmlns:a16="http://schemas.microsoft.com/office/drawing/2014/main" id="{834FDD62-827E-4A5E-8DA6-6B15A67CD7DC}"/>
              </a:ext>
            </a:extLst>
          </p:cNvPr>
          <p:cNvSpPr/>
          <p:nvPr/>
        </p:nvSpPr>
        <p:spPr>
          <a:xfrm>
            <a:off x="1496583" y="4758591"/>
            <a:ext cx="6636740" cy="576000"/>
          </a:xfrm>
          <a:prstGeom prst="rect">
            <a:avLst/>
          </a:prstGeom>
          <a:solidFill>
            <a:schemeClr val="accent5">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10" name="グラフィックス 9" descr="握手">
            <a:extLst>
              <a:ext uri="{FF2B5EF4-FFF2-40B4-BE49-F238E27FC236}">
                <a16:creationId xmlns:a16="http://schemas.microsoft.com/office/drawing/2014/main" id="{2D4DC8D6-D93E-42C9-85B7-3866FD30280C}"/>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885967" y="4708056"/>
            <a:ext cx="648000" cy="648000"/>
          </a:xfrm>
          <a:prstGeom prst="rect">
            <a:avLst/>
          </a:prstGeom>
        </p:spPr>
      </p:pic>
      <p:pic>
        <p:nvPicPr>
          <p:cNvPr id="12" name="グラフィックス 11" descr="同期中のクラウド">
            <a:extLst>
              <a:ext uri="{FF2B5EF4-FFF2-40B4-BE49-F238E27FC236}">
                <a16:creationId xmlns:a16="http://schemas.microsoft.com/office/drawing/2014/main" id="{19F4EB45-E2D2-4C96-A93E-9DDEFFDFB53C}"/>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867967" y="5410231"/>
            <a:ext cx="640334" cy="640334"/>
          </a:xfrm>
          <a:prstGeom prst="rect">
            <a:avLst/>
          </a:prstGeom>
        </p:spPr>
      </p:pic>
      <p:sp>
        <p:nvSpPr>
          <p:cNvPr id="14" name="テキスト ボックス 13">
            <a:extLst>
              <a:ext uri="{FF2B5EF4-FFF2-40B4-BE49-F238E27FC236}">
                <a16:creationId xmlns:a16="http://schemas.microsoft.com/office/drawing/2014/main" id="{E057840E-75B1-4298-AB34-DAB3B685AC7C}"/>
              </a:ext>
            </a:extLst>
          </p:cNvPr>
          <p:cNvSpPr txBox="1"/>
          <p:nvPr/>
        </p:nvSpPr>
        <p:spPr>
          <a:xfrm>
            <a:off x="2989866" y="5487331"/>
            <a:ext cx="468459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a:ea typeface="Meiryo UI"/>
                <a:cs typeface="+mn-cs"/>
              </a:rPr>
              <a:t>大阪広域データ連携基盤</a:t>
            </a:r>
            <a:r>
              <a:rPr kumimoji="1" lang="en-US" altLang="ja-JP" sz="1400" b="1" i="0" u="sng" strike="noStrike" kern="1200" cap="none" spc="0" normalizeH="0" baseline="0" noProof="0" dirty="0">
                <a:ln>
                  <a:noFill/>
                </a:ln>
                <a:solidFill>
                  <a:prstClr val="black"/>
                </a:solidFill>
                <a:effectLst/>
                <a:uLnTx/>
                <a:uFillTx/>
                <a:latin typeface="Meiryo UI"/>
                <a:ea typeface="Meiryo UI"/>
                <a:cs typeface="+mn-cs"/>
              </a:rPr>
              <a:t>【ORDEN】</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官民のデータ連携で市町村のデジタルサービスを高度化</a:t>
            </a:r>
          </a:p>
        </p:txBody>
      </p:sp>
      <p:sp>
        <p:nvSpPr>
          <p:cNvPr id="15" name="テキスト ボックス 14">
            <a:extLst>
              <a:ext uri="{FF2B5EF4-FFF2-40B4-BE49-F238E27FC236}">
                <a16:creationId xmlns:a16="http://schemas.microsoft.com/office/drawing/2014/main" id="{35CDD7DF-2C65-4DDA-88EB-F01830A13B57}"/>
              </a:ext>
            </a:extLst>
          </p:cNvPr>
          <p:cNvSpPr txBox="1"/>
          <p:nvPr/>
        </p:nvSpPr>
        <p:spPr>
          <a:xfrm>
            <a:off x="2951201" y="4802981"/>
            <a:ext cx="453333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a:ea typeface="Meiryo UI"/>
                <a:cs typeface="+mn-cs"/>
              </a:rPr>
              <a:t>大阪スマートシティパートナーズフォーラム</a:t>
            </a:r>
            <a:r>
              <a:rPr kumimoji="1" lang="en-US" altLang="ja-JP" sz="1400" b="1" i="0" u="sng" strike="noStrike" kern="1200" cap="none" spc="0" normalizeH="0" baseline="0" noProof="0" dirty="0">
                <a:ln>
                  <a:noFill/>
                </a:ln>
                <a:solidFill>
                  <a:prstClr val="black"/>
                </a:solidFill>
                <a:effectLst/>
                <a:uLnTx/>
                <a:uFillTx/>
                <a:latin typeface="Meiryo UI"/>
                <a:ea typeface="Meiryo UI"/>
                <a:cs typeface="+mn-cs"/>
              </a:rPr>
              <a:t>【OSPF】</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公民共同エコシステムによるスマートシティを実現</a:t>
            </a:r>
          </a:p>
        </p:txBody>
      </p:sp>
      <p:sp>
        <p:nvSpPr>
          <p:cNvPr id="19" name="四角形: 角を丸くする 18">
            <a:extLst>
              <a:ext uri="{FF2B5EF4-FFF2-40B4-BE49-F238E27FC236}">
                <a16:creationId xmlns:a16="http://schemas.microsoft.com/office/drawing/2014/main" id="{D9F82B2D-93D9-430D-9D72-20DA6FCE1EE9}"/>
              </a:ext>
            </a:extLst>
          </p:cNvPr>
          <p:cNvSpPr/>
          <p:nvPr/>
        </p:nvSpPr>
        <p:spPr>
          <a:xfrm>
            <a:off x="5876364" y="797150"/>
            <a:ext cx="1158856" cy="2993628"/>
          </a:xfrm>
          <a:prstGeom prst="roundRect">
            <a:avLst>
              <a:gd name="adj" fmla="val 1099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BC962392-8380-4BB3-97A4-0A6458AC3F30}"/>
              </a:ext>
            </a:extLst>
          </p:cNvPr>
          <p:cNvSpPr txBox="1"/>
          <p:nvPr/>
        </p:nvSpPr>
        <p:spPr>
          <a:xfrm>
            <a:off x="1472627" y="4327102"/>
            <a:ext cx="6658051" cy="369332"/>
          </a:xfrm>
          <a:prstGeom prst="rect">
            <a:avLst/>
          </a:prstGeom>
          <a:solidFill>
            <a:schemeClr val="accent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スマートシティの推進基盤</a:t>
            </a:r>
            <a:endParaRPr kumimoji="1" lang="ja-JP"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endParaRPr>
          </a:p>
        </p:txBody>
      </p:sp>
      <p:sp>
        <p:nvSpPr>
          <p:cNvPr id="25" name="正方形/長方形 24">
            <a:extLst>
              <a:ext uri="{FF2B5EF4-FFF2-40B4-BE49-F238E27FC236}">
                <a16:creationId xmlns:a16="http://schemas.microsoft.com/office/drawing/2014/main" id="{1ED10228-B4E4-4584-835E-745121C95DCA}"/>
              </a:ext>
            </a:extLst>
          </p:cNvPr>
          <p:cNvSpPr/>
          <p:nvPr/>
        </p:nvSpPr>
        <p:spPr>
          <a:xfrm>
            <a:off x="5969935" y="1486044"/>
            <a:ext cx="965453" cy="2146053"/>
          </a:xfrm>
          <a:prstGeom prst="rect">
            <a:avLst/>
          </a:prstGeom>
          <a:solidFill>
            <a:schemeClr val="accent5">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28" name="グラフィックス 27" descr="繰り返し 単色塗りつぶし">
            <a:extLst>
              <a:ext uri="{FF2B5EF4-FFF2-40B4-BE49-F238E27FC236}">
                <a16:creationId xmlns:a16="http://schemas.microsoft.com/office/drawing/2014/main" id="{A6E853DB-68D3-4435-994A-4DC7B3FCF66D}"/>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2971634" y="3639081"/>
            <a:ext cx="648000" cy="648000"/>
          </a:xfrm>
          <a:prstGeom prst="rect">
            <a:avLst/>
          </a:prstGeom>
        </p:spPr>
      </p:pic>
      <p:pic>
        <p:nvPicPr>
          <p:cNvPr id="29" name="グラフィックス 28" descr="繰り返し 単色塗りつぶし">
            <a:extLst>
              <a:ext uri="{FF2B5EF4-FFF2-40B4-BE49-F238E27FC236}">
                <a16:creationId xmlns:a16="http://schemas.microsoft.com/office/drawing/2014/main" id="{7D186552-0C0F-4161-ACF4-301E01A22AE2}"/>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4478414" y="3639081"/>
            <a:ext cx="648000" cy="648000"/>
          </a:xfrm>
          <a:prstGeom prst="rect">
            <a:avLst/>
          </a:prstGeom>
        </p:spPr>
      </p:pic>
      <p:sp>
        <p:nvSpPr>
          <p:cNvPr id="34" name="テキスト ボックス 33">
            <a:extLst>
              <a:ext uri="{FF2B5EF4-FFF2-40B4-BE49-F238E27FC236}">
                <a16:creationId xmlns:a16="http://schemas.microsoft.com/office/drawing/2014/main" id="{44088ACD-5FF0-4492-8F18-7F3A85135DD2}"/>
              </a:ext>
            </a:extLst>
          </p:cNvPr>
          <p:cNvSpPr txBox="1"/>
          <p:nvPr/>
        </p:nvSpPr>
        <p:spPr>
          <a:xfrm>
            <a:off x="5950744" y="1595227"/>
            <a:ext cx="100383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府庁</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DX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推進</a:t>
            </a: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9" name="テキスト ボックス 38">
            <a:extLst>
              <a:ext uri="{FF2B5EF4-FFF2-40B4-BE49-F238E27FC236}">
                <a16:creationId xmlns:a16="http://schemas.microsoft.com/office/drawing/2014/main" id="{ABD1989A-A500-4D67-AF64-597A5770943A}"/>
              </a:ext>
            </a:extLst>
          </p:cNvPr>
          <p:cNvSpPr txBox="1"/>
          <p:nvPr/>
        </p:nvSpPr>
        <p:spPr>
          <a:xfrm>
            <a:off x="2534332" y="883999"/>
            <a:ext cx="2990707" cy="33855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dirty="0" smtClean="0">
                <a:solidFill>
                  <a:prstClr val="white"/>
                </a:solidFill>
                <a:effectLst>
                  <a:outerShdw blurRad="38100" dist="38100" dir="2700000" algn="tl">
                    <a:srgbClr val="000000">
                      <a:alpha val="43137"/>
                    </a:srgbClr>
                  </a:outerShdw>
                </a:effectLst>
                <a:latin typeface="Meiryo UI"/>
                <a:ea typeface="Meiryo UI"/>
              </a:rPr>
              <a:t>OSPF</a:t>
            </a:r>
            <a:r>
              <a:rPr kumimoji="1" lang="ja-JP" altLang="en-US" sz="1600" b="1" dirty="0">
                <a:solidFill>
                  <a:prstClr val="white"/>
                </a:solidFill>
                <a:effectLst>
                  <a:outerShdw blurRad="38100" dist="38100" dir="2700000" algn="tl">
                    <a:srgbClr val="000000">
                      <a:alpha val="43137"/>
                    </a:srgbClr>
                  </a:outerShdw>
                </a:effectLst>
                <a:latin typeface="Meiryo UI"/>
                <a:ea typeface="Meiryo UI"/>
              </a:rPr>
              <a:t>プロジェクト</a:t>
            </a:r>
            <a:endParaRPr kumimoji="1" lang="en-US" altLang="ja-JP" sz="1600" b="1" dirty="0" smtClean="0">
              <a:solidFill>
                <a:prstClr val="white"/>
              </a:solidFill>
              <a:effectLst>
                <a:outerShdw blurRad="38100" dist="38100" dir="2700000" algn="tl">
                  <a:srgbClr val="000000">
                    <a:alpha val="43137"/>
                  </a:srgbClr>
                </a:outerShdw>
              </a:effectLst>
              <a:latin typeface="Meiryo UI"/>
              <a:ea typeface="Meiryo UI"/>
            </a:endParaRPr>
          </a:p>
        </p:txBody>
      </p:sp>
      <p:sp>
        <p:nvSpPr>
          <p:cNvPr id="43" name="正方形/長方形 42">
            <a:extLst>
              <a:ext uri="{FF2B5EF4-FFF2-40B4-BE49-F238E27FC236}">
                <a16:creationId xmlns:a16="http://schemas.microsoft.com/office/drawing/2014/main" id="{8F3484F7-49FB-4E8B-A714-504F7E142694}"/>
              </a:ext>
            </a:extLst>
          </p:cNvPr>
          <p:cNvSpPr/>
          <p:nvPr/>
        </p:nvSpPr>
        <p:spPr>
          <a:xfrm>
            <a:off x="1496583" y="6109979"/>
            <a:ext cx="6636740" cy="576000"/>
          </a:xfrm>
          <a:prstGeom prst="rect">
            <a:avLst/>
          </a:prstGeom>
          <a:solidFill>
            <a:schemeClr val="accent5">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5" name="テキスト ボックス 44">
            <a:extLst>
              <a:ext uri="{FF2B5EF4-FFF2-40B4-BE49-F238E27FC236}">
                <a16:creationId xmlns:a16="http://schemas.microsoft.com/office/drawing/2014/main" id="{E057840E-75B1-4298-AB34-DAB3B685AC7C}"/>
              </a:ext>
            </a:extLst>
          </p:cNvPr>
          <p:cNvSpPr txBox="1"/>
          <p:nvPr/>
        </p:nvSpPr>
        <p:spPr>
          <a:xfrm>
            <a:off x="2989866" y="6154369"/>
            <a:ext cx="468459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a:ea typeface="Meiryo UI"/>
                <a:cs typeface="+mn-cs"/>
              </a:rPr>
              <a:t>大阪デジタル改革推進体制（検討）</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大阪の自治体</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を加速させる実施体制の構築</a:t>
            </a:r>
          </a:p>
        </p:txBody>
      </p:sp>
      <p:sp>
        <p:nvSpPr>
          <p:cNvPr id="46" name="四角形: 角を丸くする 18">
            <a:extLst>
              <a:ext uri="{FF2B5EF4-FFF2-40B4-BE49-F238E27FC236}">
                <a16:creationId xmlns:a16="http://schemas.microsoft.com/office/drawing/2014/main" id="{D9F82B2D-93D9-430D-9D72-20DA6FCE1EE9}"/>
              </a:ext>
            </a:extLst>
          </p:cNvPr>
          <p:cNvSpPr/>
          <p:nvPr/>
        </p:nvSpPr>
        <p:spPr>
          <a:xfrm>
            <a:off x="7150175" y="796049"/>
            <a:ext cx="1158856" cy="2993628"/>
          </a:xfrm>
          <a:prstGeom prst="roundRect">
            <a:avLst>
              <a:gd name="adj" fmla="val 1099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7" name="正方形/長方形 46">
            <a:extLst>
              <a:ext uri="{FF2B5EF4-FFF2-40B4-BE49-F238E27FC236}">
                <a16:creationId xmlns:a16="http://schemas.microsoft.com/office/drawing/2014/main" id="{1ED10228-B4E4-4584-835E-745121C95DCA}"/>
              </a:ext>
            </a:extLst>
          </p:cNvPr>
          <p:cNvSpPr/>
          <p:nvPr/>
        </p:nvSpPr>
        <p:spPr>
          <a:xfrm>
            <a:off x="7243746" y="1486044"/>
            <a:ext cx="965453" cy="2146053"/>
          </a:xfrm>
          <a:prstGeom prst="rect">
            <a:avLst/>
          </a:prstGeom>
          <a:solidFill>
            <a:schemeClr val="accent5">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8" name="テキスト ボックス 47">
            <a:extLst>
              <a:ext uri="{FF2B5EF4-FFF2-40B4-BE49-F238E27FC236}">
                <a16:creationId xmlns:a16="http://schemas.microsoft.com/office/drawing/2014/main" id="{44088ACD-5FF0-4492-8F18-7F3A85135DD2}"/>
              </a:ext>
            </a:extLst>
          </p:cNvPr>
          <p:cNvSpPr txBox="1"/>
          <p:nvPr/>
        </p:nvSpPr>
        <p:spPr>
          <a:xfrm>
            <a:off x="7215822" y="1598906"/>
            <a:ext cx="101970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市町村</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DX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支援</a:t>
            </a: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9" name="テキスト ボックス 48">
            <a:extLst>
              <a:ext uri="{FF2B5EF4-FFF2-40B4-BE49-F238E27FC236}">
                <a16:creationId xmlns:a16="http://schemas.microsoft.com/office/drawing/2014/main" id="{ABD1989A-A500-4D67-AF64-597A5770943A}"/>
              </a:ext>
            </a:extLst>
          </p:cNvPr>
          <p:cNvSpPr txBox="1"/>
          <p:nvPr/>
        </p:nvSpPr>
        <p:spPr>
          <a:xfrm>
            <a:off x="5956684" y="863728"/>
            <a:ext cx="2252515" cy="33855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行政</a:t>
            </a:r>
            <a:r>
              <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DX</a:t>
            </a:r>
            <a:endPar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endParaRPr>
          </a:p>
        </p:txBody>
      </p:sp>
      <p:sp>
        <p:nvSpPr>
          <p:cNvPr id="52" name="正方形/長方形 51">
            <a:extLst>
              <a:ext uri="{FF2B5EF4-FFF2-40B4-BE49-F238E27FC236}">
                <a16:creationId xmlns:a16="http://schemas.microsoft.com/office/drawing/2014/main" id="{F66806CB-F975-4F78-9366-AACE72A7A80D}"/>
              </a:ext>
            </a:extLst>
          </p:cNvPr>
          <p:cNvSpPr/>
          <p:nvPr/>
        </p:nvSpPr>
        <p:spPr>
          <a:xfrm>
            <a:off x="1496431" y="851532"/>
            <a:ext cx="513885" cy="2969205"/>
          </a:xfrm>
          <a:prstGeom prst="rect">
            <a:avLst/>
          </a:prstGeom>
          <a:solidFill>
            <a:schemeClr val="accent5">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スマートヘルスシティ</a:t>
            </a:r>
          </a:p>
        </p:txBody>
      </p:sp>
      <p:pic>
        <p:nvPicPr>
          <p:cNvPr id="63" name="グラフィックス 62" descr="事業の成長">
            <a:extLst>
              <a:ext uri="{FF2B5EF4-FFF2-40B4-BE49-F238E27FC236}">
                <a16:creationId xmlns:a16="http://schemas.microsoft.com/office/drawing/2014/main" id="{F5B4D840-E306-4D6F-987D-5CDA6916EA55}"/>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1945922" y="6142586"/>
            <a:ext cx="528090" cy="528090"/>
          </a:xfrm>
          <a:prstGeom prst="rect">
            <a:avLst/>
          </a:prstGeom>
        </p:spPr>
      </p:pic>
      <p:sp>
        <p:nvSpPr>
          <p:cNvPr id="66" name="テキスト ボックス 65">
            <a:extLst>
              <a:ext uri="{FF2B5EF4-FFF2-40B4-BE49-F238E27FC236}">
                <a16:creationId xmlns:a16="http://schemas.microsoft.com/office/drawing/2014/main" id="{5474E2CF-C879-40DD-8B23-72EA54ADE423}"/>
              </a:ext>
            </a:extLst>
          </p:cNvPr>
          <p:cNvSpPr txBox="1"/>
          <p:nvPr/>
        </p:nvSpPr>
        <p:spPr>
          <a:xfrm>
            <a:off x="7206923" y="2327813"/>
            <a:ext cx="1028605" cy="1061829"/>
          </a:xfrm>
          <a:prstGeom prst="rect">
            <a:avLst/>
          </a:prstGeom>
          <a:noFill/>
        </p:spPr>
        <p:txBody>
          <a:bodyPr wrap="square" rtlCol="0">
            <a:spAutoFit/>
          </a:bodyPr>
          <a:lstStyle/>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共同調達</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prstClr val="black"/>
                </a:solidFill>
                <a:latin typeface="Meiryo UI"/>
                <a:ea typeface="Meiryo UI"/>
              </a:rPr>
              <a:t>アドバイザー</a:t>
            </a:r>
            <a:endParaRPr kumimoji="1" lang="en-US" altLang="ja-JP" sz="1050" dirty="0">
              <a:solidFill>
                <a:prstClr val="black"/>
              </a:solidFill>
              <a:latin typeface="Meiryo UI"/>
              <a:ea typeface="Meiryo UI"/>
            </a:endParaRPr>
          </a:p>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技術支援</a:t>
            </a:r>
            <a:endParaRPr kumimoji="1" lang="en-US" altLang="ja-JP" sz="1050" dirty="0">
              <a:solidFill>
                <a:prstClr val="black"/>
              </a:solidFill>
              <a:latin typeface="Meiryo UI"/>
              <a:ea typeface="Meiryo UI"/>
            </a:endParaRPr>
          </a:p>
          <a:p>
            <a:pPr marL="174625" marR="0" lvl="0" algn="l" defTabSz="457200" rtl="0" eaLnBrk="1" fontAlgn="auto" latinLnBrk="0" hangingPunct="1">
              <a:lnSpc>
                <a:spcPct val="100000"/>
              </a:lnSpc>
              <a:spcBef>
                <a:spcPts val="0"/>
              </a:spcBef>
              <a:spcAft>
                <a:spcPts val="0"/>
              </a:spcAft>
              <a:buClrTx/>
              <a:buSzTx/>
              <a:tabLst/>
              <a:defRPr/>
            </a:pPr>
            <a:r>
              <a:rPr kumimoji="1" lang="ja-JP" altLang="en-US" sz="1050" dirty="0">
                <a:solidFill>
                  <a:prstClr val="black"/>
                </a:solidFill>
                <a:latin typeface="Meiryo UI"/>
                <a:ea typeface="Meiryo UI"/>
              </a:rPr>
              <a:t>セミナー</a:t>
            </a:r>
            <a:endParaRPr kumimoji="1" lang="en-US" altLang="ja-JP" sz="1050" dirty="0">
              <a:solidFill>
                <a:prstClr val="black"/>
              </a:solidFill>
              <a:latin typeface="Meiryo UI"/>
              <a:ea typeface="Meiryo UI"/>
            </a:endParaRPr>
          </a:p>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prstClr val="black"/>
                </a:solidFill>
                <a:latin typeface="Meiryo UI"/>
                <a:ea typeface="Meiryo UI"/>
              </a:rPr>
              <a:t>補助金</a:t>
            </a:r>
            <a:endParaRPr kumimoji="1" lang="en-US" altLang="ja-JP" sz="1050" dirty="0">
              <a:solidFill>
                <a:prstClr val="black"/>
              </a:solidFill>
              <a:latin typeface="Meiryo UI"/>
              <a:ea typeface="Meiryo UI"/>
            </a:endParaRPr>
          </a:p>
          <a:p>
            <a:pPr marL="63450" marR="0" lvl="0" algn="r" defTabSz="457200" rtl="0" eaLnBrk="1" fontAlgn="auto" latinLnBrk="0" hangingPunct="1">
              <a:lnSpc>
                <a:spcPct val="100000"/>
              </a:lnSpc>
              <a:spcBef>
                <a:spcPts val="0"/>
              </a:spcBef>
              <a:spcAft>
                <a:spcPts val="0"/>
              </a:spcAft>
              <a:buClrTx/>
              <a:buSzTx/>
              <a:tabLst/>
              <a:defRPr/>
            </a:pPr>
            <a:r>
              <a:rPr kumimoji="1" lang="ja-JP" altLang="en-US" sz="1050" dirty="0">
                <a:solidFill>
                  <a:prstClr val="black"/>
                </a:solidFill>
                <a:latin typeface="Meiryo UI"/>
                <a:ea typeface="Meiryo UI"/>
              </a:rPr>
              <a:t>等</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69" name="グラフィックス 68" descr="繰り返し 単色塗りつぶし">
            <a:extLst>
              <a:ext uri="{FF2B5EF4-FFF2-40B4-BE49-F238E27FC236}">
                <a16:creationId xmlns:a16="http://schemas.microsoft.com/office/drawing/2014/main" id="{08CB776B-B01C-46EA-A831-38A9D10860BF}"/>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6135522" y="3639081"/>
            <a:ext cx="648000" cy="648000"/>
          </a:xfrm>
          <a:prstGeom prst="rect">
            <a:avLst/>
          </a:prstGeom>
        </p:spPr>
      </p:pic>
      <p:pic>
        <p:nvPicPr>
          <p:cNvPr id="70" name="グラフィックス 69" descr="繰り返し 単色塗りつぶし">
            <a:extLst>
              <a:ext uri="{FF2B5EF4-FFF2-40B4-BE49-F238E27FC236}">
                <a16:creationId xmlns:a16="http://schemas.microsoft.com/office/drawing/2014/main" id="{25CF9FE9-4F67-4D44-8DC9-D0039478DDA0}"/>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7379370" y="3639081"/>
            <a:ext cx="648000" cy="648000"/>
          </a:xfrm>
          <a:prstGeom prst="rect">
            <a:avLst/>
          </a:prstGeom>
        </p:spPr>
      </p:pic>
      <p:sp>
        <p:nvSpPr>
          <p:cNvPr id="16" name="テキスト ボックス 15">
            <a:extLst>
              <a:ext uri="{FF2B5EF4-FFF2-40B4-BE49-F238E27FC236}">
                <a16:creationId xmlns:a16="http://schemas.microsoft.com/office/drawing/2014/main" id="{90D6C5AE-265B-46A5-880B-9F0E3AD3AAAA}"/>
              </a:ext>
            </a:extLst>
          </p:cNvPr>
          <p:cNvSpPr txBox="1"/>
          <p:nvPr/>
        </p:nvSpPr>
        <p:spPr>
          <a:xfrm>
            <a:off x="2496958" y="1274121"/>
            <a:ext cx="3028081" cy="523220"/>
          </a:xfrm>
          <a:prstGeom prst="rect">
            <a:avLst/>
          </a:prstGeom>
          <a:noFill/>
        </p:spPr>
        <p:txBody>
          <a:bodyPr wrap="square" rtlCol="0">
            <a:spAutoFit/>
          </a:bodyPr>
          <a:lstStyle/>
          <a:p>
            <a:r>
              <a:rPr kumimoji="1" lang="ja-JP" altLang="en-US" sz="1400" dirty="0"/>
              <a:t>市町村課題を解決する</a:t>
            </a:r>
            <a:r>
              <a:rPr kumimoji="1" lang="en-US" altLang="ja-JP" sz="1400" dirty="0"/>
              <a:t>n</a:t>
            </a:r>
            <a:r>
              <a:rPr kumimoji="1" lang="ja-JP" altLang="en-US" sz="1400" dirty="0"/>
              <a:t>対</a:t>
            </a:r>
            <a:r>
              <a:rPr kumimoji="1" lang="en-US" altLang="ja-JP" sz="1400" dirty="0"/>
              <a:t>n</a:t>
            </a:r>
            <a:r>
              <a:rPr kumimoji="1" lang="ja-JP" altLang="en-US" sz="1400" dirty="0"/>
              <a:t>のサービス・ビジネスモデルの実証・実装</a:t>
            </a:r>
          </a:p>
        </p:txBody>
      </p:sp>
      <p:sp>
        <p:nvSpPr>
          <p:cNvPr id="42" name="テキスト ボックス 41">
            <a:extLst>
              <a:ext uri="{FF2B5EF4-FFF2-40B4-BE49-F238E27FC236}">
                <a16:creationId xmlns:a16="http://schemas.microsoft.com/office/drawing/2014/main" id="{ABD1989A-A500-4D67-AF64-597A5770943A}"/>
              </a:ext>
            </a:extLst>
          </p:cNvPr>
          <p:cNvSpPr txBox="1"/>
          <p:nvPr/>
        </p:nvSpPr>
        <p:spPr>
          <a:xfrm flipH="1">
            <a:off x="569551" y="871119"/>
            <a:ext cx="516514" cy="5909465"/>
          </a:xfrm>
          <a:prstGeom prst="rect">
            <a:avLst/>
          </a:prstGeom>
          <a:solidFill>
            <a:schemeClr val="accent1">
              <a:lumMod val="50000"/>
            </a:schemeClr>
          </a:solidFill>
        </p:spPr>
        <p:txBody>
          <a:bodyPr wrap="square" rtlCol="0" anchor="ctr" anchorCtr="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dirty="0">
                <a:solidFill>
                  <a:prstClr val="white"/>
                </a:solidFill>
                <a:effectLst>
                  <a:outerShdw blurRad="38100" dist="38100" dir="2700000" algn="tl">
                    <a:srgbClr val="000000">
                      <a:alpha val="43137"/>
                    </a:srgbClr>
                  </a:outerShdw>
                </a:effectLst>
                <a:latin typeface="Meiryo UI"/>
                <a:ea typeface="Meiryo UI"/>
              </a:rPr>
              <a:t>都市</a:t>
            </a:r>
            <a:r>
              <a:rPr kumimoji="1" lang="en-US" altLang="ja-JP" sz="1600" b="1" dirty="0">
                <a:solidFill>
                  <a:prstClr val="white"/>
                </a:solidFill>
                <a:effectLst>
                  <a:outerShdw blurRad="38100" dist="38100" dir="2700000" algn="tl">
                    <a:srgbClr val="000000">
                      <a:alpha val="43137"/>
                    </a:srgbClr>
                  </a:outerShdw>
                </a:effectLst>
                <a:latin typeface="Meiryo UI"/>
                <a:ea typeface="Meiryo UI"/>
              </a:rPr>
              <a:t>DX</a:t>
            </a:r>
            <a:endPar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endParaRPr>
          </a:p>
        </p:txBody>
      </p:sp>
      <p:sp>
        <p:nvSpPr>
          <p:cNvPr id="44" name="テキスト ボックス 43">
            <a:extLst>
              <a:ext uri="{FF2B5EF4-FFF2-40B4-BE49-F238E27FC236}">
                <a16:creationId xmlns:a16="http://schemas.microsoft.com/office/drawing/2014/main" id="{3742BD2F-8F80-4AAF-A853-D565FE704C2E}"/>
              </a:ext>
            </a:extLst>
          </p:cNvPr>
          <p:cNvSpPr txBox="1"/>
          <p:nvPr/>
        </p:nvSpPr>
        <p:spPr>
          <a:xfrm>
            <a:off x="5906783" y="2321064"/>
            <a:ext cx="1028605" cy="1223412"/>
          </a:xfrm>
          <a:prstGeom prst="rect">
            <a:avLst/>
          </a:prstGeom>
          <a:noFill/>
        </p:spPr>
        <p:txBody>
          <a:bodyPr wrap="square" rtlCol="0">
            <a:spAutoFit/>
          </a:bodyPr>
          <a:lstStyle/>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effectLst/>
                <a:uLnTx/>
                <a:uFillTx/>
                <a:latin typeface="Meiryo UI"/>
                <a:ea typeface="Meiryo UI"/>
                <a:cs typeface="+mn-cs"/>
              </a:rPr>
              <a:t>情報システムの適正化</a:t>
            </a:r>
            <a:endParaRPr kumimoji="1" lang="en-US" altLang="ja-JP" sz="1050" b="0" i="0" u="none" strike="noStrike" kern="1200" cap="none" spc="0" normalizeH="0" baseline="0" noProof="0" dirty="0">
              <a:ln>
                <a:noFill/>
              </a:ln>
              <a:effectLst/>
              <a:uLnTx/>
              <a:uFillTx/>
              <a:latin typeface="Meiryo UI"/>
              <a:ea typeface="Meiryo UI"/>
              <a:cs typeface="+mn-cs"/>
            </a:endParaRPr>
          </a:p>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effectLst/>
                <a:uLnTx/>
                <a:uFillTx/>
                <a:latin typeface="Meiryo UI"/>
                <a:ea typeface="Meiryo UI"/>
                <a:cs typeface="+mn-cs"/>
              </a:rPr>
              <a:t>業務の</a:t>
            </a:r>
            <a:r>
              <a:rPr kumimoji="1" lang="en-US" altLang="ja-JP" sz="1050" b="0" i="0" u="none" strike="noStrike" kern="1200" cap="none" spc="0" normalizeH="0" baseline="0" noProof="0" dirty="0">
                <a:ln>
                  <a:noFill/>
                </a:ln>
                <a:effectLst/>
                <a:uLnTx/>
                <a:uFillTx/>
                <a:latin typeface="Meiryo UI"/>
                <a:ea typeface="Meiryo UI"/>
                <a:cs typeface="+mn-cs"/>
              </a:rPr>
              <a:t>ICT</a:t>
            </a:r>
            <a:r>
              <a:rPr kumimoji="1" lang="ja-JP" altLang="en-US" sz="1050" b="0" i="0" u="none" strike="noStrike" kern="1200" cap="none" spc="0" normalizeH="0" baseline="0" noProof="0" dirty="0">
                <a:ln>
                  <a:noFill/>
                </a:ln>
                <a:effectLst/>
                <a:uLnTx/>
                <a:uFillTx/>
                <a:latin typeface="Meiryo UI"/>
                <a:ea typeface="Meiryo UI"/>
                <a:cs typeface="+mn-cs"/>
              </a:rPr>
              <a:t>化</a:t>
            </a:r>
            <a:endParaRPr kumimoji="1" lang="en-US" altLang="ja-JP" sz="1050" b="0" i="0" u="none" strike="noStrike" kern="1200" cap="none" spc="0" normalizeH="0" baseline="0" noProof="0" dirty="0">
              <a:ln>
                <a:noFill/>
              </a:ln>
              <a:effectLst/>
              <a:uLnTx/>
              <a:uFillTx/>
              <a:latin typeface="Meiryo UI"/>
              <a:ea typeface="Meiryo UI"/>
              <a:cs typeface="+mn-cs"/>
            </a:endParaRPr>
          </a:p>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a:ea typeface="Meiryo UI"/>
              </a:rPr>
              <a:t>庁内</a:t>
            </a:r>
            <a:r>
              <a:rPr kumimoji="1" lang="en-US" altLang="ja-JP" sz="1050" dirty="0">
                <a:latin typeface="Meiryo UI"/>
                <a:ea typeface="Meiryo UI"/>
              </a:rPr>
              <a:t>ICT</a:t>
            </a:r>
            <a:r>
              <a:rPr kumimoji="1" lang="ja-JP" altLang="en-US" sz="1050" dirty="0">
                <a:latin typeface="Meiryo UI"/>
                <a:ea typeface="Meiryo UI"/>
              </a:rPr>
              <a:t>環境の整備</a:t>
            </a:r>
            <a:endParaRPr kumimoji="1" lang="en-US" altLang="ja-JP" sz="1050" b="0" i="0" u="none" strike="noStrike" kern="1200" cap="none" spc="0" normalizeH="0" baseline="0" noProof="0" dirty="0">
              <a:ln>
                <a:noFill/>
              </a:ln>
              <a:effectLst/>
              <a:uLnTx/>
              <a:uFillTx/>
              <a:latin typeface="Meiryo UI"/>
              <a:ea typeface="Meiryo UI"/>
            </a:endParaRPr>
          </a:p>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050" b="0" i="0" u="none" strike="noStrike" kern="1200" cap="none" spc="0" normalizeH="0" baseline="0" noProof="0" dirty="0">
              <a:ln>
                <a:noFill/>
              </a:ln>
              <a:effectLst/>
              <a:uLnTx/>
              <a:uFillTx/>
              <a:latin typeface="Meiryo UI"/>
              <a:ea typeface="Meiryo UI"/>
              <a:cs typeface="+mn-cs"/>
            </a:endParaRPr>
          </a:p>
        </p:txBody>
      </p:sp>
      <p:pic>
        <p:nvPicPr>
          <p:cNvPr id="50" name="図 49"/>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8363001" y="189328"/>
            <a:ext cx="608962" cy="403200"/>
          </a:xfrm>
          <a:prstGeom prst="rect">
            <a:avLst/>
          </a:prstGeom>
        </p:spPr>
      </p:pic>
      <p:sp>
        <p:nvSpPr>
          <p:cNvPr id="3" name="テキスト ボックス 2"/>
          <p:cNvSpPr txBox="1"/>
          <p:nvPr/>
        </p:nvSpPr>
        <p:spPr>
          <a:xfrm>
            <a:off x="2749876" y="2060425"/>
            <a:ext cx="2210862" cy="1577355"/>
          </a:xfrm>
          <a:prstGeom prst="rect">
            <a:avLst/>
          </a:prstGeom>
          <a:noFill/>
        </p:spPr>
        <p:txBody>
          <a:bodyPr wrap="none" rtlCol="0">
            <a:spAutoFit/>
          </a:bodyPr>
          <a:lstStyle/>
          <a:p>
            <a:pPr marL="171450" indent="-171450">
              <a:spcBef>
                <a:spcPts val="300"/>
              </a:spcBef>
              <a:buFont typeface="Wingdings" panose="05000000000000000000" pitchFamily="2" charset="2"/>
              <a:buChar char="l"/>
            </a:pPr>
            <a:r>
              <a:rPr kumimoji="1" lang="ja-JP" altLang="en-US" sz="1400" dirty="0" smtClean="0"/>
              <a:t>高齢者にやさしいまちづくり</a:t>
            </a:r>
            <a:endParaRPr kumimoji="1" lang="en-US" altLang="ja-JP" sz="1400" dirty="0" smtClean="0"/>
          </a:p>
          <a:p>
            <a:pPr marL="171450" indent="-171450">
              <a:spcBef>
                <a:spcPts val="300"/>
              </a:spcBef>
              <a:buFont typeface="Wingdings" panose="05000000000000000000" pitchFamily="2" charset="2"/>
              <a:buChar char="l"/>
            </a:pPr>
            <a:r>
              <a:rPr kumimoji="1" lang="ja-JP" altLang="en-US" sz="1400" dirty="0" smtClean="0"/>
              <a:t>子育てしやすいまちづくり</a:t>
            </a:r>
            <a:endParaRPr kumimoji="1" lang="en-US" altLang="ja-JP" sz="1400" dirty="0" smtClean="0"/>
          </a:p>
          <a:p>
            <a:pPr marL="171450" indent="-171450">
              <a:spcBef>
                <a:spcPts val="300"/>
              </a:spcBef>
              <a:buFont typeface="Wingdings" panose="05000000000000000000" pitchFamily="2" charset="2"/>
              <a:buChar char="l"/>
            </a:pPr>
            <a:r>
              <a:rPr kumimoji="1" lang="ja-JP" altLang="en-US" sz="1400" dirty="0"/>
              <a:t>移動</a:t>
            </a:r>
            <a:r>
              <a:rPr kumimoji="1" lang="ja-JP" altLang="en-US" sz="1400" dirty="0" smtClean="0"/>
              <a:t>がスムーズなまちづくり</a:t>
            </a:r>
            <a:endParaRPr kumimoji="1" lang="en-US" altLang="ja-JP" sz="1400" dirty="0" smtClean="0"/>
          </a:p>
          <a:p>
            <a:pPr marL="171450" indent="-171450">
              <a:spcBef>
                <a:spcPts val="300"/>
              </a:spcBef>
              <a:buFont typeface="Wingdings" panose="05000000000000000000" pitchFamily="2" charset="2"/>
              <a:buChar char="l"/>
            </a:pPr>
            <a:r>
              <a:rPr kumimoji="1" lang="ja-JP" altLang="en-US" sz="1400" dirty="0" smtClean="0"/>
              <a:t>インバウンド・観光の再生</a:t>
            </a:r>
            <a:endParaRPr kumimoji="1" lang="en-US" altLang="ja-JP" sz="1400" dirty="0" smtClean="0"/>
          </a:p>
          <a:p>
            <a:pPr marL="171450" indent="-171450">
              <a:spcBef>
                <a:spcPts val="300"/>
              </a:spcBef>
              <a:buFont typeface="Wingdings" panose="05000000000000000000" pitchFamily="2" charset="2"/>
              <a:buChar char="l"/>
            </a:pPr>
            <a:r>
              <a:rPr kumimoji="1" lang="ja-JP" altLang="en-US" sz="1400" dirty="0" smtClean="0"/>
              <a:t>大阪ものづくり</a:t>
            </a:r>
            <a:r>
              <a:rPr kumimoji="1" lang="en-US" altLang="ja-JP" sz="1400" dirty="0" smtClean="0"/>
              <a:t>2.0</a:t>
            </a:r>
          </a:p>
          <a:p>
            <a:pPr marL="171450" indent="-171450">
              <a:spcBef>
                <a:spcPts val="300"/>
              </a:spcBef>
              <a:buFont typeface="Wingdings" panose="05000000000000000000" pitchFamily="2" charset="2"/>
              <a:buChar char="l"/>
            </a:pPr>
            <a:r>
              <a:rPr kumimoji="1" lang="ja-JP" altLang="en-US" sz="1400" dirty="0" smtClean="0"/>
              <a:t>安全・安心なまちづくり</a:t>
            </a:r>
            <a:endParaRPr kumimoji="1" lang="ja-JP" altLang="en-US" sz="1400" dirty="0"/>
          </a:p>
        </p:txBody>
      </p:sp>
      <p:sp>
        <p:nvSpPr>
          <p:cNvPr id="5" name="正方形/長方形 4"/>
          <p:cNvSpPr/>
          <p:nvPr/>
        </p:nvSpPr>
        <p:spPr>
          <a:xfrm>
            <a:off x="2496958" y="1797341"/>
            <a:ext cx="1925527" cy="307777"/>
          </a:xfrm>
          <a:prstGeom prst="rect">
            <a:avLst/>
          </a:prstGeom>
        </p:spPr>
        <p:txBody>
          <a:bodyPr wrap="none">
            <a:spAutoFit/>
          </a:bodyPr>
          <a:lstStyle/>
          <a:p>
            <a:pPr>
              <a:spcBef>
                <a:spcPts val="300"/>
              </a:spcBef>
            </a:pPr>
            <a:r>
              <a:rPr kumimoji="1" lang="ja-JP" altLang="en-US" sz="1400" b="1" dirty="0"/>
              <a:t>＜プロジェクトの例示＞</a:t>
            </a:r>
            <a:endParaRPr kumimoji="1" lang="en-US" altLang="ja-JP" sz="1400" b="1" dirty="0"/>
          </a:p>
        </p:txBody>
      </p:sp>
      <p:pic>
        <p:nvPicPr>
          <p:cNvPr id="27" name="グラフィックス 26" descr="繰り返し 単色塗りつぶし">
            <a:extLst>
              <a:ext uri="{FF2B5EF4-FFF2-40B4-BE49-F238E27FC236}">
                <a16:creationId xmlns:a16="http://schemas.microsoft.com/office/drawing/2014/main" id="{8767F590-0DA9-4B02-9262-9436CD8CACBF}"/>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1432525" y="3639081"/>
            <a:ext cx="648000" cy="648000"/>
          </a:xfrm>
          <a:prstGeom prst="rect">
            <a:avLst/>
          </a:prstGeom>
        </p:spPr>
      </p:pic>
    </p:spTree>
    <p:extLst>
      <p:ext uri="{BB962C8B-B14F-4D97-AF65-F5344CB8AC3E}">
        <p14:creationId xmlns:p14="http://schemas.microsoft.com/office/powerpoint/2010/main" val="1645924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ECEF43-4B55-40BD-9904-258F376D7EB9}"/>
              </a:ext>
            </a:extLst>
          </p:cNvPr>
          <p:cNvSpPr/>
          <p:nvPr/>
        </p:nvSpPr>
        <p:spPr>
          <a:xfrm>
            <a:off x="11563" y="1863474"/>
            <a:ext cx="9132437" cy="93871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sz="2000" dirty="0"/>
              <a:t>大阪府の取組み内容</a:t>
            </a:r>
            <a:r>
              <a:rPr lang="ja-JP" altLang="en-US" sz="2000" b="0" dirty="0"/>
              <a:t>｜</a:t>
            </a:r>
            <a:r>
              <a:rPr lang="ja-JP" altLang="en-US" sz="2000" dirty="0"/>
              <a:t>１）大阪スマートシティパートナーズフォーラム（</a:t>
            </a:r>
            <a:r>
              <a:rPr lang="en-US" altLang="ja-JP" sz="2000" dirty="0"/>
              <a:t>OSPF</a:t>
            </a:r>
            <a:r>
              <a:rPr lang="ja-JP" altLang="en-US" sz="2000" dirty="0"/>
              <a:t>）</a:t>
            </a:r>
            <a:endParaRPr kumimoji="1" lang="ja-JP" altLang="en-US" sz="2000" b="0" dirty="0"/>
          </a:p>
        </p:txBody>
      </p:sp>
      <p:sp>
        <p:nvSpPr>
          <p:cNvPr id="4" name="スライド番号プレースホルダー 3">
            <a:extLst>
              <a:ext uri="{FF2B5EF4-FFF2-40B4-BE49-F238E27FC236}">
                <a16:creationId xmlns:a16="http://schemas.microsoft.com/office/drawing/2014/main" id="{007395A8-0A52-4315-8C6A-3627FD623D2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r>
              <a:rPr kumimoji="1" lang="ja-JP" altLang="en-US" dirty="0"/>
              <a:t>　</a:t>
            </a:r>
          </a:p>
        </p:txBody>
      </p:sp>
      <p:sp>
        <p:nvSpPr>
          <p:cNvPr id="179" name="正方形/長方形 178"/>
          <p:cNvSpPr/>
          <p:nvPr/>
        </p:nvSpPr>
        <p:spPr>
          <a:xfrm>
            <a:off x="228051" y="665992"/>
            <a:ext cx="8624967" cy="1077218"/>
          </a:xfrm>
          <a:prstGeom prst="rect">
            <a:avLst/>
          </a:prstGeom>
        </p:spPr>
        <p:txBody>
          <a:bodyPr wrap="square">
            <a:spAutoFit/>
          </a:bodyPr>
          <a:lstStyle/>
          <a:p>
            <a:pPr marL="285750" marR="0" lvl="0" indent="-285750" algn="l" defTabSz="457200" rtl="0" eaLnBrk="1" fontAlgn="auto" latinLnBrk="0" hangingPunct="1">
              <a:spcBef>
                <a:spcPts val="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大阪における地域・社会課題を解決し、公民共同のエコシステムを実現するため、会員企業のソリューションを組み合わせ、</a:t>
            </a:r>
            <a:r>
              <a:rPr kumimoji="1" lang="ja-JP" altLang="en-US" sz="1600" b="0" i="0" u="none" strike="noStrike" kern="1200" cap="none" spc="0" normalizeH="0" baseline="0" noProof="0" dirty="0">
                <a:ln>
                  <a:noFill/>
                </a:ln>
                <a:effectLst/>
                <a:uLnTx/>
                <a:uFillTx/>
                <a:latin typeface="Meiryo UI"/>
                <a:ea typeface="Meiryo UI"/>
                <a:cs typeface="+mn-cs"/>
              </a:rPr>
              <a:t>市町村の負担を低減しつつ、収益が還元されるビジネスモデル</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を構築。</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spcBef>
                <a:spcPts val="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ｎ対ｎ（複数企業対複数市町村）の取組みをめざしてスマートシティ化を推進していく。</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spcBef>
                <a:spcPts val="0"/>
              </a:spcBef>
              <a:spcAft>
                <a:spcPts val="0"/>
              </a:spcAft>
              <a:buClrTx/>
              <a:buSzTx/>
              <a:buFont typeface="Wingdings" panose="05000000000000000000" pitchFamily="2" charset="2"/>
              <a:buChar char="Ø"/>
              <a:tabLst/>
              <a:defRPr/>
            </a:pPr>
            <a:r>
              <a:rPr kumimoji="1" lang="ja-JP" altLang="en-US" sz="1600" dirty="0">
                <a:latin typeface="Meiryo UI"/>
                <a:ea typeface="Meiryo UI"/>
              </a:rPr>
              <a:t>戦略</a:t>
            </a:r>
            <a:r>
              <a:rPr kumimoji="1" lang="en-US" altLang="ja-JP" sz="1600" dirty="0">
                <a:latin typeface="Meiryo UI"/>
                <a:ea typeface="Meiryo UI"/>
              </a:rPr>
              <a:t>ver.1.0</a:t>
            </a:r>
            <a:r>
              <a:rPr kumimoji="1" lang="ja-JP" altLang="en-US" sz="1600" dirty="0">
                <a:latin typeface="Meiryo UI"/>
                <a:ea typeface="Meiryo UI"/>
              </a:rPr>
              <a:t>でプロジェクトに着手。戦略</a:t>
            </a:r>
            <a:r>
              <a:rPr kumimoji="1" lang="en-US" altLang="ja-JP" sz="1600" dirty="0">
                <a:latin typeface="Meiryo UI"/>
                <a:ea typeface="Meiryo UI"/>
              </a:rPr>
              <a:t>Ver.2.0</a:t>
            </a:r>
            <a:r>
              <a:rPr kumimoji="1" lang="ja-JP" altLang="en-US" sz="1600" dirty="0">
                <a:latin typeface="Meiryo UI"/>
                <a:ea typeface="Meiryo UI"/>
              </a:rPr>
              <a:t>では実装へ向けた具体的な取り組みを進める。</a:t>
            </a:r>
            <a:endParaRPr kumimoji="1" lang="ja-JP" altLang="en-US" sz="1600" b="0" i="0" u="none" strike="noStrike" kern="1200" cap="none" spc="0" normalizeH="0" baseline="0" noProof="0" dirty="0">
              <a:ln>
                <a:noFill/>
              </a:ln>
              <a:effectLst/>
              <a:uLnTx/>
              <a:uFillTx/>
              <a:latin typeface="Meiryo UI"/>
              <a:ea typeface="Meiryo UI"/>
            </a:endParaRPr>
          </a:p>
        </p:txBody>
      </p:sp>
      <p:cxnSp>
        <p:nvCxnSpPr>
          <p:cNvPr id="42" name="直線矢印コネクタ 41"/>
          <p:cNvCxnSpPr>
            <a:cxnSpLocks/>
          </p:cNvCxnSpPr>
          <p:nvPr/>
        </p:nvCxnSpPr>
        <p:spPr>
          <a:xfrm>
            <a:off x="11563" y="1993174"/>
            <a:ext cx="6070790" cy="0"/>
          </a:xfrm>
          <a:prstGeom prst="straightConnector1">
            <a:avLst/>
          </a:prstGeom>
          <a:ln w="247650">
            <a:gradFill>
              <a:gsLst>
                <a:gs pos="48000">
                  <a:srgbClr val="00AEEF"/>
                </a:gs>
                <a:gs pos="0">
                  <a:srgbClr val="00ABEE"/>
                </a:gs>
                <a:gs pos="100000">
                  <a:srgbClr val="0071C1"/>
                </a:gs>
              </a:gsLst>
              <a:lin ang="0" scaled="0"/>
            </a:gradFill>
            <a:headEnd w="med" len="sm"/>
            <a:tailEnd type="triangle" w="sm" len="sm"/>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1108476" y="2117590"/>
            <a:ext cx="1242639"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70C0"/>
                </a:solidFill>
                <a:effectLst/>
                <a:uLnTx/>
                <a:uFillTx/>
                <a:latin typeface="Meiryo UI"/>
                <a:ea typeface="Meiryo UI"/>
                <a:cs typeface="+mn-cs"/>
              </a:rPr>
              <a:t>STEP1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市町村の課題を</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ヒアリング</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14" name="テキスト ボックス 313"/>
          <p:cNvSpPr txBox="1"/>
          <p:nvPr/>
        </p:nvSpPr>
        <p:spPr>
          <a:xfrm>
            <a:off x="2686497" y="2123942"/>
            <a:ext cx="1452695"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70C0"/>
                </a:solidFill>
                <a:effectLst/>
                <a:uLnTx/>
                <a:uFillTx/>
                <a:latin typeface="Meiryo UI"/>
                <a:ea typeface="Meiryo UI"/>
                <a:cs typeface="+mn-cs"/>
              </a:rPr>
              <a:t>STEP</a:t>
            </a:r>
            <a:r>
              <a:rPr kumimoji="1" lang="ja-JP" altLang="en-US" sz="1400" b="1" i="0" u="none" strike="noStrike" kern="1200" cap="none" spc="0" normalizeH="0" baseline="0" noProof="0" dirty="0">
                <a:ln>
                  <a:noFill/>
                </a:ln>
                <a:solidFill>
                  <a:srgbClr val="0070C0"/>
                </a:solidFill>
                <a:effectLst/>
                <a:uLnTx/>
                <a:uFillTx/>
                <a:latin typeface="Meiryo UI"/>
                <a:ea typeface="Meiryo UI"/>
                <a:cs typeface="+mn-cs"/>
              </a:rPr>
              <a:t>２</a:t>
            </a:r>
            <a:endParaRPr kumimoji="1" lang="en-US" altLang="ja-JP" sz="1400" b="1" i="0" u="none" strike="noStrike" kern="1200" cap="none" spc="0" normalizeH="0" baseline="0" noProof="0" dirty="0">
              <a:ln>
                <a:noFill/>
              </a:ln>
              <a:solidFill>
                <a:srgbClr val="0070C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課題解決サービス</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ビジネスモデルの構築</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15" name="テキスト ボックス 314"/>
          <p:cNvSpPr txBox="1"/>
          <p:nvPr/>
        </p:nvSpPr>
        <p:spPr>
          <a:xfrm>
            <a:off x="4376765" y="2126207"/>
            <a:ext cx="1543675"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70C0"/>
                </a:solidFill>
                <a:effectLst/>
                <a:uLnTx/>
                <a:uFillTx/>
                <a:latin typeface="Meiryo UI"/>
                <a:ea typeface="Meiryo UI"/>
                <a:cs typeface="+mn-cs"/>
              </a:rPr>
              <a:t>STEP</a:t>
            </a:r>
            <a:r>
              <a:rPr kumimoji="1" lang="ja-JP" altLang="en-US" sz="1400" b="1" i="0" u="none" strike="noStrike" kern="1200" cap="none" spc="0" normalizeH="0" baseline="0" noProof="0" dirty="0">
                <a:ln>
                  <a:noFill/>
                </a:ln>
                <a:solidFill>
                  <a:srgbClr val="0070C0"/>
                </a:solidFill>
                <a:effectLst/>
                <a:uLnTx/>
                <a:uFillTx/>
                <a:latin typeface="Meiryo UI"/>
                <a:ea typeface="Meiryo UI"/>
                <a:cs typeface="+mn-cs"/>
              </a:rPr>
              <a:t>３</a:t>
            </a:r>
            <a:endParaRPr kumimoji="1" lang="en-US" altLang="ja-JP" sz="1400" b="1" i="0" u="none" strike="noStrike" kern="1200" cap="none" spc="0" normalizeH="0" baseline="0" noProof="0" dirty="0">
              <a:ln>
                <a:noFill/>
              </a:ln>
              <a:solidFill>
                <a:srgbClr val="0070C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持続可能なサービスを</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地域で実証</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2" name="テキスト ボックス 61"/>
          <p:cNvSpPr txBox="1"/>
          <p:nvPr/>
        </p:nvSpPr>
        <p:spPr>
          <a:xfrm>
            <a:off x="6176460" y="1742934"/>
            <a:ext cx="2836271" cy="837662"/>
          </a:xfrm>
          <a:prstGeom prst="roundRect">
            <a:avLst/>
          </a:prstGeom>
          <a:solidFill>
            <a:schemeClr val="accent4"/>
          </a:solidFill>
          <a:effectLst>
            <a:outerShdw blurRad="50800" dist="38100" dir="2700000" algn="tl" rotWithShape="0">
              <a:prstClr val="black">
                <a:alpha val="40000"/>
              </a:prstClr>
            </a:outerShdw>
          </a:effectLst>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4546A">
                    <a:lumMod val="50000"/>
                  </a:srgbClr>
                </a:solidFill>
                <a:effectLst/>
                <a:uLnTx/>
                <a:uFillTx/>
                <a:latin typeface="Meiryo UI"/>
                <a:ea typeface="Meiryo UI"/>
                <a:cs typeface="+mn-cs"/>
              </a:rPr>
              <a:t>公民共同エコシステムによる</a:t>
            </a:r>
            <a:endParaRPr kumimoji="1" lang="en-US" altLang="ja-JP" sz="1800" b="1" i="0" u="none" strike="noStrike" kern="1200" cap="none" spc="0" normalizeH="0" baseline="0" noProof="0" dirty="0">
              <a:ln>
                <a:noFill/>
              </a:ln>
              <a:solidFill>
                <a:srgbClr val="44546A">
                  <a:lumMod val="50000"/>
                </a:srgbClr>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4546A">
                    <a:lumMod val="50000"/>
                  </a:srgbClr>
                </a:solidFill>
                <a:effectLst/>
                <a:uLnTx/>
                <a:uFillTx/>
                <a:latin typeface="Meiryo UI"/>
                <a:ea typeface="Meiryo UI"/>
                <a:cs typeface="+mn-cs"/>
              </a:rPr>
              <a:t>スマートシティの実現へ</a:t>
            </a:r>
            <a:endParaRPr kumimoji="1" lang="en-US" altLang="ja-JP" sz="1800" b="1" i="0" u="none" strike="noStrike" kern="1200" cap="none" spc="0" normalizeH="0" baseline="0" noProof="0" dirty="0">
              <a:ln>
                <a:noFill/>
              </a:ln>
              <a:solidFill>
                <a:srgbClr val="44546A">
                  <a:lumMod val="50000"/>
                </a:srgbClr>
              </a:solidFill>
              <a:effectLst/>
              <a:uLnTx/>
              <a:uFillTx/>
              <a:latin typeface="Meiryo UI"/>
              <a:ea typeface="Meiryo UI"/>
              <a:cs typeface="+mn-cs"/>
            </a:endParaRPr>
          </a:p>
        </p:txBody>
      </p:sp>
      <p:sp>
        <p:nvSpPr>
          <p:cNvPr id="307" name="テキスト ボックス 306"/>
          <p:cNvSpPr txBox="1"/>
          <p:nvPr/>
        </p:nvSpPr>
        <p:spPr>
          <a:xfrm>
            <a:off x="5588760" y="4639117"/>
            <a:ext cx="112987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進行中の</a:t>
            </a:r>
            <a:endParaRPr kumimoji="1" lang="en-US" altLang="ja-JP" sz="12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プロジェクト</a:t>
            </a:r>
          </a:p>
        </p:txBody>
      </p:sp>
      <p:pic>
        <p:nvPicPr>
          <p:cNvPr id="8" name="図 7"/>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965859" y="3213052"/>
            <a:ext cx="4983181" cy="3526244"/>
          </a:xfrm>
          <a:prstGeom prst="rect">
            <a:avLst/>
          </a:prstGeom>
        </p:spPr>
      </p:pic>
      <p:sp>
        <p:nvSpPr>
          <p:cNvPr id="7" name="正方形/長方形 6"/>
          <p:cNvSpPr/>
          <p:nvPr/>
        </p:nvSpPr>
        <p:spPr>
          <a:xfrm>
            <a:off x="1133340" y="4069724"/>
            <a:ext cx="2434108" cy="46363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34" name="図 33"/>
          <p:cNvPicPr>
            <a:picLocks noChangeAspect="1"/>
          </p:cNvPicPr>
          <p:nvPr/>
        </p:nvPicPr>
        <p:blipFill>
          <a:blip r:embed="rId3"/>
          <a:stretch>
            <a:fillRect/>
          </a:stretch>
        </p:blipFill>
        <p:spPr>
          <a:xfrm>
            <a:off x="493724" y="2844388"/>
            <a:ext cx="3272929" cy="3936166"/>
          </a:xfrm>
          <a:prstGeom prst="rect">
            <a:avLst/>
          </a:prstGeom>
        </p:spPr>
      </p:pic>
      <p:pic>
        <p:nvPicPr>
          <p:cNvPr id="17" name="図 1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432100" y="187602"/>
            <a:ext cx="608962" cy="403200"/>
          </a:xfrm>
          <a:prstGeom prst="rect">
            <a:avLst/>
          </a:prstGeom>
        </p:spPr>
      </p:pic>
    </p:spTree>
    <p:extLst>
      <p:ext uri="{BB962C8B-B14F-4D97-AF65-F5344CB8AC3E}">
        <p14:creationId xmlns:p14="http://schemas.microsoft.com/office/powerpoint/2010/main" val="18997868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2392907" y="4555098"/>
            <a:ext cx="6513367" cy="1543414"/>
          </a:xfrm>
          <a:prstGeom prst="roundRect">
            <a:avLst>
              <a:gd name="adj" fmla="val 605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sz="2000" dirty="0"/>
              <a:t>大阪府の取組み内容</a:t>
            </a:r>
            <a:r>
              <a:rPr lang="ja-JP" altLang="en-US" sz="2000" b="0" dirty="0"/>
              <a:t>｜</a:t>
            </a:r>
            <a:r>
              <a:rPr lang="ja-JP" altLang="en-US" sz="2000" dirty="0"/>
              <a:t>１）大阪スマートシティパートナーズフォーラム（</a:t>
            </a:r>
            <a:r>
              <a:rPr lang="en-US" altLang="ja-JP" sz="2000" dirty="0"/>
              <a:t>OSPF</a:t>
            </a:r>
            <a:r>
              <a:rPr lang="ja-JP" altLang="en-US" sz="2000" dirty="0"/>
              <a:t>）</a:t>
            </a:r>
            <a:endParaRPr kumimoji="1" lang="ja-JP" altLang="en-US" sz="2000" b="0" dirty="0"/>
          </a:p>
        </p:txBody>
      </p:sp>
      <p:sp>
        <p:nvSpPr>
          <p:cNvPr id="16" name="スライド番号プレースホルダー 1">
            <a:extLst>
              <a:ext uri="{FF2B5EF4-FFF2-40B4-BE49-F238E27FC236}">
                <a16:creationId xmlns:a16="http://schemas.microsoft.com/office/drawing/2014/main" id="{5BBCF660-37D5-4B57-A9A7-402BC7F2E900}"/>
              </a:ext>
            </a:extLst>
          </p:cNvPr>
          <p:cNvSpPr txBox="1">
            <a:spLocks/>
          </p:cNvSpPr>
          <p:nvPr/>
        </p:nvSpPr>
        <p:spPr>
          <a:xfrm>
            <a:off x="7009036" y="6486059"/>
            <a:ext cx="2059934" cy="32518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C34BEB-4A20-458F-AD4D-39E29A2F47F5}"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8" name="テキスト ボックス 17"/>
          <p:cNvSpPr txBox="1"/>
          <p:nvPr/>
        </p:nvSpPr>
        <p:spPr>
          <a:xfrm>
            <a:off x="4235145" y="1493461"/>
            <a:ext cx="444942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2AC5CA"/>
                </a:solidFill>
                <a:effectLst/>
                <a:uLnTx/>
                <a:uFillTx/>
                <a:latin typeface="HGP創英角ｺﾞｼｯｸUB" panose="020B0900000000000000" pitchFamily="50" charset="-128"/>
                <a:ea typeface="HGP創英角ｺﾞｼｯｸUB" panose="020B0900000000000000" pitchFamily="50" charset="-128"/>
                <a:cs typeface="+mn-cs"/>
              </a:rPr>
              <a:t>豊能町スマートシティプロジェクト</a:t>
            </a:r>
          </a:p>
        </p:txBody>
      </p:sp>
      <p:pic>
        <p:nvPicPr>
          <p:cNvPr id="21" name="図 20">
            <a:extLst>
              <a:ext uri="{FF2B5EF4-FFF2-40B4-BE49-F238E27FC236}">
                <a16:creationId xmlns:a16="http://schemas.microsoft.com/office/drawing/2014/main" id="{F51EE318-98A1-4510-990D-B15E674AFDB2}"/>
              </a:ext>
            </a:extLst>
          </p:cNvPr>
          <p:cNvPicPr>
            <a:picLocks noChangeAspect="1"/>
          </p:cNvPicPr>
          <p:nvPr/>
        </p:nvPicPr>
        <p:blipFill rotWithShape="1">
          <a:blip r:embed="rId2" cstate="hqprint">
            <a:clrChange>
              <a:clrFrom>
                <a:srgbClr val="FBFBFB"/>
              </a:clrFrom>
              <a:clrTo>
                <a:srgbClr val="FBFBFB">
                  <a:alpha val="0"/>
                </a:srgbClr>
              </a:clrTo>
            </a:clrChange>
            <a:extLst>
              <a:ext uri="{28A0092B-C50C-407E-A947-70E740481C1C}">
                <a14:useLocalDpi xmlns:a14="http://schemas.microsoft.com/office/drawing/2010/main"/>
              </a:ext>
            </a:extLst>
          </a:blip>
          <a:srcRect/>
          <a:stretch/>
        </p:blipFill>
        <p:spPr>
          <a:xfrm>
            <a:off x="348297" y="2243094"/>
            <a:ext cx="1857167" cy="3802986"/>
          </a:xfrm>
          <a:prstGeom prst="rect">
            <a:avLst/>
          </a:prstGeom>
        </p:spPr>
      </p:pic>
      <p:cxnSp>
        <p:nvCxnSpPr>
          <p:cNvPr id="22" name="直線コネクタ 21"/>
          <p:cNvCxnSpPr/>
          <p:nvPr/>
        </p:nvCxnSpPr>
        <p:spPr>
          <a:xfrm>
            <a:off x="295072" y="2064089"/>
            <a:ext cx="8568000" cy="0"/>
          </a:xfrm>
          <a:prstGeom prst="line">
            <a:avLst/>
          </a:prstGeom>
          <a:ln w="19050">
            <a:solidFill>
              <a:srgbClr val="2AC5CA"/>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463976" y="2161001"/>
            <a:ext cx="65558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小さな町が、最先端のコンパクトスマートシティに！</a:t>
            </a:r>
          </a:p>
        </p:txBody>
      </p:sp>
      <p:pic>
        <p:nvPicPr>
          <p:cNvPr id="24" name="図 23">
            <a:extLst>
              <a:ext uri="{FF2B5EF4-FFF2-40B4-BE49-F238E27FC236}">
                <a16:creationId xmlns:a16="http://schemas.microsoft.com/office/drawing/2014/main" id="{BE6ACEE6-D25A-4C0F-846E-9091B2687141}"/>
              </a:ext>
            </a:extLst>
          </p:cNvPr>
          <p:cNvPicPr>
            <a:picLocks noChangeAspect="1"/>
          </p:cNvPicPr>
          <p:nvPr/>
        </p:nvPicPr>
        <p:blipFill>
          <a:blip r:embed="rId3"/>
          <a:stretch>
            <a:fillRect/>
          </a:stretch>
        </p:blipFill>
        <p:spPr>
          <a:xfrm>
            <a:off x="2409559" y="1303627"/>
            <a:ext cx="1656248" cy="663951"/>
          </a:xfrm>
          <a:prstGeom prst="rect">
            <a:avLst/>
          </a:prstGeom>
        </p:spPr>
      </p:pic>
      <p:sp>
        <p:nvSpPr>
          <p:cNvPr id="92" name="テキスト ボックス 91">
            <a:extLst>
              <a:ext uri="{FF2B5EF4-FFF2-40B4-BE49-F238E27FC236}">
                <a16:creationId xmlns:a16="http://schemas.microsoft.com/office/drawing/2014/main" id="{DD5FABDB-1A10-45E8-8C41-820BF38D6F93}"/>
              </a:ext>
            </a:extLst>
          </p:cNvPr>
          <p:cNvSpPr txBox="1"/>
          <p:nvPr/>
        </p:nvSpPr>
        <p:spPr>
          <a:xfrm>
            <a:off x="2640640" y="4247657"/>
            <a:ext cx="65558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運用ガイドサンプルによる自治体の作業効率の向上</a:t>
            </a: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（スマートシティリファレンスガイドベース）</a:t>
            </a: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93" name="楕円 92">
            <a:extLst>
              <a:ext uri="{FF2B5EF4-FFF2-40B4-BE49-F238E27FC236}">
                <a16:creationId xmlns:a16="http://schemas.microsoft.com/office/drawing/2014/main" id="{F2D9950E-EF64-4AA2-ADC1-A842915889FD}"/>
              </a:ext>
            </a:extLst>
          </p:cNvPr>
          <p:cNvSpPr/>
          <p:nvPr/>
        </p:nvSpPr>
        <p:spPr>
          <a:xfrm>
            <a:off x="2501807" y="3380237"/>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a:t>
            </a:r>
            <a:endPar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94" name="楕円 93">
            <a:extLst>
              <a:ext uri="{FF2B5EF4-FFF2-40B4-BE49-F238E27FC236}">
                <a16:creationId xmlns:a16="http://schemas.microsoft.com/office/drawing/2014/main" id="{A64B538A-971D-4846-8FD4-6AB4599894E7}"/>
              </a:ext>
            </a:extLst>
          </p:cNvPr>
          <p:cNvSpPr/>
          <p:nvPr/>
        </p:nvSpPr>
        <p:spPr>
          <a:xfrm>
            <a:off x="2501807" y="3667635"/>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a:t>
            </a:r>
            <a:endPar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95" name="楕円 94">
            <a:extLst>
              <a:ext uri="{FF2B5EF4-FFF2-40B4-BE49-F238E27FC236}">
                <a16:creationId xmlns:a16="http://schemas.microsoft.com/office/drawing/2014/main" id="{C1A7AE36-0303-4296-A368-7F6FD2650BC2}"/>
              </a:ext>
            </a:extLst>
          </p:cNvPr>
          <p:cNvSpPr/>
          <p:nvPr/>
        </p:nvSpPr>
        <p:spPr>
          <a:xfrm>
            <a:off x="2501807" y="3961868"/>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3</a:t>
            </a:r>
            <a:endPar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96" name="楕円 95">
            <a:extLst>
              <a:ext uri="{FF2B5EF4-FFF2-40B4-BE49-F238E27FC236}">
                <a16:creationId xmlns:a16="http://schemas.microsoft.com/office/drawing/2014/main" id="{253BC4BE-2906-45C8-A8E0-2DF1CF5D8B95}"/>
              </a:ext>
            </a:extLst>
          </p:cNvPr>
          <p:cNvSpPr/>
          <p:nvPr/>
        </p:nvSpPr>
        <p:spPr>
          <a:xfrm>
            <a:off x="2501807" y="4283994"/>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4</a:t>
            </a:r>
            <a:endPar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97" name="図 96">
            <a:extLst>
              <a:ext uri="{FF2B5EF4-FFF2-40B4-BE49-F238E27FC236}">
                <a16:creationId xmlns:a16="http://schemas.microsoft.com/office/drawing/2014/main" id="{1D3A9835-DAFB-49FD-B5B7-55EC8EABB3D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51671" y="6406008"/>
            <a:ext cx="904152" cy="354428"/>
          </a:xfrm>
          <a:prstGeom prst="rect">
            <a:avLst/>
          </a:prstGeom>
        </p:spPr>
      </p:pic>
      <p:pic>
        <p:nvPicPr>
          <p:cNvPr id="98" name="Picture 4" descr="IB02">
            <a:extLst>
              <a:ext uri="{FF2B5EF4-FFF2-40B4-BE49-F238E27FC236}">
                <a16:creationId xmlns:a16="http://schemas.microsoft.com/office/drawing/2014/main" id="{D4F84078-7C33-4E82-9061-1920235A8A8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26723" y="6433987"/>
            <a:ext cx="1218352" cy="26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12" descr="01_corp_brandlogo_S">
            <a:extLst>
              <a:ext uri="{FF2B5EF4-FFF2-40B4-BE49-F238E27FC236}">
                <a16:creationId xmlns:a16="http://schemas.microsoft.com/office/drawing/2014/main" id="{0D3D97B1-0994-487B-9F9E-4602A622509F}"/>
              </a:ext>
            </a:extLst>
          </p:cNvPr>
          <p:cNvPicPr>
            <a:picLocks noChangeAspect="1" noChangeArrowheads="1"/>
          </p:cNvPicPr>
          <p:nvPr/>
        </p:nvPicPr>
        <p:blipFill>
          <a:blip r:embed="rId6" cstate="print">
            <a:clrChange>
              <a:clrFrom>
                <a:srgbClr val="FAFEFD"/>
              </a:clrFrom>
              <a:clrTo>
                <a:srgbClr val="FAFEFD">
                  <a:alpha val="0"/>
                </a:srgbClr>
              </a:clrTo>
            </a:clrChange>
            <a:extLst>
              <a:ext uri="{28A0092B-C50C-407E-A947-70E740481C1C}">
                <a14:useLocalDpi xmlns:a14="http://schemas.microsoft.com/office/drawing/2010/main"/>
              </a:ext>
            </a:extLst>
          </a:blip>
          <a:srcRect/>
          <a:stretch>
            <a:fillRect/>
          </a:stretch>
        </p:blipFill>
        <p:spPr bwMode="auto">
          <a:xfrm>
            <a:off x="4883074" y="6429189"/>
            <a:ext cx="1001515" cy="217795"/>
          </a:xfrm>
          <a:prstGeom prst="rect">
            <a:avLst/>
          </a:prstGeom>
          <a:noFill/>
          <a:extLst>
            <a:ext uri="{909E8E84-426E-40DD-AFC4-6F175D3DCCD1}">
              <a14:hiddenFill xmlns:a14="http://schemas.microsoft.com/office/drawing/2010/main">
                <a:solidFill>
                  <a:srgbClr val="FFFFFF"/>
                </a:solidFill>
              </a14:hiddenFill>
            </a:ext>
          </a:extLst>
        </p:spPr>
      </p:pic>
      <p:pic>
        <p:nvPicPr>
          <p:cNvPr id="100" name="図 99">
            <a:extLst>
              <a:ext uri="{FF2B5EF4-FFF2-40B4-BE49-F238E27FC236}">
                <a16:creationId xmlns:a16="http://schemas.microsoft.com/office/drawing/2014/main" id="{A6BEB4A6-D2F6-4DFC-99C0-0D54595C847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04085" y="6441486"/>
            <a:ext cx="1038680" cy="219349"/>
          </a:xfrm>
          <a:prstGeom prst="rect">
            <a:avLst/>
          </a:prstGeom>
        </p:spPr>
      </p:pic>
      <p:pic>
        <p:nvPicPr>
          <p:cNvPr id="103" name="図 102">
            <a:extLst>
              <a:ext uri="{FF2B5EF4-FFF2-40B4-BE49-F238E27FC236}">
                <a16:creationId xmlns:a16="http://schemas.microsoft.com/office/drawing/2014/main" id="{80C4D50C-1AA6-41CD-98CD-06D0AD9E09F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artisticLineDrawing/>
                    </a14:imgEffect>
                  </a14:imgLayer>
                </a14:imgProps>
              </a:ext>
              <a:ext uri="{28A0092B-C50C-407E-A947-70E740481C1C}">
                <a14:useLocalDpi xmlns:a14="http://schemas.microsoft.com/office/drawing/2010/main"/>
              </a:ext>
            </a:extLst>
          </a:blip>
          <a:srcRect/>
          <a:stretch/>
        </p:blipFill>
        <p:spPr>
          <a:xfrm>
            <a:off x="1477819" y="6378850"/>
            <a:ext cx="368794" cy="296442"/>
          </a:xfrm>
          <a:prstGeom prst="rect">
            <a:avLst/>
          </a:prstGeom>
        </p:spPr>
      </p:pic>
      <p:grpSp>
        <p:nvGrpSpPr>
          <p:cNvPr id="14" name="グループ化 13"/>
          <p:cNvGrpSpPr/>
          <p:nvPr/>
        </p:nvGrpSpPr>
        <p:grpSpPr>
          <a:xfrm>
            <a:off x="2537610" y="4631698"/>
            <a:ext cx="2699600" cy="1334487"/>
            <a:chOff x="2528156" y="4617579"/>
            <a:chExt cx="2438903" cy="1179500"/>
          </a:xfrm>
        </p:grpSpPr>
        <p:pic>
          <p:nvPicPr>
            <p:cNvPr id="28" name="図 27"/>
            <p:cNvPicPr>
              <a:picLocks noChangeAspect="1"/>
            </p:cNvPicPr>
            <p:nvPr/>
          </p:nvPicPr>
          <p:blipFill>
            <a:blip r:embed="rId10"/>
            <a:stretch>
              <a:fillRect/>
            </a:stretch>
          </p:blipFill>
          <p:spPr>
            <a:xfrm>
              <a:off x="2528156" y="4617579"/>
              <a:ext cx="2438903" cy="1179500"/>
            </a:xfrm>
            <a:prstGeom prst="rect">
              <a:avLst/>
            </a:prstGeom>
          </p:spPr>
        </p:pic>
        <p:pic>
          <p:nvPicPr>
            <p:cNvPr id="29" name="図 28"/>
            <p:cNvPicPr>
              <a:picLocks noChangeAspect="1"/>
            </p:cNvPicPr>
            <p:nvPr/>
          </p:nvPicPr>
          <p:blipFill rotWithShape="1">
            <a:blip r:embed="rId11" cstate="hqprint">
              <a:extLst>
                <a:ext uri="{28A0092B-C50C-407E-A947-70E740481C1C}">
                  <a14:useLocalDpi xmlns:a14="http://schemas.microsoft.com/office/drawing/2010/main"/>
                </a:ext>
              </a:extLst>
            </a:blip>
            <a:srcRect r="-3"/>
            <a:stretch/>
          </p:blipFill>
          <p:spPr>
            <a:xfrm>
              <a:off x="2528156" y="4843791"/>
              <a:ext cx="98989" cy="747991"/>
            </a:xfrm>
            <a:prstGeom prst="rect">
              <a:avLst/>
            </a:prstGeom>
          </p:spPr>
        </p:pic>
      </p:grpSp>
      <p:sp>
        <p:nvSpPr>
          <p:cNvPr id="4" name="正方形/長方形 3"/>
          <p:cNvSpPr/>
          <p:nvPr/>
        </p:nvSpPr>
        <p:spPr>
          <a:xfrm>
            <a:off x="2478844" y="2560815"/>
            <a:ext cx="641041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住民との距離が近い、町だからこそ実現できる住民の声を聞きながら育つ</a:t>
            </a:r>
            <a:endPar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スマートシティ。小規模自治体がスマートシティで取り組むうえで課題となる、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「わからない」「人材がいない」「予算がない」のないない問題に挑みます。</a:t>
            </a:r>
          </a:p>
        </p:txBody>
      </p:sp>
      <p:sp>
        <p:nvSpPr>
          <p:cNvPr id="8" name="正方形/長方形 7"/>
          <p:cNvSpPr/>
          <p:nvPr/>
        </p:nvSpPr>
        <p:spPr>
          <a:xfrm>
            <a:off x="5278153" y="4681674"/>
            <a:ext cx="3636932" cy="127727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スマートシティに必要な、データ連携基盤、</a:t>
            </a:r>
            <a:r>
              <a:rPr kumimoji="0"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ID</a:t>
            </a: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管理、住民向けインターフェースを整備。豊能町版スマートシティアプリを通じて、高齢者</a:t>
            </a:r>
            <a:r>
              <a:rPr kumimoji="0"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子育て支援、ヘルスケア、働き方（テレワーク、女性活躍）、環境、農業、</a:t>
            </a:r>
            <a:r>
              <a:rPr kumimoji="0" lang="en-US" altLang="ja-JP" sz="11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MaaS</a:t>
            </a:r>
            <a:r>
              <a:rPr kumimoji="0" lang="ja-JP" altLang="en-US" sz="11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エネルギー、防犯・防災、電子決済、通信環境など多くのスマートシティサービスを提供し、地域活性化に向けた多様なサービスの実証実験を実施。</a:t>
            </a:r>
          </a:p>
        </p:txBody>
      </p:sp>
      <p:sp>
        <p:nvSpPr>
          <p:cNvPr id="10" name="正方形/長方形 9"/>
          <p:cNvSpPr/>
          <p:nvPr/>
        </p:nvSpPr>
        <p:spPr>
          <a:xfrm>
            <a:off x="2640639" y="3341570"/>
            <a:ext cx="613068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CSPF</a:t>
            </a:r>
            <a:r>
              <a:rPr kumimoji="0"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（コンパクトスマートシティプラットフォーム）による基本パッケージの無償化</a:t>
            </a:r>
          </a:p>
        </p:txBody>
      </p:sp>
      <p:sp>
        <p:nvSpPr>
          <p:cNvPr id="12" name="正方形/長方形 11"/>
          <p:cNvSpPr/>
          <p:nvPr/>
        </p:nvSpPr>
        <p:spPr>
          <a:xfrm>
            <a:off x="2640640" y="3638001"/>
            <a:ext cx="535318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サービス分科会による課題の対応パッケージの作成</a:t>
            </a:r>
          </a:p>
        </p:txBody>
      </p:sp>
      <p:sp>
        <p:nvSpPr>
          <p:cNvPr id="13" name="正方形/長方形 12"/>
          <p:cNvSpPr/>
          <p:nvPr/>
        </p:nvSpPr>
        <p:spPr>
          <a:xfrm>
            <a:off x="2640640" y="3933596"/>
            <a:ext cx="535318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豊能町における自治体・住民ヒアリングによるフィールドの知見習得</a:t>
            </a:r>
          </a:p>
        </p:txBody>
      </p:sp>
      <p:sp>
        <p:nvSpPr>
          <p:cNvPr id="35" name="テキスト ボックス 34">
            <a:extLst>
              <a:ext uri="{FF2B5EF4-FFF2-40B4-BE49-F238E27FC236}">
                <a16:creationId xmlns:a16="http://schemas.microsoft.com/office/drawing/2014/main" id="{4F7353A0-2F98-46F9-A90D-3CB5B8B27A5F}"/>
              </a:ext>
            </a:extLst>
          </p:cNvPr>
          <p:cNvSpPr txBox="1"/>
          <p:nvPr/>
        </p:nvSpPr>
        <p:spPr>
          <a:xfrm>
            <a:off x="7376355" y="6304642"/>
            <a:ext cx="355169" cy="3689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6" name="テキスト ボックス 35">
            <a:extLst>
              <a:ext uri="{FF2B5EF4-FFF2-40B4-BE49-F238E27FC236}">
                <a16:creationId xmlns:a16="http://schemas.microsoft.com/office/drawing/2014/main" id="{D1FDD306-3529-4FA0-B3DA-35A76F827548}"/>
              </a:ext>
            </a:extLst>
          </p:cNvPr>
          <p:cNvSpPr txBox="1"/>
          <p:nvPr/>
        </p:nvSpPr>
        <p:spPr>
          <a:xfrm>
            <a:off x="7830210" y="6619346"/>
            <a:ext cx="66826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豊能町</a:t>
            </a:r>
          </a:p>
        </p:txBody>
      </p:sp>
      <p:sp>
        <p:nvSpPr>
          <p:cNvPr id="39" name="テキスト ボックス 38">
            <a:extLst>
              <a:ext uri="{FF2B5EF4-FFF2-40B4-BE49-F238E27FC236}">
                <a16:creationId xmlns:a16="http://schemas.microsoft.com/office/drawing/2014/main" id="{AD2E11D7-3A94-480F-8125-186B8D8E60AE}"/>
              </a:ext>
            </a:extLst>
          </p:cNvPr>
          <p:cNvSpPr txBox="1"/>
          <p:nvPr/>
        </p:nvSpPr>
        <p:spPr>
          <a:xfrm>
            <a:off x="92763" y="679546"/>
            <a:ext cx="874523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OSPF </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プロジェクト取組み事例①</a:t>
            </a:r>
          </a:p>
        </p:txBody>
      </p:sp>
      <p:sp>
        <p:nvSpPr>
          <p:cNvPr id="40" name="四角形: 角を丸くする 39">
            <a:extLst>
              <a:ext uri="{FF2B5EF4-FFF2-40B4-BE49-F238E27FC236}">
                <a16:creationId xmlns:a16="http://schemas.microsoft.com/office/drawing/2014/main" id="{BB8E3E26-7A27-4387-9CD4-6CEB556978C2}"/>
              </a:ext>
            </a:extLst>
          </p:cNvPr>
          <p:cNvSpPr/>
          <p:nvPr/>
        </p:nvSpPr>
        <p:spPr>
          <a:xfrm>
            <a:off x="348297" y="1272716"/>
            <a:ext cx="1836693" cy="69936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1" name="正方形/長方形 40">
            <a:extLst>
              <a:ext uri="{FF2B5EF4-FFF2-40B4-BE49-F238E27FC236}">
                <a16:creationId xmlns:a16="http://schemas.microsoft.com/office/drawing/2014/main" id="{35151F22-5080-486B-9A37-B55526CC7FBF}"/>
              </a:ext>
            </a:extLst>
          </p:cNvPr>
          <p:cNvSpPr/>
          <p:nvPr/>
        </p:nvSpPr>
        <p:spPr>
          <a:xfrm>
            <a:off x="802628" y="1360790"/>
            <a:ext cx="1329211" cy="523220"/>
          </a:xfrm>
          <a:prstGeom prst="rect">
            <a:avLst/>
          </a:prstGeom>
        </p:spPr>
        <p:txBody>
          <a:bodyPr vert="horz"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子育てしやすい</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まちづくり</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42" name="グラフィックス 41" descr="女の子がいる家族">
            <a:extLst>
              <a:ext uri="{FF2B5EF4-FFF2-40B4-BE49-F238E27FC236}">
                <a16:creationId xmlns:a16="http://schemas.microsoft.com/office/drawing/2014/main" id="{6D1839A5-2909-4939-9894-7209C1A21687}"/>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416527" y="1432359"/>
            <a:ext cx="386101" cy="386101"/>
          </a:xfrm>
          <a:prstGeom prst="rect">
            <a:avLst/>
          </a:prstGeom>
        </p:spPr>
      </p:pic>
      <p:cxnSp>
        <p:nvCxnSpPr>
          <p:cNvPr id="20" name="直線コネクタ 19">
            <a:extLst>
              <a:ext uri="{FF2B5EF4-FFF2-40B4-BE49-F238E27FC236}">
                <a16:creationId xmlns:a16="http://schemas.microsoft.com/office/drawing/2014/main" id="{42739B32-A1D7-4558-A5C7-2E4CCD778674}"/>
              </a:ext>
            </a:extLst>
          </p:cNvPr>
          <p:cNvCxnSpPr/>
          <p:nvPr/>
        </p:nvCxnSpPr>
        <p:spPr>
          <a:xfrm>
            <a:off x="163486" y="6159150"/>
            <a:ext cx="875159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43" name="図 42">
            <a:extLst>
              <a:ext uri="{FF2B5EF4-FFF2-40B4-BE49-F238E27FC236}">
                <a16:creationId xmlns:a16="http://schemas.microsoft.com/office/drawing/2014/main" id="{BE6ACEE6-D25A-4C0F-846E-9091B2687141}"/>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356056" y="6362164"/>
            <a:ext cx="822735" cy="329815"/>
          </a:xfrm>
          <a:prstGeom prst="rect">
            <a:avLst/>
          </a:prstGeom>
        </p:spPr>
      </p:pic>
      <p:pic>
        <p:nvPicPr>
          <p:cNvPr id="15" name="図 14"/>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976587" y="6310646"/>
            <a:ext cx="323936" cy="333903"/>
          </a:xfrm>
          <a:prstGeom prst="rect">
            <a:avLst/>
          </a:prstGeom>
        </p:spPr>
      </p:pic>
      <p:pic>
        <p:nvPicPr>
          <p:cNvPr id="44" name="図 43"/>
          <p:cNvPicPr>
            <a:picLocks noChangeAspect="1"/>
          </p:cNvPicPr>
          <p:nvPr/>
        </p:nvPicPr>
        <p:blipFill rotWithShape="1">
          <a:blip r:embed="rId16">
            <a:extLst>
              <a:ext uri="{28A0092B-C50C-407E-A947-70E740481C1C}">
                <a14:useLocalDpi xmlns:a14="http://schemas.microsoft.com/office/drawing/2010/main"/>
              </a:ext>
            </a:extLst>
          </a:blip>
          <a:srcRect/>
          <a:stretch/>
        </p:blipFill>
        <p:spPr>
          <a:xfrm>
            <a:off x="8436005" y="188596"/>
            <a:ext cx="608962" cy="403200"/>
          </a:xfrm>
          <a:prstGeom prst="rect">
            <a:avLst/>
          </a:prstGeom>
        </p:spPr>
      </p:pic>
      <p:sp>
        <p:nvSpPr>
          <p:cNvPr id="46" name="テキスト プレースホルダー 2">
            <a:extLst>
              <a:ext uri="{FF2B5EF4-FFF2-40B4-BE49-F238E27FC236}">
                <a16:creationId xmlns:a16="http://schemas.microsoft.com/office/drawing/2014/main" id="{FD72A2B9-E6FB-4E60-BA25-98AC5B0C40DB}"/>
              </a:ext>
            </a:extLst>
          </p:cNvPr>
          <p:cNvSpPr>
            <a:spLocks noGrp="1"/>
          </p:cNvSpPr>
          <p:nvPr>
            <p:ph type="body" sz="quarter" idx="13"/>
          </p:nvPr>
        </p:nvSpPr>
        <p:spPr>
          <a:xfrm>
            <a:off x="92764" y="14148"/>
            <a:ext cx="7170738" cy="293687"/>
          </a:xfrm>
        </p:spPr>
        <p:txBody>
          <a:bodyPr/>
          <a:lstStyle/>
          <a:p>
            <a:r>
              <a:rPr lang="ja-JP" altLang="en-US" dirty="0"/>
              <a:t>第３章　今後の取組み方針</a:t>
            </a:r>
            <a:r>
              <a:rPr kumimoji="1" lang="ja-JP" altLang="en-US" dirty="0"/>
              <a:t>　</a:t>
            </a:r>
          </a:p>
        </p:txBody>
      </p:sp>
    </p:spTree>
    <p:extLst>
      <p:ext uri="{BB962C8B-B14F-4D97-AF65-F5344CB8AC3E}">
        <p14:creationId xmlns:p14="http://schemas.microsoft.com/office/powerpoint/2010/main" val="2041540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sz="2000" dirty="0"/>
              <a:t>大阪府の取組み内容</a:t>
            </a:r>
            <a:r>
              <a:rPr lang="ja-JP" altLang="en-US" sz="2000" b="0" dirty="0"/>
              <a:t>｜</a:t>
            </a:r>
            <a:r>
              <a:rPr lang="ja-JP" altLang="en-US" sz="2000" dirty="0"/>
              <a:t>１）大阪スマートシティパートナーズフォーラム（</a:t>
            </a:r>
            <a:r>
              <a:rPr lang="en-US" altLang="ja-JP" sz="2000" dirty="0"/>
              <a:t>OSPF</a:t>
            </a:r>
            <a:r>
              <a:rPr lang="ja-JP" altLang="en-US" sz="2000" dirty="0"/>
              <a:t>）</a:t>
            </a:r>
            <a:endParaRPr kumimoji="1" lang="ja-JP" altLang="en-US" sz="2000" b="0" dirty="0"/>
          </a:p>
        </p:txBody>
      </p:sp>
      <p:sp>
        <p:nvSpPr>
          <p:cNvPr id="4" name="スライド番号プレースホルダー 3">
            <a:extLst>
              <a:ext uri="{FF2B5EF4-FFF2-40B4-BE49-F238E27FC236}">
                <a16:creationId xmlns:a16="http://schemas.microsoft.com/office/drawing/2014/main" id="{22B5236F-DA63-479C-A01C-FE83E94C04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r>
              <a:rPr kumimoji="1" lang="ja-JP" altLang="en-US" dirty="0"/>
              <a:t>　</a:t>
            </a:r>
          </a:p>
        </p:txBody>
      </p:sp>
      <p:sp>
        <p:nvSpPr>
          <p:cNvPr id="58" name="スライド番号プレースホルダー 3">
            <a:extLst>
              <a:ext uri="{FF2B5EF4-FFF2-40B4-BE49-F238E27FC236}">
                <a16:creationId xmlns:a16="http://schemas.microsoft.com/office/drawing/2014/main" id="{7C7DE9E3-EEC3-4AE4-97E9-D30DBD5044EE}"/>
              </a:ext>
            </a:extLst>
          </p:cNvPr>
          <p:cNvSpPr txBox="1">
            <a:spLocks/>
          </p:cNvSpPr>
          <p:nvPr/>
        </p:nvSpPr>
        <p:spPr>
          <a:xfrm>
            <a:off x="7086600" y="647493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6" name="角丸四角形 5"/>
          <p:cNvSpPr/>
          <p:nvPr/>
        </p:nvSpPr>
        <p:spPr>
          <a:xfrm>
            <a:off x="303955" y="1116726"/>
            <a:ext cx="8532000" cy="1836000"/>
          </a:xfrm>
          <a:prstGeom prst="roundRect">
            <a:avLst>
              <a:gd name="adj" fmla="val 654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104" name="図 103">
            <a:extLst>
              <a:ext uri="{FF2B5EF4-FFF2-40B4-BE49-F238E27FC236}">
                <a16:creationId xmlns:a16="http://schemas.microsoft.com/office/drawing/2014/main" id="{7E1452D1-6C6D-4175-AD7A-6F3A2E7E0D2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208895" y="1231503"/>
            <a:ext cx="3499549" cy="1629632"/>
          </a:xfrm>
          <a:prstGeom prst="rect">
            <a:avLst/>
          </a:prstGeom>
        </p:spPr>
      </p:pic>
      <p:sp>
        <p:nvSpPr>
          <p:cNvPr id="105" name="テキスト ボックス 104">
            <a:extLst>
              <a:ext uri="{FF2B5EF4-FFF2-40B4-BE49-F238E27FC236}">
                <a16:creationId xmlns:a16="http://schemas.microsoft.com/office/drawing/2014/main" id="{09AF49FC-CA3B-406B-A138-CEF3C509165A}"/>
              </a:ext>
            </a:extLst>
          </p:cNvPr>
          <p:cNvSpPr txBox="1"/>
          <p:nvPr/>
        </p:nvSpPr>
        <p:spPr>
          <a:xfrm>
            <a:off x="1006392" y="1223163"/>
            <a:ext cx="3691544" cy="722377"/>
          </a:xfrm>
          <a:prstGeom prst="rect">
            <a:avLst/>
          </a:prstGeom>
          <a:noFill/>
        </p:spPr>
        <p:txBody>
          <a:bodyPr wrap="square" rtlCol="0">
            <a:spAutoFit/>
          </a:bodyPr>
          <a:lstStyle/>
          <a:p>
            <a:pPr lvl="0" defTabSz="371475">
              <a:lnSpc>
                <a:spcPts val="1700"/>
              </a:lnSpc>
              <a:defRPr/>
            </a:pPr>
            <a:r>
              <a:rPr kumimoji="1" lang="ja-JP" altLang="en-US" sz="1200" dirty="0">
                <a:solidFill>
                  <a:prstClr val="black"/>
                </a:solidFill>
              </a:rPr>
              <a:t>児童の</a:t>
            </a:r>
            <a:r>
              <a:rPr kumimoji="1" lang="en-US" altLang="ja-JP" sz="1200" dirty="0">
                <a:solidFill>
                  <a:prstClr val="black"/>
                </a:solidFill>
              </a:rPr>
              <a:t>『</a:t>
            </a:r>
            <a:r>
              <a:rPr kumimoji="1" lang="ja-JP" altLang="en-US" sz="1200" dirty="0">
                <a:solidFill>
                  <a:prstClr val="black"/>
                </a:solidFill>
              </a:rPr>
              <a:t>外見</a:t>
            </a:r>
            <a:r>
              <a:rPr kumimoji="1" lang="en-US" altLang="ja-JP" sz="1200" dirty="0">
                <a:solidFill>
                  <a:prstClr val="black"/>
                </a:solidFill>
              </a:rPr>
              <a:t>』</a:t>
            </a:r>
            <a:r>
              <a:rPr kumimoji="1" lang="ja-JP" altLang="en-US" sz="1200" dirty="0">
                <a:solidFill>
                  <a:prstClr val="black"/>
                </a:solidFill>
              </a:rPr>
              <a:t>や</a:t>
            </a:r>
            <a:r>
              <a:rPr kumimoji="1" lang="en-US" altLang="ja-JP" sz="1200" dirty="0">
                <a:solidFill>
                  <a:prstClr val="black"/>
                </a:solidFill>
              </a:rPr>
              <a:t>『</a:t>
            </a:r>
            <a:r>
              <a:rPr kumimoji="1" lang="ja-JP" altLang="en-US" sz="1200" dirty="0">
                <a:solidFill>
                  <a:prstClr val="black"/>
                </a:solidFill>
              </a:rPr>
              <a:t>行動／挙動</a:t>
            </a:r>
            <a:r>
              <a:rPr kumimoji="1" lang="en-US" altLang="ja-JP" sz="1200" dirty="0">
                <a:solidFill>
                  <a:prstClr val="black"/>
                </a:solidFill>
              </a:rPr>
              <a:t>』</a:t>
            </a:r>
            <a:r>
              <a:rPr kumimoji="1" lang="ja-JP" altLang="en-US" sz="1200" dirty="0">
                <a:solidFill>
                  <a:prstClr val="black"/>
                </a:solidFill>
              </a:rPr>
              <a:t>に加え、より多角的に「危険信号」を察知するための補助ツールとなる</a:t>
            </a:r>
            <a:r>
              <a:rPr kumimoji="1" lang="en-US" altLang="ja-JP" sz="1200" dirty="0">
                <a:solidFill>
                  <a:prstClr val="black"/>
                </a:solidFill>
              </a:rPr>
              <a:t>AI</a:t>
            </a:r>
            <a:r>
              <a:rPr kumimoji="1" lang="ja-JP" altLang="en-US" sz="1200" dirty="0">
                <a:solidFill>
                  <a:prstClr val="black"/>
                </a:solidFill>
              </a:rPr>
              <a:t>音声感情解析システムを活用し、児童の不安解消に取り組む。</a:t>
            </a:r>
          </a:p>
        </p:txBody>
      </p:sp>
      <p:sp>
        <p:nvSpPr>
          <p:cNvPr id="110" name="テキスト ボックス 109">
            <a:extLst>
              <a:ext uri="{FF2B5EF4-FFF2-40B4-BE49-F238E27FC236}">
                <a16:creationId xmlns:a16="http://schemas.microsoft.com/office/drawing/2014/main" id="{90720333-7D20-4240-8D60-0BF6D67EDF9E}"/>
              </a:ext>
            </a:extLst>
          </p:cNvPr>
          <p:cNvSpPr txBox="1"/>
          <p:nvPr/>
        </p:nvSpPr>
        <p:spPr>
          <a:xfrm>
            <a:off x="3620224" y="2591513"/>
            <a:ext cx="796699"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門真市</a:t>
            </a:r>
          </a:p>
        </p:txBody>
      </p:sp>
      <p:pic>
        <p:nvPicPr>
          <p:cNvPr id="121" name="図 120" descr="ロゴ&#10;&#10;自動的に生成された説明">
            <a:extLst>
              <a:ext uri="{FF2B5EF4-FFF2-40B4-BE49-F238E27FC236}">
                <a16:creationId xmlns:a16="http://schemas.microsoft.com/office/drawing/2014/main" id="{A9E1C2CF-E812-4DBE-AE4A-514FD15567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68477" y="2433555"/>
            <a:ext cx="1208448" cy="410193"/>
          </a:xfrm>
          <a:prstGeom prst="rect">
            <a:avLst/>
          </a:prstGeom>
        </p:spPr>
      </p:pic>
      <p:pic>
        <p:nvPicPr>
          <p:cNvPr id="122" name="図 12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59805" y="2127747"/>
            <a:ext cx="1040136" cy="291631"/>
          </a:xfrm>
          <a:prstGeom prst="rect">
            <a:avLst/>
          </a:prstGeom>
        </p:spPr>
      </p:pic>
      <p:sp>
        <p:nvSpPr>
          <p:cNvPr id="150" name="角丸四角形 149"/>
          <p:cNvSpPr/>
          <p:nvPr/>
        </p:nvSpPr>
        <p:spPr>
          <a:xfrm>
            <a:off x="303955" y="3025658"/>
            <a:ext cx="8532000" cy="1836000"/>
          </a:xfrm>
          <a:prstGeom prst="roundRect">
            <a:avLst>
              <a:gd name="adj" fmla="val 6549"/>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52" name="テキスト ボックス 151">
            <a:extLst>
              <a:ext uri="{FF2B5EF4-FFF2-40B4-BE49-F238E27FC236}">
                <a16:creationId xmlns:a16="http://schemas.microsoft.com/office/drawing/2014/main" id="{09AF49FC-CA3B-406B-A138-CEF3C509165A}"/>
              </a:ext>
            </a:extLst>
          </p:cNvPr>
          <p:cNvSpPr txBox="1"/>
          <p:nvPr/>
        </p:nvSpPr>
        <p:spPr>
          <a:xfrm>
            <a:off x="1016505" y="3157497"/>
            <a:ext cx="3532739" cy="646331"/>
          </a:xfrm>
          <a:prstGeom prst="rect">
            <a:avLst/>
          </a:prstGeom>
          <a:noFill/>
        </p:spPr>
        <p:txBody>
          <a:bodyPr wrap="square" rtlCol="0">
            <a:spAutoFit/>
          </a:bodyPr>
          <a:lstStyle/>
          <a:p>
            <a:pPr lvl="0" defTabSz="371475">
              <a:defRPr/>
            </a:pPr>
            <a:r>
              <a:rPr kumimoji="1" lang="ja-JP" altLang="en-US" sz="1200" dirty="0">
                <a:solidFill>
                  <a:prstClr val="black"/>
                </a:solidFill>
              </a:rPr>
              <a:t>地域移動・経済の活性化に向けて、パーソナルモビリティをはじめとした複数の移動サービスを結ぶ機能を持つモビリティポートをコミュニティ施設や商業拠点等に併設。</a:t>
            </a:r>
          </a:p>
        </p:txBody>
      </p:sp>
      <p:sp>
        <p:nvSpPr>
          <p:cNvPr id="159" name="テキスト ボックス 158">
            <a:extLst>
              <a:ext uri="{FF2B5EF4-FFF2-40B4-BE49-F238E27FC236}">
                <a16:creationId xmlns:a16="http://schemas.microsoft.com/office/drawing/2014/main" id="{90720333-7D20-4240-8D60-0BF6D67EDF9E}"/>
              </a:ext>
            </a:extLst>
          </p:cNvPr>
          <p:cNvSpPr txBox="1"/>
          <p:nvPr/>
        </p:nvSpPr>
        <p:spPr>
          <a:xfrm>
            <a:off x="3637886" y="4513745"/>
            <a:ext cx="66826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岸和田市</a:t>
            </a:r>
          </a:p>
        </p:txBody>
      </p:sp>
      <p:pic>
        <p:nvPicPr>
          <p:cNvPr id="163" name="図 162"/>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697936" y="3181315"/>
            <a:ext cx="4112867" cy="1602492"/>
          </a:xfrm>
          <a:prstGeom prst="rect">
            <a:avLst/>
          </a:prstGeom>
        </p:spPr>
      </p:pic>
      <p:pic>
        <p:nvPicPr>
          <p:cNvPr id="164" name="図 2" descr="挿絵 が含まれている画像&#10;&#10;非常に高い精度で生成された説明">
            <a:extLst>
              <a:ext uri="{FF2B5EF4-FFF2-40B4-BE49-F238E27FC236}">
                <a16:creationId xmlns:a16="http://schemas.microsoft.com/office/drawing/2014/main" id="{BE635559-B290-4C0A-897B-492F3824C194}"/>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189889" y="4408102"/>
            <a:ext cx="744074" cy="252049"/>
          </a:xfrm>
          <a:prstGeom prst="rect">
            <a:avLst/>
          </a:prstGeom>
        </p:spPr>
      </p:pic>
      <p:pic>
        <p:nvPicPr>
          <p:cNvPr id="165" name="Picture 2" descr="Microsoft Customer Story-Azure を基盤にナレッジ マネジメント・プラットフォームを構築。Cosmos  DBを活用し、満足度の高いシステムをアジャイル開発"/>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1986111" y="3978701"/>
            <a:ext cx="1211261" cy="369331"/>
          </a:xfrm>
          <a:prstGeom prst="rect">
            <a:avLst/>
          </a:prstGeom>
          <a:noFill/>
          <a:extLst>
            <a:ext uri="{909E8E84-426E-40DD-AFC4-6F175D3DCCD1}">
              <a14:hiddenFill xmlns:a14="http://schemas.microsoft.com/office/drawing/2010/main">
                <a:solidFill>
                  <a:srgbClr val="FFFFFF"/>
                </a:solidFill>
              </a14:hiddenFill>
            </a:ext>
          </a:extLst>
        </p:spPr>
      </p:pic>
      <p:pic>
        <p:nvPicPr>
          <p:cNvPr id="166" name="図 165"/>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755527" y="4017666"/>
            <a:ext cx="410660" cy="449670"/>
          </a:xfrm>
          <a:prstGeom prst="rect">
            <a:avLst/>
          </a:prstGeom>
        </p:spPr>
      </p:pic>
      <p:sp>
        <p:nvSpPr>
          <p:cNvPr id="195" name="角丸四角形 194"/>
          <p:cNvSpPr/>
          <p:nvPr/>
        </p:nvSpPr>
        <p:spPr>
          <a:xfrm>
            <a:off x="318576" y="4956233"/>
            <a:ext cx="8532000" cy="1836000"/>
          </a:xfrm>
          <a:prstGeom prst="roundRect">
            <a:avLst>
              <a:gd name="adj" fmla="val 6549"/>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96" name="テキスト ボックス 195">
            <a:extLst>
              <a:ext uri="{FF2B5EF4-FFF2-40B4-BE49-F238E27FC236}">
                <a16:creationId xmlns:a16="http://schemas.microsoft.com/office/drawing/2014/main" id="{09AF49FC-CA3B-406B-A138-CEF3C509165A}"/>
              </a:ext>
            </a:extLst>
          </p:cNvPr>
          <p:cNvSpPr txBox="1"/>
          <p:nvPr/>
        </p:nvSpPr>
        <p:spPr>
          <a:xfrm>
            <a:off x="987976" y="5092324"/>
            <a:ext cx="3543869" cy="746358"/>
          </a:xfrm>
          <a:prstGeom prst="rect">
            <a:avLst/>
          </a:prstGeom>
          <a:noFill/>
        </p:spPr>
        <p:txBody>
          <a:bodyPr wrap="square" rtlCol="0">
            <a:spAutoFit/>
          </a:bodyPr>
          <a:lstStyle/>
          <a:p>
            <a:pPr marL="0" marR="0" lvl="0" indent="0" algn="l" defTabSz="371475" rtl="0" eaLnBrk="1" fontAlgn="auto" latinLnBrk="0" hangingPunct="1">
              <a:lnSpc>
                <a:spcPts val="17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基幹システムを共有することにより（シェアリングエコノミー事業）、中小製造業のデータ活用による経営と生産性の向上を図る。</a:t>
            </a:r>
          </a:p>
        </p:txBody>
      </p:sp>
      <p:sp>
        <p:nvSpPr>
          <p:cNvPr id="199" name="テキスト ボックス 198">
            <a:extLst>
              <a:ext uri="{FF2B5EF4-FFF2-40B4-BE49-F238E27FC236}">
                <a16:creationId xmlns:a16="http://schemas.microsoft.com/office/drawing/2014/main" id="{90720333-7D20-4240-8D60-0BF6D67EDF9E}"/>
              </a:ext>
            </a:extLst>
          </p:cNvPr>
          <p:cNvSpPr txBox="1"/>
          <p:nvPr/>
        </p:nvSpPr>
        <p:spPr>
          <a:xfrm>
            <a:off x="3722174" y="6490085"/>
            <a:ext cx="550607"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枚方市</a:t>
            </a:r>
          </a:p>
        </p:txBody>
      </p:sp>
      <p:pic>
        <p:nvPicPr>
          <p:cNvPr id="208" name="図 207">
            <a:extLst>
              <a:ext uri="{FF2B5EF4-FFF2-40B4-BE49-F238E27FC236}">
                <a16:creationId xmlns:a16="http://schemas.microsoft.com/office/drawing/2014/main" id="{401A8B4E-BB0E-D04B-A277-07034DF8F4B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071173" y="6134321"/>
            <a:ext cx="991399" cy="188838"/>
          </a:xfrm>
          <a:prstGeom prst="rect">
            <a:avLst/>
          </a:prstGeom>
        </p:spPr>
      </p:pic>
      <p:sp>
        <p:nvSpPr>
          <p:cNvPr id="2" name="四角形: 角を丸くする 1">
            <a:extLst>
              <a:ext uri="{FF2B5EF4-FFF2-40B4-BE49-F238E27FC236}">
                <a16:creationId xmlns:a16="http://schemas.microsoft.com/office/drawing/2014/main" id="{198ADF88-285E-4A9A-812C-FDD24191FDB1}"/>
              </a:ext>
            </a:extLst>
          </p:cNvPr>
          <p:cNvSpPr/>
          <p:nvPr/>
        </p:nvSpPr>
        <p:spPr>
          <a:xfrm>
            <a:off x="140081" y="1096568"/>
            <a:ext cx="629002" cy="18720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8" name="正方形/長方形 7"/>
          <p:cNvSpPr/>
          <p:nvPr/>
        </p:nvSpPr>
        <p:spPr>
          <a:xfrm>
            <a:off x="132464" y="1649377"/>
            <a:ext cx="615553" cy="1273746"/>
          </a:xfrm>
          <a:prstGeom prst="rect">
            <a:avLst/>
          </a:prstGeom>
        </p:spPr>
        <p:txBody>
          <a:bodyPr vert="eaVert"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子育てしやすい</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まちづくり</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7" name="グラフィックス 6" descr="女の子がいる家族">
            <a:extLst>
              <a:ext uri="{FF2B5EF4-FFF2-40B4-BE49-F238E27FC236}">
                <a16:creationId xmlns:a16="http://schemas.microsoft.com/office/drawing/2014/main" id="{EF3B8333-21A4-419B-B529-5DDF3ABB364B}"/>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287164" y="1223618"/>
            <a:ext cx="386101" cy="386101"/>
          </a:xfrm>
          <a:prstGeom prst="rect">
            <a:avLst/>
          </a:prstGeom>
        </p:spPr>
      </p:pic>
      <p:pic>
        <p:nvPicPr>
          <p:cNvPr id="206" name="図 205"/>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025714" y="5015838"/>
            <a:ext cx="3599597" cy="1813629"/>
          </a:xfrm>
          <a:prstGeom prst="rect">
            <a:avLst/>
          </a:prstGeom>
        </p:spPr>
      </p:pic>
      <p:sp>
        <p:nvSpPr>
          <p:cNvPr id="10" name="テキスト ボックス 9">
            <a:extLst>
              <a:ext uri="{FF2B5EF4-FFF2-40B4-BE49-F238E27FC236}">
                <a16:creationId xmlns:a16="http://schemas.microsoft.com/office/drawing/2014/main" id="{FA9A73FE-90EA-42DB-837F-96E44EBCD308}"/>
              </a:ext>
            </a:extLst>
          </p:cNvPr>
          <p:cNvSpPr txBox="1"/>
          <p:nvPr/>
        </p:nvSpPr>
        <p:spPr>
          <a:xfrm>
            <a:off x="3311608" y="2282342"/>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7" name="四角形: 角を丸くする 56">
            <a:extLst>
              <a:ext uri="{FF2B5EF4-FFF2-40B4-BE49-F238E27FC236}">
                <a16:creationId xmlns:a16="http://schemas.microsoft.com/office/drawing/2014/main" id="{EE243F5F-CFBC-425A-900A-160090DB049F}"/>
              </a:ext>
            </a:extLst>
          </p:cNvPr>
          <p:cNvSpPr/>
          <p:nvPr/>
        </p:nvSpPr>
        <p:spPr>
          <a:xfrm>
            <a:off x="147500" y="3007093"/>
            <a:ext cx="629002" cy="18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61" name="正方形/長方形 160"/>
          <p:cNvSpPr/>
          <p:nvPr/>
        </p:nvSpPr>
        <p:spPr>
          <a:xfrm>
            <a:off x="132464" y="3467672"/>
            <a:ext cx="615553" cy="1414811"/>
          </a:xfrm>
          <a:prstGeom prst="rect">
            <a:avLst/>
          </a:prstGeom>
        </p:spPr>
        <p:txBody>
          <a:bodyPr vert="eaVert"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移動がスムーズな</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まちづくり</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59" name="テキスト ボックス 58">
            <a:extLst>
              <a:ext uri="{FF2B5EF4-FFF2-40B4-BE49-F238E27FC236}">
                <a16:creationId xmlns:a16="http://schemas.microsoft.com/office/drawing/2014/main" id="{5064908F-E474-4E3C-B5BE-1CB984AE2707}"/>
              </a:ext>
            </a:extLst>
          </p:cNvPr>
          <p:cNvSpPr txBox="1"/>
          <p:nvPr/>
        </p:nvSpPr>
        <p:spPr>
          <a:xfrm>
            <a:off x="3216278" y="4144769"/>
            <a:ext cx="355169" cy="3689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0" name="四角形: 角を丸くする 59">
            <a:extLst>
              <a:ext uri="{FF2B5EF4-FFF2-40B4-BE49-F238E27FC236}">
                <a16:creationId xmlns:a16="http://schemas.microsoft.com/office/drawing/2014/main" id="{56B48828-E507-49B7-84E7-09E8C5965907}"/>
              </a:ext>
            </a:extLst>
          </p:cNvPr>
          <p:cNvSpPr/>
          <p:nvPr/>
        </p:nvSpPr>
        <p:spPr>
          <a:xfrm>
            <a:off x="154708" y="4934716"/>
            <a:ext cx="629002" cy="1872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01" name="正方形/長方形 200"/>
          <p:cNvSpPr/>
          <p:nvPr/>
        </p:nvSpPr>
        <p:spPr>
          <a:xfrm>
            <a:off x="263986" y="5272980"/>
            <a:ext cx="400110" cy="1541448"/>
          </a:xfrm>
          <a:prstGeom prst="rect">
            <a:avLst/>
          </a:prstGeom>
        </p:spPr>
        <p:txBody>
          <a:bodyPr vert="eaVert"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大阪ものづくり</a:t>
            </a:r>
            <a:r>
              <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2.0</a:t>
            </a:r>
          </a:p>
        </p:txBody>
      </p:sp>
      <p:sp>
        <p:nvSpPr>
          <p:cNvPr id="63" name="テキスト ボックス 62">
            <a:extLst>
              <a:ext uri="{FF2B5EF4-FFF2-40B4-BE49-F238E27FC236}">
                <a16:creationId xmlns:a16="http://schemas.microsoft.com/office/drawing/2014/main" id="{663C66C3-7D60-42C3-BEA4-AA6CA88F099B}"/>
              </a:ext>
            </a:extLst>
          </p:cNvPr>
          <p:cNvSpPr txBox="1"/>
          <p:nvPr/>
        </p:nvSpPr>
        <p:spPr>
          <a:xfrm>
            <a:off x="3193448" y="6020177"/>
            <a:ext cx="355169" cy="3689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2" name="テキスト ボックス 41">
            <a:extLst>
              <a:ext uri="{FF2B5EF4-FFF2-40B4-BE49-F238E27FC236}">
                <a16:creationId xmlns:a16="http://schemas.microsoft.com/office/drawing/2014/main" id="{BFBA2ED5-B796-457D-8786-38CBC1082801}"/>
              </a:ext>
            </a:extLst>
          </p:cNvPr>
          <p:cNvSpPr txBox="1"/>
          <p:nvPr/>
        </p:nvSpPr>
        <p:spPr>
          <a:xfrm>
            <a:off x="105339" y="665735"/>
            <a:ext cx="8745237"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OSPF </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プロジェクト取組み事例②</a:t>
            </a:r>
          </a:p>
        </p:txBody>
      </p:sp>
      <p:pic>
        <p:nvPicPr>
          <p:cNvPr id="3074" name="Picture 2" descr="ファイル:Emblem of Kadoma, Osaka.svg - Wikipedia"/>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705725" y="2167603"/>
            <a:ext cx="600743" cy="417516"/>
          </a:xfrm>
          <a:prstGeom prst="rect">
            <a:avLst/>
          </a:prstGeom>
          <a:noFill/>
          <a:extLst>
            <a:ext uri="{909E8E84-426E-40DD-AFC4-6F175D3DCCD1}">
              <a14:hiddenFill xmlns:a14="http://schemas.microsoft.com/office/drawing/2010/main">
                <a:solidFill>
                  <a:srgbClr val="FFFFFF"/>
                </a:solidFill>
              </a14:hiddenFill>
            </a:ext>
          </a:extLst>
        </p:spPr>
      </p:pic>
      <p:pic>
        <p:nvPicPr>
          <p:cNvPr id="44" name="図 43">
            <a:extLst>
              <a:ext uri="{FF2B5EF4-FFF2-40B4-BE49-F238E27FC236}">
                <a16:creationId xmlns:a16="http://schemas.microsoft.com/office/drawing/2014/main" id="{9234585A-EEFB-434C-ADD1-07AB95AE6E92}"/>
              </a:ext>
            </a:extLst>
          </p:cNvPr>
          <p:cNvPicPr>
            <a:picLocks noChangeAspect="1"/>
          </p:cNvPicPr>
          <p:nvPr/>
        </p:nvPicPr>
        <p:blipFill>
          <a:blip r:embed="rId14" cstate="print">
            <a:biLevel thresh="75000"/>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40964" y="5005136"/>
            <a:ext cx="300719" cy="300719"/>
          </a:xfrm>
          <a:prstGeom prst="rect">
            <a:avLst/>
          </a:prstGeom>
        </p:spPr>
      </p:pic>
      <p:pic>
        <p:nvPicPr>
          <p:cNvPr id="45" name="図 44">
            <a:extLst>
              <a:ext uri="{FF2B5EF4-FFF2-40B4-BE49-F238E27FC236}">
                <a16:creationId xmlns:a16="http://schemas.microsoft.com/office/drawing/2014/main" id="{3ECAF428-2825-4E9A-BD91-5F469D446E04}"/>
              </a:ext>
            </a:extLst>
          </p:cNvPr>
          <p:cNvPicPr>
            <a:picLocks noChangeAspect="1"/>
          </p:cNvPicPr>
          <p:nvPr/>
        </p:nvPicPr>
        <p:blipFill>
          <a:blip r:embed="rId16" cstate="print">
            <a:biLevel thresh="75000"/>
            <a:extLst>
              <a:ext uri="{BEBA8EAE-BF5A-486C-A8C5-ECC9F3942E4B}">
                <a14:imgProps xmlns:a14="http://schemas.microsoft.com/office/drawing/2010/main">
                  <a14:imgLayer r:embed="rId17">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314127" y="3125970"/>
            <a:ext cx="299477" cy="299477"/>
          </a:xfrm>
          <a:prstGeom prst="rect">
            <a:avLst/>
          </a:prstGeom>
        </p:spPr>
      </p:pic>
      <p:pic>
        <p:nvPicPr>
          <p:cNvPr id="12" name="図 11"/>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3721994" y="5927500"/>
            <a:ext cx="544937" cy="544937"/>
          </a:xfrm>
          <a:prstGeom prst="rect">
            <a:avLst/>
          </a:prstGeom>
        </p:spPr>
      </p:pic>
      <p:pic>
        <p:nvPicPr>
          <p:cNvPr id="41" name="図 40"/>
          <p:cNvPicPr>
            <a:picLocks noChangeAspect="1"/>
          </p:cNvPicPr>
          <p:nvPr/>
        </p:nvPicPr>
        <p:blipFill rotWithShape="1">
          <a:blip r:embed="rId19">
            <a:extLst>
              <a:ext uri="{28A0092B-C50C-407E-A947-70E740481C1C}">
                <a14:useLocalDpi xmlns:a14="http://schemas.microsoft.com/office/drawing/2010/main"/>
              </a:ext>
            </a:extLst>
          </a:blip>
          <a:srcRect/>
          <a:stretch/>
        </p:blipFill>
        <p:spPr>
          <a:xfrm>
            <a:off x="8436005" y="188596"/>
            <a:ext cx="608962" cy="403200"/>
          </a:xfrm>
          <a:prstGeom prst="rect">
            <a:avLst/>
          </a:prstGeom>
        </p:spPr>
      </p:pic>
    </p:spTree>
    <p:extLst>
      <p:ext uri="{BB962C8B-B14F-4D97-AF65-F5344CB8AC3E}">
        <p14:creationId xmlns:p14="http://schemas.microsoft.com/office/powerpoint/2010/main" val="1024677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kumimoji="1" lang="ja-JP" altLang="en-US" dirty="0"/>
              <a:t>大阪スマートシティ戦略</a:t>
            </a:r>
            <a:r>
              <a:rPr lang="ja-JP" altLang="en-US" dirty="0"/>
              <a:t>の</a:t>
            </a:r>
            <a:r>
              <a:rPr lang="ja-JP" altLang="en-US" dirty="0" smtClean="0"/>
              <a:t>改定理由</a:t>
            </a:r>
            <a:endParaRPr kumimoji="1" lang="ja-JP" altLang="en-US" dirty="0"/>
          </a:p>
        </p:txBody>
      </p:sp>
      <p:sp>
        <p:nvSpPr>
          <p:cNvPr id="2" name="コンテンツ プレースホルダー 1">
            <a:extLst>
              <a:ext uri="{FF2B5EF4-FFF2-40B4-BE49-F238E27FC236}">
                <a16:creationId xmlns:a16="http://schemas.microsoft.com/office/drawing/2014/main" id="{89B31680-0459-4298-A9DA-60EC135DFF03}"/>
              </a:ext>
            </a:extLst>
          </p:cNvPr>
          <p:cNvSpPr>
            <a:spLocks noGrp="1"/>
          </p:cNvSpPr>
          <p:nvPr>
            <p:ph idx="1"/>
          </p:nvPr>
        </p:nvSpPr>
        <p:spPr>
          <a:xfrm>
            <a:off x="355469" y="690479"/>
            <a:ext cx="8525825" cy="5692134"/>
          </a:xfrm>
        </p:spPr>
        <p:txBody>
          <a:bodyPr>
            <a:noAutofit/>
          </a:bodyPr>
          <a:lstStyle/>
          <a:p>
            <a:pPr marL="0" indent="0">
              <a:lnSpc>
                <a:spcPts val="2500"/>
              </a:lnSpc>
              <a:buNone/>
            </a:pPr>
            <a:r>
              <a:rPr kumimoji="1" lang="ja-JP" altLang="en-US" sz="1600" b="1" dirty="0">
                <a:solidFill>
                  <a:srgbClr val="0070C0"/>
                </a:solidFill>
              </a:rPr>
              <a:t>●</a:t>
            </a:r>
            <a:r>
              <a:rPr lang="ja-JP" altLang="en-US" sz="1600" b="1" dirty="0">
                <a:solidFill>
                  <a:srgbClr val="0070C0"/>
                </a:solidFill>
              </a:rPr>
              <a:t>改定にあたって</a:t>
            </a:r>
            <a:r>
              <a:rPr kumimoji="1" lang="en-US" altLang="ja-JP" sz="1600" b="1" dirty="0">
                <a:solidFill>
                  <a:srgbClr val="0070C0"/>
                </a:solidFill>
              </a:rPr>
              <a:t/>
            </a:r>
            <a:br>
              <a:rPr kumimoji="1" lang="en-US" altLang="ja-JP" sz="1600" b="1" dirty="0">
                <a:solidFill>
                  <a:srgbClr val="0070C0"/>
                </a:solidFill>
              </a:rPr>
            </a:br>
            <a:r>
              <a:rPr lang="ja-JP" altLang="en-US" sz="1600" b="1" dirty="0">
                <a:solidFill>
                  <a:srgbClr val="0070C0"/>
                </a:solidFill>
              </a:rPr>
              <a:t>　</a:t>
            </a:r>
            <a:r>
              <a:rPr lang="ja-JP" altLang="en-US" sz="1600" dirty="0"/>
              <a:t>大阪府及び大阪市では、</a:t>
            </a:r>
            <a:r>
              <a:rPr lang="en-US" altLang="ja-JP" sz="1600" dirty="0"/>
              <a:t>2020</a:t>
            </a:r>
            <a:r>
              <a:rPr lang="ja-JP" altLang="en-US" sz="1600" dirty="0"/>
              <a:t>年３月に策定した</a:t>
            </a:r>
            <a:r>
              <a:rPr lang="en-US" altLang="ja-JP" sz="1600" dirty="0"/>
              <a:t>『</a:t>
            </a:r>
            <a:r>
              <a:rPr lang="ja-JP" altLang="en-US" sz="1600" dirty="0"/>
              <a:t>スマートシティ戦略</a:t>
            </a:r>
            <a:r>
              <a:rPr lang="en-US" altLang="ja-JP" sz="1600" dirty="0"/>
              <a:t>ver.1.0』</a:t>
            </a:r>
            <a:r>
              <a:rPr lang="ja-JP" altLang="en-US" sz="1600" dirty="0"/>
              <a:t>を軸に、これまで、様々なプロジェクトを展開してきた。</a:t>
            </a:r>
          </a:p>
          <a:p>
            <a:pPr marL="0" indent="0">
              <a:lnSpc>
                <a:spcPts val="2500"/>
              </a:lnSpc>
              <a:spcAft>
                <a:spcPts val="1200"/>
              </a:spcAft>
              <a:buNone/>
            </a:pPr>
            <a:r>
              <a:rPr lang="ja-JP" altLang="en-US" sz="1600" dirty="0"/>
              <a:t>　一方、新型コロナウイルス感染症の感染拡大により、大阪の経済や住民の生活は重大な影響を受け、非対面、非接触を基本とする「新しい生活様式」が浸透するとともに、リモートワークやオンライン会議といったデジタル技術を活用した新しい</a:t>
            </a:r>
            <a:r>
              <a:rPr lang="ja-JP" altLang="en-US" sz="1600" dirty="0" smtClean="0"/>
              <a:t>働き方が定着しつつある。</a:t>
            </a:r>
            <a:endParaRPr lang="en-US" altLang="ja-JP" sz="1600" dirty="0"/>
          </a:p>
          <a:p>
            <a:pPr marL="0" indent="0">
              <a:lnSpc>
                <a:spcPts val="2500"/>
              </a:lnSpc>
              <a:spcAft>
                <a:spcPts val="1200"/>
              </a:spcAft>
              <a:buNone/>
            </a:pPr>
            <a:r>
              <a:rPr lang="ja-JP" altLang="en-US" sz="1600" dirty="0"/>
              <a:t>　このような変化の中で、国において、デジタル庁が創設される等、行政における</a:t>
            </a:r>
            <a:r>
              <a:rPr lang="en-US" altLang="ja-JP" sz="1600" dirty="0"/>
              <a:t>DX</a:t>
            </a:r>
            <a:r>
              <a:rPr lang="ja-JP" altLang="en-US" sz="1600" dirty="0"/>
              <a:t>（デジタルトランスフォーメーション）が推進されている。また、自治体においても、オンライン申請等を進めると共に、民間の</a:t>
            </a:r>
            <a:r>
              <a:rPr lang="en-US" altLang="ja-JP" sz="1600" dirty="0"/>
              <a:t>IT</a:t>
            </a:r>
            <a:r>
              <a:rPr lang="ja-JP" altLang="en-US" sz="1600" dirty="0"/>
              <a:t>人材を雇用する等、自治体内の</a:t>
            </a:r>
            <a:r>
              <a:rPr lang="en-US" altLang="ja-JP" sz="1600" dirty="0"/>
              <a:t>DX</a:t>
            </a:r>
            <a:r>
              <a:rPr lang="ja-JP" altLang="en-US" sz="1600" dirty="0"/>
              <a:t>を進めているところである。</a:t>
            </a:r>
            <a:endParaRPr lang="en-US" altLang="ja-JP" sz="1600" dirty="0"/>
          </a:p>
          <a:p>
            <a:pPr marL="0" indent="0">
              <a:lnSpc>
                <a:spcPts val="2500"/>
              </a:lnSpc>
              <a:spcAft>
                <a:spcPts val="1200"/>
              </a:spcAft>
              <a:buNone/>
            </a:pPr>
            <a:r>
              <a:rPr lang="ja-JP" altLang="en-US" sz="1600" dirty="0"/>
              <a:t>　また、</a:t>
            </a:r>
            <a:r>
              <a:rPr lang="en-US" altLang="ja-JP" sz="1600" dirty="0" err="1"/>
              <a:t>MaaS</a:t>
            </a:r>
            <a:r>
              <a:rPr lang="ja-JP" altLang="en-US" sz="1600" dirty="0"/>
              <a:t>等の自動運転技術やドローン、空飛ぶクルマ、ビッグデータ、人工知能（</a:t>
            </a:r>
            <a:r>
              <a:rPr lang="en-US" altLang="ja-JP" sz="1600" dirty="0"/>
              <a:t>AI</a:t>
            </a:r>
            <a:r>
              <a:rPr lang="ja-JP" altLang="en-US" sz="1600" dirty="0"/>
              <a:t>）、マイナンバーカードによるデータ連携などの技術の成熟化、クラウドファンディングやシビックテックのような、これまでとは異なる社会課題解決など、社会システムの変革をもたらす新たな潮流も生じている。</a:t>
            </a:r>
            <a:endParaRPr lang="en-US" altLang="ja-JP" sz="1600" dirty="0">
              <a:latin typeface="+mn-ea"/>
            </a:endParaRPr>
          </a:p>
          <a:p>
            <a:pPr marL="0" indent="0">
              <a:lnSpc>
                <a:spcPts val="2500"/>
              </a:lnSpc>
              <a:spcAft>
                <a:spcPts val="1200"/>
              </a:spcAft>
              <a:buNone/>
            </a:pPr>
            <a:r>
              <a:rPr lang="ja-JP" altLang="en-US" sz="1600" dirty="0"/>
              <a:t>　このような潮流を捉え、これまで府市一体で進めてきた取組みを土台に、</a:t>
            </a:r>
            <a:r>
              <a:rPr lang="ja-JP" altLang="en-US" sz="1600" dirty="0">
                <a:latin typeface="+mn-ea"/>
              </a:rPr>
              <a:t> 「未来社会の実験場」となる大阪・関西万博に向け、イノベーションを加速させていくため、スマートシティ戦略の改定を行う。</a:t>
            </a:r>
            <a:endParaRPr lang="en-US" altLang="ja-JP" sz="1600" dirty="0"/>
          </a:p>
        </p:txBody>
      </p:sp>
      <p:sp>
        <p:nvSpPr>
          <p:cNvPr id="4"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p:txBody>
          <a:bodyPr/>
          <a:lstStyle/>
          <a:p>
            <a:fld id="{50F88186-B17D-4CE3-A887-D91699CF601C}" type="slidenum">
              <a:rPr kumimoji="1" lang="ja-JP" altLang="en-US" smtClean="0"/>
              <a:t>4</a:t>
            </a:fld>
            <a:endParaRPr kumimoji="1" lang="ja-JP" altLang="en-US"/>
          </a:p>
        </p:txBody>
      </p:sp>
      <p:sp>
        <p:nvSpPr>
          <p:cNvPr id="6" name="テキスト プレースホルダー 4">
            <a:extLst>
              <a:ext uri="{FF2B5EF4-FFF2-40B4-BE49-F238E27FC236}">
                <a16:creationId xmlns:a16="http://schemas.microsoft.com/office/drawing/2014/main" id="{0587AB30-13AA-484F-AB72-EB9DA71342AC}"/>
              </a:ext>
            </a:extLst>
          </p:cNvPr>
          <p:cNvSpPr>
            <a:spLocks noGrp="1"/>
          </p:cNvSpPr>
          <p:nvPr>
            <p:ph type="body" sz="quarter" idx="13"/>
          </p:nvPr>
        </p:nvSpPr>
        <p:spPr/>
        <p:txBody>
          <a:bodyPr>
            <a:normAutofit/>
          </a:bodyPr>
          <a:lstStyle/>
          <a:p>
            <a:r>
              <a:rPr lang="ja-JP" altLang="en-US" dirty="0"/>
              <a:t>序章　大阪スマートシティ戦略について</a:t>
            </a:r>
          </a:p>
        </p:txBody>
      </p:sp>
    </p:spTree>
    <p:extLst>
      <p:ext uri="{BB962C8B-B14F-4D97-AF65-F5344CB8AC3E}">
        <p14:creationId xmlns:p14="http://schemas.microsoft.com/office/powerpoint/2010/main" val="25171959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角丸四角形 166">
            <a:extLst>
              <a:ext uri="{FF2B5EF4-FFF2-40B4-BE49-F238E27FC236}">
                <a16:creationId xmlns:a16="http://schemas.microsoft.com/office/drawing/2014/main" id="{8D89B706-4828-4C8C-9980-D05D29999335}"/>
              </a:ext>
            </a:extLst>
          </p:cNvPr>
          <p:cNvSpPr/>
          <p:nvPr/>
        </p:nvSpPr>
        <p:spPr>
          <a:xfrm>
            <a:off x="226985" y="3081720"/>
            <a:ext cx="8532000" cy="1787674"/>
          </a:xfrm>
          <a:prstGeom prst="roundRect">
            <a:avLst>
              <a:gd name="adj" fmla="val 6549"/>
            </a:avLst>
          </a:prstGeom>
          <a:solidFill>
            <a:schemeClr val="bg1"/>
          </a:solid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a:t>
            </a:r>
            <a:r>
              <a:rPr lang="ja-JP" altLang="en-US" b="0" dirty="0"/>
              <a:t>｜</a:t>
            </a:r>
            <a:r>
              <a:rPr lang="ja-JP" altLang="en-US" sz="1800" dirty="0"/>
              <a:t>１）大阪スマートシティパートナーズフォーラム（</a:t>
            </a:r>
            <a:r>
              <a:rPr lang="en-US" altLang="ja-JP" sz="1800" dirty="0"/>
              <a:t>OSPF</a:t>
            </a:r>
            <a:r>
              <a:rPr lang="ja-JP" altLang="en-US" sz="1800" dirty="0"/>
              <a:t>）</a:t>
            </a:r>
            <a:endParaRPr kumimoji="1" lang="ja-JP" altLang="en-US" sz="1800" b="0" dirty="0"/>
          </a:p>
        </p:txBody>
      </p:sp>
      <p:sp>
        <p:nvSpPr>
          <p:cNvPr id="4" name="スライド番号プレースホルダー 3">
            <a:extLst>
              <a:ext uri="{FF2B5EF4-FFF2-40B4-BE49-F238E27FC236}">
                <a16:creationId xmlns:a16="http://schemas.microsoft.com/office/drawing/2014/main" id="{981A51C6-6055-4DC5-A12E-A5E07AF014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r>
              <a:rPr kumimoji="1" lang="ja-JP" altLang="en-US" dirty="0"/>
              <a:t>　</a:t>
            </a:r>
          </a:p>
        </p:txBody>
      </p:sp>
      <p:sp>
        <p:nvSpPr>
          <p:cNvPr id="13" name="テキスト ボックス 12">
            <a:extLst>
              <a:ext uri="{FF2B5EF4-FFF2-40B4-BE49-F238E27FC236}">
                <a16:creationId xmlns:a16="http://schemas.microsoft.com/office/drawing/2014/main" id="{B3BF1302-8B95-4C74-B0BD-F1CAB520709E}"/>
              </a:ext>
            </a:extLst>
          </p:cNvPr>
          <p:cNvSpPr txBox="1"/>
          <p:nvPr/>
        </p:nvSpPr>
        <p:spPr>
          <a:xfrm>
            <a:off x="92763" y="679546"/>
            <a:ext cx="874523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OSPF </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プロジェクト取組み事例③</a:t>
            </a:r>
          </a:p>
        </p:txBody>
      </p:sp>
      <p:sp>
        <p:nvSpPr>
          <p:cNvPr id="58" name="スライド番号プレースホルダー 3">
            <a:extLst>
              <a:ext uri="{FF2B5EF4-FFF2-40B4-BE49-F238E27FC236}">
                <a16:creationId xmlns:a16="http://schemas.microsoft.com/office/drawing/2014/main" id="{7C7DE9E3-EEC3-4AE4-97E9-D30DBD5044EE}"/>
              </a:ext>
            </a:extLst>
          </p:cNvPr>
          <p:cNvSpPr txBox="1">
            <a:spLocks/>
          </p:cNvSpPr>
          <p:nvPr/>
        </p:nvSpPr>
        <p:spPr>
          <a:xfrm>
            <a:off x="7086600" y="647493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67" name="角丸四角形 166"/>
          <p:cNvSpPr/>
          <p:nvPr/>
        </p:nvSpPr>
        <p:spPr>
          <a:xfrm>
            <a:off x="306000" y="1179040"/>
            <a:ext cx="8532000" cy="1787674"/>
          </a:xfrm>
          <a:prstGeom prst="roundRect">
            <a:avLst>
              <a:gd name="adj" fmla="val 6549"/>
            </a:avLst>
          </a:prstGeom>
          <a:solidFill>
            <a:schemeClr val="bg1"/>
          </a:solid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68" name="テキスト ボックス 167">
            <a:extLst>
              <a:ext uri="{FF2B5EF4-FFF2-40B4-BE49-F238E27FC236}">
                <a16:creationId xmlns:a16="http://schemas.microsoft.com/office/drawing/2014/main" id="{09AF49FC-CA3B-406B-A138-CEF3C509165A}"/>
              </a:ext>
            </a:extLst>
          </p:cNvPr>
          <p:cNvSpPr txBox="1"/>
          <p:nvPr/>
        </p:nvSpPr>
        <p:spPr>
          <a:xfrm>
            <a:off x="1242105" y="1337368"/>
            <a:ext cx="3557881" cy="646331"/>
          </a:xfrm>
          <a:prstGeom prst="rect">
            <a:avLst/>
          </a:prstGeom>
          <a:noFill/>
        </p:spPr>
        <p:txBody>
          <a:bodyPr wrap="square" rtlCol="0">
            <a:spAutoFit/>
          </a:bodyPr>
          <a:lstStyle/>
          <a:p>
            <a:pPr marL="0" marR="0" lvl="0" indent="0" algn="l" defTabSz="37147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シェアサイクルの位置情報を利用した情報発信など、観光客に、快適・便利・楽しい様々なサービスを提供し、得られた属性・行動データから観光の課題解決を図る。</a:t>
            </a:r>
          </a:p>
        </p:txBody>
      </p:sp>
      <p:sp>
        <p:nvSpPr>
          <p:cNvPr id="171" name="テキスト ボックス 170">
            <a:extLst>
              <a:ext uri="{FF2B5EF4-FFF2-40B4-BE49-F238E27FC236}">
                <a16:creationId xmlns:a16="http://schemas.microsoft.com/office/drawing/2014/main" id="{90720333-7D20-4240-8D60-0BF6D67EDF9E}"/>
              </a:ext>
            </a:extLst>
          </p:cNvPr>
          <p:cNvSpPr txBox="1"/>
          <p:nvPr/>
        </p:nvSpPr>
        <p:spPr>
          <a:xfrm>
            <a:off x="3486195" y="2631318"/>
            <a:ext cx="72909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泉佐野市</a:t>
            </a:r>
          </a:p>
        </p:txBody>
      </p:sp>
      <p:pic>
        <p:nvPicPr>
          <p:cNvPr id="179" name="図 178">
            <a:extLst>
              <a:ext uri="{FF2B5EF4-FFF2-40B4-BE49-F238E27FC236}">
                <a16:creationId xmlns:a16="http://schemas.microsoft.com/office/drawing/2014/main" id="{B41F3530-9B26-4E9F-9710-87906295C91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03988" y="1397008"/>
            <a:ext cx="1994267" cy="1495703"/>
          </a:xfrm>
          <a:prstGeom prst="rect">
            <a:avLst/>
          </a:prstGeom>
        </p:spPr>
      </p:pic>
      <p:pic>
        <p:nvPicPr>
          <p:cNvPr id="180" name="図 179">
            <a:extLst>
              <a:ext uri="{FF2B5EF4-FFF2-40B4-BE49-F238E27FC236}">
                <a16:creationId xmlns:a16="http://schemas.microsoft.com/office/drawing/2014/main" id="{034890E8-AA2E-4816-89F6-A104B5960AF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75441" y="2142027"/>
            <a:ext cx="550606" cy="486082"/>
          </a:xfrm>
          <a:prstGeom prst="rect">
            <a:avLst/>
          </a:prstGeom>
        </p:spPr>
      </p:pic>
      <p:pic>
        <p:nvPicPr>
          <p:cNvPr id="181" name="図 180">
            <a:extLst>
              <a:ext uri="{FF2B5EF4-FFF2-40B4-BE49-F238E27FC236}">
                <a16:creationId xmlns:a16="http://schemas.microsoft.com/office/drawing/2014/main" id="{FC17994E-06EB-4E0A-AEFD-5EB067D9966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42105" y="2108001"/>
            <a:ext cx="1893918" cy="784710"/>
          </a:xfrm>
          <a:prstGeom prst="rect">
            <a:avLst/>
          </a:prstGeom>
        </p:spPr>
      </p:pic>
      <p:sp>
        <p:nvSpPr>
          <p:cNvPr id="183" name="テキスト ボックス 182">
            <a:extLst>
              <a:ext uri="{FF2B5EF4-FFF2-40B4-BE49-F238E27FC236}">
                <a16:creationId xmlns:a16="http://schemas.microsoft.com/office/drawing/2014/main" id="{09AF49FC-CA3B-406B-A138-CEF3C509165A}"/>
              </a:ext>
            </a:extLst>
          </p:cNvPr>
          <p:cNvSpPr txBox="1"/>
          <p:nvPr/>
        </p:nvSpPr>
        <p:spPr>
          <a:xfrm>
            <a:off x="1242105" y="3193610"/>
            <a:ext cx="3557881" cy="646331"/>
          </a:xfrm>
          <a:prstGeom prst="rect">
            <a:avLst/>
          </a:prstGeom>
          <a:noFill/>
        </p:spPr>
        <p:txBody>
          <a:bodyPr wrap="square" rtlCol="0">
            <a:spAutoFit/>
          </a:bodyPr>
          <a:lstStyle/>
          <a:p>
            <a:pPr marL="0" marR="0" lvl="0" indent="0" algn="l" defTabSz="37147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バーチャル映像技術を活用した、地域の飲食店と府内の農園との連携により、観光資源としての食文化や特別体験の磨き上げと観光の活性化につなげる。</a:t>
            </a:r>
          </a:p>
        </p:txBody>
      </p:sp>
      <p:sp>
        <p:nvSpPr>
          <p:cNvPr id="186" name="テキスト ボックス 185">
            <a:extLst>
              <a:ext uri="{FF2B5EF4-FFF2-40B4-BE49-F238E27FC236}">
                <a16:creationId xmlns:a16="http://schemas.microsoft.com/office/drawing/2014/main" id="{90720333-7D20-4240-8D60-0BF6D67EDF9E}"/>
              </a:ext>
            </a:extLst>
          </p:cNvPr>
          <p:cNvSpPr txBox="1"/>
          <p:nvPr/>
        </p:nvSpPr>
        <p:spPr>
          <a:xfrm>
            <a:off x="3518279" y="4506781"/>
            <a:ext cx="70797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藤井寺市</a:t>
            </a:r>
          </a:p>
        </p:txBody>
      </p:sp>
      <p:pic>
        <p:nvPicPr>
          <p:cNvPr id="192" name="図 191">
            <a:extLst>
              <a:ext uri="{FF2B5EF4-FFF2-40B4-BE49-F238E27FC236}">
                <a16:creationId xmlns:a16="http://schemas.microsoft.com/office/drawing/2014/main" id="{4372852D-A5F7-4EB1-BC75-C322CCEA0AF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03988" y="3270820"/>
            <a:ext cx="1994267" cy="1495702"/>
          </a:xfrm>
          <a:prstGeom prst="rect">
            <a:avLst/>
          </a:prstGeom>
        </p:spPr>
      </p:pic>
      <p:pic>
        <p:nvPicPr>
          <p:cNvPr id="193" name="図 192">
            <a:extLst>
              <a:ext uri="{FF2B5EF4-FFF2-40B4-BE49-F238E27FC236}">
                <a16:creationId xmlns:a16="http://schemas.microsoft.com/office/drawing/2014/main" id="{B30C9F59-9A2D-40FF-AEFB-6FF7FCAF31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655923" y="4048568"/>
            <a:ext cx="421789" cy="421789"/>
          </a:xfrm>
          <a:prstGeom prst="rect">
            <a:avLst/>
          </a:prstGeom>
        </p:spPr>
      </p:pic>
      <p:pic>
        <p:nvPicPr>
          <p:cNvPr id="194" name="図 19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57555" y="4208858"/>
            <a:ext cx="1204142" cy="200055"/>
          </a:xfrm>
          <a:prstGeom prst="rect">
            <a:avLst/>
          </a:prstGeom>
        </p:spPr>
      </p:pic>
      <p:sp>
        <p:nvSpPr>
          <p:cNvPr id="60" name="四角形: 角を丸くする 59">
            <a:extLst>
              <a:ext uri="{FF2B5EF4-FFF2-40B4-BE49-F238E27FC236}">
                <a16:creationId xmlns:a16="http://schemas.microsoft.com/office/drawing/2014/main" id="{1E61BBBD-CEC7-4562-B3A7-DAB54F36E276}"/>
              </a:ext>
            </a:extLst>
          </p:cNvPr>
          <p:cNvSpPr/>
          <p:nvPr/>
        </p:nvSpPr>
        <p:spPr>
          <a:xfrm>
            <a:off x="261145" y="1161040"/>
            <a:ext cx="629002" cy="1821404"/>
          </a:xfrm>
          <a:prstGeom prst="round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3" name="正方形/長方形 172"/>
          <p:cNvSpPr/>
          <p:nvPr/>
        </p:nvSpPr>
        <p:spPr>
          <a:xfrm>
            <a:off x="267869" y="1811289"/>
            <a:ext cx="615553" cy="1134285"/>
          </a:xfrm>
          <a:prstGeom prst="rect">
            <a:avLst/>
          </a:prstGeom>
        </p:spPr>
        <p:txBody>
          <a:bodyPr vert="eaVert"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インバウンド・</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観光の再生</a:t>
            </a:r>
          </a:p>
        </p:txBody>
      </p:sp>
      <p:pic>
        <p:nvPicPr>
          <p:cNvPr id="2" name="図 1">
            <a:extLst>
              <a:ext uri="{FF2B5EF4-FFF2-40B4-BE49-F238E27FC236}">
                <a16:creationId xmlns:a16="http://schemas.microsoft.com/office/drawing/2014/main" id="{7CEDCA8B-373B-442C-8A1D-F50855D9C918}"/>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foregroundMark x1="60333" y1="22667" x2="60333" y2="22667"/>
                        <a14:foregroundMark x1="31333" y1="68000" x2="31333" y2="68000"/>
                        <a14:foregroundMark x1="53000" y1="65000" x2="53000" y2="65000"/>
                        <a14:foregroundMark x1="36000" y1="55333" x2="36000" y2="55333"/>
                      </a14:backgroundRemoval>
                    </a14:imgEffect>
                  </a14:imgLayer>
                </a14:imgProps>
              </a:ext>
              <a:ext uri="{28A0092B-C50C-407E-A947-70E740481C1C}">
                <a14:useLocalDpi xmlns:a14="http://schemas.microsoft.com/office/drawing/2010/main"/>
              </a:ext>
            </a:extLst>
          </a:blip>
          <a:stretch>
            <a:fillRect/>
          </a:stretch>
        </p:blipFill>
        <p:spPr>
          <a:xfrm>
            <a:off x="339541" y="1210863"/>
            <a:ext cx="550606" cy="550606"/>
          </a:xfrm>
          <a:prstGeom prst="rect">
            <a:avLst/>
          </a:prstGeom>
        </p:spPr>
      </p:pic>
      <p:sp>
        <p:nvSpPr>
          <p:cNvPr id="65" name="四角形: 角を丸くする 64">
            <a:extLst>
              <a:ext uri="{FF2B5EF4-FFF2-40B4-BE49-F238E27FC236}">
                <a16:creationId xmlns:a16="http://schemas.microsoft.com/office/drawing/2014/main" id="{AA75F59E-B120-4BB9-8E13-12DCAE0E9505}"/>
              </a:ext>
            </a:extLst>
          </p:cNvPr>
          <p:cNvSpPr/>
          <p:nvPr/>
        </p:nvSpPr>
        <p:spPr>
          <a:xfrm>
            <a:off x="234327" y="3091016"/>
            <a:ext cx="629002" cy="1821404"/>
          </a:xfrm>
          <a:prstGeom prst="round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6" name="正方形/長方形 65">
            <a:extLst>
              <a:ext uri="{FF2B5EF4-FFF2-40B4-BE49-F238E27FC236}">
                <a16:creationId xmlns:a16="http://schemas.microsoft.com/office/drawing/2014/main" id="{80353FBF-F247-470E-927B-A3E117554639}"/>
              </a:ext>
            </a:extLst>
          </p:cNvPr>
          <p:cNvSpPr/>
          <p:nvPr/>
        </p:nvSpPr>
        <p:spPr>
          <a:xfrm>
            <a:off x="257093" y="3768559"/>
            <a:ext cx="615553" cy="1134285"/>
          </a:xfrm>
          <a:prstGeom prst="rect">
            <a:avLst/>
          </a:prstGeom>
        </p:spPr>
        <p:txBody>
          <a:bodyPr vert="eaVert"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インバウンド・</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観光の再生</a:t>
            </a:r>
          </a:p>
        </p:txBody>
      </p:sp>
      <p:pic>
        <p:nvPicPr>
          <p:cNvPr id="67" name="図 66">
            <a:extLst>
              <a:ext uri="{FF2B5EF4-FFF2-40B4-BE49-F238E27FC236}">
                <a16:creationId xmlns:a16="http://schemas.microsoft.com/office/drawing/2014/main" id="{A082868F-0BE0-4A13-ACBA-F5094FB639B3}"/>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foregroundMark x1="60333" y1="22667" x2="60333" y2="22667"/>
                        <a14:foregroundMark x1="31333" y1="68000" x2="31333" y2="68000"/>
                        <a14:foregroundMark x1="53000" y1="65000" x2="53000" y2="65000"/>
                        <a14:foregroundMark x1="36000" y1="55333" x2="36000" y2="55333"/>
                      </a14:backgroundRemoval>
                    </a14:imgEffect>
                  </a14:imgLayer>
                </a14:imgProps>
              </a:ext>
              <a:ext uri="{28A0092B-C50C-407E-A947-70E740481C1C}">
                <a14:useLocalDpi xmlns:a14="http://schemas.microsoft.com/office/drawing/2010/main"/>
              </a:ext>
            </a:extLst>
          </a:blip>
          <a:stretch>
            <a:fillRect/>
          </a:stretch>
        </p:blipFill>
        <p:spPr>
          <a:xfrm>
            <a:off x="328765" y="3186329"/>
            <a:ext cx="550606" cy="550606"/>
          </a:xfrm>
          <a:prstGeom prst="rect">
            <a:avLst/>
          </a:prstGeom>
        </p:spPr>
      </p:pic>
      <p:sp>
        <p:nvSpPr>
          <p:cNvPr id="68" name="テキスト ボックス 67">
            <a:extLst>
              <a:ext uri="{FF2B5EF4-FFF2-40B4-BE49-F238E27FC236}">
                <a16:creationId xmlns:a16="http://schemas.microsoft.com/office/drawing/2014/main" id="{086D289D-5226-4F4A-9CCD-AAAB2536D190}"/>
              </a:ext>
            </a:extLst>
          </p:cNvPr>
          <p:cNvSpPr txBox="1"/>
          <p:nvPr/>
        </p:nvSpPr>
        <p:spPr>
          <a:xfrm>
            <a:off x="3026335" y="2347713"/>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9" name="テキスト ボックス 68">
            <a:extLst>
              <a:ext uri="{FF2B5EF4-FFF2-40B4-BE49-F238E27FC236}">
                <a16:creationId xmlns:a16="http://schemas.microsoft.com/office/drawing/2014/main" id="{228B4B4A-AA3C-48A4-A531-B82E99F55336}"/>
              </a:ext>
            </a:extLst>
          </p:cNvPr>
          <p:cNvSpPr txBox="1"/>
          <p:nvPr/>
        </p:nvSpPr>
        <p:spPr>
          <a:xfrm>
            <a:off x="3021045" y="4108129"/>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1" name="角丸四角形 166">
            <a:extLst>
              <a:ext uri="{FF2B5EF4-FFF2-40B4-BE49-F238E27FC236}">
                <a16:creationId xmlns:a16="http://schemas.microsoft.com/office/drawing/2014/main" id="{8D89B706-4828-4C8C-9980-D05D29999335}"/>
              </a:ext>
            </a:extLst>
          </p:cNvPr>
          <p:cNvSpPr/>
          <p:nvPr/>
        </p:nvSpPr>
        <p:spPr>
          <a:xfrm>
            <a:off x="242907" y="5027300"/>
            <a:ext cx="8532000" cy="1787674"/>
          </a:xfrm>
          <a:prstGeom prst="roundRect">
            <a:avLst>
              <a:gd name="adj" fmla="val 654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2" name="テキスト ボックス 31">
            <a:extLst>
              <a:ext uri="{FF2B5EF4-FFF2-40B4-BE49-F238E27FC236}">
                <a16:creationId xmlns:a16="http://schemas.microsoft.com/office/drawing/2014/main" id="{09AF49FC-CA3B-406B-A138-CEF3C509165A}"/>
              </a:ext>
            </a:extLst>
          </p:cNvPr>
          <p:cNvSpPr txBox="1"/>
          <p:nvPr/>
        </p:nvSpPr>
        <p:spPr>
          <a:xfrm>
            <a:off x="1241985" y="5091064"/>
            <a:ext cx="3859405" cy="830997"/>
          </a:xfrm>
          <a:prstGeom prst="rect">
            <a:avLst/>
          </a:prstGeom>
          <a:noFill/>
        </p:spPr>
        <p:txBody>
          <a:bodyPr wrap="square" rtlCol="0">
            <a:spAutoFit/>
          </a:bodyPr>
          <a:lstStyle/>
          <a:p>
            <a:pPr marL="0" marR="0" lvl="0" indent="0" algn="l" defTabSz="371475"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健康アプリで収集した食事や運動、睡眠等の</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PHR</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を分析し、個人にパーソナライズされた運動を最適なタイミングで提供するなど、</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PHR</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データを利活用した新しいヘルスケアサービス創出を図る。</a:t>
            </a:r>
          </a:p>
        </p:txBody>
      </p:sp>
      <p:sp>
        <p:nvSpPr>
          <p:cNvPr id="33" name="テキスト ボックス 32">
            <a:extLst>
              <a:ext uri="{FF2B5EF4-FFF2-40B4-BE49-F238E27FC236}">
                <a16:creationId xmlns:a16="http://schemas.microsoft.com/office/drawing/2014/main" id="{90720333-7D20-4240-8D60-0BF6D67EDF9E}"/>
              </a:ext>
            </a:extLst>
          </p:cNvPr>
          <p:cNvSpPr txBox="1"/>
          <p:nvPr/>
        </p:nvSpPr>
        <p:spPr>
          <a:xfrm>
            <a:off x="3566285" y="6500488"/>
            <a:ext cx="70797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阪南市</a:t>
            </a:r>
          </a:p>
        </p:txBody>
      </p:sp>
      <p:sp>
        <p:nvSpPr>
          <p:cNvPr id="37" name="四角形: 角を丸くする 64">
            <a:extLst>
              <a:ext uri="{FF2B5EF4-FFF2-40B4-BE49-F238E27FC236}">
                <a16:creationId xmlns:a16="http://schemas.microsoft.com/office/drawing/2014/main" id="{AA75F59E-B120-4BB9-8E13-12DCAE0E9505}"/>
              </a:ext>
            </a:extLst>
          </p:cNvPr>
          <p:cNvSpPr/>
          <p:nvPr/>
        </p:nvSpPr>
        <p:spPr>
          <a:xfrm>
            <a:off x="238995" y="5009301"/>
            <a:ext cx="629002" cy="182140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8" name="正方形/長方形 37">
            <a:extLst>
              <a:ext uri="{FF2B5EF4-FFF2-40B4-BE49-F238E27FC236}">
                <a16:creationId xmlns:a16="http://schemas.microsoft.com/office/drawing/2014/main" id="{80353FBF-F247-470E-927B-A3E117554639}"/>
              </a:ext>
            </a:extLst>
          </p:cNvPr>
          <p:cNvSpPr/>
          <p:nvPr/>
        </p:nvSpPr>
        <p:spPr>
          <a:xfrm>
            <a:off x="0" y="5595491"/>
            <a:ext cx="830997" cy="1118255"/>
          </a:xfrm>
          <a:prstGeom prst="rect">
            <a:avLst/>
          </a:prstGeom>
        </p:spPr>
        <p:txBody>
          <a:bodyPr vert="eaVert"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スマート</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　ヘルスシティ</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40" name="テキスト ボックス 39">
            <a:extLst>
              <a:ext uri="{FF2B5EF4-FFF2-40B4-BE49-F238E27FC236}">
                <a16:creationId xmlns:a16="http://schemas.microsoft.com/office/drawing/2014/main" id="{228B4B4A-AA3C-48A4-A531-B82E99F55336}"/>
              </a:ext>
            </a:extLst>
          </p:cNvPr>
          <p:cNvSpPr txBox="1"/>
          <p:nvPr/>
        </p:nvSpPr>
        <p:spPr>
          <a:xfrm>
            <a:off x="3036967" y="6182046"/>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42" name="図 41"/>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9647" b="89647" l="6319" r="94093">
                        <a14:foregroundMark x1="20467" y1="49882" x2="20467" y2="49882"/>
                        <a14:foregroundMark x1="23626" y1="48471" x2="23626" y2="48471"/>
                        <a14:foregroundMark x1="27198" y1="52941" x2="27198" y2="52941"/>
                        <a14:foregroundMark x1="33242" y1="52235" x2="33242" y2="52235"/>
                        <a14:foregroundMark x1="33379" y1="42588" x2="33379" y2="42588"/>
                        <a14:foregroundMark x1="36676" y1="48235" x2="36676" y2="48235"/>
                        <a14:foregroundMark x1="42170" y1="47765" x2="42170" y2="47765"/>
                        <a14:foregroundMark x1="46154" y1="49647" x2="46154" y2="49647"/>
                        <a14:foregroundMark x1="52473" y1="53412" x2="52473" y2="53412"/>
                        <a14:foregroundMark x1="51786" y1="54118" x2="51786" y2="54118"/>
                        <a14:foregroundMark x1="59341" y1="52235" x2="59341" y2="52235"/>
                        <a14:foregroundMark x1="71154" y1="48471" x2="71154" y2="48471"/>
                        <a14:foregroundMark x1="77473" y1="51294" x2="77473" y2="51294"/>
                        <a14:foregroundMark x1="83104" y1="46588" x2="83104" y2="46588"/>
                        <a14:foregroundMark x1="85165" y1="45412" x2="85165" y2="45412"/>
                        <a14:foregroundMark x1="87500" y1="51529" x2="87500" y2="51529"/>
                        <a14:foregroundMark x1="90797" y1="53882" x2="90797" y2="53882"/>
                        <a14:foregroundMark x1="39286" y1="61882" x2="39286" y2="61882"/>
                        <a14:foregroundMark x1="37912" y1="61176" x2="37912" y2="61176"/>
                        <a14:foregroundMark x1="36951" y1="60706" x2="36951" y2="60706"/>
                        <a14:foregroundMark x1="35577" y1="60706" x2="35577" y2="60706"/>
                        <a14:foregroundMark x1="30769" y1="62353" x2="30769" y2="62353"/>
                        <a14:foregroundMark x1="27335" y1="62118" x2="27335" y2="62118"/>
                        <a14:foregroundMark x1="21291" y1="61647" x2="21291" y2="61647"/>
                        <a14:foregroundMark x1="18956" y1="61647" x2="18956" y2="61647"/>
                        <a14:foregroundMark x1="15934" y1="61647" x2="15934" y2="61647"/>
                        <a14:foregroundMark x1="11264" y1="62118" x2="11264" y2="62118"/>
                        <a14:foregroundMark x1="10577" y1="60235" x2="10577" y2="60235"/>
                        <a14:foregroundMark x1="11951" y1="59765" x2="11951" y2="59765"/>
                        <a14:backgroundMark x1="19093" y1="48235" x2="19093" y2="48235"/>
                        <a14:backgroundMark x1="14973" y1="62588" x2="14973" y2="62588"/>
                        <a14:backgroundMark x1="48214" y1="48471" x2="48214" y2="48471"/>
                      </a14:backgroundRemoval>
                    </a14:imgEffect>
                  </a14:imgLayer>
                </a14:imgProps>
              </a:ext>
              <a:ext uri="{28A0092B-C50C-407E-A947-70E740481C1C}">
                <a14:useLocalDpi xmlns:a14="http://schemas.microsoft.com/office/drawing/2010/main"/>
              </a:ext>
            </a:extLst>
          </a:blip>
          <a:srcRect t="33844" b="26607"/>
          <a:stretch/>
        </p:blipFill>
        <p:spPr>
          <a:xfrm>
            <a:off x="1587981" y="6238207"/>
            <a:ext cx="1357286" cy="313376"/>
          </a:xfrm>
          <a:prstGeom prst="rect">
            <a:avLst/>
          </a:prstGeom>
        </p:spPr>
      </p:pic>
      <p:pic>
        <p:nvPicPr>
          <p:cNvPr id="45" name="図 44"/>
          <p:cNvPicPr/>
          <p:nvPr/>
        </p:nvPicPr>
        <p:blipFill>
          <a:blip r:embed="rId12" cstate="print">
            <a:extLst>
              <a:ext uri="{28A0092B-C50C-407E-A947-70E740481C1C}">
                <a14:useLocalDpi xmlns:a14="http://schemas.microsoft.com/office/drawing/2010/main"/>
              </a:ext>
            </a:extLst>
          </a:blip>
          <a:srcRect/>
          <a:stretch>
            <a:fillRect/>
          </a:stretch>
        </p:blipFill>
        <p:spPr bwMode="auto">
          <a:xfrm>
            <a:off x="6240378" y="5085347"/>
            <a:ext cx="2152533" cy="1644316"/>
          </a:xfrm>
          <a:prstGeom prst="rect">
            <a:avLst/>
          </a:prstGeom>
          <a:noFill/>
          <a:ln>
            <a:noFill/>
          </a:ln>
        </p:spPr>
      </p:pic>
      <p:pic>
        <p:nvPicPr>
          <p:cNvPr id="8" name="図 7"/>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3695006" y="6047874"/>
            <a:ext cx="401745" cy="435893"/>
          </a:xfrm>
          <a:prstGeom prst="rect">
            <a:avLst/>
          </a:prstGeom>
        </p:spPr>
      </p:pic>
      <p:pic>
        <p:nvPicPr>
          <p:cNvPr id="50" name="図 49"/>
          <p:cNvPicPr>
            <a:picLocks noChangeAspect="1"/>
          </p:cNvPicPr>
          <p:nvPr/>
        </p:nvPicPr>
        <p:blipFill>
          <a:blip r:embed="rId14" cstate="print">
            <a:biLevel thresh="75000"/>
            <a:extLst>
              <a:ext uri="{28A0092B-C50C-407E-A947-70E740481C1C}">
                <a14:useLocalDpi xmlns:a14="http://schemas.microsoft.com/office/drawing/2010/main"/>
              </a:ext>
            </a:extLst>
          </a:blip>
          <a:stretch>
            <a:fillRect/>
          </a:stretch>
        </p:blipFill>
        <p:spPr>
          <a:xfrm>
            <a:off x="418093" y="5199321"/>
            <a:ext cx="315676" cy="315676"/>
          </a:xfrm>
          <a:prstGeom prst="rect">
            <a:avLst/>
          </a:prstGeom>
        </p:spPr>
      </p:pic>
      <p:pic>
        <p:nvPicPr>
          <p:cNvPr id="41" name="図 40"/>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a:off x="8436005" y="188596"/>
            <a:ext cx="608962" cy="403200"/>
          </a:xfrm>
          <a:prstGeom prst="rect">
            <a:avLst/>
          </a:prstGeom>
        </p:spPr>
      </p:pic>
    </p:spTree>
    <p:extLst>
      <p:ext uri="{BB962C8B-B14F-4D97-AF65-F5344CB8AC3E}">
        <p14:creationId xmlns:p14="http://schemas.microsoft.com/office/powerpoint/2010/main" val="14572824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角丸四角形 38"/>
          <p:cNvSpPr/>
          <p:nvPr/>
        </p:nvSpPr>
        <p:spPr>
          <a:xfrm>
            <a:off x="314620" y="4997610"/>
            <a:ext cx="8532000" cy="1787674"/>
          </a:xfrm>
          <a:prstGeom prst="roundRect">
            <a:avLst>
              <a:gd name="adj" fmla="val 6549"/>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6" name="角丸四角形 35"/>
          <p:cNvSpPr/>
          <p:nvPr/>
        </p:nvSpPr>
        <p:spPr>
          <a:xfrm>
            <a:off x="305880" y="3096073"/>
            <a:ext cx="8532000" cy="1787674"/>
          </a:xfrm>
          <a:prstGeom prst="roundRect">
            <a:avLst>
              <a:gd name="adj" fmla="val 6549"/>
            </a:avLst>
          </a:prstGeom>
          <a:solidFill>
            <a:schemeClr val="bg1"/>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7" name="四角形: 角を丸くする 59">
            <a:extLst>
              <a:ext uri="{FF2B5EF4-FFF2-40B4-BE49-F238E27FC236}">
                <a16:creationId xmlns:a16="http://schemas.microsoft.com/office/drawing/2014/main" id="{1E61BBBD-CEC7-4562-B3A7-DAB54F36E276}"/>
              </a:ext>
            </a:extLst>
          </p:cNvPr>
          <p:cNvSpPr/>
          <p:nvPr/>
        </p:nvSpPr>
        <p:spPr>
          <a:xfrm>
            <a:off x="261025" y="3078073"/>
            <a:ext cx="629002" cy="1821404"/>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8" name="正方形/長方形 37"/>
          <p:cNvSpPr/>
          <p:nvPr/>
        </p:nvSpPr>
        <p:spPr>
          <a:xfrm>
            <a:off x="318050" y="3535788"/>
            <a:ext cx="553998" cy="1374735"/>
          </a:xfrm>
          <a:prstGeom prst="rect">
            <a:avLst/>
          </a:prstGeom>
        </p:spPr>
        <p:txBody>
          <a:bodyPr vert="eaVert"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高齢者に</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やさしいまちづくり</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a:t>
            </a:r>
            <a:r>
              <a:rPr lang="ja-JP" altLang="en-US" b="0" dirty="0"/>
              <a:t>｜</a:t>
            </a:r>
            <a:r>
              <a:rPr lang="ja-JP" altLang="en-US" sz="1800" dirty="0"/>
              <a:t>１）大阪スマートシティパートナーズフォーラム（</a:t>
            </a:r>
            <a:r>
              <a:rPr lang="en-US" altLang="ja-JP" sz="1800" dirty="0"/>
              <a:t>OSPF</a:t>
            </a:r>
            <a:r>
              <a:rPr lang="ja-JP" altLang="en-US" sz="1800" dirty="0"/>
              <a:t>）</a:t>
            </a:r>
            <a:endParaRPr kumimoji="1" lang="ja-JP" altLang="en-US" sz="1800" b="0" dirty="0"/>
          </a:p>
        </p:txBody>
      </p:sp>
      <p:sp>
        <p:nvSpPr>
          <p:cNvPr id="4" name="スライド番号プレースホルダー 3">
            <a:extLst>
              <a:ext uri="{FF2B5EF4-FFF2-40B4-BE49-F238E27FC236}">
                <a16:creationId xmlns:a16="http://schemas.microsoft.com/office/drawing/2014/main" id="{981A51C6-6055-4DC5-A12E-A5E07AF014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r>
              <a:rPr kumimoji="1" lang="ja-JP" altLang="en-US" dirty="0"/>
              <a:t>　</a:t>
            </a:r>
          </a:p>
        </p:txBody>
      </p:sp>
      <p:sp>
        <p:nvSpPr>
          <p:cNvPr id="13" name="テキスト ボックス 12">
            <a:extLst>
              <a:ext uri="{FF2B5EF4-FFF2-40B4-BE49-F238E27FC236}">
                <a16:creationId xmlns:a16="http://schemas.microsoft.com/office/drawing/2014/main" id="{B3BF1302-8B95-4C74-B0BD-F1CAB520709E}"/>
              </a:ext>
            </a:extLst>
          </p:cNvPr>
          <p:cNvSpPr txBox="1"/>
          <p:nvPr/>
        </p:nvSpPr>
        <p:spPr>
          <a:xfrm>
            <a:off x="92763" y="679546"/>
            <a:ext cx="874523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OSPF </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プロジェクト取組み事例④</a:t>
            </a:r>
          </a:p>
        </p:txBody>
      </p:sp>
      <p:sp>
        <p:nvSpPr>
          <p:cNvPr id="58" name="スライド番号プレースホルダー 3">
            <a:extLst>
              <a:ext uri="{FF2B5EF4-FFF2-40B4-BE49-F238E27FC236}">
                <a16:creationId xmlns:a16="http://schemas.microsoft.com/office/drawing/2014/main" id="{7C7DE9E3-EEC3-4AE4-97E9-D30DBD5044EE}"/>
              </a:ext>
            </a:extLst>
          </p:cNvPr>
          <p:cNvSpPr txBox="1">
            <a:spLocks/>
          </p:cNvSpPr>
          <p:nvPr/>
        </p:nvSpPr>
        <p:spPr>
          <a:xfrm>
            <a:off x="7086600" y="647493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67" name="角丸四角形 166"/>
          <p:cNvSpPr/>
          <p:nvPr/>
        </p:nvSpPr>
        <p:spPr>
          <a:xfrm>
            <a:off x="306000" y="1179040"/>
            <a:ext cx="8532000" cy="1787674"/>
          </a:xfrm>
          <a:prstGeom prst="roundRect">
            <a:avLst>
              <a:gd name="adj" fmla="val 6549"/>
            </a:avLst>
          </a:prstGeom>
          <a:solidFill>
            <a:schemeClr val="bg1"/>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68" name="テキスト ボックス 167">
            <a:extLst>
              <a:ext uri="{FF2B5EF4-FFF2-40B4-BE49-F238E27FC236}">
                <a16:creationId xmlns:a16="http://schemas.microsoft.com/office/drawing/2014/main" id="{09AF49FC-CA3B-406B-A138-CEF3C509165A}"/>
              </a:ext>
            </a:extLst>
          </p:cNvPr>
          <p:cNvSpPr txBox="1"/>
          <p:nvPr/>
        </p:nvSpPr>
        <p:spPr>
          <a:xfrm>
            <a:off x="1044746" y="1337368"/>
            <a:ext cx="3279616" cy="1015663"/>
          </a:xfrm>
          <a:prstGeom prst="rect">
            <a:avLst/>
          </a:prstGeom>
          <a:noFill/>
        </p:spPr>
        <p:txBody>
          <a:bodyPr wrap="square" rtlCol="0">
            <a:spAutoFit/>
          </a:bodyPr>
          <a:lstStyle/>
          <a:p>
            <a:pPr lvl="0" defTabSz="371475">
              <a:defRPr/>
            </a:pPr>
            <a:r>
              <a:rPr kumimoji="1" lang="ja-JP" altLang="en-US" sz="1200" dirty="0">
                <a:solidFill>
                  <a:prstClr val="black"/>
                </a:solidFill>
              </a:rPr>
              <a:t>買い物支援を通じたコミュニティの活性化やアプリ決済の導入による購買データ、野菜摂取データと健診データ等との連携による生活習慣病の重症化予防など、地区住民の健康寿命延伸と生涯現役社会の実現を</a:t>
            </a:r>
            <a:r>
              <a:rPr kumimoji="1" lang="ja-JP" altLang="en-US" sz="1200" dirty="0" err="1">
                <a:solidFill>
                  <a:prstClr val="black"/>
                </a:solidFill>
              </a:rPr>
              <a:t>めざず</a:t>
            </a:r>
            <a:r>
              <a:rPr kumimoji="1" lang="ja-JP" altLang="en-US" sz="1200" dirty="0">
                <a:solidFill>
                  <a:prstClr val="black"/>
                </a:solidFill>
              </a:rPr>
              <a:t>。</a:t>
            </a:r>
          </a:p>
        </p:txBody>
      </p:sp>
      <p:sp>
        <p:nvSpPr>
          <p:cNvPr id="171" name="テキスト ボックス 170">
            <a:extLst>
              <a:ext uri="{FF2B5EF4-FFF2-40B4-BE49-F238E27FC236}">
                <a16:creationId xmlns:a16="http://schemas.microsoft.com/office/drawing/2014/main" id="{90720333-7D20-4240-8D60-0BF6D67EDF9E}"/>
              </a:ext>
            </a:extLst>
          </p:cNvPr>
          <p:cNvSpPr txBox="1"/>
          <p:nvPr/>
        </p:nvSpPr>
        <p:spPr>
          <a:xfrm>
            <a:off x="3396042" y="2631318"/>
            <a:ext cx="72909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富田林市</a:t>
            </a:r>
          </a:p>
        </p:txBody>
      </p:sp>
      <p:sp>
        <p:nvSpPr>
          <p:cNvPr id="183" name="テキスト ボックス 182">
            <a:extLst>
              <a:ext uri="{FF2B5EF4-FFF2-40B4-BE49-F238E27FC236}">
                <a16:creationId xmlns:a16="http://schemas.microsoft.com/office/drawing/2014/main" id="{09AF49FC-CA3B-406B-A138-CEF3C509165A}"/>
              </a:ext>
            </a:extLst>
          </p:cNvPr>
          <p:cNvSpPr txBox="1"/>
          <p:nvPr/>
        </p:nvSpPr>
        <p:spPr>
          <a:xfrm>
            <a:off x="1044745" y="3206280"/>
            <a:ext cx="3110791" cy="1015663"/>
          </a:xfrm>
          <a:prstGeom prst="rect">
            <a:avLst/>
          </a:prstGeom>
          <a:noFill/>
        </p:spPr>
        <p:txBody>
          <a:bodyPr wrap="square" rtlCol="0">
            <a:spAutoFit/>
          </a:bodyPr>
          <a:lstStyle/>
          <a:p>
            <a:pPr lvl="0" defTabSz="371475">
              <a:defRPr/>
            </a:pPr>
            <a:r>
              <a:rPr kumimoji="1" lang="ja-JP" altLang="en-US" sz="1200" dirty="0">
                <a:solidFill>
                  <a:prstClr val="black"/>
                </a:solidFill>
              </a:rPr>
              <a:t>認知症（</a:t>
            </a:r>
            <a:r>
              <a:rPr kumimoji="1" lang="en-US" altLang="ja-JP" sz="1200" dirty="0">
                <a:solidFill>
                  <a:prstClr val="black"/>
                </a:solidFill>
              </a:rPr>
              <a:t>MCI</a:t>
            </a:r>
            <a:r>
              <a:rPr kumimoji="1" lang="ja-JP" altLang="en-US" sz="1200" dirty="0">
                <a:solidFill>
                  <a:prstClr val="black"/>
                </a:solidFill>
              </a:rPr>
              <a:t>）の新たなスクリーニング手法を活用し、無関心層へ働きかけ行動変容を促すとともに、ハイリスク者には健康化プログラム等を行うなど、健康寿命延伸を目的とした認知症予防プロジェクトを推進する。</a:t>
            </a:r>
          </a:p>
        </p:txBody>
      </p:sp>
      <p:sp>
        <p:nvSpPr>
          <p:cNvPr id="186" name="テキスト ボックス 185">
            <a:extLst>
              <a:ext uri="{FF2B5EF4-FFF2-40B4-BE49-F238E27FC236}">
                <a16:creationId xmlns:a16="http://schemas.microsoft.com/office/drawing/2014/main" id="{90720333-7D20-4240-8D60-0BF6D67EDF9E}"/>
              </a:ext>
            </a:extLst>
          </p:cNvPr>
          <p:cNvSpPr txBox="1"/>
          <p:nvPr/>
        </p:nvSpPr>
        <p:spPr>
          <a:xfrm>
            <a:off x="3383163" y="4554908"/>
            <a:ext cx="70797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門真市</a:t>
            </a:r>
          </a:p>
        </p:txBody>
      </p:sp>
      <p:sp>
        <p:nvSpPr>
          <p:cNvPr id="60" name="四角形: 角を丸くする 59">
            <a:extLst>
              <a:ext uri="{FF2B5EF4-FFF2-40B4-BE49-F238E27FC236}">
                <a16:creationId xmlns:a16="http://schemas.microsoft.com/office/drawing/2014/main" id="{1E61BBBD-CEC7-4562-B3A7-DAB54F36E276}"/>
              </a:ext>
            </a:extLst>
          </p:cNvPr>
          <p:cNvSpPr/>
          <p:nvPr/>
        </p:nvSpPr>
        <p:spPr>
          <a:xfrm>
            <a:off x="261145" y="1161040"/>
            <a:ext cx="629002" cy="1821404"/>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3" name="正方形/長方形 172"/>
          <p:cNvSpPr/>
          <p:nvPr/>
        </p:nvSpPr>
        <p:spPr>
          <a:xfrm>
            <a:off x="302128" y="1634797"/>
            <a:ext cx="553998" cy="1374735"/>
          </a:xfrm>
          <a:prstGeom prst="rect">
            <a:avLst/>
          </a:prstGeom>
        </p:spPr>
        <p:txBody>
          <a:bodyPr vert="eaVert"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高齢者に</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やさしいまちづくり</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68" name="テキスト ボックス 67">
            <a:extLst>
              <a:ext uri="{FF2B5EF4-FFF2-40B4-BE49-F238E27FC236}">
                <a16:creationId xmlns:a16="http://schemas.microsoft.com/office/drawing/2014/main" id="{086D289D-5226-4F4A-9CCD-AAAB2536D190}"/>
              </a:ext>
            </a:extLst>
          </p:cNvPr>
          <p:cNvSpPr txBox="1"/>
          <p:nvPr/>
        </p:nvSpPr>
        <p:spPr>
          <a:xfrm>
            <a:off x="2936182" y="2347713"/>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9" name="テキスト ボックス 68">
            <a:extLst>
              <a:ext uri="{FF2B5EF4-FFF2-40B4-BE49-F238E27FC236}">
                <a16:creationId xmlns:a16="http://schemas.microsoft.com/office/drawing/2014/main" id="{228B4B4A-AA3C-48A4-A531-B82E99F55336}"/>
              </a:ext>
            </a:extLst>
          </p:cNvPr>
          <p:cNvSpPr txBox="1"/>
          <p:nvPr/>
        </p:nvSpPr>
        <p:spPr>
          <a:xfrm>
            <a:off x="2918013" y="4236466"/>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3" name="図 32"/>
          <p:cNvPicPr>
            <a:picLocks noChangeAspect="1"/>
          </p:cNvPicPr>
          <p:nvPr/>
        </p:nvPicPr>
        <p:blipFill>
          <a:blip r:embed="rId2" cstate="hqprint">
            <a:extLst>
              <a:ext uri="{BEBA8EAE-BF5A-486C-A8C5-ECC9F3942E4B}">
                <a14:imgProps xmlns:a14="http://schemas.microsoft.com/office/drawing/2010/main">
                  <a14:imgLayer r:embed="rId3">
                    <a14:imgEffect>
                      <a14:backgroundRemoval t="9894" b="89753" l="3125" r="96563">
                        <a14:foregroundMark x1="49375" y1="35689" x2="49375" y2="35689"/>
                        <a14:foregroundMark x1="47266" y1="37456" x2="47266" y2="37456"/>
                        <a14:foregroundMark x1="48281" y1="48057" x2="48281" y2="48057"/>
                        <a14:foregroundMark x1="48594" y1="62544" x2="48594" y2="62544"/>
                        <a14:foregroundMark x1="53359" y1="56537" x2="53359" y2="56537"/>
                        <a14:foregroundMark x1="61875" y1="46996" x2="61875" y2="46996"/>
                        <a14:foregroundMark x1="65781" y1="53004" x2="65781" y2="53004"/>
                        <a14:foregroundMark x1="71172" y1="42049" x2="71172" y2="42049"/>
                        <a14:foregroundMark x1="79453" y1="49117" x2="79453" y2="49117"/>
                        <a14:foregroundMark x1="79141" y1="37102" x2="79141" y2="37102"/>
                        <a14:foregroundMark x1="79063" y1="62544" x2="79063" y2="62544"/>
                        <a14:foregroundMark x1="81094" y1="53357" x2="81094" y2="53357"/>
                        <a14:foregroundMark x1="90391" y1="54417" x2="90391" y2="54417"/>
                        <a14:foregroundMark x1="14688" y1="25088" x2="14688" y2="25088"/>
                        <a14:foregroundMark x1="7578" y1="24735" x2="37969" y2="24028"/>
                        <a14:foregroundMark x1="13047" y1="25088" x2="5781" y2="24028"/>
                        <a14:foregroundMark x1="6250" y1="74558" x2="10781" y2="73498"/>
                        <a14:foregroundMark x1="37656" y1="74205" x2="37656" y2="74205"/>
                        <a14:foregroundMark x1="46406" y1="47703" x2="46406" y2="47703"/>
                        <a14:foregroundMark x1="47031" y1="63604" x2="47031" y2="63604"/>
                        <a14:foregroundMark x1="49922" y1="61837" x2="49922" y2="61837"/>
                        <a14:foregroundMark x1="45703" y1="62191" x2="45703" y2="62191"/>
                        <a14:foregroundMark x1="44375" y1="62544" x2="44375" y2="62544"/>
                        <a14:foregroundMark x1="45234" y1="49823" x2="45234" y2="49823"/>
                        <a14:foregroundMark x1="72578" y1="53357" x2="72578" y2="53357"/>
                        <a14:backgroundMark x1="82266" y1="49823" x2="82266" y2="49823"/>
                        <a14:backgroundMark x1="84063" y1="49823" x2="84063" y2="49823"/>
                        <a14:backgroundMark x1="83984" y1="59364" x2="83984" y2="59364"/>
                        <a14:backgroundMark x1="82266" y1="60071" x2="82266" y2="60071"/>
                      </a14:backgroundRemoval>
                    </a14:imgEffect>
                  </a14:imgLayer>
                </a14:imgProps>
              </a:ext>
              <a:ext uri="{28A0092B-C50C-407E-A947-70E740481C1C}">
                <a14:useLocalDpi xmlns:a14="http://schemas.microsoft.com/office/drawing/2010/main"/>
              </a:ext>
            </a:extLst>
          </a:blip>
          <a:stretch>
            <a:fillRect/>
          </a:stretch>
        </p:blipFill>
        <p:spPr>
          <a:xfrm>
            <a:off x="1343814" y="2358140"/>
            <a:ext cx="1618164" cy="357764"/>
          </a:xfrm>
          <a:prstGeom prst="rect">
            <a:avLst/>
          </a:prstGeom>
        </p:spPr>
      </p:pic>
      <p:pic>
        <p:nvPicPr>
          <p:cNvPr id="34" name="Picture 28" descr="東和薬品とバンダイナムコ研究所が服薬支援ツールの開発に関する基本合意書を締結 | 東和薬品のプレスリリース | 共同通信PRワイヤー"/>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92298" y="4189863"/>
            <a:ext cx="1487775" cy="495925"/>
          </a:xfrm>
          <a:prstGeom prst="rect">
            <a:avLst/>
          </a:prstGeom>
          <a:noFill/>
          <a:extLst>
            <a:ext uri="{909E8E84-426E-40DD-AFC4-6F175D3DCCD1}">
              <a14:hiddenFill xmlns:a14="http://schemas.microsoft.com/office/drawing/2010/main">
                <a:solidFill>
                  <a:srgbClr val="FFFFFF"/>
                </a:solidFill>
              </a14:hiddenFill>
            </a:ext>
          </a:extLst>
        </p:spPr>
      </p:pic>
      <p:pic>
        <p:nvPicPr>
          <p:cNvPr id="35" name="図 34" descr="ロゴ&#10;&#10;自動的に生成された説明">
            <a:extLst>
              <a:ext uri="{FF2B5EF4-FFF2-40B4-BE49-F238E27FC236}">
                <a16:creationId xmlns:a16="http://schemas.microsoft.com/office/drawing/2014/main" id="{F393839D-2168-4991-B78B-A52E5711379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28539" y="6217308"/>
            <a:ext cx="1208709" cy="184948"/>
          </a:xfrm>
          <a:prstGeom prst="rect">
            <a:avLst/>
          </a:prstGeom>
        </p:spPr>
      </p:pic>
      <p:sp>
        <p:nvSpPr>
          <p:cNvPr id="40" name="四角形: 角を丸くする 59">
            <a:extLst>
              <a:ext uri="{FF2B5EF4-FFF2-40B4-BE49-F238E27FC236}">
                <a16:creationId xmlns:a16="http://schemas.microsoft.com/office/drawing/2014/main" id="{1E61BBBD-CEC7-4562-B3A7-DAB54F36E276}"/>
              </a:ext>
            </a:extLst>
          </p:cNvPr>
          <p:cNvSpPr/>
          <p:nvPr/>
        </p:nvSpPr>
        <p:spPr>
          <a:xfrm>
            <a:off x="269765" y="4979610"/>
            <a:ext cx="629002" cy="182140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1" name="正方形/長方形 40"/>
          <p:cNvSpPr/>
          <p:nvPr/>
        </p:nvSpPr>
        <p:spPr>
          <a:xfrm>
            <a:off x="310748" y="5437552"/>
            <a:ext cx="553998" cy="1220847"/>
          </a:xfrm>
          <a:prstGeom prst="rect">
            <a:avLst/>
          </a:prstGeom>
        </p:spPr>
        <p:txBody>
          <a:bodyPr vert="eaVert"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安全・安心な</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　　　　まちづくり</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43" name="図 42"/>
          <p:cNvPicPr>
            <a:picLocks noChangeAspect="1"/>
          </p:cNvPicPr>
          <p:nvPr/>
        </p:nvPicPr>
        <p:blipFill>
          <a:blip r:embed="rId6" cstate="print">
            <a:biLevel thresh="75000"/>
            <a:extLst>
              <a:ext uri="{BEBA8EAE-BF5A-486C-A8C5-ECC9F3942E4B}">
                <a14:imgProps xmlns:a14="http://schemas.microsoft.com/office/drawing/2010/main">
                  <a14:imgLayer r:embed="rId7">
                    <a14:imgEffect>
                      <a14:saturation sat="98000"/>
                    </a14:imgEffect>
                  </a14:imgLayer>
                </a14:imgProps>
              </a:ext>
              <a:ext uri="{28A0092B-C50C-407E-A947-70E740481C1C}">
                <a14:useLocalDpi xmlns:a14="http://schemas.microsoft.com/office/drawing/2010/main"/>
              </a:ext>
            </a:extLst>
          </a:blip>
          <a:stretch>
            <a:fillRect/>
          </a:stretch>
        </p:blipFill>
        <p:spPr>
          <a:xfrm>
            <a:off x="425956" y="5082363"/>
            <a:ext cx="313567" cy="313567"/>
          </a:xfrm>
          <a:prstGeom prst="rect">
            <a:avLst/>
          </a:prstGeom>
        </p:spPr>
      </p:pic>
      <p:pic>
        <p:nvPicPr>
          <p:cNvPr id="45" name="図 44">
            <a:extLst>
              <a:ext uri="{FF2B5EF4-FFF2-40B4-BE49-F238E27FC236}">
                <a16:creationId xmlns:a16="http://schemas.microsoft.com/office/drawing/2014/main" id="{9103BFD0-E4E7-4B6A-8272-C8894C8459FD}"/>
              </a:ext>
            </a:extLst>
          </p:cNvPr>
          <p:cNvPicPr>
            <a:picLocks noChangeAspect="1"/>
          </p:cNvPicPr>
          <p:nvPr/>
        </p:nvPicPr>
        <p:blipFill>
          <a:blip r:embed="rId8" cstate="print">
            <a:biLevel thresh="75000"/>
            <a:extLst>
              <a:ext uri="{28A0092B-C50C-407E-A947-70E740481C1C}">
                <a14:useLocalDpi xmlns:a14="http://schemas.microsoft.com/office/drawing/2010/main"/>
              </a:ext>
            </a:extLst>
          </a:blip>
          <a:stretch>
            <a:fillRect/>
          </a:stretch>
        </p:blipFill>
        <p:spPr>
          <a:xfrm>
            <a:off x="414670" y="3161148"/>
            <a:ext cx="343350" cy="343350"/>
          </a:xfrm>
          <a:prstGeom prst="rect">
            <a:avLst/>
          </a:prstGeom>
        </p:spPr>
      </p:pic>
      <p:sp>
        <p:nvSpPr>
          <p:cNvPr id="46" name="テキスト ボックス 45">
            <a:extLst>
              <a:ext uri="{FF2B5EF4-FFF2-40B4-BE49-F238E27FC236}">
                <a16:creationId xmlns:a16="http://schemas.microsoft.com/office/drawing/2014/main" id="{90720333-7D20-4240-8D60-0BF6D67EDF9E}"/>
              </a:ext>
            </a:extLst>
          </p:cNvPr>
          <p:cNvSpPr txBox="1"/>
          <p:nvPr/>
        </p:nvSpPr>
        <p:spPr>
          <a:xfrm>
            <a:off x="3416715" y="6439855"/>
            <a:ext cx="70797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東大阪市</a:t>
            </a:r>
          </a:p>
        </p:txBody>
      </p:sp>
      <p:sp>
        <p:nvSpPr>
          <p:cNvPr id="47" name="テキスト ボックス 46">
            <a:extLst>
              <a:ext uri="{FF2B5EF4-FFF2-40B4-BE49-F238E27FC236}">
                <a16:creationId xmlns:a16="http://schemas.microsoft.com/office/drawing/2014/main" id="{228B4B4A-AA3C-48A4-A531-B82E99F55336}"/>
              </a:ext>
            </a:extLst>
          </p:cNvPr>
          <p:cNvSpPr txBox="1"/>
          <p:nvPr/>
        </p:nvSpPr>
        <p:spPr>
          <a:xfrm>
            <a:off x="2983649" y="6105371"/>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0" name="テキスト ボックス 49">
            <a:extLst>
              <a:ext uri="{FF2B5EF4-FFF2-40B4-BE49-F238E27FC236}">
                <a16:creationId xmlns:a16="http://schemas.microsoft.com/office/drawing/2014/main" id="{09AF49FC-CA3B-406B-A138-CEF3C509165A}"/>
              </a:ext>
            </a:extLst>
          </p:cNvPr>
          <p:cNvSpPr txBox="1"/>
          <p:nvPr/>
        </p:nvSpPr>
        <p:spPr>
          <a:xfrm>
            <a:off x="1044745" y="5207643"/>
            <a:ext cx="3379019" cy="830997"/>
          </a:xfrm>
          <a:prstGeom prst="rect">
            <a:avLst/>
          </a:prstGeom>
          <a:noFill/>
        </p:spPr>
        <p:txBody>
          <a:bodyPr wrap="square" rtlCol="0">
            <a:spAutoFit/>
          </a:bodyPr>
          <a:lstStyle/>
          <a:p>
            <a:pPr lvl="0" defTabSz="371475">
              <a:defRPr/>
            </a:pPr>
            <a:r>
              <a:rPr kumimoji="1" lang="ja-JP" altLang="en-US" sz="1200" dirty="0">
                <a:solidFill>
                  <a:prstClr val="black"/>
                </a:solidFill>
              </a:rPr>
              <a:t>避難所において顔認証による受付の簡易化や台帳の自動データ化を行うとともに、避難所情報・防災情報連携による避難誘導や避難所の運営管理の高度化をめざす。</a:t>
            </a:r>
          </a:p>
        </p:txBody>
      </p:sp>
      <p:pic>
        <p:nvPicPr>
          <p:cNvPr id="55" name="図 54" descr="市章"/>
          <p:cNvPicPr/>
          <p:nvPr/>
        </p:nvPicPr>
        <p:blipFill>
          <a:blip r:embed="rId9" cstate="print">
            <a:extLst>
              <a:ext uri="{28A0092B-C50C-407E-A947-70E740481C1C}">
                <a14:useLocalDpi xmlns:a14="http://schemas.microsoft.com/office/drawing/2010/main"/>
              </a:ext>
            </a:extLst>
          </a:blip>
          <a:srcRect/>
          <a:stretch>
            <a:fillRect/>
          </a:stretch>
        </p:blipFill>
        <p:spPr bwMode="auto">
          <a:xfrm>
            <a:off x="3549601" y="2195144"/>
            <a:ext cx="388620" cy="446405"/>
          </a:xfrm>
          <a:prstGeom prst="rect">
            <a:avLst/>
          </a:prstGeom>
          <a:noFill/>
        </p:spPr>
      </p:pic>
      <p:pic>
        <p:nvPicPr>
          <p:cNvPr id="56" name="図 55"/>
          <p:cNvPicPr/>
          <p:nvPr/>
        </p:nvPicPr>
        <p:blipFill rotWithShape="1">
          <a:blip r:embed="rId10" cstate="hqprint">
            <a:extLst>
              <a:ext uri="{28A0092B-C50C-407E-A947-70E740481C1C}">
                <a14:useLocalDpi xmlns:a14="http://schemas.microsoft.com/office/drawing/2010/main"/>
              </a:ext>
            </a:extLst>
          </a:blip>
          <a:srcRect/>
          <a:stretch/>
        </p:blipFill>
        <p:spPr bwMode="auto">
          <a:xfrm>
            <a:off x="4617765" y="1261464"/>
            <a:ext cx="2327387" cy="1655558"/>
          </a:xfrm>
          <a:prstGeom prst="rect">
            <a:avLst/>
          </a:prstGeom>
          <a:ln>
            <a:noFill/>
          </a:ln>
          <a:extLst>
            <a:ext uri="{53640926-AAD7-44D8-BBD7-CCE9431645EC}">
              <a14:shadowObscured xmlns:a14="http://schemas.microsoft.com/office/drawing/2010/main"/>
            </a:ext>
          </a:extLst>
        </p:spPr>
      </p:pic>
      <p:pic>
        <p:nvPicPr>
          <p:cNvPr id="57" name="図 56"/>
          <p:cNvPicPr/>
          <p:nvPr/>
        </p:nvPicPr>
        <p:blipFill rotWithShape="1">
          <a:blip r:embed="rId11">
            <a:extLst>
              <a:ext uri="{28A0092B-C50C-407E-A947-70E740481C1C}">
                <a14:useLocalDpi xmlns:a14="http://schemas.microsoft.com/office/drawing/2010/main"/>
              </a:ext>
            </a:extLst>
          </a:blip>
          <a:srcRect/>
          <a:stretch/>
        </p:blipFill>
        <p:spPr bwMode="auto">
          <a:xfrm>
            <a:off x="6920409" y="1604814"/>
            <a:ext cx="1708435" cy="1193072"/>
          </a:xfrm>
          <a:prstGeom prst="rect">
            <a:avLst/>
          </a:prstGeom>
          <a:noFill/>
          <a:ln>
            <a:noFill/>
          </a:ln>
          <a:extLst>
            <a:ext uri="{53640926-AAD7-44D8-BBD7-CCE9431645EC}">
              <a14:shadowObscured xmlns:a14="http://schemas.microsoft.com/office/drawing/2010/main"/>
            </a:ext>
          </a:extLst>
        </p:spPr>
      </p:pic>
      <p:pic>
        <p:nvPicPr>
          <p:cNvPr id="8" name="図 7"/>
          <p:cNvPicPr>
            <a:picLocks noChangeAspect="1"/>
          </p:cNvPicPr>
          <p:nvPr/>
        </p:nvPicPr>
        <p:blipFill>
          <a:blip r:embed="rId12"/>
          <a:stretch>
            <a:fillRect/>
          </a:stretch>
        </p:blipFill>
        <p:spPr>
          <a:xfrm>
            <a:off x="4324361" y="3199884"/>
            <a:ext cx="4431457" cy="1616758"/>
          </a:xfrm>
          <a:prstGeom prst="rect">
            <a:avLst/>
          </a:prstGeom>
        </p:spPr>
      </p:pic>
      <p:pic>
        <p:nvPicPr>
          <p:cNvPr id="9" name="図 8"/>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721144" y="5107484"/>
            <a:ext cx="3998343" cy="1608356"/>
          </a:xfrm>
          <a:prstGeom prst="rect">
            <a:avLst/>
          </a:prstGeom>
        </p:spPr>
      </p:pic>
      <p:pic>
        <p:nvPicPr>
          <p:cNvPr id="159" name="Picture 2" descr="ファイル:Emblem of Kadoma, Osaka.svg - Wikipedia"/>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442272" y="4140782"/>
            <a:ext cx="600743" cy="4175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b/b4/Emblem_of_Higashiosaka.svg/200px-Emblem_of_Higashiosaka.svg.png"/>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520795" y="5967662"/>
            <a:ext cx="563794" cy="442579"/>
          </a:xfrm>
          <a:prstGeom prst="rect">
            <a:avLst/>
          </a:prstGeom>
          <a:noFill/>
          <a:extLst>
            <a:ext uri="{909E8E84-426E-40DD-AFC4-6F175D3DCCD1}">
              <a14:hiddenFill xmlns:a14="http://schemas.microsoft.com/office/drawing/2010/main">
                <a:solidFill>
                  <a:srgbClr val="FFFFFF"/>
                </a:solidFill>
              </a14:hiddenFill>
            </a:ext>
          </a:extLst>
        </p:spPr>
      </p:pic>
      <p:pic>
        <p:nvPicPr>
          <p:cNvPr id="160" name="図 159">
            <a:extLst>
              <a:ext uri="{FF2B5EF4-FFF2-40B4-BE49-F238E27FC236}">
                <a16:creationId xmlns:a16="http://schemas.microsoft.com/office/drawing/2014/main" id="{9103BFD0-E4E7-4B6A-8272-C8894C8459FD}"/>
              </a:ext>
            </a:extLst>
          </p:cNvPr>
          <p:cNvPicPr>
            <a:picLocks noChangeAspect="1"/>
          </p:cNvPicPr>
          <p:nvPr/>
        </p:nvPicPr>
        <p:blipFill>
          <a:blip r:embed="rId8" cstate="print">
            <a:biLevel thresh="75000"/>
            <a:extLst>
              <a:ext uri="{28A0092B-C50C-407E-A947-70E740481C1C}">
                <a14:useLocalDpi xmlns:a14="http://schemas.microsoft.com/office/drawing/2010/main"/>
              </a:ext>
            </a:extLst>
          </a:blip>
          <a:stretch>
            <a:fillRect/>
          </a:stretch>
        </p:blipFill>
        <p:spPr>
          <a:xfrm>
            <a:off x="418214" y="1261464"/>
            <a:ext cx="343350" cy="343350"/>
          </a:xfrm>
          <a:prstGeom prst="rect">
            <a:avLst/>
          </a:prstGeom>
        </p:spPr>
      </p:pic>
      <p:pic>
        <p:nvPicPr>
          <p:cNvPr id="44" name="図 43"/>
          <p:cNvPicPr>
            <a:picLocks noChangeAspect="1"/>
          </p:cNvPicPr>
          <p:nvPr/>
        </p:nvPicPr>
        <p:blipFill rotWithShape="1">
          <a:blip r:embed="rId16">
            <a:extLst>
              <a:ext uri="{28A0092B-C50C-407E-A947-70E740481C1C}">
                <a14:useLocalDpi xmlns:a14="http://schemas.microsoft.com/office/drawing/2010/main"/>
              </a:ext>
            </a:extLst>
          </a:blip>
          <a:srcRect/>
          <a:stretch/>
        </p:blipFill>
        <p:spPr>
          <a:xfrm>
            <a:off x="8436005" y="188596"/>
            <a:ext cx="608962" cy="403200"/>
          </a:xfrm>
          <a:prstGeom prst="rect">
            <a:avLst/>
          </a:prstGeom>
        </p:spPr>
      </p:pic>
    </p:spTree>
    <p:extLst>
      <p:ext uri="{BB962C8B-B14F-4D97-AF65-F5344CB8AC3E}">
        <p14:creationId xmlns:p14="http://schemas.microsoft.com/office/powerpoint/2010/main" val="6620721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四角形: 角を丸くする 46">
            <a:extLst>
              <a:ext uri="{FF2B5EF4-FFF2-40B4-BE49-F238E27FC236}">
                <a16:creationId xmlns:a16="http://schemas.microsoft.com/office/drawing/2014/main" id="{37B0A16F-5BD2-4D52-9921-E2724AEA7FD7}"/>
              </a:ext>
            </a:extLst>
          </p:cNvPr>
          <p:cNvSpPr/>
          <p:nvPr/>
        </p:nvSpPr>
        <p:spPr>
          <a:xfrm>
            <a:off x="255349" y="4185196"/>
            <a:ext cx="8707272" cy="2310835"/>
          </a:xfrm>
          <a:prstGeom prst="roundRect">
            <a:avLst>
              <a:gd name="adj" fmla="val 830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C6F83880-1321-4BCE-A6E4-22ED414B8112}"/>
              </a:ext>
            </a:extLst>
          </p:cNvPr>
          <p:cNvSpPr/>
          <p:nvPr/>
        </p:nvSpPr>
        <p:spPr>
          <a:xfrm>
            <a:off x="255349" y="1730203"/>
            <a:ext cx="8707272" cy="2265645"/>
          </a:xfrm>
          <a:prstGeom prst="roundRect">
            <a:avLst>
              <a:gd name="adj" fmla="val 830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大阪府の取組み内容｜２）スマートヘルスシティ計画</a:t>
            </a:r>
            <a:endParaRPr kumimoji="1" lang="ja-JP" altLang="en-US" sz="2000" b="0" dirty="0"/>
          </a:p>
        </p:txBody>
      </p:sp>
      <p:sp>
        <p:nvSpPr>
          <p:cNvPr id="7" name="スライド番号プレースホルダー 6">
            <a:extLst>
              <a:ext uri="{FF2B5EF4-FFF2-40B4-BE49-F238E27FC236}">
                <a16:creationId xmlns:a16="http://schemas.microsoft.com/office/drawing/2014/main" id="{3C310DD2-4817-467D-B9E9-AF9C84255A9F}"/>
              </a:ext>
            </a:extLst>
          </p:cNvPr>
          <p:cNvSpPr>
            <a:spLocks noGrp="1"/>
          </p:cNvSpPr>
          <p:nvPr>
            <p:ph type="sldNum" sz="quarter" idx="12"/>
          </p:nvPr>
        </p:nvSpPr>
        <p:spPr/>
        <p:txBody>
          <a:bodyPr/>
          <a:lstStyle/>
          <a:p>
            <a:fld id="{50F88186-B17D-4CE3-A887-D91699CF601C}" type="slidenum">
              <a:rPr kumimoji="1" lang="ja-JP" altLang="en-US" smtClean="0"/>
              <a:t>51</a:t>
            </a:fld>
            <a:endParaRPr kumimoji="1" lang="ja-JP" altLang="en-US"/>
          </a:p>
        </p:txBody>
      </p:sp>
      <p:sp>
        <p:nvSpPr>
          <p:cNvPr id="14" name="テキスト プレースホルダー 13"/>
          <p:cNvSpPr>
            <a:spLocks noGrp="1"/>
          </p:cNvSpPr>
          <p:nvPr>
            <p:ph type="body" sz="quarter" idx="13"/>
          </p:nvPr>
        </p:nvSpPr>
        <p:spPr/>
        <p:txBody>
          <a:bodyPr/>
          <a:lstStyle/>
          <a:p>
            <a:r>
              <a:rPr lang="ja-JP" altLang="en-US" dirty="0"/>
              <a:t>第３章　今後の取組み方針</a:t>
            </a:r>
            <a:endParaRPr kumimoji="1" lang="ja-JP" altLang="en-US" dirty="0"/>
          </a:p>
        </p:txBody>
      </p:sp>
      <p:sp>
        <p:nvSpPr>
          <p:cNvPr id="57" name="テキスト ボックス 56">
            <a:extLst>
              <a:ext uri="{FF2B5EF4-FFF2-40B4-BE49-F238E27FC236}">
                <a16:creationId xmlns:a16="http://schemas.microsoft.com/office/drawing/2014/main" id="{CFAB933A-F8B3-4829-B727-5197DABC1777}"/>
              </a:ext>
            </a:extLst>
          </p:cNvPr>
          <p:cNvSpPr txBox="1"/>
          <p:nvPr/>
        </p:nvSpPr>
        <p:spPr>
          <a:xfrm>
            <a:off x="92764" y="641507"/>
            <a:ext cx="8785086" cy="400110"/>
          </a:xfrm>
          <a:prstGeom prst="rect">
            <a:avLst/>
          </a:prstGeom>
          <a:solidFill>
            <a:srgbClr val="002060"/>
          </a:solidFill>
        </p:spPr>
        <p:txBody>
          <a:bodyPr wrap="square">
            <a:spAutoFit/>
          </a:bodyPr>
          <a:lstStyle/>
          <a:p>
            <a:pPr lvl="0">
              <a:defRPr/>
            </a:pPr>
            <a:r>
              <a:rPr kumimoji="1" lang="ja-JP" altLang="en-US" sz="2000" dirty="0">
                <a:solidFill>
                  <a:schemeClr val="bg1"/>
                </a:solidFill>
                <a:effectLst>
                  <a:outerShdw blurRad="38100" dist="38100" dir="2700000" algn="tl">
                    <a:srgbClr val="000000">
                      <a:alpha val="43137"/>
                    </a:srgbClr>
                  </a:outerShdw>
                </a:effectLst>
                <a:latin typeface="+mj-lt"/>
                <a:ea typeface="HGP創英角ｺﾞｼｯｸUB" panose="020B0900000000000000" pitchFamily="50" charset="-128"/>
              </a:rPr>
              <a:t>スマートヘルスシティ・モデルをめざす背景</a:t>
            </a:r>
          </a:p>
        </p:txBody>
      </p:sp>
      <p:sp>
        <p:nvSpPr>
          <p:cNvPr id="3" name="正方形/長方形 2">
            <a:extLst>
              <a:ext uri="{FF2B5EF4-FFF2-40B4-BE49-F238E27FC236}">
                <a16:creationId xmlns:a16="http://schemas.microsoft.com/office/drawing/2014/main" id="{452BB233-312F-41C0-A01B-01A9BD246759}"/>
              </a:ext>
            </a:extLst>
          </p:cNvPr>
          <p:cNvSpPr/>
          <p:nvPr/>
        </p:nvSpPr>
        <p:spPr>
          <a:xfrm>
            <a:off x="453756" y="1090771"/>
            <a:ext cx="8201288" cy="579646"/>
          </a:xfrm>
          <a:prstGeom prst="rect">
            <a:avLst/>
          </a:prstGeom>
        </p:spPr>
        <p:txBody>
          <a:bodyPr wrap="square">
            <a:spAutoFit/>
          </a:bodyPr>
          <a:lstStyle/>
          <a:p>
            <a:pPr lvl="0" defTabSz="326578">
              <a:lnSpc>
                <a:spcPts val="1900"/>
              </a:lnSpc>
              <a:defRPr/>
            </a:pPr>
            <a:r>
              <a:rPr kumimoji="1" lang="en-US" altLang="ja-JP" b="1" dirty="0">
                <a:latin typeface="Meiryo UI" panose="020B0604030504040204" pitchFamily="50" charset="-128"/>
                <a:ea typeface="Meiryo UI" panose="020B0604030504040204" pitchFamily="50" charset="-128"/>
              </a:rPr>
              <a:t>2025</a:t>
            </a:r>
            <a:r>
              <a:rPr kumimoji="1" lang="ja-JP" altLang="en-US" b="1" dirty="0">
                <a:latin typeface="Meiryo UI" panose="020B0604030504040204" pitchFamily="50" charset="-128"/>
                <a:ea typeface="Meiryo UI" panose="020B0604030504040204" pitchFamily="50" charset="-128"/>
              </a:rPr>
              <a:t>年　大阪・関西万博のテーマである“いのち輝く未来社会のデザイン“を実践する</a:t>
            </a:r>
            <a:endParaRPr kumimoji="1" lang="en-US" altLang="ja-JP" b="1" dirty="0">
              <a:latin typeface="Meiryo UI" panose="020B0604030504040204" pitchFamily="50" charset="-128"/>
              <a:ea typeface="Meiryo UI" panose="020B0604030504040204" pitchFamily="50" charset="-128"/>
            </a:endParaRPr>
          </a:p>
          <a:p>
            <a:pPr lvl="0" defTabSz="326578">
              <a:lnSpc>
                <a:spcPts val="1900"/>
              </a:lnSpc>
              <a:defRPr/>
            </a:pP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スマートヘルスシティ・モデル</a:t>
            </a: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で世界のトップランナーとなる</a:t>
            </a:r>
            <a:endParaRPr lang="ja-JP" altLang="en-US" dirty="0"/>
          </a:p>
        </p:txBody>
      </p:sp>
      <p:sp>
        <p:nvSpPr>
          <p:cNvPr id="58" name="テキスト ボックス 57">
            <a:extLst>
              <a:ext uri="{FF2B5EF4-FFF2-40B4-BE49-F238E27FC236}">
                <a16:creationId xmlns:a16="http://schemas.microsoft.com/office/drawing/2014/main" id="{17BA380C-CB69-4C71-A835-37FBFCB805F4}"/>
              </a:ext>
            </a:extLst>
          </p:cNvPr>
          <p:cNvSpPr txBox="1"/>
          <p:nvPr/>
        </p:nvSpPr>
        <p:spPr>
          <a:xfrm>
            <a:off x="628061" y="1922742"/>
            <a:ext cx="4814384" cy="338554"/>
          </a:xfrm>
          <a:prstGeom prst="rect">
            <a:avLst/>
          </a:prstGeom>
          <a:noFill/>
        </p:spPr>
        <p:txBody>
          <a:bodyPr wrap="square" rtlCol="0">
            <a:spAutoFit/>
          </a:bodyPr>
          <a:lstStyle/>
          <a:p>
            <a:pPr defTabSz="326578">
              <a:defRPr/>
            </a:pPr>
            <a:r>
              <a:rPr kumimoji="1" lang="ja-JP" altLang="en-US" sz="1600" b="1" dirty="0">
                <a:ln w="107950">
                  <a:noFill/>
                </a:ln>
                <a:latin typeface="Meiryo UI" panose="020B0604030504040204" pitchFamily="50" charset="-128"/>
                <a:ea typeface="Meiryo UI" panose="020B0604030504040204" pitchFamily="50" charset="-128"/>
              </a:rPr>
              <a:t>大阪の課題　</a:t>
            </a:r>
            <a:r>
              <a:rPr kumimoji="1" lang="ja-JP" altLang="en-US" sz="1600" dirty="0" smtClean="0">
                <a:ln w="107950">
                  <a:noFill/>
                </a:ln>
                <a:latin typeface="Meiryo UI" panose="020B0604030504040204" pitchFamily="50" charset="-128"/>
                <a:ea typeface="Meiryo UI" panose="020B0604030504040204" pitchFamily="50" charset="-128"/>
              </a:rPr>
              <a:t>「低位</a:t>
            </a:r>
            <a:r>
              <a:rPr kumimoji="1" lang="ja-JP" altLang="en-US" sz="1600" dirty="0">
                <a:ln w="107950">
                  <a:noFill/>
                </a:ln>
                <a:latin typeface="Meiryo UI" panose="020B0604030504040204" pitchFamily="50" charset="-128"/>
                <a:ea typeface="Meiryo UI" panose="020B0604030504040204" pitchFamily="50" charset="-128"/>
              </a:rPr>
              <a:t>な健康寿命と進む高齢化」</a:t>
            </a:r>
          </a:p>
        </p:txBody>
      </p:sp>
      <p:cxnSp>
        <p:nvCxnSpPr>
          <p:cNvPr id="6" name="直線コネクタ 5">
            <a:extLst>
              <a:ext uri="{FF2B5EF4-FFF2-40B4-BE49-F238E27FC236}">
                <a16:creationId xmlns:a16="http://schemas.microsoft.com/office/drawing/2014/main" id="{784F82F4-FF04-46FE-A20D-EDFCB4FF35F7}"/>
              </a:ext>
            </a:extLst>
          </p:cNvPr>
          <p:cNvCxnSpPr/>
          <p:nvPr/>
        </p:nvCxnSpPr>
        <p:spPr>
          <a:xfrm>
            <a:off x="497116" y="2286288"/>
            <a:ext cx="4392000" cy="0"/>
          </a:xfrm>
          <a:prstGeom prst="line">
            <a:avLst/>
          </a:prstGeom>
        </p:spPr>
        <p:style>
          <a:lnRef idx="1">
            <a:schemeClr val="dk1"/>
          </a:lnRef>
          <a:fillRef idx="0">
            <a:schemeClr val="dk1"/>
          </a:fillRef>
          <a:effectRef idx="0">
            <a:schemeClr val="dk1"/>
          </a:effectRef>
          <a:fontRef idx="minor">
            <a:schemeClr val="tx1"/>
          </a:fontRef>
        </p:style>
      </p:cxnSp>
      <p:sp>
        <p:nvSpPr>
          <p:cNvPr id="8" name="正方形/長方形 7">
            <a:extLst>
              <a:ext uri="{FF2B5EF4-FFF2-40B4-BE49-F238E27FC236}">
                <a16:creationId xmlns:a16="http://schemas.microsoft.com/office/drawing/2014/main" id="{9DB6E6FD-1E9B-4C2C-A200-7A3ADD2E567C}"/>
              </a:ext>
            </a:extLst>
          </p:cNvPr>
          <p:cNvSpPr/>
          <p:nvPr/>
        </p:nvSpPr>
        <p:spPr>
          <a:xfrm>
            <a:off x="497116" y="1947734"/>
            <a:ext cx="120074" cy="3385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88E3781F-E36B-4B0F-8A85-18DBBD083F01}"/>
              </a:ext>
            </a:extLst>
          </p:cNvPr>
          <p:cNvSpPr txBox="1"/>
          <p:nvPr/>
        </p:nvSpPr>
        <p:spPr>
          <a:xfrm>
            <a:off x="671301" y="4344081"/>
            <a:ext cx="4063752" cy="338554"/>
          </a:xfrm>
          <a:prstGeom prst="rect">
            <a:avLst/>
          </a:prstGeom>
          <a:noFill/>
        </p:spPr>
        <p:txBody>
          <a:bodyPr wrap="square" rtlCol="0">
            <a:spAutoFit/>
          </a:bodyPr>
          <a:lstStyle/>
          <a:p>
            <a:pPr defTabSz="326578">
              <a:defRPr/>
            </a:pPr>
            <a:r>
              <a:rPr kumimoji="1" lang="ja-JP" altLang="en-US" sz="1600" b="1" dirty="0">
                <a:ln w="107950">
                  <a:noFill/>
                </a:ln>
                <a:latin typeface="Meiryo UI" panose="020B0604030504040204" pitchFamily="50" charset="-128"/>
                <a:ea typeface="Meiryo UI" panose="020B0604030504040204" pitchFamily="50" charset="-128"/>
              </a:rPr>
              <a:t>大阪の強み </a:t>
            </a:r>
            <a:r>
              <a:rPr kumimoji="1" lang="ja-JP" altLang="en-US" sz="1600" dirty="0">
                <a:ln w="107950">
                  <a:noFill/>
                </a:ln>
                <a:latin typeface="Meiryo UI" panose="020B0604030504040204" pitchFamily="50" charset="-128"/>
                <a:ea typeface="Meiryo UI" panose="020B0604030504040204" pitchFamily="50" charset="-128"/>
              </a:rPr>
              <a:t>「競争力のあるへルス産業」</a:t>
            </a:r>
          </a:p>
        </p:txBody>
      </p:sp>
      <p:cxnSp>
        <p:nvCxnSpPr>
          <p:cNvPr id="65" name="直線コネクタ 64">
            <a:extLst>
              <a:ext uri="{FF2B5EF4-FFF2-40B4-BE49-F238E27FC236}">
                <a16:creationId xmlns:a16="http://schemas.microsoft.com/office/drawing/2014/main" id="{9BD95859-0EBC-43D8-9B28-853159F1CFEE}"/>
              </a:ext>
            </a:extLst>
          </p:cNvPr>
          <p:cNvCxnSpPr/>
          <p:nvPr/>
        </p:nvCxnSpPr>
        <p:spPr>
          <a:xfrm>
            <a:off x="497116" y="4705058"/>
            <a:ext cx="4392000" cy="0"/>
          </a:xfrm>
          <a:prstGeom prst="line">
            <a:avLst/>
          </a:prstGeom>
        </p:spPr>
        <p:style>
          <a:lnRef idx="1">
            <a:schemeClr val="dk1"/>
          </a:lnRef>
          <a:fillRef idx="0">
            <a:schemeClr val="dk1"/>
          </a:fillRef>
          <a:effectRef idx="0">
            <a:schemeClr val="dk1"/>
          </a:effectRef>
          <a:fontRef idx="minor">
            <a:schemeClr val="tx1"/>
          </a:fontRef>
        </p:style>
      </p:cxnSp>
      <p:sp>
        <p:nvSpPr>
          <p:cNvPr id="69" name="正方形/長方形 68">
            <a:extLst>
              <a:ext uri="{FF2B5EF4-FFF2-40B4-BE49-F238E27FC236}">
                <a16:creationId xmlns:a16="http://schemas.microsoft.com/office/drawing/2014/main" id="{FE27AF4A-4B67-495D-9C48-8FCBA81AD7DB}"/>
              </a:ext>
            </a:extLst>
          </p:cNvPr>
          <p:cNvSpPr/>
          <p:nvPr/>
        </p:nvSpPr>
        <p:spPr>
          <a:xfrm>
            <a:off x="497116" y="4366504"/>
            <a:ext cx="120074" cy="3385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9F95E263-21A0-44A7-B6CC-C7A655EF0122}"/>
              </a:ext>
            </a:extLst>
          </p:cNvPr>
          <p:cNvSpPr/>
          <p:nvPr/>
        </p:nvSpPr>
        <p:spPr>
          <a:xfrm>
            <a:off x="671301" y="2371245"/>
            <a:ext cx="4160059" cy="1400383"/>
          </a:xfrm>
          <a:prstGeom prst="rect">
            <a:avLst/>
          </a:prstGeom>
        </p:spPr>
        <p:txBody>
          <a:bodyPr wrap="square">
            <a:spAutoFit/>
          </a:bodyPr>
          <a:lstStyle/>
          <a:p>
            <a:pPr marL="285750" indent="-285750">
              <a:spcAft>
                <a:spcPts val="600"/>
              </a:spcAft>
              <a:buFont typeface="Wingdings" panose="05000000000000000000" pitchFamily="2" charset="2"/>
              <a:buChar char="p"/>
            </a:pPr>
            <a:r>
              <a:rPr lang="ja-JP" altLang="en-US" sz="1400" dirty="0">
                <a:latin typeface="+mn-ea"/>
              </a:rPr>
              <a:t>平均寿命も健康寿命も大阪は</a:t>
            </a:r>
            <a:r>
              <a:rPr lang="ja-JP" altLang="en-US" sz="1400" dirty="0" smtClean="0">
                <a:latin typeface="+mn-ea"/>
              </a:rPr>
              <a:t>全国比で低位</a:t>
            </a:r>
            <a:endParaRPr lang="en-US" altLang="ja-JP" sz="1400" dirty="0">
              <a:latin typeface="+mn-ea"/>
            </a:endParaRPr>
          </a:p>
          <a:p>
            <a:pPr marL="285750" indent="-285750">
              <a:spcAft>
                <a:spcPts val="600"/>
              </a:spcAft>
              <a:buFont typeface="Wingdings" panose="05000000000000000000" pitchFamily="2" charset="2"/>
              <a:buChar char="p"/>
            </a:pPr>
            <a:r>
              <a:rPr lang="en-US" altLang="ja-JP" sz="1400" dirty="0">
                <a:latin typeface="+mn-ea"/>
              </a:rPr>
              <a:t>2025</a:t>
            </a:r>
            <a:r>
              <a:rPr lang="ja-JP" altLang="en-US" sz="1400" dirty="0">
                <a:latin typeface="+mn-ea"/>
              </a:rPr>
              <a:t>年には大阪の後期高齢者は約</a:t>
            </a:r>
            <a:r>
              <a:rPr lang="en-US" altLang="ja-JP" sz="1400" dirty="0">
                <a:latin typeface="+mn-ea"/>
              </a:rPr>
              <a:t>70</a:t>
            </a:r>
            <a:r>
              <a:rPr lang="ja-JP" altLang="en-US" sz="1400" dirty="0">
                <a:latin typeface="+mn-ea"/>
              </a:rPr>
              <a:t>万人</a:t>
            </a:r>
          </a:p>
          <a:p>
            <a:pPr marL="285750" indent="-285750">
              <a:spcAft>
                <a:spcPts val="600"/>
              </a:spcAft>
              <a:buFont typeface="Wingdings" panose="05000000000000000000" pitchFamily="2" charset="2"/>
              <a:buChar char="n"/>
            </a:pPr>
            <a:endParaRPr lang="en-US" altLang="ja-JP" sz="1400" dirty="0">
              <a:latin typeface="+mn-ea"/>
            </a:endParaRPr>
          </a:p>
          <a:p>
            <a:pPr marL="285750" indent="-285750">
              <a:spcAft>
                <a:spcPts val="600"/>
              </a:spcAft>
              <a:buFont typeface="Wingdings" panose="05000000000000000000" pitchFamily="2" charset="2"/>
              <a:buChar char="n"/>
            </a:pPr>
            <a:r>
              <a:rPr lang="ja-JP" altLang="en-US" sz="1400" b="1" dirty="0">
                <a:effectLst>
                  <a:outerShdw blurRad="38100" dist="38100" dir="2700000" algn="tl">
                    <a:srgbClr val="000000">
                      <a:alpha val="43137"/>
                    </a:srgbClr>
                  </a:outerShdw>
                </a:effectLst>
                <a:latin typeface="+mn-ea"/>
              </a:rPr>
              <a:t>スーパーシティの区域指定を獲得し、大胆な規制改革と先端技術の導入により、健康寿命を延伸</a:t>
            </a:r>
          </a:p>
        </p:txBody>
      </p:sp>
      <p:sp>
        <p:nvSpPr>
          <p:cNvPr id="9" name="正方形/長方形 8">
            <a:extLst>
              <a:ext uri="{FF2B5EF4-FFF2-40B4-BE49-F238E27FC236}">
                <a16:creationId xmlns:a16="http://schemas.microsoft.com/office/drawing/2014/main" id="{B0652E11-56B2-41D3-A35D-29648513AAFB}"/>
              </a:ext>
            </a:extLst>
          </p:cNvPr>
          <p:cNvSpPr/>
          <p:nvPr/>
        </p:nvSpPr>
        <p:spPr>
          <a:xfrm>
            <a:off x="671301" y="4761684"/>
            <a:ext cx="4272683" cy="1400383"/>
          </a:xfrm>
          <a:prstGeom prst="rect">
            <a:avLst/>
          </a:prstGeom>
        </p:spPr>
        <p:txBody>
          <a:bodyPr wrap="square">
            <a:spAutoFit/>
          </a:bodyPr>
          <a:lstStyle/>
          <a:p>
            <a:pPr marL="285750" indent="-285750">
              <a:spcAft>
                <a:spcPts val="600"/>
              </a:spcAft>
              <a:buFont typeface="Wingdings" panose="05000000000000000000" pitchFamily="2" charset="2"/>
              <a:buChar char="p"/>
            </a:pPr>
            <a:r>
              <a:rPr lang="ja-JP" altLang="en-US" sz="1400" dirty="0"/>
              <a:t>創薬、健康産業、再生医療等のライフサイエンス拠点</a:t>
            </a:r>
            <a:endParaRPr lang="ja-JP" altLang="en-US" sz="1000" dirty="0"/>
          </a:p>
          <a:p>
            <a:pPr marL="285750" indent="-285750">
              <a:spcAft>
                <a:spcPts val="600"/>
              </a:spcAft>
              <a:buFont typeface="Wingdings" panose="05000000000000000000" pitchFamily="2" charset="2"/>
              <a:buChar char="p"/>
            </a:pPr>
            <a:r>
              <a:rPr lang="ja-JP" altLang="en-US" sz="1400" dirty="0"/>
              <a:t>医療関連のベンチャーの割合が増加　</a:t>
            </a:r>
            <a:endParaRPr lang="en-US" altLang="ja-JP" sz="1000" dirty="0"/>
          </a:p>
          <a:p>
            <a:pPr marL="285750" indent="-285750">
              <a:spcAft>
                <a:spcPts val="600"/>
              </a:spcAft>
              <a:buFont typeface="Wingdings" panose="05000000000000000000" pitchFamily="2" charset="2"/>
              <a:buChar char="n"/>
            </a:pPr>
            <a:endParaRPr lang="en-US" altLang="ja-JP" sz="1400" dirty="0"/>
          </a:p>
          <a:p>
            <a:pPr marL="285750" indent="-285750">
              <a:spcAft>
                <a:spcPts val="600"/>
              </a:spcAft>
              <a:buFont typeface="Wingdings" panose="05000000000000000000" pitchFamily="2" charset="2"/>
              <a:buChar char="n"/>
            </a:pPr>
            <a:r>
              <a:rPr lang="ja-JP" altLang="en-US" sz="1400" b="1" dirty="0">
                <a:effectLst>
                  <a:outerShdw blurRad="38100" dist="38100" dir="2700000" algn="tl">
                    <a:srgbClr val="000000">
                      <a:alpha val="43137"/>
                    </a:srgbClr>
                  </a:outerShdw>
                </a:effectLst>
              </a:rPr>
              <a:t>特区制度を活用するなどし、健康・医療分野の国際的イノベーション拠点　⇒　</a:t>
            </a:r>
            <a:r>
              <a:rPr lang="en-US" altLang="ja-JP" sz="1400" b="1" dirty="0" err="1">
                <a:effectLst>
                  <a:outerShdw blurRad="38100" dist="38100" dir="2700000" algn="tl">
                    <a:srgbClr val="000000">
                      <a:alpha val="43137"/>
                    </a:srgbClr>
                  </a:outerShdw>
                </a:effectLst>
              </a:rPr>
              <a:t>SaMD</a:t>
            </a:r>
            <a:r>
              <a:rPr lang="en-US" altLang="ja-JP" sz="1400" b="1" baseline="30000" dirty="0">
                <a:effectLst>
                  <a:outerShdw blurRad="38100" dist="38100" dir="2700000" algn="tl">
                    <a:srgbClr val="000000">
                      <a:alpha val="43137"/>
                    </a:srgbClr>
                  </a:outerShdw>
                </a:effectLst>
              </a:rPr>
              <a:t>※</a:t>
            </a:r>
            <a:r>
              <a:rPr lang="ja-JP" altLang="en-US" sz="1400" b="1" baseline="30000" dirty="0">
                <a:effectLst>
                  <a:outerShdw blurRad="38100" dist="38100" dir="2700000" algn="tl">
                    <a:srgbClr val="000000">
                      <a:alpha val="43137"/>
                    </a:srgbClr>
                  </a:outerShdw>
                </a:effectLst>
              </a:rPr>
              <a:t>　</a:t>
            </a:r>
            <a:r>
              <a:rPr lang="ja-JP" altLang="en-US" sz="1400" b="1" dirty="0">
                <a:effectLst>
                  <a:outerShdw blurRad="38100" dist="38100" dir="2700000" algn="tl">
                    <a:srgbClr val="000000">
                      <a:alpha val="43137"/>
                    </a:srgbClr>
                  </a:outerShdw>
                </a:effectLst>
              </a:rPr>
              <a:t>の拠点形成へ </a:t>
            </a:r>
          </a:p>
        </p:txBody>
      </p:sp>
      <p:sp>
        <p:nvSpPr>
          <p:cNvPr id="55" name="テキスト ボックス 54"/>
          <p:cNvSpPr txBox="1"/>
          <p:nvPr/>
        </p:nvSpPr>
        <p:spPr>
          <a:xfrm>
            <a:off x="367240" y="6203659"/>
            <a:ext cx="5642988" cy="215444"/>
          </a:xfrm>
          <a:prstGeom prst="rect">
            <a:avLst/>
          </a:prstGeom>
          <a:noFill/>
        </p:spPr>
        <p:txBody>
          <a:bodyPr wrap="square" rtlCol="0">
            <a:spAutoFit/>
          </a:bodyPr>
          <a:lstStyle/>
          <a:p>
            <a:r>
              <a:rPr kumimoji="1" lang="en-US" altLang="ja-JP" sz="700" dirty="0">
                <a:solidFill>
                  <a:prstClr val="black"/>
                </a:solidFill>
                <a:latin typeface="Meiryo UI" panose="020B0604030504040204" pitchFamily="50" charset="-128"/>
                <a:ea typeface="Meiryo UI" panose="020B0604030504040204" pitchFamily="50" charset="-128"/>
              </a:rPr>
              <a:t>※ </a:t>
            </a:r>
            <a:r>
              <a:rPr kumimoji="1" lang="en-US" altLang="ja-JP" sz="800" dirty="0">
                <a:solidFill>
                  <a:srgbClr val="000000"/>
                </a:solidFill>
                <a:latin typeface="Meiryo UI" panose="020B0604030504040204" pitchFamily="50" charset="-128"/>
                <a:ea typeface="Meiryo UI" panose="020B0604030504040204" pitchFamily="50" charset="-128"/>
              </a:rPr>
              <a:t>SaMD(Software as Medical Device)</a:t>
            </a:r>
            <a:r>
              <a:rPr kumimoji="1" lang="ja-JP" altLang="en-US" sz="800" dirty="0">
                <a:solidFill>
                  <a:srgbClr val="000000"/>
                </a:solidFill>
                <a:latin typeface="Meiryo UI" panose="020B0604030504040204" pitchFamily="50" charset="-128"/>
                <a:ea typeface="Meiryo UI" panose="020B0604030504040204" pitchFamily="50" charset="-128"/>
              </a:rPr>
              <a:t>とは・・・</a:t>
            </a:r>
            <a:r>
              <a:rPr lang="ja-JP" altLang="en-US" sz="800" dirty="0">
                <a:solidFill>
                  <a:prstClr val="black"/>
                </a:solidFill>
              </a:rPr>
              <a:t>　診断や治療、予防、緩和などへの使用を目的とするソフトウェア</a:t>
            </a:r>
            <a:endParaRPr lang="en-US" altLang="ja-JP" sz="800" dirty="0">
              <a:solidFill>
                <a:prstClr val="black"/>
              </a:solidFill>
            </a:endParaRPr>
          </a:p>
        </p:txBody>
      </p:sp>
      <p:sp>
        <p:nvSpPr>
          <p:cNvPr id="5" name="矢印: 下 4">
            <a:extLst>
              <a:ext uri="{FF2B5EF4-FFF2-40B4-BE49-F238E27FC236}">
                <a16:creationId xmlns:a16="http://schemas.microsoft.com/office/drawing/2014/main" id="{8D39C8A3-24D5-4AAD-8BFC-847AA8303D12}"/>
              </a:ext>
            </a:extLst>
          </p:cNvPr>
          <p:cNvSpPr/>
          <p:nvPr/>
        </p:nvSpPr>
        <p:spPr>
          <a:xfrm>
            <a:off x="2054108" y="3001974"/>
            <a:ext cx="1036715" cy="219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D62D38B0-B322-4BA3-9255-52910C90B825}"/>
              </a:ext>
            </a:extLst>
          </p:cNvPr>
          <p:cNvPicPr>
            <a:picLocks noChangeAspect="1"/>
          </p:cNvPicPr>
          <p:nvPr/>
        </p:nvPicPr>
        <p:blipFill>
          <a:blip r:embed="rId3"/>
          <a:stretch>
            <a:fillRect/>
          </a:stretch>
        </p:blipFill>
        <p:spPr>
          <a:xfrm>
            <a:off x="5788532" y="4682635"/>
            <a:ext cx="2596136" cy="1571770"/>
          </a:xfrm>
          <a:prstGeom prst="rect">
            <a:avLst/>
          </a:prstGeom>
        </p:spPr>
      </p:pic>
      <p:sp>
        <p:nvSpPr>
          <p:cNvPr id="48" name="テキスト ボックス 47">
            <a:extLst>
              <a:ext uri="{FF2B5EF4-FFF2-40B4-BE49-F238E27FC236}">
                <a16:creationId xmlns:a16="http://schemas.microsoft.com/office/drawing/2014/main" id="{C9A31C17-4866-4229-957F-BCA3CFEAF229}"/>
              </a:ext>
            </a:extLst>
          </p:cNvPr>
          <p:cNvSpPr txBox="1"/>
          <p:nvPr/>
        </p:nvSpPr>
        <p:spPr>
          <a:xfrm>
            <a:off x="6015622" y="4384114"/>
            <a:ext cx="1899003" cy="276999"/>
          </a:xfrm>
          <a:prstGeom prst="rect">
            <a:avLst/>
          </a:prstGeom>
          <a:noFill/>
        </p:spPr>
        <p:txBody>
          <a:bodyPr wrap="square" rtlCol="0">
            <a:spAutoFit/>
          </a:bodyPr>
          <a:lstStyle/>
          <a:p>
            <a:pPr algn="ctr"/>
            <a:r>
              <a:rPr kumimoji="1" lang="en-US" altLang="ja-JP" sz="1200" b="1" dirty="0"/>
              <a:t>&lt;SaMD</a:t>
            </a:r>
            <a:r>
              <a:rPr kumimoji="1" lang="ja-JP" altLang="en-US" sz="1200" b="1" dirty="0"/>
              <a:t>のイメージ</a:t>
            </a:r>
            <a:r>
              <a:rPr kumimoji="1" lang="en-US" altLang="ja-JP" sz="1200" b="1" dirty="0"/>
              <a:t>&gt;</a:t>
            </a:r>
          </a:p>
        </p:txBody>
      </p:sp>
      <p:sp>
        <p:nvSpPr>
          <p:cNvPr id="53" name="矢印: 下 52">
            <a:extLst>
              <a:ext uri="{FF2B5EF4-FFF2-40B4-BE49-F238E27FC236}">
                <a16:creationId xmlns:a16="http://schemas.microsoft.com/office/drawing/2014/main" id="{EE076696-1C3B-4835-8F6A-B4A984F27E0E}"/>
              </a:ext>
            </a:extLst>
          </p:cNvPr>
          <p:cNvSpPr/>
          <p:nvPr/>
        </p:nvSpPr>
        <p:spPr>
          <a:xfrm>
            <a:off x="2054108" y="5369505"/>
            <a:ext cx="1036715" cy="219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図 3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345655" y="203498"/>
            <a:ext cx="608962" cy="403200"/>
          </a:xfrm>
          <a:prstGeom prst="rect">
            <a:avLst/>
          </a:prstGeom>
        </p:spPr>
      </p:pic>
      <p:pic>
        <p:nvPicPr>
          <p:cNvPr id="4" name="図 3"/>
          <p:cNvPicPr>
            <a:picLocks noChangeAspect="1"/>
          </p:cNvPicPr>
          <p:nvPr/>
        </p:nvPicPr>
        <p:blipFill>
          <a:blip r:embed="rId5"/>
          <a:stretch>
            <a:fillRect/>
          </a:stretch>
        </p:blipFill>
        <p:spPr>
          <a:xfrm>
            <a:off x="5555503" y="1994755"/>
            <a:ext cx="3090940" cy="2011854"/>
          </a:xfrm>
          <a:prstGeom prst="rect">
            <a:avLst/>
          </a:prstGeom>
        </p:spPr>
      </p:pic>
      <p:sp>
        <p:nvSpPr>
          <p:cNvPr id="49" name="テキスト ボックス 48"/>
          <p:cNvSpPr txBox="1"/>
          <p:nvPr/>
        </p:nvSpPr>
        <p:spPr>
          <a:xfrm flipH="1">
            <a:off x="5453316" y="2270597"/>
            <a:ext cx="369332" cy="1272893"/>
          </a:xfrm>
          <a:prstGeom prst="rect">
            <a:avLst/>
          </a:prstGeom>
          <a:noFill/>
        </p:spPr>
        <p:txBody>
          <a:bodyPr vert="eaVert" wrap="square" rtlCol="0">
            <a:spAutoFit/>
          </a:bodyPr>
          <a:lstStyle/>
          <a:p>
            <a:r>
              <a:rPr kumimoji="1" lang="ja-JP" altLang="en-US" sz="1200" dirty="0"/>
              <a:t>女性　　　男性</a:t>
            </a:r>
          </a:p>
        </p:txBody>
      </p:sp>
      <p:sp>
        <p:nvSpPr>
          <p:cNvPr id="50" name="テキスト ボックス 49"/>
          <p:cNvSpPr txBox="1"/>
          <p:nvPr/>
        </p:nvSpPr>
        <p:spPr>
          <a:xfrm>
            <a:off x="6178592" y="1791506"/>
            <a:ext cx="1573064" cy="276999"/>
          </a:xfrm>
          <a:prstGeom prst="rect">
            <a:avLst/>
          </a:prstGeom>
          <a:noFill/>
        </p:spPr>
        <p:txBody>
          <a:bodyPr wrap="square" rtlCol="0">
            <a:spAutoFit/>
          </a:bodyPr>
          <a:lstStyle/>
          <a:p>
            <a:pPr algn="ctr"/>
            <a:r>
              <a:rPr kumimoji="1" lang="en-US" altLang="ja-JP" sz="1200" b="1" dirty="0"/>
              <a:t>&lt;</a:t>
            </a:r>
            <a:r>
              <a:rPr kumimoji="1" lang="ja-JP" altLang="en-US" sz="1200" b="1" dirty="0"/>
              <a:t>大阪府民の寿命</a:t>
            </a:r>
            <a:r>
              <a:rPr kumimoji="1" lang="en-US" altLang="ja-JP" sz="1200" b="1" dirty="0"/>
              <a:t>&gt;</a:t>
            </a:r>
          </a:p>
        </p:txBody>
      </p:sp>
      <p:sp>
        <p:nvSpPr>
          <p:cNvPr id="59" name="テキスト ボックス 58"/>
          <p:cNvSpPr txBox="1"/>
          <p:nvPr/>
        </p:nvSpPr>
        <p:spPr>
          <a:xfrm>
            <a:off x="5893648" y="2459602"/>
            <a:ext cx="871649" cy="246221"/>
          </a:xfrm>
          <a:prstGeom prst="rect">
            <a:avLst/>
          </a:prstGeom>
          <a:noFill/>
        </p:spPr>
        <p:txBody>
          <a:bodyPr vert="horz" wrap="square" rtlCol="0">
            <a:spAutoFit/>
          </a:bodyPr>
          <a:lstStyle/>
          <a:p>
            <a:r>
              <a:rPr kumimoji="1" lang="ja-JP" altLang="en-US" sz="1000" b="1" dirty="0"/>
              <a:t>全国</a:t>
            </a:r>
            <a:r>
              <a:rPr kumimoji="1" lang="en-US" altLang="ja-JP" sz="1000" b="1" dirty="0"/>
              <a:t>38</a:t>
            </a:r>
            <a:r>
              <a:rPr kumimoji="1" lang="ja-JP" altLang="en-US" sz="1000" b="1" dirty="0"/>
              <a:t>位</a:t>
            </a:r>
          </a:p>
        </p:txBody>
      </p:sp>
      <p:sp>
        <p:nvSpPr>
          <p:cNvPr id="52" name="正方形/長方形 51"/>
          <p:cNvSpPr>
            <a:spLocks noChangeAspect="1"/>
          </p:cNvSpPr>
          <p:nvPr/>
        </p:nvSpPr>
        <p:spPr>
          <a:xfrm>
            <a:off x="8118204" y="2061401"/>
            <a:ext cx="144000" cy="144000"/>
          </a:xfrm>
          <a:prstGeom prst="rect">
            <a:avLst/>
          </a:prstGeom>
          <a:solidFill>
            <a:schemeClr val="accent4">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a:spLocks noChangeAspect="1"/>
          </p:cNvSpPr>
          <p:nvPr/>
        </p:nvSpPr>
        <p:spPr>
          <a:xfrm>
            <a:off x="8118204" y="1864423"/>
            <a:ext cx="144000" cy="144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8239346" y="1816053"/>
            <a:ext cx="723275" cy="433452"/>
          </a:xfrm>
          <a:prstGeom prst="rect">
            <a:avLst/>
          </a:prstGeom>
        </p:spPr>
        <p:txBody>
          <a:bodyPr wrap="none">
            <a:spAutoFit/>
          </a:bodyPr>
          <a:lstStyle/>
          <a:p>
            <a:pPr>
              <a:lnSpc>
                <a:spcPts val="1400"/>
              </a:lnSpc>
            </a:pPr>
            <a:r>
              <a:rPr kumimoji="1" lang="ja-JP" altLang="en-US" sz="1050" dirty="0">
                <a:solidFill>
                  <a:prstClr val="black"/>
                </a:solidFill>
              </a:rPr>
              <a:t>健康寿命</a:t>
            </a:r>
            <a:endParaRPr kumimoji="1" lang="en-US" altLang="ja-JP" sz="1050" dirty="0">
              <a:solidFill>
                <a:prstClr val="black"/>
              </a:solidFill>
            </a:endParaRPr>
          </a:p>
          <a:p>
            <a:r>
              <a:rPr kumimoji="1" lang="ja-JP" altLang="en-US" sz="1050" dirty="0">
                <a:solidFill>
                  <a:prstClr val="black"/>
                </a:solidFill>
              </a:rPr>
              <a:t>平均寿命</a:t>
            </a:r>
            <a:endParaRPr lang="ja-JP" altLang="en-US" sz="1400" dirty="0"/>
          </a:p>
        </p:txBody>
      </p:sp>
      <p:sp>
        <p:nvSpPr>
          <p:cNvPr id="41" name="テキスト ボックス 40">
            <a:extLst>
              <a:ext uri="{FF2B5EF4-FFF2-40B4-BE49-F238E27FC236}">
                <a16:creationId xmlns:a16="http://schemas.microsoft.com/office/drawing/2014/main" id="{22BE77DA-0B6D-47C4-A2BC-5A75149F9EDF}"/>
              </a:ext>
            </a:extLst>
          </p:cNvPr>
          <p:cNvSpPr txBox="1"/>
          <p:nvPr/>
        </p:nvSpPr>
        <p:spPr>
          <a:xfrm>
            <a:off x="5904519" y="2242736"/>
            <a:ext cx="871649" cy="246221"/>
          </a:xfrm>
          <a:prstGeom prst="rect">
            <a:avLst/>
          </a:prstGeom>
          <a:noFill/>
        </p:spPr>
        <p:txBody>
          <a:bodyPr vert="horz" wrap="square" rtlCol="0">
            <a:spAutoFit/>
          </a:bodyPr>
          <a:lstStyle/>
          <a:p>
            <a:r>
              <a:rPr kumimoji="1" lang="ja-JP" altLang="en-US" sz="1000" b="1" dirty="0"/>
              <a:t>全国</a:t>
            </a:r>
            <a:r>
              <a:rPr kumimoji="1" lang="en-US" altLang="ja-JP" sz="1000" b="1" dirty="0"/>
              <a:t>40</a:t>
            </a:r>
            <a:r>
              <a:rPr kumimoji="1" lang="ja-JP" altLang="en-US" sz="1000" b="1" dirty="0"/>
              <a:t>位</a:t>
            </a:r>
          </a:p>
        </p:txBody>
      </p:sp>
      <p:sp>
        <p:nvSpPr>
          <p:cNvPr id="42" name="テキスト ボックス 41">
            <a:extLst>
              <a:ext uri="{FF2B5EF4-FFF2-40B4-BE49-F238E27FC236}">
                <a16:creationId xmlns:a16="http://schemas.microsoft.com/office/drawing/2014/main" id="{3849137F-E5B2-44A3-ABFD-CA190C32E75A}"/>
              </a:ext>
            </a:extLst>
          </p:cNvPr>
          <p:cNvSpPr txBox="1"/>
          <p:nvPr/>
        </p:nvSpPr>
        <p:spPr>
          <a:xfrm>
            <a:off x="5888740" y="3001974"/>
            <a:ext cx="871649" cy="246221"/>
          </a:xfrm>
          <a:prstGeom prst="rect">
            <a:avLst/>
          </a:prstGeom>
          <a:noFill/>
        </p:spPr>
        <p:txBody>
          <a:bodyPr vert="horz" wrap="square" rtlCol="0">
            <a:spAutoFit/>
          </a:bodyPr>
          <a:lstStyle/>
          <a:p>
            <a:r>
              <a:rPr kumimoji="1" lang="ja-JP" altLang="en-US" sz="1000" b="1" dirty="0"/>
              <a:t>全国</a:t>
            </a:r>
            <a:r>
              <a:rPr kumimoji="1" lang="en-US" altLang="ja-JP" sz="1000" b="1" dirty="0"/>
              <a:t>41</a:t>
            </a:r>
            <a:r>
              <a:rPr kumimoji="1" lang="ja-JP" altLang="en-US" sz="1000" b="1" dirty="0"/>
              <a:t>位</a:t>
            </a:r>
          </a:p>
        </p:txBody>
      </p:sp>
      <p:sp>
        <p:nvSpPr>
          <p:cNvPr id="43" name="テキスト ボックス 42">
            <a:extLst>
              <a:ext uri="{FF2B5EF4-FFF2-40B4-BE49-F238E27FC236}">
                <a16:creationId xmlns:a16="http://schemas.microsoft.com/office/drawing/2014/main" id="{185A3D3A-6347-454C-8596-81D58E388D88}"/>
              </a:ext>
            </a:extLst>
          </p:cNvPr>
          <p:cNvSpPr txBox="1"/>
          <p:nvPr/>
        </p:nvSpPr>
        <p:spPr>
          <a:xfrm>
            <a:off x="5888739" y="3225000"/>
            <a:ext cx="871649" cy="246221"/>
          </a:xfrm>
          <a:prstGeom prst="rect">
            <a:avLst/>
          </a:prstGeom>
          <a:noFill/>
        </p:spPr>
        <p:txBody>
          <a:bodyPr vert="horz" wrap="square" rtlCol="0">
            <a:spAutoFit/>
          </a:bodyPr>
          <a:lstStyle/>
          <a:p>
            <a:r>
              <a:rPr kumimoji="1" lang="ja-JP" altLang="en-US" sz="1000" b="1" dirty="0"/>
              <a:t>全国</a:t>
            </a:r>
            <a:r>
              <a:rPr kumimoji="1" lang="en-US" altLang="ja-JP" sz="1000" b="1" dirty="0"/>
              <a:t>38</a:t>
            </a:r>
            <a:r>
              <a:rPr kumimoji="1" lang="ja-JP" altLang="en-US" sz="1000" b="1" dirty="0"/>
              <a:t>位</a:t>
            </a:r>
          </a:p>
        </p:txBody>
      </p:sp>
    </p:spTree>
    <p:extLst>
      <p:ext uri="{BB962C8B-B14F-4D97-AF65-F5344CB8AC3E}">
        <p14:creationId xmlns:p14="http://schemas.microsoft.com/office/powerpoint/2010/main" val="21464630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楕円 141">
            <a:extLst>
              <a:ext uri="{FF2B5EF4-FFF2-40B4-BE49-F238E27FC236}">
                <a16:creationId xmlns:a16="http://schemas.microsoft.com/office/drawing/2014/main" id="{A582EC93-2374-460C-A587-09D50124E401}"/>
              </a:ext>
            </a:extLst>
          </p:cNvPr>
          <p:cNvSpPr/>
          <p:nvPr/>
        </p:nvSpPr>
        <p:spPr>
          <a:xfrm>
            <a:off x="5780912" y="4446052"/>
            <a:ext cx="3186336" cy="2345551"/>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9C5355BB-3138-41BF-A740-2F67CA1F8C7B}"/>
              </a:ext>
            </a:extLst>
          </p:cNvPr>
          <p:cNvSpPr/>
          <p:nvPr/>
        </p:nvSpPr>
        <p:spPr>
          <a:xfrm>
            <a:off x="5740715" y="1710777"/>
            <a:ext cx="3186336" cy="261730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大阪府の取組み内容｜２）スマートヘルスシティ計画</a:t>
            </a:r>
            <a:endParaRPr kumimoji="1" lang="ja-JP" altLang="en-US" sz="2000" b="0" dirty="0"/>
          </a:p>
        </p:txBody>
      </p:sp>
      <p:sp>
        <p:nvSpPr>
          <p:cNvPr id="2" name="スライド番号プレースホルダー 1">
            <a:extLst>
              <a:ext uri="{FF2B5EF4-FFF2-40B4-BE49-F238E27FC236}">
                <a16:creationId xmlns:a16="http://schemas.microsoft.com/office/drawing/2014/main" id="{96D78CD5-3602-427A-8F0E-232A727B8018}"/>
              </a:ext>
            </a:extLst>
          </p:cNvPr>
          <p:cNvSpPr>
            <a:spLocks noGrp="1"/>
          </p:cNvSpPr>
          <p:nvPr>
            <p:ph type="sldNum" sz="quarter" idx="12"/>
          </p:nvPr>
        </p:nvSpPr>
        <p:spPr>
          <a:xfrm>
            <a:off x="7101821" y="6507599"/>
            <a:ext cx="2057400" cy="365125"/>
          </a:xfrm>
        </p:spPr>
        <p:txBody>
          <a:bodyPr/>
          <a:lstStyle/>
          <a:p>
            <a:fld id="{50F88186-B17D-4CE3-A887-D91699CF601C}" type="slidenum">
              <a:rPr kumimoji="1" lang="ja-JP" altLang="en-US" smtClean="0"/>
              <a:t>52</a:t>
            </a:fld>
            <a:endParaRPr kumimoji="1" lang="ja-JP" altLang="en-US"/>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r>
              <a:rPr kumimoji="1" lang="ja-JP" altLang="en-US" dirty="0"/>
              <a:t>　</a:t>
            </a:r>
          </a:p>
        </p:txBody>
      </p:sp>
      <p:sp>
        <p:nvSpPr>
          <p:cNvPr id="133" name="テキスト ボックス 132"/>
          <p:cNvSpPr txBox="1"/>
          <p:nvPr/>
        </p:nvSpPr>
        <p:spPr>
          <a:xfrm>
            <a:off x="296055" y="6081996"/>
            <a:ext cx="5089986" cy="738664"/>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“健康といのち”をテーマとする大阪・関西万博の開催年において、スマートヘルスに関する</a:t>
            </a:r>
            <a:r>
              <a:rPr kumimoji="1" lang="en-US" altLang="ja-JP" sz="1400" dirty="0">
                <a:latin typeface="Meiryo UI" panose="020B0604030504040204" pitchFamily="50" charset="-128"/>
                <a:ea typeface="Meiryo UI" panose="020B0604030504040204" pitchFamily="50" charset="-128"/>
              </a:rPr>
              <a:t>MICE</a:t>
            </a:r>
            <a:r>
              <a:rPr kumimoji="1" lang="ja-JP" altLang="en-US" sz="1400" dirty="0" err="1">
                <a:latin typeface="Meiryo UI" panose="020B0604030504040204" pitchFamily="50" charset="-128"/>
                <a:ea typeface="Meiryo UI" panose="020B0604030504040204" pitchFamily="50" charset="-128"/>
              </a:rPr>
              <a:t>を誘</a:t>
            </a:r>
            <a:r>
              <a:rPr kumimoji="1" lang="ja-JP" altLang="en-US" sz="1400" dirty="0">
                <a:latin typeface="Meiryo UI" panose="020B0604030504040204" pitchFamily="50" charset="-128"/>
                <a:ea typeface="Meiryo UI" panose="020B0604030504040204" pitchFamily="50" charset="-128"/>
              </a:rPr>
              <a:t>致し、世界に対して大阪のスマートヘルスシティ計画を発信する</a:t>
            </a:r>
            <a:endParaRPr kumimoji="1" lang="en-US" altLang="ja-JP" sz="1400" dirty="0">
              <a:latin typeface="Meiryo UI" panose="020B0604030504040204" pitchFamily="50" charset="-128"/>
              <a:ea typeface="Meiryo UI" panose="020B0604030504040204" pitchFamily="50" charset="-128"/>
            </a:endParaRPr>
          </a:p>
        </p:txBody>
      </p:sp>
      <p:sp>
        <p:nvSpPr>
          <p:cNvPr id="173" name="テキスト ボックス 172"/>
          <p:cNvSpPr txBox="1"/>
          <p:nvPr/>
        </p:nvSpPr>
        <p:spPr>
          <a:xfrm>
            <a:off x="149842" y="5741718"/>
            <a:ext cx="5400000" cy="318924"/>
          </a:xfrm>
          <a:prstGeom prst="rect">
            <a:avLst/>
          </a:prstGeom>
          <a:solidFill>
            <a:schemeClr val="accent1">
              <a:lumMod val="60000"/>
              <a:lumOff val="40000"/>
            </a:schemeClr>
          </a:solidFill>
        </p:spPr>
        <p:txBody>
          <a:bodyPr wrap="square" lIns="72000" tIns="36000" rIns="72000" bIns="36000" rtlCol="0" anchor="ctr" anchorCtr="0">
            <a:spAutoFit/>
          </a:bodyPr>
          <a:lstStyle>
            <a:defPPr>
              <a:defRPr lang="en-US"/>
            </a:defPPr>
            <a:lvl1pPr>
              <a:defRPr kumimoji="1" sz="1300" b="1">
                <a:latin typeface="BIZ UDPゴシック" panose="020B0400000000000000" pitchFamily="50" charset="-128"/>
                <a:ea typeface="BIZ UDPゴシック" panose="020B0400000000000000" pitchFamily="50" charset="-128"/>
              </a:defRPr>
            </a:lvl1pPr>
          </a:lstStyle>
          <a:p>
            <a:r>
              <a:rPr lang="en-US" altLang="ja-JP" sz="1600" dirty="0">
                <a:latin typeface="Meiryo UI" panose="020B0604030504040204" pitchFamily="50" charset="-128"/>
                <a:ea typeface="Meiryo UI" panose="020B0604030504040204" pitchFamily="50" charset="-128"/>
              </a:rPr>
              <a:t>3. </a:t>
            </a:r>
            <a:r>
              <a:rPr lang="ja-JP" altLang="en-US" sz="1600" dirty="0">
                <a:latin typeface="Meiryo UI" panose="020B0604030504040204" pitchFamily="50" charset="-128"/>
                <a:ea typeface="Meiryo UI" panose="020B0604030504040204" pitchFamily="50" charset="-128"/>
              </a:rPr>
              <a:t>スマートヘルス</a:t>
            </a:r>
            <a:r>
              <a:rPr lang="en-US" altLang="ja-JP" sz="1600" dirty="0">
                <a:latin typeface="Meiryo UI" panose="020B0604030504040204" pitchFamily="50" charset="-128"/>
                <a:ea typeface="Meiryo UI" panose="020B0604030504040204" pitchFamily="50" charset="-128"/>
              </a:rPr>
              <a:t>MICE</a:t>
            </a:r>
            <a:r>
              <a:rPr lang="ja-JP" altLang="en-US" sz="1600" dirty="0">
                <a:latin typeface="Meiryo UI" panose="020B0604030504040204" pitchFamily="50" charset="-128"/>
                <a:ea typeface="Meiryo UI" panose="020B0604030504040204" pitchFamily="50" charset="-128"/>
              </a:rPr>
              <a:t>の誘致</a:t>
            </a:r>
          </a:p>
        </p:txBody>
      </p:sp>
      <p:grpSp>
        <p:nvGrpSpPr>
          <p:cNvPr id="270" name="グループ化 269"/>
          <p:cNvGrpSpPr/>
          <p:nvPr/>
        </p:nvGrpSpPr>
        <p:grpSpPr>
          <a:xfrm>
            <a:off x="5719919" y="4740075"/>
            <a:ext cx="1146403" cy="904564"/>
            <a:chOff x="3828304" y="2945371"/>
            <a:chExt cx="1146403" cy="904564"/>
          </a:xfrm>
        </p:grpSpPr>
        <p:pic>
          <p:nvPicPr>
            <p:cNvPr id="271" name="図 27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87171" y="2945371"/>
              <a:ext cx="530990" cy="520435"/>
            </a:xfrm>
            <a:prstGeom prst="rect">
              <a:avLst/>
            </a:prstGeom>
          </p:spPr>
        </p:pic>
        <p:pic>
          <p:nvPicPr>
            <p:cNvPr id="272" name="図 27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21275" y="2975919"/>
              <a:ext cx="516271" cy="683796"/>
            </a:xfrm>
            <a:prstGeom prst="rect">
              <a:avLst/>
            </a:prstGeom>
          </p:spPr>
        </p:pic>
        <p:sp>
          <p:nvSpPr>
            <p:cNvPr id="273" name="テキスト ボックス 272"/>
            <p:cNvSpPr txBox="1"/>
            <p:nvPr/>
          </p:nvSpPr>
          <p:spPr>
            <a:xfrm>
              <a:off x="3828304" y="3603714"/>
              <a:ext cx="1146403" cy="246221"/>
            </a:xfrm>
            <a:prstGeom prst="rect">
              <a:avLst/>
            </a:prstGeom>
            <a:solidFill>
              <a:schemeClr val="bg1"/>
            </a:solid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府民</a:t>
              </a:r>
              <a:r>
                <a:rPr kumimoji="1" lang="en-US" altLang="ja-JP" sz="1000" dirty="0">
                  <a:latin typeface="BIZ UDPゴシック" panose="020B0400000000000000" pitchFamily="50" charset="-128"/>
                  <a:ea typeface="BIZ UDPゴシック" panose="020B0400000000000000" pitchFamily="50" charset="-128"/>
                </a:rPr>
                <a:t>(</a:t>
              </a:r>
              <a:r>
                <a:rPr kumimoji="1" lang="ja-JP" altLang="en-US" sz="1000" dirty="0">
                  <a:latin typeface="BIZ UDPゴシック" panose="020B0400000000000000" pitchFamily="50" charset="-128"/>
                  <a:ea typeface="BIZ UDPゴシック" panose="020B0400000000000000" pitchFamily="50" charset="-128"/>
                </a:rPr>
                <a:t>シニア層</a:t>
              </a:r>
              <a:r>
                <a:rPr kumimoji="1" lang="en-US" altLang="ja-JP" sz="1000" dirty="0">
                  <a:latin typeface="BIZ UDPゴシック" panose="020B0400000000000000" pitchFamily="50" charset="-128"/>
                  <a:ea typeface="BIZ UDPゴシック" panose="020B0400000000000000" pitchFamily="50" charset="-128"/>
                </a:rPr>
                <a:t>)</a:t>
              </a:r>
              <a:endParaRPr kumimoji="1" lang="ja-JP" altLang="en-US" sz="1000" dirty="0">
                <a:latin typeface="BIZ UDPゴシック" panose="020B0400000000000000" pitchFamily="50" charset="-128"/>
                <a:ea typeface="BIZ UDPゴシック" panose="020B0400000000000000" pitchFamily="50" charset="-128"/>
              </a:endParaRPr>
            </a:p>
          </p:txBody>
        </p:sp>
        <p:pic>
          <p:nvPicPr>
            <p:cNvPr id="274" name="図 273">
              <a:extLst>
                <a:ext uri="{FF2B5EF4-FFF2-40B4-BE49-F238E27FC236}">
                  <a16:creationId xmlns:a16="http://schemas.microsoft.com/office/drawing/2014/main" id="{CBF9FAC1-2E23-A142-9F72-2CD8E6A642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316887" flipV="1">
              <a:off x="4427554" y="3117381"/>
              <a:ext cx="557349" cy="475366"/>
            </a:xfrm>
            <a:prstGeom prst="rect">
              <a:avLst/>
            </a:prstGeom>
          </p:spPr>
        </p:pic>
      </p:grpSp>
      <p:pic>
        <p:nvPicPr>
          <p:cNvPr id="275" name="図 27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37944" y="5338595"/>
            <a:ext cx="735851" cy="1353923"/>
          </a:xfrm>
          <a:prstGeom prst="rect">
            <a:avLst/>
          </a:prstGeom>
        </p:spPr>
      </p:pic>
      <p:pic>
        <p:nvPicPr>
          <p:cNvPr id="276" name="図 27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49952" y="4702223"/>
            <a:ext cx="838859" cy="837781"/>
          </a:xfrm>
          <a:prstGeom prst="rect">
            <a:avLst/>
          </a:prstGeom>
        </p:spPr>
      </p:pic>
      <p:sp>
        <p:nvSpPr>
          <p:cNvPr id="277" name="テキスト ボックス 276"/>
          <p:cNvSpPr txBox="1"/>
          <p:nvPr/>
        </p:nvSpPr>
        <p:spPr>
          <a:xfrm>
            <a:off x="7735511" y="5432669"/>
            <a:ext cx="1079611" cy="246221"/>
          </a:xfrm>
          <a:prstGeom prst="rect">
            <a:avLst/>
          </a:prstGeom>
          <a:solidFill>
            <a:schemeClr val="bg1"/>
          </a:solidFill>
        </p:spPr>
        <p:txBody>
          <a:bodyPr wrap="square" lIns="0" rIns="0"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スタートアップ企業</a:t>
            </a:r>
          </a:p>
        </p:txBody>
      </p:sp>
      <p:sp>
        <p:nvSpPr>
          <p:cNvPr id="278" name="右矢印 277"/>
          <p:cNvSpPr/>
          <p:nvPr/>
        </p:nvSpPr>
        <p:spPr>
          <a:xfrm rot="2632173">
            <a:off x="6054796" y="6209128"/>
            <a:ext cx="650375" cy="165991"/>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279" name="図 278"/>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063157" y="5584966"/>
            <a:ext cx="229010" cy="209754"/>
          </a:xfrm>
          <a:prstGeom prst="rect">
            <a:avLst/>
          </a:prstGeom>
        </p:spPr>
      </p:pic>
      <p:pic>
        <p:nvPicPr>
          <p:cNvPr id="280" name="図 279"/>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390544" y="5564217"/>
            <a:ext cx="148731" cy="237209"/>
          </a:xfrm>
          <a:prstGeom prst="rect">
            <a:avLst/>
          </a:prstGeom>
        </p:spPr>
      </p:pic>
      <p:pic>
        <p:nvPicPr>
          <p:cNvPr id="281" name="図 280"/>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091835" y="6242494"/>
            <a:ext cx="170997" cy="254350"/>
          </a:xfrm>
          <a:prstGeom prst="rect">
            <a:avLst/>
          </a:prstGeom>
        </p:spPr>
      </p:pic>
      <p:pic>
        <p:nvPicPr>
          <p:cNvPr id="282" name="図 281"/>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333883" y="6283384"/>
            <a:ext cx="237155" cy="167895"/>
          </a:xfrm>
          <a:prstGeom prst="rect">
            <a:avLst/>
          </a:prstGeom>
        </p:spPr>
      </p:pic>
      <p:pic>
        <p:nvPicPr>
          <p:cNvPr id="283" name="図 28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084630" y="5786741"/>
            <a:ext cx="456904" cy="455753"/>
          </a:xfrm>
          <a:prstGeom prst="rect">
            <a:avLst/>
          </a:prstGeom>
        </p:spPr>
      </p:pic>
      <p:sp>
        <p:nvSpPr>
          <p:cNvPr id="284" name="右矢印 283"/>
          <p:cNvSpPr/>
          <p:nvPr/>
        </p:nvSpPr>
        <p:spPr>
          <a:xfrm rot="8125859">
            <a:off x="7684256" y="5907111"/>
            <a:ext cx="650375" cy="165991"/>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85" name="右矢印 284"/>
          <p:cNvSpPr/>
          <p:nvPr/>
        </p:nvSpPr>
        <p:spPr>
          <a:xfrm rot="18874141" flipV="1">
            <a:off x="7836656" y="6059511"/>
            <a:ext cx="650375" cy="165991"/>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86" name="テキスト ボックス 285">
            <a:extLst>
              <a:ext uri="{FF2B5EF4-FFF2-40B4-BE49-F238E27FC236}">
                <a16:creationId xmlns:a16="http://schemas.microsoft.com/office/drawing/2014/main" id="{A09C522A-8D75-4EF6-967F-F7FCFA239B36}"/>
              </a:ext>
            </a:extLst>
          </p:cNvPr>
          <p:cNvSpPr txBox="1"/>
          <p:nvPr/>
        </p:nvSpPr>
        <p:spPr>
          <a:xfrm>
            <a:off x="5832467" y="6361426"/>
            <a:ext cx="962234" cy="261610"/>
          </a:xfrm>
          <a:prstGeom prst="rect">
            <a:avLst/>
          </a:prstGeom>
          <a:noFill/>
        </p:spPr>
        <p:txBody>
          <a:bodyPr wrap="square" rtlCol="0">
            <a:spAutoFit/>
          </a:bodyPr>
          <a:lstStyle/>
          <a:p>
            <a:pPr lvl="0">
              <a:defRPr/>
            </a:pPr>
            <a:r>
              <a:rPr kumimoji="1" lang="ja-JP" altLang="en-US" sz="1100" dirty="0">
                <a:latin typeface="BIZ UDPゴシック" panose="020B0400000000000000" pitchFamily="50" charset="-128"/>
                <a:ea typeface="BIZ UDPゴシック" panose="020B0400000000000000" pitchFamily="50" charset="-128"/>
              </a:rPr>
              <a:t>データ</a:t>
            </a:r>
          </a:p>
        </p:txBody>
      </p:sp>
      <p:sp>
        <p:nvSpPr>
          <p:cNvPr id="287" name="テキスト ボックス 286">
            <a:extLst>
              <a:ext uri="{FF2B5EF4-FFF2-40B4-BE49-F238E27FC236}">
                <a16:creationId xmlns:a16="http://schemas.microsoft.com/office/drawing/2014/main" id="{A09C522A-8D75-4EF6-967F-F7FCFA239B36}"/>
              </a:ext>
            </a:extLst>
          </p:cNvPr>
          <p:cNvSpPr txBox="1"/>
          <p:nvPr/>
        </p:nvSpPr>
        <p:spPr>
          <a:xfrm>
            <a:off x="7912772" y="6060394"/>
            <a:ext cx="1197719" cy="600164"/>
          </a:xfrm>
          <a:prstGeom prst="rect">
            <a:avLst/>
          </a:prstGeom>
          <a:noFill/>
        </p:spPr>
        <p:txBody>
          <a:bodyPr wrap="square" rtlCol="0">
            <a:spAutoFit/>
          </a:bodyPr>
          <a:lstStyle/>
          <a:p>
            <a:pPr lvl="0">
              <a:defRPr/>
            </a:pPr>
            <a:r>
              <a:rPr kumimoji="1" lang="ja-JP" altLang="en-US" sz="1100" dirty="0">
                <a:latin typeface="BIZ UDPゴシック" panose="020B0400000000000000" pitchFamily="50" charset="-128"/>
                <a:ea typeface="BIZ UDPゴシック" panose="020B0400000000000000" pitchFamily="50" charset="-128"/>
              </a:rPr>
              <a:t>・データフィードバック</a:t>
            </a:r>
            <a:endParaRPr kumimoji="1" lang="en-US" altLang="ja-JP" sz="1100" dirty="0">
              <a:latin typeface="BIZ UDPゴシック" panose="020B0400000000000000" pitchFamily="50" charset="-128"/>
              <a:ea typeface="BIZ UDPゴシック" panose="020B0400000000000000" pitchFamily="50" charset="-128"/>
            </a:endParaRPr>
          </a:p>
          <a:p>
            <a:pPr lvl="0">
              <a:defRPr/>
            </a:pPr>
            <a:r>
              <a:rPr kumimoji="1" lang="ja-JP" altLang="en-US" sz="1100" dirty="0">
                <a:latin typeface="BIZ UDPゴシック" panose="020B0400000000000000" pitchFamily="50" charset="-128"/>
                <a:ea typeface="BIZ UDPゴシック" panose="020B0400000000000000" pitchFamily="50" charset="-128"/>
              </a:rPr>
              <a:t>・アプリ改修</a:t>
            </a:r>
            <a:endParaRPr kumimoji="1" lang="en-US" altLang="ja-JP" sz="1100" dirty="0">
              <a:latin typeface="BIZ UDPゴシック" panose="020B0400000000000000" pitchFamily="50" charset="-128"/>
              <a:ea typeface="BIZ UDPゴシック" panose="020B0400000000000000" pitchFamily="50" charset="-128"/>
            </a:endParaRPr>
          </a:p>
        </p:txBody>
      </p:sp>
      <p:sp>
        <p:nvSpPr>
          <p:cNvPr id="288" name="テキスト ボックス 287">
            <a:extLst>
              <a:ext uri="{FF2B5EF4-FFF2-40B4-BE49-F238E27FC236}">
                <a16:creationId xmlns:a16="http://schemas.microsoft.com/office/drawing/2014/main" id="{A09C522A-8D75-4EF6-967F-F7FCFA239B36}"/>
              </a:ext>
            </a:extLst>
          </p:cNvPr>
          <p:cNvSpPr txBox="1"/>
          <p:nvPr/>
        </p:nvSpPr>
        <p:spPr>
          <a:xfrm>
            <a:off x="7596110" y="5730543"/>
            <a:ext cx="848993" cy="261610"/>
          </a:xfrm>
          <a:prstGeom prst="rect">
            <a:avLst/>
          </a:prstGeom>
          <a:noFill/>
        </p:spPr>
        <p:txBody>
          <a:bodyPr wrap="square" rtlCol="0">
            <a:spAutoFit/>
          </a:bodyPr>
          <a:lstStyle/>
          <a:p>
            <a:pPr lvl="0">
              <a:defRPr/>
            </a:pPr>
            <a:r>
              <a:rPr kumimoji="1" lang="ja-JP" altLang="en-US" sz="1100" dirty="0">
                <a:latin typeface="BIZ UDPゴシック" panose="020B0400000000000000" pitchFamily="50" charset="-128"/>
                <a:ea typeface="BIZ UDPゴシック" panose="020B0400000000000000" pitchFamily="50" charset="-128"/>
              </a:rPr>
              <a:t>アプリ開発</a:t>
            </a:r>
            <a:endParaRPr kumimoji="1" lang="en-US" altLang="ja-JP" sz="1100" dirty="0">
              <a:latin typeface="BIZ UDPゴシック" panose="020B0400000000000000" pitchFamily="50" charset="-128"/>
              <a:ea typeface="BIZ UDPゴシック" panose="020B0400000000000000" pitchFamily="50" charset="-128"/>
            </a:endParaRPr>
          </a:p>
        </p:txBody>
      </p:sp>
      <p:sp>
        <p:nvSpPr>
          <p:cNvPr id="289" name="右矢印 288"/>
          <p:cNvSpPr/>
          <p:nvPr/>
        </p:nvSpPr>
        <p:spPr>
          <a:xfrm rot="13517655">
            <a:off x="6158754" y="6037173"/>
            <a:ext cx="650375" cy="165991"/>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90" name="テキスト ボックス 289">
            <a:extLst>
              <a:ext uri="{FF2B5EF4-FFF2-40B4-BE49-F238E27FC236}">
                <a16:creationId xmlns:a16="http://schemas.microsoft.com/office/drawing/2014/main" id="{A09C522A-8D75-4EF6-967F-F7FCFA239B36}"/>
              </a:ext>
            </a:extLst>
          </p:cNvPr>
          <p:cNvSpPr txBox="1"/>
          <p:nvPr/>
        </p:nvSpPr>
        <p:spPr>
          <a:xfrm>
            <a:off x="6278516" y="5666087"/>
            <a:ext cx="827120" cy="738664"/>
          </a:xfrm>
          <a:prstGeom prst="rect">
            <a:avLst/>
          </a:prstGeom>
          <a:noFill/>
        </p:spPr>
        <p:txBody>
          <a:bodyPr wrap="square" rtlCol="0">
            <a:spAutoFit/>
          </a:bodyPr>
          <a:lstStyle/>
          <a:p>
            <a:pPr lvl="0">
              <a:defRPr/>
            </a:pPr>
            <a:r>
              <a:rPr kumimoji="1" lang="ja-JP" altLang="en-US" sz="1050" dirty="0">
                <a:latin typeface="BIZ UDPゴシック" panose="020B0400000000000000" pitchFamily="50" charset="-128"/>
                <a:ea typeface="BIZ UDPゴシック" panose="020B0400000000000000" pitchFamily="50" charset="-128"/>
              </a:rPr>
              <a:t>最先端</a:t>
            </a:r>
            <a:endParaRPr kumimoji="1" lang="en-US" altLang="ja-JP" sz="1050" dirty="0">
              <a:latin typeface="BIZ UDPゴシック" panose="020B0400000000000000" pitchFamily="50" charset="-128"/>
              <a:ea typeface="BIZ UDPゴシック" panose="020B0400000000000000" pitchFamily="50" charset="-128"/>
            </a:endParaRPr>
          </a:p>
          <a:p>
            <a:pPr lvl="0">
              <a:defRPr/>
            </a:pPr>
            <a:r>
              <a:rPr kumimoji="1" lang="ja-JP" altLang="en-US" sz="1050" dirty="0">
                <a:latin typeface="BIZ UDPゴシック" panose="020B0400000000000000" pitchFamily="50" charset="-128"/>
                <a:ea typeface="BIZ UDPゴシック" panose="020B0400000000000000" pitchFamily="50" charset="-128"/>
              </a:rPr>
              <a:t>ヘルスケアサービスの利用</a:t>
            </a:r>
          </a:p>
        </p:txBody>
      </p:sp>
      <p:sp>
        <p:nvSpPr>
          <p:cNvPr id="6" name="正方形/長方形 5"/>
          <p:cNvSpPr/>
          <p:nvPr/>
        </p:nvSpPr>
        <p:spPr>
          <a:xfrm>
            <a:off x="346615" y="4608691"/>
            <a:ext cx="5198084" cy="540000"/>
          </a:xfrm>
          <a:prstGeom prst="rect">
            <a:avLst/>
          </a:prstGeom>
          <a:solidFill>
            <a:schemeClr val="accent6">
              <a:lumMod val="20000"/>
              <a:lumOff val="80000"/>
            </a:schemeClr>
          </a:solidFill>
          <a:effectLst/>
        </p:spPr>
        <p:txBody>
          <a:bodyPr tIns="36000" bIns="36000" anchor="ctr" anchorCtr="0">
            <a:noAutofit/>
          </a:bodyPr>
          <a:lstStyle/>
          <a:p>
            <a:r>
              <a:rPr kumimoji="1" lang="ja-JP" altLang="en-US" sz="1400" b="1" dirty="0">
                <a:latin typeface="Meiryo UI" panose="020B0604030504040204" pitchFamily="50" charset="-128"/>
                <a:ea typeface="Meiryo UI" panose="020B0604030504040204" pitchFamily="50" charset="-128"/>
              </a:rPr>
              <a:t>▶ヘルス産業のスタートアップを創出</a:t>
            </a:r>
            <a:endParaRPr kumimoji="1" lang="en-US" altLang="ja-JP" sz="14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▶治療用アプリ（</a:t>
            </a:r>
            <a:r>
              <a:rPr kumimoji="1" lang="en-US" altLang="ja-JP" sz="1400" b="1" dirty="0">
                <a:latin typeface="Meiryo UI" panose="020B0604030504040204" pitchFamily="50" charset="-128"/>
                <a:ea typeface="Meiryo UI" panose="020B0604030504040204" pitchFamily="50" charset="-128"/>
              </a:rPr>
              <a:t>SaMD</a:t>
            </a:r>
            <a:r>
              <a:rPr kumimoji="1" lang="ja-JP" altLang="en-US" sz="1400" b="1" dirty="0">
                <a:latin typeface="Meiryo UI" panose="020B0604030504040204" pitchFamily="50" charset="-128"/>
                <a:ea typeface="Meiryo UI" panose="020B0604030504040204" pitchFamily="50" charset="-128"/>
              </a:rPr>
              <a:t>）等の開発拠点化</a:t>
            </a:r>
            <a:endParaRPr kumimoji="1" lang="en-US" altLang="ja-JP" sz="1400" b="1" dirty="0">
              <a:latin typeface="Meiryo UI" panose="020B0604030504040204" pitchFamily="50" charset="-128"/>
              <a:ea typeface="Meiryo UI" panose="020B0604030504040204" pitchFamily="50" charset="-128"/>
            </a:endParaRPr>
          </a:p>
        </p:txBody>
      </p:sp>
      <p:grpSp>
        <p:nvGrpSpPr>
          <p:cNvPr id="32" name="グループ化 31"/>
          <p:cNvGrpSpPr/>
          <p:nvPr/>
        </p:nvGrpSpPr>
        <p:grpSpPr>
          <a:xfrm>
            <a:off x="6576323" y="1629413"/>
            <a:ext cx="1608200" cy="2749223"/>
            <a:chOff x="387351" y="-2320925"/>
            <a:chExt cx="7947024" cy="11496675"/>
          </a:xfrm>
          <a:solidFill>
            <a:schemeClr val="bg1">
              <a:lumMod val="75000"/>
            </a:schemeClr>
          </a:solidFill>
        </p:grpSpPr>
        <p:sp>
          <p:nvSpPr>
            <p:cNvPr id="33" name="Freeform 54"/>
            <p:cNvSpPr>
              <a:spLocks/>
            </p:cNvSpPr>
            <p:nvPr/>
          </p:nvSpPr>
          <p:spPr bwMode="auto">
            <a:xfrm>
              <a:off x="3263900" y="6307138"/>
              <a:ext cx="228600" cy="327025"/>
            </a:xfrm>
            <a:custGeom>
              <a:avLst/>
              <a:gdLst>
                <a:gd name="T0" fmla="*/ 0 w 144"/>
                <a:gd name="T1" fmla="*/ 156 h 206"/>
                <a:gd name="T2" fmla="*/ 97 w 144"/>
                <a:gd name="T3" fmla="*/ 0 h 206"/>
                <a:gd name="T4" fmla="*/ 144 w 144"/>
                <a:gd name="T5" fmla="*/ 76 h 206"/>
                <a:gd name="T6" fmla="*/ 135 w 144"/>
                <a:gd name="T7" fmla="*/ 114 h 206"/>
                <a:gd name="T8" fmla="*/ 109 w 144"/>
                <a:gd name="T9" fmla="*/ 149 h 206"/>
                <a:gd name="T10" fmla="*/ 35 w 144"/>
                <a:gd name="T11" fmla="*/ 206 h 206"/>
                <a:gd name="T12" fmla="*/ 0 w 144"/>
                <a:gd name="T13" fmla="*/ 156 h 206"/>
              </a:gdLst>
              <a:ahLst/>
              <a:cxnLst>
                <a:cxn ang="0">
                  <a:pos x="T0" y="T1"/>
                </a:cxn>
                <a:cxn ang="0">
                  <a:pos x="T2" y="T3"/>
                </a:cxn>
                <a:cxn ang="0">
                  <a:pos x="T4" y="T5"/>
                </a:cxn>
                <a:cxn ang="0">
                  <a:pos x="T6" y="T7"/>
                </a:cxn>
                <a:cxn ang="0">
                  <a:pos x="T8" y="T9"/>
                </a:cxn>
                <a:cxn ang="0">
                  <a:pos x="T10" y="T11"/>
                </a:cxn>
                <a:cxn ang="0">
                  <a:pos x="T12" y="T13"/>
                </a:cxn>
              </a:cxnLst>
              <a:rect l="0" t="0" r="r" b="b"/>
              <a:pathLst>
                <a:path w="144" h="206">
                  <a:moveTo>
                    <a:pt x="0" y="156"/>
                  </a:moveTo>
                  <a:lnTo>
                    <a:pt x="97" y="0"/>
                  </a:lnTo>
                  <a:lnTo>
                    <a:pt x="144" y="76"/>
                  </a:lnTo>
                  <a:lnTo>
                    <a:pt x="135" y="114"/>
                  </a:lnTo>
                  <a:lnTo>
                    <a:pt x="109" y="149"/>
                  </a:lnTo>
                  <a:lnTo>
                    <a:pt x="35" y="206"/>
                  </a:lnTo>
                  <a:lnTo>
                    <a:pt x="0" y="156"/>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 name="Freeform 55"/>
            <p:cNvSpPr>
              <a:spLocks/>
            </p:cNvSpPr>
            <p:nvPr/>
          </p:nvSpPr>
          <p:spPr bwMode="auto">
            <a:xfrm>
              <a:off x="3511550" y="6108700"/>
              <a:ext cx="134937" cy="214313"/>
            </a:xfrm>
            <a:custGeom>
              <a:avLst/>
              <a:gdLst>
                <a:gd name="T0" fmla="*/ 0 w 85"/>
                <a:gd name="T1" fmla="*/ 114 h 135"/>
                <a:gd name="T2" fmla="*/ 16 w 85"/>
                <a:gd name="T3" fmla="*/ 135 h 135"/>
                <a:gd name="T4" fmla="*/ 47 w 85"/>
                <a:gd name="T5" fmla="*/ 121 h 135"/>
                <a:gd name="T6" fmla="*/ 85 w 85"/>
                <a:gd name="T7" fmla="*/ 64 h 135"/>
                <a:gd name="T8" fmla="*/ 31 w 85"/>
                <a:gd name="T9" fmla="*/ 0 h 135"/>
                <a:gd name="T10" fmla="*/ 31 w 85"/>
                <a:gd name="T11" fmla="*/ 7 h 135"/>
                <a:gd name="T12" fmla="*/ 33 w 85"/>
                <a:gd name="T13" fmla="*/ 12 h 135"/>
                <a:gd name="T14" fmla="*/ 14 w 85"/>
                <a:gd name="T15" fmla="*/ 43 h 135"/>
                <a:gd name="T16" fmla="*/ 21 w 85"/>
                <a:gd name="T17" fmla="*/ 57 h 135"/>
                <a:gd name="T18" fmla="*/ 21 w 85"/>
                <a:gd name="T19" fmla="*/ 66 h 135"/>
                <a:gd name="T20" fmla="*/ 21 w 85"/>
                <a:gd name="T21" fmla="*/ 71 h 135"/>
                <a:gd name="T22" fmla="*/ 12 w 85"/>
                <a:gd name="T23" fmla="*/ 83 h 135"/>
                <a:gd name="T24" fmla="*/ 21 w 85"/>
                <a:gd name="T25" fmla="*/ 106 h 135"/>
                <a:gd name="T26" fmla="*/ 0 w 85"/>
                <a:gd name="T27" fmla="*/ 11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135">
                  <a:moveTo>
                    <a:pt x="0" y="114"/>
                  </a:moveTo>
                  <a:lnTo>
                    <a:pt x="16" y="135"/>
                  </a:lnTo>
                  <a:lnTo>
                    <a:pt x="47" y="121"/>
                  </a:lnTo>
                  <a:lnTo>
                    <a:pt x="85" y="64"/>
                  </a:lnTo>
                  <a:lnTo>
                    <a:pt x="31" y="0"/>
                  </a:lnTo>
                  <a:lnTo>
                    <a:pt x="31" y="7"/>
                  </a:lnTo>
                  <a:lnTo>
                    <a:pt x="33" y="12"/>
                  </a:lnTo>
                  <a:lnTo>
                    <a:pt x="14" y="43"/>
                  </a:lnTo>
                  <a:lnTo>
                    <a:pt x="21" y="57"/>
                  </a:lnTo>
                  <a:lnTo>
                    <a:pt x="21" y="66"/>
                  </a:lnTo>
                  <a:lnTo>
                    <a:pt x="21" y="71"/>
                  </a:lnTo>
                  <a:lnTo>
                    <a:pt x="12" y="83"/>
                  </a:lnTo>
                  <a:lnTo>
                    <a:pt x="21" y="106"/>
                  </a:lnTo>
                  <a:lnTo>
                    <a:pt x="0" y="114"/>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56"/>
            <p:cNvSpPr>
              <a:spLocks/>
            </p:cNvSpPr>
            <p:nvPr/>
          </p:nvSpPr>
          <p:spPr bwMode="auto">
            <a:xfrm>
              <a:off x="3481388" y="-1038225"/>
              <a:ext cx="0" cy="3175"/>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 name="Freeform 57"/>
            <p:cNvSpPr>
              <a:spLocks/>
            </p:cNvSpPr>
            <p:nvPr/>
          </p:nvSpPr>
          <p:spPr bwMode="auto">
            <a:xfrm>
              <a:off x="3478213" y="-1041400"/>
              <a:ext cx="3175" cy="3175"/>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0" y="0"/>
                    <a:pt x="1" y="1"/>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7" name="Freeform 58"/>
            <p:cNvSpPr>
              <a:spLocks/>
            </p:cNvSpPr>
            <p:nvPr/>
          </p:nvSpPr>
          <p:spPr bwMode="auto">
            <a:xfrm>
              <a:off x="3286125" y="-2320925"/>
              <a:ext cx="2001837" cy="1855788"/>
            </a:xfrm>
            <a:custGeom>
              <a:avLst/>
              <a:gdLst>
                <a:gd name="T0" fmla="*/ 466 w 534"/>
                <a:gd name="T1" fmla="*/ 478 h 495"/>
                <a:gd name="T2" fmla="*/ 474 w 534"/>
                <a:gd name="T3" fmla="*/ 458 h 495"/>
                <a:gd name="T4" fmla="*/ 480 w 534"/>
                <a:gd name="T5" fmla="*/ 429 h 495"/>
                <a:gd name="T6" fmla="*/ 485 w 534"/>
                <a:gd name="T7" fmla="*/ 420 h 495"/>
                <a:gd name="T8" fmla="*/ 496 w 534"/>
                <a:gd name="T9" fmla="*/ 417 h 495"/>
                <a:gd name="T10" fmla="*/ 495 w 534"/>
                <a:gd name="T11" fmla="*/ 388 h 495"/>
                <a:gd name="T12" fmla="*/ 501 w 534"/>
                <a:gd name="T13" fmla="*/ 371 h 495"/>
                <a:gd name="T14" fmla="*/ 488 w 534"/>
                <a:gd name="T15" fmla="*/ 348 h 495"/>
                <a:gd name="T16" fmla="*/ 508 w 534"/>
                <a:gd name="T17" fmla="*/ 336 h 495"/>
                <a:gd name="T18" fmla="*/ 516 w 534"/>
                <a:gd name="T19" fmla="*/ 333 h 495"/>
                <a:gd name="T20" fmla="*/ 507 w 534"/>
                <a:gd name="T21" fmla="*/ 318 h 495"/>
                <a:gd name="T22" fmla="*/ 496 w 534"/>
                <a:gd name="T23" fmla="*/ 277 h 495"/>
                <a:gd name="T24" fmla="*/ 516 w 534"/>
                <a:gd name="T25" fmla="*/ 243 h 495"/>
                <a:gd name="T26" fmla="*/ 492 w 534"/>
                <a:gd name="T27" fmla="*/ 226 h 495"/>
                <a:gd name="T28" fmla="*/ 447 w 534"/>
                <a:gd name="T29" fmla="*/ 217 h 495"/>
                <a:gd name="T30" fmla="*/ 413 w 534"/>
                <a:gd name="T31" fmla="*/ 197 h 495"/>
                <a:gd name="T32" fmla="*/ 389 w 534"/>
                <a:gd name="T33" fmla="*/ 193 h 495"/>
                <a:gd name="T34" fmla="*/ 357 w 534"/>
                <a:gd name="T35" fmla="*/ 173 h 495"/>
                <a:gd name="T36" fmla="*/ 315 w 534"/>
                <a:gd name="T37" fmla="*/ 186 h 495"/>
                <a:gd name="T38" fmla="*/ 275 w 534"/>
                <a:gd name="T39" fmla="*/ 177 h 495"/>
                <a:gd name="T40" fmla="*/ 254 w 534"/>
                <a:gd name="T41" fmla="*/ 159 h 495"/>
                <a:gd name="T42" fmla="*/ 218 w 534"/>
                <a:gd name="T43" fmla="*/ 162 h 495"/>
                <a:gd name="T44" fmla="*/ 177 w 534"/>
                <a:gd name="T45" fmla="*/ 160 h 495"/>
                <a:gd name="T46" fmla="*/ 161 w 534"/>
                <a:gd name="T47" fmla="*/ 143 h 495"/>
                <a:gd name="T48" fmla="*/ 157 w 534"/>
                <a:gd name="T49" fmla="*/ 119 h 495"/>
                <a:gd name="T50" fmla="*/ 166 w 534"/>
                <a:gd name="T51" fmla="*/ 85 h 495"/>
                <a:gd name="T52" fmla="*/ 162 w 534"/>
                <a:gd name="T53" fmla="*/ 58 h 495"/>
                <a:gd name="T54" fmla="*/ 148 w 534"/>
                <a:gd name="T55" fmla="*/ 29 h 495"/>
                <a:gd name="T56" fmla="*/ 102 w 534"/>
                <a:gd name="T57" fmla="*/ 15 h 495"/>
                <a:gd name="T58" fmla="*/ 63 w 534"/>
                <a:gd name="T59" fmla="*/ 1 h 495"/>
                <a:gd name="T60" fmla="*/ 47 w 534"/>
                <a:gd name="T61" fmla="*/ 27 h 495"/>
                <a:gd name="T62" fmla="*/ 26 w 534"/>
                <a:gd name="T63" fmla="*/ 31 h 495"/>
                <a:gd name="T64" fmla="*/ 6 w 534"/>
                <a:gd name="T65" fmla="*/ 58 h 495"/>
                <a:gd name="T66" fmla="*/ 27 w 534"/>
                <a:gd name="T67" fmla="*/ 92 h 495"/>
                <a:gd name="T68" fmla="*/ 51 w 534"/>
                <a:gd name="T69" fmla="*/ 99 h 495"/>
                <a:gd name="T70" fmla="*/ 76 w 534"/>
                <a:gd name="T71" fmla="*/ 104 h 495"/>
                <a:gd name="T72" fmla="*/ 79 w 534"/>
                <a:gd name="T73" fmla="*/ 129 h 495"/>
                <a:gd name="T74" fmla="*/ 77 w 534"/>
                <a:gd name="T75" fmla="*/ 169 h 495"/>
                <a:gd name="T76" fmla="*/ 73 w 534"/>
                <a:gd name="T77" fmla="*/ 197 h 495"/>
                <a:gd name="T78" fmla="*/ 73 w 534"/>
                <a:gd name="T79" fmla="*/ 224 h 495"/>
                <a:gd name="T80" fmla="*/ 81 w 534"/>
                <a:gd name="T81" fmla="*/ 258 h 495"/>
                <a:gd name="T82" fmla="*/ 76 w 534"/>
                <a:gd name="T83" fmla="*/ 283 h 495"/>
                <a:gd name="T84" fmla="*/ 59 w 534"/>
                <a:gd name="T85" fmla="*/ 303 h 495"/>
                <a:gd name="T86" fmla="*/ 52 w 534"/>
                <a:gd name="T87" fmla="*/ 342 h 495"/>
                <a:gd name="T88" fmla="*/ 73 w 534"/>
                <a:gd name="T89" fmla="*/ 349 h 495"/>
                <a:gd name="T90" fmla="*/ 114 w 534"/>
                <a:gd name="T91" fmla="*/ 377 h 495"/>
                <a:gd name="T92" fmla="*/ 139 w 534"/>
                <a:gd name="T93" fmla="*/ 385 h 495"/>
                <a:gd name="T94" fmla="*/ 177 w 534"/>
                <a:gd name="T95" fmla="*/ 383 h 495"/>
                <a:gd name="T96" fmla="*/ 185 w 534"/>
                <a:gd name="T97" fmla="*/ 418 h 495"/>
                <a:gd name="T98" fmla="*/ 208 w 534"/>
                <a:gd name="T99" fmla="*/ 427 h 495"/>
                <a:gd name="T100" fmla="*/ 245 w 534"/>
                <a:gd name="T101" fmla="*/ 425 h 495"/>
                <a:gd name="T102" fmla="*/ 259 w 534"/>
                <a:gd name="T103" fmla="*/ 423 h 495"/>
                <a:gd name="T104" fmla="*/ 266 w 534"/>
                <a:gd name="T105" fmla="*/ 439 h 495"/>
                <a:gd name="T106" fmla="*/ 289 w 534"/>
                <a:gd name="T107" fmla="*/ 464 h 495"/>
                <a:gd name="T108" fmla="*/ 316 w 534"/>
                <a:gd name="T109" fmla="*/ 453 h 495"/>
                <a:gd name="T110" fmla="*/ 341 w 534"/>
                <a:gd name="T111" fmla="*/ 448 h 495"/>
                <a:gd name="T112" fmla="*/ 380 w 534"/>
                <a:gd name="T113" fmla="*/ 462 h 495"/>
                <a:gd name="T114" fmla="*/ 403 w 534"/>
                <a:gd name="T115" fmla="*/ 483 h 495"/>
                <a:gd name="T116" fmla="*/ 432 w 534"/>
                <a:gd name="T117" fmla="*/ 48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4" h="495">
                  <a:moveTo>
                    <a:pt x="449" y="482"/>
                  </a:moveTo>
                  <a:cubicBezTo>
                    <a:pt x="451" y="482"/>
                    <a:pt x="453" y="483"/>
                    <a:pt x="455" y="483"/>
                  </a:cubicBezTo>
                  <a:cubicBezTo>
                    <a:pt x="457" y="482"/>
                    <a:pt x="459" y="481"/>
                    <a:pt x="460" y="480"/>
                  </a:cubicBezTo>
                  <a:cubicBezTo>
                    <a:pt x="462" y="479"/>
                    <a:pt x="464" y="479"/>
                    <a:pt x="466" y="478"/>
                  </a:cubicBezTo>
                  <a:cubicBezTo>
                    <a:pt x="468" y="477"/>
                    <a:pt x="469" y="477"/>
                    <a:pt x="469" y="474"/>
                  </a:cubicBezTo>
                  <a:cubicBezTo>
                    <a:pt x="469" y="472"/>
                    <a:pt x="467" y="470"/>
                    <a:pt x="467" y="468"/>
                  </a:cubicBezTo>
                  <a:cubicBezTo>
                    <a:pt x="468" y="467"/>
                    <a:pt x="470" y="465"/>
                    <a:pt x="471" y="463"/>
                  </a:cubicBezTo>
                  <a:cubicBezTo>
                    <a:pt x="472" y="461"/>
                    <a:pt x="474" y="460"/>
                    <a:pt x="474" y="458"/>
                  </a:cubicBezTo>
                  <a:cubicBezTo>
                    <a:pt x="476" y="454"/>
                    <a:pt x="475" y="450"/>
                    <a:pt x="475" y="446"/>
                  </a:cubicBezTo>
                  <a:cubicBezTo>
                    <a:pt x="475" y="443"/>
                    <a:pt x="476" y="443"/>
                    <a:pt x="477" y="441"/>
                  </a:cubicBezTo>
                  <a:cubicBezTo>
                    <a:pt x="478" y="439"/>
                    <a:pt x="479" y="437"/>
                    <a:pt x="480" y="435"/>
                  </a:cubicBezTo>
                  <a:cubicBezTo>
                    <a:pt x="480" y="433"/>
                    <a:pt x="481" y="431"/>
                    <a:pt x="480" y="429"/>
                  </a:cubicBezTo>
                  <a:cubicBezTo>
                    <a:pt x="480" y="427"/>
                    <a:pt x="480" y="428"/>
                    <a:pt x="480" y="426"/>
                  </a:cubicBezTo>
                  <a:cubicBezTo>
                    <a:pt x="480" y="426"/>
                    <a:pt x="481" y="424"/>
                    <a:pt x="481" y="423"/>
                  </a:cubicBezTo>
                  <a:cubicBezTo>
                    <a:pt x="481" y="422"/>
                    <a:pt x="481" y="422"/>
                    <a:pt x="482" y="421"/>
                  </a:cubicBezTo>
                  <a:cubicBezTo>
                    <a:pt x="482" y="421"/>
                    <a:pt x="484" y="420"/>
                    <a:pt x="485" y="420"/>
                  </a:cubicBezTo>
                  <a:cubicBezTo>
                    <a:pt x="486" y="419"/>
                    <a:pt x="488" y="418"/>
                    <a:pt x="490" y="418"/>
                  </a:cubicBezTo>
                  <a:cubicBezTo>
                    <a:pt x="490" y="419"/>
                    <a:pt x="490" y="420"/>
                    <a:pt x="491" y="420"/>
                  </a:cubicBezTo>
                  <a:cubicBezTo>
                    <a:pt x="491" y="420"/>
                    <a:pt x="493" y="420"/>
                    <a:pt x="493" y="420"/>
                  </a:cubicBezTo>
                  <a:cubicBezTo>
                    <a:pt x="494" y="419"/>
                    <a:pt x="495" y="418"/>
                    <a:pt x="496" y="417"/>
                  </a:cubicBezTo>
                  <a:cubicBezTo>
                    <a:pt x="498" y="416"/>
                    <a:pt x="499" y="416"/>
                    <a:pt x="500" y="414"/>
                  </a:cubicBezTo>
                  <a:cubicBezTo>
                    <a:pt x="500" y="413"/>
                    <a:pt x="500" y="411"/>
                    <a:pt x="500" y="410"/>
                  </a:cubicBezTo>
                  <a:cubicBezTo>
                    <a:pt x="497" y="408"/>
                    <a:pt x="494" y="405"/>
                    <a:pt x="489" y="403"/>
                  </a:cubicBezTo>
                  <a:cubicBezTo>
                    <a:pt x="483" y="401"/>
                    <a:pt x="492" y="389"/>
                    <a:pt x="495" y="388"/>
                  </a:cubicBezTo>
                  <a:cubicBezTo>
                    <a:pt x="498" y="387"/>
                    <a:pt x="501" y="382"/>
                    <a:pt x="502" y="379"/>
                  </a:cubicBezTo>
                  <a:cubicBezTo>
                    <a:pt x="503" y="375"/>
                    <a:pt x="502" y="376"/>
                    <a:pt x="505" y="374"/>
                  </a:cubicBezTo>
                  <a:cubicBezTo>
                    <a:pt x="505" y="374"/>
                    <a:pt x="508" y="373"/>
                    <a:pt x="508" y="372"/>
                  </a:cubicBezTo>
                  <a:cubicBezTo>
                    <a:pt x="507" y="371"/>
                    <a:pt x="502" y="372"/>
                    <a:pt x="501" y="371"/>
                  </a:cubicBezTo>
                  <a:cubicBezTo>
                    <a:pt x="499" y="369"/>
                    <a:pt x="500" y="366"/>
                    <a:pt x="499" y="365"/>
                  </a:cubicBezTo>
                  <a:cubicBezTo>
                    <a:pt x="498" y="363"/>
                    <a:pt x="498" y="359"/>
                    <a:pt x="498" y="359"/>
                  </a:cubicBezTo>
                  <a:cubicBezTo>
                    <a:pt x="497" y="358"/>
                    <a:pt x="496" y="360"/>
                    <a:pt x="494" y="358"/>
                  </a:cubicBezTo>
                  <a:cubicBezTo>
                    <a:pt x="491" y="355"/>
                    <a:pt x="488" y="352"/>
                    <a:pt x="488" y="348"/>
                  </a:cubicBezTo>
                  <a:cubicBezTo>
                    <a:pt x="488" y="346"/>
                    <a:pt x="490" y="344"/>
                    <a:pt x="490" y="342"/>
                  </a:cubicBezTo>
                  <a:cubicBezTo>
                    <a:pt x="490" y="338"/>
                    <a:pt x="495" y="344"/>
                    <a:pt x="498" y="341"/>
                  </a:cubicBezTo>
                  <a:cubicBezTo>
                    <a:pt x="500" y="338"/>
                    <a:pt x="501" y="336"/>
                    <a:pt x="504" y="335"/>
                  </a:cubicBezTo>
                  <a:cubicBezTo>
                    <a:pt x="505" y="335"/>
                    <a:pt x="508" y="334"/>
                    <a:pt x="508" y="336"/>
                  </a:cubicBezTo>
                  <a:cubicBezTo>
                    <a:pt x="508" y="338"/>
                    <a:pt x="500" y="344"/>
                    <a:pt x="503" y="346"/>
                  </a:cubicBezTo>
                  <a:cubicBezTo>
                    <a:pt x="505" y="348"/>
                    <a:pt x="510" y="340"/>
                    <a:pt x="511" y="338"/>
                  </a:cubicBezTo>
                  <a:cubicBezTo>
                    <a:pt x="511" y="337"/>
                    <a:pt x="511" y="335"/>
                    <a:pt x="512" y="335"/>
                  </a:cubicBezTo>
                  <a:cubicBezTo>
                    <a:pt x="514" y="335"/>
                    <a:pt x="515" y="334"/>
                    <a:pt x="516" y="333"/>
                  </a:cubicBezTo>
                  <a:cubicBezTo>
                    <a:pt x="517" y="333"/>
                    <a:pt x="520" y="330"/>
                    <a:pt x="519" y="329"/>
                  </a:cubicBezTo>
                  <a:cubicBezTo>
                    <a:pt x="518" y="328"/>
                    <a:pt x="512" y="332"/>
                    <a:pt x="510" y="333"/>
                  </a:cubicBezTo>
                  <a:cubicBezTo>
                    <a:pt x="510" y="330"/>
                    <a:pt x="508" y="327"/>
                    <a:pt x="508" y="325"/>
                  </a:cubicBezTo>
                  <a:cubicBezTo>
                    <a:pt x="508" y="322"/>
                    <a:pt x="508" y="320"/>
                    <a:pt x="507" y="318"/>
                  </a:cubicBezTo>
                  <a:cubicBezTo>
                    <a:pt x="506" y="313"/>
                    <a:pt x="505" y="307"/>
                    <a:pt x="507" y="303"/>
                  </a:cubicBezTo>
                  <a:cubicBezTo>
                    <a:pt x="510" y="298"/>
                    <a:pt x="504" y="298"/>
                    <a:pt x="503" y="294"/>
                  </a:cubicBezTo>
                  <a:cubicBezTo>
                    <a:pt x="502" y="291"/>
                    <a:pt x="498" y="289"/>
                    <a:pt x="498" y="285"/>
                  </a:cubicBezTo>
                  <a:cubicBezTo>
                    <a:pt x="498" y="282"/>
                    <a:pt x="498" y="280"/>
                    <a:pt x="496" y="277"/>
                  </a:cubicBezTo>
                  <a:cubicBezTo>
                    <a:pt x="495" y="275"/>
                    <a:pt x="494" y="274"/>
                    <a:pt x="495" y="273"/>
                  </a:cubicBezTo>
                  <a:cubicBezTo>
                    <a:pt x="497" y="270"/>
                    <a:pt x="500" y="267"/>
                    <a:pt x="503" y="264"/>
                  </a:cubicBezTo>
                  <a:cubicBezTo>
                    <a:pt x="509" y="258"/>
                    <a:pt x="517" y="258"/>
                    <a:pt x="524" y="253"/>
                  </a:cubicBezTo>
                  <a:cubicBezTo>
                    <a:pt x="534" y="246"/>
                    <a:pt x="519" y="246"/>
                    <a:pt x="516" y="243"/>
                  </a:cubicBezTo>
                  <a:cubicBezTo>
                    <a:pt x="514" y="242"/>
                    <a:pt x="512" y="241"/>
                    <a:pt x="511" y="240"/>
                  </a:cubicBezTo>
                  <a:cubicBezTo>
                    <a:pt x="510" y="238"/>
                    <a:pt x="511" y="236"/>
                    <a:pt x="509" y="234"/>
                  </a:cubicBezTo>
                  <a:cubicBezTo>
                    <a:pt x="507" y="232"/>
                    <a:pt x="503" y="233"/>
                    <a:pt x="500" y="233"/>
                  </a:cubicBezTo>
                  <a:cubicBezTo>
                    <a:pt x="494" y="233"/>
                    <a:pt x="495" y="230"/>
                    <a:pt x="492" y="226"/>
                  </a:cubicBezTo>
                  <a:cubicBezTo>
                    <a:pt x="490" y="222"/>
                    <a:pt x="486" y="223"/>
                    <a:pt x="482" y="223"/>
                  </a:cubicBezTo>
                  <a:cubicBezTo>
                    <a:pt x="480" y="224"/>
                    <a:pt x="480" y="226"/>
                    <a:pt x="478" y="226"/>
                  </a:cubicBezTo>
                  <a:cubicBezTo>
                    <a:pt x="474" y="227"/>
                    <a:pt x="472" y="225"/>
                    <a:pt x="469" y="225"/>
                  </a:cubicBezTo>
                  <a:cubicBezTo>
                    <a:pt x="461" y="226"/>
                    <a:pt x="452" y="222"/>
                    <a:pt x="447" y="217"/>
                  </a:cubicBezTo>
                  <a:cubicBezTo>
                    <a:pt x="445" y="215"/>
                    <a:pt x="441" y="215"/>
                    <a:pt x="439" y="213"/>
                  </a:cubicBezTo>
                  <a:cubicBezTo>
                    <a:pt x="437" y="212"/>
                    <a:pt x="435" y="208"/>
                    <a:pt x="433" y="208"/>
                  </a:cubicBezTo>
                  <a:cubicBezTo>
                    <a:pt x="429" y="206"/>
                    <a:pt x="426" y="202"/>
                    <a:pt x="422" y="199"/>
                  </a:cubicBezTo>
                  <a:cubicBezTo>
                    <a:pt x="418" y="196"/>
                    <a:pt x="417" y="197"/>
                    <a:pt x="413" y="197"/>
                  </a:cubicBezTo>
                  <a:cubicBezTo>
                    <a:pt x="410" y="197"/>
                    <a:pt x="405" y="193"/>
                    <a:pt x="403" y="194"/>
                  </a:cubicBezTo>
                  <a:cubicBezTo>
                    <a:pt x="400" y="196"/>
                    <a:pt x="399" y="193"/>
                    <a:pt x="396" y="194"/>
                  </a:cubicBezTo>
                  <a:cubicBezTo>
                    <a:pt x="394" y="194"/>
                    <a:pt x="394" y="197"/>
                    <a:pt x="392" y="196"/>
                  </a:cubicBezTo>
                  <a:cubicBezTo>
                    <a:pt x="391" y="194"/>
                    <a:pt x="391" y="194"/>
                    <a:pt x="389" y="193"/>
                  </a:cubicBezTo>
                  <a:cubicBezTo>
                    <a:pt x="386" y="191"/>
                    <a:pt x="386" y="187"/>
                    <a:pt x="383" y="185"/>
                  </a:cubicBezTo>
                  <a:cubicBezTo>
                    <a:pt x="379" y="183"/>
                    <a:pt x="378" y="182"/>
                    <a:pt x="374" y="183"/>
                  </a:cubicBezTo>
                  <a:cubicBezTo>
                    <a:pt x="371" y="184"/>
                    <a:pt x="368" y="180"/>
                    <a:pt x="364" y="180"/>
                  </a:cubicBezTo>
                  <a:cubicBezTo>
                    <a:pt x="363" y="180"/>
                    <a:pt x="359" y="175"/>
                    <a:pt x="357" y="173"/>
                  </a:cubicBezTo>
                  <a:cubicBezTo>
                    <a:pt x="354" y="172"/>
                    <a:pt x="351" y="173"/>
                    <a:pt x="348" y="172"/>
                  </a:cubicBezTo>
                  <a:cubicBezTo>
                    <a:pt x="340" y="167"/>
                    <a:pt x="332" y="173"/>
                    <a:pt x="325" y="177"/>
                  </a:cubicBezTo>
                  <a:cubicBezTo>
                    <a:pt x="323" y="179"/>
                    <a:pt x="320" y="180"/>
                    <a:pt x="318" y="182"/>
                  </a:cubicBezTo>
                  <a:cubicBezTo>
                    <a:pt x="316" y="183"/>
                    <a:pt x="316" y="185"/>
                    <a:pt x="315" y="186"/>
                  </a:cubicBezTo>
                  <a:cubicBezTo>
                    <a:pt x="312" y="188"/>
                    <a:pt x="310" y="187"/>
                    <a:pt x="308" y="188"/>
                  </a:cubicBezTo>
                  <a:cubicBezTo>
                    <a:pt x="306" y="188"/>
                    <a:pt x="305" y="190"/>
                    <a:pt x="304" y="191"/>
                  </a:cubicBezTo>
                  <a:cubicBezTo>
                    <a:pt x="298" y="198"/>
                    <a:pt x="286" y="196"/>
                    <a:pt x="283" y="188"/>
                  </a:cubicBezTo>
                  <a:cubicBezTo>
                    <a:pt x="281" y="183"/>
                    <a:pt x="279" y="180"/>
                    <a:pt x="275" y="177"/>
                  </a:cubicBezTo>
                  <a:cubicBezTo>
                    <a:pt x="272" y="175"/>
                    <a:pt x="272" y="170"/>
                    <a:pt x="269" y="167"/>
                  </a:cubicBezTo>
                  <a:cubicBezTo>
                    <a:pt x="267" y="166"/>
                    <a:pt x="264" y="167"/>
                    <a:pt x="263" y="165"/>
                  </a:cubicBezTo>
                  <a:cubicBezTo>
                    <a:pt x="262" y="164"/>
                    <a:pt x="262" y="163"/>
                    <a:pt x="261" y="162"/>
                  </a:cubicBezTo>
                  <a:cubicBezTo>
                    <a:pt x="259" y="159"/>
                    <a:pt x="257" y="158"/>
                    <a:pt x="254" y="159"/>
                  </a:cubicBezTo>
                  <a:cubicBezTo>
                    <a:pt x="249" y="161"/>
                    <a:pt x="250" y="166"/>
                    <a:pt x="246" y="168"/>
                  </a:cubicBezTo>
                  <a:cubicBezTo>
                    <a:pt x="242" y="170"/>
                    <a:pt x="241" y="175"/>
                    <a:pt x="237" y="176"/>
                  </a:cubicBezTo>
                  <a:cubicBezTo>
                    <a:pt x="233" y="177"/>
                    <a:pt x="228" y="172"/>
                    <a:pt x="225" y="171"/>
                  </a:cubicBezTo>
                  <a:cubicBezTo>
                    <a:pt x="221" y="169"/>
                    <a:pt x="221" y="165"/>
                    <a:pt x="218" y="162"/>
                  </a:cubicBezTo>
                  <a:cubicBezTo>
                    <a:pt x="215" y="160"/>
                    <a:pt x="212" y="167"/>
                    <a:pt x="210" y="168"/>
                  </a:cubicBezTo>
                  <a:cubicBezTo>
                    <a:pt x="205" y="169"/>
                    <a:pt x="203" y="167"/>
                    <a:pt x="199" y="166"/>
                  </a:cubicBezTo>
                  <a:cubicBezTo>
                    <a:pt x="195" y="164"/>
                    <a:pt x="193" y="159"/>
                    <a:pt x="190" y="159"/>
                  </a:cubicBezTo>
                  <a:cubicBezTo>
                    <a:pt x="187" y="158"/>
                    <a:pt x="179" y="159"/>
                    <a:pt x="177" y="160"/>
                  </a:cubicBezTo>
                  <a:cubicBezTo>
                    <a:pt x="175" y="162"/>
                    <a:pt x="166" y="166"/>
                    <a:pt x="165" y="161"/>
                  </a:cubicBezTo>
                  <a:cubicBezTo>
                    <a:pt x="165" y="158"/>
                    <a:pt x="166" y="154"/>
                    <a:pt x="165" y="151"/>
                  </a:cubicBezTo>
                  <a:cubicBezTo>
                    <a:pt x="164" y="149"/>
                    <a:pt x="162" y="149"/>
                    <a:pt x="163" y="147"/>
                  </a:cubicBezTo>
                  <a:cubicBezTo>
                    <a:pt x="163" y="145"/>
                    <a:pt x="163" y="143"/>
                    <a:pt x="161" y="143"/>
                  </a:cubicBezTo>
                  <a:cubicBezTo>
                    <a:pt x="159" y="141"/>
                    <a:pt x="157" y="139"/>
                    <a:pt x="156" y="135"/>
                  </a:cubicBezTo>
                  <a:cubicBezTo>
                    <a:pt x="156" y="134"/>
                    <a:pt x="154" y="133"/>
                    <a:pt x="154" y="132"/>
                  </a:cubicBezTo>
                  <a:cubicBezTo>
                    <a:pt x="153" y="130"/>
                    <a:pt x="155" y="129"/>
                    <a:pt x="154" y="127"/>
                  </a:cubicBezTo>
                  <a:cubicBezTo>
                    <a:pt x="153" y="123"/>
                    <a:pt x="153" y="121"/>
                    <a:pt x="157" y="119"/>
                  </a:cubicBezTo>
                  <a:cubicBezTo>
                    <a:pt x="160" y="117"/>
                    <a:pt x="162" y="115"/>
                    <a:pt x="160" y="111"/>
                  </a:cubicBezTo>
                  <a:cubicBezTo>
                    <a:pt x="158" y="108"/>
                    <a:pt x="159" y="103"/>
                    <a:pt x="163" y="102"/>
                  </a:cubicBezTo>
                  <a:cubicBezTo>
                    <a:pt x="168" y="101"/>
                    <a:pt x="167" y="94"/>
                    <a:pt x="167" y="91"/>
                  </a:cubicBezTo>
                  <a:cubicBezTo>
                    <a:pt x="167" y="89"/>
                    <a:pt x="166" y="87"/>
                    <a:pt x="166" y="85"/>
                  </a:cubicBezTo>
                  <a:cubicBezTo>
                    <a:pt x="167" y="83"/>
                    <a:pt x="167" y="82"/>
                    <a:pt x="167" y="80"/>
                  </a:cubicBezTo>
                  <a:cubicBezTo>
                    <a:pt x="167" y="76"/>
                    <a:pt x="164" y="74"/>
                    <a:pt x="163" y="71"/>
                  </a:cubicBezTo>
                  <a:cubicBezTo>
                    <a:pt x="163" y="68"/>
                    <a:pt x="160" y="66"/>
                    <a:pt x="160" y="64"/>
                  </a:cubicBezTo>
                  <a:cubicBezTo>
                    <a:pt x="160" y="62"/>
                    <a:pt x="162" y="61"/>
                    <a:pt x="162" y="58"/>
                  </a:cubicBezTo>
                  <a:cubicBezTo>
                    <a:pt x="163" y="55"/>
                    <a:pt x="162" y="50"/>
                    <a:pt x="159" y="47"/>
                  </a:cubicBezTo>
                  <a:cubicBezTo>
                    <a:pt x="156" y="44"/>
                    <a:pt x="155" y="43"/>
                    <a:pt x="153" y="39"/>
                  </a:cubicBezTo>
                  <a:cubicBezTo>
                    <a:pt x="152" y="37"/>
                    <a:pt x="151" y="36"/>
                    <a:pt x="150" y="34"/>
                  </a:cubicBezTo>
                  <a:cubicBezTo>
                    <a:pt x="149" y="33"/>
                    <a:pt x="149" y="30"/>
                    <a:pt x="148" y="29"/>
                  </a:cubicBezTo>
                  <a:cubicBezTo>
                    <a:pt x="141" y="23"/>
                    <a:pt x="130" y="24"/>
                    <a:pt x="123" y="28"/>
                  </a:cubicBezTo>
                  <a:cubicBezTo>
                    <a:pt x="119" y="31"/>
                    <a:pt x="116" y="27"/>
                    <a:pt x="113" y="24"/>
                  </a:cubicBezTo>
                  <a:cubicBezTo>
                    <a:pt x="109" y="22"/>
                    <a:pt x="106" y="20"/>
                    <a:pt x="101" y="19"/>
                  </a:cubicBezTo>
                  <a:cubicBezTo>
                    <a:pt x="101" y="17"/>
                    <a:pt x="103" y="17"/>
                    <a:pt x="102" y="15"/>
                  </a:cubicBezTo>
                  <a:cubicBezTo>
                    <a:pt x="101" y="13"/>
                    <a:pt x="100" y="10"/>
                    <a:pt x="98" y="9"/>
                  </a:cubicBezTo>
                  <a:cubicBezTo>
                    <a:pt x="95" y="4"/>
                    <a:pt x="91" y="6"/>
                    <a:pt x="86" y="5"/>
                  </a:cubicBezTo>
                  <a:cubicBezTo>
                    <a:pt x="82" y="5"/>
                    <a:pt x="78" y="2"/>
                    <a:pt x="74" y="1"/>
                  </a:cubicBezTo>
                  <a:cubicBezTo>
                    <a:pt x="71" y="0"/>
                    <a:pt x="67" y="1"/>
                    <a:pt x="63" y="1"/>
                  </a:cubicBezTo>
                  <a:cubicBezTo>
                    <a:pt x="60" y="1"/>
                    <a:pt x="64" y="8"/>
                    <a:pt x="64" y="10"/>
                  </a:cubicBezTo>
                  <a:cubicBezTo>
                    <a:pt x="64" y="12"/>
                    <a:pt x="61" y="14"/>
                    <a:pt x="61" y="16"/>
                  </a:cubicBezTo>
                  <a:cubicBezTo>
                    <a:pt x="60" y="21"/>
                    <a:pt x="61" y="21"/>
                    <a:pt x="57" y="24"/>
                  </a:cubicBezTo>
                  <a:cubicBezTo>
                    <a:pt x="55" y="26"/>
                    <a:pt x="50" y="27"/>
                    <a:pt x="47" y="27"/>
                  </a:cubicBezTo>
                  <a:cubicBezTo>
                    <a:pt x="43" y="26"/>
                    <a:pt x="42" y="25"/>
                    <a:pt x="41" y="30"/>
                  </a:cubicBezTo>
                  <a:cubicBezTo>
                    <a:pt x="41" y="32"/>
                    <a:pt x="36" y="33"/>
                    <a:pt x="34" y="33"/>
                  </a:cubicBezTo>
                  <a:cubicBezTo>
                    <a:pt x="33" y="33"/>
                    <a:pt x="31" y="35"/>
                    <a:pt x="30" y="32"/>
                  </a:cubicBezTo>
                  <a:cubicBezTo>
                    <a:pt x="29" y="30"/>
                    <a:pt x="29" y="30"/>
                    <a:pt x="26" y="31"/>
                  </a:cubicBezTo>
                  <a:cubicBezTo>
                    <a:pt x="24" y="31"/>
                    <a:pt x="26" y="35"/>
                    <a:pt x="23" y="36"/>
                  </a:cubicBezTo>
                  <a:cubicBezTo>
                    <a:pt x="18" y="37"/>
                    <a:pt x="22" y="41"/>
                    <a:pt x="18" y="43"/>
                  </a:cubicBezTo>
                  <a:cubicBezTo>
                    <a:pt x="15" y="44"/>
                    <a:pt x="11" y="46"/>
                    <a:pt x="10" y="49"/>
                  </a:cubicBezTo>
                  <a:cubicBezTo>
                    <a:pt x="10" y="52"/>
                    <a:pt x="8" y="55"/>
                    <a:pt x="6" y="58"/>
                  </a:cubicBezTo>
                  <a:cubicBezTo>
                    <a:pt x="4" y="61"/>
                    <a:pt x="1" y="61"/>
                    <a:pt x="0" y="64"/>
                  </a:cubicBezTo>
                  <a:cubicBezTo>
                    <a:pt x="2" y="67"/>
                    <a:pt x="2" y="66"/>
                    <a:pt x="7" y="65"/>
                  </a:cubicBezTo>
                  <a:cubicBezTo>
                    <a:pt x="12" y="63"/>
                    <a:pt x="11" y="68"/>
                    <a:pt x="15" y="70"/>
                  </a:cubicBezTo>
                  <a:cubicBezTo>
                    <a:pt x="22" y="75"/>
                    <a:pt x="24" y="84"/>
                    <a:pt x="27" y="92"/>
                  </a:cubicBezTo>
                  <a:cubicBezTo>
                    <a:pt x="29" y="95"/>
                    <a:pt x="29" y="101"/>
                    <a:pt x="33" y="101"/>
                  </a:cubicBezTo>
                  <a:cubicBezTo>
                    <a:pt x="35" y="101"/>
                    <a:pt x="37" y="100"/>
                    <a:pt x="39" y="101"/>
                  </a:cubicBezTo>
                  <a:cubicBezTo>
                    <a:pt x="40" y="102"/>
                    <a:pt x="40" y="103"/>
                    <a:pt x="42" y="103"/>
                  </a:cubicBezTo>
                  <a:cubicBezTo>
                    <a:pt x="45" y="103"/>
                    <a:pt x="48" y="102"/>
                    <a:pt x="51" y="99"/>
                  </a:cubicBezTo>
                  <a:cubicBezTo>
                    <a:pt x="53" y="97"/>
                    <a:pt x="57" y="98"/>
                    <a:pt x="60" y="97"/>
                  </a:cubicBezTo>
                  <a:cubicBezTo>
                    <a:pt x="62" y="96"/>
                    <a:pt x="61" y="100"/>
                    <a:pt x="62" y="101"/>
                  </a:cubicBezTo>
                  <a:cubicBezTo>
                    <a:pt x="63" y="101"/>
                    <a:pt x="66" y="101"/>
                    <a:pt x="67" y="101"/>
                  </a:cubicBezTo>
                  <a:cubicBezTo>
                    <a:pt x="70" y="102"/>
                    <a:pt x="73" y="103"/>
                    <a:pt x="76" y="104"/>
                  </a:cubicBezTo>
                  <a:cubicBezTo>
                    <a:pt x="80" y="106"/>
                    <a:pt x="77" y="110"/>
                    <a:pt x="78" y="114"/>
                  </a:cubicBezTo>
                  <a:cubicBezTo>
                    <a:pt x="78" y="116"/>
                    <a:pt x="79" y="118"/>
                    <a:pt x="79" y="120"/>
                  </a:cubicBezTo>
                  <a:cubicBezTo>
                    <a:pt x="79" y="122"/>
                    <a:pt x="81" y="124"/>
                    <a:pt x="81" y="125"/>
                  </a:cubicBezTo>
                  <a:cubicBezTo>
                    <a:pt x="81" y="127"/>
                    <a:pt x="78" y="127"/>
                    <a:pt x="79" y="129"/>
                  </a:cubicBezTo>
                  <a:cubicBezTo>
                    <a:pt x="79" y="131"/>
                    <a:pt x="80" y="132"/>
                    <a:pt x="81" y="134"/>
                  </a:cubicBezTo>
                  <a:cubicBezTo>
                    <a:pt x="82" y="138"/>
                    <a:pt x="82" y="143"/>
                    <a:pt x="79" y="147"/>
                  </a:cubicBezTo>
                  <a:cubicBezTo>
                    <a:pt x="77" y="150"/>
                    <a:pt x="73" y="151"/>
                    <a:pt x="75" y="156"/>
                  </a:cubicBezTo>
                  <a:cubicBezTo>
                    <a:pt x="78" y="161"/>
                    <a:pt x="78" y="164"/>
                    <a:pt x="77" y="169"/>
                  </a:cubicBezTo>
                  <a:cubicBezTo>
                    <a:pt x="76" y="175"/>
                    <a:pt x="82" y="178"/>
                    <a:pt x="75" y="180"/>
                  </a:cubicBezTo>
                  <a:cubicBezTo>
                    <a:pt x="71" y="181"/>
                    <a:pt x="72" y="181"/>
                    <a:pt x="70" y="184"/>
                  </a:cubicBezTo>
                  <a:cubicBezTo>
                    <a:pt x="68" y="188"/>
                    <a:pt x="69" y="188"/>
                    <a:pt x="72" y="192"/>
                  </a:cubicBezTo>
                  <a:cubicBezTo>
                    <a:pt x="74" y="193"/>
                    <a:pt x="73" y="195"/>
                    <a:pt x="73" y="197"/>
                  </a:cubicBezTo>
                  <a:cubicBezTo>
                    <a:pt x="73" y="199"/>
                    <a:pt x="77" y="198"/>
                    <a:pt x="75" y="200"/>
                  </a:cubicBezTo>
                  <a:cubicBezTo>
                    <a:pt x="74" y="203"/>
                    <a:pt x="72" y="204"/>
                    <a:pt x="73" y="207"/>
                  </a:cubicBezTo>
                  <a:cubicBezTo>
                    <a:pt x="74" y="209"/>
                    <a:pt x="75" y="209"/>
                    <a:pt x="75" y="211"/>
                  </a:cubicBezTo>
                  <a:cubicBezTo>
                    <a:pt x="75" y="215"/>
                    <a:pt x="73" y="220"/>
                    <a:pt x="73" y="224"/>
                  </a:cubicBezTo>
                  <a:cubicBezTo>
                    <a:pt x="73" y="226"/>
                    <a:pt x="72" y="228"/>
                    <a:pt x="73" y="230"/>
                  </a:cubicBezTo>
                  <a:cubicBezTo>
                    <a:pt x="73" y="232"/>
                    <a:pt x="75" y="233"/>
                    <a:pt x="76" y="235"/>
                  </a:cubicBezTo>
                  <a:cubicBezTo>
                    <a:pt x="76" y="239"/>
                    <a:pt x="71" y="239"/>
                    <a:pt x="73" y="245"/>
                  </a:cubicBezTo>
                  <a:cubicBezTo>
                    <a:pt x="76" y="249"/>
                    <a:pt x="79" y="253"/>
                    <a:pt x="81" y="258"/>
                  </a:cubicBezTo>
                  <a:cubicBezTo>
                    <a:pt x="83" y="261"/>
                    <a:pt x="87" y="262"/>
                    <a:pt x="90" y="265"/>
                  </a:cubicBezTo>
                  <a:cubicBezTo>
                    <a:pt x="92" y="267"/>
                    <a:pt x="95" y="270"/>
                    <a:pt x="94" y="273"/>
                  </a:cubicBezTo>
                  <a:cubicBezTo>
                    <a:pt x="92" y="278"/>
                    <a:pt x="87" y="277"/>
                    <a:pt x="84" y="278"/>
                  </a:cubicBezTo>
                  <a:cubicBezTo>
                    <a:pt x="81" y="278"/>
                    <a:pt x="79" y="281"/>
                    <a:pt x="76" y="283"/>
                  </a:cubicBezTo>
                  <a:cubicBezTo>
                    <a:pt x="75" y="283"/>
                    <a:pt x="73" y="283"/>
                    <a:pt x="72" y="284"/>
                  </a:cubicBezTo>
                  <a:cubicBezTo>
                    <a:pt x="69" y="285"/>
                    <a:pt x="67" y="281"/>
                    <a:pt x="65" y="282"/>
                  </a:cubicBezTo>
                  <a:cubicBezTo>
                    <a:pt x="63" y="283"/>
                    <a:pt x="61" y="289"/>
                    <a:pt x="61" y="291"/>
                  </a:cubicBezTo>
                  <a:cubicBezTo>
                    <a:pt x="62" y="296"/>
                    <a:pt x="58" y="298"/>
                    <a:pt x="59" y="303"/>
                  </a:cubicBezTo>
                  <a:cubicBezTo>
                    <a:pt x="61" y="309"/>
                    <a:pt x="59" y="319"/>
                    <a:pt x="53" y="322"/>
                  </a:cubicBezTo>
                  <a:cubicBezTo>
                    <a:pt x="51" y="323"/>
                    <a:pt x="52" y="325"/>
                    <a:pt x="52" y="326"/>
                  </a:cubicBezTo>
                  <a:cubicBezTo>
                    <a:pt x="52" y="329"/>
                    <a:pt x="51" y="329"/>
                    <a:pt x="49" y="330"/>
                  </a:cubicBezTo>
                  <a:cubicBezTo>
                    <a:pt x="45" y="334"/>
                    <a:pt x="50" y="338"/>
                    <a:pt x="52" y="342"/>
                  </a:cubicBezTo>
                  <a:cubicBezTo>
                    <a:pt x="51" y="341"/>
                    <a:pt x="51" y="341"/>
                    <a:pt x="52" y="342"/>
                  </a:cubicBezTo>
                  <a:cubicBezTo>
                    <a:pt x="54" y="346"/>
                    <a:pt x="56" y="340"/>
                    <a:pt x="60" y="341"/>
                  </a:cubicBezTo>
                  <a:cubicBezTo>
                    <a:pt x="62" y="342"/>
                    <a:pt x="64" y="344"/>
                    <a:pt x="64" y="346"/>
                  </a:cubicBezTo>
                  <a:cubicBezTo>
                    <a:pt x="65" y="349"/>
                    <a:pt x="71" y="348"/>
                    <a:pt x="73" y="349"/>
                  </a:cubicBezTo>
                  <a:cubicBezTo>
                    <a:pt x="76" y="349"/>
                    <a:pt x="78" y="351"/>
                    <a:pt x="80" y="353"/>
                  </a:cubicBezTo>
                  <a:cubicBezTo>
                    <a:pt x="85" y="357"/>
                    <a:pt x="88" y="366"/>
                    <a:pt x="90" y="372"/>
                  </a:cubicBezTo>
                  <a:cubicBezTo>
                    <a:pt x="91" y="376"/>
                    <a:pt x="93" y="382"/>
                    <a:pt x="99" y="383"/>
                  </a:cubicBezTo>
                  <a:cubicBezTo>
                    <a:pt x="106" y="383"/>
                    <a:pt x="106" y="374"/>
                    <a:pt x="114" y="377"/>
                  </a:cubicBezTo>
                  <a:cubicBezTo>
                    <a:pt x="118" y="379"/>
                    <a:pt x="124" y="375"/>
                    <a:pt x="129" y="379"/>
                  </a:cubicBezTo>
                  <a:cubicBezTo>
                    <a:pt x="130" y="381"/>
                    <a:pt x="128" y="382"/>
                    <a:pt x="131" y="383"/>
                  </a:cubicBezTo>
                  <a:cubicBezTo>
                    <a:pt x="132" y="383"/>
                    <a:pt x="133" y="383"/>
                    <a:pt x="133" y="384"/>
                  </a:cubicBezTo>
                  <a:cubicBezTo>
                    <a:pt x="135" y="385"/>
                    <a:pt x="138" y="388"/>
                    <a:pt x="139" y="385"/>
                  </a:cubicBezTo>
                  <a:cubicBezTo>
                    <a:pt x="141" y="383"/>
                    <a:pt x="149" y="380"/>
                    <a:pt x="146" y="376"/>
                  </a:cubicBezTo>
                  <a:cubicBezTo>
                    <a:pt x="150" y="375"/>
                    <a:pt x="151" y="381"/>
                    <a:pt x="156" y="380"/>
                  </a:cubicBezTo>
                  <a:cubicBezTo>
                    <a:pt x="159" y="380"/>
                    <a:pt x="167" y="375"/>
                    <a:pt x="169" y="377"/>
                  </a:cubicBezTo>
                  <a:cubicBezTo>
                    <a:pt x="173" y="379"/>
                    <a:pt x="171" y="383"/>
                    <a:pt x="177" y="383"/>
                  </a:cubicBezTo>
                  <a:cubicBezTo>
                    <a:pt x="181" y="384"/>
                    <a:pt x="181" y="391"/>
                    <a:pt x="182" y="393"/>
                  </a:cubicBezTo>
                  <a:cubicBezTo>
                    <a:pt x="182" y="396"/>
                    <a:pt x="185" y="396"/>
                    <a:pt x="186" y="398"/>
                  </a:cubicBezTo>
                  <a:cubicBezTo>
                    <a:pt x="186" y="400"/>
                    <a:pt x="184" y="402"/>
                    <a:pt x="185" y="405"/>
                  </a:cubicBezTo>
                  <a:cubicBezTo>
                    <a:pt x="186" y="409"/>
                    <a:pt x="182" y="415"/>
                    <a:pt x="185" y="418"/>
                  </a:cubicBezTo>
                  <a:cubicBezTo>
                    <a:pt x="187" y="420"/>
                    <a:pt x="187" y="424"/>
                    <a:pt x="189" y="426"/>
                  </a:cubicBezTo>
                  <a:cubicBezTo>
                    <a:pt x="192" y="427"/>
                    <a:pt x="195" y="424"/>
                    <a:pt x="196" y="428"/>
                  </a:cubicBezTo>
                  <a:cubicBezTo>
                    <a:pt x="198" y="434"/>
                    <a:pt x="202" y="435"/>
                    <a:pt x="206" y="431"/>
                  </a:cubicBezTo>
                  <a:cubicBezTo>
                    <a:pt x="207" y="430"/>
                    <a:pt x="210" y="429"/>
                    <a:pt x="208" y="427"/>
                  </a:cubicBezTo>
                  <a:cubicBezTo>
                    <a:pt x="207" y="427"/>
                    <a:pt x="207" y="425"/>
                    <a:pt x="208" y="425"/>
                  </a:cubicBezTo>
                  <a:cubicBezTo>
                    <a:pt x="212" y="422"/>
                    <a:pt x="216" y="425"/>
                    <a:pt x="220" y="425"/>
                  </a:cubicBezTo>
                  <a:cubicBezTo>
                    <a:pt x="226" y="425"/>
                    <a:pt x="232" y="426"/>
                    <a:pt x="238" y="426"/>
                  </a:cubicBezTo>
                  <a:cubicBezTo>
                    <a:pt x="241" y="426"/>
                    <a:pt x="242" y="425"/>
                    <a:pt x="245" y="425"/>
                  </a:cubicBezTo>
                  <a:cubicBezTo>
                    <a:pt x="248" y="426"/>
                    <a:pt x="250" y="424"/>
                    <a:pt x="252" y="428"/>
                  </a:cubicBezTo>
                  <a:cubicBezTo>
                    <a:pt x="252" y="428"/>
                    <a:pt x="253" y="431"/>
                    <a:pt x="254" y="430"/>
                  </a:cubicBezTo>
                  <a:cubicBezTo>
                    <a:pt x="256" y="430"/>
                    <a:pt x="259" y="430"/>
                    <a:pt x="260" y="428"/>
                  </a:cubicBezTo>
                  <a:cubicBezTo>
                    <a:pt x="261" y="427"/>
                    <a:pt x="261" y="424"/>
                    <a:pt x="259" y="423"/>
                  </a:cubicBezTo>
                  <a:cubicBezTo>
                    <a:pt x="257" y="423"/>
                    <a:pt x="251" y="422"/>
                    <a:pt x="252" y="418"/>
                  </a:cubicBezTo>
                  <a:cubicBezTo>
                    <a:pt x="256" y="418"/>
                    <a:pt x="264" y="422"/>
                    <a:pt x="265" y="426"/>
                  </a:cubicBezTo>
                  <a:cubicBezTo>
                    <a:pt x="267" y="432"/>
                    <a:pt x="260" y="433"/>
                    <a:pt x="256" y="434"/>
                  </a:cubicBezTo>
                  <a:cubicBezTo>
                    <a:pt x="257" y="440"/>
                    <a:pt x="261" y="441"/>
                    <a:pt x="266" y="439"/>
                  </a:cubicBezTo>
                  <a:cubicBezTo>
                    <a:pt x="271" y="436"/>
                    <a:pt x="277" y="437"/>
                    <a:pt x="281" y="433"/>
                  </a:cubicBezTo>
                  <a:cubicBezTo>
                    <a:pt x="283" y="430"/>
                    <a:pt x="280" y="448"/>
                    <a:pt x="281" y="449"/>
                  </a:cubicBezTo>
                  <a:cubicBezTo>
                    <a:pt x="282" y="453"/>
                    <a:pt x="283" y="457"/>
                    <a:pt x="285" y="461"/>
                  </a:cubicBezTo>
                  <a:cubicBezTo>
                    <a:pt x="286" y="464"/>
                    <a:pt x="285" y="464"/>
                    <a:pt x="289" y="464"/>
                  </a:cubicBezTo>
                  <a:cubicBezTo>
                    <a:pt x="291" y="464"/>
                    <a:pt x="293" y="464"/>
                    <a:pt x="295" y="464"/>
                  </a:cubicBezTo>
                  <a:cubicBezTo>
                    <a:pt x="299" y="462"/>
                    <a:pt x="301" y="461"/>
                    <a:pt x="304" y="458"/>
                  </a:cubicBezTo>
                  <a:cubicBezTo>
                    <a:pt x="306" y="457"/>
                    <a:pt x="306" y="454"/>
                    <a:pt x="309" y="454"/>
                  </a:cubicBezTo>
                  <a:cubicBezTo>
                    <a:pt x="310" y="453"/>
                    <a:pt x="314" y="451"/>
                    <a:pt x="316" y="453"/>
                  </a:cubicBezTo>
                  <a:cubicBezTo>
                    <a:pt x="318" y="456"/>
                    <a:pt x="322" y="452"/>
                    <a:pt x="325" y="452"/>
                  </a:cubicBezTo>
                  <a:cubicBezTo>
                    <a:pt x="327" y="452"/>
                    <a:pt x="330" y="453"/>
                    <a:pt x="331" y="451"/>
                  </a:cubicBezTo>
                  <a:cubicBezTo>
                    <a:pt x="331" y="449"/>
                    <a:pt x="332" y="448"/>
                    <a:pt x="334" y="447"/>
                  </a:cubicBezTo>
                  <a:cubicBezTo>
                    <a:pt x="337" y="447"/>
                    <a:pt x="339" y="448"/>
                    <a:pt x="341" y="448"/>
                  </a:cubicBezTo>
                  <a:cubicBezTo>
                    <a:pt x="341" y="449"/>
                    <a:pt x="343" y="450"/>
                    <a:pt x="344" y="450"/>
                  </a:cubicBezTo>
                  <a:cubicBezTo>
                    <a:pt x="349" y="452"/>
                    <a:pt x="350" y="450"/>
                    <a:pt x="353" y="447"/>
                  </a:cubicBezTo>
                  <a:cubicBezTo>
                    <a:pt x="354" y="447"/>
                    <a:pt x="359" y="443"/>
                    <a:pt x="360" y="443"/>
                  </a:cubicBezTo>
                  <a:cubicBezTo>
                    <a:pt x="368" y="443"/>
                    <a:pt x="372" y="460"/>
                    <a:pt x="380" y="462"/>
                  </a:cubicBezTo>
                  <a:cubicBezTo>
                    <a:pt x="382" y="462"/>
                    <a:pt x="384" y="461"/>
                    <a:pt x="385" y="464"/>
                  </a:cubicBezTo>
                  <a:cubicBezTo>
                    <a:pt x="386" y="465"/>
                    <a:pt x="386" y="467"/>
                    <a:pt x="387" y="469"/>
                  </a:cubicBezTo>
                  <a:cubicBezTo>
                    <a:pt x="390" y="471"/>
                    <a:pt x="395" y="472"/>
                    <a:pt x="393" y="476"/>
                  </a:cubicBezTo>
                  <a:cubicBezTo>
                    <a:pt x="392" y="481"/>
                    <a:pt x="400" y="482"/>
                    <a:pt x="403" y="483"/>
                  </a:cubicBezTo>
                  <a:cubicBezTo>
                    <a:pt x="408" y="483"/>
                    <a:pt x="410" y="484"/>
                    <a:pt x="414" y="487"/>
                  </a:cubicBezTo>
                  <a:cubicBezTo>
                    <a:pt x="416" y="488"/>
                    <a:pt x="418" y="489"/>
                    <a:pt x="419" y="490"/>
                  </a:cubicBezTo>
                  <a:cubicBezTo>
                    <a:pt x="420" y="491"/>
                    <a:pt x="421" y="493"/>
                    <a:pt x="422" y="493"/>
                  </a:cubicBezTo>
                  <a:cubicBezTo>
                    <a:pt x="426" y="495"/>
                    <a:pt x="430" y="490"/>
                    <a:pt x="432" y="489"/>
                  </a:cubicBezTo>
                  <a:cubicBezTo>
                    <a:pt x="434" y="488"/>
                    <a:pt x="438" y="486"/>
                    <a:pt x="441" y="486"/>
                  </a:cubicBezTo>
                  <a:cubicBezTo>
                    <a:pt x="442" y="485"/>
                    <a:pt x="443" y="484"/>
                    <a:pt x="443" y="483"/>
                  </a:cubicBezTo>
                  <a:cubicBezTo>
                    <a:pt x="445" y="482"/>
                    <a:pt x="447" y="482"/>
                    <a:pt x="449" y="482"/>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 name="Freeform 59"/>
            <p:cNvSpPr>
              <a:spLocks/>
            </p:cNvSpPr>
            <p:nvPr/>
          </p:nvSpPr>
          <p:spPr bwMode="auto">
            <a:xfrm>
              <a:off x="4306888" y="255588"/>
              <a:ext cx="558800" cy="1266825"/>
            </a:xfrm>
            <a:custGeom>
              <a:avLst/>
              <a:gdLst>
                <a:gd name="T0" fmla="*/ 93 w 149"/>
                <a:gd name="T1" fmla="*/ 324 h 338"/>
                <a:gd name="T2" fmla="*/ 94 w 149"/>
                <a:gd name="T3" fmla="*/ 315 h 338"/>
                <a:gd name="T4" fmla="*/ 97 w 149"/>
                <a:gd name="T5" fmla="*/ 307 h 338"/>
                <a:gd name="T6" fmla="*/ 103 w 149"/>
                <a:gd name="T7" fmla="*/ 307 h 338"/>
                <a:gd name="T8" fmla="*/ 109 w 149"/>
                <a:gd name="T9" fmla="*/ 306 h 338"/>
                <a:gd name="T10" fmla="*/ 104 w 149"/>
                <a:gd name="T11" fmla="*/ 288 h 338"/>
                <a:gd name="T12" fmla="*/ 116 w 149"/>
                <a:gd name="T13" fmla="*/ 284 h 338"/>
                <a:gd name="T14" fmla="*/ 123 w 149"/>
                <a:gd name="T15" fmla="*/ 280 h 338"/>
                <a:gd name="T16" fmla="*/ 114 w 149"/>
                <a:gd name="T17" fmla="*/ 282 h 338"/>
                <a:gd name="T18" fmla="*/ 108 w 149"/>
                <a:gd name="T19" fmla="*/ 276 h 338"/>
                <a:gd name="T20" fmla="*/ 113 w 149"/>
                <a:gd name="T21" fmla="*/ 256 h 338"/>
                <a:gd name="T22" fmla="*/ 114 w 149"/>
                <a:gd name="T23" fmla="*/ 236 h 338"/>
                <a:gd name="T24" fmla="*/ 118 w 149"/>
                <a:gd name="T25" fmla="*/ 232 h 338"/>
                <a:gd name="T26" fmla="*/ 120 w 149"/>
                <a:gd name="T27" fmla="*/ 220 h 338"/>
                <a:gd name="T28" fmla="*/ 117 w 149"/>
                <a:gd name="T29" fmla="*/ 202 h 338"/>
                <a:gd name="T30" fmla="*/ 119 w 149"/>
                <a:gd name="T31" fmla="*/ 188 h 338"/>
                <a:gd name="T32" fmla="*/ 124 w 149"/>
                <a:gd name="T33" fmla="*/ 181 h 338"/>
                <a:gd name="T34" fmla="*/ 127 w 149"/>
                <a:gd name="T35" fmla="*/ 170 h 338"/>
                <a:gd name="T36" fmla="*/ 124 w 149"/>
                <a:gd name="T37" fmla="*/ 158 h 338"/>
                <a:gd name="T38" fmla="*/ 129 w 149"/>
                <a:gd name="T39" fmla="*/ 143 h 338"/>
                <a:gd name="T40" fmla="*/ 130 w 149"/>
                <a:gd name="T41" fmla="*/ 133 h 338"/>
                <a:gd name="T42" fmla="*/ 135 w 149"/>
                <a:gd name="T43" fmla="*/ 130 h 338"/>
                <a:gd name="T44" fmla="*/ 143 w 149"/>
                <a:gd name="T45" fmla="*/ 122 h 338"/>
                <a:gd name="T46" fmla="*/ 146 w 149"/>
                <a:gd name="T47" fmla="*/ 111 h 338"/>
                <a:gd name="T48" fmla="*/ 146 w 149"/>
                <a:gd name="T49" fmla="*/ 95 h 338"/>
                <a:gd name="T50" fmla="*/ 142 w 149"/>
                <a:gd name="T51" fmla="*/ 86 h 338"/>
                <a:gd name="T52" fmla="*/ 143 w 149"/>
                <a:gd name="T53" fmla="*/ 81 h 338"/>
                <a:gd name="T54" fmla="*/ 145 w 149"/>
                <a:gd name="T55" fmla="*/ 64 h 338"/>
                <a:gd name="T56" fmla="*/ 133 w 149"/>
                <a:gd name="T57" fmla="*/ 49 h 338"/>
                <a:gd name="T58" fmla="*/ 121 w 149"/>
                <a:gd name="T59" fmla="*/ 47 h 338"/>
                <a:gd name="T60" fmla="*/ 111 w 149"/>
                <a:gd name="T61" fmla="*/ 37 h 338"/>
                <a:gd name="T62" fmla="*/ 106 w 149"/>
                <a:gd name="T63" fmla="*/ 30 h 338"/>
                <a:gd name="T64" fmla="*/ 102 w 149"/>
                <a:gd name="T65" fmla="*/ 22 h 338"/>
                <a:gd name="T66" fmla="*/ 95 w 149"/>
                <a:gd name="T67" fmla="*/ 12 h 338"/>
                <a:gd name="T68" fmla="*/ 87 w 149"/>
                <a:gd name="T69" fmla="*/ 9 h 338"/>
                <a:gd name="T70" fmla="*/ 80 w 149"/>
                <a:gd name="T71" fmla="*/ 13 h 338"/>
                <a:gd name="T72" fmla="*/ 76 w 149"/>
                <a:gd name="T73" fmla="*/ 2 h 338"/>
                <a:gd name="T74" fmla="*/ 73 w 149"/>
                <a:gd name="T75" fmla="*/ 6 h 338"/>
                <a:gd name="T76" fmla="*/ 65 w 149"/>
                <a:gd name="T77" fmla="*/ 30 h 338"/>
                <a:gd name="T78" fmla="*/ 57 w 149"/>
                <a:gd name="T79" fmla="*/ 53 h 338"/>
                <a:gd name="T80" fmla="*/ 56 w 149"/>
                <a:gd name="T81" fmla="*/ 76 h 338"/>
                <a:gd name="T82" fmla="*/ 28 w 149"/>
                <a:gd name="T83" fmla="*/ 100 h 338"/>
                <a:gd name="T84" fmla="*/ 9 w 149"/>
                <a:gd name="T85" fmla="*/ 98 h 338"/>
                <a:gd name="T86" fmla="*/ 20 w 149"/>
                <a:gd name="T87" fmla="*/ 121 h 338"/>
                <a:gd name="T88" fmla="*/ 32 w 149"/>
                <a:gd name="T89" fmla="*/ 162 h 338"/>
                <a:gd name="T90" fmla="*/ 28 w 149"/>
                <a:gd name="T91" fmla="*/ 192 h 338"/>
                <a:gd name="T92" fmla="*/ 12 w 149"/>
                <a:gd name="T93" fmla="*/ 215 h 338"/>
                <a:gd name="T94" fmla="*/ 16 w 149"/>
                <a:gd name="T95" fmla="*/ 268 h 338"/>
                <a:gd name="T96" fmla="*/ 29 w 149"/>
                <a:gd name="T97" fmla="*/ 295 h 338"/>
                <a:gd name="T98" fmla="*/ 46 w 149"/>
                <a:gd name="T99" fmla="*/ 294 h 338"/>
                <a:gd name="T100" fmla="*/ 55 w 149"/>
                <a:gd name="T101" fmla="*/ 311 h 338"/>
                <a:gd name="T102" fmla="*/ 64 w 149"/>
                <a:gd name="T103" fmla="*/ 318 h 338"/>
                <a:gd name="T104" fmla="*/ 86 w 149"/>
                <a:gd name="T105" fmla="*/ 336 h 338"/>
                <a:gd name="T106" fmla="*/ 89 w 149"/>
                <a:gd name="T107" fmla="*/ 329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338">
                  <a:moveTo>
                    <a:pt x="89" y="329"/>
                  </a:moveTo>
                  <a:cubicBezTo>
                    <a:pt x="90" y="327"/>
                    <a:pt x="91" y="325"/>
                    <a:pt x="93" y="324"/>
                  </a:cubicBezTo>
                  <a:cubicBezTo>
                    <a:pt x="94" y="322"/>
                    <a:pt x="96" y="321"/>
                    <a:pt x="96" y="319"/>
                  </a:cubicBezTo>
                  <a:cubicBezTo>
                    <a:pt x="96" y="317"/>
                    <a:pt x="95" y="317"/>
                    <a:pt x="94" y="315"/>
                  </a:cubicBezTo>
                  <a:cubicBezTo>
                    <a:pt x="93" y="313"/>
                    <a:pt x="92" y="309"/>
                    <a:pt x="92" y="306"/>
                  </a:cubicBezTo>
                  <a:cubicBezTo>
                    <a:pt x="94" y="306"/>
                    <a:pt x="95" y="307"/>
                    <a:pt x="97" y="307"/>
                  </a:cubicBezTo>
                  <a:cubicBezTo>
                    <a:pt x="98" y="307"/>
                    <a:pt x="99" y="305"/>
                    <a:pt x="101" y="306"/>
                  </a:cubicBezTo>
                  <a:cubicBezTo>
                    <a:pt x="102" y="306"/>
                    <a:pt x="102" y="306"/>
                    <a:pt x="103" y="307"/>
                  </a:cubicBezTo>
                  <a:cubicBezTo>
                    <a:pt x="104" y="307"/>
                    <a:pt x="105" y="306"/>
                    <a:pt x="106" y="306"/>
                  </a:cubicBezTo>
                  <a:cubicBezTo>
                    <a:pt x="107" y="306"/>
                    <a:pt x="108" y="306"/>
                    <a:pt x="109" y="306"/>
                  </a:cubicBezTo>
                  <a:cubicBezTo>
                    <a:pt x="109" y="304"/>
                    <a:pt x="108" y="302"/>
                    <a:pt x="108" y="300"/>
                  </a:cubicBezTo>
                  <a:cubicBezTo>
                    <a:pt x="104" y="298"/>
                    <a:pt x="104" y="292"/>
                    <a:pt x="104" y="288"/>
                  </a:cubicBezTo>
                  <a:cubicBezTo>
                    <a:pt x="107" y="288"/>
                    <a:pt x="109" y="289"/>
                    <a:pt x="111" y="288"/>
                  </a:cubicBezTo>
                  <a:cubicBezTo>
                    <a:pt x="113" y="287"/>
                    <a:pt x="114" y="285"/>
                    <a:pt x="116" y="284"/>
                  </a:cubicBezTo>
                  <a:cubicBezTo>
                    <a:pt x="117" y="284"/>
                    <a:pt x="120" y="285"/>
                    <a:pt x="121" y="285"/>
                  </a:cubicBezTo>
                  <a:cubicBezTo>
                    <a:pt x="122" y="284"/>
                    <a:pt x="124" y="281"/>
                    <a:pt x="123" y="280"/>
                  </a:cubicBezTo>
                  <a:cubicBezTo>
                    <a:pt x="122" y="279"/>
                    <a:pt x="119" y="279"/>
                    <a:pt x="118" y="280"/>
                  </a:cubicBezTo>
                  <a:cubicBezTo>
                    <a:pt x="116" y="280"/>
                    <a:pt x="115" y="281"/>
                    <a:pt x="114" y="282"/>
                  </a:cubicBezTo>
                  <a:cubicBezTo>
                    <a:pt x="113" y="282"/>
                    <a:pt x="109" y="281"/>
                    <a:pt x="109" y="280"/>
                  </a:cubicBezTo>
                  <a:cubicBezTo>
                    <a:pt x="108" y="279"/>
                    <a:pt x="108" y="277"/>
                    <a:pt x="108" y="276"/>
                  </a:cubicBezTo>
                  <a:cubicBezTo>
                    <a:pt x="108" y="273"/>
                    <a:pt x="109" y="268"/>
                    <a:pt x="110" y="265"/>
                  </a:cubicBezTo>
                  <a:cubicBezTo>
                    <a:pt x="111" y="262"/>
                    <a:pt x="113" y="260"/>
                    <a:pt x="113" y="256"/>
                  </a:cubicBezTo>
                  <a:cubicBezTo>
                    <a:pt x="113" y="253"/>
                    <a:pt x="111" y="250"/>
                    <a:pt x="110" y="248"/>
                  </a:cubicBezTo>
                  <a:cubicBezTo>
                    <a:pt x="108" y="244"/>
                    <a:pt x="110" y="236"/>
                    <a:pt x="114" y="236"/>
                  </a:cubicBezTo>
                  <a:cubicBezTo>
                    <a:pt x="116" y="236"/>
                    <a:pt x="117" y="237"/>
                    <a:pt x="118" y="237"/>
                  </a:cubicBezTo>
                  <a:cubicBezTo>
                    <a:pt x="118" y="235"/>
                    <a:pt x="118" y="234"/>
                    <a:pt x="118" y="232"/>
                  </a:cubicBezTo>
                  <a:cubicBezTo>
                    <a:pt x="119" y="231"/>
                    <a:pt x="120" y="231"/>
                    <a:pt x="120" y="229"/>
                  </a:cubicBezTo>
                  <a:cubicBezTo>
                    <a:pt x="120" y="226"/>
                    <a:pt x="122" y="223"/>
                    <a:pt x="120" y="220"/>
                  </a:cubicBezTo>
                  <a:cubicBezTo>
                    <a:pt x="119" y="217"/>
                    <a:pt x="115" y="215"/>
                    <a:pt x="115" y="211"/>
                  </a:cubicBezTo>
                  <a:cubicBezTo>
                    <a:pt x="115" y="208"/>
                    <a:pt x="116" y="205"/>
                    <a:pt x="117" y="202"/>
                  </a:cubicBezTo>
                  <a:cubicBezTo>
                    <a:pt x="118" y="198"/>
                    <a:pt x="118" y="194"/>
                    <a:pt x="119" y="191"/>
                  </a:cubicBezTo>
                  <a:cubicBezTo>
                    <a:pt x="119" y="190"/>
                    <a:pt x="119" y="189"/>
                    <a:pt x="119" y="188"/>
                  </a:cubicBezTo>
                  <a:cubicBezTo>
                    <a:pt x="120" y="186"/>
                    <a:pt x="122" y="187"/>
                    <a:pt x="123" y="186"/>
                  </a:cubicBezTo>
                  <a:cubicBezTo>
                    <a:pt x="124" y="185"/>
                    <a:pt x="123" y="183"/>
                    <a:pt x="124" y="181"/>
                  </a:cubicBezTo>
                  <a:cubicBezTo>
                    <a:pt x="124" y="179"/>
                    <a:pt x="127" y="178"/>
                    <a:pt x="127" y="175"/>
                  </a:cubicBezTo>
                  <a:cubicBezTo>
                    <a:pt x="128" y="173"/>
                    <a:pt x="127" y="172"/>
                    <a:pt x="127" y="170"/>
                  </a:cubicBezTo>
                  <a:cubicBezTo>
                    <a:pt x="126" y="167"/>
                    <a:pt x="124" y="167"/>
                    <a:pt x="124" y="164"/>
                  </a:cubicBezTo>
                  <a:cubicBezTo>
                    <a:pt x="124" y="162"/>
                    <a:pt x="124" y="160"/>
                    <a:pt x="124" y="158"/>
                  </a:cubicBezTo>
                  <a:cubicBezTo>
                    <a:pt x="125" y="154"/>
                    <a:pt x="130" y="154"/>
                    <a:pt x="130" y="149"/>
                  </a:cubicBezTo>
                  <a:cubicBezTo>
                    <a:pt x="130" y="147"/>
                    <a:pt x="130" y="145"/>
                    <a:pt x="129" y="143"/>
                  </a:cubicBezTo>
                  <a:cubicBezTo>
                    <a:pt x="128" y="141"/>
                    <a:pt x="126" y="141"/>
                    <a:pt x="127" y="138"/>
                  </a:cubicBezTo>
                  <a:cubicBezTo>
                    <a:pt x="127" y="136"/>
                    <a:pt x="128" y="134"/>
                    <a:pt x="130" y="133"/>
                  </a:cubicBezTo>
                  <a:cubicBezTo>
                    <a:pt x="131" y="132"/>
                    <a:pt x="132" y="132"/>
                    <a:pt x="133" y="132"/>
                  </a:cubicBezTo>
                  <a:cubicBezTo>
                    <a:pt x="133" y="131"/>
                    <a:pt x="134" y="130"/>
                    <a:pt x="135" y="130"/>
                  </a:cubicBezTo>
                  <a:cubicBezTo>
                    <a:pt x="138" y="129"/>
                    <a:pt x="144" y="134"/>
                    <a:pt x="146" y="131"/>
                  </a:cubicBezTo>
                  <a:cubicBezTo>
                    <a:pt x="149" y="128"/>
                    <a:pt x="143" y="125"/>
                    <a:pt x="143" y="122"/>
                  </a:cubicBezTo>
                  <a:cubicBezTo>
                    <a:pt x="143" y="121"/>
                    <a:pt x="144" y="119"/>
                    <a:pt x="144" y="118"/>
                  </a:cubicBezTo>
                  <a:cubicBezTo>
                    <a:pt x="145" y="115"/>
                    <a:pt x="145" y="113"/>
                    <a:pt x="146" y="111"/>
                  </a:cubicBezTo>
                  <a:cubicBezTo>
                    <a:pt x="147" y="108"/>
                    <a:pt x="148" y="106"/>
                    <a:pt x="148" y="103"/>
                  </a:cubicBezTo>
                  <a:cubicBezTo>
                    <a:pt x="147" y="100"/>
                    <a:pt x="147" y="98"/>
                    <a:pt x="146" y="95"/>
                  </a:cubicBezTo>
                  <a:cubicBezTo>
                    <a:pt x="146" y="93"/>
                    <a:pt x="145" y="92"/>
                    <a:pt x="145" y="91"/>
                  </a:cubicBezTo>
                  <a:cubicBezTo>
                    <a:pt x="144" y="89"/>
                    <a:pt x="142" y="88"/>
                    <a:pt x="142" y="86"/>
                  </a:cubicBezTo>
                  <a:cubicBezTo>
                    <a:pt x="142" y="85"/>
                    <a:pt x="143" y="84"/>
                    <a:pt x="143" y="83"/>
                  </a:cubicBezTo>
                  <a:cubicBezTo>
                    <a:pt x="143" y="82"/>
                    <a:pt x="143" y="81"/>
                    <a:pt x="143" y="81"/>
                  </a:cubicBezTo>
                  <a:cubicBezTo>
                    <a:pt x="144" y="79"/>
                    <a:pt x="144" y="77"/>
                    <a:pt x="145" y="75"/>
                  </a:cubicBezTo>
                  <a:cubicBezTo>
                    <a:pt x="145" y="72"/>
                    <a:pt x="146" y="68"/>
                    <a:pt x="145" y="64"/>
                  </a:cubicBezTo>
                  <a:cubicBezTo>
                    <a:pt x="144" y="61"/>
                    <a:pt x="140" y="56"/>
                    <a:pt x="138" y="54"/>
                  </a:cubicBezTo>
                  <a:cubicBezTo>
                    <a:pt x="136" y="51"/>
                    <a:pt x="135" y="50"/>
                    <a:pt x="133" y="49"/>
                  </a:cubicBezTo>
                  <a:cubicBezTo>
                    <a:pt x="131" y="49"/>
                    <a:pt x="129" y="49"/>
                    <a:pt x="127" y="49"/>
                  </a:cubicBezTo>
                  <a:cubicBezTo>
                    <a:pt x="125" y="48"/>
                    <a:pt x="123" y="47"/>
                    <a:pt x="121" y="47"/>
                  </a:cubicBezTo>
                  <a:cubicBezTo>
                    <a:pt x="118" y="46"/>
                    <a:pt x="117" y="45"/>
                    <a:pt x="116" y="43"/>
                  </a:cubicBezTo>
                  <a:cubicBezTo>
                    <a:pt x="114" y="41"/>
                    <a:pt x="112" y="40"/>
                    <a:pt x="111" y="37"/>
                  </a:cubicBezTo>
                  <a:cubicBezTo>
                    <a:pt x="110" y="36"/>
                    <a:pt x="110" y="33"/>
                    <a:pt x="109" y="32"/>
                  </a:cubicBezTo>
                  <a:cubicBezTo>
                    <a:pt x="108" y="31"/>
                    <a:pt x="107" y="31"/>
                    <a:pt x="106" y="30"/>
                  </a:cubicBezTo>
                  <a:cubicBezTo>
                    <a:pt x="106" y="29"/>
                    <a:pt x="105" y="28"/>
                    <a:pt x="105" y="27"/>
                  </a:cubicBezTo>
                  <a:cubicBezTo>
                    <a:pt x="103" y="25"/>
                    <a:pt x="103" y="24"/>
                    <a:pt x="102" y="22"/>
                  </a:cubicBezTo>
                  <a:cubicBezTo>
                    <a:pt x="100" y="19"/>
                    <a:pt x="97" y="19"/>
                    <a:pt x="94" y="17"/>
                  </a:cubicBezTo>
                  <a:cubicBezTo>
                    <a:pt x="92" y="15"/>
                    <a:pt x="94" y="14"/>
                    <a:pt x="95" y="12"/>
                  </a:cubicBezTo>
                  <a:cubicBezTo>
                    <a:pt x="93" y="12"/>
                    <a:pt x="91" y="12"/>
                    <a:pt x="89" y="12"/>
                  </a:cubicBezTo>
                  <a:cubicBezTo>
                    <a:pt x="90" y="10"/>
                    <a:pt x="89" y="9"/>
                    <a:pt x="87" y="9"/>
                  </a:cubicBezTo>
                  <a:cubicBezTo>
                    <a:pt x="86" y="9"/>
                    <a:pt x="85" y="10"/>
                    <a:pt x="84" y="11"/>
                  </a:cubicBezTo>
                  <a:cubicBezTo>
                    <a:pt x="82" y="13"/>
                    <a:pt x="82" y="14"/>
                    <a:pt x="80" y="13"/>
                  </a:cubicBezTo>
                  <a:cubicBezTo>
                    <a:pt x="78" y="12"/>
                    <a:pt x="77" y="11"/>
                    <a:pt x="77" y="10"/>
                  </a:cubicBezTo>
                  <a:cubicBezTo>
                    <a:pt x="76" y="7"/>
                    <a:pt x="78" y="4"/>
                    <a:pt x="76" y="2"/>
                  </a:cubicBezTo>
                  <a:cubicBezTo>
                    <a:pt x="76" y="1"/>
                    <a:pt x="75" y="1"/>
                    <a:pt x="74" y="0"/>
                  </a:cubicBezTo>
                  <a:cubicBezTo>
                    <a:pt x="75" y="2"/>
                    <a:pt x="75" y="4"/>
                    <a:pt x="73" y="6"/>
                  </a:cubicBezTo>
                  <a:cubicBezTo>
                    <a:pt x="69" y="9"/>
                    <a:pt x="66" y="14"/>
                    <a:pt x="64" y="18"/>
                  </a:cubicBezTo>
                  <a:cubicBezTo>
                    <a:pt x="62" y="22"/>
                    <a:pt x="65" y="26"/>
                    <a:pt x="65" y="30"/>
                  </a:cubicBezTo>
                  <a:cubicBezTo>
                    <a:pt x="65" y="34"/>
                    <a:pt x="62" y="36"/>
                    <a:pt x="61" y="40"/>
                  </a:cubicBezTo>
                  <a:cubicBezTo>
                    <a:pt x="59" y="44"/>
                    <a:pt x="58" y="49"/>
                    <a:pt x="57" y="53"/>
                  </a:cubicBezTo>
                  <a:cubicBezTo>
                    <a:pt x="56" y="58"/>
                    <a:pt x="51" y="60"/>
                    <a:pt x="50" y="64"/>
                  </a:cubicBezTo>
                  <a:cubicBezTo>
                    <a:pt x="50" y="68"/>
                    <a:pt x="55" y="72"/>
                    <a:pt x="56" y="76"/>
                  </a:cubicBezTo>
                  <a:cubicBezTo>
                    <a:pt x="58" y="86"/>
                    <a:pt x="45" y="89"/>
                    <a:pt x="39" y="93"/>
                  </a:cubicBezTo>
                  <a:cubicBezTo>
                    <a:pt x="34" y="95"/>
                    <a:pt x="33" y="99"/>
                    <a:pt x="28" y="100"/>
                  </a:cubicBezTo>
                  <a:cubicBezTo>
                    <a:pt x="24" y="101"/>
                    <a:pt x="19" y="103"/>
                    <a:pt x="16" y="101"/>
                  </a:cubicBezTo>
                  <a:cubicBezTo>
                    <a:pt x="15" y="100"/>
                    <a:pt x="10" y="97"/>
                    <a:pt x="9" y="98"/>
                  </a:cubicBezTo>
                  <a:cubicBezTo>
                    <a:pt x="7" y="99"/>
                    <a:pt x="11" y="105"/>
                    <a:pt x="12" y="106"/>
                  </a:cubicBezTo>
                  <a:cubicBezTo>
                    <a:pt x="13" y="112"/>
                    <a:pt x="18" y="115"/>
                    <a:pt x="20" y="121"/>
                  </a:cubicBezTo>
                  <a:cubicBezTo>
                    <a:pt x="22" y="125"/>
                    <a:pt x="24" y="130"/>
                    <a:pt x="25" y="134"/>
                  </a:cubicBezTo>
                  <a:cubicBezTo>
                    <a:pt x="27" y="142"/>
                    <a:pt x="34" y="153"/>
                    <a:pt x="32" y="162"/>
                  </a:cubicBezTo>
                  <a:cubicBezTo>
                    <a:pt x="31" y="167"/>
                    <a:pt x="31" y="171"/>
                    <a:pt x="31" y="177"/>
                  </a:cubicBezTo>
                  <a:cubicBezTo>
                    <a:pt x="31" y="183"/>
                    <a:pt x="31" y="187"/>
                    <a:pt x="28" y="192"/>
                  </a:cubicBezTo>
                  <a:cubicBezTo>
                    <a:pt x="26" y="197"/>
                    <a:pt x="24" y="202"/>
                    <a:pt x="21" y="207"/>
                  </a:cubicBezTo>
                  <a:cubicBezTo>
                    <a:pt x="18" y="210"/>
                    <a:pt x="14" y="212"/>
                    <a:pt x="12" y="215"/>
                  </a:cubicBezTo>
                  <a:cubicBezTo>
                    <a:pt x="8" y="224"/>
                    <a:pt x="0" y="232"/>
                    <a:pt x="7" y="241"/>
                  </a:cubicBezTo>
                  <a:cubicBezTo>
                    <a:pt x="13" y="248"/>
                    <a:pt x="12" y="260"/>
                    <a:pt x="16" y="268"/>
                  </a:cubicBezTo>
                  <a:cubicBezTo>
                    <a:pt x="19" y="273"/>
                    <a:pt x="22" y="278"/>
                    <a:pt x="24" y="283"/>
                  </a:cubicBezTo>
                  <a:cubicBezTo>
                    <a:pt x="26" y="288"/>
                    <a:pt x="26" y="291"/>
                    <a:pt x="29" y="295"/>
                  </a:cubicBezTo>
                  <a:cubicBezTo>
                    <a:pt x="30" y="297"/>
                    <a:pt x="37" y="295"/>
                    <a:pt x="39" y="295"/>
                  </a:cubicBezTo>
                  <a:cubicBezTo>
                    <a:pt x="41" y="296"/>
                    <a:pt x="45" y="292"/>
                    <a:pt x="46" y="294"/>
                  </a:cubicBezTo>
                  <a:cubicBezTo>
                    <a:pt x="47" y="297"/>
                    <a:pt x="49" y="299"/>
                    <a:pt x="51" y="303"/>
                  </a:cubicBezTo>
                  <a:cubicBezTo>
                    <a:pt x="51" y="303"/>
                    <a:pt x="55" y="311"/>
                    <a:pt x="55" y="311"/>
                  </a:cubicBezTo>
                  <a:cubicBezTo>
                    <a:pt x="57" y="312"/>
                    <a:pt x="60" y="313"/>
                    <a:pt x="63" y="312"/>
                  </a:cubicBezTo>
                  <a:cubicBezTo>
                    <a:pt x="67" y="311"/>
                    <a:pt x="63" y="317"/>
                    <a:pt x="64" y="318"/>
                  </a:cubicBezTo>
                  <a:cubicBezTo>
                    <a:pt x="67" y="324"/>
                    <a:pt x="75" y="338"/>
                    <a:pt x="82" y="337"/>
                  </a:cubicBezTo>
                  <a:cubicBezTo>
                    <a:pt x="84" y="336"/>
                    <a:pt x="85" y="336"/>
                    <a:pt x="86" y="336"/>
                  </a:cubicBezTo>
                  <a:cubicBezTo>
                    <a:pt x="87" y="336"/>
                    <a:pt x="87" y="335"/>
                    <a:pt x="87" y="334"/>
                  </a:cubicBezTo>
                  <a:cubicBezTo>
                    <a:pt x="88" y="332"/>
                    <a:pt x="88" y="331"/>
                    <a:pt x="89" y="329"/>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9" name="Freeform 60"/>
            <p:cNvSpPr>
              <a:spLocks/>
            </p:cNvSpPr>
            <p:nvPr/>
          </p:nvSpPr>
          <p:spPr bwMode="auto">
            <a:xfrm>
              <a:off x="4579938" y="-239712"/>
              <a:ext cx="1076325" cy="1538288"/>
            </a:xfrm>
            <a:custGeom>
              <a:avLst/>
              <a:gdLst>
                <a:gd name="T0" fmla="*/ 63 w 287"/>
                <a:gd name="T1" fmla="*/ 400 h 410"/>
                <a:gd name="T2" fmla="*/ 78 w 287"/>
                <a:gd name="T3" fmla="*/ 391 h 410"/>
                <a:gd name="T4" fmla="*/ 108 w 287"/>
                <a:gd name="T5" fmla="*/ 366 h 410"/>
                <a:gd name="T6" fmla="*/ 129 w 287"/>
                <a:gd name="T7" fmla="*/ 356 h 410"/>
                <a:gd name="T8" fmla="*/ 169 w 287"/>
                <a:gd name="T9" fmla="*/ 370 h 410"/>
                <a:gd name="T10" fmla="*/ 182 w 287"/>
                <a:gd name="T11" fmla="*/ 351 h 410"/>
                <a:gd name="T12" fmla="*/ 198 w 287"/>
                <a:gd name="T13" fmla="*/ 333 h 410"/>
                <a:gd name="T14" fmla="*/ 205 w 287"/>
                <a:gd name="T15" fmla="*/ 323 h 410"/>
                <a:gd name="T16" fmla="*/ 228 w 287"/>
                <a:gd name="T17" fmla="*/ 322 h 410"/>
                <a:gd name="T18" fmla="*/ 241 w 287"/>
                <a:gd name="T19" fmla="*/ 331 h 410"/>
                <a:gd name="T20" fmla="*/ 259 w 287"/>
                <a:gd name="T21" fmla="*/ 326 h 410"/>
                <a:gd name="T22" fmla="*/ 286 w 287"/>
                <a:gd name="T23" fmla="*/ 318 h 410"/>
                <a:gd name="T24" fmla="*/ 285 w 287"/>
                <a:gd name="T25" fmla="*/ 304 h 410"/>
                <a:gd name="T26" fmla="*/ 267 w 287"/>
                <a:gd name="T27" fmla="*/ 289 h 410"/>
                <a:gd name="T28" fmla="*/ 284 w 287"/>
                <a:gd name="T29" fmla="*/ 267 h 410"/>
                <a:gd name="T30" fmla="*/ 285 w 287"/>
                <a:gd name="T31" fmla="*/ 255 h 410"/>
                <a:gd name="T32" fmla="*/ 277 w 287"/>
                <a:gd name="T33" fmla="*/ 235 h 410"/>
                <a:gd name="T34" fmla="*/ 267 w 287"/>
                <a:gd name="T35" fmla="*/ 213 h 410"/>
                <a:gd name="T36" fmla="*/ 254 w 287"/>
                <a:gd name="T37" fmla="*/ 203 h 410"/>
                <a:gd name="T38" fmla="*/ 251 w 287"/>
                <a:gd name="T39" fmla="*/ 184 h 410"/>
                <a:gd name="T40" fmla="*/ 242 w 287"/>
                <a:gd name="T41" fmla="*/ 168 h 410"/>
                <a:gd name="T42" fmla="*/ 230 w 287"/>
                <a:gd name="T43" fmla="*/ 142 h 410"/>
                <a:gd name="T44" fmla="*/ 216 w 287"/>
                <a:gd name="T45" fmla="*/ 157 h 410"/>
                <a:gd name="T46" fmla="*/ 202 w 287"/>
                <a:gd name="T47" fmla="*/ 130 h 410"/>
                <a:gd name="T48" fmla="*/ 181 w 287"/>
                <a:gd name="T49" fmla="*/ 126 h 410"/>
                <a:gd name="T50" fmla="*/ 153 w 287"/>
                <a:gd name="T51" fmla="*/ 147 h 410"/>
                <a:gd name="T52" fmla="*/ 135 w 287"/>
                <a:gd name="T53" fmla="*/ 99 h 410"/>
                <a:gd name="T54" fmla="*/ 140 w 287"/>
                <a:gd name="T55" fmla="*/ 70 h 410"/>
                <a:gd name="T56" fmla="*/ 162 w 287"/>
                <a:gd name="T57" fmla="*/ 59 h 410"/>
                <a:gd name="T58" fmla="*/ 156 w 287"/>
                <a:gd name="T59" fmla="*/ 51 h 410"/>
                <a:gd name="T60" fmla="*/ 129 w 287"/>
                <a:gd name="T61" fmla="*/ 34 h 410"/>
                <a:gd name="T62" fmla="*/ 123 w 287"/>
                <a:gd name="T63" fmla="*/ 16 h 410"/>
                <a:gd name="T64" fmla="*/ 117 w 287"/>
                <a:gd name="T65" fmla="*/ 5 h 410"/>
                <a:gd name="T66" fmla="*/ 98 w 287"/>
                <a:gd name="T67" fmla="*/ 2 h 410"/>
                <a:gd name="T68" fmla="*/ 92 w 287"/>
                <a:gd name="T69" fmla="*/ 17 h 410"/>
                <a:gd name="T70" fmla="*/ 75 w 287"/>
                <a:gd name="T71" fmla="*/ 37 h 410"/>
                <a:gd name="T72" fmla="*/ 62 w 287"/>
                <a:gd name="T73" fmla="*/ 53 h 410"/>
                <a:gd name="T74" fmla="*/ 42 w 287"/>
                <a:gd name="T75" fmla="*/ 61 h 410"/>
                <a:gd name="T76" fmla="*/ 24 w 287"/>
                <a:gd name="T77" fmla="*/ 63 h 410"/>
                <a:gd name="T78" fmla="*/ 11 w 287"/>
                <a:gd name="T79" fmla="*/ 87 h 410"/>
                <a:gd name="T80" fmla="*/ 0 w 287"/>
                <a:gd name="T81" fmla="*/ 128 h 410"/>
                <a:gd name="T82" fmla="*/ 4 w 287"/>
                <a:gd name="T83" fmla="*/ 142 h 410"/>
                <a:gd name="T84" fmla="*/ 14 w 287"/>
                <a:gd name="T85" fmla="*/ 141 h 410"/>
                <a:gd name="T86" fmla="*/ 21 w 287"/>
                <a:gd name="T87" fmla="*/ 149 h 410"/>
                <a:gd name="T88" fmla="*/ 33 w 287"/>
                <a:gd name="T89" fmla="*/ 162 h 410"/>
                <a:gd name="T90" fmla="*/ 43 w 287"/>
                <a:gd name="T91" fmla="*/ 175 h 410"/>
                <a:gd name="T92" fmla="*/ 60 w 287"/>
                <a:gd name="T93" fmla="*/ 181 h 410"/>
                <a:gd name="T94" fmla="*/ 72 w 287"/>
                <a:gd name="T95" fmla="*/ 207 h 410"/>
                <a:gd name="T96" fmla="*/ 69 w 287"/>
                <a:gd name="T97" fmla="*/ 218 h 410"/>
                <a:gd name="T98" fmla="*/ 75 w 287"/>
                <a:gd name="T99" fmla="*/ 235 h 410"/>
                <a:gd name="T100" fmla="*/ 70 w 287"/>
                <a:gd name="T101" fmla="*/ 254 h 410"/>
                <a:gd name="T102" fmla="*/ 60 w 287"/>
                <a:gd name="T103" fmla="*/ 264 h 410"/>
                <a:gd name="T104" fmla="*/ 56 w 287"/>
                <a:gd name="T105" fmla="*/ 275 h 410"/>
                <a:gd name="T106" fmla="*/ 51 w 287"/>
                <a:gd name="T107" fmla="*/ 296 h 410"/>
                <a:gd name="T108" fmla="*/ 51 w 287"/>
                <a:gd name="T109" fmla="*/ 313 h 410"/>
                <a:gd name="T110" fmla="*/ 46 w 287"/>
                <a:gd name="T111" fmla="*/ 323 h 410"/>
                <a:gd name="T112" fmla="*/ 47 w 287"/>
                <a:gd name="T113" fmla="*/ 352 h 410"/>
                <a:gd name="T114" fmla="*/ 45 w 287"/>
                <a:gd name="T115" fmla="*/ 369 h 410"/>
                <a:gd name="T116" fmla="*/ 40 w 287"/>
                <a:gd name="T117" fmla="*/ 388 h 410"/>
                <a:gd name="T118" fmla="*/ 36 w 287"/>
                <a:gd name="T119" fmla="*/ 404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7" h="410">
                  <a:moveTo>
                    <a:pt x="47" y="408"/>
                  </a:moveTo>
                  <a:cubicBezTo>
                    <a:pt x="53" y="410"/>
                    <a:pt x="55" y="406"/>
                    <a:pt x="60" y="403"/>
                  </a:cubicBezTo>
                  <a:cubicBezTo>
                    <a:pt x="61" y="402"/>
                    <a:pt x="62" y="401"/>
                    <a:pt x="63" y="400"/>
                  </a:cubicBezTo>
                  <a:cubicBezTo>
                    <a:pt x="64" y="399"/>
                    <a:pt x="64" y="398"/>
                    <a:pt x="64" y="397"/>
                  </a:cubicBezTo>
                  <a:cubicBezTo>
                    <a:pt x="67" y="394"/>
                    <a:pt x="68" y="396"/>
                    <a:pt x="71" y="395"/>
                  </a:cubicBezTo>
                  <a:cubicBezTo>
                    <a:pt x="74" y="395"/>
                    <a:pt x="76" y="392"/>
                    <a:pt x="78" y="391"/>
                  </a:cubicBezTo>
                  <a:cubicBezTo>
                    <a:pt x="82" y="387"/>
                    <a:pt x="83" y="383"/>
                    <a:pt x="87" y="380"/>
                  </a:cubicBezTo>
                  <a:cubicBezTo>
                    <a:pt x="90" y="377"/>
                    <a:pt x="94" y="375"/>
                    <a:pt x="97" y="373"/>
                  </a:cubicBezTo>
                  <a:cubicBezTo>
                    <a:pt x="101" y="370"/>
                    <a:pt x="103" y="367"/>
                    <a:pt x="108" y="366"/>
                  </a:cubicBezTo>
                  <a:cubicBezTo>
                    <a:pt x="111" y="364"/>
                    <a:pt x="114" y="362"/>
                    <a:pt x="117" y="360"/>
                  </a:cubicBezTo>
                  <a:cubicBezTo>
                    <a:pt x="121" y="359"/>
                    <a:pt x="120" y="359"/>
                    <a:pt x="122" y="357"/>
                  </a:cubicBezTo>
                  <a:cubicBezTo>
                    <a:pt x="125" y="354"/>
                    <a:pt x="126" y="354"/>
                    <a:pt x="129" y="356"/>
                  </a:cubicBezTo>
                  <a:cubicBezTo>
                    <a:pt x="133" y="358"/>
                    <a:pt x="136" y="361"/>
                    <a:pt x="139" y="364"/>
                  </a:cubicBezTo>
                  <a:cubicBezTo>
                    <a:pt x="146" y="367"/>
                    <a:pt x="151" y="371"/>
                    <a:pt x="159" y="372"/>
                  </a:cubicBezTo>
                  <a:cubicBezTo>
                    <a:pt x="164" y="372"/>
                    <a:pt x="165" y="372"/>
                    <a:pt x="169" y="370"/>
                  </a:cubicBezTo>
                  <a:cubicBezTo>
                    <a:pt x="172" y="370"/>
                    <a:pt x="178" y="370"/>
                    <a:pt x="180" y="367"/>
                  </a:cubicBezTo>
                  <a:cubicBezTo>
                    <a:pt x="181" y="365"/>
                    <a:pt x="179" y="361"/>
                    <a:pt x="180" y="359"/>
                  </a:cubicBezTo>
                  <a:cubicBezTo>
                    <a:pt x="180" y="357"/>
                    <a:pt x="180" y="352"/>
                    <a:pt x="182" y="351"/>
                  </a:cubicBezTo>
                  <a:cubicBezTo>
                    <a:pt x="184" y="350"/>
                    <a:pt x="186" y="351"/>
                    <a:pt x="188" y="350"/>
                  </a:cubicBezTo>
                  <a:cubicBezTo>
                    <a:pt x="189" y="349"/>
                    <a:pt x="190" y="346"/>
                    <a:pt x="191" y="345"/>
                  </a:cubicBezTo>
                  <a:cubicBezTo>
                    <a:pt x="193" y="341"/>
                    <a:pt x="195" y="336"/>
                    <a:pt x="198" y="333"/>
                  </a:cubicBezTo>
                  <a:cubicBezTo>
                    <a:pt x="199" y="331"/>
                    <a:pt x="201" y="330"/>
                    <a:pt x="202" y="329"/>
                  </a:cubicBezTo>
                  <a:cubicBezTo>
                    <a:pt x="203" y="328"/>
                    <a:pt x="207" y="328"/>
                    <a:pt x="208" y="326"/>
                  </a:cubicBezTo>
                  <a:cubicBezTo>
                    <a:pt x="209" y="323"/>
                    <a:pt x="206" y="324"/>
                    <a:pt x="205" y="323"/>
                  </a:cubicBezTo>
                  <a:cubicBezTo>
                    <a:pt x="204" y="322"/>
                    <a:pt x="205" y="319"/>
                    <a:pt x="205" y="318"/>
                  </a:cubicBezTo>
                  <a:cubicBezTo>
                    <a:pt x="211" y="318"/>
                    <a:pt x="218" y="314"/>
                    <a:pt x="224" y="316"/>
                  </a:cubicBezTo>
                  <a:cubicBezTo>
                    <a:pt x="227" y="318"/>
                    <a:pt x="226" y="320"/>
                    <a:pt x="228" y="322"/>
                  </a:cubicBezTo>
                  <a:cubicBezTo>
                    <a:pt x="229" y="323"/>
                    <a:pt x="231" y="322"/>
                    <a:pt x="232" y="323"/>
                  </a:cubicBezTo>
                  <a:cubicBezTo>
                    <a:pt x="234" y="323"/>
                    <a:pt x="237" y="325"/>
                    <a:pt x="238" y="326"/>
                  </a:cubicBezTo>
                  <a:cubicBezTo>
                    <a:pt x="239" y="328"/>
                    <a:pt x="239" y="330"/>
                    <a:pt x="241" y="331"/>
                  </a:cubicBezTo>
                  <a:cubicBezTo>
                    <a:pt x="243" y="331"/>
                    <a:pt x="246" y="330"/>
                    <a:pt x="247" y="330"/>
                  </a:cubicBezTo>
                  <a:cubicBezTo>
                    <a:pt x="249" y="329"/>
                    <a:pt x="249" y="329"/>
                    <a:pt x="251" y="328"/>
                  </a:cubicBezTo>
                  <a:cubicBezTo>
                    <a:pt x="253" y="326"/>
                    <a:pt x="255" y="326"/>
                    <a:pt x="259" y="326"/>
                  </a:cubicBezTo>
                  <a:cubicBezTo>
                    <a:pt x="266" y="326"/>
                    <a:pt x="261" y="328"/>
                    <a:pt x="265" y="331"/>
                  </a:cubicBezTo>
                  <a:cubicBezTo>
                    <a:pt x="266" y="333"/>
                    <a:pt x="273" y="334"/>
                    <a:pt x="274" y="333"/>
                  </a:cubicBezTo>
                  <a:cubicBezTo>
                    <a:pt x="284" y="337"/>
                    <a:pt x="286" y="325"/>
                    <a:pt x="286" y="318"/>
                  </a:cubicBezTo>
                  <a:cubicBezTo>
                    <a:pt x="286" y="316"/>
                    <a:pt x="287" y="314"/>
                    <a:pt x="286" y="312"/>
                  </a:cubicBezTo>
                  <a:cubicBezTo>
                    <a:pt x="285" y="310"/>
                    <a:pt x="283" y="310"/>
                    <a:pt x="283" y="308"/>
                  </a:cubicBezTo>
                  <a:cubicBezTo>
                    <a:pt x="282" y="305"/>
                    <a:pt x="284" y="305"/>
                    <a:pt x="285" y="304"/>
                  </a:cubicBezTo>
                  <a:cubicBezTo>
                    <a:pt x="285" y="302"/>
                    <a:pt x="285" y="301"/>
                    <a:pt x="285" y="299"/>
                  </a:cubicBezTo>
                  <a:cubicBezTo>
                    <a:pt x="279" y="299"/>
                    <a:pt x="274" y="299"/>
                    <a:pt x="270" y="295"/>
                  </a:cubicBezTo>
                  <a:cubicBezTo>
                    <a:pt x="268" y="294"/>
                    <a:pt x="268" y="291"/>
                    <a:pt x="267" y="289"/>
                  </a:cubicBezTo>
                  <a:cubicBezTo>
                    <a:pt x="266" y="286"/>
                    <a:pt x="266" y="284"/>
                    <a:pt x="263" y="284"/>
                  </a:cubicBezTo>
                  <a:cubicBezTo>
                    <a:pt x="264" y="276"/>
                    <a:pt x="275" y="280"/>
                    <a:pt x="281" y="278"/>
                  </a:cubicBezTo>
                  <a:cubicBezTo>
                    <a:pt x="286" y="276"/>
                    <a:pt x="283" y="271"/>
                    <a:pt x="284" y="267"/>
                  </a:cubicBezTo>
                  <a:cubicBezTo>
                    <a:pt x="285" y="267"/>
                    <a:pt x="286" y="266"/>
                    <a:pt x="286" y="266"/>
                  </a:cubicBezTo>
                  <a:cubicBezTo>
                    <a:pt x="287" y="263"/>
                    <a:pt x="279" y="263"/>
                    <a:pt x="282" y="258"/>
                  </a:cubicBezTo>
                  <a:cubicBezTo>
                    <a:pt x="282" y="257"/>
                    <a:pt x="285" y="257"/>
                    <a:pt x="285" y="255"/>
                  </a:cubicBezTo>
                  <a:cubicBezTo>
                    <a:pt x="286" y="254"/>
                    <a:pt x="285" y="252"/>
                    <a:pt x="285" y="251"/>
                  </a:cubicBezTo>
                  <a:cubicBezTo>
                    <a:pt x="280" y="251"/>
                    <a:pt x="278" y="251"/>
                    <a:pt x="278" y="245"/>
                  </a:cubicBezTo>
                  <a:cubicBezTo>
                    <a:pt x="278" y="242"/>
                    <a:pt x="278" y="238"/>
                    <a:pt x="277" y="235"/>
                  </a:cubicBezTo>
                  <a:cubicBezTo>
                    <a:pt x="276" y="232"/>
                    <a:pt x="275" y="233"/>
                    <a:pt x="272" y="231"/>
                  </a:cubicBezTo>
                  <a:cubicBezTo>
                    <a:pt x="268" y="229"/>
                    <a:pt x="270" y="224"/>
                    <a:pt x="269" y="219"/>
                  </a:cubicBezTo>
                  <a:cubicBezTo>
                    <a:pt x="269" y="217"/>
                    <a:pt x="269" y="214"/>
                    <a:pt x="267" y="213"/>
                  </a:cubicBezTo>
                  <a:cubicBezTo>
                    <a:pt x="266" y="212"/>
                    <a:pt x="264" y="213"/>
                    <a:pt x="263" y="212"/>
                  </a:cubicBezTo>
                  <a:cubicBezTo>
                    <a:pt x="261" y="212"/>
                    <a:pt x="261" y="210"/>
                    <a:pt x="260" y="209"/>
                  </a:cubicBezTo>
                  <a:cubicBezTo>
                    <a:pt x="258" y="207"/>
                    <a:pt x="256" y="205"/>
                    <a:pt x="254" y="203"/>
                  </a:cubicBezTo>
                  <a:cubicBezTo>
                    <a:pt x="251" y="200"/>
                    <a:pt x="251" y="201"/>
                    <a:pt x="253" y="197"/>
                  </a:cubicBezTo>
                  <a:cubicBezTo>
                    <a:pt x="255" y="195"/>
                    <a:pt x="257" y="187"/>
                    <a:pt x="254" y="185"/>
                  </a:cubicBezTo>
                  <a:cubicBezTo>
                    <a:pt x="254" y="184"/>
                    <a:pt x="252" y="184"/>
                    <a:pt x="251" y="184"/>
                  </a:cubicBezTo>
                  <a:cubicBezTo>
                    <a:pt x="250" y="183"/>
                    <a:pt x="250" y="183"/>
                    <a:pt x="248" y="182"/>
                  </a:cubicBezTo>
                  <a:cubicBezTo>
                    <a:pt x="246" y="180"/>
                    <a:pt x="246" y="177"/>
                    <a:pt x="245" y="175"/>
                  </a:cubicBezTo>
                  <a:cubicBezTo>
                    <a:pt x="243" y="172"/>
                    <a:pt x="242" y="172"/>
                    <a:pt x="242" y="168"/>
                  </a:cubicBezTo>
                  <a:cubicBezTo>
                    <a:pt x="243" y="163"/>
                    <a:pt x="248" y="161"/>
                    <a:pt x="247" y="155"/>
                  </a:cubicBezTo>
                  <a:cubicBezTo>
                    <a:pt x="247" y="151"/>
                    <a:pt x="245" y="146"/>
                    <a:pt x="242" y="143"/>
                  </a:cubicBezTo>
                  <a:cubicBezTo>
                    <a:pt x="239" y="140"/>
                    <a:pt x="233" y="138"/>
                    <a:pt x="230" y="142"/>
                  </a:cubicBezTo>
                  <a:cubicBezTo>
                    <a:pt x="228" y="144"/>
                    <a:pt x="226" y="148"/>
                    <a:pt x="224" y="151"/>
                  </a:cubicBezTo>
                  <a:cubicBezTo>
                    <a:pt x="222" y="153"/>
                    <a:pt x="221" y="153"/>
                    <a:pt x="219" y="155"/>
                  </a:cubicBezTo>
                  <a:cubicBezTo>
                    <a:pt x="218" y="155"/>
                    <a:pt x="217" y="156"/>
                    <a:pt x="216" y="157"/>
                  </a:cubicBezTo>
                  <a:cubicBezTo>
                    <a:pt x="216" y="158"/>
                    <a:pt x="216" y="160"/>
                    <a:pt x="216" y="160"/>
                  </a:cubicBezTo>
                  <a:cubicBezTo>
                    <a:pt x="213" y="162"/>
                    <a:pt x="211" y="155"/>
                    <a:pt x="210" y="153"/>
                  </a:cubicBezTo>
                  <a:cubicBezTo>
                    <a:pt x="207" y="145"/>
                    <a:pt x="202" y="138"/>
                    <a:pt x="202" y="130"/>
                  </a:cubicBezTo>
                  <a:cubicBezTo>
                    <a:pt x="199" y="131"/>
                    <a:pt x="199" y="134"/>
                    <a:pt x="195" y="132"/>
                  </a:cubicBezTo>
                  <a:cubicBezTo>
                    <a:pt x="193" y="131"/>
                    <a:pt x="191" y="127"/>
                    <a:pt x="189" y="126"/>
                  </a:cubicBezTo>
                  <a:cubicBezTo>
                    <a:pt x="186" y="124"/>
                    <a:pt x="184" y="124"/>
                    <a:pt x="181" y="126"/>
                  </a:cubicBezTo>
                  <a:cubicBezTo>
                    <a:pt x="178" y="127"/>
                    <a:pt x="177" y="129"/>
                    <a:pt x="174" y="130"/>
                  </a:cubicBezTo>
                  <a:cubicBezTo>
                    <a:pt x="168" y="132"/>
                    <a:pt x="167" y="136"/>
                    <a:pt x="165" y="141"/>
                  </a:cubicBezTo>
                  <a:cubicBezTo>
                    <a:pt x="162" y="146"/>
                    <a:pt x="158" y="149"/>
                    <a:pt x="153" y="147"/>
                  </a:cubicBezTo>
                  <a:cubicBezTo>
                    <a:pt x="140" y="142"/>
                    <a:pt x="145" y="130"/>
                    <a:pt x="143" y="119"/>
                  </a:cubicBezTo>
                  <a:cubicBezTo>
                    <a:pt x="142" y="114"/>
                    <a:pt x="143" y="107"/>
                    <a:pt x="138" y="104"/>
                  </a:cubicBezTo>
                  <a:cubicBezTo>
                    <a:pt x="135" y="102"/>
                    <a:pt x="135" y="103"/>
                    <a:pt x="135" y="99"/>
                  </a:cubicBezTo>
                  <a:cubicBezTo>
                    <a:pt x="134" y="94"/>
                    <a:pt x="130" y="88"/>
                    <a:pt x="132" y="82"/>
                  </a:cubicBezTo>
                  <a:cubicBezTo>
                    <a:pt x="133" y="80"/>
                    <a:pt x="136" y="78"/>
                    <a:pt x="137" y="75"/>
                  </a:cubicBezTo>
                  <a:cubicBezTo>
                    <a:pt x="138" y="72"/>
                    <a:pt x="137" y="72"/>
                    <a:pt x="140" y="70"/>
                  </a:cubicBezTo>
                  <a:cubicBezTo>
                    <a:pt x="142" y="68"/>
                    <a:pt x="144" y="66"/>
                    <a:pt x="148" y="65"/>
                  </a:cubicBezTo>
                  <a:cubicBezTo>
                    <a:pt x="151" y="64"/>
                    <a:pt x="152" y="64"/>
                    <a:pt x="155" y="63"/>
                  </a:cubicBezTo>
                  <a:cubicBezTo>
                    <a:pt x="157" y="61"/>
                    <a:pt x="159" y="59"/>
                    <a:pt x="162" y="59"/>
                  </a:cubicBezTo>
                  <a:cubicBezTo>
                    <a:pt x="162" y="57"/>
                    <a:pt x="161" y="56"/>
                    <a:pt x="161" y="54"/>
                  </a:cubicBezTo>
                  <a:cubicBezTo>
                    <a:pt x="160" y="53"/>
                    <a:pt x="161" y="51"/>
                    <a:pt x="160" y="49"/>
                  </a:cubicBezTo>
                  <a:cubicBezTo>
                    <a:pt x="159" y="50"/>
                    <a:pt x="157" y="49"/>
                    <a:pt x="156" y="51"/>
                  </a:cubicBezTo>
                  <a:cubicBezTo>
                    <a:pt x="154" y="49"/>
                    <a:pt x="151" y="49"/>
                    <a:pt x="149" y="49"/>
                  </a:cubicBezTo>
                  <a:cubicBezTo>
                    <a:pt x="146" y="47"/>
                    <a:pt x="145" y="46"/>
                    <a:pt x="142" y="44"/>
                  </a:cubicBezTo>
                  <a:cubicBezTo>
                    <a:pt x="138" y="40"/>
                    <a:pt x="133" y="39"/>
                    <a:pt x="129" y="34"/>
                  </a:cubicBezTo>
                  <a:cubicBezTo>
                    <a:pt x="127" y="31"/>
                    <a:pt x="126" y="27"/>
                    <a:pt x="125" y="23"/>
                  </a:cubicBezTo>
                  <a:cubicBezTo>
                    <a:pt x="125" y="22"/>
                    <a:pt x="126" y="21"/>
                    <a:pt x="125" y="19"/>
                  </a:cubicBezTo>
                  <a:cubicBezTo>
                    <a:pt x="125" y="18"/>
                    <a:pt x="123" y="17"/>
                    <a:pt x="123" y="16"/>
                  </a:cubicBezTo>
                  <a:cubicBezTo>
                    <a:pt x="122" y="14"/>
                    <a:pt x="123" y="12"/>
                    <a:pt x="123" y="11"/>
                  </a:cubicBezTo>
                  <a:cubicBezTo>
                    <a:pt x="122" y="10"/>
                    <a:pt x="120" y="9"/>
                    <a:pt x="119" y="8"/>
                  </a:cubicBezTo>
                  <a:cubicBezTo>
                    <a:pt x="118" y="7"/>
                    <a:pt x="118" y="7"/>
                    <a:pt x="117" y="5"/>
                  </a:cubicBezTo>
                  <a:cubicBezTo>
                    <a:pt x="117" y="4"/>
                    <a:pt x="118" y="2"/>
                    <a:pt x="117" y="1"/>
                  </a:cubicBezTo>
                  <a:cubicBezTo>
                    <a:pt x="115" y="0"/>
                    <a:pt x="110" y="2"/>
                    <a:pt x="108" y="2"/>
                  </a:cubicBezTo>
                  <a:cubicBezTo>
                    <a:pt x="105" y="2"/>
                    <a:pt x="101" y="1"/>
                    <a:pt x="98" y="2"/>
                  </a:cubicBezTo>
                  <a:cubicBezTo>
                    <a:pt x="97" y="3"/>
                    <a:pt x="90" y="7"/>
                    <a:pt x="90" y="9"/>
                  </a:cubicBezTo>
                  <a:cubicBezTo>
                    <a:pt x="90" y="10"/>
                    <a:pt x="94" y="12"/>
                    <a:pt x="94" y="14"/>
                  </a:cubicBezTo>
                  <a:cubicBezTo>
                    <a:pt x="94" y="15"/>
                    <a:pt x="92" y="16"/>
                    <a:pt x="92" y="17"/>
                  </a:cubicBezTo>
                  <a:cubicBezTo>
                    <a:pt x="90" y="21"/>
                    <a:pt x="91" y="23"/>
                    <a:pt x="88" y="27"/>
                  </a:cubicBezTo>
                  <a:cubicBezTo>
                    <a:pt x="86" y="30"/>
                    <a:pt x="84" y="30"/>
                    <a:pt x="81" y="32"/>
                  </a:cubicBezTo>
                  <a:cubicBezTo>
                    <a:pt x="79" y="35"/>
                    <a:pt x="80" y="38"/>
                    <a:pt x="75" y="37"/>
                  </a:cubicBezTo>
                  <a:cubicBezTo>
                    <a:pt x="72" y="37"/>
                    <a:pt x="71" y="33"/>
                    <a:pt x="69" y="36"/>
                  </a:cubicBezTo>
                  <a:cubicBezTo>
                    <a:pt x="67" y="40"/>
                    <a:pt x="70" y="53"/>
                    <a:pt x="66" y="55"/>
                  </a:cubicBezTo>
                  <a:cubicBezTo>
                    <a:pt x="65" y="55"/>
                    <a:pt x="63" y="53"/>
                    <a:pt x="62" y="53"/>
                  </a:cubicBezTo>
                  <a:cubicBezTo>
                    <a:pt x="60" y="53"/>
                    <a:pt x="59" y="55"/>
                    <a:pt x="58" y="56"/>
                  </a:cubicBezTo>
                  <a:cubicBezTo>
                    <a:pt x="55" y="58"/>
                    <a:pt x="54" y="59"/>
                    <a:pt x="54" y="62"/>
                  </a:cubicBezTo>
                  <a:cubicBezTo>
                    <a:pt x="51" y="61"/>
                    <a:pt x="46" y="62"/>
                    <a:pt x="42" y="61"/>
                  </a:cubicBezTo>
                  <a:cubicBezTo>
                    <a:pt x="39" y="60"/>
                    <a:pt x="31" y="56"/>
                    <a:pt x="32" y="62"/>
                  </a:cubicBezTo>
                  <a:cubicBezTo>
                    <a:pt x="30" y="62"/>
                    <a:pt x="27" y="62"/>
                    <a:pt x="25" y="62"/>
                  </a:cubicBezTo>
                  <a:cubicBezTo>
                    <a:pt x="25" y="62"/>
                    <a:pt x="24" y="63"/>
                    <a:pt x="24" y="63"/>
                  </a:cubicBezTo>
                  <a:cubicBezTo>
                    <a:pt x="22" y="66"/>
                    <a:pt x="25" y="69"/>
                    <a:pt x="24" y="72"/>
                  </a:cubicBezTo>
                  <a:cubicBezTo>
                    <a:pt x="24" y="77"/>
                    <a:pt x="21" y="77"/>
                    <a:pt x="17" y="78"/>
                  </a:cubicBezTo>
                  <a:cubicBezTo>
                    <a:pt x="12" y="80"/>
                    <a:pt x="12" y="83"/>
                    <a:pt x="11" y="87"/>
                  </a:cubicBezTo>
                  <a:cubicBezTo>
                    <a:pt x="10" y="91"/>
                    <a:pt x="11" y="99"/>
                    <a:pt x="8" y="101"/>
                  </a:cubicBezTo>
                  <a:cubicBezTo>
                    <a:pt x="5" y="103"/>
                    <a:pt x="5" y="109"/>
                    <a:pt x="4" y="112"/>
                  </a:cubicBezTo>
                  <a:cubicBezTo>
                    <a:pt x="2" y="117"/>
                    <a:pt x="0" y="123"/>
                    <a:pt x="0" y="128"/>
                  </a:cubicBezTo>
                  <a:cubicBezTo>
                    <a:pt x="0" y="130"/>
                    <a:pt x="1" y="131"/>
                    <a:pt x="1" y="132"/>
                  </a:cubicBezTo>
                  <a:cubicBezTo>
                    <a:pt x="2" y="133"/>
                    <a:pt x="3" y="133"/>
                    <a:pt x="3" y="134"/>
                  </a:cubicBezTo>
                  <a:cubicBezTo>
                    <a:pt x="5" y="136"/>
                    <a:pt x="3" y="139"/>
                    <a:pt x="4" y="142"/>
                  </a:cubicBezTo>
                  <a:cubicBezTo>
                    <a:pt x="4" y="143"/>
                    <a:pt x="5" y="144"/>
                    <a:pt x="7" y="145"/>
                  </a:cubicBezTo>
                  <a:cubicBezTo>
                    <a:pt x="9" y="146"/>
                    <a:pt x="9" y="145"/>
                    <a:pt x="11" y="143"/>
                  </a:cubicBezTo>
                  <a:cubicBezTo>
                    <a:pt x="12" y="142"/>
                    <a:pt x="13" y="141"/>
                    <a:pt x="14" y="141"/>
                  </a:cubicBezTo>
                  <a:cubicBezTo>
                    <a:pt x="16" y="141"/>
                    <a:pt x="17" y="142"/>
                    <a:pt x="16" y="144"/>
                  </a:cubicBezTo>
                  <a:cubicBezTo>
                    <a:pt x="18" y="144"/>
                    <a:pt x="20" y="144"/>
                    <a:pt x="22" y="144"/>
                  </a:cubicBezTo>
                  <a:cubicBezTo>
                    <a:pt x="21" y="146"/>
                    <a:pt x="19" y="147"/>
                    <a:pt x="21" y="149"/>
                  </a:cubicBezTo>
                  <a:cubicBezTo>
                    <a:pt x="24" y="151"/>
                    <a:pt x="27" y="151"/>
                    <a:pt x="29" y="154"/>
                  </a:cubicBezTo>
                  <a:cubicBezTo>
                    <a:pt x="30" y="156"/>
                    <a:pt x="30" y="157"/>
                    <a:pt x="32" y="159"/>
                  </a:cubicBezTo>
                  <a:cubicBezTo>
                    <a:pt x="32" y="160"/>
                    <a:pt x="33" y="161"/>
                    <a:pt x="33" y="162"/>
                  </a:cubicBezTo>
                  <a:cubicBezTo>
                    <a:pt x="34" y="163"/>
                    <a:pt x="35" y="163"/>
                    <a:pt x="36" y="164"/>
                  </a:cubicBezTo>
                  <a:cubicBezTo>
                    <a:pt x="37" y="165"/>
                    <a:pt x="37" y="168"/>
                    <a:pt x="38" y="169"/>
                  </a:cubicBezTo>
                  <a:cubicBezTo>
                    <a:pt x="39" y="172"/>
                    <a:pt x="41" y="173"/>
                    <a:pt x="43" y="175"/>
                  </a:cubicBezTo>
                  <a:cubicBezTo>
                    <a:pt x="44" y="177"/>
                    <a:pt x="45" y="178"/>
                    <a:pt x="48" y="179"/>
                  </a:cubicBezTo>
                  <a:cubicBezTo>
                    <a:pt x="50" y="179"/>
                    <a:pt x="52" y="180"/>
                    <a:pt x="54" y="181"/>
                  </a:cubicBezTo>
                  <a:cubicBezTo>
                    <a:pt x="56" y="181"/>
                    <a:pt x="58" y="181"/>
                    <a:pt x="60" y="181"/>
                  </a:cubicBezTo>
                  <a:cubicBezTo>
                    <a:pt x="62" y="182"/>
                    <a:pt x="63" y="183"/>
                    <a:pt x="65" y="186"/>
                  </a:cubicBezTo>
                  <a:cubicBezTo>
                    <a:pt x="67" y="188"/>
                    <a:pt x="71" y="193"/>
                    <a:pt x="72" y="196"/>
                  </a:cubicBezTo>
                  <a:cubicBezTo>
                    <a:pt x="73" y="200"/>
                    <a:pt x="72" y="204"/>
                    <a:pt x="72" y="207"/>
                  </a:cubicBezTo>
                  <a:cubicBezTo>
                    <a:pt x="71" y="209"/>
                    <a:pt x="71" y="211"/>
                    <a:pt x="70" y="213"/>
                  </a:cubicBezTo>
                  <a:cubicBezTo>
                    <a:pt x="70" y="213"/>
                    <a:pt x="70" y="214"/>
                    <a:pt x="70" y="215"/>
                  </a:cubicBezTo>
                  <a:cubicBezTo>
                    <a:pt x="70" y="216"/>
                    <a:pt x="69" y="217"/>
                    <a:pt x="69" y="218"/>
                  </a:cubicBezTo>
                  <a:cubicBezTo>
                    <a:pt x="69" y="220"/>
                    <a:pt x="71" y="221"/>
                    <a:pt x="72" y="223"/>
                  </a:cubicBezTo>
                  <a:cubicBezTo>
                    <a:pt x="72" y="224"/>
                    <a:pt x="73" y="225"/>
                    <a:pt x="73" y="227"/>
                  </a:cubicBezTo>
                  <a:cubicBezTo>
                    <a:pt x="74" y="230"/>
                    <a:pt x="74" y="232"/>
                    <a:pt x="75" y="235"/>
                  </a:cubicBezTo>
                  <a:cubicBezTo>
                    <a:pt x="75" y="238"/>
                    <a:pt x="74" y="240"/>
                    <a:pt x="73" y="243"/>
                  </a:cubicBezTo>
                  <a:cubicBezTo>
                    <a:pt x="72" y="245"/>
                    <a:pt x="72" y="247"/>
                    <a:pt x="71" y="250"/>
                  </a:cubicBezTo>
                  <a:cubicBezTo>
                    <a:pt x="71" y="251"/>
                    <a:pt x="70" y="253"/>
                    <a:pt x="70" y="254"/>
                  </a:cubicBezTo>
                  <a:cubicBezTo>
                    <a:pt x="70" y="257"/>
                    <a:pt x="76" y="260"/>
                    <a:pt x="73" y="263"/>
                  </a:cubicBezTo>
                  <a:cubicBezTo>
                    <a:pt x="71" y="266"/>
                    <a:pt x="65" y="261"/>
                    <a:pt x="62" y="262"/>
                  </a:cubicBezTo>
                  <a:cubicBezTo>
                    <a:pt x="61" y="262"/>
                    <a:pt x="60" y="263"/>
                    <a:pt x="60" y="264"/>
                  </a:cubicBezTo>
                  <a:cubicBezTo>
                    <a:pt x="59" y="264"/>
                    <a:pt x="58" y="264"/>
                    <a:pt x="57" y="265"/>
                  </a:cubicBezTo>
                  <a:cubicBezTo>
                    <a:pt x="55" y="266"/>
                    <a:pt x="54" y="268"/>
                    <a:pt x="54" y="270"/>
                  </a:cubicBezTo>
                  <a:cubicBezTo>
                    <a:pt x="53" y="273"/>
                    <a:pt x="55" y="273"/>
                    <a:pt x="56" y="275"/>
                  </a:cubicBezTo>
                  <a:cubicBezTo>
                    <a:pt x="57" y="277"/>
                    <a:pt x="57" y="279"/>
                    <a:pt x="57" y="281"/>
                  </a:cubicBezTo>
                  <a:cubicBezTo>
                    <a:pt x="57" y="286"/>
                    <a:pt x="52" y="286"/>
                    <a:pt x="51" y="290"/>
                  </a:cubicBezTo>
                  <a:cubicBezTo>
                    <a:pt x="51" y="292"/>
                    <a:pt x="51" y="294"/>
                    <a:pt x="51" y="296"/>
                  </a:cubicBezTo>
                  <a:cubicBezTo>
                    <a:pt x="51" y="299"/>
                    <a:pt x="53" y="299"/>
                    <a:pt x="54" y="302"/>
                  </a:cubicBezTo>
                  <a:cubicBezTo>
                    <a:pt x="54" y="304"/>
                    <a:pt x="55" y="305"/>
                    <a:pt x="54" y="307"/>
                  </a:cubicBezTo>
                  <a:cubicBezTo>
                    <a:pt x="54" y="310"/>
                    <a:pt x="51" y="311"/>
                    <a:pt x="51" y="313"/>
                  </a:cubicBezTo>
                  <a:cubicBezTo>
                    <a:pt x="50" y="315"/>
                    <a:pt x="51" y="317"/>
                    <a:pt x="50" y="318"/>
                  </a:cubicBezTo>
                  <a:cubicBezTo>
                    <a:pt x="49" y="319"/>
                    <a:pt x="47" y="318"/>
                    <a:pt x="46" y="320"/>
                  </a:cubicBezTo>
                  <a:cubicBezTo>
                    <a:pt x="46" y="321"/>
                    <a:pt x="46" y="322"/>
                    <a:pt x="46" y="323"/>
                  </a:cubicBezTo>
                  <a:cubicBezTo>
                    <a:pt x="45" y="326"/>
                    <a:pt x="45" y="330"/>
                    <a:pt x="44" y="334"/>
                  </a:cubicBezTo>
                  <a:cubicBezTo>
                    <a:pt x="43" y="337"/>
                    <a:pt x="42" y="340"/>
                    <a:pt x="42" y="343"/>
                  </a:cubicBezTo>
                  <a:cubicBezTo>
                    <a:pt x="42" y="347"/>
                    <a:pt x="46" y="349"/>
                    <a:pt x="47" y="352"/>
                  </a:cubicBezTo>
                  <a:cubicBezTo>
                    <a:pt x="49" y="355"/>
                    <a:pt x="47" y="358"/>
                    <a:pt x="47" y="361"/>
                  </a:cubicBezTo>
                  <a:cubicBezTo>
                    <a:pt x="47" y="363"/>
                    <a:pt x="46" y="363"/>
                    <a:pt x="45" y="364"/>
                  </a:cubicBezTo>
                  <a:cubicBezTo>
                    <a:pt x="45" y="366"/>
                    <a:pt x="45" y="367"/>
                    <a:pt x="45" y="369"/>
                  </a:cubicBezTo>
                  <a:cubicBezTo>
                    <a:pt x="44" y="369"/>
                    <a:pt x="43" y="368"/>
                    <a:pt x="41" y="368"/>
                  </a:cubicBezTo>
                  <a:cubicBezTo>
                    <a:pt x="37" y="368"/>
                    <a:pt x="35" y="376"/>
                    <a:pt x="37" y="380"/>
                  </a:cubicBezTo>
                  <a:cubicBezTo>
                    <a:pt x="38" y="382"/>
                    <a:pt x="40" y="385"/>
                    <a:pt x="40" y="388"/>
                  </a:cubicBezTo>
                  <a:cubicBezTo>
                    <a:pt x="40" y="392"/>
                    <a:pt x="38" y="394"/>
                    <a:pt x="37" y="397"/>
                  </a:cubicBezTo>
                  <a:cubicBezTo>
                    <a:pt x="36" y="399"/>
                    <a:pt x="36" y="401"/>
                    <a:pt x="35" y="404"/>
                  </a:cubicBezTo>
                  <a:cubicBezTo>
                    <a:pt x="36" y="404"/>
                    <a:pt x="36" y="404"/>
                    <a:pt x="36" y="404"/>
                  </a:cubicBezTo>
                  <a:cubicBezTo>
                    <a:pt x="39" y="406"/>
                    <a:pt x="43" y="407"/>
                    <a:pt x="47" y="408"/>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0" name="Freeform 61"/>
            <p:cNvSpPr>
              <a:spLocks/>
            </p:cNvSpPr>
            <p:nvPr/>
          </p:nvSpPr>
          <p:spPr bwMode="auto">
            <a:xfrm>
              <a:off x="4351338" y="-782637"/>
              <a:ext cx="1304925" cy="1101725"/>
            </a:xfrm>
            <a:custGeom>
              <a:avLst/>
              <a:gdLst>
                <a:gd name="T0" fmla="*/ 256 w 348"/>
                <a:gd name="T1" fmla="*/ 264 h 294"/>
                <a:gd name="T2" fmla="*/ 260 w 348"/>
                <a:gd name="T3" fmla="*/ 248 h 294"/>
                <a:gd name="T4" fmla="*/ 266 w 348"/>
                <a:gd name="T5" fmla="*/ 234 h 294"/>
                <a:gd name="T6" fmla="*/ 268 w 348"/>
                <a:gd name="T7" fmla="*/ 217 h 294"/>
                <a:gd name="T8" fmla="*/ 275 w 348"/>
                <a:gd name="T9" fmla="*/ 204 h 294"/>
                <a:gd name="T10" fmla="*/ 290 w 348"/>
                <a:gd name="T11" fmla="*/ 193 h 294"/>
                <a:gd name="T12" fmla="*/ 302 w 348"/>
                <a:gd name="T13" fmla="*/ 190 h 294"/>
                <a:gd name="T14" fmla="*/ 309 w 348"/>
                <a:gd name="T15" fmla="*/ 177 h 294"/>
                <a:gd name="T16" fmla="*/ 319 w 348"/>
                <a:gd name="T17" fmla="*/ 175 h 294"/>
                <a:gd name="T18" fmla="*/ 320 w 348"/>
                <a:gd name="T19" fmla="*/ 163 h 294"/>
                <a:gd name="T20" fmla="*/ 319 w 348"/>
                <a:gd name="T21" fmla="*/ 152 h 294"/>
                <a:gd name="T22" fmla="*/ 323 w 348"/>
                <a:gd name="T23" fmla="*/ 143 h 294"/>
                <a:gd name="T24" fmla="*/ 330 w 348"/>
                <a:gd name="T25" fmla="*/ 134 h 294"/>
                <a:gd name="T26" fmla="*/ 331 w 348"/>
                <a:gd name="T27" fmla="*/ 125 h 294"/>
                <a:gd name="T28" fmla="*/ 344 w 348"/>
                <a:gd name="T29" fmla="*/ 109 h 294"/>
                <a:gd name="T30" fmla="*/ 347 w 348"/>
                <a:gd name="T31" fmla="*/ 90 h 294"/>
                <a:gd name="T32" fmla="*/ 346 w 348"/>
                <a:gd name="T33" fmla="*/ 78 h 294"/>
                <a:gd name="T34" fmla="*/ 343 w 348"/>
                <a:gd name="T35" fmla="*/ 72 h 294"/>
                <a:gd name="T36" fmla="*/ 326 w 348"/>
                <a:gd name="T37" fmla="*/ 55 h 294"/>
                <a:gd name="T38" fmla="*/ 313 w 348"/>
                <a:gd name="T39" fmla="*/ 37 h 294"/>
                <a:gd name="T40" fmla="*/ 297 w 348"/>
                <a:gd name="T41" fmla="*/ 13 h 294"/>
                <a:gd name="T42" fmla="*/ 272 w 348"/>
                <a:gd name="T43" fmla="*/ 16 h 294"/>
                <a:gd name="T44" fmla="*/ 237 w 348"/>
                <a:gd name="T45" fmla="*/ 24 h 294"/>
                <a:gd name="T46" fmla="*/ 216 w 348"/>
                <a:gd name="T47" fmla="*/ 4 h 294"/>
                <a:gd name="T48" fmla="*/ 207 w 348"/>
                <a:gd name="T49" fmla="*/ 10 h 294"/>
                <a:gd name="T50" fmla="*/ 198 w 348"/>
                <a:gd name="T51" fmla="*/ 11 h 294"/>
                <a:gd name="T52" fmla="*/ 196 w 348"/>
                <a:gd name="T53" fmla="*/ 19 h 294"/>
                <a:gd name="T54" fmla="*/ 191 w 348"/>
                <a:gd name="T55" fmla="*/ 36 h 294"/>
                <a:gd name="T56" fmla="*/ 183 w 348"/>
                <a:gd name="T57" fmla="*/ 58 h 294"/>
                <a:gd name="T58" fmla="*/ 176 w 348"/>
                <a:gd name="T59" fmla="*/ 70 h 294"/>
                <a:gd name="T60" fmla="*/ 159 w 348"/>
                <a:gd name="T61" fmla="*/ 73 h 294"/>
                <a:gd name="T62" fmla="*/ 163 w 348"/>
                <a:gd name="T63" fmla="*/ 86 h 294"/>
                <a:gd name="T64" fmla="*/ 148 w 348"/>
                <a:gd name="T65" fmla="*/ 113 h 294"/>
                <a:gd name="T66" fmla="*/ 126 w 348"/>
                <a:gd name="T67" fmla="*/ 117 h 294"/>
                <a:gd name="T68" fmla="*/ 90 w 348"/>
                <a:gd name="T69" fmla="*/ 107 h 294"/>
                <a:gd name="T70" fmla="*/ 53 w 348"/>
                <a:gd name="T71" fmla="*/ 121 h 294"/>
                <a:gd name="T72" fmla="*/ 22 w 348"/>
                <a:gd name="T73" fmla="*/ 134 h 294"/>
                <a:gd name="T74" fmla="*/ 5 w 348"/>
                <a:gd name="T75" fmla="*/ 159 h 294"/>
                <a:gd name="T76" fmla="*/ 30 w 348"/>
                <a:gd name="T77" fmla="*/ 172 h 294"/>
                <a:gd name="T78" fmla="*/ 46 w 348"/>
                <a:gd name="T79" fmla="*/ 204 h 294"/>
                <a:gd name="T80" fmla="*/ 53 w 348"/>
                <a:gd name="T81" fmla="*/ 213 h 294"/>
                <a:gd name="T82" fmla="*/ 76 w 348"/>
                <a:gd name="T83" fmla="*/ 198 h 294"/>
                <a:gd name="T84" fmla="*/ 86 w 348"/>
                <a:gd name="T85" fmla="*/ 207 h 294"/>
                <a:gd name="T86" fmla="*/ 115 w 348"/>
                <a:gd name="T87" fmla="*/ 207 h 294"/>
                <a:gd name="T88" fmla="*/ 127 w 348"/>
                <a:gd name="T89" fmla="*/ 200 h 294"/>
                <a:gd name="T90" fmla="*/ 142 w 348"/>
                <a:gd name="T91" fmla="*/ 177 h 294"/>
                <a:gd name="T92" fmla="*/ 155 w 348"/>
                <a:gd name="T93" fmla="*/ 159 h 294"/>
                <a:gd name="T94" fmla="*/ 169 w 348"/>
                <a:gd name="T95" fmla="*/ 147 h 294"/>
                <a:gd name="T96" fmla="*/ 180 w 348"/>
                <a:gd name="T97" fmla="*/ 153 h 294"/>
                <a:gd name="T98" fmla="*/ 186 w 348"/>
                <a:gd name="T99" fmla="*/ 164 h 294"/>
                <a:gd name="T100" fmla="*/ 203 w 348"/>
                <a:gd name="T101" fmla="*/ 189 h 294"/>
                <a:gd name="T102" fmla="*/ 221 w 348"/>
                <a:gd name="T103" fmla="*/ 194 h 294"/>
                <a:gd name="T104" fmla="*/ 216 w 348"/>
                <a:gd name="T105" fmla="*/ 208 h 294"/>
                <a:gd name="T106" fmla="*/ 198 w 348"/>
                <a:gd name="T107" fmla="*/ 220 h 294"/>
                <a:gd name="T108" fmla="*/ 199 w 348"/>
                <a:gd name="T109" fmla="*/ 249 h 294"/>
                <a:gd name="T110" fmla="*/ 226 w 348"/>
                <a:gd name="T111" fmla="*/ 286 h 294"/>
                <a:gd name="T112" fmla="*/ 250 w 348"/>
                <a:gd name="T113" fmla="*/ 271 h 294"/>
                <a:gd name="T114" fmla="*/ 262 w 348"/>
                <a:gd name="T115" fmla="*/ 27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8" h="294">
                  <a:moveTo>
                    <a:pt x="262" y="267"/>
                  </a:moveTo>
                  <a:cubicBezTo>
                    <a:pt x="261" y="267"/>
                    <a:pt x="260" y="267"/>
                    <a:pt x="259" y="266"/>
                  </a:cubicBezTo>
                  <a:cubicBezTo>
                    <a:pt x="258" y="266"/>
                    <a:pt x="257" y="265"/>
                    <a:pt x="256" y="264"/>
                  </a:cubicBezTo>
                  <a:cubicBezTo>
                    <a:pt x="253" y="262"/>
                    <a:pt x="251" y="264"/>
                    <a:pt x="251" y="260"/>
                  </a:cubicBezTo>
                  <a:cubicBezTo>
                    <a:pt x="251" y="258"/>
                    <a:pt x="252" y="256"/>
                    <a:pt x="252" y="255"/>
                  </a:cubicBezTo>
                  <a:cubicBezTo>
                    <a:pt x="254" y="252"/>
                    <a:pt x="258" y="251"/>
                    <a:pt x="260" y="248"/>
                  </a:cubicBezTo>
                  <a:cubicBezTo>
                    <a:pt x="261" y="247"/>
                    <a:pt x="261" y="245"/>
                    <a:pt x="262" y="243"/>
                  </a:cubicBezTo>
                  <a:cubicBezTo>
                    <a:pt x="263" y="242"/>
                    <a:pt x="263" y="240"/>
                    <a:pt x="263" y="239"/>
                  </a:cubicBezTo>
                  <a:cubicBezTo>
                    <a:pt x="264" y="237"/>
                    <a:pt x="265" y="236"/>
                    <a:pt x="266" y="234"/>
                  </a:cubicBezTo>
                  <a:cubicBezTo>
                    <a:pt x="266" y="233"/>
                    <a:pt x="266" y="232"/>
                    <a:pt x="266" y="231"/>
                  </a:cubicBezTo>
                  <a:cubicBezTo>
                    <a:pt x="266" y="227"/>
                    <a:pt x="268" y="225"/>
                    <a:pt x="268" y="221"/>
                  </a:cubicBezTo>
                  <a:cubicBezTo>
                    <a:pt x="268" y="220"/>
                    <a:pt x="267" y="218"/>
                    <a:pt x="268" y="217"/>
                  </a:cubicBezTo>
                  <a:cubicBezTo>
                    <a:pt x="269" y="213"/>
                    <a:pt x="272" y="210"/>
                    <a:pt x="269" y="207"/>
                  </a:cubicBezTo>
                  <a:cubicBezTo>
                    <a:pt x="268" y="206"/>
                    <a:pt x="265" y="205"/>
                    <a:pt x="266" y="204"/>
                  </a:cubicBezTo>
                  <a:cubicBezTo>
                    <a:pt x="269" y="203"/>
                    <a:pt x="272" y="204"/>
                    <a:pt x="275" y="204"/>
                  </a:cubicBezTo>
                  <a:cubicBezTo>
                    <a:pt x="278" y="203"/>
                    <a:pt x="279" y="201"/>
                    <a:pt x="282" y="199"/>
                  </a:cubicBezTo>
                  <a:cubicBezTo>
                    <a:pt x="284" y="198"/>
                    <a:pt x="287" y="197"/>
                    <a:pt x="289" y="196"/>
                  </a:cubicBezTo>
                  <a:cubicBezTo>
                    <a:pt x="289" y="195"/>
                    <a:pt x="289" y="193"/>
                    <a:pt x="290" y="193"/>
                  </a:cubicBezTo>
                  <a:cubicBezTo>
                    <a:pt x="291" y="192"/>
                    <a:pt x="293" y="193"/>
                    <a:pt x="294" y="193"/>
                  </a:cubicBezTo>
                  <a:cubicBezTo>
                    <a:pt x="293" y="196"/>
                    <a:pt x="301" y="197"/>
                    <a:pt x="302" y="195"/>
                  </a:cubicBezTo>
                  <a:cubicBezTo>
                    <a:pt x="303" y="194"/>
                    <a:pt x="302" y="191"/>
                    <a:pt x="302" y="190"/>
                  </a:cubicBezTo>
                  <a:cubicBezTo>
                    <a:pt x="301" y="188"/>
                    <a:pt x="302" y="187"/>
                    <a:pt x="303" y="185"/>
                  </a:cubicBezTo>
                  <a:cubicBezTo>
                    <a:pt x="304" y="184"/>
                    <a:pt x="304" y="182"/>
                    <a:pt x="305" y="181"/>
                  </a:cubicBezTo>
                  <a:cubicBezTo>
                    <a:pt x="306" y="180"/>
                    <a:pt x="308" y="178"/>
                    <a:pt x="309" y="177"/>
                  </a:cubicBezTo>
                  <a:cubicBezTo>
                    <a:pt x="311" y="176"/>
                    <a:pt x="312" y="177"/>
                    <a:pt x="314" y="177"/>
                  </a:cubicBezTo>
                  <a:cubicBezTo>
                    <a:pt x="315" y="177"/>
                    <a:pt x="317" y="177"/>
                    <a:pt x="318" y="177"/>
                  </a:cubicBezTo>
                  <a:cubicBezTo>
                    <a:pt x="318" y="176"/>
                    <a:pt x="319" y="175"/>
                    <a:pt x="319" y="175"/>
                  </a:cubicBezTo>
                  <a:cubicBezTo>
                    <a:pt x="320" y="173"/>
                    <a:pt x="323" y="173"/>
                    <a:pt x="323" y="170"/>
                  </a:cubicBezTo>
                  <a:cubicBezTo>
                    <a:pt x="323" y="168"/>
                    <a:pt x="322" y="167"/>
                    <a:pt x="321" y="165"/>
                  </a:cubicBezTo>
                  <a:cubicBezTo>
                    <a:pt x="321" y="164"/>
                    <a:pt x="320" y="164"/>
                    <a:pt x="320" y="163"/>
                  </a:cubicBezTo>
                  <a:cubicBezTo>
                    <a:pt x="320" y="161"/>
                    <a:pt x="320" y="161"/>
                    <a:pt x="319" y="160"/>
                  </a:cubicBezTo>
                  <a:cubicBezTo>
                    <a:pt x="318" y="159"/>
                    <a:pt x="318" y="161"/>
                    <a:pt x="317" y="159"/>
                  </a:cubicBezTo>
                  <a:cubicBezTo>
                    <a:pt x="316" y="156"/>
                    <a:pt x="318" y="154"/>
                    <a:pt x="319" y="152"/>
                  </a:cubicBezTo>
                  <a:cubicBezTo>
                    <a:pt x="320" y="150"/>
                    <a:pt x="319" y="148"/>
                    <a:pt x="319" y="147"/>
                  </a:cubicBezTo>
                  <a:cubicBezTo>
                    <a:pt x="318" y="145"/>
                    <a:pt x="319" y="144"/>
                    <a:pt x="320" y="143"/>
                  </a:cubicBezTo>
                  <a:cubicBezTo>
                    <a:pt x="321" y="143"/>
                    <a:pt x="322" y="143"/>
                    <a:pt x="323" y="143"/>
                  </a:cubicBezTo>
                  <a:cubicBezTo>
                    <a:pt x="323" y="142"/>
                    <a:pt x="323" y="142"/>
                    <a:pt x="324" y="142"/>
                  </a:cubicBezTo>
                  <a:cubicBezTo>
                    <a:pt x="325" y="140"/>
                    <a:pt x="329" y="139"/>
                    <a:pt x="330" y="138"/>
                  </a:cubicBezTo>
                  <a:cubicBezTo>
                    <a:pt x="330" y="137"/>
                    <a:pt x="330" y="135"/>
                    <a:pt x="330" y="134"/>
                  </a:cubicBezTo>
                  <a:cubicBezTo>
                    <a:pt x="330" y="133"/>
                    <a:pt x="330" y="133"/>
                    <a:pt x="330" y="132"/>
                  </a:cubicBezTo>
                  <a:cubicBezTo>
                    <a:pt x="329" y="131"/>
                    <a:pt x="328" y="131"/>
                    <a:pt x="328" y="129"/>
                  </a:cubicBezTo>
                  <a:cubicBezTo>
                    <a:pt x="329" y="128"/>
                    <a:pt x="330" y="126"/>
                    <a:pt x="331" y="125"/>
                  </a:cubicBezTo>
                  <a:cubicBezTo>
                    <a:pt x="334" y="122"/>
                    <a:pt x="337" y="121"/>
                    <a:pt x="338" y="118"/>
                  </a:cubicBezTo>
                  <a:cubicBezTo>
                    <a:pt x="339" y="116"/>
                    <a:pt x="339" y="114"/>
                    <a:pt x="340" y="113"/>
                  </a:cubicBezTo>
                  <a:cubicBezTo>
                    <a:pt x="342" y="111"/>
                    <a:pt x="343" y="112"/>
                    <a:pt x="344" y="109"/>
                  </a:cubicBezTo>
                  <a:cubicBezTo>
                    <a:pt x="344" y="107"/>
                    <a:pt x="344" y="105"/>
                    <a:pt x="344" y="103"/>
                  </a:cubicBezTo>
                  <a:cubicBezTo>
                    <a:pt x="344" y="101"/>
                    <a:pt x="345" y="100"/>
                    <a:pt x="346" y="99"/>
                  </a:cubicBezTo>
                  <a:cubicBezTo>
                    <a:pt x="347" y="96"/>
                    <a:pt x="347" y="93"/>
                    <a:pt x="347" y="90"/>
                  </a:cubicBezTo>
                  <a:cubicBezTo>
                    <a:pt x="347" y="88"/>
                    <a:pt x="346" y="87"/>
                    <a:pt x="346" y="85"/>
                  </a:cubicBezTo>
                  <a:cubicBezTo>
                    <a:pt x="346" y="83"/>
                    <a:pt x="348" y="82"/>
                    <a:pt x="348" y="81"/>
                  </a:cubicBezTo>
                  <a:cubicBezTo>
                    <a:pt x="347" y="80"/>
                    <a:pt x="346" y="79"/>
                    <a:pt x="346" y="78"/>
                  </a:cubicBezTo>
                  <a:cubicBezTo>
                    <a:pt x="346" y="77"/>
                    <a:pt x="347" y="77"/>
                    <a:pt x="347" y="76"/>
                  </a:cubicBezTo>
                  <a:cubicBezTo>
                    <a:pt x="347" y="75"/>
                    <a:pt x="347" y="74"/>
                    <a:pt x="347" y="73"/>
                  </a:cubicBezTo>
                  <a:cubicBezTo>
                    <a:pt x="345" y="73"/>
                    <a:pt x="344" y="73"/>
                    <a:pt x="343" y="72"/>
                  </a:cubicBezTo>
                  <a:cubicBezTo>
                    <a:pt x="338" y="71"/>
                    <a:pt x="337" y="65"/>
                    <a:pt x="335" y="61"/>
                  </a:cubicBezTo>
                  <a:cubicBezTo>
                    <a:pt x="334" y="58"/>
                    <a:pt x="335" y="56"/>
                    <a:pt x="332" y="56"/>
                  </a:cubicBezTo>
                  <a:cubicBezTo>
                    <a:pt x="330" y="56"/>
                    <a:pt x="328" y="55"/>
                    <a:pt x="326" y="55"/>
                  </a:cubicBezTo>
                  <a:cubicBezTo>
                    <a:pt x="324" y="55"/>
                    <a:pt x="322" y="58"/>
                    <a:pt x="320" y="55"/>
                  </a:cubicBezTo>
                  <a:cubicBezTo>
                    <a:pt x="319" y="54"/>
                    <a:pt x="318" y="52"/>
                    <a:pt x="317" y="50"/>
                  </a:cubicBezTo>
                  <a:cubicBezTo>
                    <a:pt x="315" y="47"/>
                    <a:pt x="312" y="41"/>
                    <a:pt x="313" y="37"/>
                  </a:cubicBezTo>
                  <a:cubicBezTo>
                    <a:pt x="314" y="34"/>
                    <a:pt x="310" y="28"/>
                    <a:pt x="313" y="26"/>
                  </a:cubicBezTo>
                  <a:cubicBezTo>
                    <a:pt x="314" y="25"/>
                    <a:pt x="313" y="17"/>
                    <a:pt x="313" y="15"/>
                  </a:cubicBezTo>
                  <a:cubicBezTo>
                    <a:pt x="313" y="13"/>
                    <a:pt x="300" y="15"/>
                    <a:pt x="297" y="13"/>
                  </a:cubicBezTo>
                  <a:cubicBezTo>
                    <a:pt x="295" y="10"/>
                    <a:pt x="290" y="14"/>
                    <a:pt x="288" y="10"/>
                  </a:cubicBezTo>
                  <a:cubicBezTo>
                    <a:pt x="286" y="8"/>
                    <a:pt x="282" y="4"/>
                    <a:pt x="278" y="5"/>
                  </a:cubicBezTo>
                  <a:cubicBezTo>
                    <a:pt x="275" y="6"/>
                    <a:pt x="274" y="13"/>
                    <a:pt x="272" y="16"/>
                  </a:cubicBezTo>
                  <a:cubicBezTo>
                    <a:pt x="270" y="19"/>
                    <a:pt x="267" y="22"/>
                    <a:pt x="263" y="25"/>
                  </a:cubicBezTo>
                  <a:cubicBezTo>
                    <a:pt x="259" y="28"/>
                    <a:pt x="255" y="25"/>
                    <a:pt x="250" y="25"/>
                  </a:cubicBezTo>
                  <a:cubicBezTo>
                    <a:pt x="245" y="26"/>
                    <a:pt x="242" y="23"/>
                    <a:pt x="237" y="24"/>
                  </a:cubicBezTo>
                  <a:cubicBezTo>
                    <a:pt x="229" y="24"/>
                    <a:pt x="232" y="7"/>
                    <a:pt x="225" y="5"/>
                  </a:cubicBezTo>
                  <a:cubicBezTo>
                    <a:pt x="222" y="4"/>
                    <a:pt x="219" y="2"/>
                    <a:pt x="216" y="0"/>
                  </a:cubicBezTo>
                  <a:cubicBezTo>
                    <a:pt x="216" y="1"/>
                    <a:pt x="216" y="3"/>
                    <a:pt x="216" y="4"/>
                  </a:cubicBezTo>
                  <a:cubicBezTo>
                    <a:pt x="215" y="6"/>
                    <a:pt x="214" y="6"/>
                    <a:pt x="212" y="7"/>
                  </a:cubicBezTo>
                  <a:cubicBezTo>
                    <a:pt x="211" y="8"/>
                    <a:pt x="210" y="9"/>
                    <a:pt x="209" y="10"/>
                  </a:cubicBezTo>
                  <a:cubicBezTo>
                    <a:pt x="209" y="10"/>
                    <a:pt x="207" y="10"/>
                    <a:pt x="207" y="10"/>
                  </a:cubicBezTo>
                  <a:cubicBezTo>
                    <a:pt x="206" y="10"/>
                    <a:pt x="206" y="9"/>
                    <a:pt x="206" y="8"/>
                  </a:cubicBezTo>
                  <a:cubicBezTo>
                    <a:pt x="204" y="8"/>
                    <a:pt x="202" y="9"/>
                    <a:pt x="201" y="10"/>
                  </a:cubicBezTo>
                  <a:cubicBezTo>
                    <a:pt x="200" y="10"/>
                    <a:pt x="198" y="11"/>
                    <a:pt x="198" y="11"/>
                  </a:cubicBezTo>
                  <a:cubicBezTo>
                    <a:pt x="197" y="12"/>
                    <a:pt x="197" y="12"/>
                    <a:pt x="197" y="13"/>
                  </a:cubicBezTo>
                  <a:cubicBezTo>
                    <a:pt x="197" y="14"/>
                    <a:pt x="196" y="16"/>
                    <a:pt x="196" y="16"/>
                  </a:cubicBezTo>
                  <a:cubicBezTo>
                    <a:pt x="196" y="18"/>
                    <a:pt x="196" y="17"/>
                    <a:pt x="196" y="19"/>
                  </a:cubicBezTo>
                  <a:cubicBezTo>
                    <a:pt x="197" y="21"/>
                    <a:pt x="196" y="23"/>
                    <a:pt x="196" y="25"/>
                  </a:cubicBezTo>
                  <a:cubicBezTo>
                    <a:pt x="195" y="27"/>
                    <a:pt x="194" y="29"/>
                    <a:pt x="193" y="31"/>
                  </a:cubicBezTo>
                  <a:cubicBezTo>
                    <a:pt x="192" y="33"/>
                    <a:pt x="191" y="33"/>
                    <a:pt x="191" y="36"/>
                  </a:cubicBezTo>
                  <a:cubicBezTo>
                    <a:pt x="191" y="40"/>
                    <a:pt x="192" y="44"/>
                    <a:pt x="190" y="48"/>
                  </a:cubicBezTo>
                  <a:cubicBezTo>
                    <a:pt x="190" y="50"/>
                    <a:pt x="188" y="51"/>
                    <a:pt x="187" y="53"/>
                  </a:cubicBezTo>
                  <a:cubicBezTo>
                    <a:pt x="186" y="55"/>
                    <a:pt x="184" y="57"/>
                    <a:pt x="183" y="58"/>
                  </a:cubicBezTo>
                  <a:cubicBezTo>
                    <a:pt x="183" y="60"/>
                    <a:pt x="185" y="62"/>
                    <a:pt x="185" y="64"/>
                  </a:cubicBezTo>
                  <a:cubicBezTo>
                    <a:pt x="185" y="67"/>
                    <a:pt x="184" y="67"/>
                    <a:pt x="182" y="68"/>
                  </a:cubicBezTo>
                  <a:cubicBezTo>
                    <a:pt x="180" y="69"/>
                    <a:pt x="178" y="69"/>
                    <a:pt x="176" y="70"/>
                  </a:cubicBezTo>
                  <a:cubicBezTo>
                    <a:pt x="175" y="71"/>
                    <a:pt x="173" y="72"/>
                    <a:pt x="171" y="73"/>
                  </a:cubicBezTo>
                  <a:cubicBezTo>
                    <a:pt x="169" y="73"/>
                    <a:pt x="167" y="72"/>
                    <a:pt x="165" y="72"/>
                  </a:cubicBezTo>
                  <a:cubicBezTo>
                    <a:pt x="163" y="72"/>
                    <a:pt x="161" y="72"/>
                    <a:pt x="159" y="73"/>
                  </a:cubicBezTo>
                  <a:cubicBezTo>
                    <a:pt x="159" y="74"/>
                    <a:pt x="158" y="75"/>
                    <a:pt x="157" y="76"/>
                  </a:cubicBezTo>
                  <a:cubicBezTo>
                    <a:pt x="158" y="76"/>
                    <a:pt x="159" y="76"/>
                    <a:pt x="160" y="77"/>
                  </a:cubicBezTo>
                  <a:cubicBezTo>
                    <a:pt x="162" y="78"/>
                    <a:pt x="164" y="83"/>
                    <a:pt x="163" y="86"/>
                  </a:cubicBezTo>
                  <a:cubicBezTo>
                    <a:pt x="161" y="90"/>
                    <a:pt x="156" y="87"/>
                    <a:pt x="155" y="92"/>
                  </a:cubicBezTo>
                  <a:cubicBezTo>
                    <a:pt x="155" y="96"/>
                    <a:pt x="156" y="100"/>
                    <a:pt x="156" y="104"/>
                  </a:cubicBezTo>
                  <a:cubicBezTo>
                    <a:pt x="155" y="108"/>
                    <a:pt x="151" y="112"/>
                    <a:pt x="148" y="113"/>
                  </a:cubicBezTo>
                  <a:cubicBezTo>
                    <a:pt x="147" y="114"/>
                    <a:pt x="146" y="116"/>
                    <a:pt x="144" y="116"/>
                  </a:cubicBezTo>
                  <a:cubicBezTo>
                    <a:pt x="142" y="117"/>
                    <a:pt x="139" y="116"/>
                    <a:pt x="137" y="115"/>
                  </a:cubicBezTo>
                  <a:cubicBezTo>
                    <a:pt x="133" y="115"/>
                    <a:pt x="130" y="117"/>
                    <a:pt x="126" y="117"/>
                  </a:cubicBezTo>
                  <a:cubicBezTo>
                    <a:pt x="122" y="117"/>
                    <a:pt x="120" y="113"/>
                    <a:pt x="117" y="112"/>
                  </a:cubicBezTo>
                  <a:cubicBezTo>
                    <a:pt x="112" y="112"/>
                    <a:pt x="108" y="108"/>
                    <a:pt x="103" y="109"/>
                  </a:cubicBezTo>
                  <a:cubicBezTo>
                    <a:pt x="98" y="109"/>
                    <a:pt x="95" y="106"/>
                    <a:pt x="90" y="107"/>
                  </a:cubicBezTo>
                  <a:cubicBezTo>
                    <a:pt x="85" y="108"/>
                    <a:pt x="80" y="109"/>
                    <a:pt x="75" y="108"/>
                  </a:cubicBezTo>
                  <a:cubicBezTo>
                    <a:pt x="71" y="108"/>
                    <a:pt x="67" y="107"/>
                    <a:pt x="64" y="111"/>
                  </a:cubicBezTo>
                  <a:cubicBezTo>
                    <a:pt x="62" y="114"/>
                    <a:pt x="57" y="119"/>
                    <a:pt x="53" y="121"/>
                  </a:cubicBezTo>
                  <a:cubicBezTo>
                    <a:pt x="49" y="122"/>
                    <a:pt x="45" y="120"/>
                    <a:pt x="41" y="122"/>
                  </a:cubicBezTo>
                  <a:cubicBezTo>
                    <a:pt x="38" y="125"/>
                    <a:pt x="34" y="127"/>
                    <a:pt x="31" y="129"/>
                  </a:cubicBezTo>
                  <a:cubicBezTo>
                    <a:pt x="28" y="131"/>
                    <a:pt x="22" y="130"/>
                    <a:pt x="22" y="134"/>
                  </a:cubicBezTo>
                  <a:cubicBezTo>
                    <a:pt x="21" y="139"/>
                    <a:pt x="20" y="145"/>
                    <a:pt x="15" y="146"/>
                  </a:cubicBezTo>
                  <a:cubicBezTo>
                    <a:pt x="11" y="147"/>
                    <a:pt x="7" y="147"/>
                    <a:pt x="4" y="149"/>
                  </a:cubicBezTo>
                  <a:cubicBezTo>
                    <a:pt x="0" y="153"/>
                    <a:pt x="4" y="156"/>
                    <a:pt x="5" y="159"/>
                  </a:cubicBezTo>
                  <a:cubicBezTo>
                    <a:pt x="7" y="163"/>
                    <a:pt x="11" y="162"/>
                    <a:pt x="15" y="163"/>
                  </a:cubicBezTo>
                  <a:cubicBezTo>
                    <a:pt x="19" y="164"/>
                    <a:pt x="24" y="159"/>
                    <a:pt x="28" y="163"/>
                  </a:cubicBezTo>
                  <a:cubicBezTo>
                    <a:pt x="31" y="166"/>
                    <a:pt x="29" y="168"/>
                    <a:pt x="30" y="172"/>
                  </a:cubicBezTo>
                  <a:cubicBezTo>
                    <a:pt x="33" y="179"/>
                    <a:pt x="38" y="186"/>
                    <a:pt x="40" y="194"/>
                  </a:cubicBezTo>
                  <a:cubicBezTo>
                    <a:pt x="41" y="196"/>
                    <a:pt x="41" y="199"/>
                    <a:pt x="43" y="200"/>
                  </a:cubicBezTo>
                  <a:cubicBezTo>
                    <a:pt x="45" y="201"/>
                    <a:pt x="46" y="202"/>
                    <a:pt x="46" y="204"/>
                  </a:cubicBezTo>
                  <a:cubicBezTo>
                    <a:pt x="45" y="208"/>
                    <a:pt x="41" y="210"/>
                    <a:pt x="40" y="214"/>
                  </a:cubicBezTo>
                  <a:cubicBezTo>
                    <a:pt x="38" y="218"/>
                    <a:pt x="44" y="220"/>
                    <a:pt x="47" y="220"/>
                  </a:cubicBezTo>
                  <a:cubicBezTo>
                    <a:pt x="49" y="219"/>
                    <a:pt x="51" y="215"/>
                    <a:pt x="53" y="213"/>
                  </a:cubicBezTo>
                  <a:cubicBezTo>
                    <a:pt x="56" y="209"/>
                    <a:pt x="57" y="205"/>
                    <a:pt x="63" y="204"/>
                  </a:cubicBezTo>
                  <a:cubicBezTo>
                    <a:pt x="68" y="203"/>
                    <a:pt x="69" y="204"/>
                    <a:pt x="72" y="200"/>
                  </a:cubicBezTo>
                  <a:cubicBezTo>
                    <a:pt x="73" y="199"/>
                    <a:pt x="75" y="199"/>
                    <a:pt x="76" y="198"/>
                  </a:cubicBezTo>
                  <a:cubicBezTo>
                    <a:pt x="78" y="197"/>
                    <a:pt x="78" y="195"/>
                    <a:pt x="80" y="193"/>
                  </a:cubicBezTo>
                  <a:cubicBezTo>
                    <a:pt x="83" y="191"/>
                    <a:pt x="86" y="193"/>
                    <a:pt x="88" y="196"/>
                  </a:cubicBezTo>
                  <a:cubicBezTo>
                    <a:pt x="92" y="200"/>
                    <a:pt x="89" y="203"/>
                    <a:pt x="86" y="207"/>
                  </a:cubicBezTo>
                  <a:cubicBezTo>
                    <a:pt x="88" y="207"/>
                    <a:pt x="91" y="207"/>
                    <a:pt x="93" y="207"/>
                  </a:cubicBezTo>
                  <a:cubicBezTo>
                    <a:pt x="92" y="201"/>
                    <a:pt x="100" y="205"/>
                    <a:pt x="103" y="206"/>
                  </a:cubicBezTo>
                  <a:cubicBezTo>
                    <a:pt x="107" y="207"/>
                    <a:pt x="112" y="206"/>
                    <a:pt x="115" y="207"/>
                  </a:cubicBezTo>
                  <a:cubicBezTo>
                    <a:pt x="115" y="204"/>
                    <a:pt x="116" y="203"/>
                    <a:pt x="119" y="201"/>
                  </a:cubicBezTo>
                  <a:cubicBezTo>
                    <a:pt x="120" y="200"/>
                    <a:pt x="121" y="198"/>
                    <a:pt x="123" y="198"/>
                  </a:cubicBezTo>
                  <a:cubicBezTo>
                    <a:pt x="124" y="198"/>
                    <a:pt x="126" y="200"/>
                    <a:pt x="127" y="200"/>
                  </a:cubicBezTo>
                  <a:cubicBezTo>
                    <a:pt x="131" y="198"/>
                    <a:pt x="128" y="185"/>
                    <a:pt x="130" y="181"/>
                  </a:cubicBezTo>
                  <a:cubicBezTo>
                    <a:pt x="132" y="178"/>
                    <a:pt x="133" y="182"/>
                    <a:pt x="136" y="182"/>
                  </a:cubicBezTo>
                  <a:cubicBezTo>
                    <a:pt x="141" y="183"/>
                    <a:pt x="140" y="180"/>
                    <a:pt x="142" y="177"/>
                  </a:cubicBezTo>
                  <a:cubicBezTo>
                    <a:pt x="145" y="175"/>
                    <a:pt x="147" y="175"/>
                    <a:pt x="149" y="172"/>
                  </a:cubicBezTo>
                  <a:cubicBezTo>
                    <a:pt x="152" y="168"/>
                    <a:pt x="151" y="166"/>
                    <a:pt x="153" y="162"/>
                  </a:cubicBezTo>
                  <a:cubicBezTo>
                    <a:pt x="153" y="161"/>
                    <a:pt x="155" y="160"/>
                    <a:pt x="155" y="159"/>
                  </a:cubicBezTo>
                  <a:cubicBezTo>
                    <a:pt x="155" y="157"/>
                    <a:pt x="151" y="155"/>
                    <a:pt x="151" y="154"/>
                  </a:cubicBezTo>
                  <a:cubicBezTo>
                    <a:pt x="151" y="152"/>
                    <a:pt x="158" y="148"/>
                    <a:pt x="159" y="147"/>
                  </a:cubicBezTo>
                  <a:cubicBezTo>
                    <a:pt x="162" y="146"/>
                    <a:pt x="166" y="147"/>
                    <a:pt x="169" y="147"/>
                  </a:cubicBezTo>
                  <a:cubicBezTo>
                    <a:pt x="171" y="147"/>
                    <a:pt x="176" y="145"/>
                    <a:pt x="178" y="146"/>
                  </a:cubicBezTo>
                  <a:cubicBezTo>
                    <a:pt x="179" y="147"/>
                    <a:pt x="178" y="149"/>
                    <a:pt x="178" y="150"/>
                  </a:cubicBezTo>
                  <a:cubicBezTo>
                    <a:pt x="179" y="152"/>
                    <a:pt x="179" y="152"/>
                    <a:pt x="180" y="153"/>
                  </a:cubicBezTo>
                  <a:cubicBezTo>
                    <a:pt x="181" y="154"/>
                    <a:pt x="183" y="155"/>
                    <a:pt x="184" y="156"/>
                  </a:cubicBezTo>
                  <a:cubicBezTo>
                    <a:pt x="184" y="157"/>
                    <a:pt x="183" y="159"/>
                    <a:pt x="184" y="161"/>
                  </a:cubicBezTo>
                  <a:cubicBezTo>
                    <a:pt x="184" y="162"/>
                    <a:pt x="186" y="163"/>
                    <a:pt x="186" y="164"/>
                  </a:cubicBezTo>
                  <a:cubicBezTo>
                    <a:pt x="187" y="166"/>
                    <a:pt x="186" y="167"/>
                    <a:pt x="186" y="168"/>
                  </a:cubicBezTo>
                  <a:cubicBezTo>
                    <a:pt x="187" y="172"/>
                    <a:pt x="188" y="176"/>
                    <a:pt x="190" y="179"/>
                  </a:cubicBezTo>
                  <a:cubicBezTo>
                    <a:pt x="194" y="184"/>
                    <a:pt x="199" y="185"/>
                    <a:pt x="203" y="189"/>
                  </a:cubicBezTo>
                  <a:cubicBezTo>
                    <a:pt x="206" y="191"/>
                    <a:pt x="207" y="192"/>
                    <a:pt x="210" y="194"/>
                  </a:cubicBezTo>
                  <a:cubicBezTo>
                    <a:pt x="212" y="194"/>
                    <a:pt x="215" y="194"/>
                    <a:pt x="217" y="196"/>
                  </a:cubicBezTo>
                  <a:cubicBezTo>
                    <a:pt x="218" y="194"/>
                    <a:pt x="220" y="195"/>
                    <a:pt x="221" y="194"/>
                  </a:cubicBezTo>
                  <a:cubicBezTo>
                    <a:pt x="222" y="196"/>
                    <a:pt x="221" y="198"/>
                    <a:pt x="222" y="199"/>
                  </a:cubicBezTo>
                  <a:cubicBezTo>
                    <a:pt x="222" y="201"/>
                    <a:pt x="223" y="202"/>
                    <a:pt x="223" y="204"/>
                  </a:cubicBezTo>
                  <a:cubicBezTo>
                    <a:pt x="220" y="204"/>
                    <a:pt x="218" y="206"/>
                    <a:pt x="216" y="208"/>
                  </a:cubicBezTo>
                  <a:cubicBezTo>
                    <a:pt x="213" y="209"/>
                    <a:pt x="212" y="209"/>
                    <a:pt x="209" y="210"/>
                  </a:cubicBezTo>
                  <a:cubicBezTo>
                    <a:pt x="205" y="211"/>
                    <a:pt x="203" y="213"/>
                    <a:pt x="201" y="215"/>
                  </a:cubicBezTo>
                  <a:cubicBezTo>
                    <a:pt x="198" y="217"/>
                    <a:pt x="199" y="217"/>
                    <a:pt x="198" y="220"/>
                  </a:cubicBezTo>
                  <a:cubicBezTo>
                    <a:pt x="197" y="223"/>
                    <a:pt x="194" y="225"/>
                    <a:pt x="193" y="227"/>
                  </a:cubicBezTo>
                  <a:cubicBezTo>
                    <a:pt x="191" y="233"/>
                    <a:pt x="195" y="239"/>
                    <a:pt x="196" y="244"/>
                  </a:cubicBezTo>
                  <a:cubicBezTo>
                    <a:pt x="196" y="248"/>
                    <a:pt x="196" y="247"/>
                    <a:pt x="199" y="249"/>
                  </a:cubicBezTo>
                  <a:cubicBezTo>
                    <a:pt x="204" y="252"/>
                    <a:pt x="203" y="259"/>
                    <a:pt x="204" y="264"/>
                  </a:cubicBezTo>
                  <a:cubicBezTo>
                    <a:pt x="206" y="275"/>
                    <a:pt x="201" y="287"/>
                    <a:pt x="214" y="292"/>
                  </a:cubicBezTo>
                  <a:cubicBezTo>
                    <a:pt x="219" y="294"/>
                    <a:pt x="223" y="291"/>
                    <a:pt x="226" y="286"/>
                  </a:cubicBezTo>
                  <a:cubicBezTo>
                    <a:pt x="228" y="281"/>
                    <a:pt x="229" y="277"/>
                    <a:pt x="235" y="275"/>
                  </a:cubicBezTo>
                  <a:cubicBezTo>
                    <a:pt x="238" y="274"/>
                    <a:pt x="239" y="272"/>
                    <a:pt x="242" y="271"/>
                  </a:cubicBezTo>
                  <a:cubicBezTo>
                    <a:pt x="245" y="269"/>
                    <a:pt x="247" y="269"/>
                    <a:pt x="250" y="271"/>
                  </a:cubicBezTo>
                  <a:cubicBezTo>
                    <a:pt x="252" y="272"/>
                    <a:pt x="254" y="276"/>
                    <a:pt x="256" y="277"/>
                  </a:cubicBezTo>
                  <a:cubicBezTo>
                    <a:pt x="260" y="279"/>
                    <a:pt x="260" y="276"/>
                    <a:pt x="262" y="275"/>
                  </a:cubicBezTo>
                  <a:cubicBezTo>
                    <a:pt x="262" y="274"/>
                    <a:pt x="262" y="273"/>
                    <a:pt x="262" y="272"/>
                  </a:cubicBezTo>
                  <a:cubicBezTo>
                    <a:pt x="263" y="271"/>
                    <a:pt x="263" y="268"/>
                    <a:pt x="262" y="267"/>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 name="Freeform 62"/>
            <p:cNvSpPr>
              <a:spLocks/>
            </p:cNvSpPr>
            <p:nvPr/>
          </p:nvSpPr>
          <p:spPr bwMode="auto">
            <a:xfrm>
              <a:off x="6646863" y="4249738"/>
              <a:ext cx="906462" cy="881063"/>
            </a:xfrm>
            <a:custGeom>
              <a:avLst/>
              <a:gdLst>
                <a:gd name="T0" fmla="*/ 140 w 242"/>
                <a:gd name="T1" fmla="*/ 10 h 235"/>
                <a:gd name="T2" fmla="*/ 139 w 242"/>
                <a:gd name="T3" fmla="*/ 20 h 235"/>
                <a:gd name="T4" fmla="*/ 129 w 242"/>
                <a:gd name="T5" fmla="*/ 29 h 235"/>
                <a:gd name="T6" fmla="*/ 118 w 242"/>
                <a:gd name="T7" fmla="*/ 26 h 235"/>
                <a:gd name="T8" fmla="*/ 109 w 242"/>
                <a:gd name="T9" fmla="*/ 28 h 235"/>
                <a:gd name="T10" fmla="*/ 101 w 242"/>
                <a:gd name="T11" fmla="*/ 27 h 235"/>
                <a:gd name="T12" fmla="*/ 82 w 242"/>
                <a:gd name="T13" fmla="*/ 22 h 235"/>
                <a:gd name="T14" fmla="*/ 71 w 242"/>
                <a:gd name="T15" fmla="*/ 27 h 235"/>
                <a:gd name="T16" fmla="*/ 56 w 242"/>
                <a:gd name="T17" fmla="*/ 27 h 235"/>
                <a:gd name="T18" fmla="*/ 51 w 242"/>
                <a:gd name="T19" fmla="*/ 34 h 235"/>
                <a:gd name="T20" fmla="*/ 46 w 242"/>
                <a:gd name="T21" fmla="*/ 45 h 235"/>
                <a:gd name="T22" fmla="*/ 32 w 242"/>
                <a:gd name="T23" fmla="*/ 54 h 235"/>
                <a:gd name="T24" fmla="*/ 15 w 242"/>
                <a:gd name="T25" fmla="*/ 54 h 235"/>
                <a:gd name="T26" fmla="*/ 2 w 242"/>
                <a:gd name="T27" fmla="*/ 59 h 235"/>
                <a:gd name="T28" fmla="*/ 1 w 242"/>
                <a:gd name="T29" fmla="*/ 71 h 235"/>
                <a:gd name="T30" fmla="*/ 13 w 242"/>
                <a:gd name="T31" fmla="*/ 73 h 235"/>
                <a:gd name="T32" fmla="*/ 22 w 242"/>
                <a:gd name="T33" fmla="*/ 74 h 235"/>
                <a:gd name="T34" fmla="*/ 23 w 242"/>
                <a:gd name="T35" fmla="*/ 85 h 235"/>
                <a:gd name="T36" fmla="*/ 27 w 242"/>
                <a:gd name="T37" fmla="*/ 89 h 235"/>
                <a:gd name="T38" fmla="*/ 33 w 242"/>
                <a:gd name="T39" fmla="*/ 93 h 235"/>
                <a:gd name="T40" fmla="*/ 38 w 242"/>
                <a:gd name="T41" fmla="*/ 98 h 235"/>
                <a:gd name="T42" fmla="*/ 43 w 242"/>
                <a:gd name="T43" fmla="*/ 100 h 235"/>
                <a:gd name="T44" fmla="*/ 59 w 242"/>
                <a:gd name="T45" fmla="*/ 107 h 235"/>
                <a:gd name="T46" fmla="*/ 59 w 242"/>
                <a:gd name="T47" fmla="*/ 126 h 235"/>
                <a:gd name="T48" fmla="*/ 47 w 242"/>
                <a:gd name="T49" fmla="*/ 161 h 235"/>
                <a:gd name="T50" fmla="*/ 45 w 242"/>
                <a:gd name="T51" fmla="*/ 182 h 235"/>
                <a:gd name="T52" fmla="*/ 48 w 242"/>
                <a:gd name="T53" fmla="*/ 186 h 235"/>
                <a:gd name="T54" fmla="*/ 47 w 242"/>
                <a:gd name="T55" fmla="*/ 197 h 235"/>
                <a:gd name="T56" fmla="*/ 49 w 242"/>
                <a:gd name="T57" fmla="*/ 216 h 235"/>
                <a:gd name="T58" fmla="*/ 55 w 242"/>
                <a:gd name="T59" fmla="*/ 212 h 235"/>
                <a:gd name="T60" fmla="*/ 58 w 242"/>
                <a:gd name="T61" fmla="*/ 210 h 235"/>
                <a:gd name="T62" fmla="*/ 69 w 242"/>
                <a:gd name="T63" fmla="*/ 212 h 235"/>
                <a:gd name="T64" fmla="*/ 74 w 242"/>
                <a:gd name="T65" fmla="*/ 215 h 235"/>
                <a:gd name="T66" fmla="*/ 78 w 242"/>
                <a:gd name="T67" fmla="*/ 206 h 235"/>
                <a:gd name="T68" fmla="*/ 95 w 242"/>
                <a:gd name="T69" fmla="*/ 196 h 235"/>
                <a:gd name="T70" fmla="*/ 93 w 242"/>
                <a:gd name="T71" fmla="*/ 208 h 235"/>
                <a:gd name="T72" fmla="*/ 93 w 242"/>
                <a:gd name="T73" fmla="*/ 220 h 235"/>
                <a:gd name="T74" fmla="*/ 101 w 242"/>
                <a:gd name="T75" fmla="*/ 224 h 235"/>
                <a:gd name="T76" fmla="*/ 107 w 242"/>
                <a:gd name="T77" fmla="*/ 228 h 235"/>
                <a:gd name="T78" fmla="*/ 114 w 242"/>
                <a:gd name="T79" fmla="*/ 227 h 235"/>
                <a:gd name="T80" fmla="*/ 126 w 242"/>
                <a:gd name="T81" fmla="*/ 233 h 235"/>
                <a:gd name="T82" fmla="*/ 145 w 242"/>
                <a:gd name="T83" fmla="*/ 229 h 235"/>
                <a:gd name="T84" fmla="*/ 149 w 242"/>
                <a:gd name="T85" fmla="*/ 235 h 235"/>
                <a:gd name="T86" fmla="*/ 159 w 242"/>
                <a:gd name="T87" fmla="*/ 215 h 235"/>
                <a:gd name="T88" fmla="*/ 152 w 242"/>
                <a:gd name="T89" fmla="*/ 207 h 235"/>
                <a:gd name="T90" fmla="*/ 162 w 242"/>
                <a:gd name="T91" fmla="*/ 189 h 235"/>
                <a:gd name="T92" fmla="*/ 167 w 242"/>
                <a:gd name="T93" fmla="*/ 168 h 235"/>
                <a:gd name="T94" fmla="*/ 184 w 242"/>
                <a:gd name="T95" fmla="*/ 154 h 235"/>
                <a:gd name="T96" fmla="*/ 208 w 242"/>
                <a:gd name="T97" fmla="*/ 130 h 235"/>
                <a:gd name="T98" fmla="*/ 208 w 242"/>
                <a:gd name="T99" fmla="*/ 117 h 235"/>
                <a:gd name="T100" fmla="*/ 207 w 242"/>
                <a:gd name="T101" fmla="*/ 108 h 235"/>
                <a:gd name="T102" fmla="*/ 218 w 242"/>
                <a:gd name="T103" fmla="*/ 107 h 235"/>
                <a:gd name="T104" fmla="*/ 239 w 242"/>
                <a:gd name="T105" fmla="*/ 92 h 235"/>
                <a:gd name="T106" fmla="*/ 234 w 242"/>
                <a:gd name="T107" fmla="*/ 75 h 235"/>
                <a:gd name="T108" fmla="*/ 230 w 242"/>
                <a:gd name="T109" fmla="*/ 60 h 235"/>
                <a:gd name="T110" fmla="*/ 224 w 242"/>
                <a:gd name="T111" fmla="*/ 43 h 235"/>
                <a:gd name="T112" fmla="*/ 218 w 242"/>
                <a:gd name="T113" fmla="*/ 26 h 235"/>
                <a:gd name="T114" fmla="*/ 209 w 242"/>
                <a:gd name="T115" fmla="*/ 12 h 235"/>
                <a:gd name="T116" fmla="*/ 195 w 242"/>
                <a:gd name="T117" fmla="*/ 16 h 235"/>
                <a:gd name="T118" fmla="*/ 163 w 242"/>
                <a:gd name="T119" fmla="*/ 16 h 235"/>
                <a:gd name="T120" fmla="*/ 145 w 242"/>
                <a:gd name="T121" fmla="*/ 3 h 235"/>
                <a:gd name="T122" fmla="*/ 140 w 242"/>
                <a:gd name="T123" fmla="*/ 4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235">
                  <a:moveTo>
                    <a:pt x="140" y="4"/>
                  </a:moveTo>
                  <a:cubicBezTo>
                    <a:pt x="140" y="6"/>
                    <a:pt x="141" y="8"/>
                    <a:pt x="140" y="10"/>
                  </a:cubicBezTo>
                  <a:cubicBezTo>
                    <a:pt x="140" y="12"/>
                    <a:pt x="138" y="13"/>
                    <a:pt x="138" y="14"/>
                  </a:cubicBezTo>
                  <a:cubicBezTo>
                    <a:pt x="137" y="16"/>
                    <a:pt x="139" y="18"/>
                    <a:pt x="139" y="20"/>
                  </a:cubicBezTo>
                  <a:cubicBezTo>
                    <a:pt x="138" y="21"/>
                    <a:pt x="136" y="24"/>
                    <a:pt x="135" y="25"/>
                  </a:cubicBezTo>
                  <a:cubicBezTo>
                    <a:pt x="134" y="27"/>
                    <a:pt x="132" y="29"/>
                    <a:pt x="129" y="29"/>
                  </a:cubicBezTo>
                  <a:cubicBezTo>
                    <a:pt x="126" y="29"/>
                    <a:pt x="127" y="26"/>
                    <a:pt x="124" y="25"/>
                  </a:cubicBezTo>
                  <a:cubicBezTo>
                    <a:pt x="122" y="25"/>
                    <a:pt x="120" y="25"/>
                    <a:pt x="118" y="26"/>
                  </a:cubicBezTo>
                  <a:cubicBezTo>
                    <a:pt x="115" y="26"/>
                    <a:pt x="113" y="25"/>
                    <a:pt x="111" y="26"/>
                  </a:cubicBezTo>
                  <a:cubicBezTo>
                    <a:pt x="110" y="27"/>
                    <a:pt x="111" y="28"/>
                    <a:pt x="109" y="28"/>
                  </a:cubicBezTo>
                  <a:cubicBezTo>
                    <a:pt x="108" y="28"/>
                    <a:pt x="108" y="27"/>
                    <a:pt x="107" y="27"/>
                  </a:cubicBezTo>
                  <a:cubicBezTo>
                    <a:pt x="105" y="26"/>
                    <a:pt x="103" y="27"/>
                    <a:pt x="101" y="27"/>
                  </a:cubicBezTo>
                  <a:cubicBezTo>
                    <a:pt x="96" y="26"/>
                    <a:pt x="92" y="24"/>
                    <a:pt x="88" y="23"/>
                  </a:cubicBezTo>
                  <a:cubicBezTo>
                    <a:pt x="86" y="23"/>
                    <a:pt x="83" y="22"/>
                    <a:pt x="82" y="22"/>
                  </a:cubicBezTo>
                  <a:cubicBezTo>
                    <a:pt x="78" y="22"/>
                    <a:pt x="80" y="23"/>
                    <a:pt x="79" y="25"/>
                  </a:cubicBezTo>
                  <a:cubicBezTo>
                    <a:pt x="78" y="28"/>
                    <a:pt x="73" y="27"/>
                    <a:pt x="71" y="27"/>
                  </a:cubicBezTo>
                  <a:cubicBezTo>
                    <a:pt x="69" y="26"/>
                    <a:pt x="66" y="27"/>
                    <a:pt x="63" y="27"/>
                  </a:cubicBezTo>
                  <a:cubicBezTo>
                    <a:pt x="61" y="27"/>
                    <a:pt x="58" y="27"/>
                    <a:pt x="56" y="27"/>
                  </a:cubicBezTo>
                  <a:cubicBezTo>
                    <a:pt x="54" y="27"/>
                    <a:pt x="56" y="26"/>
                    <a:pt x="54" y="28"/>
                  </a:cubicBezTo>
                  <a:cubicBezTo>
                    <a:pt x="54" y="29"/>
                    <a:pt x="50" y="34"/>
                    <a:pt x="51" y="34"/>
                  </a:cubicBezTo>
                  <a:cubicBezTo>
                    <a:pt x="48" y="35"/>
                    <a:pt x="45" y="32"/>
                    <a:pt x="43" y="32"/>
                  </a:cubicBezTo>
                  <a:cubicBezTo>
                    <a:pt x="42" y="36"/>
                    <a:pt x="51" y="43"/>
                    <a:pt x="46" y="45"/>
                  </a:cubicBezTo>
                  <a:cubicBezTo>
                    <a:pt x="43" y="46"/>
                    <a:pt x="40" y="47"/>
                    <a:pt x="38" y="48"/>
                  </a:cubicBezTo>
                  <a:cubicBezTo>
                    <a:pt x="37" y="52"/>
                    <a:pt x="37" y="54"/>
                    <a:pt x="32" y="54"/>
                  </a:cubicBezTo>
                  <a:cubicBezTo>
                    <a:pt x="28" y="54"/>
                    <a:pt x="24" y="54"/>
                    <a:pt x="20" y="54"/>
                  </a:cubicBezTo>
                  <a:cubicBezTo>
                    <a:pt x="18" y="54"/>
                    <a:pt x="17" y="54"/>
                    <a:pt x="15" y="54"/>
                  </a:cubicBezTo>
                  <a:cubicBezTo>
                    <a:pt x="13" y="54"/>
                    <a:pt x="13" y="54"/>
                    <a:pt x="12" y="56"/>
                  </a:cubicBezTo>
                  <a:cubicBezTo>
                    <a:pt x="10" y="59"/>
                    <a:pt x="6" y="58"/>
                    <a:pt x="2" y="59"/>
                  </a:cubicBezTo>
                  <a:cubicBezTo>
                    <a:pt x="3" y="62"/>
                    <a:pt x="0" y="62"/>
                    <a:pt x="0" y="65"/>
                  </a:cubicBezTo>
                  <a:cubicBezTo>
                    <a:pt x="0" y="67"/>
                    <a:pt x="0" y="69"/>
                    <a:pt x="1" y="71"/>
                  </a:cubicBezTo>
                  <a:cubicBezTo>
                    <a:pt x="4" y="72"/>
                    <a:pt x="7" y="71"/>
                    <a:pt x="10" y="72"/>
                  </a:cubicBezTo>
                  <a:cubicBezTo>
                    <a:pt x="11" y="72"/>
                    <a:pt x="11" y="73"/>
                    <a:pt x="13" y="73"/>
                  </a:cubicBezTo>
                  <a:cubicBezTo>
                    <a:pt x="15" y="73"/>
                    <a:pt x="16" y="73"/>
                    <a:pt x="18" y="73"/>
                  </a:cubicBezTo>
                  <a:cubicBezTo>
                    <a:pt x="18" y="73"/>
                    <a:pt x="22" y="74"/>
                    <a:pt x="22" y="74"/>
                  </a:cubicBezTo>
                  <a:cubicBezTo>
                    <a:pt x="23" y="75"/>
                    <a:pt x="23" y="77"/>
                    <a:pt x="23" y="78"/>
                  </a:cubicBezTo>
                  <a:cubicBezTo>
                    <a:pt x="23" y="80"/>
                    <a:pt x="22" y="83"/>
                    <a:pt x="23" y="85"/>
                  </a:cubicBezTo>
                  <a:cubicBezTo>
                    <a:pt x="23" y="85"/>
                    <a:pt x="26" y="85"/>
                    <a:pt x="27" y="85"/>
                  </a:cubicBezTo>
                  <a:cubicBezTo>
                    <a:pt x="28" y="86"/>
                    <a:pt x="27" y="88"/>
                    <a:pt x="27" y="89"/>
                  </a:cubicBezTo>
                  <a:cubicBezTo>
                    <a:pt x="28" y="89"/>
                    <a:pt x="29" y="89"/>
                    <a:pt x="30" y="89"/>
                  </a:cubicBezTo>
                  <a:cubicBezTo>
                    <a:pt x="30" y="91"/>
                    <a:pt x="32" y="92"/>
                    <a:pt x="33" y="93"/>
                  </a:cubicBezTo>
                  <a:cubicBezTo>
                    <a:pt x="34" y="94"/>
                    <a:pt x="35" y="95"/>
                    <a:pt x="36" y="95"/>
                  </a:cubicBezTo>
                  <a:cubicBezTo>
                    <a:pt x="37" y="96"/>
                    <a:pt x="37" y="97"/>
                    <a:pt x="38" y="98"/>
                  </a:cubicBezTo>
                  <a:cubicBezTo>
                    <a:pt x="39" y="98"/>
                    <a:pt x="40" y="98"/>
                    <a:pt x="41" y="98"/>
                  </a:cubicBezTo>
                  <a:cubicBezTo>
                    <a:pt x="41" y="99"/>
                    <a:pt x="42" y="100"/>
                    <a:pt x="43" y="100"/>
                  </a:cubicBezTo>
                  <a:cubicBezTo>
                    <a:pt x="45" y="101"/>
                    <a:pt x="46" y="102"/>
                    <a:pt x="49" y="102"/>
                  </a:cubicBezTo>
                  <a:cubicBezTo>
                    <a:pt x="53" y="103"/>
                    <a:pt x="56" y="104"/>
                    <a:pt x="59" y="107"/>
                  </a:cubicBezTo>
                  <a:cubicBezTo>
                    <a:pt x="61" y="108"/>
                    <a:pt x="65" y="111"/>
                    <a:pt x="66" y="114"/>
                  </a:cubicBezTo>
                  <a:cubicBezTo>
                    <a:pt x="67" y="119"/>
                    <a:pt x="61" y="122"/>
                    <a:pt x="59" y="126"/>
                  </a:cubicBezTo>
                  <a:cubicBezTo>
                    <a:pt x="56" y="131"/>
                    <a:pt x="54" y="137"/>
                    <a:pt x="50" y="141"/>
                  </a:cubicBezTo>
                  <a:cubicBezTo>
                    <a:pt x="45" y="147"/>
                    <a:pt x="47" y="154"/>
                    <a:pt x="47" y="161"/>
                  </a:cubicBezTo>
                  <a:cubicBezTo>
                    <a:pt x="47" y="164"/>
                    <a:pt x="46" y="168"/>
                    <a:pt x="46" y="171"/>
                  </a:cubicBezTo>
                  <a:cubicBezTo>
                    <a:pt x="46" y="175"/>
                    <a:pt x="46" y="178"/>
                    <a:pt x="45" y="182"/>
                  </a:cubicBezTo>
                  <a:cubicBezTo>
                    <a:pt x="45" y="182"/>
                    <a:pt x="45" y="184"/>
                    <a:pt x="45" y="184"/>
                  </a:cubicBezTo>
                  <a:cubicBezTo>
                    <a:pt x="46" y="186"/>
                    <a:pt x="47" y="185"/>
                    <a:pt x="48" y="186"/>
                  </a:cubicBezTo>
                  <a:cubicBezTo>
                    <a:pt x="49" y="187"/>
                    <a:pt x="48" y="190"/>
                    <a:pt x="48" y="191"/>
                  </a:cubicBezTo>
                  <a:cubicBezTo>
                    <a:pt x="48" y="193"/>
                    <a:pt x="47" y="194"/>
                    <a:pt x="47" y="197"/>
                  </a:cubicBezTo>
                  <a:cubicBezTo>
                    <a:pt x="47" y="201"/>
                    <a:pt x="47" y="205"/>
                    <a:pt x="48" y="209"/>
                  </a:cubicBezTo>
                  <a:cubicBezTo>
                    <a:pt x="48" y="210"/>
                    <a:pt x="48" y="214"/>
                    <a:pt x="49" y="216"/>
                  </a:cubicBezTo>
                  <a:cubicBezTo>
                    <a:pt x="50" y="219"/>
                    <a:pt x="52" y="216"/>
                    <a:pt x="53" y="214"/>
                  </a:cubicBezTo>
                  <a:cubicBezTo>
                    <a:pt x="54" y="213"/>
                    <a:pt x="54" y="212"/>
                    <a:pt x="55" y="212"/>
                  </a:cubicBezTo>
                  <a:cubicBezTo>
                    <a:pt x="56" y="211"/>
                    <a:pt x="56" y="212"/>
                    <a:pt x="57" y="212"/>
                  </a:cubicBezTo>
                  <a:cubicBezTo>
                    <a:pt x="57" y="211"/>
                    <a:pt x="58" y="210"/>
                    <a:pt x="58" y="210"/>
                  </a:cubicBezTo>
                  <a:cubicBezTo>
                    <a:pt x="61" y="209"/>
                    <a:pt x="64" y="211"/>
                    <a:pt x="67" y="211"/>
                  </a:cubicBezTo>
                  <a:cubicBezTo>
                    <a:pt x="67" y="211"/>
                    <a:pt x="69" y="211"/>
                    <a:pt x="69" y="212"/>
                  </a:cubicBezTo>
                  <a:cubicBezTo>
                    <a:pt x="71" y="212"/>
                    <a:pt x="70" y="213"/>
                    <a:pt x="70" y="214"/>
                  </a:cubicBezTo>
                  <a:cubicBezTo>
                    <a:pt x="71" y="216"/>
                    <a:pt x="73" y="218"/>
                    <a:pt x="74" y="215"/>
                  </a:cubicBezTo>
                  <a:cubicBezTo>
                    <a:pt x="75" y="214"/>
                    <a:pt x="74" y="211"/>
                    <a:pt x="74" y="210"/>
                  </a:cubicBezTo>
                  <a:cubicBezTo>
                    <a:pt x="75" y="207"/>
                    <a:pt x="76" y="207"/>
                    <a:pt x="78" y="206"/>
                  </a:cubicBezTo>
                  <a:cubicBezTo>
                    <a:pt x="82" y="204"/>
                    <a:pt x="84" y="198"/>
                    <a:pt x="88" y="196"/>
                  </a:cubicBezTo>
                  <a:cubicBezTo>
                    <a:pt x="90" y="194"/>
                    <a:pt x="94" y="192"/>
                    <a:pt x="95" y="196"/>
                  </a:cubicBezTo>
                  <a:cubicBezTo>
                    <a:pt x="96" y="198"/>
                    <a:pt x="96" y="202"/>
                    <a:pt x="95" y="204"/>
                  </a:cubicBezTo>
                  <a:cubicBezTo>
                    <a:pt x="94" y="205"/>
                    <a:pt x="93" y="206"/>
                    <a:pt x="93" y="208"/>
                  </a:cubicBezTo>
                  <a:cubicBezTo>
                    <a:pt x="93" y="209"/>
                    <a:pt x="93" y="211"/>
                    <a:pt x="93" y="212"/>
                  </a:cubicBezTo>
                  <a:cubicBezTo>
                    <a:pt x="93" y="214"/>
                    <a:pt x="93" y="217"/>
                    <a:pt x="93" y="220"/>
                  </a:cubicBezTo>
                  <a:cubicBezTo>
                    <a:pt x="96" y="221"/>
                    <a:pt x="100" y="218"/>
                    <a:pt x="101" y="222"/>
                  </a:cubicBezTo>
                  <a:cubicBezTo>
                    <a:pt x="102" y="222"/>
                    <a:pt x="101" y="223"/>
                    <a:pt x="101" y="224"/>
                  </a:cubicBezTo>
                  <a:cubicBezTo>
                    <a:pt x="102" y="225"/>
                    <a:pt x="102" y="225"/>
                    <a:pt x="103" y="226"/>
                  </a:cubicBezTo>
                  <a:cubicBezTo>
                    <a:pt x="104" y="227"/>
                    <a:pt x="104" y="228"/>
                    <a:pt x="107" y="228"/>
                  </a:cubicBezTo>
                  <a:cubicBezTo>
                    <a:pt x="109" y="229"/>
                    <a:pt x="109" y="229"/>
                    <a:pt x="110" y="228"/>
                  </a:cubicBezTo>
                  <a:cubicBezTo>
                    <a:pt x="112" y="228"/>
                    <a:pt x="112" y="227"/>
                    <a:pt x="114" y="227"/>
                  </a:cubicBezTo>
                  <a:cubicBezTo>
                    <a:pt x="116" y="227"/>
                    <a:pt x="119" y="229"/>
                    <a:pt x="121" y="230"/>
                  </a:cubicBezTo>
                  <a:cubicBezTo>
                    <a:pt x="123" y="231"/>
                    <a:pt x="124" y="233"/>
                    <a:pt x="126" y="233"/>
                  </a:cubicBezTo>
                  <a:cubicBezTo>
                    <a:pt x="128" y="234"/>
                    <a:pt x="129" y="232"/>
                    <a:pt x="132" y="232"/>
                  </a:cubicBezTo>
                  <a:cubicBezTo>
                    <a:pt x="136" y="230"/>
                    <a:pt x="141" y="227"/>
                    <a:pt x="145" y="229"/>
                  </a:cubicBezTo>
                  <a:cubicBezTo>
                    <a:pt x="147" y="231"/>
                    <a:pt x="148" y="233"/>
                    <a:pt x="149" y="235"/>
                  </a:cubicBezTo>
                  <a:cubicBezTo>
                    <a:pt x="149" y="235"/>
                    <a:pt x="149" y="235"/>
                    <a:pt x="149" y="235"/>
                  </a:cubicBezTo>
                  <a:cubicBezTo>
                    <a:pt x="152" y="233"/>
                    <a:pt x="153" y="231"/>
                    <a:pt x="155" y="228"/>
                  </a:cubicBezTo>
                  <a:cubicBezTo>
                    <a:pt x="157" y="225"/>
                    <a:pt x="160" y="218"/>
                    <a:pt x="159" y="215"/>
                  </a:cubicBezTo>
                  <a:cubicBezTo>
                    <a:pt x="159" y="213"/>
                    <a:pt x="160" y="208"/>
                    <a:pt x="157" y="209"/>
                  </a:cubicBezTo>
                  <a:cubicBezTo>
                    <a:pt x="155" y="209"/>
                    <a:pt x="154" y="208"/>
                    <a:pt x="152" y="207"/>
                  </a:cubicBezTo>
                  <a:cubicBezTo>
                    <a:pt x="154" y="204"/>
                    <a:pt x="158" y="202"/>
                    <a:pt x="160" y="199"/>
                  </a:cubicBezTo>
                  <a:cubicBezTo>
                    <a:pt x="161" y="197"/>
                    <a:pt x="162" y="191"/>
                    <a:pt x="162" y="189"/>
                  </a:cubicBezTo>
                  <a:cubicBezTo>
                    <a:pt x="162" y="188"/>
                    <a:pt x="162" y="177"/>
                    <a:pt x="163" y="177"/>
                  </a:cubicBezTo>
                  <a:cubicBezTo>
                    <a:pt x="153" y="177"/>
                    <a:pt x="165" y="170"/>
                    <a:pt x="167" y="168"/>
                  </a:cubicBezTo>
                  <a:cubicBezTo>
                    <a:pt x="170" y="166"/>
                    <a:pt x="174" y="164"/>
                    <a:pt x="176" y="161"/>
                  </a:cubicBezTo>
                  <a:cubicBezTo>
                    <a:pt x="179" y="159"/>
                    <a:pt x="181" y="156"/>
                    <a:pt x="184" y="154"/>
                  </a:cubicBezTo>
                  <a:cubicBezTo>
                    <a:pt x="193" y="150"/>
                    <a:pt x="198" y="146"/>
                    <a:pt x="207" y="144"/>
                  </a:cubicBezTo>
                  <a:cubicBezTo>
                    <a:pt x="216" y="142"/>
                    <a:pt x="212" y="135"/>
                    <a:pt x="208" y="130"/>
                  </a:cubicBezTo>
                  <a:cubicBezTo>
                    <a:pt x="207" y="128"/>
                    <a:pt x="204" y="124"/>
                    <a:pt x="204" y="121"/>
                  </a:cubicBezTo>
                  <a:cubicBezTo>
                    <a:pt x="205" y="119"/>
                    <a:pt x="207" y="118"/>
                    <a:pt x="208" y="117"/>
                  </a:cubicBezTo>
                  <a:cubicBezTo>
                    <a:pt x="209" y="114"/>
                    <a:pt x="206" y="114"/>
                    <a:pt x="206" y="113"/>
                  </a:cubicBezTo>
                  <a:cubicBezTo>
                    <a:pt x="206" y="111"/>
                    <a:pt x="208" y="110"/>
                    <a:pt x="207" y="108"/>
                  </a:cubicBezTo>
                  <a:cubicBezTo>
                    <a:pt x="207" y="108"/>
                    <a:pt x="207" y="107"/>
                    <a:pt x="206" y="106"/>
                  </a:cubicBezTo>
                  <a:cubicBezTo>
                    <a:pt x="211" y="104"/>
                    <a:pt x="214" y="106"/>
                    <a:pt x="218" y="107"/>
                  </a:cubicBezTo>
                  <a:cubicBezTo>
                    <a:pt x="222" y="108"/>
                    <a:pt x="224" y="103"/>
                    <a:pt x="227" y="101"/>
                  </a:cubicBezTo>
                  <a:cubicBezTo>
                    <a:pt x="232" y="97"/>
                    <a:pt x="235" y="97"/>
                    <a:pt x="239" y="92"/>
                  </a:cubicBezTo>
                  <a:cubicBezTo>
                    <a:pt x="242" y="86"/>
                    <a:pt x="237" y="88"/>
                    <a:pt x="236" y="85"/>
                  </a:cubicBezTo>
                  <a:cubicBezTo>
                    <a:pt x="236" y="82"/>
                    <a:pt x="238" y="75"/>
                    <a:pt x="234" y="75"/>
                  </a:cubicBezTo>
                  <a:cubicBezTo>
                    <a:pt x="230" y="74"/>
                    <a:pt x="225" y="74"/>
                    <a:pt x="226" y="69"/>
                  </a:cubicBezTo>
                  <a:cubicBezTo>
                    <a:pt x="226" y="65"/>
                    <a:pt x="235" y="62"/>
                    <a:pt x="230" y="60"/>
                  </a:cubicBezTo>
                  <a:cubicBezTo>
                    <a:pt x="226" y="59"/>
                    <a:pt x="229" y="53"/>
                    <a:pt x="228" y="50"/>
                  </a:cubicBezTo>
                  <a:cubicBezTo>
                    <a:pt x="227" y="47"/>
                    <a:pt x="225" y="46"/>
                    <a:pt x="224" y="43"/>
                  </a:cubicBezTo>
                  <a:cubicBezTo>
                    <a:pt x="223" y="41"/>
                    <a:pt x="224" y="38"/>
                    <a:pt x="223" y="36"/>
                  </a:cubicBezTo>
                  <a:cubicBezTo>
                    <a:pt x="222" y="33"/>
                    <a:pt x="218" y="29"/>
                    <a:pt x="218" y="26"/>
                  </a:cubicBezTo>
                  <a:cubicBezTo>
                    <a:pt x="219" y="23"/>
                    <a:pt x="222" y="21"/>
                    <a:pt x="219" y="20"/>
                  </a:cubicBezTo>
                  <a:cubicBezTo>
                    <a:pt x="215" y="18"/>
                    <a:pt x="212" y="15"/>
                    <a:pt x="209" y="12"/>
                  </a:cubicBezTo>
                  <a:cubicBezTo>
                    <a:pt x="206" y="10"/>
                    <a:pt x="203" y="14"/>
                    <a:pt x="200" y="15"/>
                  </a:cubicBezTo>
                  <a:cubicBezTo>
                    <a:pt x="198" y="15"/>
                    <a:pt x="197" y="16"/>
                    <a:pt x="195" y="16"/>
                  </a:cubicBezTo>
                  <a:cubicBezTo>
                    <a:pt x="193" y="17"/>
                    <a:pt x="191" y="16"/>
                    <a:pt x="188" y="17"/>
                  </a:cubicBezTo>
                  <a:cubicBezTo>
                    <a:pt x="180" y="18"/>
                    <a:pt x="171" y="20"/>
                    <a:pt x="163" y="16"/>
                  </a:cubicBezTo>
                  <a:cubicBezTo>
                    <a:pt x="158" y="14"/>
                    <a:pt x="152" y="15"/>
                    <a:pt x="148" y="13"/>
                  </a:cubicBezTo>
                  <a:cubicBezTo>
                    <a:pt x="144" y="12"/>
                    <a:pt x="145" y="6"/>
                    <a:pt x="145" y="3"/>
                  </a:cubicBezTo>
                  <a:cubicBezTo>
                    <a:pt x="144" y="1"/>
                    <a:pt x="144" y="1"/>
                    <a:pt x="143" y="0"/>
                  </a:cubicBezTo>
                  <a:cubicBezTo>
                    <a:pt x="141" y="1"/>
                    <a:pt x="141" y="2"/>
                    <a:pt x="140" y="4"/>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 name="Freeform 63"/>
            <p:cNvSpPr>
              <a:spLocks/>
            </p:cNvSpPr>
            <p:nvPr/>
          </p:nvSpPr>
          <p:spPr bwMode="auto">
            <a:xfrm>
              <a:off x="6581775" y="6169025"/>
              <a:ext cx="1028700" cy="1189038"/>
            </a:xfrm>
            <a:custGeom>
              <a:avLst/>
              <a:gdLst>
                <a:gd name="T0" fmla="*/ 229 w 274"/>
                <a:gd name="T1" fmla="*/ 29 h 317"/>
                <a:gd name="T2" fmla="*/ 210 w 274"/>
                <a:gd name="T3" fmla="*/ 39 h 317"/>
                <a:gd name="T4" fmla="*/ 180 w 274"/>
                <a:gd name="T5" fmla="*/ 48 h 317"/>
                <a:gd name="T6" fmla="*/ 177 w 274"/>
                <a:gd name="T7" fmla="*/ 59 h 317"/>
                <a:gd name="T8" fmla="*/ 171 w 274"/>
                <a:gd name="T9" fmla="*/ 69 h 317"/>
                <a:gd name="T10" fmla="*/ 181 w 274"/>
                <a:gd name="T11" fmla="*/ 76 h 317"/>
                <a:gd name="T12" fmla="*/ 187 w 274"/>
                <a:gd name="T13" fmla="*/ 90 h 317"/>
                <a:gd name="T14" fmla="*/ 209 w 274"/>
                <a:gd name="T15" fmla="*/ 112 h 317"/>
                <a:gd name="T16" fmla="*/ 196 w 274"/>
                <a:gd name="T17" fmla="*/ 107 h 317"/>
                <a:gd name="T18" fmla="*/ 177 w 274"/>
                <a:gd name="T19" fmla="*/ 89 h 317"/>
                <a:gd name="T20" fmla="*/ 146 w 274"/>
                <a:gd name="T21" fmla="*/ 84 h 317"/>
                <a:gd name="T22" fmla="*/ 131 w 274"/>
                <a:gd name="T23" fmla="*/ 66 h 317"/>
                <a:gd name="T24" fmla="*/ 113 w 274"/>
                <a:gd name="T25" fmla="*/ 45 h 317"/>
                <a:gd name="T26" fmla="*/ 101 w 274"/>
                <a:gd name="T27" fmla="*/ 31 h 317"/>
                <a:gd name="T28" fmla="*/ 83 w 274"/>
                <a:gd name="T29" fmla="*/ 25 h 317"/>
                <a:gd name="T30" fmla="*/ 73 w 274"/>
                <a:gd name="T31" fmla="*/ 0 h 317"/>
                <a:gd name="T32" fmla="*/ 48 w 274"/>
                <a:gd name="T33" fmla="*/ 10 h 317"/>
                <a:gd name="T34" fmla="*/ 43 w 274"/>
                <a:gd name="T35" fmla="*/ 26 h 317"/>
                <a:gd name="T36" fmla="*/ 49 w 274"/>
                <a:gd name="T37" fmla="*/ 50 h 317"/>
                <a:gd name="T38" fmla="*/ 47 w 274"/>
                <a:gd name="T39" fmla="*/ 71 h 317"/>
                <a:gd name="T40" fmla="*/ 46 w 274"/>
                <a:gd name="T41" fmla="*/ 83 h 317"/>
                <a:gd name="T42" fmla="*/ 45 w 274"/>
                <a:gd name="T43" fmla="*/ 94 h 317"/>
                <a:gd name="T44" fmla="*/ 34 w 274"/>
                <a:gd name="T45" fmla="*/ 110 h 317"/>
                <a:gd name="T46" fmla="*/ 23 w 274"/>
                <a:gd name="T47" fmla="*/ 120 h 317"/>
                <a:gd name="T48" fmla="*/ 14 w 274"/>
                <a:gd name="T49" fmla="*/ 126 h 317"/>
                <a:gd name="T50" fmla="*/ 1 w 274"/>
                <a:gd name="T51" fmla="*/ 146 h 317"/>
                <a:gd name="T52" fmla="*/ 7 w 274"/>
                <a:gd name="T53" fmla="*/ 160 h 317"/>
                <a:gd name="T54" fmla="*/ 22 w 274"/>
                <a:gd name="T55" fmla="*/ 176 h 317"/>
                <a:gd name="T56" fmla="*/ 43 w 274"/>
                <a:gd name="T57" fmla="*/ 179 h 317"/>
                <a:gd name="T58" fmla="*/ 60 w 274"/>
                <a:gd name="T59" fmla="*/ 197 h 317"/>
                <a:gd name="T60" fmla="*/ 70 w 274"/>
                <a:gd name="T61" fmla="*/ 205 h 317"/>
                <a:gd name="T62" fmla="*/ 78 w 274"/>
                <a:gd name="T63" fmla="*/ 216 h 317"/>
                <a:gd name="T64" fmla="*/ 100 w 274"/>
                <a:gd name="T65" fmla="*/ 223 h 317"/>
                <a:gd name="T66" fmla="*/ 121 w 274"/>
                <a:gd name="T67" fmla="*/ 228 h 317"/>
                <a:gd name="T68" fmla="*/ 129 w 274"/>
                <a:gd name="T69" fmla="*/ 248 h 317"/>
                <a:gd name="T70" fmla="*/ 143 w 274"/>
                <a:gd name="T71" fmla="*/ 266 h 317"/>
                <a:gd name="T72" fmla="*/ 161 w 274"/>
                <a:gd name="T73" fmla="*/ 296 h 317"/>
                <a:gd name="T74" fmla="*/ 176 w 274"/>
                <a:gd name="T75" fmla="*/ 306 h 317"/>
                <a:gd name="T76" fmla="*/ 185 w 274"/>
                <a:gd name="T77" fmla="*/ 315 h 317"/>
                <a:gd name="T78" fmla="*/ 198 w 274"/>
                <a:gd name="T79" fmla="*/ 313 h 317"/>
                <a:gd name="T80" fmla="*/ 234 w 274"/>
                <a:gd name="T81" fmla="*/ 303 h 317"/>
                <a:gd name="T82" fmla="*/ 252 w 274"/>
                <a:gd name="T83" fmla="*/ 263 h 317"/>
                <a:gd name="T84" fmla="*/ 221 w 274"/>
                <a:gd name="T85" fmla="*/ 247 h 317"/>
                <a:gd name="T86" fmla="*/ 205 w 274"/>
                <a:gd name="T87" fmla="*/ 211 h 317"/>
                <a:gd name="T88" fmla="*/ 231 w 274"/>
                <a:gd name="T89" fmla="*/ 192 h 317"/>
                <a:gd name="T90" fmla="*/ 258 w 274"/>
                <a:gd name="T91" fmla="*/ 152 h 317"/>
                <a:gd name="T92" fmla="*/ 273 w 274"/>
                <a:gd name="T93" fmla="*/ 101 h 317"/>
                <a:gd name="T94" fmla="*/ 258 w 274"/>
                <a:gd name="T95" fmla="*/ 57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4" h="317">
                  <a:moveTo>
                    <a:pt x="251" y="37"/>
                  </a:moveTo>
                  <a:cubicBezTo>
                    <a:pt x="249" y="35"/>
                    <a:pt x="247" y="32"/>
                    <a:pt x="245" y="31"/>
                  </a:cubicBezTo>
                  <a:cubicBezTo>
                    <a:pt x="241" y="30"/>
                    <a:pt x="240" y="27"/>
                    <a:pt x="236" y="27"/>
                  </a:cubicBezTo>
                  <a:cubicBezTo>
                    <a:pt x="233" y="27"/>
                    <a:pt x="231" y="28"/>
                    <a:pt x="229" y="29"/>
                  </a:cubicBezTo>
                  <a:cubicBezTo>
                    <a:pt x="226" y="29"/>
                    <a:pt x="223" y="31"/>
                    <a:pt x="220" y="31"/>
                  </a:cubicBezTo>
                  <a:cubicBezTo>
                    <a:pt x="216" y="31"/>
                    <a:pt x="214" y="28"/>
                    <a:pt x="211" y="28"/>
                  </a:cubicBezTo>
                  <a:cubicBezTo>
                    <a:pt x="208" y="28"/>
                    <a:pt x="206" y="30"/>
                    <a:pt x="207" y="33"/>
                  </a:cubicBezTo>
                  <a:cubicBezTo>
                    <a:pt x="207" y="36"/>
                    <a:pt x="210" y="36"/>
                    <a:pt x="210" y="39"/>
                  </a:cubicBezTo>
                  <a:cubicBezTo>
                    <a:pt x="207" y="39"/>
                    <a:pt x="204" y="38"/>
                    <a:pt x="201" y="38"/>
                  </a:cubicBezTo>
                  <a:cubicBezTo>
                    <a:pt x="199" y="32"/>
                    <a:pt x="189" y="36"/>
                    <a:pt x="185" y="37"/>
                  </a:cubicBezTo>
                  <a:cubicBezTo>
                    <a:pt x="181" y="38"/>
                    <a:pt x="181" y="40"/>
                    <a:pt x="181" y="44"/>
                  </a:cubicBezTo>
                  <a:cubicBezTo>
                    <a:pt x="181" y="45"/>
                    <a:pt x="181" y="47"/>
                    <a:pt x="180" y="48"/>
                  </a:cubicBezTo>
                  <a:cubicBezTo>
                    <a:pt x="179" y="49"/>
                    <a:pt x="177" y="48"/>
                    <a:pt x="176" y="48"/>
                  </a:cubicBezTo>
                  <a:cubicBezTo>
                    <a:pt x="176" y="52"/>
                    <a:pt x="181" y="52"/>
                    <a:pt x="183" y="54"/>
                  </a:cubicBezTo>
                  <a:cubicBezTo>
                    <a:pt x="184" y="56"/>
                    <a:pt x="186" y="60"/>
                    <a:pt x="182" y="59"/>
                  </a:cubicBezTo>
                  <a:cubicBezTo>
                    <a:pt x="180" y="59"/>
                    <a:pt x="179" y="58"/>
                    <a:pt x="177" y="59"/>
                  </a:cubicBezTo>
                  <a:cubicBezTo>
                    <a:pt x="177" y="59"/>
                    <a:pt x="175" y="60"/>
                    <a:pt x="174" y="60"/>
                  </a:cubicBezTo>
                  <a:cubicBezTo>
                    <a:pt x="172" y="61"/>
                    <a:pt x="168" y="62"/>
                    <a:pt x="169" y="66"/>
                  </a:cubicBezTo>
                  <a:cubicBezTo>
                    <a:pt x="170" y="66"/>
                    <a:pt x="171" y="67"/>
                    <a:pt x="171" y="67"/>
                  </a:cubicBezTo>
                  <a:cubicBezTo>
                    <a:pt x="171" y="67"/>
                    <a:pt x="171" y="68"/>
                    <a:pt x="171" y="69"/>
                  </a:cubicBezTo>
                  <a:cubicBezTo>
                    <a:pt x="172" y="69"/>
                    <a:pt x="172" y="71"/>
                    <a:pt x="173" y="72"/>
                  </a:cubicBezTo>
                  <a:cubicBezTo>
                    <a:pt x="175" y="73"/>
                    <a:pt x="175" y="73"/>
                    <a:pt x="177" y="73"/>
                  </a:cubicBezTo>
                  <a:cubicBezTo>
                    <a:pt x="177" y="74"/>
                    <a:pt x="178" y="75"/>
                    <a:pt x="179" y="75"/>
                  </a:cubicBezTo>
                  <a:cubicBezTo>
                    <a:pt x="179" y="75"/>
                    <a:pt x="180" y="76"/>
                    <a:pt x="181" y="76"/>
                  </a:cubicBezTo>
                  <a:cubicBezTo>
                    <a:pt x="183" y="77"/>
                    <a:pt x="183" y="77"/>
                    <a:pt x="184" y="75"/>
                  </a:cubicBezTo>
                  <a:cubicBezTo>
                    <a:pt x="185" y="75"/>
                    <a:pt x="185" y="72"/>
                    <a:pt x="187" y="74"/>
                  </a:cubicBezTo>
                  <a:cubicBezTo>
                    <a:pt x="188" y="76"/>
                    <a:pt x="185" y="84"/>
                    <a:pt x="185" y="86"/>
                  </a:cubicBezTo>
                  <a:cubicBezTo>
                    <a:pt x="185" y="88"/>
                    <a:pt x="185" y="88"/>
                    <a:pt x="187" y="90"/>
                  </a:cubicBezTo>
                  <a:cubicBezTo>
                    <a:pt x="188" y="91"/>
                    <a:pt x="193" y="92"/>
                    <a:pt x="193" y="95"/>
                  </a:cubicBezTo>
                  <a:cubicBezTo>
                    <a:pt x="194" y="97"/>
                    <a:pt x="195" y="98"/>
                    <a:pt x="196" y="99"/>
                  </a:cubicBezTo>
                  <a:cubicBezTo>
                    <a:pt x="199" y="102"/>
                    <a:pt x="202" y="105"/>
                    <a:pt x="206" y="108"/>
                  </a:cubicBezTo>
                  <a:cubicBezTo>
                    <a:pt x="207" y="109"/>
                    <a:pt x="207" y="111"/>
                    <a:pt x="209" y="112"/>
                  </a:cubicBezTo>
                  <a:cubicBezTo>
                    <a:pt x="210" y="113"/>
                    <a:pt x="214" y="114"/>
                    <a:pt x="215" y="114"/>
                  </a:cubicBezTo>
                  <a:cubicBezTo>
                    <a:pt x="216" y="117"/>
                    <a:pt x="212" y="117"/>
                    <a:pt x="209" y="117"/>
                  </a:cubicBezTo>
                  <a:cubicBezTo>
                    <a:pt x="205" y="117"/>
                    <a:pt x="205" y="117"/>
                    <a:pt x="203" y="114"/>
                  </a:cubicBezTo>
                  <a:cubicBezTo>
                    <a:pt x="201" y="111"/>
                    <a:pt x="198" y="108"/>
                    <a:pt x="196" y="107"/>
                  </a:cubicBezTo>
                  <a:cubicBezTo>
                    <a:pt x="194" y="106"/>
                    <a:pt x="193" y="106"/>
                    <a:pt x="192" y="104"/>
                  </a:cubicBezTo>
                  <a:cubicBezTo>
                    <a:pt x="192" y="103"/>
                    <a:pt x="192" y="102"/>
                    <a:pt x="191" y="101"/>
                  </a:cubicBezTo>
                  <a:cubicBezTo>
                    <a:pt x="190" y="99"/>
                    <a:pt x="186" y="97"/>
                    <a:pt x="184" y="95"/>
                  </a:cubicBezTo>
                  <a:cubicBezTo>
                    <a:pt x="182" y="93"/>
                    <a:pt x="179" y="91"/>
                    <a:pt x="177" y="89"/>
                  </a:cubicBezTo>
                  <a:cubicBezTo>
                    <a:pt x="174" y="87"/>
                    <a:pt x="172" y="84"/>
                    <a:pt x="169" y="82"/>
                  </a:cubicBezTo>
                  <a:cubicBezTo>
                    <a:pt x="166" y="79"/>
                    <a:pt x="158" y="79"/>
                    <a:pt x="154" y="81"/>
                  </a:cubicBezTo>
                  <a:cubicBezTo>
                    <a:pt x="153" y="81"/>
                    <a:pt x="151" y="81"/>
                    <a:pt x="150" y="81"/>
                  </a:cubicBezTo>
                  <a:cubicBezTo>
                    <a:pt x="148" y="82"/>
                    <a:pt x="147" y="85"/>
                    <a:pt x="146" y="84"/>
                  </a:cubicBezTo>
                  <a:cubicBezTo>
                    <a:pt x="143" y="84"/>
                    <a:pt x="144" y="80"/>
                    <a:pt x="144" y="79"/>
                  </a:cubicBezTo>
                  <a:cubicBezTo>
                    <a:pt x="139" y="78"/>
                    <a:pt x="146" y="73"/>
                    <a:pt x="146" y="73"/>
                  </a:cubicBezTo>
                  <a:cubicBezTo>
                    <a:pt x="144" y="70"/>
                    <a:pt x="140" y="70"/>
                    <a:pt x="138" y="69"/>
                  </a:cubicBezTo>
                  <a:cubicBezTo>
                    <a:pt x="136" y="69"/>
                    <a:pt x="133" y="67"/>
                    <a:pt x="131" y="66"/>
                  </a:cubicBezTo>
                  <a:cubicBezTo>
                    <a:pt x="130" y="65"/>
                    <a:pt x="130" y="63"/>
                    <a:pt x="129" y="62"/>
                  </a:cubicBezTo>
                  <a:cubicBezTo>
                    <a:pt x="128" y="59"/>
                    <a:pt x="128" y="52"/>
                    <a:pt x="124" y="51"/>
                  </a:cubicBezTo>
                  <a:cubicBezTo>
                    <a:pt x="121" y="50"/>
                    <a:pt x="119" y="50"/>
                    <a:pt x="116" y="49"/>
                  </a:cubicBezTo>
                  <a:cubicBezTo>
                    <a:pt x="114" y="48"/>
                    <a:pt x="113" y="48"/>
                    <a:pt x="113" y="45"/>
                  </a:cubicBezTo>
                  <a:cubicBezTo>
                    <a:pt x="112" y="43"/>
                    <a:pt x="113" y="42"/>
                    <a:pt x="112" y="40"/>
                  </a:cubicBezTo>
                  <a:cubicBezTo>
                    <a:pt x="112" y="39"/>
                    <a:pt x="111" y="36"/>
                    <a:pt x="109" y="35"/>
                  </a:cubicBezTo>
                  <a:cubicBezTo>
                    <a:pt x="107" y="34"/>
                    <a:pt x="107" y="35"/>
                    <a:pt x="106" y="32"/>
                  </a:cubicBezTo>
                  <a:cubicBezTo>
                    <a:pt x="104" y="31"/>
                    <a:pt x="103" y="31"/>
                    <a:pt x="101" y="31"/>
                  </a:cubicBezTo>
                  <a:cubicBezTo>
                    <a:pt x="101" y="35"/>
                    <a:pt x="95" y="35"/>
                    <a:pt x="93" y="35"/>
                  </a:cubicBezTo>
                  <a:cubicBezTo>
                    <a:pt x="91" y="35"/>
                    <a:pt x="87" y="35"/>
                    <a:pt x="85" y="35"/>
                  </a:cubicBezTo>
                  <a:cubicBezTo>
                    <a:pt x="84" y="34"/>
                    <a:pt x="83" y="33"/>
                    <a:pt x="83" y="31"/>
                  </a:cubicBezTo>
                  <a:cubicBezTo>
                    <a:pt x="83" y="29"/>
                    <a:pt x="84" y="27"/>
                    <a:pt x="83" y="25"/>
                  </a:cubicBezTo>
                  <a:cubicBezTo>
                    <a:pt x="83" y="25"/>
                    <a:pt x="82" y="24"/>
                    <a:pt x="82" y="24"/>
                  </a:cubicBezTo>
                  <a:cubicBezTo>
                    <a:pt x="81" y="23"/>
                    <a:pt x="82" y="22"/>
                    <a:pt x="82" y="21"/>
                  </a:cubicBezTo>
                  <a:cubicBezTo>
                    <a:pt x="81" y="14"/>
                    <a:pt x="82" y="7"/>
                    <a:pt x="81" y="0"/>
                  </a:cubicBezTo>
                  <a:cubicBezTo>
                    <a:pt x="79" y="0"/>
                    <a:pt x="76" y="0"/>
                    <a:pt x="73" y="0"/>
                  </a:cubicBezTo>
                  <a:cubicBezTo>
                    <a:pt x="70" y="0"/>
                    <a:pt x="67" y="0"/>
                    <a:pt x="64" y="0"/>
                  </a:cubicBezTo>
                  <a:cubicBezTo>
                    <a:pt x="61" y="0"/>
                    <a:pt x="59" y="3"/>
                    <a:pt x="58" y="5"/>
                  </a:cubicBezTo>
                  <a:cubicBezTo>
                    <a:pt x="57" y="7"/>
                    <a:pt x="57" y="7"/>
                    <a:pt x="56" y="8"/>
                  </a:cubicBezTo>
                  <a:cubicBezTo>
                    <a:pt x="53" y="9"/>
                    <a:pt x="50" y="6"/>
                    <a:pt x="48" y="10"/>
                  </a:cubicBezTo>
                  <a:cubicBezTo>
                    <a:pt x="47" y="11"/>
                    <a:pt x="47" y="12"/>
                    <a:pt x="45" y="13"/>
                  </a:cubicBezTo>
                  <a:cubicBezTo>
                    <a:pt x="44" y="14"/>
                    <a:pt x="42" y="15"/>
                    <a:pt x="42" y="16"/>
                  </a:cubicBezTo>
                  <a:cubicBezTo>
                    <a:pt x="42" y="18"/>
                    <a:pt x="43" y="20"/>
                    <a:pt x="43" y="21"/>
                  </a:cubicBezTo>
                  <a:cubicBezTo>
                    <a:pt x="43" y="23"/>
                    <a:pt x="42" y="25"/>
                    <a:pt x="43" y="26"/>
                  </a:cubicBezTo>
                  <a:cubicBezTo>
                    <a:pt x="43" y="28"/>
                    <a:pt x="44" y="29"/>
                    <a:pt x="44" y="31"/>
                  </a:cubicBezTo>
                  <a:cubicBezTo>
                    <a:pt x="44" y="32"/>
                    <a:pt x="44" y="33"/>
                    <a:pt x="44" y="34"/>
                  </a:cubicBezTo>
                  <a:cubicBezTo>
                    <a:pt x="44" y="37"/>
                    <a:pt x="46" y="39"/>
                    <a:pt x="47" y="40"/>
                  </a:cubicBezTo>
                  <a:cubicBezTo>
                    <a:pt x="49" y="43"/>
                    <a:pt x="48" y="47"/>
                    <a:pt x="49" y="50"/>
                  </a:cubicBezTo>
                  <a:cubicBezTo>
                    <a:pt x="49" y="52"/>
                    <a:pt x="51" y="54"/>
                    <a:pt x="51" y="56"/>
                  </a:cubicBezTo>
                  <a:cubicBezTo>
                    <a:pt x="50" y="58"/>
                    <a:pt x="49" y="59"/>
                    <a:pt x="48" y="60"/>
                  </a:cubicBezTo>
                  <a:cubicBezTo>
                    <a:pt x="46" y="62"/>
                    <a:pt x="48" y="63"/>
                    <a:pt x="48" y="66"/>
                  </a:cubicBezTo>
                  <a:cubicBezTo>
                    <a:pt x="49" y="67"/>
                    <a:pt x="49" y="70"/>
                    <a:pt x="47" y="71"/>
                  </a:cubicBezTo>
                  <a:cubicBezTo>
                    <a:pt x="46" y="73"/>
                    <a:pt x="43" y="73"/>
                    <a:pt x="42" y="74"/>
                  </a:cubicBezTo>
                  <a:cubicBezTo>
                    <a:pt x="42" y="75"/>
                    <a:pt x="42" y="76"/>
                    <a:pt x="43" y="77"/>
                  </a:cubicBezTo>
                  <a:cubicBezTo>
                    <a:pt x="44" y="78"/>
                    <a:pt x="46" y="77"/>
                    <a:pt x="47" y="78"/>
                  </a:cubicBezTo>
                  <a:cubicBezTo>
                    <a:pt x="48" y="79"/>
                    <a:pt x="48" y="82"/>
                    <a:pt x="46" y="83"/>
                  </a:cubicBezTo>
                  <a:cubicBezTo>
                    <a:pt x="45" y="84"/>
                    <a:pt x="44" y="84"/>
                    <a:pt x="44" y="85"/>
                  </a:cubicBezTo>
                  <a:cubicBezTo>
                    <a:pt x="44" y="85"/>
                    <a:pt x="44" y="87"/>
                    <a:pt x="44" y="87"/>
                  </a:cubicBezTo>
                  <a:cubicBezTo>
                    <a:pt x="44" y="88"/>
                    <a:pt x="44" y="89"/>
                    <a:pt x="44" y="90"/>
                  </a:cubicBezTo>
                  <a:cubicBezTo>
                    <a:pt x="44" y="91"/>
                    <a:pt x="45" y="93"/>
                    <a:pt x="45" y="94"/>
                  </a:cubicBezTo>
                  <a:cubicBezTo>
                    <a:pt x="45" y="96"/>
                    <a:pt x="44" y="96"/>
                    <a:pt x="43" y="97"/>
                  </a:cubicBezTo>
                  <a:cubicBezTo>
                    <a:pt x="42" y="98"/>
                    <a:pt x="42" y="99"/>
                    <a:pt x="41" y="100"/>
                  </a:cubicBezTo>
                  <a:cubicBezTo>
                    <a:pt x="41" y="102"/>
                    <a:pt x="41" y="104"/>
                    <a:pt x="40" y="106"/>
                  </a:cubicBezTo>
                  <a:cubicBezTo>
                    <a:pt x="39" y="108"/>
                    <a:pt x="35" y="108"/>
                    <a:pt x="34" y="110"/>
                  </a:cubicBezTo>
                  <a:cubicBezTo>
                    <a:pt x="34" y="111"/>
                    <a:pt x="34" y="112"/>
                    <a:pt x="34" y="113"/>
                  </a:cubicBezTo>
                  <a:cubicBezTo>
                    <a:pt x="33" y="114"/>
                    <a:pt x="33" y="114"/>
                    <a:pt x="32" y="115"/>
                  </a:cubicBezTo>
                  <a:cubicBezTo>
                    <a:pt x="31" y="117"/>
                    <a:pt x="30" y="119"/>
                    <a:pt x="28" y="120"/>
                  </a:cubicBezTo>
                  <a:cubicBezTo>
                    <a:pt x="26" y="122"/>
                    <a:pt x="25" y="121"/>
                    <a:pt x="23" y="120"/>
                  </a:cubicBezTo>
                  <a:cubicBezTo>
                    <a:pt x="22" y="120"/>
                    <a:pt x="20" y="119"/>
                    <a:pt x="19" y="120"/>
                  </a:cubicBezTo>
                  <a:cubicBezTo>
                    <a:pt x="18" y="120"/>
                    <a:pt x="18" y="121"/>
                    <a:pt x="17" y="122"/>
                  </a:cubicBezTo>
                  <a:cubicBezTo>
                    <a:pt x="15" y="122"/>
                    <a:pt x="15" y="122"/>
                    <a:pt x="14" y="123"/>
                  </a:cubicBezTo>
                  <a:cubicBezTo>
                    <a:pt x="14" y="124"/>
                    <a:pt x="14" y="125"/>
                    <a:pt x="14" y="126"/>
                  </a:cubicBezTo>
                  <a:cubicBezTo>
                    <a:pt x="14" y="128"/>
                    <a:pt x="14" y="129"/>
                    <a:pt x="12" y="131"/>
                  </a:cubicBezTo>
                  <a:cubicBezTo>
                    <a:pt x="10" y="132"/>
                    <a:pt x="9" y="132"/>
                    <a:pt x="8" y="135"/>
                  </a:cubicBezTo>
                  <a:cubicBezTo>
                    <a:pt x="7" y="137"/>
                    <a:pt x="8" y="140"/>
                    <a:pt x="7" y="142"/>
                  </a:cubicBezTo>
                  <a:cubicBezTo>
                    <a:pt x="5" y="145"/>
                    <a:pt x="2" y="144"/>
                    <a:pt x="1" y="146"/>
                  </a:cubicBezTo>
                  <a:cubicBezTo>
                    <a:pt x="1" y="147"/>
                    <a:pt x="0" y="149"/>
                    <a:pt x="0" y="150"/>
                  </a:cubicBezTo>
                  <a:cubicBezTo>
                    <a:pt x="0" y="152"/>
                    <a:pt x="2" y="152"/>
                    <a:pt x="3" y="153"/>
                  </a:cubicBezTo>
                  <a:cubicBezTo>
                    <a:pt x="5" y="154"/>
                    <a:pt x="6" y="156"/>
                    <a:pt x="7" y="157"/>
                  </a:cubicBezTo>
                  <a:cubicBezTo>
                    <a:pt x="7" y="158"/>
                    <a:pt x="7" y="159"/>
                    <a:pt x="7" y="160"/>
                  </a:cubicBezTo>
                  <a:cubicBezTo>
                    <a:pt x="8" y="161"/>
                    <a:pt x="8" y="162"/>
                    <a:pt x="9" y="163"/>
                  </a:cubicBezTo>
                  <a:cubicBezTo>
                    <a:pt x="11" y="164"/>
                    <a:pt x="13" y="165"/>
                    <a:pt x="14" y="167"/>
                  </a:cubicBezTo>
                  <a:cubicBezTo>
                    <a:pt x="16" y="169"/>
                    <a:pt x="17" y="171"/>
                    <a:pt x="18" y="173"/>
                  </a:cubicBezTo>
                  <a:cubicBezTo>
                    <a:pt x="19" y="174"/>
                    <a:pt x="21" y="175"/>
                    <a:pt x="22" y="176"/>
                  </a:cubicBezTo>
                  <a:cubicBezTo>
                    <a:pt x="23" y="177"/>
                    <a:pt x="23" y="176"/>
                    <a:pt x="24" y="177"/>
                  </a:cubicBezTo>
                  <a:cubicBezTo>
                    <a:pt x="24" y="178"/>
                    <a:pt x="24" y="179"/>
                    <a:pt x="25" y="179"/>
                  </a:cubicBezTo>
                  <a:cubicBezTo>
                    <a:pt x="26" y="181"/>
                    <a:pt x="32" y="180"/>
                    <a:pt x="34" y="179"/>
                  </a:cubicBezTo>
                  <a:cubicBezTo>
                    <a:pt x="37" y="179"/>
                    <a:pt x="40" y="177"/>
                    <a:pt x="43" y="179"/>
                  </a:cubicBezTo>
                  <a:cubicBezTo>
                    <a:pt x="44" y="180"/>
                    <a:pt x="45" y="182"/>
                    <a:pt x="46" y="183"/>
                  </a:cubicBezTo>
                  <a:cubicBezTo>
                    <a:pt x="47" y="185"/>
                    <a:pt x="49" y="185"/>
                    <a:pt x="50" y="185"/>
                  </a:cubicBezTo>
                  <a:cubicBezTo>
                    <a:pt x="53" y="186"/>
                    <a:pt x="56" y="190"/>
                    <a:pt x="58" y="193"/>
                  </a:cubicBezTo>
                  <a:cubicBezTo>
                    <a:pt x="59" y="194"/>
                    <a:pt x="59" y="196"/>
                    <a:pt x="60" y="197"/>
                  </a:cubicBezTo>
                  <a:cubicBezTo>
                    <a:pt x="61" y="198"/>
                    <a:pt x="62" y="198"/>
                    <a:pt x="63" y="198"/>
                  </a:cubicBezTo>
                  <a:cubicBezTo>
                    <a:pt x="63" y="198"/>
                    <a:pt x="64" y="199"/>
                    <a:pt x="65" y="199"/>
                  </a:cubicBezTo>
                  <a:cubicBezTo>
                    <a:pt x="66" y="200"/>
                    <a:pt x="67" y="200"/>
                    <a:pt x="68" y="202"/>
                  </a:cubicBezTo>
                  <a:cubicBezTo>
                    <a:pt x="68" y="203"/>
                    <a:pt x="68" y="204"/>
                    <a:pt x="70" y="205"/>
                  </a:cubicBezTo>
                  <a:cubicBezTo>
                    <a:pt x="71" y="206"/>
                    <a:pt x="72" y="206"/>
                    <a:pt x="72" y="207"/>
                  </a:cubicBezTo>
                  <a:cubicBezTo>
                    <a:pt x="73" y="207"/>
                    <a:pt x="72" y="208"/>
                    <a:pt x="72" y="209"/>
                  </a:cubicBezTo>
                  <a:cubicBezTo>
                    <a:pt x="73" y="211"/>
                    <a:pt x="75" y="212"/>
                    <a:pt x="76" y="214"/>
                  </a:cubicBezTo>
                  <a:cubicBezTo>
                    <a:pt x="77" y="215"/>
                    <a:pt x="77" y="215"/>
                    <a:pt x="78" y="216"/>
                  </a:cubicBezTo>
                  <a:cubicBezTo>
                    <a:pt x="80" y="217"/>
                    <a:pt x="81" y="218"/>
                    <a:pt x="83" y="218"/>
                  </a:cubicBezTo>
                  <a:cubicBezTo>
                    <a:pt x="85" y="219"/>
                    <a:pt x="85" y="220"/>
                    <a:pt x="87" y="221"/>
                  </a:cubicBezTo>
                  <a:cubicBezTo>
                    <a:pt x="88" y="222"/>
                    <a:pt x="89" y="223"/>
                    <a:pt x="91" y="223"/>
                  </a:cubicBezTo>
                  <a:cubicBezTo>
                    <a:pt x="94" y="223"/>
                    <a:pt x="97" y="223"/>
                    <a:pt x="100" y="223"/>
                  </a:cubicBezTo>
                  <a:cubicBezTo>
                    <a:pt x="102" y="223"/>
                    <a:pt x="103" y="223"/>
                    <a:pt x="105" y="223"/>
                  </a:cubicBezTo>
                  <a:cubicBezTo>
                    <a:pt x="107" y="223"/>
                    <a:pt x="107" y="221"/>
                    <a:pt x="109" y="220"/>
                  </a:cubicBezTo>
                  <a:cubicBezTo>
                    <a:pt x="111" y="220"/>
                    <a:pt x="113" y="221"/>
                    <a:pt x="114" y="222"/>
                  </a:cubicBezTo>
                  <a:cubicBezTo>
                    <a:pt x="117" y="224"/>
                    <a:pt x="119" y="225"/>
                    <a:pt x="121" y="228"/>
                  </a:cubicBezTo>
                  <a:cubicBezTo>
                    <a:pt x="122" y="230"/>
                    <a:pt x="123" y="232"/>
                    <a:pt x="125" y="234"/>
                  </a:cubicBezTo>
                  <a:cubicBezTo>
                    <a:pt x="127" y="236"/>
                    <a:pt x="128" y="239"/>
                    <a:pt x="128" y="241"/>
                  </a:cubicBezTo>
                  <a:cubicBezTo>
                    <a:pt x="127" y="243"/>
                    <a:pt x="127" y="243"/>
                    <a:pt x="128" y="245"/>
                  </a:cubicBezTo>
                  <a:cubicBezTo>
                    <a:pt x="128" y="246"/>
                    <a:pt x="129" y="247"/>
                    <a:pt x="129" y="248"/>
                  </a:cubicBezTo>
                  <a:cubicBezTo>
                    <a:pt x="130" y="250"/>
                    <a:pt x="130" y="250"/>
                    <a:pt x="131" y="251"/>
                  </a:cubicBezTo>
                  <a:cubicBezTo>
                    <a:pt x="133" y="253"/>
                    <a:pt x="136" y="254"/>
                    <a:pt x="137" y="255"/>
                  </a:cubicBezTo>
                  <a:cubicBezTo>
                    <a:pt x="139" y="257"/>
                    <a:pt x="140" y="259"/>
                    <a:pt x="141" y="262"/>
                  </a:cubicBezTo>
                  <a:cubicBezTo>
                    <a:pt x="142" y="263"/>
                    <a:pt x="142" y="264"/>
                    <a:pt x="143" y="266"/>
                  </a:cubicBezTo>
                  <a:cubicBezTo>
                    <a:pt x="143" y="268"/>
                    <a:pt x="144" y="269"/>
                    <a:pt x="145" y="270"/>
                  </a:cubicBezTo>
                  <a:cubicBezTo>
                    <a:pt x="147" y="273"/>
                    <a:pt x="150" y="276"/>
                    <a:pt x="152" y="279"/>
                  </a:cubicBezTo>
                  <a:cubicBezTo>
                    <a:pt x="153" y="282"/>
                    <a:pt x="154" y="285"/>
                    <a:pt x="156" y="288"/>
                  </a:cubicBezTo>
                  <a:cubicBezTo>
                    <a:pt x="157" y="290"/>
                    <a:pt x="158" y="294"/>
                    <a:pt x="161" y="296"/>
                  </a:cubicBezTo>
                  <a:cubicBezTo>
                    <a:pt x="162" y="297"/>
                    <a:pt x="164" y="298"/>
                    <a:pt x="165" y="298"/>
                  </a:cubicBezTo>
                  <a:cubicBezTo>
                    <a:pt x="166" y="299"/>
                    <a:pt x="168" y="297"/>
                    <a:pt x="170" y="298"/>
                  </a:cubicBezTo>
                  <a:cubicBezTo>
                    <a:pt x="170" y="300"/>
                    <a:pt x="173" y="300"/>
                    <a:pt x="174" y="302"/>
                  </a:cubicBezTo>
                  <a:cubicBezTo>
                    <a:pt x="176" y="303"/>
                    <a:pt x="176" y="305"/>
                    <a:pt x="176" y="306"/>
                  </a:cubicBezTo>
                  <a:cubicBezTo>
                    <a:pt x="177" y="310"/>
                    <a:pt x="175" y="313"/>
                    <a:pt x="172" y="315"/>
                  </a:cubicBezTo>
                  <a:cubicBezTo>
                    <a:pt x="174" y="316"/>
                    <a:pt x="178" y="316"/>
                    <a:pt x="180" y="316"/>
                  </a:cubicBezTo>
                  <a:cubicBezTo>
                    <a:pt x="181" y="316"/>
                    <a:pt x="182" y="317"/>
                    <a:pt x="184" y="317"/>
                  </a:cubicBezTo>
                  <a:cubicBezTo>
                    <a:pt x="184" y="316"/>
                    <a:pt x="185" y="315"/>
                    <a:pt x="185" y="315"/>
                  </a:cubicBezTo>
                  <a:cubicBezTo>
                    <a:pt x="186" y="315"/>
                    <a:pt x="187" y="315"/>
                    <a:pt x="187" y="315"/>
                  </a:cubicBezTo>
                  <a:cubicBezTo>
                    <a:pt x="188" y="315"/>
                    <a:pt x="190" y="315"/>
                    <a:pt x="191" y="315"/>
                  </a:cubicBezTo>
                  <a:cubicBezTo>
                    <a:pt x="193" y="314"/>
                    <a:pt x="193" y="314"/>
                    <a:pt x="195" y="313"/>
                  </a:cubicBezTo>
                  <a:cubicBezTo>
                    <a:pt x="196" y="313"/>
                    <a:pt x="197" y="313"/>
                    <a:pt x="198" y="313"/>
                  </a:cubicBezTo>
                  <a:cubicBezTo>
                    <a:pt x="199" y="312"/>
                    <a:pt x="199" y="311"/>
                    <a:pt x="200" y="310"/>
                  </a:cubicBezTo>
                  <a:cubicBezTo>
                    <a:pt x="203" y="309"/>
                    <a:pt x="205" y="312"/>
                    <a:pt x="207" y="311"/>
                  </a:cubicBezTo>
                  <a:cubicBezTo>
                    <a:pt x="212" y="310"/>
                    <a:pt x="217" y="306"/>
                    <a:pt x="221" y="306"/>
                  </a:cubicBezTo>
                  <a:cubicBezTo>
                    <a:pt x="226" y="305"/>
                    <a:pt x="230" y="304"/>
                    <a:pt x="234" y="303"/>
                  </a:cubicBezTo>
                  <a:cubicBezTo>
                    <a:pt x="240" y="302"/>
                    <a:pt x="241" y="298"/>
                    <a:pt x="241" y="293"/>
                  </a:cubicBezTo>
                  <a:cubicBezTo>
                    <a:pt x="241" y="290"/>
                    <a:pt x="240" y="289"/>
                    <a:pt x="239" y="286"/>
                  </a:cubicBezTo>
                  <a:cubicBezTo>
                    <a:pt x="239" y="284"/>
                    <a:pt x="240" y="283"/>
                    <a:pt x="239" y="280"/>
                  </a:cubicBezTo>
                  <a:cubicBezTo>
                    <a:pt x="236" y="271"/>
                    <a:pt x="255" y="271"/>
                    <a:pt x="252" y="263"/>
                  </a:cubicBezTo>
                  <a:cubicBezTo>
                    <a:pt x="251" y="259"/>
                    <a:pt x="249" y="258"/>
                    <a:pt x="246" y="256"/>
                  </a:cubicBezTo>
                  <a:cubicBezTo>
                    <a:pt x="242" y="254"/>
                    <a:pt x="247" y="249"/>
                    <a:pt x="244" y="246"/>
                  </a:cubicBezTo>
                  <a:cubicBezTo>
                    <a:pt x="240" y="243"/>
                    <a:pt x="236" y="247"/>
                    <a:pt x="233" y="248"/>
                  </a:cubicBezTo>
                  <a:cubicBezTo>
                    <a:pt x="230" y="251"/>
                    <a:pt x="224" y="248"/>
                    <a:pt x="221" y="247"/>
                  </a:cubicBezTo>
                  <a:cubicBezTo>
                    <a:pt x="217" y="245"/>
                    <a:pt x="217" y="241"/>
                    <a:pt x="215" y="239"/>
                  </a:cubicBezTo>
                  <a:cubicBezTo>
                    <a:pt x="213" y="235"/>
                    <a:pt x="210" y="236"/>
                    <a:pt x="210" y="231"/>
                  </a:cubicBezTo>
                  <a:cubicBezTo>
                    <a:pt x="210" y="226"/>
                    <a:pt x="206" y="227"/>
                    <a:pt x="208" y="222"/>
                  </a:cubicBezTo>
                  <a:cubicBezTo>
                    <a:pt x="209" y="219"/>
                    <a:pt x="208" y="211"/>
                    <a:pt x="205" y="211"/>
                  </a:cubicBezTo>
                  <a:cubicBezTo>
                    <a:pt x="196" y="208"/>
                    <a:pt x="208" y="203"/>
                    <a:pt x="211" y="200"/>
                  </a:cubicBezTo>
                  <a:cubicBezTo>
                    <a:pt x="213" y="198"/>
                    <a:pt x="214" y="195"/>
                    <a:pt x="217" y="195"/>
                  </a:cubicBezTo>
                  <a:cubicBezTo>
                    <a:pt x="219" y="195"/>
                    <a:pt x="222" y="196"/>
                    <a:pt x="224" y="197"/>
                  </a:cubicBezTo>
                  <a:cubicBezTo>
                    <a:pt x="227" y="199"/>
                    <a:pt x="229" y="195"/>
                    <a:pt x="231" y="192"/>
                  </a:cubicBezTo>
                  <a:cubicBezTo>
                    <a:pt x="232" y="188"/>
                    <a:pt x="232" y="187"/>
                    <a:pt x="236" y="184"/>
                  </a:cubicBezTo>
                  <a:cubicBezTo>
                    <a:pt x="239" y="182"/>
                    <a:pt x="241" y="179"/>
                    <a:pt x="244" y="176"/>
                  </a:cubicBezTo>
                  <a:cubicBezTo>
                    <a:pt x="248" y="171"/>
                    <a:pt x="250" y="167"/>
                    <a:pt x="252" y="162"/>
                  </a:cubicBezTo>
                  <a:cubicBezTo>
                    <a:pt x="253" y="158"/>
                    <a:pt x="257" y="155"/>
                    <a:pt x="258" y="152"/>
                  </a:cubicBezTo>
                  <a:cubicBezTo>
                    <a:pt x="258" y="148"/>
                    <a:pt x="255" y="142"/>
                    <a:pt x="255" y="139"/>
                  </a:cubicBezTo>
                  <a:cubicBezTo>
                    <a:pt x="255" y="134"/>
                    <a:pt x="257" y="130"/>
                    <a:pt x="260" y="126"/>
                  </a:cubicBezTo>
                  <a:cubicBezTo>
                    <a:pt x="263" y="122"/>
                    <a:pt x="268" y="119"/>
                    <a:pt x="270" y="115"/>
                  </a:cubicBezTo>
                  <a:cubicBezTo>
                    <a:pt x="273" y="110"/>
                    <a:pt x="273" y="106"/>
                    <a:pt x="273" y="101"/>
                  </a:cubicBezTo>
                  <a:cubicBezTo>
                    <a:pt x="274" y="96"/>
                    <a:pt x="272" y="94"/>
                    <a:pt x="269" y="90"/>
                  </a:cubicBezTo>
                  <a:cubicBezTo>
                    <a:pt x="268" y="89"/>
                    <a:pt x="260" y="81"/>
                    <a:pt x="260" y="80"/>
                  </a:cubicBezTo>
                  <a:cubicBezTo>
                    <a:pt x="262" y="76"/>
                    <a:pt x="262" y="76"/>
                    <a:pt x="261" y="71"/>
                  </a:cubicBezTo>
                  <a:cubicBezTo>
                    <a:pt x="259" y="67"/>
                    <a:pt x="257" y="62"/>
                    <a:pt x="258" y="57"/>
                  </a:cubicBezTo>
                  <a:cubicBezTo>
                    <a:pt x="258" y="53"/>
                    <a:pt x="259" y="49"/>
                    <a:pt x="259" y="44"/>
                  </a:cubicBezTo>
                  <a:cubicBezTo>
                    <a:pt x="258" y="43"/>
                    <a:pt x="257" y="42"/>
                    <a:pt x="256" y="41"/>
                  </a:cubicBezTo>
                  <a:cubicBezTo>
                    <a:pt x="255" y="39"/>
                    <a:pt x="253" y="38"/>
                    <a:pt x="251" y="37"/>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 name="Freeform 64"/>
            <p:cNvSpPr>
              <a:spLocks/>
            </p:cNvSpPr>
            <p:nvPr/>
          </p:nvSpPr>
          <p:spPr bwMode="auto">
            <a:xfrm>
              <a:off x="6705600" y="5591175"/>
              <a:ext cx="877887" cy="1016000"/>
            </a:xfrm>
            <a:custGeom>
              <a:avLst/>
              <a:gdLst>
                <a:gd name="T0" fmla="*/ 181 w 234"/>
                <a:gd name="T1" fmla="*/ 42 h 271"/>
                <a:gd name="T2" fmla="*/ 157 w 234"/>
                <a:gd name="T3" fmla="*/ 60 h 271"/>
                <a:gd name="T4" fmla="*/ 148 w 234"/>
                <a:gd name="T5" fmla="*/ 69 h 271"/>
                <a:gd name="T6" fmla="*/ 129 w 234"/>
                <a:gd name="T7" fmla="*/ 68 h 271"/>
                <a:gd name="T8" fmla="*/ 118 w 234"/>
                <a:gd name="T9" fmla="*/ 68 h 271"/>
                <a:gd name="T10" fmla="*/ 110 w 234"/>
                <a:gd name="T11" fmla="*/ 57 h 271"/>
                <a:gd name="T12" fmla="*/ 100 w 234"/>
                <a:gd name="T13" fmla="*/ 49 h 271"/>
                <a:gd name="T14" fmla="*/ 94 w 234"/>
                <a:gd name="T15" fmla="*/ 49 h 271"/>
                <a:gd name="T16" fmla="*/ 89 w 234"/>
                <a:gd name="T17" fmla="*/ 44 h 271"/>
                <a:gd name="T18" fmla="*/ 85 w 234"/>
                <a:gd name="T19" fmla="*/ 31 h 271"/>
                <a:gd name="T20" fmla="*/ 78 w 234"/>
                <a:gd name="T21" fmla="*/ 27 h 271"/>
                <a:gd name="T22" fmla="*/ 63 w 234"/>
                <a:gd name="T23" fmla="*/ 12 h 271"/>
                <a:gd name="T24" fmla="*/ 22 w 234"/>
                <a:gd name="T25" fmla="*/ 5 h 271"/>
                <a:gd name="T26" fmla="*/ 17 w 234"/>
                <a:gd name="T27" fmla="*/ 25 h 271"/>
                <a:gd name="T28" fmla="*/ 24 w 234"/>
                <a:gd name="T29" fmla="*/ 42 h 271"/>
                <a:gd name="T30" fmla="*/ 36 w 234"/>
                <a:gd name="T31" fmla="*/ 63 h 271"/>
                <a:gd name="T32" fmla="*/ 42 w 234"/>
                <a:gd name="T33" fmla="*/ 69 h 271"/>
                <a:gd name="T34" fmla="*/ 50 w 234"/>
                <a:gd name="T35" fmla="*/ 100 h 271"/>
                <a:gd name="T36" fmla="*/ 43 w 234"/>
                <a:gd name="T37" fmla="*/ 116 h 271"/>
                <a:gd name="T38" fmla="*/ 36 w 234"/>
                <a:gd name="T39" fmla="*/ 103 h 271"/>
                <a:gd name="T40" fmla="*/ 30 w 234"/>
                <a:gd name="T41" fmla="*/ 87 h 271"/>
                <a:gd name="T42" fmla="*/ 20 w 234"/>
                <a:gd name="T43" fmla="*/ 92 h 271"/>
                <a:gd name="T44" fmla="*/ 12 w 234"/>
                <a:gd name="T45" fmla="*/ 99 h 271"/>
                <a:gd name="T46" fmla="*/ 2 w 234"/>
                <a:gd name="T47" fmla="*/ 108 h 271"/>
                <a:gd name="T48" fmla="*/ 6 w 234"/>
                <a:gd name="T49" fmla="*/ 117 h 271"/>
                <a:gd name="T50" fmla="*/ 5 w 234"/>
                <a:gd name="T51" fmla="*/ 134 h 271"/>
                <a:gd name="T52" fmla="*/ 14 w 234"/>
                <a:gd name="T53" fmla="*/ 146 h 271"/>
                <a:gd name="T54" fmla="*/ 15 w 234"/>
                <a:gd name="T55" fmla="*/ 164 h 271"/>
                <a:gd name="T56" fmla="*/ 31 w 234"/>
                <a:gd name="T57" fmla="*/ 154 h 271"/>
                <a:gd name="T58" fmla="*/ 49 w 234"/>
                <a:gd name="T59" fmla="*/ 175 h 271"/>
                <a:gd name="T60" fmla="*/ 50 w 234"/>
                <a:gd name="T61" fmla="*/ 185 h 271"/>
                <a:gd name="T62" fmla="*/ 68 w 234"/>
                <a:gd name="T63" fmla="*/ 185 h 271"/>
                <a:gd name="T64" fmla="*/ 79 w 234"/>
                <a:gd name="T65" fmla="*/ 194 h 271"/>
                <a:gd name="T66" fmla="*/ 91 w 234"/>
                <a:gd name="T67" fmla="*/ 205 h 271"/>
                <a:gd name="T68" fmla="*/ 105 w 234"/>
                <a:gd name="T69" fmla="*/ 223 h 271"/>
                <a:gd name="T70" fmla="*/ 113 w 234"/>
                <a:gd name="T71" fmla="*/ 238 h 271"/>
                <a:gd name="T72" fmla="*/ 136 w 234"/>
                <a:gd name="T73" fmla="*/ 236 h 271"/>
                <a:gd name="T74" fmla="*/ 158 w 234"/>
                <a:gd name="T75" fmla="*/ 255 h 271"/>
                <a:gd name="T76" fmla="*/ 170 w 234"/>
                <a:gd name="T77" fmla="*/ 268 h 271"/>
                <a:gd name="T78" fmla="*/ 176 w 234"/>
                <a:gd name="T79" fmla="*/ 266 h 271"/>
                <a:gd name="T80" fmla="*/ 160 w 234"/>
                <a:gd name="T81" fmla="*/ 249 h 271"/>
                <a:gd name="T82" fmla="*/ 154 w 234"/>
                <a:gd name="T83" fmla="*/ 228 h 271"/>
                <a:gd name="T84" fmla="*/ 146 w 234"/>
                <a:gd name="T85" fmla="*/ 229 h 271"/>
                <a:gd name="T86" fmla="*/ 138 w 234"/>
                <a:gd name="T87" fmla="*/ 223 h 271"/>
                <a:gd name="T88" fmla="*/ 141 w 234"/>
                <a:gd name="T89" fmla="*/ 214 h 271"/>
                <a:gd name="T90" fmla="*/ 150 w 234"/>
                <a:gd name="T91" fmla="*/ 208 h 271"/>
                <a:gd name="T92" fmla="*/ 148 w 234"/>
                <a:gd name="T93" fmla="*/ 198 h 271"/>
                <a:gd name="T94" fmla="*/ 177 w 234"/>
                <a:gd name="T95" fmla="*/ 193 h 271"/>
                <a:gd name="T96" fmla="*/ 187 w 234"/>
                <a:gd name="T97" fmla="*/ 185 h 271"/>
                <a:gd name="T98" fmla="*/ 212 w 234"/>
                <a:gd name="T99" fmla="*/ 185 h 271"/>
                <a:gd name="T100" fmla="*/ 226 w 234"/>
                <a:gd name="T101" fmla="*/ 198 h 271"/>
                <a:gd name="T102" fmla="*/ 228 w 234"/>
                <a:gd name="T103" fmla="*/ 170 h 271"/>
                <a:gd name="T104" fmla="*/ 224 w 234"/>
                <a:gd name="T105" fmla="*/ 136 h 271"/>
                <a:gd name="T106" fmla="*/ 234 w 234"/>
                <a:gd name="T107" fmla="*/ 125 h 271"/>
                <a:gd name="T108" fmla="*/ 220 w 234"/>
                <a:gd name="T109" fmla="*/ 102 h 271"/>
                <a:gd name="T110" fmla="*/ 216 w 234"/>
                <a:gd name="T111" fmla="*/ 78 h 271"/>
                <a:gd name="T112" fmla="*/ 198 w 234"/>
                <a:gd name="T113" fmla="*/ 53 h 271"/>
                <a:gd name="T114" fmla="*/ 194 w 234"/>
                <a:gd name="T115" fmla="*/ 39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4" h="271">
                  <a:moveTo>
                    <a:pt x="194" y="39"/>
                  </a:moveTo>
                  <a:cubicBezTo>
                    <a:pt x="191" y="38"/>
                    <a:pt x="190" y="38"/>
                    <a:pt x="187" y="39"/>
                  </a:cubicBezTo>
                  <a:cubicBezTo>
                    <a:pt x="185" y="39"/>
                    <a:pt x="183" y="41"/>
                    <a:pt x="181" y="42"/>
                  </a:cubicBezTo>
                  <a:cubicBezTo>
                    <a:pt x="177" y="45"/>
                    <a:pt x="173" y="44"/>
                    <a:pt x="169" y="47"/>
                  </a:cubicBezTo>
                  <a:cubicBezTo>
                    <a:pt x="165" y="50"/>
                    <a:pt x="161" y="53"/>
                    <a:pt x="159" y="57"/>
                  </a:cubicBezTo>
                  <a:cubicBezTo>
                    <a:pt x="159" y="59"/>
                    <a:pt x="158" y="59"/>
                    <a:pt x="157" y="60"/>
                  </a:cubicBezTo>
                  <a:cubicBezTo>
                    <a:pt x="157" y="61"/>
                    <a:pt x="155" y="62"/>
                    <a:pt x="155" y="62"/>
                  </a:cubicBezTo>
                  <a:cubicBezTo>
                    <a:pt x="154" y="64"/>
                    <a:pt x="156" y="66"/>
                    <a:pt x="154" y="68"/>
                  </a:cubicBezTo>
                  <a:cubicBezTo>
                    <a:pt x="153" y="69"/>
                    <a:pt x="150" y="67"/>
                    <a:pt x="148" y="69"/>
                  </a:cubicBezTo>
                  <a:cubicBezTo>
                    <a:pt x="146" y="70"/>
                    <a:pt x="146" y="71"/>
                    <a:pt x="143" y="71"/>
                  </a:cubicBezTo>
                  <a:cubicBezTo>
                    <a:pt x="140" y="71"/>
                    <a:pt x="137" y="71"/>
                    <a:pt x="135" y="70"/>
                  </a:cubicBezTo>
                  <a:cubicBezTo>
                    <a:pt x="132" y="69"/>
                    <a:pt x="132" y="68"/>
                    <a:pt x="129" y="68"/>
                  </a:cubicBezTo>
                  <a:cubicBezTo>
                    <a:pt x="128" y="68"/>
                    <a:pt x="126" y="68"/>
                    <a:pt x="125" y="68"/>
                  </a:cubicBezTo>
                  <a:cubicBezTo>
                    <a:pt x="124" y="69"/>
                    <a:pt x="124" y="70"/>
                    <a:pt x="123" y="70"/>
                  </a:cubicBezTo>
                  <a:cubicBezTo>
                    <a:pt x="121" y="71"/>
                    <a:pt x="118" y="70"/>
                    <a:pt x="118" y="68"/>
                  </a:cubicBezTo>
                  <a:cubicBezTo>
                    <a:pt x="119" y="68"/>
                    <a:pt x="120" y="67"/>
                    <a:pt x="121" y="67"/>
                  </a:cubicBezTo>
                  <a:cubicBezTo>
                    <a:pt x="120" y="64"/>
                    <a:pt x="120" y="62"/>
                    <a:pt x="118" y="59"/>
                  </a:cubicBezTo>
                  <a:cubicBezTo>
                    <a:pt x="115" y="56"/>
                    <a:pt x="113" y="57"/>
                    <a:pt x="110" y="57"/>
                  </a:cubicBezTo>
                  <a:cubicBezTo>
                    <a:pt x="110" y="55"/>
                    <a:pt x="107" y="52"/>
                    <a:pt x="105" y="54"/>
                  </a:cubicBezTo>
                  <a:cubicBezTo>
                    <a:pt x="105" y="52"/>
                    <a:pt x="104" y="50"/>
                    <a:pt x="104" y="48"/>
                  </a:cubicBezTo>
                  <a:cubicBezTo>
                    <a:pt x="102" y="47"/>
                    <a:pt x="99" y="47"/>
                    <a:pt x="100" y="49"/>
                  </a:cubicBezTo>
                  <a:cubicBezTo>
                    <a:pt x="99" y="49"/>
                    <a:pt x="98" y="49"/>
                    <a:pt x="98" y="49"/>
                  </a:cubicBezTo>
                  <a:cubicBezTo>
                    <a:pt x="97" y="49"/>
                    <a:pt x="96" y="48"/>
                    <a:pt x="96" y="48"/>
                  </a:cubicBezTo>
                  <a:cubicBezTo>
                    <a:pt x="94" y="47"/>
                    <a:pt x="94" y="47"/>
                    <a:pt x="94" y="49"/>
                  </a:cubicBezTo>
                  <a:cubicBezTo>
                    <a:pt x="94" y="51"/>
                    <a:pt x="95" y="52"/>
                    <a:pt x="93" y="53"/>
                  </a:cubicBezTo>
                  <a:cubicBezTo>
                    <a:pt x="91" y="54"/>
                    <a:pt x="91" y="53"/>
                    <a:pt x="90" y="52"/>
                  </a:cubicBezTo>
                  <a:cubicBezTo>
                    <a:pt x="89" y="49"/>
                    <a:pt x="89" y="46"/>
                    <a:pt x="89" y="44"/>
                  </a:cubicBezTo>
                  <a:cubicBezTo>
                    <a:pt x="88" y="42"/>
                    <a:pt x="89" y="38"/>
                    <a:pt x="87" y="36"/>
                  </a:cubicBezTo>
                  <a:cubicBezTo>
                    <a:pt x="86" y="35"/>
                    <a:pt x="85" y="35"/>
                    <a:pt x="85" y="33"/>
                  </a:cubicBezTo>
                  <a:cubicBezTo>
                    <a:pt x="85" y="33"/>
                    <a:pt x="85" y="31"/>
                    <a:pt x="85" y="31"/>
                  </a:cubicBezTo>
                  <a:cubicBezTo>
                    <a:pt x="83" y="28"/>
                    <a:pt x="81" y="32"/>
                    <a:pt x="80" y="33"/>
                  </a:cubicBezTo>
                  <a:cubicBezTo>
                    <a:pt x="79" y="34"/>
                    <a:pt x="76" y="35"/>
                    <a:pt x="76" y="33"/>
                  </a:cubicBezTo>
                  <a:cubicBezTo>
                    <a:pt x="76" y="31"/>
                    <a:pt x="78" y="29"/>
                    <a:pt x="78" y="27"/>
                  </a:cubicBezTo>
                  <a:cubicBezTo>
                    <a:pt x="77" y="25"/>
                    <a:pt x="76" y="23"/>
                    <a:pt x="74" y="22"/>
                  </a:cubicBezTo>
                  <a:cubicBezTo>
                    <a:pt x="72" y="20"/>
                    <a:pt x="71" y="18"/>
                    <a:pt x="69" y="17"/>
                  </a:cubicBezTo>
                  <a:cubicBezTo>
                    <a:pt x="67" y="15"/>
                    <a:pt x="64" y="14"/>
                    <a:pt x="63" y="12"/>
                  </a:cubicBezTo>
                  <a:cubicBezTo>
                    <a:pt x="61" y="10"/>
                    <a:pt x="61" y="8"/>
                    <a:pt x="60" y="6"/>
                  </a:cubicBezTo>
                  <a:cubicBezTo>
                    <a:pt x="55" y="0"/>
                    <a:pt x="41" y="3"/>
                    <a:pt x="34" y="4"/>
                  </a:cubicBezTo>
                  <a:cubicBezTo>
                    <a:pt x="30" y="4"/>
                    <a:pt x="25" y="2"/>
                    <a:pt x="22" y="5"/>
                  </a:cubicBezTo>
                  <a:cubicBezTo>
                    <a:pt x="21" y="6"/>
                    <a:pt x="20" y="9"/>
                    <a:pt x="19" y="11"/>
                  </a:cubicBezTo>
                  <a:cubicBezTo>
                    <a:pt x="18" y="13"/>
                    <a:pt x="18" y="16"/>
                    <a:pt x="18" y="18"/>
                  </a:cubicBezTo>
                  <a:cubicBezTo>
                    <a:pt x="17" y="20"/>
                    <a:pt x="16" y="23"/>
                    <a:pt x="17" y="25"/>
                  </a:cubicBezTo>
                  <a:cubicBezTo>
                    <a:pt x="17" y="28"/>
                    <a:pt x="17" y="31"/>
                    <a:pt x="18" y="34"/>
                  </a:cubicBezTo>
                  <a:cubicBezTo>
                    <a:pt x="19" y="36"/>
                    <a:pt x="20" y="38"/>
                    <a:pt x="21" y="39"/>
                  </a:cubicBezTo>
                  <a:cubicBezTo>
                    <a:pt x="23" y="41"/>
                    <a:pt x="23" y="40"/>
                    <a:pt x="24" y="42"/>
                  </a:cubicBezTo>
                  <a:cubicBezTo>
                    <a:pt x="25" y="44"/>
                    <a:pt x="26" y="46"/>
                    <a:pt x="27" y="48"/>
                  </a:cubicBezTo>
                  <a:cubicBezTo>
                    <a:pt x="29" y="51"/>
                    <a:pt x="30" y="54"/>
                    <a:pt x="31" y="57"/>
                  </a:cubicBezTo>
                  <a:cubicBezTo>
                    <a:pt x="32" y="60"/>
                    <a:pt x="33" y="62"/>
                    <a:pt x="36" y="63"/>
                  </a:cubicBezTo>
                  <a:cubicBezTo>
                    <a:pt x="37" y="63"/>
                    <a:pt x="37" y="62"/>
                    <a:pt x="38" y="62"/>
                  </a:cubicBezTo>
                  <a:cubicBezTo>
                    <a:pt x="39" y="63"/>
                    <a:pt x="39" y="64"/>
                    <a:pt x="39" y="65"/>
                  </a:cubicBezTo>
                  <a:cubicBezTo>
                    <a:pt x="41" y="67"/>
                    <a:pt x="42" y="65"/>
                    <a:pt x="42" y="69"/>
                  </a:cubicBezTo>
                  <a:cubicBezTo>
                    <a:pt x="44" y="69"/>
                    <a:pt x="47" y="69"/>
                    <a:pt x="50" y="69"/>
                  </a:cubicBezTo>
                  <a:cubicBezTo>
                    <a:pt x="50" y="74"/>
                    <a:pt x="50" y="80"/>
                    <a:pt x="50" y="85"/>
                  </a:cubicBezTo>
                  <a:cubicBezTo>
                    <a:pt x="50" y="90"/>
                    <a:pt x="51" y="95"/>
                    <a:pt x="50" y="100"/>
                  </a:cubicBezTo>
                  <a:cubicBezTo>
                    <a:pt x="49" y="100"/>
                    <a:pt x="48" y="100"/>
                    <a:pt x="47" y="100"/>
                  </a:cubicBezTo>
                  <a:cubicBezTo>
                    <a:pt x="47" y="103"/>
                    <a:pt x="48" y="106"/>
                    <a:pt x="48" y="110"/>
                  </a:cubicBezTo>
                  <a:cubicBezTo>
                    <a:pt x="48" y="113"/>
                    <a:pt x="48" y="117"/>
                    <a:pt x="43" y="116"/>
                  </a:cubicBezTo>
                  <a:cubicBezTo>
                    <a:pt x="43" y="114"/>
                    <a:pt x="43" y="108"/>
                    <a:pt x="42" y="107"/>
                  </a:cubicBezTo>
                  <a:cubicBezTo>
                    <a:pt x="41" y="107"/>
                    <a:pt x="38" y="107"/>
                    <a:pt x="37" y="107"/>
                  </a:cubicBezTo>
                  <a:cubicBezTo>
                    <a:pt x="34" y="106"/>
                    <a:pt x="36" y="105"/>
                    <a:pt x="36" y="103"/>
                  </a:cubicBezTo>
                  <a:cubicBezTo>
                    <a:pt x="36" y="100"/>
                    <a:pt x="34" y="97"/>
                    <a:pt x="32" y="95"/>
                  </a:cubicBezTo>
                  <a:cubicBezTo>
                    <a:pt x="31" y="94"/>
                    <a:pt x="30" y="93"/>
                    <a:pt x="30" y="91"/>
                  </a:cubicBezTo>
                  <a:cubicBezTo>
                    <a:pt x="29" y="90"/>
                    <a:pt x="30" y="88"/>
                    <a:pt x="30" y="87"/>
                  </a:cubicBezTo>
                  <a:cubicBezTo>
                    <a:pt x="29" y="84"/>
                    <a:pt x="25" y="85"/>
                    <a:pt x="23" y="86"/>
                  </a:cubicBezTo>
                  <a:cubicBezTo>
                    <a:pt x="21" y="87"/>
                    <a:pt x="22" y="86"/>
                    <a:pt x="21" y="88"/>
                  </a:cubicBezTo>
                  <a:cubicBezTo>
                    <a:pt x="21" y="90"/>
                    <a:pt x="20" y="90"/>
                    <a:pt x="20" y="92"/>
                  </a:cubicBezTo>
                  <a:cubicBezTo>
                    <a:pt x="19" y="94"/>
                    <a:pt x="21" y="94"/>
                    <a:pt x="21" y="96"/>
                  </a:cubicBezTo>
                  <a:cubicBezTo>
                    <a:pt x="21" y="96"/>
                    <a:pt x="20" y="99"/>
                    <a:pt x="20" y="99"/>
                  </a:cubicBezTo>
                  <a:cubicBezTo>
                    <a:pt x="17" y="102"/>
                    <a:pt x="14" y="99"/>
                    <a:pt x="12" y="99"/>
                  </a:cubicBezTo>
                  <a:cubicBezTo>
                    <a:pt x="9" y="98"/>
                    <a:pt x="6" y="97"/>
                    <a:pt x="3" y="97"/>
                  </a:cubicBezTo>
                  <a:cubicBezTo>
                    <a:pt x="3" y="99"/>
                    <a:pt x="3" y="102"/>
                    <a:pt x="3" y="104"/>
                  </a:cubicBezTo>
                  <a:cubicBezTo>
                    <a:pt x="2" y="105"/>
                    <a:pt x="1" y="106"/>
                    <a:pt x="2" y="108"/>
                  </a:cubicBezTo>
                  <a:cubicBezTo>
                    <a:pt x="2" y="109"/>
                    <a:pt x="3" y="110"/>
                    <a:pt x="3" y="111"/>
                  </a:cubicBezTo>
                  <a:cubicBezTo>
                    <a:pt x="4" y="112"/>
                    <a:pt x="3" y="113"/>
                    <a:pt x="4" y="114"/>
                  </a:cubicBezTo>
                  <a:cubicBezTo>
                    <a:pt x="5" y="115"/>
                    <a:pt x="6" y="116"/>
                    <a:pt x="6" y="117"/>
                  </a:cubicBezTo>
                  <a:cubicBezTo>
                    <a:pt x="6" y="120"/>
                    <a:pt x="3" y="122"/>
                    <a:pt x="0" y="122"/>
                  </a:cubicBezTo>
                  <a:cubicBezTo>
                    <a:pt x="0" y="124"/>
                    <a:pt x="2" y="127"/>
                    <a:pt x="2" y="129"/>
                  </a:cubicBezTo>
                  <a:cubicBezTo>
                    <a:pt x="2" y="132"/>
                    <a:pt x="2" y="133"/>
                    <a:pt x="5" y="134"/>
                  </a:cubicBezTo>
                  <a:cubicBezTo>
                    <a:pt x="8" y="135"/>
                    <a:pt x="9" y="134"/>
                    <a:pt x="10" y="137"/>
                  </a:cubicBezTo>
                  <a:cubicBezTo>
                    <a:pt x="11" y="139"/>
                    <a:pt x="13" y="140"/>
                    <a:pt x="13" y="143"/>
                  </a:cubicBezTo>
                  <a:cubicBezTo>
                    <a:pt x="13" y="144"/>
                    <a:pt x="13" y="146"/>
                    <a:pt x="14" y="146"/>
                  </a:cubicBezTo>
                  <a:cubicBezTo>
                    <a:pt x="15" y="148"/>
                    <a:pt x="16" y="147"/>
                    <a:pt x="16" y="148"/>
                  </a:cubicBezTo>
                  <a:cubicBezTo>
                    <a:pt x="17" y="150"/>
                    <a:pt x="16" y="152"/>
                    <a:pt x="15" y="154"/>
                  </a:cubicBezTo>
                  <a:cubicBezTo>
                    <a:pt x="15" y="157"/>
                    <a:pt x="15" y="160"/>
                    <a:pt x="15" y="164"/>
                  </a:cubicBezTo>
                  <a:cubicBezTo>
                    <a:pt x="17" y="160"/>
                    <a:pt x="20" y="163"/>
                    <a:pt x="23" y="162"/>
                  </a:cubicBezTo>
                  <a:cubicBezTo>
                    <a:pt x="24" y="161"/>
                    <a:pt x="24" y="161"/>
                    <a:pt x="25" y="159"/>
                  </a:cubicBezTo>
                  <a:cubicBezTo>
                    <a:pt x="26" y="157"/>
                    <a:pt x="28" y="154"/>
                    <a:pt x="31" y="154"/>
                  </a:cubicBezTo>
                  <a:cubicBezTo>
                    <a:pt x="34" y="154"/>
                    <a:pt x="37" y="154"/>
                    <a:pt x="40" y="154"/>
                  </a:cubicBezTo>
                  <a:cubicBezTo>
                    <a:pt x="43" y="154"/>
                    <a:pt x="46" y="154"/>
                    <a:pt x="48" y="154"/>
                  </a:cubicBezTo>
                  <a:cubicBezTo>
                    <a:pt x="49" y="161"/>
                    <a:pt x="48" y="168"/>
                    <a:pt x="49" y="175"/>
                  </a:cubicBezTo>
                  <a:cubicBezTo>
                    <a:pt x="49" y="176"/>
                    <a:pt x="48" y="177"/>
                    <a:pt x="49" y="178"/>
                  </a:cubicBezTo>
                  <a:cubicBezTo>
                    <a:pt x="49" y="178"/>
                    <a:pt x="50" y="179"/>
                    <a:pt x="50" y="179"/>
                  </a:cubicBezTo>
                  <a:cubicBezTo>
                    <a:pt x="51" y="181"/>
                    <a:pt x="50" y="183"/>
                    <a:pt x="50" y="185"/>
                  </a:cubicBezTo>
                  <a:cubicBezTo>
                    <a:pt x="50" y="187"/>
                    <a:pt x="51" y="188"/>
                    <a:pt x="52" y="189"/>
                  </a:cubicBezTo>
                  <a:cubicBezTo>
                    <a:pt x="54" y="189"/>
                    <a:pt x="58" y="189"/>
                    <a:pt x="60" y="189"/>
                  </a:cubicBezTo>
                  <a:cubicBezTo>
                    <a:pt x="62" y="189"/>
                    <a:pt x="68" y="189"/>
                    <a:pt x="68" y="185"/>
                  </a:cubicBezTo>
                  <a:cubicBezTo>
                    <a:pt x="70" y="185"/>
                    <a:pt x="71" y="185"/>
                    <a:pt x="73" y="186"/>
                  </a:cubicBezTo>
                  <a:cubicBezTo>
                    <a:pt x="74" y="189"/>
                    <a:pt x="74" y="188"/>
                    <a:pt x="76" y="189"/>
                  </a:cubicBezTo>
                  <a:cubicBezTo>
                    <a:pt x="78" y="190"/>
                    <a:pt x="79" y="193"/>
                    <a:pt x="79" y="194"/>
                  </a:cubicBezTo>
                  <a:cubicBezTo>
                    <a:pt x="80" y="196"/>
                    <a:pt x="79" y="197"/>
                    <a:pt x="80" y="199"/>
                  </a:cubicBezTo>
                  <a:cubicBezTo>
                    <a:pt x="80" y="202"/>
                    <a:pt x="81" y="202"/>
                    <a:pt x="83" y="203"/>
                  </a:cubicBezTo>
                  <a:cubicBezTo>
                    <a:pt x="86" y="204"/>
                    <a:pt x="88" y="204"/>
                    <a:pt x="91" y="205"/>
                  </a:cubicBezTo>
                  <a:cubicBezTo>
                    <a:pt x="95" y="206"/>
                    <a:pt x="95" y="213"/>
                    <a:pt x="96" y="216"/>
                  </a:cubicBezTo>
                  <a:cubicBezTo>
                    <a:pt x="97" y="217"/>
                    <a:pt x="97" y="219"/>
                    <a:pt x="98" y="220"/>
                  </a:cubicBezTo>
                  <a:cubicBezTo>
                    <a:pt x="100" y="221"/>
                    <a:pt x="103" y="223"/>
                    <a:pt x="105" y="223"/>
                  </a:cubicBezTo>
                  <a:cubicBezTo>
                    <a:pt x="107" y="224"/>
                    <a:pt x="111" y="224"/>
                    <a:pt x="113" y="227"/>
                  </a:cubicBezTo>
                  <a:cubicBezTo>
                    <a:pt x="113" y="227"/>
                    <a:pt x="106" y="232"/>
                    <a:pt x="111" y="233"/>
                  </a:cubicBezTo>
                  <a:cubicBezTo>
                    <a:pt x="111" y="234"/>
                    <a:pt x="110" y="238"/>
                    <a:pt x="113" y="238"/>
                  </a:cubicBezTo>
                  <a:cubicBezTo>
                    <a:pt x="114" y="239"/>
                    <a:pt x="115" y="236"/>
                    <a:pt x="117" y="235"/>
                  </a:cubicBezTo>
                  <a:cubicBezTo>
                    <a:pt x="118" y="235"/>
                    <a:pt x="120" y="235"/>
                    <a:pt x="121" y="235"/>
                  </a:cubicBezTo>
                  <a:cubicBezTo>
                    <a:pt x="125" y="233"/>
                    <a:pt x="133" y="233"/>
                    <a:pt x="136" y="236"/>
                  </a:cubicBezTo>
                  <a:cubicBezTo>
                    <a:pt x="139" y="238"/>
                    <a:pt x="141" y="241"/>
                    <a:pt x="144" y="243"/>
                  </a:cubicBezTo>
                  <a:cubicBezTo>
                    <a:pt x="146" y="245"/>
                    <a:pt x="149" y="247"/>
                    <a:pt x="151" y="249"/>
                  </a:cubicBezTo>
                  <a:cubicBezTo>
                    <a:pt x="153" y="251"/>
                    <a:pt x="157" y="253"/>
                    <a:pt x="158" y="255"/>
                  </a:cubicBezTo>
                  <a:cubicBezTo>
                    <a:pt x="159" y="256"/>
                    <a:pt x="159" y="257"/>
                    <a:pt x="159" y="258"/>
                  </a:cubicBezTo>
                  <a:cubicBezTo>
                    <a:pt x="160" y="260"/>
                    <a:pt x="161" y="260"/>
                    <a:pt x="163" y="261"/>
                  </a:cubicBezTo>
                  <a:cubicBezTo>
                    <a:pt x="165" y="262"/>
                    <a:pt x="168" y="265"/>
                    <a:pt x="170" y="268"/>
                  </a:cubicBezTo>
                  <a:cubicBezTo>
                    <a:pt x="172" y="271"/>
                    <a:pt x="172" y="271"/>
                    <a:pt x="176" y="271"/>
                  </a:cubicBezTo>
                  <a:cubicBezTo>
                    <a:pt x="179" y="271"/>
                    <a:pt x="183" y="271"/>
                    <a:pt x="182" y="268"/>
                  </a:cubicBezTo>
                  <a:cubicBezTo>
                    <a:pt x="181" y="268"/>
                    <a:pt x="177" y="267"/>
                    <a:pt x="176" y="266"/>
                  </a:cubicBezTo>
                  <a:cubicBezTo>
                    <a:pt x="174" y="265"/>
                    <a:pt x="174" y="263"/>
                    <a:pt x="173" y="262"/>
                  </a:cubicBezTo>
                  <a:cubicBezTo>
                    <a:pt x="169" y="259"/>
                    <a:pt x="166" y="256"/>
                    <a:pt x="163" y="253"/>
                  </a:cubicBezTo>
                  <a:cubicBezTo>
                    <a:pt x="162" y="252"/>
                    <a:pt x="161" y="251"/>
                    <a:pt x="160" y="249"/>
                  </a:cubicBezTo>
                  <a:cubicBezTo>
                    <a:pt x="160" y="246"/>
                    <a:pt x="155" y="245"/>
                    <a:pt x="154" y="244"/>
                  </a:cubicBezTo>
                  <a:cubicBezTo>
                    <a:pt x="152" y="242"/>
                    <a:pt x="152" y="242"/>
                    <a:pt x="152" y="240"/>
                  </a:cubicBezTo>
                  <a:cubicBezTo>
                    <a:pt x="152" y="238"/>
                    <a:pt x="155" y="230"/>
                    <a:pt x="154" y="228"/>
                  </a:cubicBezTo>
                  <a:cubicBezTo>
                    <a:pt x="152" y="226"/>
                    <a:pt x="152" y="229"/>
                    <a:pt x="151" y="229"/>
                  </a:cubicBezTo>
                  <a:cubicBezTo>
                    <a:pt x="150" y="231"/>
                    <a:pt x="150" y="231"/>
                    <a:pt x="148" y="230"/>
                  </a:cubicBezTo>
                  <a:cubicBezTo>
                    <a:pt x="147" y="230"/>
                    <a:pt x="146" y="229"/>
                    <a:pt x="146" y="229"/>
                  </a:cubicBezTo>
                  <a:cubicBezTo>
                    <a:pt x="145" y="229"/>
                    <a:pt x="144" y="228"/>
                    <a:pt x="144" y="227"/>
                  </a:cubicBezTo>
                  <a:cubicBezTo>
                    <a:pt x="142" y="227"/>
                    <a:pt x="142" y="227"/>
                    <a:pt x="140" y="226"/>
                  </a:cubicBezTo>
                  <a:cubicBezTo>
                    <a:pt x="139" y="225"/>
                    <a:pt x="139" y="223"/>
                    <a:pt x="138" y="223"/>
                  </a:cubicBezTo>
                  <a:cubicBezTo>
                    <a:pt x="138" y="222"/>
                    <a:pt x="138" y="221"/>
                    <a:pt x="138" y="221"/>
                  </a:cubicBezTo>
                  <a:cubicBezTo>
                    <a:pt x="138" y="221"/>
                    <a:pt x="137" y="220"/>
                    <a:pt x="136" y="220"/>
                  </a:cubicBezTo>
                  <a:cubicBezTo>
                    <a:pt x="135" y="216"/>
                    <a:pt x="139" y="215"/>
                    <a:pt x="141" y="214"/>
                  </a:cubicBezTo>
                  <a:cubicBezTo>
                    <a:pt x="142" y="214"/>
                    <a:pt x="144" y="213"/>
                    <a:pt x="144" y="213"/>
                  </a:cubicBezTo>
                  <a:cubicBezTo>
                    <a:pt x="146" y="212"/>
                    <a:pt x="147" y="213"/>
                    <a:pt x="149" y="213"/>
                  </a:cubicBezTo>
                  <a:cubicBezTo>
                    <a:pt x="153" y="214"/>
                    <a:pt x="151" y="210"/>
                    <a:pt x="150" y="208"/>
                  </a:cubicBezTo>
                  <a:cubicBezTo>
                    <a:pt x="148" y="206"/>
                    <a:pt x="143" y="206"/>
                    <a:pt x="143" y="202"/>
                  </a:cubicBezTo>
                  <a:cubicBezTo>
                    <a:pt x="144" y="202"/>
                    <a:pt x="146" y="203"/>
                    <a:pt x="147" y="202"/>
                  </a:cubicBezTo>
                  <a:cubicBezTo>
                    <a:pt x="148" y="201"/>
                    <a:pt x="148" y="199"/>
                    <a:pt x="148" y="198"/>
                  </a:cubicBezTo>
                  <a:cubicBezTo>
                    <a:pt x="148" y="194"/>
                    <a:pt x="148" y="192"/>
                    <a:pt x="152" y="191"/>
                  </a:cubicBezTo>
                  <a:cubicBezTo>
                    <a:pt x="156" y="190"/>
                    <a:pt x="166" y="186"/>
                    <a:pt x="168" y="192"/>
                  </a:cubicBezTo>
                  <a:cubicBezTo>
                    <a:pt x="171" y="192"/>
                    <a:pt x="174" y="193"/>
                    <a:pt x="177" y="193"/>
                  </a:cubicBezTo>
                  <a:cubicBezTo>
                    <a:pt x="177" y="190"/>
                    <a:pt x="174" y="190"/>
                    <a:pt x="174" y="187"/>
                  </a:cubicBezTo>
                  <a:cubicBezTo>
                    <a:pt x="173" y="184"/>
                    <a:pt x="175" y="182"/>
                    <a:pt x="178" y="182"/>
                  </a:cubicBezTo>
                  <a:cubicBezTo>
                    <a:pt x="181" y="182"/>
                    <a:pt x="183" y="185"/>
                    <a:pt x="187" y="185"/>
                  </a:cubicBezTo>
                  <a:cubicBezTo>
                    <a:pt x="190" y="185"/>
                    <a:pt x="193" y="183"/>
                    <a:pt x="196" y="183"/>
                  </a:cubicBezTo>
                  <a:cubicBezTo>
                    <a:pt x="198" y="182"/>
                    <a:pt x="200" y="181"/>
                    <a:pt x="203" y="181"/>
                  </a:cubicBezTo>
                  <a:cubicBezTo>
                    <a:pt x="207" y="181"/>
                    <a:pt x="208" y="184"/>
                    <a:pt x="212" y="185"/>
                  </a:cubicBezTo>
                  <a:cubicBezTo>
                    <a:pt x="214" y="186"/>
                    <a:pt x="216" y="189"/>
                    <a:pt x="218" y="191"/>
                  </a:cubicBezTo>
                  <a:cubicBezTo>
                    <a:pt x="220" y="192"/>
                    <a:pt x="222" y="193"/>
                    <a:pt x="223" y="195"/>
                  </a:cubicBezTo>
                  <a:cubicBezTo>
                    <a:pt x="224" y="196"/>
                    <a:pt x="225" y="197"/>
                    <a:pt x="226" y="198"/>
                  </a:cubicBezTo>
                  <a:cubicBezTo>
                    <a:pt x="226" y="198"/>
                    <a:pt x="226" y="197"/>
                    <a:pt x="226" y="196"/>
                  </a:cubicBezTo>
                  <a:cubicBezTo>
                    <a:pt x="226" y="192"/>
                    <a:pt x="226" y="186"/>
                    <a:pt x="228" y="182"/>
                  </a:cubicBezTo>
                  <a:cubicBezTo>
                    <a:pt x="230" y="178"/>
                    <a:pt x="227" y="174"/>
                    <a:pt x="228" y="170"/>
                  </a:cubicBezTo>
                  <a:cubicBezTo>
                    <a:pt x="230" y="166"/>
                    <a:pt x="228" y="162"/>
                    <a:pt x="230" y="158"/>
                  </a:cubicBezTo>
                  <a:cubicBezTo>
                    <a:pt x="231" y="154"/>
                    <a:pt x="226" y="151"/>
                    <a:pt x="225" y="148"/>
                  </a:cubicBezTo>
                  <a:cubicBezTo>
                    <a:pt x="223" y="144"/>
                    <a:pt x="222" y="139"/>
                    <a:pt x="224" y="136"/>
                  </a:cubicBezTo>
                  <a:cubicBezTo>
                    <a:pt x="225" y="134"/>
                    <a:pt x="227" y="134"/>
                    <a:pt x="228" y="133"/>
                  </a:cubicBezTo>
                  <a:cubicBezTo>
                    <a:pt x="230" y="133"/>
                    <a:pt x="230" y="131"/>
                    <a:pt x="231" y="130"/>
                  </a:cubicBezTo>
                  <a:cubicBezTo>
                    <a:pt x="232" y="128"/>
                    <a:pt x="234" y="128"/>
                    <a:pt x="234" y="125"/>
                  </a:cubicBezTo>
                  <a:cubicBezTo>
                    <a:pt x="233" y="123"/>
                    <a:pt x="233" y="121"/>
                    <a:pt x="233" y="118"/>
                  </a:cubicBezTo>
                  <a:cubicBezTo>
                    <a:pt x="229" y="117"/>
                    <a:pt x="229" y="113"/>
                    <a:pt x="228" y="110"/>
                  </a:cubicBezTo>
                  <a:cubicBezTo>
                    <a:pt x="225" y="107"/>
                    <a:pt x="222" y="106"/>
                    <a:pt x="220" y="102"/>
                  </a:cubicBezTo>
                  <a:cubicBezTo>
                    <a:pt x="218" y="97"/>
                    <a:pt x="215" y="91"/>
                    <a:pt x="217" y="86"/>
                  </a:cubicBezTo>
                  <a:cubicBezTo>
                    <a:pt x="218" y="85"/>
                    <a:pt x="220" y="82"/>
                    <a:pt x="219" y="81"/>
                  </a:cubicBezTo>
                  <a:cubicBezTo>
                    <a:pt x="219" y="79"/>
                    <a:pt x="217" y="79"/>
                    <a:pt x="216" y="78"/>
                  </a:cubicBezTo>
                  <a:cubicBezTo>
                    <a:pt x="214" y="74"/>
                    <a:pt x="214" y="69"/>
                    <a:pt x="213" y="65"/>
                  </a:cubicBezTo>
                  <a:cubicBezTo>
                    <a:pt x="213" y="63"/>
                    <a:pt x="210" y="62"/>
                    <a:pt x="209" y="59"/>
                  </a:cubicBezTo>
                  <a:cubicBezTo>
                    <a:pt x="207" y="57"/>
                    <a:pt x="201" y="54"/>
                    <a:pt x="198" y="53"/>
                  </a:cubicBezTo>
                  <a:cubicBezTo>
                    <a:pt x="194" y="51"/>
                    <a:pt x="198" y="47"/>
                    <a:pt x="200" y="45"/>
                  </a:cubicBezTo>
                  <a:cubicBezTo>
                    <a:pt x="202" y="42"/>
                    <a:pt x="203" y="40"/>
                    <a:pt x="205" y="38"/>
                  </a:cubicBezTo>
                  <a:cubicBezTo>
                    <a:pt x="201" y="39"/>
                    <a:pt x="198" y="40"/>
                    <a:pt x="194" y="39"/>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4" name="Freeform 65"/>
            <p:cNvSpPr>
              <a:spLocks/>
            </p:cNvSpPr>
            <p:nvPr/>
          </p:nvSpPr>
          <p:spPr bwMode="auto">
            <a:xfrm>
              <a:off x="5168898" y="6116638"/>
              <a:ext cx="2155827" cy="2114549"/>
            </a:xfrm>
            <a:custGeom>
              <a:avLst/>
              <a:gdLst>
                <a:gd name="T0" fmla="*/ 358 w 575"/>
                <a:gd name="T1" fmla="*/ 154 h 564"/>
                <a:gd name="T2" fmla="*/ 335 w 575"/>
                <a:gd name="T3" fmla="*/ 129 h 564"/>
                <a:gd name="T4" fmla="*/ 316 w 575"/>
                <a:gd name="T5" fmla="*/ 121 h 564"/>
                <a:gd name="T6" fmla="*/ 299 w 575"/>
                <a:gd name="T7" fmla="*/ 81 h 564"/>
                <a:gd name="T8" fmla="*/ 313 w 575"/>
                <a:gd name="T9" fmla="*/ 46 h 564"/>
                <a:gd name="T10" fmla="*/ 296 w 575"/>
                <a:gd name="T11" fmla="*/ 20 h 564"/>
                <a:gd name="T12" fmla="*/ 263 w 575"/>
                <a:gd name="T13" fmla="*/ 10 h 564"/>
                <a:gd name="T14" fmla="*/ 238 w 575"/>
                <a:gd name="T15" fmla="*/ 0 h 564"/>
                <a:gd name="T16" fmla="*/ 221 w 575"/>
                <a:gd name="T17" fmla="*/ 20 h 564"/>
                <a:gd name="T18" fmla="*/ 202 w 575"/>
                <a:gd name="T19" fmla="*/ 40 h 564"/>
                <a:gd name="T20" fmla="*/ 191 w 575"/>
                <a:gd name="T21" fmla="*/ 65 h 564"/>
                <a:gd name="T22" fmla="*/ 168 w 575"/>
                <a:gd name="T23" fmla="*/ 101 h 564"/>
                <a:gd name="T24" fmla="*/ 151 w 575"/>
                <a:gd name="T25" fmla="*/ 128 h 564"/>
                <a:gd name="T26" fmla="*/ 114 w 575"/>
                <a:gd name="T27" fmla="*/ 165 h 564"/>
                <a:gd name="T28" fmla="*/ 111 w 575"/>
                <a:gd name="T29" fmla="*/ 193 h 564"/>
                <a:gd name="T30" fmla="*/ 132 w 575"/>
                <a:gd name="T31" fmla="*/ 220 h 564"/>
                <a:gd name="T32" fmla="*/ 134 w 575"/>
                <a:gd name="T33" fmla="*/ 257 h 564"/>
                <a:gd name="T34" fmla="*/ 123 w 575"/>
                <a:gd name="T35" fmla="*/ 290 h 564"/>
                <a:gd name="T36" fmla="*/ 119 w 575"/>
                <a:gd name="T37" fmla="*/ 310 h 564"/>
                <a:gd name="T38" fmla="*/ 109 w 575"/>
                <a:gd name="T39" fmla="*/ 327 h 564"/>
                <a:gd name="T40" fmla="*/ 108 w 575"/>
                <a:gd name="T41" fmla="*/ 361 h 564"/>
                <a:gd name="T42" fmla="*/ 95 w 575"/>
                <a:gd name="T43" fmla="*/ 376 h 564"/>
                <a:gd name="T44" fmla="*/ 59 w 575"/>
                <a:gd name="T45" fmla="*/ 386 h 564"/>
                <a:gd name="T46" fmla="*/ 47 w 575"/>
                <a:gd name="T47" fmla="*/ 409 h 564"/>
                <a:gd name="T48" fmla="*/ 16 w 575"/>
                <a:gd name="T49" fmla="*/ 425 h 564"/>
                <a:gd name="T50" fmla="*/ 2 w 575"/>
                <a:gd name="T51" fmla="*/ 457 h 564"/>
                <a:gd name="T52" fmla="*/ 24 w 575"/>
                <a:gd name="T53" fmla="*/ 491 h 564"/>
                <a:gd name="T54" fmla="*/ 55 w 575"/>
                <a:gd name="T55" fmla="*/ 528 h 564"/>
                <a:gd name="T56" fmla="*/ 93 w 575"/>
                <a:gd name="T57" fmla="*/ 547 h 564"/>
                <a:gd name="T58" fmla="*/ 148 w 575"/>
                <a:gd name="T59" fmla="*/ 503 h 564"/>
                <a:gd name="T60" fmla="*/ 212 w 575"/>
                <a:gd name="T61" fmla="*/ 475 h 564"/>
                <a:gd name="T62" fmla="*/ 242 w 575"/>
                <a:gd name="T63" fmla="*/ 450 h 564"/>
                <a:gd name="T64" fmla="*/ 282 w 575"/>
                <a:gd name="T65" fmla="*/ 422 h 564"/>
                <a:gd name="T66" fmla="*/ 321 w 575"/>
                <a:gd name="T67" fmla="*/ 407 h 564"/>
                <a:gd name="T68" fmla="*/ 376 w 575"/>
                <a:gd name="T69" fmla="*/ 396 h 564"/>
                <a:gd name="T70" fmla="*/ 428 w 575"/>
                <a:gd name="T71" fmla="*/ 384 h 564"/>
                <a:gd name="T72" fmla="*/ 470 w 575"/>
                <a:gd name="T73" fmla="*/ 379 h 564"/>
                <a:gd name="T74" fmla="*/ 516 w 575"/>
                <a:gd name="T75" fmla="*/ 379 h 564"/>
                <a:gd name="T76" fmla="*/ 563 w 575"/>
                <a:gd name="T77" fmla="*/ 348 h 564"/>
                <a:gd name="T78" fmla="*/ 568 w 575"/>
                <a:gd name="T79" fmla="*/ 329 h 564"/>
                <a:gd name="T80" fmla="*/ 549 w 575"/>
                <a:gd name="T81" fmla="*/ 329 h 564"/>
                <a:gd name="T82" fmla="*/ 538 w 575"/>
                <a:gd name="T83" fmla="*/ 310 h 564"/>
                <a:gd name="T84" fmla="*/ 518 w 575"/>
                <a:gd name="T85" fmla="*/ 276 h 564"/>
                <a:gd name="T86" fmla="*/ 505 w 575"/>
                <a:gd name="T87" fmla="*/ 255 h 564"/>
                <a:gd name="T88" fmla="*/ 482 w 575"/>
                <a:gd name="T89" fmla="*/ 237 h 564"/>
                <a:gd name="T90" fmla="*/ 455 w 575"/>
                <a:gd name="T91" fmla="*/ 230 h 564"/>
                <a:gd name="T92" fmla="*/ 445 w 575"/>
                <a:gd name="T93" fmla="*/ 216 h 564"/>
                <a:gd name="T94" fmla="*/ 427 w 575"/>
                <a:gd name="T95" fmla="*/ 199 h 564"/>
                <a:gd name="T96" fmla="*/ 401 w 575"/>
                <a:gd name="T97" fmla="*/ 191 h 564"/>
                <a:gd name="T98" fmla="*/ 384 w 575"/>
                <a:gd name="T99" fmla="*/ 174 h 564"/>
                <a:gd name="T100" fmla="*/ 379 w 575"/>
                <a:gd name="T101" fmla="*/ 159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75" h="564">
                  <a:moveTo>
                    <a:pt x="373" y="154"/>
                  </a:moveTo>
                  <a:cubicBezTo>
                    <a:pt x="371" y="154"/>
                    <a:pt x="369" y="154"/>
                    <a:pt x="367" y="154"/>
                  </a:cubicBezTo>
                  <a:cubicBezTo>
                    <a:pt x="365" y="153"/>
                    <a:pt x="365" y="151"/>
                    <a:pt x="362" y="151"/>
                  </a:cubicBezTo>
                  <a:cubicBezTo>
                    <a:pt x="361" y="151"/>
                    <a:pt x="360" y="151"/>
                    <a:pt x="359" y="152"/>
                  </a:cubicBezTo>
                  <a:cubicBezTo>
                    <a:pt x="358" y="152"/>
                    <a:pt x="359" y="153"/>
                    <a:pt x="358" y="154"/>
                  </a:cubicBezTo>
                  <a:cubicBezTo>
                    <a:pt x="356" y="155"/>
                    <a:pt x="355" y="152"/>
                    <a:pt x="354" y="151"/>
                  </a:cubicBezTo>
                  <a:cubicBezTo>
                    <a:pt x="352" y="150"/>
                    <a:pt x="351" y="150"/>
                    <a:pt x="349" y="148"/>
                  </a:cubicBezTo>
                  <a:cubicBezTo>
                    <a:pt x="347" y="146"/>
                    <a:pt x="345" y="145"/>
                    <a:pt x="343" y="143"/>
                  </a:cubicBezTo>
                  <a:cubicBezTo>
                    <a:pt x="340" y="141"/>
                    <a:pt x="340" y="137"/>
                    <a:pt x="338" y="133"/>
                  </a:cubicBezTo>
                  <a:cubicBezTo>
                    <a:pt x="338" y="131"/>
                    <a:pt x="336" y="130"/>
                    <a:pt x="335" y="129"/>
                  </a:cubicBezTo>
                  <a:cubicBezTo>
                    <a:pt x="334" y="128"/>
                    <a:pt x="332" y="125"/>
                    <a:pt x="331" y="124"/>
                  </a:cubicBezTo>
                  <a:cubicBezTo>
                    <a:pt x="330" y="124"/>
                    <a:pt x="329" y="124"/>
                    <a:pt x="328" y="124"/>
                  </a:cubicBezTo>
                  <a:cubicBezTo>
                    <a:pt x="327" y="124"/>
                    <a:pt x="326" y="123"/>
                    <a:pt x="325" y="123"/>
                  </a:cubicBezTo>
                  <a:cubicBezTo>
                    <a:pt x="323" y="123"/>
                    <a:pt x="321" y="124"/>
                    <a:pt x="319" y="123"/>
                  </a:cubicBezTo>
                  <a:cubicBezTo>
                    <a:pt x="318" y="123"/>
                    <a:pt x="317" y="122"/>
                    <a:pt x="316" y="121"/>
                  </a:cubicBezTo>
                  <a:cubicBezTo>
                    <a:pt x="316" y="121"/>
                    <a:pt x="315" y="121"/>
                    <a:pt x="314" y="120"/>
                  </a:cubicBezTo>
                  <a:cubicBezTo>
                    <a:pt x="309" y="115"/>
                    <a:pt x="317" y="110"/>
                    <a:pt x="316" y="105"/>
                  </a:cubicBezTo>
                  <a:cubicBezTo>
                    <a:pt x="312" y="104"/>
                    <a:pt x="308" y="103"/>
                    <a:pt x="304" y="101"/>
                  </a:cubicBezTo>
                  <a:cubicBezTo>
                    <a:pt x="300" y="99"/>
                    <a:pt x="301" y="97"/>
                    <a:pt x="301" y="93"/>
                  </a:cubicBezTo>
                  <a:cubicBezTo>
                    <a:pt x="301" y="88"/>
                    <a:pt x="300" y="85"/>
                    <a:pt x="299" y="81"/>
                  </a:cubicBezTo>
                  <a:cubicBezTo>
                    <a:pt x="298" y="79"/>
                    <a:pt x="299" y="78"/>
                    <a:pt x="300" y="76"/>
                  </a:cubicBezTo>
                  <a:cubicBezTo>
                    <a:pt x="300" y="74"/>
                    <a:pt x="301" y="73"/>
                    <a:pt x="301" y="71"/>
                  </a:cubicBezTo>
                  <a:cubicBezTo>
                    <a:pt x="302" y="68"/>
                    <a:pt x="301" y="64"/>
                    <a:pt x="303" y="61"/>
                  </a:cubicBezTo>
                  <a:cubicBezTo>
                    <a:pt x="305" y="57"/>
                    <a:pt x="310" y="60"/>
                    <a:pt x="313" y="56"/>
                  </a:cubicBezTo>
                  <a:cubicBezTo>
                    <a:pt x="314" y="53"/>
                    <a:pt x="314" y="49"/>
                    <a:pt x="313" y="46"/>
                  </a:cubicBezTo>
                  <a:cubicBezTo>
                    <a:pt x="313" y="43"/>
                    <a:pt x="312" y="43"/>
                    <a:pt x="310" y="42"/>
                  </a:cubicBezTo>
                  <a:cubicBezTo>
                    <a:pt x="309" y="40"/>
                    <a:pt x="307" y="38"/>
                    <a:pt x="306" y="37"/>
                  </a:cubicBezTo>
                  <a:cubicBezTo>
                    <a:pt x="305" y="35"/>
                    <a:pt x="303" y="33"/>
                    <a:pt x="302" y="31"/>
                  </a:cubicBezTo>
                  <a:cubicBezTo>
                    <a:pt x="300" y="29"/>
                    <a:pt x="297" y="29"/>
                    <a:pt x="296" y="27"/>
                  </a:cubicBezTo>
                  <a:cubicBezTo>
                    <a:pt x="296" y="25"/>
                    <a:pt x="297" y="22"/>
                    <a:pt x="296" y="20"/>
                  </a:cubicBezTo>
                  <a:cubicBezTo>
                    <a:pt x="295" y="19"/>
                    <a:pt x="292" y="19"/>
                    <a:pt x="290" y="17"/>
                  </a:cubicBezTo>
                  <a:cubicBezTo>
                    <a:pt x="288" y="16"/>
                    <a:pt x="286" y="14"/>
                    <a:pt x="283" y="14"/>
                  </a:cubicBezTo>
                  <a:cubicBezTo>
                    <a:pt x="281" y="15"/>
                    <a:pt x="282" y="17"/>
                    <a:pt x="279" y="15"/>
                  </a:cubicBezTo>
                  <a:cubicBezTo>
                    <a:pt x="276" y="14"/>
                    <a:pt x="273" y="14"/>
                    <a:pt x="270" y="12"/>
                  </a:cubicBezTo>
                  <a:cubicBezTo>
                    <a:pt x="268" y="12"/>
                    <a:pt x="265" y="9"/>
                    <a:pt x="263" y="10"/>
                  </a:cubicBezTo>
                  <a:cubicBezTo>
                    <a:pt x="263" y="10"/>
                    <a:pt x="261" y="11"/>
                    <a:pt x="260" y="11"/>
                  </a:cubicBezTo>
                  <a:cubicBezTo>
                    <a:pt x="259" y="11"/>
                    <a:pt x="258" y="12"/>
                    <a:pt x="257" y="12"/>
                  </a:cubicBezTo>
                  <a:cubicBezTo>
                    <a:pt x="255" y="14"/>
                    <a:pt x="254" y="15"/>
                    <a:pt x="252" y="14"/>
                  </a:cubicBezTo>
                  <a:cubicBezTo>
                    <a:pt x="247" y="14"/>
                    <a:pt x="244" y="9"/>
                    <a:pt x="242" y="5"/>
                  </a:cubicBezTo>
                  <a:cubicBezTo>
                    <a:pt x="242" y="3"/>
                    <a:pt x="241" y="1"/>
                    <a:pt x="238" y="0"/>
                  </a:cubicBezTo>
                  <a:cubicBezTo>
                    <a:pt x="236" y="0"/>
                    <a:pt x="235" y="2"/>
                    <a:pt x="234" y="4"/>
                  </a:cubicBezTo>
                  <a:cubicBezTo>
                    <a:pt x="234" y="5"/>
                    <a:pt x="233" y="6"/>
                    <a:pt x="232" y="7"/>
                  </a:cubicBezTo>
                  <a:cubicBezTo>
                    <a:pt x="231" y="8"/>
                    <a:pt x="230" y="8"/>
                    <a:pt x="229" y="8"/>
                  </a:cubicBezTo>
                  <a:cubicBezTo>
                    <a:pt x="227" y="10"/>
                    <a:pt x="226" y="11"/>
                    <a:pt x="222" y="11"/>
                  </a:cubicBezTo>
                  <a:cubicBezTo>
                    <a:pt x="221" y="14"/>
                    <a:pt x="221" y="17"/>
                    <a:pt x="221" y="20"/>
                  </a:cubicBezTo>
                  <a:cubicBezTo>
                    <a:pt x="222" y="23"/>
                    <a:pt x="220" y="24"/>
                    <a:pt x="219" y="27"/>
                  </a:cubicBezTo>
                  <a:cubicBezTo>
                    <a:pt x="219" y="28"/>
                    <a:pt x="219" y="31"/>
                    <a:pt x="218" y="32"/>
                  </a:cubicBezTo>
                  <a:cubicBezTo>
                    <a:pt x="217" y="33"/>
                    <a:pt x="214" y="33"/>
                    <a:pt x="212" y="34"/>
                  </a:cubicBezTo>
                  <a:cubicBezTo>
                    <a:pt x="211" y="34"/>
                    <a:pt x="208" y="34"/>
                    <a:pt x="207" y="35"/>
                  </a:cubicBezTo>
                  <a:cubicBezTo>
                    <a:pt x="205" y="36"/>
                    <a:pt x="203" y="38"/>
                    <a:pt x="202" y="40"/>
                  </a:cubicBezTo>
                  <a:cubicBezTo>
                    <a:pt x="200" y="42"/>
                    <a:pt x="198" y="44"/>
                    <a:pt x="197" y="45"/>
                  </a:cubicBezTo>
                  <a:cubicBezTo>
                    <a:pt x="195" y="47"/>
                    <a:pt x="193" y="48"/>
                    <a:pt x="191" y="49"/>
                  </a:cubicBezTo>
                  <a:cubicBezTo>
                    <a:pt x="190" y="50"/>
                    <a:pt x="189" y="51"/>
                    <a:pt x="188" y="51"/>
                  </a:cubicBezTo>
                  <a:cubicBezTo>
                    <a:pt x="187" y="51"/>
                    <a:pt x="185" y="51"/>
                    <a:pt x="184" y="51"/>
                  </a:cubicBezTo>
                  <a:cubicBezTo>
                    <a:pt x="178" y="55"/>
                    <a:pt x="188" y="63"/>
                    <a:pt x="191" y="65"/>
                  </a:cubicBezTo>
                  <a:cubicBezTo>
                    <a:pt x="192" y="66"/>
                    <a:pt x="194" y="67"/>
                    <a:pt x="194" y="68"/>
                  </a:cubicBezTo>
                  <a:cubicBezTo>
                    <a:pt x="194" y="70"/>
                    <a:pt x="192" y="70"/>
                    <a:pt x="192" y="71"/>
                  </a:cubicBezTo>
                  <a:cubicBezTo>
                    <a:pt x="190" y="73"/>
                    <a:pt x="190" y="75"/>
                    <a:pt x="188" y="77"/>
                  </a:cubicBezTo>
                  <a:cubicBezTo>
                    <a:pt x="183" y="81"/>
                    <a:pt x="181" y="84"/>
                    <a:pt x="178" y="89"/>
                  </a:cubicBezTo>
                  <a:cubicBezTo>
                    <a:pt x="176" y="93"/>
                    <a:pt x="172" y="100"/>
                    <a:pt x="168" y="101"/>
                  </a:cubicBezTo>
                  <a:cubicBezTo>
                    <a:pt x="166" y="103"/>
                    <a:pt x="166" y="103"/>
                    <a:pt x="166" y="103"/>
                  </a:cubicBezTo>
                  <a:cubicBezTo>
                    <a:pt x="165" y="104"/>
                    <a:pt x="164" y="106"/>
                    <a:pt x="163" y="108"/>
                  </a:cubicBezTo>
                  <a:cubicBezTo>
                    <a:pt x="161" y="111"/>
                    <a:pt x="159" y="114"/>
                    <a:pt x="158" y="118"/>
                  </a:cubicBezTo>
                  <a:cubicBezTo>
                    <a:pt x="157" y="120"/>
                    <a:pt x="157" y="122"/>
                    <a:pt x="156" y="124"/>
                  </a:cubicBezTo>
                  <a:cubicBezTo>
                    <a:pt x="155" y="126"/>
                    <a:pt x="153" y="127"/>
                    <a:pt x="151" y="128"/>
                  </a:cubicBezTo>
                  <a:cubicBezTo>
                    <a:pt x="147" y="131"/>
                    <a:pt x="143" y="134"/>
                    <a:pt x="140" y="138"/>
                  </a:cubicBezTo>
                  <a:cubicBezTo>
                    <a:pt x="137" y="141"/>
                    <a:pt x="134" y="145"/>
                    <a:pt x="130" y="148"/>
                  </a:cubicBezTo>
                  <a:cubicBezTo>
                    <a:pt x="126" y="150"/>
                    <a:pt x="120" y="152"/>
                    <a:pt x="118" y="157"/>
                  </a:cubicBezTo>
                  <a:cubicBezTo>
                    <a:pt x="118" y="159"/>
                    <a:pt x="118" y="160"/>
                    <a:pt x="117" y="162"/>
                  </a:cubicBezTo>
                  <a:cubicBezTo>
                    <a:pt x="116" y="163"/>
                    <a:pt x="115" y="164"/>
                    <a:pt x="114" y="165"/>
                  </a:cubicBezTo>
                  <a:cubicBezTo>
                    <a:pt x="113" y="166"/>
                    <a:pt x="111" y="168"/>
                    <a:pt x="110" y="170"/>
                  </a:cubicBezTo>
                  <a:cubicBezTo>
                    <a:pt x="109" y="173"/>
                    <a:pt x="107" y="177"/>
                    <a:pt x="106" y="180"/>
                  </a:cubicBezTo>
                  <a:cubicBezTo>
                    <a:pt x="106" y="183"/>
                    <a:pt x="106" y="185"/>
                    <a:pt x="107" y="187"/>
                  </a:cubicBezTo>
                  <a:cubicBezTo>
                    <a:pt x="108" y="189"/>
                    <a:pt x="109" y="189"/>
                    <a:pt x="110" y="190"/>
                  </a:cubicBezTo>
                  <a:cubicBezTo>
                    <a:pt x="111" y="191"/>
                    <a:pt x="110" y="192"/>
                    <a:pt x="111" y="193"/>
                  </a:cubicBezTo>
                  <a:cubicBezTo>
                    <a:pt x="114" y="196"/>
                    <a:pt x="117" y="194"/>
                    <a:pt x="120" y="195"/>
                  </a:cubicBezTo>
                  <a:cubicBezTo>
                    <a:pt x="124" y="195"/>
                    <a:pt x="127" y="198"/>
                    <a:pt x="128" y="201"/>
                  </a:cubicBezTo>
                  <a:cubicBezTo>
                    <a:pt x="128" y="203"/>
                    <a:pt x="128" y="205"/>
                    <a:pt x="129" y="206"/>
                  </a:cubicBezTo>
                  <a:cubicBezTo>
                    <a:pt x="130" y="208"/>
                    <a:pt x="131" y="210"/>
                    <a:pt x="132" y="211"/>
                  </a:cubicBezTo>
                  <a:cubicBezTo>
                    <a:pt x="133" y="214"/>
                    <a:pt x="133" y="217"/>
                    <a:pt x="132" y="220"/>
                  </a:cubicBezTo>
                  <a:cubicBezTo>
                    <a:pt x="132" y="222"/>
                    <a:pt x="131" y="223"/>
                    <a:pt x="130" y="225"/>
                  </a:cubicBezTo>
                  <a:cubicBezTo>
                    <a:pt x="129" y="228"/>
                    <a:pt x="130" y="228"/>
                    <a:pt x="131" y="230"/>
                  </a:cubicBezTo>
                  <a:cubicBezTo>
                    <a:pt x="132" y="232"/>
                    <a:pt x="131" y="236"/>
                    <a:pt x="131" y="238"/>
                  </a:cubicBezTo>
                  <a:cubicBezTo>
                    <a:pt x="131" y="242"/>
                    <a:pt x="129" y="245"/>
                    <a:pt x="130" y="248"/>
                  </a:cubicBezTo>
                  <a:cubicBezTo>
                    <a:pt x="130" y="251"/>
                    <a:pt x="132" y="254"/>
                    <a:pt x="134" y="257"/>
                  </a:cubicBezTo>
                  <a:cubicBezTo>
                    <a:pt x="135" y="260"/>
                    <a:pt x="133" y="263"/>
                    <a:pt x="130" y="265"/>
                  </a:cubicBezTo>
                  <a:cubicBezTo>
                    <a:pt x="125" y="270"/>
                    <a:pt x="130" y="277"/>
                    <a:pt x="127" y="283"/>
                  </a:cubicBezTo>
                  <a:cubicBezTo>
                    <a:pt x="127" y="283"/>
                    <a:pt x="126" y="284"/>
                    <a:pt x="126" y="285"/>
                  </a:cubicBezTo>
                  <a:cubicBezTo>
                    <a:pt x="126" y="286"/>
                    <a:pt x="126" y="287"/>
                    <a:pt x="126" y="287"/>
                  </a:cubicBezTo>
                  <a:cubicBezTo>
                    <a:pt x="125" y="289"/>
                    <a:pt x="123" y="289"/>
                    <a:pt x="123" y="290"/>
                  </a:cubicBezTo>
                  <a:cubicBezTo>
                    <a:pt x="122" y="293"/>
                    <a:pt x="124" y="295"/>
                    <a:pt x="125" y="298"/>
                  </a:cubicBezTo>
                  <a:cubicBezTo>
                    <a:pt x="125" y="299"/>
                    <a:pt x="124" y="300"/>
                    <a:pt x="124" y="301"/>
                  </a:cubicBezTo>
                  <a:cubicBezTo>
                    <a:pt x="124" y="302"/>
                    <a:pt x="124" y="303"/>
                    <a:pt x="123" y="304"/>
                  </a:cubicBezTo>
                  <a:cubicBezTo>
                    <a:pt x="123" y="306"/>
                    <a:pt x="122" y="306"/>
                    <a:pt x="121" y="307"/>
                  </a:cubicBezTo>
                  <a:cubicBezTo>
                    <a:pt x="120" y="307"/>
                    <a:pt x="119" y="309"/>
                    <a:pt x="119" y="310"/>
                  </a:cubicBezTo>
                  <a:cubicBezTo>
                    <a:pt x="119" y="311"/>
                    <a:pt x="120" y="313"/>
                    <a:pt x="119" y="314"/>
                  </a:cubicBezTo>
                  <a:cubicBezTo>
                    <a:pt x="118" y="315"/>
                    <a:pt x="116" y="314"/>
                    <a:pt x="115" y="315"/>
                  </a:cubicBezTo>
                  <a:cubicBezTo>
                    <a:pt x="114" y="315"/>
                    <a:pt x="113" y="318"/>
                    <a:pt x="112" y="319"/>
                  </a:cubicBezTo>
                  <a:cubicBezTo>
                    <a:pt x="111" y="320"/>
                    <a:pt x="111" y="322"/>
                    <a:pt x="110" y="323"/>
                  </a:cubicBezTo>
                  <a:cubicBezTo>
                    <a:pt x="110" y="324"/>
                    <a:pt x="109" y="326"/>
                    <a:pt x="109" y="327"/>
                  </a:cubicBezTo>
                  <a:cubicBezTo>
                    <a:pt x="110" y="329"/>
                    <a:pt x="111" y="328"/>
                    <a:pt x="112" y="330"/>
                  </a:cubicBezTo>
                  <a:cubicBezTo>
                    <a:pt x="113" y="333"/>
                    <a:pt x="110" y="335"/>
                    <a:pt x="110" y="337"/>
                  </a:cubicBezTo>
                  <a:cubicBezTo>
                    <a:pt x="109" y="339"/>
                    <a:pt x="111" y="340"/>
                    <a:pt x="112" y="341"/>
                  </a:cubicBezTo>
                  <a:cubicBezTo>
                    <a:pt x="112" y="342"/>
                    <a:pt x="112" y="344"/>
                    <a:pt x="112" y="346"/>
                  </a:cubicBezTo>
                  <a:cubicBezTo>
                    <a:pt x="111" y="351"/>
                    <a:pt x="111" y="357"/>
                    <a:pt x="108" y="361"/>
                  </a:cubicBezTo>
                  <a:cubicBezTo>
                    <a:pt x="107" y="363"/>
                    <a:pt x="106" y="364"/>
                    <a:pt x="105" y="366"/>
                  </a:cubicBezTo>
                  <a:cubicBezTo>
                    <a:pt x="104" y="366"/>
                    <a:pt x="104" y="367"/>
                    <a:pt x="104" y="368"/>
                  </a:cubicBezTo>
                  <a:cubicBezTo>
                    <a:pt x="103" y="369"/>
                    <a:pt x="103" y="369"/>
                    <a:pt x="102" y="370"/>
                  </a:cubicBezTo>
                  <a:cubicBezTo>
                    <a:pt x="101" y="371"/>
                    <a:pt x="102" y="372"/>
                    <a:pt x="101" y="373"/>
                  </a:cubicBezTo>
                  <a:cubicBezTo>
                    <a:pt x="99" y="375"/>
                    <a:pt x="97" y="374"/>
                    <a:pt x="95" y="376"/>
                  </a:cubicBezTo>
                  <a:cubicBezTo>
                    <a:pt x="93" y="379"/>
                    <a:pt x="91" y="381"/>
                    <a:pt x="88" y="383"/>
                  </a:cubicBezTo>
                  <a:cubicBezTo>
                    <a:pt x="86" y="384"/>
                    <a:pt x="84" y="385"/>
                    <a:pt x="82" y="385"/>
                  </a:cubicBezTo>
                  <a:cubicBezTo>
                    <a:pt x="80" y="386"/>
                    <a:pt x="78" y="385"/>
                    <a:pt x="76" y="385"/>
                  </a:cubicBezTo>
                  <a:cubicBezTo>
                    <a:pt x="72" y="385"/>
                    <a:pt x="68" y="387"/>
                    <a:pt x="64" y="386"/>
                  </a:cubicBezTo>
                  <a:cubicBezTo>
                    <a:pt x="62" y="385"/>
                    <a:pt x="60" y="385"/>
                    <a:pt x="59" y="386"/>
                  </a:cubicBezTo>
                  <a:cubicBezTo>
                    <a:pt x="57" y="388"/>
                    <a:pt x="57" y="390"/>
                    <a:pt x="57" y="392"/>
                  </a:cubicBezTo>
                  <a:cubicBezTo>
                    <a:pt x="57" y="393"/>
                    <a:pt x="56" y="395"/>
                    <a:pt x="55" y="397"/>
                  </a:cubicBezTo>
                  <a:cubicBezTo>
                    <a:pt x="54" y="397"/>
                    <a:pt x="53" y="398"/>
                    <a:pt x="53" y="398"/>
                  </a:cubicBezTo>
                  <a:cubicBezTo>
                    <a:pt x="52" y="399"/>
                    <a:pt x="52" y="401"/>
                    <a:pt x="51" y="402"/>
                  </a:cubicBezTo>
                  <a:cubicBezTo>
                    <a:pt x="50" y="404"/>
                    <a:pt x="49" y="407"/>
                    <a:pt x="47" y="409"/>
                  </a:cubicBezTo>
                  <a:cubicBezTo>
                    <a:pt x="45" y="411"/>
                    <a:pt x="43" y="409"/>
                    <a:pt x="41" y="410"/>
                  </a:cubicBezTo>
                  <a:cubicBezTo>
                    <a:pt x="39" y="410"/>
                    <a:pt x="39" y="413"/>
                    <a:pt x="37" y="414"/>
                  </a:cubicBezTo>
                  <a:cubicBezTo>
                    <a:pt x="35" y="415"/>
                    <a:pt x="31" y="413"/>
                    <a:pt x="29" y="414"/>
                  </a:cubicBezTo>
                  <a:cubicBezTo>
                    <a:pt x="25" y="415"/>
                    <a:pt x="23" y="417"/>
                    <a:pt x="20" y="419"/>
                  </a:cubicBezTo>
                  <a:cubicBezTo>
                    <a:pt x="16" y="421"/>
                    <a:pt x="16" y="421"/>
                    <a:pt x="16" y="425"/>
                  </a:cubicBezTo>
                  <a:cubicBezTo>
                    <a:pt x="16" y="427"/>
                    <a:pt x="16" y="429"/>
                    <a:pt x="16" y="430"/>
                  </a:cubicBezTo>
                  <a:cubicBezTo>
                    <a:pt x="16" y="432"/>
                    <a:pt x="16" y="433"/>
                    <a:pt x="14" y="434"/>
                  </a:cubicBezTo>
                  <a:cubicBezTo>
                    <a:pt x="13" y="436"/>
                    <a:pt x="13" y="437"/>
                    <a:pt x="14" y="439"/>
                  </a:cubicBezTo>
                  <a:cubicBezTo>
                    <a:pt x="14" y="443"/>
                    <a:pt x="15" y="447"/>
                    <a:pt x="13" y="450"/>
                  </a:cubicBezTo>
                  <a:cubicBezTo>
                    <a:pt x="10" y="453"/>
                    <a:pt x="5" y="453"/>
                    <a:pt x="2" y="457"/>
                  </a:cubicBezTo>
                  <a:cubicBezTo>
                    <a:pt x="1" y="458"/>
                    <a:pt x="0" y="459"/>
                    <a:pt x="0" y="461"/>
                  </a:cubicBezTo>
                  <a:cubicBezTo>
                    <a:pt x="0" y="461"/>
                    <a:pt x="0" y="462"/>
                    <a:pt x="0" y="462"/>
                  </a:cubicBezTo>
                  <a:cubicBezTo>
                    <a:pt x="2" y="466"/>
                    <a:pt x="5" y="470"/>
                    <a:pt x="7" y="474"/>
                  </a:cubicBezTo>
                  <a:cubicBezTo>
                    <a:pt x="8" y="477"/>
                    <a:pt x="9" y="483"/>
                    <a:pt x="12" y="486"/>
                  </a:cubicBezTo>
                  <a:cubicBezTo>
                    <a:pt x="15" y="489"/>
                    <a:pt x="20" y="489"/>
                    <a:pt x="24" y="491"/>
                  </a:cubicBezTo>
                  <a:cubicBezTo>
                    <a:pt x="29" y="493"/>
                    <a:pt x="33" y="497"/>
                    <a:pt x="39" y="499"/>
                  </a:cubicBezTo>
                  <a:cubicBezTo>
                    <a:pt x="42" y="500"/>
                    <a:pt x="41" y="502"/>
                    <a:pt x="42" y="505"/>
                  </a:cubicBezTo>
                  <a:cubicBezTo>
                    <a:pt x="43" y="510"/>
                    <a:pt x="47" y="508"/>
                    <a:pt x="50" y="508"/>
                  </a:cubicBezTo>
                  <a:cubicBezTo>
                    <a:pt x="54" y="509"/>
                    <a:pt x="55" y="514"/>
                    <a:pt x="56" y="517"/>
                  </a:cubicBezTo>
                  <a:cubicBezTo>
                    <a:pt x="59" y="522"/>
                    <a:pt x="55" y="523"/>
                    <a:pt x="55" y="528"/>
                  </a:cubicBezTo>
                  <a:cubicBezTo>
                    <a:pt x="56" y="531"/>
                    <a:pt x="57" y="532"/>
                    <a:pt x="59" y="534"/>
                  </a:cubicBezTo>
                  <a:cubicBezTo>
                    <a:pt x="63" y="539"/>
                    <a:pt x="64" y="553"/>
                    <a:pt x="56" y="554"/>
                  </a:cubicBezTo>
                  <a:cubicBezTo>
                    <a:pt x="52" y="555"/>
                    <a:pt x="56" y="559"/>
                    <a:pt x="58" y="561"/>
                  </a:cubicBezTo>
                  <a:cubicBezTo>
                    <a:pt x="61" y="564"/>
                    <a:pt x="66" y="563"/>
                    <a:pt x="70" y="562"/>
                  </a:cubicBezTo>
                  <a:cubicBezTo>
                    <a:pt x="80" y="560"/>
                    <a:pt x="85" y="555"/>
                    <a:pt x="93" y="547"/>
                  </a:cubicBezTo>
                  <a:cubicBezTo>
                    <a:pt x="100" y="540"/>
                    <a:pt x="108" y="533"/>
                    <a:pt x="116" y="525"/>
                  </a:cubicBezTo>
                  <a:cubicBezTo>
                    <a:pt x="122" y="519"/>
                    <a:pt x="125" y="511"/>
                    <a:pt x="132" y="506"/>
                  </a:cubicBezTo>
                  <a:cubicBezTo>
                    <a:pt x="133" y="506"/>
                    <a:pt x="134" y="505"/>
                    <a:pt x="134" y="504"/>
                  </a:cubicBezTo>
                  <a:cubicBezTo>
                    <a:pt x="136" y="504"/>
                    <a:pt x="138" y="504"/>
                    <a:pt x="140" y="504"/>
                  </a:cubicBezTo>
                  <a:cubicBezTo>
                    <a:pt x="143" y="504"/>
                    <a:pt x="145" y="504"/>
                    <a:pt x="148" y="503"/>
                  </a:cubicBezTo>
                  <a:cubicBezTo>
                    <a:pt x="153" y="503"/>
                    <a:pt x="158" y="502"/>
                    <a:pt x="161" y="497"/>
                  </a:cubicBezTo>
                  <a:cubicBezTo>
                    <a:pt x="165" y="491"/>
                    <a:pt x="170" y="479"/>
                    <a:pt x="178" y="479"/>
                  </a:cubicBezTo>
                  <a:cubicBezTo>
                    <a:pt x="183" y="479"/>
                    <a:pt x="185" y="484"/>
                    <a:pt x="189" y="484"/>
                  </a:cubicBezTo>
                  <a:cubicBezTo>
                    <a:pt x="193" y="484"/>
                    <a:pt x="200" y="484"/>
                    <a:pt x="203" y="482"/>
                  </a:cubicBezTo>
                  <a:cubicBezTo>
                    <a:pt x="206" y="480"/>
                    <a:pt x="210" y="478"/>
                    <a:pt x="212" y="475"/>
                  </a:cubicBezTo>
                  <a:cubicBezTo>
                    <a:pt x="214" y="470"/>
                    <a:pt x="215" y="474"/>
                    <a:pt x="219" y="473"/>
                  </a:cubicBezTo>
                  <a:cubicBezTo>
                    <a:pt x="222" y="473"/>
                    <a:pt x="228" y="468"/>
                    <a:pt x="230" y="466"/>
                  </a:cubicBezTo>
                  <a:cubicBezTo>
                    <a:pt x="231" y="463"/>
                    <a:pt x="232" y="458"/>
                    <a:pt x="234" y="456"/>
                  </a:cubicBezTo>
                  <a:cubicBezTo>
                    <a:pt x="236" y="455"/>
                    <a:pt x="237" y="454"/>
                    <a:pt x="238" y="452"/>
                  </a:cubicBezTo>
                  <a:cubicBezTo>
                    <a:pt x="239" y="450"/>
                    <a:pt x="240" y="451"/>
                    <a:pt x="242" y="450"/>
                  </a:cubicBezTo>
                  <a:cubicBezTo>
                    <a:pt x="245" y="449"/>
                    <a:pt x="246" y="444"/>
                    <a:pt x="247" y="442"/>
                  </a:cubicBezTo>
                  <a:cubicBezTo>
                    <a:pt x="249" y="437"/>
                    <a:pt x="250" y="433"/>
                    <a:pt x="255" y="432"/>
                  </a:cubicBezTo>
                  <a:cubicBezTo>
                    <a:pt x="259" y="430"/>
                    <a:pt x="261" y="428"/>
                    <a:pt x="264" y="425"/>
                  </a:cubicBezTo>
                  <a:cubicBezTo>
                    <a:pt x="266" y="423"/>
                    <a:pt x="270" y="427"/>
                    <a:pt x="272" y="426"/>
                  </a:cubicBezTo>
                  <a:cubicBezTo>
                    <a:pt x="275" y="426"/>
                    <a:pt x="281" y="425"/>
                    <a:pt x="282" y="422"/>
                  </a:cubicBezTo>
                  <a:cubicBezTo>
                    <a:pt x="284" y="417"/>
                    <a:pt x="286" y="417"/>
                    <a:pt x="290" y="415"/>
                  </a:cubicBezTo>
                  <a:cubicBezTo>
                    <a:pt x="293" y="414"/>
                    <a:pt x="293" y="409"/>
                    <a:pt x="297" y="408"/>
                  </a:cubicBezTo>
                  <a:cubicBezTo>
                    <a:pt x="299" y="408"/>
                    <a:pt x="301" y="408"/>
                    <a:pt x="303" y="408"/>
                  </a:cubicBezTo>
                  <a:cubicBezTo>
                    <a:pt x="305" y="407"/>
                    <a:pt x="307" y="406"/>
                    <a:pt x="309" y="405"/>
                  </a:cubicBezTo>
                  <a:cubicBezTo>
                    <a:pt x="313" y="404"/>
                    <a:pt x="317" y="404"/>
                    <a:pt x="321" y="407"/>
                  </a:cubicBezTo>
                  <a:cubicBezTo>
                    <a:pt x="326" y="411"/>
                    <a:pt x="331" y="408"/>
                    <a:pt x="336" y="409"/>
                  </a:cubicBezTo>
                  <a:cubicBezTo>
                    <a:pt x="340" y="410"/>
                    <a:pt x="344" y="412"/>
                    <a:pt x="348" y="412"/>
                  </a:cubicBezTo>
                  <a:cubicBezTo>
                    <a:pt x="352" y="412"/>
                    <a:pt x="354" y="409"/>
                    <a:pt x="356" y="406"/>
                  </a:cubicBezTo>
                  <a:cubicBezTo>
                    <a:pt x="360" y="402"/>
                    <a:pt x="355" y="400"/>
                    <a:pt x="357" y="396"/>
                  </a:cubicBezTo>
                  <a:cubicBezTo>
                    <a:pt x="359" y="389"/>
                    <a:pt x="376" y="388"/>
                    <a:pt x="376" y="396"/>
                  </a:cubicBezTo>
                  <a:cubicBezTo>
                    <a:pt x="376" y="397"/>
                    <a:pt x="381" y="401"/>
                    <a:pt x="383" y="401"/>
                  </a:cubicBezTo>
                  <a:cubicBezTo>
                    <a:pt x="387" y="403"/>
                    <a:pt x="394" y="401"/>
                    <a:pt x="398" y="401"/>
                  </a:cubicBezTo>
                  <a:cubicBezTo>
                    <a:pt x="402" y="402"/>
                    <a:pt x="412" y="407"/>
                    <a:pt x="415" y="405"/>
                  </a:cubicBezTo>
                  <a:cubicBezTo>
                    <a:pt x="419" y="402"/>
                    <a:pt x="421" y="398"/>
                    <a:pt x="422" y="393"/>
                  </a:cubicBezTo>
                  <a:cubicBezTo>
                    <a:pt x="424" y="390"/>
                    <a:pt x="425" y="387"/>
                    <a:pt x="428" y="384"/>
                  </a:cubicBezTo>
                  <a:cubicBezTo>
                    <a:pt x="430" y="381"/>
                    <a:pt x="428" y="377"/>
                    <a:pt x="432" y="374"/>
                  </a:cubicBezTo>
                  <a:cubicBezTo>
                    <a:pt x="435" y="373"/>
                    <a:pt x="442" y="376"/>
                    <a:pt x="445" y="377"/>
                  </a:cubicBezTo>
                  <a:cubicBezTo>
                    <a:pt x="450" y="379"/>
                    <a:pt x="451" y="379"/>
                    <a:pt x="456" y="377"/>
                  </a:cubicBezTo>
                  <a:cubicBezTo>
                    <a:pt x="457" y="376"/>
                    <a:pt x="459" y="377"/>
                    <a:pt x="461" y="378"/>
                  </a:cubicBezTo>
                  <a:cubicBezTo>
                    <a:pt x="464" y="379"/>
                    <a:pt x="467" y="378"/>
                    <a:pt x="470" y="379"/>
                  </a:cubicBezTo>
                  <a:cubicBezTo>
                    <a:pt x="473" y="380"/>
                    <a:pt x="475" y="381"/>
                    <a:pt x="479" y="382"/>
                  </a:cubicBezTo>
                  <a:cubicBezTo>
                    <a:pt x="481" y="383"/>
                    <a:pt x="483" y="383"/>
                    <a:pt x="484" y="385"/>
                  </a:cubicBezTo>
                  <a:cubicBezTo>
                    <a:pt x="486" y="387"/>
                    <a:pt x="487" y="385"/>
                    <a:pt x="490" y="385"/>
                  </a:cubicBezTo>
                  <a:cubicBezTo>
                    <a:pt x="492" y="384"/>
                    <a:pt x="497" y="386"/>
                    <a:pt x="497" y="382"/>
                  </a:cubicBezTo>
                  <a:cubicBezTo>
                    <a:pt x="496" y="375"/>
                    <a:pt x="511" y="378"/>
                    <a:pt x="516" y="379"/>
                  </a:cubicBezTo>
                  <a:cubicBezTo>
                    <a:pt x="521" y="379"/>
                    <a:pt x="524" y="376"/>
                    <a:pt x="530" y="377"/>
                  </a:cubicBezTo>
                  <a:cubicBezTo>
                    <a:pt x="535" y="378"/>
                    <a:pt x="538" y="379"/>
                    <a:pt x="543" y="378"/>
                  </a:cubicBezTo>
                  <a:cubicBezTo>
                    <a:pt x="548" y="376"/>
                    <a:pt x="549" y="374"/>
                    <a:pt x="550" y="370"/>
                  </a:cubicBezTo>
                  <a:cubicBezTo>
                    <a:pt x="552" y="365"/>
                    <a:pt x="557" y="364"/>
                    <a:pt x="559" y="360"/>
                  </a:cubicBezTo>
                  <a:cubicBezTo>
                    <a:pt x="561" y="356"/>
                    <a:pt x="562" y="352"/>
                    <a:pt x="563" y="348"/>
                  </a:cubicBezTo>
                  <a:cubicBezTo>
                    <a:pt x="565" y="345"/>
                    <a:pt x="568" y="345"/>
                    <a:pt x="570" y="342"/>
                  </a:cubicBezTo>
                  <a:cubicBezTo>
                    <a:pt x="573" y="338"/>
                    <a:pt x="573" y="335"/>
                    <a:pt x="574" y="329"/>
                  </a:cubicBezTo>
                  <a:cubicBezTo>
                    <a:pt x="575" y="329"/>
                    <a:pt x="575" y="328"/>
                    <a:pt x="575" y="327"/>
                  </a:cubicBezTo>
                  <a:cubicBezTo>
                    <a:pt x="574" y="327"/>
                    <a:pt x="573" y="327"/>
                    <a:pt x="572" y="327"/>
                  </a:cubicBezTo>
                  <a:cubicBezTo>
                    <a:pt x="570" y="328"/>
                    <a:pt x="570" y="328"/>
                    <a:pt x="568" y="329"/>
                  </a:cubicBezTo>
                  <a:cubicBezTo>
                    <a:pt x="567" y="329"/>
                    <a:pt x="565" y="329"/>
                    <a:pt x="564" y="329"/>
                  </a:cubicBezTo>
                  <a:cubicBezTo>
                    <a:pt x="564" y="329"/>
                    <a:pt x="563" y="329"/>
                    <a:pt x="562" y="329"/>
                  </a:cubicBezTo>
                  <a:cubicBezTo>
                    <a:pt x="562" y="329"/>
                    <a:pt x="561" y="330"/>
                    <a:pt x="561" y="331"/>
                  </a:cubicBezTo>
                  <a:cubicBezTo>
                    <a:pt x="559" y="331"/>
                    <a:pt x="558" y="330"/>
                    <a:pt x="557" y="330"/>
                  </a:cubicBezTo>
                  <a:cubicBezTo>
                    <a:pt x="555" y="330"/>
                    <a:pt x="551" y="330"/>
                    <a:pt x="549" y="329"/>
                  </a:cubicBezTo>
                  <a:cubicBezTo>
                    <a:pt x="552" y="327"/>
                    <a:pt x="554" y="324"/>
                    <a:pt x="553" y="320"/>
                  </a:cubicBezTo>
                  <a:cubicBezTo>
                    <a:pt x="553" y="319"/>
                    <a:pt x="553" y="317"/>
                    <a:pt x="551" y="316"/>
                  </a:cubicBezTo>
                  <a:cubicBezTo>
                    <a:pt x="550" y="314"/>
                    <a:pt x="547" y="314"/>
                    <a:pt x="547" y="312"/>
                  </a:cubicBezTo>
                  <a:cubicBezTo>
                    <a:pt x="545" y="311"/>
                    <a:pt x="543" y="313"/>
                    <a:pt x="542" y="312"/>
                  </a:cubicBezTo>
                  <a:cubicBezTo>
                    <a:pt x="541" y="312"/>
                    <a:pt x="539" y="311"/>
                    <a:pt x="538" y="310"/>
                  </a:cubicBezTo>
                  <a:cubicBezTo>
                    <a:pt x="535" y="308"/>
                    <a:pt x="534" y="304"/>
                    <a:pt x="533" y="302"/>
                  </a:cubicBezTo>
                  <a:cubicBezTo>
                    <a:pt x="531" y="299"/>
                    <a:pt x="530" y="296"/>
                    <a:pt x="529" y="293"/>
                  </a:cubicBezTo>
                  <a:cubicBezTo>
                    <a:pt x="527" y="290"/>
                    <a:pt x="524" y="287"/>
                    <a:pt x="522" y="284"/>
                  </a:cubicBezTo>
                  <a:cubicBezTo>
                    <a:pt x="521" y="283"/>
                    <a:pt x="520" y="282"/>
                    <a:pt x="520" y="280"/>
                  </a:cubicBezTo>
                  <a:cubicBezTo>
                    <a:pt x="519" y="278"/>
                    <a:pt x="519" y="277"/>
                    <a:pt x="518" y="276"/>
                  </a:cubicBezTo>
                  <a:cubicBezTo>
                    <a:pt x="517" y="273"/>
                    <a:pt x="516" y="271"/>
                    <a:pt x="514" y="269"/>
                  </a:cubicBezTo>
                  <a:cubicBezTo>
                    <a:pt x="513" y="268"/>
                    <a:pt x="510" y="267"/>
                    <a:pt x="508" y="265"/>
                  </a:cubicBezTo>
                  <a:cubicBezTo>
                    <a:pt x="507" y="264"/>
                    <a:pt x="507" y="264"/>
                    <a:pt x="506" y="262"/>
                  </a:cubicBezTo>
                  <a:cubicBezTo>
                    <a:pt x="506" y="261"/>
                    <a:pt x="505" y="260"/>
                    <a:pt x="505" y="259"/>
                  </a:cubicBezTo>
                  <a:cubicBezTo>
                    <a:pt x="504" y="257"/>
                    <a:pt x="504" y="257"/>
                    <a:pt x="505" y="255"/>
                  </a:cubicBezTo>
                  <a:cubicBezTo>
                    <a:pt x="505" y="253"/>
                    <a:pt x="504" y="250"/>
                    <a:pt x="502" y="248"/>
                  </a:cubicBezTo>
                  <a:cubicBezTo>
                    <a:pt x="500" y="246"/>
                    <a:pt x="499" y="244"/>
                    <a:pt x="498" y="242"/>
                  </a:cubicBezTo>
                  <a:cubicBezTo>
                    <a:pt x="496" y="239"/>
                    <a:pt x="494" y="238"/>
                    <a:pt x="491" y="236"/>
                  </a:cubicBezTo>
                  <a:cubicBezTo>
                    <a:pt x="490" y="235"/>
                    <a:pt x="488" y="234"/>
                    <a:pt x="486" y="234"/>
                  </a:cubicBezTo>
                  <a:cubicBezTo>
                    <a:pt x="484" y="235"/>
                    <a:pt x="484" y="237"/>
                    <a:pt x="482" y="237"/>
                  </a:cubicBezTo>
                  <a:cubicBezTo>
                    <a:pt x="480" y="237"/>
                    <a:pt x="479" y="237"/>
                    <a:pt x="477" y="237"/>
                  </a:cubicBezTo>
                  <a:cubicBezTo>
                    <a:pt x="474" y="237"/>
                    <a:pt x="471" y="237"/>
                    <a:pt x="468" y="237"/>
                  </a:cubicBezTo>
                  <a:cubicBezTo>
                    <a:pt x="466" y="237"/>
                    <a:pt x="465" y="236"/>
                    <a:pt x="464" y="235"/>
                  </a:cubicBezTo>
                  <a:cubicBezTo>
                    <a:pt x="462" y="234"/>
                    <a:pt x="462" y="233"/>
                    <a:pt x="460" y="232"/>
                  </a:cubicBezTo>
                  <a:cubicBezTo>
                    <a:pt x="458" y="232"/>
                    <a:pt x="457" y="231"/>
                    <a:pt x="455" y="230"/>
                  </a:cubicBezTo>
                  <a:cubicBezTo>
                    <a:pt x="454" y="229"/>
                    <a:pt x="454" y="229"/>
                    <a:pt x="453" y="228"/>
                  </a:cubicBezTo>
                  <a:cubicBezTo>
                    <a:pt x="452" y="226"/>
                    <a:pt x="450" y="225"/>
                    <a:pt x="449" y="223"/>
                  </a:cubicBezTo>
                  <a:cubicBezTo>
                    <a:pt x="449" y="222"/>
                    <a:pt x="450" y="221"/>
                    <a:pt x="449" y="221"/>
                  </a:cubicBezTo>
                  <a:cubicBezTo>
                    <a:pt x="449" y="220"/>
                    <a:pt x="448" y="220"/>
                    <a:pt x="447" y="219"/>
                  </a:cubicBezTo>
                  <a:cubicBezTo>
                    <a:pt x="445" y="218"/>
                    <a:pt x="445" y="217"/>
                    <a:pt x="445" y="216"/>
                  </a:cubicBezTo>
                  <a:cubicBezTo>
                    <a:pt x="444" y="214"/>
                    <a:pt x="443" y="214"/>
                    <a:pt x="442" y="213"/>
                  </a:cubicBezTo>
                  <a:cubicBezTo>
                    <a:pt x="441" y="213"/>
                    <a:pt x="440" y="212"/>
                    <a:pt x="440" y="212"/>
                  </a:cubicBezTo>
                  <a:cubicBezTo>
                    <a:pt x="439" y="212"/>
                    <a:pt x="438" y="212"/>
                    <a:pt x="437" y="211"/>
                  </a:cubicBezTo>
                  <a:cubicBezTo>
                    <a:pt x="436" y="210"/>
                    <a:pt x="436" y="208"/>
                    <a:pt x="435" y="207"/>
                  </a:cubicBezTo>
                  <a:cubicBezTo>
                    <a:pt x="433" y="204"/>
                    <a:pt x="430" y="200"/>
                    <a:pt x="427" y="199"/>
                  </a:cubicBezTo>
                  <a:cubicBezTo>
                    <a:pt x="426" y="199"/>
                    <a:pt x="424" y="199"/>
                    <a:pt x="423" y="197"/>
                  </a:cubicBezTo>
                  <a:cubicBezTo>
                    <a:pt x="422" y="196"/>
                    <a:pt x="421" y="194"/>
                    <a:pt x="420" y="193"/>
                  </a:cubicBezTo>
                  <a:cubicBezTo>
                    <a:pt x="417" y="191"/>
                    <a:pt x="414" y="193"/>
                    <a:pt x="411" y="193"/>
                  </a:cubicBezTo>
                  <a:cubicBezTo>
                    <a:pt x="409" y="194"/>
                    <a:pt x="403" y="195"/>
                    <a:pt x="402" y="193"/>
                  </a:cubicBezTo>
                  <a:cubicBezTo>
                    <a:pt x="401" y="193"/>
                    <a:pt x="401" y="192"/>
                    <a:pt x="401" y="191"/>
                  </a:cubicBezTo>
                  <a:cubicBezTo>
                    <a:pt x="400" y="190"/>
                    <a:pt x="400" y="191"/>
                    <a:pt x="399" y="190"/>
                  </a:cubicBezTo>
                  <a:cubicBezTo>
                    <a:pt x="398" y="189"/>
                    <a:pt x="396" y="188"/>
                    <a:pt x="395" y="187"/>
                  </a:cubicBezTo>
                  <a:cubicBezTo>
                    <a:pt x="394" y="185"/>
                    <a:pt x="393" y="183"/>
                    <a:pt x="391" y="181"/>
                  </a:cubicBezTo>
                  <a:cubicBezTo>
                    <a:pt x="390" y="179"/>
                    <a:pt x="388" y="178"/>
                    <a:pt x="386" y="177"/>
                  </a:cubicBezTo>
                  <a:cubicBezTo>
                    <a:pt x="385" y="176"/>
                    <a:pt x="385" y="175"/>
                    <a:pt x="384" y="174"/>
                  </a:cubicBezTo>
                  <a:cubicBezTo>
                    <a:pt x="384" y="173"/>
                    <a:pt x="384" y="172"/>
                    <a:pt x="384" y="171"/>
                  </a:cubicBezTo>
                  <a:cubicBezTo>
                    <a:pt x="383" y="170"/>
                    <a:pt x="382" y="168"/>
                    <a:pt x="380" y="167"/>
                  </a:cubicBezTo>
                  <a:cubicBezTo>
                    <a:pt x="379" y="166"/>
                    <a:pt x="377" y="166"/>
                    <a:pt x="377" y="164"/>
                  </a:cubicBezTo>
                  <a:cubicBezTo>
                    <a:pt x="377" y="163"/>
                    <a:pt x="378" y="161"/>
                    <a:pt x="378" y="160"/>
                  </a:cubicBezTo>
                  <a:cubicBezTo>
                    <a:pt x="378" y="160"/>
                    <a:pt x="378" y="160"/>
                    <a:pt x="379" y="159"/>
                  </a:cubicBezTo>
                  <a:cubicBezTo>
                    <a:pt x="377" y="157"/>
                    <a:pt x="375" y="155"/>
                    <a:pt x="373" y="154"/>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45" name="Freeform 66"/>
            <p:cNvSpPr>
              <a:spLocks/>
            </p:cNvSpPr>
            <p:nvPr/>
          </p:nvSpPr>
          <p:spPr bwMode="auto">
            <a:xfrm>
              <a:off x="6146800" y="4608513"/>
              <a:ext cx="1139825" cy="836613"/>
            </a:xfrm>
            <a:custGeom>
              <a:avLst/>
              <a:gdLst>
                <a:gd name="T0" fmla="*/ 159 w 304"/>
                <a:gd name="T1" fmla="*/ 76 h 223"/>
                <a:gd name="T2" fmla="*/ 142 w 304"/>
                <a:gd name="T3" fmla="*/ 66 h 223"/>
                <a:gd name="T4" fmla="*/ 124 w 304"/>
                <a:gd name="T5" fmla="*/ 72 h 223"/>
                <a:gd name="T6" fmla="*/ 123 w 304"/>
                <a:gd name="T7" fmla="*/ 95 h 223"/>
                <a:gd name="T8" fmla="*/ 114 w 304"/>
                <a:gd name="T9" fmla="*/ 109 h 223"/>
                <a:gd name="T10" fmla="*/ 104 w 304"/>
                <a:gd name="T11" fmla="*/ 108 h 223"/>
                <a:gd name="T12" fmla="*/ 96 w 304"/>
                <a:gd name="T13" fmla="*/ 98 h 223"/>
                <a:gd name="T14" fmla="*/ 97 w 304"/>
                <a:gd name="T15" fmla="*/ 77 h 223"/>
                <a:gd name="T16" fmla="*/ 83 w 304"/>
                <a:gd name="T17" fmla="*/ 71 h 223"/>
                <a:gd name="T18" fmla="*/ 77 w 304"/>
                <a:gd name="T19" fmla="*/ 58 h 223"/>
                <a:gd name="T20" fmla="*/ 67 w 304"/>
                <a:gd name="T21" fmla="*/ 45 h 223"/>
                <a:gd name="T22" fmla="*/ 62 w 304"/>
                <a:gd name="T23" fmla="*/ 11 h 223"/>
                <a:gd name="T24" fmla="*/ 56 w 304"/>
                <a:gd name="T25" fmla="*/ 5 h 223"/>
                <a:gd name="T26" fmla="*/ 48 w 304"/>
                <a:gd name="T27" fmla="*/ 5 h 223"/>
                <a:gd name="T28" fmla="*/ 37 w 304"/>
                <a:gd name="T29" fmla="*/ 7 h 223"/>
                <a:gd name="T30" fmla="*/ 29 w 304"/>
                <a:gd name="T31" fmla="*/ 18 h 223"/>
                <a:gd name="T32" fmla="*/ 3 w 304"/>
                <a:gd name="T33" fmla="*/ 22 h 223"/>
                <a:gd name="T34" fmla="*/ 5 w 304"/>
                <a:gd name="T35" fmla="*/ 38 h 223"/>
                <a:gd name="T36" fmla="*/ 11 w 304"/>
                <a:gd name="T37" fmla="*/ 68 h 223"/>
                <a:gd name="T38" fmla="*/ 3 w 304"/>
                <a:gd name="T39" fmla="*/ 78 h 223"/>
                <a:gd name="T40" fmla="*/ 8 w 304"/>
                <a:gd name="T41" fmla="*/ 101 h 223"/>
                <a:gd name="T42" fmla="*/ 3 w 304"/>
                <a:gd name="T43" fmla="*/ 120 h 223"/>
                <a:gd name="T44" fmla="*/ 16 w 304"/>
                <a:gd name="T45" fmla="*/ 133 h 223"/>
                <a:gd name="T46" fmla="*/ 23 w 304"/>
                <a:gd name="T47" fmla="*/ 139 h 223"/>
                <a:gd name="T48" fmla="*/ 31 w 304"/>
                <a:gd name="T49" fmla="*/ 148 h 223"/>
                <a:gd name="T50" fmla="*/ 39 w 304"/>
                <a:gd name="T51" fmla="*/ 161 h 223"/>
                <a:gd name="T52" fmla="*/ 49 w 304"/>
                <a:gd name="T53" fmla="*/ 176 h 223"/>
                <a:gd name="T54" fmla="*/ 52 w 304"/>
                <a:gd name="T55" fmla="*/ 191 h 223"/>
                <a:gd name="T56" fmla="*/ 64 w 304"/>
                <a:gd name="T57" fmla="*/ 197 h 223"/>
                <a:gd name="T58" fmla="*/ 80 w 304"/>
                <a:gd name="T59" fmla="*/ 201 h 223"/>
                <a:gd name="T60" fmla="*/ 101 w 304"/>
                <a:gd name="T61" fmla="*/ 210 h 223"/>
                <a:gd name="T62" fmla="*/ 127 w 304"/>
                <a:gd name="T63" fmla="*/ 207 h 223"/>
                <a:gd name="T64" fmla="*/ 144 w 304"/>
                <a:gd name="T65" fmla="*/ 217 h 223"/>
                <a:gd name="T66" fmla="*/ 158 w 304"/>
                <a:gd name="T67" fmla="*/ 221 h 223"/>
                <a:gd name="T68" fmla="*/ 181 w 304"/>
                <a:gd name="T69" fmla="*/ 219 h 223"/>
                <a:gd name="T70" fmla="*/ 198 w 304"/>
                <a:gd name="T71" fmla="*/ 223 h 223"/>
                <a:gd name="T72" fmla="*/ 206 w 304"/>
                <a:gd name="T73" fmla="*/ 219 h 223"/>
                <a:gd name="T74" fmla="*/ 217 w 304"/>
                <a:gd name="T75" fmla="*/ 216 h 223"/>
                <a:gd name="T76" fmla="*/ 234 w 304"/>
                <a:gd name="T77" fmla="*/ 206 h 223"/>
                <a:gd name="T78" fmla="*/ 252 w 304"/>
                <a:gd name="T79" fmla="*/ 202 h 223"/>
                <a:gd name="T80" fmla="*/ 268 w 304"/>
                <a:gd name="T81" fmla="*/ 191 h 223"/>
                <a:gd name="T82" fmla="*/ 288 w 304"/>
                <a:gd name="T83" fmla="*/ 181 h 223"/>
                <a:gd name="T84" fmla="*/ 304 w 304"/>
                <a:gd name="T85" fmla="*/ 163 h 223"/>
                <a:gd name="T86" fmla="*/ 295 w 304"/>
                <a:gd name="T87" fmla="*/ 155 h 223"/>
                <a:gd name="T88" fmla="*/ 280 w 304"/>
                <a:gd name="T89" fmla="*/ 140 h 223"/>
                <a:gd name="T90" fmla="*/ 265 w 304"/>
                <a:gd name="T91" fmla="*/ 136 h 223"/>
                <a:gd name="T92" fmla="*/ 243 w 304"/>
                <a:gd name="T93" fmla="*/ 132 h 223"/>
                <a:gd name="T94" fmla="*/ 234 w 304"/>
                <a:gd name="T95" fmla="*/ 126 h 223"/>
                <a:gd name="T96" fmla="*/ 228 w 304"/>
                <a:gd name="T97" fmla="*/ 108 h 223"/>
                <a:gd name="T98" fmla="*/ 207 w 304"/>
                <a:gd name="T99" fmla="*/ 114 h 223"/>
                <a:gd name="T100" fmla="*/ 200 w 304"/>
                <a:gd name="T101" fmla="*/ 115 h 223"/>
                <a:gd name="T102" fmla="*/ 186 w 304"/>
                <a:gd name="T103" fmla="*/ 118 h 223"/>
                <a:gd name="T104" fmla="*/ 181 w 304"/>
                <a:gd name="T105" fmla="*/ 95 h 223"/>
                <a:gd name="T106" fmla="*/ 179 w 304"/>
                <a:gd name="T107" fmla="*/ 7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4" h="223">
                  <a:moveTo>
                    <a:pt x="177" y="70"/>
                  </a:moveTo>
                  <a:cubicBezTo>
                    <a:pt x="175" y="70"/>
                    <a:pt x="173" y="72"/>
                    <a:pt x="171" y="73"/>
                  </a:cubicBezTo>
                  <a:cubicBezTo>
                    <a:pt x="169" y="73"/>
                    <a:pt x="166" y="72"/>
                    <a:pt x="164" y="73"/>
                  </a:cubicBezTo>
                  <a:cubicBezTo>
                    <a:pt x="162" y="73"/>
                    <a:pt x="161" y="77"/>
                    <a:pt x="159" y="76"/>
                  </a:cubicBezTo>
                  <a:cubicBezTo>
                    <a:pt x="156" y="76"/>
                    <a:pt x="155" y="72"/>
                    <a:pt x="153" y="71"/>
                  </a:cubicBezTo>
                  <a:cubicBezTo>
                    <a:pt x="152" y="70"/>
                    <a:pt x="151" y="70"/>
                    <a:pt x="150" y="70"/>
                  </a:cubicBezTo>
                  <a:cubicBezTo>
                    <a:pt x="149" y="69"/>
                    <a:pt x="149" y="68"/>
                    <a:pt x="149" y="67"/>
                  </a:cubicBezTo>
                  <a:cubicBezTo>
                    <a:pt x="147" y="64"/>
                    <a:pt x="144" y="66"/>
                    <a:pt x="142" y="66"/>
                  </a:cubicBezTo>
                  <a:cubicBezTo>
                    <a:pt x="140" y="66"/>
                    <a:pt x="138" y="65"/>
                    <a:pt x="137" y="65"/>
                  </a:cubicBezTo>
                  <a:cubicBezTo>
                    <a:pt x="135" y="64"/>
                    <a:pt x="135" y="63"/>
                    <a:pt x="133" y="63"/>
                  </a:cubicBezTo>
                  <a:cubicBezTo>
                    <a:pt x="129" y="63"/>
                    <a:pt x="122" y="62"/>
                    <a:pt x="122" y="66"/>
                  </a:cubicBezTo>
                  <a:cubicBezTo>
                    <a:pt x="122" y="68"/>
                    <a:pt x="123" y="70"/>
                    <a:pt x="124" y="72"/>
                  </a:cubicBezTo>
                  <a:cubicBezTo>
                    <a:pt x="126" y="74"/>
                    <a:pt x="126" y="76"/>
                    <a:pt x="127" y="78"/>
                  </a:cubicBezTo>
                  <a:cubicBezTo>
                    <a:pt x="129" y="79"/>
                    <a:pt x="130" y="81"/>
                    <a:pt x="130" y="83"/>
                  </a:cubicBezTo>
                  <a:cubicBezTo>
                    <a:pt x="130" y="86"/>
                    <a:pt x="127" y="85"/>
                    <a:pt x="126" y="87"/>
                  </a:cubicBezTo>
                  <a:cubicBezTo>
                    <a:pt x="125" y="90"/>
                    <a:pt x="127" y="94"/>
                    <a:pt x="123" y="95"/>
                  </a:cubicBezTo>
                  <a:cubicBezTo>
                    <a:pt x="121" y="95"/>
                    <a:pt x="119" y="95"/>
                    <a:pt x="119" y="97"/>
                  </a:cubicBezTo>
                  <a:cubicBezTo>
                    <a:pt x="119" y="99"/>
                    <a:pt x="121" y="99"/>
                    <a:pt x="119" y="102"/>
                  </a:cubicBezTo>
                  <a:cubicBezTo>
                    <a:pt x="118" y="103"/>
                    <a:pt x="117" y="105"/>
                    <a:pt x="116" y="106"/>
                  </a:cubicBezTo>
                  <a:cubicBezTo>
                    <a:pt x="115" y="107"/>
                    <a:pt x="115" y="107"/>
                    <a:pt x="114" y="109"/>
                  </a:cubicBezTo>
                  <a:cubicBezTo>
                    <a:pt x="114" y="109"/>
                    <a:pt x="115" y="110"/>
                    <a:pt x="114" y="111"/>
                  </a:cubicBezTo>
                  <a:cubicBezTo>
                    <a:pt x="114" y="113"/>
                    <a:pt x="112" y="112"/>
                    <a:pt x="111" y="111"/>
                  </a:cubicBezTo>
                  <a:cubicBezTo>
                    <a:pt x="110" y="110"/>
                    <a:pt x="108" y="109"/>
                    <a:pt x="107" y="109"/>
                  </a:cubicBezTo>
                  <a:cubicBezTo>
                    <a:pt x="105" y="108"/>
                    <a:pt x="105" y="107"/>
                    <a:pt x="104" y="108"/>
                  </a:cubicBezTo>
                  <a:cubicBezTo>
                    <a:pt x="103" y="108"/>
                    <a:pt x="104" y="109"/>
                    <a:pt x="102" y="109"/>
                  </a:cubicBezTo>
                  <a:cubicBezTo>
                    <a:pt x="100" y="110"/>
                    <a:pt x="100" y="108"/>
                    <a:pt x="99" y="106"/>
                  </a:cubicBezTo>
                  <a:cubicBezTo>
                    <a:pt x="98" y="105"/>
                    <a:pt x="96" y="105"/>
                    <a:pt x="95" y="102"/>
                  </a:cubicBezTo>
                  <a:cubicBezTo>
                    <a:pt x="95" y="101"/>
                    <a:pt x="95" y="99"/>
                    <a:pt x="96" y="98"/>
                  </a:cubicBezTo>
                  <a:cubicBezTo>
                    <a:pt x="96" y="96"/>
                    <a:pt x="97" y="94"/>
                    <a:pt x="97" y="92"/>
                  </a:cubicBezTo>
                  <a:cubicBezTo>
                    <a:pt x="98" y="88"/>
                    <a:pt x="93" y="86"/>
                    <a:pt x="96" y="82"/>
                  </a:cubicBezTo>
                  <a:cubicBezTo>
                    <a:pt x="96" y="81"/>
                    <a:pt x="96" y="81"/>
                    <a:pt x="97" y="79"/>
                  </a:cubicBezTo>
                  <a:cubicBezTo>
                    <a:pt x="97" y="79"/>
                    <a:pt x="97" y="78"/>
                    <a:pt x="97" y="77"/>
                  </a:cubicBezTo>
                  <a:cubicBezTo>
                    <a:pt x="97" y="75"/>
                    <a:pt x="96" y="72"/>
                    <a:pt x="94" y="72"/>
                  </a:cubicBezTo>
                  <a:cubicBezTo>
                    <a:pt x="93" y="72"/>
                    <a:pt x="93" y="73"/>
                    <a:pt x="92" y="74"/>
                  </a:cubicBezTo>
                  <a:cubicBezTo>
                    <a:pt x="91" y="74"/>
                    <a:pt x="90" y="73"/>
                    <a:pt x="89" y="73"/>
                  </a:cubicBezTo>
                  <a:cubicBezTo>
                    <a:pt x="87" y="73"/>
                    <a:pt x="84" y="73"/>
                    <a:pt x="83" y="71"/>
                  </a:cubicBezTo>
                  <a:cubicBezTo>
                    <a:pt x="83" y="70"/>
                    <a:pt x="83" y="69"/>
                    <a:pt x="83" y="68"/>
                  </a:cubicBezTo>
                  <a:cubicBezTo>
                    <a:pt x="82" y="67"/>
                    <a:pt x="82" y="67"/>
                    <a:pt x="82" y="66"/>
                  </a:cubicBezTo>
                  <a:cubicBezTo>
                    <a:pt x="82" y="65"/>
                    <a:pt x="82" y="63"/>
                    <a:pt x="81" y="62"/>
                  </a:cubicBezTo>
                  <a:cubicBezTo>
                    <a:pt x="80" y="60"/>
                    <a:pt x="79" y="58"/>
                    <a:pt x="77" y="58"/>
                  </a:cubicBezTo>
                  <a:cubicBezTo>
                    <a:pt x="75" y="58"/>
                    <a:pt x="76" y="58"/>
                    <a:pt x="75" y="57"/>
                  </a:cubicBezTo>
                  <a:cubicBezTo>
                    <a:pt x="74" y="56"/>
                    <a:pt x="73" y="55"/>
                    <a:pt x="73" y="55"/>
                  </a:cubicBezTo>
                  <a:cubicBezTo>
                    <a:pt x="72" y="53"/>
                    <a:pt x="72" y="51"/>
                    <a:pt x="70" y="49"/>
                  </a:cubicBezTo>
                  <a:cubicBezTo>
                    <a:pt x="69" y="48"/>
                    <a:pt x="68" y="47"/>
                    <a:pt x="67" y="45"/>
                  </a:cubicBezTo>
                  <a:cubicBezTo>
                    <a:pt x="66" y="42"/>
                    <a:pt x="67" y="39"/>
                    <a:pt x="67" y="36"/>
                  </a:cubicBezTo>
                  <a:cubicBezTo>
                    <a:pt x="67" y="32"/>
                    <a:pt x="68" y="29"/>
                    <a:pt x="68" y="26"/>
                  </a:cubicBezTo>
                  <a:cubicBezTo>
                    <a:pt x="69" y="22"/>
                    <a:pt x="68" y="21"/>
                    <a:pt x="64" y="19"/>
                  </a:cubicBezTo>
                  <a:cubicBezTo>
                    <a:pt x="60" y="18"/>
                    <a:pt x="63" y="15"/>
                    <a:pt x="62" y="11"/>
                  </a:cubicBezTo>
                  <a:cubicBezTo>
                    <a:pt x="62" y="9"/>
                    <a:pt x="60" y="8"/>
                    <a:pt x="60" y="6"/>
                  </a:cubicBezTo>
                  <a:cubicBezTo>
                    <a:pt x="61" y="5"/>
                    <a:pt x="62" y="5"/>
                    <a:pt x="62" y="3"/>
                  </a:cubicBezTo>
                  <a:cubicBezTo>
                    <a:pt x="60" y="2"/>
                    <a:pt x="59" y="3"/>
                    <a:pt x="58" y="3"/>
                  </a:cubicBezTo>
                  <a:cubicBezTo>
                    <a:pt x="58" y="4"/>
                    <a:pt x="57" y="5"/>
                    <a:pt x="56" y="5"/>
                  </a:cubicBezTo>
                  <a:cubicBezTo>
                    <a:pt x="53" y="5"/>
                    <a:pt x="56" y="3"/>
                    <a:pt x="56" y="1"/>
                  </a:cubicBezTo>
                  <a:cubicBezTo>
                    <a:pt x="55" y="1"/>
                    <a:pt x="52" y="1"/>
                    <a:pt x="52" y="2"/>
                  </a:cubicBezTo>
                  <a:cubicBezTo>
                    <a:pt x="51" y="2"/>
                    <a:pt x="51" y="4"/>
                    <a:pt x="51" y="5"/>
                  </a:cubicBezTo>
                  <a:cubicBezTo>
                    <a:pt x="51" y="5"/>
                    <a:pt x="49" y="6"/>
                    <a:pt x="48" y="5"/>
                  </a:cubicBezTo>
                  <a:cubicBezTo>
                    <a:pt x="47" y="4"/>
                    <a:pt x="48" y="2"/>
                    <a:pt x="48" y="1"/>
                  </a:cubicBezTo>
                  <a:cubicBezTo>
                    <a:pt x="46" y="1"/>
                    <a:pt x="44" y="0"/>
                    <a:pt x="43" y="1"/>
                  </a:cubicBezTo>
                  <a:cubicBezTo>
                    <a:pt x="40" y="1"/>
                    <a:pt x="43" y="4"/>
                    <a:pt x="39" y="5"/>
                  </a:cubicBezTo>
                  <a:cubicBezTo>
                    <a:pt x="37" y="5"/>
                    <a:pt x="37" y="5"/>
                    <a:pt x="37" y="7"/>
                  </a:cubicBezTo>
                  <a:cubicBezTo>
                    <a:pt x="37" y="9"/>
                    <a:pt x="36" y="11"/>
                    <a:pt x="35" y="12"/>
                  </a:cubicBezTo>
                  <a:cubicBezTo>
                    <a:pt x="35" y="13"/>
                    <a:pt x="34" y="14"/>
                    <a:pt x="33" y="14"/>
                  </a:cubicBezTo>
                  <a:cubicBezTo>
                    <a:pt x="33" y="15"/>
                    <a:pt x="33" y="16"/>
                    <a:pt x="33" y="17"/>
                  </a:cubicBezTo>
                  <a:cubicBezTo>
                    <a:pt x="32" y="18"/>
                    <a:pt x="30" y="18"/>
                    <a:pt x="29" y="18"/>
                  </a:cubicBezTo>
                  <a:cubicBezTo>
                    <a:pt x="26" y="19"/>
                    <a:pt x="23" y="19"/>
                    <a:pt x="20" y="19"/>
                  </a:cubicBezTo>
                  <a:cubicBezTo>
                    <a:pt x="19" y="19"/>
                    <a:pt x="17" y="18"/>
                    <a:pt x="16" y="19"/>
                  </a:cubicBezTo>
                  <a:cubicBezTo>
                    <a:pt x="14" y="20"/>
                    <a:pt x="15" y="22"/>
                    <a:pt x="12" y="22"/>
                  </a:cubicBezTo>
                  <a:cubicBezTo>
                    <a:pt x="10" y="22"/>
                    <a:pt x="6" y="21"/>
                    <a:pt x="3" y="22"/>
                  </a:cubicBezTo>
                  <a:cubicBezTo>
                    <a:pt x="4" y="24"/>
                    <a:pt x="5" y="26"/>
                    <a:pt x="6" y="28"/>
                  </a:cubicBezTo>
                  <a:cubicBezTo>
                    <a:pt x="7" y="29"/>
                    <a:pt x="8" y="31"/>
                    <a:pt x="7" y="32"/>
                  </a:cubicBezTo>
                  <a:cubicBezTo>
                    <a:pt x="7" y="33"/>
                    <a:pt x="5" y="32"/>
                    <a:pt x="4" y="32"/>
                  </a:cubicBezTo>
                  <a:cubicBezTo>
                    <a:pt x="3" y="33"/>
                    <a:pt x="5" y="37"/>
                    <a:pt x="5" y="38"/>
                  </a:cubicBezTo>
                  <a:cubicBezTo>
                    <a:pt x="7" y="42"/>
                    <a:pt x="6" y="46"/>
                    <a:pt x="7" y="50"/>
                  </a:cubicBezTo>
                  <a:cubicBezTo>
                    <a:pt x="8" y="52"/>
                    <a:pt x="9" y="54"/>
                    <a:pt x="9" y="56"/>
                  </a:cubicBezTo>
                  <a:cubicBezTo>
                    <a:pt x="9" y="58"/>
                    <a:pt x="9" y="60"/>
                    <a:pt x="10" y="62"/>
                  </a:cubicBezTo>
                  <a:cubicBezTo>
                    <a:pt x="11" y="64"/>
                    <a:pt x="11" y="66"/>
                    <a:pt x="11" y="68"/>
                  </a:cubicBezTo>
                  <a:cubicBezTo>
                    <a:pt x="10" y="68"/>
                    <a:pt x="9" y="68"/>
                    <a:pt x="9" y="69"/>
                  </a:cubicBezTo>
                  <a:cubicBezTo>
                    <a:pt x="8" y="70"/>
                    <a:pt x="8" y="71"/>
                    <a:pt x="8" y="72"/>
                  </a:cubicBezTo>
                  <a:cubicBezTo>
                    <a:pt x="7" y="73"/>
                    <a:pt x="6" y="74"/>
                    <a:pt x="6" y="75"/>
                  </a:cubicBezTo>
                  <a:cubicBezTo>
                    <a:pt x="5" y="76"/>
                    <a:pt x="5" y="77"/>
                    <a:pt x="3" y="78"/>
                  </a:cubicBezTo>
                  <a:cubicBezTo>
                    <a:pt x="2" y="79"/>
                    <a:pt x="1" y="80"/>
                    <a:pt x="1" y="81"/>
                  </a:cubicBezTo>
                  <a:cubicBezTo>
                    <a:pt x="0" y="84"/>
                    <a:pt x="2" y="86"/>
                    <a:pt x="4" y="89"/>
                  </a:cubicBezTo>
                  <a:cubicBezTo>
                    <a:pt x="5" y="91"/>
                    <a:pt x="6" y="93"/>
                    <a:pt x="7" y="95"/>
                  </a:cubicBezTo>
                  <a:cubicBezTo>
                    <a:pt x="8" y="97"/>
                    <a:pt x="8" y="98"/>
                    <a:pt x="8" y="101"/>
                  </a:cubicBezTo>
                  <a:cubicBezTo>
                    <a:pt x="7" y="103"/>
                    <a:pt x="7" y="105"/>
                    <a:pt x="7" y="107"/>
                  </a:cubicBezTo>
                  <a:cubicBezTo>
                    <a:pt x="7" y="110"/>
                    <a:pt x="8" y="112"/>
                    <a:pt x="6" y="114"/>
                  </a:cubicBezTo>
                  <a:cubicBezTo>
                    <a:pt x="5" y="115"/>
                    <a:pt x="4" y="114"/>
                    <a:pt x="4" y="116"/>
                  </a:cubicBezTo>
                  <a:cubicBezTo>
                    <a:pt x="4" y="118"/>
                    <a:pt x="3" y="119"/>
                    <a:pt x="3" y="120"/>
                  </a:cubicBezTo>
                  <a:cubicBezTo>
                    <a:pt x="3" y="123"/>
                    <a:pt x="4" y="126"/>
                    <a:pt x="3" y="129"/>
                  </a:cubicBezTo>
                  <a:cubicBezTo>
                    <a:pt x="3" y="131"/>
                    <a:pt x="3" y="132"/>
                    <a:pt x="4" y="132"/>
                  </a:cubicBezTo>
                  <a:cubicBezTo>
                    <a:pt x="6" y="132"/>
                    <a:pt x="11" y="129"/>
                    <a:pt x="12" y="130"/>
                  </a:cubicBezTo>
                  <a:cubicBezTo>
                    <a:pt x="13" y="133"/>
                    <a:pt x="14" y="133"/>
                    <a:pt x="16" y="133"/>
                  </a:cubicBezTo>
                  <a:cubicBezTo>
                    <a:pt x="18" y="133"/>
                    <a:pt x="21" y="132"/>
                    <a:pt x="21" y="135"/>
                  </a:cubicBezTo>
                  <a:cubicBezTo>
                    <a:pt x="21" y="136"/>
                    <a:pt x="19" y="137"/>
                    <a:pt x="19" y="139"/>
                  </a:cubicBezTo>
                  <a:cubicBezTo>
                    <a:pt x="19" y="141"/>
                    <a:pt x="20" y="142"/>
                    <a:pt x="22" y="141"/>
                  </a:cubicBezTo>
                  <a:cubicBezTo>
                    <a:pt x="22" y="140"/>
                    <a:pt x="22" y="139"/>
                    <a:pt x="23" y="139"/>
                  </a:cubicBezTo>
                  <a:cubicBezTo>
                    <a:pt x="24" y="138"/>
                    <a:pt x="25" y="139"/>
                    <a:pt x="25" y="140"/>
                  </a:cubicBezTo>
                  <a:cubicBezTo>
                    <a:pt x="26" y="140"/>
                    <a:pt x="26" y="141"/>
                    <a:pt x="27" y="142"/>
                  </a:cubicBezTo>
                  <a:cubicBezTo>
                    <a:pt x="27" y="143"/>
                    <a:pt x="29" y="143"/>
                    <a:pt x="30" y="143"/>
                  </a:cubicBezTo>
                  <a:cubicBezTo>
                    <a:pt x="31" y="144"/>
                    <a:pt x="32" y="146"/>
                    <a:pt x="31" y="148"/>
                  </a:cubicBezTo>
                  <a:cubicBezTo>
                    <a:pt x="30" y="150"/>
                    <a:pt x="28" y="149"/>
                    <a:pt x="26" y="150"/>
                  </a:cubicBezTo>
                  <a:cubicBezTo>
                    <a:pt x="26" y="153"/>
                    <a:pt x="27" y="154"/>
                    <a:pt x="29" y="154"/>
                  </a:cubicBezTo>
                  <a:cubicBezTo>
                    <a:pt x="31" y="155"/>
                    <a:pt x="33" y="156"/>
                    <a:pt x="35" y="157"/>
                  </a:cubicBezTo>
                  <a:cubicBezTo>
                    <a:pt x="37" y="158"/>
                    <a:pt x="38" y="159"/>
                    <a:pt x="39" y="161"/>
                  </a:cubicBezTo>
                  <a:cubicBezTo>
                    <a:pt x="40" y="164"/>
                    <a:pt x="42" y="165"/>
                    <a:pt x="44" y="167"/>
                  </a:cubicBezTo>
                  <a:cubicBezTo>
                    <a:pt x="45" y="168"/>
                    <a:pt x="45" y="169"/>
                    <a:pt x="46" y="170"/>
                  </a:cubicBezTo>
                  <a:cubicBezTo>
                    <a:pt x="47" y="172"/>
                    <a:pt x="48" y="172"/>
                    <a:pt x="50" y="172"/>
                  </a:cubicBezTo>
                  <a:cubicBezTo>
                    <a:pt x="54" y="174"/>
                    <a:pt x="51" y="175"/>
                    <a:pt x="49" y="176"/>
                  </a:cubicBezTo>
                  <a:cubicBezTo>
                    <a:pt x="46" y="177"/>
                    <a:pt x="47" y="179"/>
                    <a:pt x="49" y="181"/>
                  </a:cubicBezTo>
                  <a:cubicBezTo>
                    <a:pt x="50" y="182"/>
                    <a:pt x="51" y="185"/>
                    <a:pt x="52" y="186"/>
                  </a:cubicBezTo>
                  <a:cubicBezTo>
                    <a:pt x="51" y="187"/>
                    <a:pt x="50" y="186"/>
                    <a:pt x="49" y="186"/>
                  </a:cubicBezTo>
                  <a:cubicBezTo>
                    <a:pt x="48" y="188"/>
                    <a:pt x="50" y="191"/>
                    <a:pt x="52" y="191"/>
                  </a:cubicBezTo>
                  <a:cubicBezTo>
                    <a:pt x="53" y="191"/>
                    <a:pt x="54" y="190"/>
                    <a:pt x="55" y="190"/>
                  </a:cubicBezTo>
                  <a:cubicBezTo>
                    <a:pt x="56" y="190"/>
                    <a:pt x="57" y="191"/>
                    <a:pt x="58" y="192"/>
                  </a:cubicBezTo>
                  <a:cubicBezTo>
                    <a:pt x="59" y="193"/>
                    <a:pt x="59" y="195"/>
                    <a:pt x="60" y="195"/>
                  </a:cubicBezTo>
                  <a:cubicBezTo>
                    <a:pt x="61" y="196"/>
                    <a:pt x="63" y="196"/>
                    <a:pt x="64" y="197"/>
                  </a:cubicBezTo>
                  <a:cubicBezTo>
                    <a:pt x="66" y="198"/>
                    <a:pt x="68" y="198"/>
                    <a:pt x="71" y="198"/>
                  </a:cubicBezTo>
                  <a:cubicBezTo>
                    <a:pt x="72" y="198"/>
                    <a:pt x="73" y="197"/>
                    <a:pt x="74" y="197"/>
                  </a:cubicBezTo>
                  <a:cubicBezTo>
                    <a:pt x="76" y="197"/>
                    <a:pt x="76" y="198"/>
                    <a:pt x="77" y="199"/>
                  </a:cubicBezTo>
                  <a:cubicBezTo>
                    <a:pt x="78" y="199"/>
                    <a:pt x="79" y="200"/>
                    <a:pt x="80" y="201"/>
                  </a:cubicBezTo>
                  <a:cubicBezTo>
                    <a:pt x="80" y="202"/>
                    <a:pt x="81" y="203"/>
                    <a:pt x="81" y="204"/>
                  </a:cubicBezTo>
                  <a:cubicBezTo>
                    <a:pt x="83" y="206"/>
                    <a:pt x="87" y="205"/>
                    <a:pt x="89" y="205"/>
                  </a:cubicBezTo>
                  <a:cubicBezTo>
                    <a:pt x="91" y="205"/>
                    <a:pt x="95" y="204"/>
                    <a:pt x="96" y="206"/>
                  </a:cubicBezTo>
                  <a:cubicBezTo>
                    <a:pt x="98" y="207"/>
                    <a:pt x="98" y="209"/>
                    <a:pt x="101" y="210"/>
                  </a:cubicBezTo>
                  <a:cubicBezTo>
                    <a:pt x="102" y="210"/>
                    <a:pt x="103" y="210"/>
                    <a:pt x="104" y="210"/>
                  </a:cubicBezTo>
                  <a:cubicBezTo>
                    <a:pt x="105" y="211"/>
                    <a:pt x="105" y="210"/>
                    <a:pt x="106" y="210"/>
                  </a:cubicBezTo>
                  <a:cubicBezTo>
                    <a:pt x="109" y="208"/>
                    <a:pt x="112" y="206"/>
                    <a:pt x="116" y="206"/>
                  </a:cubicBezTo>
                  <a:cubicBezTo>
                    <a:pt x="120" y="206"/>
                    <a:pt x="123" y="206"/>
                    <a:pt x="127" y="207"/>
                  </a:cubicBezTo>
                  <a:cubicBezTo>
                    <a:pt x="132" y="208"/>
                    <a:pt x="136" y="208"/>
                    <a:pt x="140" y="208"/>
                  </a:cubicBezTo>
                  <a:cubicBezTo>
                    <a:pt x="142" y="208"/>
                    <a:pt x="142" y="208"/>
                    <a:pt x="143" y="209"/>
                  </a:cubicBezTo>
                  <a:cubicBezTo>
                    <a:pt x="143" y="210"/>
                    <a:pt x="143" y="212"/>
                    <a:pt x="143" y="212"/>
                  </a:cubicBezTo>
                  <a:cubicBezTo>
                    <a:pt x="143" y="214"/>
                    <a:pt x="142" y="216"/>
                    <a:pt x="144" y="217"/>
                  </a:cubicBezTo>
                  <a:cubicBezTo>
                    <a:pt x="144" y="218"/>
                    <a:pt x="145" y="217"/>
                    <a:pt x="146" y="217"/>
                  </a:cubicBezTo>
                  <a:cubicBezTo>
                    <a:pt x="147" y="218"/>
                    <a:pt x="147" y="219"/>
                    <a:pt x="148" y="219"/>
                  </a:cubicBezTo>
                  <a:cubicBezTo>
                    <a:pt x="149" y="221"/>
                    <a:pt x="151" y="221"/>
                    <a:pt x="152" y="221"/>
                  </a:cubicBezTo>
                  <a:cubicBezTo>
                    <a:pt x="154" y="221"/>
                    <a:pt x="156" y="221"/>
                    <a:pt x="158" y="221"/>
                  </a:cubicBezTo>
                  <a:cubicBezTo>
                    <a:pt x="160" y="221"/>
                    <a:pt x="161" y="219"/>
                    <a:pt x="163" y="219"/>
                  </a:cubicBezTo>
                  <a:cubicBezTo>
                    <a:pt x="165" y="219"/>
                    <a:pt x="167" y="220"/>
                    <a:pt x="170" y="220"/>
                  </a:cubicBezTo>
                  <a:cubicBezTo>
                    <a:pt x="172" y="220"/>
                    <a:pt x="174" y="221"/>
                    <a:pt x="176" y="220"/>
                  </a:cubicBezTo>
                  <a:cubicBezTo>
                    <a:pt x="177" y="220"/>
                    <a:pt x="179" y="218"/>
                    <a:pt x="181" y="219"/>
                  </a:cubicBezTo>
                  <a:cubicBezTo>
                    <a:pt x="181" y="220"/>
                    <a:pt x="181" y="221"/>
                    <a:pt x="182" y="221"/>
                  </a:cubicBezTo>
                  <a:cubicBezTo>
                    <a:pt x="183" y="222"/>
                    <a:pt x="184" y="222"/>
                    <a:pt x="185" y="222"/>
                  </a:cubicBezTo>
                  <a:cubicBezTo>
                    <a:pt x="188" y="222"/>
                    <a:pt x="192" y="223"/>
                    <a:pt x="196" y="223"/>
                  </a:cubicBezTo>
                  <a:cubicBezTo>
                    <a:pt x="196" y="223"/>
                    <a:pt x="197" y="223"/>
                    <a:pt x="198" y="223"/>
                  </a:cubicBezTo>
                  <a:cubicBezTo>
                    <a:pt x="199" y="223"/>
                    <a:pt x="199" y="222"/>
                    <a:pt x="200" y="222"/>
                  </a:cubicBezTo>
                  <a:cubicBezTo>
                    <a:pt x="201" y="222"/>
                    <a:pt x="203" y="222"/>
                    <a:pt x="204" y="222"/>
                  </a:cubicBezTo>
                  <a:cubicBezTo>
                    <a:pt x="206" y="222"/>
                    <a:pt x="207" y="222"/>
                    <a:pt x="207" y="220"/>
                  </a:cubicBezTo>
                  <a:cubicBezTo>
                    <a:pt x="206" y="220"/>
                    <a:pt x="205" y="220"/>
                    <a:pt x="206" y="219"/>
                  </a:cubicBezTo>
                  <a:cubicBezTo>
                    <a:pt x="206" y="217"/>
                    <a:pt x="206" y="218"/>
                    <a:pt x="207" y="218"/>
                  </a:cubicBezTo>
                  <a:cubicBezTo>
                    <a:pt x="208" y="218"/>
                    <a:pt x="209" y="218"/>
                    <a:pt x="210" y="218"/>
                  </a:cubicBezTo>
                  <a:cubicBezTo>
                    <a:pt x="211" y="217"/>
                    <a:pt x="211" y="216"/>
                    <a:pt x="212" y="216"/>
                  </a:cubicBezTo>
                  <a:cubicBezTo>
                    <a:pt x="213" y="215"/>
                    <a:pt x="216" y="216"/>
                    <a:pt x="217" y="216"/>
                  </a:cubicBezTo>
                  <a:cubicBezTo>
                    <a:pt x="219" y="216"/>
                    <a:pt x="220" y="216"/>
                    <a:pt x="222" y="216"/>
                  </a:cubicBezTo>
                  <a:cubicBezTo>
                    <a:pt x="224" y="215"/>
                    <a:pt x="225" y="214"/>
                    <a:pt x="226" y="213"/>
                  </a:cubicBezTo>
                  <a:cubicBezTo>
                    <a:pt x="227" y="211"/>
                    <a:pt x="229" y="211"/>
                    <a:pt x="230" y="210"/>
                  </a:cubicBezTo>
                  <a:cubicBezTo>
                    <a:pt x="231" y="209"/>
                    <a:pt x="232" y="207"/>
                    <a:pt x="234" y="206"/>
                  </a:cubicBezTo>
                  <a:cubicBezTo>
                    <a:pt x="235" y="205"/>
                    <a:pt x="236" y="202"/>
                    <a:pt x="238" y="202"/>
                  </a:cubicBezTo>
                  <a:cubicBezTo>
                    <a:pt x="239" y="201"/>
                    <a:pt x="242" y="202"/>
                    <a:pt x="243" y="204"/>
                  </a:cubicBezTo>
                  <a:cubicBezTo>
                    <a:pt x="244" y="203"/>
                    <a:pt x="247" y="202"/>
                    <a:pt x="248" y="204"/>
                  </a:cubicBezTo>
                  <a:cubicBezTo>
                    <a:pt x="249" y="204"/>
                    <a:pt x="250" y="202"/>
                    <a:pt x="252" y="202"/>
                  </a:cubicBezTo>
                  <a:cubicBezTo>
                    <a:pt x="252" y="201"/>
                    <a:pt x="252" y="201"/>
                    <a:pt x="251" y="201"/>
                  </a:cubicBezTo>
                  <a:cubicBezTo>
                    <a:pt x="253" y="199"/>
                    <a:pt x="255" y="197"/>
                    <a:pt x="256" y="194"/>
                  </a:cubicBezTo>
                  <a:cubicBezTo>
                    <a:pt x="257" y="191"/>
                    <a:pt x="261" y="190"/>
                    <a:pt x="261" y="187"/>
                  </a:cubicBezTo>
                  <a:cubicBezTo>
                    <a:pt x="264" y="187"/>
                    <a:pt x="267" y="189"/>
                    <a:pt x="268" y="191"/>
                  </a:cubicBezTo>
                  <a:cubicBezTo>
                    <a:pt x="270" y="192"/>
                    <a:pt x="269" y="193"/>
                    <a:pt x="271" y="193"/>
                  </a:cubicBezTo>
                  <a:cubicBezTo>
                    <a:pt x="272" y="192"/>
                    <a:pt x="274" y="192"/>
                    <a:pt x="274" y="191"/>
                  </a:cubicBezTo>
                  <a:cubicBezTo>
                    <a:pt x="277" y="190"/>
                    <a:pt x="279" y="188"/>
                    <a:pt x="281" y="186"/>
                  </a:cubicBezTo>
                  <a:cubicBezTo>
                    <a:pt x="283" y="184"/>
                    <a:pt x="286" y="183"/>
                    <a:pt x="288" y="181"/>
                  </a:cubicBezTo>
                  <a:cubicBezTo>
                    <a:pt x="289" y="179"/>
                    <a:pt x="289" y="176"/>
                    <a:pt x="289" y="174"/>
                  </a:cubicBezTo>
                  <a:cubicBezTo>
                    <a:pt x="290" y="172"/>
                    <a:pt x="292" y="169"/>
                    <a:pt x="294" y="168"/>
                  </a:cubicBezTo>
                  <a:cubicBezTo>
                    <a:pt x="295" y="166"/>
                    <a:pt x="298" y="164"/>
                    <a:pt x="300" y="163"/>
                  </a:cubicBezTo>
                  <a:cubicBezTo>
                    <a:pt x="301" y="163"/>
                    <a:pt x="302" y="163"/>
                    <a:pt x="304" y="163"/>
                  </a:cubicBezTo>
                  <a:cubicBezTo>
                    <a:pt x="304" y="163"/>
                    <a:pt x="304" y="162"/>
                    <a:pt x="304" y="162"/>
                  </a:cubicBezTo>
                  <a:cubicBezTo>
                    <a:pt x="304" y="160"/>
                    <a:pt x="303" y="159"/>
                    <a:pt x="302" y="156"/>
                  </a:cubicBezTo>
                  <a:cubicBezTo>
                    <a:pt x="301" y="154"/>
                    <a:pt x="303" y="150"/>
                    <a:pt x="299" y="152"/>
                  </a:cubicBezTo>
                  <a:cubicBezTo>
                    <a:pt x="298" y="152"/>
                    <a:pt x="296" y="153"/>
                    <a:pt x="295" y="155"/>
                  </a:cubicBezTo>
                  <a:cubicBezTo>
                    <a:pt x="294" y="157"/>
                    <a:pt x="294" y="161"/>
                    <a:pt x="290" y="159"/>
                  </a:cubicBezTo>
                  <a:cubicBezTo>
                    <a:pt x="286" y="158"/>
                    <a:pt x="283" y="161"/>
                    <a:pt x="280" y="160"/>
                  </a:cubicBezTo>
                  <a:cubicBezTo>
                    <a:pt x="278" y="159"/>
                    <a:pt x="273" y="154"/>
                    <a:pt x="273" y="152"/>
                  </a:cubicBezTo>
                  <a:cubicBezTo>
                    <a:pt x="272" y="147"/>
                    <a:pt x="276" y="142"/>
                    <a:pt x="280" y="140"/>
                  </a:cubicBezTo>
                  <a:cubicBezTo>
                    <a:pt x="281" y="140"/>
                    <a:pt x="282" y="139"/>
                    <a:pt x="282" y="139"/>
                  </a:cubicBezTo>
                  <a:cubicBezTo>
                    <a:pt x="282" y="139"/>
                    <a:pt x="282" y="139"/>
                    <a:pt x="282" y="139"/>
                  </a:cubicBezTo>
                  <a:cubicBezTo>
                    <a:pt x="281" y="137"/>
                    <a:pt x="280" y="135"/>
                    <a:pt x="278" y="133"/>
                  </a:cubicBezTo>
                  <a:cubicBezTo>
                    <a:pt x="274" y="131"/>
                    <a:pt x="269" y="134"/>
                    <a:pt x="265" y="136"/>
                  </a:cubicBezTo>
                  <a:cubicBezTo>
                    <a:pt x="262" y="136"/>
                    <a:pt x="261" y="138"/>
                    <a:pt x="259" y="137"/>
                  </a:cubicBezTo>
                  <a:cubicBezTo>
                    <a:pt x="257" y="137"/>
                    <a:pt x="256" y="135"/>
                    <a:pt x="254" y="134"/>
                  </a:cubicBezTo>
                  <a:cubicBezTo>
                    <a:pt x="252" y="133"/>
                    <a:pt x="249" y="131"/>
                    <a:pt x="247" y="131"/>
                  </a:cubicBezTo>
                  <a:cubicBezTo>
                    <a:pt x="245" y="131"/>
                    <a:pt x="245" y="132"/>
                    <a:pt x="243" y="132"/>
                  </a:cubicBezTo>
                  <a:cubicBezTo>
                    <a:pt x="242" y="133"/>
                    <a:pt x="242" y="133"/>
                    <a:pt x="240" y="132"/>
                  </a:cubicBezTo>
                  <a:cubicBezTo>
                    <a:pt x="237" y="132"/>
                    <a:pt x="237" y="131"/>
                    <a:pt x="236" y="130"/>
                  </a:cubicBezTo>
                  <a:cubicBezTo>
                    <a:pt x="235" y="129"/>
                    <a:pt x="235" y="129"/>
                    <a:pt x="234" y="128"/>
                  </a:cubicBezTo>
                  <a:cubicBezTo>
                    <a:pt x="234" y="127"/>
                    <a:pt x="235" y="126"/>
                    <a:pt x="234" y="126"/>
                  </a:cubicBezTo>
                  <a:cubicBezTo>
                    <a:pt x="233" y="122"/>
                    <a:pt x="229" y="125"/>
                    <a:pt x="226" y="124"/>
                  </a:cubicBezTo>
                  <a:cubicBezTo>
                    <a:pt x="226" y="121"/>
                    <a:pt x="226" y="118"/>
                    <a:pt x="226" y="116"/>
                  </a:cubicBezTo>
                  <a:cubicBezTo>
                    <a:pt x="226" y="115"/>
                    <a:pt x="226" y="113"/>
                    <a:pt x="226" y="112"/>
                  </a:cubicBezTo>
                  <a:cubicBezTo>
                    <a:pt x="226" y="110"/>
                    <a:pt x="227" y="109"/>
                    <a:pt x="228" y="108"/>
                  </a:cubicBezTo>
                  <a:cubicBezTo>
                    <a:pt x="229" y="106"/>
                    <a:pt x="229" y="102"/>
                    <a:pt x="228" y="100"/>
                  </a:cubicBezTo>
                  <a:cubicBezTo>
                    <a:pt x="227" y="96"/>
                    <a:pt x="223" y="98"/>
                    <a:pt x="221" y="100"/>
                  </a:cubicBezTo>
                  <a:cubicBezTo>
                    <a:pt x="217" y="102"/>
                    <a:pt x="215" y="108"/>
                    <a:pt x="211" y="110"/>
                  </a:cubicBezTo>
                  <a:cubicBezTo>
                    <a:pt x="209" y="111"/>
                    <a:pt x="208" y="111"/>
                    <a:pt x="207" y="114"/>
                  </a:cubicBezTo>
                  <a:cubicBezTo>
                    <a:pt x="207" y="115"/>
                    <a:pt x="208" y="118"/>
                    <a:pt x="207" y="119"/>
                  </a:cubicBezTo>
                  <a:cubicBezTo>
                    <a:pt x="206" y="122"/>
                    <a:pt x="204" y="120"/>
                    <a:pt x="203" y="118"/>
                  </a:cubicBezTo>
                  <a:cubicBezTo>
                    <a:pt x="203" y="117"/>
                    <a:pt x="204" y="116"/>
                    <a:pt x="202" y="116"/>
                  </a:cubicBezTo>
                  <a:cubicBezTo>
                    <a:pt x="202" y="115"/>
                    <a:pt x="200" y="115"/>
                    <a:pt x="200" y="115"/>
                  </a:cubicBezTo>
                  <a:cubicBezTo>
                    <a:pt x="197" y="115"/>
                    <a:pt x="194" y="113"/>
                    <a:pt x="191" y="114"/>
                  </a:cubicBezTo>
                  <a:cubicBezTo>
                    <a:pt x="191" y="114"/>
                    <a:pt x="190" y="115"/>
                    <a:pt x="190" y="116"/>
                  </a:cubicBezTo>
                  <a:cubicBezTo>
                    <a:pt x="189" y="116"/>
                    <a:pt x="189" y="115"/>
                    <a:pt x="188" y="116"/>
                  </a:cubicBezTo>
                  <a:cubicBezTo>
                    <a:pt x="187" y="116"/>
                    <a:pt x="187" y="117"/>
                    <a:pt x="186" y="118"/>
                  </a:cubicBezTo>
                  <a:cubicBezTo>
                    <a:pt x="185" y="120"/>
                    <a:pt x="183" y="123"/>
                    <a:pt x="182" y="120"/>
                  </a:cubicBezTo>
                  <a:cubicBezTo>
                    <a:pt x="181" y="118"/>
                    <a:pt x="181" y="114"/>
                    <a:pt x="181" y="113"/>
                  </a:cubicBezTo>
                  <a:cubicBezTo>
                    <a:pt x="180" y="109"/>
                    <a:pt x="180" y="105"/>
                    <a:pt x="180" y="101"/>
                  </a:cubicBezTo>
                  <a:cubicBezTo>
                    <a:pt x="180" y="98"/>
                    <a:pt x="181" y="97"/>
                    <a:pt x="181" y="95"/>
                  </a:cubicBezTo>
                  <a:cubicBezTo>
                    <a:pt x="181" y="94"/>
                    <a:pt x="182" y="91"/>
                    <a:pt x="181" y="90"/>
                  </a:cubicBezTo>
                  <a:cubicBezTo>
                    <a:pt x="180" y="89"/>
                    <a:pt x="179" y="90"/>
                    <a:pt x="178" y="88"/>
                  </a:cubicBezTo>
                  <a:cubicBezTo>
                    <a:pt x="178" y="88"/>
                    <a:pt x="178" y="86"/>
                    <a:pt x="178" y="86"/>
                  </a:cubicBezTo>
                  <a:cubicBezTo>
                    <a:pt x="179" y="82"/>
                    <a:pt x="179" y="79"/>
                    <a:pt x="179" y="75"/>
                  </a:cubicBezTo>
                  <a:cubicBezTo>
                    <a:pt x="179" y="74"/>
                    <a:pt x="179" y="72"/>
                    <a:pt x="179" y="70"/>
                  </a:cubicBezTo>
                  <a:cubicBezTo>
                    <a:pt x="179" y="70"/>
                    <a:pt x="178" y="70"/>
                    <a:pt x="177" y="7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6" name="Freeform 67"/>
            <p:cNvSpPr>
              <a:spLocks/>
            </p:cNvSpPr>
            <p:nvPr/>
          </p:nvSpPr>
          <p:spPr bwMode="auto">
            <a:xfrm>
              <a:off x="6807200" y="5216525"/>
              <a:ext cx="693737" cy="641350"/>
            </a:xfrm>
            <a:custGeom>
              <a:avLst/>
              <a:gdLst>
                <a:gd name="T0" fmla="*/ 22 w 185"/>
                <a:gd name="T1" fmla="*/ 74 h 171"/>
                <a:gd name="T2" fmla="*/ 19 w 185"/>
                <a:gd name="T3" fmla="*/ 70 h 171"/>
                <a:gd name="T4" fmla="*/ 11 w 185"/>
                <a:gd name="T5" fmla="*/ 71 h 171"/>
                <a:gd name="T6" fmla="*/ 5 w 185"/>
                <a:gd name="T7" fmla="*/ 76 h 171"/>
                <a:gd name="T8" fmla="*/ 2 w 185"/>
                <a:gd name="T9" fmla="*/ 87 h 171"/>
                <a:gd name="T10" fmla="*/ 1 w 185"/>
                <a:gd name="T11" fmla="*/ 102 h 171"/>
                <a:gd name="T12" fmla="*/ 7 w 185"/>
                <a:gd name="T13" fmla="*/ 104 h 171"/>
                <a:gd name="T14" fmla="*/ 36 w 185"/>
                <a:gd name="T15" fmla="*/ 112 h 171"/>
                <a:gd name="T16" fmla="*/ 47 w 185"/>
                <a:gd name="T17" fmla="*/ 122 h 171"/>
                <a:gd name="T18" fmla="*/ 49 w 185"/>
                <a:gd name="T19" fmla="*/ 133 h 171"/>
                <a:gd name="T20" fmla="*/ 58 w 185"/>
                <a:gd name="T21" fmla="*/ 131 h 171"/>
                <a:gd name="T22" fmla="*/ 60 w 185"/>
                <a:gd name="T23" fmla="*/ 136 h 171"/>
                <a:gd name="T24" fmla="*/ 63 w 185"/>
                <a:gd name="T25" fmla="*/ 152 h 171"/>
                <a:gd name="T26" fmla="*/ 67 w 185"/>
                <a:gd name="T27" fmla="*/ 149 h 171"/>
                <a:gd name="T28" fmla="*/ 71 w 185"/>
                <a:gd name="T29" fmla="*/ 149 h 171"/>
                <a:gd name="T30" fmla="*/ 77 w 185"/>
                <a:gd name="T31" fmla="*/ 148 h 171"/>
                <a:gd name="T32" fmla="*/ 83 w 185"/>
                <a:gd name="T33" fmla="*/ 157 h 171"/>
                <a:gd name="T34" fmla="*/ 94 w 185"/>
                <a:gd name="T35" fmla="*/ 167 h 171"/>
                <a:gd name="T36" fmla="*/ 96 w 185"/>
                <a:gd name="T37" fmla="*/ 170 h 171"/>
                <a:gd name="T38" fmla="*/ 102 w 185"/>
                <a:gd name="T39" fmla="*/ 168 h 171"/>
                <a:gd name="T40" fmla="*/ 116 w 185"/>
                <a:gd name="T41" fmla="*/ 171 h 171"/>
                <a:gd name="T42" fmla="*/ 127 w 185"/>
                <a:gd name="T43" fmla="*/ 168 h 171"/>
                <a:gd name="T44" fmla="*/ 130 w 185"/>
                <a:gd name="T45" fmla="*/ 160 h 171"/>
                <a:gd name="T46" fmla="*/ 142 w 185"/>
                <a:gd name="T47" fmla="*/ 147 h 171"/>
                <a:gd name="T48" fmla="*/ 160 w 185"/>
                <a:gd name="T49" fmla="*/ 139 h 171"/>
                <a:gd name="T50" fmla="*/ 178 w 185"/>
                <a:gd name="T51" fmla="*/ 138 h 171"/>
                <a:gd name="T52" fmla="*/ 180 w 185"/>
                <a:gd name="T53" fmla="*/ 129 h 171"/>
                <a:gd name="T54" fmla="*/ 182 w 185"/>
                <a:gd name="T55" fmla="*/ 105 h 171"/>
                <a:gd name="T56" fmla="*/ 179 w 185"/>
                <a:gd name="T57" fmla="*/ 77 h 171"/>
                <a:gd name="T58" fmla="*/ 183 w 185"/>
                <a:gd name="T59" fmla="*/ 63 h 171"/>
                <a:gd name="T60" fmla="*/ 166 w 185"/>
                <a:gd name="T61" fmla="*/ 45 h 171"/>
                <a:gd name="T62" fmla="*/ 149 w 185"/>
                <a:gd name="T63" fmla="*/ 44 h 171"/>
                <a:gd name="T64" fmla="*/ 135 w 185"/>
                <a:gd name="T65" fmla="*/ 45 h 171"/>
                <a:gd name="T66" fmla="*/ 134 w 185"/>
                <a:gd name="T67" fmla="*/ 25 h 171"/>
                <a:gd name="T68" fmla="*/ 127 w 185"/>
                <a:gd name="T69" fmla="*/ 5 h 171"/>
                <a:gd name="T70" fmla="*/ 128 w 185"/>
                <a:gd name="T71" fmla="*/ 1 h 171"/>
                <a:gd name="T72" fmla="*/ 118 w 185"/>
                <a:gd name="T73" fmla="*/ 6 h 171"/>
                <a:gd name="T74" fmla="*/ 112 w 185"/>
                <a:gd name="T75" fmla="*/ 19 h 171"/>
                <a:gd name="T76" fmla="*/ 98 w 185"/>
                <a:gd name="T77" fmla="*/ 29 h 171"/>
                <a:gd name="T78" fmla="*/ 92 w 185"/>
                <a:gd name="T79" fmla="*/ 29 h 171"/>
                <a:gd name="T80" fmla="*/ 80 w 185"/>
                <a:gd name="T81" fmla="*/ 32 h 171"/>
                <a:gd name="T82" fmla="*/ 76 w 185"/>
                <a:gd name="T83" fmla="*/ 40 h 171"/>
                <a:gd name="T84" fmla="*/ 67 w 185"/>
                <a:gd name="T85" fmla="*/ 42 h 171"/>
                <a:gd name="T86" fmla="*/ 58 w 185"/>
                <a:gd name="T87" fmla="*/ 44 h 171"/>
                <a:gd name="T88" fmla="*/ 50 w 185"/>
                <a:gd name="T89" fmla="*/ 51 h 171"/>
                <a:gd name="T90" fmla="*/ 41 w 185"/>
                <a:gd name="T91" fmla="*/ 54 h 171"/>
                <a:gd name="T92" fmla="*/ 34 w 185"/>
                <a:gd name="T93" fmla="*/ 56 h 171"/>
                <a:gd name="T94" fmla="*/ 30 w 185"/>
                <a:gd name="T95" fmla="*/ 57 h 171"/>
                <a:gd name="T96" fmla="*/ 28 w 185"/>
                <a:gd name="T97" fmla="*/ 60 h 171"/>
                <a:gd name="T98" fmla="*/ 22 w 185"/>
                <a:gd name="T99"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5" h="171">
                  <a:moveTo>
                    <a:pt x="23" y="67"/>
                  </a:moveTo>
                  <a:cubicBezTo>
                    <a:pt x="23" y="70"/>
                    <a:pt x="22" y="72"/>
                    <a:pt x="22" y="74"/>
                  </a:cubicBezTo>
                  <a:cubicBezTo>
                    <a:pt x="22" y="74"/>
                    <a:pt x="21" y="74"/>
                    <a:pt x="20" y="74"/>
                  </a:cubicBezTo>
                  <a:cubicBezTo>
                    <a:pt x="20" y="72"/>
                    <a:pt x="19" y="71"/>
                    <a:pt x="19" y="70"/>
                  </a:cubicBezTo>
                  <a:cubicBezTo>
                    <a:pt x="19" y="68"/>
                    <a:pt x="20" y="68"/>
                    <a:pt x="18" y="68"/>
                  </a:cubicBezTo>
                  <a:cubicBezTo>
                    <a:pt x="14" y="67"/>
                    <a:pt x="13" y="71"/>
                    <a:pt x="11" y="71"/>
                  </a:cubicBezTo>
                  <a:cubicBezTo>
                    <a:pt x="9" y="72"/>
                    <a:pt x="4" y="70"/>
                    <a:pt x="3" y="72"/>
                  </a:cubicBezTo>
                  <a:cubicBezTo>
                    <a:pt x="2" y="74"/>
                    <a:pt x="4" y="75"/>
                    <a:pt x="5" y="76"/>
                  </a:cubicBezTo>
                  <a:cubicBezTo>
                    <a:pt x="5" y="77"/>
                    <a:pt x="4" y="77"/>
                    <a:pt x="3" y="79"/>
                  </a:cubicBezTo>
                  <a:cubicBezTo>
                    <a:pt x="3" y="81"/>
                    <a:pt x="2" y="85"/>
                    <a:pt x="2" y="87"/>
                  </a:cubicBezTo>
                  <a:cubicBezTo>
                    <a:pt x="3" y="90"/>
                    <a:pt x="5" y="92"/>
                    <a:pt x="4" y="95"/>
                  </a:cubicBezTo>
                  <a:cubicBezTo>
                    <a:pt x="3" y="98"/>
                    <a:pt x="1" y="100"/>
                    <a:pt x="1" y="102"/>
                  </a:cubicBezTo>
                  <a:cubicBezTo>
                    <a:pt x="0" y="103"/>
                    <a:pt x="0" y="103"/>
                    <a:pt x="0" y="104"/>
                  </a:cubicBezTo>
                  <a:cubicBezTo>
                    <a:pt x="2" y="104"/>
                    <a:pt x="5" y="104"/>
                    <a:pt x="7" y="104"/>
                  </a:cubicBezTo>
                  <a:cubicBezTo>
                    <a:pt x="14" y="103"/>
                    <a:pt x="28" y="100"/>
                    <a:pt x="33" y="106"/>
                  </a:cubicBezTo>
                  <a:cubicBezTo>
                    <a:pt x="34" y="108"/>
                    <a:pt x="34" y="110"/>
                    <a:pt x="36" y="112"/>
                  </a:cubicBezTo>
                  <a:cubicBezTo>
                    <a:pt x="37" y="114"/>
                    <a:pt x="40" y="115"/>
                    <a:pt x="42" y="117"/>
                  </a:cubicBezTo>
                  <a:cubicBezTo>
                    <a:pt x="44" y="118"/>
                    <a:pt x="45" y="120"/>
                    <a:pt x="47" y="122"/>
                  </a:cubicBezTo>
                  <a:cubicBezTo>
                    <a:pt x="49" y="123"/>
                    <a:pt x="50" y="125"/>
                    <a:pt x="51" y="127"/>
                  </a:cubicBezTo>
                  <a:cubicBezTo>
                    <a:pt x="51" y="129"/>
                    <a:pt x="49" y="131"/>
                    <a:pt x="49" y="133"/>
                  </a:cubicBezTo>
                  <a:cubicBezTo>
                    <a:pt x="49" y="135"/>
                    <a:pt x="52" y="134"/>
                    <a:pt x="53" y="133"/>
                  </a:cubicBezTo>
                  <a:cubicBezTo>
                    <a:pt x="54" y="132"/>
                    <a:pt x="56" y="128"/>
                    <a:pt x="58" y="131"/>
                  </a:cubicBezTo>
                  <a:cubicBezTo>
                    <a:pt x="58" y="131"/>
                    <a:pt x="58" y="133"/>
                    <a:pt x="58" y="133"/>
                  </a:cubicBezTo>
                  <a:cubicBezTo>
                    <a:pt x="58" y="135"/>
                    <a:pt x="59" y="135"/>
                    <a:pt x="60" y="136"/>
                  </a:cubicBezTo>
                  <a:cubicBezTo>
                    <a:pt x="62" y="138"/>
                    <a:pt x="61" y="142"/>
                    <a:pt x="62" y="144"/>
                  </a:cubicBezTo>
                  <a:cubicBezTo>
                    <a:pt x="62" y="146"/>
                    <a:pt x="62" y="149"/>
                    <a:pt x="63" y="152"/>
                  </a:cubicBezTo>
                  <a:cubicBezTo>
                    <a:pt x="64" y="153"/>
                    <a:pt x="64" y="154"/>
                    <a:pt x="66" y="153"/>
                  </a:cubicBezTo>
                  <a:cubicBezTo>
                    <a:pt x="68" y="152"/>
                    <a:pt x="67" y="151"/>
                    <a:pt x="67" y="149"/>
                  </a:cubicBezTo>
                  <a:cubicBezTo>
                    <a:pt x="67" y="147"/>
                    <a:pt x="67" y="147"/>
                    <a:pt x="69" y="148"/>
                  </a:cubicBezTo>
                  <a:cubicBezTo>
                    <a:pt x="69" y="148"/>
                    <a:pt x="70" y="149"/>
                    <a:pt x="71" y="149"/>
                  </a:cubicBezTo>
                  <a:cubicBezTo>
                    <a:pt x="71" y="149"/>
                    <a:pt x="72" y="149"/>
                    <a:pt x="73" y="149"/>
                  </a:cubicBezTo>
                  <a:cubicBezTo>
                    <a:pt x="72" y="147"/>
                    <a:pt x="75" y="147"/>
                    <a:pt x="77" y="148"/>
                  </a:cubicBezTo>
                  <a:cubicBezTo>
                    <a:pt x="77" y="150"/>
                    <a:pt x="78" y="152"/>
                    <a:pt x="78" y="154"/>
                  </a:cubicBezTo>
                  <a:cubicBezTo>
                    <a:pt x="80" y="152"/>
                    <a:pt x="83" y="155"/>
                    <a:pt x="83" y="157"/>
                  </a:cubicBezTo>
                  <a:cubicBezTo>
                    <a:pt x="86" y="157"/>
                    <a:pt x="88" y="156"/>
                    <a:pt x="91" y="159"/>
                  </a:cubicBezTo>
                  <a:cubicBezTo>
                    <a:pt x="93" y="162"/>
                    <a:pt x="93" y="164"/>
                    <a:pt x="94" y="167"/>
                  </a:cubicBezTo>
                  <a:cubicBezTo>
                    <a:pt x="93" y="167"/>
                    <a:pt x="92" y="168"/>
                    <a:pt x="91" y="168"/>
                  </a:cubicBezTo>
                  <a:cubicBezTo>
                    <a:pt x="91" y="170"/>
                    <a:pt x="94" y="171"/>
                    <a:pt x="96" y="170"/>
                  </a:cubicBezTo>
                  <a:cubicBezTo>
                    <a:pt x="97" y="170"/>
                    <a:pt x="97" y="169"/>
                    <a:pt x="98" y="168"/>
                  </a:cubicBezTo>
                  <a:cubicBezTo>
                    <a:pt x="99" y="168"/>
                    <a:pt x="101" y="168"/>
                    <a:pt x="102" y="168"/>
                  </a:cubicBezTo>
                  <a:cubicBezTo>
                    <a:pt x="105" y="168"/>
                    <a:pt x="105" y="169"/>
                    <a:pt x="108" y="170"/>
                  </a:cubicBezTo>
                  <a:cubicBezTo>
                    <a:pt x="110" y="171"/>
                    <a:pt x="113" y="171"/>
                    <a:pt x="116" y="171"/>
                  </a:cubicBezTo>
                  <a:cubicBezTo>
                    <a:pt x="119" y="171"/>
                    <a:pt x="119" y="170"/>
                    <a:pt x="121" y="169"/>
                  </a:cubicBezTo>
                  <a:cubicBezTo>
                    <a:pt x="123" y="167"/>
                    <a:pt x="126" y="169"/>
                    <a:pt x="127" y="168"/>
                  </a:cubicBezTo>
                  <a:cubicBezTo>
                    <a:pt x="129" y="166"/>
                    <a:pt x="127" y="164"/>
                    <a:pt x="128" y="162"/>
                  </a:cubicBezTo>
                  <a:cubicBezTo>
                    <a:pt x="128" y="162"/>
                    <a:pt x="130" y="161"/>
                    <a:pt x="130" y="160"/>
                  </a:cubicBezTo>
                  <a:cubicBezTo>
                    <a:pt x="131" y="159"/>
                    <a:pt x="132" y="159"/>
                    <a:pt x="132" y="157"/>
                  </a:cubicBezTo>
                  <a:cubicBezTo>
                    <a:pt x="134" y="153"/>
                    <a:pt x="138" y="150"/>
                    <a:pt x="142" y="147"/>
                  </a:cubicBezTo>
                  <a:cubicBezTo>
                    <a:pt x="146" y="144"/>
                    <a:pt x="150" y="145"/>
                    <a:pt x="154" y="142"/>
                  </a:cubicBezTo>
                  <a:cubicBezTo>
                    <a:pt x="156" y="141"/>
                    <a:pt x="158" y="139"/>
                    <a:pt x="160" y="139"/>
                  </a:cubicBezTo>
                  <a:cubicBezTo>
                    <a:pt x="163" y="138"/>
                    <a:pt x="164" y="138"/>
                    <a:pt x="167" y="139"/>
                  </a:cubicBezTo>
                  <a:cubicBezTo>
                    <a:pt x="171" y="140"/>
                    <a:pt x="174" y="139"/>
                    <a:pt x="178" y="138"/>
                  </a:cubicBezTo>
                  <a:cubicBezTo>
                    <a:pt x="178" y="138"/>
                    <a:pt x="179" y="137"/>
                    <a:pt x="180" y="136"/>
                  </a:cubicBezTo>
                  <a:cubicBezTo>
                    <a:pt x="184" y="133"/>
                    <a:pt x="182" y="132"/>
                    <a:pt x="180" y="129"/>
                  </a:cubicBezTo>
                  <a:cubicBezTo>
                    <a:pt x="178" y="126"/>
                    <a:pt x="185" y="123"/>
                    <a:pt x="184" y="120"/>
                  </a:cubicBezTo>
                  <a:cubicBezTo>
                    <a:pt x="183" y="115"/>
                    <a:pt x="182" y="110"/>
                    <a:pt x="182" y="105"/>
                  </a:cubicBezTo>
                  <a:cubicBezTo>
                    <a:pt x="182" y="100"/>
                    <a:pt x="183" y="96"/>
                    <a:pt x="183" y="91"/>
                  </a:cubicBezTo>
                  <a:cubicBezTo>
                    <a:pt x="183" y="86"/>
                    <a:pt x="180" y="81"/>
                    <a:pt x="179" y="77"/>
                  </a:cubicBezTo>
                  <a:cubicBezTo>
                    <a:pt x="179" y="74"/>
                    <a:pt x="180" y="71"/>
                    <a:pt x="180" y="68"/>
                  </a:cubicBezTo>
                  <a:cubicBezTo>
                    <a:pt x="181" y="66"/>
                    <a:pt x="183" y="64"/>
                    <a:pt x="183" y="63"/>
                  </a:cubicBezTo>
                  <a:cubicBezTo>
                    <a:pt x="183" y="59"/>
                    <a:pt x="177" y="56"/>
                    <a:pt x="174" y="54"/>
                  </a:cubicBezTo>
                  <a:cubicBezTo>
                    <a:pt x="172" y="51"/>
                    <a:pt x="169" y="47"/>
                    <a:pt x="166" y="45"/>
                  </a:cubicBezTo>
                  <a:cubicBezTo>
                    <a:pt x="163" y="44"/>
                    <a:pt x="161" y="42"/>
                    <a:pt x="158" y="41"/>
                  </a:cubicBezTo>
                  <a:cubicBezTo>
                    <a:pt x="154" y="40"/>
                    <a:pt x="150" y="38"/>
                    <a:pt x="149" y="44"/>
                  </a:cubicBezTo>
                  <a:cubicBezTo>
                    <a:pt x="149" y="49"/>
                    <a:pt x="144" y="44"/>
                    <a:pt x="142" y="43"/>
                  </a:cubicBezTo>
                  <a:cubicBezTo>
                    <a:pt x="138" y="41"/>
                    <a:pt x="138" y="46"/>
                    <a:pt x="135" y="45"/>
                  </a:cubicBezTo>
                  <a:cubicBezTo>
                    <a:pt x="134" y="45"/>
                    <a:pt x="133" y="39"/>
                    <a:pt x="133" y="38"/>
                  </a:cubicBezTo>
                  <a:cubicBezTo>
                    <a:pt x="132" y="32"/>
                    <a:pt x="132" y="30"/>
                    <a:pt x="134" y="25"/>
                  </a:cubicBezTo>
                  <a:cubicBezTo>
                    <a:pt x="135" y="21"/>
                    <a:pt x="133" y="17"/>
                    <a:pt x="131" y="14"/>
                  </a:cubicBezTo>
                  <a:cubicBezTo>
                    <a:pt x="129" y="11"/>
                    <a:pt x="125" y="9"/>
                    <a:pt x="127" y="5"/>
                  </a:cubicBezTo>
                  <a:cubicBezTo>
                    <a:pt x="128" y="3"/>
                    <a:pt x="128" y="2"/>
                    <a:pt x="128" y="0"/>
                  </a:cubicBezTo>
                  <a:cubicBezTo>
                    <a:pt x="128" y="0"/>
                    <a:pt x="128" y="1"/>
                    <a:pt x="128" y="1"/>
                  </a:cubicBezTo>
                  <a:cubicBezTo>
                    <a:pt x="126" y="1"/>
                    <a:pt x="125" y="1"/>
                    <a:pt x="124" y="1"/>
                  </a:cubicBezTo>
                  <a:cubicBezTo>
                    <a:pt x="122" y="2"/>
                    <a:pt x="119" y="4"/>
                    <a:pt x="118" y="6"/>
                  </a:cubicBezTo>
                  <a:cubicBezTo>
                    <a:pt x="116" y="7"/>
                    <a:pt x="114" y="10"/>
                    <a:pt x="113" y="12"/>
                  </a:cubicBezTo>
                  <a:cubicBezTo>
                    <a:pt x="113" y="14"/>
                    <a:pt x="113" y="17"/>
                    <a:pt x="112" y="19"/>
                  </a:cubicBezTo>
                  <a:cubicBezTo>
                    <a:pt x="110" y="21"/>
                    <a:pt x="107" y="22"/>
                    <a:pt x="105" y="24"/>
                  </a:cubicBezTo>
                  <a:cubicBezTo>
                    <a:pt x="103" y="26"/>
                    <a:pt x="101" y="28"/>
                    <a:pt x="98" y="29"/>
                  </a:cubicBezTo>
                  <a:cubicBezTo>
                    <a:pt x="98" y="30"/>
                    <a:pt x="96" y="30"/>
                    <a:pt x="95" y="31"/>
                  </a:cubicBezTo>
                  <a:cubicBezTo>
                    <a:pt x="93" y="31"/>
                    <a:pt x="94" y="30"/>
                    <a:pt x="92" y="29"/>
                  </a:cubicBezTo>
                  <a:cubicBezTo>
                    <a:pt x="91" y="27"/>
                    <a:pt x="88" y="25"/>
                    <a:pt x="85" y="25"/>
                  </a:cubicBezTo>
                  <a:cubicBezTo>
                    <a:pt x="85" y="28"/>
                    <a:pt x="81" y="29"/>
                    <a:pt x="80" y="32"/>
                  </a:cubicBezTo>
                  <a:cubicBezTo>
                    <a:pt x="79" y="35"/>
                    <a:pt x="77" y="37"/>
                    <a:pt x="75" y="39"/>
                  </a:cubicBezTo>
                  <a:cubicBezTo>
                    <a:pt x="76" y="39"/>
                    <a:pt x="76" y="39"/>
                    <a:pt x="76" y="40"/>
                  </a:cubicBezTo>
                  <a:cubicBezTo>
                    <a:pt x="74" y="40"/>
                    <a:pt x="73" y="42"/>
                    <a:pt x="72" y="42"/>
                  </a:cubicBezTo>
                  <a:cubicBezTo>
                    <a:pt x="71" y="40"/>
                    <a:pt x="68" y="41"/>
                    <a:pt x="67" y="42"/>
                  </a:cubicBezTo>
                  <a:cubicBezTo>
                    <a:pt x="66" y="40"/>
                    <a:pt x="63" y="39"/>
                    <a:pt x="62" y="40"/>
                  </a:cubicBezTo>
                  <a:cubicBezTo>
                    <a:pt x="60" y="40"/>
                    <a:pt x="59" y="43"/>
                    <a:pt x="58" y="44"/>
                  </a:cubicBezTo>
                  <a:cubicBezTo>
                    <a:pt x="56" y="45"/>
                    <a:pt x="55" y="47"/>
                    <a:pt x="54" y="48"/>
                  </a:cubicBezTo>
                  <a:cubicBezTo>
                    <a:pt x="53" y="49"/>
                    <a:pt x="51" y="49"/>
                    <a:pt x="50" y="51"/>
                  </a:cubicBezTo>
                  <a:cubicBezTo>
                    <a:pt x="49" y="52"/>
                    <a:pt x="48" y="53"/>
                    <a:pt x="46" y="54"/>
                  </a:cubicBezTo>
                  <a:cubicBezTo>
                    <a:pt x="44" y="54"/>
                    <a:pt x="43" y="54"/>
                    <a:pt x="41" y="54"/>
                  </a:cubicBezTo>
                  <a:cubicBezTo>
                    <a:pt x="40" y="54"/>
                    <a:pt x="37" y="53"/>
                    <a:pt x="36" y="54"/>
                  </a:cubicBezTo>
                  <a:cubicBezTo>
                    <a:pt x="35" y="54"/>
                    <a:pt x="35" y="55"/>
                    <a:pt x="34" y="56"/>
                  </a:cubicBezTo>
                  <a:cubicBezTo>
                    <a:pt x="33" y="56"/>
                    <a:pt x="32" y="56"/>
                    <a:pt x="31" y="56"/>
                  </a:cubicBezTo>
                  <a:cubicBezTo>
                    <a:pt x="30" y="56"/>
                    <a:pt x="30" y="55"/>
                    <a:pt x="30" y="57"/>
                  </a:cubicBezTo>
                  <a:cubicBezTo>
                    <a:pt x="29" y="58"/>
                    <a:pt x="30" y="58"/>
                    <a:pt x="31" y="58"/>
                  </a:cubicBezTo>
                  <a:cubicBezTo>
                    <a:pt x="31" y="60"/>
                    <a:pt x="30" y="60"/>
                    <a:pt x="28" y="60"/>
                  </a:cubicBezTo>
                  <a:cubicBezTo>
                    <a:pt x="27" y="60"/>
                    <a:pt x="25" y="60"/>
                    <a:pt x="24" y="60"/>
                  </a:cubicBezTo>
                  <a:cubicBezTo>
                    <a:pt x="24" y="60"/>
                    <a:pt x="23" y="61"/>
                    <a:pt x="22" y="61"/>
                  </a:cubicBezTo>
                  <a:cubicBezTo>
                    <a:pt x="23" y="63"/>
                    <a:pt x="23" y="65"/>
                    <a:pt x="23" y="67"/>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 name="Freeform 68"/>
            <p:cNvSpPr>
              <a:spLocks/>
            </p:cNvSpPr>
            <p:nvPr/>
          </p:nvSpPr>
          <p:spPr bwMode="auto">
            <a:xfrm>
              <a:off x="6049963" y="5348288"/>
              <a:ext cx="847725" cy="1363663"/>
            </a:xfrm>
            <a:custGeom>
              <a:avLst/>
              <a:gdLst>
                <a:gd name="T0" fmla="*/ 86 w 226"/>
                <a:gd name="T1" fmla="*/ 29 h 364"/>
                <a:gd name="T2" fmla="*/ 87 w 226"/>
                <a:gd name="T3" fmla="*/ 52 h 364"/>
                <a:gd name="T4" fmla="*/ 75 w 226"/>
                <a:gd name="T5" fmla="*/ 55 h 364"/>
                <a:gd name="T6" fmla="*/ 75 w 226"/>
                <a:gd name="T7" fmla="*/ 85 h 364"/>
                <a:gd name="T8" fmla="*/ 51 w 226"/>
                <a:gd name="T9" fmla="*/ 80 h 364"/>
                <a:gd name="T10" fmla="*/ 13 w 226"/>
                <a:gd name="T11" fmla="*/ 75 h 364"/>
                <a:gd name="T12" fmla="*/ 7 w 226"/>
                <a:gd name="T13" fmla="*/ 104 h 364"/>
                <a:gd name="T14" fmla="*/ 9 w 226"/>
                <a:gd name="T15" fmla="*/ 122 h 364"/>
                <a:gd name="T16" fmla="*/ 5 w 226"/>
                <a:gd name="T17" fmla="*/ 142 h 364"/>
                <a:gd name="T18" fmla="*/ 18 w 226"/>
                <a:gd name="T19" fmla="*/ 153 h 364"/>
                <a:gd name="T20" fmla="*/ 3 w 226"/>
                <a:gd name="T21" fmla="*/ 165 h 364"/>
                <a:gd name="T22" fmla="*/ 1 w 226"/>
                <a:gd name="T23" fmla="*/ 185 h 364"/>
                <a:gd name="T24" fmla="*/ 7 w 226"/>
                <a:gd name="T25" fmla="*/ 200 h 364"/>
                <a:gd name="T26" fmla="*/ 17 w 226"/>
                <a:gd name="T27" fmla="*/ 219 h 364"/>
                <a:gd name="T28" fmla="*/ 35 w 226"/>
                <a:gd name="T29" fmla="*/ 217 h 364"/>
                <a:gd name="T30" fmla="*/ 61 w 226"/>
                <a:gd name="T31" fmla="*/ 225 h 364"/>
                <a:gd name="T32" fmla="*/ 75 w 226"/>
                <a:gd name="T33" fmla="*/ 247 h 364"/>
                <a:gd name="T34" fmla="*/ 66 w 226"/>
                <a:gd name="T35" fmla="*/ 276 h 364"/>
                <a:gd name="T36" fmla="*/ 69 w 226"/>
                <a:gd name="T37" fmla="*/ 306 h 364"/>
                <a:gd name="T38" fmla="*/ 84 w 226"/>
                <a:gd name="T39" fmla="*/ 328 h 364"/>
                <a:gd name="T40" fmla="*/ 100 w 226"/>
                <a:gd name="T41" fmla="*/ 334 h 364"/>
                <a:gd name="T42" fmla="*/ 119 w 226"/>
                <a:gd name="T43" fmla="*/ 356 h 364"/>
                <a:gd name="T44" fmla="*/ 132 w 226"/>
                <a:gd name="T45" fmla="*/ 359 h 364"/>
                <a:gd name="T46" fmla="*/ 150 w 226"/>
                <a:gd name="T47" fmla="*/ 354 h 364"/>
                <a:gd name="T48" fmla="*/ 159 w 226"/>
                <a:gd name="T49" fmla="*/ 341 h 364"/>
                <a:gd name="T50" fmla="*/ 174 w 226"/>
                <a:gd name="T51" fmla="*/ 334 h 364"/>
                <a:gd name="T52" fmla="*/ 183 w 226"/>
                <a:gd name="T53" fmla="*/ 319 h 364"/>
                <a:gd name="T54" fmla="*/ 186 w 226"/>
                <a:gd name="T55" fmla="*/ 306 h 364"/>
                <a:gd name="T56" fmla="*/ 185 w 226"/>
                <a:gd name="T57" fmla="*/ 296 h 364"/>
                <a:gd name="T58" fmla="*/ 190 w 226"/>
                <a:gd name="T59" fmla="*/ 279 h 364"/>
                <a:gd name="T60" fmla="*/ 186 w 226"/>
                <a:gd name="T61" fmla="*/ 253 h 364"/>
                <a:gd name="T62" fmla="*/ 184 w 226"/>
                <a:gd name="T63" fmla="*/ 235 h 364"/>
                <a:gd name="T64" fmla="*/ 190 w 226"/>
                <a:gd name="T65" fmla="*/ 219 h 364"/>
                <a:gd name="T66" fmla="*/ 185 w 226"/>
                <a:gd name="T67" fmla="*/ 202 h 364"/>
                <a:gd name="T68" fmla="*/ 181 w 226"/>
                <a:gd name="T69" fmla="*/ 182 h 364"/>
                <a:gd name="T70" fmla="*/ 178 w 226"/>
                <a:gd name="T71" fmla="*/ 169 h 364"/>
                <a:gd name="T72" fmla="*/ 196 w 226"/>
                <a:gd name="T73" fmla="*/ 161 h 364"/>
                <a:gd name="T74" fmla="*/ 205 w 226"/>
                <a:gd name="T75" fmla="*/ 152 h 364"/>
                <a:gd name="T76" fmla="*/ 212 w 226"/>
                <a:gd name="T77" fmla="*/ 172 h 364"/>
                <a:gd name="T78" fmla="*/ 222 w 226"/>
                <a:gd name="T79" fmla="*/ 165 h 364"/>
                <a:gd name="T80" fmla="*/ 217 w 226"/>
                <a:gd name="T81" fmla="*/ 134 h 364"/>
                <a:gd name="T82" fmla="*/ 206 w 226"/>
                <a:gd name="T83" fmla="*/ 122 h 364"/>
                <a:gd name="T84" fmla="*/ 193 w 226"/>
                <a:gd name="T85" fmla="*/ 99 h 364"/>
                <a:gd name="T86" fmla="*/ 197 w 226"/>
                <a:gd name="T87" fmla="*/ 70 h 364"/>
                <a:gd name="T88" fmla="*/ 204 w 226"/>
                <a:gd name="T89" fmla="*/ 52 h 364"/>
                <a:gd name="T90" fmla="*/ 213 w 226"/>
                <a:gd name="T91" fmla="*/ 36 h 364"/>
                <a:gd name="T92" fmla="*/ 224 w 226"/>
                <a:gd name="T93" fmla="*/ 39 h 364"/>
                <a:gd name="T94" fmla="*/ 222 w 226"/>
                <a:gd name="T95" fmla="*/ 26 h 364"/>
                <a:gd name="T96" fmla="*/ 202 w 226"/>
                <a:gd name="T97" fmla="*/ 23 h 364"/>
                <a:gd name="T98" fmla="*/ 178 w 226"/>
                <a:gd name="T99" fmla="*/ 24 h 364"/>
                <a:gd name="T100" fmla="*/ 169 w 226"/>
                <a:gd name="T101" fmla="*/ 15 h 364"/>
                <a:gd name="T102" fmla="*/ 142 w 226"/>
                <a:gd name="T103" fmla="*/ 9 h 364"/>
                <a:gd name="T104" fmla="*/ 122 w 226"/>
                <a:gd name="T105" fmla="*/ 9 h 364"/>
                <a:gd name="T106" fmla="*/ 103 w 226"/>
                <a:gd name="T107" fmla="*/ 2 h 364"/>
                <a:gd name="T108" fmla="*/ 96 w 226"/>
                <a:gd name="T109" fmla="*/ 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 h="364">
                  <a:moveTo>
                    <a:pt x="94" y="5"/>
                  </a:moveTo>
                  <a:cubicBezTo>
                    <a:pt x="93" y="8"/>
                    <a:pt x="92" y="11"/>
                    <a:pt x="91" y="13"/>
                  </a:cubicBezTo>
                  <a:cubicBezTo>
                    <a:pt x="90" y="16"/>
                    <a:pt x="87" y="18"/>
                    <a:pt x="86" y="21"/>
                  </a:cubicBezTo>
                  <a:cubicBezTo>
                    <a:pt x="86" y="24"/>
                    <a:pt x="87" y="26"/>
                    <a:pt x="86" y="29"/>
                  </a:cubicBezTo>
                  <a:cubicBezTo>
                    <a:pt x="86" y="31"/>
                    <a:pt x="83" y="34"/>
                    <a:pt x="84" y="37"/>
                  </a:cubicBezTo>
                  <a:cubicBezTo>
                    <a:pt x="85" y="39"/>
                    <a:pt x="87" y="38"/>
                    <a:pt x="87" y="40"/>
                  </a:cubicBezTo>
                  <a:cubicBezTo>
                    <a:pt x="88" y="41"/>
                    <a:pt x="87" y="43"/>
                    <a:pt x="87" y="44"/>
                  </a:cubicBezTo>
                  <a:cubicBezTo>
                    <a:pt x="87" y="46"/>
                    <a:pt x="89" y="50"/>
                    <a:pt x="87" y="52"/>
                  </a:cubicBezTo>
                  <a:cubicBezTo>
                    <a:pt x="86" y="52"/>
                    <a:pt x="85" y="51"/>
                    <a:pt x="84" y="51"/>
                  </a:cubicBezTo>
                  <a:cubicBezTo>
                    <a:pt x="83" y="52"/>
                    <a:pt x="83" y="52"/>
                    <a:pt x="82" y="52"/>
                  </a:cubicBezTo>
                  <a:cubicBezTo>
                    <a:pt x="80" y="53"/>
                    <a:pt x="79" y="53"/>
                    <a:pt x="79" y="50"/>
                  </a:cubicBezTo>
                  <a:cubicBezTo>
                    <a:pt x="78" y="50"/>
                    <a:pt x="76" y="54"/>
                    <a:pt x="75" y="55"/>
                  </a:cubicBezTo>
                  <a:cubicBezTo>
                    <a:pt x="72" y="58"/>
                    <a:pt x="73" y="58"/>
                    <a:pt x="75" y="61"/>
                  </a:cubicBezTo>
                  <a:cubicBezTo>
                    <a:pt x="78" y="64"/>
                    <a:pt x="78" y="68"/>
                    <a:pt x="78" y="72"/>
                  </a:cubicBezTo>
                  <a:cubicBezTo>
                    <a:pt x="79" y="75"/>
                    <a:pt x="77" y="78"/>
                    <a:pt x="77" y="81"/>
                  </a:cubicBezTo>
                  <a:cubicBezTo>
                    <a:pt x="77" y="84"/>
                    <a:pt x="77" y="85"/>
                    <a:pt x="75" y="85"/>
                  </a:cubicBezTo>
                  <a:cubicBezTo>
                    <a:pt x="72" y="84"/>
                    <a:pt x="72" y="82"/>
                    <a:pt x="70" y="81"/>
                  </a:cubicBezTo>
                  <a:cubicBezTo>
                    <a:pt x="67" y="80"/>
                    <a:pt x="67" y="83"/>
                    <a:pt x="64" y="84"/>
                  </a:cubicBezTo>
                  <a:cubicBezTo>
                    <a:pt x="62" y="85"/>
                    <a:pt x="59" y="84"/>
                    <a:pt x="57" y="84"/>
                  </a:cubicBezTo>
                  <a:cubicBezTo>
                    <a:pt x="54" y="83"/>
                    <a:pt x="53" y="82"/>
                    <a:pt x="51" y="80"/>
                  </a:cubicBezTo>
                  <a:cubicBezTo>
                    <a:pt x="49" y="81"/>
                    <a:pt x="47" y="81"/>
                    <a:pt x="45" y="80"/>
                  </a:cubicBezTo>
                  <a:cubicBezTo>
                    <a:pt x="43" y="79"/>
                    <a:pt x="40" y="79"/>
                    <a:pt x="38" y="78"/>
                  </a:cubicBezTo>
                  <a:cubicBezTo>
                    <a:pt x="33" y="75"/>
                    <a:pt x="30" y="74"/>
                    <a:pt x="25" y="73"/>
                  </a:cubicBezTo>
                  <a:cubicBezTo>
                    <a:pt x="20" y="73"/>
                    <a:pt x="17" y="75"/>
                    <a:pt x="13" y="75"/>
                  </a:cubicBezTo>
                  <a:cubicBezTo>
                    <a:pt x="11" y="76"/>
                    <a:pt x="9" y="77"/>
                    <a:pt x="8" y="79"/>
                  </a:cubicBezTo>
                  <a:cubicBezTo>
                    <a:pt x="7" y="81"/>
                    <a:pt x="8" y="84"/>
                    <a:pt x="8" y="86"/>
                  </a:cubicBezTo>
                  <a:cubicBezTo>
                    <a:pt x="7" y="90"/>
                    <a:pt x="5" y="94"/>
                    <a:pt x="6" y="98"/>
                  </a:cubicBezTo>
                  <a:cubicBezTo>
                    <a:pt x="6" y="100"/>
                    <a:pt x="8" y="102"/>
                    <a:pt x="7" y="104"/>
                  </a:cubicBezTo>
                  <a:cubicBezTo>
                    <a:pt x="7" y="106"/>
                    <a:pt x="5" y="106"/>
                    <a:pt x="4" y="108"/>
                  </a:cubicBezTo>
                  <a:cubicBezTo>
                    <a:pt x="3" y="109"/>
                    <a:pt x="4" y="112"/>
                    <a:pt x="3" y="113"/>
                  </a:cubicBezTo>
                  <a:cubicBezTo>
                    <a:pt x="3" y="116"/>
                    <a:pt x="3" y="117"/>
                    <a:pt x="4" y="119"/>
                  </a:cubicBezTo>
                  <a:cubicBezTo>
                    <a:pt x="5" y="122"/>
                    <a:pt x="8" y="121"/>
                    <a:pt x="9" y="122"/>
                  </a:cubicBezTo>
                  <a:cubicBezTo>
                    <a:pt x="10" y="124"/>
                    <a:pt x="9" y="129"/>
                    <a:pt x="9" y="131"/>
                  </a:cubicBezTo>
                  <a:cubicBezTo>
                    <a:pt x="9" y="132"/>
                    <a:pt x="9" y="135"/>
                    <a:pt x="9" y="136"/>
                  </a:cubicBezTo>
                  <a:cubicBezTo>
                    <a:pt x="8" y="136"/>
                    <a:pt x="6" y="136"/>
                    <a:pt x="5" y="136"/>
                  </a:cubicBezTo>
                  <a:cubicBezTo>
                    <a:pt x="5" y="137"/>
                    <a:pt x="4" y="141"/>
                    <a:pt x="5" y="142"/>
                  </a:cubicBezTo>
                  <a:cubicBezTo>
                    <a:pt x="6" y="143"/>
                    <a:pt x="7" y="143"/>
                    <a:pt x="8" y="143"/>
                  </a:cubicBezTo>
                  <a:cubicBezTo>
                    <a:pt x="9" y="144"/>
                    <a:pt x="8" y="145"/>
                    <a:pt x="9" y="146"/>
                  </a:cubicBezTo>
                  <a:cubicBezTo>
                    <a:pt x="10" y="149"/>
                    <a:pt x="9" y="151"/>
                    <a:pt x="12" y="152"/>
                  </a:cubicBezTo>
                  <a:cubicBezTo>
                    <a:pt x="13" y="153"/>
                    <a:pt x="18" y="153"/>
                    <a:pt x="18" y="153"/>
                  </a:cubicBezTo>
                  <a:cubicBezTo>
                    <a:pt x="18" y="154"/>
                    <a:pt x="17" y="158"/>
                    <a:pt x="17" y="159"/>
                  </a:cubicBezTo>
                  <a:cubicBezTo>
                    <a:pt x="14" y="160"/>
                    <a:pt x="12" y="159"/>
                    <a:pt x="8" y="159"/>
                  </a:cubicBezTo>
                  <a:cubicBezTo>
                    <a:pt x="6" y="160"/>
                    <a:pt x="7" y="160"/>
                    <a:pt x="6" y="162"/>
                  </a:cubicBezTo>
                  <a:cubicBezTo>
                    <a:pt x="5" y="164"/>
                    <a:pt x="4" y="164"/>
                    <a:pt x="3" y="165"/>
                  </a:cubicBezTo>
                  <a:cubicBezTo>
                    <a:pt x="0" y="167"/>
                    <a:pt x="1" y="169"/>
                    <a:pt x="1" y="172"/>
                  </a:cubicBezTo>
                  <a:cubicBezTo>
                    <a:pt x="1" y="175"/>
                    <a:pt x="3" y="179"/>
                    <a:pt x="0" y="180"/>
                  </a:cubicBezTo>
                  <a:cubicBezTo>
                    <a:pt x="0" y="181"/>
                    <a:pt x="1" y="182"/>
                    <a:pt x="1" y="183"/>
                  </a:cubicBezTo>
                  <a:cubicBezTo>
                    <a:pt x="1" y="184"/>
                    <a:pt x="1" y="184"/>
                    <a:pt x="1" y="185"/>
                  </a:cubicBezTo>
                  <a:cubicBezTo>
                    <a:pt x="1" y="188"/>
                    <a:pt x="2" y="188"/>
                    <a:pt x="5" y="187"/>
                  </a:cubicBezTo>
                  <a:cubicBezTo>
                    <a:pt x="5" y="188"/>
                    <a:pt x="5" y="190"/>
                    <a:pt x="5" y="190"/>
                  </a:cubicBezTo>
                  <a:cubicBezTo>
                    <a:pt x="5" y="192"/>
                    <a:pt x="6" y="192"/>
                    <a:pt x="7" y="193"/>
                  </a:cubicBezTo>
                  <a:cubicBezTo>
                    <a:pt x="8" y="196"/>
                    <a:pt x="9" y="198"/>
                    <a:pt x="7" y="200"/>
                  </a:cubicBezTo>
                  <a:cubicBezTo>
                    <a:pt x="5" y="202"/>
                    <a:pt x="4" y="203"/>
                    <a:pt x="3" y="205"/>
                  </a:cubicBezTo>
                  <a:cubicBezTo>
                    <a:pt x="3" y="205"/>
                    <a:pt x="3" y="205"/>
                    <a:pt x="3" y="205"/>
                  </a:cubicBezTo>
                  <a:cubicBezTo>
                    <a:pt x="6" y="206"/>
                    <a:pt x="7" y="208"/>
                    <a:pt x="7" y="210"/>
                  </a:cubicBezTo>
                  <a:cubicBezTo>
                    <a:pt x="9" y="214"/>
                    <a:pt x="12" y="219"/>
                    <a:pt x="17" y="219"/>
                  </a:cubicBezTo>
                  <a:cubicBezTo>
                    <a:pt x="19" y="220"/>
                    <a:pt x="20" y="219"/>
                    <a:pt x="22" y="217"/>
                  </a:cubicBezTo>
                  <a:cubicBezTo>
                    <a:pt x="23" y="217"/>
                    <a:pt x="24" y="216"/>
                    <a:pt x="25" y="216"/>
                  </a:cubicBezTo>
                  <a:cubicBezTo>
                    <a:pt x="26" y="216"/>
                    <a:pt x="28" y="215"/>
                    <a:pt x="28" y="215"/>
                  </a:cubicBezTo>
                  <a:cubicBezTo>
                    <a:pt x="30" y="214"/>
                    <a:pt x="33" y="217"/>
                    <a:pt x="35" y="217"/>
                  </a:cubicBezTo>
                  <a:cubicBezTo>
                    <a:pt x="38" y="219"/>
                    <a:pt x="41" y="219"/>
                    <a:pt x="44" y="220"/>
                  </a:cubicBezTo>
                  <a:cubicBezTo>
                    <a:pt x="47" y="222"/>
                    <a:pt x="46" y="220"/>
                    <a:pt x="48" y="219"/>
                  </a:cubicBezTo>
                  <a:cubicBezTo>
                    <a:pt x="51" y="219"/>
                    <a:pt x="53" y="221"/>
                    <a:pt x="55" y="222"/>
                  </a:cubicBezTo>
                  <a:cubicBezTo>
                    <a:pt x="57" y="224"/>
                    <a:pt x="60" y="224"/>
                    <a:pt x="61" y="225"/>
                  </a:cubicBezTo>
                  <a:cubicBezTo>
                    <a:pt x="62" y="227"/>
                    <a:pt x="61" y="230"/>
                    <a:pt x="61" y="232"/>
                  </a:cubicBezTo>
                  <a:cubicBezTo>
                    <a:pt x="62" y="234"/>
                    <a:pt x="65" y="234"/>
                    <a:pt x="67" y="236"/>
                  </a:cubicBezTo>
                  <a:cubicBezTo>
                    <a:pt x="68" y="238"/>
                    <a:pt x="70" y="240"/>
                    <a:pt x="71" y="242"/>
                  </a:cubicBezTo>
                  <a:cubicBezTo>
                    <a:pt x="72" y="243"/>
                    <a:pt x="74" y="245"/>
                    <a:pt x="75" y="247"/>
                  </a:cubicBezTo>
                  <a:cubicBezTo>
                    <a:pt x="77" y="248"/>
                    <a:pt x="78" y="248"/>
                    <a:pt x="78" y="251"/>
                  </a:cubicBezTo>
                  <a:cubicBezTo>
                    <a:pt x="79" y="254"/>
                    <a:pt x="79" y="258"/>
                    <a:pt x="78" y="261"/>
                  </a:cubicBezTo>
                  <a:cubicBezTo>
                    <a:pt x="75" y="265"/>
                    <a:pt x="70" y="262"/>
                    <a:pt x="68" y="266"/>
                  </a:cubicBezTo>
                  <a:cubicBezTo>
                    <a:pt x="66" y="269"/>
                    <a:pt x="67" y="273"/>
                    <a:pt x="66" y="276"/>
                  </a:cubicBezTo>
                  <a:cubicBezTo>
                    <a:pt x="66" y="278"/>
                    <a:pt x="65" y="279"/>
                    <a:pt x="65" y="281"/>
                  </a:cubicBezTo>
                  <a:cubicBezTo>
                    <a:pt x="64" y="283"/>
                    <a:pt x="63" y="284"/>
                    <a:pt x="64" y="286"/>
                  </a:cubicBezTo>
                  <a:cubicBezTo>
                    <a:pt x="65" y="290"/>
                    <a:pt x="66" y="293"/>
                    <a:pt x="66" y="298"/>
                  </a:cubicBezTo>
                  <a:cubicBezTo>
                    <a:pt x="66" y="302"/>
                    <a:pt x="65" y="304"/>
                    <a:pt x="69" y="306"/>
                  </a:cubicBezTo>
                  <a:cubicBezTo>
                    <a:pt x="73" y="308"/>
                    <a:pt x="77" y="309"/>
                    <a:pt x="81" y="310"/>
                  </a:cubicBezTo>
                  <a:cubicBezTo>
                    <a:pt x="82" y="315"/>
                    <a:pt x="74" y="320"/>
                    <a:pt x="79" y="325"/>
                  </a:cubicBezTo>
                  <a:cubicBezTo>
                    <a:pt x="80" y="326"/>
                    <a:pt x="81" y="326"/>
                    <a:pt x="81" y="326"/>
                  </a:cubicBezTo>
                  <a:cubicBezTo>
                    <a:pt x="82" y="327"/>
                    <a:pt x="83" y="328"/>
                    <a:pt x="84" y="328"/>
                  </a:cubicBezTo>
                  <a:cubicBezTo>
                    <a:pt x="86" y="329"/>
                    <a:pt x="88" y="328"/>
                    <a:pt x="90" y="328"/>
                  </a:cubicBezTo>
                  <a:cubicBezTo>
                    <a:pt x="91" y="328"/>
                    <a:pt x="92" y="329"/>
                    <a:pt x="93" y="329"/>
                  </a:cubicBezTo>
                  <a:cubicBezTo>
                    <a:pt x="94" y="329"/>
                    <a:pt x="95" y="329"/>
                    <a:pt x="96" y="329"/>
                  </a:cubicBezTo>
                  <a:cubicBezTo>
                    <a:pt x="97" y="330"/>
                    <a:pt x="99" y="333"/>
                    <a:pt x="100" y="334"/>
                  </a:cubicBezTo>
                  <a:cubicBezTo>
                    <a:pt x="101" y="335"/>
                    <a:pt x="103" y="336"/>
                    <a:pt x="103" y="338"/>
                  </a:cubicBezTo>
                  <a:cubicBezTo>
                    <a:pt x="105" y="342"/>
                    <a:pt x="105" y="346"/>
                    <a:pt x="108" y="348"/>
                  </a:cubicBezTo>
                  <a:cubicBezTo>
                    <a:pt x="110" y="350"/>
                    <a:pt x="112" y="351"/>
                    <a:pt x="114" y="353"/>
                  </a:cubicBezTo>
                  <a:cubicBezTo>
                    <a:pt x="116" y="355"/>
                    <a:pt x="117" y="355"/>
                    <a:pt x="119" y="356"/>
                  </a:cubicBezTo>
                  <a:cubicBezTo>
                    <a:pt x="120" y="357"/>
                    <a:pt x="121" y="360"/>
                    <a:pt x="123" y="359"/>
                  </a:cubicBezTo>
                  <a:cubicBezTo>
                    <a:pt x="124" y="358"/>
                    <a:pt x="123" y="357"/>
                    <a:pt x="124" y="357"/>
                  </a:cubicBezTo>
                  <a:cubicBezTo>
                    <a:pt x="125" y="356"/>
                    <a:pt x="126" y="356"/>
                    <a:pt x="127" y="356"/>
                  </a:cubicBezTo>
                  <a:cubicBezTo>
                    <a:pt x="130" y="356"/>
                    <a:pt x="130" y="358"/>
                    <a:pt x="132" y="359"/>
                  </a:cubicBezTo>
                  <a:cubicBezTo>
                    <a:pt x="134" y="359"/>
                    <a:pt x="136" y="359"/>
                    <a:pt x="138" y="359"/>
                  </a:cubicBezTo>
                  <a:cubicBezTo>
                    <a:pt x="140" y="360"/>
                    <a:pt x="142" y="362"/>
                    <a:pt x="144" y="364"/>
                  </a:cubicBezTo>
                  <a:cubicBezTo>
                    <a:pt x="145" y="363"/>
                    <a:pt x="148" y="364"/>
                    <a:pt x="149" y="361"/>
                  </a:cubicBezTo>
                  <a:cubicBezTo>
                    <a:pt x="150" y="359"/>
                    <a:pt x="149" y="356"/>
                    <a:pt x="150" y="354"/>
                  </a:cubicBezTo>
                  <a:cubicBezTo>
                    <a:pt x="151" y="351"/>
                    <a:pt x="152" y="351"/>
                    <a:pt x="154" y="350"/>
                  </a:cubicBezTo>
                  <a:cubicBezTo>
                    <a:pt x="156" y="348"/>
                    <a:pt x="156" y="347"/>
                    <a:pt x="156" y="345"/>
                  </a:cubicBezTo>
                  <a:cubicBezTo>
                    <a:pt x="156" y="344"/>
                    <a:pt x="156" y="343"/>
                    <a:pt x="156" y="342"/>
                  </a:cubicBezTo>
                  <a:cubicBezTo>
                    <a:pt x="157" y="341"/>
                    <a:pt x="157" y="341"/>
                    <a:pt x="159" y="341"/>
                  </a:cubicBezTo>
                  <a:cubicBezTo>
                    <a:pt x="160" y="340"/>
                    <a:pt x="160" y="339"/>
                    <a:pt x="161" y="339"/>
                  </a:cubicBezTo>
                  <a:cubicBezTo>
                    <a:pt x="162" y="338"/>
                    <a:pt x="164" y="339"/>
                    <a:pt x="165" y="339"/>
                  </a:cubicBezTo>
                  <a:cubicBezTo>
                    <a:pt x="167" y="340"/>
                    <a:pt x="168" y="341"/>
                    <a:pt x="170" y="339"/>
                  </a:cubicBezTo>
                  <a:cubicBezTo>
                    <a:pt x="172" y="338"/>
                    <a:pt x="173" y="336"/>
                    <a:pt x="174" y="334"/>
                  </a:cubicBezTo>
                  <a:cubicBezTo>
                    <a:pt x="175" y="333"/>
                    <a:pt x="175" y="333"/>
                    <a:pt x="176" y="332"/>
                  </a:cubicBezTo>
                  <a:cubicBezTo>
                    <a:pt x="176" y="331"/>
                    <a:pt x="176" y="330"/>
                    <a:pt x="176" y="329"/>
                  </a:cubicBezTo>
                  <a:cubicBezTo>
                    <a:pt x="177" y="327"/>
                    <a:pt x="181" y="327"/>
                    <a:pt x="182" y="325"/>
                  </a:cubicBezTo>
                  <a:cubicBezTo>
                    <a:pt x="183" y="323"/>
                    <a:pt x="183" y="321"/>
                    <a:pt x="183" y="319"/>
                  </a:cubicBezTo>
                  <a:cubicBezTo>
                    <a:pt x="184" y="318"/>
                    <a:pt x="184" y="317"/>
                    <a:pt x="185" y="316"/>
                  </a:cubicBezTo>
                  <a:cubicBezTo>
                    <a:pt x="186" y="315"/>
                    <a:pt x="187" y="315"/>
                    <a:pt x="187" y="313"/>
                  </a:cubicBezTo>
                  <a:cubicBezTo>
                    <a:pt x="187" y="312"/>
                    <a:pt x="186" y="310"/>
                    <a:pt x="186" y="309"/>
                  </a:cubicBezTo>
                  <a:cubicBezTo>
                    <a:pt x="186" y="308"/>
                    <a:pt x="186" y="307"/>
                    <a:pt x="186" y="306"/>
                  </a:cubicBezTo>
                  <a:cubicBezTo>
                    <a:pt x="186" y="306"/>
                    <a:pt x="186" y="304"/>
                    <a:pt x="186" y="304"/>
                  </a:cubicBezTo>
                  <a:cubicBezTo>
                    <a:pt x="186" y="303"/>
                    <a:pt x="187" y="303"/>
                    <a:pt x="188" y="302"/>
                  </a:cubicBezTo>
                  <a:cubicBezTo>
                    <a:pt x="190" y="301"/>
                    <a:pt x="190" y="298"/>
                    <a:pt x="189" y="297"/>
                  </a:cubicBezTo>
                  <a:cubicBezTo>
                    <a:pt x="188" y="296"/>
                    <a:pt x="186" y="297"/>
                    <a:pt x="185" y="296"/>
                  </a:cubicBezTo>
                  <a:cubicBezTo>
                    <a:pt x="184" y="295"/>
                    <a:pt x="184" y="294"/>
                    <a:pt x="184" y="293"/>
                  </a:cubicBezTo>
                  <a:cubicBezTo>
                    <a:pt x="185" y="292"/>
                    <a:pt x="188" y="292"/>
                    <a:pt x="189" y="290"/>
                  </a:cubicBezTo>
                  <a:cubicBezTo>
                    <a:pt x="191" y="289"/>
                    <a:pt x="191" y="286"/>
                    <a:pt x="190" y="285"/>
                  </a:cubicBezTo>
                  <a:cubicBezTo>
                    <a:pt x="190" y="282"/>
                    <a:pt x="188" y="281"/>
                    <a:pt x="190" y="279"/>
                  </a:cubicBezTo>
                  <a:cubicBezTo>
                    <a:pt x="191" y="278"/>
                    <a:pt x="192" y="277"/>
                    <a:pt x="193" y="275"/>
                  </a:cubicBezTo>
                  <a:cubicBezTo>
                    <a:pt x="193" y="273"/>
                    <a:pt x="191" y="271"/>
                    <a:pt x="191" y="269"/>
                  </a:cubicBezTo>
                  <a:cubicBezTo>
                    <a:pt x="190" y="266"/>
                    <a:pt x="191" y="262"/>
                    <a:pt x="189" y="259"/>
                  </a:cubicBezTo>
                  <a:cubicBezTo>
                    <a:pt x="188" y="258"/>
                    <a:pt x="186" y="256"/>
                    <a:pt x="186" y="253"/>
                  </a:cubicBezTo>
                  <a:cubicBezTo>
                    <a:pt x="186" y="252"/>
                    <a:pt x="186" y="251"/>
                    <a:pt x="186" y="250"/>
                  </a:cubicBezTo>
                  <a:cubicBezTo>
                    <a:pt x="186" y="248"/>
                    <a:pt x="185" y="247"/>
                    <a:pt x="185" y="245"/>
                  </a:cubicBezTo>
                  <a:cubicBezTo>
                    <a:pt x="184" y="244"/>
                    <a:pt x="185" y="242"/>
                    <a:pt x="185" y="240"/>
                  </a:cubicBezTo>
                  <a:cubicBezTo>
                    <a:pt x="185" y="239"/>
                    <a:pt x="184" y="237"/>
                    <a:pt x="184" y="235"/>
                  </a:cubicBezTo>
                  <a:cubicBezTo>
                    <a:pt x="184" y="234"/>
                    <a:pt x="186" y="233"/>
                    <a:pt x="187" y="232"/>
                  </a:cubicBezTo>
                  <a:cubicBezTo>
                    <a:pt x="189" y="231"/>
                    <a:pt x="189" y="230"/>
                    <a:pt x="190" y="229"/>
                  </a:cubicBezTo>
                  <a:cubicBezTo>
                    <a:pt x="190" y="229"/>
                    <a:pt x="190" y="229"/>
                    <a:pt x="190" y="229"/>
                  </a:cubicBezTo>
                  <a:cubicBezTo>
                    <a:pt x="190" y="225"/>
                    <a:pt x="190" y="222"/>
                    <a:pt x="190" y="219"/>
                  </a:cubicBezTo>
                  <a:cubicBezTo>
                    <a:pt x="191" y="217"/>
                    <a:pt x="192" y="215"/>
                    <a:pt x="191" y="213"/>
                  </a:cubicBezTo>
                  <a:cubicBezTo>
                    <a:pt x="191" y="212"/>
                    <a:pt x="190" y="213"/>
                    <a:pt x="189" y="211"/>
                  </a:cubicBezTo>
                  <a:cubicBezTo>
                    <a:pt x="188" y="211"/>
                    <a:pt x="188" y="209"/>
                    <a:pt x="188" y="208"/>
                  </a:cubicBezTo>
                  <a:cubicBezTo>
                    <a:pt x="188" y="205"/>
                    <a:pt x="186" y="204"/>
                    <a:pt x="185" y="202"/>
                  </a:cubicBezTo>
                  <a:cubicBezTo>
                    <a:pt x="184" y="199"/>
                    <a:pt x="183" y="200"/>
                    <a:pt x="180" y="199"/>
                  </a:cubicBezTo>
                  <a:cubicBezTo>
                    <a:pt x="177" y="198"/>
                    <a:pt x="177" y="197"/>
                    <a:pt x="177" y="194"/>
                  </a:cubicBezTo>
                  <a:cubicBezTo>
                    <a:pt x="177" y="192"/>
                    <a:pt x="175" y="189"/>
                    <a:pt x="175" y="187"/>
                  </a:cubicBezTo>
                  <a:cubicBezTo>
                    <a:pt x="178" y="187"/>
                    <a:pt x="181" y="185"/>
                    <a:pt x="181" y="182"/>
                  </a:cubicBezTo>
                  <a:cubicBezTo>
                    <a:pt x="181" y="181"/>
                    <a:pt x="180" y="180"/>
                    <a:pt x="179" y="179"/>
                  </a:cubicBezTo>
                  <a:cubicBezTo>
                    <a:pt x="178" y="178"/>
                    <a:pt x="179" y="177"/>
                    <a:pt x="178" y="176"/>
                  </a:cubicBezTo>
                  <a:cubicBezTo>
                    <a:pt x="178" y="175"/>
                    <a:pt x="177" y="174"/>
                    <a:pt x="177" y="173"/>
                  </a:cubicBezTo>
                  <a:cubicBezTo>
                    <a:pt x="176" y="171"/>
                    <a:pt x="177" y="170"/>
                    <a:pt x="178" y="169"/>
                  </a:cubicBezTo>
                  <a:cubicBezTo>
                    <a:pt x="178" y="167"/>
                    <a:pt x="178" y="164"/>
                    <a:pt x="178" y="162"/>
                  </a:cubicBezTo>
                  <a:cubicBezTo>
                    <a:pt x="181" y="162"/>
                    <a:pt x="184" y="163"/>
                    <a:pt x="187" y="164"/>
                  </a:cubicBezTo>
                  <a:cubicBezTo>
                    <a:pt x="189" y="164"/>
                    <a:pt x="192" y="167"/>
                    <a:pt x="195" y="164"/>
                  </a:cubicBezTo>
                  <a:cubicBezTo>
                    <a:pt x="195" y="164"/>
                    <a:pt x="196" y="161"/>
                    <a:pt x="196" y="161"/>
                  </a:cubicBezTo>
                  <a:cubicBezTo>
                    <a:pt x="196" y="159"/>
                    <a:pt x="194" y="159"/>
                    <a:pt x="195" y="157"/>
                  </a:cubicBezTo>
                  <a:cubicBezTo>
                    <a:pt x="195" y="155"/>
                    <a:pt x="196" y="155"/>
                    <a:pt x="196" y="153"/>
                  </a:cubicBezTo>
                  <a:cubicBezTo>
                    <a:pt x="197" y="151"/>
                    <a:pt x="196" y="152"/>
                    <a:pt x="198" y="151"/>
                  </a:cubicBezTo>
                  <a:cubicBezTo>
                    <a:pt x="200" y="150"/>
                    <a:pt x="204" y="149"/>
                    <a:pt x="205" y="152"/>
                  </a:cubicBezTo>
                  <a:cubicBezTo>
                    <a:pt x="205" y="153"/>
                    <a:pt x="204" y="155"/>
                    <a:pt x="205" y="156"/>
                  </a:cubicBezTo>
                  <a:cubicBezTo>
                    <a:pt x="205" y="158"/>
                    <a:pt x="206" y="159"/>
                    <a:pt x="207" y="160"/>
                  </a:cubicBezTo>
                  <a:cubicBezTo>
                    <a:pt x="209" y="162"/>
                    <a:pt x="211" y="165"/>
                    <a:pt x="211" y="168"/>
                  </a:cubicBezTo>
                  <a:cubicBezTo>
                    <a:pt x="211" y="170"/>
                    <a:pt x="209" y="171"/>
                    <a:pt x="212" y="172"/>
                  </a:cubicBezTo>
                  <a:cubicBezTo>
                    <a:pt x="213" y="172"/>
                    <a:pt x="216" y="172"/>
                    <a:pt x="217" y="172"/>
                  </a:cubicBezTo>
                  <a:cubicBezTo>
                    <a:pt x="218" y="173"/>
                    <a:pt x="218" y="179"/>
                    <a:pt x="218" y="181"/>
                  </a:cubicBezTo>
                  <a:cubicBezTo>
                    <a:pt x="223" y="182"/>
                    <a:pt x="223" y="178"/>
                    <a:pt x="223" y="175"/>
                  </a:cubicBezTo>
                  <a:cubicBezTo>
                    <a:pt x="223" y="171"/>
                    <a:pt x="222" y="168"/>
                    <a:pt x="222" y="165"/>
                  </a:cubicBezTo>
                  <a:cubicBezTo>
                    <a:pt x="223" y="165"/>
                    <a:pt x="224" y="165"/>
                    <a:pt x="225" y="165"/>
                  </a:cubicBezTo>
                  <a:cubicBezTo>
                    <a:pt x="226" y="160"/>
                    <a:pt x="225" y="155"/>
                    <a:pt x="225" y="150"/>
                  </a:cubicBezTo>
                  <a:cubicBezTo>
                    <a:pt x="225" y="145"/>
                    <a:pt x="225" y="139"/>
                    <a:pt x="225" y="134"/>
                  </a:cubicBezTo>
                  <a:cubicBezTo>
                    <a:pt x="222" y="134"/>
                    <a:pt x="219" y="134"/>
                    <a:pt x="217" y="134"/>
                  </a:cubicBezTo>
                  <a:cubicBezTo>
                    <a:pt x="217" y="130"/>
                    <a:pt x="216" y="132"/>
                    <a:pt x="214" y="130"/>
                  </a:cubicBezTo>
                  <a:cubicBezTo>
                    <a:pt x="214" y="129"/>
                    <a:pt x="214" y="128"/>
                    <a:pt x="213" y="127"/>
                  </a:cubicBezTo>
                  <a:cubicBezTo>
                    <a:pt x="212" y="127"/>
                    <a:pt x="212" y="128"/>
                    <a:pt x="211" y="128"/>
                  </a:cubicBezTo>
                  <a:cubicBezTo>
                    <a:pt x="208" y="127"/>
                    <a:pt x="207" y="125"/>
                    <a:pt x="206" y="122"/>
                  </a:cubicBezTo>
                  <a:cubicBezTo>
                    <a:pt x="205" y="119"/>
                    <a:pt x="204" y="116"/>
                    <a:pt x="202" y="113"/>
                  </a:cubicBezTo>
                  <a:cubicBezTo>
                    <a:pt x="201" y="111"/>
                    <a:pt x="200" y="109"/>
                    <a:pt x="199" y="107"/>
                  </a:cubicBezTo>
                  <a:cubicBezTo>
                    <a:pt x="198" y="105"/>
                    <a:pt x="198" y="106"/>
                    <a:pt x="196" y="104"/>
                  </a:cubicBezTo>
                  <a:cubicBezTo>
                    <a:pt x="195" y="103"/>
                    <a:pt x="194" y="101"/>
                    <a:pt x="193" y="99"/>
                  </a:cubicBezTo>
                  <a:cubicBezTo>
                    <a:pt x="192" y="96"/>
                    <a:pt x="192" y="93"/>
                    <a:pt x="192" y="90"/>
                  </a:cubicBezTo>
                  <a:cubicBezTo>
                    <a:pt x="191" y="88"/>
                    <a:pt x="192" y="85"/>
                    <a:pt x="193" y="83"/>
                  </a:cubicBezTo>
                  <a:cubicBezTo>
                    <a:pt x="193" y="81"/>
                    <a:pt x="193" y="78"/>
                    <a:pt x="194" y="76"/>
                  </a:cubicBezTo>
                  <a:cubicBezTo>
                    <a:pt x="195" y="74"/>
                    <a:pt x="196" y="71"/>
                    <a:pt x="197" y="70"/>
                  </a:cubicBezTo>
                  <a:cubicBezTo>
                    <a:pt x="198" y="69"/>
                    <a:pt x="200" y="69"/>
                    <a:pt x="202" y="69"/>
                  </a:cubicBezTo>
                  <a:cubicBezTo>
                    <a:pt x="202" y="68"/>
                    <a:pt x="202" y="68"/>
                    <a:pt x="203" y="67"/>
                  </a:cubicBezTo>
                  <a:cubicBezTo>
                    <a:pt x="203" y="65"/>
                    <a:pt x="205" y="63"/>
                    <a:pt x="206" y="60"/>
                  </a:cubicBezTo>
                  <a:cubicBezTo>
                    <a:pt x="207" y="57"/>
                    <a:pt x="205" y="55"/>
                    <a:pt x="204" y="52"/>
                  </a:cubicBezTo>
                  <a:cubicBezTo>
                    <a:pt x="204" y="50"/>
                    <a:pt x="205" y="46"/>
                    <a:pt x="205" y="44"/>
                  </a:cubicBezTo>
                  <a:cubicBezTo>
                    <a:pt x="206" y="42"/>
                    <a:pt x="207" y="42"/>
                    <a:pt x="207" y="41"/>
                  </a:cubicBezTo>
                  <a:cubicBezTo>
                    <a:pt x="206" y="40"/>
                    <a:pt x="204" y="39"/>
                    <a:pt x="205" y="37"/>
                  </a:cubicBezTo>
                  <a:cubicBezTo>
                    <a:pt x="206" y="35"/>
                    <a:pt x="211" y="37"/>
                    <a:pt x="213" y="36"/>
                  </a:cubicBezTo>
                  <a:cubicBezTo>
                    <a:pt x="215" y="36"/>
                    <a:pt x="216" y="32"/>
                    <a:pt x="220" y="33"/>
                  </a:cubicBezTo>
                  <a:cubicBezTo>
                    <a:pt x="222" y="33"/>
                    <a:pt x="221" y="33"/>
                    <a:pt x="221" y="35"/>
                  </a:cubicBezTo>
                  <a:cubicBezTo>
                    <a:pt x="221" y="36"/>
                    <a:pt x="222" y="37"/>
                    <a:pt x="222" y="39"/>
                  </a:cubicBezTo>
                  <a:cubicBezTo>
                    <a:pt x="223" y="39"/>
                    <a:pt x="224" y="39"/>
                    <a:pt x="224" y="39"/>
                  </a:cubicBezTo>
                  <a:cubicBezTo>
                    <a:pt x="224" y="37"/>
                    <a:pt x="225" y="35"/>
                    <a:pt x="225" y="32"/>
                  </a:cubicBezTo>
                  <a:cubicBezTo>
                    <a:pt x="225" y="30"/>
                    <a:pt x="225" y="28"/>
                    <a:pt x="224" y="26"/>
                  </a:cubicBezTo>
                  <a:cubicBezTo>
                    <a:pt x="224" y="26"/>
                    <a:pt x="224" y="26"/>
                    <a:pt x="224" y="26"/>
                  </a:cubicBezTo>
                  <a:cubicBezTo>
                    <a:pt x="223" y="26"/>
                    <a:pt x="222" y="26"/>
                    <a:pt x="222" y="26"/>
                  </a:cubicBezTo>
                  <a:cubicBezTo>
                    <a:pt x="218" y="26"/>
                    <a:pt x="214" y="25"/>
                    <a:pt x="211" y="25"/>
                  </a:cubicBezTo>
                  <a:cubicBezTo>
                    <a:pt x="210" y="25"/>
                    <a:pt x="209" y="25"/>
                    <a:pt x="208" y="24"/>
                  </a:cubicBezTo>
                  <a:cubicBezTo>
                    <a:pt x="207" y="24"/>
                    <a:pt x="207" y="23"/>
                    <a:pt x="207" y="22"/>
                  </a:cubicBezTo>
                  <a:cubicBezTo>
                    <a:pt x="205" y="21"/>
                    <a:pt x="203" y="23"/>
                    <a:pt x="202" y="23"/>
                  </a:cubicBezTo>
                  <a:cubicBezTo>
                    <a:pt x="200" y="24"/>
                    <a:pt x="198" y="23"/>
                    <a:pt x="196" y="23"/>
                  </a:cubicBezTo>
                  <a:cubicBezTo>
                    <a:pt x="193" y="23"/>
                    <a:pt x="191" y="22"/>
                    <a:pt x="189" y="22"/>
                  </a:cubicBezTo>
                  <a:cubicBezTo>
                    <a:pt x="187" y="22"/>
                    <a:pt x="186" y="24"/>
                    <a:pt x="184" y="24"/>
                  </a:cubicBezTo>
                  <a:cubicBezTo>
                    <a:pt x="182" y="24"/>
                    <a:pt x="180" y="24"/>
                    <a:pt x="178" y="24"/>
                  </a:cubicBezTo>
                  <a:cubicBezTo>
                    <a:pt x="177" y="24"/>
                    <a:pt x="175" y="24"/>
                    <a:pt x="174" y="22"/>
                  </a:cubicBezTo>
                  <a:cubicBezTo>
                    <a:pt x="173" y="22"/>
                    <a:pt x="173" y="21"/>
                    <a:pt x="172" y="20"/>
                  </a:cubicBezTo>
                  <a:cubicBezTo>
                    <a:pt x="171" y="20"/>
                    <a:pt x="170" y="21"/>
                    <a:pt x="170" y="20"/>
                  </a:cubicBezTo>
                  <a:cubicBezTo>
                    <a:pt x="168" y="19"/>
                    <a:pt x="169" y="17"/>
                    <a:pt x="169" y="15"/>
                  </a:cubicBezTo>
                  <a:cubicBezTo>
                    <a:pt x="169" y="15"/>
                    <a:pt x="169" y="13"/>
                    <a:pt x="169" y="12"/>
                  </a:cubicBezTo>
                  <a:cubicBezTo>
                    <a:pt x="168" y="11"/>
                    <a:pt x="168" y="11"/>
                    <a:pt x="166" y="11"/>
                  </a:cubicBezTo>
                  <a:cubicBezTo>
                    <a:pt x="162" y="11"/>
                    <a:pt x="158" y="11"/>
                    <a:pt x="153" y="10"/>
                  </a:cubicBezTo>
                  <a:cubicBezTo>
                    <a:pt x="149" y="9"/>
                    <a:pt x="146" y="9"/>
                    <a:pt x="142" y="9"/>
                  </a:cubicBezTo>
                  <a:cubicBezTo>
                    <a:pt x="138" y="9"/>
                    <a:pt x="135" y="11"/>
                    <a:pt x="132" y="13"/>
                  </a:cubicBezTo>
                  <a:cubicBezTo>
                    <a:pt x="131" y="13"/>
                    <a:pt x="131" y="14"/>
                    <a:pt x="130" y="13"/>
                  </a:cubicBezTo>
                  <a:cubicBezTo>
                    <a:pt x="129" y="13"/>
                    <a:pt x="128" y="13"/>
                    <a:pt x="127" y="13"/>
                  </a:cubicBezTo>
                  <a:cubicBezTo>
                    <a:pt x="124" y="12"/>
                    <a:pt x="124" y="10"/>
                    <a:pt x="122" y="9"/>
                  </a:cubicBezTo>
                  <a:cubicBezTo>
                    <a:pt x="121" y="7"/>
                    <a:pt x="117" y="8"/>
                    <a:pt x="115" y="8"/>
                  </a:cubicBezTo>
                  <a:cubicBezTo>
                    <a:pt x="113" y="8"/>
                    <a:pt x="109" y="9"/>
                    <a:pt x="107" y="7"/>
                  </a:cubicBezTo>
                  <a:cubicBezTo>
                    <a:pt x="107" y="6"/>
                    <a:pt x="106" y="5"/>
                    <a:pt x="106" y="4"/>
                  </a:cubicBezTo>
                  <a:cubicBezTo>
                    <a:pt x="105" y="3"/>
                    <a:pt x="104" y="2"/>
                    <a:pt x="103" y="2"/>
                  </a:cubicBezTo>
                  <a:cubicBezTo>
                    <a:pt x="102" y="1"/>
                    <a:pt x="102" y="0"/>
                    <a:pt x="100" y="0"/>
                  </a:cubicBezTo>
                  <a:cubicBezTo>
                    <a:pt x="99" y="0"/>
                    <a:pt x="98" y="1"/>
                    <a:pt x="97" y="1"/>
                  </a:cubicBezTo>
                  <a:cubicBezTo>
                    <a:pt x="96" y="1"/>
                    <a:pt x="96" y="1"/>
                    <a:pt x="96" y="1"/>
                  </a:cubicBezTo>
                  <a:cubicBezTo>
                    <a:pt x="96" y="1"/>
                    <a:pt x="96" y="1"/>
                    <a:pt x="96" y="1"/>
                  </a:cubicBezTo>
                  <a:cubicBezTo>
                    <a:pt x="95" y="3"/>
                    <a:pt x="94" y="4"/>
                    <a:pt x="94" y="5"/>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8" name="Freeform 69"/>
            <p:cNvSpPr>
              <a:spLocks/>
            </p:cNvSpPr>
            <p:nvPr/>
          </p:nvSpPr>
          <p:spPr bwMode="auto">
            <a:xfrm>
              <a:off x="5738813" y="5392738"/>
              <a:ext cx="412750" cy="922338"/>
            </a:xfrm>
            <a:custGeom>
              <a:avLst/>
              <a:gdLst>
                <a:gd name="T0" fmla="*/ 101 w 110"/>
                <a:gd name="T1" fmla="*/ 48 h 246"/>
                <a:gd name="T2" fmla="*/ 99 w 110"/>
                <a:gd name="T3" fmla="*/ 37 h 246"/>
                <a:gd name="T4" fmla="*/ 100 w 110"/>
                <a:gd name="T5" fmla="*/ 23 h 246"/>
                <a:gd name="T6" fmla="*/ 93 w 110"/>
                <a:gd name="T7" fmla="*/ 18 h 246"/>
                <a:gd name="T8" fmla="*/ 83 w 110"/>
                <a:gd name="T9" fmla="*/ 9 h 246"/>
                <a:gd name="T10" fmla="*/ 80 w 110"/>
                <a:gd name="T11" fmla="*/ 1 h 246"/>
                <a:gd name="T12" fmla="*/ 71 w 110"/>
                <a:gd name="T13" fmla="*/ 19 h 246"/>
                <a:gd name="T14" fmla="*/ 69 w 110"/>
                <a:gd name="T15" fmla="*/ 31 h 246"/>
                <a:gd name="T16" fmla="*/ 70 w 110"/>
                <a:gd name="T17" fmla="*/ 40 h 246"/>
                <a:gd name="T18" fmla="*/ 64 w 110"/>
                <a:gd name="T19" fmla="*/ 44 h 246"/>
                <a:gd name="T20" fmla="*/ 43 w 110"/>
                <a:gd name="T21" fmla="*/ 46 h 246"/>
                <a:gd name="T22" fmla="*/ 37 w 110"/>
                <a:gd name="T23" fmla="*/ 62 h 246"/>
                <a:gd name="T24" fmla="*/ 31 w 110"/>
                <a:gd name="T25" fmla="*/ 70 h 246"/>
                <a:gd name="T26" fmla="*/ 20 w 110"/>
                <a:gd name="T27" fmla="*/ 65 h 246"/>
                <a:gd name="T28" fmla="*/ 12 w 110"/>
                <a:gd name="T29" fmla="*/ 61 h 246"/>
                <a:gd name="T30" fmla="*/ 1 w 110"/>
                <a:gd name="T31" fmla="*/ 57 h 246"/>
                <a:gd name="T32" fmla="*/ 3 w 110"/>
                <a:gd name="T33" fmla="*/ 68 h 246"/>
                <a:gd name="T34" fmla="*/ 8 w 110"/>
                <a:gd name="T35" fmla="*/ 86 h 246"/>
                <a:gd name="T36" fmla="*/ 13 w 110"/>
                <a:gd name="T37" fmla="*/ 95 h 246"/>
                <a:gd name="T38" fmla="*/ 16 w 110"/>
                <a:gd name="T39" fmla="*/ 98 h 246"/>
                <a:gd name="T40" fmla="*/ 21 w 110"/>
                <a:gd name="T41" fmla="*/ 104 h 246"/>
                <a:gd name="T42" fmla="*/ 20 w 110"/>
                <a:gd name="T43" fmla="*/ 130 h 246"/>
                <a:gd name="T44" fmla="*/ 12 w 110"/>
                <a:gd name="T45" fmla="*/ 138 h 246"/>
                <a:gd name="T46" fmla="*/ 5 w 110"/>
                <a:gd name="T47" fmla="*/ 158 h 246"/>
                <a:gd name="T48" fmla="*/ 9 w 110"/>
                <a:gd name="T49" fmla="*/ 168 h 246"/>
                <a:gd name="T50" fmla="*/ 11 w 110"/>
                <a:gd name="T51" fmla="*/ 184 h 246"/>
                <a:gd name="T52" fmla="*/ 9 w 110"/>
                <a:gd name="T53" fmla="*/ 190 h 246"/>
                <a:gd name="T54" fmla="*/ 13 w 110"/>
                <a:gd name="T55" fmla="*/ 201 h 246"/>
                <a:gd name="T56" fmla="*/ 12 w 110"/>
                <a:gd name="T57" fmla="*/ 212 h 246"/>
                <a:gd name="T58" fmla="*/ 17 w 110"/>
                <a:gd name="T59" fmla="*/ 225 h 246"/>
                <a:gd name="T60" fmla="*/ 25 w 110"/>
                <a:gd name="T61" fmla="*/ 241 h 246"/>
                <a:gd name="T62" fmla="*/ 31 w 110"/>
                <a:gd name="T63" fmla="*/ 246 h 246"/>
                <a:gd name="T64" fmla="*/ 36 w 110"/>
                <a:gd name="T65" fmla="*/ 244 h 246"/>
                <a:gd name="T66" fmla="*/ 45 w 110"/>
                <a:gd name="T67" fmla="*/ 238 h 246"/>
                <a:gd name="T68" fmla="*/ 55 w 110"/>
                <a:gd name="T69" fmla="*/ 228 h 246"/>
                <a:gd name="T70" fmla="*/ 66 w 110"/>
                <a:gd name="T71" fmla="*/ 225 h 246"/>
                <a:gd name="T72" fmla="*/ 69 w 110"/>
                <a:gd name="T73" fmla="*/ 213 h 246"/>
                <a:gd name="T74" fmla="*/ 77 w 110"/>
                <a:gd name="T75" fmla="*/ 201 h 246"/>
                <a:gd name="T76" fmla="*/ 82 w 110"/>
                <a:gd name="T77" fmla="*/ 197 h 246"/>
                <a:gd name="T78" fmla="*/ 90 w 110"/>
                <a:gd name="T79" fmla="*/ 188 h 246"/>
                <a:gd name="T80" fmla="*/ 88 w 110"/>
                <a:gd name="T81" fmla="*/ 178 h 246"/>
                <a:gd name="T82" fmla="*/ 84 w 110"/>
                <a:gd name="T83" fmla="*/ 173 h 246"/>
                <a:gd name="T84" fmla="*/ 83 w 110"/>
                <a:gd name="T85" fmla="*/ 168 h 246"/>
                <a:gd name="T86" fmla="*/ 86 w 110"/>
                <a:gd name="T87" fmla="*/ 153 h 246"/>
                <a:gd name="T88" fmla="*/ 91 w 110"/>
                <a:gd name="T89" fmla="*/ 147 h 246"/>
                <a:gd name="T90" fmla="*/ 101 w 110"/>
                <a:gd name="T91" fmla="*/ 141 h 246"/>
                <a:gd name="T92" fmla="*/ 92 w 110"/>
                <a:gd name="T93" fmla="*/ 134 h 246"/>
                <a:gd name="T94" fmla="*/ 88 w 110"/>
                <a:gd name="T95" fmla="*/ 130 h 246"/>
                <a:gd name="T96" fmla="*/ 92 w 110"/>
                <a:gd name="T97" fmla="*/ 124 h 246"/>
                <a:gd name="T98" fmla="*/ 92 w 110"/>
                <a:gd name="T99" fmla="*/ 110 h 246"/>
                <a:gd name="T100" fmla="*/ 86 w 110"/>
                <a:gd name="T101" fmla="*/ 101 h 246"/>
                <a:gd name="T102" fmla="*/ 90 w 110"/>
                <a:gd name="T103" fmla="*/ 92 h 246"/>
                <a:gd name="T104" fmla="*/ 91 w 110"/>
                <a:gd name="T105" fmla="*/ 74 h 246"/>
                <a:gd name="T106" fmla="*/ 96 w 110"/>
                <a:gd name="T107" fmla="*/ 63 h 246"/>
                <a:gd name="T108" fmla="*/ 110 w 110"/>
                <a:gd name="T109" fmla="*/ 6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0" h="246">
                  <a:moveTo>
                    <a:pt x="107" y="50"/>
                  </a:moveTo>
                  <a:cubicBezTo>
                    <a:pt x="105" y="49"/>
                    <a:pt x="103" y="49"/>
                    <a:pt x="101" y="48"/>
                  </a:cubicBezTo>
                  <a:cubicBezTo>
                    <a:pt x="100" y="47"/>
                    <a:pt x="100" y="46"/>
                    <a:pt x="99" y="44"/>
                  </a:cubicBezTo>
                  <a:cubicBezTo>
                    <a:pt x="98" y="42"/>
                    <a:pt x="99" y="39"/>
                    <a:pt x="99" y="37"/>
                  </a:cubicBezTo>
                  <a:cubicBezTo>
                    <a:pt x="105" y="37"/>
                    <a:pt x="100" y="32"/>
                    <a:pt x="100" y="29"/>
                  </a:cubicBezTo>
                  <a:cubicBezTo>
                    <a:pt x="100" y="27"/>
                    <a:pt x="100" y="25"/>
                    <a:pt x="100" y="23"/>
                  </a:cubicBezTo>
                  <a:cubicBezTo>
                    <a:pt x="100" y="21"/>
                    <a:pt x="100" y="19"/>
                    <a:pt x="98" y="17"/>
                  </a:cubicBezTo>
                  <a:cubicBezTo>
                    <a:pt x="96" y="15"/>
                    <a:pt x="95" y="18"/>
                    <a:pt x="93" y="18"/>
                  </a:cubicBezTo>
                  <a:cubicBezTo>
                    <a:pt x="93" y="15"/>
                    <a:pt x="97" y="11"/>
                    <a:pt x="93" y="9"/>
                  </a:cubicBezTo>
                  <a:cubicBezTo>
                    <a:pt x="90" y="8"/>
                    <a:pt x="86" y="9"/>
                    <a:pt x="83" y="9"/>
                  </a:cubicBezTo>
                  <a:cubicBezTo>
                    <a:pt x="83" y="6"/>
                    <a:pt x="87" y="3"/>
                    <a:pt x="87" y="0"/>
                  </a:cubicBezTo>
                  <a:cubicBezTo>
                    <a:pt x="85" y="1"/>
                    <a:pt x="82" y="0"/>
                    <a:pt x="80" y="1"/>
                  </a:cubicBezTo>
                  <a:cubicBezTo>
                    <a:pt x="77" y="2"/>
                    <a:pt x="75" y="4"/>
                    <a:pt x="74" y="7"/>
                  </a:cubicBezTo>
                  <a:cubicBezTo>
                    <a:pt x="73" y="11"/>
                    <a:pt x="72" y="15"/>
                    <a:pt x="71" y="19"/>
                  </a:cubicBezTo>
                  <a:cubicBezTo>
                    <a:pt x="71" y="22"/>
                    <a:pt x="70" y="24"/>
                    <a:pt x="69" y="26"/>
                  </a:cubicBezTo>
                  <a:cubicBezTo>
                    <a:pt x="69" y="27"/>
                    <a:pt x="70" y="29"/>
                    <a:pt x="69" y="31"/>
                  </a:cubicBezTo>
                  <a:cubicBezTo>
                    <a:pt x="69" y="32"/>
                    <a:pt x="67" y="32"/>
                    <a:pt x="67" y="34"/>
                  </a:cubicBezTo>
                  <a:cubicBezTo>
                    <a:pt x="66" y="36"/>
                    <a:pt x="68" y="38"/>
                    <a:pt x="70" y="40"/>
                  </a:cubicBezTo>
                  <a:cubicBezTo>
                    <a:pt x="71" y="41"/>
                    <a:pt x="75" y="43"/>
                    <a:pt x="73" y="45"/>
                  </a:cubicBezTo>
                  <a:cubicBezTo>
                    <a:pt x="71" y="46"/>
                    <a:pt x="66" y="44"/>
                    <a:pt x="64" y="44"/>
                  </a:cubicBezTo>
                  <a:cubicBezTo>
                    <a:pt x="60" y="44"/>
                    <a:pt x="55" y="45"/>
                    <a:pt x="51" y="44"/>
                  </a:cubicBezTo>
                  <a:cubicBezTo>
                    <a:pt x="47" y="43"/>
                    <a:pt x="45" y="43"/>
                    <a:pt x="43" y="46"/>
                  </a:cubicBezTo>
                  <a:cubicBezTo>
                    <a:pt x="40" y="49"/>
                    <a:pt x="38" y="50"/>
                    <a:pt x="37" y="53"/>
                  </a:cubicBezTo>
                  <a:cubicBezTo>
                    <a:pt x="37" y="56"/>
                    <a:pt x="38" y="59"/>
                    <a:pt x="37" y="62"/>
                  </a:cubicBezTo>
                  <a:cubicBezTo>
                    <a:pt x="37" y="65"/>
                    <a:pt x="36" y="68"/>
                    <a:pt x="36" y="71"/>
                  </a:cubicBezTo>
                  <a:cubicBezTo>
                    <a:pt x="36" y="78"/>
                    <a:pt x="33" y="73"/>
                    <a:pt x="31" y="70"/>
                  </a:cubicBezTo>
                  <a:cubicBezTo>
                    <a:pt x="30" y="67"/>
                    <a:pt x="26" y="65"/>
                    <a:pt x="26" y="69"/>
                  </a:cubicBezTo>
                  <a:cubicBezTo>
                    <a:pt x="24" y="70"/>
                    <a:pt x="21" y="66"/>
                    <a:pt x="20" y="65"/>
                  </a:cubicBezTo>
                  <a:cubicBezTo>
                    <a:pt x="18" y="64"/>
                    <a:pt x="17" y="62"/>
                    <a:pt x="15" y="62"/>
                  </a:cubicBezTo>
                  <a:cubicBezTo>
                    <a:pt x="14" y="61"/>
                    <a:pt x="13" y="62"/>
                    <a:pt x="12" y="61"/>
                  </a:cubicBezTo>
                  <a:cubicBezTo>
                    <a:pt x="9" y="60"/>
                    <a:pt x="9" y="57"/>
                    <a:pt x="7" y="56"/>
                  </a:cubicBezTo>
                  <a:cubicBezTo>
                    <a:pt x="6" y="56"/>
                    <a:pt x="1" y="56"/>
                    <a:pt x="1" y="57"/>
                  </a:cubicBezTo>
                  <a:cubicBezTo>
                    <a:pt x="0" y="58"/>
                    <a:pt x="2" y="61"/>
                    <a:pt x="2" y="63"/>
                  </a:cubicBezTo>
                  <a:cubicBezTo>
                    <a:pt x="2" y="64"/>
                    <a:pt x="3" y="66"/>
                    <a:pt x="3" y="68"/>
                  </a:cubicBezTo>
                  <a:cubicBezTo>
                    <a:pt x="3" y="72"/>
                    <a:pt x="4" y="76"/>
                    <a:pt x="5" y="80"/>
                  </a:cubicBezTo>
                  <a:cubicBezTo>
                    <a:pt x="6" y="82"/>
                    <a:pt x="7" y="84"/>
                    <a:pt x="8" y="86"/>
                  </a:cubicBezTo>
                  <a:cubicBezTo>
                    <a:pt x="9" y="88"/>
                    <a:pt x="10" y="90"/>
                    <a:pt x="11" y="92"/>
                  </a:cubicBezTo>
                  <a:cubicBezTo>
                    <a:pt x="11" y="93"/>
                    <a:pt x="12" y="94"/>
                    <a:pt x="13" y="95"/>
                  </a:cubicBezTo>
                  <a:cubicBezTo>
                    <a:pt x="13" y="95"/>
                    <a:pt x="13" y="96"/>
                    <a:pt x="13" y="96"/>
                  </a:cubicBezTo>
                  <a:cubicBezTo>
                    <a:pt x="14" y="97"/>
                    <a:pt x="15" y="97"/>
                    <a:pt x="16" y="98"/>
                  </a:cubicBezTo>
                  <a:cubicBezTo>
                    <a:pt x="17" y="99"/>
                    <a:pt x="17" y="100"/>
                    <a:pt x="18" y="101"/>
                  </a:cubicBezTo>
                  <a:cubicBezTo>
                    <a:pt x="19" y="102"/>
                    <a:pt x="20" y="103"/>
                    <a:pt x="21" y="104"/>
                  </a:cubicBezTo>
                  <a:cubicBezTo>
                    <a:pt x="24" y="108"/>
                    <a:pt x="24" y="114"/>
                    <a:pt x="24" y="119"/>
                  </a:cubicBezTo>
                  <a:cubicBezTo>
                    <a:pt x="24" y="123"/>
                    <a:pt x="22" y="126"/>
                    <a:pt x="20" y="130"/>
                  </a:cubicBezTo>
                  <a:cubicBezTo>
                    <a:pt x="18" y="132"/>
                    <a:pt x="17" y="134"/>
                    <a:pt x="15" y="135"/>
                  </a:cubicBezTo>
                  <a:cubicBezTo>
                    <a:pt x="14" y="136"/>
                    <a:pt x="13" y="137"/>
                    <a:pt x="12" y="138"/>
                  </a:cubicBezTo>
                  <a:cubicBezTo>
                    <a:pt x="9" y="142"/>
                    <a:pt x="5" y="146"/>
                    <a:pt x="5" y="152"/>
                  </a:cubicBezTo>
                  <a:cubicBezTo>
                    <a:pt x="5" y="154"/>
                    <a:pt x="5" y="156"/>
                    <a:pt x="5" y="158"/>
                  </a:cubicBezTo>
                  <a:cubicBezTo>
                    <a:pt x="4" y="161"/>
                    <a:pt x="4" y="162"/>
                    <a:pt x="5" y="164"/>
                  </a:cubicBezTo>
                  <a:cubicBezTo>
                    <a:pt x="6" y="167"/>
                    <a:pt x="7" y="167"/>
                    <a:pt x="9" y="168"/>
                  </a:cubicBezTo>
                  <a:cubicBezTo>
                    <a:pt x="11" y="170"/>
                    <a:pt x="11" y="171"/>
                    <a:pt x="11" y="173"/>
                  </a:cubicBezTo>
                  <a:cubicBezTo>
                    <a:pt x="11" y="177"/>
                    <a:pt x="11" y="181"/>
                    <a:pt x="11" y="184"/>
                  </a:cubicBezTo>
                  <a:cubicBezTo>
                    <a:pt x="11" y="185"/>
                    <a:pt x="11" y="186"/>
                    <a:pt x="11" y="187"/>
                  </a:cubicBezTo>
                  <a:cubicBezTo>
                    <a:pt x="10" y="189"/>
                    <a:pt x="9" y="189"/>
                    <a:pt x="9" y="190"/>
                  </a:cubicBezTo>
                  <a:cubicBezTo>
                    <a:pt x="8" y="191"/>
                    <a:pt x="9" y="194"/>
                    <a:pt x="10" y="195"/>
                  </a:cubicBezTo>
                  <a:cubicBezTo>
                    <a:pt x="12" y="197"/>
                    <a:pt x="13" y="198"/>
                    <a:pt x="13" y="201"/>
                  </a:cubicBezTo>
                  <a:cubicBezTo>
                    <a:pt x="13" y="203"/>
                    <a:pt x="13" y="205"/>
                    <a:pt x="13" y="207"/>
                  </a:cubicBezTo>
                  <a:cubicBezTo>
                    <a:pt x="13" y="208"/>
                    <a:pt x="12" y="210"/>
                    <a:pt x="12" y="212"/>
                  </a:cubicBezTo>
                  <a:cubicBezTo>
                    <a:pt x="13" y="215"/>
                    <a:pt x="14" y="216"/>
                    <a:pt x="15" y="219"/>
                  </a:cubicBezTo>
                  <a:cubicBezTo>
                    <a:pt x="15" y="222"/>
                    <a:pt x="15" y="222"/>
                    <a:pt x="17" y="225"/>
                  </a:cubicBezTo>
                  <a:cubicBezTo>
                    <a:pt x="18" y="226"/>
                    <a:pt x="18" y="228"/>
                    <a:pt x="19" y="230"/>
                  </a:cubicBezTo>
                  <a:cubicBezTo>
                    <a:pt x="20" y="234"/>
                    <a:pt x="23" y="238"/>
                    <a:pt x="25" y="241"/>
                  </a:cubicBezTo>
                  <a:cubicBezTo>
                    <a:pt x="27" y="243"/>
                    <a:pt x="29" y="244"/>
                    <a:pt x="30" y="245"/>
                  </a:cubicBezTo>
                  <a:cubicBezTo>
                    <a:pt x="30" y="246"/>
                    <a:pt x="31" y="246"/>
                    <a:pt x="31" y="246"/>
                  </a:cubicBezTo>
                  <a:cubicBezTo>
                    <a:pt x="31" y="245"/>
                    <a:pt x="31" y="245"/>
                    <a:pt x="32" y="244"/>
                  </a:cubicBezTo>
                  <a:cubicBezTo>
                    <a:pt x="33" y="244"/>
                    <a:pt x="35" y="244"/>
                    <a:pt x="36" y="244"/>
                  </a:cubicBezTo>
                  <a:cubicBezTo>
                    <a:pt x="37" y="244"/>
                    <a:pt x="38" y="243"/>
                    <a:pt x="39" y="242"/>
                  </a:cubicBezTo>
                  <a:cubicBezTo>
                    <a:pt x="41" y="241"/>
                    <a:pt x="43" y="240"/>
                    <a:pt x="45" y="238"/>
                  </a:cubicBezTo>
                  <a:cubicBezTo>
                    <a:pt x="46" y="237"/>
                    <a:pt x="48" y="235"/>
                    <a:pt x="50" y="233"/>
                  </a:cubicBezTo>
                  <a:cubicBezTo>
                    <a:pt x="51" y="231"/>
                    <a:pt x="53" y="229"/>
                    <a:pt x="55" y="228"/>
                  </a:cubicBezTo>
                  <a:cubicBezTo>
                    <a:pt x="56" y="227"/>
                    <a:pt x="59" y="227"/>
                    <a:pt x="60" y="227"/>
                  </a:cubicBezTo>
                  <a:cubicBezTo>
                    <a:pt x="62" y="226"/>
                    <a:pt x="65" y="226"/>
                    <a:pt x="66" y="225"/>
                  </a:cubicBezTo>
                  <a:cubicBezTo>
                    <a:pt x="67" y="224"/>
                    <a:pt x="67" y="221"/>
                    <a:pt x="67" y="220"/>
                  </a:cubicBezTo>
                  <a:cubicBezTo>
                    <a:pt x="68" y="217"/>
                    <a:pt x="70" y="216"/>
                    <a:pt x="69" y="213"/>
                  </a:cubicBezTo>
                  <a:cubicBezTo>
                    <a:pt x="69" y="210"/>
                    <a:pt x="69" y="207"/>
                    <a:pt x="70" y="204"/>
                  </a:cubicBezTo>
                  <a:cubicBezTo>
                    <a:pt x="74" y="204"/>
                    <a:pt x="75" y="203"/>
                    <a:pt x="77" y="201"/>
                  </a:cubicBezTo>
                  <a:cubicBezTo>
                    <a:pt x="78" y="201"/>
                    <a:pt x="79" y="201"/>
                    <a:pt x="80" y="200"/>
                  </a:cubicBezTo>
                  <a:cubicBezTo>
                    <a:pt x="81" y="199"/>
                    <a:pt x="82" y="198"/>
                    <a:pt x="82" y="197"/>
                  </a:cubicBezTo>
                  <a:cubicBezTo>
                    <a:pt x="83" y="195"/>
                    <a:pt x="84" y="193"/>
                    <a:pt x="86" y="193"/>
                  </a:cubicBezTo>
                  <a:cubicBezTo>
                    <a:pt x="87" y="191"/>
                    <a:pt x="88" y="190"/>
                    <a:pt x="90" y="188"/>
                  </a:cubicBezTo>
                  <a:cubicBezTo>
                    <a:pt x="92" y="186"/>
                    <a:pt x="91" y="184"/>
                    <a:pt x="90" y="181"/>
                  </a:cubicBezTo>
                  <a:cubicBezTo>
                    <a:pt x="89" y="180"/>
                    <a:pt x="88" y="180"/>
                    <a:pt x="88" y="178"/>
                  </a:cubicBezTo>
                  <a:cubicBezTo>
                    <a:pt x="88" y="178"/>
                    <a:pt x="88" y="176"/>
                    <a:pt x="88" y="175"/>
                  </a:cubicBezTo>
                  <a:cubicBezTo>
                    <a:pt x="85" y="176"/>
                    <a:pt x="84" y="176"/>
                    <a:pt x="84" y="173"/>
                  </a:cubicBezTo>
                  <a:cubicBezTo>
                    <a:pt x="84" y="172"/>
                    <a:pt x="84" y="172"/>
                    <a:pt x="84" y="171"/>
                  </a:cubicBezTo>
                  <a:cubicBezTo>
                    <a:pt x="84" y="170"/>
                    <a:pt x="83" y="169"/>
                    <a:pt x="83" y="168"/>
                  </a:cubicBezTo>
                  <a:cubicBezTo>
                    <a:pt x="86" y="167"/>
                    <a:pt x="84" y="163"/>
                    <a:pt x="84" y="160"/>
                  </a:cubicBezTo>
                  <a:cubicBezTo>
                    <a:pt x="84" y="157"/>
                    <a:pt x="83" y="155"/>
                    <a:pt x="86" y="153"/>
                  </a:cubicBezTo>
                  <a:cubicBezTo>
                    <a:pt x="87" y="152"/>
                    <a:pt x="88" y="152"/>
                    <a:pt x="89" y="150"/>
                  </a:cubicBezTo>
                  <a:cubicBezTo>
                    <a:pt x="90" y="148"/>
                    <a:pt x="89" y="148"/>
                    <a:pt x="91" y="147"/>
                  </a:cubicBezTo>
                  <a:cubicBezTo>
                    <a:pt x="95" y="147"/>
                    <a:pt x="97" y="148"/>
                    <a:pt x="100" y="147"/>
                  </a:cubicBezTo>
                  <a:cubicBezTo>
                    <a:pt x="100" y="146"/>
                    <a:pt x="101" y="142"/>
                    <a:pt x="101" y="141"/>
                  </a:cubicBezTo>
                  <a:cubicBezTo>
                    <a:pt x="101" y="141"/>
                    <a:pt x="96" y="141"/>
                    <a:pt x="95" y="140"/>
                  </a:cubicBezTo>
                  <a:cubicBezTo>
                    <a:pt x="92" y="139"/>
                    <a:pt x="93" y="137"/>
                    <a:pt x="92" y="134"/>
                  </a:cubicBezTo>
                  <a:cubicBezTo>
                    <a:pt x="91" y="133"/>
                    <a:pt x="92" y="132"/>
                    <a:pt x="91" y="131"/>
                  </a:cubicBezTo>
                  <a:cubicBezTo>
                    <a:pt x="90" y="131"/>
                    <a:pt x="89" y="131"/>
                    <a:pt x="88" y="130"/>
                  </a:cubicBezTo>
                  <a:cubicBezTo>
                    <a:pt x="87" y="129"/>
                    <a:pt x="88" y="125"/>
                    <a:pt x="88" y="124"/>
                  </a:cubicBezTo>
                  <a:cubicBezTo>
                    <a:pt x="89" y="124"/>
                    <a:pt x="91" y="124"/>
                    <a:pt x="92" y="124"/>
                  </a:cubicBezTo>
                  <a:cubicBezTo>
                    <a:pt x="92" y="123"/>
                    <a:pt x="92" y="120"/>
                    <a:pt x="92" y="119"/>
                  </a:cubicBezTo>
                  <a:cubicBezTo>
                    <a:pt x="92" y="117"/>
                    <a:pt x="93" y="112"/>
                    <a:pt x="92" y="110"/>
                  </a:cubicBezTo>
                  <a:cubicBezTo>
                    <a:pt x="91" y="109"/>
                    <a:pt x="88" y="110"/>
                    <a:pt x="87" y="107"/>
                  </a:cubicBezTo>
                  <a:cubicBezTo>
                    <a:pt x="86" y="105"/>
                    <a:pt x="86" y="104"/>
                    <a:pt x="86" y="101"/>
                  </a:cubicBezTo>
                  <a:cubicBezTo>
                    <a:pt x="87" y="100"/>
                    <a:pt x="86" y="97"/>
                    <a:pt x="87" y="96"/>
                  </a:cubicBezTo>
                  <a:cubicBezTo>
                    <a:pt x="88" y="94"/>
                    <a:pt x="90" y="94"/>
                    <a:pt x="90" y="92"/>
                  </a:cubicBezTo>
                  <a:cubicBezTo>
                    <a:pt x="91" y="90"/>
                    <a:pt x="89" y="88"/>
                    <a:pt x="89" y="86"/>
                  </a:cubicBezTo>
                  <a:cubicBezTo>
                    <a:pt x="88" y="82"/>
                    <a:pt x="90" y="78"/>
                    <a:pt x="91" y="74"/>
                  </a:cubicBezTo>
                  <a:cubicBezTo>
                    <a:pt x="91" y="72"/>
                    <a:pt x="90" y="69"/>
                    <a:pt x="91" y="67"/>
                  </a:cubicBezTo>
                  <a:cubicBezTo>
                    <a:pt x="92" y="65"/>
                    <a:pt x="94" y="64"/>
                    <a:pt x="96" y="63"/>
                  </a:cubicBezTo>
                  <a:cubicBezTo>
                    <a:pt x="100" y="63"/>
                    <a:pt x="103" y="61"/>
                    <a:pt x="108" y="61"/>
                  </a:cubicBezTo>
                  <a:cubicBezTo>
                    <a:pt x="108" y="61"/>
                    <a:pt x="109" y="61"/>
                    <a:pt x="110" y="62"/>
                  </a:cubicBezTo>
                  <a:cubicBezTo>
                    <a:pt x="110" y="57"/>
                    <a:pt x="110" y="52"/>
                    <a:pt x="107" y="5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 name="Freeform 70"/>
            <p:cNvSpPr>
              <a:spLocks/>
            </p:cNvSpPr>
            <p:nvPr/>
          </p:nvSpPr>
          <p:spPr bwMode="auto">
            <a:xfrm>
              <a:off x="6319838" y="4495800"/>
              <a:ext cx="577850" cy="536575"/>
            </a:xfrm>
            <a:custGeom>
              <a:avLst/>
              <a:gdLst>
                <a:gd name="T0" fmla="*/ 85 w 154"/>
                <a:gd name="T1" fmla="*/ 14 h 143"/>
                <a:gd name="T2" fmla="*/ 80 w 154"/>
                <a:gd name="T3" fmla="*/ 21 h 143"/>
                <a:gd name="T4" fmla="*/ 67 w 154"/>
                <a:gd name="T5" fmla="*/ 24 h 143"/>
                <a:gd name="T6" fmla="*/ 65 w 154"/>
                <a:gd name="T7" fmla="*/ 18 h 143"/>
                <a:gd name="T8" fmla="*/ 59 w 154"/>
                <a:gd name="T9" fmla="*/ 16 h 143"/>
                <a:gd name="T10" fmla="*/ 49 w 154"/>
                <a:gd name="T11" fmla="*/ 19 h 143"/>
                <a:gd name="T12" fmla="*/ 39 w 154"/>
                <a:gd name="T13" fmla="*/ 19 h 143"/>
                <a:gd name="T14" fmla="*/ 35 w 154"/>
                <a:gd name="T15" fmla="*/ 12 h 143"/>
                <a:gd name="T16" fmla="*/ 25 w 154"/>
                <a:gd name="T17" fmla="*/ 15 h 143"/>
                <a:gd name="T18" fmla="*/ 20 w 154"/>
                <a:gd name="T19" fmla="*/ 8 h 143"/>
                <a:gd name="T20" fmla="*/ 17 w 154"/>
                <a:gd name="T21" fmla="*/ 5 h 143"/>
                <a:gd name="T22" fmla="*/ 11 w 154"/>
                <a:gd name="T23" fmla="*/ 11 h 143"/>
                <a:gd name="T24" fmla="*/ 6 w 154"/>
                <a:gd name="T25" fmla="*/ 18 h 143"/>
                <a:gd name="T26" fmla="*/ 3 w 154"/>
                <a:gd name="T27" fmla="*/ 27 h 143"/>
                <a:gd name="T28" fmla="*/ 2 w 154"/>
                <a:gd name="T29" fmla="*/ 31 h 143"/>
                <a:gd name="T30" fmla="*/ 5 w 154"/>
                <a:gd name="T31" fmla="*/ 35 h 143"/>
                <a:gd name="T32" fmla="*/ 10 w 154"/>
                <a:gd name="T33" fmla="*/ 31 h 143"/>
                <a:gd name="T34" fmla="*/ 12 w 154"/>
                <a:gd name="T35" fmla="*/ 33 h 143"/>
                <a:gd name="T36" fmla="*/ 14 w 154"/>
                <a:gd name="T37" fmla="*/ 36 h 143"/>
                <a:gd name="T38" fmla="*/ 18 w 154"/>
                <a:gd name="T39" fmla="*/ 49 h 143"/>
                <a:gd name="T40" fmla="*/ 21 w 154"/>
                <a:gd name="T41" fmla="*/ 66 h 143"/>
                <a:gd name="T42" fmla="*/ 24 w 154"/>
                <a:gd name="T43" fmla="*/ 79 h 143"/>
                <a:gd name="T44" fmla="*/ 29 w 154"/>
                <a:gd name="T45" fmla="*/ 87 h 143"/>
                <a:gd name="T46" fmla="*/ 35 w 154"/>
                <a:gd name="T47" fmla="*/ 92 h 143"/>
                <a:gd name="T48" fmla="*/ 37 w 154"/>
                <a:gd name="T49" fmla="*/ 98 h 143"/>
                <a:gd name="T50" fmla="*/ 43 w 154"/>
                <a:gd name="T51" fmla="*/ 103 h 143"/>
                <a:gd name="T52" fmla="*/ 48 w 154"/>
                <a:gd name="T53" fmla="*/ 102 h 143"/>
                <a:gd name="T54" fmla="*/ 51 w 154"/>
                <a:gd name="T55" fmla="*/ 109 h 143"/>
                <a:gd name="T56" fmla="*/ 51 w 154"/>
                <a:gd name="T57" fmla="*/ 122 h 143"/>
                <a:gd name="T58" fmla="*/ 49 w 154"/>
                <a:gd name="T59" fmla="*/ 132 h 143"/>
                <a:gd name="T60" fmla="*/ 56 w 154"/>
                <a:gd name="T61" fmla="*/ 139 h 143"/>
                <a:gd name="T62" fmla="*/ 61 w 154"/>
                <a:gd name="T63" fmla="*/ 139 h 143"/>
                <a:gd name="T64" fmla="*/ 68 w 154"/>
                <a:gd name="T65" fmla="*/ 141 h 143"/>
                <a:gd name="T66" fmla="*/ 70 w 154"/>
                <a:gd name="T67" fmla="*/ 136 h 143"/>
                <a:gd name="T68" fmla="*/ 73 w 154"/>
                <a:gd name="T69" fmla="*/ 127 h 143"/>
                <a:gd name="T70" fmla="*/ 80 w 154"/>
                <a:gd name="T71" fmla="*/ 117 h 143"/>
                <a:gd name="T72" fmla="*/ 81 w 154"/>
                <a:gd name="T73" fmla="*/ 108 h 143"/>
                <a:gd name="T74" fmla="*/ 76 w 154"/>
                <a:gd name="T75" fmla="*/ 96 h 143"/>
                <a:gd name="T76" fmla="*/ 91 w 154"/>
                <a:gd name="T77" fmla="*/ 95 h 143"/>
                <a:gd name="T78" fmla="*/ 103 w 154"/>
                <a:gd name="T79" fmla="*/ 97 h 143"/>
                <a:gd name="T80" fmla="*/ 107 w 154"/>
                <a:gd name="T81" fmla="*/ 101 h 143"/>
                <a:gd name="T82" fmla="*/ 118 w 154"/>
                <a:gd name="T83" fmla="*/ 103 h 143"/>
                <a:gd name="T84" fmla="*/ 131 w 154"/>
                <a:gd name="T85" fmla="*/ 100 h 143"/>
                <a:gd name="T86" fmla="*/ 134 w 154"/>
                <a:gd name="T87" fmla="*/ 95 h 143"/>
                <a:gd name="T88" fmla="*/ 146 w 154"/>
                <a:gd name="T89" fmla="*/ 60 h 143"/>
                <a:gd name="T90" fmla="*/ 146 w 154"/>
                <a:gd name="T91" fmla="*/ 41 h 143"/>
                <a:gd name="T92" fmla="*/ 130 w 154"/>
                <a:gd name="T93" fmla="*/ 34 h 143"/>
                <a:gd name="T94" fmla="*/ 125 w 154"/>
                <a:gd name="T95" fmla="*/ 32 h 143"/>
                <a:gd name="T96" fmla="*/ 120 w 154"/>
                <a:gd name="T97" fmla="*/ 27 h 143"/>
                <a:gd name="T98" fmla="*/ 114 w 154"/>
                <a:gd name="T99" fmla="*/ 23 h 143"/>
                <a:gd name="T100" fmla="*/ 110 w 154"/>
                <a:gd name="T101" fmla="*/ 19 h 143"/>
                <a:gd name="T102" fmla="*/ 109 w 154"/>
                <a:gd name="T103" fmla="*/ 8 h 143"/>
                <a:gd name="T104" fmla="*/ 100 w 154"/>
                <a:gd name="T105" fmla="*/ 7 h 143"/>
                <a:gd name="T106" fmla="*/ 91 w 154"/>
                <a:gd name="T107" fmla="*/ 5 h 143"/>
                <a:gd name="T108" fmla="*/ 86 w 154"/>
                <a:gd name="T109" fmla="*/ 1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4" h="143">
                  <a:moveTo>
                    <a:pt x="86" y="10"/>
                  </a:moveTo>
                  <a:cubicBezTo>
                    <a:pt x="85" y="12"/>
                    <a:pt x="86" y="13"/>
                    <a:pt x="85" y="14"/>
                  </a:cubicBezTo>
                  <a:cubicBezTo>
                    <a:pt x="84" y="15"/>
                    <a:pt x="82" y="15"/>
                    <a:pt x="81" y="15"/>
                  </a:cubicBezTo>
                  <a:cubicBezTo>
                    <a:pt x="80" y="17"/>
                    <a:pt x="80" y="19"/>
                    <a:pt x="80" y="21"/>
                  </a:cubicBezTo>
                  <a:cubicBezTo>
                    <a:pt x="79" y="24"/>
                    <a:pt x="80" y="24"/>
                    <a:pt x="78" y="24"/>
                  </a:cubicBezTo>
                  <a:cubicBezTo>
                    <a:pt x="76" y="25"/>
                    <a:pt x="69" y="25"/>
                    <a:pt x="67" y="24"/>
                  </a:cubicBezTo>
                  <a:cubicBezTo>
                    <a:pt x="67" y="23"/>
                    <a:pt x="68" y="21"/>
                    <a:pt x="68" y="20"/>
                  </a:cubicBezTo>
                  <a:cubicBezTo>
                    <a:pt x="67" y="18"/>
                    <a:pt x="67" y="19"/>
                    <a:pt x="65" y="18"/>
                  </a:cubicBezTo>
                  <a:cubicBezTo>
                    <a:pt x="65" y="18"/>
                    <a:pt x="65" y="17"/>
                    <a:pt x="64" y="16"/>
                  </a:cubicBezTo>
                  <a:cubicBezTo>
                    <a:pt x="62" y="15"/>
                    <a:pt x="61" y="16"/>
                    <a:pt x="59" y="16"/>
                  </a:cubicBezTo>
                  <a:cubicBezTo>
                    <a:pt x="58" y="16"/>
                    <a:pt x="54" y="15"/>
                    <a:pt x="53" y="16"/>
                  </a:cubicBezTo>
                  <a:cubicBezTo>
                    <a:pt x="51" y="17"/>
                    <a:pt x="52" y="19"/>
                    <a:pt x="49" y="19"/>
                  </a:cubicBezTo>
                  <a:cubicBezTo>
                    <a:pt x="48" y="18"/>
                    <a:pt x="47" y="16"/>
                    <a:pt x="45" y="16"/>
                  </a:cubicBezTo>
                  <a:cubicBezTo>
                    <a:pt x="42" y="15"/>
                    <a:pt x="38" y="15"/>
                    <a:pt x="39" y="19"/>
                  </a:cubicBezTo>
                  <a:cubicBezTo>
                    <a:pt x="35" y="20"/>
                    <a:pt x="37" y="16"/>
                    <a:pt x="37" y="14"/>
                  </a:cubicBezTo>
                  <a:cubicBezTo>
                    <a:pt x="37" y="13"/>
                    <a:pt x="36" y="12"/>
                    <a:pt x="35" y="12"/>
                  </a:cubicBezTo>
                  <a:cubicBezTo>
                    <a:pt x="33" y="12"/>
                    <a:pt x="33" y="14"/>
                    <a:pt x="32" y="15"/>
                  </a:cubicBezTo>
                  <a:cubicBezTo>
                    <a:pt x="31" y="16"/>
                    <a:pt x="27" y="15"/>
                    <a:pt x="25" y="15"/>
                  </a:cubicBezTo>
                  <a:cubicBezTo>
                    <a:pt x="20" y="15"/>
                    <a:pt x="23" y="14"/>
                    <a:pt x="22" y="11"/>
                  </a:cubicBezTo>
                  <a:cubicBezTo>
                    <a:pt x="21" y="9"/>
                    <a:pt x="20" y="9"/>
                    <a:pt x="20" y="8"/>
                  </a:cubicBezTo>
                  <a:cubicBezTo>
                    <a:pt x="20" y="7"/>
                    <a:pt x="21" y="6"/>
                    <a:pt x="21" y="5"/>
                  </a:cubicBezTo>
                  <a:cubicBezTo>
                    <a:pt x="21" y="0"/>
                    <a:pt x="18" y="4"/>
                    <a:pt x="17" y="5"/>
                  </a:cubicBezTo>
                  <a:cubicBezTo>
                    <a:pt x="15" y="7"/>
                    <a:pt x="12" y="5"/>
                    <a:pt x="11" y="8"/>
                  </a:cubicBezTo>
                  <a:cubicBezTo>
                    <a:pt x="10" y="9"/>
                    <a:pt x="11" y="10"/>
                    <a:pt x="11" y="11"/>
                  </a:cubicBezTo>
                  <a:cubicBezTo>
                    <a:pt x="10" y="12"/>
                    <a:pt x="7" y="12"/>
                    <a:pt x="6" y="11"/>
                  </a:cubicBezTo>
                  <a:cubicBezTo>
                    <a:pt x="6" y="13"/>
                    <a:pt x="6" y="16"/>
                    <a:pt x="6" y="18"/>
                  </a:cubicBezTo>
                  <a:cubicBezTo>
                    <a:pt x="9" y="17"/>
                    <a:pt x="10" y="20"/>
                    <a:pt x="8" y="22"/>
                  </a:cubicBezTo>
                  <a:cubicBezTo>
                    <a:pt x="7" y="24"/>
                    <a:pt x="5" y="25"/>
                    <a:pt x="3" y="27"/>
                  </a:cubicBezTo>
                  <a:cubicBezTo>
                    <a:pt x="2" y="28"/>
                    <a:pt x="1" y="29"/>
                    <a:pt x="0" y="31"/>
                  </a:cubicBezTo>
                  <a:cubicBezTo>
                    <a:pt x="1" y="31"/>
                    <a:pt x="1" y="31"/>
                    <a:pt x="2" y="31"/>
                  </a:cubicBezTo>
                  <a:cubicBezTo>
                    <a:pt x="2" y="32"/>
                    <a:pt x="1" y="34"/>
                    <a:pt x="2" y="35"/>
                  </a:cubicBezTo>
                  <a:cubicBezTo>
                    <a:pt x="3" y="36"/>
                    <a:pt x="5" y="35"/>
                    <a:pt x="5" y="35"/>
                  </a:cubicBezTo>
                  <a:cubicBezTo>
                    <a:pt x="5" y="34"/>
                    <a:pt x="5" y="32"/>
                    <a:pt x="6" y="32"/>
                  </a:cubicBezTo>
                  <a:cubicBezTo>
                    <a:pt x="6" y="31"/>
                    <a:pt x="9" y="31"/>
                    <a:pt x="10" y="31"/>
                  </a:cubicBezTo>
                  <a:cubicBezTo>
                    <a:pt x="10" y="33"/>
                    <a:pt x="7" y="35"/>
                    <a:pt x="10" y="35"/>
                  </a:cubicBezTo>
                  <a:cubicBezTo>
                    <a:pt x="11" y="35"/>
                    <a:pt x="12" y="34"/>
                    <a:pt x="12" y="33"/>
                  </a:cubicBezTo>
                  <a:cubicBezTo>
                    <a:pt x="13" y="33"/>
                    <a:pt x="14" y="32"/>
                    <a:pt x="16" y="33"/>
                  </a:cubicBezTo>
                  <a:cubicBezTo>
                    <a:pt x="16" y="35"/>
                    <a:pt x="15" y="35"/>
                    <a:pt x="14" y="36"/>
                  </a:cubicBezTo>
                  <a:cubicBezTo>
                    <a:pt x="14" y="38"/>
                    <a:pt x="16" y="39"/>
                    <a:pt x="16" y="41"/>
                  </a:cubicBezTo>
                  <a:cubicBezTo>
                    <a:pt x="17" y="45"/>
                    <a:pt x="14" y="48"/>
                    <a:pt x="18" y="49"/>
                  </a:cubicBezTo>
                  <a:cubicBezTo>
                    <a:pt x="22" y="51"/>
                    <a:pt x="23" y="52"/>
                    <a:pt x="22" y="56"/>
                  </a:cubicBezTo>
                  <a:cubicBezTo>
                    <a:pt x="22" y="59"/>
                    <a:pt x="21" y="62"/>
                    <a:pt x="21" y="66"/>
                  </a:cubicBezTo>
                  <a:cubicBezTo>
                    <a:pt x="21" y="69"/>
                    <a:pt x="20" y="72"/>
                    <a:pt x="21" y="75"/>
                  </a:cubicBezTo>
                  <a:cubicBezTo>
                    <a:pt x="22" y="77"/>
                    <a:pt x="23" y="78"/>
                    <a:pt x="24" y="79"/>
                  </a:cubicBezTo>
                  <a:cubicBezTo>
                    <a:pt x="26" y="81"/>
                    <a:pt x="26" y="83"/>
                    <a:pt x="27" y="85"/>
                  </a:cubicBezTo>
                  <a:cubicBezTo>
                    <a:pt x="27" y="85"/>
                    <a:pt x="28" y="86"/>
                    <a:pt x="29" y="87"/>
                  </a:cubicBezTo>
                  <a:cubicBezTo>
                    <a:pt x="30" y="88"/>
                    <a:pt x="29" y="88"/>
                    <a:pt x="31" y="88"/>
                  </a:cubicBezTo>
                  <a:cubicBezTo>
                    <a:pt x="33" y="88"/>
                    <a:pt x="34" y="90"/>
                    <a:pt x="35" y="92"/>
                  </a:cubicBezTo>
                  <a:cubicBezTo>
                    <a:pt x="36" y="93"/>
                    <a:pt x="36" y="95"/>
                    <a:pt x="36" y="96"/>
                  </a:cubicBezTo>
                  <a:cubicBezTo>
                    <a:pt x="36" y="97"/>
                    <a:pt x="36" y="97"/>
                    <a:pt x="37" y="98"/>
                  </a:cubicBezTo>
                  <a:cubicBezTo>
                    <a:pt x="37" y="99"/>
                    <a:pt x="37" y="100"/>
                    <a:pt x="37" y="101"/>
                  </a:cubicBezTo>
                  <a:cubicBezTo>
                    <a:pt x="38" y="103"/>
                    <a:pt x="41" y="103"/>
                    <a:pt x="43" y="103"/>
                  </a:cubicBezTo>
                  <a:cubicBezTo>
                    <a:pt x="44" y="103"/>
                    <a:pt x="45" y="104"/>
                    <a:pt x="46" y="104"/>
                  </a:cubicBezTo>
                  <a:cubicBezTo>
                    <a:pt x="47" y="103"/>
                    <a:pt x="47" y="102"/>
                    <a:pt x="48" y="102"/>
                  </a:cubicBezTo>
                  <a:cubicBezTo>
                    <a:pt x="50" y="102"/>
                    <a:pt x="51" y="105"/>
                    <a:pt x="51" y="107"/>
                  </a:cubicBezTo>
                  <a:cubicBezTo>
                    <a:pt x="51" y="108"/>
                    <a:pt x="51" y="109"/>
                    <a:pt x="51" y="109"/>
                  </a:cubicBezTo>
                  <a:cubicBezTo>
                    <a:pt x="50" y="111"/>
                    <a:pt x="50" y="111"/>
                    <a:pt x="50" y="112"/>
                  </a:cubicBezTo>
                  <a:cubicBezTo>
                    <a:pt x="47" y="116"/>
                    <a:pt x="52" y="118"/>
                    <a:pt x="51" y="122"/>
                  </a:cubicBezTo>
                  <a:cubicBezTo>
                    <a:pt x="51" y="124"/>
                    <a:pt x="50" y="126"/>
                    <a:pt x="50" y="128"/>
                  </a:cubicBezTo>
                  <a:cubicBezTo>
                    <a:pt x="49" y="129"/>
                    <a:pt x="49" y="131"/>
                    <a:pt x="49" y="132"/>
                  </a:cubicBezTo>
                  <a:cubicBezTo>
                    <a:pt x="50" y="135"/>
                    <a:pt x="52" y="135"/>
                    <a:pt x="53" y="136"/>
                  </a:cubicBezTo>
                  <a:cubicBezTo>
                    <a:pt x="54" y="138"/>
                    <a:pt x="54" y="140"/>
                    <a:pt x="56" y="139"/>
                  </a:cubicBezTo>
                  <a:cubicBezTo>
                    <a:pt x="58" y="139"/>
                    <a:pt x="57" y="138"/>
                    <a:pt x="58" y="138"/>
                  </a:cubicBezTo>
                  <a:cubicBezTo>
                    <a:pt x="59" y="137"/>
                    <a:pt x="59" y="138"/>
                    <a:pt x="61" y="139"/>
                  </a:cubicBezTo>
                  <a:cubicBezTo>
                    <a:pt x="62" y="139"/>
                    <a:pt x="64" y="140"/>
                    <a:pt x="65" y="141"/>
                  </a:cubicBezTo>
                  <a:cubicBezTo>
                    <a:pt x="66" y="142"/>
                    <a:pt x="68" y="143"/>
                    <a:pt x="68" y="141"/>
                  </a:cubicBezTo>
                  <a:cubicBezTo>
                    <a:pt x="69" y="140"/>
                    <a:pt x="68" y="139"/>
                    <a:pt x="68" y="139"/>
                  </a:cubicBezTo>
                  <a:cubicBezTo>
                    <a:pt x="69" y="137"/>
                    <a:pt x="69" y="137"/>
                    <a:pt x="70" y="136"/>
                  </a:cubicBezTo>
                  <a:cubicBezTo>
                    <a:pt x="71" y="135"/>
                    <a:pt x="72" y="133"/>
                    <a:pt x="73" y="132"/>
                  </a:cubicBezTo>
                  <a:cubicBezTo>
                    <a:pt x="75" y="129"/>
                    <a:pt x="73" y="129"/>
                    <a:pt x="73" y="127"/>
                  </a:cubicBezTo>
                  <a:cubicBezTo>
                    <a:pt x="73" y="125"/>
                    <a:pt x="75" y="125"/>
                    <a:pt x="77" y="125"/>
                  </a:cubicBezTo>
                  <a:cubicBezTo>
                    <a:pt x="81" y="124"/>
                    <a:pt x="79" y="120"/>
                    <a:pt x="80" y="117"/>
                  </a:cubicBezTo>
                  <a:cubicBezTo>
                    <a:pt x="81" y="115"/>
                    <a:pt x="84" y="116"/>
                    <a:pt x="84" y="113"/>
                  </a:cubicBezTo>
                  <a:cubicBezTo>
                    <a:pt x="84" y="111"/>
                    <a:pt x="83" y="109"/>
                    <a:pt x="81" y="108"/>
                  </a:cubicBezTo>
                  <a:cubicBezTo>
                    <a:pt x="80" y="106"/>
                    <a:pt x="80" y="104"/>
                    <a:pt x="78" y="102"/>
                  </a:cubicBezTo>
                  <a:cubicBezTo>
                    <a:pt x="77" y="100"/>
                    <a:pt x="76" y="98"/>
                    <a:pt x="76" y="96"/>
                  </a:cubicBezTo>
                  <a:cubicBezTo>
                    <a:pt x="76" y="92"/>
                    <a:pt x="83" y="93"/>
                    <a:pt x="87" y="93"/>
                  </a:cubicBezTo>
                  <a:cubicBezTo>
                    <a:pt x="89" y="93"/>
                    <a:pt x="89" y="94"/>
                    <a:pt x="91" y="95"/>
                  </a:cubicBezTo>
                  <a:cubicBezTo>
                    <a:pt x="92" y="95"/>
                    <a:pt x="94" y="96"/>
                    <a:pt x="96" y="96"/>
                  </a:cubicBezTo>
                  <a:cubicBezTo>
                    <a:pt x="98" y="96"/>
                    <a:pt x="101" y="94"/>
                    <a:pt x="103" y="97"/>
                  </a:cubicBezTo>
                  <a:cubicBezTo>
                    <a:pt x="103" y="98"/>
                    <a:pt x="103" y="99"/>
                    <a:pt x="104" y="100"/>
                  </a:cubicBezTo>
                  <a:cubicBezTo>
                    <a:pt x="105" y="100"/>
                    <a:pt x="106" y="100"/>
                    <a:pt x="107" y="101"/>
                  </a:cubicBezTo>
                  <a:cubicBezTo>
                    <a:pt x="109" y="102"/>
                    <a:pt x="110" y="106"/>
                    <a:pt x="113" y="106"/>
                  </a:cubicBezTo>
                  <a:cubicBezTo>
                    <a:pt x="115" y="107"/>
                    <a:pt x="116" y="103"/>
                    <a:pt x="118" y="103"/>
                  </a:cubicBezTo>
                  <a:cubicBezTo>
                    <a:pt x="120" y="102"/>
                    <a:pt x="123" y="103"/>
                    <a:pt x="125" y="103"/>
                  </a:cubicBezTo>
                  <a:cubicBezTo>
                    <a:pt x="127" y="102"/>
                    <a:pt x="129" y="100"/>
                    <a:pt x="131" y="100"/>
                  </a:cubicBezTo>
                  <a:cubicBezTo>
                    <a:pt x="132" y="100"/>
                    <a:pt x="133" y="100"/>
                    <a:pt x="133" y="100"/>
                  </a:cubicBezTo>
                  <a:cubicBezTo>
                    <a:pt x="134" y="98"/>
                    <a:pt x="134" y="97"/>
                    <a:pt x="134" y="95"/>
                  </a:cubicBezTo>
                  <a:cubicBezTo>
                    <a:pt x="134" y="88"/>
                    <a:pt x="132" y="81"/>
                    <a:pt x="137" y="75"/>
                  </a:cubicBezTo>
                  <a:cubicBezTo>
                    <a:pt x="141" y="71"/>
                    <a:pt x="143" y="65"/>
                    <a:pt x="146" y="60"/>
                  </a:cubicBezTo>
                  <a:cubicBezTo>
                    <a:pt x="148" y="56"/>
                    <a:pt x="154" y="53"/>
                    <a:pt x="153" y="48"/>
                  </a:cubicBezTo>
                  <a:cubicBezTo>
                    <a:pt x="152" y="45"/>
                    <a:pt x="148" y="42"/>
                    <a:pt x="146" y="41"/>
                  </a:cubicBezTo>
                  <a:cubicBezTo>
                    <a:pt x="143" y="38"/>
                    <a:pt x="140" y="37"/>
                    <a:pt x="136" y="36"/>
                  </a:cubicBezTo>
                  <a:cubicBezTo>
                    <a:pt x="133" y="36"/>
                    <a:pt x="132" y="35"/>
                    <a:pt x="130" y="34"/>
                  </a:cubicBezTo>
                  <a:cubicBezTo>
                    <a:pt x="129" y="34"/>
                    <a:pt x="128" y="33"/>
                    <a:pt x="128" y="32"/>
                  </a:cubicBezTo>
                  <a:cubicBezTo>
                    <a:pt x="127" y="32"/>
                    <a:pt x="126" y="32"/>
                    <a:pt x="125" y="32"/>
                  </a:cubicBezTo>
                  <a:cubicBezTo>
                    <a:pt x="124" y="31"/>
                    <a:pt x="124" y="30"/>
                    <a:pt x="123" y="29"/>
                  </a:cubicBezTo>
                  <a:cubicBezTo>
                    <a:pt x="122" y="29"/>
                    <a:pt x="121" y="28"/>
                    <a:pt x="120" y="27"/>
                  </a:cubicBezTo>
                  <a:cubicBezTo>
                    <a:pt x="119" y="26"/>
                    <a:pt x="117" y="25"/>
                    <a:pt x="117" y="23"/>
                  </a:cubicBezTo>
                  <a:cubicBezTo>
                    <a:pt x="116" y="23"/>
                    <a:pt x="115" y="23"/>
                    <a:pt x="114" y="23"/>
                  </a:cubicBezTo>
                  <a:cubicBezTo>
                    <a:pt x="114" y="22"/>
                    <a:pt x="115" y="20"/>
                    <a:pt x="114" y="19"/>
                  </a:cubicBezTo>
                  <a:cubicBezTo>
                    <a:pt x="113" y="19"/>
                    <a:pt x="110" y="19"/>
                    <a:pt x="110" y="19"/>
                  </a:cubicBezTo>
                  <a:cubicBezTo>
                    <a:pt x="109" y="17"/>
                    <a:pt x="110" y="14"/>
                    <a:pt x="110" y="12"/>
                  </a:cubicBezTo>
                  <a:cubicBezTo>
                    <a:pt x="110" y="11"/>
                    <a:pt x="110" y="9"/>
                    <a:pt x="109" y="8"/>
                  </a:cubicBezTo>
                  <a:cubicBezTo>
                    <a:pt x="109" y="8"/>
                    <a:pt x="105" y="7"/>
                    <a:pt x="105" y="7"/>
                  </a:cubicBezTo>
                  <a:cubicBezTo>
                    <a:pt x="103" y="7"/>
                    <a:pt x="102" y="7"/>
                    <a:pt x="100" y="7"/>
                  </a:cubicBezTo>
                  <a:cubicBezTo>
                    <a:pt x="98" y="7"/>
                    <a:pt x="98" y="6"/>
                    <a:pt x="97" y="6"/>
                  </a:cubicBezTo>
                  <a:cubicBezTo>
                    <a:pt x="95" y="5"/>
                    <a:pt x="93" y="5"/>
                    <a:pt x="91" y="5"/>
                  </a:cubicBezTo>
                  <a:cubicBezTo>
                    <a:pt x="91" y="6"/>
                    <a:pt x="90" y="7"/>
                    <a:pt x="89" y="8"/>
                  </a:cubicBezTo>
                  <a:cubicBezTo>
                    <a:pt x="88" y="9"/>
                    <a:pt x="86" y="10"/>
                    <a:pt x="86" y="1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71"/>
            <p:cNvSpPr>
              <a:spLocks/>
            </p:cNvSpPr>
            <p:nvPr/>
          </p:nvSpPr>
          <p:spPr bwMode="auto">
            <a:xfrm>
              <a:off x="5600700" y="4349750"/>
              <a:ext cx="779462" cy="682625"/>
            </a:xfrm>
            <a:custGeom>
              <a:avLst/>
              <a:gdLst>
                <a:gd name="T0" fmla="*/ 5 w 208"/>
                <a:gd name="T1" fmla="*/ 38 h 182"/>
                <a:gd name="T2" fmla="*/ 0 w 208"/>
                <a:gd name="T3" fmla="*/ 48 h 182"/>
                <a:gd name="T4" fmla="*/ 4 w 208"/>
                <a:gd name="T5" fmla="*/ 56 h 182"/>
                <a:gd name="T6" fmla="*/ 4 w 208"/>
                <a:gd name="T7" fmla="*/ 91 h 182"/>
                <a:gd name="T8" fmla="*/ 28 w 208"/>
                <a:gd name="T9" fmla="*/ 91 h 182"/>
                <a:gd name="T10" fmla="*/ 34 w 208"/>
                <a:gd name="T11" fmla="*/ 95 h 182"/>
                <a:gd name="T12" fmla="*/ 36 w 208"/>
                <a:gd name="T13" fmla="*/ 107 h 182"/>
                <a:gd name="T14" fmla="*/ 47 w 208"/>
                <a:gd name="T15" fmla="*/ 112 h 182"/>
                <a:gd name="T16" fmla="*/ 49 w 208"/>
                <a:gd name="T17" fmla="*/ 127 h 182"/>
                <a:gd name="T18" fmla="*/ 52 w 208"/>
                <a:gd name="T19" fmla="*/ 133 h 182"/>
                <a:gd name="T20" fmla="*/ 75 w 208"/>
                <a:gd name="T21" fmla="*/ 135 h 182"/>
                <a:gd name="T22" fmla="*/ 89 w 208"/>
                <a:gd name="T23" fmla="*/ 134 h 182"/>
                <a:gd name="T24" fmla="*/ 88 w 208"/>
                <a:gd name="T25" fmla="*/ 144 h 182"/>
                <a:gd name="T26" fmla="*/ 92 w 208"/>
                <a:gd name="T27" fmla="*/ 153 h 182"/>
                <a:gd name="T28" fmla="*/ 93 w 208"/>
                <a:gd name="T29" fmla="*/ 168 h 182"/>
                <a:gd name="T30" fmla="*/ 99 w 208"/>
                <a:gd name="T31" fmla="*/ 175 h 182"/>
                <a:gd name="T32" fmla="*/ 106 w 208"/>
                <a:gd name="T33" fmla="*/ 180 h 182"/>
                <a:gd name="T34" fmla="*/ 114 w 208"/>
                <a:gd name="T35" fmla="*/ 179 h 182"/>
                <a:gd name="T36" fmla="*/ 122 w 208"/>
                <a:gd name="T37" fmla="*/ 177 h 182"/>
                <a:gd name="T38" fmla="*/ 129 w 208"/>
                <a:gd name="T39" fmla="*/ 179 h 182"/>
                <a:gd name="T40" fmla="*/ 132 w 208"/>
                <a:gd name="T41" fmla="*/ 173 h 182"/>
                <a:gd name="T42" fmla="*/ 130 w 208"/>
                <a:gd name="T43" fmla="*/ 164 h 182"/>
                <a:gd name="T44" fmla="*/ 143 w 208"/>
                <a:gd name="T45" fmla="*/ 156 h 182"/>
                <a:gd name="T46" fmla="*/ 149 w 208"/>
                <a:gd name="T47" fmla="*/ 147 h 182"/>
                <a:gd name="T48" fmla="*/ 155 w 208"/>
                <a:gd name="T49" fmla="*/ 138 h 182"/>
                <a:gd name="T50" fmla="*/ 155 w 208"/>
                <a:gd name="T51" fmla="*/ 125 h 182"/>
                <a:gd name="T52" fmla="*/ 150 w 208"/>
                <a:gd name="T53" fmla="*/ 101 h 182"/>
                <a:gd name="T54" fmla="*/ 149 w 208"/>
                <a:gd name="T55" fmla="*/ 91 h 182"/>
                <a:gd name="T56" fmla="*/ 166 w 208"/>
                <a:gd name="T57" fmla="*/ 88 h 182"/>
                <a:gd name="T58" fmla="*/ 179 w 208"/>
                <a:gd name="T59" fmla="*/ 83 h 182"/>
                <a:gd name="T60" fmla="*/ 185 w 208"/>
                <a:gd name="T61" fmla="*/ 74 h 182"/>
                <a:gd name="T62" fmla="*/ 195 w 208"/>
                <a:gd name="T63" fmla="*/ 66 h 182"/>
                <a:gd name="T64" fmla="*/ 198 w 208"/>
                <a:gd name="T65" fmla="*/ 50 h 182"/>
                <a:gd name="T66" fmla="*/ 206 w 208"/>
                <a:gd name="T67" fmla="*/ 45 h 182"/>
                <a:gd name="T68" fmla="*/ 188 w 208"/>
                <a:gd name="T69" fmla="*/ 29 h 182"/>
                <a:gd name="T70" fmla="*/ 164 w 208"/>
                <a:gd name="T71" fmla="*/ 27 h 182"/>
                <a:gd name="T72" fmla="*/ 161 w 208"/>
                <a:gd name="T73" fmla="*/ 40 h 182"/>
                <a:gd name="T74" fmla="*/ 155 w 208"/>
                <a:gd name="T75" fmla="*/ 51 h 182"/>
                <a:gd name="T76" fmla="*/ 152 w 208"/>
                <a:gd name="T77" fmla="*/ 26 h 182"/>
                <a:gd name="T78" fmla="*/ 141 w 208"/>
                <a:gd name="T79" fmla="*/ 15 h 182"/>
                <a:gd name="T80" fmla="*/ 125 w 208"/>
                <a:gd name="T81" fmla="*/ 18 h 182"/>
                <a:gd name="T82" fmla="*/ 88 w 208"/>
                <a:gd name="T83" fmla="*/ 18 h 182"/>
                <a:gd name="T84" fmla="*/ 74 w 208"/>
                <a:gd name="T85" fmla="*/ 11 h 182"/>
                <a:gd name="T86" fmla="*/ 58 w 208"/>
                <a:gd name="T87" fmla="*/ 1 h 182"/>
                <a:gd name="T88" fmla="*/ 32 w 208"/>
                <a:gd name="T89" fmla="*/ 15 h 182"/>
                <a:gd name="T90" fmla="*/ 15 w 208"/>
                <a:gd name="T91" fmla="*/ 15 h 182"/>
                <a:gd name="T92" fmla="*/ 3 w 208"/>
                <a:gd name="T93" fmla="*/ 2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8" h="182">
                  <a:moveTo>
                    <a:pt x="4" y="25"/>
                  </a:moveTo>
                  <a:cubicBezTo>
                    <a:pt x="5" y="27"/>
                    <a:pt x="6" y="28"/>
                    <a:pt x="5" y="30"/>
                  </a:cubicBezTo>
                  <a:cubicBezTo>
                    <a:pt x="4" y="33"/>
                    <a:pt x="5" y="35"/>
                    <a:pt x="5" y="38"/>
                  </a:cubicBezTo>
                  <a:cubicBezTo>
                    <a:pt x="4" y="39"/>
                    <a:pt x="3" y="39"/>
                    <a:pt x="2" y="39"/>
                  </a:cubicBezTo>
                  <a:cubicBezTo>
                    <a:pt x="0" y="39"/>
                    <a:pt x="0" y="39"/>
                    <a:pt x="0" y="40"/>
                  </a:cubicBezTo>
                  <a:cubicBezTo>
                    <a:pt x="0" y="42"/>
                    <a:pt x="0" y="46"/>
                    <a:pt x="0" y="48"/>
                  </a:cubicBezTo>
                  <a:cubicBezTo>
                    <a:pt x="1" y="49"/>
                    <a:pt x="1" y="49"/>
                    <a:pt x="2" y="49"/>
                  </a:cubicBezTo>
                  <a:cubicBezTo>
                    <a:pt x="3" y="49"/>
                    <a:pt x="5" y="49"/>
                    <a:pt x="5" y="51"/>
                  </a:cubicBezTo>
                  <a:cubicBezTo>
                    <a:pt x="6" y="52"/>
                    <a:pt x="6" y="56"/>
                    <a:pt x="4" y="56"/>
                  </a:cubicBezTo>
                  <a:cubicBezTo>
                    <a:pt x="4" y="61"/>
                    <a:pt x="3" y="66"/>
                    <a:pt x="4" y="72"/>
                  </a:cubicBezTo>
                  <a:cubicBezTo>
                    <a:pt x="4" y="75"/>
                    <a:pt x="5" y="78"/>
                    <a:pt x="5" y="82"/>
                  </a:cubicBezTo>
                  <a:cubicBezTo>
                    <a:pt x="5" y="83"/>
                    <a:pt x="3" y="89"/>
                    <a:pt x="4" y="91"/>
                  </a:cubicBezTo>
                  <a:cubicBezTo>
                    <a:pt x="5" y="92"/>
                    <a:pt x="10" y="91"/>
                    <a:pt x="11" y="91"/>
                  </a:cubicBezTo>
                  <a:cubicBezTo>
                    <a:pt x="13" y="91"/>
                    <a:pt x="15" y="91"/>
                    <a:pt x="18" y="91"/>
                  </a:cubicBezTo>
                  <a:cubicBezTo>
                    <a:pt x="21" y="91"/>
                    <a:pt x="25" y="91"/>
                    <a:pt x="28" y="91"/>
                  </a:cubicBezTo>
                  <a:cubicBezTo>
                    <a:pt x="30" y="92"/>
                    <a:pt x="32" y="91"/>
                    <a:pt x="33" y="91"/>
                  </a:cubicBezTo>
                  <a:cubicBezTo>
                    <a:pt x="35" y="91"/>
                    <a:pt x="34" y="91"/>
                    <a:pt x="34" y="93"/>
                  </a:cubicBezTo>
                  <a:cubicBezTo>
                    <a:pt x="34" y="93"/>
                    <a:pt x="34" y="95"/>
                    <a:pt x="34" y="95"/>
                  </a:cubicBezTo>
                  <a:cubicBezTo>
                    <a:pt x="34" y="97"/>
                    <a:pt x="33" y="98"/>
                    <a:pt x="33" y="99"/>
                  </a:cubicBezTo>
                  <a:cubicBezTo>
                    <a:pt x="33" y="101"/>
                    <a:pt x="34" y="101"/>
                    <a:pt x="34" y="102"/>
                  </a:cubicBezTo>
                  <a:cubicBezTo>
                    <a:pt x="35" y="104"/>
                    <a:pt x="35" y="106"/>
                    <a:pt x="36" y="107"/>
                  </a:cubicBezTo>
                  <a:cubicBezTo>
                    <a:pt x="36" y="108"/>
                    <a:pt x="37" y="109"/>
                    <a:pt x="38" y="110"/>
                  </a:cubicBezTo>
                  <a:cubicBezTo>
                    <a:pt x="39" y="111"/>
                    <a:pt x="40" y="111"/>
                    <a:pt x="41" y="111"/>
                  </a:cubicBezTo>
                  <a:cubicBezTo>
                    <a:pt x="43" y="110"/>
                    <a:pt x="46" y="109"/>
                    <a:pt x="47" y="112"/>
                  </a:cubicBezTo>
                  <a:cubicBezTo>
                    <a:pt x="47" y="114"/>
                    <a:pt x="47" y="116"/>
                    <a:pt x="47" y="118"/>
                  </a:cubicBezTo>
                  <a:cubicBezTo>
                    <a:pt x="44" y="118"/>
                    <a:pt x="47" y="121"/>
                    <a:pt x="47" y="122"/>
                  </a:cubicBezTo>
                  <a:cubicBezTo>
                    <a:pt x="48" y="124"/>
                    <a:pt x="47" y="126"/>
                    <a:pt x="49" y="127"/>
                  </a:cubicBezTo>
                  <a:cubicBezTo>
                    <a:pt x="50" y="127"/>
                    <a:pt x="51" y="126"/>
                    <a:pt x="51" y="128"/>
                  </a:cubicBezTo>
                  <a:cubicBezTo>
                    <a:pt x="51" y="128"/>
                    <a:pt x="51" y="130"/>
                    <a:pt x="51" y="130"/>
                  </a:cubicBezTo>
                  <a:cubicBezTo>
                    <a:pt x="52" y="131"/>
                    <a:pt x="52" y="132"/>
                    <a:pt x="52" y="133"/>
                  </a:cubicBezTo>
                  <a:cubicBezTo>
                    <a:pt x="53" y="135"/>
                    <a:pt x="53" y="134"/>
                    <a:pt x="55" y="134"/>
                  </a:cubicBezTo>
                  <a:cubicBezTo>
                    <a:pt x="59" y="134"/>
                    <a:pt x="64" y="135"/>
                    <a:pt x="69" y="135"/>
                  </a:cubicBezTo>
                  <a:cubicBezTo>
                    <a:pt x="71" y="135"/>
                    <a:pt x="73" y="135"/>
                    <a:pt x="75" y="135"/>
                  </a:cubicBezTo>
                  <a:cubicBezTo>
                    <a:pt x="77" y="135"/>
                    <a:pt x="78" y="134"/>
                    <a:pt x="80" y="134"/>
                  </a:cubicBezTo>
                  <a:cubicBezTo>
                    <a:pt x="82" y="134"/>
                    <a:pt x="84" y="133"/>
                    <a:pt x="85" y="133"/>
                  </a:cubicBezTo>
                  <a:cubicBezTo>
                    <a:pt x="87" y="133"/>
                    <a:pt x="88" y="133"/>
                    <a:pt x="89" y="134"/>
                  </a:cubicBezTo>
                  <a:cubicBezTo>
                    <a:pt x="89" y="135"/>
                    <a:pt x="90" y="137"/>
                    <a:pt x="90" y="138"/>
                  </a:cubicBezTo>
                  <a:cubicBezTo>
                    <a:pt x="90" y="139"/>
                    <a:pt x="88" y="139"/>
                    <a:pt x="88" y="141"/>
                  </a:cubicBezTo>
                  <a:cubicBezTo>
                    <a:pt x="87" y="142"/>
                    <a:pt x="88" y="143"/>
                    <a:pt x="88" y="144"/>
                  </a:cubicBezTo>
                  <a:cubicBezTo>
                    <a:pt x="88" y="145"/>
                    <a:pt x="87" y="146"/>
                    <a:pt x="87" y="148"/>
                  </a:cubicBezTo>
                  <a:cubicBezTo>
                    <a:pt x="87" y="148"/>
                    <a:pt x="87" y="149"/>
                    <a:pt x="88" y="150"/>
                  </a:cubicBezTo>
                  <a:cubicBezTo>
                    <a:pt x="89" y="151"/>
                    <a:pt x="91" y="151"/>
                    <a:pt x="92" y="153"/>
                  </a:cubicBezTo>
                  <a:cubicBezTo>
                    <a:pt x="92" y="155"/>
                    <a:pt x="92" y="156"/>
                    <a:pt x="91" y="157"/>
                  </a:cubicBezTo>
                  <a:cubicBezTo>
                    <a:pt x="89" y="159"/>
                    <a:pt x="87" y="162"/>
                    <a:pt x="87" y="165"/>
                  </a:cubicBezTo>
                  <a:cubicBezTo>
                    <a:pt x="87" y="169"/>
                    <a:pt x="90" y="167"/>
                    <a:pt x="93" y="168"/>
                  </a:cubicBezTo>
                  <a:cubicBezTo>
                    <a:pt x="94" y="168"/>
                    <a:pt x="94" y="169"/>
                    <a:pt x="96" y="169"/>
                  </a:cubicBezTo>
                  <a:cubicBezTo>
                    <a:pt x="97" y="169"/>
                    <a:pt x="99" y="169"/>
                    <a:pt x="99" y="170"/>
                  </a:cubicBezTo>
                  <a:cubicBezTo>
                    <a:pt x="100" y="172"/>
                    <a:pt x="99" y="174"/>
                    <a:pt x="99" y="175"/>
                  </a:cubicBezTo>
                  <a:cubicBezTo>
                    <a:pt x="99" y="176"/>
                    <a:pt x="100" y="177"/>
                    <a:pt x="101" y="177"/>
                  </a:cubicBezTo>
                  <a:cubicBezTo>
                    <a:pt x="102" y="178"/>
                    <a:pt x="102" y="177"/>
                    <a:pt x="103" y="177"/>
                  </a:cubicBezTo>
                  <a:cubicBezTo>
                    <a:pt x="106" y="177"/>
                    <a:pt x="104" y="181"/>
                    <a:pt x="106" y="180"/>
                  </a:cubicBezTo>
                  <a:cubicBezTo>
                    <a:pt x="107" y="178"/>
                    <a:pt x="107" y="177"/>
                    <a:pt x="109" y="177"/>
                  </a:cubicBezTo>
                  <a:cubicBezTo>
                    <a:pt x="111" y="177"/>
                    <a:pt x="112" y="177"/>
                    <a:pt x="112" y="179"/>
                  </a:cubicBezTo>
                  <a:cubicBezTo>
                    <a:pt x="113" y="179"/>
                    <a:pt x="113" y="179"/>
                    <a:pt x="114" y="179"/>
                  </a:cubicBezTo>
                  <a:cubicBezTo>
                    <a:pt x="117" y="178"/>
                    <a:pt x="115" y="179"/>
                    <a:pt x="116" y="180"/>
                  </a:cubicBezTo>
                  <a:cubicBezTo>
                    <a:pt x="117" y="182"/>
                    <a:pt x="120" y="181"/>
                    <a:pt x="121" y="181"/>
                  </a:cubicBezTo>
                  <a:cubicBezTo>
                    <a:pt x="122" y="179"/>
                    <a:pt x="122" y="178"/>
                    <a:pt x="122" y="177"/>
                  </a:cubicBezTo>
                  <a:cubicBezTo>
                    <a:pt x="124" y="177"/>
                    <a:pt x="125" y="176"/>
                    <a:pt x="127" y="177"/>
                  </a:cubicBezTo>
                  <a:cubicBezTo>
                    <a:pt x="128" y="177"/>
                    <a:pt x="127" y="177"/>
                    <a:pt x="128" y="177"/>
                  </a:cubicBezTo>
                  <a:cubicBezTo>
                    <a:pt x="128" y="178"/>
                    <a:pt x="128" y="178"/>
                    <a:pt x="129" y="179"/>
                  </a:cubicBezTo>
                  <a:cubicBezTo>
                    <a:pt x="129" y="179"/>
                    <a:pt x="131" y="179"/>
                    <a:pt x="131" y="179"/>
                  </a:cubicBezTo>
                  <a:cubicBezTo>
                    <a:pt x="132" y="178"/>
                    <a:pt x="132" y="177"/>
                    <a:pt x="132" y="176"/>
                  </a:cubicBezTo>
                  <a:cubicBezTo>
                    <a:pt x="132" y="175"/>
                    <a:pt x="132" y="174"/>
                    <a:pt x="132" y="173"/>
                  </a:cubicBezTo>
                  <a:cubicBezTo>
                    <a:pt x="132" y="171"/>
                    <a:pt x="131" y="172"/>
                    <a:pt x="130" y="171"/>
                  </a:cubicBezTo>
                  <a:cubicBezTo>
                    <a:pt x="129" y="169"/>
                    <a:pt x="130" y="168"/>
                    <a:pt x="130" y="167"/>
                  </a:cubicBezTo>
                  <a:cubicBezTo>
                    <a:pt x="130" y="166"/>
                    <a:pt x="130" y="165"/>
                    <a:pt x="130" y="164"/>
                  </a:cubicBezTo>
                  <a:cubicBezTo>
                    <a:pt x="129" y="163"/>
                    <a:pt x="128" y="158"/>
                    <a:pt x="129" y="157"/>
                  </a:cubicBezTo>
                  <a:cubicBezTo>
                    <a:pt x="131" y="156"/>
                    <a:pt x="134" y="157"/>
                    <a:pt x="135" y="157"/>
                  </a:cubicBezTo>
                  <a:cubicBezTo>
                    <a:pt x="138" y="157"/>
                    <a:pt x="140" y="156"/>
                    <a:pt x="143" y="156"/>
                  </a:cubicBezTo>
                  <a:cubicBezTo>
                    <a:pt x="145" y="156"/>
                    <a:pt x="147" y="156"/>
                    <a:pt x="149" y="156"/>
                  </a:cubicBezTo>
                  <a:cubicBezTo>
                    <a:pt x="148" y="155"/>
                    <a:pt x="146" y="152"/>
                    <a:pt x="147" y="150"/>
                  </a:cubicBezTo>
                  <a:cubicBezTo>
                    <a:pt x="147" y="149"/>
                    <a:pt x="148" y="148"/>
                    <a:pt x="149" y="147"/>
                  </a:cubicBezTo>
                  <a:cubicBezTo>
                    <a:pt x="151" y="146"/>
                    <a:pt x="151" y="145"/>
                    <a:pt x="152" y="144"/>
                  </a:cubicBezTo>
                  <a:cubicBezTo>
                    <a:pt x="152" y="143"/>
                    <a:pt x="153" y="142"/>
                    <a:pt x="154" y="141"/>
                  </a:cubicBezTo>
                  <a:cubicBezTo>
                    <a:pt x="154" y="140"/>
                    <a:pt x="154" y="139"/>
                    <a:pt x="155" y="138"/>
                  </a:cubicBezTo>
                  <a:cubicBezTo>
                    <a:pt x="155" y="137"/>
                    <a:pt x="156" y="137"/>
                    <a:pt x="157" y="137"/>
                  </a:cubicBezTo>
                  <a:cubicBezTo>
                    <a:pt x="157" y="135"/>
                    <a:pt x="157" y="133"/>
                    <a:pt x="156" y="131"/>
                  </a:cubicBezTo>
                  <a:cubicBezTo>
                    <a:pt x="155" y="129"/>
                    <a:pt x="155" y="127"/>
                    <a:pt x="155" y="125"/>
                  </a:cubicBezTo>
                  <a:cubicBezTo>
                    <a:pt x="155" y="123"/>
                    <a:pt x="154" y="121"/>
                    <a:pt x="153" y="119"/>
                  </a:cubicBezTo>
                  <a:cubicBezTo>
                    <a:pt x="152" y="115"/>
                    <a:pt x="153" y="111"/>
                    <a:pt x="151" y="107"/>
                  </a:cubicBezTo>
                  <a:cubicBezTo>
                    <a:pt x="151" y="106"/>
                    <a:pt x="149" y="102"/>
                    <a:pt x="150" y="101"/>
                  </a:cubicBezTo>
                  <a:cubicBezTo>
                    <a:pt x="151" y="101"/>
                    <a:pt x="153" y="102"/>
                    <a:pt x="153" y="101"/>
                  </a:cubicBezTo>
                  <a:cubicBezTo>
                    <a:pt x="154" y="100"/>
                    <a:pt x="153" y="98"/>
                    <a:pt x="152" y="97"/>
                  </a:cubicBezTo>
                  <a:cubicBezTo>
                    <a:pt x="151" y="95"/>
                    <a:pt x="150" y="93"/>
                    <a:pt x="149" y="91"/>
                  </a:cubicBezTo>
                  <a:cubicBezTo>
                    <a:pt x="152" y="90"/>
                    <a:pt x="156" y="91"/>
                    <a:pt x="158" y="91"/>
                  </a:cubicBezTo>
                  <a:cubicBezTo>
                    <a:pt x="161" y="91"/>
                    <a:pt x="160" y="89"/>
                    <a:pt x="162" y="88"/>
                  </a:cubicBezTo>
                  <a:cubicBezTo>
                    <a:pt x="163" y="87"/>
                    <a:pt x="165" y="88"/>
                    <a:pt x="166" y="88"/>
                  </a:cubicBezTo>
                  <a:cubicBezTo>
                    <a:pt x="169" y="88"/>
                    <a:pt x="172" y="88"/>
                    <a:pt x="175" y="87"/>
                  </a:cubicBezTo>
                  <a:cubicBezTo>
                    <a:pt x="176" y="87"/>
                    <a:pt x="178" y="87"/>
                    <a:pt x="179" y="86"/>
                  </a:cubicBezTo>
                  <a:cubicBezTo>
                    <a:pt x="179" y="85"/>
                    <a:pt x="179" y="84"/>
                    <a:pt x="179" y="83"/>
                  </a:cubicBezTo>
                  <a:cubicBezTo>
                    <a:pt x="180" y="83"/>
                    <a:pt x="181" y="82"/>
                    <a:pt x="181" y="81"/>
                  </a:cubicBezTo>
                  <a:cubicBezTo>
                    <a:pt x="182" y="80"/>
                    <a:pt x="183" y="78"/>
                    <a:pt x="183" y="76"/>
                  </a:cubicBezTo>
                  <a:cubicBezTo>
                    <a:pt x="183" y="74"/>
                    <a:pt x="183" y="74"/>
                    <a:pt x="185" y="74"/>
                  </a:cubicBezTo>
                  <a:cubicBezTo>
                    <a:pt x="189" y="73"/>
                    <a:pt x="186" y="70"/>
                    <a:pt x="189" y="70"/>
                  </a:cubicBezTo>
                  <a:cubicBezTo>
                    <a:pt x="190" y="70"/>
                    <a:pt x="191" y="70"/>
                    <a:pt x="192" y="70"/>
                  </a:cubicBezTo>
                  <a:cubicBezTo>
                    <a:pt x="193" y="68"/>
                    <a:pt x="194" y="67"/>
                    <a:pt x="195" y="66"/>
                  </a:cubicBezTo>
                  <a:cubicBezTo>
                    <a:pt x="197" y="64"/>
                    <a:pt x="199" y="63"/>
                    <a:pt x="200" y="61"/>
                  </a:cubicBezTo>
                  <a:cubicBezTo>
                    <a:pt x="202" y="59"/>
                    <a:pt x="201" y="56"/>
                    <a:pt x="198" y="57"/>
                  </a:cubicBezTo>
                  <a:cubicBezTo>
                    <a:pt x="198" y="55"/>
                    <a:pt x="198" y="52"/>
                    <a:pt x="198" y="50"/>
                  </a:cubicBezTo>
                  <a:cubicBezTo>
                    <a:pt x="199" y="51"/>
                    <a:pt x="202" y="51"/>
                    <a:pt x="203" y="50"/>
                  </a:cubicBezTo>
                  <a:cubicBezTo>
                    <a:pt x="203" y="49"/>
                    <a:pt x="202" y="48"/>
                    <a:pt x="203" y="47"/>
                  </a:cubicBezTo>
                  <a:cubicBezTo>
                    <a:pt x="203" y="45"/>
                    <a:pt x="205" y="45"/>
                    <a:pt x="206" y="45"/>
                  </a:cubicBezTo>
                  <a:cubicBezTo>
                    <a:pt x="207" y="43"/>
                    <a:pt x="208" y="42"/>
                    <a:pt x="208" y="40"/>
                  </a:cubicBezTo>
                  <a:cubicBezTo>
                    <a:pt x="205" y="39"/>
                    <a:pt x="203" y="36"/>
                    <a:pt x="200" y="34"/>
                  </a:cubicBezTo>
                  <a:cubicBezTo>
                    <a:pt x="195" y="33"/>
                    <a:pt x="192" y="30"/>
                    <a:pt x="188" y="29"/>
                  </a:cubicBezTo>
                  <a:cubicBezTo>
                    <a:pt x="184" y="28"/>
                    <a:pt x="180" y="28"/>
                    <a:pt x="176" y="27"/>
                  </a:cubicBezTo>
                  <a:cubicBezTo>
                    <a:pt x="173" y="26"/>
                    <a:pt x="169" y="23"/>
                    <a:pt x="166" y="24"/>
                  </a:cubicBezTo>
                  <a:cubicBezTo>
                    <a:pt x="164" y="25"/>
                    <a:pt x="164" y="25"/>
                    <a:pt x="164" y="27"/>
                  </a:cubicBezTo>
                  <a:cubicBezTo>
                    <a:pt x="164" y="27"/>
                    <a:pt x="165" y="29"/>
                    <a:pt x="164" y="29"/>
                  </a:cubicBezTo>
                  <a:cubicBezTo>
                    <a:pt x="164" y="30"/>
                    <a:pt x="163" y="30"/>
                    <a:pt x="162" y="31"/>
                  </a:cubicBezTo>
                  <a:cubicBezTo>
                    <a:pt x="161" y="33"/>
                    <a:pt x="161" y="37"/>
                    <a:pt x="161" y="40"/>
                  </a:cubicBezTo>
                  <a:cubicBezTo>
                    <a:pt x="161" y="43"/>
                    <a:pt x="163" y="46"/>
                    <a:pt x="162" y="49"/>
                  </a:cubicBezTo>
                  <a:cubicBezTo>
                    <a:pt x="162" y="51"/>
                    <a:pt x="162" y="51"/>
                    <a:pt x="159" y="51"/>
                  </a:cubicBezTo>
                  <a:cubicBezTo>
                    <a:pt x="158" y="51"/>
                    <a:pt x="157" y="51"/>
                    <a:pt x="155" y="51"/>
                  </a:cubicBezTo>
                  <a:cubicBezTo>
                    <a:pt x="155" y="47"/>
                    <a:pt x="156" y="43"/>
                    <a:pt x="156" y="39"/>
                  </a:cubicBezTo>
                  <a:cubicBezTo>
                    <a:pt x="156" y="35"/>
                    <a:pt x="153" y="34"/>
                    <a:pt x="152" y="30"/>
                  </a:cubicBezTo>
                  <a:cubicBezTo>
                    <a:pt x="152" y="29"/>
                    <a:pt x="152" y="27"/>
                    <a:pt x="152" y="26"/>
                  </a:cubicBezTo>
                  <a:cubicBezTo>
                    <a:pt x="151" y="24"/>
                    <a:pt x="150" y="23"/>
                    <a:pt x="150" y="22"/>
                  </a:cubicBezTo>
                  <a:cubicBezTo>
                    <a:pt x="149" y="19"/>
                    <a:pt x="149" y="17"/>
                    <a:pt x="147" y="16"/>
                  </a:cubicBezTo>
                  <a:cubicBezTo>
                    <a:pt x="146" y="15"/>
                    <a:pt x="142" y="14"/>
                    <a:pt x="141" y="15"/>
                  </a:cubicBezTo>
                  <a:cubicBezTo>
                    <a:pt x="139" y="16"/>
                    <a:pt x="140" y="18"/>
                    <a:pt x="138" y="19"/>
                  </a:cubicBezTo>
                  <a:cubicBezTo>
                    <a:pt x="137" y="20"/>
                    <a:pt x="136" y="19"/>
                    <a:pt x="134" y="19"/>
                  </a:cubicBezTo>
                  <a:cubicBezTo>
                    <a:pt x="131" y="19"/>
                    <a:pt x="128" y="18"/>
                    <a:pt x="125" y="18"/>
                  </a:cubicBezTo>
                  <a:cubicBezTo>
                    <a:pt x="121" y="17"/>
                    <a:pt x="118" y="18"/>
                    <a:pt x="115" y="18"/>
                  </a:cubicBezTo>
                  <a:cubicBezTo>
                    <a:pt x="112" y="19"/>
                    <a:pt x="91" y="22"/>
                    <a:pt x="92" y="17"/>
                  </a:cubicBezTo>
                  <a:cubicBezTo>
                    <a:pt x="90" y="17"/>
                    <a:pt x="90" y="18"/>
                    <a:pt x="88" y="18"/>
                  </a:cubicBezTo>
                  <a:cubicBezTo>
                    <a:pt x="87" y="18"/>
                    <a:pt x="86" y="18"/>
                    <a:pt x="84" y="18"/>
                  </a:cubicBezTo>
                  <a:cubicBezTo>
                    <a:pt x="82" y="18"/>
                    <a:pt x="75" y="20"/>
                    <a:pt x="74" y="18"/>
                  </a:cubicBezTo>
                  <a:cubicBezTo>
                    <a:pt x="73" y="17"/>
                    <a:pt x="74" y="13"/>
                    <a:pt x="74" y="11"/>
                  </a:cubicBezTo>
                  <a:cubicBezTo>
                    <a:pt x="74" y="9"/>
                    <a:pt x="73" y="7"/>
                    <a:pt x="73" y="5"/>
                  </a:cubicBezTo>
                  <a:cubicBezTo>
                    <a:pt x="72" y="2"/>
                    <a:pt x="71" y="1"/>
                    <a:pt x="68" y="1"/>
                  </a:cubicBezTo>
                  <a:cubicBezTo>
                    <a:pt x="65" y="0"/>
                    <a:pt x="62" y="1"/>
                    <a:pt x="58" y="1"/>
                  </a:cubicBezTo>
                  <a:cubicBezTo>
                    <a:pt x="51" y="1"/>
                    <a:pt x="45" y="1"/>
                    <a:pt x="38" y="4"/>
                  </a:cubicBezTo>
                  <a:cubicBezTo>
                    <a:pt x="35" y="6"/>
                    <a:pt x="35" y="7"/>
                    <a:pt x="35" y="10"/>
                  </a:cubicBezTo>
                  <a:cubicBezTo>
                    <a:pt x="35" y="13"/>
                    <a:pt x="34" y="13"/>
                    <a:pt x="32" y="15"/>
                  </a:cubicBezTo>
                  <a:cubicBezTo>
                    <a:pt x="31" y="17"/>
                    <a:pt x="32" y="20"/>
                    <a:pt x="29" y="21"/>
                  </a:cubicBezTo>
                  <a:cubicBezTo>
                    <a:pt x="27" y="21"/>
                    <a:pt x="24" y="20"/>
                    <a:pt x="22" y="19"/>
                  </a:cubicBezTo>
                  <a:cubicBezTo>
                    <a:pt x="20" y="18"/>
                    <a:pt x="18" y="15"/>
                    <a:pt x="15" y="15"/>
                  </a:cubicBezTo>
                  <a:cubicBezTo>
                    <a:pt x="13" y="14"/>
                    <a:pt x="12" y="16"/>
                    <a:pt x="10" y="17"/>
                  </a:cubicBezTo>
                  <a:cubicBezTo>
                    <a:pt x="8" y="19"/>
                    <a:pt x="5" y="20"/>
                    <a:pt x="3" y="22"/>
                  </a:cubicBezTo>
                  <a:cubicBezTo>
                    <a:pt x="3" y="22"/>
                    <a:pt x="3" y="22"/>
                    <a:pt x="3" y="23"/>
                  </a:cubicBezTo>
                  <a:cubicBezTo>
                    <a:pt x="3" y="23"/>
                    <a:pt x="4" y="24"/>
                    <a:pt x="4" y="25"/>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1" name="Freeform 72"/>
            <p:cNvSpPr>
              <a:spLocks/>
            </p:cNvSpPr>
            <p:nvPr/>
          </p:nvSpPr>
          <p:spPr bwMode="auto">
            <a:xfrm>
              <a:off x="387351" y="8197850"/>
              <a:ext cx="1420812" cy="977900"/>
            </a:xfrm>
            <a:custGeom>
              <a:avLst/>
              <a:gdLst>
                <a:gd name="T0" fmla="*/ 364 w 379"/>
                <a:gd name="T1" fmla="*/ 116 h 261"/>
                <a:gd name="T2" fmla="*/ 354 w 379"/>
                <a:gd name="T3" fmla="*/ 103 h 261"/>
                <a:gd name="T4" fmla="*/ 344 w 379"/>
                <a:gd name="T5" fmla="*/ 103 h 261"/>
                <a:gd name="T6" fmla="*/ 334 w 379"/>
                <a:gd name="T7" fmla="*/ 107 h 261"/>
                <a:gd name="T8" fmla="*/ 324 w 379"/>
                <a:gd name="T9" fmla="*/ 97 h 261"/>
                <a:gd name="T10" fmla="*/ 322 w 379"/>
                <a:gd name="T11" fmla="*/ 79 h 261"/>
                <a:gd name="T12" fmla="*/ 321 w 379"/>
                <a:gd name="T13" fmla="*/ 70 h 261"/>
                <a:gd name="T14" fmla="*/ 333 w 379"/>
                <a:gd name="T15" fmla="*/ 64 h 261"/>
                <a:gd name="T16" fmla="*/ 330 w 379"/>
                <a:gd name="T17" fmla="*/ 46 h 261"/>
                <a:gd name="T18" fmla="*/ 325 w 379"/>
                <a:gd name="T19" fmla="*/ 36 h 261"/>
                <a:gd name="T20" fmla="*/ 317 w 379"/>
                <a:gd name="T21" fmla="*/ 33 h 261"/>
                <a:gd name="T22" fmla="*/ 315 w 379"/>
                <a:gd name="T23" fmla="*/ 24 h 261"/>
                <a:gd name="T24" fmla="*/ 326 w 379"/>
                <a:gd name="T25" fmla="*/ 11 h 261"/>
                <a:gd name="T26" fmla="*/ 331 w 379"/>
                <a:gd name="T27" fmla="*/ 3 h 261"/>
                <a:gd name="T28" fmla="*/ 293 w 379"/>
                <a:gd name="T29" fmla="*/ 7 h 261"/>
                <a:gd name="T30" fmla="*/ 256 w 379"/>
                <a:gd name="T31" fmla="*/ 9 h 261"/>
                <a:gd name="T32" fmla="*/ 239 w 379"/>
                <a:gd name="T33" fmla="*/ 24 h 261"/>
                <a:gd name="T34" fmla="*/ 196 w 379"/>
                <a:gd name="T35" fmla="*/ 34 h 261"/>
                <a:gd name="T36" fmla="*/ 183 w 379"/>
                <a:gd name="T37" fmla="*/ 60 h 261"/>
                <a:gd name="T38" fmla="*/ 153 w 379"/>
                <a:gd name="T39" fmla="*/ 75 h 261"/>
                <a:gd name="T40" fmla="*/ 126 w 379"/>
                <a:gd name="T41" fmla="*/ 66 h 261"/>
                <a:gd name="T42" fmla="*/ 116 w 379"/>
                <a:gd name="T43" fmla="*/ 54 h 261"/>
                <a:gd name="T44" fmla="*/ 97 w 379"/>
                <a:gd name="T45" fmla="*/ 57 h 261"/>
                <a:gd name="T46" fmla="*/ 68 w 379"/>
                <a:gd name="T47" fmla="*/ 65 h 261"/>
                <a:gd name="T48" fmla="*/ 42 w 379"/>
                <a:gd name="T49" fmla="*/ 70 h 261"/>
                <a:gd name="T50" fmla="*/ 23 w 379"/>
                <a:gd name="T51" fmla="*/ 92 h 261"/>
                <a:gd name="T52" fmla="*/ 8 w 379"/>
                <a:gd name="T53" fmla="*/ 100 h 261"/>
                <a:gd name="T54" fmla="*/ 34 w 379"/>
                <a:gd name="T55" fmla="*/ 111 h 261"/>
                <a:gd name="T56" fmla="*/ 49 w 379"/>
                <a:gd name="T57" fmla="*/ 125 h 261"/>
                <a:gd name="T58" fmla="*/ 29 w 379"/>
                <a:gd name="T59" fmla="*/ 151 h 261"/>
                <a:gd name="T60" fmla="*/ 25 w 379"/>
                <a:gd name="T61" fmla="*/ 191 h 261"/>
                <a:gd name="T62" fmla="*/ 45 w 379"/>
                <a:gd name="T63" fmla="*/ 209 h 261"/>
                <a:gd name="T64" fmla="*/ 55 w 379"/>
                <a:gd name="T65" fmla="*/ 237 h 261"/>
                <a:gd name="T66" fmla="*/ 66 w 379"/>
                <a:gd name="T67" fmla="*/ 260 h 261"/>
                <a:gd name="T68" fmla="*/ 84 w 379"/>
                <a:gd name="T69" fmla="*/ 254 h 261"/>
                <a:gd name="T70" fmla="*/ 101 w 379"/>
                <a:gd name="T71" fmla="*/ 248 h 261"/>
                <a:gd name="T72" fmla="*/ 115 w 379"/>
                <a:gd name="T73" fmla="*/ 242 h 261"/>
                <a:gd name="T74" fmla="*/ 145 w 379"/>
                <a:gd name="T75" fmla="*/ 254 h 261"/>
                <a:gd name="T76" fmla="*/ 153 w 379"/>
                <a:gd name="T77" fmla="*/ 236 h 261"/>
                <a:gd name="T78" fmla="*/ 168 w 379"/>
                <a:gd name="T79" fmla="*/ 226 h 261"/>
                <a:gd name="T80" fmla="*/ 193 w 379"/>
                <a:gd name="T81" fmla="*/ 220 h 261"/>
                <a:gd name="T82" fmla="*/ 206 w 379"/>
                <a:gd name="T83" fmla="*/ 224 h 261"/>
                <a:gd name="T84" fmla="*/ 198 w 379"/>
                <a:gd name="T85" fmla="*/ 249 h 261"/>
                <a:gd name="T86" fmla="*/ 220 w 379"/>
                <a:gd name="T87" fmla="*/ 239 h 261"/>
                <a:gd name="T88" fmla="*/ 245 w 379"/>
                <a:gd name="T89" fmla="*/ 229 h 261"/>
                <a:gd name="T90" fmla="*/ 284 w 379"/>
                <a:gd name="T91" fmla="*/ 233 h 261"/>
                <a:gd name="T92" fmla="*/ 304 w 379"/>
                <a:gd name="T93" fmla="*/ 224 h 261"/>
                <a:gd name="T94" fmla="*/ 319 w 379"/>
                <a:gd name="T95" fmla="*/ 217 h 261"/>
                <a:gd name="T96" fmla="*/ 346 w 379"/>
                <a:gd name="T97" fmla="*/ 197 h 261"/>
                <a:gd name="T98" fmla="*/ 368 w 379"/>
                <a:gd name="T99" fmla="*/ 196 h 261"/>
                <a:gd name="T100" fmla="*/ 366 w 379"/>
                <a:gd name="T101" fmla="*/ 155 h 261"/>
                <a:gd name="T102" fmla="*/ 379 w 379"/>
                <a:gd name="T103" fmla="*/ 124 h 261"/>
                <a:gd name="T104" fmla="*/ 376 w 379"/>
                <a:gd name="T105" fmla="*/ 115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9" h="261">
                  <a:moveTo>
                    <a:pt x="376" y="115"/>
                  </a:moveTo>
                  <a:cubicBezTo>
                    <a:pt x="374" y="115"/>
                    <a:pt x="372" y="116"/>
                    <a:pt x="371" y="116"/>
                  </a:cubicBezTo>
                  <a:cubicBezTo>
                    <a:pt x="369" y="116"/>
                    <a:pt x="366" y="117"/>
                    <a:pt x="364" y="116"/>
                  </a:cubicBezTo>
                  <a:cubicBezTo>
                    <a:pt x="362" y="115"/>
                    <a:pt x="361" y="110"/>
                    <a:pt x="360" y="107"/>
                  </a:cubicBezTo>
                  <a:cubicBezTo>
                    <a:pt x="360" y="106"/>
                    <a:pt x="360" y="104"/>
                    <a:pt x="359" y="103"/>
                  </a:cubicBezTo>
                  <a:cubicBezTo>
                    <a:pt x="358" y="102"/>
                    <a:pt x="355" y="102"/>
                    <a:pt x="354" y="103"/>
                  </a:cubicBezTo>
                  <a:cubicBezTo>
                    <a:pt x="352" y="103"/>
                    <a:pt x="352" y="103"/>
                    <a:pt x="350" y="102"/>
                  </a:cubicBezTo>
                  <a:cubicBezTo>
                    <a:pt x="349" y="102"/>
                    <a:pt x="350" y="101"/>
                    <a:pt x="348" y="102"/>
                  </a:cubicBezTo>
                  <a:cubicBezTo>
                    <a:pt x="347" y="102"/>
                    <a:pt x="345" y="102"/>
                    <a:pt x="344" y="103"/>
                  </a:cubicBezTo>
                  <a:cubicBezTo>
                    <a:pt x="343" y="103"/>
                    <a:pt x="341" y="104"/>
                    <a:pt x="339" y="105"/>
                  </a:cubicBezTo>
                  <a:cubicBezTo>
                    <a:pt x="338" y="106"/>
                    <a:pt x="337" y="108"/>
                    <a:pt x="336" y="108"/>
                  </a:cubicBezTo>
                  <a:cubicBezTo>
                    <a:pt x="335" y="108"/>
                    <a:pt x="334" y="107"/>
                    <a:pt x="334" y="107"/>
                  </a:cubicBezTo>
                  <a:cubicBezTo>
                    <a:pt x="332" y="106"/>
                    <a:pt x="331" y="105"/>
                    <a:pt x="329" y="104"/>
                  </a:cubicBezTo>
                  <a:cubicBezTo>
                    <a:pt x="328" y="104"/>
                    <a:pt x="326" y="103"/>
                    <a:pt x="325" y="101"/>
                  </a:cubicBezTo>
                  <a:cubicBezTo>
                    <a:pt x="324" y="100"/>
                    <a:pt x="324" y="99"/>
                    <a:pt x="324" y="97"/>
                  </a:cubicBezTo>
                  <a:cubicBezTo>
                    <a:pt x="324" y="96"/>
                    <a:pt x="323" y="94"/>
                    <a:pt x="323" y="93"/>
                  </a:cubicBezTo>
                  <a:cubicBezTo>
                    <a:pt x="322" y="90"/>
                    <a:pt x="322" y="87"/>
                    <a:pt x="322" y="84"/>
                  </a:cubicBezTo>
                  <a:cubicBezTo>
                    <a:pt x="322" y="82"/>
                    <a:pt x="322" y="80"/>
                    <a:pt x="322" y="79"/>
                  </a:cubicBezTo>
                  <a:cubicBezTo>
                    <a:pt x="321" y="77"/>
                    <a:pt x="320" y="78"/>
                    <a:pt x="318" y="78"/>
                  </a:cubicBezTo>
                  <a:cubicBezTo>
                    <a:pt x="316" y="78"/>
                    <a:pt x="314" y="74"/>
                    <a:pt x="316" y="72"/>
                  </a:cubicBezTo>
                  <a:cubicBezTo>
                    <a:pt x="317" y="70"/>
                    <a:pt x="319" y="70"/>
                    <a:pt x="321" y="70"/>
                  </a:cubicBezTo>
                  <a:cubicBezTo>
                    <a:pt x="322" y="70"/>
                    <a:pt x="323" y="69"/>
                    <a:pt x="324" y="68"/>
                  </a:cubicBezTo>
                  <a:cubicBezTo>
                    <a:pt x="326" y="67"/>
                    <a:pt x="327" y="67"/>
                    <a:pt x="328" y="67"/>
                  </a:cubicBezTo>
                  <a:cubicBezTo>
                    <a:pt x="330" y="67"/>
                    <a:pt x="332" y="66"/>
                    <a:pt x="333" y="64"/>
                  </a:cubicBezTo>
                  <a:cubicBezTo>
                    <a:pt x="333" y="62"/>
                    <a:pt x="331" y="61"/>
                    <a:pt x="331" y="59"/>
                  </a:cubicBezTo>
                  <a:cubicBezTo>
                    <a:pt x="330" y="56"/>
                    <a:pt x="333" y="53"/>
                    <a:pt x="331" y="50"/>
                  </a:cubicBezTo>
                  <a:cubicBezTo>
                    <a:pt x="331" y="49"/>
                    <a:pt x="329" y="48"/>
                    <a:pt x="330" y="46"/>
                  </a:cubicBezTo>
                  <a:cubicBezTo>
                    <a:pt x="330" y="44"/>
                    <a:pt x="330" y="41"/>
                    <a:pt x="329" y="39"/>
                  </a:cubicBezTo>
                  <a:cubicBezTo>
                    <a:pt x="329" y="37"/>
                    <a:pt x="328" y="36"/>
                    <a:pt x="327" y="35"/>
                  </a:cubicBezTo>
                  <a:cubicBezTo>
                    <a:pt x="326" y="35"/>
                    <a:pt x="326" y="36"/>
                    <a:pt x="325" y="36"/>
                  </a:cubicBezTo>
                  <a:cubicBezTo>
                    <a:pt x="324" y="36"/>
                    <a:pt x="323" y="36"/>
                    <a:pt x="322" y="36"/>
                  </a:cubicBezTo>
                  <a:cubicBezTo>
                    <a:pt x="321" y="36"/>
                    <a:pt x="318" y="36"/>
                    <a:pt x="317" y="36"/>
                  </a:cubicBezTo>
                  <a:cubicBezTo>
                    <a:pt x="317" y="35"/>
                    <a:pt x="317" y="34"/>
                    <a:pt x="317" y="33"/>
                  </a:cubicBezTo>
                  <a:cubicBezTo>
                    <a:pt x="316" y="32"/>
                    <a:pt x="316" y="32"/>
                    <a:pt x="315" y="31"/>
                  </a:cubicBezTo>
                  <a:cubicBezTo>
                    <a:pt x="315" y="30"/>
                    <a:pt x="314" y="29"/>
                    <a:pt x="314" y="27"/>
                  </a:cubicBezTo>
                  <a:cubicBezTo>
                    <a:pt x="314" y="25"/>
                    <a:pt x="314" y="25"/>
                    <a:pt x="315" y="24"/>
                  </a:cubicBezTo>
                  <a:cubicBezTo>
                    <a:pt x="316" y="23"/>
                    <a:pt x="317" y="23"/>
                    <a:pt x="318" y="22"/>
                  </a:cubicBezTo>
                  <a:cubicBezTo>
                    <a:pt x="319" y="21"/>
                    <a:pt x="321" y="19"/>
                    <a:pt x="322" y="18"/>
                  </a:cubicBezTo>
                  <a:cubicBezTo>
                    <a:pt x="324" y="16"/>
                    <a:pt x="323" y="13"/>
                    <a:pt x="326" y="11"/>
                  </a:cubicBezTo>
                  <a:cubicBezTo>
                    <a:pt x="327" y="10"/>
                    <a:pt x="329" y="10"/>
                    <a:pt x="330" y="9"/>
                  </a:cubicBezTo>
                  <a:cubicBezTo>
                    <a:pt x="332" y="8"/>
                    <a:pt x="332" y="8"/>
                    <a:pt x="332" y="6"/>
                  </a:cubicBezTo>
                  <a:cubicBezTo>
                    <a:pt x="331" y="5"/>
                    <a:pt x="331" y="4"/>
                    <a:pt x="331" y="3"/>
                  </a:cubicBezTo>
                  <a:cubicBezTo>
                    <a:pt x="330" y="2"/>
                    <a:pt x="330" y="1"/>
                    <a:pt x="329" y="0"/>
                  </a:cubicBezTo>
                  <a:cubicBezTo>
                    <a:pt x="328" y="1"/>
                    <a:pt x="328" y="1"/>
                    <a:pt x="327" y="1"/>
                  </a:cubicBezTo>
                  <a:cubicBezTo>
                    <a:pt x="316" y="4"/>
                    <a:pt x="305" y="7"/>
                    <a:pt x="293" y="7"/>
                  </a:cubicBezTo>
                  <a:cubicBezTo>
                    <a:pt x="289" y="7"/>
                    <a:pt x="284" y="7"/>
                    <a:pt x="280" y="4"/>
                  </a:cubicBezTo>
                  <a:cubicBezTo>
                    <a:pt x="279" y="3"/>
                    <a:pt x="276" y="1"/>
                    <a:pt x="274" y="2"/>
                  </a:cubicBezTo>
                  <a:cubicBezTo>
                    <a:pt x="269" y="4"/>
                    <a:pt x="262" y="11"/>
                    <a:pt x="256" y="9"/>
                  </a:cubicBezTo>
                  <a:cubicBezTo>
                    <a:pt x="253" y="8"/>
                    <a:pt x="254" y="7"/>
                    <a:pt x="251" y="10"/>
                  </a:cubicBezTo>
                  <a:cubicBezTo>
                    <a:pt x="250" y="12"/>
                    <a:pt x="249" y="13"/>
                    <a:pt x="247" y="15"/>
                  </a:cubicBezTo>
                  <a:cubicBezTo>
                    <a:pt x="245" y="18"/>
                    <a:pt x="243" y="22"/>
                    <a:pt x="239" y="24"/>
                  </a:cubicBezTo>
                  <a:cubicBezTo>
                    <a:pt x="236" y="26"/>
                    <a:pt x="232" y="26"/>
                    <a:pt x="228" y="28"/>
                  </a:cubicBezTo>
                  <a:cubicBezTo>
                    <a:pt x="225" y="31"/>
                    <a:pt x="220" y="29"/>
                    <a:pt x="217" y="27"/>
                  </a:cubicBezTo>
                  <a:cubicBezTo>
                    <a:pt x="208" y="22"/>
                    <a:pt x="202" y="28"/>
                    <a:pt x="196" y="34"/>
                  </a:cubicBezTo>
                  <a:cubicBezTo>
                    <a:pt x="193" y="37"/>
                    <a:pt x="191" y="41"/>
                    <a:pt x="189" y="44"/>
                  </a:cubicBezTo>
                  <a:cubicBezTo>
                    <a:pt x="187" y="47"/>
                    <a:pt x="183" y="48"/>
                    <a:pt x="180" y="49"/>
                  </a:cubicBezTo>
                  <a:cubicBezTo>
                    <a:pt x="183" y="50"/>
                    <a:pt x="185" y="58"/>
                    <a:pt x="183" y="60"/>
                  </a:cubicBezTo>
                  <a:cubicBezTo>
                    <a:pt x="179" y="64"/>
                    <a:pt x="173" y="63"/>
                    <a:pt x="169" y="66"/>
                  </a:cubicBezTo>
                  <a:cubicBezTo>
                    <a:pt x="172" y="72"/>
                    <a:pt x="170" y="75"/>
                    <a:pt x="163" y="77"/>
                  </a:cubicBezTo>
                  <a:cubicBezTo>
                    <a:pt x="158" y="79"/>
                    <a:pt x="158" y="76"/>
                    <a:pt x="153" y="75"/>
                  </a:cubicBezTo>
                  <a:cubicBezTo>
                    <a:pt x="150" y="75"/>
                    <a:pt x="147" y="76"/>
                    <a:pt x="144" y="76"/>
                  </a:cubicBezTo>
                  <a:cubicBezTo>
                    <a:pt x="140" y="76"/>
                    <a:pt x="137" y="74"/>
                    <a:pt x="133" y="72"/>
                  </a:cubicBezTo>
                  <a:cubicBezTo>
                    <a:pt x="131" y="71"/>
                    <a:pt x="124" y="70"/>
                    <a:pt x="126" y="66"/>
                  </a:cubicBezTo>
                  <a:cubicBezTo>
                    <a:pt x="128" y="63"/>
                    <a:pt x="137" y="62"/>
                    <a:pt x="134" y="57"/>
                  </a:cubicBezTo>
                  <a:cubicBezTo>
                    <a:pt x="133" y="55"/>
                    <a:pt x="129" y="48"/>
                    <a:pt x="127" y="47"/>
                  </a:cubicBezTo>
                  <a:cubicBezTo>
                    <a:pt x="124" y="49"/>
                    <a:pt x="121" y="55"/>
                    <a:pt x="116" y="54"/>
                  </a:cubicBezTo>
                  <a:cubicBezTo>
                    <a:pt x="115" y="54"/>
                    <a:pt x="115" y="52"/>
                    <a:pt x="113" y="51"/>
                  </a:cubicBezTo>
                  <a:cubicBezTo>
                    <a:pt x="111" y="51"/>
                    <a:pt x="109" y="51"/>
                    <a:pt x="108" y="52"/>
                  </a:cubicBezTo>
                  <a:cubicBezTo>
                    <a:pt x="104" y="53"/>
                    <a:pt x="101" y="56"/>
                    <a:pt x="97" y="57"/>
                  </a:cubicBezTo>
                  <a:cubicBezTo>
                    <a:pt x="95" y="60"/>
                    <a:pt x="97" y="64"/>
                    <a:pt x="94" y="67"/>
                  </a:cubicBezTo>
                  <a:cubicBezTo>
                    <a:pt x="87" y="73"/>
                    <a:pt x="86" y="57"/>
                    <a:pt x="80" y="59"/>
                  </a:cubicBezTo>
                  <a:cubicBezTo>
                    <a:pt x="76" y="60"/>
                    <a:pt x="73" y="65"/>
                    <a:pt x="68" y="65"/>
                  </a:cubicBezTo>
                  <a:cubicBezTo>
                    <a:pt x="62" y="65"/>
                    <a:pt x="59" y="63"/>
                    <a:pt x="53" y="66"/>
                  </a:cubicBezTo>
                  <a:cubicBezTo>
                    <a:pt x="52" y="67"/>
                    <a:pt x="50" y="69"/>
                    <a:pt x="49" y="69"/>
                  </a:cubicBezTo>
                  <a:cubicBezTo>
                    <a:pt x="47" y="70"/>
                    <a:pt x="45" y="69"/>
                    <a:pt x="42" y="70"/>
                  </a:cubicBezTo>
                  <a:cubicBezTo>
                    <a:pt x="40" y="70"/>
                    <a:pt x="35" y="73"/>
                    <a:pt x="34" y="75"/>
                  </a:cubicBezTo>
                  <a:cubicBezTo>
                    <a:pt x="32" y="79"/>
                    <a:pt x="31" y="82"/>
                    <a:pt x="28" y="85"/>
                  </a:cubicBezTo>
                  <a:cubicBezTo>
                    <a:pt x="26" y="87"/>
                    <a:pt x="26" y="90"/>
                    <a:pt x="23" y="92"/>
                  </a:cubicBezTo>
                  <a:cubicBezTo>
                    <a:pt x="16" y="97"/>
                    <a:pt x="10" y="88"/>
                    <a:pt x="3" y="92"/>
                  </a:cubicBezTo>
                  <a:cubicBezTo>
                    <a:pt x="0" y="94"/>
                    <a:pt x="8" y="94"/>
                    <a:pt x="9" y="94"/>
                  </a:cubicBezTo>
                  <a:cubicBezTo>
                    <a:pt x="13" y="96"/>
                    <a:pt x="10" y="99"/>
                    <a:pt x="8" y="100"/>
                  </a:cubicBezTo>
                  <a:cubicBezTo>
                    <a:pt x="4" y="103"/>
                    <a:pt x="16" y="112"/>
                    <a:pt x="17" y="115"/>
                  </a:cubicBezTo>
                  <a:cubicBezTo>
                    <a:pt x="19" y="119"/>
                    <a:pt x="22" y="117"/>
                    <a:pt x="24" y="114"/>
                  </a:cubicBezTo>
                  <a:cubicBezTo>
                    <a:pt x="27" y="112"/>
                    <a:pt x="31" y="114"/>
                    <a:pt x="34" y="111"/>
                  </a:cubicBezTo>
                  <a:cubicBezTo>
                    <a:pt x="36" y="107"/>
                    <a:pt x="39" y="105"/>
                    <a:pt x="41" y="110"/>
                  </a:cubicBezTo>
                  <a:cubicBezTo>
                    <a:pt x="41" y="112"/>
                    <a:pt x="45" y="115"/>
                    <a:pt x="46" y="116"/>
                  </a:cubicBezTo>
                  <a:cubicBezTo>
                    <a:pt x="50" y="117"/>
                    <a:pt x="50" y="122"/>
                    <a:pt x="49" y="125"/>
                  </a:cubicBezTo>
                  <a:cubicBezTo>
                    <a:pt x="49" y="129"/>
                    <a:pt x="46" y="128"/>
                    <a:pt x="45" y="131"/>
                  </a:cubicBezTo>
                  <a:cubicBezTo>
                    <a:pt x="44" y="134"/>
                    <a:pt x="44" y="138"/>
                    <a:pt x="41" y="141"/>
                  </a:cubicBezTo>
                  <a:cubicBezTo>
                    <a:pt x="37" y="145"/>
                    <a:pt x="32" y="148"/>
                    <a:pt x="29" y="151"/>
                  </a:cubicBezTo>
                  <a:cubicBezTo>
                    <a:pt x="24" y="156"/>
                    <a:pt x="14" y="162"/>
                    <a:pt x="22" y="168"/>
                  </a:cubicBezTo>
                  <a:cubicBezTo>
                    <a:pt x="25" y="170"/>
                    <a:pt x="28" y="174"/>
                    <a:pt x="28" y="178"/>
                  </a:cubicBezTo>
                  <a:cubicBezTo>
                    <a:pt x="28" y="183"/>
                    <a:pt x="24" y="187"/>
                    <a:pt x="25" y="191"/>
                  </a:cubicBezTo>
                  <a:cubicBezTo>
                    <a:pt x="25" y="195"/>
                    <a:pt x="30" y="197"/>
                    <a:pt x="32" y="200"/>
                  </a:cubicBezTo>
                  <a:cubicBezTo>
                    <a:pt x="33" y="203"/>
                    <a:pt x="35" y="210"/>
                    <a:pt x="38" y="204"/>
                  </a:cubicBezTo>
                  <a:cubicBezTo>
                    <a:pt x="39" y="207"/>
                    <a:pt x="43" y="207"/>
                    <a:pt x="45" y="209"/>
                  </a:cubicBezTo>
                  <a:cubicBezTo>
                    <a:pt x="47" y="212"/>
                    <a:pt x="52" y="209"/>
                    <a:pt x="55" y="211"/>
                  </a:cubicBezTo>
                  <a:cubicBezTo>
                    <a:pt x="60" y="216"/>
                    <a:pt x="58" y="222"/>
                    <a:pt x="54" y="227"/>
                  </a:cubicBezTo>
                  <a:cubicBezTo>
                    <a:pt x="53" y="230"/>
                    <a:pt x="51" y="235"/>
                    <a:pt x="55" y="237"/>
                  </a:cubicBezTo>
                  <a:cubicBezTo>
                    <a:pt x="58" y="239"/>
                    <a:pt x="56" y="243"/>
                    <a:pt x="57" y="246"/>
                  </a:cubicBezTo>
                  <a:cubicBezTo>
                    <a:pt x="59" y="249"/>
                    <a:pt x="61" y="251"/>
                    <a:pt x="61" y="255"/>
                  </a:cubicBezTo>
                  <a:cubicBezTo>
                    <a:pt x="61" y="258"/>
                    <a:pt x="62" y="261"/>
                    <a:pt x="66" y="260"/>
                  </a:cubicBezTo>
                  <a:cubicBezTo>
                    <a:pt x="66" y="258"/>
                    <a:pt x="64" y="253"/>
                    <a:pt x="68" y="253"/>
                  </a:cubicBezTo>
                  <a:cubicBezTo>
                    <a:pt x="72" y="253"/>
                    <a:pt x="70" y="250"/>
                    <a:pt x="74" y="251"/>
                  </a:cubicBezTo>
                  <a:cubicBezTo>
                    <a:pt x="77" y="252"/>
                    <a:pt x="80" y="253"/>
                    <a:pt x="84" y="254"/>
                  </a:cubicBezTo>
                  <a:cubicBezTo>
                    <a:pt x="87" y="255"/>
                    <a:pt x="90" y="253"/>
                    <a:pt x="93" y="253"/>
                  </a:cubicBezTo>
                  <a:cubicBezTo>
                    <a:pt x="97" y="253"/>
                    <a:pt x="95" y="250"/>
                    <a:pt x="98" y="249"/>
                  </a:cubicBezTo>
                  <a:cubicBezTo>
                    <a:pt x="99" y="248"/>
                    <a:pt x="100" y="249"/>
                    <a:pt x="101" y="248"/>
                  </a:cubicBezTo>
                  <a:cubicBezTo>
                    <a:pt x="102" y="245"/>
                    <a:pt x="102" y="243"/>
                    <a:pt x="105" y="242"/>
                  </a:cubicBezTo>
                  <a:cubicBezTo>
                    <a:pt x="108" y="241"/>
                    <a:pt x="110" y="241"/>
                    <a:pt x="111" y="238"/>
                  </a:cubicBezTo>
                  <a:cubicBezTo>
                    <a:pt x="113" y="239"/>
                    <a:pt x="113" y="241"/>
                    <a:pt x="115" y="242"/>
                  </a:cubicBezTo>
                  <a:cubicBezTo>
                    <a:pt x="117" y="242"/>
                    <a:pt x="118" y="242"/>
                    <a:pt x="120" y="243"/>
                  </a:cubicBezTo>
                  <a:cubicBezTo>
                    <a:pt x="122" y="244"/>
                    <a:pt x="121" y="247"/>
                    <a:pt x="122" y="249"/>
                  </a:cubicBezTo>
                  <a:cubicBezTo>
                    <a:pt x="126" y="260"/>
                    <a:pt x="137" y="259"/>
                    <a:pt x="145" y="254"/>
                  </a:cubicBezTo>
                  <a:cubicBezTo>
                    <a:pt x="150" y="251"/>
                    <a:pt x="151" y="252"/>
                    <a:pt x="151" y="247"/>
                  </a:cubicBezTo>
                  <a:cubicBezTo>
                    <a:pt x="151" y="245"/>
                    <a:pt x="152" y="244"/>
                    <a:pt x="152" y="242"/>
                  </a:cubicBezTo>
                  <a:cubicBezTo>
                    <a:pt x="153" y="240"/>
                    <a:pt x="152" y="238"/>
                    <a:pt x="153" y="236"/>
                  </a:cubicBezTo>
                  <a:cubicBezTo>
                    <a:pt x="153" y="232"/>
                    <a:pt x="155" y="229"/>
                    <a:pt x="155" y="225"/>
                  </a:cubicBezTo>
                  <a:cubicBezTo>
                    <a:pt x="155" y="222"/>
                    <a:pt x="156" y="219"/>
                    <a:pt x="160" y="220"/>
                  </a:cubicBezTo>
                  <a:cubicBezTo>
                    <a:pt x="162" y="221"/>
                    <a:pt x="166" y="228"/>
                    <a:pt x="168" y="226"/>
                  </a:cubicBezTo>
                  <a:cubicBezTo>
                    <a:pt x="171" y="224"/>
                    <a:pt x="174" y="222"/>
                    <a:pt x="176" y="219"/>
                  </a:cubicBezTo>
                  <a:cubicBezTo>
                    <a:pt x="180" y="217"/>
                    <a:pt x="179" y="210"/>
                    <a:pt x="185" y="214"/>
                  </a:cubicBezTo>
                  <a:cubicBezTo>
                    <a:pt x="188" y="216"/>
                    <a:pt x="189" y="219"/>
                    <a:pt x="193" y="220"/>
                  </a:cubicBezTo>
                  <a:cubicBezTo>
                    <a:pt x="195" y="220"/>
                    <a:pt x="200" y="218"/>
                    <a:pt x="201" y="218"/>
                  </a:cubicBezTo>
                  <a:cubicBezTo>
                    <a:pt x="203" y="219"/>
                    <a:pt x="201" y="221"/>
                    <a:pt x="202" y="222"/>
                  </a:cubicBezTo>
                  <a:cubicBezTo>
                    <a:pt x="203" y="223"/>
                    <a:pt x="205" y="223"/>
                    <a:pt x="206" y="224"/>
                  </a:cubicBezTo>
                  <a:cubicBezTo>
                    <a:pt x="209" y="226"/>
                    <a:pt x="202" y="229"/>
                    <a:pt x="202" y="231"/>
                  </a:cubicBezTo>
                  <a:cubicBezTo>
                    <a:pt x="202" y="235"/>
                    <a:pt x="203" y="238"/>
                    <a:pt x="203" y="242"/>
                  </a:cubicBezTo>
                  <a:cubicBezTo>
                    <a:pt x="202" y="245"/>
                    <a:pt x="198" y="246"/>
                    <a:pt x="198" y="249"/>
                  </a:cubicBezTo>
                  <a:cubicBezTo>
                    <a:pt x="198" y="253"/>
                    <a:pt x="204" y="250"/>
                    <a:pt x="205" y="248"/>
                  </a:cubicBezTo>
                  <a:cubicBezTo>
                    <a:pt x="208" y="245"/>
                    <a:pt x="210" y="241"/>
                    <a:pt x="215" y="240"/>
                  </a:cubicBezTo>
                  <a:cubicBezTo>
                    <a:pt x="217" y="239"/>
                    <a:pt x="218" y="240"/>
                    <a:pt x="220" y="239"/>
                  </a:cubicBezTo>
                  <a:cubicBezTo>
                    <a:pt x="222" y="238"/>
                    <a:pt x="221" y="237"/>
                    <a:pt x="224" y="237"/>
                  </a:cubicBezTo>
                  <a:cubicBezTo>
                    <a:pt x="228" y="236"/>
                    <a:pt x="232" y="234"/>
                    <a:pt x="236" y="234"/>
                  </a:cubicBezTo>
                  <a:cubicBezTo>
                    <a:pt x="241" y="234"/>
                    <a:pt x="241" y="230"/>
                    <a:pt x="245" y="229"/>
                  </a:cubicBezTo>
                  <a:cubicBezTo>
                    <a:pt x="250" y="227"/>
                    <a:pt x="255" y="228"/>
                    <a:pt x="259" y="227"/>
                  </a:cubicBezTo>
                  <a:cubicBezTo>
                    <a:pt x="263" y="226"/>
                    <a:pt x="271" y="228"/>
                    <a:pt x="274" y="229"/>
                  </a:cubicBezTo>
                  <a:cubicBezTo>
                    <a:pt x="277" y="230"/>
                    <a:pt x="282" y="234"/>
                    <a:pt x="284" y="233"/>
                  </a:cubicBezTo>
                  <a:cubicBezTo>
                    <a:pt x="287" y="231"/>
                    <a:pt x="284" y="229"/>
                    <a:pt x="289" y="229"/>
                  </a:cubicBezTo>
                  <a:cubicBezTo>
                    <a:pt x="293" y="230"/>
                    <a:pt x="296" y="234"/>
                    <a:pt x="300" y="233"/>
                  </a:cubicBezTo>
                  <a:cubicBezTo>
                    <a:pt x="303" y="233"/>
                    <a:pt x="302" y="226"/>
                    <a:pt x="304" y="224"/>
                  </a:cubicBezTo>
                  <a:cubicBezTo>
                    <a:pt x="305" y="222"/>
                    <a:pt x="307" y="222"/>
                    <a:pt x="309" y="220"/>
                  </a:cubicBezTo>
                  <a:cubicBezTo>
                    <a:pt x="309" y="219"/>
                    <a:pt x="309" y="218"/>
                    <a:pt x="310" y="217"/>
                  </a:cubicBezTo>
                  <a:cubicBezTo>
                    <a:pt x="312" y="214"/>
                    <a:pt x="316" y="219"/>
                    <a:pt x="319" y="217"/>
                  </a:cubicBezTo>
                  <a:cubicBezTo>
                    <a:pt x="326" y="213"/>
                    <a:pt x="319" y="201"/>
                    <a:pt x="330" y="201"/>
                  </a:cubicBezTo>
                  <a:cubicBezTo>
                    <a:pt x="333" y="201"/>
                    <a:pt x="336" y="204"/>
                    <a:pt x="339" y="204"/>
                  </a:cubicBezTo>
                  <a:cubicBezTo>
                    <a:pt x="344" y="204"/>
                    <a:pt x="343" y="199"/>
                    <a:pt x="346" y="197"/>
                  </a:cubicBezTo>
                  <a:cubicBezTo>
                    <a:pt x="349" y="198"/>
                    <a:pt x="350" y="199"/>
                    <a:pt x="353" y="197"/>
                  </a:cubicBezTo>
                  <a:cubicBezTo>
                    <a:pt x="355" y="196"/>
                    <a:pt x="356" y="196"/>
                    <a:pt x="358" y="198"/>
                  </a:cubicBezTo>
                  <a:cubicBezTo>
                    <a:pt x="359" y="199"/>
                    <a:pt x="367" y="197"/>
                    <a:pt x="368" y="196"/>
                  </a:cubicBezTo>
                  <a:cubicBezTo>
                    <a:pt x="370" y="194"/>
                    <a:pt x="365" y="189"/>
                    <a:pt x="366" y="186"/>
                  </a:cubicBezTo>
                  <a:cubicBezTo>
                    <a:pt x="367" y="183"/>
                    <a:pt x="367" y="179"/>
                    <a:pt x="367" y="176"/>
                  </a:cubicBezTo>
                  <a:cubicBezTo>
                    <a:pt x="368" y="169"/>
                    <a:pt x="365" y="162"/>
                    <a:pt x="366" y="155"/>
                  </a:cubicBezTo>
                  <a:cubicBezTo>
                    <a:pt x="368" y="148"/>
                    <a:pt x="374" y="146"/>
                    <a:pt x="378" y="141"/>
                  </a:cubicBezTo>
                  <a:cubicBezTo>
                    <a:pt x="379" y="138"/>
                    <a:pt x="379" y="135"/>
                    <a:pt x="378" y="132"/>
                  </a:cubicBezTo>
                  <a:cubicBezTo>
                    <a:pt x="378" y="129"/>
                    <a:pt x="379" y="127"/>
                    <a:pt x="379" y="124"/>
                  </a:cubicBezTo>
                  <a:cubicBezTo>
                    <a:pt x="379" y="123"/>
                    <a:pt x="378" y="119"/>
                    <a:pt x="378" y="118"/>
                  </a:cubicBezTo>
                  <a:cubicBezTo>
                    <a:pt x="378" y="117"/>
                    <a:pt x="378" y="117"/>
                    <a:pt x="378" y="117"/>
                  </a:cubicBezTo>
                  <a:cubicBezTo>
                    <a:pt x="378" y="115"/>
                    <a:pt x="378" y="114"/>
                    <a:pt x="376" y="115"/>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2" name="Freeform 73"/>
            <p:cNvSpPr>
              <a:spLocks/>
            </p:cNvSpPr>
            <p:nvPr/>
          </p:nvSpPr>
          <p:spPr bwMode="auto">
            <a:xfrm>
              <a:off x="1565275" y="7627938"/>
              <a:ext cx="1147762" cy="1123950"/>
            </a:xfrm>
            <a:custGeom>
              <a:avLst/>
              <a:gdLst>
                <a:gd name="T0" fmla="*/ 296 w 306"/>
                <a:gd name="T1" fmla="*/ 207 h 300"/>
                <a:gd name="T2" fmla="*/ 295 w 306"/>
                <a:gd name="T3" fmla="*/ 199 h 300"/>
                <a:gd name="T4" fmla="*/ 291 w 306"/>
                <a:gd name="T5" fmla="*/ 194 h 300"/>
                <a:gd name="T6" fmla="*/ 277 w 306"/>
                <a:gd name="T7" fmla="*/ 178 h 300"/>
                <a:gd name="T8" fmla="*/ 268 w 306"/>
                <a:gd name="T9" fmla="*/ 165 h 300"/>
                <a:gd name="T10" fmla="*/ 263 w 306"/>
                <a:gd name="T11" fmla="*/ 152 h 300"/>
                <a:gd name="T12" fmla="*/ 257 w 306"/>
                <a:gd name="T13" fmla="*/ 143 h 300"/>
                <a:gd name="T14" fmla="*/ 249 w 306"/>
                <a:gd name="T15" fmla="*/ 121 h 300"/>
                <a:gd name="T16" fmla="*/ 237 w 306"/>
                <a:gd name="T17" fmla="*/ 103 h 300"/>
                <a:gd name="T18" fmla="*/ 236 w 306"/>
                <a:gd name="T19" fmla="*/ 97 h 300"/>
                <a:gd name="T20" fmla="*/ 233 w 306"/>
                <a:gd name="T21" fmla="*/ 92 h 300"/>
                <a:gd name="T22" fmla="*/ 231 w 306"/>
                <a:gd name="T23" fmla="*/ 80 h 300"/>
                <a:gd name="T24" fmla="*/ 222 w 306"/>
                <a:gd name="T25" fmla="*/ 72 h 300"/>
                <a:gd name="T26" fmla="*/ 206 w 306"/>
                <a:gd name="T27" fmla="*/ 63 h 300"/>
                <a:gd name="T28" fmla="*/ 198 w 306"/>
                <a:gd name="T29" fmla="*/ 42 h 300"/>
                <a:gd name="T30" fmla="*/ 203 w 306"/>
                <a:gd name="T31" fmla="*/ 22 h 300"/>
                <a:gd name="T32" fmla="*/ 201 w 306"/>
                <a:gd name="T33" fmla="*/ 12 h 300"/>
                <a:gd name="T34" fmla="*/ 207 w 306"/>
                <a:gd name="T35" fmla="*/ 14 h 300"/>
                <a:gd name="T36" fmla="*/ 211 w 306"/>
                <a:gd name="T37" fmla="*/ 10 h 300"/>
                <a:gd name="T38" fmla="*/ 202 w 306"/>
                <a:gd name="T39" fmla="*/ 5 h 300"/>
                <a:gd name="T40" fmla="*/ 193 w 306"/>
                <a:gd name="T41" fmla="*/ 10 h 300"/>
                <a:gd name="T42" fmla="*/ 151 w 306"/>
                <a:gd name="T43" fmla="*/ 64 h 300"/>
                <a:gd name="T44" fmla="*/ 91 w 306"/>
                <a:gd name="T45" fmla="*/ 128 h 300"/>
                <a:gd name="T46" fmla="*/ 61 w 306"/>
                <a:gd name="T47" fmla="*/ 133 h 300"/>
                <a:gd name="T48" fmla="*/ 44 w 306"/>
                <a:gd name="T49" fmla="*/ 138 h 300"/>
                <a:gd name="T50" fmla="*/ 15 w 306"/>
                <a:gd name="T51" fmla="*/ 152 h 300"/>
                <a:gd name="T52" fmla="*/ 18 w 306"/>
                <a:gd name="T53" fmla="*/ 158 h 300"/>
                <a:gd name="T54" fmla="*/ 12 w 306"/>
                <a:gd name="T55" fmla="*/ 163 h 300"/>
                <a:gd name="T56" fmla="*/ 4 w 306"/>
                <a:gd name="T57" fmla="*/ 174 h 300"/>
                <a:gd name="T58" fmla="*/ 0 w 306"/>
                <a:gd name="T59" fmla="*/ 179 h 300"/>
                <a:gd name="T60" fmla="*/ 3 w 306"/>
                <a:gd name="T61" fmla="*/ 185 h 300"/>
                <a:gd name="T62" fmla="*/ 8 w 306"/>
                <a:gd name="T63" fmla="*/ 188 h 300"/>
                <a:gd name="T64" fmla="*/ 13 w 306"/>
                <a:gd name="T65" fmla="*/ 187 h 300"/>
                <a:gd name="T66" fmla="*/ 16 w 306"/>
                <a:gd name="T67" fmla="*/ 198 h 300"/>
                <a:gd name="T68" fmla="*/ 17 w 306"/>
                <a:gd name="T69" fmla="*/ 211 h 300"/>
                <a:gd name="T70" fmla="*/ 14 w 306"/>
                <a:gd name="T71" fmla="*/ 219 h 300"/>
                <a:gd name="T72" fmla="*/ 7 w 306"/>
                <a:gd name="T73" fmla="*/ 222 h 300"/>
                <a:gd name="T74" fmla="*/ 4 w 306"/>
                <a:gd name="T75" fmla="*/ 230 h 300"/>
                <a:gd name="T76" fmla="*/ 8 w 306"/>
                <a:gd name="T77" fmla="*/ 236 h 300"/>
                <a:gd name="T78" fmla="*/ 10 w 306"/>
                <a:gd name="T79" fmla="*/ 249 h 300"/>
                <a:gd name="T80" fmla="*/ 15 w 306"/>
                <a:gd name="T81" fmla="*/ 256 h 300"/>
                <a:gd name="T82" fmla="*/ 22 w 306"/>
                <a:gd name="T83" fmla="*/ 260 h 300"/>
                <a:gd name="T84" fmla="*/ 30 w 306"/>
                <a:gd name="T85" fmla="*/ 255 h 300"/>
                <a:gd name="T86" fmla="*/ 36 w 306"/>
                <a:gd name="T87" fmla="*/ 254 h 300"/>
                <a:gd name="T88" fmla="*/ 45 w 306"/>
                <a:gd name="T89" fmla="*/ 255 h 300"/>
                <a:gd name="T90" fmla="*/ 50 w 306"/>
                <a:gd name="T91" fmla="*/ 268 h 300"/>
                <a:gd name="T92" fmla="*/ 62 w 306"/>
                <a:gd name="T93" fmla="*/ 267 h 300"/>
                <a:gd name="T94" fmla="*/ 64 w 306"/>
                <a:gd name="T95" fmla="*/ 270 h 300"/>
                <a:gd name="T96" fmla="*/ 71 w 306"/>
                <a:gd name="T97" fmla="*/ 273 h 300"/>
                <a:gd name="T98" fmla="*/ 105 w 306"/>
                <a:gd name="T99" fmla="*/ 285 h 300"/>
                <a:gd name="T100" fmla="*/ 138 w 306"/>
                <a:gd name="T101" fmla="*/ 293 h 300"/>
                <a:gd name="T102" fmla="*/ 168 w 306"/>
                <a:gd name="T103" fmla="*/ 271 h 300"/>
                <a:gd name="T104" fmla="*/ 188 w 306"/>
                <a:gd name="T105" fmla="*/ 251 h 300"/>
                <a:gd name="T106" fmla="*/ 203 w 306"/>
                <a:gd name="T107" fmla="*/ 244 h 300"/>
                <a:gd name="T108" fmla="*/ 230 w 306"/>
                <a:gd name="T109" fmla="*/ 245 h 300"/>
                <a:gd name="T110" fmla="*/ 248 w 306"/>
                <a:gd name="T111" fmla="*/ 251 h 300"/>
                <a:gd name="T112" fmla="*/ 274 w 306"/>
                <a:gd name="T113" fmla="*/ 253 h 300"/>
                <a:gd name="T114" fmla="*/ 290 w 306"/>
                <a:gd name="T115" fmla="*/ 240 h 300"/>
                <a:gd name="T116" fmla="*/ 304 w 306"/>
                <a:gd name="T117" fmla="*/ 22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6" h="300">
                  <a:moveTo>
                    <a:pt x="301" y="218"/>
                  </a:moveTo>
                  <a:cubicBezTo>
                    <a:pt x="300" y="214"/>
                    <a:pt x="298" y="211"/>
                    <a:pt x="296" y="207"/>
                  </a:cubicBezTo>
                  <a:cubicBezTo>
                    <a:pt x="296" y="206"/>
                    <a:pt x="294" y="204"/>
                    <a:pt x="294" y="202"/>
                  </a:cubicBezTo>
                  <a:cubicBezTo>
                    <a:pt x="294" y="199"/>
                    <a:pt x="295" y="201"/>
                    <a:pt x="295" y="199"/>
                  </a:cubicBezTo>
                  <a:cubicBezTo>
                    <a:pt x="295" y="198"/>
                    <a:pt x="295" y="198"/>
                    <a:pt x="294" y="197"/>
                  </a:cubicBezTo>
                  <a:cubicBezTo>
                    <a:pt x="294" y="196"/>
                    <a:pt x="292" y="195"/>
                    <a:pt x="291" y="194"/>
                  </a:cubicBezTo>
                  <a:cubicBezTo>
                    <a:pt x="289" y="191"/>
                    <a:pt x="287" y="188"/>
                    <a:pt x="284" y="186"/>
                  </a:cubicBezTo>
                  <a:cubicBezTo>
                    <a:pt x="282" y="183"/>
                    <a:pt x="279" y="181"/>
                    <a:pt x="277" y="178"/>
                  </a:cubicBezTo>
                  <a:cubicBezTo>
                    <a:pt x="275" y="176"/>
                    <a:pt x="275" y="173"/>
                    <a:pt x="273" y="171"/>
                  </a:cubicBezTo>
                  <a:cubicBezTo>
                    <a:pt x="271" y="169"/>
                    <a:pt x="270" y="167"/>
                    <a:pt x="268" y="165"/>
                  </a:cubicBezTo>
                  <a:cubicBezTo>
                    <a:pt x="266" y="162"/>
                    <a:pt x="264" y="161"/>
                    <a:pt x="264" y="158"/>
                  </a:cubicBezTo>
                  <a:cubicBezTo>
                    <a:pt x="264" y="156"/>
                    <a:pt x="264" y="154"/>
                    <a:pt x="263" y="152"/>
                  </a:cubicBezTo>
                  <a:cubicBezTo>
                    <a:pt x="263" y="151"/>
                    <a:pt x="262" y="148"/>
                    <a:pt x="261" y="147"/>
                  </a:cubicBezTo>
                  <a:cubicBezTo>
                    <a:pt x="260" y="144"/>
                    <a:pt x="258" y="145"/>
                    <a:pt x="257" y="143"/>
                  </a:cubicBezTo>
                  <a:cubicBezTo>
                    <a:pt x="255" y="140"/>
                    <a:pt x="254" y="136"/>
                    <a:pt x="253" y="132"/>
                  </a:cubicBezTo>
                  <a:cubicBezTo>
                    <a:pt x="253" y="128"/>
                    <a:pt x="251" y="125"/>
                    <a:pt x="249" y="121"/>
                  </a:cubicBezTo>
                  <a:cubicBezTo>
                    <a:pt x="246" y="117"/>
                    <a:pt x="244" y="113"/>
                    <a:pt x="242" y="110"/>
                  </a:cubicBezTo>
                  <a:cubicBezTo>
                    <a:pt x="240" y="107"/>
                    <a:pt x="239" y="105"/>
                    <a:pt x="237" y="103"/>
                  </a:cubicBezTo>
                  <a:cubicBezTo>
                    <a:pt x="237" y="102"/>
                    <a:pt x="236" y="101"/>
                    <a:pt x="236" y="100"/>
                  </a:cubicBezTo>
                  <a:cubicBezTo>
                    <a:pt x="235" y="99"/>
                    <a:pt x="236" y="98"/>
                    <a:pt x="236" y="97"/>
                  </a:cubicBezTo>
                  <a:cubicBezTo>
                    <a:pt x="235" y="96"/>
                    <a:pt x="234" y="96"/>
                    <a:pt x="233" y="95"/>
                  </a:cubicBezTo>
                  <a:cubicBezTo>
                    <a:pt x="233" y="94"/>
                    <a:pt x="233" y="93"/>
                    <a:pt x="233" y="92"/>
                  </a:cubicBezTo>
                  <a:cubicBezTo>
                    <a:pt x="232" y="89"/>
                    <a:pt x="233" y="87"/>
                    <a:pt x="232" y="85"/>
                  </a:cubicBezTo>
                  <a:cubicBezTo>
                    <a:pt x="231" y="83"/>
                    <a:pt x="231" y="81"/>
                    <a:pt x="231" y="80"/>
                  </a:cubicBezTo>
                  <a:cubicBezTo>
                    <a:pt x="230" y="78"/>
                    <a:pt x="228" y="77"/>
                    <a:pt x="226" y="75"/>
                  </a:cubicBezTo>
                  <a:cubicBezTo>
                    <a:pt x="225" y="73"/>
                    <a:pt x="225" y="73"/>
                    <a:pt x="222" y="72"/>
                  </a:cubicBezTo>
                  <a:cubicBezTo>
                    <a:pt x="220" y="72"/>
                    <a:pt x="218" y="71"/>
                    <a:pt x="216" y="71"/>
                  </a:cubicBezTo>
                  <a:cubicBezTo>
                    <a:pt x="212" y="69"/>
                    <a:pt x="209" y="66"/>
                    <a:pt x="206" y="63"/>
                  </a:cubicBezTo>
                  <a:cubicBezTo>
                    <a:pt x="203" y="60"/>
                    <a:pt x="201" y="56"/>
                    <a:pt x="199" y="52"/>
                  </a:cubicBezTo>
                  <a:cubicBezTo>
                    <a:pt x="197" y="49"/>
                    <a:pt x="198" y="46"/>
                    <a:pt x="198" y="42"/>
                  </a:cubicBezTo>
                  <a:cubicBezTo>
                    <a:pt x="198" y="36"/>
                    <a:pt x="198" y="29"/>
                    <a:pt x="199" y="22"/>
                  </a:cubicBezTo>
                  <a:cubicBezTo>
                    <a:pt x="200" y="22"/>
                    <a:pt x="203" y="23"/>
                    <a:pt x="203" y="22"/>
                  </a:cubicBezTo>
                  <a:cubicBezTo>
                    <a:pt x="204" y="22"/>
                    <a:pt x="205" y="19"/>
                    <a:pt x="205" y="18"/>
                  </a:cubicBezTo>
                  <a:cubicBezTo>
                    <a:pt x="206" y="14"/>
                    <a:pt x="201" y="17"/>
                    <a:pt x="201" y="12"/>
                  </a:cubicBezTo>
                  <a:cubicBezTo>
                    <a:pt x="203" y="12"/>
                    <a:pt x="205" y="12"/>
                    <a:pt x="207" y="12"/>
                  </a:cubicBezTo>
                  <a:cubicBezTo>
                    <a:pt x="207" y="13"/>
                    <a:pt x="207" y="14"/>
                    <a:pt x="207" y="14"/>
                  </a:cubicBezTo>
                  <a:cubicBezTo>
                    <a:pt x="207" y="15"/>
                    <a:pt x="208" y="15"/>
                    <a:pt x="209" y="15"/>
                  </a:cubicBezTo>
                  <a:cubicBezTo>
                    <a:pt x="209" y="13"/>
                    <a:pt x="212" y="12"/>
                    <a:pt x="211" y="10"/>
                  </a:cubicBezTo>
                  <a:cubicBezTo>
                    <a:pt x="209" y="9"/>
                    <a:pt x="207" y="9"/>
                    <a:pt x="205" y="8"/>
                  </a:cubicBezTo>
                  <a:cubicBezTo>
                    <a:pt x="203" y="7"/>
                    <a:pt x="202" y="7"/>
                    <a:pt x="202" y="5"/>
                  </a:cubicBezTo>
                  <a:cubicBezTo>
                    <a:pt x="201" y="3"/>
                    <a:pt x="201" y="1"/>
                    <a:pt x="201" y="0"/>
                  </a:cubicBezTo>
                  <a:cubicBezTo>
                    <a:pt x="198" y="2"/>
                    <a:pt x="196" y="7"/>
                    <a:pt x="193" y="10"/>
                  </a:cubicBezTo>
                  <a:cubicBezTo>
                    <a:pt x="187" y="19"/>
                    <a:pt x="180" y="28"/>
                    <a:pt x="174" y="37"/>
                  </a:cubicBezTo>
                  <a:cubicBezTo>
                    <a:pt x="167" y="46"/>
                    <a:pt x="157" y="54"/>
                    <a:pt x="151" y="64"/>
                  </a:cubicBezTo>
                  <a:cubicBezTo>
                    <a:pt x="145" y="73"/>
                    <a:pt x="139" y="83"/>
                    <a:pt x="133" y="92"/>
                  </a:cubicBezTo>
                  <a:cubicBezTo>
                    <a:pt x="123" y="108"/>
                    <a:pt x="109" y="122"/>
                    <a:pt x="91" y="128"/>
                  </a:cubicBezTo>
                  <a:cubicBezTo>
                    <a:pt x="85" y="130"/>
                    <a:pt x="79" y="131"/>
                    <a:pt x="73" y="131"/>
                  </a:cubicBezTo>
                  <a:cubicBezTo>
                    <a:pt x="69" y="131"/>
                    <a:pt x="65" y="130"/>
                    <a:pt x="61" y="133"/>
                  </a:cubicBezTo>
                  <a:cubicBezTo>
                    <a:pt x="59" y="135"/>
                    <a:pt x="56" y="138"/>
                    <a:pt x="53" y="140"/>
                  </a:cubicBezTo>
                  <a:cubicBezTo>
                    <a:pt x="49" y="141"/>
                    <a:pt x="48" y="136"/>
                    <a:pt x="44" y="138"/>
                  </a:cubicBezTo>
                  <a:cubicBezTo>
                    <a:pt x="39" y="139"/>
                    <a:pt x="33" y="144"/>
                    <a:pt x="28" y="147"/>
                  </a:cubicBezTo>
                  <a:cubicBezTo>
                    <a:pt x="24" y="149"/>
                    <a:pt x="20" y="151"/>
                    <a:pt x="15" y="152"/>
                  </a:cubicBezTo>
                  <a:cubicBezTo>
                    <a:pt x="16" y="153"/>
                    <a:pt x="16" y="154"/>
                    <a:pt x="17" y="155"/>
                  </a:cubicBezTo>
                  <a:cubicBezTo>
                    <a:pt x="17" y="156"/>
                    <a:pt x="17" y="157"/>
                    <a:pt x="18" y="158"/>
                  </a:cubicBezTo>
                  <a:cubicBezTo>
                    <a:pt x="18" y="160"/>
                    <a:pt x="18" y="160"/>
                    <a:pt x="16" y="161"/>
                  </a:cubicBezTo>
                  <a:cubicBezTo>
                    <a:pt x="15" y="162"/>
                    <a:pt x="13" y="162"/>
                    <a:pt x="12" y="163"/>
                  </a:cubicBezTo>
                  <a:cubicBezTo>
                    <a:pt x="9" y="165"/>
                    <a:pt x="10" y="168"/>
                    <a:pt x="8" y="170"/>
                  </a:cubicBezTo>
                  <a:cubicBezTo>
                    <a:pt x="7" y="171"/>
                    <a:pt x="5" y="173"/>
                    <a:pt x="4" y="174"/>
                  </a:cubicBezTo>
                  <a:cubicBezTo>
                    <a:pt x="3" y="175"/>
                    <a:pt x="2" y="175"/>
                    <a:pt x="1" y="176"/>
                  </a:cubicBezTo>
                  <a:cubicBezTo>
                    <a:pt x="0" y="177"/>
                    <a:pt x="0" y="177"/>
                    <a:pt x="0" y="179"/>
                  </a:cubicBezTo>
                  <a:cubicBezTo>
                    <a:pt x="0" y="181"/>
                    <a:pt x="1" y="182"/>
                    <a:pt x="1" y="183"/>
                  </a:cubicBezTo>
                  <a:cubicBezTo>
                    <a:pt x="2" y="184"/>
                    <a:pt x="2" y="184"/>
                    <a:pt x="3" y="185"/>
                  </a:cubicBezTo>
                  <a:cubicBezTo>
                    <a:pt x="3" y="186"/>
                    <a:pt x="3" y="187"/>
                    <a:pt x="3" y="188"/>
                  </a:cubicBezTo>
                  <a:cubicBezTo>
                    <a:pt x="4" y="188"/>
                    <a:pt x="7" y="188"/>
                    <a:pt x="8" y="188"/>
                  </a:cubicBezTo>
                  <a:cubicBezTo>
                    <a:pt x="9" y="188"/>
                    <a:pt x="10" y="188"/>
                    <a:pt x="11" y="188"/>
                  </a:cubicBezTo>
                  <a:cubicBezTo>
                    <a:pt x="12" y="188"/>
                    <a:pt x="12" y="187"/>
                    <a:pt x="13" y="187"/>
                  </a:cubicBezTo>
                  <a:cubicBezTo>
                    <a:pt x="14" y="188"/>
                    <a:pt x="15" y="189"/>
                    <a:pt x="15" y="191"/>
                  </a:cubicBezTo>
                  <a:cubicBezTo>
                    <a:pt x="16" y="193"/>
                    <a:pt x="16" y="196"/>
                    <a:pt x="16" y="198"/>
                  </a:cubicBezTo>
                  <a:cubicBezTo>
                    <a:pt x="15" y="200"/>
                    <a:pt x="17" y="201"/>
                    <a:pt x="17" y="202"/>
                  </a:cubicBezTo>
                  <a:cubicBezTo>
                    <a:pt x="19" y="205"/>
                    <a:pt x="16" y="208"/>
                    <a:pt x="17" y="211"/>
                  </a:cubicBezTo>
                  <a:cubicBezTo>
                    <a:pt x="17" y="213"/>
                    <a:pt x="19" y="214"/>
                    <a:pt x="19" y="216"/>
                  </a:cubicBezTo>
                  <a:cubicBezTo>
                    <a:pt x="18" y="218"/>
                    <a:pt x="16" y="219"/>
                    <a:pt x="14" y="219"/>
                  </a:cubicBezTo>
                  <a:cubicBezTo>
                    <a:pt x="13" y="219"/>
                    <a:pt x="12" y="219"/>
                    <a:pt x="10" y="220"/>
                  </a:cubicBezTo>
                  <a:cubicBezTo>
                    <a:pt x="9" y="221"/>
                    <a:pt x="8" y="222"/>
                    <a:pt x="7" y="222"/>
                  </a:cubicBezTo>
                  <a:cubicBezTo>
                    <a:pt x="5" y="222"/>
                    <a:pt x="3" y="222"/>
                    <a:pt x="2" y="224"/>
                  </a:cubicBezTo>
                  <a:cubicBezTo>
                    <a:pt x="0" y="226"/>
                    <a:pt x="2" y="230"/>
                    <a:pt x="4" y="230"/>
                  </a:cubicBezTo>
                  <a:cubicBezTo>
                    <a:pt x="6" y="230"/>
                    <a:pt x="7" y="229"/>
                    <a:pt x="8" y="231"/>
                  </a:cubicBezTo>
                  <a:cubicBezTo>
                    <a:pt x="8" y="232"/>
                    <a:pt x="8" y="234"/>
                    <a:pt x="8" y="236"/>
                  </a:cubicBezTo>
                  <a:cubicBezTo>
                    <a:pt x="8" y="239"/>
                    <a:pt x="8" y="242"/>
                    <a:pt x="9" y="245"/>
                  </a:cubicBezTo>
                  <a:cubicBezTo>
                    <a:pt x="9" y="246"/>
                    <a:pt x="10" y="248"/>
                    <a:pt x="10" y="249"/>
                  </a:cubicBezTo>
                  <a:cubicBezTo>
                    <a:pt x="10" y="251"/>
                    <a:pt x="10" y="252"/>
                    <a:pt x="11" y="253"/>
                  </a:cubicBezTo>
                  <a:cubicBezTo>
                    <a:pt x="12" y="255"/>
                    <a:pt x="14" y="256"/>
                    <a:pt x="15" y="256"/>
                  </a:cubicBezTo>
                  <a:cubicBezTo>
                    <a:pt x="17" y="257"/>
                    <a:pt x="18" y="258"/>
                    <a:pt x="20" y="259"/>
                  </a:cubicBezTo>
                  <a:cubicBezTo>
                    <a:pt x="20" y="259"/>
                    <a:pt x="21" y="260"/>
                    <a:pt x="22" y="260"/>
                  </a:cubicBezTo>
                  <a:cubicBezTo>
                    <a:pt x="23" y="260"/>
                    <a:pt x="24" y="258"/>
                    <a:pt x="25" y="257"/>
                  </a:cubicBezTo>
                  <a:cubicBezTo>
                    <a:pt x="27" y="256"/>
                    <a:pt x="29" y="255"/>
                    <a:pt x="30" y="255"/>
                  </a:cubicBezTo>
                  <a:cubicBezTo>
                    <a:pt x="31" y="254"/>
                    <a:pt x="33" y="254"/>
                    <a:pt x="34" y="254"/>
                  </a:cubicBezTo>
                  <a:cubicBezTo>
                    <a:pt x="36" y="253"/>
                    <a:pt x="35" y="254"/>
                    <a:pt x="36" y="254"/>
                  </a:cubicBezTo>
                  <a:cubicBezTo>
                    <a:pt x="38" y="255"/>
                    <a:pt x="38" y="255"/>
                    <a:pt x="40" y="255"/>
                  </a:cubicBezTo>
                  <a:cubicBezTo>
                    <a:pt x="41" y="254"/>
                    <a:pt x="44" y="254"/>
                    <a:pt x="45" y="255"/>
                  </a:cubicBezTo>
                  <a:cubicBezTo>
                    <a:pt x="46" y="256"/>
                    <a:pt x="46" y="258"/>
                    <a:pt x="46" y="259"/>
                  </a:cubicBezTo>
                  <a:cubicBezTo>
                    <a:pt x="47" y="262"/>
                    <a:pt x="48" y="267"/>
                    <a:pt x="50" y="268"/>
                  </a:cubicBezTo>
                  <a:cubicBezTo>
                    <a:pt x="52" y="269"/>
                    <a:pt x="55" y="268"/>
                    <a:pt x="57" y="268"/>
                  </a:cubicBezTo>
                  <a:cubicBezTo>
                    <a:pt x="58" y="268"/>
                    <a:pt x="60" y="267"/>
                    <a:pt x="62" y="267"/>
                  </a:cubicBezTo>
                  <a:cubicBezTo>
                    <a:pt x="64" y="266"/>
                    <a:pt x="64" y="267"/>
                    <a:pt x="64" y="269"/>
                  </a:cubicBezTo>
                  <a:cubicBezTo>
                    <a:pt x="64" y="269"/>
                    <a:pt x="64" y="269"/>
                    <a:pt x="64" y="270"/>
                  </a:cubicBezTo>
                  <a:cubicBezTo>
                    <a:pt x="64" y="269"/>
                    <a:pt x="65" y="269"/>
                    <a:pt x="65" y="269"/>
                  </a:cubicBezTo>
                  <a:cubicBezTo>
                    <a:pt x="67" y="269"/>
                    <a:pt x="69" y="271"/>
                    <a:pt x="71" y="273"/>
                  </a:cubicBezTo>
                  <a:cubicBezTo>
                    <a:pt x="74" y="277"/>
                    <a:pt x="80" y="278"/>
                    <a:pt x="84" y="280"/>
                  </a:cubicBezTo>
                  <a:cubicBezTo>
                    <a:pt x="91" y="284"/>
                    <a:pt x="99" y="281"/>
                    <a:pt x="105" y="285"/>
                  </a:cubicBezTo>
                  <a:cubicBezTo>
                    <a:pt x="111" y="288"/>
                    <a:pt x="113" y="294"/>
                    <a:pt x="117" y="298"/>
                  </a:cubicBezTo>
                  <a:cubicBezTo>
                    <a:pt x="121" y="300"/>
                    <a:pt x="134" y="294"/>
                    <a:pt x="138" y="293"/>
                  </a:cubicBezTo>
                  <a:cubicBezTo>
                    <a:pt x="143" y="291"/>
                    <a:pt x="150" y="290"/>
                    <a:pt x="153" y="285"/>
                  </a:cubicBezTo>
                  <a:cubicBezTo>
                    <a:pt x="156" y="279"/>
                    <a:pt x="162" y="274"/>
                    <a:pt x="168" y="271"/>
                  </a:cubicBezTo>
                  <a:cubicBezTo>
                    <a:pt x="173" y="268"/>
                    <a:pt x="179" y="262"/>
                    <a:pt x="183" y="258"/>
                  </a:cubicBezTo>
                  <a:cubicBezTo>
                    <a:pt x="186" y="256"/>
                    <a:pt x="187" y="254"/>
                    <a:pt x="188" y="251"/>
                  </a:cubicBezTo>
                  <a:cubicBezTo>
                    <a:pt x="190" y="248"/>
                    <a:pt x="191" y="252"/>
                    <a:pt x="193" y="249"/>
                  </a:cubicBezTo>
                  <a:cubicBezTo>
                    <a:pt x="197" y="245"/>
                    <a:pt x="198" y="245"/>
                    <a:pt x="203" y="244"/>
                  </a:cubicBezTo>
                  <a:cubicBezTo>
                    <a:pt x="208" y="242"/>
                    <a:pt x="214" y="241"/>
                    <a:pt x="219" y="241"/>
                  </a:cubicBezTo>
                  <a:cubicBezTo>
                    <a:pt x="225" y="240"/>
                    <a:pt x="226" y="243"/>
                    <a:pt x="230" y="245"/>
                  </a:cubicBezTo>
                  <a:cubicBezTo>
                    <a:pt x="233" y="247"/>
                    <a:pt x="234" y="250"/>
                    <a:pt x="237" y="252"/>
                  </a:cubicBezTo>
                  <a:cubicBezTo>
                    <a:pt x="240" y="254"/>
                    <a:pt x="244" y="250"/>
                    <a:pt x="248" y="251"/>
                  </a:cubicBezTo>
                  <a:cubicBezTo>
                    <a:pt x="254" y="252"/>
                    <a:pt x="260" y="253"/>
                    <a:pt x="266" y="253"/>
                  </a:cubicBezTo>
                  <a:cubicBezTo>
                    <a:pt x="270" y="253"/>
                    <a:pt x="271" y="256"/>
                    <a:pt x="274" y="253"/>
                  </a:cubicBezTo>
                  <a:cubicBezTo>
                    <a:pt x="277" y="250"/>
                    <a:pt x="281" y="249"/>
                    <a:pt x="284" y="246"/>
                  </a:cubicBezTo>
                  <a:cubicBezTo>
                    <a:pt x="287" y="245"/>
                    <a:pt x="287" y="240"/>
                    <a:pt x="290" y="240"/>
                  </a:cubicBezTo>
                  <a:cubicBezTo>
                    <a:pt x="295" y="240"/>
                    <a:pt x="301" y="234"/>
                    <a:pt x="306" y="234"/>
                  </a:cubicBezTo>
                  <a:cubicBezTo>
                    <a:pt x="305" y="232"/>
                    <a:pt x="305" y="230"/>
                    <a:pt x="304" y="228"/>
                  </a:cubicBezTo>
                  <a:cubicBezTo>
                    <a:pt x="303" y="225"/>
                    <a:pt x="302" y="221"/>
                    <a:pt x="301" y="218"/>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3" name="Freeform 74"/>
            <p:cNvSpPr>
              <a:spLocks/>
            </p:cNvSpPr>
            <p:nvPr/>
          </p:nvSpPr>
          <p:spPr bwMode="auto">
            <a:xfrm>
              <a:off x="2303463" y="7358063"/>
              <a:ext cx="1106487" cy="1420813"/>
            </a:xfrm>
            <a:custGeom>
              <a:avLst/>
              <a:gdLst>
                <a:gd name="T0" fmla="*/ 287 w 295"/>
                <a:gd name="T1" fmla="*/ 215 h 379"/>
                <a:gd name="T2" fmla="*/ 276 w 295"/>
                <a:gd name="T3" fmla="*/ 209 h 379"/>
                <a:gd name="T4" fmla="*/ 256 w 295"/>
                <a:gd name="T5" fmla="*/ 196 h 379"/>
                <a:gd name="T6" fmla="*/ 240 w 295"/>
                <a:gd name="T7" fmla="*/ 169 h 379"/>
                <a:gd name="T8" fmla="*/ 244 w 295"/>
                <a:gd name="T9" fmla="*/ 128 h 379"/>
                <a:gd name="T10" fmla="*/ 230 w 295"/>
                <a:gd name="T11" fmla="*/ 109 h 379"/>
                <a:gd name="T12" fmla="*/ 219 w 295"/>
                <a:gd name="T13" fmla="*/ 90 h 379"/>
                <a:gd name="T14" fmla="*/ 201 w 295"/>
                <a:gd name="T15" fmla="*/ 70 h 379"/>
                <a:gd name="T16" fmla="*/ 182 w 295"/>
                <a:gd name="T17" fmla="*/ 53 h 379"/>
                <a:gd name="T18" fmla="*/ 161 w 295"/>
                <a:gd name="T19" fmla="*/ 53 h 379"/>
                <a:gd name="T20" fmla="*/ 138 w 295"/>
                <a:gd name="T21" fmla="*/ 62 h 379"/>
                <a:gd name="T22" fmla="*/ 132 w 295"/>
                <a:gd name="T23" fmla="*/ 48 h 379"/>
                <a:gd name="T24" fmla="*/ 114 w 295"/>
                <a:gd name="T25" fmla="*/ 40 h 379"/>
                <a:gd name="T26" fmla="*/ 104 w 295"/>
                <a:gd name="T27" fmla="*/ 26 h 379"/>
                <a:gd name="T28" fmla="*/ 89 w 295"/>
                <a:gd name="T29" fmla="*/ 12 h 379"/>
                <a:gd name="T30" fmla="*/ 42 w 295"/>
                <a:gd name="T31" fmla="*/ 58 h 379"/>
                <a:gd name="T32" fmla="*/ 5 w 295"/>
                <a:gd name="T33" fmla="*/ 72 h 379"/>
                <a:gd name="T34" fmla="*/ 8 w 295"/>
                <a:gd name="T35" fmla="*/ 80 h 379"/>
                <a:gd name="T36" fmla="*/ 10 w 295"/>
                <a:gd name="T37" fmla="*/ 86 h 379"/>
                <a:gd name="T38" fmla="*/ 8 w 295"/>
                <a:gd name="T39" fmla="*/ 90 h 379"/>
                <a:gd name="T40" fmla="*/ 1 w 295"/>
                <a:gd name="T41" fmla="*/ 114 h 379"/>
                <a:gd name="T42" fmla="*/ 19 w 295"/>
                <a:gd name="T43" fmla="*/ 143 h 379"/>
                <a:gd name="T44" fmla="*/ 34 w 295"/>
                <a:gd name="T45" fmla="*/ 152 h 379"/>
                <a:gd name="T46" fmla="*/ 36 w 295"/>
                <a:gd name="T47" fmla="*/ 167 h 379"/>
                <a:gd name="T48" fmla="*/ 40 w 295"/>
                <a:gd name="T49" fmla="*/ 175 h 379"/>
                <a:gd name="T50" fmla="*/ 56 w 295"/>
                <a:gd name="T51" fmla="*/ 204 h 379"/>
                <a:gd name="T52" fmla="*/ 66 w 295"/>
                <a:gd name="T53" fmla="*/ 224 h 379"/>
                <a:gd name="T54" fmla="*/ 76 w 295"/>
                <a:gd name="T55" fmla="*/ 243 h 379"/>
                <a:gd name="T56" fmla="*/ 94 w 295"/>
                <a:gd name="T57" fmla="*/ 266 h 379"/>
                <a:gd name="T58" fmla="*/ 97 w 295"/>
                <a:gd name="T59" fmla="*/ 274 h 379"/>
                <a:gd name="T60" fmla="*/ 107 w 295"/>
                <a:gd name="T61" fmla="*/ 300 h 379"/>
                <a:gd name="T62" fmla="*/ 118 w 295"/>
                <a:gd name="T63" fmla="*/ 317 h 379"/>
                <a:gd name="T64" fmla="*/ 125 w 295"/>
                <a:gd name="T65" fmla="*/ 355 h 379"/>
                <a:gd name="T66" fmla="*/ 144 w 295"/>
                <a:gd name="T67" fmla="*/ 375 h 379"/>
                <a:gd name="T68" fmla="*/ 157 w 295"/>
                <a:gd name="T69" fmla="*/ 368 h 379"/>
                <a:gd name="T70" fmla="*/ 174 w 295"/>
                <a:gd name="T71" fmla="*/ 347 h 379"/>
                <a:gd name="T72" fmla="*/ 191 w 295"/>
                <a:gd name="T73" fmla="*/ 319 h 379"/>
                <a:gd name="T74" fmla="*/ 218 w 295"/>
                <a:gd name="T75" fmla="*/ 313 h 379"/>
                <a:gd name="T76" fmla="*/ 244 w 295"/>
                <a:gd name="T77" fmla="*/ 300 h 379"/>
                <a:gd name="T78" fmla="*/ 262 w 295"/>
                <a:gd name="T79" fmla="*/ 296 h 379"/>
                <a:gd name="T80" fmla="*/ 271 w 295"/>
                <a:gd name="T81" fmla="*/ 274 h 379"/>
                <a:gd name="T82" fmla="*/ 288 w 295"/>
                <a:gd name="T83" fmla="*/ 243 h 379"/>
                <a:gd name="T84" fmla="*/ 294 w 295"/>
                <a:gd name="T85" fmla="*/ 223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5" h="379">
                  <a:moveTo>
                    <a:pt x="294" y="223"/>
                  </a:moveTo>
                  <a:cubicBezTo>
                    <a:pt x="293" y="221"/>
                    <a:pt x="293" y="218"/>
                    <a:pt x="291" y="216"/>
                  </a:cubicBezTo>
                  <a:cubicBezTo>
                    <a:pt x="289" y="214"/>
                    <a:pt x="289" y="215"/>
                    <a:pt x="287" y="215"/>
                  </a:cubicBezTo>
                  <a:cubicBezTo>
                    <a:pt x="285" y="214"/>
                    <a:pt x="284" y="213"/>
                    <a:pt x="283" y="212"/>
                  </a:cubicBezTo>
                  <a:cubicBezTo>
                    <a:pt x="281" y="212"/>
                    <a:pt x="280" y="212"/>
                    <a:pt x="279" y="212"/>
                  </a:cubicBezTo>
                  <a:cubicBezTo>
                    <a:pt x="277" y="211"/>
                    <a:pt x="277" y="210"/>
                    <a:pt x="276" y="209"/>
                  </a:cubicBezTo>
                  <a:cubicBezTo>
                    <a:pt x="272" y="208"/>
                    <a:pt x="270" y="212"/>
                    <a:pt x="268" y="214"/>
                  </a:cubicBezTo>
                  <a:cubicBezTo>
                    <a:pt x="264" y="218"/>
                    <a:pt x="260" y="218"/>
                    <a:pt x="258" y="211"/>
                  </a:cubicBezTo>
                  <a:cubicBezTo>
                    <a:pt x="257" y="206"/>
                    <a:pt x="258" y="201"/>
                    <a:pt x="256" y="196"/>
                  </a:cubicBezTo>
                  <a:cubicBezTo>
                    <a:pt x="255" y="194"/>
                    <a:pt x="254" y="191"/>
                    <a:pt x="253" y="188"/>
                  </a:cubicBezTo>
                  <a:cubicBezTo>
                    <a:pt x="253" y="186"/>
                    <a:pt x="253" y="184"/>
                    <a:pt x="252" y="181"/>
                  </a:cubicBezTo>
                  <a:cubicBezTo>
                    <a:pt x="249" y="175"/>
                    <a:pt x="243" y="175"/>
                    <a:pt x="240" y="169"/>
                  </a:cubicBezTo>
                  <a:cubicBezTo>
                    <a:pt x="239" y="167"/>
                    <a:pt x="240" y="164"/>
                    <a:pt x="238" y="162"/>
                  </a:cubicBezTo>
                  <a:cubicBezTo>
                    <a:pt x="233" y="154"/>
                    <a:pt x="235" y="145"/>
                    <a:pt x="240" y="137"/>
                  </a:cubicBezTo>
                  <a:cubicBezTo>
                    <a:pt x="241" y="134"/>
                    <a:pt x="244" y="131"/>
                    <a:pt x="244" y="128"/>
                  </a:cubicBezTo>
                  <a:cubicBezTo>
                    <a:pt x="245" y="122"/>
                    <a:pt x="243" y="127"/>
                    <a:pt x="239" y="126"/>
                  </a:cubicBezTo>
                  <a:cubicBezTo>
                    <a:pt x="235" y="125"/>
                    <a:pt x="236" y="121"/>
                    <a:pt x="235" y="118"/>
                  </a:cubicBezTo>
                  <a:cubicBezTo>
                    <a:pt x="234" y="115"/>
                    <a:pt x="232" y="113"/>
                    <a:pt x="230" y="109"/>
                  </a:cubicBezTo>
                  <a:cubicBezTo>
                    <a:pt x="229" y="105"/>
                    <a:pt x="228" y="103"/>
                    <a:pt x="226" y="100"/>
                  </a:cubicBezTo>
                  <a:cubicBezTo>
                    <a:pt x="224" y="98"/>
                    <a:pt x="224" y="95"/>
                    <a:pt x="222" y="93"/>
                  </a:cubicBezTo>
                  <a:cubicBezTo>
                    <a:pt x="221" y="92"/>
                    <a:pt x="220" y="91"/>
                    <a:pt x="219" y="90"/>
                  </a:cubicBezTo>
                  <a:cubicBezTo>
                    <a:pt x="217" y="88"/>
                    <a:pt x="217" y="87"/>
                    <a:pt x="215" y="85"/>
                  </a:cubicBezTo>
                  <a:cubicBezTo>
                    <a:pt x="214" y="82"/>
                    <a:pt x="212" y="78"/>
                    <a:pt x="210" y="75"/>
                  </a:cubicBezTo>
                  <a:cubicBezTo>
                    <a:pt x="207" y="73"/>
                    <a:pt x="203" y="74"/>
                    <a:pt x="201" y="70"/>
                  </a:cubicBezTo>
                  <a:cubicBezTo>
                    <a:pt x="199" y="68"/>
                    <a:pt x="199" y="66"/>
                    <a:pt x="198" y="64"/>
                  </a:cubicBezTo>
                  <a:cubicBezTo>
                    <a:pt x="197" y="63"/>
                    <a:pt x="195" y="62"/>
                    <a:pt x="194" y="61"/>
                  </a:cubicBezTo>
                  <a:cubicBezTo>
                    <a:pt x="191" y="59"/>
                    <a:pt x="186" y="53"/>
                    <a:pt x="182" y="53"/>
                  </a:cubicBezTo>
                  <a:cubicBezTo>
                    <a:pt x="179" y="53"/>
                    <a:pt x="173" y="56"/>
                    <a:pt x="170" y="57"/>
                  </a:cubicBezTo>
                  <a:cubicBezTo>
                    <a:pt x="169" y="58"/>
                    <a:pt x="166" y="59"/>
                    <a:pt x="164" y="58"/>
                  </a:cubicBezTo>
                  <a:cubicBezTo>
                    <a:pt x="162" y="57"/>
                    <a:pt x="163" y="54"/>
                    <a:pt x="161" y="53"/>
                  </a:cubicBezTo>
                  <a:cubicBezTo>
                    <a:pt x="160" y="55"/>
                    <a:pt x="154" y="56"/>
                    <a:pt x="151" y="56"/>
                  </a:cubicBezTo>
                  <a:cubicBezTo>
                    <a:pt x="151" y="59"/>
                    <a:pt x="151" y="62"/>
                    <a:pt x="147" y="63"/>
                  </a:cubicBezTo>
                  <a:cubicBezTo>
                    <a:pt x="144" y="64"/>
                    <a:pt x="141" y="60"/>
                    <a:pt x="138" y="62"/>
                  </a:cubicBezTo>
                  <a:cubicBezTo>
                    <a:pt x="137" y="62"/>
                    <a:pt x="137" y="64"/>
                    <a:pt x="135" y="64"/>
                  </a:cubicBezTo>
                  <a:cubicBezTo>
                    <a:pt x="133" y="65"/>
                    <a:pt x="131" y="64"/>
                    <a:pt x="130" y="62"/>
                  </a:cubicBezTo>
                  <a:cubicBezTo>
                    <a:pt x="129" y="57"/>
                    <a:pt x="135" y="53"/>
                    <a:pt x="132" y="48"/>
                  </a:cubicBezTo>
                  <a:cubicBezTo>
                    <a:pt x="131" y="47"/>
                    <a:pt x="128" y="42"/>
                    <a:pt x="126" y="41"/>
                  </a:cubicBezTo>
                  <a:cubicBezTo>
                    <a:pt x="123" y="39"/>
                    <a:pt x="122" y="42"/>
                    <a:pt x="119" y="43"/>
                  </a:cubicBezTo>
                  <a:cubicBezTo>
                    <a:pt x="116" y="45"/>
                    <a:pt x="116" y="44"/>
                    <a:pt x="114" y="40"/>
                  </a:cubicBezTo>
                  <a:cubicBezTo>
                    <a:pt x="112" y="38"/>
                    <a:pt x="111" y="36"/>
                    <a:pt x="110" y="34"/>
                  </a:cubicBezTo>
                  <a:cubicBezTo>
                    <a:pt x="109" y="32"/>
                    <a:pt x="108" y="31"/>
                    <a:pt x="107" y="29"/>
                  </a:cubicBezTo>
                  <a:cubicBezTo>
                    <a:pt x="107" y="28"/>
                    <a:pt x="104" y="27"/>
                    <a:pt x="104" y="26"/>
                  </a:cubicBezTo>
                  <a:cubicBezTo>
                    <a:pt x="103" y="23"/>
                    <a:pt x="107" y="22"/>
                    <a:pt x="109" y="21"/>
                  </a:cubicBezTo>
                  <a:cubicBezTo>
                    <a:pt x="117" y="16"/>
                    <a:pt x="107" y="6"/>
                    <a:pt x="99" y="0"/>
                  </a:cubicBezTo>
                  <a:cubicBezTo>
                    <a:pt x="96" y="4"/>
                    <a:pt x="93" y="8"/>
                    <a:pt x="89" y="12"/>
                  </a:cubicBezTo>
                  <a:cubicBezTo>
                    <a:pt x="80" y="20"/>
                    <a:pt x="72" y="27"/>
                    <a:pt x="64" y="36"/>
                  </a:cubicBezTo>
                  <a:cubicBezTo>
                    <a:pt x="60" y="41"/>
                    <a:pt x="56" y="45"/>
                    <a:pt x="53" y="50"/>
                  </a:cubicBezTo>
                  <a:cubicBezTo>
                    <a:pt x="50" y="53"/>
                    <a:pt x="47" y="58"/>
                    <a:pt x="42" y="58"/>
                  </a:cubicBezTo>
                  <a:cubicBezTo>
                    <a:pt x="37" y="59"/>
                    <a:pt x="33" y="56"/>
                    <a:pt x="28" y="55"/>
                  </a:cubicBezTo>
                  <a:cubicBezTo>
                    <a:pt x="24" y="54"/>
                    <a:pt x="23" y="59"/>
                    <a:pt x="20" y="61"/>
                  </a:cubicBezTo>
                  <a:cubicBezTo>
                    <a:pt x="16" y="66"/>
                    <a:pt x="10" y="68"/>
                    <a:pt x="5" y="72"/>
                  </a:cubicBezTo>
                  <a:cubicBezTo>
                    <a:pt x="5" y="72"/>
                    <a:pt x="5" y="72"/>
                    <a:pt x="4" y="72"/>
                  </a:cubicBezTo>
                  <a:cubicBezTo>
                    <a:pt x="4" y="73"/>
                    <a:pt x="4" y="75"/>
                    <a:pt x="5" y="77"/>
                  </a:cubicBezTo>
                  <a:cubicBezTo>
                    <a:pt x="5" y="79"/>
                    <a:pt x="6" y="79"/>
                    <a:pt x="8" y="80"/>
                  </a:cubicBezTo>
                  <a:cubicBezTo>
                    <a:pt x="10" y="81"/>
                    <a:pt x="12" y="81"/>
                    <a:pt x="14" y="82"/>
                  </a:cubicBezTo>
                  <a:cubicBezTo>
                    <a:pt x="15" y="84"/>
                    <a:pt x="12" y="85"/>
                    <a:pt x="12" y="87"/>
                  </a:cubicBezTo>
                  <a:cubicBezTo>
                    <a:pt x="11" y="87"/>
                    <a:pt x="10" y="87"/>
                    <a:pt x="10" y="86"/>
                  </a:cubicBezTo>
                  <a:cubicBezTo>
                    <a:pt x="10" y="86"/>
                    <a:pt x="10" y="85"/>
                    <a:pt x="10" y="84"/>
                  </a:cubicBezTo>
                  <a:cubicBezTo>
                    <a:pt x="8" y="84"/>
                    <a:pt x="6" y="84"/>
                    <a:pt x="4" y="84"/>
                  </a:cubicBezTo>
                  <a:cubicBezTo>
                    <a:pt x="4" y="89"/>
                    <a:pt x="9" y="86"/>
                    <a:pt x="8" y="90"/>
                  </a:cubicBezTo>
                  <a:cubicBezTo>
                    <a:pt x="8" y="91"/>
                    <a:pt x="7" y="94"/>
                    <a:pt x="6" y="94"/>
                  </a:cubicBezTo>
                  <a:cubicBezTo>
                    <a:pt x="6" y="95"/>
                    <a:pt x="3" y="94"/>
                    <a:pt x="2" y="94"/>
                  </a:cubicBezTo>
                  <a:cubicBezTo>
                    <a:pt x="1" y="101"/>
                    <a:pt x="1" y="108"/>
                    <a:pt x="1" y="114"/>
                  </a:cubicBezTo>
                  <a:cubicBezTo>
                    <a:pt x="1" y="118"/>
                    <a:pt x="0" y="121"/>
                    <a:pt x="2" y="124"/>
                  </a:cubicBezTo>
                  <a:cubicBezTo>
                    <a:pt x="4" y="128"/>
                    <a:pt x="6" y="132"/>
                    <a:pt x="9" y="135"/>
                  </a:cubicBezTo>
                  <a:cubicBezTo>
                    <a:pt x="12" y="138"/>
                    <a:pt x="15" y="141"/>
                    <a:pt x="19" y="143"/>
                  </a:cubicBezTo>
                  <a:cubicBezTo>
                    <a:pt x="21" y="143"/>
                    <a:pt x="23" y="144"/>
                    <a:pt x="25" y="144"/>
                  </a:cubicBezTo>
                  <a:cubicBezTo>
                    <a:pt x="28" y="145"/>
                    <a:pt x="28" y="145"/>
                    <a:pt x="29" y="147"/>
                  </a:cubicBezTo>
                  <a:cubicBezTo>
                    <a:pt x="31" y="149"/>
                    <a:pt x="33" y="150"/>
                    <a:pt x="34" y="152"/>
                  </a:cubicBezTo>
                  <a:cubicBezTo>
                    <a:pt x="34" y="153"/>
                    <a:pt x="34" y="155"/>
                    <a:pt x="35" y="157"/>
                  </a:cubicBezTo>
                  <a:cubicBezTo>
                    <a:pt x="36" y="159"/>
                    <a:pt x="35" y="161"/>
                    <a:pt x="36" y="164"/>
                  </a:cubicBezTo>
                  <a:cubicBezTo>
                    <a:pt x="36" y="165"/>
                    <a:pt x="36" y="166"/>
                    <a:pt x="36" y="167"/>
                  </a:cubicBezTo>
                  <a:cubicBezTo>
                    <a:pt x="37" y="168"/>
                    <a:pt x="38" y="168"/>
                    <a:pt x="39" y="169"/>
                  </a:cubicBezTo>
                  <a:cubicBezTo>
                    <a:pt x="39" y="170"/>
                    <a:pt x="38" y="171"/>
                    <a:pt x="39" y="172"/>
                  </a:cubicBezTo>
                  <a:cubicBezTo>
                    <a:pt x="39" y="173"/>
                    <a:pt x="40" y="174"/>
                    <a:pt x="40" y="175"/>
                  </a:cubicBezTo>
                  <a:cubicBezTo>
                    <a:pt x="42" y="177"/>
                    <a:pt x="43" y="179"/>
                    <a:pt x="45" y="182"/>
                  </a:cubicBezTo>
                  <a:cubicBezTo>
                    <a:pt x="47" y="185"/>
                    <a:pt x="49" y="189"/>
                    <a:pt x="52" y="193"/>
                  </a:cubicBezTo>
                  <a:cubicBezTo>
                    <a:pt x="54" y="197"/>
                    <a:pt x="56" y="200"/>
                    <a:pt x="56" y="204"/>
                  </a:cubicBezTo>
                  <a:cubicBezTo>
                    <a:pt x="57" y="208"/>
                    <a:pt x="58" y="212"/>
                    <a:pt x="60" y="215"/>
                  </a:cubicBezTo>
                  <a:cubicBezTo>
                    <a:pt x="61" y="217"/>
                    <a:pt x="63" y="216"/>
                    <a:pt x="64" y="219"/>
                  </a:cubicBezTo>
                  <a:cubicBezTo>
                    <a:pt x="65" y="220"/>
                    <a:pt x="66" y="223"/>
                    <a:pt x="66" y="224"/>
                  </a:cubicBezTo>
                  <a:cubicBezTo>
                    <a:pt x="67" y="226"/>
                    <a:pt x="67" y="228"/>
                    <a:pt x="67" y="230"/>
                  </a:cubicBezTo>
                  <a:cubicBezTo>
                    <a:pt x="67" y="233"/>
                    <a:pt x="69" y="234"/>
                    <a:pt x="71" y="237"/>
                  </a:cubicBezTo>
                  <a:cubicBezTo>
                    <a:pt x="73" y="239"/>
                    <a:pt x="74" y="241"/>
                    <a:pt x="76" y="243"/>
                  </a:cubicBezTo>
                  <a:cubicBezTo>
                    <a:pt x="78" y="245"/>
                    <a:pt x="78" y="248"/>
                    <a:pt x="80" y="250"/>
                  </a:cubicBezTo>
                  <a:cubicBezTo>
                    <a:pt x="82" y="253"/>
                    <a:pt x="85" y="255"/>
                    <a:pt x="87" y="258"/>
                  </a:cubicBezTo>
                  <a:cubicBezTo>
                    <a:pt x="90" y="260"/>
                    <a:pt x="92" y="263"/>
                    <a:pt x="94" y="266"/>
                  </a:cubicBezTo>
                  <a:cubicBezTo>
                    <a:pt x="95" y="267"/>
                    <a:pt x="97" y="268"/>
                    <a:pt x="97" y="269"/>
                  </a:cubicBezTo>
                  <a:cubicBezTo>
                    <a:pt x="98" y="270"/>
                    <a:pt x="98" y="270"/>
                    <a:pt x="98" y="271"/>
                  </a:cubicBezTo>
                  <a:cubicBezTo>
                    <a:pt x="98" y="273"/>
                    <a:pt x="97" y="271"/>
                    <a:pt x="97" y="274"/>
                  </a:cubicBezTo>
                  <a:cubicBezTo>
                    <a:pt x="97" y="276"/>
                    <a:pt x="99" y="278"/>
                    <a:pt x="99" y="279"/>
                  </a:cubicBezTo>
                  <a:cubicBezTo>
                    <a:pt x="101" y="283"/>
                    <a:pt x="103" y="286"/>
                    <a:pt x="104" y="290"/>
                  </a:cubicBezTo>
                  <a:cubicBezTo>
                    <a:pt x="105" y="293"/>
                    <a:pt x="106" y="297"/>
                    <a:pt x="107" y="300"/>
                  </a:cubicBezTo>
                  <a:cubicBezTo>
                    <a:pt x="108" y="302"/>
                    <a:pt x="108" y="304"/>
                    <a:pt x="109" y="306"/>
                  </a:cubicBezTo>
                  <a:cubicBezTo>
                    <a:pt x="110" y="306"/>
                    <a:pt x="111" y="306"/>
                    <a:pt x="111" y="307"/>
                  </a:cubicBezTo>
                  <a:cubicBezTo>
                    <a:pt x="114" y="310"/>
                    <a:pt x="115" y="314"/>
                    <a:pt x="118" y="317"/>
                  </a:cubicBezTo>
                  <a:cubicBezTo>
                    <a:pt x="121" y="321"/>
                    <a:pt x="122" y="325"/>
                    <a:pt x="120" y="330"/>
                  </a:cubicBezTo>
                  <a:cubicBezTo>
                    <a:pt x="118" y="334"/>
                    <a:pt x="121" y="340"/>
                    <a:pt x="122" y="344"/>
                  </a:cubicBezTo>
                  <a:cubicBezTo>
                    <a:pt x="122" y="348"/>
                    <a:pt x="124" y="350"/>
                    <a:pt x="125" y="355"/>
                  </a:cubicBezTo>
                  <a:cubicBezTo>
                    <a:pt x="125" y="358"/>
                    <a:pt x="129" y="363"/>
                    <a:pt x="131" y="366"/>
                  </a:cubicBezTo>
                  <a:cubicBezTo>
                    <a:pt x="132" y="370"/>
                    <a:pt x="134" y="372"/>
                    <a:pt x="137" y="375"/>
                  </a:cubicBezTo>
                  <a:cubicBezTo>
                    <a:pt x="141" y="379"/>
                    <a:pt x="140" y="377"/>
                    <a:pt x="144" y="375"/>
                  </a:cubicBezTo>
                  <a:cubicBezTo>
                    <a:pt x="146" y="373"/>
                    <a:pt x="150" y="373"/>
                    <a:pt x="151" y="371"/>
                  </a:cubicBezTo>
                  <a:cubicBezTo>
                    <a:pt x="151" y="368"/>
                    <a:pt x="153" y="371"/>
                    <a:pt x="154" y="371"/>
                  </a:cubicBezTo>
                  <a:cubicBezTo>
                    <a:pt x="155" y="371"/>
                    <a:pt x="157" y="369"/>
                    <a:pt x="157" y="368"/>
                  </a:cubicBezTo>
                  <a:cubicBezTo>
                    <a:pt x="160" y="363"/>
                    <a:pt x="159" y="365"/>
                    <a:pt x="164" y="364"/>
                  </a:cubicBezTo>
                  <a:cubicBezTo>
                    <a:pt x="168" y="364"/>
                    <a:pt x="167" y="357"/>
                    <a:pt x="170" y="357"/>
                  </a:cubicBezTo>
                  <a:cubicBezTo>
                    <a:pt x="174" y="356"/>
                    <a:pt x="172" y="350"/>
                    <a:pt x="174" y="347"/>
                  </a:cubicBezTo>
                  <a:cubicBezTo>
                    <a:pt x="176" y="343"/>
                    <a:pt x="178" y="337"/>
                    <a:pt x="179" y="333"/>
                  </a:cubicBezTo>
                  <a:cubicBezTo>
                    <a:pt x="179" y="329"/>
                    <a:pt x="175" y="325"/>
                    <a:pt x="177" y="321"/>
                  </a:cubicBezTo>
                  <a:cubicBezTo>
                    <a:pt x="178" y="318"/>
                    <a:pt x="188" y="317"/>
                    <a:pt x="191" y="319"/>
                  </a:cubicBezTo>
                  <a:cubicBezTo>
                    <a:pt x="195" y="323"/>
                    <a:pt x="197" y="321"/>
                    <a:pt x="202" y="320"/>
                  </a:cubicBezTo>
                  <a:cubicBezTo>
                    <a:pt x="206" y="319"/>
                    <a:pt x="209" y="315"/>
                    <a:pt x="213" y="314"/>
                  </a:cubicBezTo>
                  <a:cubicBezTo>
                    <a:pt x="215" y="313"/>
                    <a:pt x="217" y="313"/>
                    <a:pt x="218" y="313"/>
                  </a:cubicBezTo>
                  <a:cubicBezTo>
                    <a:pt x="219" y="312"/>
                    <a:pt x="220" y="311"/>
                    <a:pt x="222" y="310"/>
                  </a:cubicBezTo>
                  <a:cubicBezTo>
                    <a:pt x="226" y="309"/>
                    <a:pt x="230" y="308"/>
                    <a:pt x="234" y="306"/>
                  </a:cubicBezTo>
                  <a:cubicBezTo>
                    <a:pt x="237" y="303"/>
                    <a:pt x="239" y="300"/>
                    <a:pt x="244" y="300"/>
                  </a:cubicBezTo>
                  <a:cubicBezTo>
                    <a:pt x="247" y="299"/>
                    <a:pt x="254" y="299"/>
                    <a:pt x="257" y="302"/>
                  </a:cubicBezTo>
                  <a:cubicBezTo>
                    <a:pt x="259" y="304"/>
                    <a:pt x="259" y="308"/>
                    <a:pt x="263" y="307"/>
                  </a:cubicBezTo>
                  <a:cubicBezTo>
                    <a:pt x="263" y="305"/>
                    <a:pt x="263" y="298"/>
                    <a:pt x="262" y="296"/>
                  </a:cubicBezTo>
                  <a:cubicBezTo>
                    <a:pt x="260" y="293"/>
                    <a:pt x="257" y="291"/>
                    <a:pt x="256" y="287"/>
                  </a:cubicBezTo>
                  <a:cubicBezTo>
                    <a:pt x="254" y="282"/>
                    <a:pt x="257" y="280"/>
                    <a:pt x="260" y="277"/>
                  </a:cubicBezTo>
                  <a:cubicBezTo>
                    <a:pt x="264" y="273"/>
                    <a:pt x="267" y="275"/>
                    <a:pt x="271" y="274"/>
                  </a:cubicBezTo>
                  <a:cubicBezTo>
                    <a:pt x="276" y="274"/>
                    <a:pt x="279" y="271"/>
                    <a:pt x="282" y="267"/>
                  </a:cubicBezTo>
                  <a:cubicBezTo>
                    <a:pt x="285" y="263"/>
                    <a:pt x="290" y="260"/>
                    <a:pt x="291" y="256"/>
                  </a:cubicBezTo>
                  <a:cubicBezTo>
                    <a:pt x="292" y="252"/>
                    <a:pt x="290" y="246"/>
                    <a:pt x="288" y="243"/>
                  </a:cubicBezTo>
                  <a:cubicBezTo>
                    <a:pt x="288" y="241"/>
                    <a:pt x="285" y="238"/>
                    <a:pt x="285" y="236"/>
                  </a:cubicBezTo>
                  <a:cubicBezTo>
                    <a:pt x="287" y="236"/>
                    <a:pt x="290" y="236"/>
                    <a:pt x="294" y="236"/>
                  </a:cubicBezTo>
                  <a:cubicBezTo>
                    <a:pt x="294" y="232"/>
                    <a:pt x="295" y="228"/>
                    <a:pt x="294" y="223"/>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4" name="Freeform 75"/>
            <p:cNvSpPr>
              <a:spLocks/>
            </p:cNvSpPr>
            <p:nvPr/>
          </p:nvSpPr>
          <p:spPr bwMode="auto">
            <a:xfrm>
              <a:off x="2674938" y="7237413"/>
              <a:ext cx="247650" cy="288925"/>
            </a:xfrm>
            <a:custGeom>
              <a:avLst/>
              <a:gdLst>
                <a:gd name="T0" fmla="*/ 32 w 66"/>
                <a:gd name="T1" fmla="*/ 76 h 77"/>
                <a:gd name="T2" fmla="*/ 36 w 66"/>
                <a:gd name="T3" fmla="*/ 73 h 77"/>
                <a:gd name="T4" fmla="*/ 43 w 66"/>
                <a:gd name="T5" fmla="*/ 72 h 77"/>
                <a:gd name="T6" fmla="*/ 47 w 66"/>
                <a:gd name="T7" fmla="*/ 71 h 77"/>
                <a:gd name="T8" fmla="*/ 49 w 66"/>
                <a:gd name="T9" fmla="*/ 69 h 77"/>
                <a:gd name="T10" fmla="*/ 54 w 66"/>
                <a:gd name="T11" fmla="*/ 75 h 77"/>
                <a:gd name="T12" fmla="*/ 59 w 66"/>
                <a:gd name="T13" fmla="*/ 73 h 77"/>
                <a:gd name="T14" fmla="*/ 60 w 66"/>
                <a:gd name="T15" fmla="*/ 71 h 77"/>
                <a:gd name="T16" fmla="*/ 59 w 66"/>
                <a:gd name="T17" fmla="*/ 68 h 77"/>
                <a:gd name="T18" fmla="*/ 56 w 66"/>
                <a:gd name="T19" fmla="*/ 62 h 77"/>
                <a:gd name="T20" fmla="*/ 57 w 66"/>
                <a:gd name="T21" fmla="*/ 60 h 77"/>
                <a:gd name="T22" fmla="*/ 58 w 66"/>
                <a:gd name="T23" fmla="*/ 57 h 77"/>
                <a:gd name="T24" fmla="*/ 66 w 66"/>
                <a:gd name="T25" fmla="*/ 55 h 77"/>
                <a:gd name="T26" fmla="*/ 64 w 66"/>
                <a:gd name="T27" fmla="*/ 49 h 77"/>
                <a:gd name="T28" fmla="*/ 58 w 66"/>
                <a:gd name="T29" fmla="*/ 47 h 77"/>
                <a:gd name="T30" fmla="*/ 57 w 66"/>
                <a:gd name="T31" fmla="*/ 45 h 77"/>
                <a:gd name="T32" fmla="*/ 60 w 66"/>
                <a:gd name="T33" fmla="*/ 42 h 77"/>
                <a:gd name="T34" fmla="*/ 57 w 66"/>
                <a:gd name="T35" fmla="*/ 32 h 77"/>
                <a:gd name="T36" fmla="*/ 52 w 66"/>
                <a:gd name="T37" fmla="*/ 25 h 77"/>
                <a:gd name="T38" fmla="*/ 52 w 66"/>
                <a:gd name="T39" fmla="*/ 21 h 77"/>
                <a:gd name="T40" fmla="*/ 53 w 66"/>
                <a:gd name="T41" fmla="*/ 15 h 77"/>
                <a:gd name="T42" fmla="*/ 50 w 66"/>
                <a:gd name="T43" fmla="*/ 16 h 77"/>
                <a:gd name="T44" fmla="*/ 47 w 66"/>
                <a:gd name="T45" fmla="*/ 16 h 77"/>
                <a:gd name="T46" fmla="*/ 41 w 66"/>
                <a:gd name="T47" fmla="*/ 11 h 77"/>
                <a:gd name="T48" fmla="*/ 35 w 66"/>
                <a:gd name="T49" fmla="*/ 6 h 77"/>
                <a:gd name="T50" fmla="*/ 30 w 66"/>
                <a:gd name="T51" fmla="*/ 1 h 77"/>
                <a:gd name="T52" fmla="*/ 29 w 66"/>
                <a:gd name="T53" fmla="*/ 0 h 77"/>
                <a:gd name="T54" fmla="*/ 21 w 66"/>
                <a:gd name="T55" fmla="*/ 7 h 77"/>
                <a:gd name="T56" fmla="*/ 20 w 66"/>
                <a:gd name="T57" fmla="*/ 15 h 77"/>
                <a:gd name="T58" fmla="*/ 25 w 66"/>
                <a:gd name="T59" fmla="*/ 19 h 77"/>
                <a:gd name="T60" fmla="*/ 14 w 66"/>
                <a:gd name="T61" fmla="*/ 20 h 77"/>
                <a:gd name="T62" fmla="*/ 0 w 66"/>
                <a:gd name="T63" fmla="*/ 32 h 77"/>
                <a:gd name="T64" fmla="*/ 10 w 66"/>
                <a:gd name="T65" fmla="*/ 53 h 77"/>
                <a:gd name="T66" fmla="*/ 5 w 66"/>
                <a:gd name="T67" fmla="*/ 58 h 77"/>
                <a:gd name="T68" fmla="*/ 8 w 66"/>
                <a:gd name="T69" fmla="*/ 61 h 77"/>
                <a:gd name="T70" fmla="*/ 11 w 66"/>
                <a:gd name="T71" fmla="*/ 66 h 77"/>
                <a:gd name="T72" fmla="*/ 15 w 66"/>
                <a:gd name="T73" fmla="*/ 72 h 77"/>
                <a:gd name="T74" fmla="*/ 20 w 66"/>
                <a:gd name="T75" fmla="*/ 75 h 77"/>
                <a:gd name="T76" fmla="*/ 27 w 66"/>
                <a:gd name="T77" fmla="*/ 73 h 77"/>
                <a:gd name="T78" fmla="*/ 31 w 66"/>
                <a:gd name="T79" fmla="*/ 77 h 77"/>
                <a:gd name="T80" fmla="*/ 32 w 66"/>
                <a:gd name="T81"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6" h="77">
                  <a:moveTo>
                    <a:pt x="32" y="76"/>
                  </a:moveTo>
                  <a:cubicBezTo>
                    <a:pt x="33" y="74"/>
                    <a:pt x="33" y="73"/>
                    <a:pt x="36" y="73"/>
                  </a:cubicBezTo>
                  <a:cubicBezTo>
                    <a:pt x="38" y="72"/>
                    <a:pt x="41" y="72"/>
                    <a:pt x="43" y="72"/>
                  </a:cubicBezTo>
                  <a:cubicBezTo>
                    <a:pt x="44" y="71"/>
                    <a:pt x="46" y="72"/>
                    <a:pt x="47" y="71"/>
                  </a:cubicBezTo>
                  <a:cubicBezTo>
                    <a:pt x="48" y="71"/>
                    <a:pt x="49" y="70"/>
                    <a:pt x="49" y="69"/>
                  </a:cubicBezTo>
                  <a:cubicBezTo>
                    <a:pt x="50" y="71"/>
                    <a:pt x="54" y="72"/>
                    <a:pt x="54" y="75"/>
                  </a:cubicBezTo>
                  <a:cubicBezTo>
                    <a:pt x="55" y="74"/>
                    <a:pt x="58" y="74"/>
                    <a:pt x="59" y="73"/>
                  </a:cubicBezTo>
                  <a:cubicBezTo>
                    <a:pt x="61" y="72"/>
                    <a:pt x="60" y="72"/>
                    <a:pt x="60" y="71"/>
                  </a:cubicBezTo>
                  <a:cubicBezTo>
                    <a:pt x="59" y="70"/>
                    <a:pt x="59" y="69"/>
                    <a:pt x="59" y="68"/>
                  </a:cubicBezTo>
                  <a:cubicBezTo>
                    <a:pt x="59" y="65"/>
                    <a:pt x="57" y="64"/>
                    <a:pt x="56" y="62"/>
                  </a:cubicBezTo>
                  <a:cubicBezTo>
                    <a:pt x="56" y="60"/>
                    <a:pt x="57" y="61"/>
                    <a:pt x="57" y="60"/>
                  </a:cubicBezTo>
                  <a:cubicBezTo>
                    <a:pt x="57" y="59"/>
                    <a:pt x="58" y="57"/>
                    <a:pt x="58" y="57"/>
                  </a:cubicBezTo>
                  <a:cubicBezTo>
                    <a:pt x="59" y="56"/>
                    <a:pt x="66" y="56"/>
                    <a:pt x="66" y="55"/>
                  </a:cubicBezTo>
                  <a:cubicBezTo>
                    <a:pt x="66" y="53"/>
                    <a:pt x="66" y="50"/>
                    <a:pt x="64" y="49"/>
                  </a:cubicBezTo>
                  <a:cubicBezTo>
                    <a:pt x="63" y="48"/>
                    <a:pt x="60" y="48"/>
                    <a:pt x="58" y="47"/>
                  </a:cubicBezTo>
                  <a:cubicBezTo>
                    <a:pt x="57" y="46"/>
                    <a:pt x="57" y="46"/>
                    <a:pt x="57" y="45"/>
                  </a:cubicBezTo>
                  <a:cubicBezTo>
                    <a:pt x="57" y="43"/>
                    <a:pt x="58" y="43"/>
                    <a:pt x="60" y="42"/>
                  </a:cubicBezTo>
                  <a:cubicBezTo>
                    <a:pt x="63" y="40"/>
                    <a:pt x="59" y="34"/>
                    <a:pt x="57" y="32"/>
                  </a:cubicBezTo>
                  <a:cubicBezTo>
                    <a:pt x="55" y="30"/>
                    <a:pt x="54" y="27"/>
                    <a:pt x="52" y="25"/>
                  </a:cubicBezTo>
                  <a:cubicBezTo>
                    <a:pt x="50" y="23"/>
                    <a:pt x="49" y="23"/>
                    <a:pt x="52" y="21"/>
                  </a:cubicBezTo>
                  <a:cubicBezTo>
                    <a:pt x="53" y="19"/>
                    <a:pt x="55" y="17"/>
                    <a:pt x="53" y="15"/>
                  </a:cubicBezTo>
                  <a:cubicBezTo>
                    <a:pt x="51" y="14"/>
                    <a:pt x="52" y="15"/>
                    <a:pt x="50" y="16"/>
                  </a:cubicBezTo>
                  <a:cubicBezTo>
                    <a:pt x="48" y="16"/>
                    <a:pt x="49" y="17"/>
                    <a:pt x="47" y="16"/>
                  </a:cubicBezTo>
                  <a:cubicBezTo>
                    <a:pt x="45" y="15"/>
                    <a:pt x="43" y="12"/>
                    <a:pt x="41" y="11"/>
                  </a:cubicBezTo>
                  <a:cubicBezTo>
                    <a:pt x="39" y="9"/>
                    <a:pt x="37" y="8"/>
                    <a:pt x="35" y="6"/>
                  </a:cubicBezTo>
                  <a:cubicBezTo>
                    <a:pt x="33" y="4"/>
                    <a:pt x="32" y="2"/>
                    <a:pt x="30" y="1"/>
                  </a:cubicBezTo>
                  <a:cubicBezTo>
                    <a:pt x="29" y="1"/>
                    <a:pt x="29" y="0"/>
                    <a:pt x="29" y="0"/>
                  </a:cubicBezTo>
                  <a:cubicBezTo>
                    <a:pt x="26" y="2"/>
                    <a:pt x="23" y="4"/>
                    <a:pt x="21" y="7"/>
                  </a:cubicBezTo>
                  <a:cubicBezTo>
                    <a:pt x="20" y="9"/>
                    <a:pt x="18" y="13"/>
                    <a:pt x="20" y="15"/>
                  </a:cubicBezTo>
                  <a:cubicBezTo>
                    <a:pt x="21" y="17"/>
                    <a:pt x="24" y="17"/>
                    <a:pt x="25" y="19"/>
                  </a:cubicBezTo>
                  <a:cubicBezTo>
                    <a:pt x="26" y="23"/>
                    <a:pt x="14" y="26"/>
                    <a:pt x="14" y="20"/>
                  </a:cubicBezTo>
                  <a:cubicBezTo>
                    <a:pt x="8" y="22"/>
                    <a:pt x="4" y="27"/>
                    <a:pt x="0" y="32"/>
                  </a:cubicBezTo>
                  <a:cubicBezTo>
                    <a:pt x="8" y="38"/>
                    <a:pt x="18" y="48"/>
                    <a:pt x="10" y="53"/>
                  </a:cubicBezTo>
                  <a:cubicBezTo>
                    <a:pt x="8" y="54"/>
                    <a:pt x="4" y="55"/>
                    <a:pt x="5" y="58"/>
                  </a:cubicBezTo>
                  <a:cubicBezTo>
                    <a:pt x="5" y="59"/>
                    <a:pt x="8" y="60"/>
                    <a:pt x="8" y="61"/>
                  </a:cubicBezTo>
                  <a:cubicBezTo>
                    <a:pt x="9" y="63"/>
                    <a:pt x="10" y="64"/>
                    <a:pt x="11" y="66"/>
                  </a:cubicBezTo>
                  <a:cubicBezTo>
                    <a:pt x="12" y="68"/>
                    <a:pt x="13" y="70"/>
                    <a:pt x="15" y="72"/>
                  </a:cubicBezTo>
                  <a:cubicBezTo>
                    <a:pt x="17" y="76"/>
                    <a:pt x="17" y="77"/>
                    <a:pt x="20" y="75"/>
                  </a:cubicBezTo>
                  <a:cubicBezTo>
                    <a:pt x="23" y="74"/>
                    <a:pt x="24" y="71"/>
                    <a:pt x="27" y="73"/>
                  </a:cubicBezTo>
                  <a:cubicBezTo>
                    <a:pt x="28" y="73"/>
                    <a:pt x="30" y="75"/>
                    <a:pt x="31" y="77"/>
                  </a:cubicBezTo>
                  <a:cubicBezTo>
                    <a:pt x="31" y="77"/>
                    <a:pt x="32" y="77"/>
                    <a:pt x="32" y="76"/>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5" name="Freeform 76"/>
            <p:cNvSpPr>
              <a:spLocks/>
            </p:cNvSpPr>
            <p:nvPr/>
          </p:nvSpPr>
          <p:spPr bwMode="auto">
            <a:xfrm>
              <a:off x="3349625" y="7011988"/>
              <a:ext cx="649287" cy="949325"/>
            </a:xfrm>
            <a:custGeom>
              <a:avLst/>
              <a:gdLst>
                <a:gd name="T0" fmla="*/ 63 w 173"/>
                <a:gd name="T1" fmla="*/ 18 h 253"/>
                <a:gd name="T2" fmla="*/ 60 w 173"/>
                <a:gd name="T3" fmla="*/ 47 h 253"/>
                <a:gd name="T4" fmla="*/ 36 w 173"/>
                <a:gd name="T5" fmla="*/ 34 h 253"/>
                <a:gd name="T6" fmla="*/ 28 w 173"/>
                <a:gd name="T7" fmla="*/ 43 h 253"/>
                <a:gd name="T8" fmla="*/ 16 w 173"/>
                <a:gd name="T9" fmla="*/ 46 h 253"/>
                <a:gd name="T10" fmla="*/ 10 w 173"/>
                <a:gd name="T11" fmla="*/ 57 h 253"/>
                <a:gd name="T12" fmla="*/ 4 w 173"/>
                <a:gd name="T13" fmla="*/ 66 h 253"/>
                <a:gd name="T14" fmla="*/ 4 w 173"/>
                <a:gd name="T15" fmla="*/ 83 h 253"/>
                <a:gd name="T16" fmla="*/ 11 w 173"/>
                <a:gd name="T17" fmla="*/ 98 h 253"/>
                <a:gd name="T18" fmla="*/ 18 w 173"/>
                <a:gd name="T19" fmla="*/ 109 h 253"/>
                <a:gd name="T20" fmla="*/ 24 w 173"/>
                <a:gd name="T21" fmla="*/ 120 h 253"/>
                <a:gd name="T22" fmla="*/ 40 w 173"/>
                <a:gd name="T23" fmla="*/ 145 h 253"/>
                <a:gd name="T24" fmla="*/ 52 w 173"/>
                <a:gd name="T25" fmla="*/ 154 h 253"/>
                <a:gd name="T26" fmla="*/ 63 w 173"/>
                <a:gd name="T27" fmla="*/ 166 h 253"/>
                <a:gd name="T28" fmla="*/ 66 w 173"/>
                <a:gd name="T29" fmla="*/ 183 h 253"/>
                <a:gd name="T30" fmla="*/ 84 w 173"/>
                <a:gd name="T31" fmla="*/ 195 h 253"/>
                <a:gd name="T32" fmla="*/ 101 w 173"/>
                <a:gd name="T33" fmla="*/ 201 h 253"/>
                <a:gd name="T34" fmla="*/ 118 w 173"/>
                <a:gd name="T35" fmla="*/ 209 h 253"/>
                <a:gd name="T36" fmla="*/ 140 w 173"/>
                <a:gd name="T37" fmla="*/ 216 h 253"/>
                <a:gd name="T38" fmla="*/ 145 w 173"/>
                <a:gd name="T39" fmla="*/ 237 h 253"/>
                <a:gd name="T40" fmla="*/ 162 w 173"/>
                <a:gd name="T41" fmla="*/ 252 h 253"/>
                <a:gd name="T42" fmla="*/ 172 w 173"/>
                <a:gd name="T43" fmla="*/ 247 h 253"/>
                <a:gd name="T44" fmla="*/ 169 w 173"/>
                <a:gd name="T45" fmla="*/ 233 h 253"/>
                <a:gd name="T46" fmla="*/ 164 w 173"/>
                <a:gd name="T47" fmla="*/ 216 h 253"/>
                <a:gd name="T48" fmla="*/ 152 w 173"/>
                <a:gd name="T49" fmla="*/ 201 h 253"/>
                <a:gd name="T50" fmla="*/ 166 w 173"/>
                <a:gd name="T51" fmla="*/ 188 h 253"/>
                <a:gd name="T52" fmla="*/ 165 w 173"/>
                <a:gd name="T53" fmla="*/ 163 h 253"/>
                <a:gd name="T54" fmla="*/ 163 w 173"/>
                <a:gd name="T55" fmla="*/ 149 h 253"/>
                <a:gd name="T56" fmla="*/ 156 w 173"/>
                <a:gd name="T57" fmla="*/ 131 h 253"/>
                <a:gd name="T58" fmla="*/ 144 w 173"/>
                <a:gd name="T59" fmla="*/ 110 h 253"/>
                <a:gd name="T60" fmla="*/ 140 w 173"/>
                <a:gd name="T61" fmla="*/ 84 h 253"/>
                <a:gd name="T62" fmla="*/ 133 w 173"/>
                <a:gd name="T63" fmla="*/ 65 h 253"/>
                <a:gd name="T64" fmla="*/ 117 w 173"/>
                <a:gd name="T65" fmla="*/ 45 h 253"/>
                <a:gd name="T66" fmla="*/ 105 w 173"/>
                <a:gd name="T67" fmla="*/ 34 h 253"/>
                <a:gd name="T68" fmla="*/ 98 w 173"/>
                <a:gd name="T69" fmla="*/ 21 h 253"/>
                <a:gd name="T70" fmla="*/ 87 w 173"/>
                <a:gd name="T71" fmla="*/ 15 h 253"/>
                <a:gd name="T72" fmla="*/ 98 w 173"/>
                <a:gd name="T73" fmla="*/ 11 h 253"/>
                <a:gd name="T74" fmla="*/ 102 w 173"/>
                <a:gd name="T75" fmla="*/ 7 h 253"/>
                <a:gd name="T76" fmla="*/ 80 w 173"/>
                <a:gd name="T77" fmla="*/ 1 h 253"/>
                <a:gd name="T78" fmla="*/ 73 w 173"/>
                <a:gd name="T79"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253">
                  <a:moveTo>
                    <a:pt x="68" y="6"/>
                  </a:moveTo>
                  <a:cubicBezTo>
                    <a:pt x="63" y="10"/>
                    <a:pt x="65" y="13"/>
                    <a:pt x="63" y="18"/>
                  </a:cubicBezTo>
                  <a:cubicBezTo>
                    <a:pt x="62" y="23"/>
                    <a:pt x="57" y="27"/>
                    <a:pt x="57" y="32"/>
                  </a:cubicBezTo>
                  <a:cubicBezTo>
                    <a:pt x="57" y="37"/>
                    <a:pt x="60" y="42"/>
                    <a:pt x="60" y="47"/>
                  </a:cubicBezTo>
                  <a:cubicBezTo>
                    <a:pt x="55" y="46"/>
                    <a:pt x="52" y="46"/>
                    <a:pt x="48" y="43"/>
                  </a:cubicBezTo>
                  <a:cubicBezTo>
                    <a:pt x="47" y="42"/>
                    <a:pt x="36" y="34"/>
                    <a:pt x="36" y="34"/>
                  </a:cubicBezTo>
                  <a:cubicBezTo>
                    <a:pt x="35" y="36"/>
                    <a:pt x="34" y="41"/>
                    <a:pt x="33" y="42"/>
                  </a:cubicBezTo>
                  <a:cubicBezTo>
                    <a:pt x="31" y="44"/>
                    <a:pt x="31" y="42"/>
                    <a:pt x="28" y="43"/>
                  </a:cubicBezTo>
                  <a:cubicBezTo>
                    <a:pt x="26" y="43"/>
                    <a:pt x="27" y="43"/>
                    <a:pt x="25" y="45"/>
                  </a:cubicBezTo>
                  <a:cubicBezTo>
                    <a:pt x="21" y="48"/>
                    <a:pt x="20" y="45"/>
                    <a:pt x="16" y="46"/>
                  </a:cubicBezTo>
                  <a:cubicBezTo>
                    <a:pt x="16" y="46"/>
                    <a:pt x="8" y="49"/>
                    <a:pt x="7" y="50"/>
                  </a:cubicBezTo>
                  <a:cubicBezTo>
                    <a:pt x="6" y="52"/>
                    <a:pt x="11" y="53"/>
                    <a:pt x="10" y="57"/>
                  </a:cubicBezTo>
                  <a:cubicBezTo>
                    <a:pt x="10" y="58"/>
                    <a:pt x="8" y="59"/>
                    <a:pt x="7" y="60"/>
                  </a:cubicBezTo>
                  <a:cubicBezTo>
                    <a:pt x="6" y="62"/>
                    <a:pt x="5" y="64"/>
                    <a:pt x="4" y="66"/>
                  </a:cubicBezTo>
                  <a:cubicBezTo>
                    <a:pt x="3" y="69"/>
                    <a:pt x="1" y="72"/>
                    <a:pt x="1" y="75"/>
                  </a:cubicBezTo>
                  <a:cubicBezTo>
                    <a:pt x="0" y="79"/>
                    <a:pt x="2" y="80"/>
                    <a:pt x="4" y="83"/>
                  </a:cubicBezTo>
                  <a:cubicBezTo>
                    <a:pt x="5" y="86"/>
                    <a:pt x="4" y="89"/>
                    <a:pt x="5" y="91"/>
                  </a:cubicBezTo>
                  <a:cubicBezTo>
                    <a:pt x="7" y="95"/>
                    <a:pt x="10" y="93"/>
                    <a:pt x="11" y="98"/>
                  </a:cubicBezTo>
                  <a:cubicBezTo>
                    <a:pt x="12" y="101"/>
                    <a:pt x="12" y="103"/>
                    <a:pt x="14" y="106"/>
                  </a:cubicBezTo>
                  <a:cubicBezTo>
                    <a:pt x="15" y="107"/>
                    <a:pt x="17" y="108"/>
                    <a:pt x="18" y="109"/>
                  </a:cubicBezTo>
                  <a:cubicBezTo>
                    <a:pt x="20" y="111"/>
                    <a:pt x="22" y="111"/>
                    <a:pt x="24" y="113"/>
                  </a:cubicBezTo>
                  <a:cubicBezTo>
                    <a:pt x="27" y="115"/>
                    <a:pt x="25" y="117"/>
                    <a:pt x="24" y="120"/>
                  </a:cubicBezTo>
                  <a:cubicBezTo>
                    <a:pt x="24" y="124"/>
                    <a:pt x="24" y="125"/>
                    <a:pt x="27" y="128"/>
                  </a:cubicBezTo>
                  <a:cubicBezTo>
                    <a:pt x="32" y="134"/>
                    <a:pt x="36" y="139"/>
                    <a:pt x="40" y="145"/>
                  </a:cubicBezTo>
                  <a:cubicBezTo>
                    <a:pt x="41" y="147"/>
                    <a:pt x="42" y="148"/>
                    <a:pt x="43" y="149"/>
                  </a:cubicBezTo>
                  <a:cubicBezTo>
                    <a:pt x="45" y="153"/>
                    <a:pt x="47" y="152"/>
                    <a:pt x="52" y="154"/>
                  </a:cubicBezTo>
                  <a:cubicBezTo>
                    <a:pt x="54" y="155"/>
                    <a:pt x="56" y="155"/>
                    <a:pt x="58" y="156"/>
                  </a:cubicBezTo>
                  <a:cubicBezTo>
                    <a:pt x="64" y="157"/>
                    <a:pt x="63" y="162"/>
                    <a:pt x="63" y="166"/>
                  </a:cubicBezTo>
                  <a:cubicBezTo>
                    <a:pt x="64" y="170"/>
                    <a:pt x="65" y="173"/>
                    <a:pt x="65" y="177"/>
                  </a:cubicBezTo>
                  <a:cubicBezTo>
                    <a:pt x="65" y="180"/>
                    <a:pt x="65" y="181"/>
                    <a:pt x="66" y="183"/>
                  </a:cubicBezTo>
                  <a:cubicBezTo>
                    <a:pt x="68" y="185"/>
                    <a:pt x="71" y="187"/>
                    <a:pt x="72" y="188"/>
                  </a:cubicBezTo>
                  <a:cubicBezTo>
                    <a:pt x="76" y="191"/>
                    <a:pt x="80" y="192"/>
                    <a:pt x="84" y="195"/>
                  </a:cubicBezTo>
                  <a:cubicBezTo>
                    <a:pt x="86" y="197"/>
                    <a:pt x="88" y="199"/>
                    <a:pt x="90" y="199"/>
                  </a:cubicBezTo>
                  <a:cubicBezTo>
                    <a:pt x="93" y="201"/>
                    <a:pt x="98" y="200"/>
                    <a:pt x="101" y="201"/>
                  </a:cubicBezTo>
                  <a:cubicBezTo>
                    <a:pt x="104" y="203"/>
                    <a:pt x="108" y="207"/>
                    <a:pt x="111" y="210"/>
                  </a:cubicBezTo>
                  <a:cubicBezTo>
                    <a:pt x="114" y="212"/>
                    <a:pt x="119" y="216"/>
                    <a:pt x="118" y="209"/>
                  </a:cubicBezTo>
                  <a:cubicBezTo>
                    <a:pt x="122" y="208"/>
                    <a:pt x="125" y="214"/>
                    <a:pt x="128" y="215"/>
                  </a:cubicBezTo>
                  <a:cubicBezTo>
                    <a:pt x="132" y="217"/>
                    <a:pt x="136" y="215"/>
                    <a:pt x="140" y="216"/>
                  </a:cubicBezTo>
                  <a:cubicBezTo>
                    <a:pt x="148" y="217"/>
                    <a:pt x="150" y="226"/>
                    <a:pt x="147" y="233"/>
                  </a:cubicBezTo>
                  <a:cubicBezTo>
                    <a:pt x="146" y="234"/>
                    <a:pt x="145" y="235"/>
                    <a:pt x="145" y="237"/>
                  </a:cubicBezTo>
                  <a:cubicBezTo>
                    <a:pt x="144" y="238"/>
                    <a:pt x="144" y="240"/>
                    <a:pt x="145" y="242"/>
                  </a:cubicBezTo>
                  <a:cubicBezTo>
                    <a:pt x="147" y="247"/>
                    <a:pt x="157" y="252"/>
                    <a:pt x="162" y="252"/>
                  </a:cubicBezTo>
                  <a:cubicBezTo>
                    <a:pt x="166" y="253"/>
                    <a:pt x="169" y="252"/>
                    <a:pt x="173" y="251"/>
                  </a:cubicBezTo>
                  <a:cubicBezTo>
                    <a:pt x="173" y="250"/>
                    <a:pt x="172" y="248"/>
                    <a:pt x="172" y="247"/>
                  </a:cubicBezTo>
                  <a:cubicBezTo>
                    <a:pt x="171" y="245"/>
                    <a:pt x="169" y="243"/>
                    <a:pt x="169" y="242"/>
                  </a:cubicBezTo>
                  <a:cubicBezTo>
                    <a:pt x="168" y="239"/>
                    <a:pt x="169" y="236"/>
                    <a:pt x="169" y="233"/>
                  </a:cubicBezTo>
                  <a:cubicBezTo>
                    <a:pt x="169" y="230"/>
                    <a:pt x="169" y="227"/>
                    <a:pt x="168" y="225"/>
                  </a:cubicBezTo>
                  <a:cubicBezTo>
                    <a:pt x="168" y="221"/>
                    <a:pt x="165" y="219"/>
                    <a:pt x="164" y="216"/>
                  </a:cubicBezTo>
                  <a:cubicBezTo>
                    <a:pt x="162" y="212"/>
                    <a:pt x="162" y="209"/>
                    <a:pt x="158" y="207"/>
                  </a:cubicBezTo>
                  <a:cubicBezTo>
                    <a:pt x="155" y="206"/>
                    <a:pt x="151" y="205"/>
                    <a:pt x="152" y="201"/>
                  </a:cubicBezTo>
                  <a:cubicBezTo>
                    <a:pt x="154" y="198"/>
                    <a:pt x="160" y="199"/>
                    <a:pt x="163" y="197"/>
                  </a:cubicBezTo>
                  <a:cubicBezTo>
                    <a:pt x="167" y="195"/>
                    <a:pt x="167" y="193"/>
                    <a:pt x="166" y="188"/>
                  </a:cubicBezTo>
                  <a:cubicBezTo>
                    <a:pt x="166" y="183"/>
                    <a:pt x="163" y="179"/>
                    <a:pt x="162" y="174"/>
                  </a:cubicBezTo>
                  <a:cubicBezTo>
                    <a:pt x="161" y="169"/>
                    <a:pt x="164" y="168"/>
                    <a:pt x="165" y="163"/>
                  </a:cubicBezTo>
                  <a:cubicBezTo>
                    <a:pt x="166" y="160"/>
                    <a:pt x="164" y="159"/>
                    <a:pt x="163" y="157"/>
                  </a:cubicBezTo>
                  <a:cubicBezTo>
                    <a:pt x="162" y="155"/>
                    <a:pt x="163" y="151"/>
                    <a:pt x="163" y="149"/>
                  </a:cubicBezTo>
                  <a:cubicBezTo>
                    <a:pt x="164" y="142"/>
                    <a:pt x="170" y="137"/>
                    <a:pt x="167" y="131"/>
                  </a:cubicBezTo>
                  <a:cubicBezTo>
                    <a:pt x="164" y="135"/>
                    <a:pt x="159" y="133"/>
                    <a:pt x="156" y="131"/>
                  </a:cubicBezTo>
                  <a:cubicBezTo>
                    <a:pt x="152" y="128"/>
                    <a:pt x="154" y="127"/>
                    <a:pt x="155" y="123"/>
                  </a:cubicBezTo>
                  <a:cubicBezTo>
                    <a:pt x="159" y="113"/>
                    <a:pt x="148" y="115"/>
                    <a:pt x="144" y="110"/>
                  </a:cubicBezTo>
                  <a:cubicBezTo>
                    <a:pt x="141" y="106"/>
                    <a:pt x="144" y="97"/>
                    <a:pt x="143" y="93"/>
                  </a:cubicBezTo>
                  <a:cubicBezTo>
                    <a:pt x="142" y="90"/>
                    <a:pt x="140" y="87"/>
                    <a:pt x="140" y="84"/>
                  </a:cubicBezTo>
                  <a:cubicBezTo>
                    <a:pt x="138" y="79"/>
                    <a:pt x="141" y="75"/>
                    <a:pt x="136" y="72"/>
                  </a:cubicBezTo>
                  <a:cubicBezTo>
                    <a:pt x="132" y="70"/>
                    <a:pt x="133" y="70"/>
                    <a:pt x="133" y="65"/>
                  </a:cubicBezTo>
                  <a:cubicBezTo>
                    <a:pt x="133" y="59"/>
                    <a:pt x="128" y="54"/>
                    <a:pt x="122" y="51"/>
                  </a:cubicBezTo>
                  <a:cubicBezTo>
                    <a:pt x="119" y="49"/>
                    <a:pt x="118" y="48"/>
                    <a:pt x="117" y="45"/>
                  </a:cubicBezTo>
                  <a:cubicBezTo>
                    <a:pt x="116" y="42"/>
                    <a:pt x="116" y="42"/>
                    <a:pt x="113" y="40"/>
                  </a:cubicBezTo>
                  <a:cubicBezTo>
                    <a:pt x="110" y="38"/>
                    <a:pt x="106" y="37"/>
                    <a:pt x="105" y="34"/>
                  </a:cubicBezTo>
                  <a:cubicBezTo>
                    <a:pt x="104" y="31"/>
                    <a:pt x="106" y="28"/>
                    <a:pt x="105" y="26"/>
                  </a:cubicBezTo>
                  <a:cubicBezTo>
                    <a:pt x="104" y="23"/>
                    <a:pt x="100" y="24"/>
                    <a:pt x="98" y="21"/>
                  </a:cubicBezTo>
                  <a:cubicBezTo>
                    <a:pt x="96" y="18"/>
                    <a:pt x="97" y="17"/>
                    <a:pt x="93" y="17"/>
                  </a:cubicBezTo>
                  <a:cubicBezTo>
                    <a:pt x="92" y="16"/>
                    <a:pt x="87" y="17"/>
                    <a:pt x="87" y="15"/>
                  </a:cubicBezTo>
                  <a:cubicBezTo>
                    <a:pt x="86" y="11"/>
                    <a:pt x="90" y="12"/>
                    <a:pt x="92" y="11"/>
                  </a:cubicBezTo>
                  <a:cubicBezTo>
                    <a:pt x="94" y="11"/>
                    <a:pt x="95" y="10"/>
                    <a:pt x="98" y="11"/>
                  </a:cubicBezTo>
                  <a:cubicBezTo>
                    <a:pt x="100" y="12"/>
                    <a:pt x="102" y="14"/>
                    <a:pt x="105" y="15"/>
                  </a:cubicBezTo>
                  <a:cubicBezTo>
                    <a:pt x="105" y="12"/>
                    <a:pt x="104" y="9"/>
                    <a:pt x="102" y="7"/>
                  </a:cubicBezTo>
                  <a:cubicBezTo>
                    <a:pt x="97" y="4"/>
                    <a:pt x="90" y="9"/>
                    <a:pt x="85" y="5"/>
                  </a:cubicBezTo>
                  <a:cubicBezTo>
                    <a:pt x="83" y="3"/>
                    <a:pt x="82" y="1"/>
                    <a:pt x="80" y="1"/>
                  </a:cubicBezTo>
                  <a:cubicBezTo>
                    <a:pt x="79" y="0"/>
                    <a:pt x="77" y="1"/>
                    <a:pt x="76" y="1"/>
                  </a:cubicBezTo>
                  <a:cubicBezTo>
                    <a:pt x="75" y="1"/>
                    <a:pt x="74" y="0"/>
                    <a:pt x="73" y="0"/>
                  </a:cubicBezTo>
                  <a:cubicBezTo>
                    <a:pt x="72" y="2"/>
                    <a:pt x="70" y="4"/>
                    <a:pt x="68" y="6"/>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77"/>
            <p:cNvSpPr>
              <a:spLocks/>
            </p:cNvSpPr>
            <p:nvPr/>
          </p:nvSpPr>
          <p:spPr bwMode="auto">
            <a:xfrm>
              <a:off x="2784475" y="6750050"/>
              <a:ext cx="1457325" cy="1593850"/>
            </a:xfrm>
            <a:custGeom>
              <a:avLst/>
              <a:gdLst>
                <a:gd name="T0" fmla="*/ 374 w 389"/>
                <a:gd name="T1" fmla="*/ 346 h 425"/>
                <a:gd name="T2" fmla="*/ 347 w 389"/>
                <a:gd name="T3" fmla="*/ 350 h 425"/>
                <a:gd name="T4" fmla="*/ 332 w 389"/>
                <a:gd name="T5" fmla="*/ 341 h 425"/>
                <a:gd name="T6" fmla="*/ 313 w 389"/>
                <a:gd name="T7" fmla="*/ 322 h 425"/>
                <a:gd name="T8" fmla="*/ 298 w 389"/>
                <a:gd name="T9" fmla="*/ 303 h 425"/>
                <a:gd name="T10" fmla="*/ 269 w 389"/>
                <a:gd name="T11" fmla="*/ 279 h 425"/>
                <a:gd name="T12" fmla="*/ 241 w 389"/>
                <a:gd name="T13" fmla="*/ 269 h 425"/>
                <a:gd name="T14" fmla="*/ 217 w 389"/>
                <a:gd name="T15" fmla="*/ 253 h 425"/>
                <a:gd name="T16" fmla="*/ 209 w 389"/>
                <a:gd name="T17" fmla="*/ 226 h 425"/>
                <a:gd name="T18" fmla="*/ 191 w 389"/>
                <a:gd name="T19" fmla="*/ 215 h 425"/>
                <a:gd name="T20" fmla="*/ 175 w 389"/>
                <a:gd name="T21" fmla="*/ 183 h 425"/>
                <a:gd name="T22" fmla="*/ 162 w 389"/>
                <a:gd name="T23" fmla="*/ 168 h 425"/>
                <a:gd name="T24" fmla="*/ 152 w 389"/>
                <a:gd name="T25" fmla="*/ 145 h 425"/>
                <a:gd name="T26" fmla="*/ 161 w 389"/>
                <a:gd name="T27" fmla="*/ 127 h 425"/>
                <a:gd name="T28" fmla="*/ 176 w 389"/>
                <a:gd name="T29" fmla="*/ 115 h 425"/>
                <a:gd name="T30" fmla="*/ 187 w 389"/>
                <a:gd name="T31" fmla="*/ 104 h 425"/>
                <a:gd name="T32" fmla="*/ 208 w 389"/>
                <a:gd name="T33" fmla="*/ 102 h 425"/>
                <a:gd name="T34" fmla="*/ 224 w 389"/>
                <a:gd name="T35" fmla="*/ 70 h 425"/>
                <a:gd name="T36" fmla="*/ 208 w 389"/>
                <a:gd name="T37" fmla="*/ 67 h 425"/>
                <a:gd name="T38" fmla="*/ 181 w 389"/>
                <a:gd name="T39" fmla="*/ 42 h 425"/>
                <a:gd name="T40" fmla="*/ 163 w 389"/>
                <a:gd name="T41" fmla="*/ 26 h 425"/>
                <a:gd name="T42" fmla="*/ 141 w 389"/>
                <a:gd name="T43" fmla="*/ 17 h 425"/>
                <a:gd name="T44" fmla="*/ 129 w 389"/>
                <a:gd name="T45" fmla="*/ 9 h 425"/>
                <a:gd name="T46" fmla="*/ 108 w 389"/>
                <a:gd name="T47" fmla="*/ 18 h 425"/>
                <a:gd name="T48" fmla="*/ 128 w 389"/>
                <a:gd name="T49" fmla="*/ 27 h 425"/>
                <a:gd name="T50" fmla="*/ 103 w 389"/>
                <a:gd name="T51" fmla="*/ 43 h 425"/>
                <a:gd name="T52" fmla="*/ 81 w 389"/>
                <a:gd name="T53" fmla="*/ 40 h 425"/>
                <a:gd name="T54" fmla="*/ 90 w 389"/>
                <a:gd name="T55" fmla="*/ 67 h 425"/>
                <a:gd name="T56" fmla="*/ 65 w 389"/>
                <a:gd name="T57" fmla="*/ 76 h 425"/>
                <a:gd name="T58" fmla="*/ 21 w 389"/>
                <a:gd name="T59" fmla="*/ 85 h 425"/>
                <a:gd name="T60" fmla="*/ 0 w 389"/>
                <a:gd name="T61" fmla="*/ 130 h 425"/>
                <a:gd name="T62" fmla="*/ 12 w 389"/>
                <a:gd name="T63" fmla="*/ 141 h 425"/>
                <a:gd name="T64" fmla="*/ 24 w 389"/>
                <a:gd name="T65" fmla="*/ 145 h 425"/>
                <a:gd name="T66" fmla="*/ 28 w 389"/>
                <a:gd name="T67" fmla="*/ 162 h 425"/>
                <a:gd name="T68" fmla="*/ 29 w 389"/>
                <a:gd name="T69" fmla="*/ 177 h 425"/>
                <a:gd name="T70" fmla="*/ 29 w 389"/>
                <a:gd name="T71" fmla="*/ 187 h 425"/>
                <a:gd name="T72" fmla="*/ 30 w 389"/>
                <a:gd name="T73" fmla="*/ 198 h 425"/>
                <a:gd name="T74" fmla="*/ 25 w 389"/>
                <a:gd name="T75" fmla="*/ 205 h 425"/>
                <a:gd name="T76" fmla="*/ 14 w 389"/>
                <a:gd name="T77" fmla="*/ 202 h 425"/>
                <a:gd name="T78" fmla="*/ 2 w 389"/>
                <a:gd name="T79" fmla="*/ 207 h 425"/>
                <a:gd name="T80" fmla="*/ 7 w 389"/>
                <a:gd name="T81" fmla="*/ 226 h 425"/>
                <a:gd name="T82" fmla="*/ 23 w 389"/>
                <a:gd name="T83" fmla="*/ 218 h 425"/>
                <a:gd name="T84" fmla="*/ 42 w 389"/>
                <a:gd name="T85" fmla="*/ 219 h 425"/>
                <a:gd name="T86" fmla="*/ 70 w 389"/>
                <a:gd name="T87" fmla="*/ 226 h 425"/>
                <a:gd name="T88" fmla="*/ 87 w 389"/>
                <a:gd name="T89" fmla="*/ 247 h 425"/>
                <a:gd name="T90" fmla="*/ 98 w 389"/>
                <a:gd name="T91" fmla="*/ 262 h 425"/>
                <a:gd name="T92" fmla="*/ 111 w 389"/>
                <a:gd name="T93" fmla="*/ 288 h 425"/>
                <a:gd name="T94" fmla="*/ 110 w 389"/>
                <a:gd name="T95" fmla="*/ 324 h 425"/>
                <a:gd name="T96" fmla="*/ 125 w 389"/>
                <a:gd name="T97" fmla="*/ 350 h 425"/>
                <a:gd name="T98" fmla="*/ 140 w 389"/>
                <a:gd name="T99" fmla="*/ 376 h 425"/>
                <a:gd name="T100" fmla="*/ 155 w 389"/>
                <a:gd name="T101" fmla="*/ 374 h 425"/>
                <a:gd name="T102" fmla="*/ 166 w 389"/>
                <a:gd name="T103" fmla="*/ 385 h 425"/>
                <a:gd name="T104" fmla="*/ 180 w 389"/>
                <a:gd name="T105" fmla="*/ 409 h 425"/>
                <a:gd name="T106" fmla="*/ 209 w 389"/>
                <a:gd name="T107" fmla="*/ 412 h 425"/>
                <a:gd name="T108" fmla="*/ 244 w 389"/>
                <a:gd name="T109" fmla="*/ 419 h 425"/>
                <a:gd name="T110" fmla="*/ 274 w 389"/>
                <a:gd name="T111" fmla="*/ 415 h 425"/>
                <a:gd name="T112" fmla="*/ 314 w 389"/>
                <a:gd name="T113" fmla="*/ 423 h 425"/>
                <a:gd name="T114" fmla="*/ 345 w 389"/>
                <a:gd name="T115" fmla="*/ 415 h 425"/>
                <a:gd name="T116" fmla="*/ 372 w 389"/>
                <a:gd name="T117" fmla="*/ 403 h 425"/>
                <a:gd name="T118" fmla="*/ 382 w 389"/>
                <a:gd name="T119" fmla="*/ 385 h 425"/>
                <a:gd name="T120" fmla="*/ 389 w 389"/>
                <a:gd name="T121" fmla="*/ 3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9" h="425">
                  <a:moveTo>
                    <a:pt x="389" y="370"/>
                  </a:moveTo>
                  <a:cubicBezTo>
                    <a:pt x="389" y="365"/>
                    <a:pt x="387" y="360"/>
                    <a:pt x="385" y="355"/>
                  </a:cubicBezTo>
                  <a:cubicBezTo>
                    <a:pt x="383" y="349"/>
                    <a:pt x="380" y="347"/>
                    <a:pt x="374" y="346"/>
                  </a:cubicBezTo>
                  <a:cubicBezTo>
                    <a:pt x="372" y="346"/>
                    <a:pt x="367" y="345"/>
                    <a:pt x="366" y="346"/>
                  </a:cubicBezTo>
                  <a:cubicBezTo>
                    <a:pt x="363" y="347"/>
                    <a:pt x="363" y="350"/>
                    <a:pt x="362" y="352"/>
                  </a:cubicBezTo>
                  <a:cubicBezTo>
                    <a:pt x="357" y="350"/>
                    <a:pt x="352" y="351"/>
                    <a:pt x="347" y="350"/>
                  </a:cubicBezTo>
                  <a:cubicBezTo>
                    <a:pt x="344" y="349"/>
                    <a:pt x="344" y="349"/>
                    <a:pt x="341" y="349"/>
                  </a:cubicBezTo>
                  <a:cubicBezTo>
                    <a:pt x="339" y="350"/>
                    <a:pt x="337" y="351"/>
                    <a:pt x="335" y="349"/>
                  </a:cubicBezTo>
                  <a:cubicBezTo>
                    <a:pt x="333" y="347"/>
                    <a:pt x="333" y="344"/>
                    <a:pt x="332" y="341"/>
                  </a:cubicBezTo>
                  <a:cubicBezTo>
                    <a:pt x="329" y="335"/>
                    <a:pt x="327" y="329"/>
                    <a:pt x="325" y="323"/>
                  </a:cubicBezTo>
                  <a:cubicBezTo>
                    <a:pt x="325" y="322"/>
                    <a:pt x="324" y="322"/>
                    <a:pt x="324" y="321"/>
                  </a:cubicBezTo>
                  <a:cubicBezTo>
                    <a:pt x="320" y="322"/>
                    <a:pt x="317" y="323"/>
                    <a:pt x="313" y="322"/>
                  </a:cubicBezTo>
                  <a:cubicBezTo>
                    <a:pt x="308" y="322"/>
                    <a:pt x="298" y="317"/>
                    <a:pt x="296" y="312"/>
                  </a:cubicBezTo>
                  <a:cubicBezTo>
                    <a:pt x="295" y="310"/>
                    <a:pt x="295" y="308"/>
                    <a:pt x="296" y="307"/>
                  </a:cubicBezTo>
                  <a:cubicBezTo>
                    <a:pt x="296" y="305"/>
                    <a:pt x="297" y="304"/>
                    <a:pt x="298" y="303"/>
                  </a:cubicBezTo>
                  <a:cubicBezTo>
                    <a:pt x="301" y="296"/>
                    <a:pt x="299" y="287"/>
                    <a:pt x="291" y="286"/>
                  </a:cubicBezTo>
                  <a:cubicBezTo>
                    <a:pt x="287" y="285"/>
                    <a:pt x="283" y="287"/>
                    <a:pt x="279" y="285"/>
                  </a:cubicBezTo>
                  <a:cubicBezTo>
                    <a:pt x="276" y="284"/>
                    <a:pt x="273" y="278"/>
                    <a:pt x="269" y="279"/>
                  </a:cubicBezTo>
                  <a:cubicBezTo>
                    <a:pt x="270" y="286"/>
                    <a:pt x="265" y="282"/>
                    <a:pt x="262" y="280"/>
                  </a:cubicBezTo>
                  <a:cubicBezTo>
                    <a:pt x="259" y="277"/>
                    <a:pt x="255" y="273"/>
                    <a:pt x="252" y="271"/>
                  </a:cubicBezTo>
                  <a:cubicBezTo>
                    <a:pt x="249" y="270"/>
                    <a:pt x="244" y="271"/>
                    <a:pt x="241" y="269"/>
                  </a:cubicBezTo>
                  <a:cubicBezTo>
                    <a:pt x="239" y="269"/>
                    <a:pt x="237" y="267"/>
                    <a:pt x="235" y="265"/>
                  </a:cubicBezTo>
                  <a:cubicBezTo>
                    <a:pt x="231" y="262"/>
                    <a:pt x="227" y="261"/>
                    <a:pt x="223" y="258"/>
                  </a:cubicBezTo>
                  <a:cubicBezTo>
                    <a:pt x="222" y="257"/>
                    <a:pt x="219" y="255"/>
                    <a:pt x="217" y="253"/>
                  </a:cubicBezTo>
                  <a:cubicBezTo>
                    <a:pt x="216" y="251"/>
                    <a:pt x="216" y="250"/>
                    <a:pt x="216" y="247"/>
                  </a:cubicBezTo>
                  <a:cubicBezTo>
                    <a:pt x="216" y="243"/>
                    <a:pt x="215" y="240"/>
                    <a:pt x="214" y="236"/>
                  </a:cubicBezTo>
                  <a:cubicBezTo>
                    <a:pt x="214" y="232"/>
                    <a:pt x="215" y="227"/>
                    <a:pt x="209" y="226"/>
                  </a:cubicBezTo>
                  <a:cubicBezTo>
                    <a:pt x="207" y="225"/>
                    <a:pt x="205" y="225"/>
                    <a:pt x="203" y="224"/>
                  </a:cubicBezTo>
                  <a:cubicBezTo>
                    <a:pt x="198" y="222"/>
                    <a:pt x="196" y="223"/>
                    <a:pt x="194" y="219"/>
                  </a:cubicBezTo>
                  <a:cubicBezTo>
                    <a:pt x="193" y="218"/>
                    <a:pt x="192" y="217"/>
                    <a:pt x="191" y="215"/>
                  </a:cubicBezTo>
                  <a:cubicBezTo>
                    <a:pt x="187" y="209"/>
                    <a:pt x="183" y="204"/>
                    <a:pt x="178" y="198"/>
                  </a:cubicBezTo>
                  <a:cubicBezTo>
                    <a:pt x="175" y="195"/>
                    <a:pt x="175" y="194"/>
                    <a:pt x="175" y="190"/>
                  </a:cubicBezTo>
                  <a:cubicBezTo>
                    <a:pt x="176" y="187"/>
                    <a:pt x="178" y="185"/>
                    <a:pt x="175" y="183"/>
                  </a:cubicBezTo>
                  <a:cubicBezTo>
                    <a:pt x="173" y="181"/>
                    <a:pt x="171" y="181"/>
                    <a:pt x="169" y="179"/>
                  </a:cubicBezTo>
                  <a:cubicBezTo>
                    <a:pt x="168" y="178"/>
                    <a:pt x="166" y="177"/>
                    <a:pt x="165" y="176"/>
                  </a:cubicBezTo>
                  <a:cubicBezTo>
                    <a:pt x="163" y="173"/>
                    <a:pt x="163" y="171"/>
                    <a:pt x="162" y="168"/>
                  </a:cubicBezTo>
                  <a:cubicBezTo>
                    <a:pt x="161" y="163"/>
                    <a:pt x="158" y="165"/>
                    <a:pt x="156" y="161"/>
                  </a:cubicBezTo>
                  <a:cubicBezTo>
                    <a:pt x="155" y="159"/>
                    <a:pt x="156" y="156"/>
                    <a:pt x="155" y="153"/>
                  </a:cubicBezTo>
                  <a:cubicBezTo>
                    <a:pt x="153" y="150"/>
                    <a:pt x="151" y="149"/>
                    <a:pt x="152" y="145"/>
                  </a:cubicBezTo>
                  <a:cubicBezTo>
                    <a:pt x="152" y="142"/>
                    <a:pt x="154" y="139"/>
                    <a:pt x="155" y="136"/>
                  </a:cubicBezTo>
                  <a:cubicBezTo>
                    <a:pt x="156" y="134"/>
                    <a:pt x="157" y="132"/>
                    <a:pt x="158" y="130"/>
                  </a:cubicBezTo>
                  <a:cubicBezTo>
                    <a:pt x="159" y="129"/>
                    <a:pt x="161" y="128"/>
                    <a:pt x="161" y="127"/>
                  </a:cubicBezTo>
                  <a:cubicBezTo>
                    <a:pt x="162" y="123"/>
                    <a:pt x="157" y="122"/>
                    <a:pt x="158" y="120"/>
                  </a:cubicBezTo>
                  <a:cubicBezTo>
                    <a:pt x="159" y="119"/>
                    <a:pt x="167" y="116"/>
                    <a:pt x="167" y="116"/>
                  </a:cubicBezTo>
                  <a:cubicBezTo>
                    <a:pt x="171" y="115"/>
                    <a:pt x="172" y="118"/>
                    <a:pt x="176" y="115"/>
                  </a:cubicBezTo>
                  <a:cubicBezTo>
                    <a:pt x="178" y="113"/>
                    <a:pt x="177" y="113"/>
                    <a:pt x="179" y="113"/>
                  </a:cubicBezTo>
                  <a:cubicBezTo>
                    <a:pt x="182" y="112"/>
                    <a:pt x="182" y="114"/>
                    <a:pt x="184" y="112"/>
                  </a:cubicBezTo>
                  <a:cubicBezTo>
                    <a:pt x="185" y="111"/>
                    <a:pt x="186" y="106"/>
                    <a:pt x="187" y="104"/>
                  </a:cubicBezTo>
                  <a:cubicBezTo>
                    <a:pt x="187" y="104"/>
                    <a:pt x="198" y="112"/>
                    <a:pt x="199" y="113"/>
                  </a:cubicBezTo>
                  <a:cubicBezTo>
                    <a:pt x="203" y="116"/>
                    <a:pt x="206" y="116"/>
                    <a:pt x="211" y="117"/>
                  </a:cubicBezTo>
                  <a:cubicBezTo>
                    <a:pt x="211" y="112"/>
                    <a:pt x="208" y="107"/>
                    <a:pt x="208" y="102"/>
                  </a:cubicBezTo>
                  <a:cubicBezTo>
                    <a:pt x="208" y="97"/>
                    <a:pt x="213" y="93"/>
                    <a:pt x="214" y="88"/>
                  </a:cubicBezTo>
                  <a:cubicBezTo>
                    <a:pt x="216" y="83"/>
                    <a:pt x="214" y="80"/>
                    <a:pt x="219" y="76"/>
                  </a:cubicBezTo>
                  <a:cubicBezTo>
                    <a:pt x="221" y="74"/>
                    <a:pt x="223" y="72"/>
                    <a:pt x="224" y="70"/>
                  </a:cubicBezTo>
                  <a:cubicBezTo>
                    <a:pt x="224" y="69"/>
                    <a:pt x="223" y="68"/>
                    <a:pt x="223" y="68"/>
                  </a:cubicBezTo>
                  <a:cubicBezTo>
                    <a:pt x="220" y="68"/>
                    <a:pt x="219" y="69"/>
                    <a:pt x="218" y="70"/>
                  </a:cubicBezTo>
                  <a:cubicBezTo>
                    <a:pt x="213" y="71"/>
                    <a:pt x="212" y="69"/>
                    <a:pt x="208" y="67"/>
                  </a:cubicBezTo>
                  <a:cubicBezTo>
                    <a:pt x="205" y="65"/>
                    <a:pt x="202" y="64"/>
                    <a:pt x="199" y="61"/>
                  </a:cubicBezTo>
                  <a:cubicBezTo>
                    <a:pt x="194" y="57"/>
                    <a:pt x="194" y="48"/>
                    <a:pt x="188" y="45"/>
                  </a:cubicBezTo>
                  <a:cubicBezTo>
                    <a:pt x="186" y="43"/>
                    <a:pt x="183" y="44"/>
                    <a:pt x="181" y="42"/>
                  </a:cubicBezTo>
                  <a:cubicBezTo>
                    <a:pt x="180" y="40"/>
                    <a:pt x="180" y="39"/>
                    <a:pt x="179" y="38"/>
                  </a:cubicBezTo>
                  <a:cubicBezTo>
                    <a:pt x="177" y="36"/>
                    <a:pt x="173" y="34"/>
                    <a:pt x="171" y="33"/>
                  </a:cubicBezTo>
                  <a:cubicBezTo>
                    <a:pt x="167" y="31"/>
                    <a:pt x="165" y="30"/>
                    <a:pt x="163" y="26"/>
                  </a:cubicBezTo>
                  <a:cubicBezTo>
                    <a:pt x="162" y="23"/>
                    <a:pt x="162" y="21"/>
                    <a:pt x="158" y="20"/>
                  </a:cubicBezTo>
                  <a:cubicBezTo>
                    <a:pt x="155" y="19"/>
                    <a:pt x="153" y="21"/>
                    <a:pt x="150" y="21"/>
                  </a:cubicBezTo>
                  <a:cubicBezTo>
                    <a:pt x="147" y="21"/>
                    <a:pt x="143" y="19"/>
                    <a:pt x="141" y="17"/>
                  </a:cubicBezTo>
                  <a:cubicBezTo>
                    <a:pt x="138" y="16"/>
                    <a:pt x="137" y="14"/>
                    <a:pt x="135" y="13"/>
                  </a:cubicBezTo>
                  <a:cubicBezTo>
                    <a:pt x="134" y="11"/>
                    <a:pt x="132" y="11"/>
                    <a:pt x="131" y="10"/>
                  </a:cubicBezTo>
                  <a:cubicBezTo>
                    <a:pt x="130" y="10"/>
                    <a:pt x="130" y="10"/>
                    <a:pt x="129" y="9"/>
                  </a:cubicBezTo>
                  <a:cubicBezTo>
                    <a:pt x="125" y="6"/>
                    <a:pt x="121" y="3"/>
                    <a:pt x="116" y="0"/>
                  </a:cubicBezTo>
                  <a:cubicBezTo>
                    <a:pt x="116" y="0"/>
                    <a:pt x="109" y="9"/>
                    <a:pt x="108" y="10"/>
                  </a:cubicBezTo>
                  <a:cubicBezTo>
                    <a:pt x="104" y="14"/>
                    <a:pt x="103" y="14"/>
                    <a:pt x="108" y="18"/>
                  </a:cubicBezTo>
                  <a:cubicBezTo>
                    <a:pt x="109" y="19"/>
                    <a:pt x="117" y="26"/>
                    <a:pt x="117" y="26"/>
                  </a:cubicBezTo>
                  <a:cubicBezTo>
                    <a:pt x="118" y="25"/>
                    <a:pt x="121" y="21"/>
                    <a:pt x="122" y="22"/>
                  </a:cubicBezTo>
                  <a:cubicBezTo>
                    <a:pt x="124" y="24"/>
                    <a:pt x="126" y="25"/>
                    <a:pt x="128" y="27"/>
                  </a:cubicBezTo>
                  <a:cubicBezTo>
                    <a:pt x="128" y="27"/>
                    <a:pt x="122" y="34"/>
                    <a:pt x="122" y="35"/>
                  </a:cubicBezTo>
                  <a:cubicBezTo>
                    <a:pt x="118" y="39"/>
                    <a:pt x="115" y="44"/>
                    <a:pt x="111" y="48"/>
                  </a:cubicBezTo>
                  <a:cubicBezTo>
                    <a:pt x="110" y="49"/>
                    <a:pt x="103" y="44"/>
                    <a:pt x="103" y="43"/>
                  </a:cubicBezTo>
                  <a:cubicBezTo>
                    <a:pt x="103" y="41"/>
                    <a:pt x="111" y="35"/>
                    <a:pt x="109" y="34"/>
                  </a:cubicBezTo>
                  <a:cubicBezTo>
                    <a:pt x="105" y="30"/>
                    <a:pt x="101" y="27"/>
                    <a:pt x="97" y="24"/>
                  </a:cubicBezTo>
                  <a:cubicBezTo>
                    <a:pt x="95" y="22"/>
                    <a:pt x="83" y="37"/>
                    <a:pt x="81" y="40"/>
                  </a:cubicBezTo>
                  <a:cubicBezTo>
                    <a:pt x="87" y="45"/>
                    <a:pt x="93" y="50"/>
                    <a:pt x="99" y="55"/>
                  </a:cubicBezTo>
                  <a:cubicBezTo>
                    <a:pt x="101" y="57"/>
                    <a:pt x="101" y="61"/>
                    <a:pt x="99" y="62"/>
                  </a:cubicBezTo>
                  <a:cubicBezTo>
                    <a:pt x="98" y="63"/>
                    <a:pt x="90" y="68"/>
                    <a:pt x="90" y="67"/>
                  </a:cubicBezTo>
                  <a:cubicBezTo>
                    <a:pt x="87" y="64"/>
                    <a:pt x="87" y="62"/>
                    <a:pt x="83" y="65"/>
                  </a:cubicBezTo>
                  <a:cubicBezTo>
                    <a:pt x="80" y="68"/>
                    <a:pt x="76" y="71"/>
                    <a:pt x="72" y="73"/>
                  </a:cubicBezTo>
                  <a:cubicBezTo>
                    <a:pt x="70" y="75"/>
                    <a:pt x="68" y="79"/>
                    <a:pt x="65" y="76"/>
                  </a:cubicBezTo>
                  <a:cubicBezTo>
                    <a:pt x="63" y="73"/>
                    <a:pt x="60" y="71"/>
                    <a:pt x="57" y="68"/>
                  </a:cubicBezTo>
                  <a:cubicBezTo>
                    <a:pt x="52" y="74"/>
                    <a:pt x="47" y="81"/>
                    <a:pt x="39" y="82"/>
                  </a:cubicBezTo>
                  <a:cubicBezTo>
                    <a:pt x="33" y="84"/>
                    <a:pt x="27" y="84"/>
                    <a:pt x="21" y="85"/>
                  </a:cubicBezTo>
                  <a:cubicBezTo>
                    <a:pt x="13" y="87"/>
                    <a:pt x="14" y="96"/>
                    <a:pt x="14" y="102"/>
                  </a:cubicBezTo>
                  <a:cubicBezTo>
                    <a:pt x="14" y="111"/>
                    <a:pt x="14" y="119"/>
                    <a:pt x="7" y="125"/>
                  </a:cubicBezTo>
                  <a:cubicBezTo>
                    <a:pt x="5" y="127"/>
                    <a:pt x="2" y="128"/>
                    <a:pt x="0" y="130"/>
                  </a:cubicBezTo>
                  <a:cubicBezTo>
                    <a:pt x="0" y="130"/>
                    <a:pt x="0" y="131"/>
                    <a:pt x="1" y="131"/>
                  </a:cubicBezTo>
                  <a:cubicBezTo>
                    <a:pt x="3" y="132"/>
                    <a:pt x="4" y="134"/>
                    <a:pt x="6" y="136"/>
                  </a:cubicBezTo>
                  <a:cubicBezTo>
                    <a:pt x="8" y="138"/>
                    <a:pt x="10" y="139"/>
                    <a:pt x="12" y="141"/>
                  </a:cubicBezTo>
                  <a:cubicBezTo>
                    <a:pt x="14" y="142"/>
                    <a:pt x="16" y="145"/>
                    <a:pt x="18" y="146"/>
                  </a:cubicBezTo>
                  <a:cubicBezTo>
                    <a:pt x="20" y="147"/>
                    <a:pt x="19" y="146"/>
                    <a:pt x="21" y="146"/>
                  </a:cubicBezTo>
                  <a:cubicBezTo>
                    <a:pt x="23" y="145"/>
                    <a:pt x="22" y="144"/>
                    <a:pt x="24" y="145"/>
                  </a:cubicBezTo>
                  <a:cubicBezTo>
                    <a:pt x="26" y="147"/>
                    <a:pt x="24" y="149"/>
                    <a:pt x="23" y="151"/>
                  </a:cubicBezTo>
                  <a:cubicBezTo>
                    <a:pt x="20" y="153"/>
                    <a:pt x="21" y="153"/>
                    <a:pt x="23" y="155"/>
                  </a:cubicBezTo>
                  <a:cubicBezTo>
                    <a:pt x="25" y="157"/>
                    <a:pt x="26" y="160"/>
                    <a:pt x="28" y="162"/>
                  </a:cubicBezTo>
                  <a:cubicBezTo>
                    <a:pt x="30" y="164"/>
                    <a:pt x="34" y="170"/>
                    <a:pt x="31" y="172"/>
                  </a:cubicBezTo>
                  <a:cubicBezTo>
                    <a:pt x="29" y="173"/>
                    <a:pt x="28" y="173"/>
                    <a:pt x="28" y="175"/>
                  </a:cubicBezTo>
                  <a:cubicBezTo>
                    <a:pt x="28" y="176"/>
                    <a:pt x="28" y="176"/>
                    <a:pt x="29" y="177"/>
                  </a:cubicBezTo>
                  <a:cubicBezTo>
                    <a:pt x="31" y="178"/>
                    <a:pt x="34" y="178"/>
                    <a:pt x="35" y="179"/>
                  </a:cubicBezTo>
                  <a:cubicBezTo>
                    <a:pt x="37" y="180"/>
                    <a:pt x="37" y="183"/>
                    <a:pt x="37" y="185"/>
                  </a:cubicBezTo>
                  <a:cubicBezTo>
                    <a:pt x="37" y="186"/>
                    <a:pt x="30" y="186"/>
                    <a:pt x="29" y="187"/>
                  </a:cubicBezTo>
                  <a:cubicBezTo>
                    <a:pt x="29" y="187"/>
                    <a:pt x="28" y="189"/>
                    <a:pt x="28" y="190"/>
                  </a:cubicBezTo>
                  <a:cubicBezTo>
                    <a:pt x="28" y="191"/>
                    <a:pt x="27" y="190"/>
                    <a:pt x="27" y="192"/>
                  </a:cubicBezTo>
                  <a:cubicBezTo>
                    <a:pt x="28" y="194"/>
                    <a:pt x="30" y="195"/>
                    <a:pt x="30" y="198"/>
                  </a:cubicBezTo>
                  <a:cubicBezTo>
                    <a:pt x="30" y="199"/>
                    <a:pt x="30" y="200"/>
                    <a:pt x="31" y="201"/>
                  </a:cubicBezTo>
                  <a:cubicBezTo>
                    <a:pt x="31" y="202"/>
                    <a:pt x="32" y="202"/>
                    <a:pt x="30" y="203"/>
                  </a:cubicBezTo>
                  <a:cubicBezTo>
                    <a:pt x="29" y="204"/>
                    <a:pt x="26" y="204"/>
                    <a:pt x="25" y="205"/>
                  </a:cubicBezTo>
                  <a:cubicBezTo>
                    <a:pt x="25" y="202"/>
                    <a:pt x="21" y="201"/>
                    <a:pt x="20" y="199"/>
                  </a:cubicBezTo>
                  <a:cubicBezTo>
                    <a:pt x="20" y="200"/>
                    <a:pt x="19" y="201"/>
                    <a:pt x="18" y="201"/>
                  </a:cubicBezTo>
                  <a:cubicBezTo>
                    <a:pt x="17" y="202"/>
                    <a:pt x="15" y="201"/>
                    <a:pt x="14" y="202"/>
                  </a:cubicBezTo>
                  <a:cubicBezTo>
                    <a:pt x="12" y="202"/>
                    <a:pt x="9" y="202"/>
                    <a:pt x="7" y="203"/>
                  </a:cubicBezTo>
                  <a:cubicBezTo>
                    <a:pt x="4" y="203"/>
                    <a:pt x="4" y="204"/>
                    <a:pt x="3" y="206"/>
                  </a:cubicBezTo>
                  <a:cubicBezTo>
                    <a:pt x="3" y="207"/>
                    <a:pt x="2" y="207"/>
                    <a:pt x="2" y="207"/>
                  </a:cubicBezTo>
                  <a:cubicBezTo>
                    <a:pt x="3" y="208"/>
                    <a:pt x="4" y="210"/>
                    <a:pt x="4" y="210"/>
                  </a:cubicBezTo>
                  <a:cubicBezTo>
                    <a:pt x="7" y="215"/>
                    <a:pt x="1" y="219"/>
                    <a:pt x="2" y="224"/>
                  </a:cubicBezTo>
                  <a:cubicBezTo>
                    <a:pt x="3" y="226"/>
                    <a:pt x="5" y="227"/>
                    <a:pt x="7" y="226"/>
                  </a:cubicBezTo>
                  <a:cubicBezTo>
                    <a:pt x="9" y="226"/>
                    <a:pt x="9" y="224"/>
                    <a:pt x="10" y="224"/>
                  </a:cubicBezTo>
                  <a:cubicBezTo>
                    <a:pt x="13" y="222"/>
                    <a:pt x="16" y="226"/>
                    <a:pt x="19" y="225"/>
                  </a:cubicBezTo>
                  <a:cubicBezTo>
                    <a:pt x="23" y="224"/>
                    <a:pt x="23" y="221"/>
                    <a:pt x="23" y="218"/>
                  </a:cubicBezTo>
                  <a:cubicBezTo>
                    <a:pt x="26" y="218"/>
                    <a:pt x="32" y="217"/>
                    <a:pt x="33" y="215"/>
                  </a:cubicBezTo>
                  <a:cubicBezTo>
                    <a:pt x="35" y="216"/>
                    <a:pt x="34" y="219"/>
                    <a:pt x="36" y="220"/>
                  </a:cubicBezTo>
                  <a:cubicBezTo>
                    <a:pt x="38" y="221"/>
                    <a:pt x="41" y="220"/>
                    <a:pt x="42" y="219"/>
                  </a:cubicBezTo>
                  <a:cubicBezTo>
                    <a:pt x="45" y="218"/>
                    <a:pt x="51" y="215"/>
                    <a:pt x="54" y="215"/>
                  </a:cubicBezTo>
                  <a:cubicBezTo>
                    <a:pt x="58" y="215"/>
                    <a:pt x="63" y="221"/>
                    <a:pt x="66" y="223"/>
                  </a:cubicBezTo>
                  <a:cubicBezTo>
                    <a:pt x="67" y="224"/>
                    <a:pt x="69" y="225"/>
                    <a:pt x="70" y="226"/>
                  </a:cubicBezTo>
                  <a:cubicBezTo>
                    <a:pt x="71" y="228"/>
                    <a:pt x="71" y="230"/>
                    <a:pt x="73" y="232"/>
                  </a:cubicBezTo>
                  <a:cubicBezTo>
                    <a:pt x="75" y="236"/>
                    <a:pt x="79" y="235"/>
                    <a:pt x="82" y="237"/>
                  </a:cubicBezTo>
                  <a:cubicBezTo>
                    <a:pt x="84" y="240"/>
                    <a:pt x="86" y="244"/>
                    <a:pt x="87" y="247"/>
                  </a:cubicBezTo>
                  <a:cubicBezTo>
                    <a:pt x="89" y="249"/>
                    <a:pt x="89" y="250"/>
                    <a:pt x="91" y="252"/>
                  </a:cubicBezTo>
                  <a:cubicBezTo>
                    <a:pt x="92" y="253"/>
                    <a:pt x="93" y="254"/>
                    <a:pt x="94" y="255"/>
                  </a:cubicBezTo>
                  <a:cubicBezTo>
                    <a:pt x="96" y="257"/>
                    <a:pt x="96" y="260"/>
                    <a:pt x="98" y="262"/>
                  </a:cubicBezTo>
                  <a:cubicBezTo>
                    <a:pt x="100" y="265"/>
                    <a:pt x="101" y="267"/>
                    <a:pt x="102" y="271"/>
                  </a:cubicBezTo>
                  <a:cubicBezTo>
                    <a:pt x="104" y="275"/>
                    <a:pt x="106" y="277"/>
                    <a:pt x="107" y="280"/>
                  </a:cubicBezTo>
                  <a:cubicBezTo>
                    <a:pt x="108" y="283"/>
                    <a:pt x="107" y="287"/>
                    <a:pt x="111" y="288"/>
                  </a:cubicBezTo>
                  <a:cubicBezTo>
                    <a:pt x="115" y="289"/>
                    <a:pt x="117" y="284"/>
                    <a:pt x="116" y="290"/>
                  </a:cubicBezTo>
                  <a:cubicBezTo>
                    <a:pt x="116" y="293"/>
                    <a:pt x="113" y="296"/>
                    <a:pt x="112" y="299"/>
                  </a:cubicBezTo>
                  <a:cubicBezTo>
                    <a:pt x="107" y="307"/>
                    <a:pt x="105" y="316"/>
                    <a:pt x="110" y="324"/>
                  </a:cubicBezTo>
                  <a:cubicBezTo>
                    <a:pt x="112" y="326"/>
                    <a:pt x="111" y="329"/>
                    <a:pt x="112" y="331"/>
                  </a:cubicBezTo>
                  <a:cubicBezTo>
                    <a:pt x="115" y="337"/>
                    <a:pt x="121" y="337"/>
                    <a:pt x="124" y="343"/>
                  </a:cubicBezTo>
                  <a:cubicBezTo>
                    <a:pt x="125" y="346"/>
                    <a:pt x="125" y="348"/>
                    <a:pt x="125" y="350"/>
                  </a:cubicBezTo>
                  <a:cubicBezTo>
                    <a:pt x="126" y="353"/>
                    <a:pt x="127" y="356"/>
                    <a:pt x="128" y="358"/>
                  </a:cubicBezTo>
                  <a:cubicBezTo>
                    <a:pt x="130" y="363"/>
                    <a:pt x="129" y="368"/>
                    <a:pt x="130" y="373"/>
                  </a:cubicBezTo>
                  <a:cubicBezTo>
                    <a:pt x="132" y="380"/>
                    <a:pt x="136" y="380"/>
                    <a:pt x="140" y="376"/>
                  </a:cubicBezTo>
                  <a:cubicBezTo>
                    <a:pt x="142" y="374"/>
                    <a:pt x="144" y="370"/>
                    <a:pt x="148" y="371"/>
                  </a:cubicBezTo>
                  <a:cubicBezTo>
                    <a:pt x="149" y="372"/>
                    <a:pt x="149" y="373"/>
                    <a:pt x="151" y="374"/>
                  </a:cubicBezTo>
                  <a:cubicBezTo>
                    <a:pt x="152" y="374"/>
                    <a:pt x="153" y="374"/>
                    <a:pt x="155" y="374"/>
                  </a:cubicBezTo>
                  <a:cubicBezTo>
                    <a:pt x="156" y="375"/>
                    <a:pt x="157" y="376"/>
                    <a:pt x="159" y="377"/>
                  </a:cubicBezTo>
                  <a:cubicBezTo>
                    <a:pt x="161" y="377"/>
                    <a:pt x="161" y="376"/>
                    <a:pt x="163" y="378"/>
                  </a:cubicBezTo>
                  <a:cubicBezTo>
                    <a:pt x="165" y="380"/>
                    <a:pt x="165" y="383"/>
                    <a:pt x="166" y="385"/>
                  </a:cubicBezTo>
                  <a:cubicBezTo>
                    <a:pt x="167" y="390"/>
                    <a:pt x="166" y="394"/>
                    <a:pt x="166" y="398"/>
                  </a:cubicBezTo>
                  <a:cubicBezTo>
                    <a:pt x="168" y="398"/>
                    <a:pt x="170" y="398"/>
                    <a:pt x="172" y="398"/>
                  </a:cubicBezTo>
                  <a:cubicBezTo>
                    <a:pt x="175" y="400"/>
                    <a:pt x="178" y="406"/>
                    <a:pt x="180" y="409"/>
                  </a:cubicBezTo>
                  <a:cubicBezTo>
                    <a:pt x="182" y="413"/>
                    <a:pt x="181" y="416"/>
                    <a:pt x="186" y="416"/>
                  </a:cubicBezTo>
                  <a:cubicBezTo>
                    <a:pt x="189" y="416"/>
                    <a:pt x="192" y="414"/>
                    <a:pt x="195" y="413"/>
                  </a:cubicBezTo>
                  <a:cubicBezTo>
                    <a:pt x="199" y="412"/>
                    <a:pt x="204" y="412"/>
                    <a:pt x="209" y="412"/>
                  </a:cubicBezTo>
                  <a:cubicBezTo>
                    <a:pt x="212" y="412"/>
                    <a:pt x="213" y="408"/>
                    <a:pt x="216" y="407"/>
                  </a:cubicBezTo>
                  <a:cubicBezTo>
                    <a:pt x="226" y="401"/>
                    <a:pt x="229" y="413"/>
                    <a:pt x="233" y="419"/>
                  </a:cubicBezTo>
                  <a:cubicBezTo>
                    <a:pt x="237" y="423"/>
                    <a:pt x="240" y="419"/>
                    <a:pt x="244" y="419"/>
                  </a:cubicBezTo>
                  <a:cubicBezTo>
                    <a:pt x="250" y="419"/>
                    <a:pt x="250" y="417"/>
                    <a:pt x="254" y="414"/>
                  </a:cubicBezTo>
                  <a:cubicBezTo>
                    <a:pt x="257" y="413"/>
                    <a:pt x="261" y="416"/>
                    <a:pt x="264" y="417"/>
                  </a:cubicBezTo>
                  <a:cubicBezTo>
                    <a:pt x="268" y="417"/>
                    <a:pt x="270" y="418"/>
                    <a:pt x="274" y="415"/>
                  </a:cubicBezTo>
                  <a:cubicBezTo>
                    <a:pt x="280" y="412"/>
                    <a:pt x="285" y="418"/>
                    <a:pt x="290" y="422"/>
                  </a:cubicBezTo>
                  <a:cubicBezTo>
                    <a:pt x="294" y="425"/>
                    <a:pt x="298" y="423"/>
                    <a:pt x="302" y="421"/>
                  </a:cubicBezTo>
                  <a:cubicBezTo>
                    <a:pt x="307" y="420"/>
                    <a:pt x="310" y="421"/>
                    <a:pt x="314" y="423"/>
                  </a:cubicBezTo>
                  <a:cubicBezTo>
                    <a:pt x="322" y="425"/>
                    <a:pt x="317" y="408"/>
                    <a:pt x="326" y="408"/>
                  </a:cubicBezTo>
                  <a:cubicBezTo>
                    <a:pt x="331" y="409"/>
                    <a:pt x="333" y="408"/>
                    <a:pt x="336" y="412"/>
                  </a:cubicBezTo>
                  <a:cubicBezTo>
                    <a:pt x="338" y="415"/>
                    <a:pt x="342" y="414"/>
                    <a:pt x="345" y="415"/>
                  </a:cubicBezTo>
                  <a:cubicBezTo>
                    <a:pt x="350" y="417"/>
                    <a:pt x="350" y="414"/>
                    <a:pt x="353" y="411"/>
                  </a:cubicBezTo>
                  <a:cubicBezTo>
                    <a:pt x="355" y="409"/>
                    <a:pt x="359" y="407"/>
                    <a:pt x="362" y="407"/>
                  </a:cubicBezTo>
                  <a:cubicBezTo>
                    <a:pt x="366" y="406"/>
                    <a:pt x="369" y="402"/>
                    <a:pt x="372" y="403"/>
                  </a:cubicBezTo>
                  <a:cubicBezTo>
                    <a:pt x="376" y="404"/>
                    <a:pt x="376" y="404"/>
                    <a:pt x="378" y="401"/>
                  </a:cubicBezTo>
                  <a:cubicBezTo>
                    <a:pt x="379" y="398"/>
                    <a:pt x="382" y="396"/>
                    <a:pt x="382" y="392"/>
                  </a:cubicBezTo>
                  <a:cubicBezTo>
                    <a:pt x="382" y="390"/>
                    <a:pt x="382" y="387"/>
                    <a:pt x="382" y="385"/>
                  </a:cubicBezTo>
                  <a:cubicBezTo>
                    <a:pt x="382" y="382"/>
                    <a:pt x="384" y="383"/>
                    <a:pt x="386" y="380"/>
                  </a:cubicBezTo>
                  <a:cubicBezTo>
                    <a:pt x="388" y="378"/>
                    <a:pt x="387" y="374"/>
                    <a:pt x="389" y="372"/>
                  </a:cubicBezTo>
                  <a:cubicBezTo>
                    <a:pt x="389" y="371"/>
                    <a:pt x="389" y="370"/>
                    <a:pt x="389" y="37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78"/>
            <p:cNvSpPr>
              <a:spLocks/>
            </p:cNvSpPr>
            <p:nvPr/>
          </p:nvSpPr>
          <p:spPr bwMode="auto">
            <a:xfrm>
              <a:off x="3275013" y="6411913"/>
              <a:ext cx="1266825" cy="1770063"/>
            </a:xfrm>
            <a:custGeom>
              <a:avLst/>
              <a:gdLst>
                <a:gd name="T0" fmla="*/ 329 w 338"/>
                <a:gd name="T1" fmla="*/ 409 h 472"/>
                <a:gd name="T2" fmla="*/ 323 w 338"/>
                <a:gd name="T3" fmla="*/ 366 h 472"/>
                <a:gd name="T4" fmla="*/ 313 w 338"/>
                <a:gd name="T5" fmla="*/ 333 h 472"/>
                <a:gd name="T6" fmla="*/ 293 w 338"/>
                <a:gd name="T7" fmla="*/ 318 h 472"/>
                <a:gd name="T8" fmla="*/ 282 w 338"/>
                <a:gd name="T9" fmla="*/ 303 h 472"/>
                <a:gd name="T10" fmla="*/ 273 w 338"/>
                <a:gd name="T11" fmla="*/ 292 h 472"/>
                <a:gd name="T12" fmla="*/ 262 w 338"/>
                <a:gd name="T13" fmla="*/ 267 h 472"/>
                <a:gd name="T14" fmla="*/ 246 w 338"/>
                <a:gd name="T15" fmla="*/ 226 h 472"/>
                <a:gd name="T16" fmla="*/ 256 w 338"/>
                <a:gd name="T17" fmla="*/ 203 h 472"/>
                <a:gd name="T18" fmla="*/ 259 w 338"/>
                <a:gd name="T19" fmla="*/ 185 h 472"/>
                <a:gd name="T20" fmla="*/ 247 w 338"/>
                <a:gd name="T21" fmla="*/ 185 h 472"/>
                <a:gd name="T22" fmla="*/ 223 w 338"/>
                <a:gd name="T23" fmla="*/ 176 h 472"/>
                <a:gd name="T24" fmla="*/ 210 w 338"/>
                <a:gd name="T25" fmla="*/ 169 h 472"/>
                <a:gd name="T26" fmla="*/ 193 w 338"/>
                <a:gd name="T27" fmla="*/ 166 h 472"/>
                <a:gd name="T28" fmla="*/ 165 w 338"/>
                <a:gd name="T29" fmla="*/ 104 h 472"/>
                <a:gd name="T30" fmla="*/ 163 w 338"/>
                <a:gd name="T31" fmla="*/ 79 h 472"/>
                <a:gd name="T32" fmla="*/ 165 w 338"/>
                <a:gd name="T33" fmla="*/ 54 h 472"/>
                <a:gd name="T34" fmla="*/ 137 w 338"/>
                <a:gd name="T35" fmla="*/ 34 h 472"/>
                <a:gd name="T36" fmla="*/ 117 w 338"/>
                <a:gd name="T37" fmla="*/ 21 h 472"/>
                <a:gd name="T38" fmla="*/ 106 w 338"/>
                <a:gd name="T39" fmla="*/ 11 h 472"/>
                <a:gd name="T40" fmla="*/ 97 w 338"/>
                <a:gd name="T41" fmla="*/ 0 h 472"/>
                <a:gd name="T42" fmla="*/ 88 w 338"/>
                <a:gd name="T43" fmla="*/ 18 h 472"/>
                <a:gd name="T44" fmla="*/ 73 w 338"/>
                <a:gd name="T45" fmla="*/ 30 h 472"/>
                <a:gd name="T46" fmla="*/ 74 w 338"/>
                <a:gd name="T47" fmla="*/ 7 h 472"/>
                <a:gd name="T48" fmla="*/ 56 w 338"/>
                <a:gd name="T49" fmla="*/ 44 h 472"/>
                <a:gd name="T50" fmla="*/ 27 w 338"/>
                <a:gd name="T51" fmla="*/ 64 h 472"/>
                <a:gd name="T52" fmla="*/ 20 w 338"/>
                <a:gd name="T53" fmla="*/ 80 h 472"/>
                <a:gd name="T54" fmla="*/ 2 w 338"/>
                <a:gd name="T55" fmla="*/ 99 h 472"/>
                <a:gd name="T56" fmla="*/ 10 w 338"/>
                <a:gd name="T57" fmla="*/ 107 h 472"/>
                <a:gd name="T58" fmla="*/ 32 w 338"/>
                <a:gd name="T59" fmla="*/ 116 h 472"/>
                <a:gd name="T60" fmla="*/ 50 w 338"/>
                <a:gd name="T61" fmla="*/ 132 h 472"/>
                <a:gd name="T62" fmla="*/ 77 w 338"/>
                <a:gd name="T63" fmla="*/ 157 h 472"/>
                <a:gd name="T64" fmla="*/ 96 w 338"/>
                <a:gd name="T65" fmla="*/ 161 h 472"/>
                <a:gd name="T66" fmla="*/ 122 w 338"/>
                <a:gd name="T67" fmla="*/ 167 h 472"/>
                <a:gd name="T68" fmla="*/ 112 w 338"/>
                <a:gd name="T69" fmla="*/ 171 h 472"/>
                <a:gd name="T70" fmla="*/ 118 w 338"/>
                <a:gd name="T71" fmla="*/ 181 h 472"/>
                <a:gd name="T72" fmla="*/ 133 w 338"/>
                <a:gd name="T73" fmla="*/ 200 h 472"/>
                <a:gd name="T74" fmla="*/ 153 w 338"/>
                <a:gd name="T75" fmla="*/ 225 h 472"/>
                <a:gd name="T76" fmla="*/ 163 w 338"/>
                <a:gd name="T77" fmla="*/ 253 h 472"/>
                <a:gd name="T78" fmla="*/ 176 w 338"/>
                <a:gd name="T79" fmla="*/ 291 h 472"/>
                <a:gd name="T80" fmla="*/ 183 w 338"/>
                <a:gd name="T81" fmla="*/ 317 h 472"/>
                <a:gd name="T82" fmla="*/ 186 w 338"/>
                <a:gd name="T83" fmla="*/ 348 h 472"/>
                <a:gd name="T84" fmla="*/ 178 w 338"/>
                <a:gd name="T85" fmla="*/ 367 h 472"/>
                <a:gd name="T86" fmla="*/ 189 w 338"/>
                <a:gd name="T87" fmla="*/ 393 h 472"/>
                <a:gd name="T88" fmla="*/ 194 w 338"/>
                <a:gd name="T89" fmla="*/ 413 h 472"/>
                <a:gd name="T90" fmla="*/ 210 w 338"/>
                <a:gd name="T91" fmla="*/ 439 h 472"/>
                <a:gd name="T92" fmla="*/ 235 w 338"/>
                <a:gd name="T93" fmla="*/ 436 h 472"/>
                <a:gd name="T94" fmla="*/ 258 w 338"/>
                <a:gd name="T95" fmla="*/ 460 h 472"/>
                <a:gd name="T96" fmla="*/ 278 w 338"/>
                <a:gd name="T97" fmla="*/ 469 h 472"/>
                <a:gd name="T98" fmla="*/ 314 w 338"/>
                <a:gd name="T99" fmla="*/ 466 h 472"/>
                <a:gd name="T100" fmla="*/ 335 w 338"/>
                <a:gd name="T101" fmla="*/ 439 h 472"/>
                <a:gd name="T102" fmla="*/ 333 w 338"/>
                <a:gd name="T103" fmla="*/ 419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8" h="472">
                  <a:moveTo>
                    <a:pt x="333" y="419"/>
                  </a:moveTo>
                  <a:cubicBezTo>
                    <a:pt x="332" y="417"/>
                    <a:pt x="330" y="417"/>
                    <a:pt x="329" y="414"/>
                  </a:cubicBezTo>
                  <a:cubicBezTo>
                    <a:pt x="329" y="413"/>
                    <a:pt x="330" y="411"/>
                    <a:pt x="329" y="409"/>
                  </a:cubicBezTo>
                  <a:cubicBezTo>
                    <a:pt x="328" y="405"/>
                    <a:pt x="326" y="403"/>
                    <a:pt x="328" y="398"/>
                  </a:cubicBezTo>
                  <a:cubicBezTo>
                    <a:pt x="330" y="390"/>
                    <a:pt x="328" y="383"/>
                    <a:pt x="326" y="375"/>
                  </a:cubicBezTo>
                  <a:cubicBezTo>
                    <a:pt x="326" y="371"/>
                    <a:pt x="324" y="369"/>
                    <a:pt x="323" y="366"/>
                  </a:cubicBezTo>
                  <a:cubicBezTo>
                    <a:pt x="322" y="364"/>
                    <a:pt x="322" y="363"/>
                    <a:pt x="322" y="360"/>
                  </a:cubicBezTo>
                  <a:cubicBezTo>
                    <a:pt x="322" y="354"/>
                    <a:pt x="317" y="351"/>
                    <a:pt x="317" y="345"/>
                  </a:cubicBezTo>
                  <a:cubicBezTo>
                    <a:pt x="317" y="340"/>
                    <a:pt x="315" y="337"/>
                    <a:pt x="313" y="333"/>
                  </a:cubicBezTo>
                  <a:cubicBezTo>
                    <a:pt x="311" y="328"/>
                    <a:pt x="312" y="327"/>
                    <a:pt x="306" y="327"/>
                  </a:cubicBezTo>
                  <a:cubicBezTo>
                    <a:pt x="304" y="327"/>
                    <a:pt x="302" y="327"/>
                    <a:pt x="300" y="327"/>
                  </a:cubicBezTo>
                  <a:cubicBezTo>
                    <a:pt x="297" y="325"/>
                    <a:pt x="296" y="321"/>
                    <a:pt x="293" y="318"/>
                  </a:cubicBezTo>
                  <a:cubicBezTo>
                    <a:pt x="290" y="316"/>
                    <a:pt x="286" y="316"/>
                    <a:pt x="283" y="316"/>
                  </a:cubicBezTo>
                  <a:cubicBezTo>
                    <a:pt x="283" y="314"/>
                    <a:pt x="282" y="313"/>
                    <a:pt x="282" y="311"/>
                  </a:cubicBezTo>
                  <a:cubicBezTo>
                    <a:pt x="282" y="308"/>
                    <a:pt x="283" y="305"/>
                    <a:pt x="282" y="303"/>
                  </a:cubicBezTo>
                  <a:cubicBezTo>
                    <a:pt x="280" y="300"/>
                    <a:pt x="278" y="299"/>
                    <a:pt x="277" y="296"/>
                  </a:cubicBezTo>
                  <a:cubicBezTo>
                    <a:pt x="276" y="294"/>
                    <a:pt x="276" y="293"/>
                    <a:pt x="275" y="292"/>
                  </a:cubicBezTo>
                  <a:cubicBezTo>
                    <a:pt x="275" y="292"/>
                    <a:pt x="274" y="292"/>
                    <a:pt x="273" y="292"/>
                  </a:cubicBezTo>
                  <a:cubicBezTo>
                    <a:pt x="272" y="291"/>
                    <a:pt x="270" y="290"/>
                    <a:pt x="270" y="288"/>
                  </a:cubicBezTo>
                  <a:cubicBezTo>
                    <a:pt x="268" y="285"/>
                    <a:pt x="266" y="282"/>
                    <a:pt x="264" y="279"/>
                  </a:cubicBezTo>
                  <a:cubicBezTo>
                    <a:pt x="261" y="275"/>
                    <a:pt x="264" y="271"/>
                    <a:pt x="262" y="267"/>
                  </a:cubicBezTo>
                  <a:cubicBezTo>
                    <a:pt x="261" y="264"/>
                    <a:pt x="258" y="263"/>
                    <a:pt x="257" y="259"/>
                  </a:cubicBezTo>
                  <a:cubicBezTo>
                    <a:pt x="256" y="253"/>
                    <a:pt x="260" y="248"/>
                    <a:pt x="258" y="242"/>
                  </a:cubicBezTo>
                  <a:cubicBezTo>
                    <a:pt x="257" y="235"/>
                    <a:pt x="248" y="232"/>
                    <a:pt x="246" y="226"/>
                  </a:cubicBezTo>
                  <a:cubicBezTo>
                    <a:pt x="246" y="224"/>
                    <a:pt x="246" y="219"/>
                    <a:pt x="246" y="217"/>
                  </a:cubicBezTo>
                  <a:cubicBezTo>
                    <a:pt x="246" y="213"/>
                    <a:pt x="248" y="213"/>
                    <a:pt x="251" y="211"/>
                  </a:cubicBezTo>
                  <a:cubicBezTo>
                    <a:pt x="253" y="209"/>
                    <a:pt x="254" y="205"/>
                    <a:pt x="256" y="203"/>
                  </a:cubicBezTo>
                  <a:cubicBezTo>
                    <a:pt x="259" y="201"/>
                    <a:pt x="261" y="202"/>
                    <a:pt x="262" y="198"/>
                  </a:cubicBezTo>
                  <a:cubicBezTo>
                    <a:pt x="262" y="195"/>
                    <a:pt x="261" y="192"/>
                    <a:pt x="260" y="189"/>
                  </a:cubicBezTo>
                  <a:cubicBezTo>
                    <a:pt x="260" y="188"/>
                    <a:pt x="259" y="187"/>
                    <a:pt x="259" y="185"/>
                  </a:cubicBezTo>
                  <a:cubicBezTo>
                    <a:pt x="259" y="184"/>
                    <a:pt x="259" y="183"/>
                    <a:pt x="259" y="182"/>
                  </a:cubicBezTo>
                  <a:cubicBezTo>
                    <a:pt x="257" y="182"/>
                    <a:pt x="255" y="181"/>
                    <a:pt x="253" y="182"/>
                  </a:cubicBezTo>
                  <a:cubicBezTo>
                    <a:pt x="249" y="182"/>
                    <a:pt x="250" y="183"/>
                    <a:pt x="247" y="185"/>
                  </a:cubicBezTo>
                  <a:cubicBezTo>
                    <a:pt x="243" y="189"/>
                    <a:pt x="240" y="186"/>
                    <a:pt x="235" y="187"/>
                  </a:cubicBezTo>
                  <a:cubicBezTo>
                    <a:pt x="231" y="189"/>
                    <a:pt x="230" y="192"/>
                    <a:pt x="228" y="187"/>
                  </a:cubicBezTo>
                  <a:cubicBezTo>
                    <a:pt x="226" y="184"/>
                    <a:pt x="222" y="180"/>
                    <a:pt x="223" y="176"/>
                  </a:cubicBezTo>
                  <a:cubicBezTo>
                    <a:pt x="223" y="172"/>
                    <a:pt x="226" y="170"/>
                    <a:pt x="225" y="166"/>
                  </a:cubicBezTo>
                  <a:cubicBezTo>
                    <a:pt x="224" y="164"/>
                    <a:pt x="221" y="160"/>
                    <a:pt x="218" y="160"/>
                  </a:cubicBezTo>
                  <a:cubicBezTo>
                    <a:pt x="218" y="163"/>
                    <a:pt x="214" y="171"/>
                    <a:pt x="210" y="169"/>
                  </a:cubicBezTo>
                  <a:cubicBezTo>
                    <a:pt x="210" y="169"/>
                    <a:pt x="208" y="164"/>
                    <a:pt x="208" y="163"/>
                  </a:cubicBezTo>
                  <a:cubicBezTo>
                    <a:pt x="206" y="161"/>
                    <a:pt x="206" y="159"/>
                    <a:pt x="205" y="157"/>
                  </a:cubicBezTo>
                  <a:cubicBezTo>
                    <a:pt x="200" y="160"/>
                    <a:pt x="195" y="160"/>
                    <a:pt x="193" y="166"/>
                  </a:cubicBezTo>
                  <a:cubicBezTo>
                    <a:pt x="185" y="163"/>
                    <a:pt x="182" y="152"/>
                    <a:pt x="179" y="146"/>
                  </a:cubicBezTo>
                  <a:cubicBezTo>
                    <a:pt x="176" y="138"/>
                    <a:pt x="171" y="131"/>
                    <a:pt x="167" y="123"/>
                  </a:cubicBezTo>
                  <a:cubicBezTo>
                    <a:pt x="164" y="116"/>
                    <a:pt x="163" y="111"/>
                    <a:pt x="165" y="104"/>
                  </a:cubicBezTo>
                  <a:cubicBezTo>
                    <a:pt x="166" y="100"/>
                    <a:pt x="165" y="97"/>
                    <a:pt x="163" y="94"/>
                  </a:cubicBezTo>
                  <a:cubicBezTo>
                    <a:pt x="162" y="92"/>
                    <a:pt x="158" y="88"/>
                    <a:pt x="158" y="85"/>
                  </a:cubicBezTo>
                  <a:cubicBezTo>
                    <a:pt x="156" y="81"/>
                    <a:pt x="160" y="81"/>
                    <a:pt x="163" y="79"/>
                  </a:cubicBezTo>
                  <a:cubicBezTo>
                    <a:pt x="164" y="77"/>
                    <a:pt x="164" y="73"/>
                    <a:pt x="165" y="71"/>
                  </a:cubicBezTo>
                  <a:cubicBezTo>
                    <a:pt x="167" y="68"/>
                    <a:pt x="169" y="66"/>
                    <a:pt x="168" y="62"/>
                  </a:cubicBezTo>
                  <a:cubicBezTo>
                    <a:pt x="168" y="59"/>
                    <a:pt x="167" y="56"/>
                    <a:pt x="165" y="54"/>
                  </a:cubicBezTo>
                  <a:cubicBezTo>
                    <a:pt x="160" y="48"/>
                    <a:pt x="153" y="45"/>
                    <a:pt x="148" y="39"/>
                  </a:cubicBezTo>
                  <a:cubicBezTo>
                    <a:pt x="146" y="37"/>
                    <a:pt x="143" y="33"/>
                    <a:pt x="140" y="33"/>
                  </a:cubicBezTo>
                  <a:cubicBezTo>
                    <a:pt x="140" y="33"/>
                    <a:pt x="138" y="34"/>
                    <a:pt x="137" y="34"/>
                  </a:cubicBezTo>
                  <a:cubicBezTo>
                    <a:pt x="136" y="35"/>
                    <a:pt x="133" y="34"/>
                    <a:pt x="132" y="33"/>
                  </a:cubicBezTo>
                  <a:cubicBezTo>
                    <a:pt x="127" y="32"/>
                    <a:pt x="127" y="30"/>
                    <a:pt x="124" y="26"/>
                  </a:cubicBezTo>
                  <a:cubicBezTo>
                    <a:pt x="122" y="23"/>
                    <a:pt x="120" y="23"/>
                    <a:pt x="117" y="21"/>
                  </a:cubicBezTo>
                  <a:cubicBezTo>
                    <a:pt x="115" y="20"/>
                    <a:pt x="113" y="19"/>
                    <a:pt x="112" y="17"/>
                  </a:cubicBezTo>
                  <a:cubicBezTo>
                    <a:pt x="111" y="15"/>
                    <a:pt x="110" y="14"/>
                    <a:pt x="109" y="13"/>
                  </a:cubicBezTo>
                  <a:cubicBezTo>
                    <a:pt x="107" y="11"/>
                    <a:pt x="108" y="12"/>
                    <a:pt x="106" y="11"/>
                  </a:cubicBezTo>
                  <a:cubicBezTo>
                    <a:pt x="105" y="11"/>
                    <a:pt x="104" y="11"/>
                    <a:pt x="103" y="11"/>
                  </a:cubicBezTo>
                  <a:cubicBezTo>
                    <a:pt x="102" y="8"/>
                    <a:pt x="104" y="8"/>
                    <a:pt x="105" y="6"/>
                  </a:cubicBezTo>
                  <a:cubicBezTo>
                    <a:pt x="103" y="5"/>
                    <a:pt x="100" y="2"/>
                    <a:pt x="97" y="0"/>
                  </a:cubicBezTo>
                  <a:cubicBezTo>
                    <a:pt x="97" y="0"/>
                    <a:pt x="97" y="0"/>
                    <a:pt x="97" y="1"/>
                  </a:cubicBezTo>
                  <a:cubicBezTo>
                    <a:pt x="94" y="5"/>
                    <a:pt x="91" y="9"/>
                    <a:pt x="89" y="13"/>
                  </a:cubicBezTo>
                  <a:cubicBezTo>
                    <a:pt x="86" y="17"/>
                    <a:pt x="89" y="15"/>
                    <a:pt x="88" y="18"/>
                  </a:cubicBezTo>
                  <a:cubicBezTo>
                    <a:pt x="88" y="21"/>
                    <a:pt x="84" y="24"/>
                    <a:pt x="83" y="26"/>
                  </a:cubicBezTo>
                  <a:cubicBezTo>
                    <a:pt x="82" y="29"/>
                    <a:pt x="80" y="32"/>
                    <a:pt x="78" y="34"/>
                  </a:cubicBezTo>
                  <a:cubicBezTo>
                    <a:pt x="77" y="34"/>
                    <a:pt x="73" y="31"/>
                    <a:pt x="73" y="30"/>
                  </a:cubicBezTo>
                  <a:cubicBezTo>
                    <a:pt x="74" y="27"/>
                    <a:pt x="75" y="24"/>
                    <a:pt x="76" y="20"/>
                  </a:cubicBezTo>
                  <a:cubicBezTo>
                    <a:pt x="77" y="17"/>
                    <a:pt x="77" y="14"/>
                    <a:pt x="78" y="11"/>
                  </a:cubicBezTo>
                  <a:cubicBezTo>
                    <a:pt x="79" y="10"/>
                    <a:pt x="75" y="8"/>
                    <a:pt x="74" y="7"/>
                  </a:cubicBezTo>
                  <a:cubicBezTo>
                    <a:pt x="73" y="11"/>
                    <a:pt x="72" y="16"/>
                    <a:pt x="70" y="20"/>
                  </a:cubicBezTo>
                  <a:cubicBezTo>
                    <a:pt x="70" y="23"/>
                    <a:pt x="69" y="29"/>
                    <a:pt x="67" y="31"/>
                  </a:cubicBezTo>
                  <a:cubicBezTo>
                    <a:pt x="64" y="36"/>
                    <a:pt x="60" y="40"/>
                    <a:pt x="56" y="44"/>
                  </a:cubicBezTo>
                  <a:cubicBezTo>
                    <a:pt x="55" y="47"/>
                    <a:pt x="49" y="40"/>
                    <a:pt x="47" y="39"/>
                  </a:cubicBezTo>
                  <a:cubicBezTo>
                    <a:pt x="45" y="37"/>
                    <a:pt x="29" y="52"/>
                    <a:pt x="26" y="54"/>
                  </a:cubicBezTo>
                  <a:cubicBezTo>
                    <a:pt x="22" y="58"/>
                    <a:pt x="25" y="61"/>
                    <a:pt x="27" y="64"/>
                  </a:cubicBezTo>
                  <a:cubicBezTo>
                    <a:pt x="30" y="66"/>
                    <a:pt x="30" y="66"/>
                    <a:pt x="29" y="69"/>
                  </a:cubicBezTo>
                  <a:cubicBezTo>
                    <a:pt x="29" y="70"/>
                    <a:pt x="27" y="73"/>
                    <a:pt x="26" y="73"/>
                  </a:cubicBezTo>
                  <a:cubicBezTo>
                    <a:pt x="19" y="71"/>
                    <a:pt x="23" y="75"/>
                    <a:pt x="20" y="80"/>
                  </a:cubicBezTo>
                  <a:cubicBezTo>
                    <a:pt x="18" y="84"/>
                    <a:pt x="15" y="88"/>
                    <a:pt x="13" y="92"/>
                  </a:cubicBezTo>
                  <a:cubicBezTo>
                    <a:pt x="10" y="97"/>
                    <a:pt x="9" y="98"/>
                    <a:pt x="5" y="101"/>
                  </a:cubicBezTo>
                  <a:cubicBezTo>
                    <a:pt x="4" y="102"/>
                    <a:pt x="3" y="98"/>
                    <a:pt x="2" y="99"/>
                  </a:cubicBezTo>
                  <a:cubicBezTo>
                    <a:pt x="1" y="99"/>
                    <a:pt x="0" y="100"/>
                    <a:pt x="0" y="100"/>
                  </a:cubicBezTo>
                  <a:cubicBezTo>
                    <a:pt x="1" y="101"/>
                    <a:pt x="3" y="101"/>
                    <a:pt x="4" y="103"/>
                  </a:cubicBezTo>
                  <a:cubicBezTo>
                    <a:pt x="6" y="104"/>
                    <a:pt x="7" y="106"/>
                    <a:pt x="10" y="107"/>
                  </a:cubicBezTo>
                  <a:cubicBezTo>
                    <a:pt x="12" y="109"/>
                    <a:pt x="16" y="111"/>
                    <a:pt x="19" y="111"/>
                  </a:cubicBezTo>
                  <a:cubicBezTo>
                    <a:pt x="22" y="111"/>
                    <a:pt x="24" y="109"/>
                    <a:pt x="27" y="110"/>
                  </a:cubicBezTo>
                  <a:cubicBezTo>
                    <a:pt x="31" y="111"/>
                    <a:pt x="31" y="113"/>
                    <a:pt x="32" y="116"/>
                  </a:cubicBezTo>
                  <a:cubicBezTo>
                    <a:pt x="34" y="120"/>
                    <a:pt x="36" y="121"/>
                    <a:pt x="40" y="123"/>
                  </a:cubicBezTo>
                  <a:cubicBezTo>
                    <a:pt x="42" y="124"/>
                    <a:pt x="46" y="126"/>
                    <a:pt x="48" y="128"/>
                  </a:cubicBezTo>
                  <a:cubicBezTo>
                    <a:pt x="49" y="129"/>
                    <a:pt x="49" y="130"/>
                    <a:pt x="50" y="132"/>
                  </a:cubicBezTo>
                  <a:cubicBezTo>
                    <a:pt x="52" y="134"/>
                    <a:pt x="55" y="133"/>
                    <a:pt x="57" y="135"/>
                  </a:cubicBezTo>
                  <a:cubicBezTo>
                    <a:pt x="63" y="138"/>
                    <a:pt x="63" y="147"/>
                    <a:pt x="68" y="151"/>
                  </a:cubicBezTo>
                  <a:cubicBezTo>
                    <a:pt x="71" y="154"/>
                    <a:pt x="74" y="155"/>
                    <a:pt x="77" y="157"/>
                  </a:cubicBezTo>
                  <a:cubicBezTo>
                    <a:pt x="81" y="159"/>
                    <a:pt x="82" y="161"/>
                    <a:pt x="87" y="160"/>
                  </a:cubicBezTo>
                  <a:cubicBezTo>
                    <a:pt x="88" y="159"/>
                    <a:pt x="89" y="158"/>
                    <a:pt x="92" y="158"/>
                  </a:cubicBezTo>
                  <a:cubicBezTo>
                    <a:pt x="93" y="159"/>
                    <a:pt x="94" y="161"/>
                    <a:pt x="96" y="161"/>
                  </a:cubicBezTo>
                  <a:cubicBezTo>
                    <a:pt x="97" y="161"/>
                    <a:pt x="99" y="160"/>
                    <a:pt x="100" y="161"/>
                  </a:cubicBezTo>
                  <a:cubicBezTo>
                    <a:pt x="102" y="161"/>
                    <a:pt x="103" y="163"/>
                    <a:pt x="105" y="165"/>
                  </a:cubicBezTo>
                  <a:cubicBezTo>
                    <a:pt x="110" y="169"/>
                    <a:pt x="117" y="164"/>
                    <a:pt x="122" y="167"/>
                  </a:cubicBezTo>
                  <a:cubicBezTo>
                    <a:pt x="124" y="169"/>
                    <a:pt x="125" y="172"/>
                    <a:pt x="125" y="175"/>
                  </a:cubicBezTo>
                  <a:cubicBezTo>
                    <a:pt x="122" y="174"/>
                    <a:pt x="120" y="172"/>
                    <a:pt x="118" y="171"/>
                  </a:cubicBezTo>
                  <a:cubicBezTo>
                    <a:pt x="115" y="170"/>
                    <a:pt x="114" y="171"/>
                    <a:pt x="112" y="171"/>
                  </a:cubicBezTo>
                  <a:cubicBezTo>
                    <a:pt x="110" y="172"/>
                    <a:pt x="106" y="171"/>
                    <a:pt x="107" y="175"/>
                  </a:cubicBezTo>
                  <a:cubicBezTo>
                    <a:pt x="107" y="177"/>
                    <a:pt x="112" y="176"/>
                    <a:pt x="113" y="177"/>
                  </a:cubicBezTo>
                  <a:cubicBezTo>
                    <a:pt x="117" y="177"/>
                    <a:pt x="116" y="178"/>
                    <a:pt x="118" y="181"/>
                  </a:cubicBezTo>
                  <a:cubicBezTo>
                    <a:pt x="120" y="184"/>
                    <a:pt x="124" y="183"/>
                    <a:pt x="125" y="186"/>
                  </a:cubicBezTo>
                  <a:cubicBezTo>
                    <a:pt x="126" y="188"/>
                    <a:pt x="124" y="191"/>
                    <a:pt x="125" y="194"/>
                  </a:cubicBezTo>
                  <a:cubicBezTo>
                    <a:pt x="126" y="197"/>
                    <a:pt x="130" y="198"/>
                    <a:pt x="133" y="200"/>
                  </a:cubicBezTo>
                  <a:cubicBezTo>
                    <a:pt x="136" y="202"/>
                    <a:pt x="136" y="202"/>
                    <a:pt x="137" y="205"/>
                  </a:cubicBezTo>
                  <a:cubicBezTo>
                    <a:pt x="138" y="208"/>
                    <a:pt x="139" y="209"/>
                    <a:pt x="142" y="211"/>
                  </a:cubicBezTo>
                  <a:cubicBezTo>
                    <a:pt x="148" y="214"/>
                    <a:pt x="153" y="219"/>
                    <a:pt x="153" y="225"/>
                  </a:cubicBezTo>
                  <a:cubicBezTo>
                    <a:pt x="153" y="230"/>
                    <a:pt x="152" y="230"/>
                    <a:pt x="156" y="232"/>
                  </a:cubicBezTo>
                  <a:cubicBezTo>
                    <a:pt x="161" y="235"/>
                    <a:pt x="158" y="239"/>
                    <a:pt x="160" y="244"/>
                  </a:cubicBezTo>
                  <a:cubicBezTo>
                    <a:pt x="160" y="247"/>
                    <a:pt x="162" y="250"/>
                    <a:pt x="163" y="253"/>
                  </a:cubicBezTo>
                  <a:cubicBezTo>
                    <a:pt x="164" y="257"/>
                    <a:pt x="161" y="266"/>
                    <a:pt x="164" y="270"/>
                  </a:cubicBezTo>
                  <a:cubicBezTo>
                    <a:pt x="168" y="275"/>
                    <a:pt x="179" y="273"/>
                    <a:pt x="175" y="283"/>
                  </a:cubicBezTo>
                  <a:cubicBezTo>
                    <a:pt x="174" y="287"/>
                    <a:pt x="172" y="288"/>
                    <a:pt x="176" y="291"/>
                  </a:cubicBezTo>
                  <a:cubicBezTo>
                    <a:pt x="179" y="293"/>
                    <a:pt x="184" y="295"/>
                    <a:pt x="187" y="291"/>
                  </a:cubicBezTo>
                  <a:cubicBezTo>
                    <a:pt x="190" y="297"/>
                    <a:pt x="184" y="302"/>
                    <a:pt x="183" y="309"/>
                  </a:cubicBezTo>
                  <a:cubicBezTo>
                    <a:pt x="183" y="311"/>
                    <a:pt x="182" y="315"/>
                    <a:pt x="183" y="317"/>
                  </a:cubicBezTo>
                  <a:cubicBezTo>
                    <a:pt x="184" y="319"/>
                    <a:pt x="186" y="320"/>
                    <a:pt x="185" y="323"/>
                  </a:cubicBezTo>
                  <a:cubicBezTo>
                    <a:pt x="184" y="328"/>
                    <a:pt x="181" y="329"/>
                    <a:pt x="182" y="334"/>
                  </a:cubicBezTo>
                  <a:cubicBezTo>
                    <a:pt x="183" y="339"/>
                    <a:pt x="186" y="343"/>
                    <a:pt x="186" y="348"/>
                  </a:cubicBezTo>
                  <a:cubicBezTo>
                    <a:pt x="187" y="353"/>
                    <a:pt x="187" y="355"/>
                    <a:pt x="183" y="357"/>
                  </a:cubicBezTo>
                  <a:cubicBezTo>
                    <a:pt x="180" y="359"/>
                    <a:pt x="174" y="358"/>
                    <a:pt x="172" y="361"/>
                  </a:cubicBezTo>
                  <a:cubicBezTo>
                    <a:pt x="171" y="365"/>
                    <a:pt x="175" y="366"/>
                    <a:pt x="178" y="367"/>
                  </a:cubicBezTo>
                  <a:cubicBezTo>
                    <a:pt x="182" y="369"/>
                    <a:pt x="182" y="372"/>
                    <a:pt x="184" y="376"/>
                  </a:cubicBezTo>
                  <a:cubicBezTo>
                    <a:pt x="185" y="379"/>
                    <a:pt x="188" y="381"/>
                    <a:pt x="188" y="385"/>
                  </a:cubicBezTo>
                  <a:cubicBezTo>
                    <a:pt x="189" y="387"/>
                    <a:pt x="189" y="390"/>
                    <a:pt x="189" y="393"/>
                  </a:cubicBezTo>
                  <a:cubicBezTo>
                    <a:pt x="189" y="396"/>
                    <a:pt x="188" y="399"/>
                    <a:pt x="189" y="402"/>
                  </a:cubicBezTo>
                  <a:cubicBezTo>
                    <a:pt x="189" y="403"/>
                    <a:pt x="191" y="405"/>
                    <a:pt x="192" y="407"/>
                  </a:cubicBezTo>
                  <a:cubicBezTo>
                    <a:pt x="193" y="409"/>
                    <a:pt x="193" y="411"/>
                    <a:pt x="194" y="413"/>
                  </a:cubicBezTo>
                  <a:cubicBezTo>
                    <a:pt x="196" y="419"/>
                    <a:pt x="198" y="425"/>
                    <a:pt x="201" y="431"/>
                  </a:cubicBezTo>
                  <a:cubicBezTo>
                    <a:pt x="202" y="434"/>
                    <a:pt x="202" y="437"/>
                    <a:pt x="204" y="439"/>
                  </a:cubicBezTo>
                  <a:cubicBezTo>
                    <a:pt x="206" y="441"/>
                    <a:pt x="208" y="440"/>
                    <a:pt x="210" y="439"/>
                  </a:cubicBezTo>
                  <a:cubicBezTo>
                    <a:pt x="213" y="439"/>
                    <a:pt x="213" y="439"/>
                    <a:pt x="216" y="440"/>
                  </a:cubicBezTo>
                  <a:cubicBezTo>
                    <a:pt x="221" y="441"/>
                    <a:pt x="226" y="440"/>
                    <a:pt x="231" y="442"/>
                  </a:cubicBezTo>
                  <a:cubicBezTo>
                    <a:pt x="232" y="440"/>
                    <a:pt x="232" y="437"/>
                    <a:pt x="235" y="436"/>
                  </a:cubicBezTo>
                  <a:cubicBezTo>
                    <a:pt x="236" y="435"/>
                    <a:pt x="241" y="436"/>
                    <a:pt x="243" y="436"/>
                  </a:cubicBezTo>
                  <a:cubicBezTo>
                    <a:pt x="249" y="437"/>
                    <a:pt x="252" y="439"/>
                    <a:pt x="254" y="445"/>
                  </a:cubicBezTo>
                  <a:cubicBezTo>
                    <a:pt x="256" y="450"/>
                    <a:pt x="258" y="455"/>
                    <a:pt x="258" y="460"/>
                  </a:cubicBezTo>
                  <a:cubicBezTo>
                    <a:pt x="258" y="460"/>
                    <a:pt x="258" y="461"/>
                    <a:pt x="258" y="462"/>
                  </a:cubicBezTo>
                  <a:cubicBezTo>
                    <a:pt x="258" y="462"/>
                    <a:pt x="259" y="462"/>
                    <a:pt x="259" y="461"/>
                  </a:cubicBezTo>
                  <a:cubicBezTo>
                    <a:pt x="266" y="458"/>
                    <a:pt x="273" y="465"/>
                    <a:pt x="278" y="469"/>
                  </a:cubicBezTo>
                  <a:cubicBezTo>
                    <a:pt x="282" y="472"/>
                    <a:pt x="284" y="470"/>
                    <a:pt x="288" y="469"/>
                  </a:cubicBezTo>
                  <a:cubicBezTo>
                    <a:pt x="291" y="468"/>
                    <a:pt x="295" y="470"/>
                    <a:pt x="298" y="470"/>
                  </a:cubicBezTo>
                  <a:cubicBezTo>
                    <a:pt x="302" y="469"/>
                    <a:pt x="312" y="469"/>
                    <a:pt x="314" y="466"/>
                  </a:cubicBezTo>
                  <a:cubicBezTo>
                    <a:pt x="316" y="463"/>
                    <a:pt x="318" y="459"/>
                    <a:pt x="319" y="455"/>
                  </a:cubicBezTo>
                  <a:cubicBezTo>
                    <a:pt x="319" y="451"/>
                    <a:pt x="320" y="447"/>
                    <a:pt x="324" y="445"/>
                  </a:cubicBezTo>
                  <a:cubicBezTo>
                    <a:pt x="328" y="443"/>
                    <a:pt x="330" y="439"/>
                    <a:pt x="335" y="439"/>
                  </a:cubicBezTo>
                  <a:cubicBezTo>
                    <a:pt x="336" y="439"/>
                    <a:pt x="337" y="438"/>
                    <a:pt x="338" y="438"/>
                  </a:cubicBezTo>
                  <a:cubicBezTo>
                    <a:pt x="337" y="436"/>
                    <a:pt x="336" y="433"/>
                    <a:pt x="335" y="431"/>
                  </a:cubicBezTo>
                  <a:cubicBezTo>
                    <a:pt x="334" y="427"/>
                    <a:pt x="336" y="423"/>
                    <a:pt x="333" y="419"/>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8" name="Freeform 79"/>
            <p:cNvSpPr>
              <a:spLocks/>
            </p:cNvSpPr>
            <p:nvPr/>
          </p:nvSpPr>
          <p:spPr bwMode="auto">
            <a:xfrm>
              <a:off x="3575050" y="5816600"/>
              <a:ext cx="1331912" cy="2249488"/>
            </a:xfrm>
            <a:custGeom>
              <a:avLst/>
              <a:gdLst>
                <a:gd name="T0" fmla="*/ 328 w 355"/>
                <a:gd name="T1" fmla="*/ 563 h 600"/>
                <a:gd name="T2" fmla="*/ 333 w 355"/>
                <a:gd name="T3" fmla="*/ 521 h 600"/>
                <a:gd name="T4" fmla="*/ 340 w 355"/>
                <a:gd name="T5" fmla="*/ 495 h 600"/>
                <a:gd name="T6" fmla="*/ 350 w 355"/>
                <a:gd name="T7" fmla="*/ 460 h 600"/>
                <a:gd name="T8" fmla="*/ 324 w 355"/>
                <a:gd name="T9" fmla="*/ 435 h 600"/>
                <a:gd name="T10" fmla="*/ 319 w 355"/>
                <a:gd name="T11" fmla="*/ 395 h 600"/>
                <a:gd name="T12" fmla="*/ 327 w 355"/>
                <a:gd name="T13" fmla="*/ 371 h 600"/>
                <a:gd name="T14" fmla="*/ 319 w 355"/>
                <a:gd name="T15" fmla="*/ 345 h 600"/>
                <a:gd name="T16" fmla="*/ 315 w 355"/>
                <a:gd name="T17" fmla="*/ 314 h 600"/>
                <a:gd name="T18" fmla="*/ 304 w 355"/>
                <a:gd name="T19" fmla="*/ 265 h 600"/>
                <a:gd name="T20" fmla="*/ 292 w 355"/>
                <a:gd name="T21" fmla="*/ 245 h 600"/>
                <a:gd name="T22" fmla="*/ 287 w 355"/>
                <a:gd name="T23" fmla="*/ 219 h 600"/>
                <a:gd name="T24" fmla="*/ 282 w 355"/>
                <a:gd name="T25" fmla="*/ 184 h 600"/>
                <a:gd name="T26" fmla="*/ 277 w 355"/>
                <a:gd name="T27" fmla="*/ 144 h 600"/>
                <a:gd name="T28" fmla="*/ 247 w 355"/>
                <a:gd name="T29" fmla="*/ 121 h 600"/>
                <a:gd name="T30" fmla="*/ 225 w 355"/>
                <a:gd name="T31" fmla="*/ 133 h 600"/>
                <a:gd name="T32" fmla="*/ 184 w 355"/>
                <a:gd name="T33" fmla="*/ 95 h 600"/>
                <a:gd name="T34" fmla="*/ 141 w 355"/>
                <a:gd name="T35" fmla="*/ 53 h 600"/>
                <a:gd name="T36" fmla="*/ 93 w 355"/>
                <a:gd name="T37" fmla="*/ 22 h 600"/>
                <a:gd name="T38" fmla="*/ 55 w 355"/>
                <a:gd name="T39" fmla="*/ 0 h 600"/>
                <a:gd name="T40" fmla="*/ 53 w 355"/>
                <a:gd name="T41" fmla="*/ 40 h 600"/>
                <a:gd name="T42" fmla="*/ 71 w 355"/>
                <a:gd name="T43" fmla="*/ 71 h 600"/>
                <a:gd name="T44" fmla="*/ 69 w 355"/>
                <a:gd name="T45" fmla="*/ 82 h 600"/>
                <a:gd name="T46" fmla="*/ 71 w 355"/>
                <a:gd name="T47" fmla="*/ 106 h 600"/>
                <a:gd name="T48" fmla="*/ 39 w 355"/>
                <a:gd name="T49" fmla="*/ 78 h 600"/>
                <a:gd name="T50" fmla="*/ 43 w 355"/>
                <a:gd name="T51" fmla="*/ 108 h 600"/>
                <a:gd name="T52" fmla="*/ 59 w 355"/>
                <a:gd name="T53" fmla="*/ 112 h 600"/>
                <a:gd name="T54" fmla="*/ 46 w 355"/>
                <a:gd name="T55" fmla="*/ 127 h 600"/>
                <a:gd name="T56" fmla="*/ 27 w 355"/>
                <a:gd name="T57" fmla="*/ 134 h 600"/>
                <a:gd name="T58" fmla="*/ 28 w 355"/>
                <a:gd name="T59" fmla="*/ 110 h 600"/>
                <a:gd name="T60" fmla="*/ 9 w 355"/>
                <a:gd name="T61" fmla="*/ 153 h 600"/>
                <a:gd name="T62" fmla="*/ 17 w 355"/>
                <a:gd name="T63" fmla="*/ 159 h 600"/>
                <a:gd name="T64" fmla="*/ 26 w 355"/>
                <a:gd name="T65" fmla="*/ 170 h 600"/>
                <a:gd name="T66" fmla="*/ 37 w 355"/>
                <a:gd name="T67" fmla="*/ 180 h 600"/>
                <a:gd name="T68" fmla="*/ 57 w 355"/>
                <a:gd name="T69" fmla="*/ 193 h 600"/>
                <a:gd name="T70" fmla="*/ 85 w 355"/>
                <a:gd name="T71" fmla="*/ 213 h 600"/>
                <a:gd name="T72" fmla="*/ 83 w 355"/>
                <a:gd name="T73" fmla="*/ 238 h 600"/>
                <a:gd name="T74" fmla="*/ 85 w 355"/>
                <a:gd name="T75" fmla="*/ 263 h 600"/>
                <a:gd name="T76" fmla="*/ 113 w 355"/>
                <a:gd name="T77" fmla="*/ 325 h 600"/>
                <a:gd name="T78" fmla="*/ 130 w 355"/>
                <a:gd name="T79" fmla="*/ 328 h 600"/>
                <a:gd name="T80" fmla="*/ 143 w 355"/>
                <a:gd name="T81" fmla="*/ 335 h 600"/>
                <a:gd name="T82" fmla="*/ 167 w 355"/>
                <a:gd name="T83" fmla="*/ 344 h 600"/>
                <a:gd name="T84" fmla="*/ 179 w 355"/>
                <a:gd name="T85" fmla="*/ 344 h 600"/>
                <a:gd name="T86" fmla="*/ 176 w 355"/>
                <a:gd name="T87" fmla="*/ 362 h 600"/>
                <a:gd name="T88" fmla="*/ 166 w 355"/>
                <a:gd name="T89" fmla="*/ 385 h 600"/>
                <a:gd name="T90" fmla="*/ 182 w 355"/>
                <a:gd name="T91" fmla="*/ 426 h 600"/>
                <a:gd name="T92" fmla="*/ 193 w 355"/>
                <a:gd name="T93" fmla="*/ 451 h 600"/>
                <a:gd name="T94" fmla="*/ 202 w 355"/>
                <a:gd name="T95" fmla="*/ 462 h 600"/>
                <a:gd name="T96" fmla="*/ 213 w 355"/>
                <a:gd name="T97" fmla="*/ 477 h 600"/>
                <a:gd name="T98" fmla="*/ 233 w 355"/>
                <a:gd name="T99" fmla="*/ 492 h 600"/>
                <a:gd name="T100" fmla="*/ 243 w 355"/>
                <a:gd name="T101" fmla="*/ 525 h 600"/>
                <a:gd name="T102" fmla="*/ 249 w 355"/>
                <a:gd name="T103" fmla="*/ 568 h 600"/>
                <a:gd name="T104" fmla="*/ 255 w 355"/>
                <a:gd name="T105" fmla="*/ 590 h 600"/>
                <a:gd name="T106" fmla="*/ 272 w 355"/>
                <a:gd name="T107" fmla="*/ 598 h 600"/>
                <a:gd name="T108" fmla="*/ 303 w 355"/>
                <a:gd name="T109" fmla="*/ 593 h 600"/>
                <a:gd name="T110" fmla="*/ 320 w 355"/>
                <a:gd name="T111" fmla="*/ 59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600">
                  <a:moveTo>
                    <a:pt x="325" y="587"/>
                  </a:moveTo>
                  <a:cubicBezTo>
                    <a:pt x="330" y="584"/>
                    <a:pt x="332" y="583"/>
                    <a:pt x="331" y="577"/>
                  </a:cubicBezTo>
                  <a:cubicBezTo>
                    <a:pt x="330" y="573"/>
                    <a:pt x="330" y="567"/>
                    <a:pt x="328" y="563"/>
                  </a:cubicBezTo>
                  <a:cubicBezTo>
                    <a:pt x="326" y="558"/>
                    <a:pt x="324" y="556"/>
                    <a:pt x="325" y="551"/>
                  </a:cubicBezTo>
                  <a:cubicBezTo>
                    <a:pt x="327" y="545"/>
                    <a:pt x="331" y="543"/>
                    <a:pt x="331" y="537"/>
                  </a:cubicBezTo>
                  <a:cubicBezTo>
                    <a:pt x="331" y="531"/>
                    <a:pt x="329" y="526"/>
                    <a:pt x="333" y="521"/>
                  </a:cubicBezTo>
                  <a:cubicBezTo>
                    <a:pt x="336" y="519"/>
                    <a:pt x="337" y="519"/>
                    <a:pt x="338" y="516"/>
                  </a:cubicBezTo>
                  <a:cubicBezTo>
                    <a:pt x="338" y="513"/>
                    <a:pt x="338" y="510"/>
                    <a:pt x="338" y="507"/>
                  </a:cubicBezTo>
                  <a:cubicBezTo>
                    <a:pt x="339" y="503"/>
                    <a:pt x="339" y="499"/>
                    <a:pt x="340" y="495"/>
                  </a:cubicBezTo>
                  <a:cubicBezTo>
                    <a:pt x="350" y="493"/>
                    <a:pt x="355" y="494"/>
                    <a:pt x="354" y="482"/>
                  </a:cubicBezTo>
                  <a:cubicBezTo>
                    <a:pt x="354" y="477"/>
                    <a:pt x="352" y="472"/>
                    <a:pt x="351" y="467"/>
                  </a:cubicBezTo>
                  <a:cubicBezTo>
                    <a:pt x="351" y="465"/>
                    <a:pt x="351" y="461"/>
                    <a:pt x="350" y="460"/>
                  </a:cubicBezTo>
                  <a:cubicBezTo>
                    <a:pt x="347" y="457"/>
                    <a:pt x="341" y="459"/>
                    <a:pt x="337" y="457"/>
                  </a:cubicBezTo>
                  <a:cubicBezTo>
                    <a:pt x="334" y="455"/>
                    <a:pt x="331" y="450"/>
                    <a:pt x="329" y="447"/>
                  </a:cubicBezTo>
                  <a:cubicBezTo>
                    <a:pt x="325" y="443"/>
                    <a:pt x="327" y="439"/>
                    <a:pt x="324" y="435"/>
                  </a:cubicBezTo>
                  <a:cubicBezTo>
                    <a:pt x="321" y="430"/>
                    <a:pt x="307" y="429"/>
                    <a:pt x="312" y="421"/>
                  </a:cubicBezTo>
                  <a:cubicBezTo>
                    <a:pt x="314" y="417"/>
                    <a:pt x="317" y="417"/>
                    <a:pt x="318" y="413"/>
                  </a:cubicBezTo>
                  <a:cubicBezTo>
                    <a:pt x="320" y="407"/>
                    <a:pt x="317" y="401"/>
                    <a:pt x="319" y="395"/>
                  </a:cubicBezTo>
                  <a:cubicBezTo>
                    <a:pt x="320" y="393"/>
                    <a:pt x="321" y="392"/>
                    <a:pt x="321" y="389"/>
                  </a:cubicBezTo>
                  <a:cubicBezTo>
                    <a:pt x="322" y="387"/>
                    <a:pt x="321" y="385"/>
                    <a:pt x="321" y="383"/>
                  </a:cubicBezTo>
                  <a:cubicBezTo>
                    <a:pt x="322" y="377"/>
                    <a:pt x="330" y="378"/>
                    <a:pt x="327" y="371"/>
                  </a:cubicBezTo>
                  <a:cubicBezTo>
                    <a:pt x="326" y="367"/>
                    <a:pt x="322" y="366"/>
                    <a:pt x="322" y="362"/>
                  </a:cubicBezTo>
                  <a:cubicBezTo>
                    <a:pt x="321" y="360"/>
                    <a:pt x="322" y="357"/>
                    <a:pt x="321" y="354"/>
                  </a:cubicBezTo>
                  <a:cubicBezTo>
                    <a:pt x="320" y="350"/>
                    <a:pt x="319" y="349"/>
                    <a:pt x="319" y="345"/>
                  </a:cubicBezTo>
                  <a:cubicBezTo>
                    <a:pt x="319" y="340"/>
                    <a:pt x="319" y="340"/>
                    <a:pt x="316" y="338"/>
                  </a:cubicBezTo>
                  <a:cubicBezTo>
                    <a:pt x="310" y="334"/>
                    <a:pt x="309" y="333"/>
                    <a:pt x="312" y="327"/>
                  </a:cubicBezTo>
                  <a:cubicBezTo>
                    <a:pt x="316" y="322"/>
                    <a:pt x="314" y="319"/>
                    <a:pt x="315" y="314"/>
                  </a:cubicBezTo>
                  <a:cubicBezTo>
                    <a:pt x="316" y="305"/>
                    <a:pt x="315" y="302"/>
                    <a:pt x="311" y="293"/>
                  </a:cubicBezTo>
                  <a:cubicBezTo>
                    <a:pt x="308" y="288"/>
                    <a:pt x="303" y="286"/>
                    <a:pt x="304" y="279"/>
                  </a:cubicBezTo>
                  <a:cubicBezTo>
                    <a:pt x="305" y="273"/>
                    <a:pt x="307" y="270"/>
                    <a:pt x="304" y="265"/>
                  </a:cubicBezTo>
                  <a:cubicBezTo>
                    <a:pt x="303" y="261"/>
                    <a:pt x="304" y="263"/>
                    <a:pt x="301" y="261"/>
                  </a:cubicBezTo>
                  <a:cubicBezTo>
                    <a:pt x="298" y="260"/>
                    <a:pt x="293" y="261"/>
                    <a:pt x="291" y="258"/>
                  </a:cubicBezTo>
                  <a:cubicBezTo>
                    <a:pt x="289" y="255"/>
                    <a:pt x="292" y="248"/>
                    <a:pt x="292" y="245"/>
                  </a:cubicBezTo>
                  <a:cubicBezTo>
                    <a:pt x="292" y="242"/>
                    <a:pt x="292" y="241"/>
                    <a:pt x="291" y="238"/>
                  </a:cubicBezTo>
                  <a:cubicBezTo>
                    <a:pt x="290" y="236"/>
                    <a:pt x="288" y="234"/>
                    <a:pt x="287" y="231"/>
                  </a:cubicBezTo>
                  <a:cubicBezTo>
                    <a:pt x="286" y="228"/>
                    <a:pt x="287" y="223"/>
                    <a:pt x="287" y="219"/>
                  </a:cubicBezTo>
                  <a:cubicBezTo>
                    <a:pt x="287" y="215"/>
                    <a:pt x="287" y="211"/>
                    <a:pt x="286" y="207"/>
                  </a:cubicBezTo>
                  <a:cubicBezTo>
                    <a:pt x="284" y="203"/>
                    <a:pt x="282" y="200"/>
                    <a:pt x="280" y="196"/>
                  </a:cubicBezTo>
                  <a:cubicBezTo>
                    <a:pt x="279" y="191"/>
                    <a:pt x="281" y="188"/>
                    <a:pt x="282" y="184"/>
                  </a:cubicBezTo>
                  <a:cubicBezTo>
                    <a:pt x="284" y="179"/>
                    <a:pt x="282" y="174"/>
                    <a:pt x="283" y="169"/>
                  </a:cubicBezTo>
                  <a:cubicBezTo>
                    <a:pt x="284" y="162"/>
                    <a:pt x="285" y="159"/>
                    <a:pt x="282" y="153"/>
                  </a:cubicBezTo>
                  <a:cubicBezTo>
                    <a:pt x="281" y="149"/>
                    <a:pt x="279" y="146"/>
                    <a:pt x="277" y="144"/>
                  </a:cubicBezTo>
                  <a:cubicBezTo>
                    <a:pt x="273" y="141"/>
                    <a:pt x="268" y="141"/>
                    <a:pt x="265" y="138"/>
                  </a:cubicBezTo>
                  <a:cubicBezTo>
                    <a:pt x="262" y="136"/>
                    <a:pt x="260" y="132"/>
                    <a:pt x="257" y="130"/>
                  </a:cubicBezTo>
                  <a:cubicBezTo>
                    <a:pt x="253" y="126"/>
                    <a:pt x="250" y="125"/>
                    <a:pt x="247" y="121"/>
                  </a:cubicBezTo>
                  <a:cubicBezTo>
                    <a:pt x="242" y="115"/>
                    <a:pt x="243" y="119"/>
                    <a:pt x="239" y="123"/>
                  </a:cubicBezTo>
                  <a:cubicBezTo>
                    <a:pt x="238" y="125"/>
                    <a:pt x="236" y="126"/>
                    <a:pt x="234" y="128"/>
                  </a:cubicBezTo>
                  <a:cubicBezTo>
                    <a:pt x="231" y="131"/>
                    <a:pt x="230" y="134"/>
                    <a:pt x="225" y="133"/>
                  </a:cubicBezTo>
                  <a:cubicBezTo>
                    <a:pt x="222" y="132"/>
                    <a:pt x="219" y="128"/>
                    <a:pt x="216" y="126"/>
                  </a:cubicBezTo>
                  <a:cubicBezTo>
                    <a:pt x="213" y="123"/>
                    <a:pt x="210" y="119"/>
                    <a:pt x="207" y="115"/>
                  </a:cubicBezTo>
                  <a:cubicBezTo>
                    <a:pt x="200" y="108"/>
                    <a:pt x="191" y="103"/>
                    <a:pt x="184" y="95"/>
                  </a:cubicBezTo>
                  <a:cubicBezTo>
                    <a:pt x="177" y="87"/>
                    <a:pt x="171" y="78"/>
                    <a:pt x="163" y="71"/>
                  </a:cubicBezTo>
                  <a:cubicBezTo>
                    <a:pt x="159" y="68"/>
                    <a:pt x="155" y="66"/>
                    <a:pt x="152" y="63"/>
                  </a:cubicBezTo>
                  <a:cubicBezTo>
                    <a:pt x="148" y="59"/>
                    <a:pt x="145" y="56"/>
                    <a:pt x="141" y="53"/>
                  </a:cubicBezTo>
                  <a:cubicBezTo>
                    <a:pt x="137" y="50"/>
                    <a:pt x="133" y="48"/>
                    <a:pt x="129" y="44"/>
                  </a:cubicBezTo>
                  <a:cubicBezTo>
                    <a:pt x="126" y="41"/>
                    <a:pt x="123" y="38"/>
                    <a:pt x="119" y="36"/>
                  </a:cubicBezTo>
                  <a:cubicBezTo>
                    <a:pt x="110" y="31"/>
                    <a:pt x="101" y="27"/>
                    <a:pt x="93" y="22"/>
                  </a:cubicBezTo>
                  <a:cubicBezTo>
                    <a:pt x="86" y="17"/>
                    <a:pt x="78" y="14"/>
                    <a:pt x="71" y="9"/>
                  </a:cubicBezTo>
                  <a:cubicBezTo>
                    <a:pt x="67" y="7"/>
                    <a:pt x="62" y="4"/>
                    <a:pt x="58" y="2"/>
                  </a:cubicBezTo>
                  <a:cubicBezTo>
                    <a:pt x="57" y="1"/>
                    <a:pt x="56" y="0"/>
                    <a:pt x="55" y="0"/>
                  </a:cubicBezTo>
                  <a:cubicBezTo>
                    <a:pt x="55" y="6"/>
                    <a:pt x="54" y="12"/>
                    <a:pt x="54" y="17"/>
                  </a:cubicBezTo>
                  <a:cubicBezTo>
                    <a:pt x="54" y="22"/>
                    <a:pt x="61" y="20"/>
                    <a:pt x="58" y="26"/>
                  </a:cubicBezTo>
                  <a:cubicBezTo>
                    <a:pt x="58" y="27"/>
                    <a:pt x="52" y="39"/>
                    <a:pt x="53" y="40"/>
                  </a:cubicBezTo>
                  <a:cubicBezTo>
                    <a:pt x="57" y="43"/>
                    <a:pt x="62" y="45"/>
                    <a:pt x="67" y="48"/>
                  </a:cubicBezTo>
                  <a:cubicBezTo>
                    <a:pt x="69" y="50"/>
                    <a:pt x="76" y="52"/>
                    <a:pt x="75" y="55"/>
                  </a:cubicBezTo>
                  <a:cubicBezTo>
                    <a:pt x="74" y="60"/>
                    <a:pt x="72" y="66"/>
                    <a:pt x="71" y="71"/>
                  </a:cubicBezTo>
                  <a:cubicBezTo>
                    <a:pt x="67" y="69"/>
                    <a:pt x="64" y="68"/>
                    <a:pt x="60" y="67"/>
                  </a:cubicBezTo>
                  <a:cubicBezTo>
                    <a:pt x="60" y="68"/>
                    <a:pt x="57" y="75"/>
                    <a:pt x="58" y="75"/>
                  </a:cubicBezTo>
                  <a:cubicBezTo>
                    <a:pt x="62" y="78"/>
                    <a:pt x="66" y="80"/>
                    <a:pt x="69" y="82"/>
                  </a:cubicBezTo>
                  <a:cubicBezTo>
                    <a:pt x="73" y="84"/>
                    <a:pt x="75" y="84"/>
                    <a:pt x="73" y="88"/>
                  </a:cubicBezTo>
                  <a:cubicBezTo>
                    <a:pt x="72" y="93"/>
                    <a:pt x="71" y="94"/>
                    <a:pt x="74" y="98"/>
                  </a:cubicBezTo>
                  <a:cubicBezTo>
                    <a:pt x="71" y="99"/>
                    <a:pt x="71" y="103"/>
                    <a:pt x="71" y="106"/>
                  </a:cubicBezTo>
                  <a:cubicBezTo>
                    <a:pt x="69" y="105"/>
                    <a:pt x="62" y="102"/>
                    <a:pt x="64" y="99"/>
                  </a:cubicBezTo>
                  <a:cubicBezTo>
                    <a:pt x="66" y="95"/>
                    <a:pt x="66" y="96"/>
                    <a:pt x="62" y="93"/>
                  </a:cubicBezTo>
                  <a:cubicBezTo>
                    <a:pt x="55" y="88"/>
                    <a:pt x="47" y="83"/>
                    <a:pt x="39" y="78"/>
                  </a:cubicBezTo>
                  <a:cubicBezTo>
                    <a:pt x="39" y="78"/>
                    <a:pt x="34" y="87"/>
                    <a:pt x="33" y="88"/>
                  </a:cubicBezTo>
                  <a:cubicBezTo>
                    <a:pt x="31" y="90"/>
                    <a:pt x="34" y="92"/>
                    <a:pt x="35" y="95"/>
                  </a:cubicBezTo>
                  <a:cubicBezTo>
                    <a:pt x="38" y="99"/>
                    <a:pt x="41" y="104"/>
                    <a:pt x="43" y="108"/>
                  </a:cubicBezTo>
                  <a:cubicBezTo>
                    <a:pt x="44" y="109"/>
                    <a:pt x="45" y="110"/>
                    <a:pt x="45" y="111"/>
                  </a:cubicBezTo>
                  <a:cubicBezTo>
                    <a:pt x="45" y="112"/>
                    <a:pt x="43" y="112"/>
                    <a:pt x="44" y="114"/>
                  </a:cubicBezTo>
                  <a:cubicBezTo>
                    <a:pt x="50" y="113"/>
                    <a:pt x="53" y="111"/>
                    <a:pt x="59" y="112"/>
                  </a:cubicBezTo>
                  <a:cubicBezTo>
                    <a:pt x="57" y="115"/>
                    <a:pt x="55" y="118"/>
                    <a:pt x="53" y="121"/>
                  </a:cubicBezTo>
                  <a:cubicBezTo>
                    <a:pt x="51" y="124"/>
                    <a:pt x="56" y="128"/>
                    <a:pt x="50" y="129"/>
                  </a:cubicBezTo>
                  <a:cubicBezTo>
                    <a:pt x="49" y="129"/>
                    <a:pt x="48" y="127"/>
                    <a:pt x="46" y="127"/>
                  </a:cubicBezTo>
                  <a:cubicBezTo>
                    <a:pt x="43" y="129"/>
                    <a:pt x="45" y="128"/>
                    <a:pt x="42" y="127"/>
                  </a:cubicBezTo>
                  <a:cubicBezTo>
                    <a:pt x="37" y="126"/>
                    <a:pt x="38" y="124"/>
                    <a:pt x="34" y="129"/>
                  </a:cubicBezTo>
                  <a:cubicBezTo>
                    <a:pt x="32" y="133"/>
                    <a:pt x="32" y="137"/>
                    <a:pt x="27" y="134"/>
                  </a:cubicBezTo>
                  <a:cubicBezTo>
                    <a:pt x="25" y="132"/>
                    <a:pt x="29" y="128"/>
                    <a:pt x="30" y="126"/>
                  </a:cubicBezTo>
                  <a:cubicBezTo>
                    <a:pt x="31" y="125"/>
                    <a:pt x="36" y="118"/>
                    <a:pt x="35" y="118"/>
                  </a:cubicBezTo>
                  <a:cubicBezTo>
                    <a:pt x="32" y="116"/>
                    <a:pt x="30" y="113"/>
                    <a:pt x="28" y="110"/>
                  </a:cubicBezTo>
                  <a:cubicBezTo>
                    <a:pt x="23" y="118"/>
                    <a:pt x="18" y="125"/>
                    <a:pt x="14" y="133"/>
                  </a:cubicBezTo>
                  <a:cubicBezTo>
                    <a:pt x="9" y="140"/>
                    <a:pt x="6" y="143"/>
                    <a:pt x="0" y="147"/>
                  </a:cubicBezTo>
                  <a:cubicBezTo>
                    <a:pt x="3" y="149"/>
                    <a:pt x="6" y="151"/>
                    <a:pt x="9" y="153"/>
                  </a:cubicBezTo>
                  <a:cubicBezTo>
                    <a:pt x="12" y="155"/>
                    <a:pt x="14" y="151"/>
                    <a:pt x="15" y="149"/>
                  </a:cubicBezTo>
                  <a:cubicBezTo>
                    <a:pt x="17" y="147"/>
                    <a:pt x="22" y="152"/>
                    <a:pt x="22" y="152"/>
                  </a:cubicBezTo>
                  <a:cubicBezTo>
                    <a:pt x="20" y="154"/>
                    <a:pt x="19" y="157"/>
                    <a:pt x="17" y="159"/>
                  </a:cubicBezTo>
                  <a:cubicBezTo>
                    <a:pt x="20" y="161"/>
                    <a:pt x="23" y="164"/>
                    <a:pt x="25" y="165"/>
                  </a:cubicBezTo>
                  <a:cubicBezTo>
                    <a:pt x="24" y="167"/>
                    <a:pt x="22" y="167"/>
                    <a:pt x="23" y="170"/>
                  </a:cubicBezTo>
                  <a:cubicBezTo>
                    <a:pt x="24" y="170"/>
                    <a:pt x="25" y="170"/>
                    <a:pt x="26" y="170"/>
                  </a:cubicBezTo>
                  <a:cubicBezTo>
                    <a:pt x="28" y="171"/>
                    <a:pt x="27" y="170"/>
                    <a:pt x="29" y="172"/>
                  </a:cubicBezTo>
                  <a:cubicBezTo>
                    <a:pt x="30" y="173"/>
                    <a:pt x="31" y="174"/>
                    <a:pt x="32" y="176"/>
                  </a:cubicBezTo>
                  <a:cubicBezTo>
                    <a:pt x="33" y="178"/>
                    <a:pt x="35" y="179"/>
                    <a:pt x="37" y="180"/>
                  </a:cubicBezTo>
                  <a:cubicBezTo>
                    <a:pt x="40" y="182"/>
                    <a:pt x="42" y="182"/>
                    <a:pt x="44" y="185"/>
                  </a:cubicBezTo>
                  <a:cubicBezTo>
                    <a:pt x="47" y="189"/>
                    <a:pt x="47" y="191"/>
                    <a:pt x="52" y="192"/>
                  </a:cubicBezTo>
                  <a:cubicBezTo>
                    <a:pt x="53" y="193"/>
                    <a:pt x="56" y="194"/>
                    <a:pt x="57" y="193"/>
                  </a:cubicBezTo>
                  <a:cubicBezTo>
                    <a:pt x="58" y="193"/>
                    <a:pt x="60" y="192"/>
                    <a:pt x="60" y="192"/>
                  </a:cubicBezTo>
                  <a:cubicBezTo>
                    <a:pt x="63" y="192"/>
                    <a:pt x="66" y="196"/>
                    <a:pt x="68" y="198"/>
                  </a:cubicBezTo>
                  <a:cubicBezTo>
                    <a:pt x="73" y="204"/>
                    <a:pt x="80" y="207"/>
                    <a:pt x="85" y="213"/>
                  </a:cubicBezTo>
                  <a:cubicBezTo>
                    <a:pt x="87" y="215"/>
                    <a:pt x="88" y="218"/>
                    <a:pt x="88" y="221"/>
                  </a:cubicBezTo>
                  <a:cubicBezTo>
                    <a:pt x="89" y="225"/>
                    <a:pt x="87" y="227"/>
                    <a:pt x="85" y="230"/>
                  </a:cubicBezTo>
                  <a:cubicBezTo>
                    <a:pt x="84" y="232"/>
                    <a:pt x="84" y="236"/>
                    <a:pt x="83" y="238"/>
                  </a:cubicBezTo>
                  <a:cubicBezTo>
                    <a:pt x="80" y="240"/>
                    <a:pt x="76" y="240"/>
                    <a:pt x="78" y="244"/>
                  </a:cubicBezTo>
                  <a:cubicBezTo>
                    <a:pt x="78" y="247"/>
                    <a:pt x="82" y="251"/>
                    <a:pt x="83" y="253"/>
                  </a:cubicBezTo>
                  <a:cubicBezTo>
                    <a:pt x="85" y="256"/>
                    <a:pt x="86" y="259"/>
                    <a:pt x="85" y="263"/>
                  </a:cubicBezTo>
                  <a:cubicBezTo>
                    <a:pt x="83" y="270"/>
                    <a:pt x="84" y="275"/>
                    <a:pt x="87" y="282"/>
                  </a:cubicBezTo>
                  <a:cubicBezTo>
                    <a:pt x="91" y="290"/>
                    <a:pt x="96" y="297"/>
                    <a:pt x="99" y="305"/>
                  </a:cubicBezTo>
                  <a:cubicBezTo>
                    <a:pt x="102" y="311"/>
                    <a:pt x="105" y="322"/>
                    <a:pt x="113" y="325"/>
                  </a:cubicBezTo>
                  <a:cubicBezTo>
                    <a:pt x="115" y="319"/>
                    <a:pt x="120" y="319"/>
                    <a:pt x="125" y="316"/>
                  </a:cubicBezTo>
                  <a:cubicBezTo>
                    <a:pt x="126" y="318"/>
                    <a:pt x="126" y="320"/>
                    <a:pt x="128" y="322"/>
                  </a:cubicBezTo>
                  <a:cubicBezTo>
                    <a:pt x="128" y="323"/>
                    <a:pt x="130" y="328"/>
                    <a:pt x="130" y="328"/>
                  </a:cubicBezTo>
                  <a:cubicBezTo>
                    <a:pt x="134" y="330"/>
                    <a:pt x="138" y="322"/>
                    <a:pt x="138" y="319"/>
                  </a:cubicBezTo>
                  <a:cubicBezTo>
                    <a:pt x="141" y="319"/>
                    <a:pt x="144" y="323"/>
                    <a:pt x="145" y="325"/>
                  </a:cubicBezTo>
                  <a:cubicBezTo>
                    <a:pt x="146" y="329"/>
                    <a:pt x="143" y="331"/>
                    <a:pt x="143" y="335"/>
                  </a:cubicBezTo>
                  <a:cubicBezTo>
                    <a:pt x="142" y="339"/>
                    <a:pt x="146" y="343"/>
                    <a:pt x="148" y="346"/>
                  </a:cubicBezTo>
                  <a:cubicBezTo>
                    <a:pt x="150" y="351"/>
                    <a:pt x="151" y="348"/>
                    <a:pt x="155" y="346"/>
                  </a:cubicBezTo>
                  <a:cubicBezTo>
                    <a:pt x="160" y="345"/>
                    <a:pt x="163" y="348"/>
                    <a:pt x="167" y="344"/>
                  </a:cubicBezTo>
                  <a:cubicBezTo>
                    <a:pt x="170" y="342"/>
                    <a:pt x="169" y="341"/>
                    <a:pt x="173" y="341"/>
                  </a:cubicBezTo>
                  <a:cubicBezTo>
                    <a:pt x="175" y="340"/>
                    <a:pt x="177" y="341"/>
                    <a:pt x="179" y="341"/>
                  </a:cubicBezTo>
                  <a:cubicBezTo>
                    <a:pt x="179" y="342"/>
                    <a:pt x="179" y="343"/>
                    <a:pt x="179" y="344"/>
                  </a:cubicBezTo>
                  <a:cubicBezTo>
                    <a:pt x="179" y="346"/>
                    <a:pt x="180" y="347"/>
                    <a:pt x="180" y="348"/>
                  </a:cubicBezTo>
                  <a:cubicBezTo>
                    <a:pt x="181" y="351"/>
                    <a:pt x="182" y="354"/>
                    <a:pt x="182" y="357"/>
                  </a:cubicBezTo>
                  <a:cubicBezTo>
                    <a:pt x="181" y="361"/>
                    <a:pt x="179" y="360"/>
                    <a:pt x="176" y="362"/>
                  </a:cubicBezTo>
                  <a:cubicBezTo>
                    <a:pt x="174" y="364"/>
                    <a:pt x="173" y="368"/>
                    <a:pt x="171" y="370"/>
                  </a:cubicBezTo>
                  <a:cubicBezTo>
                    <a:pt x="168" y="372"/>
                    <a:pt x="166" y="372"/>
                    <a:pt x="166" y="376"/>
                  </a:cubicBezTo>
                  <a:cubicBezTo>
                    <a:pt x="166" y="378"/>
                    <a:pt x="166" y="383"/>
                    <a:pt x="166" y="385"/>
                  </a:cubicBezTo>
                  <a:cubicBezTo>
                    <a:pt x="168" y="391"/>
                    <a:pt x="177" y="394"/>
                    <a:pt x="178" y="401"/>
                  </a:cubicBezTo>
                  <a:cubicBezTo>
                    <a:pt x="180" y="407"/>
                    <a:pt x="176" y="412"/>
                    <a:pt x="177" y="418"/>
                  </a:cubicBezTo>
                  <a:cubicBezTo>
                    <a:pt x="178" y="422"/>
                    <a:pt x="181" y="423"/>
                    <a:pt x="182" y="426"/>
                  </a:cubicBezTo>
                  <a:cubicBezTo>
                    <a:pt x="184" y="430"/>
                    <a:pt x="181" y="434"/>
                    <a:pt x="184" y="438"/>
                  </a:cubicBezTo>
                  <a:cubicBezTo>
                    <a:pt x="186" y="441"/>
                    <a:pt x="188" y="444"/>
                    <a:pt x="190" y="447"/>
                  </a:cubicBezTo>
                  <a:cubicBezTo>
                    <a:pt x="190" y="449"/>
                    <a:pt x="192" y="450"/>
                    <a:pt x="193" y="451"/>
                  </a:cubicBezTo>
                  <a:cubicBezTo>
                    <a:pt x="194" y="451"/>
                    <a:pt x="195" y="451"/>
                    <a:pt x="195" y="451"/>
                  </a:cubicBezTo>
                  <a:cubicBezTo>
                    <a:pt x="196" y="452"/>
                    <a:pt x="196" y="453"/>
                    <a:pt x="197" y="455"/>
                  </a:cubicBezTo>
                  <a:cubicBezTo>
                    <a:pt x="198" y="458"/>
                    <a:pt x="200" y="459"/>
                    <a:pt x="202" y="462"/>
                  </a:cubicBezTo>
                  <a:cubicBezTo>
                    <a:pt x="203" y="464"/>
                    <a:pt x="202" y="467"/>
                    <a:pt x="202" y="470"/>
                  </a:cubicBezTo>
                  <a:cubicBezTo>
                    <a:pt x="202" y="472"/>
                    <a:pt x="203" y="473"/>
                    <a:pt x="203" y="475"/>
                  </a:cubicBezTo>
                  <a:cubicBezTo>
                    <a:pt x="206" y="475"/>
                    <a:pt x="210" y="475"/>
                    <a:pt x="213" y="477"/>
                  </a:cubicBezTo>
                  <a:cubicBezTo>
                    <a:pt x="216" y="480"/>
                    <a:pt x="217" y="484"/>
                    <a:pt x="220" y="486"/>
                  </a:cubicBezTo>
                  <a:cubicBezTo>
                    <a:pt x="222" y="486"/>
                    <a:pt x="224" y="486"/>
                    <a:pt x="226" y="486"/>
                  </a:cubicBezTo>
                  <a:cubicBezTo>
                    <a:pt x="232" y="486"/>
                    <a:pt x="231" y="487"/>
                    <a:pt x="233" y="492"/>
                  </a:cubicBezTo>
                  <a:cubicBezTo>
                    <a:pt x="235" y="496"/>
                    <a:pt x="237" y="499"/>
                    <a:pt x="237" y="504"/>
                  </a:cubicBezTo>
                  <a:cubicBezTo>
                    <a:pt x="237" y="510"/>
                    <a:pt x="242" y="513"/>
                    <a:pt x="242" y="519"/>
                  </a:cubicBezTo>
                  <a:cubicBezTo>
                    <a:pt x="242" y="522"/>
                    <a:pt x="242" y="523"/>
                    <a:pt x="243" y="525"/>
                  </a:cubicBezTo>
                  <a:cubicBezTo>
                    <a:pt x="244" y="528"/>
                    <a:pt x="246" y="530"/>
                    <a:pt x="246" y="534"/>
                  </a:cubicBezTo>
                  <a:cubicBezTo>
                    <a:pt x="248" y="542"/>
                    <a:pt x="250" y="549"/>
                    <a:pt x="248" y="557"/>
                  </a:cubicBezTo>
                  <a:cubicBezTo>
                    <a:pt x="246" y="562"/>
                    <a:pt x="248" y="564"/>
                    <a:pt x="249" y="568"/>
                  </a:cubicBezTo>
                  <a:cubicBezTo>
                    <a:pt x="250" y="570"/>
                    <a:pt x="249" y="572"/>
                    <a:pt x="249" y="573"/>
                  </a:cubicBezTo>
                  <a:cubicBezTo>
                    <a:pt x="250" y="576"/>
                    <a:pt x="252" y="576"/>
                    <a:pt x="253" y="578"/>
                  </a:cubicBezTo>
                  <a:cubicBezTo>
                    <a:pt x="256" y="582"/>
                    <a:pt x="254" y="586"/>
                    <a:pt x="255" y="590"/>
                  </a:cubicBezTo>
                  <a:cubicBezTo>
                    <a:pt x="256" y="592"/>
                    <a:pt x="257" y="595"/>
                    <a:pt x="258" y="597"/>
                  </a:cubicBezTo>
                  <a:cubicBezTo>
                    <a:pt x="261" y="595"/>
                    <a:pt x="263" y="594"/>
                    <a:pt x="267" y="596"/>
                  </a:cubicBezTo>
                  <a:cubicBezTo>
                    <a:pt x="269" y="597"/>
                    <a:pt x="270" y="598"/>
                    <a:pt x="272" y="598"/>
                  </a:cubicBezTo>
                  <a:cubicBezTo>
                    <a:pt x="275" y="598"/>
                    <a:pt x="277" y="597"/>
                    <a:pt x="280" y="598"/>
                  </a:cubicBezTo>
                  <a:cubicBezTo>
                    <a:pt x="284" y="600"/>
                    <a:pt x="289" y="598"/>
                    <a:pt x="293" y="597"/>
                  </a:cubicBezTo>
                  <a:cubicBezTo>
                    <a:pt x="297" y="596"/>
                    <a:pt x="299" y="593"/>
                    <a:pt x="303" y="593"/>
                  </a:cubicBezTo>
                  <a:cubicBezTo>
                    <a:pt x="306" y="592"/>
                    <a:pt x="308" y="591"/>
                    <a:pt x="311" y="592"/>
                  </a:cubicBezTo>
                  <a:cubicBezTo>
                    <a:pt x="313" y="593"/>
                    <a:pt x="315" y="593"/>
                    <a:pt x="316" y="592"/>
                  </a:cubicBezTo>
                  <a:cubicBezTo>
                    <a:pt x="317" y="590"/>
                    <a:pt x="318" y="590"/>
                    <a:pt x="320" y="590"/>
                  </a:cubicBezTo>
                  <a:cubicBezTo>
                    <a:pt x="321" y="589"/>
                    <a:pt x="322" y="588"/>
                    <a:pt x="325" y="587"/>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9" name="Freeform 80"/>
            <p:cNvSpPr>
              <a:spLocks/>
            </p:cNvSpPr>
            <p:nvPr/>
          </p:nvSpPr>
          <p:spPr bwMode="auto">
            <a:xfrm>
              <a:off x="3778250" y="5703888"/>
              <a:ext cx="581025" cy="506413"/>
            </a:xfrm>
            <a:custGeom>
              <a:avLst/>
              <a:gdLst>
                <a:gd name="T0" fmla="*/ 154 w 155"/>
                <a:gd name="T1" fmla="*/ 119 h 135"/>
                <a:gd name="T2" fmla="*/ 149 w 155"/>
                <a:gd name="T3" fmla="*/ 109 h 135"/>
                <a:gd name="T4" fmla="*/ 145 w 155"/>
                <a:gd name="T5" fmla="*/ 105 h 135"/>
                <a:gd name="T6" fmla="*/ 139 w 155"/>
                <a:gd name="T7" fmla="*/ 101 h 135"/>
                <a:gd name="T8" fmla="*/ 127 w 155"/>
                <a:gd name="T9" fmla="*/ 97 h 135"/>
                <a:gd name="T10" fmla="*/ 114 w 155"/>
                <a:gd name="T11" fmla="*/ 75 h 135"/>
                <a:gd name="T12" fmla="*/ 108 w 155"/>
                <a:gd name="T13" fmla="*/ 53 h 135"/>
                <a:gd name="T14" fmla="*/ 97 w 155"/>
                <a:gd name="T15" fmla="*/ 50 h 135"/>
                <a:gd name="T16" fmla="*/ 84 w 155"/>
                <a:gd name="T17" fmla="*/ 46 h 135"/>
                <a:gd name="T18" fmla="*/ 71 w 155"/>
                <a:gd name="T19" fmla="*/ 39 h 135"/>
                <a:gd name="T20" fmla="*/ 59 w 155"/>
                <a:gd name="T21" fmla="*/ 33 h 135"/>
                <a:gd name="T22" fmla="*/ 49 w 155"/>
                <a:gd name="T23" fmla="*/ 23 h 135"/>
                <a:gd name="T24" fmla="*/ 38 w 155"/>
                <a:gd name="T25" fmla="*/ 15 h 135"/>
                <a:gd name="T26" fmla="*/ 24 w 155"/>
                <a:gd name="T27" fmla="*/ 0 h 135"/>
                <a:gd name="T28" fmla="*/ 18 w 155"/>
                <a:gd name="T29" fmla="*/ 6 h 135"/>
                <a:gd name="T30" fmla="*/ 10 w 155"/>
                <a:gd name="T31" fmla="*/ 3 h 135"/>
                <a:gd name="T32" fmla="*/ 2 w 155"/>
                <a:gd name="T33" fmla="*/ 18 h 135"/>
                <a:gd name="T34" fmla="*/ 1 w 155"/>
                <a:gd name="T35" fmla="*/ 29 h 135"/>
                <a:gd name="T36" fmla="*/ 1 w 155"/>
                <a:gd name="T37" fmla="*/ 30 h 135"/>
                <a:gd name="T38" fmla="*/ 4 w 155"/>
                <a:gd name="T39" fmla="*/ 32 h 135"/>
                <a:gd name="T40" fmla="*/ 17 w 155"/>
                <a:gd name="T41" fmla="*/ 39 h 135"/>
                <a:gd name="T42" fmla="*/ 39 w 155"/>
                <a:gd name="T43" fmla="*/ 52 h 135"/>
                <a:gd name="T44" fmla="*/ 65 w 155"/>
                <a:gd name="T45" fmla="*/ 66 h 135"/>
                <a:gd name="T46" fmla="*/ 75 w 155"/>
                <a:gd name="T47" fmla="*/ 74 h 135"/>
                <a:gd name="T48" fmla="*/ 87 w 155"/>
                <a:gd name="T49" fmla="*/ 83 h 135"/>
                <a:gd name="T50" fmla="*/ 98 w 155"/>
                <a:gd name="T51" fmla="*/ 93 h 135"/>
                <a:gd name="T52" fmla="*/ 109 w 155"/>
                <a:gd name="T53" fmla="*/ 101 h 135"/>
                <a:gd name="T54" fmla="*/ 130 w 155"/>
                <a:gd name="T55" fmla="*/ 125 h 135"/>
                <a:gd name="T56" fmla="*/ 141 w 155"/>
                <a:gd name="T57" fmla="*/ 135 h 135"/>
                <a:gd name="T58" fmla="*/ 146 w 155"/>
                <a:gd name="T59" fmla="*/ 128 h 135"/>
                <a:gd name="T60" fmla="*/ 154 w 155"/>
                <a:gd name="T61" fmla="*/ 11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5" h="135">
                  <a:moveTo>
                    <a:pt x="154" y="119"/>
                  </a:moveTo>
                  <a:cubicBezTo>
                    <a:pt x="155" y="117"/>
                    <a:pt x="151" y="111"/>
                    <a:pt x="149" y="109"/>
                  </a:cubicBezTo>
                  <a:cubicBezTo>
                    <a:pt x="148" y="107"/>
                    <a:pt x="146" y="106"/>
                    <a:pt x="145" y="105"/>
                  </a:cubicBezTo>
                  <a:cubicBezTo>
                    <a:pt x="142" y="102"/>
                    <a:pt x="143" y="101"/>
                    <a:pt x="139" y="101"/>
                  </a:cubicBezTo>
                  <a:cubicBezTo>
                    <a:pt x="134" y="99"/>
                    <a:pt x="132" y="102"/>
                    <a:pt x="127" y="97"/>
                  </a:cubicBezTo>
                  <a:cubicBezTo>
                    <a:pt x="121" y="92"/>
                    <a:pt x="114" y="83"/>
                    <a:pt x="114" y="75"/>
                  </a:cubicBezTo>
                  <a:cubicBezTo>
                    <a:pt x="113" y="67"/>
                    <a:pt x="114" y="59"/>
                    <a:pt x="108" y="53"/>
                  </a:cubicBezTo>
                  <a:cubicBezTo>
                    <a:pt x="104" y="49"/>
                    <a:pt x="101" y="51"/>
                    <a:pt x="97" y="50"/>
                  </a:cubicBezTo>
                  <a:cubicBezTo>
                    <a:pt x="92" y="50"/>
                    <a:pt x="87" y="47"/>
                    <a:pt x="84" y="46"/>
                  </a:cubicBezTo>
                  <a:cubicBezTo>
                    <a:pt x="79" y="44"/>
                    <a:pt x="75" y="41"/>
                    <a:pt x="71" y="39"/>
                  </a:cubicBezTo>
                  <a:cubicBezTo>
                    <a:pt x="67" y="37"/>
                    <a:pt x="63" y="36"/>
                    <a:pt x="59" y="33"/>
                  </a:cubicBezTo>
                  <a:cubicBezTo>
                    <a:pt x="55" y="31"/>
                    <a:pt x="52" y="26"/>
                    <a:pt x="49" y="23"/>
                  </a:cubicBezTo>
                  <a:cubicBezTo>
                    <a:pt x="45" y="19"/>
                    <a:pt x="41" y="18"/>
                    <a:pt x="38" y="15"/>
                  </a:cubicBezTo>
                  <a:cubicBezTo>
                    <a:pt x="34" y="11"/>
                    <a:pt x="29" y="4"/>
                    <a:pt x="24" y="0"/>
                  </a:cubicBezTo>
                  <a:cubicBezTo>
                    <a:pt x="22" y="2"/>
                    <a:pt x="20" y="4"/>
                    <a:pt x="18" y="6"/>
                  </a:cubicBezTo>
                  <a:cubicBezTo>
                    <a:pt x="16" y="8"/>
                    <a:pt x="13" y="5"/>
                    <a:pt x="10" y="3"/>
                  </a:cubicBezTo>
                  <a:cubicBezTo>
                    <a:pt x="7" y="8"/>
                    <a:pt x="5" y="13"/>
                    <a:pt x="2" y="18"/>
                  </a:cubicBezTo>
                  <a:cubicBezTo>
                    <a:pt x="0" y="22"/>
                    <a:pt x="1" y="26"/>
                    <a:pt x="1" y="29"/>
                  </a:cubicBezTo>
                  <a:cubicBezTo>
                    <a:pt x="1" y="30"/>
                    <a:pt x="1" y="30"/>
                    <a:pt x="1" y="30"/>
                  </a:cubicBezTo>
                  <a:cubicBezTo>
                    <a:pt x="2" y="30"/>
                    <a:pt x="3" y="31"/>
                    <a:pt x="4" y="32"/>
                  </a:cubicBezTo>
                  <a:cubicBezTo>
                    <a:pt x="8" y="34"/>
                    <a:pt x="13" y="37"/>
                    <a:pt x="17" y="39"/>
                  </a:cubicBezTo>
                  <a:cubicBezTo>
                    <a:pt x="24" y="44"/>
                    <a:pt x="32" y="47"/>
                    <a:pt x="39" y="52"/>
                  </a:cubicBezTo>
                  <a:cubicBezTo>
                    <a:pt x="47" y="57"/>
                    <a:pt x="56" y="61"/>
                    <a:pt x="65" y="66"/>
                  </a:cubicBezTo>
                  <a:cubicBezTo>
                    <a:pt x="69" y="68"/>
                    <a:pt x="72" y="71"/>
                    <a:pt x="75" y="74"/>
                  </a:cubicBezTo>
                  <a:cubicBezTo>
                    <a:pt x="79" y="78"/>
                    <a:pt x="83" y="80"/>
                    <a:pt x="87" y="83"/>
                  </a:cubicBezTo>
                  <a:cubicBezTo>
                    <a:pt x="91" y="86"/>
                    <a:pt x="94" y="89"/>
                    <a:pt x="98" y="93"/>
                  </a:cubicBezTo>
                  <a:cubicBezTo>
                    <a:pt x="101" y="96"/>
                    <a:pt x="105" y="98"/>
                    <a:pt x="109" y="101"/>
                  </a:cubicBezTo>
                  <a:cubicBezTo>
                    <a:pt x="117" y="108"/>
                    <a:pt x="123" y="117"/>
                    <a:pt x="130" y="125"/>
                  </a:cubicBezTo>
                  <a:cubicBezTo>
                    <a:pt x="133" y="129"/>
                    <a:pt x="137" y="132"/>
                    <a:pt x="141" y="135"/>
                  </a:cubicBezTo>
                  <a:cubicBezTo>
                    <a:pt x="143" y="133"/>
                    <a:pt x="144" y="130"/>
                    <a:pt x="146" y="128"/>
                  </a:cubicBezTo>
                  <a:cubicBezTo>
                    <a:pt x="147" y="125"/>
                    <a:pt x="154" y="122"/>
                    <a:pt x="154" y="119"/>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60" name="グループ化 59"/>
            <p:cNvGrpSpPr/>
            <p:nvPr/>
          </p:nvGrpSpPr>
          <p:grpSpPr>
            <a:xfrm>
              <a:off x="3732213" y="5351463"/>
              <a:ext cx="833437" cy="738188"/>
              <a:chOff x="3732213" y="5351463"/>
              <a:chExt cx="833437" cy="738188"/>
            </a:xfrm>
            <a:grpFill/>
          </p:grpSpPr>
          <p:sp>
            <p:nvSpPr>
              <p:cNvPr id="92" name="Freeform 81"/>
              <p:cNvSpPr>
                <a:spLocks/>
              </p:cNvSpPr>
              <p:nvPr/>
            </p:nvSpPr>
            <p:spPr bwMode="auto">
              <a:xfrm>
                <a:off x="3732213" y="5351463"/>
                <a:ext cx="833437" cy="738188"/>
              </a:xfrm>
              <a:custGeom>
                <a:avLst/>
                <a:gdLst>
                  <a:gd name="T0" fmla="*/ 159 w 222"/>
                  <a:gd name="T1" fmla="*/ 190 h 197"/>
                  <a:gd name="T2" fmla="*/ 167 w 222"/>
                  <a:gd name="T3" fmla="*/ 174 h 197"/>
                  <a:gd name="T4" fmla="*/ 176 w 222"/>
                  <a:gd name="T5" fmla="*/ 166 h 197"/>
                  <a:gd name="T6" fmla="*/ 188 w 222"/>
                  <a:gd name="T7" fmla="*/ 162 h 197"/>
                  <a:gd name="T8" fmla="*/ 202 w 222"/>
                  <a:gd name="T9" fmla="*/ 159 h 197"/>
                  <a:gd name="T10" fmla="*/ 200 w 222"/>
                  <a:gd name="T11" fmla="*/ 148 h 197"/>
                  <a:gd name="T12" fmla="*/ 194 w 222"/>
                  <a:gd name="T13" fmla="*/ 134 h 197"/>
                  <a:gd name="T14" fmla="*/ 189 w 222"/>
                  <a:gd name="T15" fmla="*/ 119 h 197"/>
                  <a:gd name="T16" fmla="*/ 203 w 222"/>
                  <a:gd name="T17" fmla="*/ 108 h 197"/>
                  <a:gd name="T18" fmla="*/ 212 w 222"/>
                  <a:gd name="T19" fmla="*/ 78 h 197"/>
                  <a:gd name="T20" fmla="*/ 211 w 222"/>
                  <a:gd name="T21" fmla="*/ 62 h 197"/>
                  <a:gd name="T22" fmla="*/ 201 w 222"/>
                  <a:gd name="T23" fmla="*/ 69 h 197"/>
                  <a:gd name="T24" fmla="*/ 190 w 222"/>
                  <a:gd name="T25" fmla="*/ 72 h 197"/>
                  <a:gd name="T26" fmla="*/ 182 w 222"/>
                  <a:gd name="T27" fmla="*/ 59 h 197"/>
                  <a:gd name="T28" fmla="*/ 169 w 222"/>
                  <a:gd name="T29" fmla="*/ 49 h 197"/>
                  <a:gd name="T30" fmla="*/ 166 w 222"/>
                  <a:gd name="T31" fmla="*/ 49 h 197"/>
                  <a:gd name="T32" fmla="*/ 140 w 222"/>
                  <a:gd name="T33" fmla="*/ 35 h 197"/>
                  <a:gd name="T34" fmla="*/ 127 w 222"/>
                  <a:gd name="T35" fmla="*/ 58 h 197"/>
                  <a:gd name="T36" fmla="*/ 134 w 222"/>
                  <a:gd name="T37" fmla="*/ 75 h 197"/>
                  <a:gd name="T38" fmla="*/ 122 w 222"/>
                  <a:gd name="T39" fmla="*/ 74 h 197"/>
                  <a:gd name="T40" fmla="*/ 115 w 222"/>
                  <a:gd name="T41" fmla="*/ 74 h 197"/>
                  <a:gd name="T42" fmla="*/ 113 w 222"/>
                  <a:gd name="T43" fmla="*/ 53 h 197"/>
                  <a:gd name="T44" fmla="*/ 102 w 222"/>
                  <a:gd name="T45" fmla="*/ 68 h 197"/>
                  <a:gd name="T46" fmla="*/ 108 w 222"/>
                  <a:gd name="T47" fmla="*/ 83 h 197"/>
                  <a:gd name="T48" fmla="*/ 96 w 222"/>
                  <a:gd name="T49" fmla="*/ 76 h 197"/>
                  <a:gd name="T50" fmla="*/ 83 w 222"/>
                  <a:gd name="T51" fmla="*/ 77 h 197"/>
                  <a:gd name="T52" fmla="*/ 82 w 222"/>
                  <a:gd name="T53" fmla="*/ 96 h 197"/>
                  <a:gd name="T54" fmla="*/ 62 w 222"/>
                  <a:gd name="T55" fmla="*/ 92 h 197"/>
                  <a:gd name="T56" fmla="*/ 67 w 222"/>
                  <a:gd name="T57" fmla="*/ 69 h 197"/>
                  <a:gd name="T58" fmla="*/ 48 w 222"/>
                  <a:gd name="T59" fmla="*/ 79 h 197"/>
                  <a:gd name="T60" fmla="*/ 61 w 222"/>
                  <a:gd name="T61" fmla="*/ 56 h 197"/>
                  <a:gd name="T62" fmla="*/ 48 w 222"/>
                  <a:gd name="T63" fmla="*/ 18 h 197"/>
                  <a:gd name="T64" fmla="*/ 37 w 222"/>
                  <a:gd name="T65" fmla="*/ 0 h 197"/>
                  <a:gd name="T66" fmla="*/ 1 w 222"/>
                  <a:gd name="T67" fmla="*/ 58 h 197"/>
                  <a:gd name="T68" fmla="*/ 27 w 222"/>
                  <a:gd name="T69" fmla="*/ 82 h 197"/>
                  <a:gd name="T70" fmla="*/ 35 w 222"/>
                  <a:gd name="T71" fmla="*/ 90 h 197"/>
                  <a:gd name="T72" fmla="*/ 36 w 222"/>
                  <a:gd name="T73" fmla="*/ 94 h 197"/>
                  <a:gd name="T74" fmla="*/ 61 w 222"/>
                  <a:gd name="T75" fmla="*/ 117 h 197"/>
                  <a:gd name="T76" fmla="*/ 83 w 222"/>
                  <a:gd name="T77" fmla="*/ 133 h 197"/>
                  <a:gd name="T78" fmla="*/ 109 w 222"/>
                  <a:gd name="T79" fmla="*/ 144 h 197"/>
                  <a:gd name="T80" fmla="*/ 126 w 222"/>
                  <a:gd name="T81" fmla="*/ 169 h 197"/>
                  <a:gd name="T82" fmla="*/ 151 w 222"/>
                  <a:gd name="T83" fmla="*/ 195 h 197"/>
                  <a:gd name="T84" fmla="*/ 157 w 222"/>
                  <a:gd name="T85" fmla="*/ 19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2" h="197">
                    <a:moveTo>
                      <a:pt x="157" y="195"/>
                    </a:moveTo>
                    <a:cubicBezTo>
                      <a:pt x="158" y="193"/>
                      <a:pt x="158" y="192"/>
                      <a:pt x="159" y="190"/>
                    </a:cubicBezTo>
                    <a:cubicBezTo>
                      <a:pt x="160" y="186"/>
                      <a:pt x="160" y="183"/>
                      <a:pt x="160" y="179"/>
                    </a:cubicBezTo>
                    <a:cubicBezTo>
                      <a:pt x="161" y="173"/>
                      <a:pt x="163" y="176"/>
                      <a:pt x="167" y="174"/>
                    </a:cubicBezTo>
                    <a:cubicBezTo>
                      <a:pt x="169" y="173"/>
                      <a:pt x="169" y="170"/>
                      <a:pt x="170" y="169"/>
                    </a:cubicBezTo>
                    <a:cubicBezTo>
                      <a:pt x="171" y="168"/>
                      <a:pt x="174" y="167"/>
                      <a:pt x="176" y="166"/>
                    </a:cubicBezTo>
                    <a:cubicBezTo>
                      <a:pt x="179" y="165"/>
                      <a:pt x="182" y="167"/>
                      <a:pt x="185" y="166"/>
                    </a:cubicBezTo>
                    <a:cubicBezTo>
                      <a:pt x="187" y="165"/>
                      <a:pt x="187" y="163"/>
                      <a:pt x="188" y="162"/>
                    </a:cubicBezTo>
                    <a:cubicBezTo>
                      <a:pt x="189" y="162"/>
                      <a:pt x="192" y="162"/>
                      <a:pt x="194" y="162"/>
                    </a:cubicBezTo>
                    <a:cubicBezTo>
                      <a:pt x="196" y="162"/>
                      <a:pt x="201" y="163"/>
                      <a:pt x="202" y="159"/>
                    </a:cubicBezTo>
                    <a:cubicBezTo>
                      <a:pt x="202" y="156"/>
                      <a:pt x="199" y="156"/>
                      <a:pt x="200" y="152"/>
                    </a:cubicBezTo>
                    <a:cubicBezTo>
                      <a:pt x="200" y="151"/>
                      <a:pt x="200" y="150"/>
                      <a:pt x="200" y="148"/>
                    </a:cubicBezTo>
                    <a:cubicBezTo>
                      <a:pt x="200" y="146"/>
                      <a:pt x="197" y="145"/>
                      <a:pt x="196" y="143"/>
                    </a:cubicBezTo>
                    <a:cubicBezTo>
                      <a:pt x="195" y="140"/>
                      <a:pt x="196" y="137"/>
                      <a:pt x="194" y="134"/>
                    </a:cubicBezTo>
                    <a:cubicBezTo>
                      <a:pt x="192" y="131"/>
                      <a:pt x="190" y="129"/>
                      <a:pt x="188" y="126"/>
                    </a:cubicBezTo>
                    <a:cubicBezTo>
                      <a:pt x="185" y="122"/>
                      <a:pt x="186" y="122"/>
                      <a:pt x="189" y="119"/>
                    </a:cubicBezTo>
                    <a:cubicBezTo>
                      <a:pt x="191" y="117"/>
                      <a:pt x="192" y="114"/>
                      <a:pt x="195" y="112"/>
                    </a:cubicBezTo>
                    <a:cubicBezTo>
                      <a:pt x="197" y="110"/>
                      <a:pt x="200" y="109"/>
                      <a:pt x="203" y="108"/>
                    </a:cubicBezTo>
                    <a:cubicBezTo>
                      <a:pt x="208" y="105"/>
                      <a:pt x="211" y="98"/>
                      <a:pt x="216" y="94"/>
                    </a:cubicBezTo>
                    <a:cubicBezTo>
                      <a:pt x="222" y="89"/>
                      <a:pt x="213" y="84"/>
                      <a:pt x="212" y="78"/>
                    </a:cubicBezTo>
                    <a:cubicBezTo>
                      <a:pt x="211" y="75"/>
                      <a:pt x="213" y="73"/>
                      <a:pt x="214" y="69"/>
                    </a:cubicBezTo>
                    <a:cubicBezTo>
                      <a:pt x="214" y="67"/>
                      <a:pt x="213" y="64"/>
                      <a:pt x="211" y="62"/>
                    </a:cubicBezTo>
                    <a:cubicBezTo>
                      <a:pt x="208" y="64"/>
                      <a:pt x="206" y="62"/>
                      <a:pt x="203" y="65"/>
                    </a:cubicBezTo>
                    <a:cubicBezTo>
                      <a:pt x="202" y="67"/>
                      <a:pt x="202" y="67"/>
                      <a:pt x="201" y="69"/>
                    </a:cubicBezTo>
                    <a:cubicBezTo>
                      <a:pt x="200" y="69"/>
                      <a:pt x="198" y="69"/>
                      <a:pt x="197" y="70"/>
                    </a:cubicBezTo>
                    <a:cubicBezTo>
                      <a:pt x="194" y="72"/>
                      <a:pt x="194" y="75"/>
                      <a:pt x="190" y="72"/>
                    </a:cubicBezTo>
                    <a:cubicBezTo>
                      <a:pt x="188" y="71"/>
                      <a:pt x="185" y="68"/>
                      <a:pt x="184" y="66"/>
                    </a:cubicBezTo>
                    <a:cubicBezTo>
                      <a:pt x="183" y="63"/>
                      <a:pt x="184" y="62"/>
                      <a:pt x="182" y="59"/>
                    </a:cubicBezTo>
                    <a:cubicBezTo>
                      <a:pt x="181" y="58"/>
                      <a:pt x="178" y="55"/>
                      <a:pt x="176" y="54"/>
                    </a:cubicBezTo>
                    <a:cubicBezTo>
                      <a:pt x="173" y="53"/>
                      <a:pt x="172" y="52"/>
                      <a:pt x="169" y="49"/>
                    </a:cubicBezTo>
                    <a:cubicBezTo>
                      <a:pt x="169" y="49"/>
                      <a:pt x="169" y="49"/>
                      <a:pt x="168" y="49"/>
                    </a:cubicBezTo>
                    <a:cubicBezTo>
                      <a:pt x="168" y="49"/>
                      <a:pt x="167" y="49"/>
                      <a:pt x="166" y="49"/>
                    </a:cubicBezTo>
                    <a:cubicBezTo>
                      <a:pt x="162" y="46"/>
                      <a:pt x="157" y="44"/>
                      <a:pt x="152" y="42"/>
                    </a:cubicBezTo>
                    <a:cubicBezTo>
                      <a:pt x="148" y="40"/>
                      <a:pt x="144" y="37"/>
                      <a:pt x="140" y="35"/>
                    </a:cubicBezTo>
                    <a:cubicBezTo>
                      <a:pt x="140" y="35"/>
                      <a:pt x="135" y="44"/>
                      <a:pt x="135" y="45"/>
                    </a:cubicBezTo>
                    <a:cubicBezTo>
                      <a:pt x="132" y="49"/>
                      <a:pt x="130" y="53"/>
                      <a:pt x="127" y="58"/>
                    </a:cubicBezTo>
                    <a:cubicBezTo>
                      <a:pt x="127" y="59"/>
                      <a:pt x="135" y="67"/>
                      <a:pt x="136" y="67"/>
                    </a:cubicBezTo>
                    <a:cubicBezTo>
                      <a:pt x="140" y="72"/>
                      <a:pt x="139" y="71"/>
                      <a:pt x="134" y="75"/>
                    </a:cubicBezTo>
                    <a:cubicBezTo>
                      <a:pt x="131" y="78"/>
                      <a:pt x="127" y="81"/>
                      <a:pt x="124" y="85"/>
                    </a:cubicBezTo>
                    <a:cubicBezTo>
                      <a:pt x="120" y="79"/>
                      <a:pt x="119" y="80"/>
                      <a:pt x="122" y="74"/>
                    </a:cubicBezTo>
                    <a:cubicBezTo>
                      <a:pt x="125" y="67"/>
                      <a:pt x="125" y="67"/>
                      <a:pt x="121" y="61"/>
                    </a:cubicBezTo>
                    <a:cubicBezTo>
                      <a:pt x="119" y="66"/>
                      <a:pt x="117" y="70"/>
                      <a:pt x="115" y="74"/>
                    </a:cubicBezTo>
                    <a:cubicBezTo>
                      <a:pt x="111" y="69"/>
                      <a:pt x="111" y="69"/>
                      <a:pt x="114" y="63"/>
                    </a:cubicBezTo>
                    <a:cubicBezTo>
                      <a:pt x="117" y="57"/>
                      <a:pt x="118" y="58"/>
                      <a:pt x="113" y="53"/>
                    </a:cubicBezTo>
                    <a:cubicBezTo>
                      <a:pt x="112" y="55"/>
                      <a:pt x="111" y="59"/>
                      <a:pt x="108" y="61"/>
                    </a:cubicBezTo>
                    <a:cubicBezTo>
                      <a:pt x="106" y="62"/>
                      <a:pt x="99" y="66"/>
                      <a:pt x="102" y="68"/>
                    </a:cubicBezTo>
                    <a:cubicBezTo>
                      <a:pt x="101" y="69"/>
                      <a:pt x="100" y="70"/>
                      <a:pt x="98" y="70"/>
                    </a:cubicBezTo>
                    <a:cubicBezTo>
                      <a:pt x="102" y="74"/>
                      <a:pt x="105" y="79"/>
                      <a:pt x="108" y="83"/>
                    </a:cubicBezTo>
                    <a:cubicBezTo>
                      <a:pt x="105" y="85"/>
                      <a:pt x="98" y="92"/>
                      <a:pt x="96" y="89"/>
                    </a:cubicBezTo>
                    <a:cubicBezTo>
                      <a:pt x="93" y="84"/>
                      <a:pt x="101" y="80"/>
                      <a:pt x="96" y="76"/>
                    </a:cubicBezTo>
                    <a:cubicBezTo>
                      <a:pt x="94" y="78"/>
                      <a:pt x="91" y="80"/>
                      <a:pt x="89" y="81"/>
                    </a:cubicBezTo>
                    <a:cubicBezTo>
                      <a:pt x="88" y="82"/>
                      <a:pt x="84" y="78"/>
                      <a:pt x="83" y="77"/>
                    </a:cubicBezTo>
                    <a:cubicBezTo>
                      <a:pt x="81" y="81"/>
                      <a:pt x="79" y="85"/>
                      <a:pt x="76" y="89"/>
                    </a:cubicBezTo>
                    <a:cubicBezTo>
                      <a:pt x="76" y="91"/>
                      <a:pt x="81" y="95"/>
                      <a:pt x="82" y="96"/>
                    </a:cubicBezTo>
                    <a:cubicBezTo>
                      <a:pt x="80" y="98"/>
                      <a:pt x="76" y="105"/>
                      <a:pt x="73" y="102"/>
                    </a:cubicBezTo>
                    <a:cubicBezTo>
                      <a:pt x="72" y="101"/>
                      <a:pt x="62" y="93"/>
                      <a:pt x="62" y="92"/>
                    </a:cubicBezTo>
                    <a:cubicBezTo>
                      <a:pt x="65" y="87"/>
                      <a:pt x="68" y="82"/>
                      <a:pt x="71" y="78"/>
                    </a:cubicBezTo>
                    <a:cubicBezTo>
                      <a:pt x="74" y="73"/>
                      <a:pt x="70" y="72"/>
                      <a:pt x="67" y="69"/>
                    </a:cubicBezTo>
                    <a:cubicBezTo>
                      <a:pt x="63" y="75"/>
                      <a:pt x="59" y="81"/>
                      <a:pt x="56" y="87"/>
                    </a:cubicBezTo>
                    <a:cubicBezTo>
                      <a:pt x="54" y="86"/>
                      <a:pt x="47" y="80"/>
                      <a:pt x="48" y="79"/>
                    </a:cubicBezTo>
                    <a:cubicBezTo>
                      <a:pt x="50" y="75"/>
                      <a:pt x="53" y="71"/>
                      <a:pt x="55" y="67"/>
                    </a:cubicBezTo>
                    <a:cubicBezTo>
                      <a:pt x="56" y="65"/>
                      <a:pt x="62" y="59"/>
                      <a:pt x="61" y="56"/>
                    </a:cubicBezTo>
                    <a:cubicBezTo>
                      <a:pt x="61" y="54"/>
                      <a:pt x="57" y="52"/>
                      <a:pt x="57" y="50"/>
                    </a:cubicBezTo>
                    <a:cubicBezTo>
                      <a:pt x="54" y="39"/>
                      <a:pt x="51" y="29"/>
                      <a:pt x="48" y="18"/>
                    </a:cubicBezTo>
                    <a:cubicBezTo>
                      <a:pt x="47" y="15"/>
                      <a:pt x="46" y="12"/>
                      <a:pt x="45" y="8"/>
                    </a:cubicBezTo>
                    <a:cubicBezTo>
                      <a:pt x="45" y="6"/>
                      <a:pt x="39" y="2"/>
                      <a:pt x="37" y="0"/>
                    </a:cubicBezTo>
                    <a:cubicBezTo>
                      <a:pt x="26" y="17"/>
                      <a:pt x="16" y="33"/>
                      <a:pt x="6" y="50"/>
                    </a:cubicBezTo>
                    <a:cubicBezTo>
                      <a:pt x="4" y="53"/>
                      <a:pt x="2" y="55"/>
                      <a:pt x="1" y="58"/>
                    </a:cubicBezTo>
                    <a:cubicBezTo>
                      <a:pt x="0" y="58"/>
                      <a:pt x="5" y="63"/>
                      <a:pt x="6" y="63"/>
                    </a:cubicBezTo>
                    <a:cubicBezTo>
                      <a:pt x="13" y="69"/>
                      <a:pt x="20" y="76"/>
                      <a:pt x="27" y="82"/>
                    </a:cubicBezTo>
                    <a:cubicBezTo>
                      <a:pt x="31" y="77"/>
                      <a:pt x="31" y="76"/>
                      <a:pt x="36" y="81"/>
                    </a:cubicBezTo>
                    <a:cubicBezTo>
                      <a:pt x="40" y="84"/>
                      <a:pt x="33" y="86"/>
                      <a:pt x="35" y="90"/>
                    </a:cubicBezTo>
                    <a:cubicBezTo>
                      <a:pt x="37" y="92"/>
                      <a:pt x="38" y="92"/>
                      <a:pt x="36" y="94"/>
                    </a:cubicBezTo>
                    <a:cubicBezTo>
                      <a:pt x="36" y="94"/>
                      <a:pt x="36" y="94"/>
                      <a:pt x="36" y="94"/>
                    </a:cubicBezTo>
                    <a:cubicBezTo>
                      <a:pt x="41" y="98"/>
                      <a:pt x="46" y="105"/>
                      <a:pt x="50" y="109"/>
                    </a:cubicBezTo>
                    <a:cubicBezTo>
                      <a:pt x="53" y="112"/>
                      <a:pt x="57" y="113"/>
                      <a:pt x="61" y="117"/>
                    </a:cubicBezTo>
                    <a:cubicBezTo>
                      <a:pt x="64" y="120"/>
                      <a:pt x="67" y="125"/>
                      <a:pt x="71" y="127"/>
                    </a:cubicBezTo>
                    <a:cubicBezTo>
                      <a:pt x="75" y="130"/>
                      <a:pt x="79" y="131"/>
                      <a:pt x="83" y="133"/>
                    </a:cubicBezTo>
                    <a:cubicBezTo>
                      <a:pt x="87" y="135"/>
                      <a:pt x="91" y="138"/>
                      <a:pt x="96" y="140"/>
                    </a:cubicBezTo>
                    <a:cubicBezTo>
                      <a:pt x="99" y="141"/>
                      <a:pt x="104" y="144"/>
                      <a:pt x="109" y="144"/>
                    </a:cubicBezTo>
                    <a:cubicBezTo>
                      <a:pt x="113" y="145"/>
                      <a:pt x="116" y="143"/>
                      <a:pt x="120" y="147"/>
                    </a:cubicBezTo>
                    <a:cubicBezTo>
                      <a:pt x="126" y="153"/>
                      <a:pt x="125" y="161"/>
                      <a:pt x="126" y="169"/>
                    </a:cubicBezTo>
                    <a:cubicBezTo>
                      <a:pt x="126" y="177"/>
                      <a:pt x="133" y="186"/>
                      <a:pt x="139" y="191"/>
                    </a:cubicBezTo>
                    <a:cubicBezTo>
                      <a:pt x="144" y="196"/>
                      <a:pt x="146" y="193"/>
                      <a:pt x="151" y="195"/>
                    </a:cubicBezTo>
                    <a:cubicBezTo>
                      <a:pt x="154" y="195"/>
                      <a:pt x="154" y="196"/>
                      <a:pt x="155" y="197"/>
                    </a:cubicBezTo>
                    <a:cubicBezTo>
                      <a:pt x="156" y="196"/>
                      <a:pt x="156" y="196"/>
                      <a:pt x="157" y="195"/>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3" name="Freeform 82"/>
              <p:cNvSpPr>
                <a:spLocks/>
              </p:cNvSpPr>
              <p:nvPr/>
            </p:nvSpPr>
            <p:spPr bwMode="auto">
              <a:xfrm>
                <a:off x="3987800" y="5359400"/>
                <a:ext cx="176212" cy="209550"/>
              </a:xfrm>
              <a:custGeom>
                <a:avLst/>
                <a:gdLst>
                  <a:gd name="T0" fmla="*/ 97 w 111"/>
                  <a:gd name="T1" fmla="*/ 35 h 132"/>
                  <a:gd name="T2" fmla="*/ 78 w 111"/>
                  <a:gd name="T3" fmla="*/ 47 h 132"/>
                  <a:gd name="T4" fmla="*/ 42 w 111"/>
                  <a:gd name="T5" fmla="*/ 0 h 132"/>
                  <a:gd name="T6" fmla="*/ 0 w 111"/>
                  <a:gd name="T7" fmla="*/ 68 h 132"/>
                  <a:gd name="T8" fmla="*/ 9 w 111"/>
                  <a:gd name="T9" fmla="*/ 78 h 132"/>
                  <a:gd name="T10" fmla="*/ 35 w 111"/>
                  <a:gd name="T11" fmla="*/ 59 h 132"/>
                  <a:gd name="T12" fmla="*/ 45 w 111"/>
                  <a:gd name="T13" fmla="*/ 71 h 132"/>
                  <a:gd name="T14" fmla="*/ 19 w 111"/>
                  <a:gd name="T15" fmla="*/ 89 h 132"/>
                  <a:gd name="T16" fmla="*/ 31 w 111"/>
                  <a:gd name="T17" fmla="*/ 101 h 132"/>
                  <a:gd name="T18" fmla="*/ 57 w 111"/>
                  <a:gd name="T19" fmla="*/ 82 h 132"/>
                  <a:gd name="T20" fmla="*/ 64 w 111"/>
                  <a:gd name="T21" fmla="*/ 94 h 132"/>
                  <a:gd name="T22" fmla="*/ 40 w 111"/>
                  <a:gd name="T23" fmla="*/ 113 h 132"/>
                  <a:gd name="T24" fmla="*/ 54 w 111"/>
                  <a:gd name="T25" fmla="*/ 132 h 132"/>
                  <a:gd name="T26" fmla="*/ 97 w 111"/>
                  <a:gd name="T27" fmla="*/ 113 h 132"/>
                  <a:gd name="T28" fmla="*/ 111 w 111"/>
                  <a:gd name="T29" fmla="*/ 54 h 132"/>
                  <a:gd name="T30" fmla="*/ 97 w 111"/>
                  <a:gd name="T31" fmla="*/ 3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132">
                    <a:moveTo>
                      <a:pt x="97" y="35"/>
                    </a:moveTo>
                    <a:lnTo>
                      <a:pt x="78" y="47"/>
                    </a:lnTo>
                    <a:lnTo>
                      <a:pt x="42" y="0"/>
                    </a:lnTo>
                    <a:lnTo>
                      <a:pt x="0" y="68"/>
                    </a:lnTo>
                    <a:lnTo>
                      <a:pt x="9" y="78"/>
                    </a:lnTo>
                    <a:lnTo>
                      <a:pt x="35" y="59"/>
                    </a:lnTo>
                    <a:lnTo>
                      <a:pt x="45" y="71"/>
                    </a:lnTo>
                    <a:lnTo>
                      <a:pt x="19" y="89"/>
                    </a:lnTo>
                    <a:lnTo>
                      <a:pt x="31" y="101"/>
                    </a:lnTo>
                    <a:lnTo>
                      <a:pt x="57" y="82"/>
                    </a:lnTo>
                    <a:lnTo>
                      <a:pt x="64" y="94"/>
                    </a:lnTo>
                    <a:lnTo>
                      <a:pt x="40" y="113"/>
                    </a:lnTo>
                    <a:lnTo>
                      <a:pt x="54" y="132"/>
                    </a:lnTo>
                    <a:lnTo>
                      <a:pt x="97" y="113"/>
                    </a:lnTo>
                    <a:lnTo>
                      <a:pt x="111" y="54"/>
                    </a:lnTo>
                    <a:lnTo>
                      <a:pt x="97" y="35"/>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61" name="グループ化 60"/>
            <p:cNvGrpSpPr/>
            <p:nvPr/>
          </p:nvGrpSpPr>
          <p:grpSpPr>
            <a:xfrm>
              <a:off x="4054475" y="5126038"/>
              <a:ext cx="806450" cy="528637"/>
              <a:chOff x="4054475" y="5126038"/>
              <a:chExt cx="806450" cy="528637"/>
            </a:xfrm>
            <a:grpFill/>
          </p:grpSpPr>
          <p:sp>
            <p:nvSpPr>
              <p:cNvPr id="89" name="Freeform 83"/>
              <p:cNvSpPr>
                <a:spLocks/>
              </p:cNvSpPr>
              <p:nvPr/>
            </p:nvSpPr>
            <p:spPr bwMode="auto">
              <a:xfrm>
                <a:off x="4054475" y="5343525"/>
                <a:ext cx="87312" cy="90488"/>
              </a:xfrm>
              <a:custGeom>
                <a:avLst/>
                <a:gdLst>
                  <a:gd name="T0" fmla="*/ 55 w 55"/>
                  <a:gd name="T1" fmla="*/ 45 h 57"/>
                  <a:gd name="T2" fmla="*/ 24 w 55"/>
                  <a:gd name="T3" fmla="*/ 0 h 57"/>
                  <a:gd name="T4" fmla="*/ 7 w 55"/>
                  <a:gd name="T5" fmla="*/ 0 h 57"/>
                  <a:gd name="T6" fmla="*/ 0 w 55"/>
                  <a:gd name="T7" fmla="*/ 10 h 57"/>
                  <a:gd name="T8" fmla="*/ 36 w 55"/>
                  <a:gd name="T9" fmla="*/ 57 h 57"/>
                  <a:gd name="T10" fmla="*/ 55 w 55"/>
                  <a:gd name="T11" fmla="*/ 45 h 57"/>
                </a:gdLst>
                <a:ahLst/>
                <a:cxnLst>
                  <a:cxn ang="0">
                    <a:pos x="T0" y="T1"/>
                  </a:cxn>
                  <a:cxn ang="0">
                    <a:pos x="T2" y="T3"/>
                  </a:cxn>
                  <a:cxn ang="0">
                    <a:pos x="T4" y="T5"/>
                  </a:cxn>
                  <a:cxn ang="0">
                    <a:pos x="T6" y="T7"/>
                  </a:cxn>
                  <a:cxn ang="0">
                    <a:pos x="T8" y="T9"/>
                  </a:cxn>
                  <a:cxn ang="0">
                    <a:pos x="T10" y="T11"/>
                  </a:cxn>
                </a:cxnLst>
                <a:rect l="0" t="0" r="r" b="b"/>
                <a:pathLst>
                  <a:path w="55" h="57">
                    <a:moveTo>
                      <a:pt x="55" y="45"/>
                    </a:moveTo>
                    <a:lnTo>
                      <a:pt x="24" y="0"/>
                    </a:lnTo>
                    <a:lnTo>
                      <a:pt x="7" y="0"/>
                    </a:lnTo>
                    <a:lnTo>
                      <a:pt x="0" y="10"/>
                    </a:lnTo>
                    <a:lnTo>
                      <a:pt x="36" y="57"/>
                    </a:lnTo>
                    <a:lnTo>
                      <a:pt x="55" y="45"/>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0" name="Freeform 84"/>
              <p:cNvSpPr>
                <a:spLocks/>
              </p:cNvSpPr>
              <p:nvPr/>
            </p:nvSpPr>
            <p:spPr bwMode="auto">
              <a:xfrm>
                <a:off x="4122738" y="5126038"/>
                <a:ext cx="449262" cy="338138"/>
              </a:xfrm>
              <a:custGeom>
                <a:avLst/>
                <a:gdLst>
                  <a:gd name="T0" fmla="*/ 163 w 283"/>
                  <a:gd name="T1" fmla="*/ 85 h 213"/>
                  <a:gd name="T2" fmla="*/ 94 w 283"/>
                  <a:gd name="T3" fmla="*/ 48 h 213"/>
                  <a:gd name="T4" fmla="*/ 101 w 283"/>
                  <a:gd name="T5" fmla="*/ 33 h 213"/>
                  <a:gd name="T6" fmla="*/ 73 w 283"/>
                  <a:gd name="T7" fmla="*/ 22 h 213"/>
                  <a:gd name="T8" fmla="*/ 75 w 283"/>
                  <a:gd name="T9" fmla="*/ 14 h 213"/>
                  <a:gd name="T10" fmla="*/ 45 w 283"/>
                  <a:gd name="T11" fmla="*/ 0 h 213"/>
                  <a:gd name="T12" fmla="*/ 0 w 283"/>
                  <a:gd name="T13" fmla="*/ 97 h 213"/>
                  <a:gd name="T14" fmla="*/ 14 w 283"/>
                  <a:gd name="T15" fmla="*/ 121 h 213"/>
                  <a:gd name="T16" fmla="*/ 40 w 283"/>
                  <a:gd name="T17" fmla="*/ 102 h 213"/>
                  <a:gd name="T18" fmla="*/ 64 w 283"/>
                  <a:gd name="T19" fmla="*/ 114 h 213"/>
                  <a:gd name="T20" fmla="*/ 42 w 283"/>
                  <a:gd name="T21" fmla="*/ 161 h 213"/>
                  <a:gd name="T22" fmla="*/ 142 w 283"/>
                  <a:gd name="T23" fmla="*/ 213 h 213"/>
                  <a:gd name="T24" fmla="*/ 172 w 283"/>
                  <a:gd name="T25" fmla="*/ 206 h 213"/>
                  <a:gd name="T26" fmla="*/ 246 w 283"/>
                  <a:gd name="T27" fmla="*/ 116 h 213"/>
                  <a:gd name="T28" fmla="*/ 283 w 283"/>
                  <a:gd name="T29" fmla="*/ 43 h 213"/>
                  <a:gd name="T30" fmla="*/ 208 w 283"/>
                  <a:gd name="T31" fmla="*/ 0 h 213"/>
                  <a:gd name="T32" fmla="*/ 163 w 283"/>
                  <a:gd name="T33" fmla="*/ 85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3" h="213">
                    <a:moveTo>
                      <a:pt x="163" y="85"/>
                    </a:moveTo>
                    <a:lnTo>
                      <a:pt x="94" y="48"/>
                    </a:lnTo>
                    <a:lnTo>
                      <a:pt x="101" y="33"/>
                    </a:lnTo>
                    <a:lnTo>
                      <a:pt x="73" y="22"/>
                    </a:lnTo>
                    <a:lnTo>
                      <a:pt x="75" y="14"/>
                    </a:lnTo>
                    <a:lnTo>
                      <a:pt x="45" y="0"/>
                    </a:lnTo>
                    <a:lnTo>
                      <a:pt x="0" y="97"/>
                    </a:lnTo>
                    <a:lnTo>
                      <a:pt x="14" y="121"/>
                    </a:lnTo>
                    <a:lnTo>
                      <a:pt x="40" y="102"/>
                    </a:lnTo>
                    <a:lnTo>
                      <a:pt x="64" y="114"/>
                    </a:lnTo>
                    <a:lnTo>
                      <a:pt x="42" y="161"/>
                    </a:lnTo>
                    <a:lnTo>
                      <a:pt x="142" y="213"/>
                    </a:lnTo>
                    <a:lnTo>
                      <a:pt x="172" y="206"/>
                    </a:lnTo>
                    <a:lnTo>
                      <a:pt x="246" y="116"/>
                    </a:lnTo>
                    <a:lnTo>
                      <a:pt x="283" y="43"/>
                    </a:lnTo>
                    <a:lnTo>
                      <a:pt x="208" y="0"/>
                    </a:lnTo>
                    <a:lnTo>
                      <a:pt x="163" y="85"/>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1" name="Freeform 85"/>
              <p:cNvSpPr>
                <a:spLocks/>
              </p:cNvSpPr>
              <p:nvPr/>
            </p:nvSpPr>
            <p:spPr bwMode="auto">
              <a:xfrm>
                <a:off x="4362450" y="5216525"/>
                <a:ext cx="498475" cy="438150"/>
              </a:xfrm>
              <a:custGeom>
                <a:avLst/>
                <a:gdLst>
                  <a:gd name="T0" fmla="*/ 55 w 133"/>
                  <a:gd name="T1" fmla="*/ 106 h 117"/>
                  <a:gd name="T2" fmla="*/ 62 w 133"/>
                  <a:gd name="T3" fmla="*/ 108 h 117"/>
                  <a:gd name="T4" fmla="*/ 79 w 133"/>
                  <a:gd name="T5" fmla="*/ 112 h 117"/>
                  <a:gd name="T6" fmla="*/ 89 w 133"/>
                  <a:gd name="T7" fmla="*/ 116 h 117"/>
                  <a:gd name="T8" fmla="*/ 97 w 133"/>
                  <a:gd name="T9" fmla="*/ 113 h 117"/>
                  <a:gd name="T10" fmla="*/ 105 w 133"/>
                  <a:gd name="T11" fmla="*/ 110 h 117"/>
                  <a:gd name="T12" fmla="*/ 114 w 133"/>
                  <a:gd name="T13" fmla="*/ 110 h 117"/>
                  <a:gd name="T14" fmla="*/ 115 w 133"/>
                  <a:gd name="T15" fmla="*/ 103 h 117"/>
                  <a:gd name="T16" fmla="*/ 121 w 133"/>
                  <a:gd name="T17" fmla="*/ 97 h 117"/>
                  <a:gd name="T18" fmla="*/ 128 w 133"/>
                  <a:gd name="T19" fmla="*/ 90 h 117"/>
                  <a:gd name="T20" fmla="*/ 133 w 133"/>
                  <a:gd name="T21" fmla="*/ 82 h 117"/>
                  <a:gd name="T22" fmla="*/ 126 w 133"/>
                  <a:gd name="T23" fmla="*/ 80 h 117"/>
                  <a:gd name="T24" fmla="*/ 122 w 133"/>
                  <a:gd name="T25" fmla="*/ 71 h 117"/>
                  <a:gd name="T26" fmla="*/ 115 w 133"/>
                  <a:gd name="T27" fmla="*/ 65 h 117"/>
                  <a:gd name="T28" fmla="*/ 110 w 133"/>
                  <a:gd name="T29" fmla="*/ 64 h 117"/>
                  <a:gd name="T30" fmla="*/ 98 w 133"/>
                  <a:gd name="T31" fmla="*/ 63 h 117"/>
                  <a:gd name="T32" fmla="*/ 92 w 133"/>
                  <a:gd name="T33" fmla="*/ 59 h 117"/>
                  <a:gd name="T34" fmla="*/ 88 w 133"/>
                  <a:gd name="T35" fmla="*/ 55 h 117"/>
                  <a:gd name="T36" fmla="*/ 96 w 133"/>
                  <a:gd name="T37" fmla="*/ 45 h 117"/>
                  <a:gd name="T38" fmla="*/ 105 w 133"/>
                  <a:gd name="T39" fmla="*/ 42 h 117"/>
                  <a:gd name="T40" fmla="*/ 92 w 133"/>
                  <a:gd name="T41" fmla="*/ 41 h 117"/>
                  <a:gd name="T42" fmla="*/ 88 w 133"/>
                  <a:gd name="T43" fmla="*/ 37 h 117"/>
                  <a:gd name="T44" fmla="*/ 94 w 133"/>
                  <a:gd name="T45" fmla="*/ 27 h 117"/>
                  <a:gd name="T46" fmla="*/ 84 w 133"/>
                  <a:gd name="T47" fmla="*/ 22 h 117"/>
                  <a:gd name="T48" fmla="*/ 81 w 133"/>
                  <a:gd name="T49" fmla="*/ 12 h 117"/>
                  <a:gd name="T50" fmla="*/ 74 w 133"/>
                  <a:gd name="T51" fmla="*/ 5 h 117"/>
                  <a:gd name="T52" fmla="*/ 64 w 133"/>
                  <a:gd name="T53" fmla="*/ 1 h 117"/>
                  <a:gd name="T54" fmla="*/ 60 w 133"/>
                  <a:gd name="T55" fmla="*/ 0 h 117"/>
                  <a:gd name="T56" fmla="*/ 42 w 133"/>
                  <a:gd name="T57" fmla="*/ 35 h 117"/>
                  <a:gd name="T58" fmla="*/ 37 w 133"/>
                  <a:gd name="T59" fmla="*/ 38 h 117"/>
                  <a:gd name="T60" fmla="*/ 25 w 133"/>
                  <a:gd name="T61" fmla="*/ 55 h 117"/>
                  <a:gd name="T62" fmla="*/ 0 w 133"/>
                  <a:gd name="T63" fmla="*/ 85 h 117"/>
                  <a:gd name="T64" fmla="*/ 8 w 133"/>
                  <a:gd name="T65" fmla="*/ 90 h 117"/>
                  <a:gd name="T66" fmla="*/ 16 w 133"/>
                  <a:gd name="T67" fmla="*/ 102 h 117"/>
                  <a:gd name="T68" fmla="*/ 29 w 133"/>
                  <a:gd name="T69" fmla="*/ 106 h 117"/>
                  <a:gd name="T70" fmla="*/ 35 w 133"/>
                  <a:gd name="T71" fmla="*/ 101 h 117"/>
                  <a:gd name="T72" fmla="*/ 46 w 133"/>
                  <a:gd name="T73" fmla="*/ 105 h 117"/>
                  <a:gd name="T74" fmla="*/ 53 w 133"/>
                  <a:gd name="T75" fmla="*/ 10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3" h="117">
                    <a:moveTo>
                      <a:pt x="53" y="106"/>
                    </a:moveTo>
                    <a:cubicBezTo>
                      <a:pt x="54" y="106"/>
                      <a:pt x="54" y="105"/>
                      <a:pt x="55" y="106"/>
                    </a:cubicBezTo>
                    <a:cubicBezTo>
                      <a:pt x="56" y="106"/>
                      <a:pt x="57" y="107"/>
                      <a:pt x="58" y="107"/>
                    </a:cubicBezTo>
                    <a:cubicBezTo>
                      <a:pt x="59" y="108"/>
                      <a:pt x="61" y="108"/>
                      <a:pt x="62" y="108"/>
                    </a:cubicBezTo>
                    <a:cubicBezTo>
                      <a:pt x="66" y="110"/>
                      <a:pt x="70" y="109"/>
                      <a:pt x="74" y="111"/>
                    </a:cubicBezTo>
                    <a:cubicBezTo>
                      <a:pt x="76" y="112"/>
                      <a:pt x="77" y="112"/>
                      <a:pt x="79" y="112"/>
                    </a:cubicBezTo>
                    <a:cubicBezTo>
                      <a:pt x="81" y="113"/>
                      <a:pt x="82" y="113"/>
                      <a:pt x="82" y="115"/>
                    </a:cubicBezTo>
                    <a:cubicBezTo>
                      <a:pt x="85" y="115"/>
                      <a:pt x="87" y="115"/>
                      <a:pt x="89" y="116"/>
                    </a:cubicBezTo>
                    <a:cubicBezTo>
                      <a:pt x="90" y="116"/>
                      <a:pt x="94" y="117"/>
                      <a:pt x="95" y="116"/>
                    </a:cubicBezTo>
                    <a:cubicBezTo>
                      <a:pt x="96" y="115"/>
                      <a:pt x="96" y="114"/>
                      <a:pt x="97" y="113"/>
                    </a:cubicBezTo>
                    <a:cubicBezTo>
                      <a:pt x="98" y="112"/>
                      <a:pt x="99" y="111"/>
                      <a:pt x="99" y="110"/>
                    </a:cubicBezTo>
                    <a:cubicBezTo>
                      <a:pt x="101" y="108"/>
                      <a:pt x="103" y="107"/>
                      <a:pt x="105" y="110"/>
                    </a:cubicBezTo>
                    <a:cubicBezTo>
                      <a:pt x="107" y="112"/>
                      <a:pt x="108" y="115"/>
                      <a:pt x="111" y="113"/>
                    </a:cubicBezTo>
                    <a:cubicBezTo>
                      <a:pt x="112" y="113"/>
                      <a:pt x="114" y="111"/>
                      <a:pt x="114" y="110"/>
                    </a:cubicBezTo>
                    <a:cubicBezTo>
                      <a:pt x="115" y="108"/>
                      <a:pt x="113" y="108"/>
                      <a:pt x="113" y="106"/>
                    </a:cubicBezTo>
                    <a:cubicBezTo>
                      <a:pt x="113" y="105"/>
                      <a:pt x="115" y="105"/>
                      <a:pt x="115" y="103"/>
                    </a:cubicBezTo>
                    <a:cubicBezTo>
                      <a:pt x="116" y="102"/>
                      <a:pt x="115" y="100"/>
                      <a:pt x="115" y="99"/>
                    </a:cubicBezTo>
                    <a:cubicBezTo>
                      <a:pt x="116" y="95"/>
                      <a:pt x="118" y="96"/>
                      <a:pt x="121" y="97"/>
                    </a:cubicBezTo>
                    <a:cubicBezTo>
                      <a:pt x="124" y="99"/>
                      <a:pt x="124" y="95"/>
                      <a:pt x="125" y="93"/>
                    </a:cubicBezTo>
                    <a:cubicBezTo>
                      <a:pt x="126" y="92"/>
                      <a:pt x="126" y="90"/>
                      <a:pt x="128" y="90"/>
                    </a:cubicBezTo>
                    <a:cubicBezTo>
                      <a:pt x="129" y="89"/>
                      <a:pt x="132" y="90"/>
                      <a:pt x="133" y="88"/>
                    </a:cubicBezTo>
                    <a:cubicBezTo>
                      <a:pt x="133" y="87"/>
                      <a:pt x="133" y="82"/>
                      <a:pt x="133" y="82"/>
                    </a:cubicBezTo>
                    <a:cubicBezTo>
                      <a:pt x="132" y="81"/>
                      <a:pt x="131" y="82"/>
                      <a:pt x="130" y="82"/>
                    </a:cubicBezTo>
                    <a:cubicBezTo>
                      <a:pt x="129" y="82"/>
                      <a:pt x="127" y="81"/>
                      <a:pt x="126" y="80"/>
                    </a:cubicBezTo>
                    <a:cubicBezTo>
                      <a:pt x="124" y="78"/>
                      <a:pt x="127" y="77"/>
                      <a:pt x="126" y="75"/>
                    </a:cubicBezTo>
                    <a:cubicBezTo>
                      <a:pt x="124" y="75"/>
                      <a:pt x="123" y="72"/>
                      <a:pt x="122" y="71"/>
                    </a:cubicBezTo>
                    <a:cubicBezTo>
                      <a:pt x="120" y="69"/>
                      <a:pt x="119" y="69"/>
                      <a:pt x="120" y="65"/>
                    </a:cubicBezTo>
                    <a:cubicBezTo>
                      <a:pt x="119" y="64"/>
                      <a:pt x="117" y="65"/>
                      <a:pt x="115" y="65"/>
                    </a:cubicBezTo>
                    <a:cubicBezTo>
                      <a:pt x="114" y="64"/>
                      <a:pt x="115" y="63"/>
                      <a:pt x="113" y="63"/>
                    </a:cubicBezTo>
                    <a:cubicBezTo>
                      <a:pt x="112" y="63"/>
                      <a:pt x="111" y="64"/>
                      <a:pt x="110" y="64"/>
                    </a:cubicBezTo>
                    <a:cubicBezTo>
                      <a:pt x="107" y="65"/>
                      <a:pt x="106" y="63"/>
                      <a:pt x="103" y="63"/>
                    </a:cubicBezTo>
                    <a:cubicBezTo>
                      <a:pt x="101" y="62"/>
                      <a:pt x="100" y="63"/>
                      <a:pt x="98" y="63"/>
                    </a:cubicBezTo>
                    <a:cubicBezTo>
                      <a:pt x="95" y="63"/>
                      <a:pt x="95" y="62"/>
                      <a:pt x="94" y="60"/>
                    </a:cubicBezTo>
                    <a:cubicBezTo>
                      <a:pt x="93" y="60"/>
                      <a:pt x="93" y="60"/>
                      <a:pt x="92" y="59"/>
                    </a:cubicBezTo>
                    <a:cubicBezTo>
                      <a:pt x="91" y="59"/>
                      <a:pt x="90" y="60"/>
                      <a:pt x="89" y="59"/>
                    </a:cubicBezTo>
                    <a:cubicBezTo>
                      <a:pt x="86" y="58"/>
                      <a:pt x="88" y="57"/>
                      <a:pt x="88" y="55"/>
                    </a:cubicBezTo>
                    <a:cubicBezTo>
                      <a:pt x="89" y="54"/>
                      <a:pt x="89" y="52"/>
                      <a:pt x="89" y="51"/>
                    </a:cubicBezTo>
                    <a:cubicBezTo>
                      <a:pt x="93" y="51"/>
                      <a:pt x="93" y="46"/>
                      <a:pt x="96" y="45"/>
                    </a:cubicBezTo>
                    <a:cubicBezTo>
                      <a:pt x="98" y="45"/>
                      <a:pt x="101" y="47"/>
                      <a:pt x="103" y="46"/>
                    </a:cubicBezTo>
                    <a:cubicBezTo>
                      <a:pt x="104" y="46"/>
                      <a:pt x="105" y="43"/>
                      <a:pt x="105" y="42"/>
                    </a:cubicBezTo>
                    <a:cubicBezTo>
                      <a:pt x="104" y="41"/>
                      <a:pt x="99" y="43"/>
                      <a:pt x="97" y="43"/>
                    </a:cubicBezTo>
                    <a:cubicBezTo>
                      <a:pt x="95" y="42"/>
                      <a:pt x="94" y="41"/>
                      <a:pt x="92" y="41"/>
                    </a:cubicBezTo>
                    <a:cubicBezTo>
                      <a:pt x="91" y="40"/>
                      <a:pt x="90" y="41"/>
                      <a:pt x="89" y="40"/>
                    </a:cubicBezTo>
                    <a:cubicBezTo>
                      <a:pt x="88" y="40"/>
                      <a:pt x="87" y="38"/>
                      <a:pt x="88" y="37"/>
                    </a:cubicBezTo>
                    <a:cubicBezTo>
                      <a:pt x="88" y="35"/>
                      <a:pt x="90" y="35"/>
                      <a:pt x="92" y="34"/>
                    </a:cubicBezTo>
                    <a:cubicBezTo>
                      <a:pt x="94" y="32"/>
                      <a:pt x="94" y="30"/>
                      <a:pt x="94" y="27"/>
                    </a:cubicBezTo>
                    <a:cubicBezTo>
                      <a:pt x="92" y="27"/>
                      <a:pt x="89" y="24"/>
                      <a:pt x="89" y="21"/>
                    </a:cubicBezTo>
                    <a:cubicBezTo>
                      <a:pt x="88" y="21"/>
                      <a:pt x="85" y="26"/>
                      <a:pt x="84" y="22"/>
                    </a:cubicBezTo>
                    <a:cubicBezTo>
                      <a:pt x="84" y="19"/>
                      <a:pt x="89" y="18"/>
                      <a:pt x="86" y="15"/>
                    </a:cubicBezTo>
                    <a:cubicBezTo>
                      <a:pt x="84" y="14"/>
                      <a:pt x="82" y="13"/>
                      <a:pt x="81" y="12"/>
                    </a:cubicBezTo>
                    <a:cubicBezTo>
                      <a:pt x="80" y="10"/>
                      <a:pt x="79" y="9"/>
                      <a:pt x="77" y="8"/>
                    </a:cubicBezTo>
                    <a:cubicBezTo>
                      <a:pt x="76" y="7"/>
                      <a:pt x="75" y="7"/>
                      <a:pt x="74" y="5"/>
                    </a:cubicBezTo>
                    <a:cubicBezTo>
                      <a:pt x="72" y="6"/>
                      <a:pt x="65" y="8"/>
                      <a:pt x="63" y="5"/>
                    </a:cubicBezTo>
                    <a:cubicBezTo>
                      <a:pt x="63" y="4"/>
                      <a:pt x="65" y="3"/>
                      <a:pt x="64" y="1"/>
                    </a:cubicBezTo>
                    <a:cubicBezTo>
                      <a:pt x="63" y="0"/>
                      <a:pt x="62" y="0"/>
                      <a:pt x="61" y="0"/>
                    </a:cubicBezTo>
                    <a:cubicBezTo>
                      <a:pt x="60" y="0"/>
                      <a:pt x="60" y="0"/>
                      <a:pt x="60" y="0"/>
                    </a:cubicBezTo>
                    <a:cubicBezTo>
                      <a:pt x="55" y="10"/>
                      <a:pt x="51" y="19"/>
                      <a:pt x="46" y="28"/>
                    </a:cubicBezTo>
                    <a:cubicBezTo>
                      <a:pt x="45" y="30"/>
                      <a:pt x="43" y="32"/>
                      <a:pt x="42" y="35"/>
                    </a:cubicBezTo>
                    <a:cubicBezTo>
                      <a:pt x="41" y="37"/>
                      <a:pt x="44" y="37"/>
                      <a:pt x="42" y="39"/>
                    </a:cubicBezTo>
                    <a:cubicBezTo>
                      <a:pt x="41" y="41"/>
                      <a:pt x="39" y="37"/>
                      <a:pt x="37" y="38"/>
                    </a:cubicBezTo>
                    <a:cubicBezTo>
                      <a:pt x="35" y="39"/>
                      <a:pt x="36" y="42"/>
                      <a:pt x="34" y="44"/>
                    </a:cubicBezTo>
                    <a:cubicBezTo>
                      <a:pt x="31" y="48"/>
                      <a:pt x="28" y="52"/>
                      <a:pt x="25" y="55"/>
                    </a:cubicBezTo>
                    <a:cubicBezTo>
                      <a:pt x="17" y="64"/>
                      <a:pt x="10" y="73"/>
                      <a:pt x="2" y="82"/>
                    </a:cubicBezTo>
                    <a:cubicBezTo>
                      <a:pt x="2" y="83"/>
                      <a:pt x="1" y="84"/>
                      <a:pt x="0" y="85"/>
                    </a:cubicBezTo>
                    <a:cubicBezTo>
                      <a:pt x="1" y="85"/>
                      <a:pt x="1" y="85"/>
                      <a:pt x="1" y="85"/>
                    </a:cubicBezTo>
                    <a:cubicBezTo>
                      <a:pt x="4" y="88"/>
                      <a:pt x="5" y="89"/>
                      <a:pt x="8" y="90"/>
                    </a:cubicBezTo>
                    <a:cubicBezTo>
                      <a:pt x="10" y="91"/>
                      <a:pt x="13" y="94"/>
                      <a:pt x="14" y="95"/>
                    </a:cubicBezTo>
                    <a:cubicBezTo>
                      <a:pt x="16" y="98"/>
                      <a:pt x="15" y="99"/>
                      <a:pt x="16" y="102"/>
                    </a:cubicBezTo>
                    <a:cubicBezTo>
                      <a:pt x="17" y="104"/>
                      <a:pt x="20" y="107"/>
                      <a:pt x="22" y="108"/>
                    </a:cubicBezTo>
                    <a:cubicBezTo>
                      <a:pt x="26" y="111"/>
                      <a:pt x="26" y="108"/>
                      <a:pt x="29" y="106"/>
                    </a:cubicBezTo>
                    <a:cubicBezTo>
                      <a:pt x="30" y="105"/>
                      <a:pt x="32" y="105"/>
                      <a:pt x="33" y="105"/>
                    </a:cubicBezTo>
                    <a:cubicBezTo>
                      <a:pt x="34" y="103"/>
                      <a:pt x="34" y="103"/>
                      <a:pt x="35" y="101"/>
                    </a:cubicBezTo>
                    <a:cubicBezTo>
                      <a:pt x="38" y="98"/>
                      <a:pt x="40" y="100"/>
                      <a:pt x="43" y="98"/>
                    </a:cubicBezTo>
                    <a:cubicBezTo>
                      <a:pt x="45" y="100"/>
                      <a:pt x="46" y="103"/>
                      <a:pt x="46" y="105"/>
                    </a:cubicBezTo>
                    <a:cubicBezTo>
                      <a:pt x="46" y="106"/>
                      <a:pt x="46" y="106"/>
                      <a:pt x="46" y="106"/>
                    </a:cubicBezTo>
                    <a:cubicBezTo>
                      <a:pt x="48" y="106"/>
                      <a:pt x="50" y="106"/>
                      <a:pt x="53" y="106"/>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62" name="Freeform 86"/>
            <p:cNvSpPr>
              <a:spLocks/>
            </p:cNvSpPr>
            <p:nvPr/>
          </p:nvSpPr>
          <p:spPr bwMode="auto">
            <a:xfrm>
              <a:off x="4306888" y="5595938"/>
              <a:ext cx="1368425" cy="2474913"/>
            </a:xfrm>
            <a:custGeom>
              <a:avLst/>
              <a:gdLst>
                <a:gd name="T0" fmla="*/ 285 w 365"/>
                <a:gd name="T1" fmla="*/ 319 h 660"/>
                <a:gd name="T2" fmla="*/ 271 w 365"/>
                <a:gd name="T3" fmla="*/ 282 h 660"/>
                <a:gd name="T4" fmla="*/ 263 w 365"/>
                <a:gd name="T5" fmla="*/ 240 h 660"/>
                <a:gd name="T6" fmla="*/ 231 w 365"/>
                <a:gd name="T7" fmla="*/ 213 h 660"/>
                <a:gd name="T8" fmla="*/ 204 w 365"/>
                <a:gd name="T9" fmla="*/ 190 h 660"/>
                <a:gd name="T10" fmla="*/ 185 w 365"/>
                <a:gd name="T11" fmla="*/ 140 h 660"/>
                <a:gd name="T12" fmla="*/ 171 w 365"/>
                <a:gd name="T13" fmla="*/ 128 h 660"/>
                <a:gd name="T14" fmla="*/ 166 w 365"/>
                <a:gd name="T15" fmla="*/ 64 h 660"/>
                <a:gd name="T16" fmla="*/ 160 w 365"/>
                <a:gd name="T17" fmla="*/ 63 h 660"/>
                <a:gd name="T18" fmla="*/ 153 w 365"/>
                <a:gd name="T19" fmla="*/ 28 h 660"/>
                <a:gd name="T20" fmla="*/ 142 w 365"/>
                <a:gd name="T21" fmla="*/ 13 h 660"/>
                <a:gd name="T22" fmla="*/ 129 w 365"/>
                <a:gd name="T23" fmla="*/ 9 h 660"/>
                <a:gd name="T24" fmla="*/ 112 w 365"/>
                <a:gd name="T25" fmla="*/ 12 h 660"/>
                <a:gd name="T26" fmla="*/ 94 w 365"/>
                <a:gd name="T27" fmla="*/ 11 h 660"/>
                <a:gd name="T28" fmla="*/ 70 w 365"/>
                <a:gd name="T29" fmla="*/ 5 h 660"/>
                <a:gd name="T30" fmla="*/ 63 w 365"/>
                <a:gd name="T31" fmla="*/ 29 h 660"/>
                <a:gd name="T32" fmla="*/ 35 w 365"/>
                <a:gd name="T33" fmla="*/ 61 h 660"/>
                <a:gd name="T34" fmla="*/ 47 w 365"/>
                <a:gd name="T35" fmla="*/ 87 h 660"/>
                <a:gd name="T36" fmla="*/ 32 w 365"/>
                <a:gd name="T37" fmla="*/ 101 h 660"/>
                <a:gd name="T38" fmla="*/ 7 w 365"/>
                <a:gd name="T39" fmla="*/ 114 h 660"/>
                <a:gd name="T40" fmla="*/ 4 w 365"/>
                <a:gd name="T41" fmla="*/ 134 h 660"/>
                <a:gd name="T42" fmla="*/ 0 w 365"/>
                <a:gd name="T43" fmla="*/ 164 h 660"/>
                <a:gd name="T44" fmla="*/ 39 w 365"/>
                <a:gd name="T45" fmla="*/ 187 h 660"/>
                <a:gd name="T46" fmla="*/ 70 w 365"/>
                <a:gd name="T47" fmla="*/ 197 h 660"/>
                <a:gd name="T48" fmla="*/ 87 w 365"/>
                <a:gd name="T49" fmla="*/ 243 h 660"/>
                <a:gd name="T50" fmla="*/ 92 w 365"/>
                <a:gd name="T51" fmla="*/ 290 h 660"/>
                <a:gd name="T52" fmla="*/ 106 w 365"/>
                <a:gd name="T53" fmla="*/ 320 h 660"/>
                <a:gd name="T54" fmla="*/ 120 w 365"/>
                <a:gd name="T55" fmla="*/ 373 h 660"/>
                <a:gd name="T56" fmla="*/ 126 w 365"/>
                <a:gd name="T57" fmla="*/ 413 h 660"/>
                <a:gd name="T58" fmla="*/ 126 w 365"/>
                <a:gd name="T59" fmla="*/ 448 h 660"/>
                <a:gd name="T60" fmla="*/ 129 w 365"/>
                <a:gd name="T61" fmla="*/ 494 h 660"/>
                <a:gd name="T62" fmla="*/ 156 w 365"/>
                <a:gd name="T63" fmla="*/ 526 h 660"/>
                <a:gd name="T64" fmla="*/ 143 w 365"/>
                <a:gd name="T65" fmla="*/ 575 h 660"/>
                <a:gd name="T66" fmla="*/ 133 w 365"/>
                <a:gd name="T67" fmla="*/ 622 h 660"/>
                <a:gd name="T68" fmla="*/ 128 w 365"/>
                <a:gd name="T69" fmla="*/ 650 h 660"/>
                <a:gd name="T70" fmla="*/ 164 w 365"/>
                <a:gd name="T71" fmla="*/ 658 h 660"/>
                <a:gd name="T72" fmla="*/ 204 w 365"/>
                <a:gd name="T73" fmla="*/ 633 h 660"/>
                <a:gd name="T74" fmla="*/ 223 w 365"/>
                <a:gd name="T75" fmla="*/ 605 h 660"/>
                <a:gd name="T76" fmla="*/ 244 w 365"/>
                <a:gd name="T77" fmla="*/ 578 h 660"/>
                <a:gd name="T78" fmla="*/ 250 w 365"/>
                <a:gd name="T79" fmla="*/ 558 h 660"/>
                <a:gd name="T80" fmla="*/ 277 w 365"/>
                <a:gd name="T81" fmla="*/ 548 h 660"/>
                <a:gd name="T82" fmla="*/ 287 w 365"/>
                <a:gd name="T83" fmla="*/ 531 h 660"/>
                <a:gd name="T84" fmla="*/ 312 w 365"/>
                <a:gd name="T85" fmla="*/ 524 h 660"/>
                <a:gd name="T86" fmla="*/ 332 w 365"/>
                <a:gd name="T87" fmla="*/ 509 h 660"/>
                <a:gd name="T88" fmla="*/ 342 w 365"/>
                <a:gd name="T89" fmla="*/ 485 h 660"/>
                <a:gd name="T90" fmla="*/ 339 w 365"/>
                <a:gd name="T91" fmla="*/ 466 h 660"/>
                <a:gd name="T92" fmla="*/ 349 w 365"/>
                <a:gd name="T93" fmla="*/ 453 h 660"/>
                <a:gd name="T94" fmla="*/ 354 w 365"/>
                <a:gd name="T95" fmla="*/ 440 h 660"/>
                <a:gd name="T96" fmla="*/ 356 w 365"/>
                <a:gd name="T97" fmla="*/ 424 h 660"/>
                <a:gd name="T98" fmla="*/ 360 w 365"/>
                <a:gd name="T99" fmla="*/ 387 h 660"/>
                <a:gd name="T100" fmla="*/ 362 w 365"/>
                <a:gd name="T101" fmla="*/ 359 h 660"/>
                <a:gd name="T102" fmla="*/ 350 w 365"/>
                <a:gd name="T103" fmla="*/ 334 h 660"/>
                <a:gd name="T104" fmla="*/ 331 w 365"/>
                <a:gd name="T105" fmla="*/ 33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5" h="660">
                  <a:moveTo>
                    <a:pt x="331" y="331"/>
                  </a:moveTo>
                  <a:cubicBezTo>
                    <a:pt x="325" y="330"/>
                    <a:pt x="318" y="330"/>
                    <a:pt x="313" y="327"/>
                  </a:cubicBezTo>
                  <a:cubicBezTo>
                    <a:pt x="309" y="324"/>
                    <a:pt x="304" y="321"/>
                    <a:pt x="299" y="319"/>
                  </a:cubicBezTo>
                  <a:cubicBezTo>
                    <a:pt x="295" y="317"/>
                    <a:pt x="290" y="319"/>
                    <a:pt x="285" y="319"/>
                  </a:cubicBezTo>
                  <a:cubicBezTo>
                    <a:pt x="282" y="319"/>
                    <a:pt x="280" y="320"/>
                    <a:pt x="278" y="317"/>
                  </a:cubicBezTo>
                  <a:cubicBezTo>
                    <a:pt x="276" y="315"/>
                    <a:pt x="276" y="313"/>
                    <a:pt x="274" y="310"/>
                  </a:cubicBezTo>
                  <a:cubicBezTo>
                    <a:pt x="270" y="305"/>
                    <a:pt x="270" y="302"/>
                    <a:pt x="272" y="297"/>
                  </a:cubicBezTo>
                  <a:cubicBezTo>
                    <a:pt x="274" y="291"/>
                    <a:pt x="272" y="287"/>
                    <a:pt x="271" y="282"/>
                  </a:cubicBezTo>
                  <a:cubicBezTo>
                    <a:pt x="271" y="280"/>
                    <a:pt x="272" y="278"/>
                    <a:pt x="272" y="276"/>
                  </a:cubicBezTo>
                  <a:cubicBezTo>
                    <a:pt x="271" y="272"/>
                    <a:pt x="270" y="270"/>
                    <a:pt x="270" y="266"/>
                  </a:cubicBezTo>
                  <a:cubicBezTo>
                    <a:pt x="270" y="262"/>
                    <a:pt x="270" y="258"/>
                    <a:pt x="269" y="254"/>
                  </a:cubicBezTo>
                  <a:cubicBezTo>
                    <a:pt x="268" y="249"/>
                    <a:pt x="265" y="244"/>
                    <a:pt x="263" y="240"/>
                  </a:cubicBezTo>
                  <a:cubicBezTo>
                    <a:pt x="260" y="235"/>
                    <a:pt x="256" y="230"/>
                    <a:pt x="252" y="226"/>
                  </a:cubicBezTo>
                  <a:cubicBezTo>
                    <a:pt x="248" y="223"/>
                    <a:pt x="246" y="219"/>
                    <a:pt x="242" y="216"/>
                  </a:cubicBezTo>
                  <a:cubicBezTo>
                    <a:pt x="240" y="215"/>
                    <a:pt x="239" y="213"/>
                    <a:pt x="237" y="213"/>
                  </a:cubicBezTo>
                  <a:cubicBezTo>
                    <a:pt x="235" y="212"/>
                    <a:pt x="233" y="213"/>
                    <a:pt x="231" y="213"/>
                  </a:cubicBezTo>
                  <a:cubicBezTo>
                    <a:pt x="227" y="213"/>
                    <a:pt x="228" y="213"/>
                    <a:pt x="226" y="211"/>
                  </a:cubicBezTo>
                  <a:cubicBezTo>
                    <a:pt x="224" y="210"/>
                    <a:pt x="222" y="208"/>
                    <a:pt x="220" y="207"/>
                  </a:cubicBezTo>
                  <a:cubicBezTo>
                    <a:pt x="217" y="205"/>
                    <a:pt x="213" y="202"/>
                    <a:pt x="210" y="199"/>
                  </a:cubicBezTo>
                  <a:cubicBezTo>
                    <a:pt x="207" y="197"/>
                    <a:pt x="206" y="193"/>
                    <a:pt x="204" y="190"/>
                  </a:cubicBezTo>
                  <a:cubicBezTo>
                    <a:pt x="202" y="187"/>
                    <a:pt x="197" y="183"/>
                    <a:pt x="198" y="179"/>
                  </a:cubicBezTo>
                  <a:cubicBezTo>
                    <a:pt x="209" y="178"/>
                    <a:pt x="204" y="169"/>
                    <a:pt x="198" y="165"/>
                  </a:cubicBezTo>
                  <a:cubicBezTo>
                    <a:pt x="195" y="163"/>
                    <a:pt x="193" y="161"/>
                    <a:pt x="191" y="158"/>
                  </a:cubicBezTo>
                  <a:cubicBezTo>
                    <a:pt x="187" y="153"/>
                    <a:pt x="182" y="147"/>
                    <a:pt x="185" y="140"/>
                  </a:cubicBezTo>
                  <a:cubicBezTo>
                    <a:pt x="186" y="137"/>
                    <a:pt x="188" y="139"/>
                    <a:pt x="185" y="136"/>
                  </a:cubicBezTo>
                  <a:cubicBezTo>
                    <a:pt x="182" y="134"/>
                    <a:pt x="182" y="134"/>
                    <a:pt x="181" y="131"/>
                  </a:cubicBezTo>
                  <a:cubicBezTo>
                    <a:pt x="180" y="128"/>
                    <a:pt x="181" y="126"/>
                    <a:pt x="178" y="126"/>
                  </a:cubicBezTo>
                  <a:cubicBezTo>
                    <a:pt x="175" y="125"/>
                    <a:pt x="173" y="128"/>
                    <a:pt x="171" y="128"/>
                  </a:cubicBezTo>
                  <a:cubicBezTo>
                    <a:pt x="166" y="128"/>
                    <a:pt x="167" y="125"/>
                    <a:pt x="167" y="121"/>
                  </a:cubicBezTo>
                  <a:cubicBezTo>
                    <a:pt x="167" y="114"/>
                    <a:pt x="167" y="106"/>
                    <a:pt x="167" y="98"/>
                  </a:cubicBezTo>
                  <a:cubicBezTo>
                    <a:pt x="167" y="91"/>
                    <a:pt x="168" y="84"/>
                    <a:pt x="167" y="77"/>
                  </a:cubicBezTo>
                  <a:cubicBezTo>
                    <a:pt x="167" y="73"/>
                    <a:pt x="167" y="68"/>
                    <a:pt x="166" y="64"/>
                  </a:cubicBezTo>
                  <a:cubicBezTo>
                    <a:pt x="165" y="62"/>
                    <a:pt x="163" y="60"/>
                    <a:pt x="163" y="56"/>
                  </a:cubicBezTo>
                  <a:cubicBezTo>
                    <a:pt x="164" y="53"/>
                    <a:pt x="171" y="47"/>
                    <a:pt x="166" y="44"/>
                  </a:cubicBezTo>
                  <a:cubicBezTo>
                    <a:pt x="162" y="42"/>
                    <a:pt x="161" y="49"/>
                    <a:pt x="160" y="51"/>
                  </a:cubicBezTo>
                  <a:cubicBezTo>
                    <a:pt x="160" y="52"/>
                    <a:pt x="160" y="63"/>
                    <a:pt x="160" y="63"/>
                  </a:cubicBezTo>
                  <a:cubicBezTo>
                    <a:pt x="157" y="61"/>
                    <a:pt x="155" y="72"/>
                    <a:pt x="152" y="73"/>
                  </a:cubicBezTo>
                  <a:cubicBezTo>
                    <a:pt x="149" y="66"/>
                    <a:pt x="154" y="59"/>
                    <a:pt x="156" y="52"/>
                  </a:cubicBezTo>
                  <a:cubicBezTo>
                    <a:pt x="157" y="49"/>
                    <a:pt x="161" y="33"/>
                    <a:pt x="155" y="34"/>
                  </a:cubicBezTo>
                  <a:cubicBezTo>
                    <a:pt x="155" y="32"/>
                    <a:pt x="154" y="30"/>
                    <a:pt x="153" y="28"/>
                  </a:cubicBezTo>
                  <a:cubicBezTo>
                    <a:pt x="152" y="29"/>
                    <a:pt x="151" y="29"/>
                    <a:pt x="150" y="29"/>
                  </a:cubicBezTo>
                  <a:cubicBezTo>
                    <a:pt x="150" y="26"/>
                    <a:pt x="153" y="23"/>
                    <a:pt x="152" y="20"/>
                  </a:cubicBezTo>
                  <a:cubicBezTo>
                    <a:pt x="152" y="16"/>
                    <a:pt x="151" y="14"/>
                    <a:pt x="147" y="11"/>
                  </a:cubicBezTo>
                  <a:cubicBezTo>
                    <a:pt x="145" y="13"/>
                    <a:pt x="144" y="18"/>
                    <a:pt x="142" y="13"/>
                  </a:cubicBezTo>
                  <a:cubicBezTo>
                    <a:pt x="141" y="11"/>
                    <a:pt x="142" y="8"/>
                    <a:pt x="141" y="6"/>
                  </a:cubicBezTo>
                  <a:cubicBezTo>
                    <a:pt x="137" y="0"/>
                    <a:pt x="134" y="2"/>
                    <a:pt x="130" y="3"/>
                  </a:cubicBezTo>
                  <a:cubicBezTo>
                    <a:pt x="129" y="4"/>
                    <a:pt x="128" y="4"/>
                    <a:pt x="128" y="5"/>
                  </a:cubicBezTo>
                  <a:cubicBezTo>
                    <a:pt x="128" y="7"/>
                    <a:pt x="130" y="7"/>
                    <a:pt x="129" y="9"/>
                  </a:cubicBezTo>
                  <a:cubicBezTo>
                    <a:pt x="129" y="10"/>
                    <a:pt x="127" y="12"/>
                    <a:pt x="126" y="12"/>
                  </a:cubicBezTo>
                  <a:cubicBezTo>
                    <a:pt x="123" y="14"/>
                    <a:pt x="122" y="11"/>
                    <a:pt x="120" y="9"/>
                  </a:cubicBezTo>
                  <a:cubicBezTo>
                    <a:pt x="118" y="6"/>
                    <a:pt x="116" y="7"/>
                    <a:pt x="114" y="9"/>
                  </a:cubicBezTo>
                  <a:cubicBezTo>
                    <a:pt x="114" y="10"/>
                    <a:pt x="113" y="11"/>
                    <a:pt x="112" y="12"/>
                  </a:cubicBezTo>
                  <a:cubicBezTo>
                    <a:pt x="111" y="13"/>
                    <a:pt x="111" y="14"/>
                    <a:pt x="110" y="15"/>
                  </a:cubicBezTo>
                  <a:cubicBezTo>
                    <a:pt x="109" y="16"/>
                    <a:pt x="105" y="15"/>
                    <a:pt x="104" y="15"/>
                  </a:cubicBezTo>
                  <a:cubicBezTo>
                    <a:pt x="102" y="14"/>
                    <a:pt x="100" y="14"/>
                    <a:pt x="97" y="14"/>
                  </a:cubicBezTo>
                  <a:cubicBezTo>
                    <a:pt x="97" y="12"/>
                    <a:pt x="96" y="12"/>
                    <a:pt x="94" y="11"/>
                  </a:cubicBezTo>
                  <a:cubicBezTo>
                    <a:pt x="92" y="11"/>
                    <a:pt x="91" y="11"/>
                    <a:pt x="89" y="10"/>
                  </a:cubicBezTo>
                  <a:cubicBezTo>
                    <a:pt x="85" y="8"/>
                    <a:pt x="81" y="9"/>
                    <a:pt x="77" y="7"/>
                  </a:cubicBezTo>
                  <a:cubicBezTo>
                    <a:pt x="76" y="7"/>
                    <a:pt x="74" y="7"/>
                    <a:pt x="73" y="6"/>
                  </a:cubicBezTo>
                  <a:cubicBezTo>
                    <a:pt x="72" y="6"/>
                    <a:pt x="71" y="5"/>
                    <a:pt x="70" y="5"/>
                  </a:cubicBezTo>
                  <a:cubicBezTo>
                    <a:pt x="69" y="4"/>
                    <a:pt x="69" y="5"/>
                    <a:pt x="68" y="5"/>
                  </a:cubicBezTo>
                  <a:cubicBezTo>
                    <a:pt x="65" y="5"/>
                    <a:pt x="63" y="5"/>
                    <a:pt x="61" y="5"/>
                  </a:cubicBezTo>
                  <a:cubicBezTo>
                    <a:pt x="60" y="8"/>
                    <a:pt x="58" y="10"/>
                    <a:pt x="59" y="13"/>
                  </a:cubicBezTo>
                  <a:cubicBezTo>
                    <a:pt x="60" y="19"/>
                    <a:pt x="69" y="24"/>
                    <a:pt x="63" y="29"/>
                  </a:cubicBezTo>
                  <a:cubicBezTo>
                    <a:pt x="58" y="33"/>
                    <a:pt x="55" y="40"/>
                    <a:pt x="50" y="43"/>
                  </a:cubicBezTo>
                  <a:cubicBezTo>
                    <a:pt x="47" y="44"/>
                    <a:pt x="44" y="45"/>
                    <a:pt x="42" y="47"/>
                  </a:cubicBezTo>
                  <a:cubicBezTo>
                    <a:pt x="39" y="49"/>
                    <a:pt x="38" y="52"/>
                    <a:pt x="36" y="54"/>
                  </a:cubicBezTo>
                  <a:cubicBezTo>
                    <a:pt x="33" y="57"/>
                    <a:pt x="32" y="57"/>
                    <a:pt x="35" y="61"/>
                  </a:cubicBezTo>
                  <a:cubicBezTo>
                    <a:pt x="37" y="64"/>
                    <a:pt x="39" y="66"/>
                    <a:pt x="41" y="69"/>
                  </a:cubicBezTo>
                  <a:cubicBezTo>
                    <a:pt x="43" y="72"/>
                    <a:pt x="42" y="75"/>
                    <a:pt x="43" y="78"/>
                  </a:cubicBezTo>
                  <a:cubicBezTo>
                    <a:pt x="44" y="80"/>
                    <a:pt x="47" y="81"/>
                    <a:pt x="47" y="83"/>
                  </a:cubicBezTo>
                  <a:cubicBezTo>
                    <a:pt x="47" y="85"/>
                    <a:pt x="47" y="86"/>
                    <a:pt x="47" y="87"/>
                  </a:cubicBezTo>
                  <a:cubicBezTo>
                    <a:pt x="46" y="91"/>
                    <a:pt x="49" y="91"/>
                    <a:pt x="49" y="94"/>
                  </a:cubicBezTo>
                  <a:cubicBezTo>
                    <a:pt x="48" y="98"/>
                    <a:pt x="43" y="97"/>
                    <a:pt x="41" y="97"/>
                  </a:cubicBezTo>
                  <a:cubicBezTo>
                    <a:pt x="39" y="97"/>
                    <a:pt x="36" y="97"/>
                    <a:pt x="35" y="97"/>
                  </a:cubicBezTo>
                  <a:cubicBezTo>
                    <a:pt x="34" y="98"/>
                    <a:pt x="34" y="100"/>
                    <a:pt x="32" y="101"/>
                  </a:cubicBezTo>
                  <a:cubicBezTo>
                    <a:pt x="29" y="102"/>
                    <a:pt x="26" y="100"/>
                    <a:pt x="23" y="101"/>
                  </a:cubicBezTo>
                  <a:cubicBezTo>
                    <a:pt x="21" y="102"/>
                    <a:pt x="18" y="103"/>
                    <a:pt x="17" y="104"/>
                  </a:cubicBezTo>
                  <a:cubicBezTo>
                    <a:pt x="16" y="105"/>
                    <a:pt x="16" y="108"/>
                    <a:pt x="14" y="109"/>
                  </a:cubicBezTo>
                  <a:cubicBezTo>
                    <a:pt x="10" y="111"/>
                    <a:pt x="8" y="108"/>
                    <a:pt x="7" y="114"/>
                  </a:cubicBezTo>
                  <a:cubicBezTo>
                    <a:pt x="7" y="118"/>
                    <a:pt x="7" y="121"/>
                    <a:pt x="6" y="125"/>
                  </a:cubicBezTo>
                  <a:cubicBezTo>
                    <a:pt x="5" y="127"/>
                    <a:pt x="5" y="128"/>
                    <a:pt x="4" y="130"/>
                  </a:cubicBezTo>
                  <a:cubicBezTo>
                    <a:pt x="3" y="131"/>
                    <a:pt x="3" y="131"/>
                    <a:pt x="2" y="132"/>
                  </a:cubicBezTo>
                  <a:cubicBezTo>
                    <a:pt x="3" y="132"/>
                    <a:pt x="3" y="133"/>
                    <a:pt x="4" y="134"/>
                  </a:cubicBezTo>
                  <a:cubicBezTo>
                    <a:pt x="5" y="135"/>
                    <a:pt x="7" y="136"/>
                    <a:pt x="8" y="138"/>
                  </a:cubicBezTo>
                  <a:cubicBezTo>
                    <a:pt x="10" y="140"/>
                    <a:pt x="14" y="146"/>
                    <a:pt x="13" y="148"/>
                  </a:cubicBezTo>
                  <a:cubicBezTo>
                    <a:pt x="13" y="151"/>
                    <a:pt x="6" y="154"/>
                    <a:pt x="5" y="157"/>
                  </a:cubicBezTo>
                  <a:cubicBezTo>
                    <a:pt x="3" y="159"/>
                    <a:pt x="2" y="162"/>
                    <a:pt x="0" y="164"/>
                  </a:cubicBezTo>
                  <a:cubicBezTo>
                    <a:pt x="5" y="167"/>
                    <a:pt x="9" y="171"/>
                    <a:pt x="12" y="174"/>
                  </a:cubicBezTo>
                  <a:cubicBezTo>
                    <a:pt x="15" y="178"/>
                    <a:pt x="18" y="182"/>
                    <a:pt x="21" y="185"/>
                  </a:cubicBezTo>
                  <a:cubicBezTo>
                    <a:pt x="24" y="187"/>
                    <a:pt x="27" y="191"/>
                    <a:pt x="30" y="192"/>
                  </a:cubicBezTo>
                  <a:cubicBezTo>
                    <a:pt x="35" y="193"/>
                    <a:pt x="36" y="190"/>
                    <a:pt x="39" y="187"/>
                  </a:cubicBezTo>
                  <a:cubicBezTo>
                    <a:pt x="41" y="185"/>
                    <a:pt x="43" y="184"/>
                    <a:pt x="44" y="182"/>
                  </a:cubicBezTo>
                  <a:cubicBezTo>
                    <a:pt x="48" y="178"/>
                    <a:pt x="47" y="174"/>
                    <a:pt x="52" y="180"/>
                  </a:cubicBezTo>
                  <a:cubicBezTo>
                    <a:pt x="55" y="184"/>
                    <a:pt x="58" y="185"/>
                    <a:pt x="62" y="189"/>
                  </a:cubicBezTo>
                  <a:cubicBezTo>
                    <a:pt x="65" y="191"/>
                    <a:pt x="67" y="195"/>
                    <a:pt x="70" y="197"/>
                  </a:cubicBezTo>
                  <a:cubicBezTo>
                    <a:pt x="73" y="200"/>
                    <a:pt x="78" y="200"/>
                    <a:pt x="82" y="203"/>
                  </a:cubicBezTo>
                  <a:cubicBezTo>
                    <a:pt x="84" y="205"/>
                    <a:pt x="86" y="208"/>
                    <a:pt x="87" y="212"/>
                  </a:cubicBezTo>
                  <a:cubicBezTo>
                    <a:pt x="90" y="218"/>
                    <a:pt x="89" y="221"/>
                    <a:pt x="88" y="228"/>
                  </a:cubicBezTo>
                  <a:cubicBezTo>
                    <a:pt x="87" y="233"/>
                    <a:pt x="89" y="238"/>
                    <a:pt x="87" y="243"/>
                  </a:cubicBezTo>
                  <a:cubicBezTo>
                    <a:pt x="86" y="247"/>
                    <a:pt x="84" y="250"/>
                    <a:pt x="85" y="255"/>
                  </a:cubicBezTo>
                  <a:cubicBezTo>
                    <a:pt x="87" y="259"/>
                    <a:pt x="89" y="262"/>
                    <a:pt x="91" y="266"/>
                  </a:cubicBezTo>
                  <a:cubicBezTo>
                    <a:pt x="92" y="270"/>
                    <a:pt x="92" y="274"/>
                    <a:pt x="92" y="278"/>
                  </a:cubicBezTo>
                  <a:cubicBezTo>
                    <a:pt x="92" y="282"/>
                    <a:pt x="91" y="287"/>
                    <a:pt x="92" y="290"/>
                  </a:cubicBezTo>
                  <a:cubicBezTo>
                    <a:pt x="93" y="293"/>
                    <a:pt x="95" y="295"/>
                    <a:pt x="96" y="297"/>
                  </a:cubicBezTo>
                  <a:cubicBezTo>
                    <a:pt x="97" y="300"/>
                    <a:pt x="97" y="301"/>
                    <a:pt x="97" y="304"/>
                  </a:cubicBezTo>
                  <a:cubicBezTo>
                    <a:pt x="97" y="307"/>
                    <a:pt x="94" y="314"/>
                    <a:pt x="96" y="317"/>
                  </a:cubicBezTo>
                  <a:cubicBezTo>
                    <a:pt x="98" y="320"/>
                    <a:pt x="103" y="319"/>
                    <a:pt x="106" y="320"/>
                  </a:cubicBezTo>
                  <a:cubicBezTo>
                    <a:pt x="109" y="322"/>
                    <a:pt x="108" y="320"/>
                    <a:pt x="109" y="324"/>
                  </a:cubicBezTo>
                  <a:cubicBezTo>
                    <a:pt x="112" y="329"/>
                    <a:pt x="110" y="332"/>
                    <a:pt x="109" y="338"/>
                  </a:cubicBezTo>
                  <a:cubicBezTo>
                    <a:pt x="108" y="345"/>
                    <a:pt x="113" y="347"/>
                    <a:pt x="116" y="352"/>
                  </a:cubicBezTo>
                  <a:cubicBezTo>
                    <a:pt x="120" y="361"/>
                    <a:pt x="121" y="364"/>
                    <a:pt x="120" y="373"/>
                  </a:cubicBezTo>
                  <a:cubicBezTo>
                    <a:pt x="119" y="378"/>
                    <a:pt x="121" y="381"/>
                    <a:pt x="117" y="386"/>
                  </a:cubicBezTo>
                  <a:cubicBezTo>
                    <a:pt x="114" y="392"/>
                    <a:pt x="115" y="393"/>
                    <a:pt x="121" y="397"/>
                  </a:cubicBezTo>
                  <a:cubicBezTo>
                    <a:pt x="124" y="399"/>
                    <a:pt x="124" y="399"/>
                    <a:pt x="124" y="404"/>
                  </a:cubicBezTo>
                  <a:cubicBezTo>
                    <a:pt x="124" y="408"/>
                    <a:pt x="125" y="409"/>
                    <a:pt x="126" y="413"/>
                  </a:cubicBezTo>
                  <a:cubicBezTo>
                    <a:pt x="127" y="416"/>
                    <a:pt x="126" y="419"/>
                    <a:pt x="127" y="421"/>
                  </a:cubicBezTo>
                  <a:cubicBezTo>
                    <a:pt x="127" y="425"/>
                    <a:pt x="131" y="426"/>
                    <a:pt x="132" y="430"/>
                  </a:cubicBezTo>
                  <a:cubicBezTo>
                    <a:pt x="135" y="437"/>
                    <a:pt x="127" y="436"/>
                    <a:pt x="126" y="442"/>
                  </a:cubicBezTo>
                  <a:cubicBezTo>
                    <a:pt x="126" y="444"/>
                    <a:pt x="127" y="446"/>
                    <a:pt x="126" y="448"/>
                  </a:cubicBezTo>
                  <a:cubicBezTo>
                    <a:pt x="126" y="451"/>
                    <a:pt x="125" y="452"/>
                    <a:pt x="124" y="454"/>
                  </a:cubicBezTo>
                  <a:cubicBezTo>
                    <a:pt x="122" y="460"/>
                    <a:pt x="125" y="466"/>
                    <a:pt x="123" y="472"/>
                  </a:cubicBezTo>
                  <a:cubicBezTo>
                    <a:pt x="122" y="476"/>
                    <a:pt x="119" y="476"/>
                    <a:pt x="117" y="480"/>
                  </a:cubicBezTo>
                  <a:cubicBezTo>
                    <a:pt x="112" y="488"/>
                    <a:pt x="126" y="489"/>
                    <a:pt x="129" y="494"/>
                  </a:cubicBezTo>
                  <a:cubicBezTo>
                    <a:pt x="132" y="498"/>
                    <a:pt x="130" y="502"/>
                    <a:pt x="134" y="506"/>
                  </a:cubicBezTo>
                  <a:cubicBezTo>
                    <a:pt x="136" y="509"/>
                    <a:pt x="139" y="514"/>
                    <a:pt x="142" y="516"/>
                  </a:cubicBezTo>
                  <a:cubicBezTo>
                    <a:pt x="146" y="518"/>
                    <a:pt x="152" y="516"/>
                    <a:pt x="155" y="519"/>
                  </a:cubicBezTo>
                  <a:cubicBezTo>
                    <a:pt x="156" y="520"/>
                    <a:pt x="156" y="524"/>
                    <a:pt x="156" y="526"/>
                  </a:cubicBezTo>
                  <a:cubicBezTo>
                    <a:pt x="157" y="531"/>
                    <a:pt x="159" y="536"/>
                    <a:pt x="159" y="541"/>
                  </a:cubicBezTo>
                  <a:cubicBezTo>
                    <a:pt x="160" y="553"/>
                    <a:pt x="155" y="552"/>
                    <a:pt x="145" y="554"/>
                  </a:cubicBezTo>
                  <a:cubicBezTo>
                    <a:pt x="144" y="558"/>
                    <a:pt x="144" y="562"/>
                    <a:pt x="143" y="566"/>
                  </a:cubicBezTo>
                  <a:cubicBezTo>
                    <a:pt x="143" y="569"/>
                    <a:pt x="143" y="572"/>
                    <a:pt x="143" y="575"/>
                  </a:cubicBezTo>
                  <a:cubicBezTo>
                    <a:pt x="142" y="578"/>
                    <a:pt x="141" y="578"/>
                    <a:pt x="138" y="580"/>
                  </a:cubicBezTo>
                  <a:cubicBezTo>
                    <a:pt x="134" y="585"/>
                    <a:pt x="136" y="590"/>
                    <a:pt x="136" y="596"/>
                  </a:cubicBezTo>
                  <a:cubicBezTo>
                    <a:pt x="136" y="602"/>
                    <a:pt x="132" y="604"/>
                    <a:pt x="130" y="610"/>
                  </a:cubicBezTo>
                  <a:cubicBezTo>
                    <a:pt x="129" y="615"/>
                    <a:pt x="131" y="617"/>
                    <a:pt x="133" y="622"/>
                  </a:cubicBezTo>
                  <a:cubicBezTo>
                    <a:pt x="135" y="626"/>
                    <a:pt x="135" y="632"/>
                    <a:pt x="136" y="636"/>
                  </a:cubicBezTo>
                  <a:cubicBezTo>
                    <a:pt x="137" y="642"/>
                    <a:pt x="135" y="643"/>
                    <a:pt x="130" y="646"/>
                  </a:cubicBezTo>
                  <a:cubicBezTo>
                    <a:pt x="127" y="647"/>
                    <a:pt x="126" y="648"/>
                    <a:pt x="125" y="649"/>
                  </a:cubicBezTo>
                  <a:cubicBezTo>
                    <a:pt x="126" y="649"/>
                    <a:pt x="127" y="649"/>
                    <a:pt x="128" y="650"/>
                  </a:cubicBezTo>
                  <a:cubicBezTo>
                    <a:pt x="132" y="652"/>
                    <a:pt x="132" y="656"/>
                    <a:pt x="137" y="657"/>
                  </a:cubicBezTo>
                  <a:cubicBezTo>
                    <a:pt x="141" y="658"/>
                    <a:pt x="146" y="658"/>
                    <a:pt x="151" y="657"/>
                  </a:cubicBezTo>
                  <a:cubicBezTo>
                    <a:pt x="153" y="657"/>
                    <a:pt x="156" y="655"/>
                    <a:pt x="158" y="655"/>
                  </a:cubicBezTo>
                  <a:cubicBezTo>
                    <a:pt x="160" y="656"/>
                    <a:pt x="162" y="658"/>
                    <a:pt x="164" y="658"/>
                  </a:cubicBezTo>
                  <a:cubicBezTo>
                    <a:pt x="168" y="660"/>
                    <a:pt x="170" y="652"/>
                    <a:pt x="172" y="650"/>
                  </a:cubicBezTo>
                  <a:cubicBezTo>
                    <a:pt x="175" y="647"/>
                    <a:pt x="179" y="646"/>
                    <a:pt x="182" y="643"/>
                  </a:cubicBezTo>
                  <a:cubicBezTo>
                    <a:pt x="186" y="640"/>
                    <a:pt x="186" y="636"/>
                    <a:pt x="192" y="637"/>
                  </a:cubicBezTo>
                  <a:cubicBezTo>
                    <a:pt x="195" y="637"/>
                    <a:pt x="203" y="637"/>
                    <a:pt x="204" y="633"/>
                  </a:cubicBezTo>
                  <a:cubicBezTo>
                    <a:pt x="205" y="629"/>
                    <a:pt x="203" y="626"/>
                    <a:pt x="205" y="622"/>
                  </a:cubicBezTo>
                  <a:cubicBezTo>
                    <a:pt x="208" y="617"/>
                    <a:pt x="212" y="618"/>
                    <a:pt x="215" y="614"/>
                  </a:cubicBezTo>
                  <a:cubicBezTo>
                    <a:pt x="217" y="613"/>
                    <a:pt x="217" y="610"/>
                    <a:pt x="218" y="608"/>
                  </a:cubicBezTo>
                  <a:cubicBezTo>
                    <a:pt x="219" y="607"/>
                    <a:pt x="222" y="607"/>
                    <a:pt x="223" y="605"/>
                  </a:cubicBezTo>
                  <a:cubicBezTo>
                    <a:pt x="225" y="603"/>
                    <a:pt x="227" y="596"/>
                    <a:pt x="230" y="600"/>
                  </a:cubicBezTo>
                  <a:cubicBezTo>
                    <a:pt x="230" y="598"/>
                    <a:pt x="231" y="597"/>
                    <a:pt x="232" y="596"/>
                  </a:cubicBezTo>
                  <a:cubicBezTo>
                    <a:pt x="235" y="592"/>
                    <a:pt x="240" y="592"/>
                    <a:pt x="243" y="589"/>
                  </a:cubicBezTo>
                  <a:cubicBezTo>
                    <a:pt x="245" y="586"/>
                    <a:pt x="244" y="582"/>
                    <a:pt x="244" y="578"/>
                  </a:cubicBezTo>
                  <a:cubicBezTo>
                    <a:pt x="243" y="576"/>
                    <a:pt x="243" y="575"/>
                    <a:pt x="244" y="573"/>
                  </a:cubicBezTo>
                  <a:cubicBezTo>
                    <a:pt x="246" y="572"/>
                    <a:pt x="246" y="571"/>
                    <a:pt x="246" y="569"/>
                  </a:cubicBezTo>
                  <a:cubicBezTo>
                    <a:pt x="246" y="568"/>
                    <a:pt x="246" y="566"/>
                    <a:pt x="246" y="564"/>
                  </a:cubicBezTo>
                  <a:cubicBezTo>
                    <a:pt x="246" y="560"/>
                    <a:pt x="246" y="560"/>
                    <a:pt x="250" y="558"/>
                  </a:cubicBezTo>
                  <a:cubicBezTo>
                    <a:pt x="253" y="556"/>
                    <a:pt x="255" y="554"/>
                    <a:pt x="259" y="553"/>
                  </a:cubicBezTo>
                  <a:cubicBezTo>
                    <a:pt x="261" y="552"/>
                    <a:pt x="265" y="554"/>
                    <a:pt x="267" y="553"/>
                  </a:cubicBezTo>
                  <a:cubicBezTo>
                    <a:pt x="269" y="552"/>
                    <a:pt x="269" y="549"/>
                    <a:pt x="271" y="549"/>
                  </a:cubicBezTo>
                  <a:cubicBezTo>
                    <a:pt x="273" y="548"/>
                    <a:pt x="275" y="550"/>
                    <a:pt x="277" y="548"/>
                  </a:cubicBezTo>
                  <a:cubicBezTo>
                    <a:pt x="279" y="546"/>
                    <a:pt x="280" y="543"/>
                    <a:pt x="281" y="541"/>
                  </a:cubicBezTo>
                  <a:cubicBezTo>
                    <a:pt x="282" y="540"/>
                    <a:pt x="282" y="538"/>
                    <a:pt x="283" y="537"/>
                  </a:cubicBezTo>
                  <a:cubicBezTo>
                    <a:pt x="283" y="537"/>
                    <a:pt x="284" y="536"/>
                    <a:pt x="285" y="536"/>
                  </a:cubicBezTo>
                  <a:cubicBezTo>
                    <a:pt x="286" y="534"/>
                    <a:pt x="287" y="532"/>
                    <a:pt x="287" y="531"/>
                  </a:cubicBezTo>
                  <a:cubicBezTo>
                    <a:pt x="287" y="529"/>
                    <a:pt x="287" y="527"/>
                    <a:pt x="289" y="525"/>
                  </a:cubicBezTo>
                  <a:cubicBezTo>
                    <a:pt x="290" y="524"/>
                    <a:pt x="292" y="524"/>
                    <a:pt x="294" y="525"/>
                  </a:cubicBezTo>
                  <a:cubicBezTo>
                    <a:pt x="298" y="526"/>
                    <a:pt x="302" y="524"/>
                    <a:pt x="306" y="524"/>
                  </a:cubicBezTo>
                  <a:cubicBezTo>
                    <a:pt x="308" y="524"/>
                    <a:pt x="310" y="525"/>
                    <a:pt x="312" y="524"/>
                  </a:cubicBezTo>
                  <a:cubicBezTo>
                    <a:pt x="314" y="524"/>
                    <a:pt x="316" y="523"/>
                    <a:pt x="318" y="522"/>
                  </a:cubicBezTo>
                  <a:cubicBezTo>
                    <a:pt x="321" y="520"/>
                    <a:pt x="323" y="518"/>
                    <a:pt x="325" y="515"/>
                  </a:cubicBezTo>
                  <a:cubicBezTo>
                    <a:pt x="327" y="513"/>
                    <a:pt x="329" y="514"/>
                    <a:pt x="331" y="512"/>
                  </a:cubicBezTo>
                  <a:cubicBezTo>
                    <a:pt x="332" y="511"/>
                    <a:pt x="331" y="510"/>
                    <a:pt x="332" y="509"/>
                  </a:cubicBezTo>
                  <a:cubicBezTo>
                    <a:pt x="333" y="508"/>
                    <a:pt x="333" y="508"/>
                    <a:pt x="334" y="507"/>
                  </a:cubicBezTo>
                  <a:cubicBezTo>
                    <a:pt x="334" y="506"/>
                    <a:pt x="334" y="505"/>
                    <a:pt x="335" y="505"/>
                  </a:cubicBezTo>
                  <a:cubicBezTo>
                    <a:pt x="336" y="503"/>
                    <a:pt x="337" y="502"/>
                    <a:pt x="338" y="500"/>
                  </a:cubicBezTo>
                  <a:cubicBezTo>
                    <a:pt x="341" y="496"/>
                    <a:pt x="341" y="490"/>
                    <a:pt x="342" y="485"/>
                  </a:cubicBezTo>
                  <a:cubicBezTo>
                    <a:pt x="342" y="483"/>
                    <a:pt x="342" y="481"/>
                    <a:pt x="342" y="480"/>
                  </a:cubicBezTo>
                  <a:cubicBezTo>
                    <a:pt x="341" y="479"/>
                    <a:pt x="339" y="478"/>
                    <a:pt x="340" y="476"/>
                  </a:cubicBezTo>
                  <a:cubicBezTo>
                    <a:pt x="340" y="474"/>
                    <a:pt x="343" y="472"/>
                    <a:pt x="342" y="469"/>
                  </a:cubicBezTo>
                  <a:cubicBezTo>
                    <a:pt x="341" y="467"/>
                    <a:pt x="340" y="468"/>
                    <a:pt x="339" y="466"/>
                  </a:cubicBezTo>
                  <a:cubicBezTo>
                    <a:pt x="339" y="465"/>
                    <a:pt x="340" y="463"/>
                    <a:pt x="340" y="462"/>
                  </a:cubicBezTo>
                  <a:cubicBezTo>
                    <a:pt x="341" y="461"/>
                    <a:pt x="341" y="459"/>
                    <a:pt x="342" y="458"/>
                  </a:cubicBezTo>
                  <a:cubicBezTo>
                    <a:pt x="343" y="457"/>
                    <a:pt x="344" y="454"/>
                    <a:pt x="345" y="454"/>
                  </a:cubicBezTo>
                  <a:cubicBezTo>
                    <a:pt x="346" y="453"/>
                    <a:pt x="348" y="454"/>
                    <a:pt x="349" y="453"/>
                  </a:cubicBezTo>
                  <a:cubicBezTo>
                    <a:pt x="350" y="452"/>
                    <a:pt x="349" y="450"/>
                    <a:pt x="349" y="449"/>
                  </a:cubicBezTo>
                  <a:cubicBezTo>
                    <a:pt x="349" y="448"/>
                    <a:pt x="350" y="446"/>
                    <a:pt x="351" y="446"/>
                  </a:cubicBezTo>
                  <a:cubicBezTo>
                    <a:pt x="352" y="445"/>
                    <a:pt x="353" y="445"/>
                    <a:pt x="353" y="443"/>
                  </a:cubicBezTo>
                  <a:cubicBezTo>
                    <a:pt x="354" y="442"/>
                    <a:pt x="354" y="441"/>
                    <a:pt x="354" y="440"/>
                  </a:cubicBezTo>
                  <a:cubicBezTo>
                    <a:pt x="354" y="439"/>
                    <a:pt x="355" y="438"/>
                    <a:pt x="355" y="437"/>
                  </a:cubicBezTo>
                  <a:cubicBezTo>
                    <a:pt x="354" y="434"/>
                    <a:pt x="352" y="432"/>
                    <a:pt x="353" y="429"/>
                  </a:cubicBezTo>
                  <a:cubicBezTo>
                    <a:pt x="353" y="428"/>
                    <a:pt x="355" y="428"/>
                    <a:pt x="356" y="426"/>
                  </a:cubicBezTo>
                  <a:cubicBezTo>
                    <a:pt x="356" y="426"/>
                    <a:pt x="356" y="425"/>
                    <a:pt x="356" y="424"/>
                  </a:cubicBezTo>
                  <a:cubicBezTo>
                    <a:pt x="356" y="423"/>
                    <a:pt x="357" y="422"/>
                    <a:pt x="357" y="422"/>
                  </a:cubicBezTo>
                  <a:cubicBezTo>
                    <a:pt x="360" y="416"/>
                    <a:pt x="355" y="409"/>
                    <a:pt x="360" y="404"/>
                  </a:cubicBezTo>
                  <a:cubicBezTo>
                    <a:pt x="363" y="402"/>
                    <a:pt x="365" y="399"/>
                    <a:pt x="364" y="396"/>
                  </a:cubicBezTo>
                  <a:cubicBezTo>
                    <a:pt x="362" y="393"/>
                    <a:pt x="360" y="390"/>
                    <a:pt x="360" y="387"/>
                  </a:cubicBezTo>
                  <a:cubicBezTo>
                    <a:pt x="359" y="384"/>
                    <a:pt x="361" y="381"/>
                    <a:pt x="361" y="377"/>
                  </a:cubicBezTo>
                  <a:cubicBezTo>
                    <a:pt x="361" y="375"/>
                    <a:pt x="362" y="371"/>
                    <a:pt x="361" y="369"/>
                  </a:cubicBezTo>
                  <a:cubicBezTo>
                    <a:pt x="360" y="367"/>
                    <a:pt x="359" y="367"/>
                    <a:pt x="360" y="364"/>
                  </a:cubicBezTo>
                  <a:cubicBezTo>
                    <a:pt x="361" y="362"/>
                    <a:pt x="362" y="361"/>
                    <a:pt x="362" y="359"/>
                  </a:cubicBezTo>
                  <a:cubicBezTo>
                    <a:pt x="363" y="356"/>
                    <a:pt x="363" y="353"/>
                    <a:pt x="362" y="350"/>
                  </a:cubicBezTo>
                  <a:cubicBezTo>
                    <a:pt x="361" y="349"/>
                    <a:pt x="360" y="347"/>
                    <a:pt x="359" y="345"/>
                  </a:cubicBezTo>
                  <a:cubicBezTo>
                    <a:pt x="358" y="344"/>
                    <a:pt x="358" y="342"/>
                    <a:pt x="358" y="340"/>
                  </a:cubicBezTo>
                  <a:cubicBezTo>
                    <a:pt x="357" y="337"/>
                    <a:pt x="354" y="334"/>
                    <a:pt x="350" y="334"/>
                  </a:cubicBezTo>
                  <a:cubicBezTo>
                    <a:pt x="347" y="333"/>
                    <a:pt x="344" y="335"/>
                    <a:pt x="341" y="332"/>
                  </a:cubicBezTo>
                  <a:cubicBezTo>
                    <a:pt x="341" y="331"/>
                    <a:pt x="341" y="331"/>
                    <a:pt x="341" y="331"/>
                  </a:cubicBezTo>
                  <a:cubicBezTo>
                    <a:pt x="340" y="331"/>
                    <a:pt x="340" y="332"/>
                    <a:pt x="339" y="332"/>
                  </a:cubicBezTo>
                  <a:cubicBezTo>
                    <a:pt x="336" y="334"/>
                    <a:pt x="335" y="333"/>
                    <a:pt x="331" y="331"/>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63" name="グループ化 62"/>
            <p:cNvGrpSpPr/>
            <p:nvPr/>
          </p:nvGrpSpPr>
          <p:grpSpPr>
            <a:xfrm>
              <a:off x="4156075" y="4219575"/>
              <a:ext cx="2254250" cy="2627313"/>
              <a:chOff x="4156075" y="4219575"/>
              <a:chExt cx="2254250" cy="2627313"/>
            </a:xfrm>
            <a:grpFill/>
          </p:grpSpPr>
          <p:sp>
            <p:nvSpPr>
              <p:cNvPr id="86" name="Freeform 87"/>
              <p:cNvSpPr>
                <a:spLocks/>
              </p:cNvSpPr>
              <p:nvPr/>
            </p:nvSpPr>
            <p:spPr bwMode="auto">
              <a:xfrm>
                <a:off x="4194175" y="5018088"/>
                <a:ext cx="130175" cy="160338"/>
              </a:xfrm>
              <a:custGeom>
                <a:avLst/>
                <a:gdLst>
                  <a:gd name="T0" fmla="*/ 28 w 82"/>
                  <a:gd name="T1" fmla="*/ 90 h 101"/>
                  <a:gd name="T2" fmla="*/ 56 w 82"/>
                  <a:gd name="T3" fmla="*/ 101 h 101"/>
                  <a:gd name="T4" fmla="*/ 82 w 82"/>
                  <a:gd name="T5" fmla="*/ 42 h 101"/>
                  <a:gd name="T6" fmla="*/ 33 w 82"/>
                  <a:gd name="T7" fmla="*/ 0 h 101"/>
                  <a:gd name="T8" fmla="*/ 0 w 82"/>
                  <a:gd name="T9" fmla="*/ 68 h 101"/>
                  <a:gd name="T10" fmla="*/ 30 w 82"/>
                  <a:gd name="T11" fmla="*/ 82 h 101"/>
                  <a:gd name="T12" fmla="*/ 28 w 82"/>
                  <a:gd name="T13" fmla="*/ 90 h 101"/>
                </a:gdLst>
                <a:ahLst/>
                <a:cxnLst>
                  <a:cxn ang="0">
                    <a:pos x="T0" y="T1"/>
                  </a:cxn>
                  <a:cxn ang="0">
                    <a:pos x="T2" y="T3"/>
                  </a:cxn>
                  <a:cxn ang="0">
                    <a:pos x="T4" y="T5"/>
                  </a:cxn>
                  <a:cxn ang="0">
                    <a:pos x="T6" y="T7"/>
                  </a:cxn>
                  <a:cxn ang="0">
                    <a:pos x="T8" y="T9"/>
                  </a:cxn>
                  <a:cxn ang="0">
                    <a:pos x="T10" y="T11"/>
                  </a:cxn>
                  <a:cxn ang="0">
                    <a:pos x="T12" y="T13"/>
                  </a:cxn>
                </a:cxnLst>
                <a:rect l="0" t="0" r="r" b="b"/>
                <a:pathLst>
                  <a:path w="82" h="101">
                    <a:moveTo>
                      <a:pt x="28" y="90"/>
                    </a:moveTo>
                    <a:lnTo>
                      <a:pt x="56" y="101"/>
                    </a:lnTo>
                    <a:lnTo>
                      <a:pt x="82" y="42"/>
                    </a:lnTo>
                    <a:lnTo>
                      <a:pt x="33" y="0"/>
                    </a:lnTo>
                    <a:lnTo>
                      <a:pt x="0" y="68"/>
                    </a:lnTo>
                    <a:lnTo>
                      <a:pt x="30" y="82"/>
                    </a:lnTo>
                    <a:lnTo>
                      <a:pt x="28" y="90"/>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7" name="Freeform 88"/>
              <p:cNvSpPr>
                <a:spLocks/>
              </p:cNvSpPr>
              <p:nvPr/>
            </p:nvSpPr>
            <p:spPr bwMode="auto">
              <a:xfrm>
                <a:off x="4452938" y="5002213"/>
                <a:ext cx="176212" cy="192088"/>
              </a:xfrm>
              <a:custGeom>
                <a:avLst/>
                <a:gdLst>
                  <a:gd name="T0" fmla="*/ 80 w 111"/>
                  <a:gd name="T1" fmla="*/ 0 h 121"/>
                  <a:gd name="T2" fmla="*/ 66 w 111"/>
                  <a:gd name="T3" fmla="*/ 26 h 121"/>
                  <a:gd name="T4" fmla="*/ 33 w 111"/>
                  <a:gd name="T5" fmla="*/ 17 h 121"/>
                  <a:gd name="T6" fmla="*/ 0 w 111"/>
                  <a:gd name="T7" fmla="*/ 78 h 121"/>
                  <a:gd name="T8" fmla="*/ 75 w 111"/>
                  <a:gd name="T9" fmla="*/ 121 h 121"/>
                  <a:gd name="T10" fmla="*/ 104 w 111"/>
                  <a:gd name="T11" fmla="*/ 69 h 121"/>
                  <a:gd name="T12" fmla="*/ 108 w 111"/>
                  <a:gd name="T13" fmla="*/ 66 h 121"/>
                  <a:gd name="T14" fmla="*/ 111 w 111"/>
                  <a:gd name="T15" fmla="*/ 12 h 121"/>
                  <a:gd name="T16" fmla="*/ 80 w 111"/>
                  <a:gd name="T1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21">
                    <a:moveTo>
                      <a:pt x="80" y="0"/>
                    </a:moveTo>
                    <a:lnTo>
                      <a:pt x="66" y="26"/>
                    </a:lnTo>
                    <a:lnTo>
                      <a:pt x="33" y="17"/>
                    </a:lnTo>
                    <a:lnTo>
                      <a:pt x="0" y="78"/>
                    </a:lnTo>
                    <a:lnTo>
                      <a:pt x="75" y="121"/>
                    </a:lnTo>
                    <a:lnTo>
                      <a:pt x="104" y="69"/>
                    </a:lnTo>
                    <a:lnTo>
                      <a:pt x="108" y="66"/>
                    </a:lnTo>
                    <a:lnTo>
                      <a:pt x="111" y="12"/>
                    </a:lnTo>
                    <a:lnTo>
                      <a:pt x="80" y="0"/>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8" name="Freeform 89"/>
              <p:cNvSpPr>
                <a:spLocks/>
              </p:cNvSpPr>
              <p:nvPr/>
            </p:nvSpPr>
            <p:spPr bwMode="auto">
              <a:xfrm>
                <a:off x="4156075" y="4219575"/>
                <a:ext cx="2254250" cy="2627313"/>
              </a:xfrm>
              <a:custGeom>
                <a:avLst/>
                <a:gdLst>
                  <a:gd name="T0" fmla="*/ 583 w 601"/>
                  <a:gd name="T1" fmla="*/ 290 h 701"/>
                  <a:gd name="T2" fmla="*/ 566 w 601"/>
                  <a:gd name="T3" fmla="*/ 261 h 701"/>
                  <a:gd name="T4" fmla="*/ 554 w 601"/>
                  <a:gd name="T5" fmla="*/ 243 h 701"/>
                  <a:gd name="T6" fmla="*/ 534 w 601"/>
                  <a:gd name="T7" fmla="*/ 233 h 701"/>
                  <a:gd name="T8" fmla="*/ 535 w 601"/>
                  <a:gd name="T9" fmla="*/ 193 h 701"/>
                  <a:gd name="T10" fmla="*/ 515 w 601"/>
                  <a:gd name="T11" fmla="*/ 206 h 701"/>
                  <a:gd name="T12" fmla="*/ 507 w 601"/>
                  <a:gd name="T13" fmla="*/ 212 h 701"/>
                  <a:gd name="T14" fmla="*/ 488 w 601"/>
                  <a:gd name="T15" fmla="*/ 212 h 701"/>
                  <a:gd name="T16" fmla="*/ 476 w 601"/>
                  <a:gd name="T17" fmla="*/ 192 h 701"/>
                  <a:gd name="T18" fmla="*/ 474 w 601"/>
                  <a:gd name="T19" fmla="*/ 169 h 701"/>
                  <a:gd name="T20" fmla="*/ 436 w 601"/>
                  <a:gd name="T21" fmla="*/ 165 h 701"/>
                  <a:gd name="T22" fmla="*/ 423 w 601"/>
                  <a:gd name="T23" fmla="*/ 145 h 701"/>
                  <a:gd name="T24" fmla="*/ 413 w 601"/>
                  <a:gd name="T25" fmla="*/ 126 h 701"/>
                  <a:gd name="T26" fmla="*/ 390 w 601"/>
                  <a:gd name="T27" fmla="*/ 86 h 701"/>
                  <a:gd name="T28" fmla="*/ 389 w 601"/>
                  <a:gd name="T29" fmla="*/ 60 h 701"/>
                  <a:gd name="T30" fmla="*/ 347 w 601"/>
                  <a:gd name="T31" fmla="*/ 81 h 701"/>
                  <a:gd name="T32" fmla="*/ 291 w 601"/>
                  <a:gd name="T33" fmla="*/ 55 h 701"/>
                  <a:gd name="T34" fmla="*/ 189 w 601"/>
                  <a:gd name="T35" fmla="*/ 17 h 701"/>
                  <a:gd name="T36" fmla="*/ 115 w 601"/>
                  <a:gd name="T37" fmla="*/ 2 h 701"/>
                  <a:gd name="T38" fmla="*/ 102 w 601"/>
                  <a:gd name="T39" fmla="*/ 32 h 701"/>
                  <a:gd name="T40" fmla="*/ 133 w 601"/>
                  <a:gd name="T41" fmla="*/ 72 h 701"/>
                  <a:gd name="T42" fmla="*/ 191 w 601"/>
                  <a:gd name="T43" fmla="*/ 62 h 701"/>
                  <a:gd name="T44" fmla="*/ 206 w 601"/>
                  <a:gd name="T45" fmla="*/ 94 h 701"/>
                  <a:gd name="T46" fmla="*/ 164 w 601"/>
                  <a:gd name="T47" fmla="*/ 126 h 701"/>
                  <a:gd name="T48" fmla="*/ 166 w 601"/>
                  <a:gd name="T49" fmla="*/ 166 h 701"/>
                  <a:gd name="T50" fmla="*/ 99 w 601"/>
                  <a:gd name="T51" fmla="*/ 85 h 701"/>
                  <a:gd name="T52" fmla="*/ 60 w 601"/>
                  <a:gd name="T53" fmla="*/ 148 h 701"/>
                  <a:gd name="T54" fmla="*/ 28 w 601"/>
                  <a:gd name="T55" fmla="*/ 188 h 701"/>
                  <a:gd name="T56" fmla="*/ 132 w 601"/>
                  <a:gd name="T57" fmla="*/ 231 h 701"/>
                  <a:gd name="T58" fmla="*/ 136 w 601"/>
                  <a:gd name="T59" fmla="*/ 278 h 701"/>
                  <a:gd name="T60" fmla="*/ 144 w 601"/>
                  <a:gd name="T61" fmla="*/ 306 h 701"/>
                  <a:gd name="T62" fmla="*/ 143 w 601"/>
                  <a:gd name="T63" fmla="*/ 321 h 701"/>
                  <a:gd name="T64" fmla="*/ 168 w 601"/>
                  <a:gd name="T65" fmla="*/ 329 h 701"/>
                  <a:gd name="T66" fmla="*/ 188 w 601"/>
                  <a:gd name="T67" fmla="*/ 348 h 701"/>
                  <a:gd name="T68" fmla="*/ 170 w 601"/>
                  <a:gd name="T69" fmla="*/ 370 h 701"/>
                  <a:gd name="T70" fmla="*/ 195 w 601"/>
                  <a:gd name="T71" fmla="*/ 401 h 701"/>
                  <a:gd name="T72" fmla="*/ 206 w 601"/>
                  <a:gd name="T73" fmla="*/ 431 h 701"/>
                  <a:gd name="T74" fmla="*/ 225 w 601"/>
                  <a:gd name="T75" fmla="*/ 503 h 701"/>
                  <a:gd name="T76" fmla="*/ 260 w 601"/>
                  <a:gd name="T77" fmla="*/ 574 h 701"/>
                  <a:gd name="T78" fmla="*/ 309 w 601"/>
                  <a:gd name="T79" fmla="*/ 621 h 701"/>
                  <a:gd name="T80" fmla="*/ 325 w 601"/>
                  <a:gd name="T81" fmla="*/ 686 h 701"/>
                  <a:gd name="T82" fmla="*/ 377 w 601"/>
                  <a:gd name="T83" fmla="*/ 693 h 701"/>
                  <a:gd name="T84" fmla="*/ 410 w 601"/>
                  <a:gd name="T85" fmla="*/ 644 h 701"/>
                  <a:gd name="T86" fmla="*/ 448 w 601"/>
                  <a:gd name="T87" fmla="*/ 595 h 701"/>
                  <a:gd name="T88" fmla="*/ 447 w 601"/>
                  <a:gd name="T89" fmla="*/ 554 h 701"/>
                  <a:gd name="T90" fmla="*/ 432 w 601"/>
                  <a:gd name="T91" fmla="*/ 508 h 701"/>
                  <a:gd name="T92" fmla="*/ 427 w 601"/>
                  <a:gd name="T93" fmla="*/ 471 h 701"/>
                  <a:gd name="T94" fmla="*/ 440 w 601"/>
                  <a:gd name="T95" fmla="*/ 414 h 701"/>
                  <a:gd name="T96" fmla="*/ 425 w 601"/>
                  <a:gd name="T97" fmla="*/ 381 h 701"/>
                  <a:gd name="T98" fmla="*/ 448 w 601"/>
                  <a:gd name="T99" fmla="*/ 382 h 701"/>
                  <a:gd name="T100" fmla="*/ 486 w 601"/>
                  <a:gd name="T101" fmla="*/ 357 h 701"/>
                  <a:gd name="T102" fmla="*/ 496 w 601"/>
                  <a:gd name="T103" fmla="*/ 320 h 701"/>
                  <a:gd name="T104" fmla="*/ 522 w 601"/>
                  <a:gd name="T105" fmla="*/ 336 h 701"/>
                  <a:gd name="T106" fmla="*/ 543 w 601"/>
                  <a:gd name="T107" fmla="*/ 379 h 701"/>
                  <a:gd name="T108" fmla="*/ 582 w 601"/>
                  <a:gd name="T109" fmla="*/ 382 h 701"/>
                  <a:gd name="T110" fmla="*/ 592 w 601"/>
                  <a:gd name="T111" fmla="*/ 353 h 701"/>
                  <a:gd name="T112" fmla="*/ 599 w 601"/>
                  <a:gd name="T113" fmla="*/ 306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1" h="701">
                    <a:moveTo>
                      <a:pt x="595" y="301"/>
                    </a:moveTo>
                    <a:cubicBezTo>
                      <a:pt x="594" y="300"/>
                      <a:pt x="592" y="300"/>
                      <a:pt x="591" y="299"/>
                    </a:cubicBezTo>
                    <a:cubicBezTo>
                      <a:pt x="590" y="299"/>
                      <a:pt x="590" y="297"/>
                      <a:pt x="589" y="296"/>
                    </a:cubicBezTo>
                    <a:cubicBezTo>
                      <a:pt x="588" y="295"/>
                      <a:pt x="587" y="294"/>
                      <a:pt x="586" y="294"/>
                    </a:cubicBezTo>
                    <a:cubicBezTo>
                      <a:pt x="585" y="294"/>
                      <a:pt x="584" y="295"/>
                      <a:pt x="583" y="295"/>
                    </a:cubicBezTo>
                    <a:cubicBezTo>
                      <a:pt x="581" y="295"/>
                      <a:pt x="579" y="292"/>
                      <a:pt x="580" y="290"/>
                    </a:cubicBezTo>
                    <a:cubicBezTo>
                      <a:pt x="581" y="290"/>
                      <a:pt x="582" y="291"/>
                      <a:pt x="583" y="290"/>
                    </a:cubicBezTo>
                    <a:cubicBezTo>
                      <a:pt x="582" y="289"/>
                      <a:pt x="581" y="286"/>
                      <a:pt x="580" y="285"/>
                    </a:cubicBezTo>
                    <a:cubicBezTo>
                      <a:pt x="578" y="283"/>
                      <a:pt x="577" y="281"/>
                      <a:pt x="580" y="280"/>
                    </a:cubicBezTo>
                    <a:cubicBezTo>
                      <a:pt x="582" y="279"/>
                      <a:pt x="585" y="278"/>
                      <a:pt x="581" y="276"/>
                    </a:cubicBezTo>
                    <a:cubicBezTo>
                      <a:pt x="579" y="276"/>
                      <a:pt x="578" y="276"/>
                      <a:pt x="577" y="274"/>
                    </a:cubicBezTo>
                    <a:cubicBezTo>
                      <a:pt x="576" y="273"/>
                      <a:pt x="576" y="272"/>
                      <a:pt x="575" y="271"/>
                    </a:cubicBezTo>
                    <a:cubicBezTo>
                      <a:pt x="573" y="269"/>
                      <a:pt x="571" y="268"/>
                      <a:pt x="570" y="265"/>
                    </a:cubicBezTo>
                    <a:cubicBezTo>
                      <a:pt x="569" y="263"/>
                      <a:pt x="568" y="262"/>
                      <a:pt x="566" y="261"/>
                    </a:cubicBezTo>
                    <a:cubicBezTo>
                      <a:pt x="564" y="260"/>
                      <a:pt x="562" y="259"/>
                      <a:pt x="560" y="258"/>
                    </a:cubicBezTo>
                    <a:cubicBezTo>
                      <a:pt x="558" y="258"/>
                      <a:pt x="557" y="257"/>
                      <a:pt x="557" y="254"/>
                    </a:cubicBezTo>
                    <a:cubicBezTo>
                      <a:pt x="559" y="253"/>
                      <a:pt x="561" y="254"/>
                      <a:pt x="562" y="252"/>
                    </a:cubicBezTo>
                    <a:cubicBezTo>
                      <a:pt x="563" y="250"/>
                      <a:pt x="562" y="248"/>
                      <a:pt x="561" y="247"/>
                    </a:cubicBezTo>
                    <a:cubicBezTo>
                      <a:pt x="560" y="247"/>
                      <a:pt x="558" y="247"/>
                      <a:pt x="558" y="246"/>
                    </a:cubicBezTo>
                    <a:cubicBezTo>
                      <a:pt x="557" y="245"/>
                      <a:pt x="557" y="244"/>
                      <a:pt x="556" y="244"/>
                    </a:cubicBezTo>
                    <a:cubicBezTo>
                      <a:pt x="556" y="243"/>
                      <a:pt x="555" y="242"/>
                      <a:pt x="554" y="243"/>
                    </a:cubicBezTo>
                    <a:cubicBezTo>
                      <a:pt x="553" y="243"/>
                      <a:pt x="553" y="244"/>
                      <a:pt x="553" y="245"/>
                    </a:cubicBezTo>
                    <a:cubicBezTo>
                      <a:pt x="551" y="246"/>
                      <a:pt x="550" y="245"/>
                      <a:pt x="550" y="243"/>
                    </a:cubicBezTo>
                    <a:cubicBezTo>
                      <a:pt x="550" y="241"/>
                      <a:pt x="552" y="240"/>
                      <a:pt x="552" y="239"/>
                    </a:cubicBezTo>
                    <a:cubicBezTo>
                      <a:pt x="552" y="236"/>
                      <a:pt x="549" y="237"/>
                      <a:pt x="547" y="237"/>
                    </a:cubicBezTo>
                    <a:cubicBezTo>
                      <a:pt x="545" y="237"/>
                      <a:pt x="544" y="237"/>
                      <a:pt x="543" y="234"/>
                    </a:cubicBezTo>
                    <a:cubicBezTo>
                      <a:pt x="542" y="233"/>
                      <a:pt x="537" y="236"/>
                      <a:pt x="535" y="236"/>
                    </a:cubicBezTo>
                    <a:cubicBezTo>
                      <a:pt x="534" y="236"/>
                      <a:pt x="534" y="235"/>
                      <a:pt x="534" y="233"/>
                    </a:cubicBezTo>
                    <a:cubicBezTo>
                      <a:pt x="535" y="230"/>
                      <a:pt x="534" y="227"/>
                      <a:pt x="534" y="224"/>
                    </a:cubicBezTo>
                    <a:cubicBezTo>
                      <a:pt x="534" y="223"/>
                      <a:pt x="535" y="222"/>
                      <a:pt x="535" y="220"/>
                    </a:cubicBezTo>
                    <a:cubicBezTo>
                      <a:pt x="535" y="218"/>
                      <a:pt x="536" y="219"/>
                      <a:pt x="537" y="218"/>
                    </a:cubicBezTo>
                    <a:cubicBezTo>
                      <a:pt x="539" y="216"/>
                      <a:pt x="538" y="214"/>
                      <a:pt x="538" y="211"/>
                    </a:cubicBezTo>
                    <a:cubicBezTo>
                      <a:pt x="538" y="209"/>
                      <a:pt x="538" y="207"/>
                      <a:pt x="539" y="205"/>
                    </a:cubicBezTo>
                    <a:cubicBezTo>
                      <a:pt x="539" y="202"/>
                      <a:pt x="539" y="201"/>
                      <a:pt x="538" y="199"/>
                    </a:cubicBezTo>
                    <a:cubicBezTo>
                      <a:pt x="537" y="197"/>
                      <a:pt x="536" y="195"/>
                      <a:pt x="535" y="193"/>
                    </a:cubicBezTo>
                    <a:cubicBezTo>
                      <a:pt x="534" y="192"/>
                      <a:pt x="534" y="192"/>
                      <a:pt x="534" y="191"/>
                    </a:cubicBezTo>
                    <a:cubicBezTo>
                      <a:pt x="532" y="191"/>
                      <a:pt x="530" y="191"/>
                      <a:pt x="528" y="191"/>
                    </a:cubicBezTo>
                    <a:cubicBezTo>
                      <a:pt x="525" y="191"/>
                      <a:pt x="523" y="192"/>
                      <a:pt x="520" y="192"/>
                    </a:cubicBezTo>
                    <a:cubicBezTo>
                      <a:pt x="519" y="192"/>
                      <a:pt x="516" y="191"/>
                      <a:pt x="514" y="192"/>
                    </a:cubicBezTo>
                    <a:cubicBezTo>
                      <a:pt x="513" y="193"/>
                      <a:pt x="514" y="198"/>
                      <a:pt x="515" y="199"/>
                    </a:cubicBezTo>
                    <a:cubicBezTo>
                      <a:pt x="515" y="200"/>
                      <a:pt x="515" y="201"/>
                      <a:pt x="515" y="202"/>
                    </a:cubicBezTo>
                    <a:cubicBezTo>
                      <a:pt x="515" y="203"/>
                      <a:pt x="514" y="204"/>
                      <a:pt x="515" y="206"/>
                    </a:cubicBezTo>
                    <a:cubicBezTo>
                      <a:pt x="516" y="207"/>
                      <a:pt x="517" y="206"/>
                      <a:pt x="517" y="208"/>
                    </a:cubicBezTo>
                    <a:cubicBezTo>
                      <a:pt x="517" y="209"/>
                      <a:pt x="517" y="210"/>
                      <a:pt x="517" y="211"/>
                    </a:cubicBezTo>
                    <a:cubicBezTo>
                      <a:pt x="517" y="212"/>
                      <a:pt x="517" y="213"/>
                      <a:pt x="516" y="214"/>
                    </a:cubicBezTo>
                    <a:cubicBezTo>
                      <a:pt x="516" y="214"/>
                      <a:pt x="514" y="214"/>
                      <a:pt x="514" y="214"/>
                    </a:cubicBezTo>
                    <a:cubicBezTo>
                      <a:pt x="513" y="213"/>
                      <a:pt x="513" y="213"/>
                      <a:pt x="513" y="212"/>
                    </a:cubicBezTo>
                    <a:cubicBezTo>
                      <a:pt x="512" y="212"/>
                      <a:pt x="513" y="212"/>
                      <a:pt x="512" y="212"/>
                    </a:cubicBezTo>
                    <a:cubicBezTo>
                      <a:pt x="510" y="211"/>
                      <a:pt x="509" y="212"/>
                      <a:pt x="507" y="212"/>
                    </a:cubicBezTo>
                    <a:cubicBezTo>
                      <a:pt x="507" y="213"/>
                      <a:pt x="507" y="214"/>
                      <a:pt x="506" y="216"/>
                    </a:cubicBezTo>
                    <a:cubicBezTo>
                      <a:pt x="505" y="216"/>
                      <a:pt x="502" y="217"/>
                      <a:pt x="501" y="215"/>
                    </a:cubicBezTo>
                    <a:cubicBezTo>
                      <a:pt x="500" y="214"/>
                      <a:pt x="502" y="213"/>
                      <a:pt x="499" y="214"/>
                    </a:cubicBezTo>
                    <a:cubicBezTo>
                      <a:pt x="498" y="214"/>
                      <a:pt x="498" y="214"/>
                      <a:pt x="497" y="214"/>
                    </a:cubicBezTo>
                    <a:cubicBezTo>
                      <a:pt x="497" y="212"/>
                      <a:pt x="496" y="212"/>
                      <a:pt x="494" y="212"/>
                    </a:cubicBezTo>
                    <a:cubicBezTo>
                      <a:pt x="492" y="212"/>
                      <a:pt x="492" y="213"/>
                      <a:pt x="491" y="215"/>
                    </a:cubicBezTo>
                    <a:cubicBezTo>
                      <a:pt x="489" y="216"/>
                      <a:pt x="491" y="212"/>
                      <a:pt x="488" y="212"/>
                    </a:cubicBezTo>
                    <a:cubicBezTo>
                      <a:pt x="487" y="212"/>
                      <a:pt x="487" y="213"/>
                      <a:pt x="486" y="212"/>
                    </a:cubicBezTo>
                    <a:cubicBezTo>
                      <a:pt x="485" y="212"/>
                      <a:pt x="484" y="211"/>
                      <a:pt x="484" y="210"/>
                    </a:cubicBezTo>
                    <a:cubicBezTo>
                      <a:pt x="484" y="209"/>
                      <a:pt x="485" y="207"/>
                      <a:pt x="484" y="205"/>
                    </a:cubicBezTo>
                    <a:cubicBezTo>
                      <a:pt x="484" y="204"/>
                      <a:pt x="482" y="204"/>
                      <a:pt x="481" y="204"/>
                    </a:cubicBezTo>
                    <a:cubicBezTo>
                      <a:pt x="479" y="204"/>
                      <a:pt x="479" y="203"/>
                      <a:pt x="478" y="203"/>
                    </a:cubicBezTo>
                    <a:cubicBezTo>
                      <a:pt x="475" y="202"/>
                      <a:pt x="472" y="204"/>
                      <a:pt x="472" y="200"/>
                    </a:cubicBezTo>
                    <a:cubicBezTo>
                      <a:pt x="472" y="197"/>
                      <a:pt x="474" y="194"/>
                      <a:pt x="476" y="192"/>
                    </a:cubicBezTo>
                    <a:cubicBezTo>
                      <a:pt x="477" y="191"/>
                      <a:pt x="477" y="190"/>
                      <a:pt x="477" y="188"/>
                    </a:cubicBezTo>
                    <a:cubicBezTo>
                      <a:pt x="476" y="186"/>
                      <a:pt x="474" y="186"/>
                      <a:pt x="473" y="185"/>
                    </a:cubicBezTo>
                    <a:cubicBezTo>
                      <a:pt x="472" y="184"/>
                      <a:pt x="472" y="183"/>
                      <a:pt x="472" y="183"/>
                    </a:cubicBezTo>
                    <a:cubicBezTo>
                      <a:pt x="472" y="181"/>
                      <a:pt x="473" y="180"/>
                      <a:pt x="473" y="179"/>
                    </a:cubicBezTo>
                    <a:cubicBezTo>
                      <a:pt x="473" y="178"/>
                      <a:pt x="472" y="177"/>
                      <a:pt x="473" y="176"/>
                    </a:cubicBezTo>
                    <a:cubicBezTo>
                      <a:pt x="473" y="174"/>
                      <a:pt x="475" y="174"/>
                      <a:pt x="475" y="173"/>
                    </a:cubicBezTo>
                    <a:cubicBezTo>
                      <a:pt x="475" y="172"/>
                      <a:pt x="474" y="170"/>
                      <a:pt x="474" y="169"/>
                    </a:cubicBezTo>
                    <a:cubicBezTo>
                      <a:pt x="473" y="168"/>
                      <a:pt x="472" y="168"/>
                      <a:pt x="470" y="168"/>
                    </a:cubicBezTo>
                    <a:cubicBezTo>
                      <a:pt x="469" y="168"/>
                      <a:pt x="467" y="169"/>
                      <a:pt x="465" y="169"/>
                    </a:cubicBezTo>
                    <a:cubicBezTo>
                      <a:pt x="463" y="169"/>
                      <a:pt x="462" y="170"/>
                      <a:pt x="460" y="170"/>
                    </a:cubicBezTo>
                    <a:cubicBezTo>
                      <a:pt x="458" y="170"/>
                      <a:pt x="456" y="170"/>
                      <a:pt x="454" y="170"/>
                    </a:cubicBezTo>
                    <a:cubicBezTo>
                      <a:pt x="449" y="170"/>
                      <a:pt x="444" y="169"/>
                      <a:pt x="440" y="169"/>
                    </a:cubicBezTo>
                    <a:cubicBezTo>
                      <a:pt x="438" y="169"/>
                      <a:pt x="438" y="170"/>
                      <a:pt x="437" y="168"/>
                    </a:cubicBezTo>
                    <a:cubicBezTo>
                      <a:pt x="437" y="167"/>
                      <a:pt x="437" y="166"/>
                      <a:pt x="436" y="165"/>
                    </a:cubicBezTo>
                    <a:cubicBezTo>
                      <a:pt x="436" y="165"/>
                      <a:pt x="436" y="163"/>
                      <a:pt x="436" y="163"/>
                    </a:cubicBezTo>
                    <a:cubicBezTo>
                      <a:pt x="436" y="161"/>
                      <a:pt x="435" y="162"/>
                      <a:pt x="434" y="162"/>
                    </a:cubicBezTo>
                    <a:cubicBezTo>
                      <a:pt x="432" y="161"/>
                      <a:pt x="433" y="159"/>
                      <a:pt x="432" y="157"/>
                    </a:cubicBezTo>
                    <a:cubicBezTo>
                      <a:pt x="432" y="156"/>
                      <a:pt x="429" y="153"/>
                      <a:pt x="432" y="153"/>
                    </a:cubicBezTo>
                    <a:cubicBezTo>
                      <a:pt x="432" y="151"/>
                      <a:pt x="432" y="149"/>
                      <a:pt x="432" y="147"/>
                    </a:cubicBezTo>
                    <a:cubicBezTo>
                      <a:pt x="431" y="144"/>
                      <a:pt x="428" y="145"/>
                      <a:pt x="426" y="146"/>
                    </a:cubicBezTo>
                    <a:cubicBezTo>
                      <a:pt x="425" y="146"/>
                      <a:pt x="424" y="146"/>
                      <a:pt x="423" y="145"/>
                    </a:cubicBezTo>
                    <a:cubicBezTo>
                      <a:pt x="422" y="144"/>
                      <a:pt x="421" y="143"/>
                      <a:pt x="421" y="142"/>
                    </a:cubicBezTo>
                    <a:cubicBezTo>
                      <a:pt x="420" y="141"/>
                      <a:pt x="420" y="139"/>
                      <a:pt x="419" y="137"/>
                    </a:cubicBezTo>
                    <a:cubicBezTo>
                      <a:pt x="419" y="136"/>
                      <a:pt x="418" y="136"/>
                      <a:pt x="418" y="134"/>
                    </a:cubicBezTo>
                    <a:cubicBezTo>
                      <a:pt x="418" y="133"/>
                      <a:pt x="419" y="132"/>
                      <a:pt x="419" y="130"/>
                    </a:cubicBezTo>
                    <a:cubicBezTo>
                      <a:pt x="419" y="130"/>
                      <a:pt x="419" y="128"/>
                      <a:pt x="419" y="128"/>
                    </a:cubicBezTo>
                    <a:cubicBezTo>
                      <a:pt x="419" y="126"/>
                      <a:pt x="420" y="126"/>
                      <a:pt x="418" y="126"/>
                    </a:cubicBezTo>
                    <a:cubicBezTo>
                      <a:pt x="417" y="126"/>
                      <a:pt x="415" y="127"/>
                      <a:pt x="413" y="126"/>
                    </a:cubicBezTo>
                    <a:cubicBezTo>
                      <a:pt x="410" y="126"/>
                      <a:pt x="406" y="126"/>
                      <a:pt x="403" y="126"/>
                    </a:cubicBezTo>
                    <a:cubicBezTo>
                      <a:pt x="400" y="126"/>
                      <a:pt x="398" y="126"/>
                      <a:pt x="396" y="126"/>
                    </a:cubicBezTo>
                    <a:cubicBezTo>
                      <a:pt x="395" y="126"/>
                      <a:pt x="390" y="127"/>
                      <a:pt x="389" y="126"/>
                    </a:cubicBezTo>
                    <a:cubicBezTo>
                      <a:pt x="388" y="124"/>
                      <a:pt x="390" y="118"/>
                      <a:pt x="390" y="117"/>
                    </a:cubicBezTo>
                    <a:cubicBezTo>
                      <a:pt x="390" y="113"/>
                      <a:pt x="389" y="110"/>
                      <a:pt x="389" y="107"/>
                    </a:cubicBezTo>
                    <a:cubicBezTo>
                      <a:pt x="388" y="101"/>
                      <a:pt x="389" y="96"/>
                      <a:pt x="389" y="91"/>
                    </a:cubicBezTo>
                    <a:cubicBezTo>
                      <a:pt x="391" y="91"/>
                      <a:pt x="391" y="87"/>
                      <a:pt x="390" y="86"/>
                    </a:cubicBezTo>
                    <a:cubicBezTo>
                      <a:pt x="390" y="84"/>
                      <a:pt x="388" y="84"/>
                      <a:pt x="387" y="84"/>
                    </a:cubicBezTo>
                    <a:cubicBezTo>
                      <a:pt x="386" y="84"/>
                      <a:pt x="386" y="84"/>
                      <a:pt x="385" y="83"/>
                    </a:cubicBezTo>
                    <a:cubicBezTo>
                      <a:pt x="385" y="81"/>
                      <a:pt x="385" y="77"/>
                      <a:pt x="385" y="75"/>
                    </a:cubicBezTo>
                    <a:cubicBezTo>
                      <a:pt x="385" y="74"/>
                      <a:pt x="385" y="74"/>
                      <a:pt x="387" y="74"/>
                    </a:cubicBezTo>
                    <a:cubicBezTo>
                      <a:pt x="388" y="74"/>
                      <a:pt x="389" y="74"/>
                      <a:pt x="390" y="73"/>
                    </a:cubicBezTo>
                    <a:cubicBezTo>
                      <a:pt x="390" y="70"/>
                      <a:pt x="389" y="68"/>
                      <a:pt x="390" y="65"/>
                    </a:cubicBezTo>
                    <a:cubicBezTo>
                      <a:pt x="391" y="63"/>
                      <a:pt x="390" y="62"/>
                      <a:pt x="389" y="60"/>
                    </a:cubicBezTo>
                    <a:cubicBezTo>
                      <a:pt x="389" y="59"/>
                      <a:pt x="388" y="58"/>
                      <a:pt x="388" y="58"/>
                    </a:cubicBezTo>
                    <a:cubicBezTo>
                      <a:pt x="388" y="57"/>
                      <a:pt x="388" y="57"/>
                      <a:pt x="388" y="57"/>
                    </a:cubicBezTo>
                    <a:cubicBezTo>
                      <a:pt x="386" y="58"/>
                      <a:pt x="385" y="59"/>
                      <a:pt x="383" y="60"/>
                    </a:cubicBezTo>
                    <a:cubicBezTo>
                      <a:pt x="381" y="61"/>
                      <a:pt x="378" y="63"/>
                      <a:pt x="376" y="64"/>
                    </a:cubicBezTo>
                    <a:cubicBezTo>
                      <a:pt x="374" y="65"/>
                      <a:pt x="372" y="67"/>
                      <a:pt x="370" y="68"/>
                    </a:cubicBezTo>
                    <a:cubicBezTo>
                      <a:pt x="365" y="71"/>
                      <a:pt x="361" y="75"/>
                      <a:pt x="356" y="77"/>
                    </a:cubicBezTo>
                    <a:cubicBezTo>
                      <a:pt x="352" y="78"/>
                      <a:pt x="350" y="80"/>
                      <a:pt x="347" y="81"/>
                    </a:cubicBezTo>
                    <a:cubicBezTo>
                      <a:pt x="345" y="82"/>
                      <a:pt x="343" y="83"/>
                      <a:pt x="341" y="84"/>
                    </a:cubicBezTo>
                    <a:cubicBezTo>
                      <a:pt x="340" y="85"/>
                      <a:pt x="338" y="86"/>
                      <a:pt x="336" y="87"/>
                    </a:cubicBezTo>
                    <a:cubicBezTo>
                      <a:pt x="335" y="87"/>
                      <a:pt x="334" y="87"/>
                      <a:pt x="333" y="87"/>
                    </a:cubicBezTo>
                    <a:cubicBezTo>
                      <a:pt x="331" y="88"/>
                      <a:pt x="330" y="88"/>
                      <a:pt x="327" y="88"/>
                    </a:cubicBezTo>
                    <a:cubicBezTo>
                      <a:pt x="316" y="88"/>
                      <a:pt x="314" y="79"/>
                      <a:pt x="311" y="70"/>
                    </a:cubicBezTo>
                    <a:cubicBezTo>
                      <a:pt x="310" y="66"/>
                      <a:pt x="308" y="62"/>
                      <a:pt x="303" y="59"/>
                    </a:cubicBezTo>
                    <a:cubicBezTo>
                      <a:pt x="300" y="57"/>
                      <a:pt x="296" y="56"/>
                      <a:pt x="291" y="55"/>
                    </a:cubicBezTo>
                    <a:cubicBezTo>
                      <a:pt x="286" y="53"/>
                      <a:pt x="281" y="51"/>
                      <a:pt x="275" y="50"/>
                    </a:cubicBezTo>
                    <a:cubicBezTo>
                      <a:pt x="270" y="49"/>
                      <a:pt x="266" y="49"/>
                      <a:pt x="261" y="46"/>
                    </a:cubicBezTo>
                    <a:cubicBezTo>
                      <a:pt x="256" y="43"/>
                      <a:pt x="251" y="43"/>
                      <a:pt x="246" y="41"/>
                    </a:cubicBezTo>
                    <a:cubicBezTo>
                      <a:pt x="241" y="40"/>
                      <a:pt x="237" y="35"/>
                      <a:pt x="232" y="33"/>
                    </a:cubicBezTo>
                    <a:cubicBezTo>
                      <a:pt x="227" y="32"/>
                      <a:pt x="223" y="29"/>
                      <a:pt x="219" y="28"/>
                    </a:cubicBezTo>
                    <a:cubicBezTo>
                      <a:pt x="213" y="27"/>
                      <a:pt x="208" y="25"/>
                      <a:pt x="203" y="23"/>
                    </a:cubicBezTo>
                    <a:cubicBezTo>
                      <a:pt x="199" y="21"/>
                      <a:pt x="194" y="19"/>
                      <a:pt x="189" y="17"/>
                    </a:cubicBezTo>
                    <a:cubicBezTo>
                      <a:pt x="186" y="16"/>
                      <a:pt x="184" y="16"/>
                      <a:pt x="182" y="15"/>
                    </a:cubicBezTo>
                    <a:cubicBezTo>
                      <a:pt x="179" y="13"/>
                      <a:pt x="176" y="12"/>
                      <a:pt x="173" y="11"/>
                    </a:cubicBezTo>
                    <a:cubicBezTo>
                      <a:pt x="168" y="9"/>
                      <a:pt x="162" y="9"/>
                      <a:pt x="157" y="7"/>
                    </a:cubicBezTo>
                    <a:cubicBezTo>
                      <a:pt x="154" y="6"/>
                      <a:pt x="152" y="5"/>
                      <a:pt x="150" y="4"/>
                    </a:cubicBezTo>
                    <a:cubicBezTo>
                      <a:pt x="147" y="2"/>
                      <a:pt x="145" y="2"/>
                      <a:pt x="142" y="2"/>
                    </a:cubicBezTo>
                    <a:cubicBezTo>
                      <a:pt x="137" y="1"/>
                      <a:pt x="132" y="0"/>
                      <a:pt x="127" y="1"/>
                    </a:cubicBezTo>
                    <a:cubicBezTo>
                      <a:pt x="123" y="1"/>
                      <a:pt x="119" y="2"/>
                      <a:pt x="115" y="2"/>
                    </a:cubicBezTo>
                    <a:cubicBezTo>
                      <a:pt x="115" y="4"/>
                      <a:pt x="115" y="5"/>
                      <a:pt x="115" y="6"/>
                    </a:cubicBezTo>
                    <a:cubicBezTo>
                      <a:pt x="116" y="10"/>
                      <a:pt x="115" y="11"/>
                      <a:pt x="113" y="15"/>
                    </a:cubicBezTo>
                    <a:cubicBezTo>
                      <a:pt x="122" y="19"/>
                      <a:pt x="131" y="22"/>
                      <a:pt x="140" y="26"/>
                    </a:cubicBezTo>
                    <a:cubicBezTo>
                      <a:pt x="143" y="27"/>
                      <a:pt x="145" y="26"/>
                      <a:pt x="144" y="30"/>
                    </a:cubicBezTo>
                    <a:cubicBezTo>
                      <a:pt x="143" y="34"/>
                      <a:pt x="143" y="40"/>
                      <a:pt x="140" y="42"/>
                    </a:cubicBezTo>
                    <a:cubicBezTo>
                      <a:pt x="135" y="46"/>
                      <a:pt x="121" y="38"/>
                      <a:pt x="116" y="36"/>
                    </a:cubicBezTo>
                    <a:cubicBezTo>
                      <a:pt x="111" y="35"/>
                      <a:pt x="107" y="33"/>
                      <a:pt x="102" y="32"/>
                    </a:cubicBezTo>
                    <a:cubicBezTo>
                      <a:pt x="99" y="31"/>
                      <a:pt x="102" y="27"/>
                      <a:pt x="103" y="25"/>
                    </a:cubicBezTo>
                    <a:cubicBezTo>
                      <a:pt x="92" y="22"/>
                      <a:pt x="81" y="18"/>
                      <a:pt x="70" y="15"/>
                    </a:cubicBezTo>
                    <a:cubicBezTo>
                      <a:pt x="71" y="23"/>
                      <a:pt x="72" y="31"/>
                      <a:pt x="73" y="40"/>
                    </a:cubicBezTo>
                    <a:cubicBezTo>
                      <a:pt x="74" y="42"/>
                      <a:pt x="74" y="60"/>
                      <a:pt x="77" y="61"/>
                    </a:cubicBezTo>
                    <a:cubicBezTo>
                      <a:pt x="84" y="65"/>
                      <a:pt x="92" y="68"/>
                      <a:pt x="100" y="72"/>
                    </a:cubicBezTo>
                    <a:cubicBezTo>
                      <a:pt x="106" y="75"/>
                      <a:pt x="112" y="80"/>
                      <a:pt x="118" y="78"/>
                    </a:cubicBezTo>
                    <a:cubicBezTo>
                      <a:pt x="123" y="76"/>
                      <a:pt x="128" y="74"/>
                      <a:pt x="133" y="72"/>
                    </a:cubicBezTo>
                    <a:cubicBezTo>
                      <a:pt x="135" y="71"/>
                      <a:pt x="134" y="77"/>
                      <a:pt x="137" y="76"/>
                    </a:cubicBezTo>
                    <a:cubicBezTo>
                      <a:pt x="142" y="74"/>
                      <a:pt x="146" y="72"/>
                      <a:pt x="150" y="70"/>
                    </a:cubicBezTo>
                    <a:cubicBezTo>
                      <a:pt x="153" y="69"/>
                      <a:pt x="157" y="66"/>
                      <a:pt x="160" y="66"/>
                    </a:cubicBezTo>
                    <a:cubicBezTo>
                      <a:pt x="163" y="66"/>
                      <a:pt x="168" y="68"/>
                      <a:pt x="171" y="69"/>
                    </a:cubicBezTo>
                    <a:cubicBezTo>
                      <a:pt x="175" y="70"/>
                      <a:pt x="180" y="72"/>
                      <a:pt x="184" y="73"/>
                    </a:cubicBezTo>
                    <a:cubicBezTo>
                      <a:pt x="190" y="75"/>
                      <a:pt x="186" y="56"/>
                      <a:pt x="186" y="54"/>
                    </a:cubicBezTo>
                    <a:cubicBezTo>
                      <a:pt x="192" y="54"/>
                      <a:pt x="190" y="57"/>
                      <a:pt x="191" y="62"/>
                    </a:cubicBezTo>
                    <a:cubicBezTo>
                      <a:pt x="191" y="66"/>
                      <a:pt x="197" y="66"/>
                      <a:pt x="197" y="68"/>
                    </a:cubicBezTo>
                    <a:cubicBezTo>
                      <a:pt x="197" y="73"/>
                      <a:pt x="200" y="85"/>
                      <a:pt x="192" y="83"/>
                    </a:cubicBezTo>
                    <a:cubicBezTo>
                      <a:pt x="184" y="80"/>
                      <a:pt x="175" y="77"/>
                      <a:pt x="166" y="74"/>
                    </a:cubicBezTo>
                    <a:cubicBezTo>
                      <a:pt x="161" y="73"/>
                      <a:pt x="156" y="83"/>
                      <a:pt x="153" y="86"/>
                    </a:cubicBezTo>
                    <a:cubicBezTo>
                      <a:pt x="169" y="91"/>
                      <a:pt x="184" y="95"/>
                      <a:pt x="200" y="100"/>
                    </a:cubicBezTo>
                    <a:cubicBezTo>
                      <a:pt x="199" y="98"/>
                      <a:pt x="198" y="97"/>
                      <a:pt x="197" y="95"/>
                    </a:cubicBezTo>
                    <a:cubicBezTo>
                      <a:pt x="202" y="93"/>
                      <a:pt x="202" y="92"/>
                      <a:pt x="206" y="94"/>
                    </a:cubicBezTo>
                    <a:cubicBezTo>
                      <a:pt x="208" y="96"/>
                      <a:pt x="208" y="100"/>
                      <a:pt x="206" y="102"/>
                    </a:cubicBezTo>
                    <a:cubicBezTo>
                      <a:pt x="206" y="103"/>
                      <a:pt x="201" y="109"/>
                      <a:pt x="199" y="106"/>
                    </a:cubicBezTo>
                    <a:cubicBezTo>
                      <a:pt x="197" y="102"/>
                      <a:pt x="196" y="102"/>
                      <a:pt x="192" y="101"/>
                    </a:cubicBezTo>
                    <a:cubicBezTo>
                      <a:pt x="188" y="100"/>
                      <a:pt x="186" y="98"/>
                      <a:pt x="182" y="100"/>
                    </a:cubicBezTo>
                    <a:cubicBezTo>
                      <a:pt x="179" y="103"/>
                      <a:pt x="178" y="103"/>
                      <a:pt x="174" y="103"/>
                    </a:cubicBezTo>
                    <a:cubicBezTo>
                      <a:pt x="167" y="102"/>
                      <a:pt x="162" y="100"/>
                      <a:pt x="155" y="99"/>
                    </a:cubicBezTo>
                    <a:cubicBezTo>
                      <a:pt x="156" y="103"/>
                      <a:pt x="158" y="126"/>
                      <a:pt x="164" y="126"/>
                    </a:cubicBezTo>
                    <a:cubicBezTo>
                      <a:pt x="169" y="126"/>
                      <a:pt x="175" y="125"/>
                      <a:pt x="179" y="129"/>
                    </a:cubicBezTo>
                    <a:cubicBezTo>
                      <a:pt x="182" y="131"/>
                      <a:pt x="178" y="139"/>
                      <a:pt x="177" y="141"/>
                    </a:cubicBezTo>
                    <a:cubicBezTo>
                      <a:pt x="174" y="139"/>
                      <a:pt x="173" y="138"/>
                      <a:pt x="173" y="134"/>
                    </a:cubicBezTo>
                    <a:cubicBezTo>
                      <a:pt x="173" y="130"/>
                      <a:pt x="174" y="129"/>
                      <a:pt x="169" y="129"/>
                    </a:cubicBezTo>
                    <a:cubicBezTo>
                      <a:pt x="163" y="129"/>
                      <a:pt x="160" y="131"/>
                      <a:pt x="159" y="137"/>
                    </a:cubicBezTo>
                    <a:cubicBezTo>
                      <a:pt x="157" y="144"/>
                      <a:pt x="156" y="151"/>
                      <a:pt x="154" y="159"/>
                    </a:cubicBezTo>
                    <a:cubicBezTo>
                      <a:pt x="153" y="162"/>
                      <a:pt x="164" y="165"/>
                      <a:pt x="166" y="166"/>
                    </a:cubicBezTo>
                    <a:cubicBezTo>
                      <a:pt x="165" y="168"/>
                      <a:pt x="164" y="173"/>
                      <a:pt x="162" y="172"/>
                    </a:cubicBezTo>
                    <a:cubicBezTo>
                      <a:pt x="158" y="170"/>
                      <a:pt x="154" y="169"/>
                      <a:pt x="150" y="167"/>
                    </a:cubicBezTo>
                    <a:cubicBezTo>
                      <a:pt x="145" y="166"/>
                      <a:pt x="140" y="166"/>
                      <a:pt x="139" y="161"/>
                    </a:cubicBezTo>
                    <a:cubicBezTo>
                      <a:pt x="136" y="144"/>
                      <a:pt x="133" y="127"/>
                      <a:pt x="129" y="110"/>
                    </a:cubicBezTo>
                    <a:cubicBezTo>
                      <a:pt x="128" y="105"/>
                      <a:pt x="129" y="101"/>
                      <a:pt x="125" y="101"/>
                    </a:cubicBezTo>
                    <a:cubicBezTo>
                      <a:pt x="122" y="101"/>
                      <a:pt x="105" y="103"/>
                      <a:pt x="104" y="101"/>
                    </a:cubicBezTo>
                    <a:cubicBezTo>
                      <a:pt x="103" y="95"/>
                      <a:pt x="105" y="87"/>
                      <a:pt x="99" y="85"/>
                    </a:cubicBezTo>
                    <a:cubicBezTo>
                      <a:pt x="92" y="82"/>
                      <a:pt x="85" y="79"/>
                      <a:pt x="78" y="75"/>
                    </a:cubicBezTo>
                    <a:cubicBezTo>
                      <a:pt x="80" y="89"/>
                      <a:pt x="82" y="102"/>
                      <a:pt x="84" y="115"/>
                    </a:cubicBezTo>
                    <a:cubicBezTo>
                      <a:pt x="85" y="125"/>
                      <a:pt x="87" y="136"/>
                      <a:pt x="88" y="146"/>
                    </a:cubicBezTo>
                    <a:cubicBezTo>
                      <a:pt x="89" y="149"/>
                      <a:pt x="90" y="149"/>
                      <a:pt x="87" y="150"/>
                    </a:cubicBezTo>
                    <a:cubicBezTo>
                      <a:pt x="82" y="151"/>
                      <a:pt x="77" y="151"/>
                      <a:pt x="71" y="152"/>
                    </a:cubicBezTo>
                    <a:cubicBezTo>
                      <a:pt x="71" y="152"/>
                      <a:pt x="61" y="154"/>
                      <a:pt x="61" y="154"/>
                    </a:cubicBezTo>
                    <a:cubicBezTo>
                      <a:pt x="61" y="152"/>
                      <a:pt x="61" y="150"/>
                      <a:pt x="60" y="148"/>
                    </a:cubicBezTo>
                    <a:cubicBezTo>
                      <a:pt x="58" y="137"/>
                      <a:pt x="57" y="127"/>
                      <a:pt x="55" y="117"/>
                    </a:cubicBezTo>
                    <a:cubicBezTo>
                      <a:pt x="51" y="97"/>
                      <a:pt x="48" y="78"/>
                      <a:pt x="45" y="59"/>
                    </a:cubicBezTo>
                    <a:cubicBezTo>
                      <a:pt x="44" y="58"/>
                      <a:pt x="39" y="56"/>
                      <a:pt x="39" y="56"/>
                    </a:cubicBezTo>
                    <a:cubicBezTo>
                      <a:pt x="34" y="53"/>
                      <a:pt x="29" y="50"/>
                      <a:pt x="24" y="47"/>
                    </a:cubicBezTo>
                    <a:cubicBezTo>
                      <a:pt x="16" y="43"/>
                      <a:pt x="8" y="39"/>
                      <a:pt x="0" y="34"/>
                    </a:cubicBezTo>
                    <a:cubicBezTo>
                      <a:pt x="9" y="82"/>
                      <a:pt x="17" y="130"/>
                      <a:pt x="26" y="178"/>
                    </a:cubicBezTo>
                    <a:cubicBezTo>
                      <a:pt x="26" y="179"/>
                      <a:pt x="27" y="188"/>
                      <a:pt x="28" y="188"/>
                    </a:cubicBezTo>
                    <a:cubicBezTo>
                      <a:pt x="37" y="188"/>
                      <a:pt x="45" y="188"/>
                      <a:pt x="54" y="188"/>
                    </a:cubicBezTo>
                    <a:cubicBezTo>
                      <a:pt x="66" y="188"/>
                      <a:pt x="77" y="189"/>
                      <a:pt x="89" y="189"/>
                    </a:cubicBezTo>
                    <a:cubicBezTo>
                      <a:pt x="96" y="189"/>
                      <a:pt x="102" y="191"/>
                      <a:pt x="108" y="192"/>
                    </a:cubicBezTo>
                    <a:cubicBezTo>
                      <a:pt x="117" y="195"/>
                      <a:pt x="126" y="198"/>
                      <a:pt x="135" y="201"/>
                    </a:cubicBezTo>
                    <a:cubicBezTo>
                      <a:pt x="140" y="203"/>
                      <a:pt x="139" y="203"/>
                      <a:pt x="138" y="208"/>
                    </a:cubicBezTo>
                    <a:cubicBezTo>
                      <a:pt x="137" y="211"/>
                      <a:pt x="134" y="220"/>
                      <a:pt x="136" y="221"/>
                    </a:cubicBezTo>
                    <a:cubicBezTo>
                      <a:pt x="139" y="223"/>
                      <a:pt x="132" y="229"/>
                      <a:pt x="132" y="231"/>
                    </a:cubicBezTo>
                    <a:cubicBezTo>
                      <a:pt x="132" y="234"/>
                      <a:pt x="132" y="235"/>
                      <a:pt x="131" y="237"/>
                    </a:cubicBezTo>
                    <a:cubicBezTo>
                      <a:pt x="126" y="247"/>
                      <a:pt x="121" y="256"/>
                      <a:pt x="116" y="266"/>
                    </a:cubicBezTo>
                    <a:cubicBezTo>
                      <a:pt x="117" y="266"/>
                      <a:pt x="118" y="266"/>
                      <a:pt x="119" y="267"/>
                    </a:cubicBezTo>
                    <a:cubicBezTo>
                      <a:pt x="120" y="269"/>
                      <a:pt x="118" y="270"/>
                      <a:pt x="118" y="271"/>
                    </a:cubicBezTo>
                    <a:cubicBezTo>
                      <a:pt x="120" y="274"/>
                      <a:pt x="127" y="272"/>
                      <a:pt x="129" y="271"/>
                    </a:cubicBezTo>
                    <a:cubicBezTo>
                      <a:pt x="130" y="273"/>
                      <a:pt x="131" y="273"/>
                      <a:pt x="132" y="274"/>
                    </a:cubicBezTo>
                    <a:cubicBezTo>
                      <a:pt x="134" y="275"/>
                      <a:pt x="135" y="276"/>
                      <a:pt x="136" y="278"/>
                    </a:cubicBezTo>
                    <a:cubicBezTo>
                      <a:pt x="137" y="279"/>
                      <a:pt x="139" y="280"/>
                      <a:pt x="141" y="281"/>
                    </a:cubicBezTo>
                    <a:cubicBezTo>
                      <a:pt x="144" y="284"/>
                      <a:pt x="139" y="285"/>
                      <a:pt x="139" y="288"/>
                    </a:cubicBezTo>
                    <a:cubicBezTo>
                      <a:pt x="140" y="292"/>
                      <a:pt x="143" y="287"/>
                      <a:pt x="144" y="287"/>
                    </a:cubicBezTo>
                    <a:cubicBezTo>
                      <a:pt x="144" y="290"/>
                      <a:pt x="147" y="293"/>
                      <a:pt x="149" y="293"/>
                    </a:cubicBezTo>
                    <a:cubicBezTo>
                      <a:pt x="149" y="296"/>
                      <a:pt x="149" y="298"/>
                      <a:pt x="147" y="300"/>
                    </a:cubicBezTo>
                    <a:cubicBezTo>
                      <a:pt x="145" y="301"/>
                      <a:pt x="143" y="301"/>
                      <a:pt x="143" y="303"/>
                    </a:cubicBezTo>
                    <a:cubicBezTo>
                      <a:pt x="142" y="304"/>
                      <a:pt x="143" y="306"/>
                      <a:pt x="144" y="306"/>
                    </a:cubicBezTo>
                    <a:cubicBezTo>
                      <a:pt x="145" y="307"/>
                      <a:pt x="146" y="306"/>
                      <a:pt x="147" y="307"/>
                    </a:cubicBezTo>
                    <a:cubicBezTo>
                      <a:pt x="149" y="307"/>
                      <a:pt x="150" y="308"/>
                      <a:pt x="152" y="309"/>
                    </a:cubicBezTo>
                    <a:cubicBezTo>
                      <a:pt x="154" y="309"/>
                      <a:pt x="159" y="307"/>
                      <a:pt x="160" y="308"/>
                    </a:cubicBezTo>
                    <a:cubicBezTo>
                      <a:pt x="160" y="309"/>
                      <a:pt x="159" y="312"/>
                      <a:pt x="158" y="312"/>
                    </a:cubicBezTo>
                    <a:cubicBezTo>
                      <a:pt x="156" y="313"/>
                      <a:pt x="153" y="311"/>
                      <a:pt x="151" y="311"/>
                    </a:cubicBezTo>
                    <a:cubicBezTo>
                      <a:pt x="148" y="312"/>
                      <a:pt x="148" y="317"/>
                      <a:pt x="144" y="317"/>
                    </a:cubicBezTo>
                    <a:cubicBezTo>
                      <a:pt x="144" y="318"/>
                      <a:pt x="144" y="320"/>
                      <a:pt x="143" y="321"/>
                    </a:cubicBezTo>
                    <a:cubicBezTo>
                      <a:pt x="143" y="323"/>
                      <a:pt x="141" y="324"/>
                      <a:pt x="144" y="325"/>
                    </a:cubicBezTo>
                    <a:cubicBezTo>
                      <a:pt x="145" y="326"/>
                      <a:pt x="146" y="325"/>
                      <a:pt x="147" y="325"/>
                    </a:cubicBezTo>
                    <a:cubicBezTo>
                      <a:pt x="148" y="326"/>
                      <a:pt x="148" y="326"/>
                      <a:pt x="149" y="326"/>
                    </a:cubicBezTo>
                    <a:cubicBezTo>
                      <a:pt x="150" y="328"/>
                      <a:pt x="150" y="329"/>
                      <a:pt x="153" y="329"/>
                    </a:cubicBezTo>
                    <a:cubicBezTo>
                      <a:pt x="155" y="329"/>
                      <a:pt x="156" y="328"/>
                      <a:pt x="158" y="329"/>
                    </a:cubicBezTo>
                    <a:cubicBezTo>
                      <a:pt x="161" y="329"/>
                      <a:pt x="162" y="331"/>
                      <a:pt x="165" y="330"/>
                    </a:cubicBezTo>
                    <a:cubicBezTo>
                      <a:pt x="166" y="330"/>
                      <a:pt x="167" y="329"/>
                      <a:pt x="168" y="329"/>
                    </a:cubicBezTo>
                    <a:cubicBezTo>
                      <a:pt x="170" y="329"/>
                      <a:pt x="169" y="330"/>
                      <a:pt x="170" y="331"/>
                    </a:cubicBezTo>
                    <a:cubicBezTo>
                      <a:pt x="172" y="331"/>
                      <a:pt x="174" y="330"/>
                      <a:pt x="175" y="331"/>
                    </a:cubicBezTo>
                    <a:cubicBezTo>
                      <a:pt x="174" y="335"/>
                      <a:pt x="175" y="335"/>
                      <a:pt x="177" y="337"/>
                    </a:cubicBezTo>
                    <a:cubicBezTo>
                      <a:pt x="178" y="338"/>
                      <a:pt x="179" y="341"/>
                      <a:pt x="181" y="341"/>
                    </a:cubicBezTo>
                    <a:cubicBezTo>
                      <a:pt x="182" y="343"/>
                      <a:pt x="179" y="344"/>
                      <a:pt x="181" y="346"/>
                    </a:cubicBezTo>
                    <a:cubicBezTo>
                      <a:pt x="182" y="347"/>
                      <a:pt x="184" y="348"/>
                      <a:pt x="185" y="348"/>
                    </a:cubicBezTo>
                    <a:cubicBezTo>
                      <a:pt x="186" y="348"/>
                      <a:pt x="187" y="347"/>
                      <a:pt x="188" y="348"/>
                    </a:cubicBezTo>
                    <a:cubicBezTo>
                      <a:pt x="188" y="348"/>
                      <a:pt x="188" y="353"/>
                      <a:pt x="188" y="354"/>
                    </a:cubicBezTo>
                    <a:cubicBezTo>
                      <a:pt x="187" y="356"/>
                      <a:pt x="184" y="355"/>
                      <a:pt x="183" y="356"/>
                    </a:cubicBezTo>
                    <a:cubicBezTo>
                      <a:pt x="181" y="356"/>
                      <a:pt x="181" y="358"/>
                      <a:pt x="180" y="359"/>
                    </a:cubicBezTo>
                    <a:cubicBezTo>
                      <a:pt x="179" y="361"/>
                      <a:pt x="179" y="365"/>
                      <a:pt x="176" y="363"/>
                    </a:cubicBezTo>
                    <a:cubicBezTo>
                      <a:pt x="173" y="362"/>
                      <a:pt x="171" y="361"/>
                      <a:pt x="170" y="365"/>
                    </a:cubicBezTo>
                    <a:cubicBezTo>
                      <a:pt x="170" y="366"/>
                      <a:pt x="171" y="368"/>
                      <a:pt x="170" y="369"/>
                    </a:cubicBezTo>
                    <a:cubicBezTo>
                      <a:pt x="170" y="370"/>
                      <a:pt x="170" y="370"/>
                      <a:pt x="170" y="370"/>
                    </a:cubicBezTo>
                    <a:cubicBezTo>
                      <a:pt x="174" y="369"/>
                      <a:pt x="177" y="367"/>
                      <a:pt x="181" y="373"/>
                    </a:cubicBezTo>
                    <a:cubicBezTo>
                      <a:pt x="182" y="375"/>
                      <a:pt x="181" y="378"/>
                      <a:pt x="182" y="380"/>
                    </a:cubicBezTo>
                    <a:cubicBezTo>
                      <a:pt x="184" y="385"/>
                      <a:pt x="185" y="380"/>
                      <a:pt x="187" y="378"/>
                    </a:cubicBezTo>
                    <a:cubicBezTo>
                      <a:pt x="191" y="381"/>
                      <a:pt x="192" y="383"/>
                      <a:pt x="192" y="387"/>
                    </a:cubicBezTo>
                    <a:cubicBezTo>
                      <a:pt x="193" y="390"/>
                      <a:pt x="190" y="393"/>
                      <a:pt x="190" y="396"/>
                    </a:cubicBezTo>
                    <a:cubicBezTo>
                      <a:pt x="191" y="396"/>
                      <a:pt x="192" y="396"/>
                      <a:pt x="193" y="395"/>
                    </a:cubicBezTo>
                    <a:cubicBezTo>
                      <a:pt x="194" y="397"/>
                      <a:pt x="195" y="399"/>
                      <a:pt x="195" y="401"/>
                    </a:cubicBezTo>
                    <a:cubicBezTo>
                      <a:pt x="201" y="400"/>
                      <a:pt x="197" y="416"/>
                      <a:pt x="196" y="419"/>
                    </a:cubicBezTo>
                    <a:cubicBezTo>
                      <a:pt x="194" y="426"/>
                      <a:pt x="189" y="433"/>
                      <a:pt x="192" y="440"/>
                    </a:cubicBezTo>
                    <a:cubicBezTo>
                      <a:pt x="195" y="439"/>
                      <a:pt x="197" y="428"/>
                      <a:pt x="200" y="430"/>
                    </a:cubicBezTo>
                    <a:cubicBezTo>
                      <a:pt x="200" y="430"/>
                      <a:pt x="200" y="419"/>
                      <a:pt x="200" y="418"/>
                    </a:cubicBezTo>
                    <a:cubicBezTo>
                      <a:pt x="201" y="416"/>
                      <a:pt x="202" y="409"/>
                      <a:pt x="206" y="411"/>
                    </a:cubicBezTo>
                    <a:cubicBezTo>
                      <a:pt x="211" y="414"/>
                      <a:pt x="204" y="420"/>
                      <a:pt x="203" y="423"/>
                    </a:cubicBezTo>
                    <a:cubicBezTo>
                      <a:pt x="203" y="427"/>
                      <a:pt x="205" y="429"/>
                      <a:pt x="206" y="431"/>
                    </a:cubicBezTo>
                    <a:cubicBezTo>
                      <a:pt x="207" y="435"/>
                      <a:pt x="207" y="440"/>
                      <a:pt x="207" y="444"/>
                    </a:cubicBezTo>
                    <a:cubicBezTo>
                      <a:pt x="208" y="451"/>
                      <a:pt x="207" y="458"/>
                      <a:pt x="207" y="465"/>
                    </a:cubicBezTo>
                    <a:cubicBezTo>
                      <a:pt x="207" y="473"/>
                      <a:pt x="207" y="481"/>
                      <a:pt x="207" y="488"/>
                    </a:cubicBezTo>
                    <a:cubicBezTo>
                      <a:pt x="207" y="492"/>
                      <a:pt x="206" y="495"/>
                      <a:pt x="211" y="495"/>
                    </a:cubicBezTo>
                    <a:cubicBezTo>
                      <a:pt x="213" y="495"/>
                      <a:pt x="215" y="492"/>
                      <a:pt x="218" y="493"/>
                    </a:cubicBezTo>
                    <a:cubicBezTo>
                      <a:pt x="221" y="493"/>
                      <a:pt x="220" y="495"/>
                      <a:pt x="221" y="498"/>
                    </a:cubicBezTo>
                    <a:cubicBezTo>
                      <a:pt x="222" y="501"/>
                      <a:pt x="222" y="501"/>
                      <a:pt x="225" y="503"/>
                    </a:cubicBezTo>
                    <a:cubicBezTo>
                      <a:pt x="228" y="506"/>
                      <a:pt x="226" y="504"/>
                      <a:pt x="225" y="507"/>
                    </a:cubicBezTo>
                    <a:cubicBezTo>
                      <a:pt x="222" y="514"/>
                      <a:pt x="227" y="520"/>
                      <a:pt x="231" y="525"/>
                    </a:cubicBezTo>
                    <a:cubicBezTo>
                      <a:pt x="233" y="528"/>
                      <a:pt x="235" y="530"/>
                      <a:pt x="238" y="532"/>
                    </a:cubicBezTo>
                    <a:cubicBezTo>
                      <a:pt x="244" y="536"/>
                      <a:pt x="249" y="545"/>
                      <a:pt x="238" y="546"/>
                    </a:cubicBezTo>
                    <a:cubicBezTo>
                      <a:pt x="237" y="550"/>
                      <a:pt x="242" y="554"/>
                      <a:pt x="244" y="557"/>
                    </a:cubicBezTo>
                    <a:cubicBezTo>
                      <a:pt x="246" y="560"/>
                      <a:pt x="247" y="564"/>
                      <a:pt x="250" y="566"/>
                    </a:cubicBezTo>
                    <a:cubicBezTo>
                      <a:pt x="253" y="569"/>
                      <a:pt x="257" y="572"/>
                      <a:pt x="260" y="574"/>
                    </a:cubicBezTo>
                    <a:cubicBezTo>
                      <a:pt x="262" y="575"/>
                      <a:pt x="264" y="577"/>
                      <a:pt x="266" y="578"/>
                    </a:cubicBezTo>
                    <a:cubicBezTo>
                      <a:pt x="268" y="580"/>
                      <a:pt x="267" y="580"/>
                      <a:pt x="271" y="580"/>
                    </a:cubicBezTo>
                    <a:cubicBezTo>
                      <a:pt x="273" y="580"/>
                      <a:pt x="275" y="579"/>
                      <a:pt x="277" y="580"/>
                    </a:cubicBezTo>
                    <a:cubicBezTo>
                      <a:pt x="279" y="580"/>
                      <a:pt x="280" y="582"/>
                      <a:pt x="282" y="583"/>
                    </a:cubicBezTo>
                    <a:cubicBezTo>
                      <a:pt x="286" y="586"/>
                      <a:pt x="288" y="590"/>
                      <a:pt x="292" y="593"/>
                    </a:cubicBezTo>
                    <a:cubicBezTo>
                      <a:pt x="296" y="597"/>
                      <a:pt x="300" y="602"/>
                      <a:pt x="303" y="607"/>
                    </a:cubicBezTo>
                    <a:cubicBezTo>
                      <a:pt x="305" y="611"/>
                      <a:pt x="308" y="616"/>
                      <a:pt x="309" y="621"/>
                    </a:cubicBezTo>
                    <a:cubicBezTo>
                      <a:pt x="310" y="625"/>
                      <a:pt x="310" y="629"/>
                      <a:pt x="310" y="633"/>
                    </a:cubicBezTo>
                    <a:cubicBezTo>
                      <a:pt x="310" y="637"/>
                      <a:pt x="311" y="639"/>
                      <a:pt x="312" y="643"/>
                    </a:cubicBezTo>
                    <a:cubicBezTo>
                      <a:pt x="312" y="645"/>
                      <a:pt x="311" y="647"/>
                      <a:pt x="311" y="649"/>
                    </a:cubicBezTo>
                    <a:cubicBezTo>
                      <a:pt x="312" y="654"/>
                      <a:pt x="314" y="658"/>
                      <a:pt x="312" y="664"/>
                    </a:cubicBezTo>
                    <a:cubicBezTo>
                      <a:pt x="310" y="669"/>
                      <a:pt x="310" y="672"/>
                      <a:pt x="314" y="677"/>
                    </a:cubicBezTo>
                    <a:cubicBezTo>
                      <a:pt x="316" y="680"/>
                      <a:pt x="316" y="682"/>
                      <a:pt x="318" y="684"/>
                    </a:cubicBezTo>
                    <a:cubicBezTo>
                      <a:pt x="320" y="687"/>
                      <a:pt x="322" y="686"/>
                      <a:pt x="325" y="686"/>
                    </a:cubicBezTo>
                    <a:cubicBezTo>
                      <a:pt x="330" y="686"/>
                      <a:pt x="335" y="684"/>
                      <a:pt x="339" y="686"/>
                    </a:cubicBezTo>
                    <a:cubicBezTo>
                      <a:pt x="344" y="688"/>
                      <a:pt x="349" y="691"/>
                      <a:pt x="353" y="694"/>
                    </a:cubicBezTo>
                    <a:cubicBezTo>
                      <a:pt x="358" y="697"/>
                      <a:pt x="365" y="697"/>
                      <a:pt x="371" y="698"/>
                    </a:cubicBezTo>
                    <a:cubicBezTo>
                      <a:pt x="375" y="700"/>
                      <a:pt x="376" y="701"/>
                      <a:pt x="379" y="699"/>
                    </a:cubicBezTo>
                    <a:cubicBezTo>
                      <a:pt x="380" y="699"/>
                      <a:pt x="380" y="698"/>
                      <a:pt x="381" y="698"/>
                    </a:cubicBezTo>
                    <a:cubicBezTo>
                      <a:pt x="380" y="697"/>
                      <a:pt x="380" y="697"/>
                      <a:pt x="380" y="696"/>
                    </a:cubicBezTo>
                    <a:cubicBezTo>
                      <a:pt x="379" y="695"/>
                      <a:pt x="378" y="695"/>
                      <a:pt x="377" y="693"/>
                    </a:cubicBezTo>
                    <a:cubicBezTo>
                      <a:pt x="376" y="691"/>
                      <a:pt x="376" y="689"/>
                      <a:pt x="376" y="686"/>
                    </a:cubicBezTo>
                    <a:cubicBezTo>
                      <a:pt x="377" y="683"/>
                      <a:pt x="379" y="679"/>
                      <a:pt x="380" y="676"/>
                    </a:cubicBezTo>
                    <a:cubicBezTo>
                      <a:pt x="381" y="674"/>
                      <a:pt x="383" y="672"/>
                      <a:pt x="384" y="671"/>
                    </a:cubicBezTo>
                    <a:cubicBezTo>
                      <a:pt x="385" y="670"/>
                      <a:pt x="386" y="669"/>
                      <a:pt x="387" y="668"/>
                    </a:cubicBezTo>
                    <a:cubicBezTo>
                      <a:pt x="388" y="666"/>
                      <a:pt x="388" y="665"/>
                      <a:pt x="388" y="663"/>
                    </a:cubicBezTo>
                    <a:cubicBezTo>
                      <a:pt x="390" y="658"/>
                      <a:pt x="396" y="656"/>
                      <a:pt x="400" y="654"/>
                    </a:cubicBezTo>
                    <a:cubicBezTo>
                      <a:pt x="404" y="651"/>
                      <a:pt x="407" y="647"/>
                      <a:pt x="410" y="644"/>
                    </a:cubicBezTo>
                    <a:cubicBezTo>
                      <a:pt x="413" y="640"/>
                      <a:pt x="417" y="637"/>
                      <a:pt x="421" y="634"/>
                    </a:cubicBezTo>
                    <a:cubicBezTo>
                      <a:pt x="423" y="633"/>
                      <a:pt x="425" y="632"/>
                      <a:pt x="426" y="630"/>
                    </a:cubicBezTo>
                    <a:cubicBezTo>
                      <a:pt x="427" y="628"/>
                      <a:pt x="427" y="626"/>
                      <a:pt x="428" y="624"/>
                    </a:cubicBezTo>
                    <a:cubicBezTo>
                      <a:pt x="429" y="620"/>
                      <a:pt x="431" y="617"/>
                      <a:pt x="433" y="614"/>
                    </a:cubicBezTo>
                    <a:cubicBezTo>
                      <a:pt x="434" y="612"/>
                      <a:pt x="435" y="610"/>
                      <a:pt x="436" y="609"/>
                    </a:cubicBezTo>
                    <a:cubicBezTo>
                      <a:pt x="438" y="607"/>
                      <a:pt x="438" y="607"/>
                      <a:pt x="438" y="607"/>
                    </a:cubicBezTo>
                    <a:cubicBezTo>
                      <a:pt x="442" y="606"/>
                      <a:pt x="446" y="599"/>
                      <a:pt x="448" y="595"/>
                    </a:cubicBezTo>
                    <a:cubicBezTo>
                      <a:pt x="451" y="590"/>
                      <a:pt x="453" y="587"/>
                      <a:pt x="458" y="583"/>
                    </a:cubicBezTo>
                    <a:cubicBezTo>
                      <a:pt x="460" y="581"/>
                      <a:pt x="460" y="579"/>
                      <a:pt x="462" y="577"/>
                    </a:cubicBezTo>
                    <a:cubicBezTo>
                      <a:pt x="462" y="576"/>
                      <a:pt x="464" y="576"/>
                      <a:pt x="464" y="574"/>
                    </a:cubicBezTo>
                    <a:cubicBezTo>
                      <a:pt x="464" y="573"/>
                      <a:pt x="462" y="572"/>
                      <a:pt x="461" y="571"/>
                    </a:cubicBezTo>
                    <a:cubicBezTo>
                      <a:pt x="459" y="569"/>
                      <a:pt x="450" y="563"/>
                      <a:pt x="453" y="559"/>
                    </a:cubicBezTo>
                    <a:cubicBezTo>
                      <a:pt x="453" y="559"/>
                      <a:pt x="452" y="559"/>
                      <a:pt x="452" y="558"/>
                    </a:cubicBezTo>
                    <a:cubicBezTo>
                      <a:pt x="451" y="557"/>
                      <a:pt x="449" y="556"/>
                      <a:pt x="447" y="554"/>
                    </a:cubicBezTo>
                    <a:cubicBezTo>
                      <a:pt x="445" y="551"/>
                      <a:pt x="442" y="547"/>
                      <a:pt x="441" y="543"/>
                    </a:cubicBezTo>
                    <a:cubicBezTo>
                      <a:pt x="440" y="541"/>
                      <a:pt x="440" y="539"/>
                      <a:pt x="439" y="538"/>
                    </a:cubicBezTo>
                    <a:cubicBezTo>
                      <a:pt x="437" y="535"/>
                      <a:pt x="437" y="535"/>
                      <a:pt x="437" y="532"/>
                    </a:cubicBezTo>
                    <a:cubicBezTo>
                      <a:pt x="436" y="529"/>
                      <a:pt x="435" y="528"/>
                      <a:pt x="434" y="525"/>
                    </a:cubicBezTo>
                    <a:cubicBezTo>
                      <a:pt x="434" y="523"/>
                      <a:pt x="435" y="521"/>
                      <a:pt x="435" y="520"/>
                    </a:cubicBezTo>
                    <a:cubicBezTo>
                      <a:pt x="435" y="518"/>
                      <a:pt x="435" y="516"/>
                      <a:pt x="435" y="514"/>
                    </a:cubicBezTo>
                    <a:cubicBezTo>
                      <a:pt x="435" y="511"/>
                      <a:pt x="434" y="510"/>
                      <a:pt x="432" y="508"/>
                    </a:cubicBezTo>
                    <a:cubicBezTo>
                      <a:pt x="431" y="507"/>
                      <a:pt x="430" y="504"/>
                      <a:pt x="431" y="503"/>
                    </a:cubicBezTo>
                    <a:cubicBezTo>
                      <a:pt x="431" y="502"/>
                      <a:pt x="432" y="502"/>
                      <a:pt x="433" y="500"/>
                    </a:cubicBezTo>
                    <a:cubicBezTo>
                      <a:pt x="433" y="499"/>
                      <a:pt x="433" y="498"/>
                      <a:pt x="433" y="497"/>
                    </a:cubicBezTo>
                    <a:cubicBezTo>
                      <a:pt x="433" y="494"/>
                      <a:pt x="433" y="490"/>
                      <a:pt x="433" y="486"/>
                    </a:cubicBezTo>
                    <a:cubicBezTo>
                      <a:pt x="433" y="484"/>
                      <a:pt x="433" y="483"/>
                      <a:pt x="431" y="481"/>
                    </a:cubicBezTo>
                    <a:cubicBezTo>
                      <a:pt x="429" y="480"/>
                      <a:pt x="428" y="480"/>
                      <a:pt x="427" y="477"/>
                    </a:cubicBezTo>
                    <a:cubicBezTo>
                      <a:pt x="426" y="475"/>
                      <a:pt x="426" y="474"/>
                      <a:pt x="427" y="471"/>
                    </a:cubicBezTo>
                    <a:cubicBezTo>
                      <a:pt x="427" y="469"/>
                      <a:pt x="427" y="467"/>
                      <a:pt x="427" y="465"/>
                    </a:cubicBezTo>
                    <a:cubicBezTo>
                      <a:pt x="427" y="459"/>
                      <a:pt x="431" y="455"/>
                      <a:pt x="434" y="451"/>
                    </a:cubicBezTo>
                    <a:cubicBezTo>
                      <a:pt x="435" y="450"/>
                      <a:pt x="436" y="449"/>
                      <a:pt x="437" y="448"/>
                    </a:cubicBezTo>
                    <a:cubicBezTo>
                      <a:pt x="439" y="447"/>
                      <a:pt x="440" y="445"/>
                      <a:pt x="442" y="443"/>
                    </a:cubicBezTo>
                    <a:cubicBezTo>
                      <a:pt x="444" y="439"/>
                      <a:pt x="446" y="436"/>
                      <a:pt x="446" y="432"/>
                    </a:cubicBezTo>
                    <a:cubicBezTo>
                      <a:pt x="446" y="427"/>
                      <a:pt x="446" y="421"/>
                      <a:pt x="443" y="417"/>
                    </a:cubicBezTo>
                    <a:cubicBezTo>
                      <a:pt x="442" y="416"/>
                      <a:pt x="441" y="415"/>
                      <a:pt x="440" y="414"/>
                    </a:cubicBezTo>
                    <a:cubicBezTo>
                      <a:pt x="439" y="413"/>
                      <a:pt x="439" y="412"/>
                      <a:pt x="438" y="411"/>
                    </a:cubicBezTo>
                    <a:cubicBezTo>
                      <a:pt x="437" y="410"/>
                      <a:pt x="436" y="410"/>
                      <a:pt x="435" y="409"/>
                    </a:cubicBezTo>
                    <a:cubicBezTo>
                      <a:pt x="435" y="409"/>
                      <a:pt x="435" y="408"/>
                      <a:pt x="435" y="408"/>
                    </a:cubicBezTo>
                    <a:cubicBezTo>
                      <a:pt x="434" y="407"/>
                      <a:pt x="433" y="406"/>
                      <a:pt x="433" y="405"/>
                    </a:cubicBezTo>
                    <a:cubicBezTo>
                      <a:pt x="432" y="403"/>
                      <a:pt x="431" y="401"/>
                      <a:pt x="430" y="399"/>
                    </a:cubicBezTo>
                    <a:cubicBezTo>
                      <a:pt x="429" y="397"/>
                      <a:pt x="428" y="395"/>
                      <a:pt x="427" y="393"/>
                    </a:cubicBezTo>
                    <a:cubicBezTo>
                      <a:pt x="426" y="389"/>
                      <a:pt x="425" y="385"/>
                      <a:pt x="425" y="381"/>
                    </a:cubicBezTo>
                    <a:cubicBezTo>
                      <a:pt x="425" y="379"/>
                      <a:pt x="424" y="377"/>
                      <a:pt x="424" y="376"/>
                    </a:cubicBezTo>
                    <a:cubicBezTo>
                      <a:pt x="424" y="374"/>
                      <a:pt x="422" y="371"/>
                      <a:pt x="423" y="370"/>
                    </a:cubicBezTo>
                    <a:cubicBezTo>
                      <a:pt x="423" y="369"/>
                      <a:pt x="428" y="369"/>
                      <a:pt x="429" y="369"/>
                    </a:cubicBezTo>
                    <a:cubicBezTo>
                      <a:pt x="431" y="370"/>
                      <a:pt x="431" y="373"/>
                      <a:pt x="434" y="374"/>
                    </a:cubicBezTo>
                    <a:cubicBezTo>
                      <a:pt x="435" y="375"/>
                      <a:pt x="436" y="374"/>
                      <a:pt x="437" y="375"/>
                    </a:cubicBezTo>
                    <a:cubicBezTo>
                      <a:pt x="439" y="375"/>
                      <a:pt x="440" y="377"/>
                      <a:pt x="442" y="378"/>
                    </a:cubicBezTo>
                    <a:cubicBezTo>
                      <a:pt x="443" y="379"/>
                      <a:pt x="446" y="383"/>
                      <a:pt x="448" y="382"/>
                    </a:cubicBezTo>
                    <a:cubicBezTo>
                      <a:pt x="448" y="378"/>
                      <a:pt x="452" y="380"/>
                      <a:pt x="453" y="383"/>
                    </a:cubicBezTo>
                    <a:cubicBezTo>
                      <a:pt x="455" y="386"/>
                      <a:pt x="458" y="391"/>
                      <a:pt x="458" y="384"/>
                    </a:cubicBezTo>
                    <a:cubicBezTo>
                      <a:pt x="458" y="381"/>
                      <a:pt x="459" y="378"/>
                      <a:pt x="459" y="375"/>
                    </a:cubicBezTo>
                    <a:cubicBezTo>
                      <a:pt x="460" y="372"/>
                      <a:pt x="459" y="369"/>
                      <a:pt x="459" y="366"/>
                    </a:cubicBezTo>
                    <a:cubicBezTo>
                      <a:pt x="460" y="363"/>
                      <a:pt x="462" y="362"/>
                      <a:pt x="465" y="359"/>
                    </a:cubicBezTo>
                    <a:cubicBezTo>
                      <a:pt x="467" y="356"/>
                      <a:pt x="469" y="356"/>
                      <a:pt x="473" y="357"/>
                    </a:cubicBezTo>
                    <a:cubicBezTo>
                      <a:pt x="477" y="358"/>
                      <a:pt x="482" y="357"/>
                      <a:pt x="486" y="357"/>
                    </a:cubicBezTo>
                    <a:cubicBezTo>
                      <a:pt x="488" y="357"/>
                      <a:pt x="493" y="359"/>
                      <a:pt x="495" y="358"/>
                    </a:cubicBezTo>
                    <a:cubicBezTo>
                      <a:pt x="497" y="356"/>
                      <a:pt x="493" y="354"/>
                      <a:pt x="492" y="353"/>
                    </a:cubicBezTo>
                    <a:cubicBezTo>
                      <a:pt x="490" y="351"/>
                      <a:pt x="488" y="349"/>
                      <a:pt x="489" y="347"/>
                    </a:cubicBezTo>
                    <a:cubicBezTo>
                      <a:pt x="489" y="345"/>
                      <a:pt x="491" y="345"/>
                      <a:pt x="491" y="344"/>
                    </a:cubicBezTo>
                    <a:cubicBezTo>
                      <a:pt x="492" y="342"/>
                      <a:pt x="491" y="340"/>
                      <a:pt x="491" y="339"/>
                    </a:cubicBezTo>
                    <a:cubicBezTo>
                      <a:pt x="492" y="337"/>
                      <a:pt x="493" y="335"/>
                      <a:pt x="493" y="332"/>
                    </a:cubicBezTo>
                    <a:cubicBezTo>
                      <a:pt x="494" y="328"/>
                      <a:pt x="495" y="324"/>
                      <a:pt x="496" y="320"/>
                    </a:cubicBezTo>
                    <a:cubicBezTo>
                      <a:pt x="497" y="317"/>
                      <a:pt x="499" y="315"/>
                      <a:pt x="502" y="314"/>
                    </a:cubicBezTo>
                    <a:cubicBezTo>
                      <a:pt x="504" y="313"/>
                      <a:pt x="507" y="314"/>
                      <a:pt x="509" y="313"/>
                    </a:cubicBezTo>
                    <a:cubicBezTo>
                      <a:pt x="509" y="316"/>
                      <a:pt x="505" y="319"/>
                      <a:pt x="505" y="322"/>
                    </a:cubicBezTo>
                    <a:cubicBezTo>
                      <a:pt x="508" y="322"/>
                      <a:pt x="512" y="321"/>
                      <a:pt x="515" y="322"/>
                    </a:cubicBezTo>
                    <a:cubicBezTo>
                      <a:pt x="519" y="324"/>
                      <a:pt x="515" y="328"/>
                      <a:pt x="515" y="331"/>
                    </a:cubicBezTo>
                    <a:cubicBezTo>
                      <a:pt x="517" y="331"/>
                      <a:pt x="518" y="328"/>
                      <a:pt x="520" y="330"/>
                    </a:cubicBezTo>
                    <a:cubicBezTo>
                      <a:pt x="522" y="332"/>
                      <a:pt x="522" y="334"/>
                      <a:pt x="522" y="336"/>
                    </a:cubicBezTo>
                    <a:cubicBezTo>
                      <a:pt x="522" y="338"/>
                      <a:pt x="522" y="340"/>
                      <a:pt x="522" y="342"/>
                    </a:cubicBezTo>
                    <a:cubicBezTo>
                      <a:pt x="522" y="345"/>
                      <a:pt x="527" y="350"/>
                      <a:pt x="521" y="350"/>
                    </a:cubicBezTo>
                    <a:cubicBezTo>
                      <a:pt x="521" y="352"/>
                      <a:pt x="520" y="355"/>
                      <a:pt x="521" y="357"/>
                    </a:cubicBezTo>
                    <a:cubicBezTo>
                      <a:pt x="522" y="359"/>
                      <a:pt x="522" y="360"/>
                      <a:pt x="523" y="361"/>
                    </a:cubicBezTo>
                    <a:cubicBezTo>
                      <a:pt x="525" y="362"/>
                      <a:pt x="527" y="362"/>
                      <a:pt x="529" y="363"/>
                    </a:cubicBezTo>
                    <a:cubicBezTo>
                      <a:pt x="532" y="365"/>
                      <a:pt x="532" y="370"/>
                      <a:pt x="532" y="375"/>
                    </a:cubicBezTo>
                    <a:cubicBezTo>
                      <a:pt x="536" y="375"/>
                      <a:pt x="539" y="377"/>
                      <a:pt x="543" y="379"/>
                    </a:cubicBezTo>
                    <a:cubicBezTo>
                      <a:pt x="545" y="380"/>
                      <a:pt x="548" y="380"/>
                      <a:pt x="550" y="381"/>
                    </a:cubicBezTo>
                    <a:cubicBezTo>
                      <a:pt x="552" y="382"/>
                      <a:pt x="554" y="382"/>
                      <a:pt x="556" y="381"/>
                    </a:cubicBezTo>
                    <a:cubicBezTo>
                      <a:pt x="558" y="383"/>
                      <a:pt x="559" y="384"/>
                      <a:pt x="562" y="385"/>
                    </a:cubicBezTo>
                    <a:cubicBezTo>
                      <a:pt x="564" y="385"/>
                      <a:pt x="567" y="386"/>
                      <a:pt x="569" y="385"/>
                    </a:cubicBezTo>
                    <a:cubicBezTo>
                      <a:pt x="572" y="384"/>
                      <a:pt x="572" y="381"/>
                      <a:pt x="575" y="382"/>
                    </a:cubicBezTo>
                    <a:cubicBezTo>
                      <a:pt x="577" y="383"/>
                      <a:pt x="577" y="385"/>
                      <a:pt x="580" y="386"/>
                    </a:cubicBezTo>
                    <a:cubicBezTo>
                      <a:pt x="582" y="386"/>
                      <a:pt x="582" y="385"/>
                      <a:pt x="582" y="382"/>
                    </a:cubicBezTo>
                    <a:cubicBezTo>
                      <a:pt x="582" y="379"/>
                      <a:pt x="584" y="376"/>
                      <a:pt x="583" y="373"/>
                    </a:cubicBezTo>
                    <a:cubicBezTo>
                      <a:pt x="583" y="369"/>
                      <a:pt x="583" y="365"/>
                      <a:pt x="580" y="362"/>
                    </a:cubicBezTo>
                    <a:cubicBezTo>
                      <a:pt x="578" y="359"/>
                      <a:pt x="577" y="359"/>
                      <a:pt x="580" y="356"/>
                    </a:cubicBezTo>
                    <a:cubicBezTo>
                      <a:pt x="581" y="355"/>
                      <a:pt x="583" y="351"/>
                      <a:pt x="584" y="351"/>
                    </a:cubicBezTo>
                    <a:cubicBezTo>
                      <a:pt x="584" y="354"/>
                      <a:pt x="585" y="354"/>
                      <a:pt x="587" y="353"/>
                    </a:cubicBezTo>
                    <a:cubicBezTo>
                      <a:pt x="588" y="353"/>
                      <a:pt x="588" y="353"/>
                      <a:pt x="589" y="352"/>
                    </a:cubicBezTo>
                    <a:cubicBezTo>
                      <a:pt x="590" y="352"/>
                      <a:pt x="591" y="353"/>
                      <a:pt x="592" y="353"/>
                    </a:cubicBezTo>
                    <a:cubicBezTo>
                      <a:pt x="594" y="351"/>
                      <a:pt x="592" y="347"/>
                      <a:pt x="592" y="345"/>
                    </a:cubicBezTo>
                    <a:cubicBezTo>
                      <a:pt x="592" y="344"/>
                      <a:pt x="593" y="342"/>
                      <a:pt x="592" y="341"/>
                    </a:cubicBezTo>
                    <a:cubicBezTo>
                      <a:pt x="592" y="339"/>
                      <a:pt x="590" y="340"/>
                      <a:pt x="589" y="338"/>
                    </a:cubicBezTo>
                    <a:cubicBezTo>
                      <a:pt x="588" y="335"/>
                      <a:pt x="591" y="332"/>
                      <a:pt x="591" y="330"/>
                    </a:cubicBezTo>
                    <a:cubicBezTo>
                      <a:pt x="592" y="327"/>
                      <a:pt x="591" y="325"/>
                      <a:pt x="591" y="322"/>
                    </a:cubicBezTo>
                    <a:cubicBezTo>
                      <a:pt x="592" y="319"/>
                      <a:pt x="595" y="317"/>
                      <a:pt x="596" y="314"/>
                    </a:cubicBezTo>
                    <a:cubicBezTo>
                      <a:pt x="597" y="312"/>
                      <a:pt x="598" y="309"/>
                      <a:pt x="599" y="306"/>
                    </a:cubicBezTo>
                    <a:cubicBezTo>
                      <a:pt x="599" y="305"/>
                      <a:pt x="600" y="304"/>
                      <a:pt x="601" y="302"/>
                    </a:cubicBezTo>
                    <a:cubicBezTo>
                      <a:pt x="601" y="302"/>
                      <a:pt x="601" y="302"/>
                      <a:pt x="601" y="302"/>
                    </a:cubicBezTo>
                    <a:cubicBezTo>
                      <a:pt x="599" y="302"/>
                      <a:pt x="597" y="302"/>
                      <a:pt x="595" y="301"/>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64" name="Freeform 90"/>
            <p:cNvSpPr>
              <a:spLocks/>
            </p:cNvSpPr>
            <p:nvPr/>
          </p:nvSpPr>
          <p:spPr bwMode="auto">
            <a:xfrm>
              <a:off x="6091238" y="3592513"/>
              <a:ext cx="1241425" cy="998538"/>
            </a:xfrm>
            <a:custGeom>
              <a:avLst/>
              <a:gdLst>
                <a:gd name="T0" fmla="*/ 314 w 331"/>
                <a:gd name="T1" fmla="*/ 32 h 266"/>
                <a:gd name="T2" fmla="*/ 291 w 331"/>
                <a:gd name="T3" fmla="*/ 27 h 266"/>
                <a:gd name="T4" fmla="*/ 258 w 331"/>
                <a:gd name="T5" fmla="*/ 28 h 266"/>
                <a:gd name="T6" fmla="*/ 224 w 331"/>
                <a:gd name="T7" fmla="*/ 27 h 266"/>
                <a:gd name="T8" fmla="*/ 207 w 331"/>
                <a:gd name="T9" fmla="*/ 5 h 266"/>
                <a:gd name="T10" fmla="*/ 179 w 331"/>
                <a:gd name="T11" fmla="*/ 7 h 266"/>
                <a:gd name="T12" fmla="*/ 164 w 331"/>
                <a:gd name="T13" fmla="*/ 2 h 266"/>
                <a:gd name="T14" fmla="*/ 111 w 331"/>
                <a:gd name="T15" fmla="*/ 1 h 266"/>
                <a:gd name="T16" fmla="*/ 111 w 331"/>
                <a:gd name="T17" fmla="*/ 27 h 266"/>
                <a:gd name="T18" fmla="*/ 94 w 331"/>
                <a:gd name="T19" fmla="*/ 38 h 266"/>
                <a:gd name="T20" fmla="*/ 82 w 331"/>
                <a:gd name="T21" fmla="*/ 57 h 266"/>
                <a:gd name="T22" fmla="*/ 42 w 331"/>
                <a:gd name="T23" fmla="*/ 75 h 266"/>
                <a:gd name="T24" fmla="*/ 46 w 331"/>
                <a:gd name="T25" fmla="*/ 88 h 266"/>
                <a:gd name="T26" fmla="*/ 42 w 331"/>
                <a:gd name="T27" fmla="*/ 123 h 266"/>
                <a:gd name="T28" fmla="*/ 15 w 331"/>
                <a:gd name="T29" fmla="*/ 119 h 266"/>
                <a:gd name="T30" fmla="*/ 0 w 331"/>
                <a:gd name="T31" fmla="*/ 135 h 266"/>
                <a:gd name="T32" fmla="*/ 22 w 331"/>
                <a:gd name="T33" fmla="*/ 141 h 266"/>
                <a:gd name="T34" fmla="*/ 40 w 331"/>
                <a:gd name="T35" fmla="*/ 140 h 266"/>
                <a:gd name="T36" fmla="*/ 69 w 331"/>
                <a:gd name="T37" fmla="*/ 155 h 266"/>
                <a:gd name="T38" fmla="*/ 82 w 331"/>
                <a:gd name="T39" fmla="*/ 171 h 266"/>
                <a:gd name="T40" fmla="*/ 76 w 331"/>
                <a:gd name="T41" fmla="*/ 184 h 266"/>
                <a:gd name="T42" fmla="*/ 64 w 331"/>
                <a:gd name="T43" fmla="*/ 192 h 266"/>
                <a:gd name="T44" fmla="*/ 59 w 331"/>
                <a:gd name="T45" fmla="*/ 216 h 266"/>
                <a:gd name="T46" fmla="*/ 47 w 331"/>
                <a:gd name="T47" fmla="*/ 229 h 266"/>
                <a:gd name="T48" fmla="*/ 77 w 331"/>
                <a:gd name="T49" fmla="*/ 242 h 266"/>
                <a:gd name="T50" fmla="*/ 82 w 331"/>
                <a:gd name="T51" fmla="*/ 246 h 266"/>
                <a:gd name="T52" fmla="*/ 86 w 331"/>
                <a:gd name="T53" fmla="*/ 256 h 266"/>
                <a:gd name="T54" fmla="*/ 98 w 331"/>
                <a:gd name="T55" fmla="*/ 255 h 266"/>
                <a:gd name="T56" fmla="*/ 110 w 331"/>
                <a:gd name="T57" fmla="*/ 260 h 266"/>
                <a:gd name="T58" fmla="*/ 125 w 331"/>
                <a:gd name="T59" fmla="*/ 257 h 266"/>
                <a:gd name="T60" fmla="*/ 128 w 331"/>
                <a:gd name="T61" fmla="*/ 265 h 266"/>
                <a:gd name="T62" fmla="*/ 142 w 331"/>
                <a:gd name="T63" fmla="*/ 256 h 266"/>
                <a:gd name="T64" fmla="*/ 150 w 331"/>
                <a:gd name="T65" fmla="*/ 249 h 266"/>
                <a:gd name="T66" fmla="*/ 148 w 331"/>
                <a:gd name="T67" fmla="*/ 240 h 266"/>
                <a:gd name="T68" fmla="*/ 163 w 331"/>
                <a:gd name="T69" fmla="*/ 229 h 266"/>
                <a:gd name="T70" fmla="*/ 186 w 331"/>
                <a:gd name="T71" fmla="*/ 223 h 266"/>
                <a:gd name="T72" fmla="*/ 199 w 331"/>
                <a:gd name="T73" fmla="*/ 209 h 266"/>
                <a:gd name="T74" fmla="*/ 211 w 331"/>
                <a:gd name="T75" fmla="*/ 202 h 266"/>
                <a:gd name="T76" fmla="*/ 230 w 331"/>
                <a:gd name="T77" fmla="*/ 197 h 266"/>
                <a:gd name="T78" fmla="*/ 255 w 331"/>
                <a:gd name="T79" fmla="*/ 202 h 266"/>
                <a:gd name="T80" fmla="*/ 266 w 331"/>
                <a:gd name="T81" fmla="*/ 201 h 266"/>
                <a:gd name="T82" fmla="*/ 283 w 331"/>
                <a:gd name="T83" fmla="*/ 200 h 266"/>
                <a:gd name="T84" fmla="*/ 288 w 331"/>
                <a:gd name="T85" fmla="*/ 185 h 266"/>
                <a:gd name="T86" fmla="*/ 286 w 331"/>
                <a:gd name="T87" fmla="*/ 169 h 266"/>
                <a:gd name="T88" fmla="*/ 305 w 331"/>
                <a:gd name="T89" fmla="*/ 157 h 266"/>
                <a:gd name="T90" fmla="*/ 313 w 331"/>
                <a:gd name="T91" fmla="*/ 130 h 266"/>
                <a:gd name="T92" fmla="*/ 327 w 331"/>
                <a:gd name="T93" fmla="*/ 89 h 266"/>
                <a:gd name="T94" fmla="*/ 327 w 331"/>
                <a:gd name="T95" fmla="*/ 61 h 266"/>
                <a:gd name="T96" fmla="*/ 331 w 331"/>
                <a:gd name="T97" fmla="*/ 3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1" h="266">
                  <a:moveTo>
                    <a:pt x="323" y="30"/>
                  </a:moveTo>
                  <a:cubicBezTo>
                    <a:pt x="319" y="31"/>
                    <a:pt x="321" y="33"/>
                    <a:pt x="319" y="34"/>
                  </a:cubicBezTo>
                  <a:cubicBezTo>
                    <a:pt x="317" y="35"/>
                    <a:pt x="316" y="33"/>
                    <a:pt x="314" y="32"/>
                  </a:cubicBezTo>
                  <a:cubicBezTo>
                    <a:pt x="312" y="31"/>
                    <a:pt x="310" y="32"/>
                    <a:pt x="309" y="32"/>
                  </a:cubicBezTo>
                  <a:cubicBezTo>
                    <a:pt x="305" y="31"/>
                    <a:pt x="302" y="29"/>
                    <a:pt x="298" y="29"/>
                  </a:cubicBezTo>
                  <a:cubicBezTo>
                    <a:pt x="296" y="28"/>
                    <a:pt x="294" y="28"/>
                    <a:pt x="291" y="27"/>
                  </a:cubicBezTo>
                  <a:cubicBezTo>
                    <a:pt x="286" y="25"/>
                    <a:pt x="281" y="25"/>
                    <a:pt x="275" y="24"/>
                  </a:cubicBezTo>
                  <a:cubicBezTo>
                    <a:pt x="275" y="26"/>
                    <a:pt x="275" y="27"/>
                    <a:pt x="275" y="29"/>
                  </a:cubicBezTo>
                  <a:cubicBezTo>
                    <a:pt x="270" y="29"/>
                    <a:pt x="264" y="28"/>
                    <a:pt x="258" y="28"/>
                  </a:cubicBezTo>
                  <a:cubicBezTo>
                    <a:pt x="257" y="28"/>
                    <a:pt x="230" y="28"/>
                    <a:pt x="230" y="28"/>
                  </a:cubicBezTo>
                  <a:cubicBezTo>
                    <a:pt x="230" y="30"/>
                    <a:pt x="231" y="43"/>
                    <a:pt x="227" y="42"/>
                  </a:cubicBezTo>
                  <a:cubicBezTo>
                    <a:pt x="223" y="42"/>
                    <a:pt x="228" y="29"/>
                    <a:pt x="224" y="27"/>
                  </a:cubicBezTo>
                  <a:cubicBezTo>
                    <a:pt x="222" y="25"/>
                    <a:pt x="217" y="26"/>
                    <a:pt x="215" y="26"/>
                  </a:cubicBezTo>
                  <a:cubicBezTo>
                    <a:pt x="210" y="27"/>
                    <a:pt x="209" y="27"/>
                    <a:pt x="208" y="22"/>
                  </a:cubicBezTo>
                  <a:cubicBezTo>
                    <a:pt x="207" y="16"/>
                    <a:pt x="207" y="10"/>
                    <a:pt x="207" y="5"/>
                  </a:cubicBezTo>
                  <a:cubicBezTo>
                    <a:pt x="201" y="4"/>
                    <a:pt x="194" y="3"/>
                    <a:pt x="188" y="4"/>
                  </a:cubicBezTo>
                  <a:cubicBezTo>
                    <a:pt x="181" y="4"/>
                    <a:pt x="183" y="8"/>
                    <a:pt x="183" y="14"/>
                  </a:cubicBezTo>
                  <a:cubicBezTo>
                    <a:pt x="180" y="15"/>
                    <a:pt x="180" y="9"/>
                    <a:pt x="179" y="7"/>
                  </a:cubicBezTo>
                  <a:cubicBezTo>
                    <a:pt x="179" y="5"/>
                    <a:pt x="179" y="5"/>
                    <a:pt x="177" y="4"/>
                  </a:cubicBezTo>
                  <a:cubicBezTo>
                    <a:pt x="176" y="3"/>
                    <a:pt x="172" y="2"/>
                    <a:pt x="170" y="2"/>
                  </a:cubicBezTo>
                  <a:cubicBezTo>
                    <a:pt x="168" y="2"/>
                    <a:pt x="166" y="2"/>
                    <a:pt x="164" y="2"/>
                  </a:cubicBezTo>
                  <a:cubicBezTo>
                    <a:pt x="160" y="2"/>
                    <a:pt x="155" y="2"/>
                    <a:pt x="150" y="2"/>
                  </a:cubicBezTo>
                  <a:cubicBezTo>
                    <a:pt x="142" y="1"/>
                    <a:pt x="134" y="0"/>
                    <a:pt x="126" y="1"/>
                  </a:cubicBezTo>
                  <a:cubicBezTo>
                    <a:pt x="121" y="1"/>
                    <a:pt x="116" y="1"/>
                    <a:pt x="111" y="1"/>
                  </a:cubicBezTo>
                  <a:cubicBezTo>
                    <a:pt x="106" y="2"/>
                    <a:pt x="106" y="5"/>
                    <a:pt x="107" y="9"/>
                  </a:cubicBezTo>
                  <a:cubicBezTo>
                    <a:pt x="107" y="13"/>
                    <a:pt x="107" y="17"/>
                    <a:pt x="106" y="20"/>
                  </a:cubicBezTo>
                  <a:cubicBezTo>
                    <a:pt x="105" y="25"/>
                    <a:pt x="106" y="27"/>
                    <a:pt x="111" y="27"/>
                  </a:cubicBezTo>
                  <a:cubicBezTo>
                    <a:pt x="112" y="29"/>
                    <a:pt x="113" y="31"/>
                    <a:pt x="112" y="34"/>
                  </a:cubicBezTo>
                  <a:cubicBezTo>
                    <a:pt x="112" y="37"/>
                    <a:pt x="112" y="36"/>
                    <a:pt x="109" y="37"/>
                  </a:cubicBezTo>
                  <a:cubicBezTo>
                    <a:pt x="104" y="38"/>
                    <a:pt x="99" y="37"/>
                    <a:pt x="94" y="38"/>
                  </a:cubicBezTo>
                  <a:cubicBezTo>
                    <a:pt x="96" y="43"/>
                    <a:pt x="81" y="45"/>
                    <a:pt x="77" y="46"/>
                  </a:cubicBezTo>
                  <a:cubicBezTo>
                    <a:pt x="77" y="49"/>
                    <a:pt x="79" y="50"/>
                    <a:pt x="81" y="52"/>
                  </a:cubicBezTo>
                  <a:cubicBezTo>
                    <a:pt x="82" y="54"/>
                    <a:pt x="82" y="54"/>
                    <a:pt x="82" y="57"/>
                  </a:cubicBezTo>
                  <a:cubicBezTo>
                    <a:pt x="82" y="63"/>
                    <a:pt x="85" y="65"/>
                    <a:pt x="90" y="68"/>
                  </a:cubicBezTo>
                  <a:cubicBezTo>
                    <a:pt x="90" y="76"/>
                    <a:pt x="75" y="75"/>
                    <a:pt x="69" y="75"/>
                  </a:cubicBezTo>
                  <a:cubicBezTo>
                    <a:pt x="60" y="75"/>
                    <a:pt x="51" y="75"/>
                    <a:pt x="42" y="75"/>
                  </a:cubicBezTo>
                  <a:cubicBezTo>
                    <a:pt x="42" y="76"/>
                    <a:pt x="42" y="77"/>
                    <a:pt x="43" y="78"/>
                  </a:cubicBezTo>
                  <a:cubicBezTo>
                    <a:pt x="43" y="80"/>
                    <a:pt x="45" y="81"/>
                    <a:pt x="46" y="82"/>
                  </a:cubicBezTo>
                  <a:cubicBezTo>
                    <a:pt x="47" y="84"/>
                    <a:pt x="46" y="87"/>
                    <a:pt x="46" y="88"/>
                  </a:cubicBezTo>
                  <a:cubicBezTo>
                    <a:pt x="47" y="92"/>
                    <a:pt x="48" y="95"/>
                    <a:pt x="48" y="99"/>
                  </a:cubicBezTo>
                  <a:cubicBezTo>
                    <a:pt x="47" y="104"/>
                    <a:pt x="45" y="109"/>
                    <a:pt x="45" y="115"/>
                  </a:cubicBezTo>
                  <a:cubicBezTo>
                    <a:pt x="45" y="118"/>
                    <a:pt x="45" y="124"/>
                    <a:pt x="42" y="123"/>
                  </a:cubicBezTo>
                  <a:cubicBezTo>
                    <a:pt x="41" y="126"/>
                    <a:pt x="42" y="129"/>
                    <a:pt x="38" y="128"/>
                  </a:cubicBezTo>
                  <a:cubicBezTo>
                    <a:pt x="35" y="128"/>
                    <a:pt x="31" y="125"/>
                    <a:pt x="28" y="124"/>
                  </a:cubicBezTo>
                  <a:cubicBezTo>
                    <a:pt x="24" y="122"/>
                    <a:pt x="19" y="120"/>
                    <a:pt x="15" y="119"/>
                  </a:cubicBezTo>
                  <a:cubicBezTo>
                    <a:pt x="12" y="118"/>
                    <a:pt x="7" y="118"/>
                    <a:pt x="5" y="116"/>
                  </a:cubicBezTo>
                  <a:cubicBezTo>
                    <a:pt x="3" y="114"/>
                    <a:pt x="4" y="112"/>
                    <a:pt x="2" y="110"/>
                  </a:cubicBezTo>
                  <a:cubicBezTo>
                    <a:pt x="1" y="119"/>
                    <a:pt x="0" y="127"/>
                    <a:pt x="0" y="135"/>
                  </a:cubicBezTo>
                  <a:cubicBezTo>
                    <a:pt x="4" y="135"/>
                    <a:pt x="7" y="136"/>
                    <a:pt x="11" y="137"/>
                  </a:cubicBezTo>
                  <a:cubicBezTo>
                    <a:pt x="13" y="138"/>
                    <a:pt x="15" y="139"/>
                    <a:pt x="17" y="140"/>
                  </a:cubicBezTo>
                  <a:cubicBezTo>
                    <a:pt x="19" y="140"/>
                    <a:pt x="21" y="140"/>
                    <a:pt x="22" y="141"/>
                  </a:cubicBezTo>
                  <a:cubicBezTo>
                    <a:pt x="23" y="142"/>
                    <a:pt x="22" y="143"/>
                    <a:pt x="23" y="144"/>
                  </a:cubicBezTo>
                  <a:cubicBezTo>
                    <a:pt x="26" y="146"/>
                    <a:pt x="30" y="148"/>
                    <a:pt x="34" y="148"/>
                  </a:cubicBezTo>
                  <a:cubicBezTo>
                    <a:pt x="39" y="147"/>
                    <a:pt x="38" y="144"/>
                    <a:pt x="40" y="140"/>
                  </a:cubicBezTo>
                  <a:cubicBezTo>
                    <a:pt x="42" y="140"/>
                    <a:pt x="48" y="142"/>
                    <a:pt x="49" y="144"/>
                  </a:cubicBezTo>
                  <a:cubicBezTo>
                    <a:pt x="51" y="146"/>
                    <a:pt x="47" y="151"/>
                    <a:pt x="47" y="154"/>
                  </a:cubicBezTo>
                  <a:cubicBezTo>
                    <a:pt x="54" y="155"/>
                    <a:pt x="62" y="153"/>
                    <a:pt x="69" y="155"/>
                  </a:cubicBezTo>
                  <a:cubicBezTo>
                    <a:pt x="70" y="158"/>
                    <a:pt x="70" y="160"/>
                    <a:pt x="72" y="162"/>
                  </a:cubicBezTo>
                  <a:cubicBezTo>
                    <a:pt x="75" y="166"/>
                    <a:pt x="78" y="163"/>
                    <a:pt x="81" y="165"/>
                  </a:cubicBezTo>
                  <a:cubicBezTo>
                    <a:pt x="82" y="166"/>
                    <a:pt x="82" y="170"/>
                    <a:pt x="82" y="171"/>
                  </a:cubicBezTo>
                  <a:cubicBezTo>
                    <a:pt x="83" y="174"/>
                    <a:pt x="84" y="179"/>
                    <a:pt x="83" y="182"/>
                  </a:cubicBezTo>
                  <a:cubicBezTo>
                    <a:pt x="82" y="184"/>
                    <a:pt x="82" y="183"/>
                    <a:pt x="79" y="184"/>
                  </a:cubicBezTo>
                  <a:cubicBezTo>
                    <a:pt x="78" y="184"/>
                    <a:pt x="77" y="184"/>
                    <a:pt x="76" y="184"/>
                  </a:cubicBezTo>
                  <a:cubicBezTo>
                    <a:pt x="75" y="185"/>
                    <a:pt x="76" y="186"/>
                    <a:pt x="75" y="186"/>
                  </a:cubicBezTo>
                  <a:cubicBezTo>
                    <a:pt x="74" y="187"/>
                    <a:pt x="73" y="189"/>
                    <a:pt x="71" y="189"/>
                  </a:cubicBezTo>
                  <a:cubicBezTo>
                    <a:pt x="69" y="190"/>
                    <a:pt x="65" y="189"/>
                    <a:pt x="64" y="192"/>
                  </a:cubicBezTo>
                  <a:cubicBezTo>
                    <a:pt x="63" y="194"/>
                    <a:pt x="64" y="196"/>
                    <a:pt x="63" y="197"/>
                  </a:cubicBezTo>
                  <a:cubicBezTo>
                    <a:pt x="63" y="199"/>
                    <a:pt x="61" y="198"/>
                    <a:pt x="60" y="199"/>
                  </a:cubicBezTo>
                  <a:cubicBezTo>
                    <a:pt x="58" y="203"/>
                    <a:pt x="59" y="212"/>
                    <a:pt x="59" y="216"/>
                  </a:cubicBezTo>
                  <a:cubicBezTo>
                    <a:pt x="59" y="218"/>
                    <a:pt x="59" y="222"/>
                    <a:pt x="58" y="223"/>
                  </a:cubicBezTo>
                  <a:cubicBezTo>
                    <a:pt x="57" y="226"/>
                    <a:pt x="54" y="224"/>
                    <a:pt x="51" y="225"/>
                  </a:cubicBezTo>
                  <a:cubicBezTo>
                    <a:pt x="48" y="225"/>
                    <a:pt x="47" y="227"/>
                    <a:pt x="47" y="229"/>
                  </a:cubicBezTo>
                  <a:cubicBezTo>
                    <a:pt x="50" y="230"/>
                    <a:pt x="53" y="230"/>
                    <a:pt x="57" y="231"/>
                  </a:cubicBezTo>
                  <a:cubicBezTo>
                    <a:pt x="61" y="232"/>
                    <a:pt x="64" y="235"/>
                    <a:pt x="69" y="236"/>
                  </a:cubicBezTo>
                  <a:cubicBezTo>
                    <a:pt x="72" y="238"/>
                    <a:pt x="74" y="241"/>
                    <a:pt x="77" y="242"/>
                  </a:cubicBezTo>
                  <a:cubicBezTo>
                    <a:pt x="77" y="244"/>
                    <a:pt x="76" y="245"/>
                    <a:pt x="75" y="247"/>
                  </a:cubicBezTo>
                  <a:cubicBezTo>
                    <a:pt x="76" y="247"/>
                    <a:pt x="77" y="247"/>
                    <a:pt x="78" y="246"/>
                  </a:cubicBezTo>
                  <a:cubicBezTo>
                    <a:pt x="79" y="245"/>
                    <a:pt x="82" y="241"/>
                    <a:pt x="82" y="246"/>
                  </a:cubicBezTo>
                  <a:cubicBezTo>
                    <a:pt x="82" y="247"/>
                    <a:pt x="81" y="248"/>
                    <a:pt x="81" y="249"/>
                  </a:cubicBezTo>
                  <a:cubicBezTo>
                    <a:pt x="81" y="250"/>
                    <a:pt x="82" y="250"/>
                    <a:pt x="83" y="252"/>
                  </a:cubicBezTo>
                  <a:cubicBezTo>
                    <a:pt x="84" y="255"/>
                    <a:pt x="81" y="256"/>
                    <a:pt x="86" y="256"/>
                  </a:cubicBezTo>
                  <a:cubicBezTo>
                    <a:pt x="88" y="256"/>
                    <a:pt x="92" y="257"/>
                    <a:pt x="93" y="256"/>
                  </a:cubicBezTo>
                  <a:cubicBezTo>
                    <a:pt x="94" y="255"/>
                    <a:pt x="94" y="253"/>
                    <a:pt x="96" y="253"/>
                  </a:cubicBezTo>
                  <a:cubicBezTo>
                    <a:pt x="97" y="253"/>
                    <a:pt x="98" y="254"/>
                    <a:pt x="98" y="255"/>
                  </a:cubicBezTo>
                  <a:cubicBezTo>
                    <a:pt x="98" y="257"/>
                    <a:pt x="96" y="261"/>
                    <a:pt x="100" y="260"/>
                  </a:cubicBezTo>
                  <a:cubicBezTo>
                    <a:pt x="99" y="256"/>
                    <a:pt x="103" y="256"/>
                    <a:pt x="106" y="257"/>
                  </a:cubicBezTo>
                  <a:cubicBezTo>
                    <a:pt x="108" y="257"/>
                    <a:pt x="109" y="259"/>
                    <a:pt x="110" y="260"/>
                  </a:cubicBezTo>
                  <a:cubicBezTo>
                    <a:pt x="113" y="260"/>
                    <a:pt x="112" y="258"/>
                    <a:pt x="114" y="257"/>
                  </a:cubicBezTo>
                  <a:cubicBezTo>
                    <a:pt x="115" y="256"/>
                    <a:pt x="119" y="257"/>
                    <a:pt x="120" y="257"/>
                  </a:cubicBezTo>
                  <a:cubicBezTo>
                    <a:pt x="122" y="257"/>
                    <a:pt x="123" y="256"/>
                    <a:pt x="125" y="257"/>
                  </a:cubicBezTo>
                  <a:cubicBezTo>
                    <a:pt x="126" y="258"/>
                    <a:pt x="126" y="259"/>
                    <a:pt x="126" y="259"/>
                  </a:cubicBezTo>
                  <a:cubicBezTo>
                    <a:pt x="128" y="260"/>
                    <a:pt x="128" y="259"/>
                    <a:pt x="129" y="261"/>
                  </a:cubicBezTo>
                  <a:cubicBezTo>
                    <a:pt x="129" y="262"/>
                    <a:pt x="128" y="264"/>
                    <a:pt x="128" y="265"/>
                  </a:cubicBezTo>
                  <a:cubicBezTo>
                    <a:pt x="130" y="266"/>
                    <a:pt x="137" y="266"/>
                    <a:pt x="139" y="265"/>
                  </a:cubicBezTo>
                  <a:cubicBezTo>
                    <a:pt x="141" y="265"/>
                    <a:pt x="140" y="265"/>
                    <a:pt x="141" y="262"/>
                  </a:cubicBezTo>
                  <a:cubicBezTo>
                    <a:pt x="141" y="260"/>
                    <a:pt x="141" y="258"/>
                    <a:pt x="142" y="256"/>
                  </a:cubicBezTo>
                  <a:cubicBezTo>
                    <a:pt x="143" y="256"/>
                    <a:pt x="145" y="256"/>
                    <a:pt x="146" y="255"/>
                  </a:cubicBezTo>
                  <a:cubicBezTo>
                    <a:pt x="147" y="254"/>
                    <a:pt x="146" y="253"/>
                    <a:pt x="147" y="251"/>
                  </a:cubicBezTo>
                  <a:cubicBezTo>
                    <a:pt x="147" y="251"/>
                    <a:pt x="149" y="250"/>
                    <a:pt x="150" y="249"/>
                  </a:cubicBezTo>
                  <a:cubicBezTo>
                    <a:pt x="151" y="248"/>
                    <a:pt x="152" y="247"/>
                    <a:pt x="152" y="246"/>
                  </a:cubicBezTo>
                  <a:cubicBezTo>
                    <a:pt x="151" y="246"/>
                    <a:pt x="150" y="246"/>
                    <a:pt x="149" y="246"/>
                  </a:cubicBezTo>
                  <a:cubicBezTo>
                    <a:pt x="148" y="244"/>
                    <a:pt x="148" y="242"/>
                    <a:pt x="148" y="240"/>
                  </a:cubicBezTo>
                  <a:cubicBezTo>
                    <a:pt x="148" y="237"/>
                    <a:pt x="151" y="237"/>
                    <a:pt x="150" y="234"/>
                  </a:cubicBezTo>
                  <a:cubicBezTo>
                    <a:pt x="154" y="233"/>
                    <a:pt x="158" y="234"/>
                    <a:pt x="160" y="231"/>
                  </a:cubicBezTo>
                  <a:cubicBezTo>
                    <a:pt x="161" y="229"/>
                    <a:pt x="161" y="229"/>
                    <a:pt x="163" y="229"/>
                  </a:cubicBezTo>
                  <a:cubicBezTo>
                    <a:pt x="165" y="229"/>
                    <a:pt x="166" y="229"/>
                    <a:pt x="168" y="229"/>
                  </a:cubicBezTo>
                  <a:cubicBezTo>
                    <a:pt x="172" y="229"/>
                    <a:pt x="176" y="229"/>
                    <a:pt x="180" y="229"/>
                  </a:cubicBezTo>
                  <a:cubicBezTo>
                    <a:pt x="185" y="229"/>
                    <a:pt x="185" y="227"/>
                    <a:pt x="186" y="223"/>
                  </a:cubicBezTo>
                  <a:cubicBezTo>
                    <a:pt x="188" y="222"/>
                    <a:pt x="191" y="221"/>
                    <a:pt x="194" y="220"/>
                  </a:cubicBezTo>
                  <a:cubicBezTo>
                    <a:pt x="199" y="218"/>
                    <a:pt x="190" y="211"/>
                    <a:pt x="191" y="207"/>
                  </a:cubicBezTo>
                  <a:cubicBezTo>
                    <a:pt x="193" y="207"/>
                    <a:pt x="196" y="210"/>
                    <a:pt x="199" y="209"/>
                  </a:cubicBezTo>
                  <a:cubicBezTo>
                    <a:pt x="198" y="209"/>
                    <a:pt x="202" y="204"/>
                    <a:pt x="202" y="203"/>
                  </a:cubicBezTo>
                  <a:cubicBezTo>
                    <a:pt x="204" y="201"/>
                    <a:pt x="202" y="202"/>
                    <a:pt x="204" y="202"/>
                  </a:cubicBezTo>
                  <a:cubicBezTo>
                    <a:pt x="206" y="202"/>
                    <a:pt x="209" y="202"/>
                    <a:pt x="211" y="202"/>
                  </a:cubicBezTo>
                  <a:cubicBezTo>
                    <a:pt x="214" y="202"/>
                    <a:pt x="217" y="201"/>
                    <a:pt x="219" y="202"/>
                  </a:cubicBezTo>
                  <a:cubicBezTo>
                    <a:pt x="221" y="202"/>
                    <a:pt x="226" y="203"/>
                    <a:pt x="227" y="200"/>
                  </a:cubicBezTo>
                  <a:cubicBezTo>
                    <a:pt x="228" y="198"/>
                    <a:pt x="226" y="197"/>
                    <a:pt x="230" y="197"/>
                  </a:cubicBezTo>
                  <a:cubicBezTo>
                    <a:pt x="231" y="197"/>
                    <a:pt x="234" y="198"/>
                    <a:pt x="236" y="198"/>
                  </a:cubicBezTo>
                  <a:cubicBezTo>
                    <a:pt x="240" y="199"/>
                    <a:pt x="244" y="201"/>
                    <a:pt x="249" y="202"/>
                  </a:cubicBezTo>
                  <a:cubicBezTo>
                    <a:pt x="251" y="202"/>
                    <a:pt x="253" y="201"/>
                    <a:pt x="255" y="202"/>
                  </a:cubicBezTo>
                  <a:cubicBezTo>
                    <a:pt x="256" y="202"/>
                    <a:pt x="256" y="203"/>
                    <a:pt x="257" y="203"/>
                  </a:cubicBezTo>
                  <a:cubicBezTo>
                    <a:pt x="259" y="203"/>
                    <a:pt x="258" y="202"/>
                    <a:pt x="259" y="201"/>
                  </a:cubicBezTo>
                  <a:cubicBezTo>
                    <a:pt x="261" y="200"/>
                    <a:pt x="263" y="201"/>
                    <a:pt x="266" y="201"/>
                  </a:cubicBezTo>
                  <a:cubicBezTo>
                    <a:pt x="268" y="200"/>
                    <a:pt x="270" y="200"/>
                    <a:pt x="272" y="200"/>
                  </a:cubicBezTo>
                  <a:cubicBezTo>
                    <a:pt x="275" y="201"/>
                    <a:pt x="274" y="204"/>
                    <a:pt x="277" y="204"/>
                  </a:cubicBezTo>
                  <a:cubicBezTo>
                    <a:pt x="280" y="204"/>
                    <a:pt x="282" y="202"/>
                    <a:pt x="283" y="200"/>
                  </a:cubicBezTo>
                  <a:cubicBezTo>
                    <a:pt x="284" y="199"/>
                    <a:pt x="286" y="196"/>
                    <a:pt x="287" y="195"/>
                  </a:cubicBezTo>
                  <a:cubicBezTo>
                    <a:pt x="287" y="193"/>
                    <a:pt x="285" y="191"/>
                    <a:pt x="286" y="189"/>
                  </a:cubicBezTo>
                  <a:cubicBezTo>
                    <a:pt x="286" y="188"/>
                    <a:pt x="288" y="187"/>
                    <a:pt x="288" y="185"/>
                  </a:cubicBezTo>
                  <a:cubicBezTo>
                    <a:pt x="289" y="183"/>
                    <a:pt x="288" y="181"/>
                    <a:pt x="288" y="179"/>
                  </a:cubicBezTo>
                  <a:cubicBezTo>
                    <a:pt x="289" y="177"/>
                    <a:pt x="289" y="176"/>
                    <a:pt x="291" y="175"/>
                  </a:cubicBezTo>
                  <a:cubicBezTo>
                    <a:pt x="289" y="173"/>
                    <a:pt x="286" y="173"/>
                    <a:pt x="286" y="169"/>
                  </a:cubicBezTo>
                  <a:cubicBezTo>
                    <a:pt x="287" y="167"/>
                    <a:pt x="288" y="165"/>
                    <a:pt x="289" y="163"/>
                  </a:cubicBezTo>
                  <a:cubicBezTo>
                    <a:pt x="291" y="161"/>
                    <a:pt x="292" y="162"/>
                    <a:pt x="295" y="160"/>
                  </a:cubicBezTo>
                  <a:cubicBezTo>
                    <a:pt x="299" y="158"/>
                    <a:pt x="300" y="157"/>
                    <a:pt x="305" y="157"/>
                  </a:cubicBezTo>
                  <a:cubicBezTo>
                    <a:pt x="306" y="157"/>
                    <a:pt x="308" y="151"/>
                    <a:pt x="309" y="150"/>
                  </a:cubicBezTo>
                  <a:cubicBezTo>
                    <a:pt x="311" y="148"/>
                    <a:pt x="315" y="144"/>
                    <a:pt x="313" y="142"/>
                  </a:cubicBezTo>
                  <a:cubicBezTo>
                    <a:pt x="311" y="137"/>
                    <a:pt x="311" y="134"/>
                    <a:pt x="313" y="130"/>
                  </a:cubicBezTo>
                  <a:cubicBezTo>
                    <a:pt x="314" y="125"/>
                    <a:pt x="319" y="118"/>
                    <a:pt x="316" y="113"/>
                  </a:cubicBezTo>
                  <a:cubicBezTo>
                    <a:pt x="314" y="109"/>
                    <a:pt x="316" y="110"/>
                    <a:pt x="319" y="107"/>
                  </a:cubicBezTo>
                  <a:cubicBezTo>
                    <a:pt x="323" y="101"/>
                    <a:pt x="321" y="92"/>
                    <a:pt x="327" y="89"/>
                  </a:cubicBezTo>
                  <a:cubicBezTo>
                    <a:pt x="330" y="87"/>
                    <a:pt x="330" y="78"/>
                    <a:pt x="329" y="75"/>
                  </a:cubicBezTo>
                  <a:cubicBezTo>
                    <a:pt x="329" y="69"/>
                    <a:pt x="325" y="70"/>
                    <a:pt x="323" y="66"/>
                  </a:cubicBezTo>
                  <a:cubicBezTo>
                    <a:pt x="320" y="61"/>
                    <a:pt x="325" y="63"/>
                    <a:pt x="327" y="61"/>
                  </a:cubicBezTo>
                  <a:cubicBezTo>
                    <a:pt x="329" y="57"/>
                    <a:pt x="327" y="51"/>
                    <a:pt x="326" y="47"/>
                  </a:cubicBezTo>
                  <a:cubicBezTo>
                    <a:pt x="326" y="42"/>
                    <a:pt x="330" y="40"/>
                    <a:pt x="331" y="36"/>
                  </a:cubicBezTo>
                  <a:cubicBezTo>
                    <a:pt x="331" y="35"/>
                    <a:pt x="331" y="34"/>
                    <a:pt x="331" y="33"/>
                  </a:cubicBezTo>
                  <a:cubicBezTo>
                    <a:pt x="328" y="31"/>
                    <a:pt x="326" y="30"/>
                    <a:pt x="323" y="3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91"/>
            <p:cNvSpPr>
              <a:spLocks/>
            </p:cNvSpPr>
            <p:nvPr/>
          </p:nvSpPr>
          <p:spPr bwMode="auto">
            <a:xfrm>
              <a:off x="6030913" y="2820988"/>
              <a:ext cx="1481137" cy="1057275"/>
            </a:xfrm>
            <a:custGeom>
              <a:avLst/>
              <a:gdLst>
                <a:gd name="T0" fmla="*/ 385 w 395"/>
                <a:gd name="T1" fmla="*/ 62 h 282"/>
                <a:gd name="T2" fmla="*/ 378 w 395"/>
                <a:gd name="T3" fmla="*/ 16 h 282"/>
                <a:gd name="T4" fmla="*/ 360 w 395"/>
                <a:gd name="T5" fmla="*/ 15 h 282"/>
                <a:gd name="T6" fmla="*/ 344 w 395"/>
                <a:gd name="T7" fmla="*/ 14 h 282"/>
                <a:gd name="T8" fmla="*/ 311 w 395"/>
                <a:gd name="T9" fmla="*/ 5 h 282"/>
                <a:gd name="T10" fmla="*/ 276 w 395"/>
                <a:gd name="T11" fmla="*/ 6 h 282"/>
                <a:gd name="T12" fmla="*/ 250 w 395"/>
                <a:gd name="T13" fmla="*/ 19 h 282"/>
                <a:gd name="T14" fmla="*/ 227 w 395"/>
                <a:gd name="T15" fmla="*/ 1 h 282"/>
                <a:gd name="T16" fmla="*/ 208 w 395"/>
                <a:gd name="T17" fmla="*/ 9 h 282"/>
                <a:gd name="T18" fmla="*/ 201 w 395"/>
                <a:gd name="T19" fmla="*/ 28 h 282"/>
                <a:gd name="T20" fmla="*/ 181 w 395"/>
                <a:gd name="T21" fmla="*/ 24 h 282"/>
                <a:gd name="T22" fmla="*/ 158 w 395"/>
                <a:gd name="T23" fmla="*/ 10 h 282"/>
                <a:gd name="T24" fmla="*/ 137 w 395"/>
                <a:gd name="T25" fmla="*/ 12 h 282"/>
                <a:gd name="T26" fmla="*/ 111 w 395"/>
                <a:gd name="T27" fmla="*/ 5 h 282"/>
                <a:gd name="T28" fmla="*/ 95 w 395"/>
                <a:gd name="T29" fmla="*/ 20 h 282"/>
                <a:gd name="T30" fmla="*/ 83 w 395"/>
                <a:gd name="T31" fmla="*/ 36 h 282"/>
                <a:gd name="T32" fmla="*/ 52 w 395"/>
                <a:gd name="T33" fmla="*/ 63 h 282"/>
                <a:gd name="T34" fmla="*/ 20 w 395"/>
                <a:gd name="T35" fmla="*/ 103 h 282"/>
                <a:gd name="T36" fmla="*/ 17 w 395"/>
                <a:gd name="T37" fmla="*/ 140 h 282"/>
                <a:gd name="T38" fmla="*/ 2 w 395"/>
                <a:gd name="T39" fmla="*/ 146 h 282"/>
                <a:gd name="T40" fmla="*/ 6 w 395"/>
                <a:gd name="T41" fmla="*/ 160 h 282"/>
                <a:gd name="T42" fmla="*/ 13 w 395"/>
                <a:gd name="T43" fmla="*/ 167 h 282"/>
                <a:gd name="T44" fmla="*/ 22 w 395"/>
                <a:gd name="T45" fmla="*/ 179 h 282"/>
                <a:gd name="T46" fmla="*/ 7 w 395"/>
                <a:gd name="T47" fmla="*/ 188 h 282"/>
                <a:gd name="T48" fmla="*/ 16 w 395"/>
                <a:gd name="T49" fmla="*/ 202 h 282"/>
                <a:gd name="T50" fmla="*/ 14 w 395"/>
                <a:gd name="T51" fmla="*/ 244 h 282"/>
                <a:gd name="T52" fmla="*/ 28 w 395"/>
                <a:gd name="T53" fmla="*/ 259 h 282"/>
                <a:gd name="T54" fmla="*/ 41 w 395"/>
                <a:gd name="T55" fmla="*/ 272 h 282"/>
                <a:gd name="T56" fmla="*/ 58 w 395"/>
                <a:gd name="T57" fmla="*/ 281 h 282"/>
                <a:gd name="T58" fmla="*/ 98 w 395"/>
                <a:gd name="T59" fmla="*/ 263 h 282"/>
                <a:gd name="T60" fmla="*/ 110 w 395"/>
                <a:gd name="T61" fmla="*/ 244 h 282"/>
                <a:gd name="T62" fmla="*/ 127 w 395"/>
                <a:gd name="T63" fmla="*/ 233 h 282"/>
                <a:gd name="T64" fmla="*/ 127 w 395"/>
                <a:gd name="T65" fmla="*/ 207 h 282"/>
                <a:gd name="T66" fmla="*/ 180 w 395"/>
                <a:gd name="T67" fmla="*/ 208 h 282"/>
                <a:gd name="T68" fmla="*/ 195 w 395"/>
                <a:gd name="T69" fmla="*/ 213 h 282"/>
                <a:gd name="T70" fmla="*/ 223 w 395"/>
                <a:gd name="T71" fmla="*/ 211 h 282"/>
                <a:gd name="T72" fmla="*/ 240 w 395"/>
                <a:gd name="T73" fmla="*/ 233 h 282"/>
                <a:gd name="T74" fmla="*/ 274 w 395"/>
                <a:gd name="T75" fmla="*/ 234 h 282"/>
                <a:gd name="T76" fmla="*/ 307 w 395"/>
                <a:gd name="T77" fmla="*/ 233 h 282"/>
                <a:gd name="T78" fmla="*/ 330 w 395"/>
                <a:gd name="T79" fmla="*/ 238 h 282"/>
                <a:gd name="T80" fmla="*/ 347 w 395"/>
                <a:gd name="T81" fmla="*/ 239 h 282"/>
                <a:gd name="T82" fmla="*/ 352 w 395"/>
                <a:gd name="T83" fmla="*/ 222 h 282"/>
                <a:gd name="T84" fmla="*/ 349 w 395"/>
                <a:gd name="T85" fmla="*/ 202 h 282"/>
                <a:gd name="T86" fmla="*/ 366 w 395"/>
                <a:gd name="T87" fmla="*/ 174 h 282"/>
                <a:gd name="T88" fmla="*/ 370 w 395"/>
                <a:gd name="T89" fmla="*/ 144 h 282"/>
                <a:gd name="T90" fmla="*/ 389 w 395"/>
                <a:gd name="T91" fmla="*/ 1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5" h="282">
                  <a:moveTo>
                    <a:pt x="392" y="87"/>
                  </a:moveTo>
                  <a:cubicBezTo>
                    <a:pt x="393" y="82"/>
                    <a:pt x="395" y="78"/>
                    <a:pt x="390" y="74"/>
                  </a:cubicBezTo>
                  <a:cubicBezTo>
                    <a:pt x="387" y="71"/>
                    <a:pt x="388" y="66"/>
                    <a:pt x="385" y="62"/>
                  </a:cubicBezTo>
                  <a:cubicBezTo>
                    <a:pt x="383" y="60"/>
                    <a:pt x="381" y="55"/>
                    <a:pt x="378" y="54"/>
                  </a:cubicBezTo>
                  <a:cubicBezTo>
                    <a:pt x="375" y="54"/>
                    <a:pt x="377" y="45"/>
                    <a:pt x="376" y="42"/>
                  </a:cubicBezTo>
                  <a:cubicBezTo>
                    <a:pt x="376" y="33"/>
                    <a:pt x="382" y="26"/>
                    <a:pt x="378" y="16"/>
                  </a:cubicBezTo>
                  <a:cubicBezTo>
                    <a:pt x="377" y="15"/>
                    <a:pt x="377" y="13"/>
                    <a:pt x="376" y="11"/>
                  </a:cubicBezTo>
                  <a:cubicBezTo>
                    <a:pt x="374" y="11"/>
                    <a:pt x="372" y="12"/>
                    <a:pt x="370" y="12"/>
                  </a:cubicBezTo>
                  <a:cubicBezTo>
                    <a:pt x="367" y="13"/>
                    <a:pt x="363" y="14"/>
                    <a:pt x="360" y="15"/>
                  </a:cubicBezTo>
                  <a:cubicBezTo>
                    <a:pt x="356" y="17"/>
                    <a:pt x="355" y="19"/>
                    <a:pt x="351" y="19"/>
                  </a:cubicBezTo>
                  <a:cubicBezTo>
                    <a:pt x="349" y="19"/>
                    <a:pt x="347" y="19"/>
                    <a:pt x="345" y="18"/>
                  </a:cubicBezTo>
                  <a:cubicBezTo>
                    <a:pt x="344" y="17"/>
                    <a:pt x="345" y="15"/>
                    <a:pt x="344" y="14"/>
                  </a:cubicBezTo>
                  <a:cubicBezTo>
                    <a:pt x="342" y="12"/>
                    <a:pt x="338" y="11"/>
                    <a:pt x="336" y="10"/>
                  </a:cubicBezTo>
                  <a:cubicBezTo>
                    <a:pt x="329" y="9"/>
                    <a:pt x="322" y="7"/>
                    <a:pt x="315" y="6"/>
                  </a:cubicBezTo>
                  <a:cubicBezTo>
                    <a:pt x="314" y="5"/>
                    <a:pt x="312" y="5"/>
                    <a:pt x="311" y="5"/>
                  </a:cubicBezTo>
                  <a:cubicBezTo>
                    <a:pt x="309" y="5"/>
                    <a:pt x="309" y="7"/>
                    <a:pt x="307" y="7"/>
                  </a:cubicBezTo>
                  <a:cubicBezTo>
                    <a:pt x="304" y="8"/>
                    <a:pt x="299" y="7"/>
                    <a:pt x="296" y="7"/>
                  </a:cubicBezTo>
                  <a:cubicBezTo>
                    <a:pt x="289" y="7"/>
                    <a:pt x="283" y="6"/>
                    <a:pt x="276" y="6"/>
                  </a:cubicBezTo>
                  <a:cubicBezTo>
                    <a:pt x="274" y="6"/>
                    <a:pt x="270" y="6"/>
                    <a:pt x="268" y="6"/>
                  </a:cubicBezTo>
                  <a:cubicBezTo>
                    <a:pt x="263" y="7"/>
                    <a:pt x="266" y="9"/>
                    <a:pt x="265" y="13"/>
                  </a:cubicBezTo>
                  <a:cubicBezTo>
                    <a:pt x="264" y="19"/>
                    <a:pt x="256" y="20"/>
                    <a:pt x="250" y="19"/>
                  </a:cubicBezTo>
                  <a:cubicBezTo>
                    <a:pt x="249" y="13"/>
                    <a:pt x="253" y="7"/>
                    <a:pt x="244" y="7"/>
                  </a:cubicBezTo>
                  <a:cubicBezTo>
                    <a:pt x="242" y="7"/>
                    <a:pt x="237" y="8"/>
                    <a:pt x="234" y="7"/>
                  </a:cubicBezTo>
                  <a:cubicBezTo>
                    <a:pt x="231" y="6"/>
                    <a:pt x="231" y="0"/>
                    <a:pt x="227" y="1"/>
                  </a:cubicBezTo>
                  <a:cubicBezTo>
                    <a:pt x="226" y="4"/>
                    <a:pt x="232" y="9"/>
                    <a:pt x="226" y="10"/>
                  </a:cubicBezTo>
                  <a:cubicBezTo>
                    <a:pt x="224" y="10"/>
                    <a:pt x="221" y="9"/>
                    <a:pt x="219" y="9"/>
                  </a:cubicBezTo>
                  <a:cubicBezTo>
                    <a:pt x="215" y="9"/>
                    <a:pt x="211" y="9"/>
                    <a:pt x="208" y="9"/>
                  </a:cubicBezTo>
                  <a:cubicBezTo>
                    <a:pt x="206" y="9"/>
                    <a:pt x="198" y="11"/>
                    <a:pt x="197" y="10"/>
                  </a:cubicBezTo>
                  <a:cubicBezTo>
                    <a:pt x="201" y="13"/>
                    <a:pt x="200" y="15"/>
                    <a:pt x="199" y="19"/>
                  </a:cubicBezTo>
                  <a:cubicBezTo>
                    <a:pt x="199" y="23"/>
                    <a:pt x="202" y="24"/>
                    <a:pt x="201" y="28"/>
                  </a:cubicBezTo>
                  <a:cubicBezTo>
                    <a:pt x="198" y="27"/>
                    <a:pt x="196" y="27"/>
                    <a:pt x="193" y="27"/>
                  </a:cubicBezTo>
                  <a:cubicBezTo>
                    <a:pt x="188" y="26"/>
                    <a:pt x="187" y="24"/>
                    <a:pt x="184" y="21"/>
                  </a:cubicBezTo>
                  <a:cubicBezTo>
                    <a:pt x="183" y="22"/>
                    <a:pt x="183" y="24"/>
                    <a:pt x="181" y="24"/>
                  </a:cubicBezTo>
                  <a:cubicBezTo>
                    <a:pt x="179" y="25"/>
                    <a:pt x="177" y="23"/>
                    <a:pt x="176" y="23"/>
                  </a:cubicBezTo>
                  <a:cubicBezTo>
                    <a:pt x="171" y="22"/>
                    <a:pt x="168" y="23"/>
                    <a:pt x="165" y="19"/>
                  </a:cubicBezTo>
                  <a:cubicBezTo>
                    <a:pt x="163" y="17"/>
                    <a:pt x="160" y="11"/>
                    <a:pt x="158" y="10"/>
                  </a:cubicBezTo>
                  <a:cubicBezTo>
                    <a:pt x="155" y="9"/>
                    <a:pt x="152" y="13"/>
                    <a:pt x="150" y="10"/>
                  </a:cubicBezTo>
                  <a:cubicBezTo>
                    <a:pt x="148" y="10"/>
                    <a:pt x="148" y="13"/>
                    <a:pt x="145" y="13"/>
                  </a:cubicBezTo>
                  <a:cubicBezTo>
                    <a:pt x="144" y="14"/>
                    <a:pt x="139" y="12"/>
                    <a:pt x="137" y="12"/>
                  </a:cubicBezTo>
                  <a:cubicBezTo>
                    <a:pt x="133" y="12"/>
                    <a:pt x="132" y="12"/>
                    <a:pt x="129" y="10"/>
                  </a:cubicBezTo>
                  <a:cubicBezTo>
                    <a:pt x="125" y="6"/>
                    <a:pt x="125" y="0"/>
                    <a:pt x="118" y="3"/>
                  </a:cubicBezTo>
                  <a:cubicBezTo>
                    <a:pt x="116" y="4"/>
                    <a:pt x="113" y="3"/>
                    <a:pt x="111" y="5"/>
                  </a:cubicBezTo>
                  <a:cubicBezTo>
                    <a:pt x="108" y="7"/>
                    <a:pt x="111" y="8"/>
                    <a:pt x="110" y="11"/>
                  </a:cubicBezTo>
                  <a:cubicBezTo>
                    <a:pt x="109" y="13"/>
                    <a:pt x="104" y="15"/>
                    <a:pt x="102" y="16"/>
                  </a:cubicBezTo>
                  <a:cubicBezTo>
                    <a:pt x="100" y="18"/>
                    <a:pt x="98" y="19"/>
                    <a:pt x="95" y="20"/>
                  </a:cubicBezTo>
                  <a:cubicBezTo>
                    <a:pt x="93" y="20"/>
                    <a:pt x="92" y="19"/>
                    <a:pt x="89" y="20"/>
                  </a:cubicBezTo>
                  <a:cubicBezTo>
                    <a:pt x="86" y="22"/>
                    <a:pt x="86" y="25"/>
                    <a:pt x="83" y="26"/>
                  </a:cubicBezTo>
                  <a:cubicBezTo>
                    <a:pt x="84" y="30"/>
                    <a:pt x="85" y="32"/>
                    <a:pt x="83" y="36"/>
                  </a:cubicBezTo>
                  <a:cubicBezTo>
                    <a:pt x="82" y="38"/>
                    <a:pt x="81" y="40"/>
                    <a:pt x="80" y="42"/>
                  </a:cubicBezTo>
                  <a:cubicBezTo>
                    <a:pt x="77" y="50"/>
                    <a:pt x="75" y="56"/>
                    <a:pt x="66" y="60"/>
                  </a:cubicBezTo>
                  <a:cubicBezTo>
                    <a:pt x="62" y="61"/>
                    <a:pt x="56" y="62"/>
                    <a:pt x="52" y="63"/>
                  </a:cubicBezTo>
                  <a:cubicBezTo>
                    <a:pt x="47" y="64"/>
                    <a:pt x="42" y="62"/>
                    <a:pt x="37" y="62"/>
                  </a:cubicBezTo>
                  <a:cubicBezTo>
                    <a:pt x="24" y="61"/>
                    <a:pt x="27" y="73"/>
                    <a:pt x="24" y="81"/>
                  </a:cubicBezTo>
                  <a:cubicBezTo>
                    <a:pt x="21" y="88"/>
                    <a:pt x="22" y="96"/>
                    <a:pt x="20" y="103"/>
                  </a:cubicBezTo>
                  <a:cubicBezTo>
                    <a:pt x="19" y="108"/>
                    <a:pt x="18" y="112"/>
                    <a:pt x="17" y="116"/>
                  </a:cubicBezTo>
                  <a:cubicBezTo>
                    <a:pt x="16" y="120"/>
                    <a:pt x="17" y="125"/>
                    <a:pt x="17" y="129"/>
                  </a:cubicBezTo>
                  <a:cubicBezTo>
                    <a:pt x="17" y="131"/>
                    <a:pt x="18" y="139"/>
                    <a:pt x="17" y="140"/>
                  </a:cubicBezTo>
                  <a:cubicBezTo>
                    <a:pt x="16" y="142"/>
                    <a:pt x="9" y="141"/>
                    <a:pt x="7" y="141"/>
                  </a:cubicBezTo>
                  <a:cubicBezTo>
                    <a:pt x="5" y="140"/>
                    <a:pt x="4" y="139"/>
                    <a:pt x="2" y="141"/>
                  </a:cubicBezTo>
                  <a:cubicBezTo>
                    <a:pt x="1" y="142"/>
                    <a:pt x="2" y="145"/>
                    <a:pt x="2" y="146"/>
                  </a:cubicBezTo>
                  <a:cubicBezTo>
                    <a:pt x="2" y="148"/>
                    <a:pt x="0" y="157"/>
                    <a:pt x="1" y="158"/>
                  </a:cubicBezTo>
                  <a:cubicBezTo>
                    <a:pt x="2" y="159"/>
                    <a:pt x="3" y="158"/>
                    <a:pt x="4" y="158"/>
                  </a:cubicBezTo>
                  <a:cubicBezTo>
                    <a:pt x="5" y="159"/>
                    <a:pt x="6" y="159"/>
                    <a:pt x="6" y="160"/>
                  </a:cubicBezTo>
                  <a:cubicBezTo>
                    <a:pt x="8" y="161"/>
                    <a:pt x="7" y="161"/>
                    <a:pt x="9" y="162"/>
                  </a:cubicBezTo>
                  <a:cubicBezTo>
                    <a:pt x="10" y="162"/>
                    <a:pt x="11" y="162"/>
                    <a:pt x="12" y="162"/>
                  </a:cubicBezTo>
                  <a:cubicBezTo>
                    <a:pt x="13" y="163"/>
                    <a:pt x="12" y="166"/>
                    <a:pt x="13" y="167"/>
                  </a:cubicBezTo>
                  <a:cubicBezTo>
                    <a:pt x="14" y="169"/>
                    <a:pt x="15" y="169"/>
                    <a:pt x="16" y="172"/>
                  </a:cubicBezTo>
                  <a:cubicBezTo>
                    <a:pt x="17" y="173"/>
                    <a:pt x="16" y="175"/>
                    <a:pt x="17" y="177"/>
                  </a:cubicBezTo>
                  <a:cubicBezTo>
                    <a:pt x="18" y="180"/>
                    <a:pt x="20" y="177"/>
                    <a:pt x="22" y="179"/>
                  </a:cubicBezTo>
                  <a:cubicBezTo>
                    <a:pt x="24" y="180"/>
                    <a:pt x="24" y="182"/>
                    <a:pt x="23" y="184"/>
                  </a:cubicBezTo>
                  <a:cubicBezTo>
                    <a:pt x="23" y="188"/>
                    <a:pt x="22" y="187"/>
                    <a:pt x="18" y="187"/>
                  </a:cubicBezTo>
                  <a:cubicBezTo>
                    <a:pt x="15" y="187"/>
                    <a:pt x="9" y="186"/>
                    <a:pt x="7" y="188"/>
                  </a:cubicBezTo>
                  <a:cubicBezTo>
                    <a:pt x="4" y="190"/>
                    <a:pt x="6" y="191"/>
                    <a:pt x="7" y="193"/>
                  </a:cubicBezTo>
                  <a:cubicBezTo>
                    <a:pt x="8" y="196"/>
                    <a:pt x="8" y="198"/>
                    <a:pt x="9" y="201"/>
                  </a:cubicBezTo>
                  <a:cubicBezTo>
                    <a:pt x="11" y="201"/>
                    <a:pt x="14" y="200"/>
                    <a:pt x="16" y="202"/>
                  </a:cubicBezTo>
                  <a:cubicBezTo>
                    <a:pt x="17" y="203"/>
                    <a:pt x="16" y="208"/>
                    <a:pt x="16" y="210"/>
                  </a:cubicBezTo>
                  <a:cubicBezTo>
                    <a:pt x="12" y="210"/>
                    <a:pt x="13" y="226"/>
                    <a:pt x="13" y="229"/>
                  </a:cubicBezTo>
                  <a:cubicBezTo>
                    <a:pt x="13" y="234"/>
                    <a:pt x="12" y="239"/>
                    <a:pt x="14" y="244"/>
                  </a:cubicBezTo>
                  <a:cubicBezTo>
                    <a:pt x="15" y="248"/>
                    <a:pt x="19" y="247"/>
                    <a:pt x="23" y="247"/>
                  </a:cubicBezTo>
                  <a:cubicBezTo>
                    <a:pt x="27" y="248"/>
                    <a:pt x="26" y="247"/>
                    <a:pt x="27" y="250"/>
                  </a:cubicBezTo>
                  <a:cubicBezTo>
                    <a:pt x="28" y="253"/>
                    <a:pt x="28" y="256"/>
                    <a:pt x="28" y="259"/>
                  </a:cubicBezTo>
                  <a:cubicBezTo>
                    <a:pt x="30" y="259"/>
                    <a:pt x="36" y="258"/>
                    <a:pt x="38" y="260"/>
                  </a:cubicBezTo>
                  <a:cubicBezTo>
                    <a:pt x="40" y="262"/>
                    <a:pt x="38" y="267"/>
                    <a:pt x="38" y="269"/>
                  </a:cubicBezTo>
                  <a:cubicBezTo>
                    <a:pt x="39" y="272"/>
                    <a:pt x="38" y="271"/>
                    <a:pt x="41" y="272"/>
                  </a:cubicBezTo>
                  <a:cubicBezTo>
                    <a:pt x="43" y="273"/>
                    <a:pt x="45" y="272"/>
                    <a:pt x="47" y="273"/>
                  </a:cubicBezTo>
                  <a:cubicBezTo>
                    <a:pt x="50" y="273"/>
                    <a:pt x="54" y="273"/>
                    <a:pt x="56" y="275"/>
                  </a:cubicBezTo>
                  <a:cubicBezTo>
                    <a:pt x="58" y="277"/>
                    <a:pt x="58" y="279"/>
                    <a:pt x="58" y="281"/>
                  </a:cubicBezTo>
                  <a:cubicBezTo>
                    <a:pt x="67" y="281"/>
                    <a:pt x="76" y="281"/>
                    <a:pt x="85" y="281"/>
                  </a:cubicBezTo>
                  <a:cubicBezTo>
                    <a:pt x="91" y="281"/>
                    <a:pt x="106" y="282"/>
                    <a:pt x="106" y="274"/>
                  </a:cubicBezTo>
                  <a:cubicBezTo>
                    <a:pt x="101" y="271"/>
                    <a:pt x="98" y="269"/>
                    <a:pt x="98" y="263"/>
                  </a:cubicBezTo>
                  <a:cubicBezTo>
                    <a:pt x="98" y="260"/>
                    <a:pt x="98" y="260"/>
                    <a:pt x="97" y="258"/>
                  </a:cubicBezTo>
                  <a:cubicBezTo>
                    <a:pt x="95" y="256"/>
                    <a:pt x="93" y="255"/>
                    <a:pt x="93" y="252"/>
                  </a:cubicBezTo>
                  <a:cubicBezTo>
                    <a:pt x="97" y="251"/>
                    <a:pt x="112" y="249"/>
                    <a:pt x="110" y="244"/>
                  </a:cubicBezTo>
                  <a:cubicBezTo>
                    <a:pt x="115" y="243"/>
                    <a:pt x="120" y="244"/>
                    <a:pt x="125" y="243"/>
                  </a:cubicBezTo>
                  <a:cubicBezTo>
                    <a:pt x="128" y="242"/>
                    <a:pt x="128" y="243"/>
                    <a:pt x="128" y="240"/>
                  </a:cubicBezTo>
                  <a:cubicBezTo>
                    <a:pt x="129" y="237"/>
                    <a:pt x="128" y="235"/>
                    <a:pt x="127" y="233"/>
                  </a:cubicBezTo>
                  <a:cubicBezTo>
                    <a:pt x="122" y="233"/>
                    <a:pt x="121" y="231"/>
                    <a:pt x="122" y="226"/>
                  </a:cubicBezTo>
                  <a:cubicBezTo>
                    <a:pt x="123" y="223"/>
                    <a:pt x="123" y="219"/>
                    <a:pt x="123" y="215"/>
                  </a:cubicBezTo>
                  <a:cubicBezTo>
                    <a:pt x="122" y="211"/>
                    <a:pt x="122" y="208"/>
                    <a:pt x="127" y="207"/>
                  </a:cubicBezTo>
                  <a:cubicBezTo>
                    <a:pt x="132" y="207"/>
                    <a:pt x="137" y="207"/>
                    <a:pt x="142" y="207"/>
                  </a:cubicBezTo>
                  <a:cubicBezTo>
                    <a:pt x="150" y="206"/>
                    <a:pt x="158" y="207"/>
                    <a:pt x="166" y="208"/>
                  </a:cubicBezTo>
                  <a:cubicBezTo>
                    <a:pt x="171" y="208"/>
                    <a:pt x="176" y="208"/>
                    <a:pt x="180" y="208"/>
                  </a:cubicBezTo>
                  <a:cubicBezTo>
                    <a:pt x="182" y="208"/>
                    <a:pt x="184" y="208"/>
                    <a:pt x="186" y="208"/>
                  </a:cubicBezTo>
                  <a:cubicBezTo>
                    <a:pt x="188" y="208"/>
                    <a:pt x="192" y="209"/>
                    <a:pt x="193" y="210"/>
                  </a:cubicBezTo>
                  <a:cubicBezTo>
                    <a:pt x="195" y="211"/>
                    <a:pt x="195" y="211"/>
                    <a:pt x="195" y="213"/>
                  </a:cubicBezTo>
                  <a:cubicBezTo>
                    <a:pt x="196" y="215"/>
                    <a:pt x="196" y="221"/>
                    <a:pt x="199" y="220"/>
                  </a:cubicBezTo>
                  <a:cubicBezTo>
                    <a:pt x="199" y="214"/>
                    <a:pt x="197" y="210"/>
                    <a:pt x="204" y="210"/>
                  </a:cubicBezTo>
                  <a:cubicBezTo>
                    <a:pt x="210" y="209"/>
                    <a:pt x="217" y="210"/>
                    <a:pt x="223" y="211"/>
                  </a:cubicBezTo>
                  <a:cubicBezTo>
                    <a:pt x="223" y="216"/>
                    <a:pt x="223" y="222"/>
                    <a:pt x="224" y="228"/>
                  </a:cubicBezTo>
                  <a:cubicBezTo>
                    <a:pt x="225" y="233"/>
                    <a:pt x="226" y="233"/>
                    <a:pt x="231" y="232"/>
                  </a:cubicBezTo>
                  <a:cubicBezTo>
                    <a:pt x="233" y="232"/>
                    <a:pt x="238" y="231"/>
                    <a:pt x="240" y="233"/>
                  </a:cubicBezTo>
                  <a:cubicBezTo>
                    <a:pt x="244" y="235"/>
                    <a:pt x="239" y="248"/>
                    <a:pt x="243" y="248"/>
                  </a:cubicBezTo>
                  <a:cubicBezTo>
                    <a:pt x="247" y="249"/>
                    <a:pt x="246" y="236"/>
                    <a:pt x="246" y="234"/>
                  </a:cubicBezTo>
                  <a:cubicBezTo>
                    <a:pt x="246" y="234"/>
                    <a:pt x="273" y="234"/>
                    <a:pt x="274" y="234"/>
                  </a:cubicBezTo>
                  <a:cubicBezTo>
                    <a:pt x="280" y="234"/>
                    <a:pt x="286" y="235"/>
                    <a:pt x="291" y="235"/>
                  </a:cubicBezTo>
                  <a:cubicBezTo>
                    <a:pt x="291" y="233"/>
                    <a:pt x="291" y="232"/>
                    <a:pt x="291" y="230"/>
                  </a:cubicBezTo>
                  <a:cubicBezTo>
                    <a:pt x="297" y="231"/>
                    <a:pt x="302" y="231"/>
                    <a:pt x="307" y="233"/>
                  </a:cubicBezTo>
                  <a:cubicBezTo>
                    <a:pt x="310" y="234"/>
                    <a:pt x="312" y="234"/>
                    <a:pt x="314" y="235"/>
                  </a:cubicBezTo>
                  <a:cubicBezTo>
                    <a:pt x="318" y="235"/>
                    <a:pt x="321" y="237"/>
                    <a:pt x="325" y="238"/>
                  </a:cubicBezTo>
                  <a:cubicBezTo>
                    <a:pt x="326" y="238"/>
                    <a:pt x="328" y="237"/>
                    <a:pt x="330" y="238"/>
                  </a:cubicBezTo>
                  <a:cubicBezTo>
                    <a:pt x="332" y="239"/>
                    <a:pt x="333" y="241"/>
                    <a:pt x="335" y="240"/>
                  </a:cubicBezTo>
                  <a:cubicBezTo>
                    <a:pt x="337" y="239"/>
                    <a:pt x="335" y="237"/>
                    <a:pt x="339" y="236"/>
                  </a:cubicBezTo>
                  <a:cubicBezTo>
                    <a:pt x="342" y="236"/>
                    <a:pt x="344" y="237"/>
                    <a:pt x="347" y="239"/>
                  </a:cubicBezTo>
                  <a:cubicBezTo>
                    <a:pt x="347" y="238"/>
                    <a:pt x="348" y="238"/>
                    <a:pt x="348" y="238"/>
                  </a:cubicBezTo>
                  <a:cubicBezTo>
                    <a:pt x="349" y="237"/>
                    <a:pt x="351" y="237"/>
                    <a:pt x="352" y="235"/>
                  </a:cubicBezTo>
                  <a:cubicBezTo>
                    <a:pt x="353" y="231"/>
                    <a:pt x="352" y="226"/>
                    <a:pt x="352" y="222"/>
                  </a:cubicBezTo>
                  <a:cubicBezTo>
                    <a:pt x="352" y="219"/>
                    <a:pt x="354" y="214"/>
                    <a:pt x="351" y="212"/>
                  </a:cubicBezTo>
                  <a:cubicBezTo>
                    <a:pt x="348" y="211"/>
                    <a:pt x="346" y="212"/>
                    <a:pt x="348" y="208"/>
                  </a:cubicBezTo>
                  <a:cubicBezTo>
                    <a:pt x="349" y="206"/>
                    <a:pt x="349" y="204"/>
                    <a:pt x="349" y="202"/>
                  </a:cubicBezTo>
                  <a:cubicBezTo>
                    <a:pt x="351" y="199"/>
                    <a:pt x="355" y="198"/>
                    <a:pt x="357" y="195"/>
                  </a:cubicBezTo>
                  <a:cubicBezTo>
                    <a:pt x="358" y="193"/>
                    <a:pt x="360" y="184"/>
                    <a:pt x="363" y="184"/>
                  </a:cubicBezTo>
                  <a:cubicBezTo>
                    <a:pt x="367" y="184"/>
                    <a:pt x="366" y="177"/>
                    <a:pt x="366" y="174"/>
                  </a:cubicBezTo>
                  <a:cubicBezTo>
                    <a:pt x="368" y="170"/>
                    <a:pt x="372" y="168"/>
                    <a:pt x="369" y="164"/>
                  </a:cubicBezTo>
                  <a:cubicBezTo>
                    <a:pt x="366" y="160"/>
                    <a:pt x="368" y="159"/>
                    <a:pt x="369" y="155"/>
                  </a:cubicBezTo>
                  <a:cubicBezTo>
                    <a:pt x="370" y="152"/>
                    <a:pt x="368" y="147"/>
                    <a:pt x="370" y="144"/>
                  </a:cubicBezTo>
                  <a:cubicBezTo>
                    <a:pt x="373" y="140"/>
                    <a:pt x="379" y="138"/>
                    <a:pt x="379" y="133"/>
                  </a:cubicBezTo>
                  <a:cubicBezTo>
                    <a:pt x="380" y="127"/>
                    <a:pt x="381" y="124"/>
                    <a:pt x="385" y="120"/>
                  </a:cubicBezTo>
                  <a:cubicBezTo>
                    <a:pt x="388" y="118"/>
                    <a:pt x="388" y="113"/>
                    <a:pt x="389" y="110"/>
                  </a:cubicBezTo>
                  <a:cubicBezTo>
                    <a:pt x="391" y="107"/>
                    <a:pt x="395" y="103"/>
                    <a:pt x="395" y="100"/>
                  </a:cubicBezTo>
                  <a:cubicBezTo>
                    <a:pt x="394" y="95"/>
                    <a:pt x="391" y="93"/>
                    <a:pt x="392" y="87"/>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92"/>
            <p:cNvSpPr>
              <a:spLocks/>
            </p:cNvSpPr>
            <p:nvPr/>
          </p:nvSpPr>
          <p:spPr bwMode="auto">
            <a:xfrm>
              <a:off x="6851650" y="2138363"/>
              <a:ext cx="976312" cy="704850"/>
            </a:xfrm>
            <a:custGeom>
              <a:avLst/>
              <a:gdLst>
                <a:gd name="T0" fmla="*/ 25 w 260"/>
                <a:gd name="T1" fmla="*/ 69 h 188"/>
                <a:gd name="T2" fmla="*/ 49 w 260"/>
                <a:gd name="T3" fmla="*/ 70 h 188"/>
                <a:gd name="T4" fmla="*/ 75 w 260"/>
                <a:gd name="T5" fmla="*/ 73 h 188"/>
                <a:gd name="T6" fmla="*/ 91 w 260"/>
                <a:gd name="T7" fmla="*/ 82 h 188"/>
                <a:gd name="T8" fmla="*/ 99 w 260"/>
                <a:gd name="T9" fmla="*/ 89 h 188"/>
                <a:gd name="T10" fmla="*/ 106 w 260"/>
                <a:gd name="T11" fmla="*/ 108 h 188"/>
                <a:gd name="T12" fmla="*/ 119 w 260"/>
                <a:gd name="T13" fmla="*/ 119 h 188"/>
                <a:gd name="T14" fmla="*/ 134 w 260"/>
                <a:gd name="T15" fmla="*/ 123 h 188"/>
                <a:gd name="T16" fmla="*/ 143 w 260"/>
                <a:gd name="T17" fmla="*/ 131 h 188"/>
                <a:gd name="T18" fmla="*/ 158 w 260"/>
                <a:gd name="T19" fmla="*/ 135 h 188"/>
                <a:gd name="T20" fmla="*/ 162 w 260"/>
                <a:gd name="T21" fmla="*/ 151 h 188"/>
                <a:gd name="T22" fmla="*/ 162 w 260"/>
                <a:gd name="T23" fmla="*/ 167 h 188"/>
                <a:gd name="T24" fmla="*/ 159 w 260"/>
                <a:gd name="T25" fmla="*/ 175 h 188"/>
                <a:gd name="T26" fmla="*/ 158 w 260"/>
                <a:gd name="T27" fmla="*/ 188 h 188"/>
                <a:gd name="T28" fmla="*/ 165 w 260"/>
                <a:gd name="T29" fmla="*/ 181 h 188"/>
                <a:gd name="T30" fmla="*/ 190 w 260"/>
                <a:gd name="T31" fmla="*/ 152 h 188"/>
                <a:gd name="T32" fmla="*/ 211 w 260"/>
                <a:gd name="T33" fmla="*/ 142 h 188"/>
                <a:gd name="T34" fmla="*/ 228 w 260"/>
                <a:gd name="T35" fmla="*/ 126 h 188"/>
                <a:gd name="T36" fmla="*/ 254 w 260"/>
                <a:gd name="T37" fmla="*/ 107 h 188"/>
                <a:gd name="T38" fmla="*/ 250 w 260"/>
                <a:gd name="T39" fmla="*/ 90 h 188"/>
                <a:gd name="T40" fmla="*/ 237 w 260"/>
                <a:gd name="T41" fmla="*/ 42 h 188"/>
                <a:gd name="T42" fmla="*/ 235 w 260"/>
                <a:gd name="T43" fmla="*/ 29 h 188"/>
                <a:gd name="T44" fmla="*/ 227 w 260"/>
                <a:gd name="T45" fmla="*/ 26 h 188"/>
                <a:gd name="T46" fmla="*/ 215 w 260"/>
                <a:gd name="T47" fmla="*/ 23 h 188"/>
                <a:gd name="T48" fmla="*/ 200 w 260"/>
                <a:gd name="T49" fmla="*/ 27 h 188"/>
                <a:gd name="T50" fmla="*/ 190 w 260"/>
                <a:gd name="T51" fmla="*/ 30 h 188"/>
                <a:gd name="T52" fmla="*/ 185 w 260"/>
                <a:gd name="T53" fmla="*/ 18 h 188"/>
                <a:gd name="T54" fmla="*/ 174 w 260"/>
                <a:gd name="T55" fmla="*/ 24 h 188"/>
                <a:gd name="T56" fmla="*/ 158 w 260"/>
                <a:gd name="T57" fmla="*/ 20 h 188"/>
                <a:gd name="T58" fmla="*/ 152 w 260"/>
                <a:gd name="T59" fmla="*/ 17 h 188"/>
                <a:gd name="T60" fmla="*/ 143 w 260"/>
                <a:gd name="T61" fmla="*/ 23 h 188"/>
                <a:gd name="T62" fmla="*/ 123 w 260"/>
                <a:gd name="T63" fmla="*/ 2 h 188"/>
                <a:gd name="T64" fmla="*/ 114 w 260"/>
                <a:gd name="T65" fmla="*/ 1 h 188"/>
                <a:gd name="T66" fmla="*/ 106 w 260"/>
                <a:gd name="T67" fmla="*/ 7 h 188"/>
                <a:gd name="T68" fmla="*/ 98 w 260"/>
                <a:gd name="T69" fmla="*/ 12 h 188"/>
                <a:gd name="T70" fmla="*/ 70 w 260"/>
                <a:gd name="T71" fmla="*/ 1 h 188"/>
                <a:gd name="T72" fmla="*/ 22 w 260"/>
                <a:gd name="T73" fmla="*/ 0 h 188"/>
                <a:gd name="T74" fmla="*/ 18 w 260"/>
                <a:gd name="T75" fmla="*/ 11 h 188"/>
                <a:gd name="T76" fmla="*/ 11 w 260"/>
                <a:gd name="T77" fmla="*/ 16 h 188"/>
                <a:gd name="T78" fmla="*/ 6 w 260"/>
                <a:gd name="T79" fmla="*/ 31 h 188"/>
                <a:gd name="T80" fmla="*/ 7 w 260"/>
                <a:gd name="T81" fmla="*/ 47 h 188"/>
                <a:gd name="T82" fmla="*/ 1 w 260"/>
                <a:gd name="T83" fmla="*/ 61 h 188"/>
                <a:gd name="T84" fmla="*/ 24 w 260"/>
                <a:gd name="T85" fmla="*/ 6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0" h="188">
                  <a:moveTo>
                    <a:pt x="24" y="69"/>
                  </a:moveTo>
                  <a:cubicBezTo>
                    <a:pt x="24" y="69"/>
                    <a:pt x="25" y="69"/>
                    <a:pt x="25" y="69"/>
                  </a:cubicBezTo>
                  <a:cubicBezTo>
                    <a:pt x="29" y="70"/>
                    <a:pt x="33" y="70"/>
                    <a:pt x="38" y="70"/>
                  </a:cubicBezTo>
                  <a:cubicBezTo>
                    <a:pt x="42" y="70"/>
                    <a:pt x="45" y="70"/>
                    <a:pt x="49" y="70"/>
                  </a:cubicBezTo>
                  <a:cubicBezTo>
                    <a:pt x="54" y="70"/>
                    <a:pt x="58" y="71"/>
                    <a:pt x="63" y="71"/>
                  </a:cubicBezTo>
                  <a:cubicBezTo>
                    <a:pt x="67" y="71"/>
                    <a:pt x="72" y="71"/>
                    <a:pt x="75" y="73"/>
                  </a:cubicBezTo>
                  <a:cubicBezTo>
                    <a:pt x="78" y="74"/>
                    <a:pt x="80" y="78"/>
                    <a:pt x="82" y="80"/>
                  </a:cubicBezTo>
                  <a:cubicBezTo>
                    <a:pt x="84" y="81"/>
                    <a:pt x="88" y="80"/>
                    <a:pt x="91" y="82"/>
                  </a:cubicBezTo>
                  <a:cubicBezTo>
                    <a:pt x="94" y="84"/>
                    <a:pt x="93" y="86"/>
                    <a:pt x="93" y="89"/>
                  </a:cubicBezTo>
                  <a:cubicBezTo>
                    <a:pt x="95" y="89"/>
                    <a:pt x="97" y="89"/>
                    <a:pt x="99" y="89"/>
                  </a:cubicBezTo>
                  <a:cubicBezTo>
                    <a:pt x="101" y="88"/>
                    <a:pt x="102" y="86"/>
                    <a:pt x="104" y="86"/>
                  </a:cubicBezTo>
                  <a:cubicBezTo>
                    <a:pt x="107" y="93"/>
                    <a:pt x="104" y="101"/>
                    <a:pt x="106" y="108"/>
                  </a:cubicBezTo>
                  <a:cubicBezTo>
                    <a:pt x="107" y="111"/>
                    <a:pt x="110" y="111"/>
                    <a:pt x="113" y="113"/>
                  </a:cubicBezTo>
                  <a:cubicBezTo>
                    <a:pt x="116" y="114"/>
                    <a:pt x="117" y="117"/>
                    <a:pt x="119" y="119"/>
                  </a:cubicBezTo>
                  <a:cubicBezTo>
                    <a:pt x="122" y="120"/>
                    <a:pt x="127" y="120"/>
                    <a:pt x="130" y="121"/>
                  </a:cubicBezTo>
                  <a:cubicBezTo>
                    <a:pt x="131" y="122"/>
                    <a:pt x="132" y="123"/>
                    <a:pt x="134" y="123"/>
                  </a:cubicBezTo>
                  <a:cubicBezTo>
                    <a:pt x="135" y="124"/>
                    <a:pt x="138" y="124"/>
                    <a:pt x="139" y="125"/>
                  </a:cubicBezTo>
                  <a:cubicBezTo>
                    <a:pt x="142" y="127"/>
                    <a:pt x="140" y="129"/>
                    <a:pt x="143" y="131"/>
                  </a:cubicBezTo>
                  <a:cubicBezTo>
                    <a:pt x="145" y="132"/>
                    <a:pt x="149" y="131"/>
                    <a:pt x="151" y="131"/>
                  </a:cubicBezTo>
                  <a:cubicBezTo>
                    <a:pt x="152" y="132"/>
                    <a:pt x="157" y="134"/>
                    <a:pt x="158" y="135"/>
                  </a:cubicBezTo>
                  <a:cubicBezTo>
                    <a:pt x="159" y="136"/>
                    <a:pt x="160" y="141"/>
                    <a:pt x="160" y="142"/>
                  </a:cubicBezTo>
                  <a:cubicBezTo>
                    <a:pt x="161" y="145"/>
                    <a:pt x="162" y="148"/>
                    <a:pt x="162" y="151"/>
                  </a:cubicBezTo>
                  <a:cubicBezTo>
                    <a:pt x="163" y="154"/>
                    <a:pt x="162" y="156"/>
                    <a:pt x="162" y="159"/>
                  </a:cubicBezTo>
                  <a:cubicBezTo>
                    <a:pt x="162" y="161"/>
                    <a:pt x="163" y="164"/>
                    <a:pt x="162" y="167"/>
                  </a:cubicBezTo>
                  <a:cubicBezTo>
                    <a:pt x="162" y="169"/>
                    <a:pt x="160" y="169"/>
                    <a:pt x="160" y="171"/>
                  </a:cubicBezTo>
                  <a:cubicBezTo>
                    <a:pt x="159" y="172"/>
                    <a:pt x="159" y="173"/>
                    <a:pt x="159" y="175"/>
                  </a:cubicBezTo>
                  <a:cubicBezTo>
                    <a:pt x="158" y="177"/>
                    <a:pt x="157" y="179"/>
                    <a:pt x="157" y="182"/>
                  </a:cubicBezTo>
                  <a:cubicBezTo>
                    <a:pt x="156" y="184"/>
                    <a:pt x="157" y="186"/>
                    <a:pt x="158" y="188"/>
                  </a:cubicBezTo>
                  <a:cubicBezTo>
                    <a:pt x="160" y="187"/>
                    <a:pt x="161" y="186"/>
                    <a:pt x="162" y="185"/>
                  </a:cubicBezTo>
                  <a:cubicBezTo>
                    <a:pt x="164" y="184"/>
                    <a:pt x="164" y="182"/>
                    <a:pt x="165" y="181"/>
                  </a:cubicBezTo>
                  <a:cubicBezTo>
                    <a:pt x="173" y="178"/>
                    <a:pt x="177" y="166"/>
                    <a:pt x="181" y="160"/>
                  </a:cubicBezTo>
                  <a:cubicBezTo>
                    <a:pt x="183" y="158"/>
                    <a:pt x="186" y="152"/>
                    <a:pt x="190" y="152"/>
                  </a:cubicBezTo>
                  <a:cubicBezTo>
                    <a:pt x="194" y="152"/>
                    <a:pt x="199" y="152"/>
                    <a:pt x="203" y="152"/>
                  </a:cubicBezTo>
                  <a:cubicBezTo>
                    <a:pt x="206" y="151"/>
                    <a:pt x="210" y="145"/>
                    <a:pt x="211" y="142"/>
                  </a:cubicBezTo>
                  <a:cubicBezTo>
                    <a:pt x="212" y="137"/>
                    <a:pt x="217" y="138"/>
                    <a:pt x="219" y="135"/>
                  </a:cubicBezTo>
                  <a:cubicBezTo>
                    <a:pt x="222" y="132"/>
                    <a:pt x="225" y="128"/>
                    <a:pt x="228" y="126"/>
                  </a:cubicBezTo>
                  <a:cubicBezTo>
                    <a:pt x="233" y="123"/>
                    <a:pt x="233" y="123"/>
                    <a:pt x="235" y="119"/>
                  </a:cubicBezTo>
                  <a:cubicBezTo>
                    <a:pt x="238" y="108"/>
                    <a:pt x="250" y="116"/>
                    <a:pt x="254" y="107"/>
                  </a:cubicBezTo>
                  <a:cubicBezTo>
                    <a:pt x="255" y="104"/>
                    <a:pt x="260" y="102"/>
                    <a:pt x="256" y="99"/>
                  </a:cubicBezTo>
                  <a:cubicBezTo>
                    <a:pt x="252" y="97"/>
                    <a:pt x="251" y="94"/>
                    <a:pt x="250" y="90"/>
                  </a:cubicBezTo>
                  <a:cubicBezTo>
                    <a:pt x="247" y="80"/>
                    <a:pt x="243" y="71"/>
                    <a:pt x="244" y="61"/>
                  </a:cubicBezTo>
                  <a:cubicBezTo>
                    <a:pt x="245" y="54"/>
                    <a:pt x="240" y="49"/>
                    <a:pt x="237" y="42"/>
                  </a:cubicBezTo>
                  <a:cubicBezTo>
                    <a:pt x="236" y="40"/>
                    <a:pt x="235" y="37"/>
                    <a:pt x="235" y="35"/>
                  </a:cubicBezTo>
                  <a:cubicBezTo>
                    <a:pt x="234" y="33"/>
                    <a:pt x="235" y="31"/>
                    <a:pt x="235" y="29"/>
                  </a:cubicBezTo>
                  <a:cubicBezTo>
                    <a:pt x="234" y="26"/>
                    <a:pt x="234" y="25"/>
                    <a:pt x="235" y="24"/>
                  </a:cubicBezTo>
                  <a:cubicBezTo>
                    <a:pt x="232" y="24"/>
                    <a:pt x="230" y="25"/>
                    <a:pt x="227" y="26"/>
                  </a:cubicBezTo>
                  <a:cubicBezTo>
                    <a:pt x="224" y="26"/>
                    <a:pt x="222" y="27"/>
                    <a:pt x="220" y="27"/>
                  </a:cubicBezTo>
                  <a:cubicBezTo>
                    <a:pt x="216" y="26"/>
                    <a:pt x="217" y="25"/>
                    <a:pt x="215" y="23"/>
                  </a:cubicBezTo>
                  <a:cubicBezTo>
                    <a:pt x="210" y="18"/>
                    <a:pt x="209" y="25"/>
                    <a:pt x="204" y="27"/>
                  </a:cubicBezTo>
                  <a:cubicBezTo>
                    <a:pt x="203" y="27"/>
                    <a:pt x="201" y="26"/>
                    <a:pt x="200" y="27"/>
                  </a:cubicBezTo>
                  <a:cubicBezTo>
                    <a:pt x="199" y="27"/>
                    <a:pt x="199" y="29"/>
                    <a:pt x="198" y="29"/>
                  </a:cubicBezTo>
                  <a:cubicBezTo>
                    <a:pt x="195" y="30"/>
                    <a:pt x="193" y="30"/>
                    <a:pt x="190" y="30"/>
                  </a:cubicBezTo>
                  <a:cubicBezTo>
                    <a:pt x="190" y="26"/>
                    <a:pt x="191" y="22"/>
                    <a:pt x="190" y="18"/>
                  </a:cubicBezTo>
                  <a:cubicBezTo>
                    <a:pt x="189" y="18"/>
                    <a:pt x="186" y="18"/>
                    <a:pt x="185" y="18"/>
                  </a:cubicBezTo>
                  <a:cubicBezTo>
                    <a:pt x="182" y="19"/>
                    <a:pt x="183" y="21"/>
                    <a:pt x="182" y="23"/>
                  </a:cubicBezTo>
                  <a:cubicBezTo>
                    <a:pt x="180" y="26"/>
                    <a:pt x="177" y="25"/>
                    <a:pt x="174" y="24"/>
                  </a:cubicBezTo>
                  <a:cubicBezTo>
                    <a:pt x="173" y="24"/>
                    <a:pt x="164" y="19"/>
                    <a:pt x="164" y="19"/>
                  </a:cubicBezTo>
                  <a:cubicBezTo>
                    <a:pt x="165" y="24"/>
                    <a:pt x="160" y="22"/>
                    <a:pt x="158" y="20"/>
                  </a:cubicBezTo>
                  <a:cubicBezTo>
                    <a:pt x="156" y="19"/>
                    <a:pt x="157" y="13"/>
                    <a:pt x="154" y="14"/>
                  </a:cubicBezTo>
                  <a:cubicBezTo>
                    <a:pt x="152" y="14"/>
                    <a:pt x="153" y="16"/>
                    <a:pt x="152" y="17"/>
                  </a:cubicBezTo>
                  <a:cubicBezTo>
                    <a:pt x="151" y="18"/>
                    <a:pt x="150" y="18"/>
                    <a:pt x="148" y="19"/>
                  </a:cubicBezTo>
                  <a:cubicBezTo>
                    <a:pt x="146" y="20"/>
                    <a:pt x="145" y="21"/>
                    <a:pt x="143" y="23"/>
                  </a:cubicBezTo>
                  <a:cubicBezTo>
                    <a:pt x="143" y="15"/>
                    <a:pt x="132" y="14"/>
                    <a:pt x="128" y="8"/>
                  </a:cubicBezTo>
                  <a:cubicBezTo>
                    <a:pt x="127" y="6"/>
                    <a:pt x="127" y="2"/>
                    <a:pt x="123" y="2"/>
                  </a:cubicBezTo>
                  <a:cubicBezTo>
                    <a:pt x="121" y="3"/>
                    <a:pt x="121" y="7"/>
                    <a:pt x="118" y="5"/>
                  </a:cubicBezTo>
                  <a:cubicBezTo>
                    <a:pt x="116" y="4"/>
                    <a:pt x="118" y="0"/>
                    <a:pt x="114" y="1"/>
                  </a:cubicBezTo>
                  <a:cubicBezTo>
                    <a:pt x="113" y="1"/>
                    <a:pt x="112" y="3"/>
                    <a:pt x="111" y="3"/>
                  </a:cubicBezTo>
                  <a:cubicBezTo>
                    <a:pt x="108" y="5"/>
                    <a:pt x="106" y="4"/>
                    <a:pt x="106" y="7"/>
                  </a:cubicBezTo>
                  <a:cubicBezTo>
                    <a:pt x="106" y="9"/>
                    <a:pt x="106" y="12"/>
                    <a:pt x="106" y="14"/>
                  </a:cubicBezTo>
                  <a:cubicBezTo>
                    <a:pt x="103" y="14"/>
                    <a:pt x="100" y="14"/>
                    <a:pt x="98" y="12"/>
                  </a:cubicBezTo>
                  <a:cubicBezTo>
                    <a:pt x="94" y="10"/>
                    <a:pt x="93" y="7"/>
                    <a:pt x="90" y="4"/>
                  </a:cubicBezTo>
                  <a:cubicBezTo>
                    <a:pt x="84" y="0"/>
                    <a:pt x="76" y="1"/>
                    <a:pt x="70" y="1"/>
                  </a:cubicBezTo>
                  <a:cubicBezTo>
                    <a:pt x="55" y="0"/>
                    <a:pt x="41" y="1"/>
                    <a:pt x="26" y="0"/>
                  </a:cubicBezTo>
                  <a:cubicBezTo>
                    <a:pt x="25" y="0"/>
                    <a:pt x="22" y="0"/>
                    <a:pt x="22" y="0"/>
                  </a:cubicBezTo>
                  <a:cubicBezTo>
                    <a:pt x="20" y="2"/>
                    <a:pt x="21" y="2"/>
                    <a:pt x="20" y="4"/>
                  </a:cubicBezTo>
                  <a:cubicBezTo>
                    <a:pt x="19" y="6"/>
                    <a:pt x="20" y="9"/>
                    <a:pt x="18" y="11"/>
                  </a:cubicBezTo>
                  <a:cubicBezTo>
                    <a:pt x="17" y="12"/>
                    <a:pt x="15" y="12"/>
                    <a:pt x="14" y="13"/>
                  </a:cubicBezTo>
                  <a:cubicBezTo>
                    <a:pt x="13" y="14"/>
                    <a:pt x="12" y="15"/>
                    <a:pt x="11" y="16"/>
                  </a:cubicBezTo>
                  <a:cubicBezTo>
                    <a:pt x="8" y="18"/>
                    <a:pt x="7" y="18"/>
                    <a:pt x="7" y="23"/>
                  </a:cubicBezTo>
                  <a:cubicBezTo>
                    <a:pt x="6" y="26"/>
                    <a:pt x="6" y="28"/>
                    <a:pt x="6" y="31"/>
                  </a:cubicBezTo>
                  <a:cubicBezTo>
                    <a:pt x="6" y="34"/>
                    <a:pt x="5" y="37"/>
                    <a:pt x="5" y="39"/>
                  </a:cubicBezTo>
                  <a:cubicBezTo>
                    <a:pt x="5" y="42"/>
                    <a:pt x="7" y="44"/>
                    <a:pt x="7" y="47"/>
                  </a:cubicBezTo>
                  <a:cubicBezTo>
                    <a:pt x="6" y="50"/>
                    <a:pt x="3" y="53"/>
                    <a:pt x="0" y="53"/>
                  </a:cubicBezTo>
                  <a:cubicBezTo>
                    <a:pt x="0" y="55"/>
                    <a:pt x="1" y="58"/>
                    <a:pt x="1" y="61"/>
                  </a:cubicBezTo>
                  <a:cubicBezTo>
                    <a:pt x="7" y="61"/>
                    <a:pt x="12" y="62"/>
                    <a:pt x="18" y="63"/>
                  </a:cubicBezTo>
                  <a:cubicBezTo>
                    <a:pt x="19" y="68"/>
                    <a:pt x="20" y="68"/>
                    <a:pt x="24" y="69"/>
                  </a:cubicBezTo>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93"/>
            <p:cNvSpPr>
              <a:spLocks/>
            </p:cNvSpPr>
            <p:nvPr/>
          </p:nvSpPr>
          <p:spPr bwMode="auto">
            <a:xfrm>
              <a:off x="6851650" y="2138363"/>
              <a:ext cx="976312" cy="704850"/>
            </a:xfrm>
            <a:custGeom>
              <a:avLst/>
              <a:gdLst>
                <a:gd name="T0" fmla="*/ 25 w 260"/>
                <a:gd name="T1" fmla="*/ 69 h 188"/>
                <a:gd name="T2" fmla="*/ 49 w 260"/>
                <a:gd name="T3" fmla="*/ 70 h 188"/>
                <a:gd name="T4" fmla="*/ 75 w 260"/>
                <a:gd name="T5" fmla="*/ 73 h 188"/>
                <a:gd name="T6" fmla="*/ 91 w 260"/>
                <a:gd name="T7" fmla="*/ 82 h 188"/>
                <a:gd name="T8" fmla="*/ 99 w 260"/>
                <a:gd name="T9" fmla="*/ 89 h 188"/>
                <a:gd name="T10" fmla="*/ 106 w 260"/>
                <a:gd name="T11" fmla="*/ 108 h 188"/>
                <a:gd name="T12" fmla="*/ 119 w 260"/>
                <a:gd name="T13" fmla="*/ 119 h 188"/>
                <a:gd name="T14" fmla="*/ 134 w 260"/>
                <a:gd name="T15" fmla="*/ 123 h 188"/>
                <a:gd name="T16" fmla="*/ 143 w 260"/>
                <a:gd name="T17" fmla="*/ 131 h 188"/>
                <a:gd name="T18" fmla="*/ 158 w 260"/>
                <a:gd name="T19" fmla="*/ 135 h 188"/>
                <a:gd name="T20" fmla="*/ 162 w 260"/>
                <a:gd name="T21" fmla="*/ 151 h 188"/>
                <a:gd name="T22" fmla="*/ 162 w 260"/>
                <a:gd name="T23" fmla="*/ 167 h 188"/>
                <a:gd name="T24" fmla="*/ 159 w 260"/>
                <a:gd name="T25" fmla="*/ 175 h 188"/>
                <a:gd name="T26" fmla="*/ 158 w 260"/>
                <a:gd name="T27" fmla="*/ 188 h 188"/>
                <a:gd name="T28" fmla="*/ 165 w 260"/>
                <a:gd name="T29" fmla="*/ 181 h 188"/>
                <a:gd name="T30" fmla="*/ 190 w 260"/>
                <a:gd name="T31" fmla="*/ 152 h 188"/>
                <a:gd name="T32" fmla="*/ 211 w 260"/>
                <a:gd name="T33" fmla="*/ 142 h 188"/>
                <a:gd name="T34" fmla="*/ 228 w 260"/>
                <a:gd name="T35" fmla="*/ 126 h 188"/>
                <a:gd name="T36" fmla="*/ 254 w 260"/>
                <a:gd name="T37" fmla="*/ 107 h 188"/>
                <a:gd name="T38" fmla="*/ 250 w 260"/>
                <a:gd name="T39" fmla="*/ 90 h 188"/>
                <a:gd name="T40" fmla="*/ 237 w 260"/>
                <a:gd name="T41" fmla="*/ 42 h 188"/>
                <a:gd name="T42" fmla="*/ 235 w 260"/>
                <a:gd name="T43" fmla="*/ 29 h 188"/>
                <a:gd name="T44" fmla="*/ 227 w 260"/>
                <a:gd name="T45" fmla="*/ 26 h 188"/>
                <a:gd name="T46" fmla="*/ 215 w 260"/>
                <a:gd name="T47" fmla="*/ 23 h 188"/>
                <a:gd name="T48" fmla="*/ 200 w 260"/>
                <a:gd name="T49" fmla="*/ 27 h 188"/>
                <a:gd name="T50" fmla="*/ 190 w 260"/>
                <a:gd name="T51" fmla="*/ 30 h 188"/>
                <a:gd name="T52" fmla="*/ 185 w 260"/>
                <a:gd name="T53" fmla="*/ 18 h 188"/>
                <a:gd name="T54" fmla="*/ 174 w 260"/>
                <a:gd name="T55" fmla="*/ 24 h 188"/>
                <a:gd name="T56" fmla="*/ 158 w 260"/>
                <a:gd name="T57" fmla="*/ 20 h 188"/>
                <a:gd name="T58" fmla="*/ 152 w 260"/>
                <a:gd name="T59" fmla="*/ 17 h 188"/>
                <a:gd name="T60" fmla="*/ 143 w 260"/>
                <a:gd name="T61" fmla="*/ 23 h 188"/>
                <a:gd name="T62" fmla="*/ 123 w 260"/>
                <a:gd name="T63" fmla="*/ 2 h 188"/>
                <a:gd name="T64" fmla="*/ 114 w 260"/>
                <a:gd name="T65" fmla="*/ 1 h 188"/>
                <a:gd name="T66" fmla="*/ 106 w 260"/>
                <a:gd name="T67" fmla="*/ 7 h 188"/>
                <a:gd name="T68" fmla="*/ 98 w 260"/>
                <a:gd name="T69" fmla="*/ 12 h 188"/>
                <a:gd name="T70" fmla="*/ 70 w 260"/>
                <a:gd name="T71" fmla="*/ 1 h 188"/>
                <a:gd name="T72" fmla="*/ 22 w 260"/>
                <a:gd name="T73" fmla="*/ 0 h 188"/>
                <a:gd name="T74" fmla="*/ 18 w 260"/>
                <a:gd name="T75" fmla="*/ 11 h 188"/>
                <a:gd name="T76" fmla="*/ 11 w 260"/>
                <a:gd name="T77" fmla="*/ 16 h 188"/>
                <a:gd name="T78" fmla="*/ 6 w 260"/>
                <a:gd name="T79" fmla="*/ 31 h 188"/>
                <a:gd name="T80" fmla="*/ 7 w 260"/>
                <a:gd name="T81" fmla="*/ 47 h 188"/>
                <a:gd name="T82" fmla="*/ 1 w 260"/>
                <a:gd name="T83" fmla="*/ 61 h 188"/>
                <a:gd name="T84" fmla="*/ 24 w 260"/>
                <a:gd name="T85" fmla="*/ 6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0" h="188">
                  <a:moveTo>
                    <a:pt x="24" y="69"/>
                  </a:moveTo>
                  <a:cubicBezTo>
                    <a:pt x="24" y="69"/>
                    <a:pt x="25" y="69"/>
                    <a:pt x="25" y="69"/>
                  </a:cubicBezTo>
                  <a:cubicBezTo>
                    <a:pt x="29" y="70"/>
                    <a:pt x="33" y="70"/>
                    <a:pt x="38" y="70"/>
                  </a:cubicBezTo>
                  <a:cubicBezTo>
                    <a:pt x="42" y="70"/>
                    <a:pt x="45" y="70"/>
                    <a:pt x="49" y="70"/>
                  </a:cubicBezTo>
                  <a:cubicBezTo>
                    <a:pt x="54" y="70"/>
                    <a:pt x="58" y="71"/>
                    <a:pt x="63" y="71"/>
                  </a:cubicBezTo>
                  <a:cubicBezTo>
                    <a:pt x="67" y="71"/>
                    <a:pt x="72" y="71"/>
                    <a:pt x="75" y="73"/>
                  </a:cubicBezTo>
                  <a:cubicBezTo>
                    <a:pt x="78" y="74"/>
                    <a:pt x="80" y="78"/>
                    <a:pt x="82" y="80"/>
                  </a:cubicBezTo>
                  <a:cubicBezTo>
                    <a:pt x="84" y="81"/>
                    <a:pt x="88" y="80"/>
                    <a:pt x="91" y="82"/>
                  </a:cubicBezTo>
                  <a:cubicBezTo>
                    <a:pt x="94" y="84"/>
                    <a:pt x="93" y="86"/>
                    <a:pt x="93" y="89"/>
                  </a:cubicBezTo>
                  <a:cubicBezTo>
                    <a:pt x="95" y="89"/>
                    <a:pt x="97" y="89"/>
                    <a:pt x="99" y="89"/>
                  </a:cubicBezTo>
                  <a:cubicBezTo>
                    <a:pt x="101" y="88"/>
                    <a:pt x="102" y="86"/>
                    <a:pt x="104" y="86"/>
                  </a:cubicBezTo>
                  <a:cubicBezTo>
                    <a:pt x="107" y="93"/>
                    <a:pt x="104" y="101"/>
                    <a:pt x="106" y="108"/>
                  </a:cubicBezTo>
                  <a:cubicBezTo>
                    <a:pt x="107" y="111"/>
                    <a:pt x="110" y="111"/>
                    <a:pt x="113" y="113"/>
                  </a:cubicBezTo>
                  <a:cubicBezTo>
                    <a:pt x="116" y="114"/>
                    <a:pt x="117" y="117"/>
                    <a:pt x="119" y="119"/>
                  </a:cubicBezTo>
                  <a:cubicBezTo>
                    <a:pt x="122" y="120"/>
                    <a:pt x="127" y="120"/>
                    <a:pt x="130" y="121"/>
                  </a:cubicBezTo>
                  <a:cubicBezTo>
                    <a:pt x="131" y="122"/>
                    <a:pt x="132" y="123"/>
                    <a:pt x="134" y="123"/>
                  </a:cubicBezTo>
                  <a:cubicBezTo>
                    <a:pt x="135" y="124"/>
                    <a:pt x="138" y="124"/>
                    <a:pt x="139" y="125"/>
                  </a:cubicBezTo>
                  <a:cubicBezTo>
                    <a:pt x="142" y="127"/>
                    <a:pt x="140" y="129"/>
                    <a:pt x="143" y="131"/>
                  </a:cubicBezTo>
                  <a:cubicBezTo>
                    <a:pt x="145" y="132"/>
                    <a:pt x="149" y="131"/>
                    <a:pt x="151" y="131"/>
                  </a:cubicBezTo>
                  <a:cubicBezTo>
                    <a:pt x="152" y="132"/>
                    <a:pt x="157" y="134"/>
                    <a:pt x="158" y="135"/>
                  </a:cubicBezTo>
                  <a:cubicBezTo>
                    <a:pt x="159" y="136"/>
                    <a:pt x="160" y="141"/>
                    <a:pt x="160" y="142"/>
                  </a:cubicBezTo>
                  <a:cubicBezTo>
                    <a:pt x="161" y="145"/>
                    <a:pt x="162" y="148"/>
                    <a:pt x="162" y="151"/>
                  </a:cubicBezTo>
                  <a:cubicBezTo>
                    <a:pt x="163" y="154"/>
                    <a:pt x="162" y="156"/>
                    <a:pt x="162" y="159"/>
                  </a:cubicBezTo>
                  <a:cubicBezTo>
                    <a:pt x="162" y="161"/>
                    <a:pt x="163" y="164"/>
                    <a:pt x="162" y="167"/>
                  </a:cubicBezTo>
                  <a:cubicBezTo>
                    <a:pt x="162" y="169"/>
                    <a:pt x="160" y="169"/>
                    <a:pt x="160" y="171"/>
                  </a:cubicBezTo>
                  <a:cubicBezTo>
                    <a:pt x="159" y="172"/>
                    <a:pt x="159" y="173"/>
                    <a:pt x="159" y="175"/>
                  </a:cubicBezTo>
                  <a:cubicBezTo>
                    <a:pt x="158" y="177"/>
                    <a:pt x="157" y="179"/>
                    <a:pt x="157" y="182"/>
                  </a:cubicBezTo>
                  <a:cubicBezTo>
                    <a:pt x="156" y="184"/>
                    <a:pt x="157" y="186"/>
                    <a:pt x="158" y="188"/>
                  </a:cubicBezTo>
                  <a:cubicBezTo>
                    <a:pt x="160" y="187"/>
                    <a:pt x="161" y="186"/>
                    <a:pt x="162" y="185"/>
                  </a:cubicBezTo>
                  <a:cubicBezTo>
                    <a:pt x="164" y="184"/>
                    <a:pt x="164" y="182"/>
                    <a:pt x="165" y="181"/>
                  </a:cubicBezTo>
                  <a:cubicBezTo>
                    <a:pt x="173" y="178"/>
                    <a:pt x="177" y="166"/>
                    <a:pt x="181" y="160"/>
                  </a:cubicBezTo>
                  <a:cubicBezTo>
                    <a:pt x="183" y="158"/>
                    <a:pt x="186" y="152"/>
                    <a:pt x="190" y="152"/>
                  </a:cubicBezTo>
                  <a:cubicBezTo>
                    <a:pt x="194" y="152"/>
                    <a:pt x="199" y="152"/>
                    <a:pt x="203" y="152"/>
                  </a:cubicBezTo>
                  <a:cubicBezTo>
                    <a:pt x="206" y="151"/>
                    <a:pt x="210" y="145"/>
                    <a:pt x="211" y="142"/>
                  </a:cubicBezTo>
                  <a:cubicBezTo>
                    <a:pt x="212" y="137"/>
                    <a:pt x="217" y="138"/>
                    <a:pt x="219" y="135"/>
                  </a:cubicBezTo>
                  <a:cubicBezTo>
                    <a:pt x="222" y="132"/>
                    <a:pt x="225" y="128"/>
                    <a:pt x="228" y="126"/>
                  </a:cubicBezTo>
                  <a:cubicBezTo>
                    <a:pt x="233" y="123"/>
                    <a:pt x="233" y="123"/>
                    <a:pt x="235" y="119"/>
                  </a:cubicBezTo>
                  <a:cubicBezTo>
                    <a:pt x="238" y="108"/>
                    <a:pt x="250" y="116"/>
                    <a:pt x="254" y="107"/>
                  </a:cubicBezTo>
                  <a:cubicBezTo>
                    <a:pt x="255" y="104"/>
                    <a:pt x="260" y="102"/>
                    <a:pt x="256" y="99"/>
                  </a:cubicBezTo>
                  <a:cubicBezTo>
                    <a:pt x="252" y="97"/>
                    <a:pt x="251" y="94"/>
                    <a:pt x="250" y="90"/>
                  </a:cubicBezTo>
                  <a:cubicBezTo>
                    <a:pt x="247" y="80"/>
                    <a:pt x="243" y="71"/>
                    <a:pt x="244" y="61"/>
                  </a:cubicBezTo>
                  <a:cubicBezTo>
                    <a:pt x="245" y="54"/>
                    <a:pt x="240" y="49"/>
                    <a:pt x="237" y="42"/>
                  </a:cubicBezTo>
                  <a:cubicBezTo>
                    <a:pt x="236" y="40"/>
                    <a:pt x="235" y="37"/>
                    <a:pt x="235" y="35"/>
                  </a:cubicBezTo>
                  <a:cubicBezTo>
                    <a:pt x="234" y="33"/>
                    <a:pt x="235" y="31"/>
                    <a:pt x="235" y="29"/>
                  </a:cubicBezTo>
                  <a:cubicBezTo>
                    <a:pt x="234" y="26"/>
                    <a:pt x="234" y="25"/>
                    <a:pt x="235" y="24"/>
                  </a:cubicBezTo>
                  <a:cubicBezTo>
                    <a:pt x="232" y="24"/>
                    <a:pt x="230" y="25"/>
                    <a:pt x="227" y="26"/>
                  </a:cubicBezTo>
                  <a:cubicBezTo>
                    <a:pt x="224" y="26"/>
                    <a:pt x="222" y="27"/>
                    <a:pt x="220" y="27"/>
                  </a:cubicBezTo>
                  <a:cubicBezTo>
                    <a:pt x="216" y="26"/>
                    <a:pt x="217" y="25"/>
                    <a:pt x="215" y="23"/>
                  </a:cubicBezTo>
                  <a:cubicBezTo>
                    <a:pt x="210" y="18"/>
                    <a:pt x="209" y="25"/>
                    <a:pt x="204" y="27"/>
                  </a:cubicBezTo>
                  <a:cubicBezTo>
                    <a:pt x="203" y="27"/>
                    <a:pt x="201" y="26"/>
                    <a:pt x="200" y="27"/>
                  </a:cubicBezTo>
                  <a:cubicBezTo>
                    <a:pt x="199" y="27"/>
                    <a:pt x="199" y="29"/>
                    <a:pt x="198" y="29"/>
                  </a:cubicBezTo>
                  <a:cubicBezTo>
                    <a:pt x="195" y="30"/>
                    <a:pt x="193" y="30"/>
                    <a:pt x="190" y="30"/>
                  </a:cubicBezTo>
                  <a:cubicBezTo>
                    <a:pt x="190" y="26"/>
                    <a:pt x="191" y="22"/>
                    <a:pt x="190" y="18"/>
                  </a:cubicBezTo>
                  <a:cubicBezTo>
                    <a:pt x="189" y="18"/>
                    <a:pt x="186" y="18"/>
                    <a:pt x="185" y="18"/>
                  </a:cubicBezTo>
                  <a:cubicBezTo>
                    <a:pt x="182" y="19"/>
                    <a:pt x="183" y="21"/>
                    <a:pt x="182" y="23"/>
                  </a:cubicBezTo>
                  <a:cubicBezTo>
                    <a:pt x="180" y="26"/>
                    <a:pt x="177" y="25"/>
                    <a:pt x="174" y="24"/>
                  </a:cubicBezTo>
                  <a:cubicBezTo>
                    <a:pt x="173" y="24"/>
                    <a:pt x="164" y="19"/>
                    <a:pt x="164" y="19"/>
                  </a:cubicBezTo>
                  <a:cubicBezTo>
                    <a:pt x="165" y="24"/>
                    <a:pt x="160" y="22"/>
                    <a:pt x="158" y="20"/>
                  </a:cubicBezTo>
                  <a:cubicBezTo>
                    <a:pt x="156" y="19"/>
                    <a:pt x="157" y="13"/>
                    <a:pt x="154" y="14"/>
                  </a:cubicBezTo>
                  <a:cubicBezTo>
                    <a:pt x="152" y="14"/>
                    <a:pt x="153" y="16"/>
                    <a:pt x="152" y="17"/>
                  </a:cubicBezTo>
                  <a:cubicBezTo>
                    <a:pt x="151" y="18"/>
                    <a:pt x="150" y="18"/>
                    <a:pt x="148" y="19"/>
                  </a:cubicBezTo>
                  <a:cubicBezTo>
                    <a:pt x="146" y="20"/>
                    <a:pt x="145" y="21"/>
                    <a:pt x="143" y="23"/>
                  </a:cubicBezTo>
                  <a:cubicBezTo>
                    <a:pt x="143" y="15"/>
                    <a:pt x="132" y="14"/>
                    <a:pt x="128" y="8"/>
                  </a:cubicBezTo>
                  <a:cubicBezTo>
                    <a:pt x="127" y="6"/>
                    <a:pt x="127" y="2"/>
                    <a:pt x="123" y="2"/>
                  </a:cubicBezTo>
                  <a:cubicBezTo>
                    <a:pt x="121" y="3"/>
                    <a:pt x="121" y="7"/>
                    <a:pt x="118" y="5"/>
                  </a:cubicBezTo>
                  <a:cubicBezTo>
                    <a:pt x="116" y="4"/>
                    <a:pt x="118" y="0"/>
                    <a:pt x="114" y="1"/>
                  </a:cubicBezTo>
                  <a:cubicBezTo>
                    <a:pt x="113" y="1"/>
                    <a:pt x="112" y="3"/>
                    <a:pt x="111" y="3"/>
                  </a:cubicBezTo>
                  <a:cubicBezTo>
                    <a:pt x="108" y="5"/>
                    <a:pt x="106" y="4"/>
                    <a:pt x="106" y="7"/>
                  </a:cubicBezTo>
                  <a:cubicBezTo>
                    <a:pt x="106" y="9"/>
                    <a:pt x="106" y="12"/>
                    <a:pt x="106" y="14"/>
                  </a:cubicBezTo>
                  <a:cubicBezTo>
                    <a:pt x="103" y="14"/>
                    <a:pt x="100" y="14"/>
                    <a:pt x="98" y="12"/>
                  </a:cubicBezTo>
                  <a:cubicBezTo>
                    <a:pt x="94" y="10"/>
                    <a:pt x="93" y="7"/>
                    <a:pt x="90" y="4"/>
                  </a:cubicBezTo>
                  <a:cubicBezTo>
                    <a:pt x="84" y="0"/>
                    <a:pt x="76" y="1"/>
                    <a:pt x="70" y="1"/>
                  </a:cubicBezTo>
                  <a:cubicBezTo>
                    <a:pt x="55" y="0"/>
                    <a:pt x="41" y="1"/>
                    <a:pt x="26" y="0"/>
                  </a:cubicBezTo>
                  <a:cubicBezTo>
                    <a:pt x="25" y="0"/>
                    <a:pt x="22" y="0"/>
                    <a:pt x="22" y="0"/>
                  </a:cubicBezTo>
                  <a:cubicBezTo>
                    <a:pt x="20" y="2"/>
                    <a:pt x="21" y="2"/>
                    <a:pt x="20" y="4"/>
                  </a:cubicBezTo>
                  <a:cubicBezTo>
                    <a:pt x="19" y="6"/>
                    <a:pt x="20" y="9"/>
                    <a:pt x="18" y="11"/>
                  </a:cubicBezTo>
                  <a:cubicBezTo>
                    <a:pt x="17" y="12"/>
                    <a:pt x="15" y="12"/>
                    <a:pt x="14" y="13"/>
                  </a:cubicBezTo>
                  <a:cubicBezTo>
                    <a:pt x="13" y="14"/>
                    <a:pt x="12" y="15"/>
                    <a:pt x="11" y="16"/>
                  </a:cubicBezTo>
                  <a:cubicBezTo>
                    <a:pt x="8" y="18"/>
                    <a:pt x="7" y="18"/>
                    <a:pt x="7" y="23"/>
                  </a:cubicBezTo>
                  <a:cubicBezTo>
                    <a:pt x="6" y="26"/>
                    <a:pt x="6" y="28"/>
                    <a:pt x="6" y="31"/>
                  </a:cubicBezTo>
                  <a:cubicBezTo>
                    <a:pt x="6" y="34"/>
                    <a:pt x="5" y="37"/>
                    <a:pt x="5" y="39"/>
                  </a:cubicBezTo>
                  <a:cubicBezTo>
                    <a:pt x="5" y="42"/>
                    <a:pt x="7" y="44"/>
                    <a:pt x="7" y="47"/>
                  </a:cubicBezTo>
                  <a:cubicBezTo>
                    <a:pt x="6" y="50"/>
                    <a:pt x="3" y="53"/>
                    <a:pt x="0" y="53"/>
                  </a:cubicBezTo>
                  <a:cubicBezTo>
                    <a:pt x="0" y="55"/>
                    <a:pt x="1" y="58"/>
                    <a:pt x="1" y="61"/>
                  </a:cubicBezTo>
                  <a:cubicBezTo>
                    <a:pt x="7" y="61"/>
                    <a:pt x="12" y="62"/>
                    <a:pt x="18" y="63"/>
                  </a:cubicBezTo>
                  <a:cubicBezTo>
                    <a:pt x="19" y="68"/>
                    <a:pt x="20" y="68"/>
                    <a:pt x="24" y="69"/>
                  </a:cubicBezTo>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8" name="Freeform 94"/>
            <p:cNvSpPr>
              <a:spLocks/>
            </p:cNvSpPr>
            <p:nvPr/>
          </p:nvSpPr>
          <p:spPr bwMode="auto">
            <a:xfrm>
              <a:off x="6199188" y="2127250"/>
              <a:ext cx="649287" cy="592138"/>
            </a:xfrm>
            <a:custGeom>
              <a:avLst/>
              <a:gdLst>
                <a:gd name="T0" fmla="*/ 110 w 173"/>
                <a:gd name="T1" fmla="*/ 132 h 158"/>
                <a:gd name="T2" fmla="*/ 118 w 173"/>
                <a:gd name="T3" fmla="*/ 122 h 158"/>
                <a:gd name="T4" fmla="*/ 124 w 173"/>
                <a:gd name="T5" fmla="*/ 118 h 158"/>
                <a:gd name="T6" fmla="*/ 124 w 173"/>
                <a:gd name="T7" fmla="*/ 116 h 158"/>
                <a:gd name="T8" fmla="*/ 124 w 173"/>
                <a:gd name="T9" fmla="*/ 116 h 158"/>
                <a:gd name="T10" fmla="*/ 128 w 173"/>
                <a:gd name="T11" fmla="*/ 115 h 158"/>
                <a:gd name="T12" fmla="*/ 136 w 173"/>
                <a:gd name="T13" fmla="*/ 118 h 158"/>
                <a:gd name="T14" fmla="*/ 143 w 173"/>
                <a:gd name="T15" fmla="*/ 119 h 158"/>
                <a:gd name="T16" fmla="*/ 150 w 173"/>
                <a:gd name="T17" fmla="*/ 120 h 158"/>
                <a:gd name="T18" fmla="*/ 160 w 173"/>
                <a:gd name="T19" fmla="*/ 123 h 158"/>
                <a:gd name="T20" fmla="*/ 165 w 173"/>
                <a:gd name="T21" fmla="*/ 116 h 158"/>
                <a:gd name="T22" fmla="*/ 171 w 173"/>
                <a:gd name="T23" fmla="*/ 115 h 158"/>
                <a:gd name="T24" fmla="*/ 172 w 173"/>
                <a:gd name="T25" fmla="*/ 113 h 158"/>
                <a:gd name="T26" fmla="*/ 162 w 173"/>
                <a:gd name="T27" fmla="*/ 84 h 158"/>
                <a:gd name="T28" fmla="*/ 164 w 173"/>
                <a:gd name="T29" fmla="*/ 77 h 158"/>
                <a:gd name="T30" fmla="*/ 165 w 173"/>
                <a:gd name="T31" fmla="*/ 64 h 158"/>
                <a:gd name="T32" fmla="*/ 163 w 173"/>
                <a:gd name="T33" fmla="*/ 36 h 158"/>
                <a:gd name="T34" fmla="*/ 157 w 173"/>
                <a:gd name="T35" fmla="*/ 28 h 158"/>
                <a:gd name="T36" fmla="*/ 148 w 173"/>
                <a:gd name="T37" fmla="*/ 26 h 158"/>
                <a:gd name="T38" fmla="*/ 131 w 173"/>
                <a:gd name="T39" fmla="*/ 18 h 158"/>
                <a:gd name="T40" fmla="*/ 123 w 173"/>
                <a:gd name="T41" fmla="*/ 15 h 158"/>
                <a:gd name="T42" fmla="*/ 116 w 173"/>
                <a:gd name="T43" fmla="*/ 1 h 158"/>
                <a:gd name="T44" fmla="*/ 113 w 173"/>
                <a:gd name="T45" fmla="*/ 11 h 158"/>
                <a:gd name="T46" fmla="*/ 109 w 173"/>
                <a:gd name="T47" fmla="*/ 20 h 158"/>
                <a:gd name="T48" fmla="*/ 93 w 173"/>
                <a:gd name="T49" fmla="*/ 23 h 158"/>
                <a:gd name="T50" fmla="*/ 83 w 173"/>
                <a:gd name="T51" fmla="*/ 19 h 158"/>
                <a:gd name="T52" fmla="*/ 70 w 173"/>
                <a:gd name="T53" fmla="*/ 12 h 158"/>
                <a:gd name="T54" fmla="*/ 62 w 173"/>
                <a:gd name="T55" fmla="*/ 12 h 158"/>
                <a:gd name="T56" fmla="*/ 50 w 173"/>
                <a:gd name="T57" fmla="*/ 13 h 158"/>
                <a:gd name="T58" fmla="*/ 42 w 173"/>
                <a:gd name="T59" fmla="*/ 11 h 158"/>
                <a:gd name="T60" fmla="*/ 30 w 173"/>
                <a:gd name="T61" fmla="*/ 21 h 158"/>
                <a:gd name="T62" fmla="*/ 26 w 173"/>
                <a:gd name="T63" fmla="*/ 31 h 158"/>
                <a:gd name="T64" fmla="*/ 17 w 173"/>
                <a:gd name="T65" fmla="*/ 41 h 158"/>
                <a:gd name="T66" fmla="*/ 12 w 173"/>
                <a:gd name="T67" fmla="*/ 39 h 158"/>
                <a:gd name="T68" fmla="*/ 3 w 173"/>
                <a:gd name="T69" fmla="*/ 41 h 158"/>
                <a:gd name="T70" fmla="*/ 4 w 173"/>
                <a:gd name="T71" fmla="*/ 46 h 158"/>
                <a:gd name="T72" fmla="*/ 5 w 173"/>
                <a:gd name="T73" fmla="*/ 51 h 158"/>
                <a:gd name="T74" fmla="*/ 16 w 173"/>
                <a:gd name="T75" fmla="*/ 54 h 158"/>
                <a:gd name="T76" fmla="*/ 19 w 173"/>
                <a:gd name="T77" fmla="*/ 65 h 158"/>
                <a:gd name="T78" fmla="*/ 29 w 173"/>
                <a:gd name="T79" fmla="*/ 74 h 158"/>
                <a:gd name="T80" fmla="*/ 34 w 173"/>
                <a:gd name="T81" fmla="*/ 85 h 158"/>
                <a:gd name="T82" fmla="*/ 37 w 173"/>
                <a:gd name="T83" fmla="*/ 92 h 158"/>
                <a:gd name="T84" fmla="*/ 41 w 173"/>
                <a:gd name="T85" fmla="*/ 103 h 158"/>
                <a:gd name="T86" fmla="*/ 53 w 173"/>
                <a:gd name="T87" fmla="*/ 137 h 158"/>
                <a:gd name="T88" fmla="*/ 50 w 173"/>
                <a:gd name="T89" fmla="*/ 154 h 158"/>
                <a:gd name="T90" fmla="*/ 55 w 173"/>
                <a:gd name="T91" fmla="*/ 153 h 158"/>
                <a:gd name="T92" fmla="*/ 64 w 173"/>
                <a:gd name="T93" fmla="*/ 146 h 158"/>
                <a:gd name="T94" fmla="*/ 92 w 173"/>
                <a:gd name="T95" fmla="*/ 142 h 158"/>
                <a:gd name="T96" fmla="*/ 96 w 173"/>
                <a:gd name="T97" fmla="*/ 14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3" h="158">
                  <a:moveTo>
                    <a:pt x="103" y="137"/>
                  </a:moveTo>
                  <a:cubicBezTo>
                    <a:pt x="105" y="135"/>
                    <a:pt x="108" y="134"/>
                    <a:pt x="110" y="132"/>
                  </a:cubicBezTo>
                  <a:cubicBezTo>
                    <a:pt x="112" y="131"/>
                    <a:pt x="115" y="130"/>
                    <a:pt x="117" y="128"/>
                  </a:cubicBezTo>
                  <a:cubicBezTo>
                    <a:pt x="118" y="126"/>
                    <a:pt x="116" y="123"/>
                    <a:pt x="118" y="122"/>
                  </a:cubicBezTo>
                  <a:cubicBezTo>
                    <a:pt x="120" y="120"/>
                    <a:pt x="123" y="124"/>
                    <a:pt x="124" y="119"/>
                  </a:cubicBezTo>
                  <a:cubicBezTo>
                    <a:pt x="124" y="119"/>
                    <a:pt x="124" y="119"/>
                    <a:pt x="124" y="118"/>
                  </a:cubicBezTo>
                  <a:cubicBezTo>
                    <a:pt x="124" y="118"/>
                    <a:pt x="124" y="118"/>
                    <a:pt x="124" y="118"/>
                  </a:cubicBezTo>
                  <a:cubicBezTo>
                    <a:pt x="124" y="118"/>
                    <a:pt x="124" y="117"/>
                    <a:pt x="124" y="116"/>
                  </a:cubicBezTo>
                  <a:cubicBezTo>
                    <a:pt x="124" y="116"/>
                    <a:pt x="124" y="116"/>
                    <a:pt x="124" y="116"/>
                  </a:cubicBezTo>
                  <a:cubicBezTo>
                    <a:pt x="124" y="116"/>
                    <a:pt x="124" y="116"/>
                    <a:pt x="124" y="116"/>
                  </a:cubicBezTo>
                  <a:cubicBezTo>
                    <a:pt x="124" y="115"/>
                    <a:pt x="124" y="114"/>
                    <a:pt x="124" y="114"/>
                  </a:cubicBezTo>
                  <a:cubicBezTo>
                    <a:pt x="125" y="113"/>
                    <a:pt x="127" y="114"/>
                    <a:pt x="128" y="115"/>
                  </a:cubicBezTo>
                  <a:cubicBezTo>
                    <a:pt x="128" y="115"/>
                    <a:pt x="129" y="115"/>
                    <a:pt x="129" y="115"/>
                  </a:cubicBezTo>
                  <a:cubicBezTo>
                    <a:pt x="131" y="116"/>
                    <a:pt x="134" y="117"/>
                    <a:pt x="136" y="118"/>
                  </a:cubicBezTo>
                  <a:cubicBezTo>
                    <a:pt x="137" y="119"/>
                    <a:pt x="138" y="120"/>
                    <a:pt x="139" y="120"/>
                  </a:cubicBezTo>
                  <a:cubicBezTo>
                    <a:pt x="141" y="120"/>
                    <a:pt x="142" y="119"/>
                    <a:pt x="143" y="119"/>
                  </a:cubicBezTo>
                  <a:cubicBezTo>
                    <a:pt x="144" y="119"/>
                    <a:pt x="146" y="120"/>
                    <a:pt x="147" y="120"/>
                  </a:cubicBezTo>
                  <a:cubicBezTo>
                    <a:pt x="148" y="120"/>
                    <a:pt x="149" y="119"/>
                    <a:pt x="150" y="120"/>
                  </a:cubicBezTo>
                  <a:cubicBezTo>
                    <a:pt x="152" y="120"/>
                    <a:pt x="153" y="123"/>
                    <a:pt x="154" y="124"/>
                  </a:cubicBezTo>
                  <a:cubicBezTo>
                    <a:pt x="156" y="125"/>
                    <a:pt x="159" y="126"/>
                    <a:pt x="160" y="123"/>
                  </a:cubicBezTo>
                  <a:cubicBezTo>
                    <a:pt x="161" y="122"/>
                    <a:pt x="161" y="120"/>
                    <a:pt x="162" y="119"/>
                  </a:cubicBezTo>
                  <a:cubicBezTo>
                    <a:pt x="163" y="118"/>
                    <a:pt x="164" y="117"/>
                    <a:pt x="165" y="116"/>
                  </a:cubicBezTo>
                  <a:cubicBezTo>
                    <a:pt x="166" y="116"/>
                    <a:pt x="168" y="115"/>
                    <a:pt x="169" y="115"/>
                  </a:cubicBezTo>
                  <a:cubicBezTo>
                    <a:pt x="169" y="115"/>
                    <a:pt x="171" y="115"/>
                    <a:pt x="171" y="115"/>
                  </a:cubicBezTo>
                  <a:cubicBezTo>
                    <a:pt x="171" y="115"/>
                    <a:pt x="171" y="116"/>
                    <a:pt x="172" y="115"/>
                  </a:cubicBezTo>
                  <a:cubicBezTo>
                    <a:pt x="172" y="115"/>
                    <a:pt x="172" y="114"/>
                    <a:pt x="172" y="113"/>
                  </a:cubicBezTo>
                  <a:cubicBezTo>
                    <a:pt x="173" y="108"/>
                    <a:pt x="169" y="103"/>
                    <a:pt x="167" y="98"/>
                  </a:cubicBezTo>
                  <a:cubicBezTo>
                    <a:pt x="165" y="94"/>
                    <a:pt x="163" y="89"/>
                    <a:pt x="162" y="84"/>
                  </a:cubicBezTo>
                  <a:cubicBezTo>
                    <a:pt x="162" y="84"/>
                    <a:pt x="162" y="83"/>
                    <a:pt x="162" y="82"/>
                  </a:cubicBezTo>
                  <a:cubicBezTo>
                    <a:pt x="163" y="80"/>
                    <a:pt x="163" y="79"/>
                    <a:pt x="164" y="77"/>
                  </a:cubicBezTo>
                  <a:cubicBezTo>
                    <a:pt x="164" y="75"/>
                    <a:pt x="164" y="72"/>
                    <a:pt x="164" y="70"/>
                  </a:cubicBezTo>
                  <a:cubicBezTo>
                    <a:pt x="164" y="68"/>
                    <a:pt x="164" y="66"/>
                    <a:pt x="165" y="64"/>
                  </a:cubicBezTo>
                  <a:cubicBezTo>
                    <a:pt x="166" y="62"/>
                    <a:pt x="167" y="61"/>
                    <a:pt x="169" y="59"/>
                  </a:cubicBezTo>
                  <a:cubicBezTo>
                    <a:pt x="173" y="53"/>
                    <a:pt x="165" y="42"/>
                    <a:pt x="163" y="36"/>
                  </a:cubicBezTo>
                  <a:cubicBezTo>
                    <a:pt x="161" y="33"/>
                    <a:pt x="161" y="32"/>
                    <a:pt x="159" y="30"/>
                  </a:cubicBezTo>
                  <a:cubicBezTo>
                    <a:pt x="158" y="30"/>
                    <a:pt x="158" y="30"/>
                    <a:pt x="157" y="28"/>
                  </a:cubicBezTo>
                  <a:cubicBezTo>
                    <a:pt x="156" y="28"/>
                    <a:pt x="157" y="27"/>
                    <a:pt x="156" y="26"/>
                  </a:cubicBezTo>
                  <a:cubicBezTo>
                    <a:pt x="154" y="24"/>
                    <a:pt x="150" y="26"/>
                    <a:pt x="148" y="26"/>
                  </a:cubicBezTo>
                  <a:cubicBezTo>
                    <a:pt x="146" y="27"/>
                    <a:pt x="143" y="26"/>
                    <a:pt x="141" y="26"/>
                  </a:cubicBezTo>
                  <a:cubicBezTo>
                    <a:pt x="136" y="25"/>
                    <a:pt x="132" y="23"/>
                    <a:pt x="131" y="18"/>
                  </a:cubicBezTo>
                  <a:cubicBezTo>
                    <a:pt x="130" y="16"/>
                    <a:pt x="131" y="14"/>
                    <a:pt x="128" y="13"/>
                  </a:cubicBezTo>
                  <a:cubicBezTo>
                    <a:pt x="125" y="11"/>
                    <a:pt x="125" y="16"/>
                    <a:pt x="123" y="15"/>
                  </a:cubicBezTo>
                  <a:cubicBezTo>
                    <a:pt x="121" y="15"/>
                    <a:pt x="122" y="10"/>
                    <a:pt x="122" y="8"/>
                  </a:cubicBezTo>
                  <a:cubicBezTo>
                    <a:pt x="121" y="6"/>
                    <a:pt x="119" y="0"/>
                    <a:pt x="116" y="1"/>
                  </a:cubicBezTo>
                  <a:cubicBezTo>
                    <a:pt x="116" y="3"/>
                    <a:pt x="117" y="4"/>
                    <a:pt x="116" y="6"/>
                  </a:cubicBezTo>
                  <a:cubicBezTo>
                    <a:pt x="116" y="8"/>
                    <a:pt x="115" y="9"/>
                    <a:pt x="113" y="11"/>
                  </a:cubicBezTo>
                  <a:cubicBezTo>
                    <a:pt x="112" y="13"/>
                    <a:pt x="112" y="13"/>
                    <a:pt x="112" y="16"/>
                  </a:cubicBezTo>
                  <a:cubicBezTo>
                    <a:pt x="112" y="18"/>
                    <a:pt x="112" y="20"/>
                    <a:pt x="109" y="20"/>
                  </a:cubicBezTo>
                  <a:cubicBezTo>
                    <a:pt x="107" y="21"/>
                    <a:pt x="103" y="20"/>
                    <a:pt x="100" y="20"/>
                  </a:cubicBezTo>
                  <a:cubicBezTo>
                    <a:pt x="97" y="20"/>
                    <a:pt x="95" y="20"/>
                    <a:pt x="93" y="23"/>
                  </a:cubicBezTo>
                  <a:cubicBezTo>
                    <a:pt x="91" y="22"/>
                    <a:pt x="88" y="24"/>
                    <a:pt x="86" y="22"/>
                  </a:cubicBezTo>
                  <a:cubicBezTo>
                    <a:pt x="85" y="20"/>
                    <a:pt x="86" y="20"/>
                    <a:pt x="83" y="19"/>
                  </a:cubicBezTo>
                  <a:cubicBezTo>
                    <a:pt x="80" y="18"/>
                    <a:pt x="77" y="17"/>
                    <a:pt x="74" y="16"/>
                  </a:cubicBezTo>
                  <a:cubicBezTo>
                    <a:pt x="72" y="15"/>
                    <a:pt x="71" y="14"/>
                    <a:pt x="70" y="12"/>
                  </a:cubicBezTo>
                  <a:cubicBezTo>
                    <a:pt x="69" y="11"/>
                    <a:pt x="68" y="10"/>
                    <a:pt x="66" y="10"/>
                  </a:cubicBezTo>
                  <a:cubicBezTo>
                    <a:pt x="64" y="10"/>
                    <a:pt x="64" y="11"/>
                    <a:pt x="62" y="12"/>
                  </a:cubicBezTo>
                  <a:cubicBezTo>
                    <a:pt x="60" y="14"/>
                    <a:pt x="57" y="13"/>
                    <a:pt x="54" y="13"/>
                  </a:cubicBezTo>
                  <a:cubicBezTo>
                    <a:pt x="53" y="13"/>
                    <a:pt x="51" y="13"/>
                    <a:pt x="50" y="13"/>
                  </a:cubicBezTo>
                  <a:cubicBezTo>
                    <a:pt x="49" y="12"/>
                    <a:pt x="49" y="11"/>
                    <a:pt x="47" y="11"/>
                  </a:cubicBezTo>
                  <a:cubicBezTo>
                    <a:pt x="45" y="11"/>
                    <a:pt x="43" y="11"/>
                    <a:pt x="42" y="11"/>
                  </a:cubicBezTo>
                  <a:cubicBezTo>
                    <a:pt x="37" y="11"/>
                    <a:pt x="33" y="10"/>
                    <a:pt x="31" y="15"/>
                  </a:cubicBezTo>
                  <a:cubicBezTo>
                    <a:pt x="29" y="17"/>
                    <a:pt x="30" y="19"/>
                    <a:pt x="30" y="21"/>
                  </a:cubicBezTo>
                  <a:cubicBezTo>
                    <a:pt x="29" y="23"/>
                    <a:pt x="28" y="23"/>
                    <a:pt x="27" y="25"/>
                  </a:cubicBezTo>
                  <a:cubicBezTo>
                    <a:pt x="27" y="28"/>
                    <a:pt x="28" y="29"/>
                    <a:pt x="26" y="31"/>
                  </a:cubicBezTo>
                  <a:cubicBezTo>
                    <a:pt x="24" y="32"/>
                    <a:pt x="22" y="33"/>
                    <a:pt x="20" y="35"/>
                  </a:cubicBezTo>
                  <a:cubicBezTo>
                    <a:pt x="19" y="36"/>
                    <a:pt x="18" y="40"/>
                    <a:pt x="17" y="41"/>
                  </a:cubicBezTo>
                  <a:cubicBezTo>
                    <a:pt x="16" y="41"/>
                    <a:pt x="15" y="41"/>
                    <a:pt x="14" y="41"/>
                  </a:cubicBezTo>
                  <a:cubicBezTo>
                    <a:pt x="13" y="41"/>
                    <a:pt x="13" y="40"/>
                    <a:pt x="12" y="39"/>
                  </a:cubicBezTo>
                  <a:cubicBezTo>
                    <a:pt x="11" y="38"/>
                    <a:pt x="9" y="39"/>
                    <a:pt x="7" y="39"/>
                  </a:cubicBezTo>
                  <a:cubicBezTo>
                    <a:pt x="4" y="39"/>
                    <a:pt x="3" y="38"/>
                    <a:pt x="3" y="41"/>
                  </a:cubicBezTo>
                  <a:cubicBezTo>
                    <a:pt x="3" y="41"/>
                    <a:pt x="3" y="43"/>
                    <a:pt x="3" y="43"/>
                  </a:cubicBezTo>
                  <a:cubicBezTo>
                    <a:pt x="3" y="44"/>
                    <a:pt x="4" y="46"/>
                    <a:pt x="4" y="46"/>
                  </a:cubicBezTo>
                  <a:cubicBezTo>
                    <a:pt x="4" y="49"/>
                    <a:pt x="2" y="48"/>
                    <a:pt x="0" y="49"/>
                  </a:cubicBezTo>
                  <a:cubicBezTo>
                    <a:pt x="1" y="51"/>
                    <a:pt x="3" y="51"/>
                    <a:pt x="5" y="51"/>
                  </a:cubicBezTo>
                  <a:cubicBezTo>
                    <a:pt x="8" y="52"/>
                    <a:pt x="11" y="52"/>
                    <a:pt x="14" y="52"/>
                  </a:cubicBezTo>
                  <a:cubicBezTo>
                    <a:pt x="16" y="53"/>
                    <a:pt x="15" y="53"/>
                    <a:pt x="16" y="54"/>
                  </a:cubicBezTo>
                  <a:cubicBezTo>
                    <a:pt x="17" y="56"/>
                    <a:pt x="18" y="56"/>
                    <a:pt x="19" y="58"/>
                  </a:cubicBezTo>
                  <a:cubicBezTo>
                    <a:pt x="21" y="60"/>
                    <a:pt x="18" y="62"/>
                    <a:pt x="19" y="65"/>
                  </a:cubicBezTo>
                  <a:cubicBezTo>
                    <a:pt x="19" y="67"/>
                    <a:pt x="22" y="68"/>
                    <a:pt x="23" y="69"/>
                  </a:cubicBezTo>
                  <a:cubicBezTo>
                    <a:pt x="25" y="70"/>
                    <a:pt x="28" y="72"/>
                    <a:pt x="29" y="74"/>
                  </a:cubicBezTo>
                  <a:cubicBezTo>
                    <a:pt x="29" y="76"/>
                    <a:pt x="29" y="77"/>
                    <a:pt x="30" y="79"/>
                  </a:cubicBezTo>
                  <a:cubicBezTo>
                    <a:pt x="31" y="81"/>
                    <a:pt x="33" y="83"/>
                    <a:pt x="34" y="85"/>
                  </a:cubicBezTo>
                  <a:cubicBezTo>
                    <a:pt x="35" y="87"/>
                    <a:pt x="36" y="88"/>
                    <a:pt x="37" y="90"/>
                  </a:cubicBezTo>
                  <a:cubicBezTo>
                    <a:pt x="37" y="91"/>
                    <a:pt x="37" y="92"/>
                    <a:pt x="37" y="92"/>
                  </a:cubicBezTo>
                  <a:cubicBezTo>
                    <a:pt x="38" y="94"/>
                    <a:pt x="39" y="96"/>
                    <a:pt x="40" y="98"/>
                  </a:cubicBezTo>
                  <a:cubicBezTo>
                    <a:pt x="41" y="100"/>
                    <a:pt x="41" y="101"/>
                    <a:pt x="41" y="103"/>
                  </a:cubicBezTo>
                  <a:cubicBezTo>
                    <a:pt x="42" y="107"/>
                    <a:pt x="44" y="110"/>
                    <a:pt x="47" y="114"/>
                  </a:cubicBezTo>
                  <a:cubicBezTo>
                    <a:pt x="51" y="120"/>
                    <a:pt x="55" y="128"/>
                    <a:pt x="53" y="137"/>
                  </a:cubicBezTo>
                  <a:cubicBezTo>
                    <a:pt x="53" y="140"/>
                    <a:pt x="53" y="145"/>
                    <a:pt x="51" y="148"/>
                  </a:cubicBezTo>
                  <a:cubicBezTo>
                    <a:pt x="49" y="150"/>
                    <a:pt x="48" y="151"/>
                    <a:pt x="50" y="154"/>
                  </a:cubicBezTo>
                  <a:cubicBezTo>
                    <a:pt x="51" y="156"/>
                    <a:pt x="52" y="158"/>
                    <a:pt x="55" y="158"/>
                  </a:cubicBezTo>
                  <a:cubicBezTo>
                    <a:pt x="56" y="156"/>
                    <a:pt x="55" y="155"/>
                    <a:pt x="55" y="153"/>
                  </a:cubicBezTo>
                  <a:cubicBezTo>
                    <a:pt x="55" y="152"/>
                    <a:pt x="56" y="150"/>
                    <a:pt x="57" y="149"/>
                  </a:cubicBezTo>
                  <a:cubicBezTo>
                    <a:pt x="59" y="146"/>
                    <a:pt x="61" y="147"/>
                    <a:pt x="64" y="146"/>
                  </a:cubicBezTo>
                  <a:cubicBezTo>
                    <a:pt x="70" y="146"/>
                    <a:pt x="77" y="147"/>
                    <a:pt x="83" y="145"/>
                  </a:cubicBezTo>
                  <a:cubicBezTo>
                    <a:pt x="86" y="144"/>
                    <a:pt x="89" y="143"/>
                    <a:pt x="92" y="142"/>
                  </a:cubicBezTo>
                  <a:cubicBezTo>
                    <a:pt x="93" y="142"/>
                    <a:pt x="93" y="141"/>
                    <a:pt x="93" y="141"/>
                  </a:cubicBezTo>
                  <a:cubicBezTo>
                    <a:pt x="94" y="141"/>
                    <a:pt x="95" y="141"/>
                    <a:pt x="96" y="140"/>
                  </a:cubicBezTo>
                  <a:cubicBezTo>
                    <a:pt x="98" y="139"/>
                    <a:pt x="101" y="138"/>
                    <a:pt x="103" y="137"/>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95"/>
            <p:cNvSpPr>
              <a:spLocks/>
            </p:cNvSpPr>
            <p:nvPr/>
          </p:nvSpPr>
          <p:spPr bwMode="auto">
            <a:xfrm>
              <a:off x="6440488" y="2397125"/>
              <a:ext cx="1023937" cy="528638"/>
            </a:xfrm>
            <a:custGeom>
              <a:avLst/>
              <a:gdLst>
                <a:gd name="T0" fmla="*/ 272 w 273"/>
                <a:gd name="T1" fmla="*/ 82 h 141"/>
                <a:gd name="T2" fmla="*/ 268 w 273"/>
                <a:gd name="T3" fmla="*/ 66 h 141"/>
                <a:gd name="T4" fmla="*/ 253 w 273"/>
                <a:gd name="T5" fmla="*/ 62 h 141"/>
                <a:gd name="T6" fmla="*/ 244 w 273"/>
                <a:gd name="T7" fmla="*/ 54 h 141"/>
                <a:gd name="T8" fmla="*/ 229 w 273"/>
                <a:gd name="T9" fmla="*/ 50 h 141"/>
                <a:gd name="T10" fmla="*/ 216 w 273"/>
                <a:gd name="T11" fmla="*/ 39 h 141"/>
                <a:gd name="T12" fmla="*/ 209 w 273"/>
                <a:gd name="T13" fmla="*/ 20 h 141"/>
                <a:gd name="T14" fmla="*/ 201 w 273"/>
                <a:gd name="T15" fmla="*/ 13 h 141"/>
                <a:gd name="T16" fmla="*/ 185 w 273"/>
                <a:gd name="T17" fmla="*/ 4 h 141"/>
                <a:gd name="T18" fmla="*/ 159 w 273"/>
                <a:gd name="T19" fmla="*/ 1 h 141"/>
                <a:gd name="T20" fmla="*/ 135 w 273"/>
                <a:gd name="T21" fmla="*/ 0 h 141"/>
                <a:gd name="T22" fmla="*/ 135 w 273"/>
                <a:gd name="T23" fmla="*/ 5 h 141"/>
                <a:gd name="T24" fmla="*/ 139 w 273"/>
                <a:gd name="T25" fmla="*/ 11 h 141"/>
                <a:gd name="T26" fmla="*/ 130 w 273"/>
                <a:gd name="T27" fmla="*/ 15 h 141"/>
                <a:gd name="T28" fmla="*/ 115 w 273"/>
                <a:gd name="T29" fmla="*/ 13 h 141"/>
                <a:gd name="T30" fmla="*/ 103 w 273"/>
                <a:gd name="T31" fmla="*/ 26 h 141"/>
                <a:gd name="T32" fmla="*/ 108 w 273"/>
                <a:gd name="T33" fmla="*/ 43 h 141"/>
                <a:gd name="T34" fmla="*/ 105 w 273"/>
                <a:gd name="T35" fmla="*/ 43 h 141"/>
                <a:gd name="T36" fmla="*/ 98 w 273"/>
                <a:gd name="T37" fmla="*/ 47 h 141"/>
                <a:gd name="T38" fmla="*/ 90 w 273"/>
                <a:gd name="T39" fmla="*/ 52 h 141"/>
                <a:gd name="T40" fmla="*/ 83 w 273"/>
                <a:gd name="T41" fmla="*/ 48 h 141"/>
                <a:gd name="T42" fmla="*/ 75 w 273"/>
                <a:gd name="T43" fmla="*/ 48 h 141"/>
                <a:gd name="T44" fmla="*/ 65 w 273"/>
                <a:gd name="T45" fmla="*/ 43 h 141"/>
                <a:gd name="T46" fmla="*/ 60 w 273"/>
                <a:gd name="T47" fmla="*/ 42 h 141"/>
                <a:gd name="T48" fmla="*/ 60 w 273"/>
                <a:gd name="T49" fmla="*/ 44 h 141"/>
                <a:gd name="T50" fmla="*/ 60 w 273"/>
                <a:gd name="T51" fmla="*/ 46 h 141"/>
                <a:gd name="T52" fmla="*/ 54 w 273"/>
                <a:gd name="T53" fmla="*/ 50 h 141"/>
                <a:gd name="T54" fmla="*/ 46 w 273"/>
                <a:gd name="T55" fmla="*/ 60 h 141"/>
                <a:gd name="T56" fmla="*/ 32 w 273"/>
                <a:gd name="T57" fmla="*/ 68 h 141"/>
                <a:gd name="T58" fmla="*/ 28 w 273"/>
                <a:gd name="T59" fmla="*/ 73 h 141"/>
                <a:gd name="T60" fmla="*/ 24 w 273"/>
                <a:gd name="T61" fmla="*/ 91 h 141"/>
                <a:gd name="T62" fmla="*/ 15 w 273"/>
                <a:gd name="T63" fmla="*/ 100 h 141"/>
                <a:gd name="T64" fmla="*/ 0 w 273"/>
                <a:gd name="T65" fmla="*/ 99 h 141"/>
                <a:gd name="T66" fmla="*/ 11 w 273"/>
                <a:gd name="T67" fmla="*/ 109 h 141"/>
                <a:gd name="T68" fmla="*/ 14 w 273"/>
                <a:gd name="T69" fmla="*/ 116 h 141"/>
                <a:gd name="T70" fmla="*/ 28 w 273"/>
                <a:gd name="T71" fmla="*/ 125 h 141"/>
                <a:gd name="T72" fmla="*/ 41 w 273"/>
                <a:gd name="T73" fmla="*/ 123 h 141"/>
                <a:gd name="T74" fmla="*/ 56 w 273"/>
                <a:gd name="T75" fmla="*/ 132 h 141"/>
                <a:gd name="T76" fmla="*/ 72 w 273"/>
                <a:gd name="T77" fmla="*/ 137 h 141"/>
                <a:gd name="T78" fmla="*/ 84 w 273"/>
                <a:gd name="T79" fmla="*/ 140 h 141"/>
                <a:gd name="T80" fmla="*/ 90 w 273"/>
                <a:gd name="T81" fmla="*/ 132 h 141"/>
                <a:gd name="T82" fmla="*/ 99 w 273"/>
                <a:gd name="T83" fmla="*/ 122 h 141"/>
                <a:gd name="T84" fmla="*/ 117 w 273"/>
                <a:gd name="T85" fmla="*/ 123 h 141"/>
                <a:gd name="T86" fmla="*/ 125 w 273"/>
                <a:gd name="T87" fmla="*/ 120 h 141"/>
                <a:gd name="T88" fmla="*/ 141 w 273"/>
                <a:gd name="T89" fmla="*/ 132 h 141"/>
                <a:gd name="T90" fmla="*/ 159 w 273"/>
                <a:gd name="T91" fmla="*/ 119 h 141"/>
                <a:gd name="T92" fmla="*/ 187 w 273"/>
                <a:gd name="T93" fmla="*/ 120 h 141"/>
                <a:gd name="T94" fmla="*/ 202 w 273"/>
                <a:gd name="T95" fmla="*/ 118 h 141"/>
                <a:gd name="T96" fmla="*/ 227 w 273"/>
                <a:gd name="T97" fmla="*/ 123 h 141"/>
                <a:gd name="T98" fmla="*/ 236 w 273"/>
                <a:gd name="T99" fmla="*/ 131 h 141"/>
                <a:gd name="T100" fmla="*/ 251 w 273"/>
                <a:gd name="T101" fmla="*/ 128 h 141"/>
                <a:gd name="T102" fmla="*/ 267 w 273"/>
                <a:gd name="T103" fmla="*/ 124 h 141"/>
                <a:gd name="T104" fmla="*/ 268 w 273"/>
                <a:gd name="T105" fmla="*/ 119 h 141"/>
                <a:gd name="T106" fmla="*/ 269 w 273"/>
                <a:gd name="T107" fmla="*/ 106 h 141"/>
                <a:gd name="T108" fmla="*/ 272 w 273"/>
                <a:gd name="T109" fmla="*/ 9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141">
                  <a:moveTo>
                    <a:pt x="272" y="90"/>
                  </a:moveTo>
                  <a:cubicBezTo>
                    <a:pt x="272" y="87"/>
                    <a:pt x="273" y="85"/>
                    <a:pt x="272" y="82"/>
                  </a:cubicBezTo>
                  <a:cubicBezTo>
                    <a:pt x="272" y="79"/>
                    <a:pt x="271" y="76"/>
                    <a:pt x="270" y="73"/>
                  </a:cubicBezTo>
                  <a:cubicBezTo>
                    <a:pt x="270" y="72"/>
                    <a:pt x="269" y="67"/>
                    <a:pt x="268" y="66"/>
                  </a:cubicBezTo>
                  <a:cubicBezTo>
                    <a:pt x="267" y="65"/>
                    <a:pt x="262" y="63"/>
                    <a:pt x="261" y="62"/>
                  </a:cubicBezTo>
                  <a:cubicBezTo>
                    <a:pt x="259" y="62"/>
                    <a:pt x="255" y="63"/>
                    <a:pt x="253" y="62"/>
                  </a:cubicBezTo>
                  <a:cubicBezTo>
                    <a:pt x="250" y="60"/>
                    <a:pt x="252" y="58"/>
                    <a:pt x="249" y="56"/>
                  </a:cubicBezTo>
                  <a:cubicBezTo>
                    <a:pt x="248" y="55"/>
                    <a:pt x="245" y="55"/>
                    <a:pt x="244" y="54"/>
                  </a:cubicBezTo>
                  <a:cubicBezTo>
                    <a:pt x="242" y="54"/>
                    <a:pt x="241" y="53"/>
                    <a:pt x="240" y="52"/>
                  </a:cubicBezTo>
                  <a:cubicBezTo>
                    <a:pt x="237" y="51"/>
                    <a:pt x="232" y="51"/>
                    <a:pt x="229" y="50"/>
                  </a:cubicBezTo>
                  <a:cubicBezTo>
                    <a:pt x="227" y="48"/>
                    <a:pt x="226" y="45"/>
                    <a:pt x="223" y="44"/>
                  </a:cubicBezTo>
                  <a:cubicBezTo>
                    <a:pt x="220" y="42"/>
                    <a:pt x="217" y="42"/>
                    <a:pt x="216" y="39"/>
                  </a:cubicBezTo>
                  <a:cubicBezTo>
                    <a:pt x="214" y="32"/>
                    <a:pt x="217" y="24"/>
                    <a:pt x="214" y="17"/>
                  </a:cubicBezTo>
                  <a:cubicBezTo>
                    <a:pt x="212" y="17"/>
                    <a:pt x="211" y="19"/>
                    <a:pt x="209" y="20"/>
                  </a:cubicBezTo>
                  <a:cubicBezTo>
                    <a:pt x="207" y="20"/>
                    <a:pt x="205" y="20"/>
                    <a:pt x="203" y="20"/>
                  </a:cubicBezTo>
                  <a:cubicBezTo>
                    <a:pt x="203" y="17"/>
                    <a:pt x="204" y="15"/>
                    <a:pt x="201" y="13"/>
                  </a:cubicBezTo>
                  <a:cubicBezTo>
                    <a:pt x="198" y="11"/>
                    <a:pt x="194" y="12"/>
                    <a:pt x="192" y="11"/>
                  </a:cubicBezTo>
                  <a:cubicBezTo>
                    <a:pt x="190" y="9"/>
                    <a:pt x="188" y="5"/>
                    <a:pt x="185" y="4"/>
                  </a:cubicBezTo>
                  <a:cubicBezTo>
                    <a:pt x="182" y="2"/>
                    <a:pt x="177" y="2"/>
                    <a:pt x="173" y="2"/>
                  </a:cubicBezTo>
                  <a:cubicBezTo>
                    <a:pt x="168" y="2"/>
                    <a:pt x="164" y="1"/>
                    <a:pt x="159" y="1"/>
                  </a:cubicBezTo>
                  <a:cubicBezTo>
                    <a:pt x="155" y="1"/>
                    <a:pt x="152" y="1"/>
                    <a:pt x="148" y="1"/>
                  </a:cubicBezTo>
                  <a:cubicBezTo>
                    <a:pt x="143" y="1"/>
                    <a:pt x="139" y="1"/>
                    <a:pt x="135" y="0"/>
                  </a:cubicBezTo>
                  <a:cubicBezTo>
                    <a:pt x="135" y="0"/>
                    <a:pt x="134" y="0"/>
                    <a:pt x="134" y="0"/>
                  </a:cubicBezTo>
                  <a:cubicBezTo>
                    <a:pt x="134" y="2"/>
                    <a:pt x="134" y="3"/>
                    <a:pt x="135" y="5"/>
                  </a:cubicBezTo>
                  <a:cubicBezTo>
                    <a:pt x="136" y="6"/>
                    <a:pt x="137" y="7"/>
                    <a:pt x="138" y="8"/>
                  </a:cubicBezTo>
                  <a:cubicBezTo>
                    <a:pt x="139" y="9"/>
                    <a:pt x="138" y="9"/>
                    <a:pt x="139" y="11"/>
                  </a:cubicBezTo>
                  <a:cubicBezTo>
                    <a:pt x="140" y="13"/>
                    <a:pt x="141" y="16"/>
                    <a:pt x="138" y="16"/>
                  </a:cubicBezTo>
                  <a:cubicBezTo>
                    <a:pt x="136" y="16"/>
                    <a:pt x="133" y="15"/>
                    <a:pt x="130" y="15"/>
                  </a:cubicBezTo>
                  <a:cubicBezTo>
                    <a:pt x="127" y="15"/>
                    <a:pt x="125" y="14"/>
                    <a:pt x="122" y="13"/>
                  </a:cubicBezTo>
                  <a:cubicBezTo>
                    <a:pt x="120" y="13"/>
                    <a:pt x="117" y="13"/>
                    <a:pt x="115" y="13"/>
                  </a:cubicBezTo>
                  <a:cubicBezTo>
                    <a:pt x="110" y="13"/>
                    <a:pt x="104" y="12"/>
                    <a:pt x="98" y="12"/>
                  </a:cubicBezTo>
                  <a:cubicBezTo>
                    <a:pt x="99" y="17"/>
                    <a:pt x="101" y="22"/>
                    <a:pt x="103" y="26"/>
                  </a:cubicBezTo>
                  <a:cubicBezTo>
                    <a:pt x="105" y="31"/>
                    <a:pt x="109" y="36"/>
                    <a:pt x="108" y="41"/>
                  </a:cubicBezTo>
                  <a:cubicBezTo>
                    <a:pt x="108" y="42"/>
                    <a:pt x="108" y="43"/>
                    <a:pt x="108" y="43"/>
                  </a:cubicBezTo>
                  <a:cubicBezTo>
                    <a:pt x="107" y="44"/>
                    <a:pt x="107" y="43"/>
                    <a:pt x="107" y="43"/>
                  </a:cubicBezTo>
                  <a:cubicBezTo>
                    <a:pt x="107" y="43"/>
                    <a:pt x="105" y="43"/>
                    <a:pt x="105" y="43"/>
                  </a:cubicBezTo>
                  <a:cubicBezTo>
                    <a:pt x="104" y="43"/>
                    <a:pt x="102" y="44"/>
                    <a:pt x="101" y="44"/>
                  </a:cubicBezTo>
                  <a:cubicBezTo>
                    <a:pt x="100" y="45"/>
                    <a:pt x="99" y="46"/>
                    <a:pt x="98" y="47"/>
                  </a:cubicBezTo>
                  <a:cubicBezTo>
                    <a:pt x="97" y="48"/>
                    <a:pt x="97" y="50"/>
                    <a:pt x="96" y="51"/>
                  </a:cubicBezTo>
                  <a:cubicBezTo>
                    <a:pt x="95" y="54"/>
                    <a:pt x="92" y="53"/>
                    <a:pt x="90" y="52"/>
                  </a:cubicBezTo>
                  <a:cubicBezTo>
                    <a:pt x="89" y="51"/>
                    <a:pt x="88" y="48"/>
                    <a:pt x="86" y="48"/>
                  </a:cubicBezTo>
                  <a:cubicBezTo>
                    <a:pt x="85" y="47"/>
                    <a:pt x="84" y="48"/>
                    <a:pt x="83" y="48"/>
                  </a:cubicBezTo>
                  <a:cubicBezTo>
                    <a:pt x="82" y="48"/>
                    <a:pt x="80" y="47"/>
                    <a:pt x="79" y="47"/>
                  </a:cubicBezTo>
                  <a:cubicBezTo>
                    <a:pt x="78" y="47"/>
                    <a:pt x="77" y="48"/>
                    <a:pt x="75" y="48"/>
                  </a:cubicBezTo>
                  <a:cubicBezTo>
                    <a:pt x="74" y="48"/>
                    <a:pt x="73" y="47"/>
                    <a:pt x="72" y="46"/>
                  </a:cubicBezTo>
                  <a:cubicBezTo>
                    <a:pt x="70" y="45"/>
                    <a:pt x="67" y="44"/>
                    <a:pt x="65" y="43"/>
                  </a:cubicBezTo>
                  <a:cubicBezTo>
                    <a:pt x="65" y="43"/>
                    <a:pt x="64" y="43"/>
                    <a:pt x="64" y="43"/>
                  </a:cubicBezTo>
                  <a:cubicBezTo>
                    <a:pt x="63" y="42"/>
                    <a:pt x="61" y="41"/>
                    <a:pt x="60" y="42"/>
                  </a:cubicBezTo>
                  <a:cubicBezTo>
                    <a:pt x="60" y="42"/>
                    <a:pt x="60" y="43"/>
                    <a:pt x="60" y="44"/>
                  </a:cubicBezTo>
                  <a:cubicBezTo>
                    <a:pt x="60" y="44"/>
                    <a:pt x="60" y="44"/>
                    <a:pt x="60" y="44"/>
                  </a:cubicBezTo>
                  <a:cubicBezTo>
                    <a:pt x="60" y="45"/>
                    <a:pt x="60" y="46"/>
                    <a:pt x="60" y="46"/>
                  </a:cubicBezTo>
                  <a:cubicBezTo>
                    <a:pt x="60" y="46"/>
                    <a:pt x="60" y="46"/>
                    <a:pt x="60" y="46"/>
                  </a:cubicBezTo>
                  <a:cubicBezTo>
                    <a:pt x="60" y="47"/>
                    <a:pt x="60" y="47"/>
                    <a:pt x="60" y="47"/>
                  </a:cubicBezTo>
                  <a:cubicBezTo>
                    <a:pt x="59" y="52"/>
                    <a:pt x="56" y="48"/>
                    <a:pt x="54" y="50"/>
                  </a:cubicBezTo>
                  <a:cubicBezTo>
                    <a:pt x="52" y="51"/>
                    <a:pt x="54" y="54"/>
                    <a:pt x="53" y="56"/>
                  </a:cubicBezTo>
                  <a:cubicBezTo>
                    <a:pt x="51" y="58"/>
                    <a:pt x="48" y="59"/>
                    <a:pt x="46" y="60"/>
                  </a:cubicBezTo>
                  <a:cubicBezTo>
                    <a:pt x="44" y="62"/>
                    <a:pt x="41" y="63"/>
                    <a:pt x="39" y="65"/>
                  </a:cubicBezTo>
                  <a:cubicBezTo>
                    <a:pt x="37" y="66"/>
                    <a:pt x="34" y="67"/>
                    <a:pt x="32" y="68"/>
                  </a:cubicBezTo>
                  <a:cubicBezTo>
                    <a:pt x="31" y="69"/>
                    <a:pt x="30" y="69"/>
                    <a:pt x="29" y="69"/>
                  </a:cubicBezTo>
                  <a:cubicBezTo>
                    <a:pt x="29" y="71"/>
                    <a:pt x="29" y="72"/>
                    <a:pt x="28" y="73"/>
                  </a:cubicBezTo>
                  <a:cubicBezTo>
                    <a:pt x="28" y="75"/>
                    <a:pt x="27" y="77"/>
                    <a:pt x="26" y="79"/>
                  </a:cubicBezTo>
                  <a:cubicBezTo>
                    <a:pt x="24" y="83"/>
                    <a:pt x="25" y="87"/>
                    <a:pt x="24" y="91"/>
                  </a:cubicBezTo>
                  <a:cubicBezTo>
                    <a:pt x="23" y="94"/>
                    <a:pt x="22" y="96"/>
                    <a:pt x="21" y="98"/>
                  </a:cubicBezTo>
                  <a:cubicBezTo>
                    <a:pt x="20" y="101"/>
                    <a:pt x="19" y="100"/>
                    <a:pt x="15" y="100"/>
                  </a:cubicBezTo>
                  <a:cubicBezTo>
                    <a:pt x="13" y="100"/>
                    <a:pt x="10" y="100"/>
                    <a:pt x="8" y="100"/>
                  </a:cubicBezTo>
                  <a:cubicBezTo>
                    <a:pt x="6" y="99"/>
                    <a:pt x="2" y="98"/>
                    <a:pt x="0" y="99"/>
                  </a:cubicBezTo>
                  <a:cubicBezTo>
                    <a:pt x="2" y="101"/>
                    <a:pt x="5" y="102"/>
                    <a:pt x="7" y="104"/>
                  </a:cubicBezTo>
                  <a:cubicBezTo>
                    <a:pt x="9" y="106"/>
                    <a:pt x="10" y="107"/>
                    <a:pt x="11" y="109"/>
                  </a:cubicBezTo>
                  <a:cubicBezTo>
                    <a:pt x="12" y="111"/>
                    <a:pt x="14" y="113"/>
                    <a:pt x="14" y="115"/>
                  </a:cubicBezTo>
                  <a:cubicBezTo>
                    <a:pt x="14" y="115"/>
                    <a:pt x="14" y="115"/>
                    <a:pt x="14" y="116"/>
                  </a:cubicBezTo>
                  <a:cubicBezTo>
                    <a:pt x="16" y="117"/>
                    <a:pt x="17" y="120"/>
                    <a:pt x="20" y="123"/>
                  </a:cubicBezTo>
                  <a:cubicBezTo>
                    <a:pt x="23" y="125"/>
                    <a:pt x="24" y="125"/>
                    <a:pt x="28" y="125"/>
                  </a:cubicBezTo>
                  <a:cubicBezTo>
                    <a:pt x="30" y="125"/>
                    <a:pt x="35" y="127"/>
                    <a:pt x="36" y="126"/>
                  </a:cubicBezTo>
                  <a:cubicBezTo>
                    <a:pt x="39" y="126"/>
                    <a:pt x="39" y="123"/>
                    <a:pt x="41" y="123"/>
                  </a:cubicBezTo>
                  <a:cubicBezTo>
                    <a:pt x="43" y="126"/>
                    <a:pt x="46" y="122"/>
                    <a:pt x="49" y="123"/>
                  </a:cubicBezTo>
                  <a:cubicBezTo>
                    <a:pt x="51" y="124"/>
                    <a:pt x="54" y="130"/>
                    <a:pt x="56" y="132"/>
                  </a:cubicBezTo>
                  <a:cubicBezTo>
                    <a:pt x="59" y="136"/>
                    <a:pt x="62" y="135"/>
                    <a:pt x="67" y="136"/>
                  </a:cubicBezTo>
                  <a:cubicBezTo>
                    <a:pt x="68" y="136"/>
                    <a:pt x="70" y="138"/>
                    <a:pt x="72" y="137"/>
                  </a:cubicBezTo>
                  <a:cubicBezTo>
                    <a:pt x="74" y="137"/>
                    <a:pt x="74" y="135"/>
                    <a:pt x="75" y="134"/>
                  </a:cubicBezTo>
                  <a:cubicBezTo>
                    <a:pt x="78" y="137"/>
                    <a:pt x="79" y="139"/>
                    <a:pt x="84" y="140"/>
                  </a:cubicBezTo>
                  <a:cubicBezTo>
                    <a:pt x="87" y="140"/>
                    <a:pt x="89" y="140"/>
                    <a:pt x="92" y="141"/>
                  </a:cubicBezTo>
                  <a:cubicBezTo>
                    <a:pt x="93" y="137"/>
                    <a:pt x="90" y="136"/>
                    <a:pt x="90" y="132"/>
                  </a:cubicBezTo>
                  <a:cubicBezTo>
                    <a:pt x="91" y="128"/>
                    <a:pt x="92" y="126"/>
                    <a:pt x="88" y="123"/>
                  </a:cubicBezTo>
                  <a:cubicBezTo>
                    <a:pt x="89" y="124"/>
                    <a:pt x="97" y="122"/>
                    <a:pt x="99" y="122"/>
                  </a:cubicBezTo>
                  <a:cubicBezTo>
                    <a:pt x="102" y="122"/>
                    <a:pt x="106" y="122"/>
                    <a:pt x="110" y="122"/>
                  </a:cubicBezTo>
                  <a:cubicBezTo>
                    <a:pt x="112" y="122"/>
                    <a:pt x="115" y="123"/>
                    <a:pt x="117" y="123"/>
                  </a:cubicBezTo>
                  <a:cubicBezTo>
                    <a:pt x="123" y="122"/>
                    <a:pt x="117" y="117"/>
                    <a:pt x="118" y="114"/>
                  </a:cubicBezTo>
                  <a:cubicBezTo>
                    <a:pt x="122" y="113"/>
                    <a:pt x="122" y="119"/>
                    <a:pt x="125" y="120"/>
                  </a:cubicBezTo>
                  <a:cubicBezTo>
                    <a:pt x="128" y="121"/>
                    <a:pt x="133" y="120"/>
                    <a:pt x="135" y="120"/>
                  </a:cubicBezTo>
                  <a:cubicBezTo>
                    <a:pt x="144" y="120"/>
                    <a:pt x="140" y="126"/>
                    <a:pt x="141" y="132"/>
                  </a:cubicBezTo>
                  <a:cubicBezTo>
                    <a:pt x="147" y="133"/>
                    <a:pt x="155" y="132"/>
                    <a:pt x="156" y="126"/>
                  </a:cubicBezTo>
                  <a:cubicBezTo>
                    <a:pt x="157" y="122"/>
                    <a:pt x="154" y="120"/>
                    <a:pt x="159" y="119"/>
                  </a:cubicBezTo>
                  <a:cubicBezTo>
                    <a:pt x="161" y="119"/>
                    <a:pt x="165" y="119"/>
                    <a:pt x="167" y="119"/>
                  </a:cubicBezTo>
                  <a:cubicBezTo>
                    <a:pt x="174" y="119"/>
                    <a:pt x="180" y="120"/>
                    <a:pt x="187" y="120"/>
                  </a:cubicBezTo>
                  <a:cubicBezTo>
                    <a:pt x="190" y="120"/>
                    <a:pt x="195" y="121"/>
                    <a:pt x="198" y="120"/>
                  </a:cubicBezTo>
                  <a:cubicBezTo>
                    <a:pt x="200" y="120"/>
                    <a:pt x="200" y="118"/>
                    <a:pt x="202" y="118"/>
                  </a:cubicBezTo>
                  <a:cubicBezTo>
                    <a:pt x="203" y="118"/>
                    <a:pt x="205" y="118"/>
                    <a:pt x="206" y="119"/>
                  </a:cubicBezTo>
                  <a:cubicBezTo>
                    <a:pt x="213" y="120"/>
                    <a:pt x="220" y="122"/>
                    <a:pt x="227" y="123"/>
                  </a:cubicBezTo>
                  <a:cubicBezTo>
                    <a:pt x="229" y="124"/>
                    <a:pt x="233" y="125"/>
                    <a:pt x="235" y="127"/>
                  </a:cubicBezTo>
                  <a:cubicBezTo>
                    <a:pt x="236" y="128"/>
                    <a:pt x="235" y="130"/>
                    <a:pt x="236" y="131"/>
                  </a:cubicBezTo>
                  <a:cubicBezTo>
                    <a:pt x="238" y="132"/>
                    <a:pt x="240" y="132"/>
                    <a:pt x="242" y="132"/>
                  </a:cubicBezTo>
                  <a:cubicBezTo>
                    <a:pt x="246" y="132"/>
                    <a:pt x="247" y="130"/>
                    <a:pt x="251" y="128"/>
                  </a:cubicBezTo>
                  <a:cubicBezTo>
                    <a:pt x="254" y="127"/>
                    <a:pt x="258" y="126"/>
                    <a:pt x="261" y="125"/>
                  </a:cubicBezTo>
                  <a:cubicBezTo>
                    <a:pt x="263" y="125"/>
                    <a:pt x="265" y="124"/>
                    <a:pt x="267" y="124"/>
                  </a:cubicBezTo>
                  <a:cubicBezTo>
                    <a:pt x="267" y="122"/>
                    <a:pt x="267" y="120"/>
                    <a:pt x="268" y="119"/>
                  </a:cubicBezTo>
                  <a:cubicBezTo>
                    <a:pt x="268" y="119"/>
                    <a:pt x="268" y="119"/>
                    <a:pt x="268" y="119"/>
                  </a:cubicBezTo>
                  <a:cubicBezTo>
                    <a:pt x="267" y="117"/>
                    <a:pt x="266" y="115"/>
                    <a:pt x="267" y="113"/>
                  </a:cubicBezTo>
                  <a:cubicBezTo>
                    <a:pt x="267" y="110"/>
                    <a:pt x="268" y="108"/>
                    <a:pt x="269" y="106"/>
                  </a:cubicBezTo>
                  <a:cubicBezTo>
                    <a:pt x="269" y="104"/>
                    <a:pt x="269" y="103"/>
                    <a:pt x="270" y="102"/>
                  </a:cubicBezTo>
                  <a:cubicBezTo>
                    <a:pt x="270" y="100"/>
                    <a:pt x="272" y="100"/>
                    <a:pt x="272" y="98"/>
                  </a:cubicBezTo>
                  <a:cubicBezTo>
                    <a:pt x="273" y="95"/>
                    <a:pt x="272" y="92"/>
                    <a:pt x="272" y="9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96"/>
            <p:cNvSpPr>
              <a:spLocks/>
            </p:cNvSpPr>
            <p:nvPr/>
          </p:nvSpPr>
          <p:spPr bwMode="auto">
            <a:xfrm>
              <a:off x="5986463" y="1874838"/>
              <a:ext cx="652462" cy="869950"/>
            </a:xfrm>
            <a:custGeom>
              <a:avLst/>
              <a:gdLst>
                <a:gd name="T0" fmla="*/ 167 w 174"/>
                <a:gd name="T1" fmla="*/ 51 h 232"/>
                <a:gd name="T2" fmla="*/ 167 w 174"/>
                <a:gd name="T3" fmla="*/ 47 h 232"/>
                <a:gd name="T4" fmla="*/ 157 w 174"/>
                <a:gd name="T5" fmla="*/ 49 h 232"/>
                <a:gd name="T6" fmla="*/ 152 w 174"/>
                <a:gd name="T7" fmla="*/ 46 h 232"/>
                <a:gd name="T8" fmla="*/ 146 w 174"/>
                <a:gd name="T9" fmla="*/ 43 h 232"/>
                <a:gd name="T10" fmla="*/ 142 w 174"/>
                <a:gd name="T11" fmla="*/ 34 h 232"/>
                <a:gd name="T12" fmla="*/ 136 w 174"/>
                <a:gd name="T13" fmla="*/ 17 h 232"/>
                <a:gd name="T14" fmla="*/ 127 w 174"/>
                <a:gd name="T15" fmla="*/ 12 h 232"/>
                <a:gd name="T16" fmla="*/ 116 w 174"/>
                <a:gd name="T17" fmla="*/ 9 h 232"/>
                <a:gd name="T18" fmla="*/ 115 w 174"/>
                <a:gd name="T19" fmla="*/ 3 h 232"/>
                <a:gd name="T20" fmla="*/ 110 w 174"/>
                <a:gd name="T21" fmla="*/ 0 h 232"/>
                <a:gd name="T22" fmla="*/ 104 w 174"/>
                <a:gd name="T23" fmla="*/ 8 h 232"/>
                <a:gd name="T24" fmla="*/ 97 w 174"/>
                <a:gd name="T25" fmla="*/ 16 h 232"/>
                <a:gd name="T26" fmla="*/ 86 w 174"/>
                <a:gd name="T27" fmla="*/ 27 h 232"/>
                <a:gd name="T28" fmla="*/ 81 w 174"/>
                <a:gd name="T29" fmla="*/ 30 h 232"/>
                <a:gd name="T30" fmla="*/ 63 w 174"/>
                <a:gd name="T31" fmla="*/ 40 h 232"/>
                <a:gd name="T32" fmla="*/ 42 w 174"/>
                <a:gd name="T33" fmla="*/ 46 h 232"/>
                <a:gd name="T34" fmla="*/ 19 w 174"/>
                <a:gd name="T35" fmla="*/ 57 h 232"/>
                <a:gd name="T36" fmla="*/ 10 w 174"/>
                <a:gd name="T37" fmla="*/ 79 h 232"/>
                <a:gd name="T38" fmla="*/ 21 w 174"/>
                <a:gd name="T39" fmla="*/ 101 h 232"/>
                <a:gd name="T40" fmla="*/ 23 w 174"/>
                <a:gd name="T41" fmla="*/ 122 h 232"/>
                <a:gd name="T42" fmla="*/ 6 w 174"/>
                <a:gd name="T43" fmla="*/ 133 h 232"/>
                <a:gd name="T44" fmla="*/ 4 w 174"/>
                <a:gd name="T45" fmla="*/ 142 h 232"/>
                <a:gd name="T46" fmla="*/ 6 w 174"/>
                <a:gd name="T47" fmla="*/ 153 h 232"/>
                <a:gd name="T48" fmla="*/ 7 w 174"/>
                <a:gd name="T49" fmla="*/ 168 h 232"/>
                <a:gd name="T50" fmla="*/ 22 w 174"/>
                <a:gd name="T51" fmla="*/ 162 h 232"/>
                <a:gd name="T52" fmla="*/ 30 w 174"/>
                <a:gd name="T53" fmla="*/ 167 h 232"/>
                <a:gd name="T54" fmla="*/ 38 w 174"/>
                <a:gd name="T55" fmla="*/ 172 h 232"/>
                <a:gd name="T56" fmla="*/ 44 w 174"/>
                <a:gd name="T57" fmla="*/ 190 h 232"/>
                <a:gd name="T58" fmla="*/ 52 w 174"/>
                <a:gd name="T59" fmla="*/ 207 h 232"/>
                <a:gd name="T60" fmla="*/ 54 w 174"/>
                <a:gd name="T61" fmla="*/ 225 h 232"/>
                <a:gd name="T62" fmla="*/ 60 w 174"/>
                <a:gd name="T63" fmla="*/ 232 h 232"/>
                <a:gd name="T64" fmla="*/ 68 w 174"/>
                <a:gd name="T65" fmla="*/ 230 h 232"/>
                <a:gd name="T66" fmla="*/ 74 w 174"/>
                <a:gd name="T67" fmla="*/ 216 h 232"/>
                <a:gd name="T68" fmla="*/ 77 w 174"/>
                <a:gd name="T69" fmla="*/ 207 h 232"/>
                <a:gd name="T70" fmla="*/ 86 w 174"/>
                <a:gd name="T71" fmla="*/ 198 h 232"/>
                <a:gd name="T72" fmla="*/ 96 w 174"/>
                <a:gd name="T73" fmla="*/ 195 h 232"/>
                <a:gd name="T74" fmla="*/ 97 w 174"/>
                <a:gd name="T75" fmla="*/ 184 h 232"/>
                <a:gd name="T76" fmla="*/ 94 w 174"/>
                <a:gd name="T77" fmla="*/ 179 h 232"/>
                <a:gd name="T78" fmla="*/ 102 w 174"/>
                <a:gd name="T79" fmla="*/ 178 h 232"/>
                <a:gd name="T80" fmla="*/ 97 w 174"/>
                <a:gd name="T81" fmla="*/ 165 h 232"/>
                <a:gd name="T82" fmla="*/ 94 w 174"/>
                <a:gd name="T83" fmla="*/ 157 h 232"/>
                <a:gd name="T84" fmla="*/ 87 w 174"/>
                <a:gd name="T85" fmla="*/ 146 h 232"/>
                <a:gd name="T86" fmla="*/ 80 w 174"/>
                <a:gd name="T87" fmla="*/ 136 h 232"/>
                <a:gd name="T88" fmla="*/ 76 w 174"/>
                <a:gd name="T89" fmla="*/ 125 h 232"/>
                <a:gd name="T90" fmla="*/ 71 w 174"/>
                <a:gd name="T91" fmla="*/ 119 h 232"/>
                <a:gd name="T92" fmla="*/ 57 w 174"/>
                <a:gd name="T93" fmla="*/ 116 h 232"/>
                <a:gd name="T94" fmla="*/ 60 w 174"/>
                <a:gd name="T95" fmla="*/ 110 h 232"/>
                <a:gd name="T96" fmla="*/ 64 w 174"/>
                <a:gd name="T97" fmla="*/ 106 h 232"/>
                <a:gd name="T98" fmla="*/ 71 w 174"/>
                <a:gd name="T99" fmla="*/ 108 h 232"/>
                <a:gd name="T100" fmla="*/ 77 w 174"/>
                <a:gd name="T101" fmla="*/ 102 h 232"/>
                <a:gd name="T102" fmla="*/ 84 w 174"/>
                <a:gd name="T103" fmla="*/ 92 h 232"/>
                <a:gd name="T104" fmla="*/ 88 w 174"/>
                <a:gd name="T105" fmla="*/ 82 h 232"/>
                <a:gd name="T106" fmla="*/ 104 w 174"/>
                <a:gd name="T107" fmla="*/ 78 h 232"/>
                <a:gd name="T108" fmla="*/ 111 w 174"/>
                <a:gd name="T109" fmla="*/ 80 h 232"/>
                <a:gd name="T110" fmla="*/ 123 w 174"/>
                <a:gd name="T111" fmla="*/ 77 h 232"/>
                <a:gd name="T112" fmla="*/ 131 w 174"/>
                <a:gd name="T113" fmla="*/ 83 h 232"/>
                <a:gd name="T114" fmla="*/ 143 w 174"/>
                <a:gd name="T115" fmla="*/ 89 h 232"/>
                <a:gd name="T116" fmla="*/ 157 w 174"/>
                <a:gd name="T117" fmla="*/ 87 h 232"/>
                <a:gd name="T118" fmla="*/ 169 w 174"/>
                <a:gd name="T119" fmla="*/ 83 h 232"/>
                <a:gd name="T120" fmla="*/ 173 w 174"/>
                <a:gd name="T121" fmla="*/ 73 h 232"/>
                <a:gd name="T122" fmla="*/ 167 w 174"/>
                <a:gd name="T123" fmla="*/ 6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232">
                  <a:moveTo>
                    <a:pt x="165" y="62"/>
                  </a:moveTo>
                  <a:cubicBezTo>
                    <a:pt x="164" y="59"/>
                    <a:pt x="164" y="54"/>
                    <a:pt x="167" y="51"/>
                  </a:cubicBezTo>
                  <a:cubicBezTo>
                    <a:pt x="168" y="51"/>
                    <a:pt x="168" y="51"/>
                    <a:pt x="168" y="49"/>
                  </a:cubicBezTo>
                  <a:cubicBezTo>
                    <a:pt x="168" y="48"/>
                    <a:pt x="167" y="47"/>
                    <a:pt x="167" y="47"/>
                  </a:cubicBezTo>
                  <a:cubicBezTo>
                    <a:pt x="165" y="45"/>
                    <a:pt x="163" y="45"/>
                    <a:pt x="161" y="46"/>
                  </a:cubicBezTo>
                  <a:cubicBezTo>
                    <a:pt x="160" y="47"/>
                    <a:pt x="159" y="49"/>
                    <a:pt x="157" y="49"/>
                  </a:cubicBezTo>
                  <a:cubicBezTo>
                    <a:pt x="155" y="48"/>
                    <a:pt x="155" y="47"/>
                    <a:pt x="154" y="46"/>
                  </a:cubicBezTo>
                  <a:cubicBezTo>
                    <a:pt x="154" y="46"/>
                    <a:pt x="152" y="46"/>
                    <a:pt x="152" y="46"/>
                  </a:cubicBezTo>
                  <a:cubicBezTo>
                    <a:pt x="151" y="45"/>
                    <a:pt x="151" y="42"/>
                    <a:pt x="149" y="43"/>
                  </a:cubicBezTo>
                  <a:cubicBezTo>
                    <a:pt x="149" y="46"/>
                    <a:pt x="147" y="44"/>
                    <a:pt x="146" y="43"/>
                  </a:cubicBezTo>
                  <a:cubicBezTo>
                    <a:pt x="145" y="43"/>
                    <a:pt x="143" y="43"/>
                    <a:pt x="142" y="42"/>
                  </a:cubicBezTo>
                  <a:cubicBezTo>
                    <a:pt x="141" y="40"/>
                    <a:pt x="142" y="36"/>
                    <a:pt x="142" y="34"/>
                  </a:cubicBezTo>
                  <a:cubicBezTo>
                    <a:pt x="143" y="29"/>
                    <a:pt x="142" y="23"/>
                    <a:pt x="143" y="18"/>
                  </a:cubicBezTo>
                  <a:cubicBezTo>
                    <a:pt x="141" y="18"/>
                    <a:pt x="138" y="18"/>
                    <a:pt x="136" y="17"/>
                  </a:cubicBezTo>
                  <a:cubicBezTo>
                    <a:pt x="133" y="17"/>
                    <a:pt x="132" y="15"/>
                    <a:pt x="130" y="14"/>
                  </a:cubicBezTo>
                  <a:cubicBezTo>
                    <a:pt x="129" y="13"/>
                    <a:pt x="128" y="12"/>
                    <a:pt x="127" y="12"/>
                  </a:cubicBezTo>
                  <a:cubicBezTo>
                    <a:pt x="126" y="10"/>
                    <a:pt x="125" y="11"/>
                    <a:pt x="123" y="11"/>
                  </a:cubicBezTo>
                  <a:cubicBezTo>
                    <a:pt x="122" y="10"/>
                    <a:pt x="117" y="10"/>
                    <a:pt x="116" y="9"/>
                  </a:cubicBezTo>
                  <a:cubicBezTo>
                    <a:pt x="117" y="8"/>
                    <a:pt x="119" y="7"/>
                    <a:pt x="118" y="6"/>
                  </a:cubicBezTo>
                  <a:cubicBezTo>
                    <a:pt x="118" y="5"/>
                    <a:pt x="115" y="4"/>
                    <a:pt x="115" y="3"/>
                  </a:cubicBezTo>
                  <a:cubicBezTo>
                    <a:pt x="113" y="2"/>
                    <a:pt x="112" y="1"/>
                    <a:pt x="111" y="1"/>
                  </a:cubicBezTo>
                  <a:cubicBezTo>
                    <a:pt x="111" y="0"/>
                    <a:pt x="111" y="0"/>
                    <a:pt x="110" y="0"/>
                  </a:cubicBezTo>
                  <a:cubicBezTo>
                    <a:pt x="109" y="2"/>
                    <a:pt x="108" y="3"/>
                    <a:pt x="107" y="5"/>
                  </a:cubicBezTo>
                  <a:cubicBezTo>
                    <a:pt x="106" y="6"/>
                    <a:pt x="105" y="7"/>
                    <a:pt x="104" y="8"/>
                  </a:cubicBezTo>
                  <a:cubicBezTo>
                    <a:pt x="103" y="9"/>
                    <a:pt x="102" y="10"/>
                    <a:pt x="101" y="11"/>
                  </a:cubicBezTo>
                  <a:cubicBezTo>
                    <a:pt x="100" y="13"/>
                    <a:pt x="98" y="14"/>
                    <a:pt x="97" y="16"/>
                  </a:cubicBezTo>
                  <a:cubicBezTo>
                    <a:pt x="95" y="18"/>
                    <a:pt x="94" y="20"/>
                    <a:pt x="92" y="21"/>
                  </a:cubicBezTo>
                  <a:cubicBezTo>
                    <a:pt x="90" y="23"/>
                    <a:pt x="88" y="25"/>
                    <a:pt x="86" y="27"/>
                  </a:cubicBezTo>
                  <a:cubicBezTo>
                    <a:pt x="85" y="27"/>
                    <a:pt x="84" y="28"/>
                    <a:pt x="83" y="29"/>
                  </a:cubicBezTo>
                  <a:cubicBezTo>
                    <a:pt x="83" y="29"/>
                    <a:pt x="82" y="30"/>
                    <a:pt x="81" y="30"/>
                  </a:cubicBezTo>
                  <a:cubicBezTo>
                    <a:pt x="78" y="33"/>
                    <a:pt x="74" y="35"/>
                    <a:pt x="70" y="37"/>
                  </a:cubicBezTo>
                  <a:cubicBezTo>
                    <a:pt x="68" y="39"/>
                    <a:pt x="65" y="38"/>
                    <a:pt x="63" y="40"/>
                  </a:cubicBezTo>
                  <a:cubicBezTo>
                    <a:pt x="58" y="41"/>
                    <a:pt x="54" y="42"/>
                    <a:pt x="49" y="43"/>
                  </a:cubicBezTo>
                  <a:cubicBezTo>
                    <a:pt x="47" y="44"/>
                    <a:pt x="45" y="46"/>
                    <a:pt x="42" y="46"/>
                  </a:cubicBezTo>
                  <a:cubicBezTo>
                    <a:pt x="37" y="47"/>
                    <a:pt x="34" y="47"/>
                    <a:pt x="30" y="50"/>
                  </a:cubicBezTo>
                  <a:cubicBezTo>
                    <a:pt x="27" y="53"/>
                    <a:pt x="22" y="54"/>
                    <a:pt x="19" y="57"/>
                  </a:cubicBezTo>
                  <a:cubicBezTo>
                    <a:pt x="15" y="61"/>
                    <a:pt x="14" y="64"/>
                    <a:pt x="13" y="68"/>
                  </a:cubicBezTo>
                  <a:cubicBezTo>
                    <a:pt x="12" y="72"/>
                    <a:pt x="9" y="76"/>
                    <a:pt x="10" y="79"/>
                  </a:cubicBezTo>
                  <a:cubicBezTo>
                    <a:pt x="10" y="83"/>
                    <a:pt x="12" y="87"/>
                    <a:pt x="14" y="90"/>
                  </a:cubicBezTo>
                  <a:cubicBezTo>
                    <a:pt x="16" y="93"/>
                    <a:pt x="19" y="97"/>
                    <a:pt x="21" y="101"/>
                  </a:cubicBezTo>
                  <a:cubicBezTo>
                    <a:pt x="23" y="104"/>
                    <a:pt x="26" y="107"/>
                    <a:pt x="26" y="111"/>
                  </a:cubicBezTo>
                  <a:cubicBezTo>
                    <a:pt x="26" y="115"/>
                    <a:pt x="25" y="120"/>
                    <a:pt x="23" y="122"/>
                  </a:cubicBezTo>
                  <a:cubicBezTo>
                    <a:pt x="20" y="125"/>
                    <a:pt x="16" y="125"/>
                    <a:pt x="13" y="128"/>
                  </a:cubicBezTo>
                  <a:cubicBezTo>
                    <a:pt x="11" y="129"/>
                    <a:pt x="9" y="131"/>
                    <a:pt x="6" y="133"/>
                  </a:cubicBezTo>
                  <a:cubicBezTo>
                    <a:pt x="5" y="134"/>
                    <a:pt x="3" y="135"/>
                    <a:pt x="2" y="136"/>
                  </a:cubicBezTo>
                  <a:cubicBezTo>
                    <a:pt x="0" y="138"/>
                    <a:pt x="3" y="140"/>
                    <a:pt x="4" y="142"/>
                  </a:cubicBezTo>
                  <a:cubicBezTo>
                    <a:pt x="6" y="144"/>
                    <a:pt x="7" y="144"/>
                    <a:pt x="7" y="147"/>
                  </a:cubicBezTo>
                  <a:cubicBezTo>
                    <a:pt x="6" y="149"/>
                    <a:pt x="6" y="151"/>
                    <a:pt x="6" y="153"/>
                  </a:cubicBezTo>
                  <a:cubicBezTo>
                    <a:pt x="6" y="157"/>
                    <a:pt x="6" y="160"/>
                    <a:pt x="6" y="164"/>
                  </a:cubicBezTo>
                  <a:cubicBezTo>
                    <a:pt x="6" y="166"/>
                    <a:pt x="5" y="167"/>
                    <a:pt x="7" y="168"/>
                  </a:cubicBezTo>
                  <a:cubicBezTo>
                    <a:pt x="9" y="168"/>
                    <a:pt x="10" y="167"/>
                    <a:pt x="11" y="167"/>
                  </a:cubicBezTo>
                  <a:cubicBezTo>
                    <a:pt x="14" y="165"/>
                    <a:pt x="21" y="166"/>
                    <a:pt x="22" y="162"/>
                  </a:cubicBezTo>
                  <a:cubicBezTo>
                    <a:pt x="23" y="163"/>
                    <a:pt x="24" y="165"/>
                    <a:pt x="25" y="166"/>
                  </a:cubicBezTo>
                  <a:cubicBezTo>
                    <a:pt x="26" y="167"/>
                    <a:pt x="28" y="167"/>
                    <a:pt x="30" y="167"/>
                  </a:cubicBezTo>
                  <a:cubicBezTo>
                    <a:pt x="32" y="168"/>
                    <a:pt x="33" y="167"/>
                    <a:pt x="34" y="168"/>
                  </a:cubicBezTo>
                  <a:cubicBezTo>
                    <a:pt x="36" y="169"/>
                    <a:pt x="37" y="171"/>
                    <a:pt x="38" y="172"/>
                  </a:cubicBezTo>
                  <a:cubicBezTo>
                    <a:pt x="40" y="175"/>
                    <a:pt x="40" y="177"/>
                    <a:pt x="41" y="180"/>
                  </a:cubicBezTo>
                  <a:cubicBezTo>
                    <a:pt x="41" y="183"/>
                    <a:pt x="43" y="187"/>
                    <a:pt x="44" y="190"/>
                  </a:cubicBezTo>
                  <a:cubicBezTo>
                    <a:pt x="46" y="192"/>
                    <a:pt x="47" y="195"/>
                    <a:pt x="48" y="198"/>
                  </a:cubicBezTo>
                  <a:cubicBezTo>
                    <a:pt x="49" y="202"/>
                    <a:pt x="52" y="204"/>
                    <a:pt x="52" y="207"/>
                  </a:cubicBezTo>
                  <a:cubicBezTo>
                    <a:pt x="53" y="210"/>
                    <a:pt x="53" y="213"/>
                    <a:pt x="53" y="216"/>
                  </a:cubicBezTo>
                  <a:cubicBezTo>
                    <a:pt x="52" y="218"/>
                    <a:pt x="51" y="224"/>
                    <a:pt x="54" y="225"/>
                  </a:cubicBezTo>
                  <a:cubicBezTo>
                    <a:pt x="55" y="226"/>
                    <a:pt x="54" y="229"/>
                    <a:pt x="54" y="231"/>
                  </a:cubicBezTo>
                  <a:cubicBezTo>
                    <a:pt x="55" y="232"/>
                    <a:pt x="58" y="232"/>
                    <a:pt x="60" y="232"/>
                  </a:cubicBezTo>
                  <a:cubicBezTo>
                    <a:pt x="61" y="232"/>
                    <a:pt x="63" y="232"/>
                    <a:pt x="64" y="232"/>
                  </a:cubicBezTo>
                  <a:cubicBezTo>
                    <a:pt x="67" y="232"/>
                    <a:pt x="67" y="232"/>
                    <a:pt x="68" y="230"/>
                  </a:cubicBezTo>
                  <a:cubicBezTo>
                    <a:pt x="69" y="227"/>
                    <a:pt x="69" y="223"/>
                    <a:pt x="70" y="220"/>
                  </a:cubicBezTo>
                  <a:cubicBezTo>
                    <a:pt x="71" y="218"/>
                    <a:pt x="71" y="217"/>
                    <a:pt x="74" y="216"/>
                  </a:cubicBezTo>
                  <a:cubicBezTo>
                    <a:pt x="75" y="216"/>
                    <a:pt x="77" y="217"/>
                    <a:pt x="79" y="217"/>
                  </a:cubicBezTo>
                  <a:cubicBezTo>
                    <a:pt x="79" y="214"/>
                    <a:pt x="78" y="211"/>
                    <a:pt x="77" y="207"/>
                  </a:cubicBezTo>
                  <a:cubicBezTo>
                    <a:pt x="76" y="204"/>
                    <a:pt x="72" y="201"/>
                    <a:pt x="72" y="197"/>
                  </a:cubicBezTo>
                  <a:cubicBezTo>
                    <a:pt x="77" y="197"/>
                    <a:pt x="82" y="197"/>
                    <a:pt x="86" y="198"/>
                  </a:cubicBezTo>
                  <a:cubicBezTo>
                    <a:pt x="89" y="198"/>
                    <a:pt x="90" y="199"/>
                    <a:pt x="93" y="199"/>
                  </a:cubicBezTo>
                  <a:cubicBezTo>
                    <a:pt x="96" y="198"/>
                    <a:pt x="96" y="198"/>
                    <a:pt x="96" y="195"/>
                  </a:cubicBezTo>
                  <a:cubicBezTo>
                    <a:pt x="97" y="193"/>
                    <a:pt x="96" y="191"/>
                    <a:pt x="96" y="189"/>
                  </a:cubicBezTo>
                  <a:cubicBezTo>
                    <a:pt x="96" y="187"/>
                    <a:pt x="97" y="185"/>
                    <a:pt x="97" y="184"/>
                  </a:cubicBezTo>
                  <a:cubicBezTo>
                    <a:pt x="96" y="183"/>
                    <a:pt x="95" y="183"/>
                    <a:pt x="94" y="182"/>
                  </a:cubicBezTo>
                  <a:cubicBezTo>
                    <a:pt x="93" y="181"/>
                    <a:pt x="94" y="180"/>
                    <a:pt x="94" y="179"/>
                  </a:cubicBezTo>
                  <a:cubicBezTo>
                    <a:pt x="93" y="178"/>
                    <a:pt x="93" y="176"/>
                    <a:pt x="93" y="174"/>
                  </a:cubicBezTo>
                  <a:cubicBezTo>
                    <a:pt x="96" y="175"/>
                    <a:pt x="99" y="176"/>
                    <a:pt x="102" y="178"/>
                  </a:cubicBezTo>
                  <a:cubicBezTo>
                    <a:pt x="100" y="175"/>
                    <a:pt x="99" y="173"/>
                    <a:pt x="98" y="170"/>
                  </a:cubicBezTo>
                  <a:cubicBezTo>
                    <a:pt x="98" y="168"/>
                    <a:pt x="98" y="167"/>
                    <a:pt x="97" y="165"/>
                  </a:cubicBezTo>
                  <a:cubicBezTo>
                    <a:pt x="96" y="163"/>
                    <a:pt x="95" y="161"/>
                    <a:pt x="94" y="159"/>
                  </a:cubicBezTo>
                  <a:cubicBezTo>
                    <a:pt x="94" y="159"/>
                    <a:pt x="94" y="158"/>
                    <a:pt x="94" y="157"/>
                  </a:cubicBezTo>
                  <a:cubicBezTo>
                    <a:pt x="93" y="155"/>
                    <a:pt x="92" y="154"/>
                    <a:pt x="91" y="152"/>
                  </a:cubicBezTo>
                  <a:cubicBezTo>
                    <a:pt x="90" y="150"/>
                    <a:pt x="88" y="148"/>
                    <a:pt x="87" y="146"/>
                  </a:cubicBezTo>
                  <a:cubicBezTo>
                    <a:pt x="86" y="144"/>
                    <a:pt x="86" y="143"/>
                    <a:pt x="86" y="141"/>
                  </a:cubicBezTo>
                  <a:cubicBezTo>
                    <a:pt x="85" y="139"/>
                    <a:pt x="82" y="137"/>
                    <a:pt x="80" y="136"/>
                  </a:cubicBezTo>
                  <a:cubicBezTo>
                    <a:pt x="79" y="135"/>
                    <a:pt x="76" y="134"/>
                    <a:pt x="76" y="132"/>
                  </a:cubicBezTo>
                  <a:cubicBezTo>
                    <a:pt x="75" y="129"/>
                    <a:pt x="78" y="127"/>
                    <a:pt x="76" y="125"/>
                  </a:cubicBezTo>
                  <a:cubicBezTo>
                    <a:pt x="75" y="123"/>
                    <a:pt x="74" y="123"/>
                    <a:pt x="73" y="121"/>
                  </a:cubicBezTo>
                  <a:cubicBezTo>
                    <a:pt x="72" y="120"/>
                    <a:pt x="73" y="120"/>
                    <a:pt x="71" y="119"/>
                  </a:cubicBezTo>
                  <a:cubicBezTo>
                    <a:pt x="68" y="119"/>
                    <a:pt x="65" y="119"/>
                    <a:pt x="62" y="118"/>
                  </a:cubicBezTo>
                  <a:cubicBezTo>
                    <a:pt x="60" y="118"/>
                    <a:pt x="58" y="118"/>
                    <a:pt x="57" y="116"/>
                  </a:cubicBezTo>
                  <a:cubicBezTo>
                    <a:pt x="59" y="115"/>
                    <a:pt x="61" y="116"/>
                    <a:pt x="61" y="113"/>
                  </a:cubicBezTo>
                  <a:cubicBezTo>
                    <a:pt x="61" y="113"/>
                    <a:pt x="60" y="111"/>
                    <a:pt x="60" y="110"/>
                  </a:cubicBezTo>
                  <a:cubicBezTo>
                    <a:pt x="60" y="110"/>
                    <a:pt x="60" y="108"/>
                    <a:pt x="60" y="108"/>
                  </a:cubicBezTo>
                  <a:cubicBezTo>
                    <a:pt x="60" y="105"/>
                    <a:pt x="61" y="106"/>
                    <a:pt x="64" y="106"/>
                  </a:cubicBezTo>
                  <a:cubicBezTo>
                    <a:pt x="66" y="106"/>
                    <a:pt x="68" y="105"/>
                    <a:pt x="69" y="106"/>
                  </a:cubicBezTo>
                  <a:cubicBezTo>
                    <a:pt x="70" y="107"/>
                    <a:pt x="70" y="108"/>
                    <a:pt x="71" y="108"/>
                  </a:cubicBezTo>
                  <a:cubicBezTo>
                    <a:pt x="72" y="108"/>
                    <a:pt x="73" y="108"/>
                    <a:pt x="74" y="108"/>
                  </a:cubicBezTo>
                  <a:cubicBezTo>
                    <a:pt x="75" y="107"/>
                    <a:pt x="76" y="103"/>
                    <a:pt x="77" y="102"/>
                  </a:cubicBezTo>
                  <a:cubicBezTo>
                    <a:pt x="79" y="100"/>
                    <a:pt x="81" y="99"/>
                    <a:pt x="83" y="98"/>
                  </a:cubicBezTo>
                  <a:cubicBezTo>
                    <a:pt x="85" y="96"/>
                    <a:pt x="84" y="95"/>
                    <a:pt x="84" y="92"/>
                  </a:cubicBezTo>
                  <a:cubicBezTo>
                    <a:pt x="85" y="90"/>
                    <a:pt x="86" y="90"/>
                    <a:pt x="87" y="88"/>
                  </a:cubicBezTo>
                  <a:cubicBezTo>
                    <a:pt x="87" y="86"/>
                    <a:pt x="86" y="84"/>
                    <a:pt x="88" y="82"/>
                  </a:cubicBezTo>
                  <a:cubicBezTo>
                    <a:pt x="90" y="77"/>
                    <a:pt x="94" y="78"/>
                    <a:pt x="99" y="78"/>
                  </a:cubicBezTo>
                  <a:cubicBezTo>
                    <a:pt x="100" y="78"/>
                    <a:pt x="102" y="78"/>
                    <a:pt x="104" y="78"/>
                  </a:cubicBezTo>
                  <a:cubicBezTo>
                    <a:pt x="106" y="78"/>
                    <a:pt x="106" y="79"/>
                    <a:pt x="107" y="80"/>
                  </a:cubicBezTo>
                  <a:cubicBezTo>
                    <a:pt x="108" y="80"/>
                    <a:pt x="110" y="80"/>
                    <a:pt x="111" y="80"/>
                  </a:cubicBezTo>
                  <a:cubicBezTo>
                    <a:pt x="114" y="80"/>
                    <a:pt x="117" y="81"/>
                    <a:pt x="119" y="79"/>
                  </a:cubicBezTo>
                  <a:cubicBezTo>
                    <a:pt x="121" y="78"/>
                    <a:pt x="121" y="77"/>
                    <a:pt x="123" y="77"/>
                  </a:cubicBezTo>
                  <a:cubicBezTo>
                    <a:pt x="125" y="77"/>
                    <a:pt x="126" y="78"/>
                    <a:pt x="127" y="79"/>
                  </a:cubicBezTo>
                  <a:cubicBezTo>
                    <a:pt x="128" y="81"/>
                    <a:pt x="129" y="82"/>
                    <a:pt x="131" y="83"/>
                  </a:cubicBezTo>
                  <a:cubicBezTo>
                    <a:pt x="134" y="84"/>
                    <a:pt x="137" y="85"/>
                    <a:pt x="140" y="86"/>
                  </a:cubicBezTo>
                  <a:cubicBezTo>
                    <a:pt x="143" y="87"/>
                    <a:pt x="142" y="87"/>
                    <a:pt x="143" y="89"/>
                  </a:cubicBezTo>
                  <a:cubicBezTo>
                    <a:pt x="145" y="91"/>
                    <a:pt x="148" y="89"/>
                    <a:pt x="150" y="90"/>
                  </a:cubicBezTo>
                  <a:cubicBezTo>
                    <a:pt x="152" y="87"/>
                    <a:pt x="154" y="87"/>
                    <a:pt x="157" y="87"/>
                  </a:cubicBezTo>
                  <a:cubicBezTo>
                    <a:pt x="160" y="87"/>
                    <a:pt x="164" y="88"/>
                    <a:pt x="166" y="87"/>
                  </a:cubicBezTo>
                  <a:cubicBezTo>
                    <a:pt x="169" y="87"/>
                    <a:pt x="169" y="85"/>
                    <a:pt x="169" y="83"/>
                  </a:cubicBezTo>
                  <a:cubicBezTo>
                    <a:pt x="169" y="80"/>
                    <a:pt x="169" y="80"/>
                    <a:pt x="170" y="78"/>
                  </a:cubicBezTo>
                  <a:cubicBezTo>
                    <a:pt x="172" y="76"/>
                    <a:pt x="173" y="75"/>
                    <a:pt x="173" y="73"/>
                  </a:cubicBezTo>
                  <a:cubicBezTo>
                    <a:pt x="174" y="72"/>
                    <a:pt x="173" y="71"/>
                    <a:pt x="173" y="69"/>
                  </a:cubicBezTo>
                  <a:cubicBezTo>
                    <a:pt x="171" y="68"/>
                    <a:pt x="169" y="68"/>
                    <a:pt x="167" y="67"/>
                  </a:cubicBezTo>
                  <a:cubicBezTo>
                    <a:pt x="166" y="66"/>
                    <a:pt x="165" y="63"/>
                    <a:pt x="165" y="62"/>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1" name="Freeform 97"/>
            <p:cNvSpPr>
              <a:spLocks/>
            </p:cNvSpPr>
            <p:nvPr/>
          </p:nvSpPr>
          <p:spPr bwMode="auto">
            <a:xfrm>
              <a:off x="6399213" y="1522413"/>
              <a:ext cx="914400" cy="935038"/>
            </a:xfrm>
            <a:custGeom>
              <a:avLst/>
              <a:gdLst>
                <a:gd name="T0" fmla="*/ 233 w 244"/>
                <a:gd name="T1" fmla="*/ 155 h 249"/>
                <a:gd name="T2" fmla="*/ 234 w 244"/>
                <a:gd name="T3" fmla="*/ 151 h 249"/>
                <a:gd name="T4" fmla="*/ 230 w 244"/>
                <a:gd name="T5" fmla="*/ 138 h 249"/>
                <a:gd name="T6" fmla="*/ 233 w 244"/>
                <a:gd name="T7" fmla="*/ 133 h 249"/>
                <a:gd name="T8" fmla="*/ 237 w 244"/>
                <a:gd name="T9" fmla="*/ 116 h 249"/>
                <a:gd name="T10" fmla="*/ 241 w 244"/>
                <a:gd name="T11" fmla="*/ 104 h 249"/>
                <a:gd name="T12" fmla="*/ 241 w 244"/>
                <a:gd name="T13" fmla="*/ 81 h 249"/>
                <a:gd name="T14" fmla="*/ 236 w 244"/>
                <a:gd name="T15" fmla="*/ 72 h 249"/>
                <a:gd name="T16" fmla="*/ 224 w 244"/>
                <a:gd name="T17" fmla="*/ 64 h 249"/>
                <a:gd name="T18" fmla="*/ 216 w 244"/>
                <a:gd name="T19" fmla="*/ 72 h 249"/>
                <a:gd name="T20" fmla="*/ 210 w 244"/>
                <a:gd name="T21" fmla="*/ 65 h 249"/>
                <a:gd name="T22" fmla="*/ 201 w 244"/>
                <a:gd name="T23" fmla="*/ 44 h 249"/>
                <a:gd name="T24" fmla="*/ 199 w 244"/>
                <a:gd name="T25" fmla="*/ 34 h 249"/>
                <a:gd name="T26" fmla="*/ 185 w 244"/>
                <a:gd name="T27" fmla="*/ 31 h 249"/>
                <a:gd name="T28" fmla="*/ 177 w 244"/>
                <a:gd name="T29" fmla="*/ 22 h 249"/>
                <a:gd name="T30" fmla="*/ 159 w 244"/>
                <a:gd name="T31" fmla="*/ 24 h 249"/>
                <a:gd name="T32" fmla="*/ 145 w 244"/>
                <a:gd name="T33" fmla="*/ 22 h 249"/>
                <a:gd name="T34" fmla="*/ 137 w 244"/>
                <a:gd name="T35" fmla="*/ 5 h 249"/>
                <a:gd name="T36" fmla="*/ 118 w 244"/>
                <a:gd name="T37" fmla="*/ 6 h 249"/>
                <a:gd name="T38" fmla="*/ 87 w 244"/>
                <a:gd name="T39" fmla="*/ 0 h 249"/>
                <a:gd name="T40" fmla="*/ 80 w 244"/>
                <a:gd name="T41" fmla="*/ 14 h 249"/>
                <a:gd name="T42" fmla="*/ 60 w 244"/>
                <a:gd name="T43" fmla="*/ 35 h 249"/>
                <a:gd name="T44" fmla="*/ 50 w 244"/>
                <a:gd name="T45" fmla="*/ 40 h 249"/>
                <a:gd name="T46" fmla="*/ 45 w 244"/>
                <a:gd name="T47" fmla="*/ 50 h 249"/>
                <a:gd name="T48" fmla="*/ 42 w 244"/>
                <a:gd name="T49" fmla="*/ 53 h 249"/>
                <a:gd name="T50" fmla="*/ 26 w 244"/>
                <a:gd name="T51" fmla="*/ 68 h 249"/>
                <a:gd name="T52" fmla="*/ 8 w 244"/>
                <a:gd name="T53" fmla="*/ 85 h 249"/>
                <a:gd name="T54" fmla="*/ 0 w 244"/>
                <a:gd name="T55" fmla="*/ 94 h 249"/>
                <a:gd name="T56" fmla="*/ 5 w 244"/>
                <a:gd name="T57" fmla="*/ 97 h 249"/>
                <a:gd name="T58" fmla="*/ 6 w 244"/>
                <a:gd name="T59" fmla="*/ 103 h 249"/>
                <a:gd name="T60" fmla="*/ 17 w 244"/>
                <a:gd name="T61" fmla="*/ 106 h 249"/>
                <a:gd name="T62" fmla="*/ 26 w 244"/>
                <a:gd name="T63" fmla="*/ 111 h 249"/>
                <a:gd name="T64" fmla="*/ 32 w 244"/>
                <a:gd name="T65" fmla="*/ 128 h 249"/>
                <a:gd name="T66" fmla="*/ 36 w 244"/>
                <a:gd name="T67" fmla="*/ 137 h 249"/>
                <a:gd name="T68" fmla="*/ 42 w 244"/>
                <a:gd name="T69" fmla="*/ 140 h 249"/>
                <a:gd name="T70" fmla="*/ 47 w 244"/>
                <a:gd name="T71" fmla="*/ 143 h 249"/>
                <a:gd name="T72" fmla="*/ 57 w 244"/>
                <a:gd name="T73" fmla="*/ 141 h 249"/>
                <a:gd name="T74" fmla="*/ 57 w 244"/>
                <a:gd name="T75" fmla="*/ 145 h 249"/>
                <a:gd name="T76" fmla="*/ 57 w 244"/>
                <a:gd name="T77" fmla="*/ 161 h 249"/>
                <a:gd name="T78" fmla="*/ 63 w 244"/>
                <a:gd name="T79" fmla="*/ 162 h 249"/>
                <a:gd name="T80" fmla="*/ 70 w 244"/>
                <a:gd name="T81" fmla="*/ 176 h 249"/>
                <a:gd name="T82" fmla="*/ 78 w 244"/>
                <a:gd name="T83" fmla="*/ 179 h 249"/>
                <a:gd name="T84" fmla="*/ 95 w 244"/>
                <a:gd name="T85" fmla="*/ 187 h 249"/>
                <a:gd name="T86" fmla="*/ 104 w 244"/>
                <a:gd name="T87" fmla="*/ 189 h 249"/>
                <a:gd name="T88" fmla="*/ 110 w 244"/>
                <a:gd name="T89" fmla="*/ 197 h 249"/>
                <a:gd name="T90" fmla="*/ 112 w 244"/>
                <a:gd name="T91" fmla="*/ 225 h 249"/>
                <a:gd name="T92" fmla="*/ 111 w 244"/>
                <a:gd name="T93" fmla="*/ 238 h 249"/>
                <a:gd name="T94" fmla="*/ 109 w 244"/>
                <a:gd name="T95" fmla="*/ 245 h 249"/>
                <a:gd name="T96" fmla="*/ 133 w 244"/>
                <a:gd name="T97" fmla="*/ 246 h 249"/>
                <a:gd name="T98" fmla="*/ 149 w 244"/>
                <a:gd name="T99" fmla="*/ 249 h 249"/>
                <a:gd name="T100" fmla="*/ 149 w 244"/>
                <a:gd name="T101" fmla="*/ 241 h 249"/>
                <a:gd name="T102" fmla="*/ 145 w 244"/>
                <a:gd name="T103" fmla="*/ 233 h 249"/>
                <a:gd name="T104" fmla="*/ 122 w 244"/>
                <a:gd name="T105" fmla="*/ 225 h 249"/>
                <a:gd name="T106" fmla="*/ 128 w 244"/>
                <a:gd name="T107" fmla="*/ 211 h 249"/>
                <a:gd name="T108" fmla="*/ 127 w 244"/>
                <a:gd name="T109" fmla="*/ 195 h 249"/>
                <a:gd name="T110" fmla="*/ 132 w 244"/>
                <a:gd name="T111" fmla="*/ 180 h 249"/>
                <a:gd name="T112" fmla="*/ 139 w 244"/>
                <a:gd name="T113" fmla="*/ 175 h 249"/>
                <a:gd name="T114" fmla="*/ 143 w 244"/>
                <a:gd name="T115" fmla="*/ 164 h 249"/>
                <a:gd name="T116" fmla="*/ 191 w 244"/>
                <a:gd name="T117" fmla="*/ 165 h 249"/>
                <a:gd name="T118" fmla="*/ 219 w 244"/>
                <a:gd name="T119" fmla="*/ 176 h 249"/>
                <a:gd name="T120" fmla="*/ 227 w 244"/>
                <a:gd name="T121" fmla="*/ 171 h 249"/>
                <a:gd name="T122" fmla="*/ 235 w 244"/>
                <a:gd name="T123" fmla="*/ 165 h 249"/>
                <a:gd name="T124" fmla="*/ 236 w 244"/>
                <a:gd name="T125"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 h="249">
                  <a:moveTo>
                    <a:pt x="236" y="163"/>
                  </a:moveTo>
                  <a:cubicBezTo>
                    <a:pt x="236" y="160"/>
                    <a:pt x="231" y="158"/>
                    <a:pt x="233" y="155"/>
                  </a:cubicBezTo>
                  <a:cubicBezTo>
                    <a:pt x="235" y="155"/>
                    <a:pt x="236" y="156"/>
                    <a:pt x="238" y="156"/>
                  </a:cubicBezTo>
                  <a:cubicBezTo>
                    <a:pt x="238" y="153"/>
                    <a:pt x="236" y="152"/>
                    <a:pt x="234" y="151"/>
                  </a:cubicBezTo>
                  <a:cubicBezTo>
                    <a:pt x="232" y="149"/>
                    <a:pt x="232" y="147"/>
                    <a:pt x="231" y="144"/>
                  </a:cubicBezTo>
                  <a:cubicBezTo>
                    <a:pt x="231" y="142"/>
                    <a:pt x="230" y="140"/>
                    <a:pt x="230" y="138"/>
                  </a:cubicBezTo>
                  <a:cubicBezTo>
                    <a:pt x="230" y="136"/>
                    <a:pt x="230" y="134"/>
                    <a:pt x="230" y="133"/>
                  </a:cubicBezTo>
                  <a:cubicBezTo>
                    <a:pt x="231" y="133"/>
                    <a:pt x="232" y="133"/>
                    <a:pt x="233" y="133"/>
                  </a:cubicBezTo>
                  <a:cubicBezTo>
                    <a:pt x="234" y="131"/>
                    <a:pt x="231" y="129"/>
                    <a:pt x="231" y="127"/>
                  </a:cubicBezTo>
                  <a:cubicBezTo>
                    <a:pt x="232" y="122"/>
                    <a:pt x="235" y="120"/>
                    <a:pt x="237" y="116"/>
                  </a:cubicBezTo>
                  <a:cubicBezTo>
                    <a:pt x="238" y="114"/>
                    <a:pt x="237" y="112"/>
                    <a:pt x="238" y="110"/>
                  </a:cubicBezTo>
                  <a:cubicBezTo>
                    <a:pt x="239" y="108"/>
                    <a:pt x="240" y="106"/>
                    <a:pt x="241" y="104"/>
                  </a:cubicBezTo>
                  <a:cubicBezTo>
                    <a:pt x="243" y="101"/>
                    <a:pt x="243" y="97"/>
                    <a:pt x="243" y="92"/>
                  </a:cubicBezTo>
                  <a:cubicBezTo>
                    <a:pt x="243" y="89"/>
                    <a:pt x="244" y="84"/>
                    <a:pt x="241" y="81"/>
                  </a:cubicBezTo>
                  <a:cubicBezTo>
                    <a:pt x="240" y="79"/>
                    <a:pt x="237" y="80"/>
                    <a:pt x="236" y="77"/>
                  </a:cubicBezTo>
                  <a:cubicBezTo>
                    <a:pt x="236" y="75"/>
                    <a:pt x="236" y="73"/>
                    <a:pt x="236" y="72"/>
                  </a:cubicBezTo>
                  <a:cubicBezTo>
                    <a:pt x="236" y="67"/>
                    <a:pt x="235" y="63"/>
                    <a:pt x="231" y="61"/>
                  </a:cubicBezTo>
                  <a:cubicBezTo>
                    <a:pt x="227" y="59"/>
                    <a:pt x="227" y="62"/>
                    <a:pt x="224" y="64"/>
                  </a:cubicBezTo>
                  <a:cubicBezTo>
                    <a:pt x="223" y="65"/>
                    <a:pt x="220" y="65"/>
                    <a:pt x="219" y="66"/>
                  </a:cubicBezTo>
                  <a:cubicBezTo>
                    <a:pt x="217" y="68"/>
                    <a:pt x="217" y="70"/>
                    <a:pt x="216" y="72"/>
                  </a:cubicBezTo>
                  <a:cubicBezTo>
                    <a:pt x="215" y="73"/>
                    <a:pt x="212" y="73"/>
                    <a:pt x="211" y="72"/>
                  </a:cubicBezTo>
                  <a:cubicBezTo>
                    <a:pt x="210" y="70"/>
                    <a:pt x="211" y="67"/>
                    <a:pt x="210" y="65"/>
                  </a:cubicBezTo>
                  <a:cubicBezTo>
                    <a:pt x="210" y="62"/>
                    <a:pt x="208" y="61"/>
                    <a:pt x="207" y="59"/>
                  </a:cubicBezTo>
                  <a:cubicBezTo>
                    <a:pt x="204" y="55"/>
                    <a:pt x="201" y="48"/>
                    <a:pt x="201" y="44"/>
                  </a:cubicBezTo>
                  <a:cubicBezTo>
                    <a:pt x="202" y="42"/>
                    <a:pt x="203" y="41"/>
                    <a:pt x="202" y="39"/>
                  </a:cubicBezTo>
                  <a:cubicBezTo>
                    <a:pt x="202" y="37"/>
                    <a:pt x="200" y="35"/>
                    <a:pt x="199" y="34"/>
                  </a:cubicBezTo>
                  <a:cubicBezTo>
                    <a:pt x="198" y="31"/>
                    <a:pt x="194" y="29"/>
                    <a:pt x="190" y="29"/>
                  </a:cubicBezTo>
                  <a:cubicBezTo>
                    <a:pt x="189" y="30"/>
                    <a:pt x="188" y="31"/>
                    <a:pt x="185" y="31"/>
                  </a:cubicBezTo>
                  <a:cubicBezTo>
                    <a:pt x="185" y="29"/>
                    <a:pt x="184" y="27"/>
                    <a:pt x="183" y="25"/>
                  </a:cubicBezTo>
                  <a:cubicBezTo>
                    <a:pt x="181" y="24"/>
                    <a:pt x="179" y="23"/>
                    <a:pt x="177" y="22"/>
                  </a:cubicBezTo>
                  <a:cubicBezTo>
                    <a:pt x="174" y="21"/>
                    <a:pt x="172" y="23"/>
                    <a:pt x="169" y="24"/>
                  </a:cubicBezTo>
                  <a:cubicBezTo>
                    <a:pt x="166" y="24"/>
                    <a:pt x="162" y="24"/>
                    <a:pt x="159" y="24"/>
                  </a:cubicBezTo>
                  <a:cubicBezTo>
                    <a:pt x="156" y="24"/>
                    <a:pt x="153" y="24"/>
                    <a:pt x="149" y="25"/>
                  </a:cubicBezTo>
                  <a:cubicBezTo>
                    <a:pt x="147" y="25"/>
                    <a:pt x="145" y="26"/>
                    <a:pt x="145" y="22"/>
                  </a:cubicBezTo>
                  <a:cubicBezTo>
                    <a:pt x="145" y="20"/>
                    <a:pt x="147" y="17"/>
                    <a:pt x="147" y="15"/>
                  </a:cubicBezTo>
                  <a:cubicBezTo>
                    <a:pt x="147" y="10"/>
                    <a:pt x="141" y="6"/>
                    <a:pt x="137" y="5"/>
                  </a:cubicBezTo>
                  <a:cubicBezTo>
                    <a:pt x="134" y="4"/>
                    <a:pt x="128" y="4"/>
                    <a:pt x="124" y="4"/>
                  </a:cubicBezTo>
                  <a:cubicBezTo>
                    <a:pt x="122" y="5"/>
                    <a:pt x="120" y="6"/>
                    <a:pt x="118" y="6"/>
                  </a:cubicBezTo>
                  <a:cubicBezTo>
                    <a:pt x="115" y="6"/>
                    <a:pt x="113" y="5"/>
                    <a:pt x="111" y="4"/>
                  </a:cubicBezTo>
                  <a:cubicBezTo>
                    <a:pt x="103" y="2"/>
                    <a:pt x="95" y="1"/>
                    <a:pt x="87" y="0"/>
                  </a:cubicBezTo>
                  <a:cubicBezTo>
                    <a:pt x="87" y="2"/>
                    <a:pt x="87" y="4"/>
                    <a:pt x="86" y="6"/>
                  </a:cubicBezTo>
                  <a:cubicBezTo>
                    <a:pt x="85" y="9"/>
                    <a:pt x="82" y="12"/>
                    <a:pt x="80" y="14"/>
                  </a:cubicBezTo>
                  <a:cubicBezTo>
                    <a:pt x="79" y="16"/>
                    <a:pt x="79" y="16"/>
                    <a:pt x="78" y="18"/>
                  </a:cubicBezTo>
                  <a:cubicBezTo>
                    <a:pt x="75" y="25"/>
                    <a:pt x="67" y="31"/>
                    <a:pt x="60" y="35"/>
                  </a:cubicBezTo>
                  <a:cubicBezTo>
                    <a:pt x="58" y="37"/>
                    <a:pt x="56" y="39"/>
                    <a:pt x="53" y="39"/>
                  </a:cubicBezTo>
                  <a:cubicBezTo>
                    <a:pt x="52" y="40"/>
                    <a:pt x="51" y="39"/>
                    <a:pt x="50" y="40"/>
                  </a:cubicBezTo>
                  <a:cubicBezTo>
                    <a:pt x="49" y="41"/>
                    <a:pt x="49" y="43"/>
                    <a:pt x="49" y="44"/>
                  </a:cubicBezTo>
                  <a:cubicBezTo>
                    <a:pt x="47" y="46"/>
                    <a:pt x="46" y="48"/>
                    <a:pt x="45" y="50"/>
                  </a:cubicBezTo>
                  <a:cubicBezTo>
                    <a:pt x="44" y="51"/>
                    <a:pt x="44" y="52"/>
                    <a:pt x="44" y="52"/>
                  </a:cubicBezTo>
                  <a:cubicBezTo>
                    <a:pt x="43" y="53"/>
                    <a:pt x="42" y="53"/>
                    <a:pt x="42" y="53"/>
                  </a:cubicBezTo>
                  <a:cubicBezTo>
                    <a:pt x="40" y="55"/>
                    <a:pt x="39" y="57"/>
                    <a:pt x="37" y="59"/>
                  </a:cubicBezTo>
                  <a:cubicBezTo>
                    <a:pt x="34" y="62"/>
                    <a:pt x="30" y="65"/>
                    <a:pt x="26" y="68"/>
                  </a:cubicBezTo>
                  <a:cubicBezTo>
                    <a:pt x="23" y="72"/>
                    <a:pt x="19" y="75"/>
                    <a:pt x="16" y="78"/>
                  </a:cubicBezTo>
                  <a:cubicBezTo>
                    <a:pt x="13" y="81"/>
                    <a:pt x="10" y="83"/>
                    <a:pt x="8" y="85"/>
                  </a:cubicBezTo>
                  <a:cubicBezTo>
                    <a:pt x="5" y="87"/>
                    <a:pt x="4" y="90"/>
                    <a:pt x="2" y="92"/>
                  </a:cubicBezTo>
                  <a:cubicBezTo>
                    <a:pt x="1" y="93"/>
                    <a:pt x="1" y="94"/>
                    <a:pt x="0" y="94"/>
                  </a:cubicBezTo>
                  <a:cubicBezTo>
                    <a:pt x="1" y="94"/>
                    <a:pt x="1" y="94"/>
                    <a:pt x="1" y="95"/>
                  </a:cubicBezTo>
                  <a:cubicBezTo>
                    <a:pt x="2" y="95"/>
                    <a:pt x="3" y="96"/>
                    <a:pt x="5" y="97"/>
                  </a:cubicBezTo>
                  <a:cubicBezTo>
                    <a:pt x="5" y="98"/>
                    <a:pt x="8" y="99"/>
                    <a:pt x="8" y="100"/>
                  </a:cubicBezTo>
                  <a:cubicBezTo>
                    <a:pt x="9" y="101"/>
                    <a:pt x="7" y="102"/>
                    <a:pt x="6" y="103"/>
                  </a:cubicBezTo>
                  <a:cubicBezTo>
                    <a:pt x="7" y="104"/>
                    <a:pt x="12" y="104"/>
                    <a:pt x="13" y="105"/>
                  </a:cubicBezTo>
                  <a:cubicBezTo>
                    <a:pt x="15" y="105"/>
                    <a:pt x="16" y="104"/>
                    <a:pt x="17" y="106"/>
                  </a:cubicBezTo>
                  <a:cubicBezTo>
                    <a:pt x="18" y="106"/>
                    <a:pt x="19" y="107"/>
                    <a:pt x="20" y="108"/>
                  </a:cubicBezTo>
                  <a:cubicBezTo>
                    <a:pt x="22" y="109"/>
                    <a:pt x="23" y="111"/>
                    <a:pt x="26" y="111"/>
                  </a:cubicBezTo>
                  <a:cubicBezTo>
                    <a:pt x="28" y="112"/>
                    <a:pt x="31" y="112"/>
                    <a:pt x="33" y="112"/>
                  </a:cubicBezTo>
                  <a:cubicBezTo>
                    <a:pt x="32" y="117"/>
                    <a:pt x="33" y="123"/>
                    <a:pt x="32" y="128"/>
                  </a:cubicBezTo>
                  <a:cubicBezTo>
                    <a:pt x="32" y="130"/>
                    <a:pt x="31" y="134"/>
                    <a:pt x="32" y="136"/>
                  </a:cubicBezTo>
                  <a:cubicBezTo>
                    <a:pt x="33" y="137"/>
                    <a:pt x="35" y="137"/>
                    <a:pt x="36" y="137"/>
                  </a:cubicBezTo>
                  <a:cubicBezTo>
                    <a:pt x="37" y="138"/>
                    <a:pt x="39" y="140"/>
                    <a:pt x="39" y="137"/>
                  </a:cubicBezTo>
                  <a:cubicBezTo>
                    <a:pt x="41" y="136"/>
                    <a:pt x="41" y="139"/>
                    <a:pt x="42" y="140"/>
                  </a:cubicBezTo>
                  <a:cubicBezTo>
                    <a:pt x="42" y="140"/>
                    <a:pt x="44" y="140"/>
                    <a:pt x="44" y="140"/>
                  </a:cubicBezTo>
                  <a:cubicBezTo>
                    <a:pt x="45" y="141"/>
                    <a:pt x="45" y="142"/>
                    <a:pt x="47" y="143"/>
                  </a:cubicBezTo>
                  <a:cubicBezTo>
                    <a:pt x="49" y="143"/>
                    <a:pt x="50" y="141"/>
                    <a:pt x="51" y="140"/>
                  </a:cubicBezTo>
                  <a:cubicBezTo>
                    <a:pt x="53" y="139"/>
                    <a:pt x="55" y="139"/>
                    <a:pt x="57" y="141"/>
                  </a:cubicBezTo>
                  <a:cubicBezTo>
                    <a:pt x="57" y="141"/>
                    <a:pt x="58" y="142"/>
                    <a:pt x="58" y="143"/>
                  </a:cubicBezTo>
                  <a:cubicBezTo>
                    <a:pt x="58" y="145"/>
                    <a:pt x="58" y="145"/>
                    <a:pt x="57" y="145"/>
                  </a:cubicBezTo>
                  <a:cubicBezTo>
                    <a:pt x="54" y="148"/>
                    <a:pt x="54" y="153"/>
                    <a:pt x="55" y="156"/>
                  </a:cubicBezTo>
                  <a:cubicBezTo>
                    <a:pt x="55" y="157"/>
                    <a:pt x="56" y="160"/>
                    <a:pt x="57" y="161"/>
                  </a:cubicBezTo>
                  <a:cubicBezTo>
                    <a:pt x="59" y="162"/>
                    <a:pt x="61" y="162"/>
                    <a:pt x="63" y="163"/>
                  </a:cubicBezTo>
                  <a:cubicBezTo>
                    <a:pt x="63" y="163"/>
                    <a:pt x="63" y="163"/>
                    <a:pt x="63" y="162"/>
                  </a:cubicBezTo>
                  <a:cubicBezTo>
                    <a:pt x="66" y="161"/>
                    <a:pt x="68" y="167"/>
                    <a:pt x="69" y="169"/>
                  </a:cubicBezTo>
                  <a:cubicBezTo>
                    <a:pt x="69" y="171"/>
                    <a:pt x="68" y="176"/>
                    <a:pt x="70" y="176"/>
                  </a:cubicBezTo>
                  <a:cubicBezTo>
                    <a:pt x="72" y="177"/>
                    <a:pt x="72" y="172"/>
                    <a:pt x="75" y="174"/>
                  </a:cubicBezTo>
                  <a:cubicBezTo>
                    <a:pt x="78" y="175"/>
                    <a:pt x="77" y="177"/>
                    <a:pt x="78" y="179"/>
                  </a:cubicBezTo>
                  <a:cubicBezTo>
                    <a:pt x="79" y="184"/>
                    <a:pt x="83" y="186"/>
                    <a:pt x="88" y="187"/>
                  </a:cubicBezTo>
                  <a:cubicBezTo>
                    <a:pt x="90" y="187"/>
                    <a:pt x="93" y="188"/>
                    <a:pt x="95" y="187"/>
                  </a:cubicBezTo>
                  <a:cubicBezTo>
                    <a:pt x="97" y="187"/>
                    <a:pt x="101" y="185"/>
                    <a:pt x="103" y="187"/>
                  </a:cubicBezTo>
                  <a:cubicBezTo>
                    <a:pt x="104" y="188"/>
                    <a:pt x="103" y="189"/>
                    <a:pt x="104" y="189"/>
                  </a:cubicBezTo>
                  <a:cubicBezTo>
                    <a:pt x="105" y="191"/>
                    <a:pt x="105" y="191"/>
                    <a:pt x="106" y="191"/>
                  </a:cubicBezTo>
                  <a:cubicBezTo>
                    <a:pt x="108" y="193"/>
                    <a:pt x="108" y="194"/>
                    <a:pt x="110" y="197"/>
                  </a:cubicBezTo>
                  <a:cubicBezTo>
                    <a:pt x="112" y="203"/>
                    <a:pt x="120" y="214"/>
                    <a:pt x="116" y="220"/>
                  </a:cubicBezTo>
                  <a:cubicBezTo>
                    <a:pt x="114" y="222"/>
                    <a:pt x="113" y="223"/>
                    <a:pt x="112" y="225"/>
                  </a:cubicBezTo>
                  <a:cubicBezTo>
                    <a:pt x="111" y="227"/>
                    <a:pt x="111" y="229"/>
                    <a:pt x="111" y="231"/>
                  </a:cubicBezTo>
                  <a:cubicBezTo>
                    <a:pt x="111" y="233"/>
                    <a:pt x="111" y="236"/>
                    <a:pt x="111" y="238"/>
                  </a:cubicBezTo>
                  <a:cubicBezTo>
                    <a:pt x="110" y="240"/>
                    <a:pt x="110" y="241"/>
                    <a:pt x="109" y="243"/>
                  </a:cubicBezTo>
                  <a:cubicBezTo>
                    <a:pt x="109" y="244"/>
                    <a:pt x="109" y="245"/>
                    <a:pt x="109" y="245"/>
                  </a:cubicBezTo>
                  <a:cubicBezTo>
                    <a:pt x="115" y="245"/>
                    <a:pt x="121" y="246"/>
                    <a:pt x="126" y="246"/>
                  </a:cubicBezTo>
                  <a:cubicBezTo>
                    <a:pt x="128" y="246"/>
                    <a:pt x="131" y="246"/>
                    <a:pt x="133" y="246"/>
                  </a:cubicBezTo>
                  <a:cubicBezTo>
                    <a:pt x="136" y="247"/>
                    <a:pt x="138" y="248"/>
                    <a:pt x="141" y="248"/>
                  </a:cubicBezTo>
                  <a:cubicBezTo>
                    <a:pt x="144" y="248"/>
                    <a:pt x="147" y="249"/>
                    <a:pt x="149" y="249"/>
                  </a:cubicBezTo>
                  <a:cubicBezTo>
                    <a:pt x="152" y="249"/>
                    <a:pt x="151" y="246"/>
                    <a:pt x="150" y="244"/>
                  </a:cubicBezTo>
                  <a:cubicBezTo>
                    <a:pt x="149" y="242"/>
                    <a:pt x="150" y="242"/>
                    <a:pt x="149" y="241"/>
                  </a:cubicBezTo>
                  <a:cubicBezTo>
                    <a:pt x="148" y="240"/>
                    <a:pt x="147" y="239"/>
                    <a:pt x="146" y="238"/>
                  </a:cubicBezTo>
                  <a:cubicBezTo>
                    <a:pt x="145" y="236"/>
                    <a:pt x="145" y="235"/>
                    <a:pt x="145" y="233"/>
                  </a:cubicBezTo>
                  <a:cubicBezTo>
                    <a:pt x="141" y="232"/>
                    <a:pt x="140" y="232"/>
                    <a:pt x="139" y="227"/>
                  </a:cubicBezTo>
                  <a:cubicBezTo>
                    <a:pt x="133" y="226"/>
                    <a:pt x="128" y="225"/>
                    <a:pt x="122" y="225"/>
                  </a:cubicBezTo>
                  <a:cubicBezTo>
                    <a:pt x="122" y="222"/>
                    <a:pt x="121" y="219"/>
                    <a:pt x="121" y="217"/>
                  </a:cubicBezTo>
                  <a:cubicBezTo>
                    <a:pt x="124" y="217"/>
                    <a:pt x="127" y="214"/>
                    <a:pt x="128" y="211"/>
                  </a:cubicBezTo>
                  <a:cubicBezTo>
                    <a:pt x="128" y="208"/>
                    <a:pt x="126" y="206"/>
                    <a:pt x="126" y="203"/>
                  </a:cubicBezTo>
                  <a:cubicBezTo>
                    <a:pt x="126" y="201"/>
                    <a:pt x="127" y="198"/>
                    <a:pt x="127" y="195"/>
                  </a:cubicBezTo>
                  <a:cubicBezTo>
                    <a:pt x="127" y="192"/>
                    <a:pt x="127" y="190"/>
                    <a:pt x="128" y="187"/>
                  </a:cubicBezTo>
                  <a:cubicBezTo>
                    <a:pt x="128" y="182"/>
                    <a:pt x="129" y="182"/>
                    <a:pt x="132" y="180"/>
                  </a:cubicBezTo>
                  <a:cubicBezTo>
                    <a:pt x="133" y="179"/>
                    <a:pt x="134" y="178"/>
                    <a:pt x="135" y="177"/>
                  </a:cubicBezTo>
                  <a:cubicBezTo>
                    <a:pt x="136" y="176"/>
                    <a:pt x="138" y="176"/>
                    <a:pt x="139" y="175"/>
                  </a:cubicBezTo>
                  <a:cubicBezTo>
                    <a:pt x="141" y="173"/>
                    <a:pt x="140" y="170"/>
                    <a:pt x="141" y="168"/>
                  </a:cubicBezTo>
                  <a:cubicBezTo>
                    <a:pt x="142" y="166"/>
                    <a:pt x="141" y="166"/>
                    <a:pt x="143" y="164"/>
                  </a:cubicBezTo>
                  <a:cubicBezTo>
                    <a:pt x="143" y="164"/>
                    <a:pt x="146" y="164"/>
                    <a:pt x="147" y="164"/>
                  </a:cubicBezTo>
                  <a:cubicBezTo>
                    <a:pt x="162" y="165"/>
                    <a:pt x="176" y="164"/>
                    <a:pt x="191" y="165"/>
                  </a:cubicBezTo>
                  <a:cubicBezTo>
                    <a:pt x="197" y="165"/>
                    <a:pt x="205" y="164"/>
                    <a:pt x="211" y="168"/>
                  </a:cubicBezTo>
                  <a:cubicBezTo>
                    <a:pt x="214" y="171"/>
                    <a:pt x="215" y="174"/>
                    <a:pt x="219" y="176"/>
                  </a:cubicBezTo>
                  <a:cubicBezTo>
                    <a:pt x="221" y="178"/>
                    <a:pt x="224" y="178"/>
                    <a:pt x="227" y="178"/>
                  </a:cubicBezTo>
                  <a:cubicBezTo>
                    <a:pt x="227" y="176"/>
                    <a:pt x="227" y="173"/>
                    <a:pt x="227" y="171"/>
                  </a:cubicBezTo>
                  <a:cubicBezTo>
                    <a:pt x="227" y="168"/>
                    <a:pt x="229" y="169"/>
                    <a:pt x="232" y="167"/>
                  </a:cubicBezTo>
                  <a:cubicBezTo>
                    <a:pt x="233" y="167"/>
                    <a:pt x="234" y="165"/>
                    <a:pt x="235" y="165"/>
                  </a:cubicBezTo>
                  <a:cubicBezTo>
                    <a:pt x="236" y="165"/>
                    <a:pt x="236" y="165"/>
                    <a:pt x="236" y="165"/>
                  </a:cubicBezTo>
                  <a:cubicBezTo>
                    <a:pt x="236" y="164"/>
                    <a:pt x="236" y="164"/>
                    <a:pt x="236" y="163"/>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98"/>
            <p:cNvSpPr>
              <a:spLocks/>
            </p:cNvSpPr>
            <p:nvPr/>
          </p:nvSpPr>
          <p:spPr bwMode="auto">
            <a:xfrm>
              <a:off x="7261225" y="1346200"/>
              <a:ext cx="712787" cy="904875"/>
            </a:xfrm>
            <a:custGeom>
              <a:avLst/>
              <a:gdLst>
                <a:gd name="T0" fmla="*/ 185 w 190"/>
                <a:gd name="T1" fmla="*/ 79 h 241"/>
                <a:gd name="T2" fmla="*/ 188 w 190"/>
                <a:gd name="T3" fmla="*/ 72 h 241"/>
                <a:gd name="T4" fmla="*/ 188 w 190"/>
                <a:gd name="T5" fmla="*/ 58 h 241"/>
                <a:gd name="T6" fmla="*/ 183 w 190"/>
                <a:gd name="T7" fmla="*/ 50 h 241"/>
                <a:gd name="T8" fmla="*/ 180 w 190"/>
                <a:gd name="T9" fmla="*/ 38 h 241"/>
                <a:gd name="T10" fmla="*/ 175 w 190"/>
                <a:gd name="T11" fmla="*/ 32 h 241"/>
                <a:gd name="T12" fmla="*/ 165 w 190"/>
                <a:gd name="T13" fmla="*/ 30 h 241"/>
                <a:gd name="T14" fmla="*/ 155 w 190"/>
                <a:gd name="T15" fmla="*/ 20 h 241"/>
                <a:gd name="T16" fmla="*/ 139 w 190"/>
                <a:gd name="T17" fmla="*/ 16 h 241"/>
                <a:gd name="T18" fmla="*/ 130 w 190"/>
                <a:gd name="T19" fmla="*/ 15 h 241"/>
                <a:gd name="T20" fmla="*/ 117 w 190"/>
                <a:gd name="T21" fmla="*/ 12 h 241"/>
                <a:gd name="T22" fmla="*/ 99 w 190"/>
                <a:gd name="T23" fmla="*/ 14 h 241"/>
                <a:gd name="T24" fmla="*/ 91 w 190"/>
                <a:gd name="T25" fmla="*/ 13 h 241"/>
                <a:gd name="T26" fmla="*/ 82 w 190"/>
                <a:gd name="T27" fmla="*/ 14 h 241"/>
                <a:gd name="T28" fmla="*/ 70 w 190"/>
                <a:gd name="T29" fmla="*/ 5 h 241"/>
                <a:gd name="T30" fmla="*/ 59 w 190"/>
                <a:gd name="T31" fmla="*/ 5 h 241"/>
                <a:gd name="T32" fmla="*/ 55 w 190"/>
                <a:gd name="T33" fmla="*/ 6 h 241"/>
                <a:gd name="T34" fmla="*/ 51 w 190"/>
                <a:gd name="T35" fmla="*/ 10 h 241"/>
                <a:gd name="T36" fmla="*/ 33 w 190"/>
                <a:gd name="T37" fmla="*/ 20 h 241"/>
                <a:gd name="T38" fmla="*/ 26 w 190"/>
                <a:gd name="T39" fmla="*/ 30 h 241"/>
                <a:gd name="T40" fmla="*/ 28 w 190"/>
                <a:gd name="T41" fmla="*/ 41 h 241"/>
                <a:gd name="T42" fmla="*/ 36 w 190"/>
                <a:gd name="T43" fmla="*/ 49 h 241"/>
                <a:gd name="T44" fmla="*/ 41 w 190"/>
                <a:gd name="T45" fmla="*/ 62 h 241"/>
                <a:gd name="T46" fmla="*/ 41 w 190"/>
                <a:gd name="T47" fmla="*/ 71 h 241"/>
                <a:gd name="T48" fmla="*/ 41 w 190"/>
                <a:gd name="T49" fmla="*/ 85 h 241"/>
                <a:gd name="T50" fmla="*/ 43 w 190"/>
                <a:gd name="T51" fmla="*/ 97 h 241"/>
                <a:gd name="T52" fmla="*/ 29 w 190"/>
                <a:gd name="T53" fmla="*/ 107 h 241"/>
                <a:gd name="T54" fmla="*/ 15 w 190"/>
                <a:gd name="T55" fmla="*/ 108 h 241"/>
                <a:gd name="T56" fmla="*/ 10 w 190"/>
                <a:gd name="T57" fmla="*/ 110 h 241"/>
                <a:gd name="T58" fmla="*/ 6 w 190"/>
                <a:gd name="T59" fmla="*/ 119 h 241"/>
                <a:gd name="T60" fmla="*/ 11 w 190"/>
                <a:gd name="T61" fmla="*/ 128 h 241"/>
                <a:gd name="T62" fmla="*/ 11 w 190"/>
                <a:gd name="T63" fmla="*/ 151 h 241"/>
                <a:gd name="T64" fmla="*/ 7 w 190"/>
                <a:gd name="T65" fmla="*/ 163 h 241"/>
                <a:gd name="T66" fmla="*/ 3 w 190"/>
                <a:gd name="T67" fmla="*/ 180 h 241"/>
                <a:gd name="T68" fmla="*/ 0 w 190"/>
                <a:gd name="T69" fmla="*/ 185 h 241"/>
                <a:gd name="T70" fmla="*/ 4 w 190"/>
                <a:gd name="T71" fmla="*/ 198 h 241"/>
                <a:gd name="T72" fmla="*/ 3 w 190"/>
                <a:gd name="T73" fmla="*/ 202 h 241"/>
                <a:gd name="T74" fmla="*/ 6 w 190"/>
                <a:gd name="T75" fmla="*/ 212 h 241"/>
                <a:gd name="T76" fmla="*/ 14 w 190"/>
                <a:gd name="T77" fmla="*/ 213 h 241"/>
                <a:gd name="T78" fmla="*/ 34 w 190"/>
                <a:gd name="T79" fmla="*/ 234 h 241"/>
                <a:gd name="T80" fmla="*/ 43 w 190"/>
                <a:gd name="T81" fmla="*/ 228 h 241"/>
                <a:gd name="T82" fmla="*/ 49 w 190"/>
                <a:gd name="T83" fmla="*/ 231 h 241"/>
                <a:gd name="T84" fmla="*/ 65 w 190"/>
                <a:gd name="T85" fmla="*/ 235 h 241"/>
                <a:gd name="T86" fmla="*/ 76 w 190"/>
                <a:gd name="T87" fmla="*/ 229 h 241"/>
                <a:gd name="T88" fmla="*/ 81 w 190"/>
                <a:gd name="T89" fmla="*/ 241 h 241"/>
                <a:gd name="T90" fmla="*/ 91 w 190"/>
                <a:gd name="T91" fmla="*/ 238 h 241"/>
                <a:gd name="T92" fmla="*/ 106 w 190"/>
                <a:gd name="T93" fmla="*/ 234 h 241"/>
                <a:gd name="T94" fmla="*/ 118 w 190"/>
                <a:gd name="T95" fmla="*/ 237 h 241"/>
                <a:gd name="T96" fmla="*/ 130 w 190"/>
                <a:gd name="T97" fmla="*/ 233 h 241"/>
                <a:gd name="T98" fmla="*/ 134 w 190"/>
                <a:gd name="T99" fmla="*/ 211 h 241"/>
                <a:gd name="T100" fmla="*/ 150 w 190"/>
                <a:gd name="T101" fmla="*/ 214 h 241"/>
                <a:gd name="T102" fmla="*/ 168 w 190"/>
                <a:gd name="T103" fmla="*/ 194 h 241"/>
                <a:gd name="T104" fmla="*/ 167 w 190"/>
                <a:gd name="T105" fmla="*/ 171 h 241"/>
                <a:gd name="T106" fmla="*/ 163 w 190"/>
                <a:gd name="T107" fmla="*/ 149 h 241"/>
                <a:gd name="T108" fmla="*/ 168 w 190"/>
                <a:gd name="T109" fmla="*/ 127 h 241"/>
                <a:gd name="T110" fmla="*/ 158 w 190"/>
                <a:gd name="T111" fmla="*/ 119 h 241"/>
                <a:gd name="T112" fmla="*/ 168 w 190"/>
                <a:gd name="T113" fmla="*/ 97 h 241"/>
                <a:gd name="T114" fmla="*/ 174 w 190"/>
                <a:gd name="T115" fmla="*/ 8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 h="241">
                  <a:moveTo>
                    <a:pt x="178" y="83"/>
                  </a:moveTo>
                  <a:cubicBezTo>
                    <a:pt x="181" y="81"/>
                    <a:pt x="184" y="82"/>
                    <a:pt x="185" y="79"/>
                  </a:cubicBezTo>
                  <a:cubicBezTo>
                    <a:pt x="185" y="77"/>
                    <a:pt x="184" y="76"/>
                    <a:pt x="185" y="75"/>
                  </a:cubicBezTo>
                  <a:cubicBezTo>
                    <a:pt x="186" y="74"/>
                    <a:pt x="187" y="73"/>
                    <a:pt x="188" y="72"/>
                  </a:cubicBezTo>
                  <a:cubicBezTo>
                    <a:pt x="190" y="70"/>
                    <a:pt x="190" y="67"/>
                    <a:pt x="189" y="65"/>
                  </a:cubicBezTo>
                  <a:cubicBezTo>
                    <a:pt x="189" y="63"/>
                    <a:pt x="190" y="60"/>
                    <a:pt x="188" y="58"/>
                  </a:cubicBezTo>
                  <a:cubicBezTo>
                    <a:pt x="187" y="57"/>
                    <a:pt x="186" y="56"/>
                    <a:pt x="185" y="54"/>
                  </a:cubicBezTo>
                  <a:cubicBezTo>
                    <a:pt x="184" y="53"/>
                    <a:pt x="183" y="52"/>
                    <a:pt x="183" y="50"/>
                  </a:cubicBezTo>
                  <a:cubicBezTo>
                    <a:pt x="183" y="49"/>
                    <a:pt x="184" y="47"/>
                    <a:pt x="184" y="46"/>
                  </a:cubicBezTo>
                  <a:cubicBezTo>
                    <a:pt x="184" y="43"/>
                    <a:pt x="183" y="40"/>
                    <a:pt x="180" y="38"/>
                  </a:cubicBezTo>
                  <a:cubicBezTo>
                    <a:pt x="179" y="37"/>
                    <a:pt x="178" y="38"/>
                    <a:pt x="177" y="36"/>
                  </a:cubicBezTo>
                  <a:cubicBezTo>
                    <a:pt x="176" y="34"/>
                    <a:pt x="177" y="32"/>
                    <a:pt x="175" y="32"/>
                  </a:cubicBezTo>
                  <a:cubicBezTo>
                    <a:pt x="173" y="32"/>
                    <a:pt x="171" y="34"/>
                    <a:pt x="169" y="32"/>
                  </a:cubicBezTo>
                  <a:cubicBezTo>
                    <a:pt x="168" y="30"/>
                    <a:pt x="168" y="31"/>
                    <a:pt x="165" y="30"/>
                  </a:cubicBezTo>
                  <a:cubicBezTo>
                    <a:pt x="165" y="29"/>
                    <a:pt x="165" y="27"/>
                    <a:pt x="165" y="26"/>
                  </a:cubicBezTo>
                  <a:cubicBezTo>
                    <a:pt x="164" y="20"/>
                    <a:pt x="159" y="20"/>
                    <a:pt x="155" y="20"/>
                  </a:cubicBezTo>
                  <a:cubicBezTo>
                    <a:pt x="150" y="20"/>
                    <a:pt x="147" y="17"/>
                    <a:pt x="142" y="16"/>
                  </a:cubicBezTo>
                  <a:cubicBezTo>
                    <a:pt x="141" y="16"/>
                    <a:pt x="140" y="17"/>
                    <a:pt x="139" y="16"/>
                  </a:cubicBezTo>
                  <a:cubicBezTo>
                    <a:pt x="137" y="16"/>
                    <a:pt x="137" y="15"/>
                    <a:pt x="136" y="15"/>
                  </a:cubicBezTo>
                  <a:cubicBezTo>
                    <a:pt x="134" y="15"/>
                    <a:pt x="132" y="15"/>
                    <a:pt x="130" y="15"/>
                  </a:cubicBezTo>
                  <a:cubicBezTo>
                    <a:pt x="128" y="15"/>
                    <a:pt x="126" y="13"/>
                    <a:pt x="124" y="12"/>
                  </a:cubicBezTo>
                  <a:cubicBezTo>
                    <a:pt x="122" y="12"/>
                    <a:pt x="119" y="12"/>
                    <a:pt x="117" y="12"/>
                  </a:cubicBezTo>
                  <a:cubicBezTo>
                    <a:pt x="113" y="11"/>
                    <a:pt x="109" y="12"/>
                    <a:pt x="105" y="14"/>
                  </a:cubicBezTo>
                  <a:cubicBezTo>
                    <a:pt x="103" y="14"/>
                    <a:pt x="100" y="13"/>
                    <a:pt x="99" y="14"/>
                  </a:cubicBezTo>
                  <a:cubicBezTo>
                    <a:pt x="97" y="15"/>
                    <a:pt x="96" y="18"/>
                    <a:pt x="93" y="16"/>
                  </a:cubicBezTo>
                  <a:cubicBezTo>
                    <a:pt x="92" y="15"/>
                    <a:pt x="92" y="14"/>
                    <a:pt x="91" y="13"/>
                  </a:cubicBezTo>
                  <a:cubicBezTo>
                    <a:pt x="90" y="13"/>
                    <a:pt x="89" y="13"/>
                    <a:pt x="88" y="13"/>
                  </a:cubicBezTo>
                  <a:cubicBezTo>
                    <a:pt x="86" y="13"/>
                    <a:pt x="84" y="14"/>
                    <a:pt x="82" y="14"/>
                  </a:cubicBezTo>
                  <a:cubicBezTo>
                    <a:pt x="79" y="14"/>
                    <a:pt x="76" y="13"/>
                    <a:pt x="74" y="11"/>
                  </a:cubicBezTo>
                  <a:cubicBezTo>
                    <a:pt x="73" y="10"/>
                    <a:pt x="71" y="6"/>
                    <a:pt x="70" y="5"/>
                  </a:cubicBezTo>
                  <a:cubicBezTo>
                    <a:pt x="69" y="4"/>
                    <a:pt x="67" y="6"/>
                    <a:pt x="66" y="6"/>
                  </a:cubicBezTo>
                  <a:cubicBezTo>
                    <a:pt x="64" y="6"/>
                    <a:pt x="61" y="6"/>
                    <a:pt x="59" y="5"/>
                  </a:cubicBezTo>
                  <a:cubicBezTo>
                    <a:pt x="59" y="3"/>
                    <a:pt x="62" y="2"/>
                    <a:pt x="60" y="0"/>
                  </a:cubicBezTo>
                  <a:cubicBezTo>
                    <a:pt x="57" y="1"/>
                    <a:pt x="57" y="5"/>
                    <a:pt x="55" y="6"/>
                  </a:cubicBezTo>
                  <a:cubicBezTo>
                    <a:pt x="53" y="7"/>
                    <a:pt x="52" y="6"/>
                    <a:pt x="51" y="7"/>
                  </a:cubicBezTo>
                  <a:cubicBezTo>
                    <a:pt x="51" y="8"/>
                    <a:pt x="51" y="10"/>
                    <a:pt x="51" y="10"/>
                  </a:cubicBezTo>
                  <a:cubicBezTo>
                    <a:pt x="51" y="17"/>
                    <a:pt x="45" y="16"/>
                    <a:pt x="40" y="17"/>
                  </a:cubicBezTo>
                  <a:cubicBezTo>
                    <a:pt x="38" y="17"/>
                    <a:pt x="35" y="19"/>
                    <a:pt x="33" y="20"/>
                  </a:cubicBezTo>
                  <a:cubicBezTo>
                    <a:pt x="31" y="20"/>
                    <a:pt x="26" y="22"/>
                    <a:pt x="26" y="24"/>
                  </a:cubicBezTo>
                  <a:cubicBezTo>
                    <a:pt x="24" y="26"/>
                    <a:pt x="30" y="27"/>
                    <a:pt x="26" y="30"/>
                  </a:cubicBezTo>
                  <a:cubicBezTo>
                    <a:pt x="24" y="31"/>
                    <a:pt x="22" y="31"/>
                    <a:pt x="19" y="31"/>
                  </a:cubicBezTo>
                  <a:cubicBezTo>
                    <a:pt x="18" y="34"/>
                    <a:pt x="26" y="39"/>
                    <a:pt x="28" y="41"/>
                  </a:cubicBezTo>
                  <a:cubicBezTo>
                    <a:pt x="29" y="42"/>
                    <a:pt x="31" y="42"/>
                    <a:pt x="33" y="43"/>
                  </a:cubicBezTo>
                  <a:cubicBezTo>
                    <a:pt x="35" y="45"/>
                    <a:pt x="35" y="46"/>
                    <a:pt x="36" y="49"/>
                  </a:cubicBezTo>
                  <a:cubicBezTo>
                    <a:pt x="36" y="52"/>
                    <a:pt x="38" y="53"/>
                    <a:pt x="38" y="56"/>
                  </a:cubicBezTo>
                  <a:cubicBezTo>
                    <a:pt x="39" y="59"/>
                    <a:pt x="38" y="59"/>
                    <a:pt x="41" y="62"/>
                  </a:cubicBezTo>
                  <a:cubicBezTo>
                    <a:pt x="43" y="64"/>
                    <a:pt x="44" y="65"/>
                    <a:pt x="45" y="68"/>
                  </a:cubicBezTo>
                  <a:cubicBezTo>
                    <a:pt x="46" y="72"/>
                    <a:pt x="42" y="70"/>
                    <a:pt x="41" y="71"/>
                  </a:cubicBezTo>
                  <a:cubicBezTo>
                    <a:pt x="38" y="73"/>
                    <a:pt x="40" y="79"/>
                    <a:pt x="40" y="81"/>
                  </a:cubicBezTo>
                  <a:cubicBezTo>
                    <a:pt x="40" y="83"/>
                    <a:pt x="40" y="84"/>
                    <a:pt x="41" y="85"/>
                  </a:cubicBezTo>
                  <a:cubicBezTo>
                    <a:pt x="41" y="87"/>
                    <a:pt x="43" y="87"/>
                    <a:pt x="43" y="89"/>
                  </a:cubicBezTo>
                  <a:cubicBezTo>
                    <a:pt x="44" y="91"/>
                    <a:pt x="44" y="94"/>
                    <a:pt x="43" y="97"/>
                  </a:cubicBezTo>
                  <a:cubicBezTo>
                    <a:pt x="39" y="97"/>
                    <a:pt x="36" y="99"/>
                    <a:pt x="33" y="102"/>
                  </a:cubicBezTo>
                  <a:cubicBezTo>
                    <a:pt x="31" y="104"/>
                    <a:pt x="31" y="106"/>
                    <a:pt x="29" y="107"/>
                  </a:cubicBezTo>
                  <a:cubicBezTo>
                    <a:pt x="27" y="107"/>
                    <a:pt x="25" y="107"/>
                    <a:pt x="23" y="107"/>
                  </a:cubicBezTo>
                  <a:cubicBezTo>
                    <a:pt x="21" y="107"/>
                    <a:pt x="18" y="107"/>
                    <a:pt x="15" y="108"/>
                  </a:cubicBezTo>
                  <a:cubicBezTo>
                    <a:pt x="14" y="108"/>
                    <a:pt x="13" y="108"/>
                    <a:pt x="12" y="109"/>
                  </a:cubicBezTo>
                  <a:cubicBezTo>
                    <a:pt x="11" y="109"/>
                    <a:pt x="11" y="109"/>
                    <a:pt x="10" y="110"/>
                  </a:cubicBezTo>
                  <a:cubicBezTo>
                    <a:pt x="8" y="110"/>
                    <a:pt x="6" y="111"/>
                    <a:pt x="5" y="112"/>
                  </a:cubicBezTo>
                  <a:cubicBezTo>
                    <a:pt x="6" y="114"/>
                    <a:pt x="6" y="116"/>
                    <a:pt x="6" y="119"/>
                  </a:cubicBezTo>
                  <a:cubicBezTo>
                    <a:pt x="6" y="120"/>
                    <a:pt x="6" y="122"/>
                    <a:pt x="6" y="124"/>
                  </a:cubicBezTo>
                  <a:cubicBezTo>
                    <a:pt x="7" y="127"/>
                    <a:pt x="10" y="126"/>
                    <a:pt x="11" y="128"/>
                  </a:cubicBezTo>
                  <a:cubicBezTo>
                    <a:pt x="14" y="131"/>
                    <a:pt x="13" y="136"/>
                    <a:pt x="13" y="139"/>
                  </a:cubicBezTo>
                  <a:cubicBezTo>
                    <a:pt x="13" y="144"/>
                    <a:pt x="13" y="148"/>
                    <a:pt x="11" y="151"/>
                  </a:cubicBezTo>
                  <a:cubicBezTo>
                    <a:pt x="10" y="153"/>
                    <a:pt x="9" y="155"/>
                    <a:pt x="8" y="157"/>
                  </a:cubicBezTo>
                  <a:cubicBezTo>
                    <a:pt x="7" y="159"/>
                    <a:pt x="8" y="161"/>
                    <a:pt x="7" y="163"/>
                  </a:cubicBezTo>
                  <a:cubicBezTo>
                    <a:pt x="5" y="167"/>
                    <a:pt x="2" y="169"/>
                    <a:pt x="1" y="174"/>
                  </a:cubicBezTo>
                  <a:cubicBezTo>
                    <a:pt x="1" y="176"/>
                    <a:pt x="4" y="178"/>
                    <a:pt x="3" y="180"/>
                  </a:cubicBezTo>
                  <a:cubicBezTo>
                    <a:pt x="2" y="180"/>
                    <a:pt x="1" y="180"/>
                    <a:pt x="0" y="180"/>
                  </a:cubicBezTo>
                  <a:cubicBezTo>
                    <a:pt x="0" y="181"/>
                    <a:pt x="0" y="183"/>
                    <a:pt x="0" y="185"/>
                  </a:cubicBezTo>
                  <a:cubicBezTo>
                    <a:pt x="0" y="187"/>
                    <a:pt x="1" y="189"/>
                    <a:pt x="1" y="191"/>
                  </a:cubicBezTo>
                  <a:cubicBezTo>
                    <a:pt x="2" y="194"/>
                    <a:pt x="2" y="196"/>
                    <a:pt x="4" y="198"/>
                  </a:cubicBezTo>
                  <a:cubicBezTo>
                    <a:pt x="6" y="199"/>
                    <a:pt x="8" y="200"/>
                    <a:pt x="8" y="203"/>
                  </a:cubicBezTo>
                  <a:cubicBezTo>
                    <a:pt x="6" y="203"/>
                    <a:pt x="5" y="202"/>
                    <a:pt x="3" y="202"/>
                  </a:cubicBezTo>
                  <a:cubicBezTo>
                    <a:pt x="1" y="205"/>
                    <a:pt x="6" y="207"/>
                    <a:pt x="6" y="210"/>
                  </a:cubicBezTo>
                  <a:cubicBezTo>
                    <a:pt x="6" y="211"/>
                    <a:pt x="6" y="211"/>
                    <a:pt x="6" y="212"/>
                  </a:cubicBezTo>
                  <a:cubicBezTo>
                    <a:pt x="9" y="212"/>
                    <a:pt x="8" y="216"/>
                    <a:pt x="9" y="216"/>
                  </a:cubicBezTo>
                  <a:cubicBezTo>
                    <a:pt x="12" y="218"/>
                    <a:pt x="12" y="214"/>
                    <a:pt x="14" y="213"/>
                  </a:cubicBezTo>
                  <a:cubicBezTo>
                    <a:pt x="18" y="213"/>
                    <a:pt x="18" y="217"/>
                    <a:pt x="19" y="219"/>
                  </a:cubicBezTo>
                  <a:cubicBezTo>
                    <a:pt x="23" y="225"/>
                    <a:pt x="34" y="226"/>
                    <a:pt x="34" y="234"/>
                  </a:cubicBezTo>
                  <a:cubicBezTo>
                    <a:pt x="36" y="232"/>
                    <a:pt x="37" y="231"/>
                    <a:pt x="39" y="230"/>
                  </a:cubicBezTo>
                  <a:cubicBezTo>
                    <a:pt x="41" y="229"/>
                    <a:pt x="42" y="229"/>
                    <a:pt x="43" y="228"/>
                  </a:cubicBezTo>
                  <a:cubicBezTo>
                    <a:pt x="44" y="227"/>
                    <a:pt x="43" y="225"/>
                    <a:pt x="45" y="225"/>
                  </a:cubicBezTo>
                  <a:cubicBezTo>
                    <a:pt x="48" y="224"/>
                    <a:pt x="47" y="230"/>
                    <a:pt x="49" y="231"/>
                  </a:cubicBezTo>
                  <a:cubicBezTo>
                    <a:pt x="51" y="233"/>
                    <a:pt x="56" y="235"/>
                    <a:pt x="55" y="230"/>
                  </a:cubicBezTo>
                  <a:cubicBezTo>
                    <a:pt x="55" y="230"/>
                    <a:pt x="64" y="235"/>
                    <a:pt x="65" y="235"/>
                  </a:cubicBezTo>
                  <a:cubicBezTo>
                    <a:pt x="68" y="236"/>
                    <a:pt x="71" y="237"/>
                    <a:pt x="73" y="234"/>
                  </a:cubicBezTo>
                  <a:cubicBezTo>
                    <a:pt x="74" y="232"/>
                    <a:pt x="73" y="230"/>
                    <a:pt x="76" y="229"/>
                  </a:cubicBezTo>
                  <a:cubicBezTo>
                    <a:pt x="77" y="229"/>
                    <a:pt x="80" y="229"/>
                    <a:pt x="81" y="229"/>
                  </a:cubicBezTo>
                  <a:cubicBezTo>
                    <a:pt x="82" y="233"/>
                    <a:pt x="81" y="237"/>
                    <a:pt x="81" y="241"/>
                  </a:cubicBezTo>
                  <a:cubicBezTo>
                    <a:pt x="84" y="241"/>
                    <a:pt x="86" y="241"/>
                    <a:pt x="89" y="240"/>
                  </a:cubicBezTo>
                  <a:cubicBezTo>
                    <a:pt x="90" y="240"/>
                    <a:pt x="90" y="238"/>
                    <a:pt x="91" y="238"/>
                  </a:cubicBezTo>
                  <a:cubicBezTo>
                    <a:pt x="92" y="237"/>
                    <a:pt x="94" y="238"/>
                    <a:pt x="95" y="238"/>
                  </a:cubicBezTo>
                  <a:cubicBezTo>
                    <a:pt x="100" y="236"/>
                    <a:pt x="101" y="229"/>
                    <a:pt x="106" y="234"/>
                  </a:cubicBezTo>
                  <a:cubicBezTo>
                    <a:pt x="108" y="236"/>
                    <a:pt x="107" y="237"/>
                    <a:pt x="111" y="238"/>
                  </a:cubicBezTo>
                  <a:cubicBezTo>
                    <a:pt x="113" y="238"/>
                    <a:pt x="115" y="237"/>
                    <a:pt x="118" y="237"/>
                  </a:cubicBezTo>
                  <a:cubicBezTo>
                    <a:pt x="121" y="236"/>
                    <a:pt x="123" y="235"/>
                    <a:pt x="126" y="235"/>
                  </a:cubicBezTo>
                  <a:cubicBezTo>
                    <a:pt x="126" y="234"/>
                    <a:pt x="127" y="234"/>
                    <a:pt x="130" y="233"/>
                  </a:cubicBezTo>
                  <a:cubicBezTo>
                    <a:pt x="137" y="229"/>
                    <a:pt x="126" y="219"/>
                    <a:pt x="128" y="213"/>
                  </a:cubicBezTo>
                  <a:cubicBezTo>
                    <a:pt x="129" y="211"/>
                    <a:pt x="132" y="212"/>
                    <a:pt x="134" y="211"/>
                  </a:cubicBezTo>
                  <a:cubicBezTo>
                    <a:pt x="137" y="211"/>
                    <a:pt x="137" y="208"/>
                    <a:pt x="140" y="208"/>
                  </a:cubicBezTo>
                  <a:cubicBezTo>
                    <a:pt x="144" y="207"/>
                    <a:pt x="147" y="212"/>
                    <a:pt x="150" y="214"/>
                  </a:cubicBezTo>
                  <a:cubicBezTo>
                    <a:pt x="159" y="223"/>
                    <a:pt x="158" y="207"/>
                    <a:pt x="161" y="202"/>
                  </a:cubicBezTo>
                  <a:cubicBezTo>
                    <a:pt x="164" y="198"/>
                    <a:pt x="168" y="200"/>
                    <a:pt x="168" y="194"/>
                  </a:cubicBezTo>
                  <a:cubicBezTo>
                    <a:pt x="168" y="189"/>
                    <a:pt x="168" y="185"/>
                    <a:pt x="166" y="181"/>
                  </a:cubicBezTo>
                  <a:cubicBezTo>
                    <a:pt x="165" y="176"/>
                    <a:pt x="164" y="174"/>
                    <a:pt x="167" y="171"/>
                  </a:cubicBezTo>
                  <a:cubicBezTo>
                    <a:pt x="170" y="168"/>
                    <a:pt x="166" y="166"/>
                    <a:pt x="164" y="164"/>
                  </a:cubicBezTo>
                  <a:cubicBezTo>
                    <a:pt x="162" y="160"/>
                    <a:pt x="166" y="153"/>
                    <a:pt x="163" y="149"/>
                  </a:cubicBezTo>
                  <a:cubicBezTo>
                    <a:pt x="162" y="147"/>
                    <a:pt x="163" y="140"/>
                    <a:pt x="163" y="137"/>
                  </a:cubicBezTo>
                  <a:cubicBezTo>
                    <a:pt x="163" y="133"/>
                    <a:pt x="166" y="130"/>
                    <a:pt x="168" y="127"/>
                  </a:cubicBezTo>
                  <a:cubicBezTo>
                    <a:pt x="166" y="124"/>
                    <a:pt x="164" y="123"/>
                    <a:pt x="161" y="125"/>
                  </a:cubicBezTo>
                  <a:cubicBezTo>
                    <a:pt x="156" y="128"/>
                    <a:pt x="157" y="121"/>
                    <a:pt x="158" y="119"/>
                  </a:cubicBezTo>
                  <a:cubicBezTo>
                    <a:pt x="159" y="116"/>
                    <a:pt x="162" y="113"/>
                    <a:pt x="164" y="110"/>
                  </a:cubicBezTo>
                  <a:cubicBezTo>
                    <a:pt x="166" y="107"/>
                    <a:pt x="167" y="101"/>
                    <a:pt x="168" y="97"/>
                  </a:cubicBezTo>
                  <a:cubicBezTo>
                    <a:pt x="168" y="93"/>
                    <a:pt x="165" y="92"/>
                    <a:pt x="170" y="90"/>
                  </a:cubicBezTo>
                  <a:cubicBezTo>
                    <a:pt x="172" y="89"/>
                    <a:pt x="172" y="87"/>
                    <a:pt x="174" y="88"/>
                  </a:cubicBezTo>
                  <a:cubicBezTo>
                    <a:pt x="174" y="86"/>
                    <a:pt x="175" y="84"/>
                    <a:pt x="178" y="83"/>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3" name="Freeform 99"/>
            <p:cNvSpPr>
              <a:spLocks/>
            </p:cNvSpPr>
            <p:nvPr/>
          </p:nvSpPr>
          <p:spPr bwMode="auto">
            <a:xfrm>
              <a:off x="6724650" y="192088"/>
              <a:ext cx="1609725" cy="1604963"/>
            </a:xfrm>
            <a:custGeom>
              <a:avLst/>
              <a:gdLst>
                <a:gd name="T0" fmla="*/ 408 w 429"/>
                <a:gd name="T1" fmla="*/ 282 h 428"/>
                <a:gd name="T2" fmla="*/ 395 w 429"/>
                <a:gd name="T3" fmla="*/ 252 h 428"/>
                <a:gd name="T4" fmla="*/ 372 w 429"/>
                <a:gd name="T5" fmla="*/ 233 h 428"/>
                <a:gd name="T6" fmla="*/ 344 w 429"/>
                <a:gd name="T7" fmla="*/ 206 h 428"/>
                <a:gd name="T8" fmla="*/ 334 w 429"/>
                <a:gd name="T9" fmla="*/ 182 h 428"/>
                <a:gd name="T10" fmla="*/ 318 w 429"/>
                <a:gd name="T11" fmla="*/ 165 h 428"/>
                <a:gd name="T12" fmla="*/ 310 w 429"/>
                <a:gd name="T13" fmla="*/ 146 h 428"/>
                <a:gd name="T14" fmla="*/ 296 w 429"/>
                <a:gd name="T15" fmla="*/ 124 h 428"/>
                <a:gd name="T16" fmla="*/ 262 w 429"/>
                <a:gd name="T17" fmla="*/ 133 h 428"/>
                <a:gd name="T18" fmla="*/ 249 w 429"/>
                <a:gd name="T19" fmla="*/ 102 h 428"/>
                <a:gd name="T20" fmla="*/ 251 w 429"/>
                <a:gd name="T21" fmla="*/ 63 h 428"/>
                <a:gd name="T22" fmla="*/ 220 w 429"/>
                <a:gd name="T23" fmla="*/ 32 h 428"/>
                <a:gd name="T24" fmla="*/ 214 w 429"/>
                <a:gd name="T25" fmla="*/ 0 h 428"/>
                <a:gd name="T26" fmla="*/ 187 w 429"/>
                <a:gd name="T27" fmla="*/ 59 h 428"/>
                <a:gd name="T28" fmla="*/ 169 w 429"/>
                <a:gd name="T29" fmla="*/ 97 h 428"/>
                <a:gd name="T30" fmla="*/ 119 w 429"/>
                <a:gd name="T31" fmla="*/ 131 h 428"/>
                <a:gd name="T32" fmla="*/ 104 w 429"/>
                <a:gd name="T33" fmla="*/ 179 h 428"/>
                <a:gd name="T34" fmla="*/ 103 w 429"/>
                <a:gd name="T35" fmla="*/ 208 h 428"/>
                <a:gd name="T36" fmla="*/ 77 w 429"/>
                <a:gd name="T37" fmla="*/ 268 h 428"/>
                <a:gd name="T38" fmla="*/ 31 w 429"/>
                <a:gd name="T39" fmla="*/ 287 h 428"/>
                <a:gd name="T40" fmla="*/ 14 w 429"/>
                <a:gd name="T41" fmla="*/ 314 h 428"/>
                <a:gd name="T42" fmla="*/ 2 w 429"/>
                <a:gd name="T43" fmla="*/ 341 h 428"/>
                <a:gd name="T44" fmla="*/ 31 w 429"/>
                <a:gd name="T45" fmla="*/ 361 h 428"/>
                <a:gd name="T46" fmla="*/ 58 w 429"/>
                <a:gd name="T47" fmla="*/ 377 h 428"/>
                <a:gd name="T48" fmla="*/ 90 w 429"/>
                <a:gd name="T49" fmla="*/ 377 h 428"/>
                <a:gd name="T50" fmla="*/ 112 w 429"/>
                <a:gd name="T51" fmla="*/ 389 h 428"/>
                <a:gd name="T52" fmla="*/ 123 w 429"/>
                <a:gd name="T53" fmla="*/ 420 h 428"/>
                <a:gd name="T54" fmla="*/ 137 w 429"/>
                <a:gd name="T55" fmla="*/ 419 h 428"/>
                <a:gd name="T56" fmla="*/ 155 w 429"/>
                <a:gd name="T57" fmla="*/ 417 h 428"/>
                <a:gd name="T58" fmla="*/ 176 w 429"/>
                <a:gd name="T59" fmla="*/ 410 h 428"/>
                <a:gd name="T60" fmla="*/ 183 w 429"/>
                <a:gd name="T61" fmla="*/ 389 h 428"/>
                <a:gd name="T62" fmla="*/ 181 w 429"/>
                <a:gd name="T63" fmla="*/ 364 h 428"/>
                <a:gd name="T64" fmla="*/ 162 w 429"/>
                <a:gd name="T65" fmla="*/ 339 h 428"/>
                <a:gd name="T66" fmla="*/ 183 w 429"/>
                <a:gd name="T67" fmla="*/ 325 h 428"/>
                <a:gd name="T68" fmla="*/ 203 w 429"/>
                <a:gd name="T69" fmla="*/ 308 h 428"/>
                <a:gd name="T70" fmla="*/ 217 w 429"/>
                <a:gd name="T71" fmla="*/ 319 h 428"/>
                <a:gd name="T72" fmla="*/ 236 w 429"/>
                <a:gd name="T73" fmla="*/ 324 h 428"/>
                <a:gd name="T74" fmla="*/ 267 w 429"/>
                <a:gd name="T75" fmla="*/ 320 h 428"/>
                <a:gd name="T76" fmla="*/ 285 w 429"/>
                <a:gd name="T77" fmla="*/ 324 h 428"/>
                <a:gd name="T78" fmla="*/ 312 w 429"/>
                <a:gd name="T79" fmla="*/ 340 h 428"/>
                <a:gd name="T80" fmla="*/ 327 w 429"/>
                <a:gd name="T81" fmla="*/ 354 h 428"/>
                <a:gd name="T82" fmla="*/ 332 w 429"/>
                <a:gd name="T83" fmla="*/ 373 h 428"/>
                <a:gd name="T84" fmla="*/ 321 w 429"/>
                <a:gd name="T85" fmla="*/ 391 h 428"/>
                <a:gd name="T86" fmla="*/ 331 w 429"/>
                <a:gd name="T87" fmla="*/ 402 h 428"/>
                <a:gd name="T88" fmla="*/ 365 w 429"/>
                <a:gd name="T89" fmla="*/ 417 h 428"/>
                <a:gd name="T90" fmla="*/ 393 w 429"/>
                <a:gd name="T91" fmla="*/ 383 h 428"/>
                <a:gd name="T92" fmla="*/ 414 w 429"/>
                <a:gd name="T93" fmla="*/ 348 h 428"/>
                <a:gd name="T94" fmla="*/ 426 w 429"/>
                <a:gd name="T95" fmla="*/ 307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9" h="428">
                  <a:moveTo>
                    <a:pt x="426" y="307"/>
                  </a:moveTo>
                  <a:cubicBezTo>
                    <a:pt x="425" y="305"/>
                    <a:pt x="420" y="302"/>
                    <a:pt x="418" y="301"/>
                  </a:cubicBezTo>
                  <a:cubicBezTo>
                    <a:pt x="415" y="301"/>
                    <a:pt x="415" y="294"/>
                    <a:pt x="415" y="292"/>
                  </a:cubicBezTo>
                  <a:cubicBezTo>
                    <a:pt x="414" y="287"/>
                    <a:pt x="411" y="285"/>
                    <a:pt x="408" y="282"/>
                  </a:cubicBezTo>
                  <a:cubicBezTo>
                    <a:pt x="407" y="280"/>
                    <a:pt x="407" y="278"/>
                    <a:pt x="404" y="277"/>
                  </a:cubicBezTo>
                  <a:cubicBezTo>
                    <a:pt x="402" y="276"/>
                    <a:pt x="402" y="275"/>
                    <a:pt x="402" y="273"/>
                  </a:cubicBezTo>
                  <a:cubicBezTo>
                    <a:pt x="400" y="270"/>
                    <a:pt x="396" y="270"/>
                    <a:pt x="397" y="265"/>
                  </a:cubicBezTo>
                  <a:cubicBezTo>
                    <a:pt x="398" y="262"/>
                    <a:pt x="396" y="255"/>
                    <a:pt x="395" y="252"/>
                  </a:cubicBezTo>
                  <a:cubicBezTo>
                    <a:pt x="395" y="249"/>
                    <a:pt x="393" y="245"/>
                    <a:pt x="391" y="243"/>
                  </a:cubicBezTo>
                  <a:cubicBezTo>
                    <a:pt x="390" y="241"/>
                    <a:pt x="387" y="242"/>
                    <a:pt x="386" y="239"/>
                  </a:cubicBezTo>
                  <a:cubicBezTo>
                    <a:pt x="385" y="237"/>
                    <a:pt x="385" y="236"/>
                    <a:pt x="383" y="234"/>
                  </a:cubicBezTo>
                  <a:cubicBezTo>
                    <a:pt x="380" y="232"/>
                    <a:pt x="376" y="235"/>
                    <a:pt x="372" y="233"/>
                  </a:cubicBezTo>
                  <a:cubicBezTo>
                    <a:pt x="367" y="230"/>
                    <a:pt x="366" y="231"/>
                    <a:pt x="361" y="231"/>
                  </a:cubicBezTo>
                  <a:cubicBezTo>
                    <a:pt x="357" y="231"/>
                    <a:pt x="355" y="227"/>
                    <a:pt x="354" y="224"/>
                  </a:cubicBezTo>
                  <a:cubicBezTo>
                    <a:pt x="353" y="220"/>
                    <a:pt x="354" y="216"/>
                    <a:pt x="352" y="213"/>
                  </a:cubicBezTo>
                  <a:cubicBezTo>
                    <a:pt x="350" y="210"/>
                    <a:pt x="347" y="206"/>
                    <a:pt x="344" y="206"/>
                  </a:cubicBezTo>
                  <a:cubicBezTo>
                    <a:pt x="340" y="204"/>
                    <a:pt x="342" y="201"/>
                    <a:pt x="340" y="198"/>
                  </a:cubicBezTo>
                  <a:cubicBezTo>
                    <a:pt x="340" y="196"/>
                    <a:pt x="337" y="196"/>
                    <a:pt x="337" y="194"/>
                  </a:cubicBezTo>
                  <a:cubicBezTo>
                    <a:pt x="336" y="192"/>
                    <a:pt x="336" y="191"/>
                    <a:pt x="335" y="189"/>
                  </a:cubicBezTo>
                  <a:cubicBezTo>
                    <a:pt x="334" y="186"/>
                    <a:pt x="335" y="184"/>
                    <a:pt x="334" y="182"/>
                  </a:cubicBezTo>
                  <a:cubicBezTo>
                    <a:pt x="333" y="180"/>
                    <a:pt x="331" y="179"/>
                    <a:pt x="330" y="178"/>
                  </a:cubicBezTo>
                  <a:cubicBezTo>
                    <a:pt x="328" y="175"/>
                    <a:pt x="328" y="171"/>
                    <a:pt x="325" y="168"/>
                  </a:cubicBezTo>
                  <a:cubicBezTo>
                    <a:pt x="324" y="167"/>
                    <a:pt x="323" y="166"/>
                    <a:pt x="322" y="165"/>
                  </a:cubicBezTo>
                  <a:cubicBezTo>
                    <a:pt x="320" y="164"/>
                    <a:pt x="320" y="165"/>
                    <a:pt x="318" y="165"/>
                  </a:cubicBezTo>
                  <a:cubicBezTo>
                    <a:pt x="317" y="165"/>
                    <a:pt x="315" y="161"/>
                    <a:pt x="314" y="160"/>
                  </a:cubicBezTo>
                  <a:cubicBezTo>
                    <a:pt x="314" y="159"/>
                    <a:pt x="316" y="154"/>
                    <a:pt x="316" y="153"/>
                  </a:cubicBezTo>
                  <a:cubicBezTo>
                    <a:pt x="315" y="152"/>
                    <a:pt x="315" y="150"/>
                    <a:pt x="314" y="148"/>
                  </a:cubicBezTo>
                  <a:cubicBezTo>
                    <a:pt x="313" y="146"/>
                    <a:pt x="311" y="148"/>
                    <a:pt x="310" y="146"/>
                  </a:cubicBezTo>
                  <a:cubicBezTo>
                    <a:pt x="310" y="146"/>
                    <a:pt x="311" y="142"/>
                    <a:pt x="311" y="142"/>
                  </a:cubicBezTo>
                  <a:cubicBezTo>
                    <a:pt x="312" y="137"/>
                    <a:pt x="310" y="137"/>
                    <a:pt x="307" y="134"/>
                  </a:cubicBezTo>
                  <a:cubicBezTo>
                    <a:pt x="306" y="132"/>
                    <a:pt x="304" y="128"/>
                    <a:pt x="302" y="127"/>
                  </a:cubicBezTo>
                  <a:cubicBezTo>
                    <a:pt x="299" y="126"/>
                    <a:pt x="298" y="126"/>
                    <a:pt x="296" y="124"/>
                  </a:cubicBezTo>
                  <a:cubicBezTo>
                    <a:pt x="296" y="122"/>
                    <a:pt x="295" y="121"/>
                    <a:pt x="293" y="120"/>
                  </a:cubicBezTo>
                  <a:cubicBezTo>
                    <a:pt x="289" y="118"/>
                    <a:pt x="286" y="117"/>
                    <a:pt x="283" y="121"/>
                  </a:cubicBezTo>
                  <a:cubicBezTo>
                    <a:pt x="280" y="124"/>
                    <a:pt x="275" y="124"/>
                    <a:pt x="272" y="127"/>
                  </a:cubicBezTo>
                  <a:cubicBezTo>
                    <a:pt x="270" y="129"/>
                    <a:pt x="266" y="133"/>
                    <a:pt x="262" y="133"/>
                  </a:cubicBezTo>
                  <a:cubicBezTo>
                    <a:pt x="262" y="131"/>
                    <a:pt x="261" y="125"/>
                    <a:pt x="260" y="122"/>
                  </a:cubicBezTo>
                  <a:cubicBezTo>
                    <a:pt x="259" y="119"/>
                    <a:pt x="256" y="118"/>
                    <a:pt x="253" y="116"/>
                  </a:cubicBezTo>
                  <a:cubicBezTo>
                    <a:pt x="250" y="113"/>
                    <a:pt x="252" y="111"/>
                    <a:pt x="254" y="108"/>
                  </a:cubicBezTo>
                  <a:cubicBezTo>
                    <a:pt x="255" y="104"/>
                    <a:pt x="251" y="103"/>
                    <a:pt x="249" y="102"/>
                  </a:cubicBezTo>
                  <a:cubicBezTo>
                    <a:pt x="243" y="97"/>
                    <a:pt x="254" y="86"/>
                    <a:pt x="258" y="85"/>
                  </a:cubicBezTo>
                  <a:cubicBezTo>
                    <a:pt x="261" y="84"/>
                    <a:pt x="264" y="79"/>
                    <a:pt x="259" y="81"/>
                  </a:cubicBezTo>
                  <a:cubicBezTo>
                    <a:pt x="257" y="82"/>
                    <a:pt x="253" y="81"/>
                    <a:pt x="252" y="81"/>
                  </a:cubicBezTo>
                  <a:cubicBezTo>
                    <a:pt x="244" y="78"/>
                    <a:pt x="255" y="64"/>
                    <a:pt x="251" y="63"/>
                  </a:cubicBezTo>
                  <a:cubicBezTo>
                    <a:pt x="248" y="63"/>
                    <a:pt x="252" y="50"/>
                    <a:pt x="247" y="49"/>
                  </a:cubicBezTo>
                  <a:cubicBezTo>
                    <a:pt x="242" y="48"/>
                    <a:pt x="240" y="49"/>
                    <a:pt x="236" y="46"/>
                  </a:cubicBezTo>
                  <a:cubicBezTo>
                    <a:pt x="232" y="44"/>
                    <a:pt x="230" y="41"/>
                    <a:pt x="226" y="39"/>
                  </a:cubicBezTo>
                  <a:cubicBezTo>
                    <a:pt x="223" y="37"/>
                    <a:pt x="220" y="37"/>
                    <a:pt x="220" y="32"/>
                  </a:cubicBezTo>
                  <a:cubicBezTo>
                    <a:pt x="221" y="28"/>
                    <a:pt x="219" y="24"/>
                    <a:pt x="222" y="21"/>
                  </a:cubicBezTo>
                  <a:cubicBezTo>
                    <a:pt x="225" y="17"/>
                    <a:pt x="224" y="16"/>
                    <a:pt x="223" y="11"/>
                  </a:cubicBezTo>
                  <a:cubicBezTo>
                    <a:pt x="223" y="8"/>
                    <a:pt x="221" y="4"/>
                    <a:pt x="218" y="4"/>
                  </a:cubicBezTo>
                  <a:cubicBezTo>
                    <a:pt x="216" y="3"/>
                    <a:pt x="215" y="1"/>
                    <a:pt x="214" y="0"/>
                  </a:cubicBezTo>
                  <a:cubicBezTo>
                    <a:pt x="212" y="6"/>
                    <a:pt x="212" y="13"/>
                    <a:pt x="208" y="19"/>
                  </a:cubicBezTo>
                  <a:cubicBezTo>
                    <a:pt x="205" y="23"/>
                    <a:pt x="203" y="27"/>
                    <a:pt x="200" y="31"/>
                  </a:cubicBezTo>
                  <a:cubicBezTo>
                    <a:pt x="198" y="36"/>
                    <a:pt x="194" y="40"/>
                    <a:pt x="192" y="45"/>
                  </a:cubicBezTo>
                  <a:cubicBezTo>
                    <a:pt x="189" y="49"/>
                    <a:pt x="188" y="54"/>
                    <a:pt x="187" y="59"/>
                  </a:cubicBezTo>
                  <a:cubicBezTo>
                    <a:pt x="186" y="62"/>
                    <a:pt x="186" y="65"/>
                    <a:pt x="185" y="67"/>
                  </a:cubicBezTo>
                  <a:cubicBezTo>
                    <a:pt x="182" y="72"/>
                    <a:pt x="179" y="75"/>
                    <a:pt x="177" y="80"/>
                  </a:cubicBezTo>
                  <a:cubicBezTo>
                    <a:pt x="176" y="83"/>
                    <a:pt x="176" y="86"/>
                    <a:pt x="174" y="89"/>
                  </a:cubicBezTo>
                  <a:cubicBezTo>
                    <a:pt x="173" y="91"/>
                    <a:pt x="170" y="94"/>
                    <a:pt x="169" y="97"/>
                  </a:cubicBezTo>
                  <a:cubicBezTo>
                    <a:pt x="167" y="102"/>
                    <a:pt x="165" y="106"/>
                    <a:pt x="160" y="109"/>
                  </a:cubicBezTo>
                  <a:cubicBezTo>
                    <a:pt x="156" y="111"/>
                    <a:pt x="153" y="113"/>
                    <a:pt x="150" y="115"/>
                  </a:cubicBezTo>
                  <a:cubicBezTo>
                    <a:pt x="147" y="117"/>
                    <a:pt x="145" y="118"/>
                    <a:pt x="141" y="119"/>
                  </a:cubicBezTo>
                  <a:cubicBezTo>
                    <a:pt x="134" y="123"/>
                    <a:pt x="125" y="125"/>
                    <a:pt x="119" y="131"/>
                  </a:cubicBezTo>
                  <a:cubicBezTo>
                    <a:pt x="114" y="138"/>
                    <a:pt x="110" y="148"/>
                    <a:pt x="108" y="156"/>
                  </a:cubicBezTo>
                  <a:cubicBezTo>
                    <a:pt x="108" y="158"/>
                    <a:pt x="108" y="160"/>
                    <a:pt x="107" y="162"/>
                  </a:cubicBezTo>
                  <a:cubicBezTo>
                    <a:pt x="107" y="164"/>
                    <a:pt x="106" y="166"/>
                    <a:pt x="105" y="168"/>
                  </a:cubicBezTo>
                  <a:cubicBezTo>
                    <a:pt x="104" y="172"/>
                    <a:pt x="103" y="175"/>
                    <a:pt x="104" y="179"/>
                  </a:cubicBezTo>
                  <a:cubicBezTo>
                    <a:pt x="105" y="183"/>
                    <a:pt x="105" y="187"/>
                    <a:pt x="106" y="191"/>
                  </a:cubicBezTo>
                  <a:cubicBezTo>
                    <a:pt x="106" y="193"/>
                    <a:pt x="106" y="195"/>
                    <a:pt x="106" y="197"/>
                  </a:cubicBezTo>
                  <a:cubicBezTo>
                    <a:pt x="106" y="199"/>
                    <a:pt x="105" y="201"/>
                    <a:pt x="105" y="202"/>
                  </a:cubicBezTo>
                  <a:cubicBezTo>
                    <a:pt x="105" y="205"/>
                    <a:pt x="104" y="206"/>
                    <a:pt x="103" y="208"/>
                  </a:cubicBezTo>
                  <a:cubicBezTo>
                    <a:pt x="101" y="212"/>
                    <a:pt x="98" y="215"/>
                    <a:pt x="96" y="218"/>
                  </a:cubicBezTo>
                  <a:cubicBezTo>
                    <a:pt x="92" y="224"/>
                    <a:pt x="88" y="231"/>
                    <a:pt x="89" y="238"/>
                  </a:cubicBezTo>
                  <a:cubicBezTo>
                    <a:pt x="90" y="244"/>
                    <a:pt x="90" y="250"/>
                    <a:pt x="87" y="256"/>
                  </a:cubicBezTo>
                  <a:cubicBezTo>
                    <a:pt x="85" y="260"/>
                    <a:pt x="81" y="265"/>
                    <a:pt x="77" y="268"/>
                  </a:cubicBezTo>
                  <a:cubicBezTo>
                    <a:pt x="75" y="269"/>
                    <a:pt x="72" y="271"/>
                    <a:pt x="70" y="272"/>
                  </a:cubicBezTo>
                  <a:cubicBezTo>
                    <a:pt x="67" y="273"/>
                    <a:pt x="64" y="273"/>
                    <a:pt x="62" y="273"/>
                  </a:cubicBezTo>
                  <a:cubicBezTo>
                    <a:pt x="56" y="274"/>
                    <a:pt x="50" y="275"/>
                    <a:pt x="46" y="278"/>
                  </a:cubicBezTo>
                  <a:cubicBezTo>
                    <a:pt x="41" y="282"/>
                    <a:pt x="35" y="283"/>
                    <a:pt x="31" y="287"/>
                  </a:cubicBezTo>
                  <a:cubicBezTo>
                    <a:pt x="29" y="289"/>
                    <a:pt x="27" y="291"/>
                    <a:pt x="25" y="293"/>
                  </a:cubicBezTo>
                  <a:cubicBezTo>
                    <a:pt x="23" y="295"/>
                    <a:pt x="21" y="296"/>
                    <a:pt x="20" y="299"/>
                  </a:cubicBezTo>
                  <a:cubicBezTo>
                    <a:pt x="18" y="301"/>
                    <a:pt x="17" y="305"/>
                    <a:pt x="16" y="308"/>
                  </a:cubicBezTo>
                  <a:cubicBezTo>
                    <a:pt x="16" y="310"/>
                    <a:pt x="15" y="312"/>
                    <a:pt x="14" y="314"/>
                  </a:cubicBezTo>
                  <a:cubicBezTo>
                    <a:pt x="13" y="316"/>
                    <a:pt x="11" y="319"/>
                    <a:pt x="9" y="321"/>
                  </a:cubicBezTo>
                  <a:cubicBezTo>
                    <a:pt x="7" y="323"/>
                    <a:pt x="4" y="324"/>
                    <a:pt x="3" y="327"/>
                  </a:cubicBezTo>
                  <a:cubicBezTo>
                    <a:pt x="2" y="329"/>
                    <a:pt x="3" y="331"/>
                    <a:pt x="3" y="333"/>
                  </a:cubicBezTo>
                  <a:cubicBezTo>
                    <a:pt x="3" y="336"/>
                    <a:pt x="2" y="338"/>
                    <a:pt x="2" y="341"/>
                  </a:cubicBezTo>
                  <a:cubicBezTo>
                    <a:pt x="2" y="345"/>
                    <a:pt x="2" y="349"/>
                    <a:pt x="1" y="354"/>
                  </a:cubicBezTo>
                  <a:cubicBezTo>
                    <a:pt x="1" y="354"/>
                    <a:pt x="1" y="354"/>
                    <a:pt x="0" y="355"/>
                  </a:cubicBezTo>
                  <a:cubicBezTo>
                    <a:pt x="8" y="356"/>
                    <a:pt x="16" y="357"/>
                    <a:pt x="24" y="359"/>
                  </a:cubicBezTo>
                  <a:cubicBezTo>
                    <a:pt x="26" y="360"/>
                    <a:pt x="28" y="361"/>
                    <a:pt x="31" y="361"/>
                  </a:cubicBezTo>
                  <a:cubicBezTo>
                    <a:pt x="33" y="361"/>
                    <a:pt x="35" y="360"/>
                    <a:pt x="37" y="359"/>
                  </a:cubicBezTo>
                  <a:cubicBezTo>
                    <a:pt x="41" y="359"/>
                    <a:pt x="47" y="359"/>
                    <a:pt x="50" y="360"/>
                  </a:cubicBezTo>
                  <a:cubicBezTo>
                    <a:pt x="54" y="361"/>
                    <a:pt x="60" y="365"/>
                    <a:pt x="60" y="370"/>
                  </a:cubicBezTo>
                  <a:cubicBezTo>
                    <a:pt x="60" y="372"/>
                    <a:pt x="58" y="375"/>
                    <a:pt x="58" y="377"/>
                  </a:cubicBezTo>
                  <a:cubicBezTo>
                    <a:pt x="58" y="381"/>
                    <a:pt x="60" y="380"/>
                    <a:pt x="62" y="380"/>
                  </a:cubicBezTo>
                  <a:cubicBezTo>
                    <a:pt x="66" y="379"/>
                    <a:pt x="69" y="379"/>
                    <a:pt x="72" y="379"/>
                  </a:cubicBezTo>
                  <a:cubicBezTo>
                    <a:pt x="75" y="379"/>
                    <a:pt x="79" y="379"/>
                    <a:pt x="82" y="379"/>
                  </a:cubicBezTo>
                  <a:cubicBezTo>
                    <a:pt x="85" y="378"/>
                    <a:pt x="87" y="376"/>
                    <a:pt x="90" y="377"/>
                  </a:cubicBezTo>
                  <a:cubicBezTo>
                    <a:pt x="92" y="378"/>
                    <a:pt x="94" y="379"/>
                    <a:pt x="96" y="380"/>
                  </a:cubicBezTo>
                  <a:cubicBezTo>
                    <a:pt x="97" y="382"/>
                    <a:pt x="98" y="384"/>
                    <a:pt x="98" y="386"/>
                  </a:cubicBezTo>
                  <a:cubicBezTo>
                    <a:pt x="101" y="386"/>
                    <a:pt x="102" y="385"/>
                    <a:pt x="103" y="384"/>
                  </a:cubicBezTo>
                  <a:cubicBezTo>
                    <a:pt x="107" y="384"/>
                    <a:pt x="111" y="386"/>
                    <a:pt x="112" y="389"/>
                  </a:cubicBezTo>
                  <a:cubicBezTo>
                    <a:pt x="113" y="390"/>
                    <a:pt x="115" y="392"/>
                    <a:pt x="115" y="394"/>
                  </a:cubicBezTo>
                  <a:cubicBezTo>
                    <a:pt x="116" y="396"/>
                    <a:pt x="115" y="397"/>
                    <a:pt x="114" y="399"/>
                  </a:cubicBezTo>
                  <a:cubicBezTo>
                    <a:pt x="114" y="403"/>
                    <a:pt x="117" y="410"/>
                    <a:pt x="120" y="414"/>
                  </a:cubicBezTo>
                  <a:cubicBezTo>
                    <a:pt x="121" y="416"/>
                    <a:pt x="123" y="417"/>
                    <a:pt x="123" y="420"/>
                  </a:cubicBezTo>
                  <a:cubicBezTo>
                    <a:pt x="124" y="422"/>
                    <a:pt x="123" y="425"/>
                    <a:pt x="124" y="427"/>
                  </a:cubicBezTo>
                  <a:cubicBezTo>
                    <a:pt x="125" y="428"/>
                    <a:pt x="128" y="428"/>
                    <a:pt x="129" y="427"/>
                  </a:cubicBezTo>
                  <a:cubicBezTo>
                    <a:pt x="130" y="425"/>
                    <a:pt x="130" y="423"/>
                    <a:pt x="132" y="421"/>
                  </a:cubicBezTo>
                  <a:cubicBezTo>
                    <a:pt x="133" y="420"/>
                    <a:pt x="136" y="420"/>
                    <a:pt x="137" y="419"/>
                  </a:cubicBezTo>
                  <a:cubicBezTo>
                    <a:pt x="140" y="417"/>
                    <a:pt x="140" y="414"/>
                    <a:pt x="144" y="416"/>
                  </a:cubicBezTo>
                  <a:cubicBezTo>
                    <a:pt x="146" y="417"/>
                    <a:pt x="147" y="419"/>
                    <a:pt x="148" y="420"/>
                  </a:cubicBezTo>
                  <a:cubicBezTo>
                    <a:pt x="149" y="419"/>
                    <a:pt x="151" y="418"/>
                    <a:pt x="153" y="418"/>
                  </a:cubicBezTo>
                  <a:cubicBezTo>
                    <a:pt x="154" y="417"/>
                    <a:pt x="154" y="417"/>
                    <a:pt x="155" y="417"/>
                  </a:cubicBezTo>
                  <a:cubicBezTo>
                    <a:pt x="156" y="416"/>
                    <a:pt x="157" y="416"/>
                    <a:pt x="158" y="416"/>
                  </a:cubicBezTo>
                  <a:cubicBezTo>
                    <a:pt x="161" y="415"/>
                    <a:pt x="164" y="415"/>
                    <a:pt x="166" y="415"/>
                  </a:cubicBezTo>
                  <a:cubicBezTo>
                    <a:pt x="168" y="415"/>
                    <a:pt x="170" y="415"/>
                    <a:pt x="172" y="415"/>
                  </a:cubicBezTo>
                  <a:cubicBezTo>
                    <a:pt x="174" y="414"/>
                    <a:pt x="174" y="412"/>
                    <a:pt x="176" y="410"/>
                  </a:cubicBezTo>
                  <a:cubicBezTo>
                    <a:pt x="179" y="407"/>
                    <a:pt x="182" y="405"/>
                    <a:pt x="186" y="405"/>
                  </a:cubicBezTo>
                  <a:cubicBezTo>
                    <a:pt x="187" y="402"/>
                    <a:pt x="187" y="399"/>
                    <a:pt x="186" y="397"/>
                  </a:cubicBezTo>
                  <a:cubicBezTo>
                    <a:pt x="186" y="395"/>
                    <a:pt x="184" y="395"/>
                    <a:pt x="184" y="393"/>
                  </a:cubicBezTo>
                  <a:cubicBezTo>
                    <a:pt x="183" y="392"/>
                    <a:pt x="183" y="391"/>
                    <a:pt x="183" y="389"/>
                  </a:cubicBezTo>
                  <a:cubicBezTo>
                    <a:pt x="183" y="387"/>
                    <a:pt x="181" y="381"/>
                    <a:pt x="184" y="379"/>
                  </a:cubicBezTo>
                  <a:cubicBezTo>
                    <a:pt x="185" y="378"/>
                    <a:pt x="189" y="380"/>
                    <a:pt x="188" y="376"/>
                  </a:cubicBezTo>
                  <a:cubicBezTo>
                    <a:pt x="187" y="373"/>
                    <a:pt x="186" y="372"/>
                    <a:pt x="184" y="370"/>
                  </a:cubicBezTo>
                  <a:cubicBezTo>
                    <a:pt x="181" y="367"/>
                    <a:pt x="182" y="367"/>
                    <a:pt x="181" y="364"/>
                  </a:cubicBezTo>
                  <a:cubicBezTo>
                    <a:pt x="181" y="361"/>
                    <a:pt x="179" y="360"/>
                    <a:pt x="179" y="357"/>
                  </a:cubicBezTo>
                  <a:cubicBezTo>
                    <a:pt x="178" y="354"/>
                    <a:pt x="178" y="353"/>
                    <a:pt x="176" y="351"/>
                  </a:cubicBezTo>
                  <a:cubicBezTo>
                    <a:pt x="174" y="350"/>
                    <a:pt x="172" y="350"/>
                    <a:pt x="171" y="349"/>
                  </a:cubicBezTo>
                  <a:cubicBezTo>
                    <a:pt x="169" y="347"/>
                    <a:pt x="161" y="342"/>
                    <a:pt x="162" y="339"/>
                  </a:cubicBezTo>
                  <a:cubicBezTo>
                    <a:pt x="165" y="339"/>
                    <a:pt x="167" y="339"/>
                    <a:pt x="169" y="338"/>
                  </a:cubicBezTo>
                  <a:cubicBezTo>
                    <a:pt x="173" y="335"/>
                    <a:pt x="167" y="334"/>
                    <a:pt x="169" y="332"/>
                  </a:cubicBezTo>
                  <a:cubicBezTo>
                    <a:pt x="169" y="330"/>
                    <a:pt x="174" y="328"/>
                    <a:pt x="176" y="328"/>
                  </a:cubicBezTo>
                  <a:cubicBezTo>
                    <a:pt x="178" y="327"/>
                    <a:pt x="181" y="325"/>
                    <a:pt x="183" y="325"/>
                  </a:cubicBezTo>
                  <a:cubicBezTo>
                    <a:pt x="188" y="324"/>
                    <a:pt x="194" y="325"/>
                    <a:pt x="194" y="318"/>
                  </a:cubicBezTo>
                  <a:cubicBezTo>
                    <a:pt x="194" y="318"/>
                    <a:pt x="194" y="316"/>
                    <a:pt x="194" y="315"/>
                  </a:cubicBezTo>
                  <a:cubicBezTo>
                    <a:pt x="195" y="314"/>
                    <a:pt x="196" y="315"/>
                    <a:pt x="198" y="314"/>
                  </a:cubicBezTo>
                  <a:cubicBezTo>
                    <a:pt x="200" y="313"/>
                    <a:pt x="200" y="309"/>
                    <a:pt x="203" y="308"/>
                  </a:cubicBezTo>
                  <a:cubicBezTo>
                    <a:pt x="205" y="310"/>
                    <a:pt x="202" y="311"/>
                    <a:pt x="202" y="313"/>
                  </a:cubicBezTo>
                  <a:cubicBezTo>
                    <a:pt x="204" y="314"/>
                    <a:pt x="207" y="314"/>
                    <a:pt x="209" y="314"/>
                  </a:cubicBezTo>
                  <a:cubicBezTo>
                    <a:pt x="210" y="314"/>
                    <a:pt x="212" y="312"/>
                    <a:pt x="213" y="313"/>
                  </a:cubicBezTo>
                  <a:cubicBezTo>
                    <a:pt x="214" y="314"/>
                    <a:pt x="216" y="318"/>
                    <a:pt x="217" y="319"/>
                  </a:cubicBezTo>
                  <a:cubicBezTo>
                    <a:pt x="219" y="321"/>
                    <a:pt x="222" y="322"/>
                    <a:pt x="225" y="322"/>
                  </a:cubicBezTo>
                  <a:cubicBezTo>
                    <a:pt x="227" y="322"/>
                    <a:pt x="229" y="321"/>
                    <a:pt x="231" y="321"/>
                  </a:cubicBezTo>
                  <a:cubicBezTo>
                    <a:pt x="232" y="321"/>
                    <a:pt x="233" y="321"/>
                    <a:pt x="234" y="321"/>
                  </a:cubicBezTo>
                  <a:cubicBezTo>
                    <a:pt x="235" y="322"/>
                    <a:pt x="235" y="323"/>
                    <a:pt x="236" y="324"/>
                  </a:cubicBezTo>
                  <a:cubicBezTo>
                    <a:pt x="239" y="326"/>
                    <a:pt x="240" y="323"/>
                    <a:pt x="242" y="322"/>
                  </a:cubicBezTo>
                  <a:cubicBezTo>
                    <a:pt x="243" y="321"/>
                    <a:pt x="246" y="322"/>
                    <a:pt x="248" y="322"/>
                  </a:cubicBezTo>
                  <a:cubicBezTo>
                    <a:pt x="252" y="320"/>
                    <a:pt x="256" y="319"/>
                    <a:pt x="260" y="320"/>
                  </a:cubicBezTo>
                  <a:cubicBezTo>
                    <a:pt x="262" y="320"/>
                    <a:pt x="265" y="320"/>
                    <a:pt x="267" y="320"/>
                  </a:cubicBezTo>
                  <a:cubicBezTo>
                    <a:pt x="269" y="321"/>
                    <a:pt x="271" y="323"/>
                    <a:pt x="273" y="323"/>
                  </a:cubicBezTo>
                  <a:cubicBezTo>
                    <a:pt x="275" y="323"/>
                    <a:pt x="277" y="323"/>
                    <a:pt x="279" y="323"/>
                  </a:cubicBezTo>
                  <a:cubicBezTo>
                    <a:pt x="280" y="323"/>
                    <a:pt x="280" y="324"/>
                    <a:pt x="282" y="324"/>
                  </a:cubicBezTo>
                  <a:cubicBezTo>
                    <a:pt x="283" y="325"/>
                    <a:pt x="284" y="324"/>
                    <a:pt x="285" y="324"/>
                  </a:cubicBezTo>
                  <a:cubicBezTo>
                    <a:pt x="290" y="325"/>
                    <a:pt x="293" y="328"/>
                    <a:pt x="298" y="328"/>
                  </a:cubicBezTo>
                  <a:cubicBezTo>
                    <a:pt x="302" y="328"/>
                    <a:pt x="307" y="328"/>
                    <a:pt x="308" y="334"/>
                  </a:cubicBezTo>
                  <a:cubicBezTo>
                    <a:pt x="308" y="335"/>
                    <a:pt x="308" y="337"/>
                    <a:pt x="308" y="338"/>
                  </a:cubicBezTo>
                  <a:cubicBezTo>
                    <a:pt x="311" y="339"/>
                    <a:pt x="311" y="338"/>
                    <a:pt x="312" y="340"/>
                  </a:cubicBezTo>
                  <a:cubicBezTo>
                    <a:pt x="314" y="342"/>
                    <a:pt x="316" y="340"/>
                    <a:pt x="318" y="340"/>
                  </a:cubicBezTo>
                  <a:cubicBezTo>
                    <a:pt x="320" y="340"/>
                    <a:pt x="319" y="342"/>
                    <a:pt x="320" y="344"/>
                  </a:cubicBezTo>
                  <a:cubicBezTo>
                    <a:pt x="321" y="346"/>
                    <a:pt x="322" y="345"/>
                    <a:pt x="323" y="346"/>
                  </a:cubicBezTo>
                  <a:cubicBezTo>
                    <a:pt x="326" y="348"/>
                    <a:pt x="327" y="351"/>
                    <a:pt x="327" y="354"/>
                  </a:cubicBezTo>
                  <a:cubicBezTo>
                    <a:pt x="327" y="355"/>
                    <a:pt x="326" y="357"/>
                    <a:pt x="326" y="358"/>
                  </a:cubicBezTo>
                  <a:cubicBezTo>
                    <a:pt x="326" y="360"/>
                    <a:pt x="327" y="361"/>
                    <a:pt x="328" y="362"/>
                  </a:cubicBezTo>
                  <a:cubicBezTo>
                    <a:pt x="329" y="364"/>
                    <a:pt x="330" y="365"/>
                    <a:pt x="331" y="366"/>
                  </a:cubicBezTo>
                  <a:cubicBezTo>
                    <a:pt x="333" y="368"/>
                    <a:pt x="332" y="371"/>
                    <a:pt x="332" y="373"/>
                  </a:cubicBezTo>
                  <a:cubicBezTo>
                    <a:pt x="333" y="375"/>
                    <a:pt x="333" y="378"/>
                    <a:pt x="331" y="380"/>
                  </a:cubicBezTo>
                  <a:cubicBezTo>
                    <a:pt x="330" y="381"/>
                    <a:pt x="329" y="382"/>
                    <a:pt x="328" y="383"/>
                  </a:cubicBezTo>
                  <a:cubicBezTo>
                    <a:pt x="327" y="384"/>
                    <a:pt x="328" y="385"/>
                    <a:pt x="328" y="387"/>
                  </a:cubicBezTo>
                  <a:cubicBezTo>
                    <a:pt x="327" y="390"/>
                    <a:pt x="324" y="389"/>
                    <a:pt x="321" y="391"/>
                  </a:cubicBezTo>
                  <a:cubicBezTo>
                    <a:pt x="318" y="392"/>
                    <a:pt x="317" y="394"/>
                    <a:pt x="317" y="396"/>
                  </a:cubicBezTo>
                  <a:cubicBezTo>
                    <a:pt x="317" y="396"/>
                    <a:pt x="317" y="396"/>
                    <a:pt x="317" y="397"/>
                  </a:cubicBezTo>
                  <a:cubicBezTo>
                    <a:pt x="318" y="397"/>
                    <a:pt x="319" y="399"/>
                    <a:pt x="321" y="400"/>
                  </a:cubicBezTo>
                  <a:cubicBezTo>
                    <a:pt x="324" y="402"/>
                    <a:pt x="328" y="400"/>
                    <a:pt x="331" y="402"/>
                  </a:cubicBezTo>
                  <a:cubicBezTo>
                    <a:pt x="334" y="405"/>
                    <a:pt x="334" y="410"/>
                    <a:pt x="337" y="414"/>
                  </a:cubicBezTo>
                  <a:cubicBezTo>
                    <a:pt x="339" y="416"/>
                    <a:pt x="341" y="421"/>
                    <a:pt x="344" y="422"/>
                  </a:cubicBezTo>
                  <a:cubicBezTo>
                    <a:pt x="349" y="424"/>
                    <a:pt x="354" y="420"/>
                    <a:pt x="358" y="418"/>
                  </a:cubicBezTo>
                  <a:cubicBezTo>
                    <a:pt x="360" y="417"/>
                    <a:pt x="363" y="418"/>
                    <a:pt x="365" y="417"/>
                  </a:cubicBezTo>
                  <a:cubicBezTo>
                    <a:pt x="367" y="416"/>
                    <a:pt x="368" y="414"/>
                    <a:pt x="369" y="412"/>
                  </a:cubicBezTo>
                  <a:cubicBezTo>
                    <a:pt x="372" y="409"/>
                    <a:pt x="373" y="404"/>
                    <a:pt x="376" y="400"/>
                  </a:cubicBezTo>
                  <a:cubicBezTo>
                    <a:pt x="377" y="397"/>
                    <a:pt x="380" y="395"/>
                    <a:pt x="382" y="392"/>
                  </a:cubicBezTo>
                  <a:cubicBezTo>
                    <a:pt x="383" y="387"/>
                    <a:pt x="389" y="386"/>
                    <a:pt x="393" y="383"/>
                  </a:cubicBezTo>
                  <a:cubicBezTo>
                    <a:pt x="397" y="381"/>
                    <a:pt x="397" y="376"/>
                    <a:pt x="400" y="373"/>
                  </a:cubicBezTo>
                  <a:cubicBezTo>
                    <a:pt x="403" y="370"/>
                    <a:pt x="408" y="371"/>
                    <a:pt x="409" y="367"/>
                  </a:cubicBezTo>
                  <a:cubicBezTo>
                    <a:pt x="410" y="363"/>
                    <a:pt x="405" y="360"/>
                    <a:pt x="407" y="355"/>
                  </a:cubicBezTo>
                  <a:cubicBezTo>
                    <a:pt x="409" y="350"/>
                    <a:pt x="409" y="348"/>
                    <a:pt x="414" y="348"/>
                  </a:cubicBezTo>
                  <a:cubicBezTo>
                    <a:pt x="419" y="348"/>
                    <a:pt x="419" y="345"/>
                    <a:pt x="420" y="341"/>
                  </a:cubicBezTo>
                  <a:cubicBezTo>
                    <a:pt x="421" y="338"/>
                    <a:pt x="423" y="335"/>
                    <a:pt x="424" y="332"/>
                  </a:cubicBezTo>
                  <a:cubicBezTo>
                    <a:pt x="426" y="328"/>
                    <a:pt x="427" y="325"/>
                    <a:pt x="428" y="321"/>
                  </a:cubicBezTo>
                  <a:cubicBezTo>
                    <a:pt x="429" y="318"/>
                    <a:pt x="429" y="310"/>
                    <a:pt x="426" y="307"/>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74" name="グループ化 73"/>
            <p:cNvGrpSpPr/>
            <p:nvPr/>
          </p:nvGrpSpPr>
          <p:grpSpPr>
            <a:xfrm>
              <a:off x="3803650" y="1860550"/>
              <a:ext cx="2744787" cy="2689225"/>
              <a:chOff x="3803650" y="1860550"/>
              <a:chExt cx="2744787" cy="2689225"/>
            </a:xfrm>
            <a:grpFill/>
          </p:grpSpPr>
          <p:sp>
            <p:nvSpPr>
              <p:cNvPr id="81" name="Freeform 100"/>
              <p:cNvSpPr>
                <a:spLocks/>
              </p:cNvSpPr>
              <p:nvPr/>
            </p:nvSpPr>
            <p:spPr bwMode="auto">
              <a:xfrm>
                <a:off x="4125913" y="4043363"/>
                <a:ext cx="255587" cy="146050"/>
              </a:xfrm>
              <a:custGeom>
                <a:avLst/>
                <a:gdLst>
                  <a:gd name="T0" fmla="*/ 24 w 161"/>
                  <a:gd name="T1" fmla="*/ 80 h 92"/>
                  <a:gd name="T2" fmla="*/ 7 w 161"/>
                  <a:gd name="T3" fmla="*/ 28 h 92"/>
                  <a:gd name="T4" fmla="*/ 14 w 161"/>
                  <a:gd name="T5" fmla="*/ 21 h 92"/>
                  <a:gd name="T6" fmla="*/ 5 w 161"/>
                  <a:gd name="T7" fmla="*/ 19 h 92"/>
                  <a:gd name="T8" fmla="*/ 0 w 161"/>
                  <a:gd name="T9" fmla="*/ 0 h 92"/>
                  <a:gd name="T10" fmla="*/ 22 w 161"/>
                  <a:gd name="T11" fmla="*/ 2 h 92"/>
                  <a:gd name="T12" fmla="*/ 43 w 161"/>
                  <a:gd name="T13" fmla="*/ 11 h 92"/>
                  <a:gd name="T14" fmla="*/ 50 w 161"/>
                  <a:gd name="T15" fmla="*/ 9 h 92"/>
                  <a:gd name="T16" fmla="*/ 147 w 161"/>
                  <a:gd name="T17" fmla="*/ 11 h 92"/>
                  <a:gd name="T18" fmla="*/ 161 w 161"/>
                  <a:gd name="T19" fmla="*/ 73 h 92"/>
                  <a:gd name="T20" fmla="*/ 149 w 161"/>
                  <a:gd name="T21" fmla="*/ 73 h 92"/>
                  <a:gd name="T22" fmla="*/ 149 w 161"/>
                  <a:gd name="T23" fmla="*/ 92 h 92"/>
                  <a:gd name="T24" fmla="*/ 137 w 161"/>
                  <a:gd name="T25" fmla="*/ 92 h 92"/>
                  <a:gd name="T26" fmla="*/ 133 w 161"/>
                  <a:gd name="T27" fmla="*/ 80 h 92"/>
                  <a:gd name="T28" fmla="*/ 24 w 161"/>
                  <a:gd name="T29"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 h="92">
                    <a:moveTo>
                      <a:pt x="24" y="80"/>
                    </a:moveTo>
                    <a:lnTo>
                      <a:pt x="7" y="28"/>
                    </a:lnTo>
                    <a:lnTo>
                      <a:pt x="14" y="21"/>
                    </a:lnTo>
                    <a:lnTo>
                      <a:pt x="5" y="19"/>
                    </a:lnTo>
                    <a:lnTo>
                      <a:pt x="0" y="0"/>
                    </a:lnTo>
                    <a:lnTo>
                      <a:pt x="22" y="2"/>
                    </a:lnTo>
                    <a:lnTo>
                      <a:pt x="43" y="11"/>
                    </a:lnTo>
                    <a:lnTo>
                      <a:pt x="50" y="9"/>
                    </a:lnTo>
                    <a:lnTo>
                      <a:pt x="147" y="11"/>
                    </a:lnTo>
                    <a:lnTo>
                      <a:pt x="161" y="73"/>
                    </a:lnTo>
                    <a:lnTo>
                      <a:pt x="149" y="73"/>
                    </a:lnTo>
                    <a:lnTo>
                      <a:pt x="149" y="92"/>
                    </a:lnTo>
                    <a:lnTo>
                      <a:pt x="137" y="92"/>
                    </a:lnTo>
                    <a:lnTo>
                      <a:pt x="133" y="80"/>
                    </a:lnTo>
                    <a:lnTo>
                      <a:pt x="24" y="80"/>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2" name="Freeform 101"/>
              <p:cNvSpPr>
                <a:spLocks/>
              </p:cNvSpPr>
              <p:nvPr/>
            </p:nvSpPr>
            <p:spPr bwMode="auto">
              <a:xfrm>
                <a:off x="4114800" y="3686175"/>
                <a:ext cx="525462" cy="338138"/>
              </a:xfrm>
              <a:custGeom>
                <a:avLst/>
                <a:gdLst>
                  <a:gd name="T0" fmla="*/ 0 w 140"/>
                  <a:gd name="T1" fmla="*/ 53 h 90"/>
                  <a:gd name="T2" fmla="*/ 0 w 140"/>
                  <a:gd name="T3" fmla="*/ 26 h 90"/>
                  <a:gd name="T4" fmla="*/ 10 w 140"/>
                  <a:gd name="T5" fmla="*/ 20 h 90"/>
                  <a:gd name="T6" fmla="*/ 22 w 140"/>
                  <a:gd name="T7" fmla="*/ 16 h 90"/>
                  <a:gd name="T8" fmla="*/ 58 w 140"/>
                  <a:gd name="T9" fmla="*/ 0 h 90"/>
                  <a:gd name="T10" fmla="*/ 61 w 140"/>
                  <a:gd name="T11" fmla="*/ 2 h 90"/>
                  <a:gd name="T12" fmla="*/ 63 w 140"/>
                  <a:gd name="T13" fmla="*/ 1 h 90"/>
                  <a:gd name="T14" fmla="*/ 82 w 140"/>
                  <a:gd name="T15" fmla="*/ 9 h 90"/>
                  <a:gd name="T16" fmla="*/ 108 w 140"/>
                  <a:gd name="T17" fmla="*/ 4 h 90"/>
                  <a:gd name="T18" fmla="*/ 110 w 140"/>
                  <a:gd name="T19" fmla="*/ 7 h 90"/>
                  <a:gd name="T20" fmla="*/ 115 w 140"/>
                  <a:gd name="T21" fmla="*/ 5 h 90"/>
                  <a:gd name="T22" fmla="*/ 128 w 140"/>
                  <a:gd name="T23" fmla="*/ 13 h 90"/>
                  <a:gd name="T24" fmla="*/ 128 w 140"/>
                  <a:gd name="T25" fmla="*/ 15 h 90"/>
                  <a:gd name="T26" fmla="*/ 132 w 140"/>
                  <a:gd name="T27" fmla="*/ 14 h 90"/>
                  <a:gd name="T28" fmla="*/ 140 w 140"/>
                  <a:gd name="T29" fmla="*/ 63 h 90"/>
                  <a:gd name="T30" fmla="*/ 136 w 140"/>
                  <a:gd name="T31" fmla="*/ 67 h 90"/>
                  <a:gd name="T32" fmla="*/ 113 w 140"/>
                  <a:gd name="T33" fmla="*/ 77 h 90"/>
                  <a:gd name="T34" fmla="*/ 111 w 140"/>
                  <a:gd name="T35" fmla="*/ 80 h 90"/>
                  <a:gd name="T36" fmla="*/ 107 w 140"/>
                  <a:gd name="T37" fmla="*/ 80 h 90"/>
                  <a:gd name="T38" fmla="*/ 76 w 140"/>
                  <a:gd name="T39" fmla="*/ 90 h 90"/>
                  <a:gd name="T40" fmla="*/ 71 w 140"/>
                  <a:gd name="T41" fmla="*/ 75 h 90"/>
                  <a:gd name="T42" fmla="*/ 38 w 140"/>
                  <a:gd name="T43" fmla="*/ 74 h 90"/>
                  <a:gd name="T44" fmla="*/ 29 w 140"/>
                  <a:gd name="T45" fmla="*/ 61 h 90"/>
                  <a:gd name="T46" fmla="*/ 52 w 140"/>
                  <a:gd name="T47" fmla="*/ 39 h 90"/>
                  <a:gd name="T48" fmla="*/ 44 w 140"/>
                  <a:gd name="T49" fmla="*/ 31 h 90"/>
                  <a:gd name="T50" fmla="*/ 20 w 140"/>
                  <a:gd name="T51" fmla="*/ 53 h 90"/>
                  <a:gd name="T52" fmla="*/ 0 w 140"/>
                  <a:gd name="T53" fmla="*/ 5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90">
                    <a:moveTo>
                      <a:pt x="0" y="53"/>
                    </a:moveTo>
                    <a:cubicBezTo>
                      <a:pt x="0" y="26"/>
                      <a:pt x="0" y="26"/>
                      <a:pt x="0" y="26"/>
                    </a:cubicBezTo>
                    <a:cubicBezTo>
                      <a:pt x="10" y="20"/>
                      <a:pt x="10" y="20"/>
                      <a:pt x="10" y="20"/>
                    </a:cubicBezTo>
                    <a:cubicBezTo>
                      <a:pt x="16" y="24"/>
                      <a:pt x="24" y="20"/>
                      <a:pt x="22" y="16"/>
                    </a:cubicBezTo>
                    <a:cubicBezTo>
                      <a:pt x="58" y="0"/>
                      <a:pt x="58" y="0"/>
                      <a:pt x="58" y="0"/>
                    </a:cubicBezTo>
                    <a:cubicBezTo>
                      <a:pt x="61" y="2"/>
                      <a:pt x="61" y="2"/>
                      <a:pt x="61" y="2"/>
                    </a:cubicBezTo>
                    <a:cubicBezTo>
                      <a:pt x="63" y="1"/>
                      <a:pt x="63" y="1"/>
                      <a:pt x="63" y="1"/>
                    </a:cubicBezTo>
                    <a:cubicBezTo>
                      <a:pt x="82" y="9"/>
                      <a:pt x="82" y="9"/>
                      <a:pt x="82" y="9"/>
                    </a:cubicBezTo>
                    <a:cubicBezTo>
                      <a:pt x="108" y="4"/>
                      <a:pt x="108" y="4"/>
                      <a:pt x="108" y="4"/>
                    </a:cubicBezTo>
                    <a:cubicBezTo>
                      <a:pt x="110" y="7"/>
                      <a:pt x="110" y="7"/>
                      <a:pt x="110" y="7"/>
                    </a:cubicBezTo>
                    <a:cubicBezTo>
                      <a:pt x="115" y="5"/>
                      <a:pt x="115" y="5"/>
                      <a:pt x="115" y="5"/>
                    </a:cubicBezTo>
                    <a:cubicBezTo>
                      <a:pt x="128" y="13"/>
                      <a:pt x="128" y="13"/>
                      <a:pt x="128" y="13"/>
                    </a:cubicBezTo>
                    <a:cubicBezTo>
                      <a:pt x="128" y="15"/>
                      <a:pt x="128" y="15"/>
                      <a:pt x="128" y="15"/>
                    </a:cubicBezTo>
                    <a:cubicBezTo>
                      <a:pt x="132" y="14"/>
                      <a:pt x="132" y="14"/>
                      <a:pt x="132" y="14"/>
                    </a:cubicBezTo>
                    <a:cubicBezTo>
                      <a:pt x="140" y="63"/>
                      <a:pt x="140" y="63"/>
                      <a:pt x="140" y="63"/>
                    </a:cubicBezTo>
                    <a:cubicBezTo>
                      <a:pt x="136" y="67"/>
                      <a:pt x="136" y="67"/>
                      <a:pt x="136" y="67"/>
                    </a:cubicBezTo>
                    <a:cubicBezTo>
                      <a:pt x="113" y="77"/>
                      <a:pt x="113" y="77"/>
                      <a:pt x="113" y="77"/>
                    </a:cubicBezTo>
                    <a:cubicBezTo>
                      <a:pt x="111" y="80"/>
                      <a:pt x="111" y="80"/>
                      <a:pt x="111" y="80"/>
                    </a:cubicBezTo>
                    <a:cubicBezTo>
                      <a:pt x="107" y="80"/>
                      <a:pt x="107" y="80"/>
                      <a:pt x="107" y="80"/>
                    </a:cubicBezTo>
                    <a:cubicBezTo>
                      <a:pt x="76" y="90"/>
                      <a:pt x="76" y="90"/>
                      <a:pt x="76" y="90"/>
                    </a:cubicBezTo>
                    <a:cubicBezTo>
                      <a:pt x="71" y="75"/>
                      <a:pt x="71" y="75"/>
                      <a:pt x="71" y="75"/>
                    </a:cubicBezTo>
                    <a:cubicBezTo>
                      <a:pt x="38" y="74"/>
                      <a:pt x="38" y="74"/>
                      <a:pt x="38" y="74"/>
                    </a:cubicBezTo>
                    <a:cubicBezTo>
                      <a:pt x="29" y="61"/>
                      <a:pt x="29" y="61"/>
                      <a:pt x="29" y="61"/>
                    </a:cubicBezTo>
                    <a:cubicBezTo>
                      <a:pt x="52" y="39"/>
                      <a:pt x="52" y="39"/>
                      <a:pt x="52" y="39"/>
                    </a:cubicBezTo>
                    <a:cubicBezTo>
                      <a:pt x="44" y="31"/>
                      <a:pt x="44" y="31"/>
                      <a:pt x="44" y="31"/>
                    </a:cubicBezTo>
                    <a:cubicBezTo>
                      <a:pt x="20" y="53"/>
                      <a:pt x="20" y="53"/>
                      <a:pt x="20" y="53"/>
                    </a:cubicBezTo>
                    <a:lnTo>
                      <a:pt x="0" y="53"/>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3" name="Freeform 102"/>
              <p:cNvSpPr>
                <a:spLocks/>
              </p:cNvSpPr>
              <p:nvPr/>
            </p:nvSpPr>
            <p:spPr bwMode="auto">
              <a:xfrm>
                <a:off x="3803650" y="3465513"/>
                <a:ext cx="379412" cy="261938"/>
              </a:xfrm>
              <a:custGeom>
                <a:avLst/>
                <a:gdLst>
                  <a:gd name="T0" fmla="*/ 149 w 239"/>
                  <a:gd name="T1" fmla="*/ 165 h 165"/>
                  <a:gd name="T2" fmla="*/ 45 w 239"/>
                  <a:gd name="T3" fmla="*/ 153 h 165"/>
                  <a:gd name="T4" fmla="*/ 0 w 239"/>
                  <a:gd name="T5" fmla="*/ 75 h 165"/>
                  <a:gd name="T6" fmla="*/ 47 w 239"/>
                  <a:gd name="T7" fmla="*/ 0 h 165"/>
                  <a:gd name="T8" fmla="*/ 203 w 239"/>
                  <a:gd name="T9" fmla="*/ 28 h 165"/>
                  <a:gd name="T10" fmla="*/ 239 w 239"/>
                  <a:gd name="T11" fmla="*/ 57 h 165"/>
                  <a:gd name="T12" fmla="*/ 149 w 239"/>
                  <a:gd name="T13" fmla="*/ 165 h 165"/>
                </a:gdLst>
                <a:ahLst/>
                <a:cxnLst>
                  <a:cxn ang="0">
                    <a:pos x="T0" y="T1"/>
                  </a:cxn>
                  <a:cxn ang="0">
                    <a:pos x="T2" y="T3"/>
                  </a:cxn>
                  <a:cxn ang="0">
                    <a:pos x="T4" y="T5"/>
                  </a:cxn>
                  <a:cxn ang="0">
                    <a:pos x="T6" y="T7"/>
                  </a:cxn>
                  <a:cxn ang="0">
                    <a:pos x="T8" y="T9"/>
                  </a:cxn>
                  <a:cxn ang="0">
                    <a:pos x="T10" y="T11"/>
                  </a:cxn>
                  <a:cxn ang="0">
                    <a:pos x="T12" y="T13"/>
                  </a:cxn>
                </a:cxnLst>
                <a:rect l="0" t="0" r="r" b="b"/>
                <a:pathLst>
                  <a:path w="239" h="165">
                    <a:moveTo>
                      <a:pt x="149" y="165"/>
                    </a:moveTo>
                    <a:lnTo>
                      <a:pt x="45" y="153"/>
                    </a:lnTo>
                    <a:lnTo>
                      <a:pt x="0" y="75"/>
                    </a:lnTo>
                    <a:lnTo>
                      <a:pt x="47" y="0"/>
                    </a:lnTo>
                    <a:lnTo>
                      <a:pt x="203" y="28"/>
                    </a:lnTo>
                    <a:lnTo>
                      <a:pt x="239" y="57"/>
                    </a:lnTo>
                    <a:lnTo>
                      <a:pt x="149" y="165"/>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4" name="Freeform 103"/>
              <p:cNvSpPr>
                <a:spLocks/>
              </p:cNvSpPr>
              <p:nvPr/>
            </p:nvSpPr>
            <p:spPr bwMode="auto">
              <a:xfrm>
                <a:off x="3971925" y="3273425"/>
                <a:ext cx="293687" cy="206375"/>
              </a:xfrm>
              <a:custGeom>
                <a:avLst/>
                <a:gdLst>
                  <a:gd name="T0" fmla="*/ 0 w 185"/>
                  <a:gd name="T1" fmla="*/ 97 h 130"/>
                  <a:gd name="T2" fmla="*/ 10 w 185"/>
                  <a:gd name="T3" fmla="*/ 43 h 130"/>
                  <a:gd name="T4" fmla="*/ 121 w 185"/>
                  <a:gd name="T5" fmla="*/ 0 h 130"/>
                  <a:gd name="T6" fmla="*/ 173 w 185"/>
                  <a:gd name="T7" fmla="*/ 41 h 130"/>
                  <a:gd name="T8" fmla="*/ 170 w 185"/>
                  <a:gd name="T9" fmla="*/ 64 h 130"/>
                  <a:gd name="T10" fmla="*/ 185 w 185"/>
                  <a:gd name="T11" fmla="*/ 67 h 130"/>
                  <a:gd name="T12" fmla="*/ 175 w 185"/>
                  <a:gd name="T13" fmla="*/ 130 h 130"/>
                  <a:gd name="T14" fmla="*/ 0 w 185"/>
                  <a:gd name="T15" fmla="*/ 97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30">
                    <a:moveTo>
                      <a:pt x="0" y="97"/>
                    </a:moveTo>
                    <a:lnTo>
                      <a:pt x="10" y="43"/>
                    </a:lnTo>
                    <a:lnTo>
                      <a:pt x="121" y="0"/>
                    </a:lnTo>
                    <a:lnTo>
                      <a:pt x="173" y="41"/>
                    </a:lnTo>
                    <a:lnTo>
                      <a:pt x="170" y="64"/>
                    </a:lnTo>
                    <a:lnTo>
                      <a:pt x="185" y="67"/>
                    </a:lnTo>
                    <a:lnTo>
                      <a:pt x="175" y="130"/>
                    </a:lnTo>
                    <a:lnTo>
                      <a:pt x="0" y="97"/>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5" name="Freeform 104"/>
              <p:cNvSpPr>
                <a:spLocks/>
              </p:cNvSpPr>
              <p:nvPr/>
            </p:nvSpPr>
            <p:spPr bwMode="auto">
              <a:xfrm>
                <a:off x="4197350" y="1860550"/>
                <a:ext cx="2351087" cy="2689225"/>
              </a:xfrm>
              <a:custGeom>
                <a:avLst/>
                <a:gdLst>
                  <a:gd name="T0" fmla="*/ 468 w 627"/>
                  <a:gd name="T1" fmla="*/ 32 h 717"/>
                  <a:gd name="T2" fmla="*/ 454 w 627"/>
                  <a:gd name="T3" fmla="*/ 0 h 717"/>
                  <a:gd name="T4" fmla="*/ 424 w 627"/>
                  <a:gd name="T5" fmla="*/ 31 h 717"/>
                  <a:gd name="T6" fmla="*/ 399 w 627"/>
                  <a:gd name="T7" fmla="*/ 56 h 717"/>
                  <a:gd name="T8" fmla="*/ 399 w 627"/>
                  <a:gd name="T9" fmla="*/ 75 h 717"/>
                  <a:gd name="T10" fmla="*/ 350 w 627"/>
                  <a:gd name="T11" fmla="*/ 79 h 717"/>
                  <a:gd name="T12" fmla="*/ 311 w 627"/>
                  <a:gd name="T13" fmla="*/ 86 h 717"/>
                  <a:gd name="T14" fmla="*/ 289 w 627"/>
                  <a:gd name="T15" fmla="*/ 70 h 717"/>
                  <a:gd name="T16" fmla="*/ 257 w 627"/>
                  <a:gd name="T17" fmla="*/ 83 h 717"/>
                  <a:gd name="T18" fmla="*/ 242 w 627"/>
                  <a:gd name="T19" fmla="*/ 120 h 717"/>
                  <a:gd name="T20" fmla="*/ 209 w 627"/>
                  <a:gd name="T21" fmla="*/ 142 h 717"/>
                  <a:gd name="T22" fmla="*/ 176 w 627"/>
                  <a:gd name="T23" fmla="*/ 139 h 717"/>
                  <a:gd name="T24" fmla="*/ 91 w 627"/>
                  <a:gd name="T25" fmla="*/ 217 h 717"/>
                  <a:gd name="T26" fmla="*/ 20 w 627"/>
                  <a:gd name="T27" fmla="*/ 305 h 717"/>
                  <a:gd name="T28" fmla="*/ 36 w 627"/>
                  <a:gd name="T29" fmla="*/ 375 h 717"/>
                  <a:gd name="T30" fmla="*/ 60 w 627"/>
                  <a:gd name="T31" fmla="*/ 413 h 717"/>
                  <a:gd name="T32" fmla="*/ 38 w 627"/>
                  <a:gd name="T33" fmla="*/ 444 h 717"/>
                  <a:gd name="T34" fmla="*/ 75 w 627"/>
                  <a:gd name="T35" fmla="*/ 454 h 717"/>
                  <a:gd name="T36" fmla="*/ 113 w 627"/>
                  <a:gd name="T37" fmla="*/ 471 h 717"/>
                  <a:gd name="T38" fmla="*/ 128 w 627"/>
                  <a:gd name="T39" fmla="*/ 480 h 717"/>
                  <a:gd name="T40" fmla="*/ 139 w 627"/>
                  <a:gd name="T41" fmla="*/ 526 h 717"/>
                  <a:gd name="T42" fmla="*/ 120 w 627"/>
                  <a:gd name="T43" fmla="*/ 586 h 717"/>
                  <a:gd name="T44" fmla="*/ 85 w 627"/>
                  <a:gd name="T45" fmla="*/ 595 h 717"/>
                  <a:gd name="T46" fmla="*/ 67 w 627"/>
                  <a:gd name="T47" fmla="*/ 601 h 717"/>
                  <a:gd name="T48" fmla="*/ 104 w 627"/>
                  <a:gd name="T49" fmla="*/ 631 h 717"/>
                  <a:gd name="T50" fmla="*/ 178 w 627"/>
                  <a:gd name="T51" fmla="*/ 646 h 717"/>
                  <a:gd name="T52" fmla="*/ 280 w 627"/>
                  <a:gd name="T53" fmla="*/ 684 h 717"/>
                  <a:gd name="T54" fmla="*/ 336 w 627"/>
                  <a:gd name="T55" fmla="*/ 710 h 717"/>
                  <a:gd name="T56" fmla="*/ 396 w 627"/>
                  <a:gd name="T57" fmla="*/ 683 h 717"/>
                  <a:gd name="T58" fmla="*/ 447 w 627"/>
                  <a:gd name="T59" fmla="*/ 669 h 717"/>
                  <a:gd name="T60" fmla="*/ 499 w 627"/>
                  <a:gd name="T61" fmla="*/ 682 h 717"/>
                  <a:gd name="T62" fmla="*/ 526 w 627"/>
                  <a:gd name="T63" fmla="*/ 694 h 717"/>
                  <a:gd name="T64" fmla="*/ 538 w 627"/>
                  <a:gd name="T65" fmla="*/ 693 h 717"/>
                  <a:gd name="T66" fmla="*/ 564 w 627"/>
                  <a:gd name="T67" fmla="*/ 678 h 717"/>
                  <a:gd name="T68" fmla="*/ 584 w 627"/>
                  <a:gd name="T69" fmla="*/ 646 h 717"/>
                  <a:gd name="T70" fmla="*/ 554 w 627"/>
                  <a:gd name="T71" fmla="*/ 606 h 717"/>
                  <a:gd name="T72" fmla="*/ 505 w 627"/>
                  <a:gd name="T73" fmla="*/ 597 h 717"/>
                  <a:gd name="T74" fmla="*/ 550 w 627"/>
                  <a:gd name="T75" fmla="*/ 577 h 717"/>
                  <a:gd name="T76" fmla="*/ 530 w 627"/>
                  <a:gd name="T77" fmla="*/ 528 h 717"/>
                  <a:gd name="T78" fmla="*/ 502 w 627"/>
                  <a:gd name="T79" fmla="*/ 485 h 717"/>
                  <a:gd name="T80" fmla="*/ 512 w 627"/>
                  <a:gd name="T81" fmla="*/ 440 h 717"/>
                  <a:gd name="T82" fmla="*/ 495 w 627"/>
                  <a:gd name="T83" fmla="*/ 416 h 717"/>
                  <a:gd name="T84" fmla="*/ 506 w 627"/>
                  <a:gd name="T85" fmla="*/ 385 h 717"/>
                  <a:gd name="T86" fmla="*/ 569 w 627"/>
                  <a:gd name="T87" fmla="*/ 298 h 717"/>
                  <a:gd name="T88" fmla="*/ 600 w 627"/>
                  <a:gd name="T89" fmla="*/ 261 h 717"/>
                  <a:gd name="T90" fmla="*/ 606 w 627"/>
                  <a:gd name="T91" fmla="*/ 243 h 717"/>
                  <a:gd name="T92" fmla="*/ 626 w 627"/>
                  <a:gd name="T93" fmla="*/ 213 h 717"/>
                  <a:gd name="T94" fmla="*/ 585 w 627"/>
                  <a:gd name="T95" fmla="*/ 219 h 717"/>
                  <a:gd name="T96" fmla="*/ 574 w 627"/>
                  <a:gd name="T97" fmla="*/ 188 h 717"/>
                  <a:gd name="T98" fmla="*/ 556 w 627"/>
                  <a:gd name="T99" fmla="*/ 221 h 717"/>
                  <a:gd name="T100" fmla="*/ 531 w 627"/>
                  <a:gd name="T101" fmla="*/ 229 h 717"/>
                  <a:gd name="T102" fmla="*/ 511 w 627"/>
                  <a:gd name="T103" fmla="*/ 172 h 717"/>
                  <a:gd name="T104" fmla="*/ 483 w 627"/>
                  <a:gd name="T105" fmla="*/ 157 h 717"/>
                  <a:gd name="T106" fmla="*/ 503 w 627"/>
                  <a:gd name="T107" fmla="*/ 115 h 717"/>
                  <a:gd name="T108" fmla="*/ 499 w 627"/>
                  <a:gd name="T109" fmla="*/ 55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7" h="717">
                    <a:moveTo>
                      <a:pt x="496" y="51"/>
                    </a:moveTo>
                    <a:cubicBezTo>
                      <a:pt x="495" y="50"/>
                      <a:pt x="494" y="48"/>
                      <a:pt x="493" y="47"/>
                    </a:cubicBezTo>
                    <a:cubicBezTo>
                      <a:pt x="492" y="46"/>
                      <a:pt x="490" y="47"/>
                      <a:pt x="489" y="46"/>
                    </a:cubicBezTo>
                    <a:cubicBezTo>
                      <a:pt x="486" y="46"/>
                      <a:pt x="483" y="46"/>
                      <a:pt x="480" y="46"/>
                    </a:cubicBezTo>
                    <a:cubicBezTo>
                      <a:pt x="479" y="46"/>
                      <a:pt x="477" y="46"/>
                      <a:pt x="475" y="46"/>
                    </a:cubicBezTo>
                    <a:cubicBezTo>
                      <a:pt x="473" y="46"/>
                      <a:pt x="472" y="47"/>
                      <a:pt x="471" y="46"/>
                    </a:cubicBezTo>
                    <a:cubicBezTo>
                      <a:pt x="471" y="41"/>
                      <a:pt x="468" y="37"/>
                      <a:pt x="468" y="32"/>
                    </a:cubicBezTo>
                    <a:cubicBezTo>
                      <a:pt x="468" y="29"/>
                      <a:pt x="468" y="27"/>
                      <a:pt x="469" y="25"/>
                    </a:cubicBezTo>
                    <a:cubicBezTo>
                      <a:pt x="470" y="23"/>
                      <a:pt x="469" y="21"/>
                      <a:pt x="470" y="18"/>
                    </a:cubicBezTo>
                    <a:cubicBezTo>
                      <a:pt x="470" y="16"/>
                      <a:pt x="472" y="15"/>
                      <a:pt x="472" y="12"/>
                    </a:cubicBezTo>
                    <a:cubicBezTo>
                      <a:pt x="472" y="10"/>
                      <a:pt x="472" y="8"/>
                      <a:pt x="471" y="7"/>
                    </a:cubicBezTo>
                    <a:cubicBezTo>
                      <a:pt x="469" y="4"/>
                      <a:pt x="467" y="3"/>
                      <a:pt x="464" y="2"/>
                    </a:cubicBezTo>
                    <a:cubicBezTo>
                      <a:pt x="462" y="2"/>
                      <a:pt x="459" y="2"/>
                      <a:pt x="457" y="2"/>
                    </a:cubicBezTo>
                    <a:cubicBezTo>
                      <a:pt x="456" y="1"/>
                      <a:pt x="455" y="0"/>
                      <a:pt x="454" y="0"/>
                    </a:cubicBezTo>
                    <a:cubicBezTo>
                      <a:pt x="453" y="0"/>
                      <a:pt x="450" y="0"/>
                      <a:pt x="448" y="1"/>
                    </a:cubicBezTo>
                    <a:cubicBezTo>
                      <a:pt x="445" y="2"/>
                      <a:pt x="442" y="6"/>
                      <a:pt x="440" y="10"/>
                    </a:cubicBezTo>
                    <a:cubicBezTo>
                      <a:pt x="440" y="11"/>
                      <a:pt x="440" y="13"/>
                      <a:pt x="439" y="15"/>
                    </a:cubicBezTo>
                    <a:cubicBezTo>
                      <a:pt x="439" y="17"/>
                      <a:pt x="438" y="18"/>
                      <a:pt x="437" y="20"/>
                    </a:cubicBezTo>
                    <a:cubicBezTo>
                      <a:pt x="437" y="22"/>
                      <a:pt x="437" y="23"/>
                      <a:pt x="436" y="25"/>
                    </a:cubicBezTo>
                    <a:cubicBezTo>
                      <a:pt x="434" y="28"/>
                      <a:pt x="431" y="30"/>
                      <a:pt x="428" y="31"/>
                    </a:cubicBezTo>
                    <a:cubicBezTo>
                      <a:pt x="427" y="31"/>
                      <a:pt x="425" y="31"/>
                      <a:pt x="424" y="31"/>
                    </a:cubicBezTo>
                    <a:cubicBezTo>
                      <a:pt x="422" y="32"/>
                      <a:pt x="421" y="33"/>
                      <a:pt x="419" y="33"/>
                    </a:cubicBezTo>
                    <a:cubicBezTo>
                      <a:pt x="417" y="34"/>
                      <a:pt x="416" y="33"/>
                      <a:pt x="414" y="34"/>
                    </a:cubicBezTo>
                    <a:cubicBezTo>
                      <a:pt x="412" y="34"/>
                      <a:pt x="411" y="35"/>
                      <a:pt x="410" y="37"/>
                    </a:cubicBezTo>
                    <a:cubicBezTo>
                      <a:pt x="409" y="38"/>
                      <a:pt x="408" y="40"/>
                      <a:pt x="407" y="42"/>
                    </a:cubicBezTo>
                    <a:cubicBezTo>
                      <a:pt x="406" y="45"/>
                      <a:pt x="404" y="47"/>
                      <a:pt x="403" y="50"/>
                    </a:cubicBezTo>
                    <a:cubicBezTo>
                      <a:pt x="402" y="51"/>
                      <a:pt x="402" y="52"/>
                      <a:pt x="401" y="53"/>
                    </a:cubicBezTo>
                    <a:cubicBezTo>
                      <a:pt x="401" y="54"/>
                      <a:pt x="399" y="55"/>
                      <a:pt x="399" y="56"/>
                    </a:cubicBezTo>
                    <a:cubicBezTo>
                      <a:pt x="399" y="57"/>
                      <a:pt x="400" y="59"/>
                      <a:pt x="401" y="60"/>
                    </a:cubicBezTo>
                    <a:cubicBezTo>
                      <a:pt x="402" y="61"/>
                      <a:pt x="403" y="61"/>
                      <a:pt x="404" y="62"/>
                    </a:cubicBezTo>
                    <a:cubicBezTo>
                      <a:pt x="405" y="62"/>
                      <a:pt x="407" y="62"/>
                      <a:pt x="408" y="63"/>
                    </a:cubicBezTo>
                    <a:cubicBezTo>
                      <a:pt x="408" y="65"/>
                      <a:pt x="407" y="66"/>
                      <a:pt x="406" y="67"/>
                    </a:cubicBezTo>
                    <a:cubicBezTo>
                      <a:pt x="405" y="68"/>
                      <a:pt x="405" y="69"/>
                      <a:pt x="404" y="70"/>
                    </a:cubicBezTo>
                    <a:cubicBezTo>
                      <a:pt x="403" y="70"/>
                      <a:pt x="402" y="70"/>
                      <a:pt x="401" y="71"/>
                    </a:cubicBezTo>
                    <a:cubicBezTo>
                      <a:pt x="400" y="72"/>
                      <a:pt x="400" y="74"/>
                      <a:pt x="399" y="75"/>
                    </a:cubicBezTo>
                    <a:cubicBezTo>
                      <a:pt x="398" y="76"/>
                      <a:pt x="398" y="76"/>
                      <a:pt x="397" y="77"/>
                    </a:cubicBezTo>
                    <a:cubicBezTo>
                      <a:pt x="395" y="79"/>
                      <a:pt x="392" y="81"/>
                      <a:pt x="389" y="82"/>
                    </a:cubicBezTo>
                    <a:cubicBezTo>
                      <a:pt x="385" y="82"/>
                      <a:pt x="384" y="80"/>
                      <a:pt x="381" y="79"/>
                    </a:cubicBezTo>
                    <a:cubicBezTo>
                      <a:pt x="379" y="78"/>
                      <a:pt x="377" y="78"/>
                      <a:pt x="375" y="78"/>
                    </a:cubicBezTo>
                    <a:cubicBezTo>
                      <a:pt x="374" y="78"/>
                      <a:pt x="368" y="79"/>
                      <a:pt x="368" y="78"/>
                    </a:cubicBezTo>
                    <a:cubicBezTo>
                      <a:pt x="368" y="76"/>
                      <a:pt x="368" y="75"/>
                      <a:pt x="367" y="73"/>
                    </a:cubicBezTo>
                    <a:cubicBezTo>
                      <a:pt x="361" y="72"/>
                      <a:pt x="355" y="75"/>
                      <a:pt x="350" y="79"/>
                    </a:cubicBezTo>
                    <a:cubicBezTo>
                      <a:pt x="348" y="81"/>
                      <a:pt x="346" y="82"/>
                      <a:pt x="344" y="85"/>
                    </a:cubicBezTo>
                    <a:cubicBezTo>
                      <a:pt x="342" y="87"/>
                      <a:pt x="339" y="88"/>
                      <a:pt x="337" y="90"/>
                    </a:cubicBezTo>
                    <a:cubicBezTo>
                      <a:pt x="336" y="92"/>
                      <a:pt x="333" y="94"/>
                      <a:pt x="331" y="94"/>
                    </a:cubicBezTo>
                    <a:cubicBezTo>
                      <a:pt x="329" y="95"/>
                      <a:pt x="328" y="94"/>
                      <a:pt x="327" y="94"/>
                    </a:cubicBezTo>
                    <a:cubicBezTo>
                      <a:pt x="325" y="93"/>
                      <a:pt x="324" y="93"/>
                      <a:pt x="323" y="92"/>
                    </a:cubicBezTo>
                    <a:cubicBezTo>
                      <a:pt x="321" y="90"/>
                      <a:pt x="317" y="89"/>
                      <a:pt x="315" y="88"/>
                    </a:cubicBezTo>
                    <a:cubicBezTo>
                      <a:pt x="314" y="87"/>
                      <a:pt x="312" y="87"/>
                      <a:pt x="311" y="86"/>
                    </a:cubicBezTo>
                    <a:cubicBezTo>
                      <a:pt x="309" y="86"/>
                      <a:pt x="304" y="83"/>
                      <a:pt x="304" y="81"/>
                    </a:cubicBezTo>
                    <a:cubicBezTo>
                      <a:pt x="304" y="79"/>
                      <a:pt x="308" y="75"/>
                      <a:pt x="306" y="74"/>
                    </a:cubicBezTo>
                    <a:cubicBezTo>
                      <a:pt x="305" y="74"/>
                      <a:pt x="304" y="74"/>
                      <a:pt x="304" y="74"/>
                    </a:cubicBezTo>
                    <a:cubicBezTo>
                      <a:pt x="303" y="74"/>
                      <a:pt x="303" y="74"/>
                      <a:pt x="302" y="73"/>
                    </a:cubicBezTo>
                    <a:cubicBezTo>
                      <a:pt x="300" y="72"/>
                      <a:pt x="298" y="72"/>
                      <a:pt x="296" y="71"/>
                    </a:cubicBezTo>
                    <a:cubicBezTo>
                      <a:pt x="295" y="71"/>
                      <a:pt x="294" y="69"/>
                      <a:pt x="292" y="69"/>
                    </a:cubicBezTo>
                    <a:cubicBezTo>
                      <a:pt x="291" y="69"/>
                      <a:pt x="290" y="69"/>
                      <a:pt x="289" y="70"/>
                    </a:cubicBezTo>
                    <a:cubicBezTo>
                      <a:pt x="287" y="70"/>
                      <a:pt x="286" y="70"/>
                      <a:pt x="284" y="69"/>
                    </a:cubicBezTo>
                    <a:cubicBezTo>
                      <a:pt x="281" y="68"/>
                      <a:pt x="276" y="68"/>
                      <a:pt x="273" y="69"/>
                    </a:cubicBezTo>
                    <a:cubicBezTo>
                      <a:pt x="271" y="70"/>
                      <a:pt x="270" y="71"/>
                      <a:pt x="269" y="73"/>
                    </a:cubicBezTo>
                    <a:cubicBezTo>
                      <a:pt x="268" y="74"/>
                      <a:pt x="266" y="75"/>
                      <a:pt x="265" y="76"/>
                    </a:cubicBezTo>
                    <a:cubicBezTo>
                      <a:pt x="264" y="77"/>
                      <a:pt x="264" y="77"/>
                      <a:pt x="262" y="77"/>
                    </a:cubicBezTo>
                    <a:cubicBezTo>
                      <a:pt x="261" y="78"/>
                      <a:pt x="261" y="78"/>
                      <a:pt x="260" y="79"/>
                    </a:cubicBezTo>
                    <a:cubicBezTo>
                      <a:pt x="259" y="80"/>
                      <a:pt x="257" y="81"/>
                      <a:pt x="257" y="83"/>
                    </a:cubicBezTo>
                    <a:cubicBezTo>
                      <a:pt x="256" y="85"/>
                      <a:pt x="256" y="87"/>
                      <a:pt x="256" y="89"/>
                    </a:cubicBezTo>
                    <a:cubicBezTo>
                      <a:pt x="256" y="90"/>
                      <a:pt x="255" y="92"/>
                      <a:pt x="255" y="93"/>
                    </a:cubicBezTo>
                    <a:cubicBezTo>
                      <a:pt x="255" y="96"/>
                      <a:pt x="255" y="97"/>
                      <a:pt x="254" y="100"/>
                    </a:cubicBezTo>
                    <a:cubicBezTo>
                      <a:pt x="254" y="101"/>
                      <a:pt x="254" y="102"/>
                      <a:pt x="253" y="104"/>
                    </a:cubicBezTo>
                    <a:cubicBezTo>
                      <a:pt x="253" y="105"/>
                      <a:pt x="252" y="106"/>
                      <a:pt x="251" y="108"/>
                    </a:cubicBezTo>
                    <a:cubicBezTo>
                      <a:pt x="251" y="110"/>
                      <a:pt x="250" y="112"/>
                      <a:pt x="248" y="115"/>
                    </a:cubicBezTo>
                    <a:cubicBezTo>
                      <a:pt x="247" y="117"/>
                      <a:pt x="244" y="119"/>
                      <a:pt x="242" y="120"/>
                    </a:cubicBezTo>
                    <a:cubicBezTo>
                      <a:pt x="239" y="123"/>
                      <a:pt x="237" y="124"/>
                      <a:pt x="233" y="125"/>
                    </a:cubicBezTo>
                    <a:cubicBezTo>
                      <a:pt x="231" y="126"/>
                      <a:pt x="230" y="127"/>
                      <a:pt x="228" y="128"/>
                    </a:cubicBezTo>
                    <a:cubicBezTo>
                      <a:pt x="227" y="129"/>
                      <a:pt x="225" y="128"/>
                      <a:pt x="224" y="130"/>
                    </a:cubicBezTo>
                    <a:cubicBezTo>
                      <a:pt x="223" y="131"/>
                      <a:pt x="222" y="132"/>
                      <a:pt x="221" y="133"/>
                    </a:cubicBezTo>
                    <a:cubicBezTo>
                      <a:pt x="221" y="135"/>
                      <a:pt x="220" y="136"/>
                      <a:pt x="219" y="137"/>
                    </a:cubicBezTo>
                    <a:cubicBezTo>
                      <a:pt x="217" y="138"/>
                      <a:pt x="215" y="138"/>
                      <a:pt x="214" y="139"/>
                    </a:cubicBezTo>
                    <a:cubicBezTo>
                      <a:pt x="212" y="140"/>
                      <a:pt x="211" y="141"/>
                      <a:pt x="209" y="142"/>
                    </a:cubicBezTo>
                    <a:cubicBezTo>
                      <a:pt x="209" y="144"/>
                      <a:pt x="209" y="146"/>
                      <a:pt x="209" y="148"/>
                    </a:cubicBezTo>
                    <a:cubicBezTo>
                      <a:pt x="208" y="148"/>
                      <a:pt x="207" y="149"/>
                      <a:pt x="205" y="150"/>
                    </a:cubicBezTo>
                    <a:cubicBezTo>
                      <a:pt x="204" y="150"/>
                      <a:pt x="202" y="149"/>
                      <a:pt x="201" y="149"/>
                    </a:cubicBezTo>
                    <a:cubicBezTo>
                      <a:pt x="198" y="148"/>
                      <a:pt x="195" y="147"/>
                      <a:pt x="192" y="146"/>
                    </a:cubicBezTo>
                    <a:cubicBezTo>
                      <a:pt x="189" y="145"/>
                      <a:pt x="186" y="143"/>
                      <a:pt x="183" y="142"/>
                    </a:cubicBezTo>
                    <a:cubicBezTo>
                      <a:pt x="181" y="142"/>
                      <a:pt x="180" y="141"/>
                      <a:pt x="178" y="141"/>
                    </a:cubicBezTo>
                    <a:cubicBezTo>
                      <a:pt x="178" y="140"/>
                      <a:pt x="177" y="140"/>
                      <a:pt x="176" y="139"/>
                    </a:cubicBezTo>
                    <a:cubicBezTo>
                      <a:pt x="176" y="139"/>
                      <a:pt x="175" y="139"/>
                      <a:pt x="175" y="139"/>
                    </a:cubicBezTo>
                    <a:cubicBezTo>
                      <a:pt x="170" y="137"/>
                      <a:pt x="166" y="136"/>
                      <a:pt x="161" y="135"/>
                    </a:cubicBezTo>
                    <a:cubicBezTo>
                      <a:pt x="152" y="134"/>
                      <a:pt x="142" y="134"/>
                      <a:pt x="135" y="141"/>
                    </a:cubicBezTo>
                    <a:cubicBezTo>
                      <a:pt x="128" y="147"/>
                      <a:pt x="129" y="159"/>
                      <a:pt x="133" y="167"/>
                    </a:cubicBezTo>
                    <a:cubicBezTo>
                      <a:pt x="136" y="176"/>
                      <a:pt x="140" y="183"/>
                      <a:pt x="137" y="192"/>
                    </a:cubicBezTo>
                    <a:cubicBezTo>
                      <a:pt x="133" y="200"/>
                      <a:pt x="124" y="202"/>
                      <a:pt x="118" y="205"/>
                    </a:cubicBezTo>
                    <a:cubicBezTo>
                      <a:pt x="109" y="209"/>
                      <a:pt x="100" y="213"/>
                      <a:pt x="91" y="217"/>
                    </a:cubicBezTo>
                    <a:cubicBezTo>
                      <a:pt x="81" y="221"/>
                      <a:pt x="76" y="229"/>
                      <a:pt x="70" y="237"/>
                    </a:cubicBezTo>
                    <a:cubicBezTo>
                      <a:pt x="64" y="246"/>
                      <a:pt x="57" y="250"/>
                      <a:pt x="48" y="252"/>
                    </a:cubicBezTo>
                    <a:cubicBezTo>
                      <a:pt x="43" y="253"/>
                      <a:pt x="40" y="256"/>
                      <a:pt x="35" y="257"/>
                    </a:cubicBezTo>
                    <a:cubicBezTo>
                      <a:pt x="31" y="259"/>
                      <a:pt x="28" y="260"/>
                      <a:pt x="24" y="262"/>
                    </a:cubicBezTo>
                    <a:cubicBezTo>
                      <a:pt x="21" y="264"/>
                      <a:pt x="5" y="277"/>
                      <a:pt x="8" y="281"/>
                    </a:cubicBezTo>
                    <a:cubicBezTo>
                      <a:pt x="10" y="285"/>
                      <a:pt x="10" y="289"/>
                      <a:pt x="12" y="293"/>
                    </a:cubicBezTo>
                    <a:cubicBezTo>
                      <a:pt x="13" y="298"/>
                      <a:pt x="16" y="302"/>
                      <a:pt x="20" y="305"/>
                    </a:cubicBezTo>
                    <a:cubicBezTo>
                      <a:pt x="26" y="312"/>
                      <a:pt x="38" y="314"/>
                      <a:pt x="42" y="323"/>
                    </a:cubicBezTo>
                    <a:cubicBezTo>
                      <a:pt x="46" y="332"/>
                      <a:pt x="51" y="341"/>
                      <a:pt x="55" y="350"/>
                    </a:cubicBezTo>
                    <a:cubicBezTo>
                      <a:pt x="41" y="355"/>
                      <a:pt x="27" y="361"/>
                      <a:pt x="14" y="366"/>
                    </a:cubicBezTo>
                    <a:cubicBezTo>
                      <a:pt x="7" y="368"/>
                      <a:pt x="6" y="369"/>
                      <a:pt x="2" y="374"/>
                    </a:cubicBezTo>
                    <a:cubicBezTo>
                      <a:pt x="0" y="377"/>
                      <a:pt x="12" y="384"/>
                      <a:pt x="14" y="386"/>
                    </a:cubicBezTo>
                    <a:cubicBezTo>
                      <a:pt x="17" y="380"/>
                      <a:pt x="22" y="380"/>
                      <a:pt x="28" y="378"/>
                    </a:cubicBezTo>
                    <a:cubicBezTo>
                      <a:pt x="31" y="377"/>
                      <a:pt x="34" y="376"/>
                      <a:pt x="36" y="375"/>
                    </a:cubicBezTo>
                    <a:cubicBezTo>
                      <a:pt x="37" y="375"/>
                      <a:pt x="40" y="381"/>
                      <a:pt x="40" y="382"/>
                    </a:cubicBezTo>
                    <a:cubicBezTo>
                      <a:pt x="42" y="385"/>
                      <a:pt x="42" y="385"/>
                      <a:pt x="41" y="388"/>
                    </a:cubicBezTo>
                    <a:cubicBezTo>
                      <a:pt x="40" y="390"/>
                      <a:pt x="38" y="392"/>
                      <a:pt x="38" y="394"/>
                    </a:cubicBezTo>
                    <a:cubicBezTo>
                      <a:pt x="38" y="401"/>
                      <a:pt x="37" y="407"/>
                      <a:pt x="37" y="413"/>
                    </a:cubicBezTo>
                    <a:cubicBezTo>
                      <a:pt x="44" y="411"/>
                      <a:pt x="51" y="409"/>
                      <a:pt x="58" y="407"/>
                    </a:cubicBezTo>
                    <a:cubicBezTo>
                      <a:pt x="62" y="405"/>
                      <a:pt x="64" y="399"/>
                      <a:pt x="66" y="395"/>
                    </a:cubicBezTo>
                    <a:cubicBezTo>
                      <a:pt x="69" y="397"/>
                      <a:pt x="63" y="411"/>
                      <a:pt x="60" y="413"/>
                    </a:cubicBezTo>
                    <a:cubicBezTo>
                      <a:pt x="58" y="416"/>
                      <a:pt x="52" y="417"/>
                      <a:pt x="49" y="418"/>
                    </a:cubicBezTo>
                    <a:cubicBezTo>
                      <a:pt x="46" y="419"/>
                      <a:pt x="43" y="421"/>
                      <a:pt x="40" y="421"/>
                    </a:cubicBezTo>
                    <a:cubicBezTo>
                      <a:pt x="35" y="421"/>
                      <a:pt x="36" y="420"/>
                      <a:pt x="35" y="425"/>
                    </a:cubicBezTo>
                    <a:cubicBezTo>
                      <a:pt x="34" y="429"/>
                      <a:pt x="33" y="433"/>
                      <a:pt x="32" y="438"/>
                    </a:cubicBezTo>
                    <a:cubicBezTo>
                      <a:pt x="31" y="445"/>
                      <a:pt x="30" y="453"/>
                      <a:pt x="28" y="461"/>
                    </a:cubicBezTo>
                    <a:cubicBezTo>
                      <a:pt x="34" y="459"/>
                      <a:pt x="34" y="458"/>
                      <a:pt x="35" y="452"/>
                    </a:cubicBezTo>
                    <a:cubicBezTo>
                      <a:pt x="36" y="449"/>
                      <a:pt x="38" y="448"/>
                      <a:pt x="38" y="444"/>
                    </a:cubicBezTo>
                    <a:cubicBezTo>
                      <a:pt x="39" y="439"/>
                      <a:pt x="40" y="435"/>
                      <a:pt x="41" y="430"/>
                    </a:cubicBezTo>
                    <a:cubicBezTo>
                      <a:pt x="41" y="428"/>
                      <a:pt x="47" y="427"/>
                      <a:pt x="49" y="427"/>
                    </a:cubicBezTo>
                    <a:cubicBezTo>
                      <a:pt x="48" y="436"/>
                      <a:pt x="46" y="445"/>
                      <a:pt x="45" y="453"/>
                    </a:cubicBezTo>
                    <a:cubicBezTo>
                      <a:pt x="49" y="452"/>
                      <a:pt x="51" y="452"/>
                      <a:pt x="53" y="449"/>
                    </a:cubicBezTo>
                    <a:cubicBezTo>
                      <a:pt x="54" y="445"/>
                      <a:pt x="56" y="442"/>
                      <a:pt x="58" y="438"/>
                    </a:cubicBezTo>
                    <a:cubicBezTo>
                      <a:pt x="63" y="441"/>
                      <a:pt x="67" y="444"/>
                      <a:pt x="72" y="447"/>
                    </a:cubicBezTo>
                    <a:cubicBezTo>
                      <a:pt x="74" y="448"/>
                      <a:pt x="74" y="452"/>
                      <a:pt x="75" y="454"/>
                    </a:cubicBezTo>
                    <a:cubicBezTo>
                      <a:pt x="76" y="457"/>
                      <a:pt x="77" y="457"/>
                      <a:pt x="74" y="458"/>
                    </a:cubicBezTo>
                    <a:cubicBezTo>
                      <a:pt x="70" y="460"/>
                      <a:pt x="61" y="462"/>
                      <a:pt x="67" y="466"/>
                    </a:cubicBezTo>
                    <a:cubicBezTo>
                      <a:pt x="71" y="469"/>
                      <a:pt x="75" y="460"/>
                      <a:pt x="78" y="462"/>
                    </a:cubicBezTo>
                    <a:cubicBezTo>
                      <a:pt x="80" y="463"/>
                      <a:pt x="89" y="471"/>
                      <a:pt x="91" y="470"/>
                    </a:cubicBezTo>
                    <a:cubicBezTo>
                      <a:pt x="93" y="469"/>
                      <a:pt x="103" y="462"/>
                      <a:pt x="105" y="463"/>
                    </a:cubicBezTo>
                    <a:cubicBezTo>
                      <a:pt x="108" y="465"/>
                      <a:pt x="111" y="467"/>
                      <a:pt x="114" y="468"/>
                    </a:cubicBezTo>
                    <a:cubicBezTo>
                      <a:pt x="114" y="469"/>
                      <a:pt x="113" y="471"/>
                      <a:pt x="113" y="471"/>
                    </a:cubicBezTo>
                    <a:cubicBezTo>
                      <a:pt x="112" y="471"/>
                      <a:pt x="110" y="470"/>
                      <a:pt x="110" y="470"/>
                    </a:cubicBezTo>
                    <a:cubicBezTo>
                      <a:pt x="107" y="468"/>
                      <a:pt x="100" y="473"/>
                      <a:pt x="97" y="474"/>
                    </a:cubicBezTo>
                    <a:cubicBezTo>
                      <a:pt x="101" y="476"/>
                      <a:pt x="105" y="478"/>
                      <a:pt x="109" y="480"/>
                    </a:cubicBezTo>
                    <a:cubicBezTo>
                      <a:pt x="112" y="482"/>
                      <a:pt x="113" y="481"/>
                      <a:pt x="116" y="479"/>
                    </a:cubicBezTo>
                    <a:cubicBezTo>
                      <a:pt x="118" y="478"/>
                      <a:pt x="124" y="474"/>
                      <a:pt x="125" y="475"/>
                    </a:cubicBezTo>
                    <a:cubicBezTo>
                      <a:pt x="128" y="476"/>
                      <a:pt x="132" y="478"/>
                      <a:pt x="135" y="479"/>
                    </a:cubicBezTo>
                    <a:cubicBezTo>
                      <a:pt x="133" y="483"/>
                      <a:pt x="131" y="479"/>
                      <a:pt x="128" y="480"/>
                    </a:cubicBezTo>
                    <a:cubicBezTo>
                      <a:pt x="125" y="482"/>
                      <a:pt x="122" y="483"/>
                      <a:pt x="118" y="485"/>
                    </a:cubicBezTo>
                    <a:cubicBezTo>
                      <a:pt x="121" y="486"/>
                      <a:pt x="124" y="489"/>
                      <a:pt x="127" y="488"/>
                    </a:cubicBezTo>
                    <a:cubicBezTo>
                      <a:pt x="131" y="486"/>
                      <a:pt x="135" y="484"/>
                      <a:pt x="140" y="482"/>
                    </a:cubicBezTo>
                    <a:cubicBezTo>
                      <a:pt x="144" y="480"/>
                      <a:pt x="144" y="480"/>
                      <a:pt x="146" y="484"/>
                    </a:cubicBezTo>
                    <a:cubicBezTo>
                      <a:pt x="148" y="486"/>
                      <a:pt x="147" y="491"/>
                      <a:pt x="148" y="494"/>
                    </a:cubicBezTo>
                    <a:cubicBezTo>
                      <a:pt x="148" y="500"/>
                      <a:pt x="134" y="497"/>
                      <a:pt x="135" y="503"/>
                    </a:cubicBezTo>
                    <a:cubicBezTo>
                      <a:pt x="136" y="511"/>
                      <a:pt x="138" y="518"/>
                      <a:pt x="139" y="526"/>
                    </a:cubicBezTo>
                    <a:cubicBezTo>
                      <a:pt x="142" y="525"/>
                      <a:pt x="152" y="522"/>
                      <a:pt x="153" y="527"/>
                    </a:cubicBezTo>
                    <a:cubicBezTo>
                      <a:pt x="154" y="534"/>
                      <a:pt x="154" y="542"/>
                      <a:pt x="155" y="549"/>
                    </a:cubicBezTo>
                    <a:cubicBezTo>
                      <a:pt x="149" y="545"/>
                      <a:pt x="145" y="543"/>
                      <a:pt x="138" y="542"/>
                    </a:cubicBezTo>
                    <a:cubicBezTo>
                      <a:pt x="139" y="550"/>
                      <a:pt x="140" y="558"/>
                      <a:pt x="139" y="565"/>
                    </a:cubicBezTo>
                    <a:cubicBezTo>
                      <a:pt x="138" y="574"/>
                      <a:pt x="137" y="584"/>
                      <a:pt x="136" y="593"/>
                    </a:cubicBezTo>
                    <a:cubicBezTo>
                      <a:pt x="133" y="593"/>
                      <a:pt x="129" y="591"/>
                      <a:pt x="125" y="591"/>
                    </a:cubicBezTo>
                    <a:cubicBezTo>
                      <a:pt x="120" y="592"/>
                      <a:pt x="121" y="591"/>
                      <a:pt x="120" y="586"/>
                    </a:cubicBezTo>
                    <a:cubicBezTo>
                      <a:pt x="119" y="578"/>
                      <a:pt x="117" y="569"/>
                      <a:pt x="116" y="560"/>
                    </a:cubicBezTo>
                    <a:cubicBezTo>
                      <a:pt x="111" y="563"/>
                      <a:pt x="106" y="565"/>
                      <a:pt x="102" y="567"/>
                    </a:cubicBezTo>
                    <a:cubicBezTo>
                      <a:pt x="99" y="568"/>
                      <a:pt x="97" y="569"/>
                      <a:pt x="95" y="571"/>
                    </a:cubicBezTo>
                    <a:cubicBezTo>
                      <a:pt x="93" y="571"/>
                      <a:pt x="90" y="571"/>
                      <a:pt x="89" y="572"/>
                    </a:cubicBezTo>
                    <a:cubicBezTo>
                      <a:pt x="87" y="574"/>
                      <a:pt x="91" y="575"/>
                      <a:pt x="86" y="576"/>
                    </a:cubicBezTo>
                    <a:cubicBezTo>
                      <a:pt x="83" y="576"/>
                      <a:pt x="84" y="577"/>
                      <a:pt x="84" y="580"/>
                    </a:cubicBezTo>
                    <a:cubicBezTo>
                      <a:pt x="85" y="585"/>
                      <a:pt x="85" y="590"/>
                      <a:pt x="85" y="595"/>
                    </a:cubicBezTo>
                    <a:cubicBezTo>
                      <a:pt x="84" y="594"/>
                      <a:pt x="82" y="594"/>
                      <a:pt x="80" y="593"/>
                    </a:cubicBezTo>
                    <a:cubicBezTo>
                      <a:pt x="80" y="595"/>
                      <a:pt x="79" y="600"/>
                      <a:pt x="81" y="601"/>
                    </a:cubicBezTo>
                    <a:cubicBezTo>
                      <a:pt x="82" y="601"/>
                      <a:pt x="89" y="604"/>
                      <a:pt x="89" y="605"/>
                    </a:cubicBezTo>
                    <a:cubicBezTo>
                      <a:pt x="89" y="608"/>
                      <a:pt x="90" y="612"/>
                      <a:pt x="87" y="612"/>
                    </a:cubicBezTo>
                    <a:cubicBezTo>
                      <a:pt x="83" y="612"/>
                      <a:pt x="79" y="612"/>
                      <a:pt x="75" y="612"/>
                    </a:cubicBezTo>
                    <a:cubicBezTo>
                      <a:pt x="74" y="612"/>
                      <a:pt x="69" y="613"/>
                      <a:pt x="69" y="612"/>
                    </a:cubicBezTo>
                    <a:cubicBezTo>
                      <a:pt x="68" y="608"/>
                      <a:pt x="68" y="604"/>
                      <a:pt x="67" y="601"/>
                    </a:cubicBezTo>
                    <a:cubicBezTo>
                      <a:pt x="67" y="599"/>
                      <a:pt x="68" y="594"/>
                      <a:pt x="66" y="593"/>
                    </a:cubicBezTo>
                    <a:cubicBezTo>
                      <a:pt x="64" y="591"/>
                      <a:pt x="61" y="590"/>
                      <a:pt x="59" y="588"/>
                    </a:cubicBezTo>
                    <a:cubicBezTo>
                      <a:pt x="58" y="598"/>
                      <a:pt x="58" y="608"/>
                      <a:pt x="58" y="618"/>
                    </a:cubicBezTo>
                    <a:cubicBezTo>
                      <a:pt x="58" y="621"/>
                      <a:pt x="58" y="621"/>
                      <a:pt x="61" y="621"/>
                    </a:cubicBezTo>
                    <a:cubicBezTo>
                      <a:pt x="66" y="621"/>
                      <a:pt x="71" y="621"/>
                      <a:pt x="76" y="621"/>
                    </a:cubicBezTo>
                    <a:cubicBezTo>
                      <a:pt x="85" y="621"/>
                      <a:pt x="94" y="622"/>
                      <a:pt x="104" y="622"/>
                    </a:cubicBezTo>
                    <a:cubicBezTo>
                      <a:pt x="104" y="622"/>
                      <a:pt x="104" y="628"/>
                      <a:pt x="104" y="631"/>
                    </a:cubicBezTo>
                    <a:cubicBezTo>
                      <a:pt x="108" y="631"/>
                      <a:pt x="112" y="630"/>
                      <a:pt x="116" y="630"/>
                    </a:cubicBezTo>
                    <a:cubicBezTo>
                      <a:pt x="121" y="629"/>
                      <a:pt x="126" y="630"/>
                      <a:pt x="131" y="631"/>
                    </a:cubicBezTo>
                    <a:cubicBezTo>
                      <a:pt x="134" y="631"/>
                      <a:pt x="136" y="631"/>
                      <a:pt x="139" y="633"/>
                    </a:cubicBezTo>
                    <a:cubicBezTo>
                      <a:pt x="141" y="634"/>
                      <a:pt x="143" y="635"/>
                      <a:pt x="146" y="636"/>
                    </a:cubicBezTo>
                    <a:cubicBezTo>
                      <a:pt x="151" y="638"/>
                      <a:pt x="157" y="638"/>
                      <a:pt x="162" y="640"/>
                    </a:cubicBezTo>
                    <a:cubicBezTo>
                      <a:pt x="165" y="641"/>
                      <a:pt x="168" y="642"/>
                      <a:pt x="171" y="644"/>
                    </a:cubicBezTo>
                    <a:cubicBezTo>
                      <a:pt x="173" y="645"/>
                      <a:pt x="175" y="645"/>
                      <a:pt x="178" y="646"/>
                    </a:cubicBezTo>
                    <a:cubicBezTo>
                      <a:pt x="183" y="648"/>
                      <a:pt x="188" y="650"/>
                      <a:pt x="192" y="652"/>
                    </a:cubicBezTo>
                    <a:cubicBezTo>
                      <a:pt x="197" y="654"/>
                      <a:pt x="202" y="656"/>
                      <a:pt x="208" y="657"/>
                    </a:cubicBezTo>
                    <a:cubicBezTo>
                      <a:pt x="212" y="658"/>
                      <a:pt x="216" y="661"/>
                      <a:pt x="221" y="662"/>
                    </a:cubicBezTo>
                    <a:cubicBezTo>
                      <a:pt x="226" y="664"/>
                      <a:pt x="230" y="669"/>
                      <a:pt x="235" y="670"/>
                    </a:cubicBezTo>
                    <a:cubicBezTo>
                      <a:pt x="240" y="672"/>
                      <a:pt x="245" y="672"/>
                      <a:pt x="250" y="675"/>
                    </a:cubicBezTo>
                    <a:cubicBezTo>
                      <a:pt x="255" y="678"/>
                      <a:pt x="259" y="678"/>
                      <a:pt x="264" y="679"/>
                    </a:cubicBezTo>
                    <a:cubicBezTo>
                      <a:pt x="270" y="680"/>
                      <a:pt x="275" y="682"/>
                      <a:pt x="280" y="684"/>
                    </a:cubicBezTo>
                    <a:cubicBezTo>
                      <a:pt x="285" y="685"/>
                      <a:pt x="289" y="686"/>
                      <a:pt x="292" y="688"/>
                    </a:cubicBezTo>
                    <a:cubicBezTo>
                      <a:pt x="297" y="691"/>
                      <a:pt x="299" y="695"/>
                      <a:pt x="300" y="699"/>
                    </a:cubicBezTo>
                    <a:cubicBezTo>
                      <a:pt x="303" y="708"/>
                      <a:pt x="305" y="717"/>
                      <a:pt x="316" y="717"/>
                    </a:cubicBezTo>
                    <a:cubicBezTo>
                      <a:pt x="319" y="717"/>
                      <a:pt x="320" y="717"/>
                      <a:pt x="322" y="716"/>
                    </a:cubicBezTo>
                    <a:cubicBezTo>
                      <a:pt x="323" y="716"/>
                      <a:pt x="324" y="716"/>
                      <a:pt x="325" y="716"/>
                    </a:cubicBezTo>
                    <a:cubicBezTo>
                      <a:pt x="327" y="715"/>
                      <a:pt x="329" y="714"/>
                      <a:pt x="330" y="713"/>
                    </a:cubicBezTo>
                    <a:cubicBezTo>
                      <a:pt x="332" y="712"/>
                      <a:pt x="334" y="711"/>
                      <a:pt x="336" y="710"/>
                    </a:cubicBezTo>
                    <a:cubicBezTo>
                      <a:pt x="339" y="709"/>
                      <a:pt x="341" y="707"/>
                      <a:pt x="345" y="706"/>
                    </a:cubicBezTo>
                    <a:cubicBezTo>
                      <a:pt x="350" y="704"/>
                      <a:pt x="354" y="700"/>
                      <a:pt x="359" y="697"/>
                    </a:cubicBezTo>
                    <a:cubicBezTo>
                      <a:pt x="361" y="696"/>
                      <a:pt x="363" y="694"/>
                      <a:pt x="365" y="693"/>
                    </a:cubicBezTo>
                    <a:cubicBezTo>
                      <a:pt x="367" y="692"/>
                      <a:pt x="370" y="690"/>
                      <a:pt x="372" y="689"/>
                    </a:cubicBezTo>
                    <a:cubicBezTo>
                      <a:pt x="376" y="686"/>
                      <a:pt x="380" y="684"/>
                      <a:pt x="384" y="681"/>
                    </a:cubicBezTo>
                    <a:cubicBezTo>
                      <a:pt x="386" y="680"/>
                      <a:pt x="387" y="678"/>
                      <a:pt x="389" y="679"/>
                    </a:cubicBezTo>
                    <a:cubicBezTo>
                      <a:pt x="392" y="679"/>
                      <a:pt x="394" y="682"/>
                      <a:pt x="396" y="683"/>
                    </a:cubicBezTo>
                    <a:cubicBezTo>
                      <a:pt x="398" y="684"/>
                      <a:pt x="401" y="685"/>
                      <a:pt x="403" y="685"/>
                    </a:cubicBezTo>
                    <a:cubicBezTo>
                      <a:pt x="406" y="684"/>
                      <a:pt x="405" y="681"/>
                      <a:pt x="406" y="679"/>
                    </a:cubicBezTo>
                    <a:cubicBezTo>
                      <a:pt x="408" y="677"/>
                      <a:pt x="409" y="677"/>
                      <a:pt x="409" y="674"/>
                    </a:cubicBezTo>
                    <a:cubicBezTo>
                      <a:pt x="409" y="671"/>
                      <a:pt x="409" y="670"/>
                      <a:pt x="412" y="668"/>
                    </a:cubicBezTo>
                    <a:cubicBezTo>
                      <a:pt x="419" y="665"/>
                      <a:pt x="425" y="665"/>
                      <a:pt x="432" y="665"/>
                    </a:cubicBezTo>
                    <a:cubicBezTo>
                      <a:pt x="436" y="665"/>
                      <a:pt x="439" y="664"/>
                      <a:pt x="442" y="665"/>
                    </a:cubicBezTo>
                    <a:cubicBezTo>
                      <a:pt x="445" y="665"/>
                      <a:pt x="446" y="666"/>
                      <a:pt x="447" y="669"/>
                    </a:cubicBezTo>
                    <a:cubicBezTo>
                      <a:pt x="447" y="671"/>
                      <a:pt x="448" y="673"/>
                      <a:pt x="448" y="675"/>
                    </a:cubicBezTo>
                    <a:cubicBezTo>
                      <a:pt x="448" y="677"/>
                      <a:pt x="447" y="681"/>
                      <a:pt x="448" y="682"/>
                    </a:cubicBezTo>
                    <a:cubicBezTo>
                      <a:pt x="449" y="684"/>
                      <a:pt x="456" y="682"/>
                      <a:pt x="458" y="682"/>
                    </a:cubicBezTo>
                    <a:cubicBezTo>
                      <a:pt x="460" y="682"/>
                      <a:pt x="461" y="682"/>
                      <a:pt x="462" y="682"/>
                    </a:cubicBezTo>
                    <a:cubicBezTo>
                      <a:pt x="464" y="682"/>
                      <a:pt x="464" y="681"/>
                      <a:pt x="466" y="681"/>
                    </a:cubicBezTo>
                    <a:cubicBezTo>
                      <a:pt x="465" y="686"/>
                      <a:pt x="486" y="683"/>
                      <a:pt x="489" y="682"/>
                    </a:cubicBezTo>
                    <a:cubicBezTo>
                      <a:pt x="492" y="682"/>
                      <a:pt x="495" y="681"/>
                      <a:pt x="499" y="682"/>
                    </a:cubicBezTo>
                    <a:cubicBezTo>
                      <a:pt x="502" y="682"/>
                      <a:pt x="505" y="683"/>
                      <a:pt x="508" y="683"/>
                    </a:cubicBezTo>
                    <a:cubicBezTo>
                      <a:pt x="510" y="683"/>
                      <a:pt x="511" y="684"/>
                      <a:pt x="512" y="683"/>
                    </a:cubicBezTo>
                    <a:cubicBezTo>
                      <a:pt x="514" y="682"/>
                      <a:pt x="513" y="680"/>
                      <a:pt x="515" y="679"/>
                    </a:cubicBezTo>
                    <a:cubicBezTo>
                      <a:pt x="516" y="678"/>
                      <a:pt x="520" y="679"/>
                      <a:pt x="521" y="680"/>
                    </a:cubicBezTo>
                    <a:cubicBezTo>
                      <a:pt x="523" y="681"/>
                      <a:pt x="523" y="683"/>
                      <a:pt x="524" y="686"/>
                    </a:cubicBezTo>
                    <a:cubicBezTo>
                      <a:pt x="524" y="687"/>
                      <a:pt x="525" y="688"/>
                      <a:pt x="526" y="690"/>
                    </a:cubicBezTo>
                    <a:cubicBezTo>
                      <a:pt x="526" y="691"/>
                      <a:pt x="526" y="693"/>
                      <a:pt x="526" y="694"/>
                    </a:cubicBezTo>
                    <a:cubicBezTo>
                      <a:pt x="527" y="698"/>
                      <a:pt x="530" y="699"/>
                      <a:pt x="530" y="703"/>
                    </a:cubicBezTo>
                    <a:cubicBezTo>
                      <a:pt x="530" y="707"/>
                      <a:pt x="529" y="711"/>
                      <a:pt x="529" y="715"/>
                    </a:cubicBezTo>
                    <a:cubicBezTo>
                      <a:pt x="531" y="715"/>
                      <a:pt x="532" y="715"/>
                      <a:pt x="533" y="715"/>
                    </a:cubicBezTo>
                    <a:cubicBezTo>
                      <a:pt x="536" y="715"/>
                      <a:pt x="536" y="715"/>
                      <a:pt x="536" y="713"/>
                    </a:cubicBezTo>
                    <a:cubicBezTo>
                      <a:pt x="537" y="710"/>
                      <a:pt x="535" y="707"/>
                      <a:pt x="535" y="704"/>
                    </a:cubicBezTo>
                    <a:cubicBezTo>
                      <a:pt x="535" y="701"/>
                      <a:pt x="535" y="697"/>
                      <a:pt x="536" y="695"/>
                    </a:cubicBezTo>
                    <a:cubicBezTo>
                      <a:pt x="537" y="694"/>
                      <a:pt x="538" y="694"/>
                      <a:pt x="538" y="693"/>
                    </a:cubicBezTo>
                    <a:cubicBezTo>
                      <a:pt x="539" y="693"/>
                      <a:pt x="538" y="691"/>
                      <a:pt x="538" y="691"/>
                    </a:cubicBezTo>
                    <a:cubicBezTo>
                      <a:pt x="538" y="689"/>
                      <a:pt x="538" y="689"/>
                      <a:pt x="540" y="688"/>
                    </a:cubicBezTo>
                    <a:cubicBezTo>
                      <a:pt x="543" y="687"/>
                      <a:pt x="547" y="690"/>
                      <a:pt x="550" y="691"/>
                    </a:cubicBezTo>
                    <a:cubicBezTo>
                      <a:pt x="551" y="691"/>
                      <a:pt x="551" y="691"/>
                      <a:pt x="552" y="691"/>
                    </a:cubicBezTo>
                    <a:cubicBezTo>
                      <a:pt x="552" y="689"/>
                      <a:pt x="553" y="687"/>
                      <a:pt x="556" y="687"/>
                    </a:cubicBezTo>
                    <a:cubicBezTo>
                      <a:pt x="559" y="686"/>
                      <a:pt x="562" y="688"/>
                      <a:pt x="563" y="685"/>
                    </a:cubicBezTo>
                    <a:cubicBezTo>
                      <a:pt x="564" y="684"/>
                      <a:pt x="564" y="680"/>
                      <a:pt x="564" y="678"/>
                    </a:cubicBezTo>
                    <a:cubicBezTo>
                      <a:pt x="564" y="674"/>
                      <a:pt x="563" y="665"/>
                      <a:pt x="565" y="661"/>
                    </a:cubicBezTo>
                    <a:cubicBezTo>
                      <a:pt x="566" y="660"/>
                      <a:pt x="568" y="661"/>
                      <a:pt x="568" y="659"/>
                    </a:cubicBezTo>
                    <a:cubicBezTo>
                      <a:pt x="569" y="658"/>
                      <a:pt x="568" y="656"/>
                      <a:pt x="569" y="654"/>
                    </a:cubicBezTo>
                    <a:cubicBezTo>
                      <a:pt x="570" y="651"/>
                      <a:pt x="574" y="652"/>
                      <a:pt x="576" y="651"/>
                    </a:cubicBezTo>
                    <a:cubicBezTo>
                      <a:pt x="578" y="651"/>
                      <a:pt x="579" y="649"/>
                      <a:pt x="580" y="648"/>
                    </a:cubicBezTo>
                    <a:cubicBezTo>
                      <a:pt x="581" y="648"/>
                      <a:pt x="580" y="647"/>
                      <a:pt x="581" y="646"/>
                    </a:cubicBezTo>
                    <a:cubicBezTo>
                      <a:pt x="582" y="646"/>
                      <a:pt x="583" y="646"/>
                      <a:pt x="584" y="646"/>
                    </a:cubicBezTo>
                    <a:cubicBezTo>
                      <a:pt x="587" y="645"/>
                      <a:pt x="587" y="646"/>
                      <a:pt x="588" y="644"/>
                    </a:cubicBezTo>
                    <a:cubicBezTo>
                      <a:pt x="589" y="641"/>
                      <a:pt x="588" y="636"/>
                      <a:pt x="587" y="633"/>
                    </a:cubicBezTo>
                    <a:cubicBezTo>
                      <a:pt x="587" y="632"/>
                      <a:pt x="587" y="628"/>
                      <a:pt x="586" y="627"/>
                    </a:cubicBezTo>
                    <a:cubicBezTo>
                      <a:pt x="583" y="625"/>
                      <a:pt x="580" y="628"/>
                      <a:pt x="577" y="624"/>
                    </a:cubicBezTo>
                    <a:cubicBezTo>
                      <a:pt x="575" y="622"/>
                      <a:pt x="575" y="620"/>
                      <a:pt x="574" y="617"/>
                    </a:cubicBezTo>
                    <a:cubicBezTo>
                      <a:pt x="567" y="615"/>
                      <a:pt x="559" y="617"/>
                      <a:pt x="552" y="616"/>
                    </a:cubicBezTo>
                    <a:cubicBezTo>
                      <a:pt x="552" y="613"/>
                      <a:pt x="556" y="608"/>
                      <a:pt x="554" y="606"/>
                    </a:cubicBezTo>
                    <a:cubicBezTo>
                      <a:pt x="553" y="604"/>
                      <a:pt x="547" y="602"/>
                      <a:pt x="545" y="602"/>
                    </a:cubicBezTo>
                    <a:cubicBezTo>
                      <a:pt x="543" y="606"/>
                      <a:pt x="544" y="609"/>
                      <a:pt x="539" y="610"/>
                    </a:cubicBezTo>
                    <a:cubicBezTo>
                      <a:pt x="535" y="610"/>
                      <a:pt x="531" y="608"/>
                      <a:pt x="528" y="606"/>
                    </a:cubicBezTo>
                    <a:cubicBezTo>
                      <a:pt x="527" y="605"/>
                      <a:pt x="528" y="604"/>
                      <a:pt x="527" y="603"/>
                    </a:cubicBezTo>
                    <a:cubicBezTo>
                      <a:pt x="526" y="602"/>
                      <a:pt x="524" y="602"/>
                      <a:pt x="522" y="602"/>
                    </a:cubicBezTo>
                    <a:cubicBezTo>
                      <a:pt x="520" y="601"/>
                      <a:pt x="518" y="600"/>
                      <a:pt x="516" y="599"/>
                    </a:cubicBezTo>
                    <a:cubicBezTo>
                      <a:pt x="512" y="598"/>
                      <a:pt x="509" y="597"/>
                      <a:pt x="505" y="597"/>
                    </a:cubicBezTo>
                    <a:cubicBezTo>
                      <a:pt x="505" y="589"/>
                      <a:pt x="506" y="581"/>
                      <a:pt x="507" y="572"/>
                    </a:cubicBezTo>
                    <a:cubicBezTo>
                      <a:pt x="509" y="574"/>
                      <a:pt x="508" y="576"/>
                      <a:pt x="510" y="578"/>
                    </a:cubicBezTo>
                    <a:cubicBezTo>
                      <a:pt x="512" y="580"/>
                      <a:pt x="517" y="580"/>
                      <a:pt x="520" y="581"/>
                    </a:cubicBezTo>
                    <a:cubicBezTo>
                      <a:pt x="524" y="582"/>
                      <a:pt x="529" y="584"/>
                      <a:pt x="533" y="586"/>
                    </a:cubicBezTo>
                    <a:cubicBezTo>
                      <a:pt x="536" y="587"/>
                      <a:pt x="540" y="590"/>
                      <a:pt x="543" y="590"/>
                    </a:cubicBezTo>
                    <a:cubicBezTo>
                      <a:pt x="547" y="591"/>
                      <a:pt x="546" y="588"/>
                      <a:pt x="547" y="585"/>
                    </a:cubicBezTo>
                    <a:cubicBezTo>
                      <a:pt x="550" y="586"/>
                      <a:pt x="550" y="580"/>
                      <a:pt x="550" y="577"/>
                    </a:cubicBezTo>
                    <a:cubicBezTo>
                      <a:pt x="550" y="571"/>
                      <a:pt x="552" y="566"/>
                      <a:pt x="553" y="561"/>
                    </a:cubicBezTo>
                    <a:cubicBezTo>
                      <a:pt x="553" y="557"/>
                      <a:pt x="552" y="554"/>
                      <a:pt x="551" y="550"/>
                    </a:cubicBezTo>
                    <a:cubicBezTo>
                      <a:pt x="551" y="549"/>
                      <a:pt x="552" y="546"/>
                      <a:pt x="551" y="544"/>
                    </a:cubicBezTo>
                    <a:cubicBezTo>
                      <a:pt x="550" y="543"/>
                      <a:pt x="548" y="542"/>
                      <a:pt x="548" y="540"/>
                    </a:cubicBezTo>
                    <a:cubicBezTo>
                      <a:pt x="546" y="538"/>
                      <a:pt x="547" y="534"/>
                      <a:pt x="545" y="531"/>
                    </a:cubicBezTo>
                    <a:cubicBezTo>
                      <a:pt x="543" y="529"/>
                      <a:pt x="539" y="529"/>
                      <a:pt x="536" y="529"/>
                    </a:cubicBezTo>
                    <a:cubicBezTo>
                      <a:pt x="534" y="528"/>
                      <a:pt x="532" y="529"/>
                      <a:pt x="530" y="528"/>
                    </a:cubicBezTo>
                    <a:cubicBezTo>
                      <a:pt x="527" y="527"/>
                      <a:pt x="528" y="528"/>
                      <a:pt x="527" y="525"/>
                    </a:cubicBezTo>
                    <a:cubicBezTo>
                      <a:pt x="527" y="523"/>
                      <a:pt x="529" y="518"/>
                      <a:pt x="527" y="516"/>
                    </a:cubicBezTo>
                    <a:cubicBezTo>
                      <a:pt x="525" y="514"/>
                      <a:pt x="519" y="515"/>
                      <a:pt x="517" y="515"/>
                    </a:cubicBezTo>
                    <a:cubicBezTo>
                      <a:pt x="517" y="512"/>
                      <a:pt x="517" y="509"/>
                      <a:pt x="516" y="506"/>
                    </a:cubicBezTo>
                    <a:cubicBezTo>
                      <a:pt x="515" y="503"/>
                      <a:pt x="516" y="504"/>
                      <a:pt x="512" y="503"/>
                    </a:cubicBezTo>
                    <a:cubicBezTo>
                      <a:pt x="508" y="503"/>
                      <a:pt x="504" y="504"/>
                      <a:pt x="503" y="500"/>
                    </a:cubicBezTo>
                    <a:cubicBezTo>
                      <a:pt x="501" y="495"/>
                      <a:pt x="502" y="490"/>
                      <a:pt x="502" y="485"/>
                    </a:cubicBezTo>
                    <a:cubicBezTo>
                      <a:pt x="502" y="482"/>
                      <a:pt x="501" y="466"/>
                      <a:pt x="505" y="466"/>
                    </a:cubicBezTo>
                    <a:cubicBezTo>
                      <a:pt x="505" y="464"/>
                      <a:pt x="506" y="459"/>
                      <a:pt x="505" y="458"/>
                    </a:cubicBezTo>
                    <a:cubicBezTo>
                      <a:pt x="503" y="456"/>
                      <a:pt x="500" y="457"/>
                      <a:pt x="498" y="457"/>
                    </a:cubicBezTo>
                    <a:cubicBezTo>
                      <a:pt x="497" y="454"/>
                      <a:pt x="497" y="452"/>
                      <a:pt x="496" y="449"/>
                    </a:cubicBezTo>
                    <a:cubicBezTo>
                      <a:pt x="495" y="447"/>
                      <a:pt x="493" y="446"/>
                      <a:pt x="496" y="444"/>
                    </a:cubicBezTo>
                    <a:cubicBezTo>
                      <a:pt x="498" y="442"/>
                      <a:pt x="504" y="443"/>
                      <a:pt x="507" y="443"/>
                    </a:cubicBezTo>
                    <a:cubicBezTo>
                      <a:pt x="511" y="443"/>
                      <a:pt x="512" y="444"/>
                      <a:pt x="512" y="440"/>
                    </a:cubicBezTo>
                    <a:cubicBezTo>
                      <a:pt x="513" y="438"/>
                      <a:pt x="513" y="436"/>
                      <a:pt x="511" y="435"/>
                    </a:cubicBezTo>
                    <a:cubicBezTo>
                      <a:pt x="509" y="433"/>
                      <a:pt x="507" y="436"/>
                      <a:pt x="506" y="433"/>
                    </a:cubicBezTo>
                    <a:cubicBezTo>
                      <a:pt x="505" y="431"/>
                      <a:pt x="506" y="429"/>
                      <a:pt x="505" y="428"/>
                    </a:cubicBezTo>
                    <a:cubicBezTo>
                      <a:pt x="504" y="425"/>
                      <a:pt x="503" y="425"/>
                      <a:pt x="502" y="423"/>
                    </a:cubicBezTo>
                    <a:cubicBezTo>
                      <a:pt x="501" y="422"/>
                      <a:pt x="502" y="419"/>
                      <a:pt x="501" y="418"/>
                    </a:cubicBezTo>
                    <a:cubicBezTo>
                      <a:pt x="500" y="418"/>
                      <a:pt x="499" y="418"/>
                      <a:pt x="498" y="418"/>
                    </a:cubicBezTo>
                    <a:cubicBezTo>
                      <a:pt x="496" y="417"/>
                      <a:pt x="497" y="417"/>
                      <a:pt x="495" y="416"/>
                    </a:cubicBezTo>
                    <a:cubicBezTo>
                      <a:pt x="495" y="415"/>
                      <a:pt x="494" y="415"/>
                      <a:pt x="493" y="414"/>
                    </a:cubicBezTo>
                    <a:cubicBezTo>
                      <a:pt x="492" y="414"/>
                      <a:pt x="491" y="415"/>
                      <a:pt x="490" y="414"/>
                    </a:cubicBezTo>
                    <a:cubicBezTo>
                      <a:pt x="489" y="413"/>
                      <a:pt x="491" y="404"/>
                      <a:pt x="491" y="402"/>
                    </a:cubicBezTo>
                    <a:cubicBezTo>
                      <a:pt x="491" y="401"/>
                      <a:pt x="490" y="398"/>
                      <a:pt x="491" y="397"/>
                    </a:cubicBezTo>
                    <a:cubicBezTo>
                      <a:pt x="493" y="395"/>
                      <a:pt x="494" y="396"/>
                      <a:pt x="496" y="397"/>
                    </a:cubicBezTo>
                    <a:cubicBezTo>
                      <a:pt x="498" y="397"/>
                      <a:pt x="505" y="398"/>
                      <a:pt x="506" y="396"/>
                    </a:cubicBezTo>
                    <a:cubicBezTo>
                      <a:pt x="507" y="395"/>
                      <a:pt x="506" y="387"/>
                      <a:pt x="506" y="385"/>
                    </a:cubicBezTo>
                    <a:cubicBezTo>
                      <a:pt x="506" y="381"/>
                      <a:pt x="505" y="376"/>
                      <a:pt x="506" y="372"/>
                    </a:cubicBezTo>
                    <a:cubicBezTo>
                      <a:pt x="507" y="368"/>
                      <a:pt x="508" y="364"/>
                      <a:pt x="509" y="359"/>
                    </a:cubicBezTo>
                    <a:cubicBezTo>
                      <a:pt x="511" y="352"/>
                      <a:pt x="510" y="344"/>
                      <a:pt x="513" y="337"/>
                    </a:cubicBezTo>
                    <a:cubicBezTo>
                      <a:pt x="516" y="329"/>
                      <a:pt x="513" y="317"/>
                      <a:pt x="526" y="318"/>
                    </a:cubicBezTo>
                    <a:cubicBezTo>
                      <a:pt x="531" y="318"/>
                      <a:pt x="536" y="320"/>
                      <a:pt x="541" y="319"/>
                    </a:cubicBezTo>
                    <a:cubicBezTo>
                      <a:pt x="545" y="318"/>
                      <a:pt x="551" y="317"/>
                      <a:pt x="555" y="316"/>
                    </a:cubicBezTo>
                    <a:cubicBezTo>
                      <a:pt x="564" y="312"/>
                      <a:pt x="566" y="306"/>
                      <a:pt x="569" y="298"/>
                    </a:cubicBezTo>
                    <a:cubicBezTo>
                      <a:pt x="570" y="296"/>
                      <a:pt x="571" y="294"/>
                      <a:pt x="572" y="292"/>
                    </a:cubicBezTo>
                    <a:cubicBezTo>
                      <a:pt x="574" y="288"/>
                      <a:pt x="573" y="286"/>
                      <a:pt x="572" y="282"/>
                    </a:cubicBezTo>
                    <a:cubicBezTo>
                      <a:pt x="575" y="281"/>
                      <a:pt x="575" y="278"/>
                      <a:pt x="578" y="276"/>
                    </a:cubicBezTo>
                    <a:cubicBezTo>
                      <a:pt x="581" y="275"/>
                      <a:pt x="582" y="276"/>
                      <a:pt x="584" y="276"/>
                    </a:cubicBezTo>
                    <a:cubicBezTo>
                      <a:pt x="587" y="275"/>
                      <a:pt x="589" y="274"/>
                      <a:pt x="591" y="272"/>
                    </a:cubicBezTo>
                    <a:cubicBezTo>
                      <a:pt x="593" y="271"/>
                      <a:pt x="598" y="269"/>
                      <a:pt x="599" y="267"/>
                    </a:cubicBezTo>
                    <a:cubicBezTo>
                      <a:pt x="600" y="264"/>
                      <a:pt x="597" y="263"/>
                      <a:pt x="600" y="261"/>
                    </a:cubicBezTo>
                    <a:cubicBezTo>
                      <a:pt x="602" y="259"/>
                      <a:pt x="605" y="260"/>
                      <a:pt x="607" y="259"/>
                    </a:cubicBezTo>
                    <a:cubicBezTo>
                      <a:pt x="609" y="258"/>
                      <a:pt x="611" y="258"/>
                      <a:pt x="612" y="259"/>
                    </a:cubicBezTo>
                    <a:cubicBezTo>
                      <a:pt x="612" y="258"/>
                      <a:pt x="612" y="258"/>
                      <a:pt x="612" y="258"/>
                    </a:cubicBezTo>
                    <a:cubicBezTo>
                      <a:pt x="612" y="256"/>
                      <a:pt x="610" y="254"/>
                      <a:pt x="609" y="252"/>
                    </a:cubicBezTo>
                    <a:cubicBezTo>
                      <a:pt x="608" y="250"/>
                      <a:pt x="607" y="249"/>
                      <a:pt x="605" y="247"/>
                    </a:cubicBezTo>
                    <a:cubicBezTo>
                      <a:pt x="603" y="245"/>
                      <a:pt x="600" y="244"/>
                      <a:pt x="598" y="242"/>
                    </a:cubicBezTo>
                    <a:cubicBezTo>
                      <a:pt x="600" y="241"/>
                      <a:pt x="604" y="242"/>
                      <a:pt x="606" y="243"/>
                    </a:cubicBezTo>
                    <a:cubicBezTo>
                      <a:pt x="608" y="243"/>
                      <a:pt x="611" y="243"/>
                      <a:pt x="613" y="243"/>
                    </a:cubicBezTo>
                    <a:cubicBezTo>
                      <a:pt x="617" y="243"/>
                      <a:pt x="618" y="244"/>
                      <a:pt x="619" y="241"/>
                    </a:cubicBezTo>
                    <a:cubicBezTo>
                      <a:pt x="620" y="239"/>
                      <a:pt x="621" y="237"/>
                      <a:pt x="622" y="234"/>
                    </a:cubicBezTo>
                    <a:cubicBezTo>
                      <a:pt x="623" y="230"/>
                      <a:pt x="622" y="226"/>
                      <a:pt x="624" y="222"/>
                    </a:cubicBezTo>
                    <a:cubicBezTo>
                      <a:pt x="625" y="220"/>
                      <a:pt x="626" y="218"/>
                      <a:pt x="626" y="216"/>
                    </a:cubicBezTo>
                    <a:cubicBezTo>
                      <a:pt x="627" y="215"/>
                      <a:pt x="627" y="214"/>
                      <a:pt x="627" y="212"/>
                    </a:cubicBezTo>
                    <a:cubicBezTo>
                      <a:pt x="627" y="212"/>
                      <a:pt x="627" y="213"/>
                      <a:pt x="626" y="213"/>
                    </a:cubicBezTo>
                    <a:cubicBezTo>
                      <a:pt x="623" y="214"/>
                      <a:pt x="620" y="215"/>
                      <a:pt x="617" y="216"/>
                    </a:cubicBezTo>
                    <a:cubicBezTo>
                      <a:pt x="611" y="218"/>
                      <a:pt x="604" y="217"/>
                      <a:pt x="598" y="217"/>
                    </a:cubicBezTo>
                    <a:cubicBezTo>
                      <a:pt x="595" y="218"/>
                      <a:pt x="593" y="217"/>
                      <a:pt x="591" y="220"/>
                    </a:cubicBezTo>
                    <a:cubicBezTo>
                      <a:pt x="590" y="221"/>
                      <a:pt x="589" y="223"/>
                      <a:pt x="589" y="224"/>
                    </a:cubicBezTo>
                    <a:cubicBezTo>
                      <a:pt x="589" y="226"/>
                      <a:pt x="590" y="227"/>
                      <a:pt x="589" y="229"/>
                    </a:cubicBezTo>
                    <a:cubicBezTo>
                      <a:pt x="586" y="229"/>
                      <a:pt x="585" y="227"/>
                      <a:pt x="584" y="225"/>
                    </a:cubicBezTo>
                    <a:cubicBezTo>
                      <a:pt x="582" y="222"/>
                      <a:pt x="583" y="221"/>
                      <a:pt x="585" y="219"/>
                    </a:cubicBezTo>
                    <a:cubicBezTo>
                      <a:pt x="587" y="216"/>
                      <a:pt x="587" y="211"/>
                      <a:pt x="587" y="208"/>
                    </a:cubicBezTo>
                    <a:cubicBezTo>
                      <a:pt x="589" y="199"/>
                      <a:pt x="585" y="191"/>
                      <a:pt x="581" y="185"/>
                    </a:cubicBezTo>
                    <a:cubicBezTo>
                      <a:pt x="580" y="184"/>
                      <a:pt x="579" y="183"/>
                      <a:pt x="579" y="182"/>
                    </a:cubicBezTo>
                    <a:cubicBezTo>
                      <a:pt x="576" y="180"/>
                      <a:pt x="573" y="179"/>
                      <a:pt x="570" y="178"/>
                    </a:cubicBezTo>
                    <a:cubicBezTo>
                      <a:pt x="570" y="180"/>
                      <a:pt x="570" y="182"/>
                      <a:pt x="571" y="183"/>
                    </a:cubicBezTo>
                    <a:cubicBezTo>
                      <a:pt x="571" y="184"/>
                      <a:pt x="570" y="185"/>
                      <a:pt x="571" y="186"/>
                    </a:cubicBezTo>
                    <a:cubicBezTo>
                      <a:pt x="572" y="187"/>
                      <a:pt x="573" y="187"/>
                      <a:pt x="574" y="188"/>
                    </a:cubicBezTo>
                    <a:cubicBezTo>
                      <a:pt x="574" y="189"/>
                      <a:pt x="573" y="191"/>
                      <a:pt x="573" y="193"/>
                    </a:cubicBezTo>
                    <a:cubicBezTo>
                      <a:pt x="573" y="195"/>
                      <a:pt x="574" y="197"/>
                      <a:pt x="573" y="199"/>
                    </a:cubicBezTo>
                    <a:cubicBezTo>
                      <a:pt x="573" y="202"/>
                      <a:pt x="573" y="202"/>
                      <a:pt x="570" y="203"/>
                    </a:cubicBezTo>
                    <a:cubicBezTo>
                      <a:pt x="567" y="203"/>
                      <a:pt x="566" y="202"/>
                      <a:pt x="563" y="202"/>
                    </a:cubicBezTo>
                    <a:cubicBezTo>
                      <a:pt x="559" y="201"/>
                      <a:pt x="554" y="201"/>
                      <a:pt x="549" y="201"/>
                    </a:cubicBezTo>
                    <a:cubicBezTo>
                      <a:pt x="549" y="205"/>
                      <a:pt x="553" y="208"/>
                      <a:pt x="554" y="211"/>
                    </a:cubicBezTo>
                    <a:cubicBezTo>
                      <a:pt x="555" y="215"/>
                      <a:pt x="556" y="218"/>
                      <a:pt x="556" y="221"/>
                    </a:cubicBezTo>
                    <a:cubicBezTo>
                      <a:pt x="554" y="221"/>
                      <a:pt x="552" y="220"/>
                      <a:pt x="551" y="220"/>
                    </a:cubicBezTo>
                    <a:cubicBezTo>
                      <a:pt x="548" y="221"/>
                      <a:pt x="548" y="222"/>
                      <a:pt x="547" y="224"/>
                    </a:cubicBezTo>
                    <a:cubicBezTo>
                      <a:pt x="546" y="227"/>
                      <a:pt x="546" y="231"/>
                      <a:pt x="545" y="234"/>
                    </a:cubicBezTo>
                    <a:cubicBezTo>
                      <a:pt x="544" y="236"/>
                      <a:pt x="544" y="236"/>
                      <a:pt x="541" y="236"/>
                    </a:cubicBezTo>
                    <a:cubicBezTo>
                      <a:pt x="540" y="236"/>
                      <a:pt x="538" y="236"/>
                      <a:pt x="537" y="236"/>
                    </a:cubicBezTo>
                    <a:cubicBezTo>
                      <a:pt x="535" y="236"/>
                      <a:pt x="532" y="236"/>
                      <a:pt x="531" y="235"/>
                    </a:cubicBezTo>
                    <a:cubicBezTo>
                      <a:pt x="531" y="233"/>
                      <a:pt x="532" y="230"/>
                      <a:pt x="531" y="229"/>
                    </a:cubicBezTo>
                    <a:cubicBezTo>
                      <a:pt x="528" y="228"/>
                      <a:pt x="529" y="222"/>
                      <a:pt x="530" y="220"/>
                    </a:cubicBezTo>
                    <a:cubicBezTo>
                      <a:pt x="530" y="217"/>
                      <a:pt x="530" y="214"/>
                      <a:pt x="529" y="211"/>
                    </a:cubicBezTo>
                    <a:cubicBezTo>
                      <a:pt x="529" y="208"/>
                      <a:pt x="526" y="206"/>
                      <a:pt x="525" y="202"/>
                    </a:cubicBezTo>
                    <a:cubicBezTo>
                      <a:pt x="524" y="199"/>
                      <a:pt x="523" y="196"/>
                      <a:pt x="521" y="194"/>
                    </a:cubicBezTo>
                    <a:cubicBezTo>
                      <a:pt x="520" y="191"/>
                      <a:pt x="518" y="187"/>
                      <a:pt x="518" y="184"/>
                    </a:cubicBezTo>
                    <a:cubicBezTo>
                      <a:pt x="517" y="181"/>
                      <a:pt x="517" y="179"/>
                      <a:pt x="515" y="176"/>
                    </a:cubicBezTo>
                    <a:cubicBezTo>
                      <a:pt x="514" y="175"/>
                      <a:pt x="513" y="173"/>
                      <a:pt x="511" y="172"/>
                    </a:cubicBezTo>
                    <a:cubicBezTo>
                      <a:pt x="510" y="171"/>
                      <a:pt x="509" y="172"/>
                      <a:pt x="507" y="171"/>
                    </a:cubicBezTo>
                    <a:cubicBezTo>
                      <a:pt x="505" y="171"/>
                      <a:pt x="503" y="171"/>
                      <a:pt x="502" y="170"/>
                    </a:cubicBezTo>
                    <a:cubicBezTo>
                      <a:pt x="501" y="169"/>
                      <a:pt x="500" y="167"/>
                      <a:pt x="499" y="166"/>
                    </a:cubicBezTo>
                    <a:cubicBezTo>
                      <a:pt x="498" y="170"/>
                      <a:pt x="491" y="169"/>
                      <a:pt x="488" y="171"/>
                    </a:cubicBezTo>
                    <a:cubicBezTo>
                      <a:pt x="487" y="171"/>
                      <a:pt x="486" y="172"/>
                      <a:pt x="484" y="172"/>
                    </a:cubicBezTo>
                    <a:cubicBezTo>
                      <a:pt x="482" y="171"/>
                      <a:pt x="483" y="170"/>
                      <a:pt x="483" y="168"/>
                    </a:cubicBezTo>
                    <a:cubicBezTo>
                      <a:pt x="483" y="164"/>
                      <a:pt x="483" y="161"/>
                      <a:pt x="483" y="157"/>
                    </a:cubicBezTo>
                    <a:cubicBezTo>
                      <a:pt x="483" y="155"/>
                      <a:pt x="483" y="153"/>
                      <a:pt x="484" y="151"/>
                    </a:cubicBezTo>
                    <a:cubicBezTo>
                      <a:pt x="484" y="148"/>
                      <a:pt x="483" y="148"/>
                      <a:pt x="481" y="146"/>
                    </a:cubicBezTo>
                    <a:cubicBezTo>
                      <a:pt x="480" y="144"/>
                      <a:pt x="477" y="142"/>
                      <a:pt x="479" y="140"/>
                    </a:cubicBezTo>
                    <a:cubicBezTo>
                      <a:pt x="480" y="139"/>
                      <a:pt x="482" y="138"/>
                      <a:pt x="483" y="137"/>
                    </a:cubicBezTo>
                    <a:cubicBezTo>
                      <a:pt x="486" y="135"/>
                      <a:pt x="488" y="133"/>
                      <a:pt x="490" y="132"/>
                    </a:cubicBezTo>
                    <a:cubicBezTo>
                      <a:pt x="493" y="129"/>
                      <a:pt x="497" y="129"/>
                      <a:pt x="500" y="126"/>
                    </a:cubicBezTo>
                    <a:cubicBezTo>
                      <a:pt x="502" y="124"/>
                      <a:pt x="503" y="119"/>
                      <a:pt x="503" y="115"/>
                    </a:cubicBezTo>
                    <a:cubicBezTo>
                      <a:pt x="503" y="111"/>
                      <a:pt x="500" y="108"/>
                      <a:pt x="498" y="105"/>
                    </a:cubicBezTo>
                    <a:cubicBezTo>
                      <a:pt x="496" y="101"/>
                      <a:pt x="493" y="97"/>
                      <a:pt x="491" y="94"/>
                    </a:cubicBezTo>
                    <a:cubicBezTo>
                      <a:pt x="489" y="91"/>
                      <a:pt x="487" y="87"/>
                      <a:pt x="487" y="83"/>
                    </a:cubicBezTo>
                    <a:cubicBezTo>
                      <a:pt x="486" y="80"/>
                      <a:pt x="489" y="76"/>
                      <a:pt x="490" y="72"/>
                    </a:cubicBezTo>
                    <a:cubicBezTo>
                      <a:pt x="491" y="68"/>
                      <a:pt x="492" y="65"/>
                      <a:pt x="496" y="61"/>
                    </a:cubicBezTo>
                    <a:cubicBezTo>
                      <a:pt x="497" y="60"/>
                      <a:pt x="499" y="59"/>
                      <a:pt x="501" y="58"/>
                    </a:cubicBezTo>
                    <a:cubicBezTo>
                      <a:pt x="500" y="57"/>
                      <a:pt x="500" y="56"/>
                      <a:pt x="499" y="55"/>
                    </a:cubicBezTo>
                    <a:cubicBezTo>
                      <a:pt x="498" y="54"/>
                      <a:pt x="497" y="52"/>
                      <a:pt x="496" y="51"/>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75" name="Freeform 105"/>
            <p:cNvSpPr>
              <a:spLocks/>
            </p:cNvSpPr>
            <p:nvPr/>
          </p:nvSpPr>
          <p:spPr bwMode="auto">
            <a:xfrm>
              <a:off x="4629150" y="1023938"/>
              <a:ext cx="812800" cy="1398588"/>
            </a:xfrm>
            <a:custGeom>
              <a:avLst/>
              <a:gdLst>
                <a:gd name="T0" fmla="*/ 153 w 217"/>
                <a:gd name="T1" fmla="*/ 233 h 373"/>
                <a:gd name="T2" fmla="*/ 163 w 217"/>
                <a:gd name="T3" fmla="*/ 218 h 373"/>
                <a:gd name="T4" fmla="*/ 178 w 217"/>
                <a:gd name="T5" fmla="*/ 213 h 373"/>
                <a:gd name="T6" fmla="*/ 185 w 217"/>
                <a:gd name="T7" fmla="*/ 200 h 373"/>
                <a:gd name="T8" fmla="*/ 190 w 217"/>
                <a:gd name="T9" fmla="*/ 191 h 373"/>
                <a:gd name="T10" fmla="*/ 175 w 217"/>
                <a:gd name="T11" fmla="*/ 182 h 373"/>
                <a:gd name="T12" fmla="*/ 164 w 217"/>
                <a:gd name="T13" fmla="*/ 162 h 373"/>
                <a:gd name="T14" fmla="*/ 167 w 217"/>
                <a:gd name="T15" fmla="*/ 143 h 373"/>
                <a:gd name="T16" fmla="*/ 174 w 217"/>
                <a:gd name="T17" fmla="*/ 132 h 373"/>
                <a:gd name="T18" fmla="*/ 177 w 217"/>
                <a:gd name="T19" fmla="*/ 118 h 373"/>
                <a:gd name="T20" fmla="*/ 201 w 217"/>
                <a:gd name="T21" fmla="*/ 102 h 373"/>
                <a:gd name="T22" fmla="*/ 203 w 217"/>
                <a:gd name="T23" fmla="*/ 73 h 373"/>
                <a:gd name="T24" fmla="*/ 207 w 217"/>
                <a:gd name="T25" fmla="*/ 67 h 373"/>
                <a:gd name="T26" fmla="*/ 213 w 217"/>
                <a:gd name="T27" fmla="*/ 53 h 373"/>
                <a:gd name="T28" fmla="*/ 208 w 217"/>
                <a:gd name="T29" fmla="*/ 42 h 373"/>
                <a:gd name="T30" fmla="*/ 195 w 217"/>
                <a:gd name="T31" fmla="*/ 21 h 373"/>
                <a:gd name="T32" fmla="*/ 178 w 217"/>
                <a:gd name="T33" fmla="*/ 8 h 373"/>
                <a:gd name="T34" fmla="*/ 167 w 217"/>
                <a:gd name="T35" fmla="*/ 22 h 373"/>
                <a:gd name="T36" fmla="*/ 146 w 217"/>
                <a:gd name="T37" fmla="*/ 35 h 373"/>
                <a:gd name="T38" fmla="*/ 109 w 217"/>
                <a:gd name="T39" fmla="*/ 20 h 373"/>
                <a:gd name="T40" fmla="*/ 84 w 217"/>
                <a:gd name="T41" fmla="*/ 36 h 373"/>
                <a:gd name="T42" fmla="*/ 58 w 217"/>
                <a:gd name="T43" fmla="*/ 58 h 373"/>
                <a:gd name="T44" fmla="*/ 47 w 217"/>
                <a:gd name="T45" fmla="*/ 66 h 373"/>
                <a:gd name="T46" fmla="*/ 22 w 217"/>
                <a:gd name="T47" fmla="*/ 67 h 373"/>
                <a:gd name="T48" fmla="*/ 28 w 217"/>
                <a:gd name="T49" fmla="*/ 77 h 373"/>
                <a:gd name="T50" fmla="*/ 35 w 217"/>
                <a:gd name="T51" fmla="*/ 80 h 373"/>
                <a:gd name="T52" fmla="*/ 18 w 217"/>
                <a:gd name="T53" fmla="*/ 83 h 373"/>
                <a:gd name="T54" fmla="*/ 20 w 217"/>
                <a:gd name="T55" fmla="*/ 101 h 373"/>
                <a:gd name="T56" fmla="*/ 11 w 217"/>
                <a:gd name="T57" fmla="*/ 102 h 373"/>
                <a:gd name="T58" fmla="*/ 10 w 217"/>
                <a:gd name="T59" fmla="*/ 114 h 373"/>
                <a:gd name="T60" fmla="*/ 1 w 217"/>
                <a:gd name="T61" fmla="*/ 129 h 373"/>
                <a:gd name="T62" fmla="*/ 1 w 217"/>
                <a:gd name="T63" fmla="*/ 136 h 373"/>
                <a:gd name="T64" fmla="*/ 5 w 217"/>
                <a:gd name="T65" fmla="*/ 157 h 373"/>
                <a:gd name="T66" fmla="*/ 13 w 217"/>
                <a:gd name="T67" fmla="*/ 177 h 373"/>
                <a:gd name="T68" fmla="*/ 14 w 217"/>
                <a:gd name="T69" fmla="*/ 212 h 373"/>
                <a:gd name="T70" fmla="*/ 31 w 217"/>
                <a:gd name="T71" fmla="*/ 231 h 373"/>
                <a:gd name="T72" fmla="*/ 33 w 217"/>
                <a:gd name="T73" fmla="*/ 263 h 373"/>
                <a:gd name="T74" fmla="*/ 48 w 217"/>
                <a:gd name="T75" fmla="*/ 278 h 373"/>
                <a:gd name="T76" fmla="*/ 59 w 217"/>
                <a:gd name="T77" fmla="*/ 296 h 373"/>
                <a:gd name="T78" fmla="*/ 58 w 217"/>
                <a:gd name="T79" fmla="*/ 356 h 373"/>
                <a:gd name="T80" fmla="*/ 68 w 217"/>
                <a:gd name="T81" fmla="*/ 365 h 373"/>
                <a:gd name="T82" fmla="*/ 90 w 217"/>
                <a:gd name="T83" fmla="*/ 373 h 373"/>
                <a:gd name="T84" fmla="*/ 99 w 217"/>
                <a:gd name="T85" fmla="*/ 362 h 373"/>
                <a:gd name="T86" fmla="*/ 109 w 217"/>
                <a:gd name="T87" fmla="*/ 353 h 373"/>
                <a:gd name="T88" fmla="*/ 127 w 217"/>
                <a:gd name="T89" fmla="*/ 343 h 373"/>
                <a:gd name="T90" fmla="*/ 138 w 217"/>
                <a:gd name="T91" fmla="*/ 327 h 373"/>
                <a:gd name="T92" fmla="*/ 141 w 217"/>
                <a:gd name="T93" fmla="*/ 312 h 373"/>
                <a:gd name="T94" fmla="*/ 147 w 217"/>
                <a:gd name="T95" fmla="*/ 300 h 373"/>
                <a:gd name="T96" fmla="*/ 148 w 217"/>
                <a:gd name="T97" fmla="*/ 28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7" h="373">
                  <a:moveTo>
                    <a:pt x="150" y="268"/>
                  </a:moveTo>
                  <a:cubicBezTo>
                    <a:pt x="151" y="262"/>
                    <a:pt x="153" y="256"/>
                    <a:pt x="153" y="250"/>
                  </a:cubicBezTo>
                  <a:cubicBezTo>
                    <a:pt x="153" y="244"/>
                    <a:pt x="153" y="238"/>
                    <a:pt x="153" y="233"/>
                  </a:cubicBezTo>
                  <a:cubicBezTo>
                    <a:pt x="153" y="229"/>
                    <a:pt x="155" y="226"/>
                    <a:pt x="158" y="222"/>
                  </a:cubicBezTo>
                  <a:cubicBezTo>
                    <a:pt x="158" y="221"/>
                    <a:pt x="159" y="219"/>
                    <a:pt x="160" y="218"/>
                  </a:cubicBezTo>
                  <a:cubicBezTo>
                    <a:pt x="161" y="218"/>
                    <a:pt x="162" y="219"/>
                    <a:pt x="163" y="218"/>
                  </a:cubicBezTo>
                  <a:cubicBezTo>
                    <a:pt x="165" y="216"/>
                    <a:pt x="163" y="216"/>
                    <a:pt x="165" y="214"/>
                  </a:cubicBezTo>
                  <a:cubicBezTo>
                    <a:pt x="167" y="213"/>
                    <a:pt x="168" y="213"/>
                    <a:pt x="170" y="213"/>
                  </a:cubicBezTo>
                  <a:cubicBezTo>
                    <a:pt x="173" y="213"/>
                    <a:pt x="175" y="214"/>
                    <a:pt x="178" y="213"/>
                  </a:cubicBezTo>
                  <a:cubicBezTo>
                    <a:pt x="178" y="210"/>
                    <a:pt x="180" y="208"/>
                    <a:pt x="181" y="205"/>
                  </a:cubicBezTo>
                  <a:cubicBezTo>
                    <a:pt x="181" y="203"/>
                    <a:pt x="181" y="202"/>
                    <a:pt x="183" y="201"/>
                  </a:cubicBezTo>
                  <a:cubicBezTo>
                    <a:pt x="183" y="200"/>
                    <a:pt x="184" y="200"/>
                    <a:pt x="185" y="200"/>
                  </a:cubicBezTo>
                  <a:cubicBezTo>
                    <a:pt x="185" y="199"/>
                    <a:pt x="184" y="198"/>
                    <a:pt x="185" y="198"/>
                  </a:cubicBezTo>
                  <a:cubicBezTo>
                    <a:pt x="185" y="196"/>
                    <a:pt x="186" y="195"/>
                    <a:pt x="188" y="194"/>
                  </a:cubicBezTo>
                  <a:cubicBezTo>
                    <a:pt x="188" y="194"/>
                    <a:pt x="191" y="191"/>
                    <a:pt x="190" y="191"/>
                  </a:cubicBezTo>
                  <a:cubicBezTo>
                    <a:pt x="187" y="190"/>
                    <a:pt x="185" y="188"/>
                    <a:pt x="183" y="187"/>
                  </a:cubicBezTo>
                  <a:cubicBezTo>
                    <a:pt x="181" y="185"/>
                    <a:pt x="177" y="186"/>
                    <a:pt x="176" y="185"/>
                  </a:cubicBezTo>
                  <a:cubicBezTo>
                    <a:pt x="175" y="184"/>
                    <a:pt x="175" y="183"/>
                    <a:pt x="175" y="182"/>
                  </a:cubicBezTo>
                  <a:cubicBezTo>
                    <a:pt x="175" y="181"/>
                    <a:pt x="175" y="179"/>
                    <a:pt x="174" y="177"/>
                  </a:cubicBezTo>
                  <a:cubicBezTo>
                    <a:pt x="171" y="176"/>
                    <a:pt x="166" y="176"/>
                    <a:pt x="164" y="172"/>
                  </a:cubicBezTo>
                  <a:cubicBezTo>
                    <a:pt x="163" y="169"/>
                    <a:pt x="164" y="164"/>
                    <a:pt x="164" y="162"/>
                  </a:cubicBezTo>
                  <a:cubicBezTo>
                    <a:pt x="164" y="159"/>
                    <a:pt x="164" y="154"/>
                    <a:pt x="167" y="152"/>
                  </a:cubicBezTo>
                  <a:cubicBezTo>
                    <a:pt x="168" y="150"/>
                    <a:pt x="170" y="150"/>
                    <a:pt x="170" y="148"/>
                  </a:cubicBezTo>
                  <a:cubicBezTo>
                    <a:pt x="170" y="146"/>
                    <a:pt x="169" y="144"/>
                    <a:pt x="167" y="143"/>
                  </a:cubicBezTo>
                  <a:cubicBezTo>
                    <a:pt x="166" y="143"/>
                    <a:pt x="164" y="144"/>
                    <a:pt x="163" y="143"/>
                  </a:cubicBezTo>
                  <a:cubicBezTo>
                    <a:pt x="162" y="141"/>
                    <a:pt x="167" y="139"/>
                    <a:pt x="168" y="138"/>
                  </a:cubicBezTo>
                  <a:cubicBezTo>
                    <a:pt x="170" y="136"/>
                    <a:pt x="172" y="134"/>
                    <a:pt x="174" y="132"/>
                  </a:cubicBezTo>
                  <a:cubicBezTo>
                    <a:pt x="176" y="130"/>
                    <a:pt x="176" y="130"/>
                    <a:pt x="179" y="130"/>
                  </a:cubicBezTo>
                  <a:cubicBezTo>
                    <a:pt x="180" y="128"/>
                    <a:pt x="179" y="125"/>
                    <a:pt x="179" y="124"/>
                  </a:cubicBezTo>
                  <a:cubicBezTo>
                    <a:pt x="179" y="122"/>
                    <a:pt x="177" y="119"/>
                    <a:pt x="177" y="118"/>
                  </a:cubicBezTo>
                  <a:cubicBezTo>
                    <a:pt x="176" y="114"/>
                    <a:pt x="182" y="111"/>
                    <a:pt x="186" y="110"/>
                  </a:cubicBezTo>
                  <a:cubicBezTo>
                    <a:pt x="190" y="110"/>
                    <a:pt x="194" y="111"/>
                    <a:pt x="197" y="108"/>
                  </a:cubicBezTo>
                  <a:cubicBezTo>
                    <a:pt x="199" y="106"/>
                    <a:pt x="199" y="104"/>
                    <a:pt x="201" y="102"/>
                  </a:cubicBezTo>
                  <a:cubicBezTo>
                    <a:pt x="202" y="100"/>
                    <a:pt x="204" y="100"/>
                    <a:pt x="206" y="100"/>
                  </a:cubicBezTo>
                  <a:cubicBezTo>
                    <a:pt x="206" y="96"/>
                    <a:pt x="205" y="92"/>
                    <a:pt x="204" y="88"/>
                  </a:cubicBezTo>
                  <a:cubicBezTo>
                    <a:pt x="203" y="84"/>
                    <a:pt x="202" y="77"/>
                    <a:pt x="203" y="73"/>
                  </a:cubicBezTo>
                  <a:cubicBezTo>
                    <a:pt x="203" y="72"/>
                    <a:pt x="203" y="71"/>
                    <a:pt x="203" y="71"/>
                  </a:cubicBezTo>
                  <a:cubicBezTo>
                    <a:pt x="204" y="70"/>
                    <a:pt x="205" y="70"/>
                    <a:pt x="206" y="70"/>
                  </a:cubicBezTo>
                  <a:cubicBezTo>
                    <a:pt x="207" y="69"/>
                    <a:pt x="207" y="68"/>
                    <a:pt x="207" y="67"/>
                  </a:cubicBezTo>
                  <a:cubicBezTo>
                    <a:pt x="209" y="65"/>
                    <a:pt x="211" y="64"/>
                    <a:pt x="213" y="62"/>
                  </a:cubicBezTo>
                  <a:cubicBezTo>
                    <a:pt x="214" y="62"/>
                    <a:pt x="217" y="60"/>
                    <a:pt x="217" y="60"/>
                  </a:cubicBezTo>
                  <a:cubicBezTo>
                    <a:pt x="217" y="58"/>
                    <a:pt x="213" y="56"/>
                    <a:pt x="213" y="53"/>
                  </a:cubicBezTo>
                  <a:cubicBezTo>
                    <a:pt x="213" y="51"/>
                    <a:pt x="214" y="50"/>
                    <a:pt x="214" y="49"/>
                  </a:cubicBezTo>
                  <a:cubicBezTo>
                    <a:pt x="214" y="48"/>
                    <a:pt x="213" y="47"/>
                    <a:pt x="211" y="46"/>
                  </a:cubicBezTo>
                  <a:cubicBezTo>
                    <a:pt x="210" y="45"/>
                    <a:pt x="209" y="44"/>
                    <a:pt x="208" y="42"/>
                  </a:cubicBezTo>
                  <a:cubicBezTo>
                    <a:pt x="207" y="40"/>
                    <a:pt x="207" y="38"/>
                    <a:pt x="206" y="36"/>
                  </a:cubicBezTo>
                  <a:cubicBezTo>
                    <a:pt x="205" y="33"/>
                    <a:pt x="202" y="31"/>
                    <a:pt x="201" y="28"/>
                  </a:cubicBezTo>
                  <a:cubicBezTo>
                    <a:pt x="200" y="25"/>
                    <a:pt x="197" y="23"/>
                    <a:pt x="195" y="21"/>
                  </a:cubicBezTo>
                  <a:cubicBezTo>
                    <a:pt x="190" y="17"/>
                    <a:pt x="188" y="12"/>
                    <a:pt x="185" y="6"/>
                  </a:cubicBezTo>
                  <a:cubicBezTo>
                    <a:pt x="184" y="5"/>
                    <a:pt x="183" y="3"/>
                    <a:pt x="182" y="0"/>
                  </a:cubicBezTo>
                  <a:cubicBezTo>
                    <a:pt x="181" y="3"/>
                    <a:pt x="179" y="5"/>
                    <a:pt x="178" y="8"/>
                  </a:cubicBezTo>
                  <a:cubicBezTo>
                    <a:pt x="177" y="9"/>
                    <a:pt x="176" y="12"/>
                    <a:pt x="175" y="13"/>
                  </a:cubicBezTo>
                  <a:cubicBezTo>
                    <a:pt x="173" y="14"/>
                    <a:pt x="171" y="13"/>
                    <a:pt x="169" y="14"/>
                  </a:cubicBezTo>
                  <a:cubicBezTo>
                    <a:pt x="167" y="15"/>
                    <a:pt x="167" y="20"/>
                    <a:pt x="167" y="22"/>
                  </a:cubicBezTo>
                  <a:cubicBezTo>
                    <a:pt x="166" y="24"/>
                    <a:pt x="168" y="28"/>
                    <a:pt x="167" y="30"/>
                  </a:cubicBezTo>
                  <a:cubicBezTo>
                    <a:pt x="165" y="33"/>
                    <a:pt x="159" y="33"/>
                    <a:pt x="156" y="33"/>
                  </a:cubicBezTo>
                  <a:cubicBezTo>
                    <a:pt x="152" y="35"/>
                    <a:pt x="151" y="35"/>
                    <a:pt x="146" y="35"/>
                  </a:cubicBezTo>
                  <a:cubicBezTo>
                    <a:pt x="138" y="34"/>
                    <a:pt x="133" y="30"/>
                    <a:pt x="126" y="27"/>
                  </a:cubicBezTo>
                  <a:cubicBezTo>
                    <a:pt x="123" y="24"/>
                    <a:pt x="120" y="21"/>
                    <a:pt x="116" y="19"/>
                  </a:cubicBezTo>
                  <a:cubicBezTo>
                    <a:pt x="113" y="17"/>
                    <a:pt x="112" y="17"/>
                    <a:pt x="109" y="20"/>
                  </a:cubicBezTo>
                  <a:cubicBezTo>
                    <a:pt x="107" y="22"/>
                    <a:pt x="108" y="22"/>
                    <a:pt x="104" y="23"/>
                  </a:cubicBezTo>
                  <a:cubicBezTo>
                    <a:pt x="101" y="25"/>
                    <a:pt x="98" y="27"/>
                    <a:pt x="95" y="29"/>
                  </a:cubicBezTo>
                  <a:cubicBezTo>
                    <a:pt x="90" y="30"/>
                    <a:pt x="88" y="33"/>
                    <a:pt x="84" y="36"/>
                  </a:cubicBezTo>
                  <a:cubicBezTo>
                    <a:pt x="81" y="38"/>
                    <a:pt x="77" y="40"/>
                    <a:pt x="74" y="43"/>
                  </a:cubicBezTo>
                  <a:cubicBezTo>
                    <a:pt x="70" y="46"/>
                    <a:pt x="69" y="50"/>
                    <a:pt x="65" y="54"/>
                  </a:cubicBezTo>
                  <a:cubicBezTo>
                    <a:pt x="63" y="55"/>
                    <a:pt x="61" y="58"/>
                    <a:pt x="58" y="58"/>
                  </a:cubicBezTo>
                  <a:cubicBezTo>
                    <a:pt x="55" y="59"/>
                    <a:pt x="54" y="57"/>
                    <a:pt x="51" y="60"/>
                  </a:cubicBezTo>
                  <a:cubicBezTo>
                    <a:pt x="51" y="61"/>
                    <a:pt x="51" y="62"/>
                    <a:pt x="50" y="63"/>
                  </a:cubicBezTo>
                  <a:cubicBezTo>
                    <a:pt x="49" y="64"/>
                    <a:pt x="48" y="65"/>
                    <a:pt x="47" y="66"/>
                  </a:cubicBezTo>
                  <a:cubicBezTo>
                    <a:pt x="42" y="69"/>
                    <a:pt x="40" y="73"/>
                    <a:pt x="34" y="71"/>
                  </a:cubicBezTo>
                  <a:cubicBezTo>
                    <a:pt x="30" y="70"/>
                    <a:pt x="26" y="69"/>
                    <a:pt x="23" y="67"/>
                  </a:cubicBezTo>
                  <a:cubicBezTo>
                    <a:pt x="23" y="67"/>
                    <a:pt x="23" y="67"/>
                    <a:pt x="22" y="67"/>
                  </a:cubicBezTo>
                  <a:cubicBezTo>
                    <a:pt x="22" y="68"/>
                    <a:pt x="22" y="70"/>
                    <a:pt x="22" y="71"/>
                  </a:cubicBezTo>
                  <a:cubicBezTo>
                    <a:pt x="22" y="72"/>
                    <a:pt x="22" y="74"/>
                    <a:pt x="23" y="75"/>
                  </a:cubicBezTo>
                  <a:cubicBezTo>
                    <a:pt x="23" y="76"/>
                    <a:pt x="27" y="77"/>
                    <a:pt x="28" y="77"/>
                  </a:cubicBezTo>
                  <a:cubicBezTo>
                    <a:pt x="29" y="76"/>
                    <a:pt x="30" y="75"/>
                    <a:pt x="32" y="75"/>
                  </a:cubicBezTo>
                  <a:cubicBezTo>
                    <a:pt x="33" y="74"/>
                    <a:pt x="36" y="74"/>
                    <a:pt x="37" y="75"/>
                  </a:cubicBezTo>
                  <a:cubicBezTo>
                    <a:pt x="38" y="76"/>
                    <a:pt x="36" y="79"/>
                    <a:pt x="35" y="80"/>
                  </a:cubicBezTo>
                  <a:cubicBezTo>
                    <a:pt x="34" y="80"/>
                    <a:pt x="31" y="79"/>
                    <a:pt x="30" y="79"/>
                  </a:cubicBezTo>
                  <a:cubicBezTo>
                    <a:pt x="28" y="80"/>
                    <a:pt x="27" y="82"/>
                    <a:pt x="25" y="83"/>
                  </a:cubicBezTo>
                  <a:cubicBezTo>
                    <a:pt x="23" y="84"/>
                    <a:pt x="21" y="83"/>
                    <a:pt x="18" y="83"/>
                  </a:cubicBezTo>
                  <a:cubicBezTo>
                    <a:pt x="18" y="87"/>
                    <a:pt x="18" y="93"/>
                    <a:pt x="22" y="95"/>
                  </a:cubicBezTo>
                  <a:cubicBezTo>
                    <a:pt x="22" y="97"/>
                    <a:pt x="23" y="99"/>
                    <a:pt x="23" y="101"/>
                  </a:cubicBezTo>
                  <a:cubicBezTo>
                    <a:pt x="22" y="101"/>
                    <a:pt x="21" y="101"/>
                    <a:pt x="20" y="101"/>
                  </a:cubicBezTo>
                  <a:cubicBezTo>
                    <a:pt x="19" y="101"/>
                    <a:pt x="18" y="102"/>
                    <a:pt x="17" y="102"/>
                  </a:cubicBezTo>
                  <a:cubicBezTo>
                    <a:pt x="16" y="101"/>
                    <a:pt x="16" y="101"/>
                    <a:pt x="15" y="101"/>
                  </a:cubicBezTo>
                  <a:cubicBezTo>
                    <a:pt x="13" y="100"/>
                    <a:pt x="12" y="102"/>
                    <a:pt x="11" y="102"/>
                  </a:cubicBezTo>
                  <a:cubicBezTo>
                    <a:pt x="9" y="102"/>
                    <a:pt x="8" y="101"/>
                    <a:pt x="6" y="101"/>
                  </a:cubicBezTo>
                  <a:cubicBezTo>
                    <a:pt x="6" y="104"/>
                    <a:pt x="7" y="108"/>
                    <a:pt x="8" y="110"/>
                  </a:cubicBezTo>
                  <a:cubicBezTo>
                    <a:pt x="9" y="112"/>
                    <a:pt x="10" y="112"/>
                    <a:pt x="10" y="114"/>
                  </a:cubicBezTo>
                  <a:cubicBezTo>
                    <a:pt x="10" y="116"/>
                    <a:pt x="8" y="117"/>
                    <a:pt x="7" y="119"/>
                  </a:cubicBezTo>
                  <a:cubicBezTo>
                    <a:pt x="5" y="120"/>
                    <a:pt x="4" y="122"/>
                    <a:pt x="3" y="124"/>
                  </a:cubicBezTo>
                  <a:cubicBezTo>
                    <a:pt x="2" y="126"/>
                    <a:pt x="2" y="127"/>
                    <a:pt x="1" y="129"/>
                  </a:cubicBezTo>
                  <a:cubicBezTo>
                    <a:pt x="1" y="130"/>
                    <a:pt x="1" y="131"/>
                    <a:pt x="0" y="131"/>
                  </a:cubicBezTo>
                  <a:cubicBezTo>
                    <a:pt x="1" y="132"/>
                    <a:pt x="2" y="132"/>
                    <a:pt x="3" y="133"/>
                  </a:cubicBezTo>
                  <a:cubicBezTo>
                    <a:pt x="7" y="135"/>
                    <a:pt x="4" y="135"/>
                    <a:pt x="1" y="136"/>
                  </a:cubicBezTo>
                  <a:cubicBezTo>
                    <a:pt x="2" y="137"/>
                    <a:pt x="7" y="137"/>
                    <a:pt x="5" y="140"/>
                  </a:cubicBezTo>
                  <a:cubicBezTo>
                    <a:pt x="4" y="142"/>
                    <a:pt x="2" y="140"/>
                    <a:pt x="3" y="143"/>
                  </a:cubicBezTo>
                  <a:cubicBezTo>
                    <a:pt x="3" y="148"/>
                    <a:pt x="7" y="152"/>
                    <a:pt x="5" y="157"/>
                  </a:cubicBezTo>
                  <a:cubicBezTo>
                    <a:pt x="3" y="161"/>
                    <a:pt x="5" y="160"/>
                    <a:pt x="8" y="162"/>
                  </a:cubicBezTo>
                  <a:cubicBezTo>
                    <a:pt x="9" y="163"/>
                    <a:pt x="8" y="166"/>
                    <a:pt x="9" y="168"/>
                  </a:cubicBezTo>
                  <a:cubicBezTo>
                    <a:pt x="9" y="171"/>
                    <a:pt x="14" y="173"/>
                    <a:pt x="13" y="177"/>
                  </a:cubicBezTo>
                  <a:cubicBezTo>
                    <a:pt x="13" y="180"/>
                    <a:pt x="13" y="187"/>
                    <a:pt x="15" y="189"/>
                  </a:cubicBezTo>
                  <a:cubicBezTo>
                    <a:pt x="18" y="191"/>
                    <a:pt x="19" y="197"/>
                    <a:pt x="16" y="198"/>
                  </a:cubicBezTo>
                  <a:cubicBezTo>
                    <a:pt x="13" y="199"/>
                    <a:pt x="14" y="209"/>
                    <a:pt x="14" y="212"/>
                  </a:cubicBezTo>
                  <a:cubicBezTo>
                    <a:pt x="14" y="214"/>
                    <a:pt x="8" y="221"/>
                    <a:pt x="11" y="223"/>
                  </a:cubicBezTo>
                  <a:cubicBezTo>
                    <a:pt x="16" y="225"/>
                    <a:pt x="23" y="221"/>
                    <a:pt x="27" y="226"/>
                  </a:cubicBezTo>
                  <a:cubicBezTo>
                    <a:pt x="28" y="228"/>
                    <a:pt x="30" y="230"/>
                    <a:pt x="31" y="231"/>
                  </a:cubicBezTo>
                  <a:cubicBezTo>
                    <a:pt x="32" y="234"/>
                    <a:pt x="29" y="235"/>
                    <a:pt x="28" y="237"/>
                  </a:cubicBezTo>
                  <a:cubicBezTo>
                    <a:pt x="27" y="242"/>
                    <a:pt x="33" y="246"/>
                    <a:pt x="30" y="252"/>
                  </a:cubicBezTo>
                  <a:cubicBezTo>
                    <a:pt x="28" y="256"/>
                    <a:pt x="29" y="259"/>
                    <a:pt x="33" y="263"/>
                  </a:cubicBezTo>
                  <a:cubicBezTo>
                    <a:pt x="38" y="269"/>
                    <a:pt x="40" y="261"/>
                    <a:pt x="42" y="258"/>
                  </a:cubicBezTo>
                  <a:cubicBezTo>
                    <a:pt x="46" y="255"/>
                    <a:pt x="51" y="255"/>
                    <a:pt x="51" y="261"/>
                  </a:cubicBezTo>
                  <a:cubicBezTo>
                    <a:pt x="51" y="266"/>
                    <a:pt x="47" y="272"/>
                    <a:pt x="48" y="278"/>
                  </a:cubicBezTo>
                  <a:cubicBezTo>
                    <a:pt x="49" y="281"/>
                    <a:pt x="49" y="289"/>
                    <a:pt x="52" y="292"/>
                  </a:cubicBezTo>
                  <a:cubicBezTo>
                    <a:pt x="53" y="290"/>
                    <a:pt x="57" y="286"/>
                    <a:pt x="59" y="288"/>
                  </a:cubicBezTo>
                  <a:cubicBezTo>
                    <a:pt x="63" y="290"/>
                    <a:pt x="58" y="294"/>
                    <a:pt x="59" y="296"/>
                  </a:cubicBezTo>
                  <a:cubicBezTo>
                    <a:pt x="63" y="305"/>
                    <a:pt x="61" y="316"/>
                    <a:pt x="60" y="326"/>
                  </a:cubicBezTo>
                  <a:cubicBezTo>
                    <a:pt x="60" y="331"/>
                    <a:pt x="60" y="337"/>
                    <a:pt x="59" y="342"/>
                  </a:cubicBezTo>
                  <a:cubicBezTo>
                    <a:pt x="59" y="347"/>
                    <a:pt x="56" y="350"/>
                    <a:pt x="58" y="356"/>
                  </a:cubicBezTo>
                  <a:cubicBezTo>
                    <a:pt x="59" y="357"/>
                    <a:pt x="63" y="362"/>
                    <a:pt x="61" y="362"/>
                  </a:cubicBezTo>
                  <a:cubicBezTo>
                    <a:pt x="62" y="363"/>
                    <a:pt x="63" y="363"/>
                    <a:pt x="63" y="364"/>
                  </a:cubicBezTo>
                  <a:cubicBezTo>
                    <a:pt x="65" y="364"/>
                    <a:pt x="66" y="365"/>
                    <a:pt x="68" y="365"/>
                  </a:cubicBezTo>
                  <a:cubicBezTo>
                    <a:pt x="71" y="366"/>
                    <a:pt x="74" y="368"/>
                    <a:pt x="77" y="369"/>
                  </a:cubicBezTo>
                  <a:cubicBezTo>
                    <a:pt x="80" y="370"/>
                    <a:pt x="83" y="371"/>
                    <a:pt x="86" y="372"/>
                  </a:cubicBezTo>
                  <a:cubicBezTo>
                    <a:pt x="87" y="372"/>
                    <a:pt x="89" y="373"/>
                    <a:pt x="90" y="373"/>
                  </a:cubicBezTo>
                  <a:cubicBezTo>
                    <a:pt x="92" y="372"/>
                    <a:pt x="93" y="371"/>
                    <a:pt x="94" y="371"/>
                  </a:cubicBezTo>
                  <a:cubicBezTo>
                    <a:pt x="94" y="369"/>
                    <a:pt x="94" y="367"/>
                    <a:pt x="94" y="365"/>
                  </a:cubicBezTo>
                  <a:cubicBezTo>
                    <a:pt x="96" y="364"/>
                    <a:pt x="97" y="363"/>
                    <a:pt x="99" y="362"/>
                  </a:cubicBezTo>
                  <a:cubicBezTo>
                    <a:pt x="100" y="361"/>
                    <a:pt x="102" y="361"/>
                    <a:pt x="104" y="360"/>
                  </a:cubicBezTo>
                  <a:cubicBezTo>
                    <a:pt x="105" y="359"/>
                    <a:pt x="106" y="358"/>
                    <a:pt x="106" y="356"/>
                  </a:cubicBezTo>
                  <a:cubicBezTo>
                    <a:pt x="107" y="355"/>
                    <a:pt x="108" y="354"/>
                    <a:pt x="109" y="353"/>
                  </a:cubicBezTo>
                  <a:cubicBezTo>
                    <a:pt x="110" y="351"/>
                    <a:pt x="112" y="352"/>
                    <a:pt x="113" y="351"/>
                  </a:cubicBezTo>
                  <a:cubicBezTo>
                    <a:pt x="115" y="350"/>
                    <a:pt x="116" y="349"/>
                    <a:pt x="118" y="348"/>
                  </a:cubicBezTo>
                  <a:cubicBezTo>
                    <a:pt x="122" y="347"/>
                    <a:pt x="124" y="346"/>
                    <a:pt x="127" y="343"/>
                  </a:cubicBezTo>
                  <a:cubicBezTo>
                    <a:pt x="129" y="342"/>
                    <a:pt x="132" y="340"/>
                    <a:pt x="133" y="338"/>
                  </a:cubicBezTo>
                  <a:cubicBezTo>
                    <a:pt x="135" y="335"/>
                    <a:pt x="136" y="333"/>
                    <a:pt x="136" y="331"/>
                  </a:cubicBezTo>
                  <a:cubicBezTo>
                    <a:pt x="137" y="329"/>
                    <a:pt x="138" y="328"/>
                    <a:pt x="138" y="327"/>
                  </a:cubicBezTo>
                  <a:cubicBezTo>
                    <a:pt x="139" y="325"/>
                    <a:pt x="139" y="324"/>
                    <a:pt x="139" y="323"/>
                  </a:cubicBezTo>
                  <a:cubicBezTo>
                    <a:pt x="140" y="320"/>
                    <a:pt x="140" y="319"/>
                    <a:pt x="140" y="316"/>
                  </a:cubicBezTo>
                  <a:cubicBezTo>
                    <a:pt x="140" y="315"/>
                    <a:pt x="141" y="313"/>
                    <a:pt x="141" y="312"/>
                  </a:cubicBezTo>
                  <a:cubicBezTo>
                    <a:pt x="141" y="310"/>
                    <a:pt x="141" y="308"/>
                    <a:pt x="142" y="306"/>
                  </a:cubicBezTo>
                  <a:cubicBezTo>
                    <a:pt x="142" y="304"/>
                    <a:pt x="144" y="303"/>
                    <a:pt x="145" y="302"/>
                  </a:cubicBezTo>
                  <a:cubicBezTo>
                    <a:pt x="146" y="301"/>
                    <a:pt x="146" y="301"/>
                    <a:pt x="147" y="300"/>
                  </a:cubicBezTo>
                  <a:cubicBezTo>
                    <a:pt x="149" y="300"/>
                    <a:pt x="149" y="300"/>
                    <a:pt x="150" y="299"/>
                  </a:cubicBezTo>
                  <a:cubicBezTo>
                    <a:pt x="150" y="299"/>
                    <a:pt x="151" y="298"/>
                    <a:pt x="151" y="298"/>
                  </a:cubicBezTo>
                  <a:cubicBezTo>
                    <a:pt x="149" y="293"/>
                    <a:pt x="148" y="286"/>
                    <a:pt x="148" y="284"/>
                  </a:cubicBezTo>
                  <a:cubicBezTo>
                    <a:pt x="148" y="279"/>
                    <a:pt x="149" y="273"/>
                    <a:pt x="150" y="268"/>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6" name="Freeform 106"/>
            <p:cNvSpPr>
              <a:spLocks/>
            </p:cNvSpPr>
            <p:nvPr/>
          </p:nvSpPr>
          <p:spPr bwMode="auto">
            <a:xfrm>
              <a:off x="6892925" y="-595312"/>
              <a:ext cx="671512" cy="963613"/>
            </a:xfrm>
            <a:custGeom>
              <a:avLst/>
              <a:gdLst>
                <a:gd name="T0" fmla="*/ 166 w 179"/>
                <a:gd name="T1" fmla="*/ 175 h 257"/>
                <a:gd name="T2" fmla="*/ 156 w 179"/>
                <a:gd name="T3" fmla="*/ 157 h 257"/>
                <a:gd name="T4" fmla="*/ 155 w 179"/>
                <a:gd name="T5" fmla="*/ 140 h 257"/>
                <a:gd name="T6" fmla="*/ 140 w 179"/>
                <a:gd name="T7" fmla="*/ 128 h 257"/>
                <a:gd name="T8" fmla="*/ 121 w 179"/>
                <a:gd name="T9" fmla="*/ 122 h 257"/>
                <a:gd name="T10" fmla="*/ 113 w 179"/>
                <a:gd name="T11" fmla="*/ 117 h 257"/>
                <a:gd name="T12" fmla="*/ 95 w 179"/>
                <a:gd name="T13" fmla="*/ 112 h 257"/>
                <a:gd name="T14" fmla="*/ 82 w 179"/>
                <a:gd name="T15" fmla="*/ 101 h 257"/>
                <a:gd name="T16" fmla="*/ 66 w 179"/>
                <a:gd name="T17" fmla="*/ 99 h 257"/>
                <a:gd name="T18" fmla="*/ 65 w 179"/>
                <a:gd name="T19" fmla="*/ 83 h 257"/>
                <a:gd name="T20" fmla="*/ 65 w 179"/>
                <a:gd name="T21" fmla="*/ 73 h 257"/>
                <a:gd name="T22" fmla="*/ 80 w 179"/>
                <a:gd name="T23" fmla="*/ 71 h 257"/>
                <a:gd name="T24" fmla="*/ 80 w 179"/>
                <a:gd name="T25" fmla="*/ 66 h 257"/>
                <a:gd name="T26" fmla="*/ 73 w 179"/>
                <a:gd name="T27" fmla="*/ 44 h 257"/>
                <a:gd name="T28" fmla="*/ 65 w 179"/>
                <a:gd name="T29" fmla="*/ 33 h 257"/>
                <a:gd name="T30" fmla="*/ 51 w 179"/>
                <a:gd name="T31" fmla="*/ 23 h 257"/>
                <a:gd name="T32" fmla="*/ 42 w 179"/>
                <a:gd name="T33" fmla="*/ 15 h 257"/>
                <a:gd name="T34" fmla="*/ 25 w 179"/>
                <a:gd name="T35" fmla="*/ 12 h 257"/>
                <a:gd name="T36" fmla="*/ 11 w 179"/>
                <a:gd name="T37" fmla="*/ 0 h 257"/>
                <a:gd name="T38" fmla="*/ 0 w 179"/>
                <a:gd name="T39" fmla="*/ 4 h 257"/>
                <a:gd name="T40" fmla="*/ 4 w 179"/>
                <a:gd name="T41" fmla="*/ 29 h 257"/>
                <a:gd name="T42" fmla="*/ 6 w 179"/>
                <a:gd name="T43" fmla="*/ 39 h 257"/>
                <a:gd name="T44" fmla="*/ 15 w 179"/>
                <a:gd name="T45" fmla="*/ 47 h 257"/>
                <a:gd name="T46" fmla="*/ 10 w 179"/>
                <a:gd name="T47" fmla="*/ 56 h 257"/>
                <a:gd name="T48" fmla="*/ 5 w 179"/>
                <a:gd name="T49" fmla="*/ 73 h 257"/>
                <a:gd name="T50" fmla="*/ 7 w 179"/>
                <a:gd name="T51" fmla="*/ 81 h 257"/>
                <a:gd name="T52" fmla="*/ 7 w 179"/>
                <a:gd name="T53" fmla="*/ 98 h 257"/>
                <a:gd name="T54" fmla="*/ 16 w 179"/>
                <a:gd name="T55" fmla="*/ 107 h 257"/>
                <a:gd name="T56" fmla="*/ 24 w 179"/>
                <a:gd name="T57" fmla="*/ 100 h 257"/>
                <a:gd name="T58" fmla="*/ 27 w 179"/>
                <a:gd name="T59" fmla="*/ 104 h 257"/>
                <a:gd name="T60" fmla="*/ 25 w 179"/>
                <a:gd name="T61" fmla="*/ 112 h 257"/>
                <a:gd name="T62" fmla="*/ 22 w 179"/>
                <a:gd name="T63" fmla="*/ 127 h 257"/>
                <a:gd name="T64" fmla="*/ 20 w 179"/>
                <a:gd name="T65" fmla="*/ 137 h 257"/>
                <a:gd name="T66" fmla="*/ 21 w 179"/>
                <a:gd name="T67" fmla="*/ 154 h 257"/>
                <a:gd name="T68" fmla="*/ 22 w 179"/>
                <a:gd name="T69" fmla="*/ 163 h 257"/>
                <a:gd name="T70" fmla="*/ 36 w 179"/>
                <a:gd name="T71" fmla="*/ 171 h 257"/>
                <a:gd name="T72" fmla="*/ 41 w 179"/>
                <a:gd name="T73" fmla="*/ 182 h 257"/>
                <a:gd name="T74" fmla="*/ 53 w 179"/>
                <a:gd name="T75" fmla="*/ 189 h 257"/>
                <a:gd name="T76" fmla="*/ 56 w 179"/>
                <a:gd name="T77" fmla="*/ 200 h 257"/>
                <a:gd name="T78" fmla="*/ 56 w 179"/>
                <a:gd name="T79" fmla="*/ 207 h 257"/>
                <a:gd name="T80" fmla="*/ 59 w 179"/>
                <a:gd name="T81" fmla="*/ 210 h 257"/>
                <a:gd name="T82" fmla="*/ 71 w 179"/>
                <a:gd name="T83" fmla="*/ 213 h 257"/>
                <a:gd name="T84" fmla="*/ 78 w 179"/>
                <a:gd name="T85" fmla="*/ 225 h 257"/>
                <a:gd name="T86" fmla="*/ 84 w 179"/>
                <a:gd name="T87" fmla="*/ 232 h 257"/>
                <a:gd name="T88" fmla="*/ 90 w 179"/>
                <a:gd name="T89" fmla="*/ 240 h 257"/>
                <a:gd name="T90" fmla="*/ 91 w 179"/>
                <a:gd name="T91" fmla="*/ 246 h 257"/>
                <a:gd name="T92" fmla="*/ 96 w 179"/>
                <a:gd name="T93" fmla="*/ 244 h 257"/>
                <a:gd name="T94" fmla="*/ 102 w 179"/>
                <a:gd name="T95" fmla="*/ 241 h 257"/>
                <a:gd name="T96" fmla="*/ 108 w 179"/>
                <a:gd name="T97" fmla="*/ 241 h 257"/>
                <a:gd name="T98" fmla="*/ 115 w 179"/>
                <a:gd name="T99" fmla="*/ 247 h 257"/>
                <a:gd name="T100" fmla="*/ 146 w 179"/>
                <a:gd name="T101" fmla="*/ 257 h 257"/>
                <a:gd name="T102" fmla="*/ 155 w 179"/>
                <a:gd name="T103" fmla="*/ 241 h 257"/>
                <a:gd name="T104" fmla="*/ 169 w 179"/>
                <a:gd name="T105" fmla="*/ 210 h 257"/>
                <a:gd name="T106" fmla="*/ 173 w 179"/>
                <a:gd name="T107" fmla="*/ 18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 h="257">
                  <a:moveTo>
                    <a:pt x="173" y="183"/>
                  </a:moveTo>
                  <a:cubicBezTo>
                    <a:pt x="170" y="180"/>
                    <a:pt x="167" y="179"/>
                    <a:pt x="166" y="175"/>
                  </a:cubicBezTo>
                  <a:cubicBezTo>
                    <a:pt x="164" y="170"/>
                    <a:pt x="163" y="166"/>
                    <a:pt x="160" y="162"/>
                  </a:cubicBezTo>
                  <a:cubicBezTo>
                    <a:pt x="158" y="159"/>
                    <a:pt x="160" y="156"/>
                    <a:pt x="156" y="157"/>
                  </a:cubicBezTo>
                  <a:cubicBezTo>
                    <a:pt x="149" y="159"/>
                    <a:pt x="160" y="148"/>
                    <a:pt x="156" y="145"/>
                  </a:cubicBezTo>
                  <a:cubicBezTo>
                    <a:pt x="153" y="142"/>
                    <a:pt x="156" y="141"/>
                    <a:pt x="155" y="140"/>
                  </a:cubicBezTo>
                  <a:cubicBezTo>
                    <a:pt x="153" y="138"/>
                    <a:pt x="149" y="137"/>
                    <a:pt x="147" y="136"/>
                  </a:cubicBezTo>
                  <a:cubicBezTo>
                    <a:pt x="145" y="133"/>
                    <a:pt x="144" y="129"/>
                    <a:pt x="140" y="128"/>
                  </a:cubicBezTo>
                  <a:cubicBezTo>
                    <a:pt x="137" y="127"/>
                    <a:pt x="135" y="124"/>
                    <a:pt x="132" y="123"/>
                  </a:cubicBezTo>
                  <a:cubicBezTo>
                    <a:pt x="130" y="122"/>
                    <a:pt x="123" y="119"/>
                    <a:pt x="121" y="122"/>
                  </a:cubicBezTo>
                  <a:cubicBezTo>
                    <a:pt x="120" y="124"/>
                    <a:pt x="120" y="128"/>
                    <a:pt x="117" y="129"/>
                  </a:cubicBezTo>
                  <a:cubicBezTo>
                    <a:pt x="116" y="126"/>
                    <a:pt x="122" y="115"/>
                    <a:pt x="113" y="117"/>
                  </a:cubicBezTo>
                  <a:cubicBezTo>
                    <a:pt x="111" y="118"/>
                    <a:pt x="115" y="126"/>
                    <a:pt x="108" y="122"/>
                  </a:cubicBezTo>
                  <a:cubicBezTo>
                    <a:pt x="104" y="119"/>
                    <a:pt x="102" y="112"/>
                    <a:pt x="95" y="112"/>
                  </a:cubicBezTo>
                  <a:cubicBezTo>
                    <a:pt x="92" y="112"/>
                    <a:pt x="90" y="108"/>
                    <a:pt x="88" y="105"/>
                  </a:cubicBezTo>
                  <a:cubicBezTo>
                    <a:pt x="86" y="102"/>
                    <a:pt x="85" y="102"/>
                    <a:pt x="82" y="101"/>
                  </a:cubicBezTo>
                  <a:cubicBezTo>
                    <a:pt x="79" y="99"/>
                    <a:pt x="78" y="99"/>
                    <a:pt x="74" y="100"/>
                  </a:cubicBezTo>
                  <a:cubicBezTo>
                    <a:pt x="72" y="101"/>
                    <a:pt x="68" y="102"/>
                    <a:pt x="66" y="99"/>
                  </a:cubicBezTo>
                  <a:cubicBezTo>
                    <a:pt x="65" y="97"/>
                    <a:pt x="66" y="94"/>
                    <a:pt x="66" y="91"/>
                  </a:cubicBezTo>
                  <a:cubicBezTo>
                    <a:pt x="67" y="88"/>
                    <a:pt x="65" y="86"/>
                    <a:pt x="65" y="83"/>
                  </a:cubicBezTo>
                  <a:cubicBezTo>
                    <a:pt x="65" y="81"/>
                    <a:pt x="69" y="79"/>
                    <a:pt x="66" y="77"/>
                  </a:cubicBezTo>
                  <a:cubicBezTo>
                    <a:pt x="65" y="76"/>
                    <a:pt x="65" y="75"/>
                    <a:pt x="65" y="73"/>
                  </a:cubicBezTo>
                  <a:cubicBezTo>
                    <a:pt x="65" y="71"/>
                    <a:pt x="66" y="70"/>
                    <a:pt x="68" y="72"/>
                  </a:cubicBezTo>
                  <a:cubicBezTo>
                    <a:pt x="71" y="72"/>
                    <a:pt x="77" y="69"/>
                    <a:pt x="80" y="71"/>
                  </a:cubicBezTo>
                  <a:cubicBezTo>
                    <a:pt x="80" y="71"/>
                    <a:pt x="83" y="74"/>
                    <a:pt x="83" y="73"/>
                  </a:cubicBezTo>
                  <a:cubicBezTo>
                    <a:pt x="84" y="68"/>
                    <a:pt x="83" y="69"/>
                    <a:pt x="80" y="66"/>
                  </a:cubicBezTo>
                  <a:cubicBezTo>
                    <a:pt x="77" y="63"/>
                    <a:pt x="74" y="60"/>
                    <a:pt x="73" y="56"/>
                  </a:cubicBezTo>
                  <a:cubicBezTo>
                    <a:pt x="73" y="53"/>
                    <a:pt x="75" y="46"/>
                    <a:pt x="73" y="44"/>
                  </a:cubicBezTo>
                  <a:cubicBezTo>
                    <a:pt x="70" y="42"/>
                    <a:pt x="71" y="39"/>
                    <a:pt x="68" y="37"/>
                  </a:cubicBezTo>
                  <a:cubicBezTo>
                    <a:pt x="67" y="36"/>
                    <a:pt x="66" y="34"/>
                    <a:pt x="65" y="33"/>
                  </a:cubicBezTo>
                  <a:cubicBezTo>
                    <a:pt x="63" y="32"/>
                    <a:pt x="60" y="32"/>
                    <a:pt x="58" y="30"/>
                  </a:cubicBezTo>
                  <a:cubicBezTo>
                    <a:pt x="55" y="28"/>
                    <a:pt x="53" y="25"/>
                    <a:pt x="51" y="23"/>
                  </a:cubicBezTo>
                  <a:cubicBezTo>
                    <a:pt x="49" y="21"/>
                    <a:pt x="49" y="19"/>
                    <a:pt x="48" y="18"/>
                  </a:cubicBezTo>
                  <a:cubicBezTo>
                    <a:pt x="46" y="15"/>
                    <a:pt x="44" y="16"/>
                    <a:pt x="42" y="15"/>
                  </a:cubicBezTo>
                  <a:cubicBezTo>
                    <a:pt x="40" y="14"/>
                    <a:pt x="36" y="10"/>
                    <a:pt x="34" y="11"/>
                  </a:cubicBezTo>
                  <a:cubicBezTo>
                    <a:pt x="30" y="12"/>
                    <a:pt x="28" y="16"/>
                    <a:pt x="25" y="12"/>
                  </a:cubicBezTo>
                  <a:cubicBezTo>
                    <a:pt x="21" y="8"/>
                    <a:pt x="22" y="9"/>
                    <a:pt x="21" y="4"/>
                  </a:cubicBezTo>
                  <a:cubicBezTo>
                    <a:pt x="20" y="0"/>
                    <a:pt x="14" y="0"/>
                    <a:pt x="11" y="0"/>
                  </a:cubicBezTo>
                  <a:cubicBezTo>
                    <a:pt x="6" y="0"/>
                    <a:pt x="5" y="1"/>
                    <a:pt x="2" y="3"/>
                  </a:cubicBezTo>
                  <a:cubicBezTo>
                    <a:pt x="1" y="4"/>
                    <a:pt x="1" y="4"/>
                    <a:pt x="0" y="4"/>
                  </a:cubicBezTo>
                  <a:cubicBezTo>
                    <a:pt x="4" y="10"/>
                    <a:pt x="5" y="16"/>
                    <a:pt x="5" y="24"/>
                  </a:cubicBezTo>
                  <a:cubicBezTo>
                    <a:pt x="5" y="25"/>
                    <a:pt x="5" y="27"/>
                    <a:pt x="4" y="29"/>
                  </a:cubicBezTo>
                  <a:cubicBezTo>
                    <a:pt x="4" y="30"/>
                    <a:pt x="2" y="33"/>
                    <a:pt x="2" y="34"/>
                  </a:cubicBezTo>
                  <a:cubicBezTo>
                    <a:pt x="2" y="36"/>
                    <a:pt x="5" y="37"/>
                    <a:pt x="6" y="39"/>
                  </a:cubicBezTo>
                  <a:cubicBezTo>
                    <a:pt x="8" y="41"/>
                    <a:pt x="9" y="43"/>
                    <a:pt x="12" y="44"/>
                  </a:cubicBezTo>
                  <a:cubicBezTo>
                    <a:pt x="14" y="45"/>
                    <a:pt x="15" y="44"/>
                    <a:pt x="15" y="47"/>
                  </a:cubicBezTo>
                  <a:cubicBezTo>
                    <a:pt x="15" y="48"/>
                    <a:pt x="15" y="51"/>
                    <a:pt x="15" y="52"/>
                  </a:cubicBezTo>
                  <a:cubicBezTo>
                    <a:pt x="14" y="54"/>
                    <a:pt x="12" y="55"/>
                    <a:pt x="10" y="56"/>
                  </a:cubicBezTo>
                  <a:cubicBezTo>
                    <a:pt x="9" y="58"/>
                    <a:pt x="7" y="60"/>
                    <a:pt x="6" y="62"/>
                  </a:cubicBezTo>
                  <a:cubicBezTo>
                    <a:pt x="5" y="65"/>
                    <a:pt x="5" y="69"/>
                    <a:pt x="5" y="73"/>
                  </a:cubicBezTo>
                  <a:cubicBezTo>
                    <a:pt x="5" y="74"/>
                    <a:pt x="5" y="77"/>
                    <a:pt x="5" y="78"/>
                  </a:cubicBezTo>
                  <a:cubicBezTo>
                    <a:pt x="6" y="80"/>
                    <a:pt x="7" y="80"/>
                    <a:pt x="7" y="81"/>
                  </a:cubicBezTo>
                  <a:cubicBezTo>
                    <a:pt x="9" y="83"/>
                    <a:pt x="9" y="87"/>
                    <a:pt x="9" y="89"/>
                  </a:cubicBezTo>
                  <a:cubicBezTo>
                    <a:pt x="10" y="92"/>
                    <a:pt x="8" y="95"/>
                    <a:pt x="7" y="98"/>
                  </a:cubicBezTo>
                  <a:cubicBezTo>
                    <a:pt x="6" y="101"/>
                    <a:pt x="4" y="111"/>
                    <a:pt x="10" y="110"/>
                  </a:cubicBezTo>
                  <a:cubicBezTo>
                    <a:pt x="12" y="110"/>
                    <a:pt x="15" y="109"/>
                    <a:pt x="16" y="107"/>
                  </a:cubicBezTo>
                  <a:cubicBezTo>
                    <a:pt x="18" y="106"/>
                    <a:pt x="18" y="105"/>
                    <a:pt x="19" y="103"/>
                  </a:cubicBezTo>
                  <a:cubicBezTo>
                    <a:pt x="21" y="102"/>
                    <a:pt x="22" y="101"/>
                    <a:pt x="24" y="100"/>
                  </a:cubicBezTo>
                  <a:cubicBezTo>
                    <a:pt x="25" y="99"/>
                    <a:pt x="27" y="97"/>
                    <a:pt x="28" y="99"/>
                  </a:cubicBezTo>
                  <a:cubicBezTo>
                    <a:pt x="28" y="100"/>
                    <a:pt x="27" y="102"/>
                    <a:pt x="27" y="104"/>
                  </a:cubicBezTo>
                  <a:cubicBezTo>
                    <a:pt x="27" y="105"/>
                    <a:pt x="28" y="107"/>
                    <a:pt x="28" y="108"/>
                  </a:cubicBezTo>
                  <a:cubicBezTo>
                    <a:pt x="28" y="111"/>
                    <a:pt x="26" y="110"/>
                    <a:pt x="25" y="112"/>
                  </a:cubicBezTo>
                  <a:cubicBezTo>
                    <a:pt x="25" y="113"/>
                    <a:pt x="27" y="116"/>
                    <a:pt x="27" y="117"/>
                  </a:cubicBezTo>
                  <a:cubicBezTo>
                    <a:pt x="27" y="122"/>
                    <a:pt x="26" y="124"/>
                    <a:pt x="22" y="127"/>
                  </a:cubicBezTo>
                  <a:cubicBezTo>
                    <a:pt x="20" y="128"/>
                    <a:pt x="19" y="129"/>
                    <a:pt x="19" y="131"/>
                  </a:cubicBezTo>
                  <a:cubicBezTo>
                    <a:pt x="18" y="134"/>
                    <a:pt x="19" y="135"/>
                    <a:pt x="20" y="137"/>
                  </a:cubicBezTo>
                  <a:cubicBezTo>
                    <a:pt x="20" y="140"/>
                    <a:pt x="18" y="142"/>
                    <a:pt x="19" y="145"/>
                  </a:cubicBezTo>
                  <a:cubicBezTo>
                    <a:pt x="19" y="148"/>
                    <a:pt x="21" y="150"/>
                    <a:pt x="21" y="154"/>
                  </a:cubicBezTo>
                  <a:cubicBezTo>
                    <a:pt x="21" y="155"/>
                    <a:pt x="21" y="157"/>
                    <a:pt x="21" y="159"/>
                  </a:cubicBezTo>
                  <a:cubicBezTo>
                    <a:pt x="21" y="160"/>
                    <a:pt x="22" y="161"/>
                    <a:pt x="22" y="163"/>
                  </a:cubicBezTo>
                  <a:cubicBezTo>
                    <a:pt x="22" y="166"/>
                    <a:pt x="23" y="170"/>
                    <a:pt x="25" y="172"/>
                  </a:cubicBezTo>
                  <a:cubicBezTo>
                    <a:pt x="29" y="175"/>
                    <a:pt x="32" y="171"/>
                    <a:pt x="36" y="171"/>
                  </a:cubicBezTo>
                  <a:cubicBezTo>
                    <a:pt x="40" y="172"/>
                    <a:pt x="43" y="174"/>
                    <a:pt x="44" y="177"/>
                  </a:cubicBezTo>
                  <a:cubicBezTo>
                    <a:pt x="44" y="180"/>
                    <a:pt x="42" y="181"/>
                    <a:pt x="41" y="182"/>
                  </a:cubicBezTo>
                  <a:cubicBezTo>
                    <a:pt x="43" y="183"/>
                    <a:pt x="45" y="184"/>
                    <a:pt x="47" y="185"/>
                  </a:cubicBezTo>
                  <a:cubicBezTo>
                    <a:pt x="49" y="186"/>
                    <a:pt x="50" y="188"/>
                    <a:pt x="53" y="189"/>
                  </a:cubicBezTo>
                  <a:cubicBezTo>
                    <a:pt x="56" y="189"/>
                    <a:pt x="61" y="188"/>
                    <a:pt x="57" y="191"/>
                  </a:cubicBezTo>
                  <a:cubicBezTo>
                    <a:pt x="54" y="194"/>
                    <a:pt x="56" y="196"/>
                    <a:pt x="56" y="200"/>
                  </a:cubicBezTo>
                  <a:cubicBezTo>
                    <a:pt x="56" y="202"/>
                    <a:pt x="54" y="202"/>
                    <a:pt x="54" y="204"/>
                  </a:cubicBezTo>
                  <a:cubicBezTo>
                    <a:pt x="54" y="206"/>
                    <a:pt x="55" y="208"/>
                    <a:pt x="56" y="207"/>
                  </a:cubicBezTo>
                  <a:cubicBezTo>
                    <a:pt x="57" y="208"/>
                    <a:pt x="58" y="208"/>
                    <a:pt x="58" y="208"/>
                  </a:cubicBezTo>
                  <a:cubicBezTo>
                    <a:pt x="59" y="209"/>
                    <a:pt x="59" y="209"/>
                    <a:pt x="59" y="210"/>
                  </a:cubicBezTo>
                  <a:cubicBezTo>
                    <a:pt x="61" y="211"/>
                    <a:pt x="62" y="212"/>
                    <a:pt x="64" y="212"/>
                  </a:cubicBezTo>
                  <a:cubicBezTo>
                    <a:pt x="66" y="213"/>
                    <a:pt x="69" y="213"/>
                    <a:pt x="71" y="213"/>
                  </a:cubicBezTo>
                  <a:cubicBezTo>
                    <a:pt x="74" y="214"/>
                    <a:pt x="73" y="216"/>
                    <a:pt x="75" y="219"/>
                  </a:cubicBezTo>
                  <a:cubicBezTo>
                    <a:pt x="76" y="221"/>
                    <a:pt x="77" y="223"/>
                    <a:pt x="78" y="225"/>
                  </a:cubicBezTo>
                  <a:cubicBezTo>
                    <a:pt x="79" y="227"/>
                    <a:pt x="79" y="230"/>
                    <a:pt x="81" y="231"/>
                  </a:cubicBezTo>
                  <a:cubicBezTo>
                    <a:pt x="82" y="231"/>
                    <a:pt x="83" y="231"/>
                    <a:pt x="84" y="232"/>
                  </a:cubicBezTo>
                  <a:cubicBezTo>
                    <a:pt x="86" y="233"/>
                    <a:pt x="87" y="234"/>
                    <a:pt x="88" y="235"/>
                  </a:cubicBezTo>
                  <a:cubicBezTo>
                    <a:pt x="89" y="236"/>
                    <a:pt x="91" y="239"/>
                    <a:pt x="90" y="240"/>
                  </a:cubicBezTo>
                  <a:cubicBezTo>
                    <a:pt x="90" y="243"/>
                    <a:pt x="86" y="243"/>
                    <a:pt x="87" y="246"/>
                  </a:cubicBezTo>
                  <a:cubicBezTo>
                    <a:pt x="88" y="246"/>
                    <a:pt x="89" y="246"/>
                    <a:pt x="91" y="246"/>
                  </a:cubicBezTo>
                  <a:cubicBezTo>
                    <a:pt x="92" y="246"/>
                    <a:pt x="94" y="247"/>
                    <a:pt x="95" y="247"/>
                  </a:cubicBezTo>
                  <a:cubicBezTo>
                    <a:pt x="96" y="247"/>
                    <a:pt x="96" y="245"/>
                    <a:pt x="96" y="244"/>
                  </a:cubicBezTo>
                  <a:cubicBezTo>
                    <a:pt x="97" y="242"/>
                    <a:pt x="98" y="243"/>
                    <a:pt x="99" y="242"/>
                  </a:cubicBezTo>
                  <a:cubicBezTo>
                    <a:pt x="101" y="241"/>
                    <a:pt x="101" y="242"/>
                    <a:pt x="102" y="241"/>
                  </a:cubicBezTo>
                  <a:cubicBezTo>
                    <a:pt x="103" y="239"/>
                    <a:pt x="103" y="238"/>
                    <a:pt x="105" y="237"/>
                  </a:cubicBezTo>
                  <a:cubicBezTo>
                    <a:pt x="109" y="235"/>
                    <a:pt x="108" y="238"/>
                    <a:pt x="108" y="241"/>
                  </a:cubicBezTo>
                  <a:cubicBezTo>
                    <a:pt x="110" y="241"/>
                    <a:pt x="112" y="241"/>
                    <a:pt x="113" y="242"/>
                  </a:cubicBezTo>
                  <a:cubicBezTo>
                    <a:pt x="114" y="244"/>
                    <a:pt x="114" y="245"/>
                    <a:pt x="115" y="247"/>
                  </a:cubicBezTo>
                  <a:cubicBezTo>
                    <a:pt x="120" y="243"/>
                    <a:pt x="126" y="248"/>
                    <a:pt x="131" y="250"/>
                  </a:cubicBezTo>
                  <a:cubicBezTo>
                    <a:pt x="136" y="252"/>
                    <a:pt x="141" y="254"/>
                    <a:pt x="146" y="257"/>
                  </a:cubicBezTo>
                  <a:cubicBezTo>
                    <a:pt x="146" y="256"/>
                    <a:pt x="146" y="255"/>
                    <a:pt x="147" y="255"/>
                  </a:cubicBezTo>
                  <a:cubicBezTo>
                    <a:pt x="149" y="250"/>
                    <a:pt x="153" y="246"/>
                    <a:pt x="155" y="241"/>
                  </a:cubicBezTo>
                  <a:cubicBezTo>
                    <a:pt x="158" y="237"/>
                    <a:pt x="160" y="233"/>
                    <a:pt x="163" y="229"/>
                  </a:cubicBezTo>
                  <a:cubicBezTo>
                    <a:pt x="167" y="223"/>
                    <a:pt x="167" y="216"/>
                    <a:pt x="169" y="210"/>
                  </a:cubicBezTo>
                  <a:cubicBezTo>
                    <a:pt x="168" y="204"/>
                    <a:pt x="173" y="196"/>
                    <a:pt x="175" y="192"/>
                  </a:cubicBezTo>
                  <a:cubicBezTo>
                    <a:pt x="177" y="187"/>
                    <a:pt x="179" y="186"/>
                    <a:pt x="173" y="183"/>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7" name="Freeform 107"/>
            <p:cNvSpPr>
              <a:spLocks/>
            </p:cNvSpPr>
            <p:nvPr/>
          </p:nvSpPr>
          <p:spPr bwMode="auto">
            <a:xfrm>
              <a:off x="6038850" y="-1217612"/>
              <a:ext cx="1401762" cy="2898775"/>
            </a:xfrm>
            <a:custGeom>
              <a:avLst/>
              <a:gdLst>
                <a:gd name="T0" fmla="*/ 333 w 374"/>
                <a:gd name="T1" fmla="*/ 403 h 773"/>
                <a:gd name="T2" fmla="*/ 319 w 374"/>
                <a:gd name="T3" fmla="*/ 412 h 773"/>
                <a:gd name="T4" fmla="*/ 309 w 374"/>
                <a:gd name="T5" fmla="*/ 397 h 773"/>
                <a:gd name="T6" fmla="*/ 287 w 374"/>
                <a:gd name="T7" fmla="*/ 376 h 773"/>
                <a:gd name="T8" fmla="*/ 285 w 374"/>
                <a:gd name="T9" fmla="*/ 357 h 773"/>
                <a:gd name="T10" fmla="*/ 264 w 374"/>
                <a:gd name="T11" fmla="*/ 337 h 773"/>
                <a:gd name="T12" fmla="*/ 247 w 374"/>
                <a:gd name="T13" fmla="*/ 311 h 773"/>
                <a:gd name="T14" fmla="*/ 253 w 374"/>
                <a:gd name="T15" fmla="*/ 278 h 773"/>
                <a:gd name="T16" fmla="*/ 247 w 374"/>
                <a:gd name="T17" fmla="*/ 269 h 773"/>
                <a:gd name="T18" fmla="*/ 235 w 374"/>
                <a:gd name="T19" fmla="*/ 247 h 773"/>
                <a:gd name="T20" fmla="*/ 243 w 374"/>
                <a:gd name="T21" fmla="*/ 218 h 773"/>
                <a:gd name="T22" fmla="*/ 232 w 374"/>
                <a:gd name="T23" fmla="*/ 195 h 773"/>
                <a:gd name="T24" fmla="*/ 195 w 374"/>
                <a:gd name="T25" fmla="*/ 186 h 773"/>
                <a:gd name="T26" fmla="*/ 136 w 374"/>
                <a:gd name="T27" fmla="*/ 191 h 773"/>
                <a:gd name="T28" fmla="*/ 155 w 374"/>
                <a:gd name="T29" fmla="*/ 165 h 773"/>
                <a:gd name="T30" fmla="*/ 172 w 374"/>
                <a:gd name="T31" fmla="*/ 147 h 773"/>
                <a:gd name="T32" fmla="*/ 181 w 374"/>
                <a:gd name="T33" fmla="*/ 117 h 773"/>
                <a:gd name="T34" fmla="*/ 195 w 374"/>
                <a:gd name="T35" fmla="*/ 77 h 773"/>
                <a:gd name="T36" fmla="*/ 182 w 374"/>
                <a:gd name="T37" fmla="*/ 26 h 773"/>
                <a:gd name="T38" fmla="*/ 144 w 374"/>
                <a:gd name="T39" fmla="*/ 26 h 773"/>
                <a:gd name="T40" fmla="*/ 110 w 374"/>
                <a:gd name="T41" fmla="*/ 41 h 773"/>
                <a:gd name="T42" fmla="*/ 81 w 374"/>
                <a:gd name="T43" fmla="*/ 1 h 773"/>
                <a:gd name="T44" fmla="*/ 45 w 374"/>
                <a:gd name="T45" fmla="*/ 38 h 773"/>
                <a:gd name="T46" fmla="*/ 54 w 374"/>
                <a:gd name="T47" fmla="*/ 86 h 773"/>
                <a:gd name="T48" fmla="*/ 19 w 374"/>
                <a:gd name="T49" fmla="*/ 99 h 773"/>
                <a:gd name="T50" fmla="*/ 7 w 374"/>
                <a:gd name="T51" fmla="*/ 144 h 773"/>
                <a:gd name="T52" fmla="*/ 7 w 374"/>
                <a:gd name="T53" fmla="*/ 172 h 773"/>
                <a:gd name="T54" fmla="*/ 25 w 374"/>
                <a:gd name="T55" fmla="*/ 143 h 773"/>
                <a:gd name="T56" fmla="*/ 24 w 374"/>
                <a:gd name="T57" fmla="*/ 173 h 773"/>
                <a:gd name="T58" fmla="*/ 61 w 374"/>
                <a:gd name="T59" fmla="*/ 151 h 773"/>
                <a:gd name="T60" fmla="*/ 77 w 374"/>
                <a:gd name="T61" fmla="*/ 191 h 773"/>
                <a:gd name="T62" fmla="*/ 53 w 374"/>
                <a:gd name="T63" fmla="*/ 232 h 773"/>
                <a:gd name="T64" fmla="*/ 61 w 374"/>
                <a:gd name="T65" fmla="*/ 256 h 773"/>
                <a:gd name="T66" fmla="*/ 58 w 374"/>
                <a:gd name="T67" fmla="*/ 278 h 773"/>
                <a:gd name="T68" fmla="*/ 45 w 374"/>
                <a:gd name="T69" fmla="*/ 291 h 773"/>
                <a:gd name="T70" fmla="*/ 38 w 374"/>
                <a:gd name="T71" fmla="*/ 308 h 773"/>
                <a:gd name="T72" fmla="*/ 39 w 374"/>
                <a:gd name="T73" fmla="*/ 326 h 773"/>
                <a:gd name="T74" fmla="*/ 38 w 374"/>
                <a:gd name="T75" fmla="*/ 347 h 773"/>
                <a:gd name="T76" fmla="*/ 35 w 374"/>
                <a:gd name="T77" fmla="*/ 364 h 773"/>
                <a:gd name="T78" fmla="*/ 45 w 374"/>
                <a:gd name="T79" fmla="*/ 382 h 773"/>
                <a:gd name="T80" fmla="*/ 31 w 374"/>
                <a:gd name="T81" fmla="*/ 391 h 773"/>
                <a:gd name="T82" fmla="*/ 23 w 374"/>
                <a:gd name="T83" fmla="*/ 409 h 773"/>
                <a:gd name="T84" fmla="*/ 33 w 374"/>
                <a:gd name="T85" fmla="*/ 425 h 773"/>
                <a:gd name="T86" fmla="*/ 39 w 374"/>
                <a:gd name="T87" fmla="*/ 457 h 773"/>
                <a:gd name="T88" fmla="*/ 44 w 374"/>
                <a:gd name="T89" fmla="*/ 500 h 773"/>
                <a:gd name="T90" fmla="*/ 75 w 374"/>
                <a:gd name="T91" fmla="*/ 511 h 773"/>
                <a:gd name="T92" fmla="*/ 84 w 374"/>
                <a:gd name="T93" fmla="*/ 563 h 773"/>
                <a:gd name="T94" fmla="*/ 94 w 374"/>
                <a:gd name="T95" fmla="*/ 599 h 773"/>
                <a:gd name="T96" fmla="*/ 118 w 374"/>
                <a:gd name="T97" fmla="*/ 616 h 773"/>
                <a:gd name="T98" fmla="*/ 157 w 374"/>
                <a:gd name="T99" fmla="*/ 634 h 773"/>
                <a:gd name="T100" fmla="*/ 138 w 374"/>
                <a:gd name="T101" fmla="*/ 644 h 773"/>
                <a:gd name="T102" fmla="*/ 131 w 374"/>
                <a:gd name="T103" fmla="*/ 700 h 773"/>
                <a:gd name="T104" fmla="*/ 133 w 374"/>
                <a:gd name="T105" fmla="*/ 739 h 773"/>
                <a:gd name="T106" fmla="*/ 146 w 374"/>
                <a:gd name="T107" fmla="*/ 771 h 773"/>
                <a:gd name="T108" fmla="*/ 182 w 374"/>
                <a:gd name="T109" fmla="*/ 737 h 773"/>
                <a:gd name="T110" fmla="*/ 192 w 374"/>
                <a:gd name="T111" fmla="*/ 697 h 773"/>
                <a:gd name="T112" fmla="*/ 214 w 374"/>
                <a:gd name="T113" fmla="*/ 663 h 773"/>
                <a:gd name="T114" fmla="*/ 270 w 374"/>
                <a:gd name="T115" fmla="*/ 632 h 773"/>
                <a:gd name="T116" fmla="*/ 289 w 374"/>
                <a:gd name="T117" fmla="*/ 573 h 773"/>
                <a:gd name="T118" fmla="*/ 291 w 374"/>
                <a:gd name="T119" fmla="*/ 532 h 773"/>
                <a:gd name="T120" fmla="*/ 352 w 374"/>
                <a:gd name="T121" fmla="*/ 473 h 773"/>
                <a:gd name="T122" fmla="*/ 374 w 374"/>
                <a:gd name="T123" fmla="*/ 423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4" h="773">
                  <a:moveTo>
                    <a:pt x="359" y="416"/>
                  </a:moveTo>
                  <a:cubicBezTo>
                    <a:pt x="354" y="414"/>
                    <a:pt x="348" y="409"/>
                    <a:pt x="343" y="413"/>
                  </a:cubicBezTo>
                  <a:cubicBezTo>
                    <a:pt x="342" y="411"/>
                    <a:pt x="342" y="410"/>
                    <a:pt x="341" y="408"/>
                  </a:cubicBezTo>
                  <a:cubicBezTo>
                    <a:pt x="340" y="407"/>
                    <a:pt x="338" y="407"/>
                    <a:pt x="336" y="407"/>
                  </a:cubicBezTo>
                  <a:cubicBezTo>
                    <a:pt x="336" y="404"/>
                    <a:pt x="337" y="401"/>
                    <a:pt x="333" y="403"/>
                  </a:cubicBezTo>
                  <a:cubicBezTo>
                    <a:pt x="331" y="404"/>
                    <a:pt x="331" y="405"/>
                    <a:pt x="330" y="407"/>
                  </a:cubicBezTo>
                  <a:cubicBezTo>
                    <a:pt x="329" y="408"/>
                    <a:pt x="329" y="407"/>
                    <a:pt x="327" y="408"/>
                  </a:cubicBezTo>
                  <a:cubicBezTo>
                    <a:pt x="326" y="409"/>
                    <a:pt x="325" y="408"/>
                    <a:pt x="324" y="410"/>
                  </a:cubicBezTo>
                  <a:cubicBezTo>
                    <a:pt x="324" y="411"/>
                    <a:pt x="324" y="413"/>
                    <a:pt x="323" y="413"/>
                  </a:cubicBezTo>
                  <a:cubicBezTo>
                    <a:pt x="322" y="413"/>
                    <a:pt x="320" y="412"/>
                    <a:pt x="319" y="412"/>
                  </a:cubicBezTo>
                  <a:cubicBezTo>
                    <a:pt x="317" y="412"/>
                    <a:pt x="316" y="412"/>
                    <a:pt x="315" y="412"/>
                  </a:cubicBezTo>
                  <a:cubicBezTo>
                    <a:pt x="314" y="409"/>
                    <a:pt x="318" y="409"/>
                    <a:pt x="318" y="406"/>
                  </a:cubicBezTo>
                  <a:cubicBezTo>
                    <a:pt x="319" y="405"/>
                    <a:pt x="317" y="402"/>
                    <a:pt x="316" y="401"/>
                  </a:cubicBezTo>
                  <a:cubicBezTo>
                    <a:pt x="315" y="400"/>
                    <a:pt x="314" y="399"/>
                    <a:pt x="312" y="398"/>
                  </a:cubicBezTo>
                  <a:cubicBezTo>
                    <a:pt x="311" y="397"/>
                    <a:pt x="310" y="397"/>
                    <a:pt x="309" y="397"/>
                  </a:cubicBezTo>
                  <a:cubicBezTo>
                    <a:pt x="307" y="396"/>
                    <a:pt x="307" y="393"/>
                    <a:pt x="306" y="391"/>
                  </a:cubicBezTo>
                  <a:cubicBezTo>
                    <a:pt x="305" y="389"/>
                    <a:pt x="304" y="387"/>
                    <a:pt x="303" y="385"/>
                  </a:cubicBezTo>
                  <a:cubicBezTo>
                    <a:pt x="301" y="382"/>
                    <a:pt x="302" y="380"/>
                    <a:pt x="299" y="379"/>
                  </a:cubicBezTo>
                  <a:cubicBezTo>
                    <a:pt x="297" y="379"/>
                    <a:pt x="294" y="379"/>
                    <a:pt x="292" y="378"/>
                  </a:cubicBezTo>
                  <a:cubicBezTo>
                    <a:pt x="290" y="378"/>
                    <a:pt x="289" y="377"/>
                    <a:pt x="287" y="376"/>
                  </a:cubicBezTo>
                  <a:cubicBezTo>
                    <a:pt x="287" y="375"/>
                    <a:pt x="287" y="375"/>
                    <a:pt x="286" y="374"/>
                  </a:cubicBezTo>
                  <a:cubicBezTo>
                    <a:pt x="286" y="374"/>
                    <a:pt x="285" y="374"/>
                    <a:pt x="284" y="373"/>
                  </a:cubicBezTo>
                  <a:cubicBezTo>
                    <a:pt x="283" y="374"/>
                    <a:pt x="282" y="372"/>
                    <a:pt x="282" y="370"/>
                  </a:cubicBezTo>
                  <a:cubicBezTo>
                    <a:pt x="282" y="368"/>
                    <a:pt x="284" y="368"/>
                    <a:pt x="284" y="366"/>
                  </a:cubicBezTo>
                  <a:cubicBezTo>
                    <a:pt x="284" y="362"/>
                    <a:pt x="282" y="360"/>
                    <a:pt x="285" y="357"/>
                  </a:cubicBezTo>
                  <a:cubicBezTo>
                    <a:pt x="289" y="354"/>
                    <a:pt x="284" y="355"/>
                    <a:pt x="281" y="355"/>
                  </a:cubicBezTo>
                  <a:cubicBezTo>
                    <a:pt x="278" y="354"/>
                    <a:pt x="277" y="352"/>
                    <a:pt x="275" y="351"/>
                  </a:cubicBezTo>
                  <a:cubicBezTo>
                    <a:pt x="273" y="350"/>
                    <a:pt x="271" y="349"/>
                    <a:pt x="269" y="348"/>
                  </a:cubicBezTo>
                  <a:cubicBezTo>
                    <a:pt x="270" y="347"/>
                    <a:pt x="272" y="346"/>
                    <a:pt x="272" y="343"/>
                  </a:cubicBezTo>
                  <a:cubicBezTo>
                    <a:pt x="271" y="340"/>
                    <a:pt x="268" y="338"/>
                    <a:pt x="264" y="337"/>
                  </a:cubicBezTo>
                  <a:cubicBezTo>
                    <a:pt x="260" y="337"/>
                    <a:pt x="257" y="341"/>
                    <a:pt x="253" y="338"/>
                  </a:cubicBezTo>
                  <a:cubicBezTo>
                    <a:pt x="251" y="336"/>
                    <a:pt x="250" y="332"/>
                    <a:pt x="250" y="329"/>
                  </a:cubicBezTo>
                  <a:cubicBezTo>
                    <a:pt x="250" y="327"/>
                    <a:pt x="249" y="326"/>
                    <a:pt x="249" y="325"/>
                  </a:cubicBezTo>
                  <a:cubicBezTo>
                    <a:pt x="249" y="323"/>
                    <a:pt x="249" y="321"/>
                    <a:pt x="249" y="320"/>
                  </a:cubicBezTo>
                  <a:cubicBezTo>
                    <a:pt x="249" y="316"/>
                    <a:pt x="247" y="314"/>
                    <a:pt x="247" y="311"/>
                  </a:cubicBezTo>
                  <a:cubicBezTo>
                    <a:pt x="246" y="308"/>
                    <a:pt x="248" y="306"/>
                    <a:pt x="248" y="303"/>
                  </a:cubicBezTo>
                  <a:cubicBezTo>
                    <a:pt x="247" y="301"/>
                    <a:pt x="246" y="300"/>
                    <a:pt x="247" y="297"/>
                  </a:cubicBezTo>
                  <a:cubicBezTo>
                    <a:pt x="247" y="295"/>
                    <a:pt x="248" y="294"/>
                    <a:pt x="250" y="293"/>
                  </a:cubicBezTo>
                  <a:cubicBezTo>
                    <a:pt x="254" y="290"/>
                    <a:pt x="255" y="288"/>
                    <a:pt x="255" y="283"/>
                  </a:cubicBezTo>
                  <a:cubicBezTo>
                    <a:pt x="255" y="282"/>
                    <a:pt x="253" y="279"/>
                    <a:pt x="253" y="278"/>
                  </a:cubicBezTo>
                  <a:cubicBezTo>
                    <a:pt x="254" y="276"/>
                    <a:pt x="256" y="277"/>
                    <a:pt x="256" y="274"/>
                  </a:cubicBezTo>
                  <a:cubicBezTo>
                    <a:pt x="256" y="273"/>
                    <a:pt x="255" y="271"/>
                    <a:pt x="255" y="270"/>
                  </a:cubicBezTo>
                  <a:cubicBezTo>
                    <a:pt x="255" y="268"/>
                    <a:pt x="256" y="266"/>
                    <a:pt x="256" y="265"/>
                  </a:cubicBezTo>
                  <a:cubicBezTo>
                    <a:pt x="255" y="263"/>
                    <a:pt x="253" y="265"/>
                    <a:pt x="252" y="266"/>
                  </a:cubicBezTo>
                  <a:cubicBezTo>
                    <a:pt x="250" y="267"/>
                    <a:pt x="249" y="268"/>
                    <a:pt x="247" y="269"/>
                  </a:cubicBezTo>
                  <a:cubicBezTo>
                    <a:pt x="246" y="271"/>
                    <a:pt x="246" y="272"/>
                    <a:pt x="244" y="273"/>
                  </a:cubicBezTo>
                  <a:cubicBezTo>
                    <a:pt x="243" y="275"/>
                    <a:pt x="240" y="276"/>
                    <a:pt x="238" y="276"/>
                  </a:cubicBezTo>
                  <a:cubicBezTo>
                    <a:pt x="232" y="277"/>
                    <a:pt x="234" y="267"/>
                    <a:pt x="235" y="264"/>
                  </a:cubicBezTo>
                  <a:cubicBezTo>
                    <a:pt x="236" y="261"/>
                    <a:pt x="238" y="258"/>
                    <a:pt x="237" y="255"/>
                  </a:cubicBezTo>
                  <a:cubicBezTo>
                    <a:pt x="237" y="253"/>
                    <a:pt x="237" y="249"/>
                    <a:pt x="235" y="247"/>
                  </a:cubicBezTo>
                  <a:cubicBezTo>
                    <a:pt x="235" y="246"/>
                    <a:pt x="234" y="246"/>
                    <a:pt x="233" y="244"/>
                  </a:cubicBezTo>
                  <a:cubicBezTo>
                    <a:pt x="233" y="243"/>
                    <a:pt x="233" y="240"/>
                    <a:pt x="233" y="239"/>
                  </a:cubicBezTo>
                  <a:cubicBezTo>
                    <a:pt x="233" y="235"/>
                    <a:pt x="233" y="231"/>
                    <a:pt x="234" y="228"/>
                  </a:cubicBezTo>
                  <a:cubicBezTo>
                    <a:pt x="235" y="226"/>
                    <a:pt x="237" y="224"/>
                    <a:pt x="238" y="222"/>
                  </a:cubicBezTo>
                  <a:cubicBezTo>
                    <a:pt x="240" y="221"/>
                    <a:pt x="242" y="220"/>
                    <a:pt x="243" y="218"/>
                  </a:cubicBezTo>
                  <a:cubicBezTo>
                    <a:pt x="243" y="217"/>
                    <a:pt x="243" y="214"/>
                    <a:pt x="243" y="213"/>
                  </a:cubicBezTo>
                  <a:cubicBezTo>
                    <a:pt x="243" y="210"/>
                    <a:pt x="242" y="211"/>
                    <a:pt x="240" y="210"/>
                  </a:cubicBezTo>
                  <a:cubicBezTo>
                    <a:pt x="237" y="209"/>
                    <a:pt x="236" y="207"/>
                    <a:pt x="234" y="205"/>
                  </a:cubicBezTo>
                  <a:cubicBezTo>
                    <a:pt x="233" y="203"/>
                    <a:pt x="230" y="202"/>
                    <a:pt x="230" y="200"/>
                  </a:cubicBezTo>
                  <a:cubicBezTo>
                    <a:pt x="230" y="199"/>
                    <a:pt x="232" y="196"/>
                    <a:pt x="232" y="195"/>
                  </a:cubicBezTo>
                  <a:cubicBezTo>
                    <a:pt x="233" y="193"/>
                    <a:pt x="233" y="191"/>
                    <a:pt x="233" y="190"/>
                  </a:cubicBezTo>
                  <a:cubicBezTo>
                    <a:pt x="233" y="182"/>
                    <a:pt x="232" y="176"/>
                    <a:pt x="228" y="170"/>
                  </a:cubicBezTo>
                  <a:cubicBezTo>
                    <a:pt x="225" y="171"/>
                    <a:pt x="221" y="168"/>
                    <a:pt x="218" y="167"/>
                  </a:cubicBezTo>
                  <a:cubicBezTo>
                    <a:pt x="215" y="166"/>
                    <a:pt x="211" y="170"/>
                    <a:pt x="209" y="172"/>
                  </a:cubicBezTo>
                  <a:cubicBezTo>
                    <a:pt x="203" y="176"/>
                    <a:pt x="197" y="179"/>
                    <a:pt x="195" y="186"/>
                  </a:cubicBezTo>
                  <a:cubicBezTo>
                    <a:pt x="194" y="188"/>
                    <a:pt x="192" y="193"/>
                    <a:pt x="189" y="194"/>
                  </a:cubicBezTo>
                  <a:cubicBezTo>
                    <a:pt x="184" y="195"/>
                    <a:pt x="180" y="193"/>
                    <a:pt x="176" y="192"/>
                  </a:cubicBezTo>
                  <a:cubicBezTo>
                    <a:pt x="173" y="191"/>
                    <a:pt x="166" y="191"/>
                    <a:pt x="163" y="192"/>
                  </a:cubicBezTo>
                  <a:cubicBezTo>
                    <a:pt x="161" y="193"/>
                    <a:pt x="158" y="195"/>
                    <a:pt x="155" y="196"/>
                  </a:cubicBezTo>
                  <a:cubicBezTo>
                    <a:pt x="153" y="196"/>
                    <a:pt x="135" y="194"/>
                    <a:pt x="136" y="191"/>
                  </a:cubicBezTo>
                  <a:cubicBezTo>
                    <a:pt x="136" y="189"/>
                    <a:pt x="139" y="188"/>
                    <a:pt x="141" y="187"/>
                  </a:cubicBezTo>
                  <a:cubicBezTo>
                    <a:pt x="143" y="185"/>
                    <a:pt x="139" y="185"/>
                    <a:pt x="139" y="184"/>
                  </a:cubicBezTo>
                  <a:cubicBezTo>
                    <a:pt x="138" y="181"/>
                    <a:pt x="143" y="177"/>
                    <a:pt x="143" y="174"/>
                  </a:cubicBezTo>
                  <a:cubicBezTo>
                    <a:pt x="144" y="170"/>
                    <a:pt x="151" y="168"/>
                    <a:pt x="150" y="164"/>
                  </a:cubicBezTo>
                  <a:cubicBezTo>
                    <a:pt x="149" y="160"/>
                    <a:pt x="154" y="162"/>
                    <a:pt x="155" y="165"/>
                  </a:cubicBezTo>
                  <a:cubicBezTo>
                    <a:pt x="156" y="169"/>
                    <a:pt x="159" y="165"/>
                    <a:pt x="160" y="163"/>
                  </a:cubicBezTo>
                  <a:cubicBezTo>
                    <a:pt x="161" y="162"/>
                    <a:pt x="163" y="161"/>
                    <a:pt x="162" y="159"/>
                  </a:cubicBezTo>
                  <a:cubicBezTo>
                    <a:pt x="162" y="157"/>
                    <a:pt x="160" y="156"/>
                    <a:pt x="162" y="155"/>
                  </a:cubicBezTo>
                  <a:cubicBezTo>
                    <a:pt x="165" y="153"/>
                    <a:pt x="163" y="150"/>
                    <a:pt x="165" y="148"/>
                  </a:cubicBezTo>
                  <a:cubicBezTo>
                    <a:pt x="168" y="144"/>
                    <a:pt x="170" y="150"/>
                    <a:pt x="172" y="147"/>
                  </a:cubicBezTo>
                  <a:cubicBezTo>
                    <a:pt x="175" y="144"/>
                    <a:pt x="173" y="141"/>
                    <a:pt x="173" y="137"/>
                  </a:cubicBezTo>
                  <a:cubicBezTo>
                    <a:pt x="175" y="137"/>
                    <a:pt x="182" y="142"/>
                    <a:pt x="181" y="137"/>
                  </a:cubicBezTo>
                  <a:cubicBezTo>
                    <a:pt x="179" y="135"/>
                    <a:pt x="176" y="134"/>
                    <a:pt x="176" y="131"/>
                  </a:cubicBezTo>
                  <a:cubicBezTo>
                    <a:pt x="176" y="129"/>
                    <a:pt x="189" y="119"/>
                    <a:pt x="179" y="120"/>
                  </a:cubicBezTo>
                  <a:cubicBezTo>
                    <a:pt x="179" y="118"/>
                    <a:pt x="180" y="118"/>
                    <a:pt x="181" y="117"/>
                  </a:cubicBezTo>
                  <a:cubicBezTo>
                    <a:pt x="182" y="116"/>
                    <a:pt x="182" y="114"/>
                    <a:pt x="183" y="112"/>
                  </a:cubicBezTo>
                  <a:cubicBezTo>
                    <a:pt x="184" y="111"/>
                    <a:pt x="183" y="106"/>
                    <a:pt x="184" y="105"/>
                  </a:cubicBezTo>
                  <a:cubicBezTo>
                    <a:pt x="189" y="104"/>
                    <a:pt x="185" y="97"/>
                    <a:pt x="189" y="95"/>
                  </a:cubicBezTo>
                  <a:cubicBezTo>
                    <a:pt x="184" y="90"/>
                    <a:pt x="193" y="88"/>
                    <a:pt x="193" y="82"/>
                  </a:cubicBezTo>
                  <a:cubicBezTo>
                    <a:pt x="192" y="78"/>
                    <a:pt x="191" y="78"/>
                    <a:pt x="195" y="77"/>
                  </a:cubicBezTo>
                  <a:cubicBezTo>
                    <a:pt x="199" y="77"/>
                    <a:pt x="198" y="74"/>
                    <a:pt x="198" y="71"/>
                  </a:cubicBezTo>
                  <a:cubicBezTo>
                    <a:pt x="197" y="64"/>
                    <a:pt x="194" y="62"/>
                    <a:pt x="189" y="57"/>
                  </a:cubicBezTo>
                  <a:cubicBezTo>
                    <a:pt x="185" y="53"/>
                    <a:pt x="191" y="45"/>
                    <a:pt x="187" y="41"/>
                  </a:cubicBezTo>
                  <a:cubicBezTo>
                    <a:pt x="184" y="38"/>
                    <a:pt x="182" y="39"/>
                    <a:pt x="183" y="35"/>
                  </a:cubicBezTo>
                  <a:cubicBezTo>
                    <a:pt x="183" y="32"/>
                    <a:pt x="183" y="29"/>
                    <a:pt x="182" y="26"/>
                  </a:cubicBezTo>
                  <a:cubicBezTo>
                    <a:pt x="180" y="21"/>
                    <a:pt x="170" y="26"/>
                    <a:pt x="166" y="28"/>
                  </a:cubicBezTo>
                  <a:cubicBezTo>
                    <a:pt x="160" y="30"/>
                    <a:pt x="164" y="28"/>
                    <a:pt x="160" y="25"/>
                  </a:cubicBezTo>
                  <a:cubicBezTo>
                    <a:pt x="159" y="25"/>
                    <a:pt x="157" y="28"/>
                    <a:pt x="155" y="27"/>
                  </a:cubicBezTo>
                  <a:cubicBezTo>
                    <a:pt x="152" y="27"/>
                    <a:pt x="151" y="26"/>
                    <a:pt x="150" y="24"/>
                  </a:cubicBezTo>
                  <a:cubicBezTo>
                    <a:pt x="147" y="20"/>
                    <a:pt x="145" y="25"/>
                    <a:pt x="144" y="26"/>
                  </a:cubicBezTo>
                  <a:cubicBezTo>
                    <a:pt x="141" y="27"/>
                    <a:pt x="141" y="24"/>
                    <a:pt x="138" y="26"/>
                  </a:cubicBezTo>
                  <a:cubicBezTo>
                    <a:pt x="136" y="29"/>
                    <a:pt x="129" y="32"/>
                    <a:pt x="126" y="32"/>
                  </a:cubicBezTo>
                  <a:cubicBezTo>
                    <a:pt x="123" y="33"/>
                    <a:pt x="124" y="30"/>
                    <a:pt x="121" y="29"/>
                  </a:cubicBezTo>
                  <a:cubicBezTo>
                    <a:pt x="119" y="28"/>
                    <a:pt x="118" y="33"/>
                    <a:pt x="117" y="34"/>
                  </a:cubicBezTo>
                  <a:cubicBezTo>
                    <a:pt x="117" y="36"/>
                    <a:pt x="114" y="46"/>
                    <a:pt x="110" y="41"/>
                  </a:cubicBezTo>
                  <a:cubicBezTo>
                    <a:pt x="107" y="36"/>
                    <a:pt x="104" y="41"/>
                    <a:pt x="102" y="35"/>
                  </a:cubicBezTo>
                  <a:cubicBezTo>
                    <a:pt x="100" y="31"/>
                    <a:pt x="96" y="27"/>
                    <a:pt x="96" y="24"/>
                  </a:cubicBezTo>
                  <a:cubicBezTo>
                    <a:pt x="95" y="19"/>
                    <a:pt x="92" y="13"/>
                    <a:pt x="89" y="9"/>
                  </a:cubicBezTo>
                  <a:cubicBezTo>
                    <a:pt x="88" y="7"/>
                    <a:pt x="90" y="5"/>
                    <a:pt x="88" y="3"/>
                  </a:cubicBezTo>
                  <a:cubicBezTo>
                    <a:pt x="87" y="2"/>
                    <a:pt x="82" y="0"/>
                    <a:pt x="81" y="1"/>
                  </a:cubicBezTo>
                  <a:cubicBezTo>
                    <a:pt x="81" y="4"/>
                    <a:pt x="76" y="9"/>
                    <a:pt x="74" y="10"/>
                  </a:cubicBezTo>
                  <a:cubicBezTo>
                    <a:pt x="71" y="12"/>
                    <a:pt x="67" y="11"/>
                    <a:pt x="63" y="13"/>
                  </a:cubicBezTo>
                  <a:cubicBezTo>
                    <a:pt x="59" y="15"/>
                    <a:pt x="59" y="19"/>
                    <a:pt x="54" y="20"/>
                  </a:cubicBezTo>
                  <a:cubicBezTo>
                    <a:pt x="50" y="22"/>
                    <a:pt x="48" y="26"/>
                    <a:pt x="45" y="28"/>
                  </a:cubicBezTo>
                  <a:cubicBezTo>
                    <a:pt x="43" y="30"/>
                    <a:pt x="45" y="36"/>
                    <a:pt x="45" y="38"/>
                  </a:cubicBezTo>
                  <a:cubicBezTo>
                    <a:pt x="45" y="42"/>
                    <a:pt x="43" y="45"/>
                    <a:pt x="44" y="49"/>
                  </a:cubicBezTo>
                  <a:cubicBezTo>
                    <a:pt x="46" y="59"/>
                    <a:pt x="55" y="65"/>
                    <a:pt x="64" y="64"/>
                  </a:cubicBezTo>
                  <a:cubicBezTo>
                    <a:pt x="69" y="64"/>
                    <a:pt x="69" y="68"/>
                    <a:pt x="70" y="72"/>
                  </a:cubicBezTo>
                  <a:cubicBezTo>
                    <a:pt x="70" y="74"/>
                    <a:pt x="69" y="82"/>
                    <a:pt x="67" y="83"/>
                  </a:cubicBezTo>
                  <a:cubicBezTo>
                    <a:pt x="65" y="86"/>
                    <a:pt x="58" y="84"/>
                    <a:pt x="54" y="86"/>
                  </a:cubicBezTo>
                  <a:cubicBezTo>
                    <a:pt x="51" y="88"/>
                    <a:pt x="47" y="85"/>
                    <a:pt x="43" y="88"/>
                  </a:cubicBezTo>
                  <a:cubicBezTo>
                    <a:pt x="40" y="90"/>
                    <a:pt x="38" y="87"/>
                    <a:pt x="35" y="88"/>
                  </a:cubicBezTo>
                  <a:cubicBezTo>
                    <a:pt x="32" y="89"/>
                    <a:pt x="32" y="95"/>
                    <a:pt x="29" y="94"/>
                  </a:cubicBezTo>
                  <a:cubicBezTo>
                    <a:pt x="27" y="93"/>
                    <a:pt x="19" y="88"/>
                    <a:pt x="19" y="93"/>
                  </a:cubicBezTo>
                  <a:cubicBezTo>
                    <a:pt x="19" y="95"/>
                    <a:pt x="20" y="97"/>
                    <a:pt x="19" y="99"/>
                  </a:cubicBezTo>
                  <a:cubicBezTo>
                    <a:pt x="18" y="101"/>
                    <a:pt x="16" y="101"/>
                    <a:pt x="16" y="103"/>
                  </a:cubicBezTo>
                  <a:cubicBezTo>
                    <a:pt x="16" y="107"/>
                    <a:pt x="16" y="111"/>
                    <a:pt x="15" y="115"/>
                  </a:cubicBezTo>
                  <a:cubicBezTo>
                    <a:pt x="15" y="119"/>
                    <a:pt x="10" y="121"/>
                    <a:pt x="14" y="125"/>
                  </a:cubicBezTo>
                  <a:cubicBezTo>
                    <a:pt x="19" y="130"/>
                    <a:pt x="16" y="133"/>
                    <a:pt x="11" y="135"/>
                  </a:cubicBezTo>
                  <a:cubicBezTo>
                    <a:pt x="7" y="137"/>
                    <a:pt x="9" y="140"/>
                    <a:pt x="7" y="144"/>
                  </a:cubicBezTo>
                  <a:cubicBezTo>
                    <a:pt x="6" y="146"/>
                    <a:pt x="0" y="148"/>
                    <a:pt x="1" y="151"/>
                  </a:cubicBezTo>
                  <a:cubicBezTo>
                    <a:pt x="1" y="154"/>
                    <a:pt x="5" y="155"/>
                    <a:pt x="4" y="158"/>
                  </a:cubicBezTo>
                  <a:cubicBezTo>
                    <a:pt x="4" y="161"/>
                    <a:pt x="1" y="162"/>
                    <a:pt x="1" y="165"/>
                  </a:cubicBezTo>
                  <a:cubicBezTo>
                    <a:pt x="0" y="167"/>
                    <a:pt x="1" y="169"/>
                    <a:pt x="2" y="171"/>
                  </a:cubicBezTo>
                  <a:cubicBezTo>
                    <a:pt x="2" y="175"/>
                    <a:pt x="6" y="177"/>
                    <a:pt x="7" y="172"/>
                  </a:cubicBezTo>
                  <a:cubicBezTo>
                    <a:pt x="7" y="169"/>
                    <a:pt x="4" y="168"/>
                    <a:pt x="4" y="166"/>
                  </a:cubicBezTo>
                  <a:cubicBezTo>
                    <a:pt x="5" y="163"/>
                    <a:pt x="6" y="159"/>
                    <a:pt x="9" y="158"/>
                  </a:cubicBezTo>
                  <a:cubicBezTo>
                    <a:pt x="13" y="156"/>
                    <a:pt x="15" y="153"/>
                    <a:pt x="17" y="149"/>
                  </a:cubicBezTo>
                  <a:cubicBezTo>
                    <a:pt x="17" y="145"/>
                    <a:pt x="14" y="139"/>
                    <a:pt x="19" y="137"/>
                  </a:cubicBezTo>
                  <a:cubicBezTo>
                    <a:pt x="24" y="135"/>
                    <a:pt x="23" y="140"/>
                    <a:pt x="25" y="143"/>
                  </a:cubicBezTo>
                  <a:cubicBezTo>
                    <a:pt x="27" y="148"/>
                    <a:pt x="29" y="146"/>
                    <a:pt x="27" y="151"/>
                  </a:cubicBezTo>
                  <a:cubicBezTo>
                    <a:pt x="25" y="154"/>
                    <a:pt x="27" y="157"/>
                    <a:pt x="25" y="159"/>
                  </a:cubicBezTo>
                  <a:cubicBezTo>
                    <a:pt x="23" y="161"/>
                    <a:pt x="22" y="162"/>
                    <a:pt x="20" y="164"/>
                  </a:cubicBezTo>
                  <a:cubicBezTo>
                    <a:pt x="19" y="166"/>
                    <a:pt x="14" y="172"/>
                    <a:pt x="19" y="172"/>
                  </a:cubicBezTo>
                  <a:cubicBezTo>
                    <a:pt x="20" y="172"/>
                    <a:pt x="22" y="173"/>
                    <a:pt x="24" y="173"/>
                  </a:cubicBezTo>
                  <a:cubicBezTo>
                    <a:pt x="25" y="172"/>
                    <a:pt x="26" y="169"/>
                    <a:pt x="27" y="167"/>
                  </a:cubicBezTo>
                  <a:cubicBezTo>
                    <a:pt x="31" y="164"/>
                    <a:pt x="31" y="164"/>
                    <a:pt x="31" y="159"/>
                  </a:cubicBezTo>
                  <a:cubicBezTo>
                    <a:pt x="36" y="158"/>
                    <a:pt x="36" y="158"/>
                    <a:pt x="40" y="155"/>
                  </a:cubicBezTo>
                  <a:cubicBezTo>
                    <a:pt x="43" y="153"/>
                    <a:pt x="45" y="152"/>
                    <a:pt x="47" y="149"/>
                  </a:cubicBezTo>
                  <a:cubicBezTo>
                    <a:pt x="51" y="152"/>
                    <a:pt x="57" y="150"/>
                    <a:pt x="61" y="151"/>
                  </a:cubicBezTo>
                  <a:cubicBezTo>
                    <a:pt x="65" y="153"/>
                    <a:pt x="67" y="156"/>
                    <a:pt x="71" y="157"/>
                  </a:cubicBezTo>
                  <a:cubicBezTo>
                    <a:pt x="74" y="157"/>
                    <a:pt x="76" y="157"/>
                    <a:pt x="78" y="159"/>
                  </a:cubicBezTo>
                  <a:cubicBezTo>
                    <a:pt x="81" y="163"/>
                    <a:pt x="77" y="170"/>
                    <a:pt x="77" y="175"/>
                  </a:cubicBezTo>
                  <a:cubicBezTo>
                    <a:pt x="77" y="179"/>
                    <a:pt x="75" y="181"/>
                    <a:pt x="76" y="185"/>
                  </a:cubicBezTo>
                  <a:cubicBezTo>
                    <a:pt x="76" y="187"/>
                    <a:pt x="77" y="189"/>
                    <a:pt x="77" y="191"/>
                  </a:cubicBezTo>
                  <a:cubicBezTo>
                    <a:pt x="77" y="192"/>
                    <a:pt x="77" y="195"/>
                    <a:pt x="79" y="195"/>
                  </a:cubicBezTo>
                  <a:cubicBezTo>
                    <a:pt x="79" y="197"/>
                    <a:pt x="77" y="201"/>
                    <a:pt x="76" y="203"/>
                  </a:cubicBezTo>
                  <a:cubicBezTo>
                    <a:pt x="74" y="207"/>
                    <a:pt x="80" y="212"/>
                    <a:pt x="76" y="216"/>
                  </a:cubicBezTo>
                  <a:cubicBezTo>
                    <a:pt x="73" y="220"/>
                    <a:pt x="65" y="224"/>
                    <a:pt x="61" y="226"/>
                  </a:cubicBezTo>
                  <a:cubicBezTo>
                    <a:pt x="59" y="227"/>
                    <a:pt x="54" y="230"/>
                    <a:pt x="53" y="232"/>
                  </a:cubicBezTo>
                  <a:cubicBezTo>
                    <a:pt x="53" y="234"/>
                    <a:pt x="53" y="236"/>
                    <a:pt x="51" y="238"/>
                  </a:cubicBezTo>
                  <a:cubicBezTo>
                    <a:pt x="51" y="238"/>
                    <a:pt x="52" y="239"/>
                    <a:pt x="52" y="240"/>
                  </a:cubicBezTo>
                  <a:cubicBezTo>
                    <a:pt x="53" y="241"/>
                    <a:pt x="53" y="242"/>
                    <a:pt x="53" y="243"/>
                  </a:cubicBezTo>
                  <a:cubicBezTo>
                    <a:pt x="54" y="244"/>
                    <a:pt x="54" y="244"/>
                    <a:pt x="55" y="245"/>
                  </a:cubicBezTo>
                  <a:cubicBezTo>
                    <a:pt x="58" y="248"/>
                    <a:pt x="61" y="251"/>
                    <a:pt x="61" y="256"/>
                  </a:cubicBezTo>
                  <a:cubicBezTo>
                    <a:pt x="62" y="260"/>
                    <a:pt x="62" y="263"/>
                    <a:pt x="58" y="266"/>
                  </a:cubicBezTo>
                  <a:cubicBezTo>
                    <a:pt x="55" y="267"/>
                    <a:pt x="56" y="267"/>
                    <a:pt x="56" y="270"/>
                  </a:cubicBezTo>
                  <a:cubicBezTo>
                    <a:pt x="56" y="272"/>
                    <a:pt x="56" y="271"/>
                    <a:pt x="55" y="273"/>
                  </a:cubicBezTo>
                  <a:cubicBezTo>
                    <a:pt x="55" y="274"/>
                    <a:pt x="53" y="274"/>
                    <a:pt x="54" y="276"/>
                  </a:cubicBezTo>
                  <a:cubicBezTo>
                    <a:pt x="54" y="278"/>
                    <a:pt x="57" y="276"/>
                    <a:pt x="58" y="278"/>
                  </a:cubicBezTo>
                  <a:cubicBezTo>
                    <a:pt x="60" y="281"/>
                    <a:pt x="56" y="283"/>
                    <a:pt x="55" y="283"/>
                  </a:cubicBezTo>
                  <a:cubicBezTo>
                    <a:pt x="53" y="284"/>
                    <a:pt x="53" y="284"/>
                    <a:pt x="52" y="285"/>
                  </a:cubicBezTo>
                  <a:cubicBezTo>
                    <a:pt x="51" y="286"/>
                    <a:pt x="51" y="287"/>
                    <a:pt x="50" y="288"/>
                  </a:cubicBezTo>
                  <a:cubicBezTo>
                    <a:pt x="49" y="289"/>
                    <a:pt x="49" y="289"/>
                    <a:pt x="48" y="289"/>
                  </a:cubicBezTo>
                  <a:cubicBezTo>
                    <a:pt x="47" y="290"/>
                    <a:pt x="46" y="290"/>
                    <a:pt x="45" y="291"/>
                  </a:cubicBezTo>
                  <a:cubicBezTo>
                    <a:pt x="43" y="293"/>
                    <a:pt x="42" y="293"/>
                    <a:pt x="40" y="294"/>
                  </a:cubicBezTo>
                  <a:cubicBezTo>
                    <a:pt x="38" y="294"/>
                    <a:pt x="36" y="295"/>
                    <a:pt x="34" y="297"/>
                  </a:cubicBezTo>
                  <a:cubicBezTo>
                    <a:pt x="33" y="298"/>
                    <a:pt x="31" y="300"/>
                    <a:pt x="30" y="301"/>
                  </a:cubicBezTo>
                  <a:cubicBezTo>
                    <a:pt x="28" y="303"/>
                    <a:pt x="26" y="303"/>
                    <a:pt x="28" y="306"/>
                  </a:cubicBezTo>
                  <a:cubicBezTo>
                    <a:pt x="31" y="309"/>
                    <a:pt x="35" y="307"/>
                    <a:pt x="38" y="308"/>
                  </a:cubicBezTo>
                  <a:cubicBezTo>
                    <a:pt x="40" y="309"/>
                    <a:pt x="42" y="310"/>
                    <a:pt x="43" y="312"/>
                  </a:cubicBezTo>
                  <a:cubicBezTo>
                    <a:pt x="44" y="314"/>
                    <a:pt x="44" y="314"/>
                    <a:pt x="42" y="315"/>
                  </a:cubicBezTo>
                  <a:cubicBezTo>
                    <a:pt x="40" y="316"/>
                    <a:pt x="39" y="316"/>
                    <a:pt x="39" y="318"/>
                  </a:cubicBezTo>
                  <a:cubicBezTo>
                    <a:pt x="38" y="319"/>
                    <a:pt x="39" y="320"/>
                    <a:pt x="39" y="321"/>
                  </a:cubicBezTo>
                  <a:cubicBezTo>
                    <a:pt x="39" y="323"/>
                    <a:pt x="39" y="324"/>
                    <a:pt x="39" y="326"/>
                  </a:cubicBezTo>
                  <a:cubicBezTo>
                    <a:pt x="39" y="328"/>
                    <a:pt x="38" y="330"/>
                    <a:pt x="39" y="332"/>
                  </a:cubicBezTo>
                  <a:cubicBezTo>
                    <a:pt x="39" y="334"/>
                    <a:pt x="41" y="334"/>
                    <a:pt x="41" y="336"/>
                  </a:cubicBezTo>
                  <a:cubicBezTo>
                    <a:pt x="42" y="337"/>
                    <a:pt x="42" y="338"/>
                    <a:pt x="42" y="340"/>
                  </a:cubicBezTo>
                  <a:cubicBezTo>
                    <a:pt x="41" y="342"/>
                    <a:pt x="40" y="341"/>
                    <a:pt x="39" y="343"/>
                  </a:cubicBezTo>
                  <a:cubicBezTo>
                    <a:pt x="38" y="344"/>
                    <a:pt x="39" y="346"/>
                    <a:pt x="38" y="347"/>
                  </a:cubicBezTo>
                  <a:cubicBezTo>
                    <a:pt x="35" y="349"/>
                    <a:pt x="32" y="347"/>
                    <a:pt x="29" y="350"/>
                  </a:cubicBezTo>
                  <a:cubicBezTo>
                    <a:pt x="28" y="352"/>
                    <a:pt x="28" y="353"/>
                    <a:pt x="28" y="355"/>
                  </a:cubicBezTo>
                  <a:cubicBezTo>
                    <a:pt x="28" y="356"/>
                    <a:pt x="30" y="356"/>
                    <a:pt x="30" y="357"/>
                  </a:cubicBezTo>
                  <a:cubicBezTo>
                    <a:pt x="30" y="358"/>
                    <a:pt x="30" y="359"/>
                    <a:pt x="30" y="360"/>
                  </a:cubicBezTo>
                  <a:cubicBezTo>
                    <a:pt x="31" y="362"/>
                    <a:pt x="33" y="362"/>
                    <a:pt x="35" y="364"/>
                  </a:cubicBezTo>
                  <a:cubicBezTo>
                    <a:pt x="36" y="366"/>
                    <a:pt x="36" y="368"/>
                    <a:pt x="37" y="369"/>
                  </a:cubicBezTo>
                  <a:cubicBezTo>
                    <a:pt x="38" y="371"/>
                    <a:pt x="42" y="371"/>
                    <a:pt x="44" y="372"/>
                  </a:cubicBezTo>
                  <a:cubicBezTo>
                    <a:pt x="45" y="373"/>
                    <a:pt x="46" y="375"/>
                    <a:pt x="47" y="377"/>
                  </a:cubicBezTo>
                  <a:cubicBezTo>
                    <a:pt x="49" y="378"/>
                    <a:pt x="54" y="379"/>
                    <a:pt x="52" y="381"/>
                  </a:cubicBezTo>
                  <a:cubicBezTo>
                    <a:pt x="51" y="382"/>
                    <a:pt x="46" y="382"/>
                    <a:pt x="45" y="382"/>
                  </a:cubicBezTo>
                  <a:cubicBezTo>
                    <a:pt x="42" y="381"/>
                    <a:pt x="41" y="379"/>
                    <a:pt x="40" y="382"/>
                  </a:cubicBezTo>
                  <a:cubicBezTo>
                    <a:pt x="39" y="383"/>
                    <a:pt x="39" y="384"/>
                    <a:pt x="38" y="385"/>
                  </a:cubicBezTo>
                  <a:cubicBezTo>
                    <a:pt x="37" y="386"/>
                    <a:pt x="36" y="386"/>
                    <a:pt x="35" y="386"/>
                  </a:cubicBezTo>
                  <a:cubicBezTo>
                    <a:pt x="35" y="387"/>
                    <a:pt x="34" y="388"/>
                    <a:pt x="33" y="388"/>
                  </a:cubicBezTo>
                  <a:cubicBezTo>
                    <a:pt x="32" y="389"/>
                    <a:pt x="32" y="390"/>
                    <a:pt x="31" y="391"/>
                  </a:cubicBezTo>
                  <a:cubicBezTo>
                    <a:pt x="29" y="393"/>
                    <a:pt x="22" y="396"/>
                    <a:pt x="26" y="398"/>
                  </a:cubicBezTo>
                  <a:cubicBezTo>
                    <a:pt x="28" y="399"/>
                    <a:pt x="31" y="399"/>
                    <a:pt x="31" y="402"/>
                  </a:cubicBezTo>
                  <a:cubicBezTo>
                    <a:pt x="32" y="405"/>
                    <a:pt x="27" y="403"/>
                    <a:pt x="26" y="405"/>
                  </a:cubicBezTo>
                  <a:cubicBezTo>
                    <a:pt x="25" y="406"/>
                    <a:pt x="26" y="407"/>
                    <a:pt x="25" y="408"/>
                  </a:cubicBezTo>
                  <a:cubicBezTo>
                    <a:pt x="25" y="409"/>
                    <a:pt x="24" y="409"/>
                    <a:pt x="23" y="409"/>
                  </a:cubicBezTo>
                  <a:cubicBezTo>
                    <a:pt x="22" y="411"/>
                    <a:pt x="20" y="414"/>
                    <a:pt x="18" y="414"/>
                  </a:cubicBezTo>
                  <a:cubicBezTo>
                    <a:pt x="17" y="414"/>
                    <a:pt x="18" y="415"/>
                    <a:pt x="18" y="416"/>
                  </a:cubicBezTo>
                  <a:cubicBezTo>
                    <a:pt x="18" y="416"/>
                    <a:pt x="22" y="418"/>
                    <a:pt x="22" y="418"/>
                  </a:cubicBezTo>
                  <a:cubicBezTo>
                    <a:pt x="24" y="420"/>
                    <a:pt x="26" y="421"/>
                    <a:pt x="28" y="422"/>
                  </a:cubicBezTo>
                  <a:cubicBezTo>
                    <a:pt x="30" y="423"/>
                    <a:pt x="31" y="424"/>
                    <a:pt x="33" y="425"/>
                  </a:cubicBezTo>
                  <a:cubicBezTo>
                    <a:pt x="36" y="427"/>
                    <a:pt x="37" y="427"/>
                    <a:pt x="37" y="430"/>
                  </a:cubicBezTo>
                  <a:cubicBezTo>
                    <a:pt x="37" y="432"/>
                    <a:pt x="37" y="434"/>
                    <a:pt x="38" y="436"/>
                  </a:cubicBezTo>
                  <a:cubicBezTo>
                    <a:pt x="39" y="438"/>
                    <a:pt x="40" y="438"/>
                    <a:pt x="40" y="441"/>
                  </a:cubicBezTo>
                  <a:cubicBezTo>
                    <a:pt x="40" y="443"/>
                    <a:pt x="40" y="445"/>
                    <a:pt x="40" y="447"/>
                  </a:cubicBezTo>
                  <a:cubicBezTo>
                    <a:pt x="40" y="450"/>
                    <a:pt x="39" y="453"/>
                    <a:pt x="39" y="457"/>
                  </a:cubicBezTo>
                  <a:cubicBezTo>
                    <a:pt x="39" y="462"/>
                    <a:pt x="38" y="464"/>
                    <a:pt x="35" y="467"/>
                  </a:cubicBezTo>
                  <a:cubicBezTo>
                    <a:pt x="33" y="468"/>
                    <a:pt x="31" y="470"/>
                    <a:pt x="31" y="472"/>
                  </a:cubicBezTo>
                  <a:cubicBezTo>
                    <a:pt x="30" y="475"/>
                    <a:pt x="33" y="478"/>
                    <a:pt x="33" y="481"/>
                  </a:cubicBezTo>
                  <a:cubicBezTo>
                    <a:pt x="35" y="485"/>
                    <a:pt x="38" y="489"/>
                    <a:pt x="40" y="494"/>
                  </a:cubicBezTo>
                  <a:cubicBezTo>
                    <a:pt x="41" y="496"/>
                    <a:pt x="42" y="498"/>
                    <a:pt x="44" y="500"/>
                  </a:cubicBezTo>
                  <a:cubicBezTo>
                    <a:pt x="45" y="501"/>
                    <a:pt x="45" y="504"/>
                    <a:pt x="46" y="505"/>
                  </a:cubicBezTo>
                  <a:cubicBezTo>
                    <a:pt x="49" y="508"/>
                    <a:pt x="54" y="505"/>
                    <a:pt x="58" y="506"/>
                  </a:cubicBezTo>
                  <a:cubicBezTo>
                    <a:pt x="60" y="506"/>
                    <a:pt x="61" y="507"/>
                    <a:pt x="63" y="508"/>
                  </a:cubicBezTo>
                  <a:cubicBezTo>
                    <a:pt x="65" y="509"/>
                    <a:pt x="67" y="509"/>
                    <a:pt x="69" y="510"/>
                  </a:cubicBezTo>
                  <a:cubicBezTo>
                    <a:pt x="71" y="511"/>
                    <a:pt x="72" y="511"/>
                    <a:pt x="75" y="511"/>
                  </a:cubicBezTo>
                  <a:cubicBezTo>
                    <a:pt x="78" y="512"/>
                    <a:pt x="79" y="511"/>
                    <a:pt x="80" y="514"/>
                  </a:cubicBezTo>
                  <a:cubicBezTo>
                    <a:pt x="82" y="518"/>
                    <a:pt x="82" y="522"/>
                    <a:pt x="84" y="525"/>
                  </a:cubicBezTo>
                  <a:cubicBezTo>
                    <a:pt x="86" y="529"/>
                    <a:pt x="89" y="532"/>
                    <a:pt x="91" y="536"/>
                  </a:cubicBezTo>
                  <a:cubicBezTo>
                    <a:pt x="93" y="541"/>
                    <a:pt x="89" y="541"/>
                    <a:pt x="84" y="542"/>
                  </a:cubicBezTo>
                  <a:cubicBezTo>
                    <a:pt x="84" y="549"/>
                    <a:pt x="82" y="555"/>
                    <a:pt x="84" y="563"/>
                  </a:cubicBezTo>
                  <a:cubicBezTo>
                    <a:pt x="84" y="564"/>
                    <a:pt x="84" y="566"/>
                    <a:pt x="85" y="568"/>
                  </a:cubicBezTo>
                  <a:cubicBezTo>
                    <a:pt x="86" y="571"/>
                    <a:pt x="87" y="572"/>
                    <a:pt x="90" y="573"/>
                  </a:cubicBezTo>
                  <a:cubicBezTo>
                    <a:pt x="93" y="573"/>
                    <a:pt x="93" y="574"/>
                    <a:pt x="93" y="577"/>
                  </a:cubicBezTo>
                  <a:cubicBezTo>
                    <a:pt x="92" y="580"/>
                    <a:pt x="93" y="581"/>
                    <a:pt x="94" y="584"/>
                  </a:cubicBezTo>
                  <a:cubicBezTo>
                    <a:pt x="95" y="589"/>
                    <a:pt x="94" y="594"/>
                    <a:pt x="94" y="599"/>
                  </a:cubicBezTo>
                  <a:cubicBezTo>
                    <a:pt x="95" y="602"/>
                    <a:pt x="94" y="604"/>
                    <a:pt x="97" y="606"/>
                  </a:cubicBezTo>
                  <a:cubicBezTo>
                    <a:pt x="99" y="607"/>
                    <a:pt x="102" y="609"/>
                    <a:pt x="104" y="609"/>
                  </a:cubicBezTo>
                  <a:cubicBezTo>
                    <a:pt x="106" y="610"/>
                    <a:pt x="107" y="610"/>
                    <a:pt x="108" y="611"/>
                  </a:cubicBezTo>
                  <a:cubicBezTo>
                    <a:pt x="110" y="612"/>
                    <a:pt x="110" y="613"/>
                    <a:pt x="112" y="614"/>
                  </a:cubicBezTo>
                  <a:cubicBezTo>
                    <a:pt x="114" y="614"/>
                    <a:pt x="118" y="613"/>
                    <a:pt x="118" y="616"/>
                  </a:cubicBezTo>
                  <a:cubicBezTo>
                    <a:pt x="121" y="616"/>
                    <a:pt x="135" y="615"/>
                    <a:pt x="135" y="619"/>
                  </a:cubicBezTo>
                  <a:cubicBezTo>
                    <a:pt x="135" y="622"/>
                    <a:pt x="133" y="624"/>
                    <a:pt x="137" y="624"/>
                  </a:cubicBezTo>
                  <a:cubicBezTo>
                    <a:pt x="143" y="624"/>
                    <a:pt x="151" y="622"/>
                    <a:pt x="156" y="625"/>
                  </a:cubicBezTo>
                  <a:cubicBezTo>
                    <a:pt x="156" y="626"/>
                    <a:pt x="158" y="627"/>
                    <a:pt x="158" y="629"/>
                  </a:cubicBezTo>
                  <a:cubicBezTo>
                    <a:pt x="159" y="631"/>
                    <a:pt x="159" y="633"/>
                    <a:pt x="157" y="634"/>
                  </a:cubicBezTo>
                  <a:cubicBezTo>
                    <a:pt x="155" y="635"/>
                    <a:pt x="153" y="634"/>
                    <a:pt x="152" y="634"/>
                  </a:cubicBezTo>
                  <a:cubicBezTo>
                    <a:pt x="151" y="635"/>
                    <a:pt x="151" y="636"/>
                    <a:pt x="150" y="637"/>
                  </a:cubicBezTo>
                  <a:cubicBezTo>
                    <a:pt x="150" y="637"/>
                    <a:pt x="148" y="638"/>
                    <a:pt x="147" y="638"/>
                  </a:cubicBezTo>
                  <a:cubicBezTo>
                    <a:pt x="146" y="639"/>
                    <a:pt x="145" y="641"/>
                    <a:pt x="143" y="642"/>
                  </a:cubicBezTo>
                  <a:cubicBezTo>
                    <a:pt x="142" y="643"/>
                    <a:pt x="139" y="643"/>
                    <a:pt x="138" y="644"/>
                  </a:cubicBezTo>
                  <a:cubicBezTo>
                    <a:pt x="134" y="645"/>
                    <a:pt x="133" y="648"/>
                    <a:pt x="133" y="651"/>
                  </a:cubicBezTo>
                  <a:cubicBezTo>
                    <a:pt x="133" y="655"/>
                    <a:pt x="132" y="660"/>
                    <a:pt x="133" y="663"/>
                  </a:cubicBezTo>
                  <a:cubicBezTo>
                    <a:pt x="133" y="668"/>
                    <a:pt x="134" y="672"/>
                    <a:pt x="134" y="677"/>
                  </a:cubicBezTo>
                  <a:cubicBezTo>
                    <a:pt x="134" y="681"/>
                    <a:pt x="135" y="686"/>
                    <a:pt x="134" y="689"/>
                  </a:cubicBezTo>
                  <a:cubicBezTo>
                    <a:pt x="133" y="693"/>
                    <a:pt x="132" y="697"/>
                    <a:pt x="131" y="700"/>
                  </a:cubicBezTo>
                  <a:cubicBezTo>
                    <a:pt x="130" y="703"/>
                    <a:pt x="129" y="703"/>
                    <a:pt x="131" y="705"/>
                  </a:cubicBezTo>
                  <a:cubicBezTo>
                    <a:pt x="133" y="708"/>
                    <a:pt x="134" y="708"/>
                    <a:pt x="134" y="711"/>
                  </a:cubicBezTo>
                  <a:cubicBezTo>
                    <a:pt x="134" y="713"/>
                    <a:pt x="133" y="714"/>
                    <a:pt x="132" y="716"/>
                  </a:cubicBezTo>
                  <a:cubicBezTo>
                    <a:pt x="131" y="720"/>
                    <a:pt x="133" y="722"/>
                    <a:pt x="133" y="726"/>
                  </a:cubicBezTo>
                  <a:cubicBezTo>
                    <a:pt x="133" y="730"/>
                    <a:pt x="133" y="734"/>
                    <a:pt x="133" y="739"/>
                  </a:cubicBezTo>
                  <a:cubicBezTo>
                    <a:pt x="133" y="743"/>
                    <a:pt x="133" y="748"/>
                    <a:pt x="132" y="752"/>
                  </a:cubicBezTo>
                  <a:cubicBezTo>
                    <a:pt x="132" y="755"/>
                    <a:pt x="133" y="756"/>
                    <a:pt x="135" y="758"/>
                  </a:cubicBezTo>
                  <a:cubicBezTo>
                    <a:pt x="137" y="761"/>
                    <a:pt x="138" y="762"/>
                    <a:pt x="139" y="765"/>
                  </a:cubicBezTo>
                  <a:cubicBezTo>
                    <a:pt x="141" y="768"/>
                    <a:pt x="143" y="770"/>
                    <a:pt x="145" y="773"/>
                  </a:cubicBezTo>
                  <a:cubicBezTo>
                    <a:pt x="145" y="772"/>
                    <a:pt x="145" y="772"/>
                    <a:pt x="146" y="771"/>
                  </a:cubicBezTo>
                  <a:cubicBezTo>
                    <a:pt x="147" y="770"/>
                    <a:pt x="148" y="771"/>
                    <a:pt x="149" y="770"/>
                  </a:cubicBezTo>
                  <a:cubicBezTo>
                    <a:pt x="152" y="770"/>
                    <a:pt x="154" y="768"/>
                    <a:pt x="156" y="766"/>
                  </a:cubicBezTo>
                  <a:cubicBezTo>
                    <a:pt x="163" y="762"/>
                    <a:pt x="171" y="756"/>
                    <a:pt x="174" y="749"/>
                  </a:cubicBezTo>
                  <a:cubicBezTo>
                    <a:pt x="175" y="747"/>
                    <a:pt x="175" y="747"/>
                    <a:pt x="176" y="745"/>
                  </a:cubicBezTo>
                  <a:cubicBezTo>
                    <a:pt x="178" y="743"/>
                    <a:pt x="181" y="740"/>
                    <a:pt x="182" y="737"/>
                  </a:cubicBezTo>
                  <a:cubicBezTo>
                    <a:pt x="183" y="735"/>
                    <a:pt x="183" y="732"/>
                    <a:pt x="184" y="730"/>
                  </a:cubicBezTo>
                  <a:cubicBezTo>
                    <a:pt x="185" y="725"/>
                    <a:pt x="185" y="721"/>
                    <a:pt x="185" y="717"/>
                  </a:cubicBezTo>
                  <a:cubicBezTo>
                    <a:pt x="185" y="714"/>
                    <a:pt x="186" y="712"/>
                    <a:pt x="186" y="709"/>
                  </a:cubicBezTo>
                  <a:cubicBezTo>
                    <a:pt x="186" y="707"/>
                    <a:pt x="185" y="705"/>
                    <a:pt x="186" y="703"/>
                  </a:cubicBezTo>
                  <a:cubicBezTo>
                    <a:pt x="187" y="700"/>
                    <a:pt x="190" y="699"/>
                    <a:pt x="192" y="697"/>
                  </a:cubicBezTo>
                  <a:cubicBezTo>
                    <a:pt x="194" y="695"/>
                    <a:pt x="196" y="692"/>
                    <a:pt x="197" y="690"/>
                  </a:cubicBezTo>
                  <a:cubicBezTo>
                    <a:pt x="198" y="688"/>
                    <a:pt x="199" y="686"/>
                    <a:pt x="199" y="684"/>
                  </a:cubicBezTo>
                  <a:cubicBezTo>
                    <a:pt x="200" y="681"/>
                    <a:pt x="201" y="677"/>
                    <a:pt x="203" y="675"/>
                  </a:cubicBezTo>
                  <a:cubicBezTo>
                    <a:pt x="204" y="672"/>
                    <a:pt x="206" y="671"/>
                    <a:pt x="208" y="669"/>
                  </a:cubicBezTo>
                  <a:cubicBezTo>
                    <a:pt x="210" y="667"/>
                    <a:pt x="212" y="665"/>
                    <a:pt x="214" y="663"/>
                  </a:cubicBezTo>
                  <a:cubicBezTo>
                    <a:pt x="218" y="659"/>
                    <a:pt x="224" y="658"/>
                    <a:pt x="229" y="654"/>
                  </a:cubicBezTo>
                  <a:cubicBezTo>
                    <a:pt x="233" y="651"/>
                    <a:pt x="239" y="650"/>
                    <a:pt x="245" y="649"/>
                  </a:cubicBezTo>
                  <a:cubicBezTo>
                    <a:pt x="247" y="649"/>
                    <a:pt x="250" y="649"/>
                    <a:pt x="253" y="648"/>
                  </a:cubicBezTo>
                  <a:cubicBezTo>
                    <a:pt x="255" y="647"/>
                    <a:pt x="258" y="645"/>
                    <a:pt x="260" y="644"/>
                  </a:cubicBezTo>
                  <a:cubicBezTo>
                    <a:pt x="264" y="641"/>
                    <a:pt x="268" y="636"/>
                    <a:pt x="270" y="632"/>
                  </a:cubicBezTo>
                  <a:cubicBezTo>
                    <a:pt x="273" y="626"/>
                    <a:pt x="273" y="620"/>
                    <a:pt x="272" y="614"/>
                  </a:cubicBezTo>
                  <a:cubicBezTo>
                    <a:pt x="271" y="607"/>
                    <a:pt x="275" y="600"/>
                    <a:pt x="279" y="594"/>
                  </a:cubicBezTo>
                  <a:cubicBezTo>
                    <a:pt x="281" y="591"/>
                    <a:pt x="284" y="588"/>
                    <a:pt x="286" y="584"/>
                  </a:cubicBezTo>
                  <a:cubicBezTo>
                    <a:pt x="287" y="582"/>
                    <a:pt x="288" y="581"/>
                    <a:pt x="288" y="578"/>
                  </a:cubicBezTo>
                  <a:cubicBezTo>
                    <a:pt x="288" y="577"/>
                    <a:pt x="289" y="575"/>
                    <a:pt x="289" y="573"/>
                  </a:cubicBezTo>
                  <a:cubicBezTo>
                    <a:pt x="289" y="571"/>
                    <a:pt x="289" y="569"/>
                    <a:pt x="289" y="567"/>
                  </a:cubicBezTo>
                  <a:cubicBezTo>
                    <a:pt x="288" y="563"/>
                    <a:pt x="288" y="559"/>
                    <a:pt x="287" y="555"/>
                  </a:cubicBezTo>
                  <a:cubicBezTo>
                    <a:pt x="286" y="551"/>
                    <a:pt x="287" y="548"/>
                    <a:pt x="288" y="544"/>
                  </a:cubicBezTo>
                  <a:cubicBezTo>
                    <a:pt x="289" y="542"/>
                    <a:pt x="290" y="540"/>
                    <a:pt x="290" y="538"/>
                  </a:cubicBezTo>
                  <a:cubicBezTo>
                    <a:pt x="291" y="536"/>
                    <a:pt x="291" y="534"/>
                    <a:pt x="291" y="532"/>
                  </a:cubicBezTo>
                  <a:cubicBezTo>
                    <a:pt x="293" y="524"/>
                    <a:pt x="297" y="514"/>
                    <a:pt x="302" y="507"/>
                  </a:cubicBezTo>
                  <a:cubicBezTo>
                    <a:pt x="308" y="501"/>
                    <a:pt x="317" y="499"/>
                    <a:pt x="324" y="495"/>
                  </a:cubicBezTo>
                  <a:cubicBezTo>
                    <a:pt x="328" y="494"/>
                    <a:pt x="330" y="493"/>
                    <a:pt x="333" y="491"/>
                  </a:cubicBezTo>
                  <a:cubicBezTo>
                    <a:pt x="336" y="489"/>
                    <a:pt x="339" y="487"/>
                    <a:pt x="343" y="485"/>
                  </a:cubicBezTo>
                  <a:cubicBezTo>
                    <a:pt x="348" y="482"/>
                    <a:pt x="350" y="478"/>
                    <a:pt x="352" y="473"/>
                  </a:cubicBezTo>
                  <a:cubicBezTo>
                    <a:pt x="353" y="470"/>
                    <a:pt x="356" y="467"/>
                    <a:pt x="357" y="465"/>
                  </a:cubicBezTo>
                  <a:cubicBezTo>
                    <a:pt x="359" y="462"/>
                    <a:pt x="359" y="459"/>
                    <a:pt x="360" y="456"/>
                  </a:cubicBezTo>
                  <a:cubicBezTo>
                    <a:pt x="362" y="451"/>
                    <a:pt x="365" y="448"/>
                    <a:pt x="368" y="443"/>
                  </a:cubicBezTo>
                  <a:cubicBezTo>
                    <a:pt x="369" y="441"/>
                    <a:pt x="369" y="438"/>
                    <a:pt x="370" y="435"/>
                  </a:cubicBezTo>
                  <a:cubicBezTo>
                    <a:pt x="371" y="431"/>
                    <a:pt x="372" y="426"/>
                    <a:pt x="374" y="423"/>
                  </a:cubicBezTo>
                  <a:cubicBezTo>
                    <a:pt x="369" y="420"/>
                    <a:pt x="364" y="418"/>
                    <a:pt x="359" y="416"/>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108"/>
            <p:cNvSpPr>
              <a:spLocks/>
            </p:cNvSpPr>
            <p:nvPr/>
          </p:nvSpPr>
          <p:spPr bwMode="auto">
            <a:xfrm>
              <a:off x="5788025" y="1422400"/>
              <a:ext cx="793750" cy="655638"/>
            </a:xfrm>
            <a:custGeom>
              <a:avLst/>
              <a:gdLst>
                <a:gd name="T0" fmla="*/ 176 w 212"/>
                <a:gd name="T1" fmla="*/ 16 h 175"/>
                <a:gd name="T2" fmla="*/ 172 w 212"/>
                <a:gd name="T3" fmla="*/ 17 h 175"/>
                <a:gd name="T4" fmla="*/ 165 w 212"/>
                <a:gd name="T5" fmla="*/ 23 h 175"/>
                <a:gd name="T6" fmla="*/ 158 w 212"/>
                <a:gd name="T7" fmla="*/ 34 h 175"/>
                <a:gd name="T8" fmla="*/ 129 w 212"/>
                <a:gd name="T9" fmla="*/ 60 h 175"/>
                <a:gd name="T10" fmla="*/ 122 w 212"/>
                <a:gd name="T11" fmla="*/ 70 h 175"/>
                <a:gd name="T12" fmla="*/ 115 w 212"/>
                <a:gd name="T13" fmla="*/ 81 h 175"/>
                <a:gd name="T14" fmla="*/ 110 w 212"/>
                <a:gd name="T15" fmla="*/ 86 h 175"/>
                <a:gd name="T16" fmla="*/ 98 w 212"/>
                <a:gd name="T17" fmla="*/ 90 h 175"/>
                <a:gd name="T18" fmla="*/ 95 w 212"/>
                <a:gd name="T19" fmla="*/ 87 h 175"/>
                <a:gd name="T20" fmla="*/ 101 w 212"/>
                <a:gd name="T21" fmla="*/ 76 h 175"/>
                <a:gd name="T22" fmla="*/ 102 w 212"/>
                <a:gd name="T23" fmla="*/ 52 h 175"/>
                <a:gd name="T24" fmla="*/ 94 w 212"/>
                <a:gd name="T25" fmla="*/ 55 h 175"/>
                <a:gd name="T26" fmla="*/ 84 w 212"/>
                <a:gd name="T27" fmla="*/ 60 h 175"/>
                <a:gd name="T28" fmla="*/ 85 w 212"/>
                <a:gd name="T29" fmla="*/ 41 h 175"/>
                <a:gd name="T30" fmla="*/ 83 w 212"/>
                <a:gd name="T31" fmla="*/ 27 h 175"/>
                <a:gd name="T32" fmla="*/ 71 w 212"/>
                <a:gd name="T33" fmla="*/ 22 h 175"/>
                <a:gd name="T34" fmla="*/ 63 w 212"/>
                <a:gd name="T35" fmla="*/ 27 h 175"/>
                <a:gd name="T36" fmla="*/ 48 w 212"/>
                <a:gd name="T37" fmla="*/ 21 h 175"/>
                <a:gd name="T38" fmla="*/ 26 w 212"/>
                <a:gd name="T39" fmla="*/ 34 h 175"/>
                <a:gd name="T40" fmla="*/ 18 w 212"/>
                <a:gd name="T41" fmla="*/ 39 h 175"/>
                <a:gd name="T42" fmla="*/ 9 w 212"/>
                <a:gd name="T43" fmla="*/ 37 h 175"/>
                <a:gd name="T44" fmla="*/ 4 w 212"/>
                <a:gd name="T45" fmla="*/ 40 h 175"/>
                <a:gd name="T46" fmla="*/ 2 w 212"/>
                <a:gd name="T47" fmla="*/ 46 h 175"/>
                <a:gd name="T48" fmla="*/ 6 w 212"/>
                <a:gd name="T49" fmla="*/ 55 h 175"/>
                <a:gd name="T50" fmla="*/ 18 w 212"/>
                <a:gd name="T51" fmla="*/ 73 h 175"/>
                <a:gd name="T52" fmla="*/ 25 w 212"/>
                <a:gd name="T53" fmla="*/ 83 h 175"/>
                <a:gd name="T54" fmla="*/ 40 w 212"/>
                <a:gd name="T55" fmla="*/ 106 h 175"/>
                <a:gd name="T56" fmla="*/ 48 w 212"/>
                <a:gd name="T57" fmla="*/ 116 h 175"/>
                <a:gd name="T58" fmla="*/ 38 w 212"/>
                <a:gd name="T59" fmla="*/ 119 h 175"/>
                <a:gd name="T60" fmla="*/ 47 w 212"/>
                <a:gd name="T61" fmla="*/ 124 h 175"/>
                <a:gd name="T62" fmla="*/ 46 w 212"/>
                <a:gd name="T63" fmla="*/ 135 h 175"/>
                <a:gd name="T64" fmla="*/ 44 w 212"/>
                <a:gd name="T65" fmla="*/ 149 h 175"/>
                <a:gd name="T66" fmla="*/ 51 w 212"/>
                <a:gd name="T67" fmla="*/ 163 h 175"/>
                <a:gd name="T68" fmla="*/ 65 w 212"/>
                <a:gd name="T69" fmla="*/ 163 h 175"/>
                <a:gd name="T70" fmla="*/ 72 w 212"/>
                <a:gd name="T71" fmla="*/ 168 h 175"/>
                <a:gd name="T72" fmla="*/ 77 w 212"/>
                <a:gd name="T73" fmla="*/ 175 h 175"/>
                <a:gd name="T74" fmla="*/ 95 w 212"/>
                <a:gd name="T75" fmla="*/ 167 h 175"/>
                <a:gd name="T76" fmla="*/ 116 w 212"/>
                <a:gd name="T77" fmla="*/ 161 h 175"/>
                <a:gd name="T78" fmla="*/ 134 w 212"/>
                <a:gd name="T79" fmla="*/ 151 h 175"/>
                <a:gd name="T80" fmla="*/ 139 w 212"/>
                <a:gd name="T81" fmla="*/ 148 h 175"/>
                <a:gd name="T82" fmla="*/ 150 w 212"/>
                <a:gd name="T83" fmla="*/ 137 h 175"/>
                <a:gd name="T84" fmla="*/ 157 w 212"/>
                <a:gd name="T85" fmla="*/ 129 h 175"/>
                <a:gd name="T86" fmla="*/ 165 w 212"/>
                <a:gd name="T87" fmla="*/ 119 h 175"/>
                <a:gd name="T88" fmla="*/ 179 w 212"/>
                <a:gd name="T89" fmla="*/ 105 h 175"/>
                <a:gd name="T90" fmla="*/ 200 w 212"/>
                <a:gd name="T91" fmla="*/ 86 h 175"/>
                <a:gd name="T92" fmla="*/ 207 w 212"/>
                <a:gd name="T93" fmla="*/ 79 h 175"/>
                <a:gd name="T94" fmla="*/ 212 w 212"/>
                <a:gd name="T95" fmla="*/ 71 h 175"/>
                <a:gd name="T96" fmla="*/ 206 w 212"/>
                <a:gd name="T97" fmla="*/ 61 h 175"/>
                <a:gd name="T98" fmla="*/ 199 w 212"/>
                <a:gd name="T99" fmla="*/ 48 h 175"/>
                <a:gd name="T100" fmla="*/ 200 w 212"/>
                <a:gd name="T101" fmla="*/ 22 h 175"/>
                <a:gd name="T102" fmla="*/ 201 w 212"/>
                <a:gd name="T103" fmla="*/ 7 h 175"/>
                <a:gd name="T104" fmla="*/ 197 w 212"/>
                <a:gd name="T105" fmla="*/ 0 h 175"/>
                <a:gd name="T106" fmla="*/ 180 w 212"/>
                <a:gd name="T107" fmla="*/ 1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2" h="175">
                  <a:moveTo>
                    <a:pt x="180" y="13"/>
                  </a:moveTo>
                  <a:cubicBezTo>
                    <a:pt x="179" y="14"/>
                    <a:pt x="177" y="15"/>
                    <a:pt x="176" y="16"/>
                  </a:cubicBezTo>
                  <a:cubicBezTo>
                    <a:pt x="176" y="17"/>
                    <a:pt x="175" y="19"/>
                    <a:pt x="174" y="20"/>
                  </a:cubicBezTo>
                  <a:cubicBezTo>
                    <a:pt x="171" y="21"/>
                    <a:pt x="173" y="18"/>
                    <a:pt x="172" y="17"/>
                  </a:cubicBezTo>
                  <a:cubicBezTo>
                    <a:pt x="171" y="17"/>
                    <a:pt x="171" y="19"/>
                    <a:pt x="170" y="19"/>
                  </a:cubicBezTo>
                  <a:cubicBezTo>
                    <a:pt x="168" y="21"/>
                    <a:pt x="167" y="21"/>
                    <a:pt x="165" y="23"/>
                  </a:cubicBezTo>
                  <a:cubicBezTo>
                    <a:pt x="165" y="24"/>
                    <a:pt x="165" y="25"/>
                    <a:pt x="164" y="26"/>
                  </a:cubicBezTo>
                  <a:cubicBezTo>
                    <a:pt x="163" y="29"/>
                    <a:pt x="160" y="31"/>
                    <a:pt x="158" y="34"/>
                  </a:cubicBezTo>
                  <a:cubicBezTo>
                    <a:pt x="153" y="40"/>
                    <a:pt x="148" y="48"/>
                    <a:pt x="140" y="51"/>
                  </a:cubicBezTo>
                  <a:cubicBezTo>
                    <a:pt x="135" y="53"/>
                    <a:pt x="132" y="56"/>
                    <a:pt x="129" y="60"/>
                  </a:cubicBezTo>
                  <a:cubicBezTo>
                    <a:pt x="127" y="61"/>
                    <a:pt x="128" y="63"/>
                    <a:pt x="126" y="65"/>
                  </a:cubicBezTo>
                  <a:cubicBezTo>
                    <a:pt x="124" y="67"/>
                    <a:pt x="123" y="68"/>
                    <a:pt x="122" y="70"/>
                  </a:cubicBezTo>
                  <a:cubicBezTo>
                    <a:pt x="121" y="72"/>
                    <a:pt x="121" y="74"/>
                    <a:pt x="120" y="76"/>
                  </a:cubicBezTo>
                  <a:cubicBezTo>
                    <a:pt x="119" y="79"/>
                    <a:pt x="117" y="80"/>
                    <a:pt x="115" y="81"/>
                  </a:cubicBezTo>
                  <a:cubicBezTo>
                    <a:pt x="114" y="82"/>
                    <a:pt x="113" y="83"/>
                    <a:pt x="113" y="84"/>
                  </a:cubicBezTo>
                  <a:cubicBezTo>
                    <a:pt x="111" y="85"/>
                    <a:pt x="112" y="85"/>
                    <a:pt x="110" y="86"/>
                  </a:cubicBezTo>
                  <a:cubicBezTo>
                    <a:pt x="108" y="86"/>
                    <a:pt x="106" y="85"/>
                    <a:pt x="104" y="86"/>
                  </a:cubicBezTo>
                  <a:cubicBezTo>
                    <a:pt x="101" y="86"/>
                    <a:pt x="100" y="88"/>
                    <a:pt x="98" y="90"/>
                  </a:cubicBezTo>
                  <a:cubicBezTo>
                    <a:pt x="97" y="91"/>
                    <a:pt x="98" y="91"/>
                    <a:pt x="96" y="90"/>
                  </a:cubicBezTo>
                  <a:cubicBezTo>
                    <a:pt x="96" y="90"/>
                    <a:pt x="95" y="88"/>
                    <a:pt x="95" y="87"/>
                  </a:cubicBezTo>
                  <a:cubicBezTo>
                    <a:pt x="95" y="85"/>
                    <a:pt x="99" y="83"/>
                    <a:pt x="100" y="81"/>
                  </a:cubicBezTo>
                  <a:cubicBezTo>
                    <a:pt x="101" y="80"/>
                    <a:pt x="101" y="78"/>
                    <a:pt x="101" y="76"/>
                  </a:cubicBezTo>
                  <a:cubicBezTo>
                    <a:pt x="100" y="73"/>
                    <a:pt x="100" y="69"/>
                    <a:pt x="101" y="65"/>
                  </a:cubicBezTo>
                  <a:cubicBezTo>
                    <a:pt x="101" y="61"/>
                    <a:pt x="102" y="57"/>
                    <a:pt x="102" y="52"/>
                  </a:cubicBezTo>
                  <a:cubicBezTo>
                    <a:pt x="100" y="52"/>
                    <a:pt x="99" y="54"/>
                    <a:pt x="98" y="55"/>
                  </a:cubicBezTo>
                  <a:cubicBezTo>
                    <a:pt x="97" y="55"/>
                    <a:pt x="95" y="55"/>
                    <a:pt x="94" y="55"/>
                  </a:cubicBezTo>
                  <a:cubicBezTo>
                    <a:pt x="92" y="56"/>
                    <a:pt x="90" y="56"/>
                    <a:pt x="88" y="57"/>
                  </a:cubicBezTo>
                  <a:cubicBezTo>
                    <a:pt x="87" y="58"/>
                    <a:pt x="86" y="59"/>
                    <a:pt x="84" y="60"/>
                  </a:cubicBezTo>
                  <a:cubicBezTo>
                    <a:pt x="84" y="56"/>
                    <a:pt x="87" y="53"/>
                    <a:pt x="87" y="50"/>
                  </a:cubicBezTo>
                  <a:cubicBezTo>
                    <a:pt x="87" y="47"/>
                    <a:pt x="85" y="44"/>
                    <a:pt x="85" y="41"/>
                  </a:cubicBezTo>
                  <a:cubicBezTo>
                    <a:pt x="84" y="38"/>
                    <a:pt x="84" y="35"/>
                    <a:pt x="83" y="32"/>
                  </a:cubicBezTo>
                  <a:cubicBezTo>
                    <a:pt x="83" y="29"/>
                    <a:pt x="82" y="29"/>
                    <a:pt x="83" y="27"/>
                  </a:cubicBezTo>
                  <a:cubicBezTo>
                    <a:pt x="84" y="25"/>
                    <a:pt x="85" y="25"/>
                    <a:pt x="85" y="23"/>
                  </a:cubicBezTo>
                  <a:cubicBezTo>
                    <a:pt x="80" y="23"/>
                    <a:pt x="75" y="21"/>
                    <a:pt x="71" y="22"/>
                  </a:cubicBezTo>
                  <a:cubicBezTo>
                    <a:pt x="71" y="23"/>
                    <a:pt x="72" y="27"/>
                    <a:pt x="71" y="28"/>
                  </a:cubicBezTo>
                  <a:cubicBezTo>
                    <a:pt x="69" y="29"/>
                    <a:pt x="64" y="28"/>
                    <a:pt x="63" y="27"/>
                  </a:cubicBezTo>
                  <a:cubicBezTo>
                    <a:pt x="60" y="26"/>
                    <a:pt x="61" y="23"/>
                    <a:pt x="59" y="21"/>
                  </a:cubicBezTo>
                  <a:cubicBezTo>
                    <a:pt x="56" y="18"/>
                    <a:pt x="51" y="20"/>
                    <a:pt x="48" y="21"/>
                  </a:cubicBezTo>
                  <a:cubicBezTo>
                    <a:pt x="45" y="21"/>
                    <a:pt x="43" y="23"/>
                    <a:pt x="41" y="24"/>
                  </a:cubicBezTo>
                  <a:cubicBezTo>
                    <a:pt x="35" y="27"/>
                    <a:pt x="30" y="30"/>
                    <a:pt x="26" y="34"/>
                  </a:cubicBezTo>
                  <a:cubicBezTo>
                    <a:pt x="25" y="36"/>
                    <a:pt x="23" y="37"/>
                    <a:pt x="22" y="38"/>
                  </a:cubicBezTo>
                  <a:cubicBezTo>
                    <a:pt x="20" y="38"/>
                    <a:pt x="19" y="39"/>
                    <a:pt x="18" y="39"/>
                  </a:cubicBezTo>
                  <a:cubicBezTo>
                    <a:pt x="17" y="40"/>
                    <a:pt x="16" y="42"/>
                    <a:pt x="15" y="42"/>
                  </a:cubicBezTo>
                  <a:cubicBezTo>
                    <a:pt x="11" y="41"/>
                    <a:pt x="14" y="35"/>
                    <a:pt x="9" y="37"/>
                  </a:cubicBezTo>
                  <a:cubicBezTo>
                    <a:pt x="8" y="38"/>
                    <a:pt x="7" y="39"/>
                    <a:pt x="6" y="39"/>
                  </a:cubicBezTo>
                  <a:cubicBezTo>
                    <a:pt x="6" y="40"/>
                    <a:pt x="4" y="39"/>
                    <a:pt x="4" y="40"/>
                  </a:cubicBezTo>
                  <a:cubicBezTo>
                    <a:pt x="3" y="41"/>
                    <a:pt x="4" y="42"/>
                    <a:pt x="4" y="43"/>
                  </a:cubicBezTo>
                  <a:cubicBezTo>
                    <a:pt x="4" y="45"/>
                    <a:pt x="3" y="45"/>
                    <a:pt x="2" y="46"/>
                  </a:cubicBezTo>
                  <a:cubicBezTo>
                    <a:pt x="1" y="47"/>
                    <a:pt x="0" y="49"/>
                    <a:pt x="1" y="51"/>
                  </a:cubicBezTo>
                  <a:cubicBezTo>
                    <a:pt x="3" y="53"/>
                    <a:pt x="5" y="53"/>
                    <a:pt x="6" y="55"/>
                  </a:cubicBezTo>
                  <a:cubicBezTo>
                    <a:pt x="7" y="57"/>
                    <a:pt x="8" y="59"/>
                    <a:pt x="9" y="61"/>
                  </a:cubicBezTo>
                  <a:cubicBezTo>
                    <a:pt x="12" y="65"/>
                    <a:pt x="15" y="69"/>
                    <a:pt x="18" y="73"/>
                  </a:cubicBezTo>
                  <a:cubicBezTo>
                    <a:pt x="19" y="74"/>
                    <a:pt x="20" y="77"/>
                    <a:pt x="21" y="78"/>
                  </a:cubicBezTo>
                  <a:cubicBezTo>
                    <a:pt x="22" y="80"/>
                    <a:pt x="24" y="82"/>
                    <a:pt x="25" y="83"/>
                  </a:cubicBezTo>
                  <a:cubicBezTo>
                    <a:pt x="28" y="87"/>
                    <a:pt x="31" y="91"/>
                    <a:pt x="33" y="95"/>
                  </a:cubicBezTo>
                  <a:cubicBezTo>
                    <a:pt x="35" y="99"/>
                    <a:pt x="37" y="102"/>
                    <a:pt x="40" y="106"/>
                  </a:cubicBezTo>
                  <a:cubicBezTo>
                    <a:pt x="41" y="108"/>
                    <a:pt x="43" y="110"/>
                    <a:pt x="44" y="112"/>
                  </a:cubicBezTo>
                  <a:cubicBezTo>
                    <a:pt x="45" y="113"/>
                    <a:pt x="48" y="115"/>
                    <a:pt x="48" y="116"/>
                  </a:cubicBezTo>
                  <a:cubicBezTo>
                    <a:pt x="46" y="116"/>
                    <a:pt x="44" y="115"/>
                    <a:pt x="42" y="116"/>
                  </a:cubicBezTo>
                  <a:cubicBezTo>
                    <a:pt x="41" y="117"/>
                    <a:pt x="39" y="118"/>
                    <a:pt x="38" y="119"/>
                  </a:cubicBezTo>
                  <a:cubicBezTo>
                    <a:pt x="39" y="119"/>
                    <a:pt x="40" y="119"/>
                    <a:pt x="40" y="119"/>
                  </a:cubicBezTo>
                  <a:cubicBezTo>
                    <a:pt x="43" y="120"/>
                    <a:pt x="45" y="121"/>
                    <a:pt x="47" y="124"/>
                  </a:cubicBezTo>
                  <a:cubicBezTo>
                    <a:pt x="48" y="125"/>
                    <a:pt x="48" y="127"/>
                    <a:pt x="48" y="129"/>
                  </a:cubicBezTo>
                  <a:cubicBezTo>
                    <a:pt x="48" y="132"/>
                    <a:pt x="46" y="133"/>
                    <a:pt x="46" y="135"/>
                  </a:cubicBezTo>
                  <a:cubicBezTo>
                    <a:pt x="45" y="138"/>
                    <a:pt x="46" y="140"/>
                    <a:pt x="45" y="142"/>
                  </a:cubicBezTo>
                  <a:cubicBezTo>
                    <a:pt x="44" y="144"/>
                    <a:pt x="44" y="146"/>
                    <a:pt x="44" y="149"/>
                  </a:cubicBezTo>
                  <a:cubicBezTo>
                    <a:pt x="44" y="154"/>
                    <a:pt x="47" y="158"/>
                    <a:pt x="47" y="163"/>
                  </a:cubicBezTo>
                  <a:cubicBezTo>
                    <a:pt x="48" y="164"/>
                    <a:pt x="49" y="163"/>
                    <a:pt x="51" y="163"/>
                  </a:cubicBezTo>
                  <a:cubicBezTo>
                    <a:pt x="53" y="163"/>
                    <a:pt x="55" y="163"/>
                    <a:pt x="56" y="163"/>
                  </a:cubicBezTo>
                  <a:cubicBezTo>
                    <a:pt x="59" y="163"/>
                    <a:pt x="62" y="163"/>
                    <a:pt x="65" y="163"/>
                  </a:cubicBezTo>
                  <a:cubicBezTo>
                    <a:pt x="66" y="164"/>
                    <a:pt x="68" y="163"/>
                    <a:pt x="69" y="164"/>
                  </a:cubicBezTo>
                  <a:cubicBezTo>
                    <a:pt x="70" y="165"/>
                    <a:pt x="71" y="167"/>
                    <a:pt x="72" y="168"/>
                  </a:cubicBezTo>
                  <a:cubicBezTo>
                    <a:pt x="73" y="169"/>
                    <a:pt x="74" y="171"/>
                    <a:pt x="75" y="172"/>
                  </a:cubicBezTo>
                  <a:cubicBezTo>
                    <a:pt x="76" y="173"/>
                    <a:pt x="76" y="174"/>
                    <a:pt x="77" y="175"/>
                  </a:cubicBezTo>
                  <a:cubicBezTo>
                    <a:pt x="79" y="174"/>
                    <a:pt x="81" y="173"/>
                    <a:pt x="83" y="171"/>
                  </a:cubicBezTo>
                  <a:cubicBezTo>
                    <a:pt x="87" y="168"/>
                    <a:pt x="90" y="168"/>
                    <a:pt x="95" y="167"/>
                  </a:cubicBezTo>
                  <a:cubicBezTo>
                    <a:pt x="98" y="167"/>
                    <a:pt x="100" y="165"/>
                    <a:pt x="102" y="164"/>
                  </a:cubicBezTo>
                  <a:cubicBezTo>
                    <a:pt x="107" y="163"/>
                    <a:pt x="111" y="162"/>
                    <a:pt x="116" y="161"/>
                  </a:cubicBezTo>
                  <a:cubicBezTo>
                    <a:pt x="118" y="159"/>
                    <a:pt x="121" y="160"/>
                    <a:pt x="123" y="158"/>
                  </a:cubicBezTo>
                  <a:cubicBezTo>
                    <a:pt x="127" y="156"/>
                    <a:pt x="131" y="154"/>
                    <a:pt x="134" y="151"/>
                  </a:cubicBezTo>
                  <a:cubicBezTo>
                    <a:pt x="135" y="151"/>
                    <a:pt x="136" y="150"/>
                    <a:pt x="136" y="150"/>
                  </a:cubicBezTo>
                  <a:cubicBezTo>
                    <a:pt x="137" y="149"/>
                    <a:pt x="138" y="148"/>
                    <a:pt x="139" y="148"/>
                  </a:cubicBezTo>
                  <a:cubicBezTo>
                    <a:pt x="141" y="146"/>
                    <a:pt x="143" y="144"/>
                    <a:pt x="145" y="142"/>
                  </a:cubicBezTo>
                  <a:cubicBezTo>
                    <a:pt x="147" y="141"/>
                    <a:pt x="148" y="139"/>
                    <a:pt x="150" y="137"/>
                  </a:cubicBezTo>
                  <a:cubicBezTo>
                    <a:pt x="151" y="135"/>
                    <a:pt x="153" y="134"/>
                    <a:pt x="154" y="132"/>
                  </a:cubicBezTo>
                  <a:cubicBezTo>
                    <a:pt x="155" y="131"/>
                    <a:pt x="156" y="130"/>
                    <a:pt x="157" y="129"/>
                  </a:cubicBezTo>
                  <a:cubicBezTo>
                    <a:pt x="158" y="128"/>
                    <a:pt x="159" y="127"/>
                    <a:pt x="160" y="126"/>
                  </a:cubicBezTo>
                  <a:cubicBezTo>
                    <a:pt x="161" y="124"/>
                    <a:pt x="163" y="121"/>
                    <a:pt x="165" y="119"/>
                  </a:cubicBezTo>
                  <a:cubicBezTo>
                    <a:pt x="167" y="117"/>
                    <a:pt x="168" y="114"/>
                    <a:pt x="171" y="112"/>
                  </a:cubicBezTo>
                  <a:cubicBezTo>
                    <a:pt x="173" y="110"/>
                    <a:pt x="176" y="108"/>
                    <a:pt x="179" y="105"/>
                  </a:cubicBezTo>
                  <a:cubicBezTo>
                    <a:pt x="182" y="102"/>
                    <a:pt x="186" y="99"/>
                    <a:pt x="189" y="95"/>
                  </a:cubicBezTo>
                  <a:cubicBezTo>
                    <a:pt x="193" y="92"/>
                    <a:pt x="197" y="89"/>
                    <a:pt x="200" y="86"/>
                  </a:cubicBezTo>
                  <a:cubicBezTo>
                    <a:pt x="202" y="84"/>
                    <a:pt x="203" y="82"/>
                    <a:pt x="205" y="80"/>
                  </a:cubicBezTo>
                  <a:cubicBezTo>
                    <a:pt x="205" y="80"/>
                    <a:pt x="206" y="80"/>
                    <a:pt x="207" y="79"/>
                  </a:cubicBezTo>
                  <a:cubicBezTo>
                    <a:pt x="207" y="79"/>
                    <a:pt x="207" y="78"/>
                    <a:pt x="208" y="77"/>
                  </a:cubicBezTo>
                  <a:cubicBezTo>
                    <a:pt x="209" y="75"/>
                    <a:pt x="210" y="73"/>
                    <a:pt x="212" y="71"/>
                  </a:cubicBezTo>
                  <a:cubicBezTo>
                    <a:pt x="212" y="70"/>
                    <a:pt x="212" y="70"/>
                    <a:pt x="212" y="69"/>
                  </a:cubicBezTo>
                  <a:cubicBezTo>
                    <a:pt x="210" y="66"/>
                    <a:pt x="208" y="64"/>
                    <a:pt x="206" y="61"/>
                  </a:cubicBezTo>
                  <a:cubicBezTo>
                    <a:pt x="205" y="58"/>
                    <a:pt x="204" y="57"/>
                    <a:pt x="202" y="54"/>
                  </a:cubicBezTo>
                  <a:cubicBezTo>
                    <a:pt x="200" y="52"/>
                    <a:pt x="199" y="51"/>
                    <a:pt x="199" y="48"/>
                  </a:cubicBezTo>
                  <a:cubicBezTo>
                    <a:pt x="200" y="44"/>
                    <a:pt x="200" y="39"/>
                    <a:pt x="200" y="35"/>
                  </a:cubicBezTo>
                  <a:cubicBezTo>
                    <a:pt x="200" y="30"/>
                    <a:pt x="200" y="26"/>
                    <a:pt x="200" y="22"/>
                  </a:cubicBezTo>
                  <a:cubicBezTo>
                    <a:pt x="200" y="18"/>
                    <a:pt x="198" y="16"/>
                    <a:pt x="199" y="12"/>
                  </a:cubicBezTo>
                  <a:cubicBezTo>
                    <a:pt x="200" y="10"/>
                    <a:pt x="201" y="9"/>
                    <a:pt x="201" y="7"/>
                  </a:cubicBezTo>
                  <a:cubicBezTo>
                    <a:pt x="201" y="4"/>
                    <a:pt x="200" y="4"/>
                    <a:pt x="198" y="1"/>
                  </a:cubicBezTo>
                  <a:cubicBezTo>
                    <a:pt x="198" y="1"/>
                    <a:pt x="197" y="0"/>
                    <a:pt x="197" y="0"/>
                  </a:cubicBezTo>
                  <a:cubicBezTo>
                    <a:pt x="193" y="2"/>
                    <a:pt x="190" y="6"/>
                    <a:pt x="187" y="9"/>
                  </a:cubicBezTo>
                  <a:cubicBezTo>
                    <a:pt x="185" y="10"/>
                    <a:pt x="182" y="11"/>
                    <a:pt x="180" y="13"/>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109"/>
            <p:cNvSpPr>
              <a:spLocks/>
            </p:cNvSpPr>
            <p:nvPr/>
          </p:nvSpPr>
          <p:spPr bwMode="auto">
            <a:xfrm>
              <a:off x="5183188" y="938213"/>
              <a:ext cx="833437" cy="1277938"/>
            </a:xfrm>
            <a:custGeom>
              <a:avLst/>
              <a:gdLst>
                <a:gd name="T0" fmla="*/ 216 w 222"/>
                <a:gd name="T1" fmla="*/ 108 h 341"/>
                <a:gd name="T2" fmla="*/ 213 w 222"/>
                <a:gd name="T3" fmla="*/ 92 h 341"/>
                <a:gd name="T4" fmla="*/ 200 w 222"/>
                <a:gd name="T5" fmla="*/ 84 h 341"/>
                <a:gd name="T6" fmla="*/ 187 w 222"/>
                <a:gd name="T7" fmla="*/ 77 h 341"/>
                <a:gd name="T8" fmla="*/ 176 w 222"/>
                <a:gd name="T9" fmla="*/ 69 h 341"/>
                <a:gd name="T10" fmla="*/ 168 w 222"/>
                <a:gd name="T11" fmla="*/ 69 h 341"/>
                <a:gd name="T12" fmla="*/ 156 w 222"/>
                <a:gd name="T13" fmla="*/ 62 h 341"/>
                <a:gd name="T14" fmla="*/ 139 w 222"/>
                <a:gd name="T15" fmla="*/ 58 h 341"/>
                <a:gd name="T16" fmla="*/ 138 w 222"/>
                <a:gd name="T17" fmla="*/ 48 h 341"/>
                <a:gd name="T18" fmla="*/ 118 w 222"/>
                <a:gd name="T19" fmla="*/ 25 h 341"/>
                <a:gd name="T20" fmla="*/ 113 w 222"/>
                <a:gd name="T21" fmla="*/ 19 h 341"/>
                <a:gd name="T22" fmla="*/ 90 w 222"/>
                <a:gd name="T23" fmla="*/ 14 h 341"/>
                <a:gd name="T24" fmla="*/ 77 w 222"/>
                <a:gd name="T25" fmla="*/ 12 h 341"/>
                <a:gd name="T26" fmla="*/ 63 w 222"/>
                <a:gd name="T27" fmla="*/ 2 h 341"/>
                <a:gd name="T28" fmla="*/ 47 w 222"/>
                <a:gd name="T29" fmla="*/ 12 h 341"/>
                <a:gd name="T30" fmla="*/ 34 w 222"/>
                <a:gd name="T31" fmla="*/ 23 h 341"/>
                <a:gd name="T32" fmla="*/ 53 w 222"/>
                <a:gd name="T33" fmla="*/ 51 h 341"/>
                <a:gd name="T34" fmla="*/ 63 w 222"/>
                <a:gd name="T35" fmla="*/ 69 h 341"/>
                <a:gd name="T36" fmla="*/ 69 w 222"/>
                <a:gd name="T37" fmla="*/ 83 h 341"/>
                <a:gd name="T38" fmla="*/ 58 w 222"/>
                <a:gd name="T39" fmla="*/ 93 h 341"/>
                <a:gd name="T40" fmla="*/ 56 w 222"/>
                <a:gd name="T41" fmla="*/ 111 h 341"/>
                <a:gd name="T42" fmla="*/ 49 w 222"/>
                <a:gd name="T43" fmla="*/ 131 h 341"/>
                <a:gd name="T44" fmla="*/ 31 w 222"/>
                <a:gd name="T45" fmla="*/ 147 h 341"/>
                <a:gd name="T46" fmla="*/ 20 w 222"/>
                <a:gd name="T47" fmla="*/ 161 h 341"/>
                <a:gd name="T48" fmla="*/ 22 w 222"/>
                <a:gd name="T49" fmla="*/ 171 h 341"/>
                <a:gd name="T50" fmla="*/ 16 w 222"/>
                <a:gd name="T51" fmla="*/ 195 h 341"/>
                <a:gd name="T52" fmla="*/ 28 w 222"/>
                <a:gd name="T53" fmla="*/ 208 h 341"/>
                <a:gd name="T54" fmla="*/ 40 w 222"/>
                <a:gd name="T55" fmla="*/ 217 h 341"/>
                <a:gd name="T56" fmla="*/ 35 w 222"/>
                <a:gd name="T57" fmla="*/ 224 h 341"/>
                <a:gd name="T58" fmla="*/ 22 w 222"/>
                <a:gd name="T59" fmla="*/ 236 h 341"/>
                <a:gd name="T60" fmla="*/ 12 w 222"/>
                <a:gd name="T61" fmla="*/ 241 h 341"/>
                <a:gd name="T62" fmla="*/ 5 w 222"/>
                <a:gd name="T63" fmla="*/ 273 h 341"/>
                <a:gd name="T64" fmla="*/ 3 w 222"/>
                <a:gd name="T65" fmla="*/ 321 h 341"/>
                <a:gd name="T66" fmla="*/ 21 w 222"/>
                <a:gd name="T67" fmla="*/ 315 h 341"/>
                <a:gd name="T68" fmla="*/ 33 w 222"/>
                <a:gd name="T69" fmla="*/ 317 h 341"/>
                <a:gd name="T70" fmla="*/ 43 w 222"/>
                <a:gd name="T71" fmla="*/ 320 h 341"/>
                <a:gd name="T72" fmla="*/ 52 w 222"/>
                <a:gd name="T73" fmla="*/ 334 h 341"/>
                <a:gd name="T74" fmla="*/ 68 w 222"/>
                <a:gd name="T75" fmla="*/ 340 h 341"/>
                <a:gd name="T76" fmla="*/ 87 w 222"/>
                <a:gd name="T77" fmla="*/ 325 h 341"/>
                <a:gd name="T78" fmla="*/ 112 w 222"/>
                <a:gd name="T79" fmla="*/ 324 h 341"/>
                <a:gd name="T80" fmla="*/ 134 w 222"/>
                <a:gd name="T81" fmla="*/ 323 h 341"/>
                <a:gd name="T82" fmla="*/ 141 w 222"/>
                <a:gd name="T83" fmla="*/ 316 h 341"/>
                <a:gd name="T84" fmla="*/ 141 w 222"/>
                <a:gd name="T85" fmla="*/ 308 h 341"/>
                <a:gd name="T86" fmla="*/ 138 w 222"/>
                <a:gd name="T87" fmla="*/ 299 h 341"/>
                <a:gd name="T88" fmla="*/ 147 w 222"/>
                <a:gd name="T89" fmla="*/ 283 h 341"/>
                <a:gd name="T90" fmla="*/ 161 w 222"/>
                <a:gd name="T91" fmla="*/ 277 h 341"/>
                <a:gd name="T92" fmla="*/ 174 w 222"/>
                <a:gd name="T93" fmla="*/ 266 h 341"/>
                <a:gd name="T94" fmla="*/ 185 w 222"/>
                <a:gd name="T95" fmla="*/ 247 h 341"/>
                <a:gd name="T96" fmla="*/ 199 w 222"/>
                <a:gd name="T97" fmla="*/ 248 h 341"/>
                <a:gd name="T98" fmla="*/ 205 w 222"/>
                <a:gd name="T99" fmla="*/ 241 h 341"/>
                <a:gd name="T100" fmla="*/ 186 w 222"/>
                <a:gd name="T101" fmla="*/ 212 h 341"/>
                <a:gd name="T102" fmla="*/ 170 w 222"/>
                <a:gd name="T103" fmla="*/ 190 h 341"/>
                <a:gd name="T104" fmla="*/ 163 w 222"/>
                <a:gd name="T105" fmla="*/ 175 h 341"/>
                <a:gd name="T106" fmla="*/ 167 w 222"/>
                <a:gd name="T107" fmla="*/ 168 h 341"/>
                <a:gd name="T108" fmla="*/ 179 w 222"/>
                <a:gd name="T109" fmla="*/ 168 h 341"/>
                <a:gd name="T110" fmla="*/ 202 w 222"/>
                <a:gd name="T111" fmla="*/ 153 h 341"/>
                <a:gd name="T112" fmla="*/ 212 w 222"/>
                <a:gd name="T113" fmla="*/ 14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2" h="341">
                  <a:moveTo>
                    <a:pt x="218" y="131"/>
                  </a:moveTo>
                  <a:cubicBezTo>
                    <a:pt x="219" y="126"/>
                    <a:pt x="222" y="124"/>
                    <a:pt x="221" y="119"/>
                  </a:cubicBezTo>
                  <a:cubicBezTo>
                    <a:pt x="220" y="114"/>
                    <a:pt x="215" y="113"/>
                    <a:pt x="216" y="108"/>
                  </a:cubicBezTo>
                  <a:cubicBezTo>
                    <a:pt x="218" y="104"/>
                    <a:pt x="221" y="100"/>
                    <a:pt x="220" y="96"/>
                  </a:cubicBezTo>
                  <a:cubicBezTo>
                    <a:pt x="219" y="94"/>
                    <a:pt x="219" y="94"/>
                    <a:pt x="217" y="94"/>
                  </a:cubicBezTo>
                  <a:cubicBezTo>
                    <a:pt x="216" y="93"/>
                    <a:pt x="213" y="93"/>
                    <a:pt x="213" y="92"/>
                  </a:cubicBezTo>
                  <a:cubicBezTo>
                    <a:pt x="212" y="90"/>
                    <a:pt x="215" y="90"/>
                    <a:pt x="215" y="89"/>
                  </a:cubicBezTo>
                  <a:cubicBezTo>
                    <a:pt x="216" y="86"/>
                    <a:pt x="211" y="85"/>
                    <a:pt x="210" y="88"/>
                  </a:cubicBezTo>
                  <a:cubicBezTo>
                    <a:pt x="206" y="87"/>
                    <a:pt x="203" y="85"/>
                    <a:pt x="200" y="84"/>
                  </a:cubicBezTo>
                  <a:cubicBezTo>
                    <a:pt x="198" y="83"/>
                    <a:pt x="198" y="83"/>
                    <a:pt x="196" y="82"/>
                  </a:cubicBezTo>
                  <a:cubicBezTo>
                    <a:pt x="195" y="81"/>
                    <a:pt x="194" y="81"/>
                    <a:pt x="192" y="81"/>
                  </a:cubicBezTo>
                  <a:cubicBezTo>
                    <a:pt x="190" y="80"/>
                    <a:pt x="189" y="78"/>
                    <a:pt x="187" y="77"/>
                  </a:cubicBezTo>
                  <a:cubicBezTo>
                    <a:pt x="185" y="77"/>
                    <a:pt x="183" y="76"/>
                    <a:pt x="182" y="76"/>
                  </a:cubicBezTo>
                  <a:cubicBezTo>
                    <a:pt x="180" y="74"/>
                    <a:pt x="178" y="71"/>
                    <a:pt x="178" y="68"/>
                  </a:cubicBezTo>
                  <a:cubicBezTo>
                    <a:pt x="177" y="69"/>
                    <a:pt x="177" y="68"/>
                    <a:pt x="176" y="69"/>
                  </a:cubicBezTo>
                  <a:cubicBezTo>
                    <a:pt x="175" y="69"/>
                    <a:pt x="174" y="69"/>
                    <a:pt x="173" y="70"/>
                  </a:cubicBezTo>
                  <a:cubicBezTo>
                    <a:pt x="171" y="70"/>
                    <a:pt x="172" y="70"/>
                    <a:pt x="171" y="70"/>
                  </a:cubicBezTo>
                  <a:cubicBezTo>
                    <a:pt x="170" y="70"/>
                    <a:pt x="169" y="69"/>
                    <a:pt x="168" y="69"/>
                  </a:cubicBezTo>
                  <a:cubicBezTo>
                    <a:pt x="167" y="68"/>
                    <a:pt x="164" y="66"/>
                    <a:pt x="164" y="65"/>
                  </a:cubicBezTo>
                  <a:cubicBezTo>
                    <a:pt x="163" y="63"/>
                    <a:pt x="163" y="62"/>
                    <a:pt x="161" y="61"/>
                  </a:cubicBezTo>
                  <a:cubicBezTo>
                    <a:pt x="159" y="59"/>
                    <a:pt x="159" y="62"/>
                    <a:pt x="156" y="62"/>
                  </a:cubicBezTo>
                  <a:cubicBezTo>
                    <a:pt x="155" y="63"/>
                    <a:pt x="153" y="63"/>
                    <a:pt x="152" y="63"/>
                  </a:cubicBezTo>
                  <a:cubicBezTo>
                    <a:pt x="149" y="62"/>
                    <a:pt x="148" y="61"/>
                    <a:pt x="146" y="60"/>
                  </a:cubicBezTo>
                  <a:cubicBezTo>
                    <a:pt x="144" y="59"/>
                    <a:pt x="141" y="59"/>
                    <a:pt x="139" y="58"/>
                  </a:cubicBezTo>
                  <a:cubicBezTo>
                    <a:pt x="139" y="57"/>
                    <a:pt x="139" y="55"/>
                    <a:pt x="139" y="54"/>
                  </a:cubicBezTo>
                  <a:cubicBezTo>
                    <a:pt x="139" y="53"/>
                    <a:pt x="138" y="52"/>
                    <a:pt x="138" y="51"/>
                  </a:cubicBezTo>
                  <a:cubicBezTo>
                    <a:pt x="138" y="50"/>
                    <a:pt x="138" y="49"/>
                    <a:pt x="138" y="48"/>
                  </a:cubicBezTo>
                  <a:cubicBezTo>
                    <a:pt x="138" y="44"/>
                    <a:pt x="137" y="43"/>
                    <a:pt x="135" y="41"/>
                  </a:cubicBezTo>
                  <a:cubicBezTo>
                    <a:pt x="130" y="36"/>
                    <a:pt x="126" y="31"/>
                    <a:pt x="120" y="28"/>
                  </a:cubicBezTo>
                  <a:cubicBezTo>
                    <a:pt x="118" y="27"/>
                    <a:pt x="117" y="27"/>
                    <a:pt x="118" y="25"/>
                  </a:cubicBezTo>
                  <a:cubicBezTo>
                    <a:pt x="118" y="23"/>
                    <a:pt x="119" y="22"/>
                    <a:pt x="119" y="21"/>
                  </a:cubicBezTo>
                  <a:cubicBezTo>
                    <a:pt x="120" y="21"/>
                    <a:pt x="120" y="20"/>
                    <a:pt x="120" y="19"/>
                  </a:cubicBezTo>
                  <a:cubicBezTo>
                    <a:pt x="118" y="20"/>
                    <a:pt x="116" y="20"/>
                    <a:pt x="113" y="19"/>
                  </a:cubicBezTo>
                  <a:cubicBezTo>
                    <a:pt x="112" y="20"/>
                    <a:pt x="105" y="19"/>
                    <a:pt x="104" y="17"/>
                  </a:cubicBezTo>
                  <a:cubicBezTo>
                    <a:pt x="100" y="14"/>
                    <a:pt x="105" y="12"/>
                    <a:pt x="98" y="12"/>
                  </a:cubicBezTo>
                  <a:cubicBezTo>
                    <a:pt x="94" y="12"/>
                    <a:pt x="92" y="12"/>
                    <a:pt x="90" y="14"/>
                  </a:cubicBezTo>
                  <a:cubicBezTo>
                    <a:pt x="88" y="15"/>
                    <a:pt x="88" y="15"/>
                    <a:pt x="86" y="16"/>
                  </a:cubicBezTo>
                  <a:cubicBezTo>
                    <a:pt x="85" y="16"/>
                    <a:pt x="82" y="17"/>
                    <a:pt x="80" y="17"/>
                  </a:cubicBezTo>
                  <a:cubicBezTo>
                    <a:pt x="78" y="16"/>
                    <a:pt x="78" y="14"/>
                    <a:pt x="77" y="12"/>
                  </a:cubicBezTo>
                  <a:cubicBezTo>
                    <a:pt x="76" y="11"/>
                    <a:pt x="73" y="9"/>
                    <a:pt x="71" y="9"/>
                  </a:cubicBezTo>
                  <a:cubicBezTo>
                    <a:pt x="70" y="8"/>
                    <a:pt x="68" y="9"/>
                    <a:pt x="67" y="8"/>
                  </a:cubicBezTo>
                  <a:cubicBezTo>
                    <a:pt x="65" y="6"/>
                    <a:pt x="66" y="4"/>
                    <a:pt x="63" y="2"/>
                  </a:cubicBezTo>
                  <a:cubicBezTo>
                    <a:pt x="57" y="0"/>
                    <a:pt x="50" y="4"/>
                    <a:pt x="44" y="4"/>
                  </a:cubicBezTo>
                  <a:cubicBezTo>
                    <a:pt x="44" y="5"/>
                    <a:pt x="43" y="8"/>
                    <a:pt x="44" y="9"/>
                  </a:cubicBezTo>
                  <a:cubicBezTo>
                    <a:pt x="45" y="10"/>
                    <a:pt x="48" y="9"/>
                    <a:pt x="47" y="12"/>
                  </a:cubicBezTo>
                  <a:cubicBezTo>
                    <a:pt x="46" y="14"/>
                    <a:pt x="42" y="14"/>
                    <a:pt x="41" y="15"/>
                  </a:cubicBezTo>
                  <a:cubicBezTo>
                    <a:pt x="40" y="16"/>
                    <a:pt x="38" y="17"/>
                    <a:pt x="37" y="19"/>
                  </a:cubicBezTo>
                  <a:cubicBezTo>
                    <a:pt x="36" y="20"/>
                    <a:pt x="35" y="22"/>
                    <a:pt x="34" y="23"/>
                  </a:cubicBezTo>
                  <a:cubicBezTo>
                    <a:pt x="35" y="26"/>
                    <a:pt x="36" y="28"/>
                    <a:pt x="37" y="29"/>
                  </a:cubicBezTo>
                  <a:cubicBezTo>
                    <a:pt x="40" y="35"/>
                    <a:pt x="42" y="40"/>
                    <a:pt x="47" y="44"/>
                  </a:cubicBezTo>
                  <a:cubicBezTo>
                    <a:pt x="49" y="46"/>
                    <a:pt x="52" y="48"/>
                    <a:pt x="53" y="51"/>
                  </a:cubicBezTo>
                  <a:cubicBezTo>
                    <a:pt x="54" y="54"/>
                    <a:pt x="57" y="56"/>
                    <a:pt x="58" y="59"/>
                  </a:cubicBezTo>
                  <a:cubicBezTo>
                    <a:pt x="59" y="61"/>
                    <a:pt x="59" y="63"/>
                    <a:pt x="60" y="65"/>
                  </a:cubicBezTo>
                  <a:cubicBezTo>
                    <a:pt x="61" y="67"/>
                    <a:pt x="62" y="68"/>
                    <a:pt x="63" y="69"/>
                  </a:cubicBezTo>
                  <a:cubicBezTo>
                    <a:pt x="65" y="70"/>
                    <a:pt x="66" y="71"/>
                    <a:pt x="66" y="72"/>
                  </a:cubicBezTo>
                  <a:cubicBezTo>
                    <a:pt x="66" y="73"/>
                    <a:pt x="65" y="74"/>
                    <a:pt x="65" y="76"/>
                  </a:cubicBezTo>
                  <a:cubicBezTo>
                    <a:pt x="65" y="79"/>
                    <a:pt x="69" y="81"/>
                    <a:pt x="69" y="83"/>
                  </a:cubicBezTo>
                  <a:cubicBezTo>
                    <a:pt x="69" y="83"/>
                    <a:pt x="66" y="85"/>
                    <a:pt x="65" y="85"/>
                  </a:cubicBezTo>
                  <a:cubicBezTo>
                    <a:pt x="63" y="87"/>
                    <a:pt x="61" y="88"/>
                    <a:pt x="59" y="90"/>
                  </a:cubicBezTo>
                  <a:cubicBezTo>
                    <a:pt x="59" y="91"/>
                    <a:pt x="59" y="92"/>
                    <a:pt x="58" y="93"/>
                  </a:cubicBezTo>
                  <a:cubicBezTo>
                    <a:pt x="57" y="93"/>
                    <a:pt x="56" y="93"/>
                    <a:pt x="55" y="94"/>
                  </a:cubicBezTo>
                  <a:cubicBezTo>
                    <a:pt x="55" y="94"/>
                    <a:pt x="55" y="95"/>
                    <a:pt x="55" y="96"/>
                  </a:cubicBezTo>
                  <a:cubicBezTo>
                    <a:pt x="54" y="100"/>
                    <a:pt x="55" y="107"/>
                    <a:pt x="56" y="111"/>
                  </a:cubicBezTo>
                  <a:cubicBezTo>
                    <a:pt x="57" y="115"/>
                    <a:pt x="58" y="119"/>
                    <a:pt x="58" y="123"/>
                  </a:cubicBezTo>
                  <a:cubicBezTo>
                    <a:pt x="56" y="123"/>
                    <a:pt x="54" y="123"/>
                    <a:pt x="53" y="125"/>
                  </a:cubicBezTo>
                  <a:cubicBezTo>
                    <a:pt x="51" y="127"/>
                    <a:pt x="51" y="129"/>
                    <a:pt x="49" y="131"/>
                  </a:cubicBezTo>
                  <a:cubicBezTo>
                    <a:pt x="46" y="134"/>
                    <a:pt x="42" y="133"/>
                    <a:pt x="38" y="133"/>
                  </a:cubicBezTo>
                  <a:cubicBezTo>
                    <a:pt x="34" y="134"/>
                    <a:pt x="28" y="137"/>
                    <a:pt x="29" y="141"/>
                  </a:cubicBezTo>
                  <a:cubicBezTo>
                    <a:pt x="29" y="142"/>
                    <a:pt x="31" y="145"/>
                    <a:pt x="31" y="147"/>
                  </a:cubicBezTo>
                  <a:cubicBezTo>
                    <a:pt x="31" y="148"/>
                    <a:pt x="32" y="151"/>
                    <a:pt x="31" y="153"/>
                  </a:cubicBezTo>
                  <a:cubicBezTo>
                    <a:pt x="28" y="153"/>
                    <a:pt x="28" y="153"/>
                    <a:pt x="26" y="155"/>
                  </a:cubicBezTo>
                  <a:cubicBezTo>
                    <a:pt x="24" y="157"/>
                    <a:pt x="22" y="159"/>
                    <a:pt x="20" y="161"/>
                  </a:cubicBezTo>
                  <a:cubicBezTo>
                    <a:pt x="19" y="162"/>
                    <a:pt x="14" y="164"/>
                    <a:pt x="15" y="166"/>
                  </a:cubicBezTo>
                  <a:cubicBezTo>
                    <a:pt x="16" y="167"/>
                    <a:pt x="18" y="166"/>
                    <a:pt x="19" y="166"/>
                  </a:cubicBezTo>
                  <a:cubicBezTo>
                    <a:pt x="21" y="167"/>
                    <a:pt x="22" y="169"/>
                    <a:pt x="22" y="171"/>
                  </a:cubicBezTo>
                  <a:cubicBezTo>
                    <a:pt x="22" y="173"/>
                    <a:pt x="20" y="173"/>
                    <a:pt x="19" y="175"/>
                  </a:cubicBezTo>
                  <a:cubicBezTo>
                    <a:pt x="16" y="177"/>
                    <a:pt x="16" y="182"/>
                    <a:pt x="16" y="185"/>
                  </a:cubicBezTo>
                  <a:cubicBezTo>
                    <a:pt x="16" y="187"/>
                    <a:pt x="15" y="192"/>
                    <a:pt x="16" y="195"/>
                  </a:cubicBezTo>
                  <a:cubicBezTo>
                    <a:pt x="18" y="199"/>
                    <a:pt x="23" y="199"/>
                    <a:pt x="26" y="200"/>
                  </a:cubicBezTo>
                  <a:cubicBezTo>
                    <a:pt x="27" y="202"/>
                    <a:pt x="27" y="204"/>
                    <a:pt x="27" y="205"/>
                  </a:cubicBezTo>
                  <a:cubicBezTo>
                    <a:pt x="27" y="206"/>
                    <a:pt x="27" y="207"/>
                    <a:pt x="28" y="208"/>
                  </a:cubicBezTo>
                  <a:cubicBezTo>
                    <a:pt x="29" y="209"/>
                    <a:pt x="33" y="208"/>
                    <a:pt x="35" y="210"/>
                  </a:cubicBezTo>
                  <a:cubicBezTo>
                    <a:pt x="37" y="211"/>
                    <a:pt x="39" y="213"/>
                    <a:pt x="42" y="214"/>
                  </a:cubicBezTo>
                  <a:cubicBezTo>
                    <a:pt x="43" y="214"/>
                    <a:pt x="40" y="217"/>
                    <a:pt x="40" y="217"/>
                  </a:cubicBezTo>
                  <a:cubicBezTo>
                    <a:pt x="38" y="218"/>
                    <a:pt x="37" y="219"/>
                    <a:pt x="37" y="221"/>
                  </a:cubicBezTo>
                  <a:cubicBezTo>
                    <a:pt x="36" y="221"/>
                    <a:pt x="37" y="222"/>
                    <a:pt x="37" y="223"/>
                  </a:cubicBezTo>
                  <a:cubicBezTo>
                    <a:pt x="36" y="223"/>
                    <a:pt x="35" y="223"/>
                    <a:pt x="35" y="224"/>
                  </a:cubicBezTo>
                  <a:cubicBezTo>
                    <a:pt x="33" y="225"/>
                    <a:pt x="33" y="226"/>
                    <a:pt x="33" y="228"/>
                  </a:cubicBezTo>
                  <a:cubicBezTo>
                    <a:pt x="32" y="231"/>
                    <a:pt x="30" y="233"/>
                    <a:pt x="30" y="236"/>
                  </a:cubicBezTo>
                  <a:cubicBezTo>
                    <a:pt x="27" y="237"/>
                    <a:pt x="25" y="236"/>
                    <a:pt x="22" y="236"/>
                  </a:cubicBezTo>
                  <a:cubicBezTo>
                    <a:pt x="20" y="236"/>
                    <a:pt x="19" y="236"/>
                    <a:pt x="17" y="237"/>
                  </a:cubicBezTo>
                  <a:cubicBezTo>
                    <a:pt x="15" y="239"/>
                    <a:pt x="17" y="239"/>
                    <a:pt x="15" y="241"/>
                  </a:cubicBezTo>
                  <a:cubicBezTo>
                    <a:pt x="14" y="242"/>
                    <a:pt x="13" y="241"/>
                    <a:pt x="12" y="241"/>
                  </a:cubicBezTo>
                  <a:cubicBezTo>
                    <a:pt x="11" y="242"/>
                    <a:pt x="10" y="244"/>
                    <a:pt x="10" y="245"/>
                  </a:cubicBezTo>
                  <a:cubicBezTo>
                    <a:pt x="7" y="249"/>
                    <a:pt x="5" y="252"/>
                    <a:pt x="5" y="256"/>
                  </a:cubicBezTo>
                  <a:cubicBezTo>
                    <a:pt x="5" y="261"/>
                    <a:pt x="5" y="267"/>
                    <a:pt x="5" y="273"/>
                  </a:cubicBezTo>
                  <a:cubicBezTo>
                    <a:pt x="5" y="279"/>
                    <a:pt x="3" y="285"/>
                    <a:pt x="2" y="291"/>
                  </a:cubicBezTo>
                  <a:cubicBezTo>
                    <a:pt x="1" y="296"/>
                    <a:pt x="0" y="302"/>
                    <a:pt x="0" y="307"/>
                  </a:cubicBezTo>
                  <a:cubicBezTo>
                    <a:pt x="0" y="309"/>
                    <a:pt x="1" y="316"/>
                    <a:pt x="3" y="321"/>
                  </a:cubicBezTo>
                  <a:cubicBezTo>
                    <a:pt x="4" y="320"/>
                    <a:pt x="5" y="319"/>
                    <a:pt x="6" y="319"/>
                  </a:cubicBezTo>
                  <a:cubicBezTo>
                    <a:pt x="7" y="317"/>
                    <a:pt x="8" y="316"/>
                    <a:pt x="10" y="315"/>
                  </a:cubicBezTo>
                  <a:cubicBezTo>
                    <a:pt x="13" y="314"/>
                    <a:pt x="18" y="314"/>
                    <a:pt x="21" y="315"/>
                  </a:cubicBezTo>
                  <a:cubicBezTo>
                    <a:pt x="23" y="316"/>
                    <a:pt x="24" y="316"/>
                    <a:pt x="26" y="316"/>
                  </a:cubicBezTo>
                  <a:cubicBezTo>
                    <a:pt x="27" y="315"/>
                    <a:pt x="28" y="315"/>
                    <a:pt x="29" y="315"/>
                  </a:cubicBezTo>
                  <a:cubicBezTo>
                    <a:pt x="31" y="315"/>
                    <a:pt x="32" y="317"/>
                    <a:pt x="33" y="317"/>
                  </a:cubicBezTo>
                  <a:cubicBezTo>
                    <a:pt x="35" y="318"/>
                    <a:pt x="37" y="318"/>
                    <a:pt x="39" y="319"/>
                  </a:cubicBezTo>
                  <a:cubicBezTo>
                    <a:pt x="40" y="320"/>
                    <a:pt x="40" y="320"/>
                    <a:pt x="41" y="320"/>
                  </a:cubicBezTo>
                  <a:cubicBezTo>
                    <a:pt x="41" y="320"/>
                    <a:pt x="42" y="320"/>
                    <a:pt x="43" y="320"/>
                  </a:cubicBezTo>
                  <a:cubicBezTo>
                    <a:pt x="45" y="321"/>
                    <a:pt x="41" y="325"/>
                    <a:pt x="41" y="327"/>
                  </a:cubicBezTo>
                  <a:cubicBezTo>
                    <a:pt x="41" y="329"/>
                    <a:pt x="46" y="332"/>
                    <a:pt x="48" y="332"/>
                  </a:cubicBezTo>
                  <a:cubicBezTo>
                    <a:pt x="49" y="333"/>
                    <a:pt x="51" y="333"/>
                    <a:pt x="52" y="334"/>
                  </a:cubicBezTo>
                  <a:cubicBezTo>
                    <a:pt x="54" y="335"/>
                    <a:pt x="58" y="336"/>
                    <a:pt x="60" y="338"/>
                  </a:cubicBezTo>
                  <a:cubicBezTo>
                    <a:pt x="61" y="339"/>
                    <a:pt x="62" y="339"/>
                    <a:pt x="64" y="340"/>
                  </a:cubicBezTo>
                  <a:cubicBezTo>
                    <a:pt x="65" y="340"/>
                    <a:pt x="66" y="341"/>
                    <a:pt x="68" y="340"/>
                  </a:cubicBezTo>
                  <a:cubicBezTo>
                    <a:pt x="70" y="340"/>
                    <a:pt x="73" y="338"/>
                    <a:pt x="74" y="336"/>
                  </a:cubicBezTo>
                  <a:cubicBezTo>
                    <a:pt x="76" y="334"/>
                    <a:pt x="79" y="333"/>
                    <a:pt x="81" y="331"/>
                  </a:cubicBezTo>
                  <a:cubicBezTo>
                    <a:pt x="83" y="328"/>
                    <a:pt x="85" y="327"/>
                    <a:pt x="87" y="325"/>
                  </a:cubicBezTo>
                  <a:cubicBezTo>
                    <a:pt x="92" y="321"/>
                    <a:pt x="98" y="318"/>
                    <a:pt x="104" y="319"/>
                  </a:cubicBezTo>
                  <a:cubicBezTo>
                    <a:pt x="105" y="321"/>
                    <a:pt x="105" y="322"/>
                    <a:pt x="105" y="324"/>
                  </a:cubicBezTo>
                  <a:cubicBezTo>
                    <a:pt x="105" y="325"/>
                    <a:pt x="111" y="324"/>
                    <a:pt x="112" y="324"/>
                  </a:cubicBezTo>
                  <a:cubicBezTo>
                    <a:pt x="114" y="324"/>
                    <a:pt x="116" y="324"/>
                    <a:pt x="118" y="325"/>
                  </a:cubicBezTo>
                  <a:cubicBezTo>
                    <a:pt x="121" y="326"/>
                    <a:pt x="122" y="328"/>
                    <a:pt x="126" y="328"/>
                  </a:cubicBezTo>
                  <a:cubicBezTo>
                    <a:pt x="129" y="327"/>
                    <a:pt x="132" y="325"/>
                    <a:pt x="134" y="323"/>
                  </a:cubicBezTo>
                  <a:cubicBezTo>
                    <a:pt x="135" y="322"/>
                    <a:pt x="135" y="322"/>
                    <a:pt x="136" y="321"/>
                  </a:cubicBezTo>
                  <a:cubicBezTo>
                    <a:pt x="137" y="320"/>
                    <a:pt x="137" y="318"/>
                    <a:pt x="138" y="317"/>
                  </a:cubicBezTo>
                  <a:cubicBezTo>
                    <a:pt x="139" y="316"/>
                    <a:pt x="140" y="316"/>
                    <a:pt x="141" y="316"/>
                  </a:cubicBezTo>
                  <a:cubicBezTo>
                    <a:pt x="142" y="315"/>
                    <a:pt x="142" y="314"/>
                    <a:pt x="143" y="313"/>
                  </a:cubicBezTo>
                  <a:cubicBezTo>
                    <a:pt x="144" y="312"/>
                    <a:pt x="145" y="311"/>
                    <a:pt x="145" y="309"/>
                  </a:cubicBezTo>
                  <a:cubicBezTo>
                    <a:pt x="144" y="308"/>
                    <a:pt x="142" y="308"/>
                    <a:pt x="141" y="308"/>
                  </a:cubicBezTo>
                  <a:cubicBezTo>
                    <a:pt x="140" y="307"/>
                    <a:pt x="139" y="307"/>
                    <a:pt x="138" y="306"/>
                  </a:cubicBezTo>
                  <a:cubicBezTo>
                    <a:pt x="137" y="305"/>
                    <a:pt x="136" y="303"/>
                    <a:pt x="136" y="302"/>
                  </a:cubicBezTo>
                  <a:cubicBezTo>
                    <a:pt x="136" y="301"/>
                    <a:pt x="138" y="300"/>
                    <a:pt x="138" y="299"/>
                  </a:cubicBezTo>
                  <a:cubicBezTo>
                    <a:pt x="139" y="298"/>
                    <a:pt x="139" y="297"/>
                    <a:pt x="140" y="296"/>
                  </a:cubicBezTo>
                  <a:cubicBezTo>
                    <a:pt x="141" y="293"/>
                    <a:pt x="143" y="291"/>
                    <a:pt x="144" y="288"/>
                  </a:cubicBezTo>
                  <a:cubicBezTo>
                    <a:pt x="145" y="286"/>
                    <a:pt x="146" y="284"/>
                    <a:pt x="147" y="283"/>
                  </a:cubicBezTo>
                  <a:cubicBezTo>
                    <a:pt x="148" y="281"/>
                    <a:pt x="149" y="280"/>
                    <a:pt x="151" y="280"/>
                  </a:cubicBezTo>
                  <a:cubicBezTo>
                    <a:pt x="153" y="279"/>
                    <a:pt x="154" y="280"/>
                    <a:pt x="156" y="279"/>
                  </a:cubicBezTo>
                  <a:cubicBezTo>
                    <a:pt x="158" y="279"/>
                    <a:pt x="159" y="278"/>
                    <a:pt x="161" y="277"/>
                  </a:cubicBezTo>
                  <a:cubicBezTo>
                    <a:pt x="162" y="277"/>
                    <a:pt x="164" y="277"/>
                    <a:pt x="165" y="277"/>
                  </a:cubicBezTo>
                  <a:cubicBezTo>
                    <a:pt x="168" y="276"/>
                    <a:pt x="171" y="274"/>
                    <a:pt x="173" y="271"/>
                  </a:cubicBezTo>
                  <a:cubicBezTo>
                    <a:pt x="174" y="269"/>
                    <a:pt x="174" y="268"/>
                    <a:pt x="174" y="266"/>
                  </a:cubicBezTo>
                  <a:cubicBezTo>
                    <a:pt x="175" y="264"/>
                    <a:pt x="176" y="263"/>
                    <a:pt x="176" y="261"/>
                  </a:cubicBezTo>
                  <a:cubicBezTo>
                    <a:pt x="177" y="259"/>
                    <a:pt x="177" y="257"/>
                    <a:pt x="177" y="256"/>
                  </a:cubicBezTo>
                  <a:cubicBezTo>
                    <a:pt x="179" y="252"/>
                    <a:pt x="182" y="248"/>
                    <a:pt x="185" y="247"/>
                  </a:cubicBezTo>
                  <a:cubicBezTo>
                    <a:pt x="187" y="246"/>
                    <a:pt x="190" y="246"/>
                    <a:pt x="191" y="246"/>
                  </a:cubicBezTo>
                  <a:cubicBezTo>
                    <a:pt x="192" y="246"/>
                    <a:pt x="193" y="247"/>
                    <a:pt x="194" y="248"/>
                  </a:cubicBezTo>
                  <a:cubicBezTo>
                    <a:pt x="195" y="248"/>
                    <a:pt x="197" y="248"/>
                    <a:pt x="199" y="248"/>
                  </a:cubicBezTo>
                  <a:cubicBezTo>
                    <a:pt x="200" y="247"/>
                    <a:pt x="202" y="246"/>
                    <a:pt x="203" y="245"/>
                  </a:cubicBezTo>
                  <a:cubicBezTo>
                    <a:pt x="205" y="244"/>
                    <a:pt x="207" y="245"/>
                    <a:pt x="209" y="245"/>
                  </a:cubicBezTo>
                  <a:cubicBezTo>
                    <a:pt x="209" y="244"/>
                    <a:pt x="206" y="242"/>
                    <a:pt x="205" y="241"/>
                  </a:cubicBezTo>
                  <a:cubicBezTo>
                    <a:pt x="204" y="239"/>
                    <a:pt x="202" y="237"/>
                    <a:pt x="201" y="235"/>
                  </a:cubicBezTo>
                  <a:cubicBezTo>
                    <a:pt x="198" y="231"/>
                    <a:pt x="196" y="228"/>
                    <a:pt x="194" y="224"/>
                  </a:cubicBezTo>
                  <a:cubicBezTo>
                    <a:pt x="192" y="220"/>
                    <a:pt x="189" y="216"/>
                    <a:pt x="186" y="212"/>
                  </a:cubicBezTo>
                  <a:cubicBezTo>
                    <a:pt x="185" y="211"/>
                    <a:pt x="183" y="209"/>
                    <a:pt x="182" y="207"/>
                  </a:cubicBezTo>
                  <a:cubicBezTo>
                    <a:pt x="181" y="206"/>
                    <a:pt x="180" y="203"/>
                    <a:pt x="179" y="202"/>
                  </a:cubicBezTo>
                  <a:cubicBezTo>
                    <a:pt x="176" y="198"/>
                    <a:pt x="173" y="194"/>
                    <a:pt x="170" y="190"/>
                  </a:cubicBezTo>
                  <a:cubicBezTo>
                    <a:pt x="169" y="188"/>
                    <a:pt x="168" y="186"/>
                    <a:pt x="167" y="184"/>
                  </a:cubicBezTo>
                  <a:cubicBezTo>
                    <a:pt x="166" y="182"/>
                    <a:pt x="164" y="182"/>
                    <a:pt x="162" y="180"/>
                  </a:cubicBezTo>
                  <a:cubicBezTo>
                    <a:pt x="161" y="178"/>
                    <a:pt x="162" y="176"/>
                    <a:pt x="163" y="175"/>
                  </a:cubicBezTo>
                  <a:cubicBezTo>
                    <a:pt x="164" y="174"/>
                    <a:pt x="165" y="174"/>
                    <a:pt x="165" y="172"/>
                  </a:cubicBezTo>
                  <a:cubicBezTo>
                    <a:pt x="165" y="171"/>
                    <a:pt x="164" y="170"/>
                    <a:pt x="165" y="169"/>
                  </a:cubicBezTo>
                  <a:cubicBezTo>
                    <a:pt x="165" y="168"/>
                    <a:pt x="167" y="169"/>
                    <a:pt x="167" y="168"/>
                  </a:cubicBezTo>
                  <a:cubicBezTo>
                    <a:pt x="168" y="168"/>
                    <a:pt x="169" y="167"/>
                    <a:pt x="170" y="166"/>
                  </a:cubicBezTo>
                  <a:cubicBezTo>
                    <a:pt x="175" y="164"/>
                    <a:pt x="172" y="170"/>
                    <a:pt x="176" y="171"/>
                  </a:cubicBezTo>
                  <a:cubicBezTo>
                    <a:pt x="177" y="171"/>
                    <a:pt x="178" y="169"/>
                    <a:pt x="179" y="168"/>
                  </a:cubicBezTo>
                  <a:cubicBezTo>
                    <a:pt x="180" y="168"/>
                    <a:pt x="181" y="167"/>
                    <a:pt x="183" y="167"/>
                  </a:cubicBezTo>
                  <a:cubicBezTo>
                    <a:pt x="184" y="166"/>
                    <a:pt x="186" y="165"/>
                    <a:pt x="187" y="163"/>
                  </a:cubicBezTo>
                  <a:cubicBezTo>
                    <a:pt x="191" y="159"/>
                    <a:pt x="196" y="156"/>
                    <a:pt x="202" y="153"/>
                  </a:cubicBezTo>
                  <a:cubicBezTo>
                    <a:pt x="204" y="152"/>
                    <a:pt x="206" y="150"/>
                    <a:pt x="209" y="150"/>
                  </a:cubicBezTo>
                  <a:cubicBezTo>
                    <a:pt x="209" y="149"/>
                    <a:pt x="210" y="149"/>
                    <a:pt x="211" y="149"/>
                  </a:cubicBezTo>
                  <a:cubicBezTo>
                    <a:pt x="212" y="147"/>
                    <a:pt x="212" y="146"/>
                    <a:pt x="212" y="144"/>
                  </a:cubicBezTo>
                  <a:cubicBezTo>
                    <a:pt x="213" y="139"/>
                    <a:pt x="216" y="135"/>
                    <a:pt x="218" y="131"/>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110"/>
            <p:cNvSpPr>
              <a:spLocks/>
            </p:cNvSpPr>
            <p:nvPr/>
          </p:nvSpPr>
          <p:spPr bwMode="auto">
            <a:xfrm>
              <a:off x="5292725" y="-509587"/>
              <a:ext cx="1341437" cy="2273300"/>
            </a:xfrm>
            <a:custGeom>
              <a:avLst/>
              <a:gdLst>
                <a:gd name="T0" fmla="*/ 317 w 358"/>
                <a:gd name="T1" fmla="*/ 427 h 606"/>
                <a:gd name="T2" fmla="*/ 293 w 358"/>
                <a:gd name="T3" fmla="*/ 410 h 606"/>
                <a:gd name="T4" fmla="*/ 283 w 358"/>
                <a:gd name="T5" fmla="*/ 374 h 606"/>
                <a:gd name="T6" fmla="*/ 274 w 358"/>
                <a:gd name="T7" fmla="*/ 322 h 606"/>
                <a:gd name="T8" fmla="*/ 243 w 358"/>
                <a:gd name="T9" fmla="*/ 311 h 606"/>
                <a:gd name="T10" fmla="*/ 238 w 358"/>
                <a:gd name="T11" fmla="*/ 268 h 606"/>
                <a:gd name="T12" fmla="*/ 232 w 358"/>
                <a:gd name="T13" fmla="*/ 236 h 606"/>
                <a:gd name="T14" fmla="*/ 222 w 358"/>
                <a:gd name="T15" fmla="*/ 220 h 606"/>
                <a:gd name="T16" fmla="*/ 230 w 358"/>
                <a:gd name="T17" fmla="*/ 202 h 606"/>
                <a:gd name="T18" fmla="*/ 244 w 358"/>
                <a:gd name="T19" fmla="*/ 193 h 606"/>
                <a:gd name="T20" fmla="*/ 234 w 358"/>
                <a:gd name="T21" fmla="*/ 175 h 606"/>
                <a:gd name="T22" fmla="*/ 237 w 358"/>
                <a:gd name="T23" fmla="*/ 158 h 606"/>
                <a:gd name="T24" fmla="*/ 238 w 358"/>
                <a:gd name="T25" fmla="*/ 137 h 606"/>
                <a:gd name="T26" fmla="*/ 237 w 358"/>
                <a:gd name="T27" fmla="*/ 119 h 606"/>
                <a:gd name="T28" fmla="*/ 244 w 358"/>
                <a:gd name="T29" fmla="*/ 102 h 606"/>
                <a:gd name="T30" fmla="*/ 257 w 358"/>
                <a:gd name="T31" fmla="*/ 89 h 606"/>
                <a:gd name="T32" fmla="*/ 260 w 358"/>
                <a:gd name="T33" fmla="*/ 67 h 606"/>
                <a:gd name="T34" fmla="*/ 249 w 358"/>
                <a:gd name="T35" fmla="*/ 49 h 606"/>
                <a:gd name="T36" fmla="*/ 196 w 358"/>
                <a:gd name="T37" fmla="*/ 49 h 606"/>
                <a:gd name="T38" fmla="*/ 157 w 358"/>
                <a:gd name="T39" fmla="*/ 45 h 606"/>
                <a:gd name="T40" fmla="*/ 131 w 358"/>
                <a:gd name="T41" fmla="*/ 29 h 606"/>
                <a:gd name="T42" fmla="*/ 113 w 358"/>
                <a:gd name="T43" fmla="*/ 8 h 606"/>
                <a:gd name="T44" fmla="*/ 97 w 358"/>
                <a:gd name="T45" fmla="*/ 8 h 606"/>
                <a:gd name="T46" fmla="*/ 93 w 358"/>
                <a:gd name="T47" fmla="*/ 36 h 606"/>
                <a:gd name="T48" fmla="*/ 79 w 358"/>
                <a:gd name="T49" fmla="*/ 59 h 606"/>
                <a:gd name="T50" fmla="*/ 69 w 358"/>
                <a:gd name="T51" fmla="*/ 70 h 606"/>
                <a:gd name="T52" fmla="*/ 69 w 358"/>
                <a:gd name="T53" fmla="*/ 90 h 606"/>
                <a:gd name="T54" fmla="*/ 63 w 358"/>
                <a:gd name="T55" fmla="*/ 104 h 606"/>
                <a:gd name="T56" fmla="*/ 51 w 358"/>
                <a:gd name="T57" fmla="*/ 122 h 606"/>
                <a:gd name="T58" fmla="*/ 24 w 358"/>
                <a:gd name="T59" fmla="*/ 131 h 606"/>
                <a:gd name="T60" fmla="*/ 15 w 358"/>
                <a:gd name="T61" fmla="*/ 158 h 606"/>
                <a:gd name="T62" fmla="*/ 1 w 358"/>
                <a:gd name="T63" fmla="*/ 182 h 606"/>
                <a:gd name="T64" fmla="*/ 11 w 358"/>
                <a:gd name="T65" fmla="*/ 199 h 606"/>
                <a:gd name="T66" fmla="*/ 26 w 358"/>
                <a:gd name="T67" fmla="*/ 229 h 606"/>
                <a:gd name="T68" fmla="*/ 57 w 358"/>
                <a:gd name="T69" fmla="*/ 227 h 606"/>
                <a:gd name="T70" fmla="*/ 64 w 358"/>
                <a:gd name="T71" fmla="*/ 257 h 606"/>
                <a:gd name="T72" fmla="*/ 77 w 358"/>
                <a:gd name="T73" fmla="*/ 285 h 606"/>
                <a:gd name="T74" fmla="*/ 95 w 358"/>
                <a:gd name="T75" fmla="*/ 323 h 606"/>
                <a:gd name="T76" fmla="*/ 91 w 358"/>
                <a:gd name="T77" fmla="*/ 350 h 606"/>
                <a:gd name="T78" fmla="*/ 95 w 358"/>
                <a:gd name="T79" fmla="*/ 376 h 606"/>
                <a:gd name="T80" fmla="*/ 90 w 358"/>
                <a:gd name="T81" fmla="*/ 407 h 606"/>
                <a:gd name="T82" fmla="*/ 109 w 358"/>
                <a:gd name="T83" fmla="*/ 437 h 606"/>
                <a:gd name="T84" fmla="*/ 127 w 358"/>
                <a:gd name="T85" fmla="*/ 448 h 606"/>
                <a:gd name="T86" fmla="*/ 144 w 358"/>
                <a:gd name="T87" fmla="*/ 456 h 606"/>
                <a:gd name="T88" fmla="*/ 163 w 358"/>
                <a:gd name="T89" fmla="*/ 467 h 606"/>
                <a:gd name="T90" fmla="*/ 184 w 358"/>
                <a:gd name="T91" fmla="*/ 478 h 606"/>
                <a:gd name="T92" fmla="*/ 189 w 358"/>
                <a:gd name="T93" fmla="*/ 517 h 606"/>
                <a:gd name="T94" fmla="*/ 203 w 358"/>
                <a:gd name="T95" fmla="*/ 543 h 606"/>
                <a:gd name="T96" fmla="*/ 217 w 358"/>
                <a:gd name="T97" fmla="*/ 556 h 606"/>
                <a:gd name="T98" fmla="*/ 230 w 358"/>
                <a:gd name="T99" fmla="*/ 570 h 606"/>
                <a:gd name="T100" fmla="*/ 227 w 358"/>
                <a:gd name="T101" fmla="*/ 602 h 606"/>
                <a:gd name="T102" fmla="*/ 245 w 358"/>
                <a:gd name="T103" fmla="*/ 599 h 606"/>
                <a:gd name="T104" fmla="*/ 261 w 358"/>
                <a:gd name="T105" fmla="*/ 575 h 606"/>
                <a:gd name="T106" fmla="*/ 302 w 358"/>
                <a:gd name="T107" fmla="*/ 534 h 606"/>
                <a:gd name="T108" fmla="*/ 319 w 358"/>
                <a:gd name="T109" fmla="*/ 524 h 606"/>
                <a:gd name="T110" fmla="*/ 332 w 358"/>
                <a:gd name="T111" fmla="*/ 474 h 606"/>
                <a:gd name="T112" fmla="*/ 349 w 358"/>
                <a:gd name="T113" fmla="*/ 448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606">
                  <a:moveTo>
                    <a:pt x="357" y="440"/>
                  </a:moveTo>
                  <a:cubicBezTo>
                    <a:pt x="357" y="438"/>
                    <a:pt x="355" y="437"/>
                    <a:pt x="355" y="436"/>
                  </a:cubicBezTo>
                  <a:cubicBezTo>
                    <a:pt x="350" y="433"/>
                    <a:pt x="342" y="435"/>
                    <a:pt x="336" y="435"/>
                  </a:cubicBezTo>
                  <a:cubicBezTo>
                    <a:pt x="332" y="435"/>
                    <a:pt x="334" y="433"/>
                    <a:pt x="334" y="430"/>
                  </a:cubicBezTo>
                  <a:cubicBezTo>
                    <a:pt x="334" y="426"/>
                    <a:pt x="320" y="427"/>
                    <a:pt x="317" y="427"/>
                  </a:cubicBezTo>
                  <a:cubicBezTo>
                    <a:pt x="317" y="424"/>
                    <a:pt x="313" y="425"/>
                    <a:pt x="311" y="425"/>
                  </a:cubicBezTo>
                  <a:cubicBezTo>
                    <a:pt x="309" y="424"/>
                    <a:pt x="309" y="423"/>
                    <a:pt x="307" y="422"/>
                  </a:cubicBezTo>
                  <a:cubicBezTo>
                    <a:pt x="306" y="421"/>
                    <a:pt x="305" y="421"/>
                    <a:pt x="303" y="420"/>
                  </a:cubicBezTo>
                  <a:cubicBezTo>
                    <a:pt x="301" y="420"/>
                    <a:pt x="298" y="418"/>
                    <a:pt x="296" y="417"/>
                  </a:cubicBezTo>
                  <a:cubicBezTo>
                    <a:pt x="293" y="415"/>
                    <a:pt x="294" y="413"/>
                    <a:pt x="293" y="410"/>
                  </a:cubicBezTo>
                  <a:cubicBezTo>
                    <a:pt x="293" y="405"/>
                    <a:pt x="294" y="400"/>
                    <a:pt x="293" y="395"/>
                  </a:cubicBezTo>
                  <a:cubicBezTo>
                    <a:pt x="292" y="392"/>
                    <a:pt x="291" y="391"/>
                    <a:pt x="292" y="388"/>
                  </a:cubicBezTo>
                  <a:cubicBezTo>
                    <a:pt x="292" y="385"/>
                    <a:pt x="292" y="384"/>
                    <a:pt x="289" y="384"/>
                  </a:cubicBezTo>
                  <a:cubicBezTo>
                    <a:pt x="286" y="383"/>
                    <a:pt x="285" y="382"/>
                    <a:pt x="284" y="379"/>
                  </a:cubicBezTo>
                  <a:cubicBezTo>
                    <a:pt x="283" y="377"/>
                    <a:pt x="283" y="375"/>
                    <a:pt x="283" y="374"/>
                  </a:cubicBezTo>
                  <a:cubicBezTo>
                    <a:pt x="281" y="366"/>
                    <a:pt x="283" y="360"/>
                    <a:pt x="283" y="353"/>
                  </a:cubicBezTo>
                  <a:cubicBezTo>
                    <a:pt x="288" y="352"/>
                    <a:pt x="292" y="352"/>
                    <a:pt x="290" y="347"/>
                  </a:cubicBezTo>
                  <a:cubicBezTo>
                    <a:pt x="288" y="343"/>
                    <a:pt x="285" y="340"/>
                    <a:pt x="283" y="336"/>
                  </a:cubicBezTo>
                  <a:cubicBezTo>
                    <a:pt x="281" y="333"/>
                    <a:pt x="281" y="329"/>
                    <a:pt x="279" y="325"/>
                  </a:cubicBezTo>
                  <a:cubicBezTo>
                    <a:pt x="278" y="322"/>
                    <a:pt x="277" y="323"/>
                    <a:pt x="274" y="322"/>
                  </a:cubicBezTo>
                  <a:cubicBezTo>
                    <a:pt x="271" y="322"/>
                    <a:pt x="270" y="322"/>
                    <a:pt x="268" y="321"/>
                  </a:cubicBezTo>
                  <a:cubicBezTo>
                    <a:pt x="266" y="320"/>
                    <a:pt x="264" y="320"/>
                    <a:pt x="262" y="319"/>
                  </a:cubicBezTo>
                  <a:cubicBezTo>
                    <a:pt x="260" y="318"/>
                    <a:pt x="259" y="317"/>
                    <a:pt x="257" y="317"/>
                  </a:cubicBezTo>
                  <a:cubicBezTo>
                    <a:pt x="253" y="316"/>
                    <a:pt x="248" y="319"/>
                    <a:pt x="245" y="316"/>
                  </a:cubicBezTo>
                  <a:cubicBezTo>
                    <a:pt x="244" y="315"/>
                    <a:pt x="244" y="312"/>
                    <a:pt x="243" y="311"/>
                  </a:cubicBezTo>
                  <a:cubicBezTo>
                    <a:pt x="241" y="309"/>
                    <a:pt x="240" y="307"/>
                    <a:pt x="239" y="305"/>
                  </a:cubicBezTo>
                  <a:cubicBezTo>
                    <a:pt x="237" y="300"/>
                    <a:pt x="234" y="296"/>
                    <a:pt x="232" y="292"/>
                  </a:cubicBezTo>
                  <a:cubicBezTo>
                    <a:pt x="232" y="289"/>
                    <a:pt x="229" y="286"/>
                    <a:pt x="230" y="283"/>
                  </a:cubicBezTo>
                  <a:cubicBezTo>
                    <a:pt x="230" y="281"/>
                    <a:pt x="232" y="279"/>
                    <a:pt x="234" y="278"/>
                  </a:cubicBezTo>
                  <a:cubicBezTo>
                    <a:pt x="237" y="275"/>
                    <a:pt x="238" y="273"/>
                    <a:pt x="238" y="268"/>
                  </a:cubicBezTo>
                  <a:cubicBezTo>
                    <a:pt x="238" y="264"/>
                    <a:pt x="239" y="261"/>
                    <a:pt x="239" y="258"/>
                  </a:cubicBezTo>
                  <a:cubicBezTo>
                    <a:pt x="239" y="256"/>
                    <a:pt x="239" y="254"/>
                    <a:pt x="239" y="252"/>
                  </a:cubicBezTo>
                  <a:cubicBezTo>
                    <a:pt x="239" y="249"/>
                    <a:pt x="238" y="249"/>
                    <a:pt x="237" y="247"/>
                  </a:cubicBezTo>
                  <a:cubicBezTo>
                    <a:pt x="236" y="245"/>
                    <a:pt x="236" y="243"/>
                    <a:pt x="236" y="241"/>
                  </a:cubicBezTo>
                  <a:cubicBezTo>
                    <a:pt x="236" y="238"/>
                    <a:pt x="235" y="238"/>
                    <a:pt x="232" y="236"/>
                  </a:cubicBezTo>
                  <a:cubicBezTo>
                    <a:pt x="230" y="235"/>
                    <a:pt x="229" y="234"/>
                    <a:pt x="227" y="233"/>
                  </a:cubicBezTo>
                  <a:cubicBezTo>
                    <a:pt x="225" y="232"/>
                    <a:pt x="223" y="231"/>
                    <a:pt x="221" y="229"/>
                  </a:cubicBezTo>
                  <a:cubicBezTo>
                    <a:pt x="221" y="229"/>
                    <a:pt x="217" y="227"/>
                    <a:pt x="217" y="227"/>
                  </a:cubicBezTo>
                  <a:cubicBezTo>
                    <a:pt x="217" y="226"/>
                    <a:pt x="216" y="225"/>
                    <a:pt x="217" y="225"/>
                  </a:cubicBezTo>
                  <a:cubicBezTo>
                    <a:pt x="219" y="225"/>
                    <a:pt x="221" y="222"/>
                    <a:pt x="222" y="220"/>
                  </a:cubicBezTo>
                  <a:cubicBezTo>
                    <a:pt x="223" y="220"/>
                    <a:pt x="224" y="220"/>
                    <a:pt x="224" y="219"/>
                  </a:cubicBezTo>
                  <a:cubicBezTo>
                    <a:pt x="225" y="218"/>
                    <a:pt x="224" y="217"/>
                    <a:pt x="225" y="216"/>
                  </a:cubicBezTo>
                  <a:cubicBezTo>
                    <a:pt x="226" y="214"/>
                    <a:pt x="231" y="216"/>
                    <a:pt x="230" y="213"/>
                  </a:cubicBezTo>
                  <a:cubicBezTo>
                    <a:pt x="230" y="210"/>
                    <a:pt x="227" y="210"/>
                    <a:pt x="225" y="209"/>
                  </a:cubicBezTo>
                  <a:cubicBezTo>
                    <a:pt x="221" y="207"/>
                    <a:pt x="228" y="204"/>
                    <a:pt x="230" y="202"/>
                  </a:cubicBezTo>
                  <a:cubicBezTo>
                    <a:pt x="231" y="201"/>
                    <a:pt x="231" y="200"/>
                    <a:pt x="232" y="199"/>
                  </a:cubicBezTo>
                  <a:cubicBezTo>
                    <a:pt x="233" y="199"/>
                    <a:pt x="234" y="198"/>
                    <a:pt x="234" y="197"/>
                  </a:cubicBezTo>
                  <a:cubicBezTo>
                    <a:pt x="235" y="197"/>
                    <a:pt x="236" y="197"/>
                    <a:pt x="237" y="196"/>
                  </a:cubicBezTo>
                  <a:cubicBezTo>
                    <a:pt x="238" y="195"/>
                    <a:pt x="238" y="194"/>
                    <a:pt x="239" y="193"/>
                  </a:cubicBezTo>
                  <a:cubicBezTo>
                    <a:pt x="240" y="190"/>
                    <a:pt x="241" y="192"/>
                    <a:pt x="244" y="193"/>
                  </a:cubicBezTo>
                  <a:cubicBezTo>
                    <a:pt x="245" y="193"/>
                    <a:pt x="250" y="193"/>
                    <a:pt x="251" y="192"/>
                  </a:cubicBezTo>
                  <a:cubicBezTo>
                    <a:pt x="253" y="190"/>
                    <a:pt x="248" y="189"/>
                    <a:pt x="246" y="188"/>
                  </a:cubicBezTo>
                  <a:cubicBezTo>
                    <a:pt x="245" y="186"/>
                    <a:pt x="244" y="184"/>
                    <a:pt x="243" y="183"/>
                  </a:cubicBezTo>
                  <a:cubicBezTo>
                    <a:pt x="241" y="182"/>
                    <a:pt x="237" y="182"/>
                    <a:pt x="236" y="180"/>
                  </a:cubicBezTo>
                  <a:cubicBezTo>
                    <a:pt x="235" y="179"/>
                    <a:pt x="235" y="177"/>
                    <a:pt x="234" y="175"/>
                  </a:cubicBezTo>
                  <a:cubicBezTo>
                    <a:pt x="232" y="173"/>
                    <a:pt x="230" y="173"/>
                    <a:pt x="229" y="171"/>
                  </a:cubicBezTo>
                  <a:cubicBezTo>
                    <a:pt x="229" y="170"/>
                    <a:pt x="229" y="169"/>
                    <a:pt x="229" y="168"/>
                  </a:cubicBezTo>
                  <a:cubicBezTo>
                    <a:pt x="229" y="167"/>
                    <a:pt x="227" y="167"/>
                    <a:pt x="227" y="166"/>
                  </a:cubicBezTo>
                  <a:cubicBezTo>
                    <a:pt x="227" y="164"/>
                    <a:pt x="227" y="163"/>
                    <a:pt x="228" y="161"/>
                  </a:cubicBezTo>
                  <a:cubicBezTo>
                    <a:pt x="231" y="158"/>
                    <a:pt x="234" y="160"/>
                    <a:pt x="237" y="158"/>
                  </a:cubicBezTo>
                  <a:cubicBezTo>
                    <a:pt x="238" y="157"/>
                    <a:pt x="237" y="155"/>
                    <a:pt x="238" y="154"/>
                  </a:cubicBezTo>
                  <a:cubicBezTo>
                    <a:pt x="239" y="152"/>
                    <a:pt x="240" y="153"/>
                    <a:pt x="241" y="151"/>
                  </a:cubicBezTo>
                  <a:cubicBezTo>
                    <a:pt x="241" y="149"/>
                    <a:pt x="241" y="148"/>
                    <a:pt x="240" y="147"/>
                  </a:cubicBezTo>
                  <a:cubicBezTo>
                    <a:pt x="240" y="145"/>
                    <a:pt x="238" y="145"/>
                    <a:pt x="238" y="143"/>
                  </a:cubicBezTo>
                  <a:cubicBezTo>
                    <a:pt x="237" y="141"/>
                    <a:pt x="238" y="139"/>
                    <a:pt x="238" y="137"/>
                  </a:cubicBezTo>
                  <a:cubicBezTo>
                    <a:pt x="238" y="135"/>
                    <a:pt x="238" y="134"/>
                    <a:pt x="238" y="132"/>
                  </a:cubicBezTo>
                  <a:cubicBezTo>
                    <a:pt x="238" y="131"/>
                    <a:pt x="237" y="130"/>
                    <a:pt x="238" y="129"/>
                  </a:cubicBezTo>
                  <a:cubicBezTo>
                    <a:pt x="238" y="127"/>
                    <a:pt x="239" y="127"/>
                    <a:pt x="241" y="126"/>
                  </a:cubicBezTo>
                  <a:cubicBezTo>
                    <a:pt x="243" y="125"/>
                    <a:pt x="243" y="125"/>
                    <a:pt x="242" y="123"/>
                  </a:cubicBezTo>
                  <a:cubicBezTo>
                    <a:pt x="241" y="121"/>
                    <a:pt x="239" y="120"/>
                    <a:pt x="237" y="119"/>
                  </a:cubicBezTo>
                  <a:cubicBezTo>
                    <a:pt x="234" y="118"/>
                    <a:pt x="230" y="120"/>
                    <a:pt x="227" y="117"/>
                  </a:cubicBezTo>
                  <a:cubicBezTo>
                    <a:pt x="225" y="114"/>
                    <a:pt x="227" y="114"/>
                    <a:pt x="229" y="112"/>
                  </a:cubicBezTo>
                  <a:cubicBezTo>
                    <a:pt x="230" y="111"/>
                    <a:pt x="232" y="109"/>
                    <a:pt x="233" y="108"/>
                  </a:cubicBezTo>
                  <a:cubicBezTo>
                    <a:pt x="235" y="106"/>
                    <a:pt x="237" y="105"/>
                    <a:pt x="239" y="105"/>
                  </a:cubicBezTo>
                  <a:cubicBezTo>
                    <a:pt x="241" y="104"/>
                    <a:pt x="242" y="104"/>
                    <a:pt x="244" y="102"/>
                  </a:cubicBezTo>
                  <a:cubicBezTo>
                    <a:pt x="245" y="101"/>
                    <a:pt x="246" y="101"/>
                    <a:pt x="247" y="100"/>
                  </a:cubicBezTo>
                  <a:cubicBezTo>
                    <a:pt x="248" y="100"/>
                    <a:pt x="248" y="100"/>
                    <a:pt x="249" y="99"/>
                  </a:cubicBezTo>
                  <a:cubicBezTo>
                    <a:pt x="250" y="98"/>
                    <a:pt x="250" y="97"/>
                    <a:pt x="251" y="96"/>
                  </a:cubicBezTo>
                  <a:cubicBezTo>
                    <a:pt x="252" y="95"/>
                    <a:pt x="252" y="95"/>
                    <a:pt x="254" y="94"/>
                  </a:cubicBezTo>
                  <a:cubicBezTo>
                    <a:pt x="255" y="94"/>
                    <a:pt x="259" y="92"/>
                    <a:pt x="257" y="89"/>
                  </a:cubicBezTo>
                  <a:cubicBezTo>
                    <a:pt x="256" y="87"/>
                    <a:pt x="253" y="89"/>
                    <a:pt x="253" y="87"/>
                  </a:cubicBezTo>
                  <a:cubicBezTo>
                    <a:pt x="252" y="85"/>
                    <a:pt x="254" y="85"/>
                    <a:pt x="254" y="84"/>
                  </a:cubicBezTo>
                  <a:cubicBezTo>
                    <a:pt x="255" y="82"/>
                    <a:pt x="255" y="83"/>
                    <a:pt x="255" y="81"/>
                  </a:cubicBezTo>
                  <a:cubicBezTo>
                    <a:pt x="255" y="78"/>
                    <a:pt x="254" y="78"/>
                    <a:pt x="257" y="77"/>
                  </a:cubicBezTo>
                  <a:cubicBezTo>
                    <a:pt x="261" y="74"/>
                    <a:pt x="261" y="71"/>
                    <a:pt x="260" y="67"/>
                  </a:cubicBezTo>
                  <a:cubicBezTo>
                    <a:pt x="260" y="62"/>
                    <a:pt x="257" y="59"/>
                    <a:pt x="254" y="56"/>
                  </a:cubicBezTo>
                  <a:cubicBezTo>
                    <a:pt x="253" y="55"/>
                    <a:pt x="253" y="55"/>
                    <a:pt x="252" y="54"/>
                  </a:cubicBezTo>
                  <a:cubicBezTo>
                    <a:pt x="252" y="53"/>
                    <a:pt x="252" y="52"/>
                    <a:pt x="251" y="51"/>
                  </a:cubicBezTo>
                  <a:cubicBezTo>
                    <a:pt x="251" y="50"/>
                    <a:pt x="250" y="49"/>
                    <a:pt x="250" y="49"/>
                  </a:cubicBezTo>
                  <a:cubicBezTo>
                    <a:pt x="249" y="49"/>
                    <a:pt x="249" y="49"/>
                    <a:pt x="249" y="49"/>
                  </a:cubicBezTo>
                  <a:cubicBezTo>
                    <a:pt x="246" y="50"/>
                    <a:pt x="242" y="48"/>
                    <a:pt x="238" y="49"/>
                  </a:cubicBezTo>
                  <a:cubicBezTo>
                    <a:pt x="236" y="50"/>
                    <a:pt x="233" y="50"/>
                    <a:pt x="231" y="50"/>
                  </a:cubicBezTo>
                  <a:cubicBezTo>
                    <a:pt x="228" y="49"/>
                    <a:pt x="222" y="47"/>
                    <a:pt x="219" y="46"/>
                  </a:cubicBezTo>
                  <a:cubicBezTo>
                    <a:pt x="215" y="43"/>
                    <a:pt x="209" y="45"/>
                    <a:pt x="204" y="46"/>
                  </a:cubicBezTo>
                  <a:cubicBezTo>
                    <a:pt x="201" y="46"/>
                    <a:pt x="197" y="45"/>
                    <a:pt x="196" y="49"/>
                  </a:cubicBezTo>
                  <a:cubicBezTo>
                    <a:pt x="195" y="51"/>
                    <a:pt x="192" y="50"/>
                    <a:pt x="190" y="52"/>
                  </a:cubicBezTo>
                  <a:cubicBezTo>
                    <a:pt x="186" y="57"/>
                    <a:pt x="182" y="45"/>
                    <a:pt x="179" y="43"/>
                  </a:cubicBezTo>
                  <a:cubicBezTo>
                    <a:pt x="173" y="39"/>
                    <a:pt x="172" y="43"/>
                    <a:pt x="170" y="49"/>
                  </a:cubicBezTo>
                  <a:cubicBezTo>
                    <a:pt x="167" y="49"/>
                    <a:pt x="164" y="49"/>
                    <a:pt x="161" y="49"/>
                  </a:cubicBezTo>
                  <a:cubicBezTo>
                    <a:pt x="160" y="48"/>
                    <a:pt x="158" y="45"/>
                    <a:pt x="157" y="45"/>
                  </a:cubicBezTo>
                  <a:cubicBezTo>
                    <a:pt x="156" y="49"/>
                    <a:pt x="153" y="55"/>
                    <a:pt x="148" y="55"/>
                  </a:cubicBezTo>
                  <a:cubicBezTo>
                    <a:pt x="144" y="54"/>
                    <a:pt x="142" y="49"/>
                    <a:pt x="140" y="46"/>
                  </a:cubicBezTo>
                  <a:cubicBezTo>
                    <a:pt x="139" y="45"/>
                    <a:pt x="139" y="43"/>
                    <a:pt x="138" y="41"/>
                  </a:cubicBezTo>
                  <a:cubicBezTo>
                    <a:pt x="137" y="40"/>
                    <a:pt x="136" y="41"/>
                    <a:pt x="135" y="40"/>
                  </a:cubicBezTo>
                  <a:cubicBezTo>
                    <a:pt x="131" y="39"/>
                    <a:pt x="130" y="33"/>
                    <a:pt x="131" y="29"/>
                  </a:cubicBezTo>
                  <a:cubicBezTo>
                    <a:pt x="132" y="25"/>
                    <a:pt x="132" y="20"/>
                    <a:pt x="136" y="16"/>
                  </a:cubicBezTo>
                  <a:cubicBezTo>
                    <a:pt x="139" y="14"/>
                    <a:pt x="131" y="13"/>
                    <a:pt x="130" y="13"/>
                  </a:cubicBezTo>
                  <a:cubicBezTo>
                    <a:pt x="128" y="12"/>
                    <a:pt x="126" y="11"/>
                    <a:pt x="125" y="11"/>
                  </a:cubicBezTo>
                  <a:cubicBezTo>
                    <a:pt x="123" y="10"/>
                    <a:pt x="123" y="9"/>
                    <a:pt x="122" y="8"/>
                  </a:cubicBezTo>
                  <a:cubicBezTo>
                    <a:pt x="119" y="8"/>
                    <a:pt x="116" y="8"/>
                    <a:pt x="113" y="8"/>
                  </a:cubicBezTo>
                  <a:cubicBezTo>
                    <a:pt x="110" y="7"/>
                    <a:pt x="104" y="5"/>
                    <a:pt x="102" y="2"/>
                  </a:cubicBezTo>
                  <a:cubicBezTo>
                    <a:pt x="101" y="0"/>
                    <a:pt x="99" y="0"/>
                    <a:pt x="96" y="0"/>
                  </a:cubicBezTo>
                  <a:cubicBezTo>
                    <a:pt x="96" y="1"/>
                    <a:pt x="96" y="2"/>
                    <a:pt x="96" y="3"/>
                  </a:cubicBezTo>
                  <a:cubicBezTo>
                    <a:pt x="96" y="4"/>
                    <a:pt x="95" y="4"/>
                    <a:pt x="95" y="5"/>
                  </a:cubicBezTo>
                  <a:cubicBezTo>
                    <a:pt x="95" y="6"/>
                    <a:pt x="96" y="7"/>
                    <a:pt x="97" y="8"/>
                  </a:cubicBezTo>
                  <a:cubicBezTo>
                    <a:pt x="97" y="9"/>
                    <a:pt x="95" y="10"/>
                    <a:pt x="95" y="12"/>
                  </a:cubicBezTo>
                  <a:cubicBezTo>
                    <a:pt x="95" y="14"/>
                    <a:pt x="96" y="15"/>
                    <a:pt x="96" y="17"/>
                  </a:cubicBezTo>
                  <a:cubicBezTo>
                    <a:pt x="96" y="20"/>
                    <a:pt x="96" y="23"/>
                    <a:pt x="95" y="26"/>
                  </a:cubicBezTo>
                  <a:cubicBezTo>
                    <a:pt x="94" y="27"/>
                    <a:pt x="93" y="28"/>
                    <a:pt x="93" y="30"/>
                  </a:cubicBezTo>
                  <a:cubicBezTo>
                    <a:pt x="93" y="32"/>
                    <a:pt x="93" y="34"/>
                    <a:pt x="93" y="36"/>
                  </a:cubicBezTo>
                  <a:cubicBezTo>
                    <a:pt x="92" y="39"/>
                    <a:pt x="91" y="38"/>
                    <a:pt x="89" y="40"/>
                  </a:cubicBezTo>
                  <a:cubicBezTo>
                    <a:pt x="88" y="41"/>
                    <a:pt x="88" y="43"/>
                    <a:pt x="87" y="45"/>
                  </a:cubicBezTo>
                  <a:cubicBezTo>
                    <a:pt x="86" y="48"/>
                    <a:pt x="83" y="49"/>
                    <a:pt x="80" y="52"/>
                  </a:cubicBezTo>
                  <a:cubicBezTo>
                    <a:pt x="79" y="53"/>
                    <a:pt x="78" y="55"/>
                    <a:pt x="77" y="56"/>
                  </a:cubicBezTo>
                  <a:cubicBezTo>
                    <a:pt x="77" y="58"/>
                    <a:pt x="78" y="58"/>
                    <a:pt x="79" y="59"/>
                  </a:cubicBezTo>
                  <a:cubicBezTo>
                    <a:pt x="79" y="60"/>
                    <a:pt x="79" y="60"/>
                    <a:pt x="79" y="61"/>
                  </a:cubicBezTo>
                  <a:cubicBezTo>
                    <a:pt x="79" y="62"/>
                    <a:pt x="79" y="64"/>
                    <a:pt x="79" y="65"/>
                  </a:cubicBezTo>
                  <a:cubicBezTo>
                    <a:pt x="78" y="66"/>
                    <a:pt x="74" y="67"/>
                    <a:pt x="73" y="69"/>
                  </a:cubicBezTo>
                  <a:cubicBezTo>
                    <a:pt x="72" y="69"/>
                    <a:pt x="72" y="69"/>
                    <a:pt x="72" y="70"/>
                  </a:cubicBezTo>
                  <a:cubicBezTo>
                    <a:pt x="71" y="70"/>
                    <a:pt x="70" y="70"/>
                    <a:pt x="69" y="70"/>
                  </a:cubicBezTo>
                  <a:cubicBezTo>
                    <a:pt x="68" y="71"/>
                    <a:pt x="67" y="72"/>
                    <a:pt x="68" y="74"/>
                  </a:cubicBezTo>
                  <a:cubicBezTo>
                    <a:pt x="68" y="75"/>
                    <a:pt x="69" y="77"/>
                    <a:pt x="68" y="79"/>
                  </a:cubicBezTo>
                  <a:cubicBezTo>
                    <a:pt x="67" y="81"/>
                    <a:pt x="65" y="83"/>
                    <a:pt x="66" y="86"/>
                  </a:cubicBezTo>
                  <a:cubicBezTo>
                    <a:pt x="67" y="88"/>
                    <a:pt x="67" y="86"/>
                    <a:pt x="68" y="87"/>
                  </a:cubicBezTo>
                  <a:cubicBezTo>
                    <a:pt x="69" y="88"/>
                    <a:pt x="69" y="88"/>
                    <a:pt x="69" y="90"/>
                  </a:cubicBezTo>
                  <a:cubicBezTo>
                    <a:pt x="69" y="91"/>
                    <a:pt x="70" y="91"/>
                    <a:pt x="70" y="92"/>
                  </a:cubicBezTo>
                  <a:cubicBezTo>
                    <a:pt x="71" y="94"/>
                    <a:pt x="72" y="95"/>
                    <a:pt x="72" y="97"/>
                  </a:cubicBezTo>
                  <a:cubicBezTo>
                    <a:pt x="72" y="100"/>
                    <a:pt x="69" y="100"/>
                    <a:pt x="68" y="102"/>
                  </a:cubicBezTo>
                  <a:cubicBezTo>
                    <a:pt x="68" y="102"/>
                    <a:pt x="67" y="103"/>
                    <a:pt x="67" y="104"/>
                  </a:cubicBezTo>
                  <a:cubicBezTo>
                    <a:pt x="66" y="104"/>
                    <a:pt x="64" y="104"/>
                    <a:pt x="63" y="104"/>
                  </a:cubicBezTo>
                  <a:cubicBezTo>
                    <a:pt x="61" y="104"/>
                    <a:pt x="60" y="103"/>
                    <a:pt x="58" y="104"/>
                  </a:cubicBezTo>
                  <a:cubicBezTo>
                    <a:pt x="57" y="105"/>
                    <a:pt x="55" y="107"/>
                    <a:pt x="54" y="108"/>
                  </a:cubicBezTo>
                  <a:cubicBezTo>
                    <a:pt x="53" y="109"/>
                    <a:pt x="53" y="111"/>
                    <a:pt x="52" y="112"/>
                  </a:cubicBezTo>
                  <a:cubicBezTo>
                    <a:pt x="51" y="114"/>
                    <a:pt x="50" y="115"/>
                    <a:pt x="51" y="117"/>
                  </a:cubicBezTo>
                  <a:cubicBezTo>
                    <a:pt x="51" y="118"/>
                    <a:pt x="52" y="121"/>
                    <a:pt x="51" y="122"/>
                  </a:cubicBezTo>
                  <a:cubicBezTo>
                    <a:pt x="50" y="124"/>
                    <a:pt x="42" y="123"/>
                    <a:pt x="43" y="120"/>
                  </a:cubicBezTo>
                  <a:cubicBezTo>
                    <a:pt x="42" y="120"/>
                    <a:pt x="40" y="119"/>
                    <a:pt x="39" y="120"/>
                  </a:cubicBezTo>
                  <a:cubicBezTo>
                    <a:pt x="38" y="120"/>
                    <a:pt x="38" y="122"/>
                    <a:pt x="38" y="123"/>
                  </a:cubicBezTo>
                  <a:cubicBezTo>
                    <a:pt x="36" y="124"/>
                    <a:pt x="33" y="125"/>
                    <a:pt x="31" y="126"/>
                  </a:cubicBezTo>
                  <a:cubicBezTo>
                    <a:pt x="28" y="128"/>
                    <a:pt x="27" y="130"/>
                    <a:pt x="24" y="131"/>
                  </a:cubicBezTo>
                  <a:cubicBezTo>
                    <a:pt x="21" y="131"/>
                    <a:pt x="18" y="130"/>
                    <a:pt x="15" y="131"/>
                  </a:cubicBezTo>
                  <a:cubicBezTo>
                    <a:pt x="14" y="132"/>
                    <a:pt x="17" y="133"/>
                    <a:pt x="18" y="134"/>
                  </a:cubicBezTo>
                  <a:cubicBezTo>
                    <a:pt x="21" y="137"/>
                    <a:pt x="18" y="140"/>
                    <a:pt x="17" y="144"/>
                  </a:cubicBezTo>
                  <a:cubicBezTo>
                    <a:pt x="16" y="145"/>
                    <a:pt x="17" y="147"/>
                    <a:pt x="17" y="148"/>
                  </a:cubicBezTo>
                  <a:cubicBezTo>
                    <a:pt x="17" y="152"/>
                    <a:pt x="15" y="154"/>
                    <a:pt x="15" y="158"/>
                  </a:cubicBezTo>
                  <a:cubicBezTo>
                    <a:pt x="15" y="159"/>
                    <a:pt x="15" y="160"/>
                    <a:pt x="15" y="161"/>
                  </a:cubicBezTo>
                  <a:cubicBezTo>
                    <a:pt x="14" y="163"/>
                    <a:pt x="13" y="164"/>
                    <a:pt x="12" y="166"/>
                  </a:cubicBezTo>
                  <a:cubicBezTo>
                    <a:pt x="12" y="167"/>
                    <a:pt x="12" y="169"/>
                    <a:pt x="11" y="170"/>
                  </a:cubicBezTo>
                  <a:cubicBezTo>
                    <a:pt x="10" y="172"/>
                    <a:pt x="10" y="174"/>
                    <a:pt x="9" y="175"/>
                  </a:cubicBezTo>
                  <a:cubicBezTo>
                    <a:pt x="7" y="178"/>
                    <a:pt x="3" y="179"/>
                    <a:pt x="1" y="182"/>
                  </a:cubicBezTo>
                  <a:cubicBezTo>
                    <a:pt x="1" y="183"/>
                    <a:pt x="0" y="185"/>
                    <a:pt x="0" y="187"/>
                  </a:cubicBezTo>
                  <a:cubicBezTo>
                    <a:pt x="0" y="191"/>
                    <a:pt x="2" y="189"/>
                    <a:pt x="5" y="191"/>
                  </a:cubicBezTo>
                  <a:cubicBezTo>
                    <a:pt x="6" y="192"/>
                    <a:pt x="7" y="193"/>
                    <a:pt x="8" y="193"/>
                  </a:cubicBezTo>
                  <a:cubicBezTo>
                    <a:pt x="9" y="194"/>
                    <a:pt x="10" y="194"/>
                    <a:pt x="11" y="194"/>
                  </a:cubicBezTo>
                  <a:cubicBezTo>
                    <a:pt x="12" y="195"/>
                    <a:pt x="12" y="198"/>
                    <a:pt x="11" y="199"/>
                  </a:cubicBezTo>
                  <a:cubicBezTo>
                    <a:pt x="11" y="200"/>
                    <a:pt x="11" y="201"/>
                    <a:pt x="11" y="202"/>
                  </a:cubicBezTo>
                  <a:cubicBezTo>
                    <a:pt x="11" y="202"/>
                    <a:pt x="11" y="202"/>
                    <a:pt x="12" y="202"/>
                  </a:cubicBezTo>
                  <a:cubicBezTo>
                    <a:pt x="12" y="210"/>
                    <a:pt x="17" y="217"/>
                    <a:pt x="20" y="225"/>
                  </a:cubicBezTo>
                  <a:cubicBezTo>
                    <a:pt x="21" y="227"/>
                    <a:pt x="23" y="234"/>
                    <a:pt x="26" y="232"/>
                  </a:cubicBezTo>
                  <a:cubicBezTo>
                    <a:pt x="26" y="232"/>
                    <a:pt x="26" y="230"/>
                    <a:pt x="26" y="229"/>
                  </a:cubicBezTo>
                  <a:cubicBezTo>
                    <a:pt x="27" y="228"/>
                    <a:pt x="28" y="227"/>
                    <a:pt x="29" y="227"/>
                  </a:cubicBezTo>
                  <a:cubicBezTo>
                    <a:pt x="31" y="225"/>
                    <a:pt x="32" y="225"/>
                    <a:pt x="34" y="223"/>
                  </a:cubicBezTo>
                  <a:cubicBezTo>
                    <a:pt x="36" y="220"/>
                    <a:pt x="38" y="216"/>
                    <a:pt x="40" y="214"/>
                  </a:cubicBezTo>
                  <a:cubicBezTo>
                    <a:pt x="43" y="210"/>
                    <a:pt x="49" y="212"/>
                    <a:pt x="52" y="215"/>
                  </a:cubicBezTo>
                  <a:cubicBezTo>
                    <a:pt x="55" y="218"/>
                    <a:pt x="57" y="223"/>
                    <a:pt x="57" y="227"/>
                  </a:cubicBezTo>
                  <a:cubicBezTo>
                    <a:pt x="58" y="233"/>
                    <a:pt x="53" y="235"/>
                    <a:pt x="52" y="240"/>
                  </a:cubicBezTo>
                  <a:cubicBezTo>
                    <a:pt x="52" y="244"/>
                    <a:pt x="53" y="244"/>
                    <a:pt x="55" y="247"/>
                  </a:cubicBezTo>
                  <a:cubicBezTo>
                    <a:pt x="56" y="249"/>
                    <a:pt x="56" y="252"/>
                    <a:pt x="58" y="254"/>
                  </a:cubicBezTo>
                  <a:cubicBezTo>
                    <a:pt x="60" y="255"/>
                    <a:pt x="60" y="255"/>
                    <a:pt x="61" y="256"/>
                  </a:cubicBezTo>
                  <a:cubicBezTo>
                    <a:pt x="62" y="256"/>
                    <a:pt x="64" y="256"/>
                    <a:pt x="64" y="257"/>
                  </a:cubicBezTo>
                  <a:cubicBezTo>
                    <a:pt x="67" y="259"/>
                    <a:pt x="65" y="267"/>
                    <a:pt x="63" y="269"/>
                  </a:cubicBezTo>
                  <a:cubicBezTo>
                    <a:pt x="61" y="273"/>
                    <a:pt x="61" y="272"/>
                    <a:pt x="64" y="275"/>
                  </a:cubicBezTo>
                  <a:cubicBezTo>
                    <a:pt x="66" y="277"/>
                    <a:pt x="68" y="279"/>
                    <a:pt x="70" y="281"/>
                  </a:cubicBezTo>
                  <a:cubicBezTo>
                    <a:pt x="71" y="282"/>
                    <a:pt x="71" y="284"/>
                    <a:pt x="73" y="284"/>
                  </a:cubicBezTo>
                  <a:cubicBezTo>
                    <a:pt x="74" y="285"/>
                    <a:pt x="76" y="284"/>
                    <a:pt x="77" y="285"/>
                  </a:cubicBezTo>
                  <a:cubicBezTo>
                    <a:pt x="79" y="286"/>
                    <a:pt x="79" y="289"/>
                    <a:pt x="79" y="291"/>
                  </a:cubicBezTo>
                  <a:cubicBezTo>
                    <a:pt x="80" y="296"/>
                    <a:pt x="78" y="301"/>
                    <a:pt x="82" y="303"/>
                  </a:cubicBezTo>
                  <a:cubicBezTo>
                    <a:pt x="85" y="305"/>
                    <a:pt x="86" y="304"/>
                    <a:pt x="87" y="307"/>
                  </a:cubicBezTo>
                  <a:cubicBezTo>
                    <a:pt x="88" y="310"/>
                    <a:pt x="88" y="314"/>
                    <a:pt x="88" y="317"/>
                  </a:cubicBezTo>
                  <a:cubicBezTo>
                    <a:pt x="88" y="323"/>
                    <a:pt x="90" y="323"/>
                    <a:pt x="95" y="323"/>
                  </a:cubicBezTo>
                  <a:cubicBezTo>
                    <a:pt x="95" y="324"/>
                    <a:pt x="96" y="326"/>
                    <a:pt x="95" y="327"/>
                  </a:cubicBezTo>
                  <a:cubicBezTo>
                    <a:pt x="95" y="329"/>
                    <a:pt x="92" y="329"/>
                    <a:pt x="92" y="330"/>
                  </a:cubicBezTo>
                  <a:cubicBezTo>
                    <a:pt x="89" y="335"/>
                    <a:pt x="97" y="335"/>
                    <a:pt x="96" y="338"/>
                  </a:cubicBezTo>
                  <a:cubicBezTo>
                    <a:pt x="96" y="338"/>
                    <a:pt x="95" y="339"/>
                    <a:pt x="94" y="339"/>
                  </a:cubicBezTo>
                  <a:cubicBezTo>
                    <a:pt x="93" y="343"/>
                    <a:pt x="96" y="348"/>
                    <a:pt x="91" y="350"/>
                  </a:cubicBezTo>
                  <a:cubicBezTo>
                    <a:pt x="85" y="352"/>
                    <a:pt x="74" y="348"/>
                    <a:pt x="73" y="356"/>
                  </a:cubicBezTo>
                  <a:cubicBezTo>
                    <a:pt x="76" y="356"/>
                    <a:pt x="76" y="358"/>
                    <a:pt x="77" y="361"/>
                  </a:cubicBezTo>
                  <a:cubicBezTo>
                    <a:pt x="78" y="363"/>
                    <a:pt x="78" y="366"/>
                    <a:pt x="80" y="367"/>
                  </a:cubicBezTo>
                  <a:cubicBezTo>
                    <a:pt x="84" y="371"/>
                    <a:pt x="89" y="371"/>
                    <a:pt x="95" y="371"/>
                  </a:cubicBezTo>
                  <a:cubicBezTo>
                    <a:pt x="95" y="373"/>
                    <a:pt x="95" y="374"/>
                    <a:pt x="95" y="376"/>
                  </a:cubicBezTo>
                  <a:cubicBezTo>
                    <a:pt x="94" y="377"/>
                    <a:pt x="92" y="377"/>
                    <a:pt x="93" y="380"/>
                  </a:cubicBezTo>
                  <a:cubicBezTo>
                    <a:pt x="93" y="382"/>
                    <a:pt x="95" y="382"/>
                    <a:pt x="96" y="384"/>
                  </a:cubicBezTo>
                  <a:cubicBezTo>
                    <a:pt x="97" y="386"/>
                    <a:pt x="96" y="388"/>
                    <a:pt x="96" y="390"/>
                  </a:cubicBezTo>
                  <a:cubicBezTo>
                    <a:pt x="96" y="395"/>
                    <a:pt x="95" y="403"/>
                    <a:pt x="91" y="405"/>
                  </a:cubicBezTo>
                  <a:cubicBezTo>
                    <a:pt x="91" y="406"/>
                    <a:pt x="91" y="407"/>
                    <a:pt x="90" y="407"/>
                  </a:cubicBezTo>
                  <a:cubicBezTo>
                    <a:pt x="90" y="408"/>
                    <a:pt x="89" y="409"/>
                    <a:pt x="89" y="411"/>
                  </a:cubicBezTo>
                  <a:cubicBezTo>
                    <a:pt x="88" y="413"/>
                    <a:pt x="89" y="413"/>
                    <a:pt x="91" y="414"/>
                  </a:cubicBezTo>
                  <a:cubicBezTo>
                    <a:pt x="97" y="417"/>
                    <a:pt x="101" y="422"/>
                    <a:pt x="106" y="427"/>
                  </a:cubicBezTo>
                  <a:cubicBezTo>
                    <a:pt x="108" y="429"/>
                    <a:pt x="109" y="430"/>
                    <a:pt x="109" y="434"/>
                  </a:cubicBezTo>
                  <a:cubicBezTo>
                    <a:pt x="109" y="435"/>
                    <a:pt x="109" y="436"/>
                    <a:pt x="109" y="437"/>
                  </a:cubicBezTo>
                  <a:cubicBezTo>
                    <a:pt x="109" y="438"/>
                    <a:pt x="110" y="439"/>
                    <a:pt x="110" y="440"/>
                  </a:cubicBezTo>
                  <a:cubicBezTo>
                    <a:pt x="110" y="441"/>
                    <a:pt x="110" y="443"/>
                    <a:pt x="110" y="444"/>
                  </a:cubicBezTo>
                  <a:cubicBezTo>
                    <a:pt x="112" y="445"/>
                    <a:pt x="115" y="445"/>
                    <a:pt x="117" y="446"/>
                  </a:cubicBezTo>
                  <a:cubicBezTo>
                    <a:pt x="119" y="447"/>
                    <a:pt x="120" y="448"/>
                    <a:pt x="123" y="449"/>
                  </a:cubicBezTo>
                  <a:cubicBezTo>
                    <a:pt x="124" y="449"/>
                    <a:pt x="126" y="449"/>
                    <a:pt x="127" y="448"/>
                  </a:cubicBezTo>
                  <a:cubicBezTo>
                    <a:pt x="130" y="448"/>
                    <a:pt x="130" y="445"/>
                    <a:pt x="132" y="447"/>
                  </a:cubicBezTo>
                  <a:cubicBezTo>
                    <a:pt x="134" y="448"/>
                    <a:pt x="134" y="449"/>
                    <a:pt x="135" y="451"/>
                  </a:cubicBezTo>
                  <a:cubicBezTo>
                    <a:pt x="135" y="452"/>
                    <a:pt x="138" y="454"/>
                    <a:pt x="139" y="455"/>
                  </a:cubicBezTo>
                  <a:cubicBezTo>
                    <a:pt x="140" y="455"/>
                    <a:pt x="141" y="456"/>
                    <a:pt x="142" y="456"/>
                  </a:cubicBezTo>
                  <a:cubicBezTo>
                    <a:pt x="143" y="456"/>
                    <a:pt x="142" y="456"/>
                    <a:pt x="144" y="456"/>
                  </a:cubicBezTo>
                  <a:cubicBezTo>
                    <a:pt x="145" y="455"/>
                    <a:pt x="146" y="455"/>
                    <a:pt x="147" y="455"/>
                  </a:cubicBezTo>
                  <a:cubicBezTo>
                    <a:pt x="148" y="454"/>
                    <a:pt x="148" y="455"/>
                    <a:pt x="149" y="454"/>
                  </a:cubicBezTo>
                  <a:cubicBezTo>
                    <a:pt x="149" y="457"/>
                    <a:pt x="151" y="460"/>
                    <a:pt x="153" y="462"/>
                  </a:cubicBezTo>
                  <a:cubicBezTo>
                    <a:pt x="154" y="462"/>
                    <a:pt x="156" y="463"/>
                    <a:pt x="158" y="463"/>
                  </a:cubicBezTo>
                  <a:cubicBezTo>
                    <a:pt x="160" y="464"/>
                    <a:pt x="161" y="466"/>
                    <a:pt x="163" y="467"/>
                  </a:cubicBezTo>
                  <a:cubicBezTo>
                    <a:pt x="165" y="467"/>
                    <a:pt x="166" y="467"/>
                    <a:pt x="167" y="468"/>
                  </a:cubicBezTo>
                  <a:cubicBezTo>
                    <a:pt x="169" y="469"/>
                    <a:pt x="169" y="469"/>
                    <a:pt x="171" y="470"/>
                  </a:cubicBezTo>
                  <a:cubicBezTo>
                    <a:pt x="174" y="471"/>
                    <a:pt x="177" y="473"/>
                    <a:pt x="181" y="474"/>
                  </a:cubicBezTo>
                  <a:cubicBezTo>
                    <a:pt x="182" y="471"/>
                    <a:pt x="187" y="472"/>
                    <a:pt x="186" y="475"/>
                  </a:cubicBezTo>
                  <a:cubicBezTo>
                    <a:pt x="186" y="476"/>
                    <a:pt x="183" y="476"/>
                    <a:pt x="184" y="478"/>
                  </a:cubicBezTo>
                  <a:cubicBezTo>
                    <a:pt x="184" y="479"/>
                    <a:pt x="187" y="479"/>
                    <a:pt x="188" y="480"/>
                  </a:cubicBezTo>
                  <a:cubicBezTo>
                    <a:pt x="190" y="480"/>
                    <a:pt x="190" y="480"/>
                    <a:pt x="191" y="482"/>
                  </a:cubicBezTo>
                  <a:cubicBezTo>
                    <a:pt x="192" y="486"/>
                    <a:pt x="189" y="490"/>
                    <a:pt x="187" y="494"/>
                  </a:cubicBezTo>
                  <a:cubicBezTo>
                    <a:pt x="186" y="499"/>
                    <a:pt x="191" y="500"/>
                    <a:pt x="192" y="505"/>
                  </a:cubicBezTo>
                  <a:cubicBezTo>
                    <a:pt x="193" y="510"/>
                    <a:pt x="190" y="512"/>
                    <a:pt x="189" y="517"/>
                  </a:cubicBezTo>
                  <a:cubicBezTo>
                    <a:pt x="187" y="521"/>
                    <a:pt x="184" y="525"/>
                    <a:pt x="183" y="530"/>
                  </a:cubicBezTo>
                  <a:cubicBezTo>
                    <a:pt x="183" y="532"/>
                    <a:pt x="183" y="533"/>
                    <a:pt x="182" y="535"/>
                  </a:cubicBezTo>
                  <a:cubicBezTo>
                    <a:pt x="185" y="534"/>
                    <a:pt x="189" y="534"/>
                    <a:pt x="191" y="536"/>
                  </a:cubicBezTo>
                  <a:cubicBezTo>
                    <a:pt x="193" y="538"/>
                    <a:pt x="192" y="541"/>
                    <a:pt x="195" y="542"/>
                  </a:cubicBezTo>
                  <a:cubicBezTo>
                    <a:pt x="196" y="543"/>
                    <a:pt x="201" y="544"/>
                    <a:pt x="203" y="543"/>
                  </a:cubicBezTo>
                  <a:cubicBezTo>
                    <a:pt x="204" y="542"/>
                    <a:pt x="203" y="538"/>
                    <a:pt x="203" y="537"/>
                  </a:cubicBezTo>
                  <a:cubicBezTo>
                    <a:pt x="207" y="536"/>
                    <a:pt x="212" y="538"/>
                    <a:pt x="217" y="538"/>
                  </a:cubicBezTo>
                  <a:cubicBezTo>
                    <a:pt x="217" y="540"/>
                    <a:pt x="216" y="540"/>
                    <a:pt x="215" y="542"/>
                  </a:cubicBezTo>
                  <a:cubicBezTo>
                    <a:pt x="214" y="544"/>
                    <a:pt x="215" y="544"/>
                    <a:pt x="215" y="547"/>
                  </a:cubicBezTo>
                  <a:cubicBezTo>
                    <a:pt x="216" y="550"/>
                    <a:pt x="216" y="553"/>
                    <a:pt x="217" y="556"/>
                  </a:cubicBezTo>
                  <a:cubicBezTo>
                    <a:pt x="217" y="559"/>
                    <a:pt x="219" y="562"/>
                    <a:pt x="219" y="565"/>
                  </a:cubicBezTo>
                  <a:cubicBezTo>
                    <a:pt x="219" y="568"/>
                    <a:pt x="216" y="571"/>
                    <a:pt x="216" y="575"/>
                  </a:cubicBezTo>
                  <a:cubicBezTo>
                    <a:pt x="218" y="574"/>
                    <a:pt x="219" y="573"/>
                    <a:pt x="220" y="572"/>
                  </a:cubicBezTo>
                  <a:cubicBezTo>
                    <a:pt x="222" y="571"/>
                    <a:pt x="224" y="571"/>
                    <a:pt x="226" y="570"/>
                  </a:cubicBezTo>
                  <a:cubicBezTo>
                    <a:pt x="227" y="570"/>
                    <a:pt x="229" y="570"/>
                    <a:pt x="230" y="570"/>
                  </a:cubicBezTo>
                  <a:cubicBezTo>
                    <a:pt x="231" y="569"/>
                    <a:pt x="232" y="567"/>
                    <a:pt x="234" y="567"/>
                  </a:cubicBezTo>
                  <a:cubicBezTo>
                    <a:pt x="234" y="572"/>
                    <a:pt x="233" y="576"/>
                    <a:pt x="233" y="580"/>
                  </a:cubicBezTo>
                  <a:cubicBezTo>
                    <a:pt x="232" y="584"/>
                    <a:pt x="232" y="588"/>
                    <a:pt x="233" y="591"/>
                  </a:cubicBezTo>
                  <a:cubicBezTo>
                    <a:pt x="233" y="593"/>
                    <a:pt x="233" y="595"/>
                    <a:pt x="232" y="596"/>
                  </a:cubicBezTo>
                  <a:cubicBezTo>
                    <a:pt x="231" y="598"/>
                    <a:pt x="227" y="600"/>
                    <a:pt x="227" y="602"/>
                  </a:cubicBezTo>
                  <a:cubicBezTo>
                    <a:pt x="227" y="603"/>
                    <a:pt x="228" y="605"/>
                    <a:pt x="228" y="605"/>
                  </a:cubicBezTo>
                  <a:cubicBezTo>
                    <a:pt x="230" y="606"/>
                    <a:pt x="229" y="606"/>
                    <a:pt x="230" y="605"/>
                  </a:cubicBezTo>
                  <a:cubicBezTo>
                    <a:pt x="232" y="603"/>
                    <a:pt x="233" y="601"/>
                    <a:pt x="236" y="601"/>
                  </a:cubicBezTo>
                  <a:cubicBezTo>
                    <a:pt x="238" y="600"/>
                    <a:pt x="240" y="601"/>
                    <a:pt x="242" y="601"/>
                  </a:cubicBezTo>
                  <a:cubicBezTo>
                    <a:pt x="244" y="600"/>
                    <a:pt x="243" y="600"/>
                    <a:pt x="245" y="599"/>
                  </a:cubicBezTo>
                  <a:cubicBezTo>
                    <a:pt x="245" y="598"/>
                    <a:pt x="246" y="597"/>
                    <a:pt x="247" y="596"/>
                  </a:cubicBezTo>
                  <a:cubicBezTo>
                    <a:pt x="249" y="595"/>
                    <a:pt x="251" y="594"/>
                    <a:pt x="252" y="591"/>
                  </a:cubicBezTo>
                  <a:cubicBezTo>
                    <a:pt x="253" y="589"/>
                    <a:pt x="253" y="587"/>
                    <a:pt x="254" y="585"/>
                  </a:cubicBezTo>
                  <a:cubicBezTo>
                    <a:pt x="255" y="583"/>
                    <a:pt x="256" y="582"/>
                    <a:pt x="258" y="580"/>
                  </a:cubicBezTo>
                  <a:cubicBezTo>
                    <a:pt x="260" y="578"/>
                    <a:pt x="259" y="576"/>
                    <a:pt x="261" y="575"/>
                  </a:cubicBezTo>
                  <a:cubicBezTo>
                    <a:pt x="264" y="571"/>
                    <a:pt x="267" y="568"/>
                    <a:pt x="272" y="566"/>
                  </a:cubicBezTo>
                  <a:cubicBezTo>
                    <a:pt x="280" y="563"/>
                    <a:pt x="285" y="555"/>
                    <a:pt x="290" y="549"/>
                  </a:cubicBezTo>
                  <a:cubicBezTo>
                    <a:pt x="292" y="546"/>
                    <a:pt x="295" y="544"/>
                    <a:pt x="296" y="541"/>
                  </a:cubicBezTo>
                  <a:cubicBezTo>
                    <a:pt x="297" y="540"/>
                    <a:pt x="297" y="539"/>
                    <a:pt x="297" y="538"/>
                  </a:cubicBezTo>
                  <a:cubicBezTo>
                    <a:pt x="299" y="536"/>
                    <a:pt x="300" y="536"/>
                    <a:pt x="302" y="534"/>
                  </a:cubicBezTo>
                  <a:cubicBezTo>
                    <a:pt x="303" y="534"/>
                    <a:pt x="303" y="532"/>
                    <a:pt x="304" y="532"/>
                  </a:cubicBezTo>
                  <a:cubicBezTo>
                    <a:pt x="305" y="533"/>
                    <a:pt x="303" y="536"/>
                    <a:pt x="306" y="535"/>
                  </a:cubicBezTo>
                  <a:cubicBezTo>
                    <a:pt x="307" y="534"/>
                    <a:pt x="308" y="532"/>
                    <a:pt x="308" y="531"/>
                  </a:cubicBezTo>
                  <a:cubicBezTo>
                    <a:pt x="309" y="530"/>
                    <a:pt x="311" y="529"/>
                    <a:pt x="312" y="528"/>
                  </a:cubicBezTo>
                  <a:cubicBezTo>
                    <a:pt x="314" y="526"/>
                    <a:pt x="317" y="525"/>
                    <a:pt x="319" y="524"/>
                  </a:cubicBezTo>
                  <a:cubicBezTo>
                    <a:pt x="322" y="521"/>
                    <a:pt x="325" y="517"/>
                    <a:pt x="329" y="515"/>
                  </a:cubicBezTo>
                  <a:cubicBezTo>
                    <a:pt x="329" y="514"/>
                    <a:pt x="329" y="513"/>
                    <a:pt x="330" y="511"/>
                  </a:cubicBezTo>
                  <a:cubicBezTo>
                    <a:pt x="331" y="508"/>
                    <a:pt x="332" y="504"/>
                    <a:pt x="333" y="500"/>
                  </a:cubicBezTo>
                  <a:cubicBezTo>
                    <a:pt x="334" y="497"/>
                    <a:pt x="333" y="492"/>
                    <a:pt x="333" y="488"/>
                  </a:cubicBezTo>
                  <a:cubicBezTo>
                    <a:pt x="333" y="483"/>
                    <a:pt x="332" y="479"/>
                    <a:pt x="332" y="474"/>
                  </a:cubicBezTo>
                  <a:cubicBezTo>
                    <a:pt x="331" y="471"/>
                    <a:pt x="332" y="466"/>
                    <a:pt x="332" y="462"/>
                  </a:cubicBezTo>
                  <a:cubicBezTo>
                    <a:pt x="332" y="459"/>
                    <a:pt x="333" y="456"/>
                    <a:pt x="337" y="455"/>
                  </a:cubicBezTo>
                  <a:cubicBezTo>
                    <a:pt x="338" y="454"/>
                    <a:pt x="341" y="454"/>
                    <a:pt x="342" y="453"/>
                  </a:cubicBezTo>
                  <a:cubicBezTo>
                    <a:pt x="344" y="452"/>
                    <a:pt x="345" y="450"/>
                    <a:pt x="346" y="449"/>
                  </a:cubicBezTo>
                  <a:cubicBezTo>
                    <a:pt x="347" y="449"/>
                    <a:pt x="349" y="448"/>
                    <a:pt x="349" y="448"/>
                  </a:cubicBezTo>
                  <a:cubicBezTo>
                    <a:pt x="350" y="447"/>
                    <a:pt x="350" y="446"/>
                    <a:pt x="351" y="445"/>
                  </a:cubicBezTo>
                  <a:cubicBezTo>
                    <a:pt x="352" y="445"/>
                    <a:pt x="354" y="446"/>
                    <a:pt x="356" y="445"/>
                  </a:cubicBezTo>
                  <a:cubicBezTo>
                    <a:pt x="358" y="444"/>
                    <a:pt x="358" y="442"/>
                    <a:pt x="357" y="44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pic>
        <p:nvPicPr>
          <p:cNvPr id="95" name="図 94"/>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8285281" y="2379652"/>
            <a:ext cx="629123" cy="491075"/>
          </a:xfrm>
          <a:prstGeom prst="rect">
            <a:avLst/>
          </a:prstGeom>
        </p:spPr>
      </p:pic>
      <p:grpSp>
        <p:nvGrpSpPr>
          <p:cNvPr id="96" name="グループ化 95"/>
          <p:cNvGrpSpPr/>
          <p:nvPr/>
        </p:nvGrpSpPr>
        <p:grpSpPr>
          <a:xfrm>
            <a:off x="5879309" y="2232511"/>
            <a:ext cx="1115609" cy="904563"/>
            <a:chOff x="485029" y="2561196"/>
            <a:chExt cx="1115609" cy="904563"/>
          </a:xfrm>
        </p:grpSpPr>
        <p:grpSp>
          <p:nvGrpSpPr>
            <p:cNvPr id="97" name="グループ化 96"/>
            <p:cNvGrpSpPr/>
            <p:nvPr/>
          </p:nvGrpSpPr>
          <p:grpSpPr>
            <a:xfrm>
              <a:off x="485029" y="2561196"/>
              <a:ext cx="986999" cy="904563"/>
              <a:chOff x="303614" y="1321333"/>
              <a:chExt cx="1042743" cy="901905"/>
            </a:xfrm>
          </p:grpSpPr>
          <p:pic>
            <p:nvPicPr>
              <p:cNvPr id="99" name="図 9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5806" y="1321333"/>
                <a:ext cx="560979" cy="518905"/>
              </a:xfrm>
              <a:prstGeom prst="rect">
                <a:avLst/>
              </a:prstGeom>
            </p:spPr>
          </p:pic>
          <p:pic>
            <p:nvPicPr>
              <p:cNvPr id="100" name="図 9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7484" y="1351791"/>
                <a:ext cx="545429" cy="681786"/>
              </a:xfrm>
              <a:prstGeom prst="rect">
                <a:avLst/>
              </a:prstGeom>
            </p:spPr>
          </p:pic>
          <p:sp>
            <p:nvSpPr>
              <p:cNvPr id="101" name="テキスト ボックス 100"/>
              <p:cNvSpPr txBox="1"/>
              <p:nvPr/>
            </p:nvSpPr>
            <p:spPr>
              <a:xfrm>
                <a:off x="303614" y="1977741"/>
                <a:ext cx="1042743" cy="245497"/>
              </a:xfrm>
              <a:prstGeom prst="rect">
                <a:avLst/>
              </a:prstGeom>
              <a:solidFill>
                <a:schemeClr val="bg1"/>
              </a:solidFill>
            </p:spPr>
            <p:txBody>
              <a:bodyPr wrap="square" lIns="36000" rIns="36000"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府民</a:t>
                </a:r>
                <a:r>
                  <a:rPr kumimoji="1" lang="en-US" altLang="ja-JP" sz="1000" dirty="0">
                    <a:latin typeface="BIZ UDPゴシック" panose="020B0400000000000000" pitchFamily="50" charset="-128"/>
                    <a:ea typeface="BIZ UDPゴシック" panose="020B0400000000000000" pitchFamily="50" charset="-128"/>
                  </a:rPr>
                  <a:t>(</a:t>
                </a:r>
                <a:r>
                  <a:rPr kumimoji="1" lang="ja-JP" altLang="en-US" sz="1000" dirty="0">
                    <a:latin typeface="BIZ UDPゴシック" panose="020B0400000000000000" pitchFamily="50" charset="-128"/>
                    <a:ea typeface="BIZ UDPゴシック" panose="020B0400000000000000" pitchFamily="50" charset="-128"/>
                  </a:rPr>
                  <a:t>シニア層</a:t>
                </a:r>
                <a:r>
                  <a:rPr kumimoji="1" lang="en-US" altLang="ja-JP" sz="1000" dirty="0">
                    <a:latin typeface="BIZ UDPゴシック" panose="020B0400000000000000" pitchFamily="50" charset="-128"/>
                    <a:ea typeface="BIZ UDPゴシック" panose="020B0400000000000000" pitchFamily="50" charset="-128"/>
                  </a:rPr>
                  <a:t>)</a:t>
                </a:r>
                <a:endParaRPr kumimoji="1" lang="ja-JP" altLang="en-US" sz="1000" dirty="0">
                  <a:latin typeface="BIZ UDPゴシック" panose="020B0400000000000000" pitchFamily="50" charset="-128"/>
                  <a:ea typeface="BIZ UDPゴシック" panose="020B0400000000000000" pitchFamily="50" charset="-128"/>
                </a:endParaRPr>
              </a:p>
            </p:txBody>
          </p:sp>
        </p:grpSp>
        <p:pic>
          <p:nvPicPr>
            <p:cNvPr id="98" name="図 97">
              <a:extLst>
                <a:ext uri="{FF2B5EF4-FFF2-40B4-BE49-F238E27FC236}">
                  <a16:creationId xmlns:a16="http://schemas.microsoft.com/office/drawing/2014/main" id="{CBF9FAC1-2E23-A142-9F72-2CD8E6A642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316887" flipV="1">
              <a:off x="1084280" y="2733206"/>
              <a:ext cx="557349" cy="475366"/>
            </a:xfrm>
            <a:prstGeom prst="rect">
              <a:avLst/>
            </a:prstGeom>
          </p:spPr>
        </p:pic>
      </p:grpSp>
      <p:grpSp>
        <p:nvGrpSpPr>
          <p:cNvPr id="102" name="グループ化 101"/>
          <p:cNvGrpSpPr/>
          <p:nvPr/>
        </p:nvGrpSpPr>
        <p:grpSpPr>
          <a:xfrm>
            <a:off x="8286945" y="3488544"/>
            <a:ext cx="708156" cy="667555"/>
            <a:chOff x="8467687" y="3352514"/>
            <a:chExt cx="1221808" cy="1086982"/>
          </a:xfrm>
        </p:grpSpPr>
        <p:pic>
          <p:nvPicPr>
            <p:cNvPr id="103" name="図 102"/>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467687" y="3631454"/>
              <a:ext cx="700958" cy="573033"/>
            </a:xfrm>
            <a:prstGeom prst="rect">
              <a:avLst/>
            </a:prstGeom>
          </p:spPr>
        </p:pic>
        <p:pic>
          <p:nvPicPr>
            <p:cNvPr id="104" name="図 103"/>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535765" y="3352514"/>
              <a:ext cx="396875" cy="464188"/>
            </a:xfrm>
            <a:prstGeom prst="rect">
              <a:avLst/>
            </a:prstGeom>
          </p:spPr>
        </p:pic>
        <p:pic>
          <p:nvPicPr>
            <p:cNvPr id="105" name="図 104"/>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8500891" y="3940546"/>
              <a:ext cx="581865" cy="451269"/>
            </a:xfrm>
            <a:prstGeom prst="rect">
              <a:avLst/>
            </a:prstGeom>
          </p:spPr>
        </p:pic>
        <p:pic>
          <p:nvPicPr>
            <p:cNvPr id="106" name="図 105"/>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9043581" y="3645746"/>
              <a:ext cx="645914" cy="793750"/>
            </a:xfrm>
            <a:prstGeom prst="rect">
              <a:avLst/>
            </a:prstGeom>
          </p:spPr>
        </p:pic>
      </p:grpSp>
      <p:sp>
        <p:nvSpPr>
          <p:cNvPr id="107" name="左右矢印 106"/>
          <p:cNvSpPr/>
          <p:nvPr/>
        </p:nvSpPr>
        <p:spPr>
          <a:xfrm rot="20614143">
            <a:off x="7077404" y="2542617"/>
            <a:ext cx="288000" cy="108000"/>
          </a:xfrm>
          <a:prstGeom prst="leftRightArrow">
            <a:avLst/>
          </a:prstGeom>
          <a:solidFill>
            <a:schemeClr val="tx1">
              <a:lumMod val="50000"/>
              <a:lumOff val="5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8" name="左右矢印 107"/>
          <p:cNvSpPr/>
          <p:nvPr/>
        </p:nvSpPr>
        <p:spPr>
          <a:xfrm rot="2155499">
            <a:off x="7046980" y="2873685"/>
            <a:ext cx="386206" cy="108000"/>
          </a:xfrm>
          <a:prstGeom prst="leftRightArrow">
            <a:avLst/>
          </a:prstGeom>
          <a:solidFill>
            <a:schemeClr val="tx1">
              <a:lumMod val="50000"/>
              <a:lumOff val="5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09" name="グループ化 108"/>
          <p:cNvGrpSpPr/>
          <p:nvPr/>
        </p:nvGrpSpPr>
        <p:grpSpPr>
          <a:xfrm>
            <a:off x="5847601" y="3455184"/>
            <a:ext cx="849647" cy="772915"/>
            <a:chOff x="325665" y="3584466"/>
            <a:chExt cx="849647" cy="772915"/>
          </a:xfrm>
        </p:grpSpPr>
        <p:pic>
          <p:nvPicPr>
            <p:cNvPr id="110" name="図 109"/>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25665" y="3584466"/>
              <a:ext cx="661495" cy="700915"/>
            </a:xfrm>
            <a:prstGeom prst="rect">
              <a:avLst/>
            </a:prstGeom>
          </p:spPr>
        </p:pic>
        <p:pic>
          <p:nvPicPr>
            <p:cNvPr id="111" name="図 110"/>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513368" y="3771720"/>
              <a:ext cx="661944" cy="585661"/>
            </a:xfrm>
            <a:prstGeom prst="rect">
              <a:avLst/>
            </a:prstGeom>
          </p:spPr>
        </p:pic>
      </p:grpSp>
      <p:sp>
        <p:nvSpPr>
          <p:cNvPr id="112" name="左右矢印 111"/>
          <p:cNvSpPr/>
          <p:nvPr/>
        </p:nvSpPr>
        <p:spPr>
          <a:xfrm rot="4143469">
            <a:off x="6835158" y="3058195"/>
            <a:ext cx="288000" cy="108000"/>
          </a:xfrm>
          <a:prstGeom prst="leftRightArrow">
            <a:avLst/>
          </a:prstGeom>
          <a:solidFill>
            <a:schemeClr val="tx1">
              <a:lumMod val="50000"/>
              <a:lumOff val="5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13" name="グループ化 112"/>
          <p:cNvGrpSpPr/>
          <p:nvPr/>
        </p:nvGrpSpPr>
        <p:grpSpPr>
          <a:xfrm>
            <a:off x="6590982" y="3261750"/>
            <a:ext cx="1010213" cy="936622"/>
            <a:chOff x="1069046" y="3391032"/>
            <a:chExt cx="1010213" cy="936622"/>
          </a:xfrm>
        </p:grpSpPr>
        <p:sp>
          <p:nvSpPr>
            <p:cNvPr id="114" name="楕円 113"/>
            <p:cNvSpPr/>
            <p:nvPr/>
          </p:nvSpPr>
          <p:spPr>
            <a:xfrm>
              <a:off x="1106681" y="3391032"/>
              <a:ext cx="925761" cy="936622"/>
            </a:xfrm>
            <a:prstGeom prst="ellipse">
              <a:avLst/>
            </a:prstGeom>
            <a:solidFill>
              <a:srgbClr val="FF33CC"/>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kumimoji="1" lang="en-US" altLang="ja-JP" sz="900" dirty="0">
                <a:solidFill>
                  <a:schemeClr val="bg1"/>
                </a:solidFill>
                <a:latin typeface="BIZ UDPゴシック" panose="020B0400000000000000" pitchFamily="50" charset="-128"/>
                <a:ea typeface="BIZ UDPゴシック" panose="020B0400000000000000" pitchFamily="50" charset="-128"/>
              </a:endParaRPr>
            </a:p>
          </p:txBody>
        </p:sp>
        <p:sp>
          <p:nvSpPr>
            <p:cNvPr id="115" name="テキスト ボックス 114"/>
            <p:cNvSpPr txBox="1"/>
            <p:nvPr/>
          </p:nvSpPr>
          <p:spPr>
            <a:xfrm>
              <a:off x="1069046" y="3566482"/>
              <a:ext cx="1010213" cy="261610"/>
            </a:xfrm>
            <a:prstGeom prst="rect">
              <a:avLst/>
            </a:prstGeom>
            <a:noFill/>
          </p:spPr>
          <p:txBody>
            <a:bodyPr wrap="none" rtlCol="0">
              <a:spAutoFit/>
            </a:bodyPr>
            <a:lstStyle/>
            <a:p>
              <a:r>
                <a:rPr kumimoji="1" lang="ja-JP" altLang="en-US" sz="1100" b="1" dirty="0">
                  <a:solidFill>
                    <a:schemeClr val="bg1"/>
                  </a:solidFill>
                  <a:latin typeface="BIZ UDPゴシック" panose="020B0400000000000000" pitchFamily="50" charset="-128"/>
                  <a:ea typeface="BIZ UDPゴシック" panose="020B0400000000000000" pitchFamily="50" charset="-128"/>
                </a:rPr>
                <a:t>行政サービス</a:t>
              </a:r>
            </a:p>
          </p:txBody>
        </p:sp>
        <p:sp>
          <p:nvSpPr>
            <p:cNvPr id="116" name="テキスト ボックス 115"/>
            <p:cNvSpPr txBox="1"/>
            <p:nvPr/>
          </p:nvSpPr>
          <p:spPr>
            <a:xfrm>
              <a:off x="1114015" y="3744818"/>
              <a:ext cx="899605" cy="461665"/>
            </a:xfrm>
            <a:prstGeom prst="rect">
              <a:avLst/>
            </a:prstGeom>
            <a:noFill/>
          </p:spPr>
          <p:txBody>
            <a:bodyPr wrap="none" rtlCol="0">
              <a:spAutoFit/>
            </a:bodyPr>
            <a:lstStyle/>
            <a:p>
              <a:r>
                <a:rPr kumimoji="1" lang="ja-JP" altLang="en-US" sz="800" dirty="0">
                  <a:solidFill>
                    <a:schemeClr val="bg1"/>
                  </a:solidFill>
                  <a:latin typeface="BIZ UDPゴシック" panose="020B0400000000000000" pitchFamily="50" charset="-128"/>
                  <a:ea typeface="BIZ UDPゴシック" panose="020B0400000000000000" pitchFamily="50" charset="-128"/>
                </a:rPr>
                <a:t>・オンライン申請</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a:p>
              <a:r>
                <a:rPr kumimoji="1" lang="ja-JP" altLang="en-US" sz="800" dirty="0">
                  <a:solidFill>
                    <a:schemeClr val="bg1"/>
                  </a:solidFill>
                  <a:latin typeface="BIZ UDPゴシック" panose="020B0400000000000000" pitchFamily="50" charset="-128"/>
                  <a:ea typeface="BIZ UDPゴシック" panose="020B0400000000000000" pitchFamily="50" charset="-128"/>
                </a:rPr>
                <a:t>・電子回覧板</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a:p>
              <a:r>
                <a:rPr kumimoji="1" lang="ja-JP" altLang="en-US" sz="800" dirty="0">
                  <a:solidFill>
                    <a:schemeClr val="bg1"/>
                  </a:solidFill>
                  <a:latin typeface="BIZ UDPゴシック" panose="020B0400000000000000" pitchFamily="50" charset="-128"/>
                  <a:ea typeface="BIZ UDPゴシック" panose="020B0400000000000000" pitchFamily="50" charset="-128"/>
                </a:rPr>
                <a:t>・自治体広報</a:t>
              </a:r>
            </a:p>
          </p:txBody>
        </p:sp>
      </p:grpSp>
      <p:grpSp>
        <p:nvGrpSpPr>
          <p:cNvPr id="117" name="グループ化 116"/>
          <p:cNvGrpSpPr/>
          <p:nvPr/>
        </p:nvGrpSpPr>
        <p:grpSpPr>
          <a:xfrm>
            <a:off x="7479322" y="2881324"/>
            <a:ext cx="970960" cy="936622"/>
            <a:chOff x="1887727" y="2872342"/>
            <a:chExt cx="970960" cy="936622"/>
          </a:xfrm>
        </p:grpSpPr>
        <p:sp>
          <p:nvSpPr>
            <p:cNvPr id="118" name="楕円 117"/>
            <p:cNvSpPr/>
            <p:nvPr/>
          </p:nvSpPr>
          <p:spPr>
            <a:xfrm>
              <a:off x="1887727" y="2872342"/>
              <a:ext cx="925761" cy="936622"/>
            </a:xfrm>
            <a:prstGeom prst="ellipse">
              <a:avLst/>
            </a:prstGeom>
            <a:solidFill>
              <a:srgbClr val="3366FF"/>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kumimoji="1" lang="en-US" altLang="ja-JP" sz="900" dirty="0">
                <a:latin typeface="BIZ UDPゴシック" panose="020B0400000000000000" pitchFamily="50" charset="-128"/>
                <a:ea typeface="BIZ UDPゴシック" panose="020B0400000000000000" pitchFamily="50" charset="-128"/>
              </a:endParaRPr>
            </a:p>
          </p:txBody>
        </p:sp>
        <p:sp>
          <p:nvSpPr>
            <p:cNvPr id="119" name="テキスト ボックス 118"/>
            <p:cNvSpPr txBox="1"/>
            <p:nvPr/>
          </p:nvSpPr>
          <p:spPr>
            <a:xfrm>
              <a:off x="1976146" y="2970202"/>
              <a:ext cx="748923" cy="261610"/>
            </a:xfrm>
            <a:prstGeom prst="rect">
              <a:avLst/>
            </a:prstGeom>
            <a:noFill/>
          </p:spPr>
          <p:txBody>
            <a:bodyPr wrap="none" rtlCol="0">
              <a:spAutoFit/>
            </a:bodyPr>
            <a:lstStyle/>
            <a:p>
              <a:r>
                <a:rPr kumimoji="1" lang="ja-JP" altLang="en-US" sz="1100" b="1" dirty="0">
                  <a:solidFill>
                    <a:schemeClr val="bg1"/>
                  </a:solidFill>
                  <a:latin typeface="BIZ UDPゴシック" panose="020B0400000000000000" pitchFamily="50" charset="-128"/>
                  <a:ea typeface="BIZ UDPゴシック" panose="020B0400000000000000" pitchFamily="50" charset="-128"/>
                </a:rPr>
                <a:t>生活支援</a:t>
              </a:r>
            </a:p>
          </p:txBody>
        </p:sp>
        <p:sp>
          <p:nvSpPr>
            <p:cNvPr id="120" name="テキスト ボックス 119"/>
            <p:cNvSpPr txBox="1"/>
            <p:nvPr/>
          </p:nvSpPr>
          <p:spPr>
            <a:xfrm>
              <a:off x="1904580" y="3168541"/>
              <a:ext cx="954107" cy="461665"/>
            </a:xfrm>
            <a:prstGeom prst="rect">
              <a:avLst/>
            </a:prstGeom>
            <a:noFill/>
          </p:spPr>
          <p:txBody>
            <a:bodyPr wrap="none" rtlCol="0">
              <a:spAutoFit/>
            </a:bodyPr>
            <a:lstStyle/>
            <a:p>
              <a:r>
                <a:rPr kumimoji="1" lang="ja-JP" altLang="en-US" sz="800" dirty="0">
                  <a:solidFill>
                    <a:schemeClr val="bg1"/>
                  </a:solidFill>
                  <a:latin typeface="BIZ UDPゴシック" panose="020B0400000000000000" pitchFamily="50" charset="-128"/>
                  <a:ea typeface="BIZ UDPゴシック" panose="020B0400000000000000" pitchFamily="50" charset="-128"/>
                </a:rPr>
                <a:t>・買い物代行</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a:p>
              <a:r>
                <a:rPr kumimoji="1" lang="ja-JP" altLang="en-US" sz="800" dirty="0">
                  <a:solidFill>
                    <a:schemeClr val="bg1"/>
                  </a:solidFill>
                  <a:latin typeface="BIZ UDPゴシック" panose="020B0400000000000000" pitchFamily="50" charset="-128"/>
                  <a:ea typeface="BIZ UDPゴシック" panose="020B0400000000000000" pitchFamily="50" charset="-128"/>
                </a:rPr>
                <a:t>・見守りサービス</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a:p>
              <a:r>
                <a:rPr kumimoji="1" lang="ja-JP" altLang="en-US" sz="800" dirty="0">
                  <a:solidFill>
                    <a:schemeClr val="bg1"/>
                  </a:solidFill>
                  <a:latin typeface="BIZ UDPゴシック" panose="020B0400000000000000" pitchFamily="50" charset="-128"/>
                  <a:ea typeface="BIZ UDPゴシック" panose="020B0400000000000000" pitchFamily="50" charset="-128"/>
                </a:rPr>
                <a:t>・配食</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121" name="グループ化 120"/>
          <p:cNvGrpSpPr/>
          <p:nvPr/>
        </p:nvGrpSpPr>
        <p:grpSpPr>
          <a:xfrm>
            <a:off x="7462526" y="1922097"/>
            <a:ext cx="939318" cy="936622"/>
            <a:chOff x="1887727" y="2872342"/>
            <a:chExt cx="939318" cy="936622"/>
          </a:xfrm>
        </p:grpSpPr>
        <p:sp>
          <p:nvSpPr>
            <p:cNvPr id="122" name="楕円 121"/>
            <p:cNvSpPr/>
            <p:nvPr/>
          </p:nvSpPr>
          <p:spPr>
            <a:xfrm>
              <a:off x="1887727" y="2872342"/>
              <a:ext cx="925761" cy="936622"/>
            </a:xfrm>
            <a:prstGeom prst="ellipse">
              <a:avLst/>
            </a:prstGeom>
            <a:solidFill>
              <a:srgbClr val="3366FF"/>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kumimoji="1" lang="en-US" altLang="ja-JP" sz="900" dirty="0">
                <a:latin typeface="BIZ UDPゴシック" panose="020B0400000000000000" pitchFamily="50" charset="-128"/>
                <a:ea typeface="BIZ UDPゴシック" panose="020B0400000000000000" pitchFamily="50" charset="-128"/>
              </a:endParaRPr>
            </a:p>
          </p:txBody>
        </p:sp>
        <p:sp>
          <p:nvSpPr>
            <p:cNvPr id="123" name="テキスト ボックス 122"/>
            <p:cNvSpPr txBox="1"/>
            <p:nvPr/>
          </p:nvSpPr>
          <p:spPr>
            <a:xfrm>
              <a:off x="1976146" y="2947342"/>
              <a:ext cx="748923" cy="261610"/>
            </a:xfrm>
            <a:prstGeom prst="rect">
              <a:avLst/>
            </a:prstGeom>
            <a:noFill/>
          </p:spPr>
          <p:txBody>
            <a:bodyPr wrap="none" rtlCol="0">
              <a:spAutoFit/>
            </a:bodyPr>
            <a:lstStyle/>
            <a:p>
              <a:r>
                <a:rPr kumimoji="1" lang="ja-JP" altLang="en-US" sz="1100" b="1" dirty="0">
                  <a:solidFill>
                    <a:schemeClr val="bg1"/>
                  </a:solidFill>
                  <a:latin typeface="BIZ UDPゴシック" panose="020B0400000000000000" pitchFamily="50" charset="-128"/>
                  <a:ea typeface="BIZ UDPゴシック" panose="020B0400000000000000" pitchFamily="50" charset="-128"/>
                </a:rPr>
                <a:t>健康増進</a:t>
              </a:r>
            </a:p>
          </p:txBody>
        </p:sp>
        <p:sp>
          <p:nvSpPr>
            <p:cNvPr id="124" name="テキスト ボックス 123"/>
            <p:cNvSpPr txBox="1"/>
            <p:nvPr/>
          </p:nvSpPr>
          <p:spPr>
            <a:xfrm>
              <a:off x="1927440" y="3145681"/>
              <a:ext cx="899605" cy="461665"/>
            </a:xfrm>
            <a:prstGeom prst="rect">
              <a:avLst/>
            </a:prstGeom>
            <a:noFill/>
          </p:spPr>
          <p:txBody>
            <a:bodyPr wrap="none" rtlCol="0">
              <a:spAutoFit/>
            </a:bodyPr>
            <a:lstStyle/>
            <a:p>
              <a:r>
                <a:rPr kumimoji="1" lang="ja-JP" altLang="en-US" sz="800" dirty="0">
                  <a:solidFill>
                    <a:schemeClr val="bg1"/>
                  </a:solidFill>
                  <a:latin typeface="BIZ UDPゴシック" panose="020B0400000000000000" pitchFamily="50" charset="-128"/>
                  <a:ea typeface="BIZ UDPゴシック" panose="020B0400000000000000" pitchFamily="50" charset="-128"/>
                </a:rPr>
                <a:t>・オンライン診療</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a:p>
              <a:r>
                <a:rPr kumimoji="1" lang="ja-JP" altLang="en-US" sz="800" dirty="0">
                  <a:solidFill>
                    <a:schemeClr val="bg1"/>
                  </a:solidFill>
                  <a:latin typeface="BIZ UDPゴシック" panose="020B0400000000000000" pitchFamily="50" charset="-128"/>
                  <a:ea typeface="BIZ UDPゴシック" panose="020B0400000000000000" pitchFamily="50" charset="-128"/>
                </a:rPr>
                <a:t>・運動指導</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a:p>
              <a:r>
                <a:rPr kumimoji="1" lang="ja-JP" altLang="en-US" sz="800" dirty="0">
                  <a:solidFill>
                    <a:schemeClr val="bg1"/>
                  </a:solidFill>
                  <a:latin typeface="BIZ UDPゴシック" panose="020B0400000000000000" pitchFamily="50" charset="-128"/>
                  <a:ea typeface="BIZ UDPゴシック" panose="020B0400000000000000" pitchFamily="50" charset="-128"/>
                </a:rPr>
                <a:t>・食生活指導</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p:txBody>
        </p:sp>
      </p:grpSp>
      <p:sp>
        <p:nvSpPr>
          <p:cNvPr id="125" name="テキスト ボックス 124"/>
          <p:cNvSpPr txBox="1"/>
          <p:nvPr/>
        </p:nvSpPr>
        <p:spPr>
          <a:xfrm>
            <a:off x="251007" y="2266071"/>
            <a:ext cx="5535464" cy="523220"/>
          </a:xfrm>
          <a:prstGeom prst="rect">
            <a:avLst/>
          </a:prstGeom>
          <a:noFill/>
        </p:spPr>
        <p:txBody>
          <a:bodyPr wrap="square" rtlCol="0">
            <a:spAutoFit/>
          </a:bodyPr>
          <a:lstStyle/>
          <a:p>
            <a:pPr>
              <a:spcAft>
                <a:spcPts val="600"/>
              </a:spcAft>
            </a:pPr>
            <a:r>
              <a:rPr kumimoji="1" lang="ja-JP" altLang="en-US" sz="1400" dirty="0">
                <a:latin typeface="Meiryo UI" panose="020B0604030504040204" pitchFamily="50" charset="-128"/>
                <a:ea typeface="Meiryo UI" panose="020B0604030504040204" pitchFamily="50" charset="-128"/>
              </a:rPr>
              <a:t>高齢者の生活を支援するサービスプラットフォームを公民共同で構築し、タブレット等の活用により、行政と民間の様々なサービスをオールインワンで提供</a:t>
            </a:r>
            <a:endParaRPr kumimoji="1" lang="en-US" altLang="ja-JP" sz="1400" dirty="0">
              <a:latin typeface="Meiryo UI" panose="020B0604030504040204" pitchFamily="50" charset="-128"/>
              <a:ea typeface="Meiryo UI" panose="020B0604030504040204" pitchFamily="50" charset="-128"/>
            </a:endParaRPr>
          </a:p>
        </p:txBody>
      </p:sp>
      <p:pic>
        <p:nvPicPr>
          <p:cNvPr id="137" name="図 136"/>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3538334" y="2910838"/>
            <a:ext cx="1865253" cy="1284949"/>
          </a:xfrm>
          <a:prstGeom prst="rect">
            <a:avLst/>
          </a:prstGeom>
        </p:spPr>
      </p:pic>
      <p:sp>
        <p:nvSpPr>
          <p:cNvPr id="138" name="テキスト ボックス 137"/>
          <p:cNvSpPr txBox="1"/>
          <p:nvPr/>
        </p:nvSpPr>
        <p:spPr>
          <a:xfrm>
            <a:off x="388689" y="3037831"/>
            <a:ext cx="2964860" cy="1161574"/>
          </a:xfrm>
          <a:prstGeom prst="roundRect">
            <a:avLst>
              <a:gd name="adj" fmla="val 8503"/>
            </a:avLst>
          </a:prstGeom>
          <a:solidFill>
            <a:schemeClr val="bg1">
              <a:lumMod val="85000"/>
            </a:schemeClr>
          </a:solidFill>
        </p:spPr>
        <p:txBody>
          <a:bodyPr wrap="square" rtlCol="0">
            <a:spAutoFit/>
          </a:bodyPr>
          <a:lstStyle/>
          <a:p>
            <a:r>
              <a:rPr kumimoji="1" lang="ja-JP" altLang="en-US" sz="1100" dirty="0"/>
              <a:t>以下のエリアで実証開始。順次、府域に展開し、</a:t>
            </a:r>
            <a:endParaRPr kumimoji="1" lang="en-US" altLang="ja-JP" sz="1100" dirty="0"/>
          </a:p>
          <a:p>
            <a:r>
              <a:rPr kumimoji="1" lang="ja-JP" altLang="en-US" sz="1100" dirty="0"/>
              <a:t>対象者数も順次、拡大。</a:t>
            </a:r>
            <a:endParaRPr kumimoji="1" lang="en-US" altLang="ja-JP" sz="1100" dirty="0"/>
          </a:p>
          <a:p>
            <a:r>
              <a:rPr kumimoji="1" lang="ja-JP" altLang="en-US" sz="1100" dirty="0"/>
              <a:t>対象地域：・堺市南区</a:t>
            </a:r>
            <a:endParaRPr kumimoji="1" lang="en-US" altLang="ja-JP" sz="1100" dirty="0"/>
          </a:p>
          <a:p>
            <a:r>
              <a:rPr kumimoji="1" lang="ja-JP" altLang="en-US" sz="1100" dirty="0"/>
              <a:t>　　　　　　　 ・大阪狭山市　狭山ニュータウン</a:t>
            </a:r>
            <a:endParaRPr kumimoji="1" lang="en-US" altLang="ja-JP" sz="1100" dirty="0"/>
          </a:p>
          <a:p>
            <a:r>
              <a:rPr kumimoji="1" lang="en-US" altLang="ja-JP" sz="1100" dirty="0"/>
              <a:t>               </a:t>
            </a:r>
            <a:r>
              <a:rPr kumimoji="1" lang="ja-JP" altLang="en-US" sz="1100" dirty="0"/>
              <a:t>・河内長野市南花台</a:t>
            </a:r>
            <a:endParaRPr kumimoji="1" lang="en-US" altLang="ja-JP" sz="1100" dirty="0"/>
          </a:p>
          <a:p>
            <a:r>
              <a:rPr kumimoji="1" lang="ja-JP" altLang="en-US" sz="1100" dirty="0"/>
              <a:t>対象者　　</a:t>
            </a:r>
            <a:r>
              <a:rPr kumimoji="1" lang="en-US" altLang="ja-JP" sz="1100" dirty="0"/>
              <a:t>: 50</a:t>
            </a:r>
            <a:r>
              <a:rPr kumimoji="1" lang="ja-JP" altLang="en-US" sz="1100" dirty="0"/>
              <a:t>歳以上の方（</a:t>
            </a:r>
            <a:r>
              <a:rPr kumimoji="1" lang="en-US" altLang="ja-JP" sz="1100" dirty="0"/>
              <a:t>1,000</a:t>
            </a:r>
            <a:r>
              <a:rPr kumimoji="1" lang="ja-JP" altLang="en-US" sz="1100" dirty="0"/>
              <a:t>名程度）</a:t>
            </a:r>
          </a:p>
        </p:txBody>
      </p:sp>
      <p:sp>
        <p:nvSpPr>
          <p:cNvPr id="139" name="テキスト ボックス 138"/>
          <p:cNvSpPr txBox="1"/>
          <p:nvPr/>
        </p:nvSpPr>
        <p:spPr>
          <a:xfrm>
            <a:off x="346615" y="2772619"/>
            <a:ext cx="3186336" cy="276999"/>
          </a:xfrm>
          <a:prstGeom prst="rect">
            <a:avLst/>
          </a:prstGeom>
          <a:noFill/>
        </p:spPr>
        <p:txBody>
          <a:bodyPr wrap="square" rtlCol="0">
            <a:spAutoFit/>
          </a:bodyPr>
          <a:lstStyle/>
          <a:p>
            <a:r>
              <a:rPr kumimoji="1" lang="en-US" altLang="ja-JP" sz="1200" b="1" dirty="0">
                <a:effectLst>
                  <a:outerShdw blurRad="38100" dist="38100" dir="2700000" algn="tl">
                    <a:srgbClr val="000000">
                      <a:alpha val="43137"/>
                    </a:srgbClr>
                  </a:outerShdw>
                </a:effectLst>
              </a:rPr>
              <a:t>2022</a:t>
            </a:r>
            <a:r>
              <a:rPr kumimoji="1" lang="ja-JP" altLang="en-US" sz="1200" b="1" dirty="0">
                <a:effectLst>
                  <a:outerShdw blurRad="38100" dist="38100" dir="2700000" algn="tl">
                    <a:srgbClr val="000000">
                      <a:alpha val="43137"/>
                    </a:srgbClr>
                  </a:outerShdw>
                </a:effectLst>
              </a:rPr>
              <a:t>年２月下旬より実証開始</a:t>
            </a:r>
            <a:endParaRPr kumimoji="1" lang="en-US" altLang="ja-JP" sz="1200" b="1" dirty="0">
              <a:effectLst>
                <a:outerShdw blurRad="38100" dist="38100" dir="2700000" algn="tl">
                  <a:srgbClr val="000000">
                    <a:alpha val="43137"/>
                  </a:srgbClr>
                </a:outerShdw>
              </a:effectLst>
            </a:endParaRPr>
          </a:p>
        </p:txBody>
      </p:sp>
      <p:sp>
        <p:nvSpPr>
          <p:cNvPr id="140" name="正方形/長方形 139"/>
          <p:cNvSpPr/>
          <p:nvPr/>
        </p:nvSpPr>
        <p:spPr>
          <a:xfrm>
            <a:off x="332345" y="1924693"/>
            <a:ext cx="5198084" cy="324000"/>
          </a:xfrm>
          <a:prstGeom prst="rect">
            <a:avLst/>
          </a:prstGeom>
          <a:solidFill>
            <a:schemeClr val="accent6">
              <a:lumMod val="20000"/>
              <a:lumOff val="80000"/>
            </a:schemeClr>
          </a:solidFill>
          <a:effectLst/>
        </p:spPr>
        <p:txBody>
          <a:bodyPr wrap="square" tIns="36000" bIns="36000" anchor="ctr" anchorCtr="0">
            <a:noAutofit/>
          </a:bodyPr>
          <a:lstStyle/>
          <a:p>
            <a:r>
              <a:rPr kumimoji="1" lang="ja-JP" altLang="en-US" sz="1400" b="1" dirty="0">
                <a:latin typeface="Meiryo UI" panose="020B0604030504040204" pitchFamily="50" charset="-128"/>
                <a:ea typeface="Meiryo UI" panose="020B0604030504040204" pitchFamily="50" charset="-128"/>
              </a:rPr>
              <a:t>▶大阪スマートシニアライフ事業</a:t>
            </a:r>
            <a:endParaRPr kumimoji="1" lang="en-US" altLang="ja-JP" sz="1400" b="1" dirty="0">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28AAC326-097B-4DC5-87F8-522C3607F7C3}"/>
              </a:ext>
            </a:extLst>
          </p:cNvPr>
          <p:cNvSpPr/>
          <p:nvPr/>
        </p:nvSpPr>
        <p:spPr>
          <a:xfrm>
            <a:off x="6332871" y="1655270"/>
            <a:ext cx="2029723" cy="276999"/>
          </a:xfrm>
          <a:prstGeom prst="rect">
            <a:avLst/>
          </a:prstGeom>
          <a:ln>
            <a:solidFill>
              <a:schemeClr val="accent2"/>
            </a:solidFill>
          </a:ln>
        </p:spPr>
        <p:txBody>
          <a:bodyPr wrap="none">
            <a:spAutoFit/>
          </a:bodyPr>
          <a:lstStyle/>
          <a:p>
            <a:r>
              <a:rPr lang="ja-JP" altLang="en-US" sz="1200" b="1" dirty="0"/>
              <a:t>大阪スマートシニアライフ事業</a:t>
            </a:r>
          </a:p>
        </p:txBody>
      </p:sp>
      <p:sp>
        <p:nvSpPr>
          <p:cNvPr id="134" name="テキスト ボックス 133">
            <a:extLst>
              <a:ext uri="{FF2B5EF4-FFF2-40B4-BE49-F238E27FC236}">
                <a16:creationId xmlns:a16="http://schemas.microsoft.com/office/drawing/2014/main" id="{02728F6C-D71A-44EE-AC80-A524A1E3F2EE}"/>
              </a:ext>
            </a:extLst>
          </p:cNvPr>
          <p:cNvSpPr txBox="1"/>
          <p:nvPr/>
        </p:nvSpPr>
        <p:spPr>
          <a:xfrm>
            <a:off x="144699" y="4287790"/>
            <a:ext cx="5400000" cy="318924"/>
          </a:xfrm>
          <a:prstGeom prst="rect">
            <a:avLst/>
          </a:prstGeom>
          <a:solidFill>
            <a:schemeClr val="accent1">
              <a:lumMod val="60000"/>
              <a:lumOff val="40000"/>
            </a:schemeClr>
          </a:solidFill>
        </p:spPr>
        <p:txBody>
          <a:bodyPr wrap="square" lIns="72000" tIns="36000" rIns="72000" bIns="36000" rtlCol="0" anchor="ctr" anchorCtr="0">
            <a:spAutoFit/>
          </a:bodyPr>
          <a:lstStyle>
            <a:defPPr>
              <a:defRPr lang="en-US"/>
            </a:defPPr>
            <a:lvl1pPr>
              <a:defRPr kumimoji="1" sz="1300" b="1">
                <a:latin typeface="BIZ UDPゴシック" panose="020B0400000000000000" pitchFamily="50" charset="-128"/>
                <a:ea typeface="BIZ UDPゴシック" panose="020B0400000000000000" pitchFamily="50" charset="-128"/>
              </a:defRPr>
            </a:lvl1pPr>
          </a:lstStyle>
          <a:p>
            <a:r>
              <a:rPr lang="en-US" altLang="ja-JP" sz="1600" dirty="0">
                <a:latin typeface="Meiryo UI" panose="020B0604030504040204" pitchFamily="50" charset="-128"/>
                <a:ea typeface="Meiryo UI" panose="020B0604030504040204" pitchFamily="50" charset="-128"/>
              </a:rPr>
              <a:t>2. </a:t>
            </a:r>
            <a:r>
              <a:rPr lang="ja-JP" altLang="en-US" sz="1600" dirty="0">
                <a:latin typeface="Meiryo UI" panose="020B0604030504040204" pitchFamily="50" charset="-128"/>
                <a:ea typeface="Meiryo UI" panose="020B0604030504040204" pitchFamily="50" charset="-128"/>
              </a:rPr>
              <a:t>ヘルス分野のスタートアップ創出</a:t>
            </a:r>
          </a:p>
        </p:txBody>
      </p:sp>
      <p:sp>
        <p:nvSpPr>
          <p:cNvPr id="136" name="テキスト ボックス 135">
            <a:extLst>
              <a:ext uri="{FF2B5EF4-FFF2-40B4-BE49-F238E27FC236}">
                <a16:creationId xmlns:a16="http://schemas.microsoft.com/office/drawing/2014/main" id="{4740F528-EB45-4E51-99B7-A408C396CE07}"/>
              </a:ext>
            </a:extLst>
          </p:cNvPr>
          <p:cNvSpPr txBox="1"/>
          <p:nvPr/>
        </p:nvSpPr>
        <p:spPr>
          <a:xfrm>
            <a:off x="144699" y="1590057"/>
            <a:ext cx="5400000" cy="318924"/>
          </a:xfrm>
          <a:prstGeom prst="rect">
            <a:avLst/>
          </a:prstGeom>
          <a:solidFill>
            <a:schemeClr val="accent1">
              <a:lumMod val="60000"/>
              <a:lumOff val="40000"/>
            </a:schemeClr>
          </a:solidFill>
        </p:spPr>
        <p:txBody>
          <a:bodyPr wrap="square" lIns="72000" tIns="36000" rIns="72000" bIns="36000" rtlCol="0" anchor="ctr" anchorCtr="0">
            <a:spAutoFit/>
          </a:bodyPr>
          <a:lstStyle/>
          <a:p>
            <a:r>
              <a:rPr kumimoji="1" lang="en-US" altLang="ja-JP" sz="1600" b="1" dirty="0">
                <a:latin typeface="Meiryo UI" panose="020B0604030504040204" pitchFamily="50" charset="-128"/>
                <a:ea typeface="Meiryo UI" panose="020B0604030504040204" pitchFamily="50" charset="-128"/>
              </a:rPr>
              <a:t>1.</a:t>
            </a:r>
            <a:r>
              <a:rPr kumimoji="1" lang="ja-JP" altLang="en-US" sz="1600" b="1" dirty="0">
                <a:latin typeface="Meiryo UI" panose="020B0604030504040204" pitchFamily="50" charset="-128"/>
                <a:ea typeface="Meiryo UI" panose="020B0604030504040204" pitchFamily="50" charset="-128"/>
              </a:rPr>
              <a:t>デジタルを活用した高齢者の生活の質向上</a:t>
            </a:r>
          </a:p>
        </p:txBody>
      </p:sp>
      <p:sp>
        <p:nvSpPr>
          <p:cNvPr id="141" name="正方形/長方形 140">
            <a:extLst>
              <a:ext uri="{FF2B5EF4-FFF2-40B4-BE49-F238E27FC236}">
                <a16:creationId xmlns:a16="http://schemas.microsoft.com/office/drawing/2014/main" id="{4E28E188-1A0C-4FDD-8B43-7EF8E5227B6A}"/>
              </a:ext>
            </a:extLst>
          </p:cNvPr>
          <p:cNvSpPr/>
          <p:nvPr/>
        </p:nvSpPr>
        <p:spPr>
          <a:xfrm>
            <a:off x="6293411" y="4471876"/>
            <a:ext cx="2039341" cy="276999"/>
          </a:xfrm>
          <a:prstGeom prst="rect">
            <a:avLst/>
          </a:prstGeom>
          <a:ln>
            <a:solidFill>
              <a:schemeClr val="accent2"/>
            </a:solidFill>
          </a:ln>
        </p:spPr>
        <p:txBody>
          <a:bodyPr wrap="none">
            <a:spAutoFit/>
          </a:bodyPr>
          <a:lstStyle/>
          <a:p>
            <a:r>
              <a:rPr lang="ja-JP" altLang="en-US" sz="1200" b="1" dirty="0"/>
              <a:t>ヘルス産業スタートアップ創出</a:t>
            </a:r>
          </a:p>
        </p:txBody>
      </p:sp>
      <p:sp>
        <p:nvSpPr>
          <p:cNvPr id="135" name="テキスト ボックス 134"/>
          <p:cNvSpPr txBox="1"/>
          <p:nvPr/>
        </p:nvSpPr>
        <p:spPr>
          <a:xfrm>
            <a:off x="313601" y="5170333"/>
            <a:ext cx="4969157" cy="523220"/>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大阪スマートシニアライフ事業を通じたデータ利活用により、治療用</a:t>
            </a:r>
            <a:r>
              <a:rPr kumimoji="1" lang="en-US" altLang="ja-JP" sz="1400" dirty="0">
                <a:latin typeface="Meiryo UI" panose="020B0604030504040204" pitchFamily="50" charset="-128"/>
                <a:ea typeface="Meiryo UI" panose="020B0604030504040204" pitchFamily="50" charset="-128"/>
              </a:rPr>
              <a:t/>
            </a:r>
            <a:br>
              <a:rPr kumimoji="1" lang="en-US" altLang="ja-JP" sz="1400" dirty="0">
                <a:latin typeface="Meiryo UI" panose="020B0604030504040204" pitchFamily="50" charset="-128"/>
                <a:ea typeface="Meiryo UI" panose="020B0604030504040204" pitchFamily="50" charset="-128"/>
              </a:rPr>
            </a:br>
            <a:r>
              <a:rPr kumimoji="1" lang="ja-JP" altLang="en-US" sz="1400" dirty="0">
                <a:latin typeface="Meiryo UI" panose="020B0604030504040204" pitchFamily="50" charset="-128"/>
                <a:ea typeface="Meiryo UI" panose="020B0604030504040204" pitchFamily="50" charset="-128"/>
              </a:rPr>
              <a:t>アプリ</a:t>
            </a:r>
            <a:r>
              <a:rPr kumimoji="1" lang="en-US" altLang="ja-JP" sz="1400" dirty="0">
                <a:latin typeface="Meiryo UI" panose="020B0604030504040204" pitchFamily="50" charset="-128"/>
                <a:ea typeface="Meiryo UI" panose="020B0604030504040204" pitchFamily="50" charset="-128"/>
              </a:rPr>
              <a:t>(SaMD)</a:t>
            </a:r>
            <a:r>
              <a:rPr kumimoji="1" lang="ja-JP" altLang="en-US" sz="1400" dirty="0">
                <a:latin typeface="Meiryo UI" panose="020B0604030504040204" pitchFamily="50" charset="-128"/>
                <a:ea typeface="Meiryo UI" panose="020B0604030504040204" pitchFamily="50" charset="-128"/>
              </a:rPr>
              <a:t>等の開発に挑むスタートアップ企業を支援</a:t>
            </a:r>
            <a:endParaRPr kumimoji="1" lang="en-US" altLang="ja-JP" sz="1400" dirty="0">
              <a:latin typeface="Meiryo UI" panose="020B0604030504040204" pitchFamily="50" charset="-128"/>
              <a:ea typeface="Meiryo UI" panose="020B0604030504040204" pitchFamily="50" charset="-128"/>
            </a:endParaRPr>
          </a:p>
        </p:txBody>
      </p:sp>
      <p:sp>
        <p:nvSpPr>
          <p:cNvPr id="143" name="テキスト ボックス 142">
            <a:extLst>
              <a:ext uri="{FF2B5EF4-FFF2-40B4-BE49-F238E27FC236}">
                <a16:creationId xmlns:a16="http://schemas.microsoft.com/office/drawing/2014/main" id="{1C59A162-EDF5-48A4-8CAF-8A30014BFE5B}"/>
              </a:ext>
            </a:extLst>
          </p:cNvPr>
          <p:cNvSpPr txBox="1"/>
          <p:nvPr/>
        </p:nvSpPr>
        <p:spPr>
          <a:xfrm>
            <a:off x="151560" y="685317"/>
            <a:ext cx="3381391" cy="783193"/>
          </a:xfrm>
          <a:prstGeom prst="roundRect">
            <a:avLst/>
          </a:prstGeom>
          <a:solidFill>
            <a:schemeClr val="tx2"/>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bg1"/>
                </a:solidFill>
                <a:uLnTx/>
                <a:uFillTx/>
                <a:latin typeface="HGP創英角ｺﾞｼｯｸUB" panose="020B0900000000000000" pitchFamily="50" charset="-128"/>
                <a:ea typeface="HGP創英角ｺﾞｼｯｸUB" panose="020B0900000000000000" pitchFamily="50" charset="-128"/>
                <a:cs typeface="+mn-cs"/>
              </a:rPr>
              <a:t>大阪スマートヘルスシティ宣言</a:t>
            </a:r>
            <a:endParaRPr kumimoji="1" lang="en-US" altLang="ja-JP" sz="2000" b="0" i="0" u="none" strike="noStrike" kern="1200" cap="none" spc="0" normalizeH="0" baseline="0" noProof="0" dirty="0">
              <a:ln>
                <a:noFill/>
              </a:ln>
              <a:solidFill>
                <a:schemeClr val="bg1"/>
              </a:solidFill>
              <a:uLnTx/>
              <a:uFillTx/>
              <a:latin typeface="HGP創英角ｺﾞｼｯｸUB" panose="020B0900000000000000" pitchFamily="50" charset="-128"/>
              <a:ea typeface="HGP創英角ｺﾞｼｯｸUB" panose="020B0900000000000000" pitchFamily="50"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chemeClr val="bg1"/>
                </a:solidFill>
                <a:uLnTx/>
                <a:uFillTx/>
                <a:latin typeface="HGP創英角ｺﾞｼｯｸUB" panose="020B0900000000000000" pitchFamily="50" charset="-128"/>
                <a:ea typeface="HGP創英角ｺﾞｼｯｸUB" panose="020B0900000000000000" pitchFamily="50" charset="-128"/>
                <a:cs typeface="+mn-cs"/>
              </a:rPr>
              <a:t>202</a:t>
            </a:r>
            <a:r>
              <a:rPr kumimoji="1" lang="en-US" altLang="ja-JP" sz="2000" dirty="0">
                <a:solidFill>
                  <a:schemeClr val="bg1"/>
                </a:solidFill>
                <a:latin typeface="HGP創英角ｺﾞｼｯｸUB" panose="020B0900000000000000" pitchFamily="50" charset="-128"/>
                <a:ea typeface="HGP創英角ｺﾞｼｯｸUB" panose="020B0900000000000000" pitchFamily="50" charset="-128"/>
              </a:rPr>
              <a:t>5</a:t>
            </a:r>
            <a:endParaRPr kumimoji="1" lang="ja-JP" altLang="en-US" sz="2000" b="0" i="0" u="none" strike="noStrike" kern="1200" cap="none" spc="0" normalizeH="0" baseline="0" noProof="0" dirty="0">
              <a:ln>
                <a:noFill/>
              </a:ln>
              <a:solidFill>
                <a:schemeClr val="bg1"/>
              </a:solidFill>
              <a:uLnTx/>
              <a:uFillTx/>
              <a:latin typeface="HGP創英角ｺﾞｼｯｸUB" panose="020B0900000000000000" pitchFamily="50" charset="-128"/>
              <a:ea typeface="HGP創英角ｺﾞｼｯｸUB" panose="020B0900000000000000" pitchFamily="50" charset="-128"/>
              <a:cs typeface="+mn-cs"/>
            </a:endParaRPr>
          </a:p>
        </p:txBody>
      </p:sp>
      <p:sp>
        <p:nvSpPr>
          <p:cNvPr id="8" name="正方形/長方形 7">
            <a:extLst>
              <a:ext uri="{FF2B5EF4-FFF2-40B4-BE49-F238E27FC236}">
                <a16:creationId xmlns:a16="http://schemas.microsoft.com/office/drawing/2014/main" id="{CCC17E8B-88C8-4323-B8A6-03F57EE46E55}"/>
              </a:ext>
            </a:extLst>
          </p:cNvPr>
          <p:cNvSpPr/>
          <p:nvPr/>
        </p:nvSpPr>
        <p:spPr>
          <a:xfrm>
            <a:off x="3601292" y="686778"/>
            <a:ext cx="4572000" cy="830997"/>
          </a:xfrm>
          <a:prstGeom prst="rect">
            <a:avLst/>
          </a:prstGeom>
        </p:spPr>
        <p:txBody>
          <a:bodyPr>
            <a:spAutoFit/>
          </a:bodyPr>
          <a:lstStyle/>
          <a:p>
            <a:pPr lvl="0">
              <a:defRPr/>
            </a:pPr>
            <a:r>
              <a:rPr kumimoji="1"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2025</a:t>
            </a:r>
            <a:r>
              <a:rPr kumimoji="1"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年日本国際博覧会</a:t>
            </a:r>
            <a:r>
              <a:rPr kumimoji="1" lang="ja-JP" altLang="en-US" sz="11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（大阪・関西万博）</a:t>
            </a:r>
            <a:r>
              <a:rPr kumimoji="1"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までに、　</a:t>
            </a:r>
          </a:p>
          <a:p>
            <a:pPr lvl="0">
              <a:defRPr/>
            </a:pPr>
            <a:r>
              <a:rPr kumimoji="1"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いのち輝く高齢化社会を創造する</a:t>
            </a:r>
            <a:endParaRPr kumimoji="1"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lvl="0">
              <a:defRPr/>
            </a:pPr>
            <a:r>
              <a:rPr kumimoji="1"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スマートシティ・モデルで世界のトップランナーとなる。</a:t>
            </a:r>
          </a:p>
        </p:txBody>
      </p:sp>
      <p:cxnSp>
        <p:nvCxnSpPr>
          <p:cNvPr id="10" name="直線コネクタ 9">
            <a:extLst>
              <a:ext uri="{FF2B5EF4-FFF2-40B4-BE49-F238E27FC236}">
                <a16:creationId xmlns:a16="http://schemas.microsoft.com/office/drawing/2014/main" id="{4D3C7472-56B0-4F4A-A1D8-D722F03A53F0}"/>
              </a:ext>
            </a:extLst>
          </p:cNvPr>
          <p:cNvCxnSpPr/>
          <p:nvPr/>
        </p:nvCxnSpPr>
        <p:spPr>
          <a:xfrm>
            <a:off x="3390463" y="695718"/>
            <a:ext cx="5400000"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12" name="直角三角形 11">
            <a:extLst>
              <a:ext uri="{FF2B5EF4-FFF2-40B4-BE49-F238E27FC236}">
                <a16:creationId xmlns:a16="http://schemas.microsoft.com/office/drawing/2014/main" id="{769058E5-1EF3-455D-990D-C23A00446DC4}"/>
              </a:ext>
            </a:extLst>
          </p:cNvPr>
          <p:cNvSpPr/>
          <p:nvPr/>
        </p:nvSpPr>
        <p:spPr>
          <a:xfrm rot="16200000">
            <a:off x="8172287" y="836787"/>
            <a:ext cx="758386" cy="469632"/>
          </a:xfrm>
          <a:prstGeom prst="r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4" name="図 143"/>
          <p:cNvPicPr>
            <a:picLocks noChangeAspect="1"/>
          </p:cNvPicPr>
          <p:nvPr/>
        </p:nvPicPr>
        <p:blipFill rotWithShape="1">
          <a:blip r:embed="rId20">
            <a:extLst>
              <a:ext uri="{28A0092B-C50C-407E-A947-70E740481C1C}">
                <a14:useLocalDpi xmlns:a14="http://schemas.microsoft.com/office/drawing/2010/main"/>
              </a:ext>
            </a:extLst>
          </a:blip>
          <a:srcRect/>
          <a:stretch/>
        </p:blipFill>
        <p:spPr>
          <a:xfrm>
            <a:off x="8345655" y="203498"/>
            <a:ext cx="608962" cy="403200"/>
          </a:xfrm>
          <a:prstGeom prst="rect">
            <a:avLst/>
          </a:prstGeom>
        </p:spPr>
      </p:pic>
    </p:spTree>
    <p:extLst>
      <p:ext uri="{BB962C8B-B14F-4D97-AF65-F5344CB8AC3E}">
        <p14:creationId xmlns:p14="http://schemas.microsoft.com/office/powerpoint/2010/main" val="21260127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角丸四角形 12">
            <a:extLst>
              <a:ext uri="{FF2B5EF4-FFF2-40B4-BE49-F238E27FC236}">
                <a16:creationId xmlns:a16="http://schemas.microsoft.com/office/drawing/2014/main" id="{93FD829C-A335-4576-B195-23D25D8A9E45}"/>
              </a:ext>
            </a:extLst>
          </p:cNvPr>
          <p:cNvSpPr/>
          <p:nvPr/>
        </p:nvSpPr>
        <p:spPr>
          <a:xfrm>
            <a:off x="3917248" y="2334206"/>
            <a:ext cx="1027637" cy="4195156"/>
          </a:xfrm>
          <a:prstGeom prst="roundRect">
            <a:avLst>
              <a:gd name="adj" fmla="val 10685"/>
            </a:avLst>
          </a:prstGeom>
          <a:solidFill>
            <a:schemeClr val="accent6">
              <a:lumMod val="40000"/>
              <a:lumOff val="60000"/>
            </a:schemeClr>
          </a:solidFill>
          <a:ln w="19050">
            <a:solidFill>
              <a:schemeClr val="accent6"/>
            </a:solidFill>
          </a:ln>
        </p:spPr>
        <p:style>
          <a:lnRef idx="2">
            <a:schemeClr val="dk1"/>
          </a:lnRef>
          <a:fillRef idx="1">
            <a:schemeClr val="lt1"/>
          </a:fillRef>
          <a:effectRef idx="0">
            <a:schemeClr val="dk1"/>
          </a:effectRef>
          <a:fontRef idx="minor">
            <a:schemeClr val="dk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95" name="正方形/長方形 94">
            <a:extLst>
              <a:ext uri="{FF2B5EF4-FFF2-40B4-BE49-F238E27FC236}">
                <a16:creationId xmlns:a16="http://schemas.microsoft.com/office/drawing/2014/main" id="{872F15BC-C467-41E3-9EDD-8F83DAC4AA67}"/>
              </a:ext>
            </a:extLst>
          </p:cNvPr>
          <p:cNvSpPr/>
          <p:nvPr/>
        </p:nvSpPr>
        <p:spPr>
          <a:xfrm>
            <a:off x="1325456" y="2344319"/>
            <a:ext cx="1331389" cy="863292"/>
          </a:xfrm>
          <a:prstGeom prst="rect">
            <a:avLst/>
          </a:prstGeom>
          <a:ln w="12700">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自治体</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乳幼児健診</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学校健診</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特定検診</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98" name="正方形/長方形 97">
            <a:extLst>
              <a:ext uri="{FF2B5EF4-FFF2-40B4-BE49-F238E27FC236}">
                <a16:creationId xmlns:a16="http://schemas.microsoft.com/office/drawing/2014/main" id="{16E99EDD-EFFF-496A-9F08-E675DDB02C40}"/>
              </a:ext>
            </a:extLst>
          </p:cNvPr>
          <p:cNvSpPr/>
          <p:nvPr/>
        </p:nvSpPr>
        <p:spPr>
          <a:xfrm>
            <a:off x="1327070" y="4346603"/>
            <a:ext cx="1328161" cy="972175"/>
          </a:xfrm>
          <a:prstGeom prst="rect">
            <a:avLst/>
          </a:prstGeom>
          <a:ln w="19050">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民間事業者</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noProof="0" dirty="0">
                <a:solidFill>
                  <a:prstClr val="black"/>
                </a:solidFill>
                <a:latin typeface="BIZ UDPゴシック" panose="020B0400000000000000" pitchFamily="50" charset="-128"/>
                <a:ea typeface="BIZ UDPゴシック" panose="020B0400000000000000" pitchFamily="50" charset="-128"/>
              </a:rPr>
              <a:t>PHR</a:t>
            </a:r>
            <a:r>
              <a:rPr kumimoji="1" lang="ja-JP" altLang="en-US" sz="1050" noProof="0" dirty="0">
                <a:solidFill>
                  <a:prstClr val="black"/>
                </a:solidFill>
                <a:latin typeface="BIZ UDPゴシック" panose="020B0400000000000000" pitchFamily="50" charset="-128"/>
                <a:ea typeface="BIZ UDPゴシック" panose="020B0400000000000000" pitchFamily="50" charset="-128"/>
              </a:rPr>
              <a:t>アプリ</a:t>
            </a:r>
            <a:endParaRPr kumimoji="1" lang="en-US" altLang="ja-JP" sz="1050" noProof="0" dirty="0">
              <a:solidFill>
                <a:prstClr val="black"/>
              </a:solidFill>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電子母子手帳</a:t>
            </a:r>
            <a:endParaRPr kumimoji="1" lang="en-US" altLang="ja-JP" sz="1050" b="0" i="0" u="none" strike="noStrike" kern="1200" cap="none" spc="0" normalizeH="0" baseline="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noProof="0" dirty="0">
                <a:solidFill>
                  <a:prstClr val="black"/>
                </a:solidFill>
                <a:latin typeface="BIZ UDPゴシック" panose="020B0400000000000000" pitchFamily="50" charset="-128"/>
                <a:ea typeface="BIZ UDPゴシック" panose="020B0400000000000000" pitchFamily="50" charset="-128"/>
              </a:rPr>
              <a:t>電子お薬手帳</a:t>
            </a: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00" name="角丸四角形 18">
            <a:extLst>
              <a:ext uri="{FF2B5EF4-FFF2-40B4-BE49-F238E27FC236}">
                <a16:creationId xmlns:a16="http://schemas.microsoft.com/office/drawing/2014/main" id="{FE888D41-1567-43DD-9BC8-39303EE604B7}"/>
              </a:ext>
            </a:extLst>
          </p:cNvPr>
          <p:cNvSpPr/>
          <p:nvPr/>
        </p:nvSpPr>
        <p:spPr>
          <a:xfrm>
            <a:off x="5964943" y="3789395"/>
            <a:ext cx="1814586" cy="252000"/>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健康管理アプリ</a:t>
            </a:r>
          </a:p>
        </p:txBody>
      </p:sp>
      <p:sp>
        <p:nvSpPr>
          <p:cNvPr id="101" name="角丸四角形 20">
            <a:extLst>
              <a:ext uri="{FF2B5EF4-FFF2-40B4-BE49-F238E27FC236}">
                <a16:creationId xmlns:a16="http://schemas.microsoft.com/office/drawing/2014/main" id="{7889920D-35FF-4311-9771-50DC843F72C3}"/>
              </a:ext>
            </a:extLst>
          </p:cNvPr>
          <p:cNvSpPr/>
          <p:nvPr/>
        </p:nvSpPr>
        <p:spPr>
          <a:xfrm>
            <a:off x="328514" y="2851947"/>
            <a:ext cx="450761" cy="2719767"/>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府</a:t>
            </a:r>
            <a:endParaRPr kumimoji="1" lang="en-US" altLang="ja-JP"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民</a:t>
            </a:r>
          </a:p>
        </p:txBody>
      </p:sp>
      <p:sp>
        <p:nvSpPr>
          <p:cNvPr id="102" name="角丸四角形 21">
            <a:extLst>
              <a:ext uri="{FF2B5EF4-FFF2-40B4-BE49-F238E27FC236}">
                <a16:creationId xmlns:a16="http://schemas.microsoft.com/office/drawing/2014/main" id="{9104B2F2-E7E8-47CF-9E27-61C0DA21E882}"/>
              </a:ext>
            </a:extLst>
          </p:cNvPr>
          <p:cNvSpPr/>
          <p:nvPr/>
        </p:nvSpPr>
        <p:spPr>
          <a:xfrm>
            <a:off x="8439805" y="2819814"/>
            <a:ext cx="450761" cy="2718464"/>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府</a:t>
            </a:r>
            <a:endParaRPr kumimoji="1" lang="en-US" altLang="ja-JP"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民</a:t>
            </a:r>
          </a:p>
        </p:txBody>
      </p:sp>
      <p:sp>
        <p:nvSpPr>
          <p:cNvPr id="104" name="正方形/長方形 103">
            <a:extLst>
              <a:ext uri="{FF2B5EF4-FFF2-40B4-BE49-F238E27FC236}">
                <a16:creationId xmlns:a16="http://schemas.microsoft.com/office/drawing/2014/main" id="{FB9DBD82-9BF5-40DB-BCDD-0EAD9F7EC5D5}"/>
              </a:ext>
            </a:extLst>
          </p:cNvPr>
          <p:cNvSpPr/>
          <p:nvPr/>
        </p:nvSpPr>
        <p:spPr>
          <a:xfrm>
            <a:off x="1318858" y="5408519"/>
            <a:ext cx="1344584" cy="1019064"/>
          </a:xfrm>
          <a:prstGeom prst="rect">
            <a:avLst/>
          </a:prstGeom>
          <a:ln w="38100">
            <a:solidFill>
              <a:srgbClr val="FFA50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大阪スマート</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シニアライフ</a:t>
            </a:r>
            <a:r>
              <a:rPr kumimoji="1" lang="ja-JP" altLang="en-US" sz="1050" b="1"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事業</a:t>
            </a:r>
            <a:endParaRPr kumimoji="1" lang="en-US" altLang="ja-JP" sz="1050" b="1"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50" dirty="0">
              <a:solidFill>
                <a:sysClr val="windowText" lastClr="000000"/>
              </a:solidFill>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生活ログ</a:t>
            </a:r>
            <a:endParaRPr kumimoji="1" lang="en-US" altLang="ja-JP" sz="105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dirty="0">
                <a:solidFill>
                  <a:sysClr val="windowText" lastClr="000000"/>
                </a:solidFill>
                <a:latin typeface="BIZ UDPゴシック" panose="020B0400000000000000" pitchFamily="50" charset="-128"/>
                <a:ea typeface="BIZ UDPゴシック" panose="020B0400000000000000" pitchFamily="50" charset="-128"/>
              </a:rPr>
              <a:t>(</a:t>
            </a:r>
            <a:r>
              <a:rPr kumimoji="1" lang="ja-JP" altLang="en-US" sz="1050" dirty="0">
                <a:solidFill>
                  <a:sysClr val="windowText" lastClr="000000"/>
                </a:solidFill>
                <a:latin typeface="BIZ UDPゴシック" panose="020B0400000000000000" pitchFamily="50" charset="-128"/>
                <a:ea typeface="BIZ UDPゴシック" panose="020B0400000000000000" pitchFamily="50" charset="-128"/>
              </a:rPr>
              <a:t>移動・購買等</a:t>
            </a:r>
            <a:r>
              <a:rPr kumimoji="1" lang="en-US" altLang="ja-JP" sz="1050" dirty="0">
                <a:solidFill>
                  <a:sysClr val="windowText" lastClr="000000"/>
                </a:solidFill>
                <a:latin typeface="BIZ UDPゴシック" panose="020B0400000000000000" pitchFamily="50" charset="-128"/>
                <a:ea typeface="BIZ UDPゴシック" panose="020B0400000000000000" pitchFamily="50" charset="-128"/>
              </a:rPr>
              <a:t>)</a:t>
            </a:r>
            <a:endParaRPr kumimoji="1" lang="ja-JP" altLang="en-US" sz="11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endParaRPr>
          </a:p>
        </p:txBody>
      </p:sp>
      <p:sp>
        <p:nvSpPr>
          <p:cNvPr id="110" name="矢印: 右 109">
            <a:extLst>
              <a:ext uri="{FF2B5EF4-FFF2-40B4-BE49-F238E27FC236}">
                <a16:creationId xmlns:a16="http://schemas.microsoft.com/office/drawing/2014/main" id="{33BE742C-6F25-43EA-A86A-2844301F3102}"/>
              </a:ext>
            </a:extLst>
          </p:cNvPr>
          <p:cNvSpPr/>
          <p:nvPr/>
        </p:nvSpPr>
        <p:spPr>
          <a:xfrm>
            <a:off x="2695959" y="5516090"/>
            <a:ext cx="1072553" cy="792000"/>
          </a:xfrm>
          <a:prstGeom prst="rightArrow">
            <a:avLst>
              <a:gd name="adj1" fmla="val 68958"/>
              <a:gd name="adj2" fmla="val 31454"/>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生活ログ</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（移動・購買等）</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1" name="角丸四角形 18">
            <a:extLst>
              <a:ext uri="{FF2B5EF4-FFF2-40B4-BE49-F238E27FC236}">
                <a16:creationId xmlns:a16="http://schemas.microsoft.com/office/drawing/2014/main" id="{063FF655-B621-4CEF-9FCD-3F4411954805}"/>
              </a:ext>
            </a:extLst>
          </p:cNvPr>
          <p:cNvSpPr/>
          <p:nvPr/>
        </p:nvSpPr>
        <p:spPr>
          <a:xfrm>
            <a:off x="5964943" y="4109085"/>
            <a:ext cx="1814586" cy="252000"/>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パーソナライズ医療</a:t>
            </a:r>
          </a:p>
        </p:txBody>
      </p:sp>
      <p:sp>
        <p:nvSpPr>
          <p:cNvPr id="112" name="角丸四角形 18">
            <a:extLst>
              <a:ext uri="{FF2B5EF4-FFF2-40B4-BE49-F238E27FC236}">
                <a16:creationId xmlns:a16="http://schemas.microsoft.com/office/drawing/2014/main" id="{FA3E9A11-0069-459B-8403-8E53D37EA484}"/>
              </a:ext>
            </a:extLst>
          </p:cNvPr>
          <p:cNvSpPr/>
          <p:nvPr/>
        </p:nvSpPr>
        <p:spPr>
          <a:xfrm>
            <a:off x="5964943" y="4434303"/>
            <a:ext cx="1814587" cy="232121"/>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カスタマイズ生命保険</a:t>
            </a:r>
          </a:p>
        </p:txBody>
      </p:sp>
      <p:sp>
        <p:nvSpPr>
          <p:cNvPr id="113" name="角丸四角形 18">
            <a:extLst>
              <a:ext uri="{FF2B5EF4-FFF2-40B4-BE49-F238E27FC236}">
                <a16:creationId xmlns:a16="http://schemas.microsoft.com/office/drawing/2014/main" id="{D1ABD589-4E0E-460E-9274-C616673D5F12}"/>
              </a:ext>
            </a:extLst>
          </p:cNvPr>
          <p:cNvSpPr/>
          <p:nvPr/>
        </p:nvSpPr>
        <p:spPr>
          <a:xfrm>
            <a:off x="6008236" y="5912090"/>
            <a:ext cx="1728000" cy="252000"/>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地域包括ケアシステム</a:t>
            </a:r>
          </a:p>
        </p:txBody>
      </p:sp>
      <p:sp>
        <p:nvSpPr>
          <p:cNvPr id="114" name="角丸四角形 18">
            <a:extLst>
              <a:ext uri="{FF2B5EF4-FFF2-40B4-BE49-F238E27FC236}">
                <a16:creationId xmlns:a16="http://schemas.microsoft.com/office/drawing/2014/main" id="{60C90343-69FD-4FDB-9D31-B7DA027FC6E6}"/>
              </a:ext>
            </a:extLst>
          </p:cNvPr>
          <p:cNvSpPr/>
          <p:nvPr/>
        </p:nvSpPr>
        <p:spPr>
          <a:xfrm>
            <a:off x="6008236" y="6209310"/>
            <a:ext cx="1728000" cy="252000"/>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パーソナル保健指導</a:t>
            </a:r>
          </a:p>
        </p:txBody>
      </p:sp>
      <p:sp>
        <p:nvSpPr>
          <p:cNvPr id="115" name="矢印: 右 114">
            <a:extLst>
              <a:ext uri="{FF2B5EF4-FFF2-40B4-BE49-F238E27FC236}">
                <a16:creationId xmlns:a16="http://schemas.microsoft.com/office/drawing/2014/main" id="{CE3E7244-D752-4D80-8193-7108B95F0891}"/>
              </a:ext>
            </a:extLst>
          </p:cNvPr>
          <p:cNvSpPr/>
          <p:nvPr/>
        </p:nvSpPr>
        <p:spPr>
          <a:xfrm>
            <a:off x="5283876" y="2447205"/>
            <a:ext cx="489507" cy="1259540"/>
          </a:xfrm>
          <a:prstGeom prst="rightArrow">
            <a:avLst>
              <a:gd name="adj1" fmla="val 68958"/>
              <a:gd name="adj2" fmla="val 31454"/>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6" name="テキスト ボックス 115">
            <a:extLst>
              <a:ext uri="{FF2B5EF4-FFF2-40B4-BE49-F238E27FC236}">
                <a16:creationId xmlns:a16="http://schemas.microsoft.com/office/drawing/2014/main" id="{587E2334-CA2B-4C26-81A2-2D3319111CF7}"/>
              </a:ext>
            </a:extLst>
          </p:cNvPr>
          <p:cNvSpPr txBox="1"/>
          <p:nvPr/>
        </p:nvSpPr>
        <p:spPr>
          <a:xfrm>
            <a:off x="5231238" y="2626755"/>
            <a:ext cx="507831" cy="877804"/>
          </a:xfrm>
          <a:prstGeom prst="rect">
            <a:avLst/>
          </a:prstGeom>
          <a:noFill/>
          <a:ln>
            <a:noFill/>
          </a:ln>
        </p:spPr>
        <p:txBody>
          <a:bodyPr vert="eaVert"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複合データの</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掛け合わせ</a:t>
            </a:r>
          </a:p>
        </p:txBody>
      </p:sp>
      <p:sp>
        <p:nvSpPr>
          <p:cNvPr id="117" name="矢印: 右 116">
            <a:extLst>
              <a:ext uri="{FF2B5EF4-FFF2-40B4-BE49-F238E27FC236}">
                <a16:creationId xmlns:a16="http://schemas.microsoft.com/office/drawing/2014/main" id="{902113C6-0C78-4E02-9DAD-13CA6FA80840}"/>
              </a:ext>
            </a:extLst>
          </p:cNvPr>
          <p:cNvSpPr/>
          <p:nvPr/>
        </p:nvSpPr>
        <p:spPr>
          <a:xfrm>
            <a:off x="5293930" y="3778801"/>
            <a:ext cx="489507" cy="1259540"/>
          </a:xfrm>
          <a:prstGeom prst="rightArrow">
            <a:avLst>
              <a:gd name="adj1" fmla="val 68958"/>
              <a:gd name="adj2" fmla="val 31454"/>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8" name="テキスト ボックス 117">
            <a:extLst>
              <a:ext uri="{FF2B5EF4-FFF2-40B4-BE49-F238E27FC236}">
                <a16:creationId xmlns:a16="http://schemas.microsoft.com/office/drawing/2014/main" id="{432AB5B0-BDFE-41DA-9B3D-56DC7F36EEC0}"/>
              </a:ext>
            </a:extLst>
          </p:cNvPr>
          <p:cNvSpPr txBox="1"/>
          <p:nvPr/>
        </p:nvSpPr>
        <p:spPr>
          <a:xfrm>
            <a:off x="5244115" y="3969644"/>
            <a:ext cx="507831" cy="877804"/>
          </a:xfrm>
          <a:prstGeom prst="rect">
            <a:avLst/>
          </a:prstGeom>
          <a:noFill/>
        </p:spPr>
        <p:txBody>
          <a:bodyPr vert="eaVert"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特定分野</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データの活用</a:t>
            </a:r>
          </a:p>
        </p:txBody>
      </p:sp>
      <p:sp>
        <p:nvSpPr>
          <p:cNvPr id="119" name="矢印: 右 118">
            <a:extLst>
              <a:ext uri="{FF2B5EF4-FFF2-40B4-BE49-F238E27FC236}">
                <a16:creationId xmlns:a16="http://schemas.microsoft.com/office/drawing/2014/main" id="{3ABD3C7E-C37D-4AAE-A7B9-2E1C64A34FC3}"/>
              </a:ext>
            </a:extLst>
          </p:cNvPr>
          <p:cNvSpPr/>
          <p:nvPr/>
        </p:nvSpPr>
        <p:spPr>
          <a:xfrm>
            <a:off x="5270681" y="5361726"/>
            <a:ext cx="489507" cy="1150973"/>
          </a:xfrm>
          <a:prstGeom prst="rightArrow">
            <a:avLst>
              <a:gd name="adj1" fmla="val 68958"/>
              <a:gd name="adj2" fmla="val 31454"/>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20" name="テキスト ボックス 119">
            <a:extLst>
              <a:ext uri="{FF2B5EF4-FFF2-40B4-BE49-F238E27FC236}">
                <a16:creationId xmlns:a16="http://schemas.microsoft.com/office/drawing/2014/main" id="{72A20881-9372-4A93-B36F-956D86367A88}"/>
              </a:ext>
            </a:extLst>
          </p:cNvPr>
          <p:cNvSpPr txBox="1"/>
          <p:nvPr/>
        </p:nvSpPr>
        <p:spPr>
          <a:xfrm>
            <a:off x="5251377" y="5541418"/>
            <a:ext cx="507831" cy="760786"/>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データの</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公共利用</a:t>
            </a:r>
          </a:p>
        </p:txBody>
      </p:sp>
      <p:sp>
        <p:nvSpPr>
          <p:cNvPr id="121" name="矢印: 右 120">
            <a:extLst>
              <a:ext uri="{FF2B5EF4-FFF2-40B4-BE49-F238E27FC236}">
                <a16:creationId xmlns:a16="http://schemas.microsoft.com/office/drawing/2014/main" id="{9315C86D-A616-4DFE-8121-F30935A7FAB0}"/>
              </a:ext>
            </a:extLst>
          </p:cNvPr>
          <p:cNvSpPr/>
          <p:nvPr/>
        </p:nvSpPr>
        <p:spPr>
          <a:xfrm>
            <a:off x="820504" y="2183346"/>
            <a:ext cx="431694" cy="4100020"/>
          </a:xfrm>
          <a:prstGeom prst="rightArrow">
            <a:avLst>
              <a:gd name="adj1" fmla="val 65801"/>
              <a:gd name="adj2" fmla="val 50000"/>
            </a:avLst>
          </a:prstGeom>
          <a:solidFill>
            <a:schemeClr val="bg1">
              <a:lumMod val="8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22" name="テキスト ボックス 121">
            <a:extLst>
              <a:ext uri="{FF2B5EF4-FFF2-40B4-BE49-F238E27FC236}">
                <a16:creationId xmlns:a16="http://schemas.microsoft.com/office/drawing/2014/main" id="{A9684C02-B23F-42A9-8854-F37647610E9D}"/>
              </a:ext>
            </a:extLst>
          </p:cNvPr>
          <p:cNvSpPr txBox="1"/>
          <p:nvPr/>
        </p:nvSpPr>
        <p:spPr>
          <a:xfrm>
            <a:off x="821680" y="3509282"/>
            <a:ext cx="353943" cy="1345881"/>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本人同意のもと提供</a:t>
            </a:r>
          </a:p>
        </p:txBody>
      </p:sp>
      <p:sp>
        <p:nvSpPr>
          <p:cNvPr id="123" name="四角形: 角を丸くする 122">
            <a:extLst>
              <a:ext uri="{FF2B5EF4-FFF2-40B4-BE49-F238E27FC236}">
                <a16:creationId xmlns:a16="http://schemas.microsoft.com/office/drawing/2014/main" id="{430629AD-A49F-4A31-93D0-A437392A0672}"/>
              </a:ext>
            </a:extLst>
          </p:cNvPr>
          <p:cNvSpPr/>
          <p:nvPr/>
        </p:nvSpPr>
        <p:spPr>
          <a:xfrm>
            <a:off x="5958018" y="2528840"/>
            <a:ext cx="1828437" cy="517484"/>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50" b="1" i="0" u="none" strike="noStrike" kern="1200" cap="none" spc="0" normalizeH="0" baseline="0" noProof="0" dirty="0" err="1">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MaaS</a:t>
            </a:r>
            <a:r>
              <a:rPr kumimoji="1" lang="ja-JP" altLang="en-US" sz="105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＋ヘルスアプリ＞</a:t>
            </a:r>
            <a:endParaRPr kumimoji="1" lang="en-US" altLang="ja-JP" sz="105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交通・買物・健康・決済の</a:t>
            </a:r>
            <a:endParaRPr kumimoji="1" lang="en-US" altLang="ja-JP" sz="9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セットアプリ</a:t>
            </a:r>
            <a:endParaRPr kumimoji="1" lang="en-US" altLang="ja-JP" sz="9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5" name="矢印: 右 124">
            <a:extLst>
              <a:ext uri="{FF2B5EF4-FFF2-40B4-BE49-F238E27FC236}">
                <a16:creationId xmlns:a16="http://schemas.microsoft.com/office/drawing/2014/main" id="{B5BD3CBB-AC60-48EB-994F-91272801221A}"/>
              </a:ext>
            </a:extLst>
          </p:cNvPr>
          <p:cNvSpPr/>
          <p:nvPr/>
        </p:nvSpPr>
        <p:spPr>
          <a:xfrm>
            <a:off x="7934123" y="2131871"/>
            <a:ext cx="446908" cy="4467369"/>
          </a:xfrm>
          <a:prstGeom prst="rightArrow">
            <a:avLst>
              <a:gd name="adj1" fmla="val 65801"/>
              <a:gd name="adj2" fmla="val 50000"/>
            </a:avLst>
          </a:prstGeom>
          <a:solidFill>
            <a:schemeClr val="bg1">
              <a:lumMod val="8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26" name="テキスト ボックス 125">
            <a:extLst>
              <a:ext uri="{FF2B5EF4-FFF2-40B4-BE49-F238E27FC236}">
                <a16:creationId xmlns:a16="http://schemas.microsoft.com/office/drawing/2014/main" id="{6C4FCEB2-FB29-4150-87E6-743014DB670D}"/>
              </a:ext>
            </a:extLst>
          </p:cNvPr>
          <p:cNvSpPr txBox="1"/>
          <p:nvPr/>
        </p:nvSpPr>
        <p:spPr>
          <a:xfrm>
            <a:off x="7923923" y="3807650"/>
            <a:ext cx="353943" cy="911468"/>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サービス提供</a:t>
            </a:r>
          </a:p>
        </p:txBody>
      </p:sp>
      <p:sp>
        <p:nvSpPr>
          <p:cNvPr id="128" name="四角形: 角を丸くする 60">
            <a:extLst>
              <a:ext uri="{FF2B5EF4-FFF2-40B4-BE49-F238E27FC236}">
                <a16:creationId xmlns:a16="http://schemas.microsoft.com/office/drawing/2014/main" id="{E3D4A1CA-CBE2-4F89-B63A-2F638E93C2A5}"/>
              </a:ext>
            </a:extLst>
          </p:cNvPr>
          <p:cNvSpPr/>
          <p:nvPr/>
        </p:nvSpPr>
        <p:spPr>
          <a:xfrm>
            <a:off x="5964943" y="3140535"/>
            <a:ext cx="1814586" cy="53817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＜マイホスピタルアプリ＞</a:t>
            </a:r>
            <a:endParaRPr kumimoji="1" lang="en-US" altLang="ja-JP" sz="10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受診・投薬・健康などの情報と</a:t>
            </a:r>
            <a:endParaRPr kumimoji="1" lang="en-US" altLang="ja-JP" sz="8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決済システムのセットアプリ</a:t>
            </a:r>
            <a:endParaRPr kumimoji="1" lang="en-US" altLang="ja-JP" sz="8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9" name="角丸四角形 18">
            <a:extLst>
              <a:ext uri="{FF2B5EF4-FFF2-40B4-BE49-F238E27FC236}">
                <a16:creationId xmlns:a16="http://schemas.microsoft.com/office/drawing/2014/main" id="{95DB6805-7046-406C-BFB2-5381D990DE6D}"/>
              </a:ext>
            </a:extLst>
          </p:cNvPr>
          <p:cNvSpPr/>
          <p:nvPr/>
        </p:nvSpPr>
        <p:spPr>
          <a:xfrm>
            <a:off x="6003283" y="5639365"/>
            <a:ext cx="1737906" cy="252000"/>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健康医療政策支援</a:t>
            </a:r>
          </a:p>
        </p:txBody>
      </p:sp>
      <p:pic>
        <p:nvPicPr>
          <p:cNvPr id="131" name="図 130">
            <a:extLst>
              <a:ext uri="{FF2B5EF4-FFF2-40B4-BE49-F238E27FC236}">
                <a16:creationId xmlns:a16="http://schemas.microsoft.com/office/drawing/2014/main" id="{6A77E9A9-5F49-4AD3-9761-09455B9D961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89975" y="1874479"/>
            <a:ext cx="360000" cy="376875"/>
          </a:xfrm>
          <a:prstGeom prst="rect">
            <a:avLst/>
          </a:prstGeom>
        </p:spPr>
      </p:pic>
      <p:pic>
        <p:nvPicPr>
          <p:cNvPr id="132" name="図 131">
            <a:extLst>
              <a:ext uri="{FF2B5EF4-FFF2-40B4-BE49-F238E27FC236}">
                <a16:creationId xmlns:a16="http://schemas.microsoft.com/office/drawing/2014/main" id="{E60D1297-A930-4306-A8D5-F7D451E0FBD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478425" y="1883052"/>
            <a:ext cx="244724" cy="360000"/>
          </a:xfrm>
          <a:prstGeom prst="rect">
            <a:avLst/>
          </a:prstGeom>
        </p:spPr>
      </p:pic>
      <p:pic>
        <p:nvPicPr>
          <p:cNvPr id="133" name="図 132">
            <a:extLst>
              <a:ext uri="{FF2B5EF4-FFF2-40B4-BE49-F238E27FC236}">
                <a16:creationId xmlns:a16="http://schemas.microsoft.com/office/drawing/2014/main" id="{1409C59C-5E21-4437-9946-41BFCFA0FB3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818015" y="1861558"/>
            <a:ext cx="407424" cy="396000"/>
          </a:xfrm>
          <a:prstGeom prst="rect">
            <a:avLst/>
          </a:prstGeom>
        </p:spPr>
      </p:pic>
      <p:pic>
        <p:nvPicPr>
          <p:cNvPr id="134" name="図 133">
            <a:extLst>
              <a:ext uri="{FF2B5EF4-FFF2-40B4-BE49-F238E27FC236}">
                <a16:creationId xmlns:a16="http://schemas.microsoft.com/office/drawing/2014/main" id="{9CE634DF-9F3E-4E85-B214-2BCB949EB0F7}"/>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906" b="90094" l="9917" r="90083">
                        <a14:foregroundMark x1="59917" y1="27358" x2="59917" y2="27358"/>
                      </a14:backgroundRemoval>
                    </a14:imgEffect>
                  </a14:imgLayer>
                </a14:imgProps>
              </a:ext>
              <a:ext uri="{28A0092B-C50C-407E-A947-70E740481C1C}">
                <a14:useLocalDpi xmlns:a14="http://schemas.microsoft.com/office/drawing/2010/main"/>
              </a:ext>
            </a:extLst>
          </a:blip>
          <a:srcRect/>
          <a:stretch/>
        </p:blipFill>
        <p:spPr>
          <a:xfrm>
            <a:off x="7285131" y="1878148"/>
            <a:ext cx="407424" cy="356858"/>
          </a:xfrm>
          <a:prstGeom prst="rect">
            <a:avLst/>
          </a:prstGeom>
        </p:spPr>
      </p:pic>
      <p:pic>
        <p:nvPicPr>
          <p:cNvPr id="135" name="図 134">
            <a:extLst>
              <a:ext uri="{FF2B5EF4-FFF2-40B4-BE49-F238E27FC236}">
                <a16:creationId xmlns:a16="http://schemas.microsoft.com/office/drawing/2014/main" id="{44A7E0C9-5F96-4747-A0B7-4F6A79A1EEB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584317" y="1893804"/>
            <a:ext cx="619496" cy="377744"/>
          </a:xfrm>
          <a:prstGeom prst="rect">
            <a:avLst/>
          </a:prstGeom>
        </p:spPr>
      </p:pic>
      <p:pic>
        <p:nvPicPr>
          <p:cNvPr id="136" name="Picture 2" descr="AI アイコン に対する画像結果">
            <a:extLst>
              <a:ext uri="{FF2B5EF4-FFF2-40B4-BE49-F238E27FC236}">
                <a16:creationId xmlns:a16="http://schemas.microsoft.com/office/drawing/2014/main" id="{F9E5AA91-2D8E-4E48-816B-D0820472FF1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234480" y="1800796"/>
            <a:ext cx="515629" cy="533410"/>
          </a:xfrm>
          <a:prstGeom prst="rect">
            <a:avLst/>
          </a:prstGeom>
          <a:noFill/>
          <a:extLst>
            <a:ext uri="{909E8E84-426E-40DD-AFC4-6F175D3DCCD1}">
              <a14:hiddenFill xmlns:a14="http://schemas.microsoft.com/office/drawing/2010/main">
                <a:solidFill>
                  <a:srgbClr val="FFFFFF"/>
                </a:solidFill>
              </a14:hiddenFill>
            </a:ext>
          </a:extLst>
        </p:spPr>
      </p:pic>
      <p:pic>
        <p:nvPicPr>
          <p:cNvPr id="137" name="図 136">
            <a:extLst>
              <a:ext uri="{FF2B5EF4-FFF2-40B4-BE49-F238E27FC236}">
                <a16:creationId xmlns:a16="http://schemas.microsoft.com/office/drawing/2014/main" id="{FA9246A3-026A-4C96-ADAE-E514C38581BD}"/>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4749913" y="1721278"/>
            <a:ext cx="668527" cy="546573"/>
          </a:xfrm>
          <a:prstGeom prst="rect">
            <a:avLst/>
          </a:prstGeom>
        </p:spPr>
      </p:pic>
      <p:pic>
        <p:nvPicPr>
          <p:cNvPr id="138" name="図 137">
            <a:extLst>
              <a:ext uri="{FF2B5EF4-FFF2-40B4-BE49-F238E27FC236}">
                <a16:creationId xmlns:a16="http://schemas.microsoft.com/office/drawing/2014/main" id="{5A855842-B4EF-4500-AD4F-38D72D1EBDE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948258" y="1848092"/>
            <a:ext cx="369200" cy="369200"/>
          </a:xfrm>
          <a:prstGeom prst="rect">
            <a:avLst/>
          </a:prstGeom>
        </p:spPr>
      </p:pic>
      <p:pic>
        <p:nvPicPr>
          <p:cNvPr id="139" name="図 138">
            <a:extLst>
              <a:ext uri="{FF2B5EF4-FFF2-40B4-BE49-F238E27FC236}">
                <a16:creationId xmlns:a16="http://schemas.microsoft.com/office/drawing/2014/main" id="{331A4427-0D50-4E57-B1FF-67E4C1E04EE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434856" y="1815086"/>
            <a:ext cx="385294" cy="430764"/>
          </a:xfrm>
          <a:prstGeom prst="rect">
            <a:avLst/>
          </a:prstGeom>
        </p:spPr>
      </p:pic>
      <p:grpSp>
        <p:nvGrpSpPr>
          <p:cNvPr id="140" name="グループ化 139">
            <a:extLst>
              <a:ext uri="{FF2B5EF4-FFF2-40B4-BE49-F238E27FC236}">
                <a16:creationId xmlns:a16="http://schemas.microsoft.com/office/drawing/2014/main" id="{2AF8B692-D45E-4586-BA1E-8E52BFBA4633}"/>
              </a:ext>
            </a:extLst>
          </p:cNvPr>
          <p:cNvGrpSpPr/>
          <p:nvPr/>
        </p:nvGrpSpPr>
        <p:grpSpPr>
          <a:xfrm>
            <a:off x="1046517" y="1481701"/>
            <a:ext cx="1692039" cy="339700"/>
            <a:chOff x="882741" y="1148963"/>
            <a:chExt cx="1692039" cy="339700"/>
          </a:xfrm>
          <a:solidFill>
            <a:schemeClr val="accent6"/>
          </a:solidFill>
        </p:grpSpPr>
        <p:sp>
          <p:nvSpPr>
            <p:cNvPr id="141" name="角丸四角形 8">
              <a:extLst>
                <a:ext uri="{FF2B5EF4-FFF2-40B4-BE49-F238E27FC236}">
                  <a16:creationId xmlns:a16="http://schemas.microsoft.com/office/drawing/2014/main" id="{575EF629-A4B0-4128-82DE-5D89671B45C0}"/>
                </a:ext>
              </a:extLst>
            </p:cNvPr>
            <p:cNvSpPr/>
            <p:nvPr/>
          </p:nvSpPr>
          <p:spPr>
            <a:xfrm>
              <a:off x="882741" y="1148963"/>
              <a:ext cx="1692039" cy="3397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2" name="テキスト ボックス 141">
              <a:extLst>
                <a:ext uri="{FF2B5EF4-FFF2-40B4-BE49-F238E27FC236}">
                  <a16:creationId xmlns:a16="http://schemas.microsoft.com/office/drawing/2014/main" id="{5AA4C4DA-D18E-466F-B83A-FF7967639F17}"/>
                </a:ext>
              </a:extLst>
            </p:cNvPr>
            <p:cNvSpPr txBox="1"/>
            <p:nvPr/>
          </p:nvSpPr>
          <p:spPr>
            <a:xfrm>
              <a:off x="965631" y="1153835"/>
              <a:ext cx="1534395" cy="307777"/>
            </a:xfrm>
            <a:prstGeom prst="rect">
              <a:avLst/>
            </a:prstGeom>
            <a:grpFill/>
            <a:ln>
              <a:no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情報保有・提供者</a:t>
              </a:r>
              <a:endPar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143" name="グループ化 142">
            <a:extLst>
              <a:ext uri="{FF2B5EF4-FFF2-40B4-BE49-F238E27FC236}">
                <a16:creationId xmlns:a16="http://schemas.microsoft.com/office/drawing/2014/main" id="{BDFAD2F6-7966-40F8-B6D4-9F3F8BF9E868}"/>
              </a:ext>
            </a:extLst>
          </p:cNvPr>
          <p:cNvGrpSpPr/>
          <p:nvPr/>
        </p:nvGrpSpPr>
        <p:grpSpPr>
          <a:xfrm>
            <a:off x="2965955" y="1496323"/>
            <a:ext cx="2892639" cy="339700"/>
            <a:chOff x="757354" y="1148963"/>
            <a:chExt cx="2642070" cy="339700"/>
          </a:xfrm>
          <a:solidFill>
            <a:schemeClr val="accent6"/>
          </a:solidFill>
        </p:grpSpPr>
        <p:sp>
          <p:nvSpPr>
            <p:cNvPr id="144" name="角丸四角形 82">
              <a:extLst>
                <a:ext uri="{FF2B5EF4-FFF2-40B4-BE49-F238E27FC236}">
                  <a16:creationId xmlns:a16="http://schemas.microsoft.com/office/drawing/2014/main" id="{B1482CA1-07B3-4199-A968-A62A3B2CDC71}"/>
                </a:ext>
              </a:extLst>
            </p:cNvPr>
            <p:cNvSpPr/>
            <p:nvPr/>
          </p:nvSpPr>
          <p:spPr>
            <a:xfrm>
              <a:off x="882741" y="1148963"/>
              <a:ext cx="2394043" cy="3397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5" name="テキスト ボックス 144">
              <a:extLst>
                <a:ext uri="{FF2B5EF4-FFF2-40B4-BE49-F238E27FC236}">
                  <a16:creationId xmlns:a16="http://schemas.microsoft.com/office/drawing/2014/main" id="{F471F683-3B9E-400D-A466-659182BF5E5A}"/>
                </a:ext>
              </a:extLst>
            </p:cNvPr>
            <p:cNvSpPr txBox="1"/>
            <p:nvPr/>
          </p:nvSpPr>
          <p:spPr>
            <a:xfrm>
              <a:off x="757354" y="1153835"/>
              <a:ext cx="2642070"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パーソナルデータの付加価値化</a:t>
              </a:r>
            </a:p>
          </p:txBody>
        </p:sp>
      </p:grpSp>
      <p:grpSp>
        <p:nvGrpSpPr>
          <p:cNvPr id="146" name="グループ化 145">
            <a:extLst>
              <a:ext uri="{FF2B5EF4-FFF2-40B4-BE49-F238E27FC236}">
                <a16:creationId xmlns:a16="http://schemas.microsoft.com/office/drawing/2014/main" id="{A9AD24FE-1737-47B3-B2F4-0D3ACB0AA520}"/>
              </a:ext>
            </a:extLst>
          </p:cNvPr>
          <p:cNvGrpSpPr/>
          <p:nvPr/>
        </p:nvGrpSpPr>
        <p:grpSpPr>
          <a:xfrm>
            <a:off x="5946165" y="1496824"/>
            <a:ext cx="1692039" cy="339700"/>
            <a:chOff x="882741" y="1148963"/>
            <a:chExt cx="1692039" cy="339700"/>
          </a:xfrm>
          <a:solidFill>
            <a:schemeClr val="accent6"/>
          </a:solidFill>
        </p:grpSpPr>
        <p:sp>
          <p:nvSpPr>
            <p:cNvPr id="147" name="角丸四角形 85">
              <a:extLst>
                <a:ext uri="{FF2B5EF4-FFF2-40B4-BE49-F238E27FC236}">
                  <a16:creationId xmlns:a16="http://schemas.microsoft.com/office/drawing/2014/main" id="{390BA000-7455-49F2-836B-F1AA2E01C563}"/>
                </a:ext>
              </a:extLst>
            </p:cNvPr>
            <p:cNvSpPr/>
            <p:nvPr/>
          </p:nvSpPr>
          <p:spPr>
            <a:xfrm>
              <a:off x="882741" y="1148963"/>
              <a:ext cx="1692039" cy="3397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8" name="テキスト ボックス 147">
              <a:extLst>
                <a:ext uri="{FF2B5EF4-FFF2-40B4-BE49-F238E27FC236}">
                  <a16:creationId xmlns:a16="http://schemas.microsoft.com/office/drawing/2014/main" id="{9D6B39A2-D502-4225-81AC-80FE5C19A298}"/>
                </a:ext>
              </a:extLst>
            </p:cNvPr>
            <p:cNvSpPr txBox="1"/>
            <p:nvPr/>
          </p:nvSpPr>
          <p:spPr>
            <a:xfrm>
              <a:off x="1024141" y="1153835"/>
              <a:ext cx="1417375" cy="307777"/>
            </a:xfrm>
            <a:prstGeom prst="rect">
              <a:avLst/>
            </a:prstGeom>
            <a:grpFill/>
            <a:ln>
              <a:no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サービス提供者</a:t>
              </a:r>
            </a:p>
          </p:txBody>
        </p:sp>
      </p:grpSp>
      <p:cxnSp>
        <p:nvCxnSpPr>
          <p:cNvPr id="150" name="直線コネクタ 149">
            <a:extLst>
              <a:ext uri="{FF2B5EF4-FFF2-40B4-BE49-F238E27FC236}">
                <a16:creationId xmlns:a16="http://schemas.microsoft.com/office/drawing/2014/main" id="{8FF51597-C473-4176-B5E7-DDA28F20409D}"/>
              </a:ext>
            </a:extLst>
          </p:cNvPr>
          <p:cNvCxnSpPr/>
          <p:nvPr/>
        </p:nvCxnSpPr>
        <p:spPr>
          <a:xfrm>
            <a:off x="1740773" y="2620001"/>
            <a:ext cx="4149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52" name="図 151">
            <a:extLst>
              <a:ext uri="{FF2B5EF4-FFF2-40B4-BE49-F238E27FC236}">
                <a16:creationId xmlns:a16="http://schemas.microsoft.com/office/drawing/2014/main" id="{7DA26686-D9EB-410B-8FD2-35E74149DDC4}"/>
              </a:ext>
            </a:extLst>
          </p:cNvPr>
          <p:cNvPicPr>
            <a:picLocks noChangeAspect="1"/>
          </p:cNvPicPr>
          <p:nvPr/>
        </p:nvPicPr>
        <p:blipFill>
          <a:blip r:embed="rId13" cstate="print">
            <a:biLevel thresh="25000"/>
            <a:extLst>
              <a:ext uri="{28A0092B-C50C-407E-A947-70E740481C1C}">
                <a14:useLocalDpi xmlns:a14="http://schemas.microsoft.com/office/drawing/2010/main"/>
              </a:ext>
            </a:extLst>
          </a:blip>
          <a:stretch>
            <a:fillRect/>
          </a:stretch>
        </p:blipFill>
        <p:spPr>
          <a:xfrm>
            <a:off x="366300" y="2998201"/>
            <a:ext cx="371472" cy="371472"/>
          </a:xfrm>
          <a:prstGeom prst="rect">
            <a:avLst/>
          </a:prstGeom>
        </p:spPr>
      </p:pic>
      <p:pic>
        <p:nvPicPr>
          <p:cNvPr id="153" name="図 152">
            <a:extLst>
              <a:ext uri="{FF2B5EF4-FFF2-40B4-BE49-F238E27FC236}">
                <a16:creationId xmlns:a16="http://schemas.microsoft.com/office/drawing/2014/main" id="{CDBDBFC9-A123-4C58-AC9B-44F7C7A9F977}"/>
              </a:ext>
            </a:extLst>
          </p:cNvPr>
          <p:cNvPicPr>
            <a:picLocks noChangeAspect="1"/>
          </p:cNvPicPr>
          <p:nvPr/>
        </p:nvPicPr>
        <p:blipFill>
          <a:blip r:embed="rId13" cstate="print">
            <a:biLevel thresh="25000"/>
            <a:extLst>
              <a:ext uri="{28A0092B-C50C-407E-A947-70E740481C1C}">
                <a14:useLocalDpi xmlns:a14="http://schemas.microsoft.com/office/drawing/2010/main"/>
              </a:ext>
            </a:extLst>
          </a:blip>
          <a:stretch>
            <a:fillRect/>
          </a:stretch>
        </p:blipFill>
        <p:spPr>
          <a:xfrm>
            <a:off x="8479449" y="2971792"/>
            <a:ext cx="371472" cy="371472"/>
          </a:xfrm>
          <a:prstGeom prst="rect">
            <a:avLst/>
          </a:prstGeom>
        </p:spPr>
      </p:pic>
      <p:sp>
        <p:nvSpPr>
          <p:cNvPr id="154" name="正方形/長方形 153">
            <a:extLst>
              <a:ext uri="{FF2B5EF4-FFF2-40B4-BE49-F238E27FC236}">
                <a16:creationId xmlns:a16="http://schemas.microsoft.com/office/drawing/2014/main" id="{88592381-CF48-494A-9934-51C35C21196A}"/>
              </a:ext>
            </a:extLst>
          </p:cNvPr>
          <p:cNvSpPr/>
          <p:nvPr/>
        </p:nvSpPr>
        <p:spPr>
          <a:xfrm>
            <a:off x="5943532" y="5351002"/>
            <a:ext cx="1596911"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■公共サービス例</a:t>
            </a:r>
          </a:p>
        </p:txBody>
      </p:sp>
      <p:sp>
        <p:nvSpPr>
          <p:cNvPr id="155" name="正方形/長方形 154">
            <a:extLst>
              <a:ext uri="{FF2B5EF4-FFF2-40B4-BE49-F238E27FC236}">
                <a16:creationId xmlns:a16="http://schemas.microsoft.com/office/drawing/2014/main" id="{49C260D4-7A4A-4D13-AE9C-E207FD9EC9D4}"/>
              </a:ext>
            </a:extLst>
          </p:cNvPr>
          <p:cNvSpPr/>
          <p:nvPr/>
        </p:nvSpPr>
        <p:spPr>
          <a:xfrm>
            <a:off x="5949475" y="2204755"/>
            <a:ext cx="1596911"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■民間サービス</a:t>
            </a:r>
            <a:r>
              <a:rPr kumimoji="1" lang="ja-JP" altLang="en-US" sz="1400" b="1" dirty="0">
                <a:solidFill>
                  <a:srgbClr val="0070C0"/>
                </a:solidFill>
                <a:latin typeface="BIZ UDPゴシック" panose="020B0400000000000000" pitchFamily="50" charset="-128"/>
                <a:ea typeface="BIZ UDPゴシック" panose="020B0400000000000000" pitchFamily="50" charset="-128"/>
              </a:rPr>
              <a:t>例</a:t>
            </a:r>
            <a:endParaRPr kumimoji="1" lang="ja-JP" altLang="en-US" sz="14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156" name="グループ化 155">
            <a:extLst>
              <a:ext uri="{FF2B5EF4-FFF2-40B4-BE49-F238E27FC236}">
                <a16:creationId xmlns:a16="http://schemas.microsoft.com/office/drawing/2014/main" id="{DEDFF00E-A7ED-4A92-8BD6-A6B59B69B23D}"/>
              </a:ext>
            </a:extLst>
          </p:cNvPr>
          <p:cNvGrpSpPr/>
          <p:nvPr/>
        </p:nvGrpSpPr>
        <p:grpSpPr>
          <a:xfrm>
            <a:off x="8211459" y="1992293"/>
            <a:ext cx="867437" cy="859654"/>
            <a:chOff x="8211459" y="1918867"/>
            <a:chExt cx="867437" cy="859654"/>
          </a:xfrm>
          <a:solidFill>
            <a:srgbClr val="FFC000"/>
          </a:solidFill>
        </p:grpSpPr>
        <p:sp>
          <p:nvSpPr>
            <p:cNvPr id="157" name="楕円 156">
              <a:extLst>
                <a:ext uri="{FF2B5EF4-FFF2-40B4-BE49-F238E27FC236}">
                  <a16:creationId xmlns:a16="http://schemas.microsoft.com/office/drawing/2014/main" id="{2DA9EFDB-FD10-480C-9B35-9C8C7E758906}"/>
                </a:ext>
              </a:extLst>
            </p:cNvPr>
            <p:cNvSpPr/>
            <p:nvPr/>
          </p:nvSpPr>
          <p:spPr>
            <a:xfrm>
              <a:off x="8295086" y="1918867"/>
              <a:ext cx="700185" cy="700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8" name="正方形/長方形 157">
              <a:extLst>
                <a:ext uri="{FF2B5EF4-FFF2-40B4-BE49-F238E27FC236}">
                  <a16:creationId xmlns:a16="http://schemas.microsoft.com/office/drawing/2014/main" id="{E3EE1356-BBF7-419E-A315-08C0BF23853D}"/>
                </a:ext>
              </a:extLst>
            </p:cNvPr>
            <p:cNvSpPr/>
            <p:nvPr/>
          </p:nvSpPr>
          <p:spPr>
            <a:xfrm>
              <a:off x="8211459" y="2073712"/>
              <a:ext cx="867437" cy="43088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住民</a:t>
              </a:r>
              <a:r>
                <a:rPr kumimoji="1" lang="en-US" altLang="ja-JP" sz="1100" b="1" i="0" u="none" strike="noStrike" kern="1200" cap="none" spc="0" normalizeH="0" baseline="0" noProof="0" dirty="0" err="1">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QoL</a:t>
              </a:r>
              <a:endParaRPr kumimoji="1" lang="en-US" altLang="ja-JP" sz="1100" b="1"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向上</a:t>
              </a:r>
            </a:p>
          </p:txBody>
        </p:sp>
        <p:sp>
          <p:nvSpPr>
            <p:cNvPr id="159" name="二等辺三角形 158">
              <a:extLst>
                <a:ext uri="{FF2B5EF4-FFF2-40B4-BE49-F238E27FC236}">
                  <a16:creationId xmlns:a16="http://schemas.microsoft.com/office/drawing/2014/main" id="{EE90B86D-A060-448E-B65C-3DFD455D2D80}"/>
                </a:ext>
              </a:extLst>
            </p:cNvPr>
            <p:cNvSpPr/>
            <p:nvPr/>
          </p:nvSpPr>
          <p:spPr>
            <a:xfrm flipV="1">
              <a:off x="8594396" y="2593503"/>
              <a:ext cx="125730" cy="18501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60" name="角丸四角形 18">
            <a:extLst>
              <a:ext uri="{FF2B5EF4-FFF2-40B4-BE49-F238E27FC236}">
                <a16:creationId xmlns:a16="http://schemas.microsoft.com/office/drawing/2014/main" id="{749904B0-B524-4112-9EF2-38D55CCA807D}"/>
              </a:ext>
            </a:extLst>
          </p:cNvPr>
          <p:cNvSpPr/>
          <p:nvPr/>
        </p:nvSpPr>
        <p:spPr>
          <a:xfrm>
            <a:off x="5964943" y="4739103"/>
            <a:ext cx="1814587" cy="232121"/>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創薬企業・健康食品企業</a:t>
            </a:r>
          </a:p>
        </p:txBody>
      </p:sp>
      <p:sp>
        <p:nvSpPr>
          <p:cNvPr id="161" name="角丸四角形 18">
            <a:extLst>
              <a:ext uri="{FF2B5EF4-FFF2-40B4-BE49-F238E27FC236}">
                <a16:creationId xmlns:a16="http://schemas.microsoft.com/office/drawing/2014/main" id="{2D9DBA96-BA94-4DBF-AAC7-169DD7DC032C}"/>
              </a:ext>
            </a:extLst>
          </p:cNvPr>
          <p:cNvSpPr/>
          <p:nvPr/>
        </p:nvSpPr>
        <p:spPr>
          <a:xfrm>
            <a:off x="5964943" y="5033393"/>
            <a:ext cx="1814586" cy="252000"/>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ヘルス系</a:t>
            </a:r>
            <a:r>
              <a:rPr kumimoji="1" lang="ja-JP" altLang="en-US" sz="10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ベンチャー</a:t>
            </a: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を支援</a:t>
            </a:r>
          </a:p>
        </p:txBody>
      </p:sp>
      <p:sp>
        <p:nvSpPr>
          <p:cNvPr id="2" name="タイトル 1"/>
          <p:cNvSpPr>
            <a:spLocks noGrp="1"/>
          </p:cNvSpPr>
          <p:nvPr>
            <p:ph type="title"/>
          </p:nvPr>
        </p:nvSpPr>
        <p:spPr/>
        <p:txBody>
          <a:bodyPr/>
          <a:lstStyle/>
          <a:p>
            <a:r>
              <a:rPr lang="ja-JP" altLang="en-US" dirty="0"/>
              <a:t>大阪府の取組み内容｜２）スマートヘルスシティ計画</a:t>
            </a:r>
            <a:endParaRPr kumimoji="1" lang="ja-JP" altLang="en-US" dirty="0"/>
          </a:p>
        </p:txBody>
      </p:sp>
      <p:sp>
        <p:nvSpPr>
          <p:cNvPr id="3" name="スライド番号プレースホルダー 2">
            <a:extLst>
              <a:ext uri="{FF2B5EF4-FFF2-40B4-BE49-F238E27FC236}">
                <a16:creationId xmlns:a16="http://schemas.microsoft.com/office/drawing/2014/main" id="{28B524A2-A10B-4AA6-965C-C5EF790BC2A1}"/>
              </a:ext>
            </a:extLst>
          </p:cNvPr>
          <p:cNvSpPr>
            <a:spLocks noGrp="1"/>
          </p:cNvSpPr>
          <p:nvPr>
            <p:ph type="sldNum" sz="quarter" idx="12"/>
          </p:nvPr>
        </p:nvSpPr>
        <p:spPr>
          <a:xfrm>
            <a:off x="7086600" y="6505581"/>
            <a:ext cx="2057400" cy="365125"/>
          </a:xfrm>
        </p:spPr>
        <p:txBody>
          <a:bodyPr/>
          <a:lstStyle/>
          <a:p>
            <a:fld id="{50F88186-B17D-4CE3-A887-D91699CF601C}" type="slidenum">
              <a:rPr kumimoji="1" lang="ja-JP" altLang="en-US" smtClean="0"/>
              <a:t>53</a:t>
            </a:fld>
            <a:endParaRPr kumimoji="1" lang="ja-JP" altLang="en-US"/>
          </a:p>
        </p:txBody>
      </p:sp>
      <p:sp>
        <p:nvSpPr>
          <p:cNvPr id="6" name="テキスト プレースホルダー 5"/>
          <p:cNvSpPr>
            <a:spLocks noGrp="1"/>
          </p:cNvSpPr>
          <p:nvPr>
            <p:ph type="body" sz="quarter" idx="13"/>
          </p:nvPr>
        </p:nvSpPr>
        <p:spPr/>
        <p:txBody>
          <a:bodyPr/>
          <a:lstStyle/>
          <a:p>
            <a:r>
              <a:rPr lang="ja-JP" altLang="en-US" dirty="0"/>
              <a:t>第３章　今後の取組み方針</a:t>
            </a:r>
          </a:p>
          <a:p>
            <a:endParaRPr kumimoji="1" lang="ja-JP" altLang="en-US" dirty="0"/>
          </a:p>
        </p:txBody>
      </p:sp>
      <p:sp>
        <p:nvSpPr>
          <p:cNvPr id="7" name="テキスト ボックス 6"/>
          <p:cNvSpPr txBox="1"/>
          <p:nvPr/>
        </p:nvSpPr>
        <p:spPr>
          <a:xfrm>
            <a:off x="2591726" y="2882854"/>
            <a:ext cx="1302339" cy="400110"/>
          </a:xfrm>
          <a:prstGeom prst="rect">
            <a:avLst/>
          </a:prstGeom>
          <a:noFill/>
        </p:spPr>
        <p:txBody>
          <a:bodyPr wrap="square" rtlCol="0">
            <a:spAutoFit/>
          </a:bodyPr>
          <a:lstStyle/>
          <a:p>
            <a:pPr lvl="0" algn="ctr">
              <a:defRPr/>
            </a:pPr>
            <a:r>
              <a:rPr kumimoji="1" lang="ja-JP" altLang="en-US" sz="1000" dirty="0">
                <a:solidFill>
                  <a:prstClr val="black"/>
                </a:solidFill>
                <a:latin typeface="BIZ UDPゴシック" panose="020B0400000000000000" pitchFamily="50" charset="-128"/>
                <a:ea typeface="BIZ UDPゴシック" panose="020B0400000000000000" pitchFamily="50" charset="-128"/>
              </a:rPr>
              <a:t>マイナポータル</a:t>
            </a:r>
            <a:endParaRPr kumimoji="1" lang="en-US" altLang="ja-JP" sz="1000" dirty="0">
              <a:solidFill>
                <a:prstClr val="black"/>
              </a:solidFill>
              <a:latin typeface="BIZ UDPゴシック" panose="020B0400000000000000" pitchFamily="50" charset="-128"/>
              <a:ea typeface="BIZ UDPゴシック" panose="020B0400000000000000" pitchFamily="50" charset="-128"/>
            </a:endParaRPr>
          </a:p>
          <a:p>
            <a:pPr lvl="0" algn="ctr">
              <a:defRPr/>
            </a:pPr>
            <a:r>
              <a:rPr kumimoji="1" lang="en-US" altLang="ja-JP" sz="1000" dirty="0">
                <a:solidFill>
                  <a:prstClr val="black"/>
                </a:solidFill>
                <a:latin typeface="BIZ UDPゴシック" panose="020B0400000000000000" pitchFamily="50" charset="-128"/>
                <a:ea typeface="BIZ UDPゴシック" panose="020B0400000000000000" pitchFamily="50" charset="-128"/>
              </a:rPr>
              <a:t>API</a:t>
            </a:r>
            <a:r>
              <a:rPr kumimoji="1" lang="ja-JP" altLang="en-US" sz="1000" dirty="0">
                <a:solidFill>
                  <a:prstClr val="black"/>
                </a:solidFill>
                <a:latin typeface="BIZ UDPゴシック" panose="020B0400000000000000" pitchFamily="50" charset="-128"/>
                <a:ea typeface="BIZ UDPゴシック" panose="020B0400000000000000" pitchFamily="50" charset="-128"/>
              </a:rPr>
              <a:t>　</a:t>
            </a:r>
            <a:r>
              <a:rPr kumimoji="1" lang="ja-JP" altLang="en-US" sz="1000" dirty="0" smtClean="0">
                <a:solidFill>
                  <a:prstClr val="black"/>
                </a:solidFill>
                <a:latin typeface="BIZ UDPゴシック" panose="020B0400000000000000" pitchFamily="50" charset="-128"/>
                <a:ea typeface="BIZ UDPゴシック" panose="020B0400000000000000" pitchFamily="50" charset="-128"/>
              </a:rPr>
              <a:t>等</a:t>
            </a:r>
            <a:endParaRPr kumimoji="1" lang="ja-JP" altLang="en-US" sz="1000" dirty="0">
              <a:solidFill>
                <a:prstClr val="black"/>
              </a:solidFill>
              <a:latin typeface="BIZ UDPゴシック" panose="020B0400000000000000" pitchFamily="50" charset="-128"/>
              <a:ea typeface="BIZ UDPゴシック" panose="020B0400000000000000" pitchFamily="50" charset="-128"/>
            </a:endParaRPr>
          </a:p>
        </p:txBody>
      </p:sp>
      <p:sp>
        <p:nvSpPr>
          <p:cNvPr id="77" name="正方形/長方形 76">
            <a:extLst>
              <a:ext uri="{FF2B5EF4-FFF2-40B4-BE49-F238E27FC236}">
                <a16:creationId xmlns:a16="http://schemas.microsoft.com/office/drawing/2014/main" id="{872F15BC-C467-41E3-9EDD-8F83DAC4AA67}"/>
              </a:ext>
            </a:extLst>
          </p:cNvPr>
          <p:cNvSpPr/>
          <p:nvPr/>
        </p:nvSpPr>
        <p:spPr>
          <a:xfrm>
            <a:off x="1325456" y="3357749"/>
            <a:ext cx="1331389" cy="863292"/>
          </a:xfrm>
          <a:prstGeom prst="rect">
            <a:avLst/>
          </a:prstGeom>
          <a:ln w="12700">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医療機関</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医療機関受診情報</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薬剤情報</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noProof="0" dirty="0">
                <a:solidFill>
                  <a:prstClr val="black"/>
                </a:solidFill>
                <a:latin typeface="BIZ UDPゴシック" panose="020B0400000000000000" pitchFamily="50" charset="-128"/>
                <a:ea typeface="BIZ UDPゴシック" panose="020B0400000000000000" pitchFamily="50" charset="-128"/>
              </a:rPr>
              <a:t>告知傷病名　</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78" name="直線コネクタ 77">
            <a:extLst>
              <a:ext uri="{FF2B5EF4-FFF2-40B4-BE49-F238E27FC236}">
                <a16:creationId xmlns:a16="http://schemas.microsoft.com/office/drawing/2014/main" id="{8FF51597-C473-4176-B5E7-DDA28F20409D}"/>
              </a:ext>
            </a:extLst>
          </p:cNvPr>
          <p:cNvCxnSpPr/>
          <p:nvPr/>
        </p:nvCxnSpPr>
        <p:spPr>
          <a:xfrm>
            <a:off x="1659998" y="3624113"/>
            <a:ext cx="6669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a:stCxn id="95" idx="3"/>
          </p:cNvCxnSpPr>
          <p:nvPr/>
        </p:nvCxnSpPr>
        <p:spPr>
          <a:xfrm flipV="1">
            <a:off x="2656845" y="2732870"/>
            <a:ext cx="10080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flipV="1">
            <a:off x="2669007" y="3789395"/>
            <a:ext cx="10080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flipV="1">
            <a:off x="2669007" y="4855163"/>
            <a:ext cx="10080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6" name="テキスト ボックス 85">
            <a:extLst>
              <a:ext uri="{FF2B5EF4-FFF2-40B4-BE49-F238E27FC236}">
                <a16:creationId xmlns:a16="http://schemas.microsoft.com/office/drawing/2014/main" id="{206B6F9D-8F0F-487F-97B3-2FFBF4127FB9}"/>
              </a:ext>
            </a:extLst>
          </p:cNvPr>
          <p:cNvSpPr txBox="1"/>
          <p:nvPr/>
        </p:nvSpPr>
        <p:spPr>
          <a:xfrm>
            <a:off x="240719" y="696386"/>
            <a:ext cx="8503150" cy="584775"/>
          </a:xfrm>
          <a:prstGeom prst="rect">
            <a:avLst/>
          </a:prstGeom>
          <a:noFill/>
        </p:spPr>
        <p:txBody>
          <a:bodyPr wrap="square">
            <a:spAutoFit/>
          </a:bodyPr>
          <a:lstStyle/>
          <a:p>
            <a:pPr lvl="0" defTabSz="422041">
              <a:defRPr/>
            </a:pPr>
            <a:r>
              <a:rPr lang="ja-JP" altLang="en-US" sz="1600" dirty="0" smtClean="0"/>
              <a:t>将来的には、大阪</a:t>
            </a:r>
            <a:r>
              <a:rPr lang="ja-JP" altLang="en-US" sz="1600" dirty="0"/>
              <a:t>スマートシニアライフ事業等を通じてデータの利活用することにより、住民</a:t>
            </a:r>
            <a:r>
              <a:rPr lang="en-US" altLang="ja-JP" sz="1600" dirty="0" err="1"/>
              <a:t>QoL</a:t>
            </a:r>
            <a:r>
              <a:rPr lang="ja-JP" altLang="en-US" sz="1600" dirty="0"/>
              <a:t>の向上に寄与するサービスの創出を図り</a:t>
            </a:r>
            <a:r>
              <a:rPr lang="ja-JP" altLang="en-US" sz="1600" dirty="0">
                <a:solidFill>
                  <a:prstClr val="black"/>
                </a:solidFill>
                <a:latin typeface="Meiryo UI" panose="020B0604030504040204" pitchFamily="50" charset="-128"/>
                <a:ea typeface="Meiryo UI" panose="020B0604030504040204" pitchFamily="50" charset="-128"/>
              </a:rPr>
              <a:t>、</a:t>
            </a:r>
            <a:r>
              <a:rPr lang="ja-JP" altLang="en-US" sz="1600" dirty="0"/>
              <a:t>個人も社会も健康になる社会をめざす。</a:t>
            </a:r>
            <a:endParaRPr lang="en-US" altLang="ja-JP" sz="1600" dirty="0"/>
          </a:p>
        </p:txBody>
      </p:sp>
      <p:pic>
        <p:nvPicPr>
          <p:cNvPr id="69" name="図 68"/>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8345655" y="203498"/>
            <a:ext cx="608962" cy="403200"/>
          </a:xfrm>
          <a:prstGeom prst="rect">
            <a:avLst/>
          </a:prstGeom>
        </p:spPr>
      </p:pic>
      <p:sp>
        <p:nvSpPr>
          <p:cNvPr id="4" name="テキスト ボックス 3"/>
          <p:cNvSpPr txBox="1"/>
          <p:nvPr/>
        </p:nvSpPr>
        <p:spPr>
          <a:xfrm>
            <a:off x="4194229" y="3065657"/>
            <a:ext cx="492443" cy="2913618"/>
          </a:xfrm>
          <a:prstGeom prst="rect">
            <a:avLst/>
          </a:prstGeom>
          <a:noFill/>
        </p:spPr>
        <p:txBody>
          <a:bodyPr vert="eaVert" wrap="none" rtlCol="0">
            <a:spAutoFit/>
          </a:bodyPr>
          <a:lstStyle/>
          <a:p>
            <a:r>
              <a:rPr kumimoji="1" lang="ja-JP" altLang="en-US" sz="2000" dirty="0" smtClean="0"/>
              <a:t>データ利活用環境の構築</a:t>
            </a:r>
            <a:endParaRPr kumimoji="1" lang="ja-JP" altLang="en-US" sz="2000" dirty="0"/>
          </a:p>
        </p:txBody>
      </p:sp>
    </p:spTree>
    <p:extLst>
      <p:ext uri="{BB962C8B-B14F-4D97-AF65-F5344CB8AC3E}">
        <p14:creationId xmlns:p14="http://schemas.microsoft.com/office/powerpoint/2010/main" val="12785944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latin typeface="Meiryo UI" panose="020B0604030504040204" pitchFamily="50" charset="-128"/>
                <a:ea typeface="Meiryo UI" panose="020B0604030504040204" pitchFamily="50" charset="-128"/>
              </a:rPr>
              <a:t>大阪府の取組み内容</a:t>
            </a:r>
            <a:r>
              <a:rPr lang="ja-JP" altLang="en-US" dirty="0" smtClean="0">
                <a:latin typeface="Meiryo UI" panose="020B0604030504040204" pitchFamily="50" charset="-128"/>
                <a:ea typeface="Meiryo UI" panose="020B0604030504040204" pitchFamily="50" charset="-128"/>
              </a:rPr>
              <a:t>｜３）</a:t>
            </a:r>
            <a:r>
              <a:rPr lang="ja-JP" altLang="en-US" dirty="0">
                <a:latin typeface="Meiryo UI" panose="020B0604030504040204" pitchFamily="50" charset="-128"/>
                <a:ea typeface="Meiryo UI" panose="020B0604030504040204" pitchFamily="50" charset="-128"/>
              </a:rPr>
              <a:t>スマートモビリティの推進</a:t>
            </a:r>
            <a:endParaRPr kumimoji="1" lang="ja-JP" altLang="en-US" sz="2000" b="0" dirty="0">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latin typeface="Meiryo UI" panose="020B0604030504040204" pitchFamily="50" charset="-128"/>
                <a:ea typeface="Meiryo UI" panose="020B0604030504040204" pitchFamily="50" charset="-128"/>
              </a:rPr>
              <a:t>第３章　今後の取組み方針</a:t>
            </a:r>
          </a:p>
        </p:txBody>
      </p:sp>
      <p:sp>
        <p:nvSpPr>
          <p:cNvPr id="173" name="テキスト ボックス 172"/>
          <p:cNvSpPr txBox="1"/>
          <p:nvPr/>
        </p:nvSpPr>
        <p:spPr>
          <a:xfrm>
            <a:off x="38637" y="5002844"/>
            <a:ext cx="6372000" cy="324000"/>
          </a:xfrm>
          <a:prstGeom prst="rect">
            <a:avLst/>
          </a:prstGeom>
          <a:solidFill>
            <a:srgbClr val="002060"/>
          </a:solidFill>
        </p:spPr>
        <p:txBody>
          <a:bodyPr wrap="square" lIns="72000" tIns="36000" rIns="72000" bIns="36000" rtlCol="0" anchor="ctr" anchorCtr="0">
            <a:noAutofit/>
          </a:bodyPr>
          <a:lstStyle>
            <a:defPPr>
              <a:defRPr lang="en-US"/>
            </a:defPPr>
            <a:lvl1pPr>
              <a:defRPr kumimoji="1" sz="1300" b="1">
                <a:latin typeface="BIZ UDPゴシック" panose="020B0400000000000000" pitchFamily="50" charset="-128"/>
                <a:ea typeface="BIZ UDPゴシック" panose="020B0400000000000000" pitchFamily="50"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3. </a:t>
            </a:r>
            <a:r>
              <a:rPr lang="en-US" altLang="ja-JP" sz="1600" dirty="0" err="1" smtClean="0">
                <a:solidFill>
                  <a:schemeClr val="bg1"/>
                </a:solidFill>
                <a:latin typeface="Meiryo UI" panose="020B0604030504040204" pitchFamily="50" charset="-128"/>
                <a:ea typeface="Meiryo UI" panose="020B0604030504040204" pitchFamily="50" charset="-128"/>
              </a:rPr>
              <a:t>MaaS</a:t>
            </a:r>
            <a:r>
              <a:rPr lang="ja-JP" altLang="en-US" sz="1600" dirty="0" smtClean="0">
                <a:solidFill>
                  <a:schemeClr val="bg1"/>
                </a:solidFill>
                <a:latin typeface="Meiryo UI" panose="020B0604030504040204" pitchFamily="50" charset="-128"/>
                <a:ea typeface="Meiryo UI" panose="020B0604030504040204" pitchFamily="50" charset="-128"/>
              </a:rPr>
              <a:t>の推進　</a:t>
            </a:r>
            <a:endPar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125" name="テキスト ボックス 124"/>
          <p:cNvSpPr txBox="1"/>
          <p:nvPr/>
        </p:nvSpPr>
        <p:spPr>
          <a:xfrm>
            <a:off x="38638" y="2905666"/>
            <a:ext cx="6143222" cy="979755"/>
          </a:xfrm>
          <a:prstGeom prst="rect">
            <a:avLst/>
          </a:prstGeom>
          <a:noFill/>
        </p:spPr>
        <p:txBody>
          <a:bodyPr wrap="square" rtlCol="0">
            <a:spAutoFit/>
          </a:bodyPr>
          <a:lstStyle/>
          <a:p>
            <a:pPr lvl="0">
              <a:spcAft>
                <a:spcPts val="200"/>
              </a:spcAft>
              <a:defRPr/>
            </a:pPr>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400" dirty="0" smtClean="0">
                <a:solidFill>
                  <a:prstClr val="black"/>
                </a:solidFill>
                <a:latin typeface="Meiryo UI" panose="020B0604030504040204" pitchFamily="50" charset="-128"/>
                <a:ea typeface="Meiryo UI" panose="020B0604030504040204" pitchFamily="50" charset="-128"/>
              </a:rPr>
              <a:t>希望の時間と場所で使える交通</a:t>
            </a:r>
            <a:r>
              <a:rPr kumimoji="1" lang="ja-JP" altLang="en-US" sz="1400" dirty="0">
                <a:solidFill>
                  <a:prstClr val="black"/>
                </a:solidFill>
                <a:latin typeface="Meiryo UI" panose="020B0604030504040204" pitchFamily="50" charset="-128"/>
                <a:ea typeface="Meiryo UI" panose="020B0604030504040204" pitchFamily="50" charset="-128"/>
              </a:rPr>
              <a:t>手段であるオンデマンド交通を</a:t>
            </a:r>
            <a:r>
              <a:rPr kumimoji="1" lang="ja-JP" altLang="en-US" sz="1400" dirty="0" smtClean="0">
                <a:solidFill>
                  <a:prstClr val="black"/>
                </a:solidFill>
                <a:latin typeface="Meiryo UI" panose="020B0604030504040204" pitchFamily="50" charset="-128"/>
                <a:ea typeface="Meiryo UI" panose="020B0604030504040204" pitchFamily="50" charset="-128"/>
              </a:rPr>
              <a:t>、</a:t>
            </a:r>
            <a:r>
              <a:rPr kumimoji="1" lang="en-US" altLang="ja-JP" sz="1400" dirty="0" smtClean="0">
                <a:solidFill>
                  <a:prstClr val="black"/>
                </a:solidFill>
                <a:latin typeface="Meiryo UI" panose="020B0604030504040204" pitchFamily="50" charset="-128"/>
                <a:ea typeface="Meiryo UI" panose="020B0604030504040204" pitchFamily="50" charset="-128"/>
              </a:rPr>
              <a:t>AI</a:t>
            </a:r>
            <a:r>
              <a:rPr kumimoji="1" lang="ja-JP" altLang="en-US" sz="1400" dirty="0">
                <a:solidFill>
                  <a:prstClr val="black"/>
                </a:solidFill>
                <a:latin typeface="Meiryo UI" panose="020B0604030504040204" pitchFamily="50" charset="-128"/>
                <a:ea typeface="Meiryo UI" panose="020B0604030504040204" pitchFamily="50" charset="-128"/>
              </a:rPr>
              <a:t>システムを活用することで</a:t>
            </a:r>
            <a:r>
              <a:rPr kumimoji="1" lang="ja-JP" altLang="en-US" sz="1400" dirty="0" smtClean="0">
                <a:solidFill>
                  <a:prstClr val="black"/>
                </a:solidFill>
                <a:latin typeface="Meiryo UI" panose="020B0604030504040204" pitchFamily="50" charset="-128"/>
                <a:ea typeface="Meiryo UI" panose="020B0604030504040204" pitchFamily="50" charset="-128"/>
              </a:rPr>
              <a:t>、運転手不足の</a:t>
            </a:r>
            <a:r>
              <a:rPr kumimoji="1" lang="ja-JP" altLang="en-US" sz="1400" dirty="0">
                <a:solidFill>
                  <a:prstClr val="black"/>
                </a:solidFill>
                <a:latin typeface="Meiryo UI" panose="020B0604030504040204" pitchFamily="50" charset="-128"/>
                <a:ea typeface="Meiryo UI" panose="020B0604030504040204" pitchFamily="50" charset="-128"/>
              </a:rPr>
              <a:t>解消や、移動</a:t>
            </a:r>
            <a:r>
              <a:rPr kumimoji="1" lang="ja-JP" altLang="en-US" sz="1400" dirty="0" smtClean="0">
                <a:solidFill>
                  <a:prstClr val="black"/>
                </a:solidFill>
                <a:latin typeface="Meiryo UI" panose="020B0604030504040204" pitchFamily="50" charset="-128"/>
                <a:ea typeface="Meiryo UI" panose="020B0604030504040204" pitchFamily="50" charset="-128"/>
              </a:rPr>
              <a:t>の効率化</a:t>
            </a:r>
            <a:r>
              <a:rPr kumimoji="1" lang="ja-JP" altLang="en-US" sz="1400" dirty="0">
                <a:solidFill>
                  <a:prstClr val="black"/>
                </a:solidFill>
                <a:latin typeface="Meiryo UI" panose="020B0604030504040204" pitchFamily="50" charset="-128"/>
                <a:ea typeface="Meiryo UI" panose="020B0604030504040204" pitchFamily="50" charset="-128"/>
              </a:rPr>
              <a:t>を実現</a:t>
            </a:r>
            <a:r>
              <a:rPr kumimoji="1" lang="ja-JP" altLang="en-US" sz="1400" dirty="0" smtClean="0">
                <a:solidFill>
                  <a:prstClr val="black"/>
                </a:solidFill>
                <a:latin typeface="Meiryo UI" panose="020B0604030504040204" pitchFamily="50" charset="-128"/>
                <a:ea typeface="Meiryo UI" panose="020B0604030504040204" pitchFamily="50" charset="-128"/>
              </a:rPr>
              <a:t>する。</a:t>
            </a:r>
            <a:endParaRPr kumimoji="1" lang="ja-JP" altLang="en-US" sz="1400" dirty="0">
              <a:solidFill>
                <a:prstClr val="black"/>
              </a:solidFill>
              <a:latin typeface="Meiryo UI" panose="020B0604030504040204" pitchFamily="50" charset="-128"/>
              <a:ea typeface="Meiryo UI" panose="020B0604030504040204" pitchFamily="50" charset="-128"/>
            </a:endParaRPr>
          </a:p>
          <a:p>
            <a:pPr lvl="0">
              <a:spcAft>
                <a:spcPts val="200"/>
              </a:spcAft>
              <a:defRPr/>
            </a:pPr>
            <a:r>
              <a:rPr kumimoji="1" lang="ja-JP" altLang="en-US" sz="1400" dirty="0">
                <a:solidFill>
                  <a:prstClr val="black"/>
                </a:solidFill>
                <a:latin typeface="Meiryo UI" panose="020B0604030504040204" pitchFamily="50" charset="-128"/>
                <a:ea typeface="Meiryo UI" panose="020B0604030504040204" pitchFamily="50" charset="-128"/>
              </a:rPr>
              <a:t>　府内市町村</a:t>
            </a:r>
            <a:r>
              <a:rPr kumimoji="1" lang="ja-JP" altLang="en-US" sz="1400" dirty="0" smtClean="0">
                <a:solidFill>
                  <a:prstClr val="black"/>
                </a:solidFill>
                <a:latin typeface="Meiryo UI" panose="020B0604030504040204" pitchFamily="50" charset="-128"/>
                <a:ea typeface="Meiryo UI" panose="020B0604030504040204" pitchFamily="50" charset="-128"/>
              </a:rPr>
              <a:t>に働きかけ</a:t>
            </a:r>
            <a:r>
              <a:rPr kumimoji="1" lang="ja-JP" altLang="en-US" sz="1400" dirty="0">
                <a:solidFill>
                  <a:prstClr val="black"/>
                </a:solidFill>
                <a:latin typeface="Meiryo UI" panose="020B0604030504040204" pitchFamily="50" charset="-128"/>
                <a:ea typeface="Meiryo UI" panose="020B0604030504040204" pitchFamily="50" charset="-128"/>
              </a:rPr>
              <a:t>を行うとともに</a:t>
            </a:r>
            <a:r>
              <a:rPr kumimoji="1" lang="ja-JP" altLang="en-US" sz="1400" dirty="0" smtClean="0">
                <a:solidFill>
                  <a:prstClr val="black"/>
                </a:solidFill>
                <a:latin typeface="Meiryo UI" panose="020B0604030504040204" pitchFamily="50" charset="-128"/>
                <a:ea typeface="Meiryo UI" panose="020B0604030504040204" pitchFamily="50" charset="-128"/>
              </a:rPr>
              <a:t>、交通事</a:t>
            </a:r>
            <a:r>
              <a:rPr kumimoji="1" lang="ja-JP" altLang="en-US" sz="1400" dirty="0">
                <a:solidFill>
                  <a:prstClr val="black"/>
                </a:solidFill>
                <a:latin typeface="Meiryo UI" panose="020B0604030504040204" pitchFamily="50" charset="-128"/>
                <a:ea typeface="Meiryo UI" panose="020B0604030504040204" pitchFamily="50" charset="-128"/>
              </a:rPr>
              <a:t>業者・自治体双方の負担を減らすことのできるモデルづくりをめざす。これを横展開することで府域全体への普及を図る。</a:t>
            </a:r>
            <a:endParaRPr kumimoji="1" lang="en-US" altLang="ja-JP" sz="1400" dirty="0">
              <a:solidFill>
                <a:prstClr val="black"/>
              </a:solidFill>
              <a:latin typeface="Meiryo UI" panose="020B0604030504040204" pitchFamily="50" charset="-128"/>
              <a:ea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96D78CD5-3602-427A-8F0E-232A727B8018}"/>
              </a:ext>
            </a:extLst>
          </p:cNvPr>
          <p:cNvSpPr>
            <a:spLocks noGrp="1"/>
          </p:cNvSpPr>
          <p:nvPr>
            <p:ph type="sldNum" sz="quarter" idx="12"/>
          </p:nvPr>
        </p:nvSpPr>
        <p:spPr>
          <a:xfrm>
            <a:off x="7086600" y="649287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sp>
        <p:nvSpPr>
          <p:cNvPr id="134" name="テキスト ボックス 133">
            <a:extLst>
              <a:ext uri="{FF2B5EF4-FFF2-40B4-BE49-F238E27FC236}">
                <a16:creationId xmlns:a16="http://schemas.microsoft.com/office/drawing/2014/main" id="{02728F6C-D71A-44EE-AC80-A524A1E3F2EE}"/>
              </a:ext>
            </a:extLst>
          </p:cNvPr>
          <p:cNvSpPr txBox="1"/>
          <p:nvPr/>
        </p:nvSpPr>
        <p:spPr>
          <a:xfrm>
            <a:off x="38637" y="3906966"/>
            <a:ext cx="6372000" cy="324000"/>
          </a:xfrm>
          <a:prstGeom prst="rect">
            <a:avLst/>
          </a:prstGeom>
          <a:solidFill>
            <a:srgbClr val="002060"/>
          </a:solidFill>
        </p:spPr>
        <p:txBody>
          <a:bodyPr wrap="square" lIns="72000" tIns="36000" rIns="72000" bIns="36000" rtlCol="0" anchor="ctr" anchorCtr="0">
            <a:noAutofit/>
          </a:bodyPr>
          <a:lstStyle>
            <a:defPPr>
              <a:defRPr lang="en-US"/>
            </a:defPPr>
            <a:lvl1pPr>
              <a:defRPr kumimoji="1" sz="1300" b="1">
                <a:latin typeface="BIZ UDPゴシック" panose="020B0400000000000000" pitchFamily="50" charset="-128"/>
                <a:ea typeface="BIZ UDPゴシック" panose="020B0400000000000000" pitchFamily="50" charset="-128"/>
              </a:defRPr>
            </a:lvl1pPr>
          </a:lstStyle>
          <a:p>
            <a:pPr lvl="0">
              <a:defRPr/>
            </a:pPr>
            <a:r>
              <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2.</a:t>
            </a:r>
            <a:r>
              <a:rPr lang="ja-JP" altLang="ja-JP" sz="1600" dirty="0">
                <a:solidFill>
                  <a:schemeClr val="bg1"/>
                </a:solidFill>
                <a:latin typeface="Meiryo UI" panose="020B0604030504040204" pitchFamily="50" charset="-128"/>
                <a:ea typeface="Meiryo UI" panose="020B0604030504040204" pitchFamily="50" charset="-128"/>
              </a:rPr>
              <a:t>非公道での実証実験のためのフィールド提供等</a:t>
            </a:r>
            <a:endPar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136" name="テキスト ボックス 135">
            <a:extLst>
              <a:ext uri="{FF2B5EF4-FFF2-40B4-BE49-F238E27FC236}">
                <a16:creationId xmlns:a16="http://schemas.microsoft.com/office/drawing/2014/main" id="{4740F528-EB45-4E51-99B7-A408C396CE07}"/>
              </a:ext>
            </a:extLst>
          </p:cNvPr>
          <p:cNvSpPr txBox="1"/>
          <p:nvPr/>
        </p:nvSpPr>
        <p:spPr>
          <a:xfrm>
            <a:off x="38637" y="2558452"/>
            <a:ext cx="6264000" cy="324000"/>
          </a:xfrm>
          <a:prstGeom prst="rect">
            <a:avLst/>
          </a:prstGeom>
          <a:solidFill>
            <a:srgbClr val="002060"/>
          </a:solidFill>
        </p:spPr>
        <p:txBody>
          <a:bodyPr wrap="square" lIns="72000" tIns="36000" rIns="72000" bIns="3600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1.AI</a:t>
            </a:r>
            <a:r>
              <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オンデマンド交通の導入促進</a:t>
            </a:r>
          </a:p>
        </p:txBody>
      </p:sp>
      <p:sp>
        <p:nvSpPr>
          <p:cNvPr id="144" name="テキスト ボックス 143">
            <a:extLst>
              <a:ext uri="{FF2B5EF4-FFF2-40B4-BE49-F238E27FC236}">
                <a16:creationId xmlns:a16="http://schemas.microsoft.com/office/drawing/2014/main" id="{8AF81E24-1167-41D5-AB4D-ACF27FCF634E}"/>
              </a:ext>
            </a:extLst>
          </p:cNvPr>
          <p:cNvSpPr txBox="1"/>
          <p:nvPr/>
        </p:nvSpPr>
        <p:spPr>
          <a:xfrm>
            <a:off x="3577577" y="1542361"/>
            <a:ext cx="5656591" cy="646331"/>
          </a:xfrm>
          <a:prstGeom prst="rect">
            <a:avLst/>
          </a:prstGeom>
          <a:noFill/>
        </p:spPr>
        <p:txBody>
          <a:bodyPr wrap="square" rtlCol="0">
            <a:spAutoFit/>
          </a:bodyPr>
          <a:lstStyle/>
          <a:p>
            <a:pPr algn="ctr"/>
            <a:r>
              <a:rPr kumimoji="1" lang="en-US" altLang="ja-JP" b="1" u="sng" dirty="0">
                <a:solidFill>
                  <a:srgbClr val="FF0000"/>
                </a:solidFill>
                <a:latin typeface="Meiryo UI" panose="020B0604030504040204" pitchFamily="50" charset="-128"/>
                <a:ea typeface="Meiryo UI" panose="020B0604030504040204" pitchFamily="50" charset="-128"/>
              </a:rPr>
              <a:t>AI</a:t>
            </a:r>
            <a:r>
              <a:rPr kumimoji="1" lang="ja-JP" altLang="en-US" b="1" u="sng" dirty="0">
                <a:solidFill>
                  <a:srgbClr val="FF0000"/>
                </a:solidFill>
                <a:latin typeface="Meiryo UI" panose="020B0604030504040204" pitchFamily="50" charset="-128"/>
                <a:ea typeface="Meiryo UI" panose="020B0604030504040204" pitchFamily="50" charset="-128"/>
              </a:rPr>
              <a:t>オンデマンド交通の導入促進を中心に、</a:t>
            </a:r>
            <a:endParaRPr kumimoji="1" lang="en-US" altLang="ja-JP" b="1" u="sng" dirty="0">
              <a:solidFill>
                <a:srgbClr val="FF0000"/>
              </a:solidFill>
              <a:latin typeface="Meiryo UI" panose="020B0604030504040204" pitchFamily="50" charset="-128"/>
              <a:ea typeface="Meiryo UI" panose="020B0604030504040204" pitchFamily="50" charset="-128"/>
            </a:endParaRPr>
          </a:p>
          <a:p>
            <a:pPr algn="ctr"/>
            <a:r>
              <a:rPr kumimoji="1" lang="ja-JP" altLang="en-US" b="1" u="sng" dirty="0">
                <a:solidFill>
                  <a:srgbClr val="FF0000"/>
                </a:solidFill>
                <a:latin typeface="Meiryo UI" panose="020B0604030504040204" pitchFamily="50" charset="-128"/>
                <a:ea typeface="Meiryo UI" panose="020B0604030504040204" pitchFamily="50" charset="-128"/>
              </a:rPr>
              <a:t>戦略</a:t>
            </a:r>
            <a:r>
              <a:rPr kumimoji="1" lang="en-US" altLang="ja-JP" b="1" u="sng" dirty="0">
                <a:solidFill>
                  <a:srgbClr val="FF0000"/>
                </a:solidFill>
                <a:latin typeface="Meiryo UI" panose="020B0604030504040204" pitchFamily="50" charset="-128"/>
                <a:ea typeface="Meiryo UI" panose="020B0604030504040204" pitchFamily="50" charset="-128"/>
              </a:rPr>
              <a:t>ver1.0</a:t>
            </a:r>
            <a:r>
              <a:rPr kumimoji="1" lang="ja-JP" altLang="en-US" b="1" u="sng" dirty="0">
                <a:solidFill>
                  <a:srgbClr val="FF0000"/>
                </a:solidFill>
                <a:latin typeface="Meiryo UI" panose="020B0604030504040204" pitchFamily="50" charset="-128"/>
                <a:ea typeface="Meiryo UI" panose="020B0604030504040204" pitchFamily="50" charset="-128"/>
              </a:rPr>
              <a:t>に引き続きスマートモビリティの推進を行う</a:t>
            </a:r>
          </a:p>
        </p:txBody>
      </p:sp>
      <p:sp>
        <p:nvSpPr>
          <p:cNvPr id="15" name="角丸四角形 11">
            <a:extLst>
              <a:ext uri="{FF2B5EF4-FFF2-40B4-BE49-F238E27FC236}">
                <a16:creationId xmlns:a16="http://schemas.microsoft.com/office/drawing/2014/main" id="{B3A38EF8-0080-4F7B-9011-7CA33A08FED4}"/>
              </a:ext>
            </a:extLst>
          </p:cNvPr>
          <p:cNvSpPr/>
          <p:nvPr/>
        </p:nvSpPr>
        <p:spPr>
          <a:xfrm>
            <a:off x="252141" y="966219"/>
            <a:ext cx="3159041" cy="3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高齢化率は今後さらに進展</a:t>
            </a:r>
          </a:p>
        </p:txBody>
      </p:sp>
      <p:sp>
        <p:nvSpPr>
          <p:cNvPr id="16" name="角丸四角形 11">
            <a:extLst>
              <a:ext uri="{FF2B5EF4-FFF2-40B4-BE49-F238E27FC236}">
                <a16:creationId xmlns:a16="http://schemas.microsoft.com/office/drawing/2014/main" id="{D1562E13-5CBC-45FA-B2FA-38761D11BA77}"/>
              </a:ext>
            </a:extLst>
          </p:cNvPr>
          <p:cNvSpPr/>
          <p:nvPr/>
        </p:nvSpPr>
        <p:spPr>
          <a:xfrm>
            <a:off x="256944" y="1698535"/>
            <a:ext cx="3159041" cy="3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運転免許証の自主返納が急増</a:t>
            </a:r>
          </a:p>
        </p:txBody>
      </p:sp>
      <p:sp>
        <p:nvSpPr>
          <p:cNvPr id="17" name="角丸四角形 12">
            <a:extLst>
              <a:ext uri="{FF2B5EF4-FFF2-40B4-BE49-F238E27FC236}">
                <a16:creationId xmlns:a16="http://schemas.microsoft.com/office/drawing/2014/main" id="{9478EAB9-0EAF-409D-9121-09ACE0B720B8}"/>
              </a:ext>
            </a:extLst>
          </p:cNvPr>
          <p:cNvSpPr/>
          <p:nvPr/>
        </p:nvSpPr>
        <p:spPr>
          <a:xfrm>
            <a:off x="252141" y="1328252"/>
            <a:ext cx="3159041" cy="3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交通弱者（買物弱者）も増加</a:t>
            </a:r>
          </a:p>
        </p:txBody>
      </p:sp>
      <p:sp>
        <p:nvSpPr>
          <p:cNvPr id="18" name="角丸四角形 21">
            <a:extLst>
              <a:ext uri="{FF2B5EF4-FFF2-40B4-BE49-F238E27FC236}">
                <a16:creationId xmlns:a16="http://schemas.microsoft.com/office/drawing/2014/main" id="{CBAA9E7B-FF3C-4C95-AA16-0DC305314DCB}"/>
              </a:ext>
            </a:extLst>
          </p:cNvPr>
          <p:cNvSpPr/>
          <p:nvPr/>
        </p:nvSpPr>
        <p:spPr>
          <a:xfrm>
            <a:off x="252141" y="2071287"/>
            <a:ext cx="3159041" cy="3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black"/>
                </a:solidFill>
                <a:latin typeface="Meiryo UI" panose="020B0604030504040204" pitchFamily="50" charset="-128"/>
                <a:ea typeface="Meiryo UI" panose="020B0604030504040204" pitchFamily="50" charset="-128"/>
              </a:rPr>
              <a:t>路線</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バス等が赤字化により減便・廃止</a:t>
            </a:r>
          </a:p>
        </p:txBody>
      </p:sp>
      <p:sp>
        <p:nvSpPr>
          <p:cNvPr id="19" name="テキスト ボックス 18">
            <a:extLst>
              <a:ext uri="{FF2B5EF4-FFF2-40B4-BE49-F238E27FC236}">
                <a16:creationId xmlns:a16="http://schemas.microsoft.com/office/drawing/2014/main" id="{7D062465-D4F8-4680-B505-77310FF3B43F}"/>
              </a:ext>
            </a:extLst>
          </p:cNvPr>
          <p:cNvSpPr txBox="1"/>
          <p:nvPr/>
        </p:nvSpPr>
        <p:spPr>
          <a:xfrm>
            <a:off x="4293382" y="1007733"/>
            <a:ext cx="3955952" cy="523220"/>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ラストワンマイル・</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ファーストワンマイル</a:t>
            </a:r>
            <a:endParaRPr kumimoji="1" lang="en-US" altLang="ja-JP" sz="1400" b="1"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black"/>
                </a:solidFill>
                <a:latin typeface="Meiryo UI" panose="020B0604030504040204" pitchFamily="50" charset="-128"/>
                <a:ea typeface="Meiryo UI" panose="020B0604030504040204" pitchFamily="50" charset="-128"/>
              </a:rPr>
              <a:t>などの移動</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課題がますます</a:t>
            </a:r>
            <a:r>
              <a:rPr kumimoji="1" lang="ja-JP" altLang="en-US" sz="1400" b="1" dirty="0">
                <a:solidFill>
                  <a:prstClr val="black"/>
                </a:solidFill>
                <a:latin typeface="Meiryo UI" panose="020B0604030504040204" pitchFamily="50" charset="-128"/>
                <a:ea typeface="Meiryo UI" panose="020B0604030504040204" pitchFamily="50" charset="-128"/>
              </a:rPr>
              <a:t>拡大</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する</a:t>
            </a:r>
          </a:p>
        </p:txBody>
      </p:sp>
      <p:sp>
        <p:nvSpPr>
          <p:cNvPr id="20" name="テキスト ボックス 19">
            <a:extLst>
              <a:ext uri="{FF2B5EF4-FFF2-40B4-BE49-F238E27FC236}">
                <a16:creationId xmlns:a16="http://schemas.microsoft.com/office/drawing/2014/main" id="{F54C47BA-7FB8-4AAB-95F4-7A3DBCAF2010}"/>
              </a:ext>
            </a:extLst>
          </p:cNvPr>
          <p:cNvSpPr txBox="1"/>
          <p:nvPr/>
        </p:nvSpPr>
        <p:spPr>
          <a:xfrm>
            <a:off x="3414636" y="2172754"/>
            <a:ext cx="9817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など</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9982E16C-323A-4366-9A1C-93D75797FBFA}"/>
              </a:ext>
            </a:extLst>
          </p:cNvPr>
          <p:cNvSpPr txBox="1"/>
          <p:nvPr/>
        </p:nvSpPr>
        <p:spPr>
          <a:xfrm>
            <a:off x="0" y="620731"/>
            <a:ext cx="356797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b="1" dirty="0">
                <a:solidFill>
                  <a:prstClr val="black"/>
                </a:solidFill>
                <a:latin typeface="Meiryo UI" panose="020B0604030504040204" pitchFamily="50" charset="-128"/>
                <a:ea typeface="Meiryo UI" panose="020B0604030504040204" pitchFamily="50" charset="-128"/>
              </a:rPr>
              <a:t>■生活に直結する移動課題の拡大</a:t>
            </a:r>
            <a:endParaRPr kumimoji="1"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4351F46E-4ED2-48AD-9FF3-83021F415392}"/>
              </a:ext>
            </a:extLst>
          </p:cNvPr>
          <p:cNvSpPr txBox="1"/>
          <p:nvPr/>
        </p:nvSpPr>
        <p:spPr>
          <a:xfrm>
            <a:off x="92764" y="4228898"/>
            <a:ext cx="6320915" cy="738664"/>
          </a:xfrm>
          <a:prstGeom prst="rect">
            <a:avLst/>
          </a:prstGeom>
          <a:noFill/>
        </p:spPr>
        <p:txBody>
          <a:bodyPr wrap="square" rtlCol="0">
            <a:spAutoFit/>
          </a:bodyPr>
          <a:lstStyle/>
          <a:p>
            <a:pPr lvl="0">
              <a:spcAft>
                <a:spcPts val="600"/>
              </a:spcAft>
              <a:defRPr/>
            </a:pPr>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400" dirty="0" smtClean="0">
                <a:solidFill>
                  <a:prstClr val="black"/>
                </a:solidFill>
                <a:latin typeface="Meiryo UI" panose="020B0604030504040204" pitchFamily="50" charset="-128"/>
                <a:ea typeface="Meiryo UI" panose="020B0604030504040204" pitchFamily="50" charset="-128"/>
              </a:rPr>
              <a:t>自動運転の</a:t>
            </a:r>
            <a:r>
              <a:rPr kumimoji="1" lang="ja-JP" altLang="en-US" sz="1400" dirty="0">
                <a:solidFill>
                  <a:prstClr val="black"/>
                </a:solidFill>
                <a:latin typeface="Meiryo UI" panose="020B0604030504040204" pitchFamily="50" charset="-128"/>
                <a:ea typeface="Meiryo UI" panose="020B0604030504040204" pitchFamily="50" charset="-128"/>
              </a:rPr>
              <a:t>実現に向け、企業等が充実した実証実験を行うことができるよう、大阪府市などが持つ公有地等を有効活用する形で、企業等に非公道の実証実験フィールドの提供を行っていく</a:t>
            </a:r>
            <a:r>
              <a:rPr kumimoji="1" lang="ja-JP" altLang="en-US" sz="1400" dirty="0" smtClean="0">
                <a:solidFill>
                  <a:prstClr val="black"/>
                </a:solidFill>
                <a:latin typeface="Meiryo UI" panose="020B0604030504040204" pitchFamily="50" charset="-128"/>
                <a:ea typeface="Meiryo UI" panose="020B0604030504040204" pitchFamily="50" charset="-128"/>
              </a:rPr>
              <a:t>。社会</a:t>
            </a:r>
            <a:r>
              <a:rPr kumimoji="1" lang="ja-JP" altLang="en-US" sz="1400" dirty="0">
                <a:solidFill>
                  <a:prstClr val="black"/>
                </a:solidFill>
                <a:latin typeface="Meiryo UI" panose="020B0604030504040204" pitchFamily="50" charset="-128"/>
                <a:ea typeface="Meiryo UI" panose="020B0604030504040204" pitchFamily="50" charset="-128"/>
              </a:rPr>
              <a:t>実装や産業化を見据えた内容となるよう企業に働きかけていく。</a:t>
            </a:r>
            <a:endParaRPr kumimoji="1" lang="en-US" altLang="ja-JP" sz="1400" dirty="0">
              <a:solidFill>
                <a:prstClr val="black"/>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B202BD9D-56A3-416D-BB73-99AD8B48A07F}"/>
              </a:ext>
            </a:extLst>
          </p:cNvPr>
          <p:cNvSpPr/>
          <p:nvPr/>
        </p:nvSpPr>
        <p:spPr>
          <a:xfrm>
            <a:off x="69402" y="5369140"/>
            <a:ext cx="6344277" cy="1384995"/>
          </a:xfrm>
          <a:prstGeom prst="rect">
            <a:avLst/>
          </a:prstGeom>
        </p:spPr>
        <p:txBody>
          <a:bodyPr wrap="square">
            <a:spAutoFit/>
          </a:bodyPr>
          <a:lstStyle/>
          <a:p>
            <a:pPr marL="285750" indent="-192088">
              <a:buFont typeface="Arial" panose="020B0604020202020204" pitchFamily="34" charset="0"/>
              <a:buChar char="•"/>
            </a:pPr>
            <a:r>
              <a:rPr lang="en-US" altLang="ja-JP" sz="1400" dirty="0" smtClean="0">
                <a:latin typeface="Meiryo UI" panose="020B0604030504040204" pitchFamily="50" charset="-128"/>
                <a:ea typeface="Meiryo UI" panose="020B0604030504040204" pitchFamily="50" charset="-128"/>
              </a:rPr>
              <a:t>2021</a:t>
            </a:r>
            <a:r>
              <a:rPr lang="ja-JP" altLang="en-US" sz="1400" dirty="0" smtClean="0">
                <a:latin typeface="Meiryo UI" panose="020B0604030504040204" pitchFamily="50" charset="-128"/>
                <a:ea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rPr>
              <a:t>月</a:t>
            </a:r>
            <a:r>
              <a:rPr lang="ja-JP" altLang="en-US" sz="1400" dirty="0" smtClean="0">
                <a:latin typeface="Meiryo UI" panose="020B0604030504040204" pitchFamily="50" charset="-128"/>
                <a:ea typeface="Meiryo UI" panose="020B0604030504040204" pitchFamily="50" charset="-128"/>
              </a:rPr>
              <a:t>に公民</a:t>
            </a:r>
            <a:r>
              <a:rPr lang="ja-JP" altLang="en-US" sz="1400" dirty="0">
                <a:latin typeface="Meiryo UI" panose="020B0604030504040204" pitchFamily="50" charset="-128"/>
                <a:ea typeface="Meiryo UI" panose="020B0604030504040204" pitchFamily="50" charset="-128"/>
              </a:rPr>
              <a:t>共同で関西</a:t>
            </a:r>
            <a:r>
              <a:rPr lang="en-US" altLang="ja-JP" sz="1400" dirty="0" err="1">
                <a:latin typeface="Meiryo UI" panose="020B0604030504040204" pitchFamily="50" charset="-128"/>
                <a:ea typeface="Meiryo UI" panose="020B0604030504040204" pitchFamily="50" charset="-128"/>
              </a:rPr>
              <a:t>MaaS</a:t>
            </a:r>
            <a:r>
              <a:rPr lang="ja-JP" altLang="en-US" sz="1400" dirty="0">
                <a:latin typeface="Meiryo UI" panose="020B0604030504040204" pitchFamily="50" charset="-128"/>
                <a:ea typeface="Meiryo UI" panose="020B0604030504040204" pitchFamily="50" charset="-128"/>
              </a:rPr>
              <a:t>を検討</a:t>
            </a:r>
            <a:r>
              <a:rPr lang="ja-JP" altLang="en-US" sz="1400" dirty="0" smtClean="0">
                <a:latin typeface="Meiryo UI" panose="020B0604030504040204" pitchFamily="50" charset="-128"/>
                <a:ea typeface="Meiryo UI" panose="020B0604030504040204" pitchFamily="50" charset="-128"/>
              </a:rPr>
              <a:t>する「</a:t>
            </a:r>
            <a:r>
              <a:rPr lang="ja-JP" altLang="en-US" sz="1400" dirty="0">
                <a:latin typeface="Meiryo UI" panose="020B0604030504040204" pitchFamily="50" charset="-128"/>
                <a:ea typeface="Meiryo UI" panose="020B0604030504040204" pitchFamily="50" charset="-128"/>
              </a:rPr>
              <a:t>関西</a:t>
            </a:r>
            <a:r>
              <a:rPr lang="en-US" altLang="ja-JP" sz="1400" dirty="0" err="1">
                <a:latin typeface="Meiryo UI" panose="020B0604030504040204" pitchFamily="50" charset="-128"/>
                <a:ea typeface="Meiryo UI" panose="020B0604030504040204" pitchFamily="50" charset="-128"/>
              </a:rPr>
              <a:t>MaaS</a:t>
            </a:r>
            <a:r>
              <a:rPr lang="ja-JP" altLang="en-US" sz="1400" dirty="0">
                <a:latin typeface="Meiryo UI" panose="020B0604030504040204" pitchFamily="50" charset="-128"/>
                <a:ea typeface="Meiryo UI" panose="020B0604030504040204" pitchFamily="50" charset="-128"/>
              </a:rPr>
              <a:t>推進連絡会議」が</a:t>
            </a:r>
            <a:r>
              <a:rPr lang="ja-JP" altLang="en-US" sz="1400" dirty="0" smtClean="0">
                <a:latin typeface="Meiryo UI" panose="020B0604030504040204" pitchFamily="50" charset="-128"/>
                <a:ea typeface="Meiryo UI" panose="020B0604030504040204" pitchFamily="50" charset="-128"/>
              </a:rPr>
              <a:t>発足。鉄道やバスなど各種交通モードと観光分野など幅広い業種間の連携により、関西</a:t>
            </a:r>
            <a:r>
              <a:rPr lang="en-US" altLang="ja-JP" sz="1400" dirty="0" err="1" smtClean="0">
                <a:latin typeface="Meiryo UI" panose="020B0604030504040204" pitchFamily="50" charset="-128"/>
                <a:ea typeface="Meiryo UI" panose="020B0604030504040204" pitchFamily="50" charset="-128"/>
              </a:rPr>
              <a:t>MaaS</a:t>
            </a:r>
            <a:r>
              <a:rPr lang="ja-JP" altLang="en-US" sz="1400" dirty="0" smtClean="0">
                <a:latin typeface="Meiryo UI" panose="020B0604030504040204" pitchFamily="50" charset="-128"/>
                <a:ea typeface="Meiryo UI" panose="020B0604030504040204" pitchFamily="50" charset="-128"/>
              </a:rPr>
              <a:t>の機能充実などを進めていることを確認。</a:t>
            </a:r>
            <a:endParaRPr lang="ja-JP" altLang="en-US" sz="1400" dirty="0">
              <a:latin typeface="Meiryo UI" panose="020B0604030504040204" pitchFamily="50" charset="-128"/>
              <a:ea typeface="Meiryo UI" panose="020B0604030504040204" pitchFamily="50" charset="-128"/>
            </a:endParaRPr>
          </a:p>
          <a:p>
            <a:pPr marL="285750" indent="-192088">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府としても、関西</a:t>
            </a:r>
            <a:r>
              <a:rPr lang="en-US" altLang="ja-JP" sz="1400" dirty="0" err="1">
                <a:latin typeface="Meiryo UI" panose="020B0604030504040204" pitchFamily="50" charset="-128"/>
                <a:ea typeface="Meiryo UI" panose="020B0604030504040204" pitchFamily="50" charset="-128"/>
              </a:rPr>
              <a:t>MaaS</a:t>
            </a:r>
            <a:r>
              <a:rPr lang="ja-JP" altLang="en-US" sz="1400" dirty="0">
                <a:latin typeface="Meiryo UI" panose="020B0604030504040204" pitchFamily="50" charset="-128"/>
                <a:ea typeface="Meiryo UI" panose="020B0604030504040204" pitchFamily="50" charset="-128"/>
              </a:rPr>
              <a:t>が、府内の移動の利便性向上と観光など地域振興に資する</a:t>
            </a:r>
            <a:r>
              <a:rPr lang="ja-JP" altLang="en-US" sz="1400" dirty="0" smtClean="0">
                <a:latin typeface="Meiryo UI" panose="020B0604030504040204" pitchFamily="50" charset="-128"/>
                <a:ea typeface="Meiryo UI" panose="020B0604030504040204" pitchFamily="50" charset="-128"/>
              </a:rPr>
              <a:t>ものになることから、「</a:t>
            </a:r>
            <a:r>
              <a:rPr lang="ja-JP" altLang="en-US" sz="1400" dirty="0">
                <a:latin typeface="Meiryo UI" panose="020B0604030504040204" pitchFamily="50" charset="-128"/>
                <a:ea typeface="Meiryo UI" panose="020B0604030504040204" pitchFamily="50" charset="-128"/>
              </a:rPr>
              <a:t>関西</a:t>
            </a:r>
            <a:r>
              <a:rPr lang="en-US" altLang="ja-JP" sz="1400" dirty="0" err="1">
                <a:latin typeface="Meiryo UI" panose="020B0604030504040204" pitchFamily="50" charset="-128"/>
                <a:ea typeface="Meiryo UI" panose="020B0604030504040204" pitchFamily="50" charset="-128"/>
              </a:rPr>
              <a:t>MaaS</a:t>
            </a:r>
            <a:r>
              <a:rPr lang="ja-JP" altLang="en-US" sz="1400" dirty="0">
                <a:latin typeface="Meiryo UI" panose="020B0604030504040204" pitchFamily="50" charset="-128"/>
                <a:ea typeface="Meiryo UI" panose="020B0604030504040204" pitchFamily="50" charset="-128"/>
              </a:rPr>
              <a:t>推進連絡会議」のメンバー</a:t>
            </a:r>
            <a:r>
              <a:rPr lang="ja-JP" altLang="en-US" sz="1400" dirty="0" smtClean="0">
                <a:latin typeface="Meiryo UI" panose="020B0604030504040204" pitchFamily="50" charset="-128"/>
                <a:ea typeface="Meiryo UI" panose="020B0604030504040204" pitchFamily="50" charset="-128"/>
              </a:rPr>
              <a:t>との連携を図り、関西</a:t>
            </a:r>
            <a:r>
              <a:rPr lang="en-US" altLang="ja-JP" sz="1400" dirty="0" err="1" smtClean="0">
                <a:latin typeface="Meiryo UI" panose="020B0604030504040204" pitchFamily="50" charset="-128"/>
                <a:ea typeface="Meiryo UI" panose="020B0604030504040204" pitchFamily="50" charset="-128"/>
              </a:rPr>
              <a:t>MaaS</a:t>
            </a:r>
            <a:r>
              <a:rPr lang="ja-JP" altLang="en-US" sz="1400" dirty="0" smtClean="0">
                <a:latin typeface="Meiryo UI" panose="020B0604030504040204" pitchFamily="50" charset="-128"/>
                <a:ea typeface="Meiryo UI" panose="020B0604030504040204" pitchFamily="50" charset="-128"/>
              </a:rPr>
              <a:t>の機能</a:t>
            </a:r>
            <a:r>
              <a:rPr lang="ja-JP" altLang="en-US" sz="1400" dirty="0">
                <a:latin typeface="Meiryo UI" panose="020B0604030504040204" pitchFamily="50" charset="-128"/>
                <a:ea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rPr>
              <a:t>充実を支援していく。</a:t>
            </a:r>
            <a:endParaRPr lang="ja-JP" altLang="en-US" sz="1400" dirty="0">
              <a:latin typeface="Meiryo UI" panose="020B0604030504040204" pitchFamily="50" charset="-128"/>
              <a:ea typeface="Meiryo UI" panose="020B0604030504040204" pitchFamily="50" charset="-128"/>
            </a:endParaRPr>
          </a:p>
        </p:txBody>
      </p:sp>
      <p:pic>
        <p:nvPicPr>
          <p:cNvPr id="31" name="図 30"/>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249334" y="150846"/>
            <a:ext cx="608962" cy="403200"/>
          </a:xfrm>
          <a:prstGeom prst="rect">
            <a:avLst/>
          </a:prstGeom>
        </p:spPr>
      </p:pic>
      <p:sp>
        <p:nvSpPr>
          <p:cNvPr id="32" name="矢印: 右 3">
            <a:extLst>
              <a:ext uri="{FF2B5EF4-FFF2-40B4-BE49-F238E27FC236}">
                <a16:creationId xmlns:a16="http://schemas.microsoft.com/office/drawing/2014/main" id="{3F732A13-D6DB-416D-BDE5-D7BF31E66459}"/>
              </a:ext>
            </a:extLst>
          </p:cNvPr>
          <p:cNvSpPr/>
          <p:nvPr/>
        </p:nvSpPr>
        <p:spPr>
          <a:xfrm rot="5400000">
            <a:off x="3426599" y="1430078"/>
            <a:ext cx="671582" cy="379231"/>
          </a:xfrm>
          <a:prstGeom prst="triangl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4740F528-EB45-4E51-99B7-A408C396CE07}"/>
              </a:ext>
            </a:extLst>
          </p:cNvPr>
          <p:cNvSpPr txBox="1"/>
          <p:nvPr/>
        </p:nvSpPr>
        <p:spPr>
          <a:xfrm>
            <a:off x="69402" y="2557976"/>
            <a:ext cx="6372000" cy="324000"/>
          </a:xfrm>
          <a:prstGeom prst="rect">
            <a:avLst/>
          </a:prstGeom>
          <a:solidFill>
            <a:srgbClr val="002060"/>
          </a:solidFill>
        </p:spPr>
        <p:txBody>
          <a:bodyPr wrap="square" lIns="72000" tIns="36000" rIns="72000" bIns="3600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1.AI</a:t>
            </a:r>
            <a:r>
              <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オンデマンド交通の導入促進</a:t>
            </a:r>
          </a:p>
        </p:txBody>
      </p:sp>
      <p:sp>
        <p:nvSpPr>
          <p:cNvPr id="9" name="テキスト ボックス 8"/>
          <p:cNvSpPr txBox="1"/>
          <p:nvPr/>
        </p:nvSpPr>
        <p:spPr>
          <a:xfrm>
            <a:off x="6934350" y="3815050"/>
            <a:ext cx="1848583" cy="253916"/>
          </a:xfrm>
          <a:prstGeom prst="rect">
            <a:avLst/>
          </a:prstGeom>
          <a:noFill/>
        </p:spPr>
        <p:txBody>
          <a:bodyPr wrap="none" rtlCol="0">
            <a:spAutoFit/>
          </a:bodyPr>
          <a:lstStyle/>
          <a:p>
            <a:r>
              <a:rPr kumimoji="1" lang="en-US" altLang="ja-JP" sz="1050" dirty="0" smtClean="0">
                <a:latin typeface="Meiryo UI" panose="020B0604030504040204" pitchFamily="50" charset="-128"/>
                <a:ea typeface="Meiryo UI" panose="020B0604030504040204" pitchFamily="50" charset="-128"/>
              </a:rPr>
              <a:t>AI</a:t>
            </a:r>
            <a:r>
              <a:rPr kumimoji="1" lang="ja-JP" altLang="en-US" sz="1050" dirty="0" smtClean="0">
                <a:latin typeface="Meiryo UI" panose="020B0604030504040204" pitchFamily="50" charset="-128"/>
                <a:ea typeface="Meiryo UI" panose="020B0604030504040204" pitchFamily="50" charset="-128"/>
              </a:rPr>
              <a:t>オンデマンド交通　イメージ図</a:t>
            </a:r>
            <a:endParaRPr kumimoji="1" lang="ja-JP" altLang="en-US" sz="1050"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6705600" y="6157320"/>
            <a:ext cx="2361456" cy="415498"/>
          </a:xfrm>
          <a:prstGeom prst="rect">
            <a:avLst/>
          </a:prstGeom>
          <a:noFill/>
        </p:spPr>
        <p:txBody>
          <a:bodyPr wrap="square" rtlCol="0">
            <a:spAutoFit/>
          </a:bodyPr>
          <a:lstStyle/>
          <a:p>
            <a:r>
              <a:rPr kumimoji="1" lang="en-US" altLang="ja-JP" sz="1050" dirty="0" err="1" smtClean="0">
                <a:latin typeface="Meiryo UI" panose="020B0604030504040204" pitchFamily="50" charset="-128"/>
                <a:ea typeface="Meiryo UI" panose="020B0604030504040204" pitchFamily="50" charset="-128"/>
              </a:rPr>
              <a:t>MaaS</a:t>
            </a:r>
            <a:r>
              <a:rPr kumimoji="1" lang="ja-JP" altLang="en-US" sz="1050" dirty="0" smtClean="0">
                <a:latin typeface="Meiryo UI" panose="020B0604030504040204" pitchFamily="50" charset="-128"/>
                <a:ea typeface="Meiryo UI" panose="020B0604030504040204" pitchFamily="50" charset="-128"/>
              </a:rPr>
              <a:t>の概念</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国土</a:t>
            </a:r>
            <a:r>
              <a:rPr kumimoji="1" lang="ja-JP" altLang="en-US" sz="1050" dirty="0" smtClean="0">
                <a:latin typeface="Meiryo UI" panose="020B0604030504040204" pitchFamily="50" charset="-128"/>
                <a:ea typeface="Meiryo UI" panose="020B0604030504040204" pitchFamily="50" charset="-128"/>
              </a:rPr>
              <a:t>交通省　総合政策局</a:t>
            </a:r>
            <a:r>
              <a:rPr kumimoji="1" lang="en-US" altLang="ja-JP" sz="1050" dirty="0" smtClean="0">
                <a:latin typeface="Meiryo UI" panose="020B0604030504040204" pitchFamily="50" charset="-128"/>
                <a:ea typeface="Meiryo UI" panose="020B0604030504040204" pitchFamily="50" charset="-128"/>
              </a:rPr>
              <a:t>HP</a:t>
            </a:r>
            <a:r>
              <a:rPr kumimoji="1" lang="ja-JP" altLang="en-US" sz="1050" dirty="0" smtClean="0">
                <a:latin typeface="Meiryo UI" panose="020B0604030504040204" pitchFamily="50" charset="-128"/>
                <a:ea typeface="Meiryo UI" panose="020B0604030504040204" pitchFamily="50" charset="-128"/>
              </a:rPr>
              <a:t>より</a:t>
            </a:r>
            <a:endParaRPr kumimoji="1" lang="ja-JP" altLang="en-US" sz="1050" dirty="0">
              <a:latin typeface="Meiryo UI" panose="020B0604030504040204" pitchFamily="50" charset="-128"/>
              <a:ea typeface="Meiryo UI" panose="020B0604030504040204" pitchFamily="50" charset="-128"/>
            </a:endParaRPr>
          </a:p>
        </p:txBody>
      </p:sp>
      <p:pic>
        <p:nvPicPr>
          <p:cNvPr id="33" name="図 32"/>
          <p:cNvPicPr/>
          <p:nvPr/>
        </p:nvPicPr>
        <p:blipFill>
          <a:blip r:embed="rId3" cstate="print">
            <a:extLst>
              <a:ext uri="{28A0092B-C50C-407E-A947-70E740481C1C}">
                <a14:useLocalDpi xmlns:a14="http://schemas.microsoft.com/office/drawing/2010/main"/>
              </a:ext>
            </a:extLst>
          </a:blip>
          <a:stretch>
            <a:fillRect/>
          </a:stretch>
        </p:blipFill>
        <p:spPr>
          <a:xfrm>
            <a:off x="6526276" y="4404521"/>
            <a:ext cx="2509204" cy="1737370"/>
          </a:xfrm>
          <a:prstGeom prst="rect">
            <a:avLst/>
          </a:prstGeom>
        </p:spPr>
      </p:pic>
      <p:pic>
        <p:nvPicPr>
          <p:cNvPr id="10" name="図 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26276" y="2652472"/>
            <a:ext cx="2540780" cy="1162578"/>
          </a:xfrm>
          <a:prstGeom prst="rect">
            <a:avLst/>
          </a:prstGeom>
        </p:spPr>
      </p:pic>
    </p:spTree>
    <p:extLst>
      <p:ext uri="{BB962C8B-B14F-4D97-AF65-F5344CB8AC3E}">
        <p14:creationId xmlns:p14="http://schemas.microsoft.com/office/powerpoint/2010/main" val="20414313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a:t>
            </a:r>
            <a:r>
              <a:rPr lang="ja-JP" altLang="en-US" dirty="0" smtClean="0"/>
              <a:t>｜４</a:t>
            </a:r>
            <a:r>
              <a:rPr lang="ja-JP" altLang="en-US" sz="2200" dirty="0" smtClean="0"/>
              <a:t>）</a:t>
            </a:r>
            <a:r>
              <a:rPr lang="ja-JP" altLang="en-US" sz="2200" dirty="0"/>
              <a:t>大阪広域データ連携基盤（</a:t>
            </a:r>
            <a:r>
              <a:rPr lang="en-US" altLang="ja-JP" sz="2200" dirty="0"/>
              <a:t>ORDEN</a:t>
            </a:r>
            <a:r>
              <a:rPr lang="ja-JP" altLang="en-US" sz="2200" dirty="0"/>
              <a:t>）</a:t>
            </a:r>
            <a:endParaRPr kumimoji="1" lang="ja-JP" altLang="en-US" sz="2200" dirty="0"/>
          </a:p>
        </p:txBody>
      </p:sp>
      <p:sp>
        <p:nvSpPr>
          <p:cNvPr id="6" name="スライド番号プレースホルダー 3">
            <a:extLst>
              <a:ext uri="{FF2B5EF4-FFF2-40B4-BE49-F238E27FC236}">
                <a16:creationId xmlns:a16="http://schemas.microsoft.com/office/drawing/2014/main" id="{7C7DE9E3-EEC3-4AE4-97E9-D30DBD5044EE}"/>
              </a:ext>
            </a:extLst>
          </p:cNvPr>
          <p:cNvSpPr>
            <a:spLocks noGrp="1"/>
          </p:cNvSpPr>
          <p:nvPr>
            <p:ph type="sldNum" sz="quarter" idx="12"/>
          </p:nvPr>
        </p:nvSpPr>
        <p:spPr>
          <a:xfrm>
            <a:off x="7003271" y="6405619"/>
            <a:ext cx="2057400" cy="365125"/>
          </a:xfrm>
        </p:spPr>
        <p:txBody>
          <a:bodyPr/>
          <a:lstStyle/>
          <a:p>
            <a:fld id="{50F88186-B17D-4CE3-A887-D91699CF601C}" type="slidenum">
              <a:rPr kumimoji="1" lang="ja-JP" altLang="en-US" smtClean="0"/>
              <a:t>55</a:t>
            </a:fld>
            <a:endParaRPr kumimoji="1" lang="ja-JP" altLang="en-US"/>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r>
              <a:rPr kumimoji="1" lang="ja-JP" altLang="en-US" dirty="0"/>
              <a:t>　</a:t>
            </a:r>
          </a:p>
        </p:txBody>
      </p:sp>
      <p:sp>
        <p:nvSpPr>
          <p:cNvPr id="16" name="二等辺三角形 15">
            <a:extLst>
              <a:ext uri="{FF2B5EF4-FFF2-40B4-BE49-F238E27FC236}">
                <a16:creationId xmlns:a16="http://schemas.microsoft.com/office/drawing/2014/main" id="{92E03E99-612E-4016-A34A-EE708489E3CC}"/>
              </a:ext>
            </a:extLst>
          </p:cNvPr>
          <p:cNvSpPr/>
          <p:nvPr/>
        </p:nvSpPr>
        <p:spPr>
          <a:xfrm rot="5400000">
            <a:off x="5955858" y="5464859"/>
            <a:ext cx="1854276" cy="28696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2AF95D5B-08F6-4C9C-9120-46078A3EF548}"/>
              </a:ext>
            </a:extLst>
          </p:cNvPr>
          <p:cNvSpPr/>
          <p:nvPr/>
        </p:nvSpPr>
        <p:spPr>
          <a:xfrm rot="17423422">
            <a:off x="6723023" y="4749713"/>
            <a:ext cx="2569303" cy="1594525"/>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0FFD8F5-4DD8-4958-9D07-F16105F724C7}"/>
              </a:ext>
            </a:extLst>
          </p:cNvPr>
          <p:cNvSpPr txBox="1"/>
          <p:nvPr/>
        </p:nvSpPr>
        <p:spPr>
          <a:xfrm>
            <a:off x="7092280" y="4434077"/>
            <a:ext cx="1822483" cy="2348528"/>
          </a:xfrm>
          <a:prstGeom prst="rect">
            <a:avLst/>
          </a:prstGeom>
          <a:noFill/>
        </p:spPr>
        <p:txBody>
          <a:bodyPr wrap="square" rtlCol="0">
            <a:spAutoFit/>
          </a:bodyPr>
          <a:lstStyle/>
          <a:p>
            <a:pPr algn="ctr">
              <a:lnSpc>
                <a:spcPct val="150000"/>
              </a:lnSpc>
            </a:pPr>
            <a:r>
              <a:rPr kumimoji="1" lang="en-US" altLang="ja-JP" b="1" dirty="0"/>
              <a:t>Well-being</a:t>
            </a:r>
            <a:r>
              <a:rPr kumimoji="1" lang="ja-JP" altLang="en-US" b="1" dirty="0"/>
              <a:t>で</a:t>
            </a:r>
            <a:endParaRPr kumimoji="1" lang="en-US" altLang="ja-JP" b="1" dirty="0"/>
          </a:p>
          <a:p>
            <a:pPr algn="ctr">
              <a:lnSpc>
                <a:spcPct val="150000"/>
              </a:lnSpc>
            </a:pPr>
            <a:r>
              <a:rPr kumimoji="1" lang="ja-JP" altLang="en-US" b="1" dirty="0"/>
              <a:t>持続可能な</a:t>
            </a:r>
            <a:endParaRPr kumimoji="1" lang="en-US" altLang="ja-JP" b="1" dirty="0"/>
          </a:p>
          <a:p>
            <a:pPr algn="ctr">
              <a:lnSpc>
                <a:spcPct val="150000"/>
              </a:lnSpc>
            </a:pPr>
            <a:r>
              <a:rPr kumimoji="1" lang="ja-JP" altLang="en-US" b="1" dirty="0"/>
              <a:t>スマートシティを</a:t>
            </a:r>
            <a:endParaRPr kumimoji="1" lang="en-US" altLang="ja-JP" b="1" dirty="0"/>
          </a:p>
          <a:p>
            <a:pPr algn="ctr">
              <a:lnSpc>
                <a:spcPct val="150000"/>
              </a:lnSpc>
            </a:pPr>
            <a:r>
              <a:rPr kumimoji="1" lang="ja-JP" altLang="en-US" b="1" dirty="0"/>
              <a:t>実現させるための</a:t>
            </a:r>
            <a:endParaRPr kumimoji="1" lang="en-US" altLang="ja-JP" b="1" dirty="0"/>
          </a:p>
          <a:p>
            <a:pPr algn="ctr">
              <a:lnSpc>
                <a:spcPct val="150000"/>
              </a:lnSpc>
            </a:pPr>
            <a:r>
              <a:rPr kumimoji="1" lang="ja-JP" altLang="en-US" b="1" dirty="0"/>
              <a:t>“社会インフラ”</a:t>
            </a:r>
            <a:endParaRPr kumimoji="1" lang="en-US" altLang="ja-JP" b="1" dirty="0"/>
          </a:p>
          <a:p>
            <a:pPr algn="ctr">
              <a:lnSpc>
                <a:spcPct val="150000"/>
              </a:lnSpc>
            </a:pPr>
            <a:endParaRPr kumimoji="1" lang="en-US" altLang="ja-JP" sz="900" b="1" dirty="0"/>
          </a:p>
        </p:txBody>
      </p:sp>
      <p:sp>
        <p:nvSpPr>
          <p:cNvPr id="2" name="テキスト ボックス 1">
            <a:extLst>
              <a:ext uri="{FF2B5EF4-FFF2-40B4-BE49-F238E27FC236}">
                <a16:creationId xmlns:a16="http://schemas.microsoft.com/office/drawing/2014/main" id="{768034B4-6F6A-40DE-9AAA-B70C7A672CFC}"/>
              </a:ext>
            </a:extLst>
          </p:cNvPr>
          <p:cNvSpPr txBox="1"/>
          <p:nvPr/>
        </p:nvSpPr>
        <p:spPr>
          <a:xfrm>
            <a:off x="88215" y="644233"/>
            <a:ext cx="8763248" cy="338554"/>
          </a:xfrm>
          <a:prstGeom prst="rect">
            <a:avLst/>
          </a:prstGeom>
          <a:noFill/>
        </p:spPr>
        <p:txBody>
          <a:bodyPr wrap="square" rtlCol="0">
            <a:spAutoFit/>
          </a:bodyPr>
          <a:lstStyle/>
          <a:p>
            <a:pPr algn="ctr"/>
            <a:r>
              <a:rPr kumimoji="1" lang="ja-JP" altLang="en-US" sz="1600" b="1" dirty="0"/>
              <a:t>大阪で展開される様々なエリアプロジェクトをデータで繋ぎ、スマートシティの府域全域への展開をめざす</a:t>
            </a:r>
          </a:p>
        </p:txBody>
      </p:sp>
      <p:cxnSp>
        <p:nvCxnSpPr>
          <p:cNvPr id="10" name="直線コネクタ 9">
            <a:extLst>
              <a:ext uri="{FF2B5EF4-FFF2-40B4-BE49-F238E27FC236}">
                <a16:creationId xmlns:a16="http://schemas.microsoft.com/office/drawing/2014/main" id="{76A392A8-8125-4F7B-9286-5BB8D726D4CA}"/>
              </a:ext>
            </a:extLst>
          </p:cNvPr>
          <p:cNvCxnSpPr>
            <a:cxnSpLocks/>
          </p:cNvCxnSpPr>
          <p:nvPr/>
        </p:nvCxnSpPr>
        <p:spPr>
          <a:xfrm>
            <a:off x="88215" y="4192195"/>
            <a:ext cx="8951152" cy="0"/>
          </a:xfrm>
          <a:prstGeom prst="line">
            <a:avLst/>
          </a:prstGeom>
        </p:spPr>
        <p:style>
          <a:lnRef idx="3">
            <a:schemeClr val="accent1"/>
          </a:lnRef>
          <a:fillRef idx="0">
            <a:schemeClr val="accent1"/>
          </a:fillRef>
          <a:effectRef idx="2">
            <a:schemeClr val="accent1"/>
          </a:effectRef>
          <a:fontRef idx="minor">
            <a:schemeClr val="tx1"/>
          </a:fontRef>
        </p:style>
      </p:cxnSp>
      <p:sp>
        <p:nvSpPr>
          <p:cNvPr id="15" name="テキスト ボックス 14">
            <a:extLst>
              <a:ext uri="{FF2B5EF4-FFF2-40B4-BE49-F238E27FC236}">
                <a16:creationId xmlns:a16="http://schemas.microsoft.com/office/drawing/2014/main" id="{0172119D-1EB1-41D3-B188-EFFD6FE2DC49}"/>
              </a:ext>
            </a:extLst>
          </p:cNvPr>
          <p:cNvSpPr txBox="1"/>
          <p:nvPr/>
        </p:nvSpPr>
        <p:spPr>
          <a:xfrm>
            <a:off x="235576" y="1059844"/>
            <a:ext cx="3369772" cy="2323713"/>
          </a:xfrm>
          <a:prstGeom prst="rect">
            <a:avLst/>
          </a:prstGeom>
          <a:noFill/>
        </p:spPr>
        <p:txBody>
          <a:bodyPr wrap="square" rtlCol="0">
            <a:spAutoFit/>
          </a:bodyPr>
          <a:lstStyle/>
          <a:p>
            <a:pPr marL="285750" indent="-285750">
              <a:spcAft>
                <a:spcPts val="600"/>
              </a:spcAft>
              <a:buFont typeface="Wingdings" panose="05000000000000000000" pitchFamily="2" charset="2"/>
              <a:buChar char="n"/>
            </a:pPr>
            <a:r>
              <a:rPr kumimoji="1" lang="ja-JP" altLang="en-US" sz="1400" dirty="0"/>
              <a:t>スマートシティ化に不可欠なインフラであるデータ連携基盤を、全国で初めて、広域自治体が個人情報を扱うシステムとして本格導入。</a:t>
            </a:r>
            <a:endParaRPr kumimoji="1" lang="en-US" altLang="ja-JP" sz="1400" dirty="0"/>
          </a:p>
          <a:p>
            <a:pPr marL="285750" indent="-285750">
              <a:buFont typeface="Wingdings" panose="05000000000000000000" pitchFamily="2" charset="2"/>
              <a:buChar char="n"/>
            </a:pPr>
            <a:r>
              <a:rPr kumimoji="1" lang="ja-JP" altLang="en-US" sz="1400" dirty="0"/>
              <a:t>①府民の利便性向上、②民間事業者のイノベーション・事業機会の創出、③行政サービスの高度化を図り、ポストコロナ後の全国のスマートシティ化を牽引するとともに、将来的に、万博後のソフトレガシーの継承と発展につなげることをめざす。</a:t>
            </a:r>
          </a:p>
        </p:txBody>
      </p:sp>
      <p:pic>
        <p:nvPicPr>
          <p:cNvPr id="8" name="図 7">
            <a:extLst>
              <a:ext uri="{FF2B5EF4-FFF2-40B4-BE49-F238E27FC236}">
                <a16:creationId xmlns:a16="http://schemas.microsoft.com/office/drawing/2014/main" id="{31D9A8D8-0394-422E-8875-05052BA9FB3F}"/>
              </a:ext>
            </a:extLst>
          </p:cNvPr>
          <p:cNvPicPr>
            <a:picLocks noChangeAspect="1"/>
          </p:cNvPicPr>
          <p:nvPr/>
        </p:nvPicPr>
        <p:blipFill>
          <a:blip r:embed="rId2"/>
          <a:stretch>
            <a:fillRect/>
          </a:stretch>
        </p:blipFill>
        <p:spPr>
          <a:xfrm>
            <a:off x="92764" y="4259881"/>
            <a:ext cx="6527804" cy="2468535"/>
          </a:xfrm>
          <a:prstGeom prst="rect">
            <a:avLst/>
          </a:prstGeom>
        </p:spPr>
      </p:pic>
      <p:pic>
        <p:nvPicPr>
          <p:cNvPr id="14" name="図 1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345655" y="203498"/>
            <a:ext cx="608962" cy="403200"/>
          </a:xfrm>
          <a:prstGeom prst="rect">
            <a:avLst/>
          </a:prstGeom>
        </p:spPr>
      </p:pic>
      <p:pic>
        <p:nvPicPr>
          <p:cNvPr id="11" name="図 10"/>
          <p:cNvPicPr>
            <a:picLocks noChangeAspect="1"/>
          </p:cNvPicPr>
          <p:nvPr/>
        </p:nvPicPr>
        <p:blipFill>
          <a:blip r:embed="rId4"/>
          <a:stretch>
            <a:fillRect/>
          </a:stretch>
        </p:blipFill>
        <p:spPr>
          <a:xfrm>
            <a:off x="3633277" y="993683"/>
            <a:ext cx="5321340" cy="3160239"/>
          </a:xfrm>
          <a:prstGeom prst="rect">
            <a:avLst/>
          </a:prstGeom>
        </p:spPr>
      </p:pic>
      <p:sp>
        <p:nvSpPr>
          <p:cNvPr id="19" name="テキスト ボックス 18">
            <a:extLst>
              <a:ext uri="{FF2B5EF4-FFF2-40B4-BE49-F238E27FC236}">
                <a16:creationId xmlns:a16="http://schemas.microsoft.com/office/drawing/2014/main" id="{0172119D-1EB1-41D3-B188-EFFD6FE2DC49}"/>
              </a:ext>
            </a:extLst>
          </p:cNvPr>
          <p:cNvSpPr txBox="1"/>
          <p:nvPr/>
        </p:nvSpPr>
        <p:spPr>
          <a:xfrm>
            <a:off x="7897854" y="3965855"/>
            <a:ext cx="1377982" cy="200055"/>
          </a:xfrm>
          <a:prstGeom prst="rect">
            <a:avLst/>
          </a:prstGeom>
          <a:noFill/>
        </p:spPr>
        <p:txBody>
          <a:bodyPr wrap="square" rtlCol="0">
            <a:spAutoFit/>
          </a:bodyPr>
          <a:lstStyle/>
          <a:p>
            <a:pPr>
              <a:spcAft>
                <a:spcPts val="600"/>
              </a:spcAft>
            </a:pPr>
            <a:r>
              <a:rPr kumimoji="1" lang="ja-JP" altLang="en-US" sz="700" dirty="0" smtClean="0"/>
              <a:t>（各連携先はイメージ）</a:t>
            </a:r>
            <a:endParaRPr kumimoji="1" lang="ja-JP" altLang="en-US" sz="700" dirty="0"/>
          </a:p>
        </p:txBody>
      </p:sp>
    </p:spTree>
    <p:extLst>
      <p:ext uri="{BB962C8B-B14F-4D97-AF65-F5344CB8AC3E}">
        <p14:creationId xmlns:p14="http://schemas.microsoft.com/office/powerpoint/2010/main" val="3661463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a:t>
            </a:r>
            <a:r>
              <a:rPr lang="ja-JP" altLang="en-US" dirty="0" smtClean="0"/>
              <a:t>｜４</a:t>
            </a:r>
            <a:r>
              <a:rPr lang="ja-JP" altLang="en-US" sz="2200" dirty="0" smtClean="0"/>
              <a:t>）</a:t>
            </a:r>
            <a:r>
              <a:rPr lang="ja-JP" altLang="en-US" sz="2200" dirty="0"/>
              <a:t>大阪広域データ連携基盤（</a:t>
            </a:r>
            <a:r>
              <a:rPr lang="en-US" altLang="ja-JP" sz="2200" dirty="0"/>
              <a:t>ORDEN</a:t>
            </a:r>
            <a:r>
              <a:rPr lang="ja-JP" altLang="en-US" sz="2200" dirty="0"/>
              <a:t>）</a:t>
            </a:r>
            <a:endParaRPr kumimoji="1" lang="ja-JP" altLang="en-US" sz="2200" dirty="0"/>
          </a:p>
        </p:txBody>
      </p:sp>
      <p:sp>
        <p:nvSpPr>
          <p:cNvPr id="6" name="スライド番号プレースホルダー 3">
            <a:extLst>
              <a:ext uri="{FF2B5EF4-FFF2-40B4-BE49-F238E27FC236}">
                <a16:creationId xmlns:a16="http://schemas.microsoft.com/office/drawing/2014/main" id="{7C7DE9E3-EEC3-4AE4-97E9-D30DBD5044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r>
              <a:rPr kumimoji="1" lang="ja-JP" altLang="en-US" dirty="0"/>
              <a:t>　</a:t>
            </a:r>
          </a:p>
        </p:txBody>
      </p:sp>
      <p:pic>
        <p:nvPicPr>
          <p:cNvPr id="2" name="図 1">
            <a:extLst>
              <a:ext uri="{FF2B5EF4-FFF2-40B4-BE49-F238E27FC236}">
                <a16:creationId xmlns:a16="http://schemas.microsoft.com/office/drawing/2014/main" id="{2D1E37D1-76B5-4ABB-A48C-C108EE026188}"/>
              </a:ext>
            </a:extLst>
          </p:cNvPr>
          <p:cNvPicPr>
            <a:picLocks noChangeAspect="1"/>
          </p:cNvPicPr>
          <p:nvPr/>
        </p:nvPicPr>
        <p:blipFill>
          <a:blip r:embed="rId2"/>
          <a:stretch>
            <a:fillRect/>
          </a:stretch>
        </p:blipFill>
        <p:spPr>
          <a:xfrm>
            <a:off x="4546242" y="752253"/>
            <a:ext cx="4297361" cy="2471790"/>
          </a:xfrm>
          <a:prstGeom prst="rect">
            <a:avLst/>
          </a:prstGeom>
        </p:spPr>
      </p:pic>
      <p:pic>
        <p:nvPicPr>
          <p:cNvPr id="12" name="図 11">
            <a:extLst>
              <a:ext uri="{FF2B5EF4-FFF2-40B4-BE49-F238E27FC236}">
                <a16:creationId xmlns:a16="http://schemas.microsoft.com/office/drawing/2014/main" id="{0FBE1EFA-38F6-416C-9BA1-392E469A1353}"/>
              </a:ext>
            </a:extLst>
          </p:cNvPr>
          <p:cNvPicPr>
            <a:picLocks noChangeAspect="1"/>
          </p:cNvPicPr>
          <p:nvPr/>
        </p:nvPicPr>
        <p:blipFill>
          <a:blip r:embed="rId3"/>
          <a:stretch>
            <a:fillRect/>
          </a:stretch>
        </p:blipFill>
        <p:spPr>
          <a:xfrm>
            <a:off x="3103314" y="4857257"/>
            <a:ext cx="5547104" cy="1936007"/>
          </a:xfrm>
          <a:prstGeom prst="rect">
            <a:avLst/>
          </a:prstGeom>
        </p:spPr>
      </p:pic>
      <p:sp>
        <p:nvSpPr>
          <p:cNvPr id="13" name="テキスト ボックス 12">
            <a:extLst>
              <a:ext uri="{FF2B5EF4-FFF2-40B4-BE49-F238E27FC236}">
                <a16:creationId xmlns:a16="http://schemas.microsoft.com/office/drawing/2014/main" id="{4E80C15E-AD90-4242-B9F5-F8E212488DAE}"/>
              </a:ext>
            </a:extLst>
          </p:cNvPr>
          <p:cNvSpPr txBox="1"/>
          <p:nvPr/>
        </p:nvSpPr>
        <p:spPr>
          <a:xfrm>
            <a:off x="4021381" y="4205613"/>
            <a:ext cx="49964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ORDEN</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ポータルをインターフェースに、ニーズに応じたパーソナライズサービス</a:t>
            </a:r>
          </a:p>
        </p:txBody>
      </p:sp>
      <p:sp>
        <p:nvSpPr>
          <p:cNvPr id="14" name="テキスト ボックス 13">
            <a:extLst>
              <a:ext uri="{FF2B5EF4-FFF2-40B4-BE49-F238E27FC236}">
                <a16:creationId xmlns:a16="http://schemas.microsoft.com/office/drawing/2014/main" id="{FA704855-19DD-40EA-998E-48DB7AA14FF1}"/>
              </a:ext>
            </a:extLst>
          </p:cNvPr>
          <p:cNvSpPr txBox="1"/>
          <p:nvPr/>
        </p:nvSpPr>
        <p:spPr>
          <a:xfrm>
            <a:off x="4021381" y="4549190"/>
            <a:ext cx="485646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ID</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とパスワードが一元化され、多様なサービスにワンストップでアクセス</a:t>
            </a:r>
          </a:p>
        </p:txBody>
      </p:sp>
      <p:sp>
        <p:nvSpPr>
          <p:cNvPr id="15" name="四角形: 角を丸くする 14">
            <a:extLst>
              <a:ext uri="{FF2B5EF4-FFF2-40B4-BE49-F238E27FC236}">
                <a16:creationId xmlns:a16="http://schemas.microsoft.com/office/drawing/2014/main" id="{FF90EB99-AE8F-46BE-A107-0ECFD225C6B5}"/>
              </a:ext>
            </a:extLst>
          </p:cNvPr>
          <p:cNvSpPr/>
          <p:nvPr/>
        </p:nvSpPr>
        <p:spPr>
          <a:xfrm>
            <a:off x="3116827" y="4205612"/>
            <a:ext cx="904554" cy="277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パーソナライズ</a:t>
            </a:r>
          </a:p>
        </p:txBody>
      </p:sp>
      <p:sp>
        <p:nvSpPr>
          <p:cNvPr id="19" name="四角形: 角を丸くする 18">
            <a:extLst>
              <a:ext uri="{FF2B5EF4-FFF2-40B4-BE49-F238E27FC236}">
                <a16:creationId xmlns:a16="http://schemas.microsoft.com/office/drawing/2014/main" id="{5DEED12D-9874-4773-A5D6-D90144CF27FC}"/>
              </a:ext>
            </a:extLst>
          </p:cNvPr>
          <p:cNvSpPr/>
          <p:nvPr/>
        </p:nvSpPr>
        <p:spPr>
          <a:xfrm>
            <a:off x="3116827" y="4541205"/>
            <a:ext cx="904554" cy="2929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ワンストップ</a:t>
            </a:r>
          </a:p>
        </p:txBody>
      </p:sp>
      <p:cxnSp>
        <p:nvCxnSpPr>
          <p:cNvPr id="20" name="直線コネクタ 19">
            <a:extLst>
              <a:ext uri="{FF2B5EF4-FFF2-40B4-BE49-F238E27FC236}">
                <a16:creationId xmlns:a16="http://schemas.microsoft.com/office/drawing/2014/main" id="{2A7EE5DA-A977-4CC0-95B1-E15569F299A3}"/>
              </a:ext>
            </a:extLst>
          </p:cNvPr>
          <p:cNvCxnSpPr/>
          <p:nvPr/>
        </p:nvCxnSpPr>
        <p:spPr>
          <a:xfrm>
            <a:off x="231357" y="3575478"/>
            <a:ext cx="8676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067452C7-30B5-42D4-9B2B-C9B540F579C0}"/>
              </a:ext>
            </a:extLst>
          </p:cNvPr>
          <p:cNvPicPr>
            <a:picLocks noChangeAspect="1"/>
          </p:cNvPicPr>
          <p:nvPr/>
        </p:nvPicPr>
        <p:blipFill>
          <a:blip r:embed="rId4"/>
          <a:stretch>
            <a:fillRect/>
          </a:stretch>
        </p:blipFill>
        <p:spPr>
          <a:xfrm>
            <a:off x="318025" y="3955289"/>
            <a:ext cx="2438823" cy="2837975"/>
          </a:xfrm>
          <a:prstGeom prst="rect">
            <a:avLst/>
          </a:prstGeom>
        </p:spPr>
      </p:pic>
      <p:sp>
        <p:nvSpPr>
          <p:cNvPr id="24" name="正方形/長方形 23">
            <a:extLst>
              <a:ext uri="{FF2B5EF4-FFF2-40B4-BE49-F238E27FC236}">
                <a16:creationId xmlns:a16="http://schemas.microsoft.com/office/drawing/2014/main" id="{5E315969-FD96-47FC-BC59-7A331C07F055}"/>
              </a:ext>
            </a:extLst>
          </p:cNvPr>
          <p:cNvSpPr/>
          <p:nvPr/>
        </p:nvSpPr>
        <p:spPr>
          <a:xfrm>
            <a:off x="231357" y="3575478"/>
            <a:ext cx="2546862" cy="338554"/>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Meiryo UI"/>
                <a:ea typeface="Meiryo UI"/>
                <a:cs typeface="+mn-cs"/>
              </a:rPr>
              <a:t>ORDEN</a:t>
            </a: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の特長的な機能</a:t>
            </a:r>
            <a:endParaRPr kumimoji="0" lang="ja-JP" altLang="en-US" sz="16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5" name="テキスト ボックス 24">
            <a:extLst>
              <a:ext uri="{FF2B5EF4-FFF2-40B4-BE49-F238E27FC236}">
                <a16:creationId xmlns:a16="http://schemas.microsoft.com/office/drawing/2014/main" id="{97F7A814-9131-49C7-BDF5-3039FB775D6E}"/>
              </a:ext>
            </a:extLst>
          </p:cNvPr>
          <p:cNvSpPr txBox="1"/>
          <p:nvPr/>
        </p:nvSpPr>
        <p:spPr>
          <a:xfrm>
            <a:off x="92764" y="1056996"/>
            <a:ext cx="4313030" cy="2069797"/>
          </a:xfrm>
          <a:prstGeom prst="rect">
            <a:avLst/>
          </a:prstGeom>
          <a:noFill/>
        </p:spPr>
        <p:txBody>
          <a:bodyPr wrap="square" rtlCol="0">
            <a:spAutoFit/>
          </a:bodyPr>
          <a:lstStyle/>
          <a:p>
            <a:pPr lvl="0"/>
            <a:r>
              <a:rPr kumimoji="1" lang="ja-JP" altLang="en-US" sz="1400" b="1" dirty="0">
                <a:solidFill>
                  <a:prstClr val="black"/>
                </a:solidFill>
              </a:rPr>
              <a:t>①コミュニケーション基盤</a:t>
            </a:r>
            <a:endParaRPr kumimoji="1" lang="en-US" altLang="ja-JP" sz="1400" b="1" dirty="0">
              <a:solidFill>
                <a:prstClr val="black"/>
              </a:solidFill>
            </a:endParaRPr>
          </a:p>
          <a:p>
            <a:pPr lvl="0"/>
            <a:endParaRPr kumimoji="1" lang="ja-JP" altLang="en-US" sz="600" b="1" dirty="0">
              <a:solidFill>
                <a:prstClr val="black"/>
              </a:solidFill>
            </a:endParaRPr>
          </a:p>
          <a:p>
            <a:pPr marL="285750" lvl="0" indent="-285750">
              <a:buFont typeface="Wingdings" panose="05000000000000000000" pitchFamily="2" charset="2"/>
              <a:buChar char="Ø"/>
            </a:pPr>
            <a:r>
              <a:rPr kumimoji="1" lang="ja-JP" altLang="en-US" sz="1400" dirty="0">
                <a:solidFill>
                  <a:prstClr val="black"/>
                </a:solidFill>
              </a:rPr>
              <a:t>オプトイン（個人情報の取得に係る本人の同意）による</a:t>
            </a:r>
            <a:r>
              <a:rPr kumimoji="1" lang="en-US" altLang="ja-JP" sz="1400" dirty="0">
                <a:solidFill>
                  <a:prstClr val="black"/>
                </a:solidFill>
              </a:rPr>
              <a:t>ID</a:t>
            </a:r>
            <a:r>
              <a:rPr kumimoji="1" lang="ja-JP" altLang="en-US" sz="1400" dirty="0">
                <a:solidFill>
                  <a:prstClr val="black"/>
                </a:solidFill>
              </a:rPr>
              <a:t>登録及び個人のニーズに合わせたパーソナライズサービスを提供するためのインターフェースを整備します。</a:t>
            </a:r>
            <a:endParaRPr kumimoji="1" lang="en-US" altLang="ja-JP" sz="1400" dirty="0">
              <a:solidFill>
                <a:prstClr val="black"/>
              </a:solidFill>
            </a:endParaRPr>
          </a:p>
          <a:p>
            <a:pPr marL="285750" lvl="0" indent="-285750">
              <a:buFont typeface="Wingdings" panose="05000000000000000000" pitchFamily="2" charset="2"/>
              <a:buChar char="Ø"/>
            </a:pPr>
            <a:endParaRPr kumimoji="1" lang="en-US" altLang="ja-JP" sz="1050" dirty="0">
              <a:solidFill>
                <a:prstClr val="black"/>
              </a:solidFill>
            </a:endParaRPr>
          </a:p>
          <a:p>
            <a:pPr lvl="0"/>
            <a:r>
              <a:rPr kumimoji="1" lang="ja-JP" altLang="en-US" sz="1400" b="1" dirty="0">
                <a:solidFill>
                  <a:prstClr val="black"/>
                </a:solidFill>
              </a:rPr>
              <a:t>②データ連携基盤</a:t>
            </a:r>
            <a:r>
              <a:rPr kumimoji="1" lang="ja-JP" altLang="en-US" sz="1400" dirty="0">
                <a:solidFill>
                  <a:prstClr val="black"/>
                </a:solidFill>
              </a:rPr>
              <a:t>　</a:t>
            </a:r>
            <a:endParaRPr kumimoji="1" lang="ja-JP" altLang="en-US" sz="600" dirty="0">
              <a:solidFill>
                <a:prstClr val="black"/>
              </a:solidFill>
            </a:endParaRPr>
          </a:p>
          <a:p>
            <a:pPr marL="285750" lvl="0" indent="-285750">
              <a:buFont typeface="Wingdings" panose="05000000000000000000" pitchFamily="2" charset="2"/>
              <a:buChar char="Ø"/>
            </a:pPr>
            <a:r>
              <a:rPr kumimoji="1" lang="ja-JP" altLang="en-US" sz="1400" dirty="0">
                <a:solidFill>
                  <a:prstClr val="black"/>
                </a:solidFill>
              </a:rPr>
              <a:t>公民が持つヒト・モノの多様なデータを連携・流通させ、異なる主体、異なるサービス間でのデータ共有によるサービスの高度化を実現するための基盤を整備します。</a:t>
            </a:r>
          </a:p>
        </p:txBody>
      </p:sp>
      <p:sp>
        <p:nvSpPr>
          <p:cNvPr id="26" name="正方形/長方形 25">
            <a:extLst>
              <a:ext uri="{FF2B5EF4-FFF2-40B4-BE49-F238E27FC236}">
                <a16:creationId xmlns:a16="http://schemas.microsoft.com/office/drawing/2014/main" id="{74F0F6DA-D60E-49F6-900A-4736EC6EADFA}"/>
              </a:ext>
            </a:extLst>
          </p:cNvPr>
          <p:cNvSpPr/>
          <p:nvPr/>
        </p:nvSpPr>
        <p:spPr>
          <a:xfrm>
            <a:off x="256028" y="702943"/>
            <a:ext cx="3669628" cy="338554"/>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Meiryo UI"/>
                <a:ea typeface="Meiryo UI"/>
                <a:cs typeface="+mn-cs"/>
              </a:rPr>
              <a:t>ORDEN</a:t>
            </a: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の基本構成（アーキテクチャ）</a:t>
            </a:r>
            <a:endParaRPr kumimoji="0" lang="ja-JP" altLang="en-US" sz="16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7" name="正方形/長方形 6"/>
          <p:cNvSpPr/>
          <p:nvPr/>
        </p:nvSpPr>
        <p:spPr>
          <a:xfrm>
            <a:off x="318025" y="3232294"/>
            <a:ext cx="5812810" cy="276999"/>
          </a:xfrm>
          <a:prstGeom prst="rect">
            <a:avLst/>
          </a:prstGeom>
        </p:spPr>
        <p:txBody>
          <a:bodyPr wrap="none">
            <a:spAutoFit/>
          </a:bodyPr>
          <a:lstStyle/>
          <a:p>
            <a:pPr lvl="0"/>
            <a:r>
              <a:rPr kumimoji="1" lang="ja-JP" altLang="en-US" sz="1200" dirty="0"/>
              <a:t>注</a:t>
            </a:r>
            <a:r>
              <a:rPr kumimoji="1" lang="ja-JP" altLang="en-US" sz="1200" dirty="0" smtClean="0"/>
              <a:t>）</a:t>
            </a:r>
            <a:r>
              <a:rPr kumimoji="1" lang="en-US" altLang="ja-JP" sz="1200" dirty="0" smtClean="0"/>
              <a:t>2022</a:t>
            </a:r>
            <a:r>
              <a:rPr kumimoji="1" lang="ja-JP" altLang="en-US" sz="1200" dirty="0" smtClean="0"/>
              <a:t>年度</a:t>
            </a:r>
            <a:r>
              <a:rPr kumimoji="1" lang="ja-JP" altLang="en-US" sz="1200" dirty="0"/>
              <a:t>については、大阪・関西万博や一部の市町村とサービスをつなぐ機能から整備</a:t>
            </a:r>
            <a:endParaRPr kumimoji="1" lang="en-US" altLang="ja-JP" sz="1200" dirty="0"/>
          </a:p>
        </p:txBody>
      </p:sp>
      <p:sp>
        <p:nvSpPr>
          <p:cNvPr id="8" name="正方形/長方形 7"/>
          <p:cNvSpPr/>
          <p:nvPr/>
        </p:nvSpPr>
        <p:spPr>
          <a:xfrm>
            <a:off x="3047650" y="3606998"/>
            <a:ext cx="5736959" cy="523220"/>
          </a:xfrm>
          <a:prstGeom prst="rect">
            <a:avLst/>
          </a:prstGeom>
        </p:spPr>
        <p:txBody>
          <a:bodyPr wrap="square">
            <a:spAutoFit/>
          </a:bodyPr>
          <a:lstStyle/>
          <a:p>
            <a:pPr marL="285750" indent="-285750">
              <a:spcAft>
                <a:spcPts val="600"/>
              </a:spcAft>
              <a:buFont typeface="Wingdings" panose="05000000000000000000" pitchFamily="2" charset="2"/>
              <a:buChar char="n"/>
            </a:pPr>
            <a:r>
              <a:rPr kumimoji="1" lang="ja-JP" altLang="en-US" sz="1400" dirty="0"/>
              <a:t>本人同意のもと、パーソナルデータについてもデータ連携を可能とすることで、より利便性の高いサービスを創出する。</a:t>
            </a:r>
            <a:endParaRPr kumimoji="1" lang="en-US" altLang="ja-JP" sz="1400" dirty="0"/>
          </a:p>
        </p:txBody>
      </p:sp>
      <p:pic>
        <p:nvPicPr>
          <p:cNvPr id="21" name="図 20"/>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345655" y="203498"/>
            <a:ext cx="608962" cy="403200"/>
          </a:xfrm>
          <a:prstGeom prst="rect">
            <a:avLst/>
          </a:prstGeom>
        </p:spPr>
      </p:pic>
    </p:spTree>
    <p:extLst>
      <p:ext uri="{BB962C8B-B14F-4D97-AF65-F5344CB8AC3E}">
        <p14:creationId xmlns:p14="http://schemas.microsoft.com/office/powerpoint/2010/main" val="39699149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a:t>
            </a:r>
            <a:r>
              <a:rPr lang="ja-JP" altLang="en-US" dirty="0" smtClean="0"/>
              <a:t>｜４</a:t>
            </a:r>
            <a:r>
              <a:rPr lang="ja-JP" altLang="en-US" sz="2200" dirty="0" smtClean="0"/>
              <a:t>）</a:t>
            </a:r>
            <a:r>
              <a:rPr lang="ja-JP" altLang="en-US" sz="2200" dirty="0"/>
              <a:t>大阪広域データ連携基盤（</a:t>
            </a:r>
            <a:r>
              <a:rPr lang="en-US" altLang="ja-JP" sz="2200" dirty="0"/>
              <a:t>ORDEN</a:t>
            </a:r>
            <a:r>
              <a:rPr lang="ja-JP" altLang="en-US" sz="2200" dirty="0"/>
              <a:t>）</a:t>
            </a:r>
            <a:endParaRPr kumimoji="1" lang="ja-JP" altLang="en-US" sz="2200" dirty="0"/>
          </a:p>
        </p:txBody>
      </p:sp>
      <p:sp>
        <p:nvSpPr>
          <p:cNvPr id="6" name="スライド番号プレースホルダー 3">
            <a:extLst>
              <a:ext uri="{FF2B5EF4-FFF2-40B4-BE49-F238E27FC236}">
                <a16:creationId xmlns:a16="http://schemas.microsoft.com/office/drawing/2014/main" id="{7C7DE9E3-EEC3-4AE4-97E9-D30DBD5044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normAutofit/>
          </a:bodyPr>
          <a:lstStyle/>
          <a:p>
            <a:r>
              <a:rPr lang="ja-JP" altLang="en-US" dirty="0"/>
              <a:t>第３章　今後の取組み方針</a:t>
            </a:r>
            <a:r>
              <a:rPr kumimoji="1" lang="ja-JP" altLang="en-US" dirty="0"/>
              <a:t>　</a:t>
            </a:r>
          </a:p>
        </p:txBody>
      </p:sp>
      <p:sp>
        <p:nvSpPr>
          <p:cNvPr id="7" name="テキスト ボックス 6">
            <a:extLst>
              <a:ext uri="{FF2B5EF4-FFF2-40B4-BE49-F238E27FC236}">
                <a16:creationId xmlns:a16="http://schemas.microsoft.com/office/drawing/2014/main" id="{B0F34927-B1AC-49D5-A40B-EE26F7D89875}"/>
              </a:ext>
            </a:extLst>
          </p:cNvPr>
          <p:cNvSpPr txBox="1"/>
          <p:nvPr/>
        </p:nvSpPr>
        <p:spPr>
          <a:xfrm>
            <a:off x="92764" y="679546"/>
            <a:ext cx="8882914"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prstClr val="white"/>
                </a:solidFill>
                <a:effectLst/>
                <a:uLnTx/>
                <a:uFillTx/>
                <a:latin typeface="Meiryo UI"/>
                <a:ea typeface="Meiryo UI"/>
                <a:cs typeface="+mn-cs"/>
              </a:rPr>
              <a:t>ORDEN</a:t>
            </a:r>
            <a:r>
              <a:rPr lang="ja-JP" altLang="en-US" b="1" dirty="0">
                <a:solidFill>
                  <a:prstClr val="white"/>
                </a:solidFill>
                <a:latin typeface="Meiryo UI"/>
                <a:ea typeface="Meiryo UI"/>
              </a:rPr>
              <a:t>の機能拡充</a:t>
            </a: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によって将来的に実現可能な次世代サービスの例</a:t>
            </a:r>
          </a:p>
        </p:txBody>
      </p:sp>
      <p:sp>
        <p:nvSpPr>
          <p:cNvPr id="9" name="テキスト ボックス 8">
            <a:extLst>
              <a:ext uri="{FF2B5EF4-FFF2-40B4-BE49-F238E27FC236}">
                <a16:creationId xmlns:a16="http://schemas.microsoft.com/office/drawing/2014/main" id="{FA542FFC-50B2-4BF6-95D8-281BB8CFB16E}"/>
              </a:ext>
            </a:extLst>
          </p:cNvPr>
          <p:cNvSpPr txBox="1"/>
          <p:nvPr/>
        </p:nvSpPr>
        <p:spPr>
          <a:xfrm>
            <a:off x="92763" y="1238672"/>
            <a:ext cx="830997" cy="2331087"/>
          </a:xfrm>
          <a:prstGeom prst="rect">
            <a:avLst/>
          </a:prstGeom>
          <a:solidFill>
            <a:schemeClr val="accent6">
              <a:lumMod val="20000"/>
              <a:lumOff val="80000"/>
            </a:schemeClr>
          </a:solidFill>
          <a:ln w="28575">
            <a:solidFill>
              <a:schemeClr val="accent6">
                <a:lumMod val="50000"/>
              </a:schemeClr>
            </a:solidFill>
          </a:ln>
        </p:spPr>
        <p:txBody>
          <a:bodyPr vert="eaVert" wrap="square" rtlCol="0">
            <a:spAutoFit/>
          </a:bodyPr>
          <a:lstStyle/>
          <a:p>
            <a:pPr algn="ctr"/>
            <a:r>
              <a:rPr kumimoji="1" lang="ja-JP" altLang="en-US" sz="1400" b="1" dirty="0"/>
              <a:t>お一人お一人の</a:t>
            </a:r>
            <a:endParaRPr kumimoji="1" lang="en-US" altLang="ja-JP" sz="1400" b="1" dirty="0"/>
          </a:p>
          <a:p>
            <a:pPr algn="ctr"/>
            <a:r>
              <a:rPr kumimoji="1" lang="ja-JP" altLang="en-US" sz="1400" b="1" dirty="0"/>
              <a:t>ニーズに合わせて情報を</a:t>
            </a:r>
            <a:endParaRPr kumimoji="1" lang="en-US" altLang="ja-JP" sz="1400" b="1" dirty="0"/>
          </a:p>
          <a:p>
            <a:pPr algn="ctr"/>
            <a:r>
              <a:rPr kumimoji="1" lang="ja-JP" altLang="en-US" sz="1400" b="1" dirty="0"/>
              <a:t>届ける</a:t>
            </a:r>
            <a:r>
              <a:rPr kumimoji="1" lang="en-US" altLang="ja-JP" sz="1400" b="1" dirty="0"/>
              <a:t>『</a:t>
            </a:r>
            <a:r>
              <a:rPr kumimoji="1" lang="ja-JP" altLang="en-US" sz="1400" b="1" dirty="0"/>
              <a:t>パーソナル広報</a:t>
            </a:r>
            <a:r>
              <a:rPr kumimoji="1" lang="en-US" altLang="ja-JP" sz="1400" b="1" dirty="0"/>
              <a:t>』</a:t>
            </a:r>
            <a:endParaRPr kumimoji="1" lang="ja-JP" altLang="en-US" sz="1400" b="1" dirty="0"/>
          </a:p>
        </p:txBody>
      </p:sp>
      <p:pic>
        <p:nvPicPr>
          <p:cNvPr id="10" name="図 9"/>
          <p:cNvPicPr>
            <a:picLocks noChangeAspect="1"/>
          </p:cNvPicPr>
          <p:nvPr/>
        </p:nvPicPr>
        <p:blipFill>
          <a:blip r:embed="rId2"/>
          <a:stretch>
            <a:fillRect/>
          </a:stretch>
        </p:blipFill>
        <p:spPr>
          <a:xfrm>
            <a:off x="1016524" y="1150926"/>
            <a:ext cx="8022094" cy="2418833"/>
          </a:xfrm>
          <a:prstGeom prst="rect">
            <a:avLst/>
          </a:prstGeom>
        </p:spPr>
      </p:pic>
      <p:pic>
        <p:nvPicPr>
          <p:cNvPr id="12" name="Picture 26" descr="漫符「キラキラ」">
            <a:extLst>
              <a:ext uri="{FF2B5EF4-FFF2-40B4-BE49-F238E27FC236}">
                <a16:creationId xmlns:a16="http://schemas.microsoft.com/office/drawing/2014/main" id="{6ACF29E2-5C92-4803-B368-5ECCEDF2E6A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38241" y="2405304"/>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6" descr="漫符「キラキラ」">
            <a:extLst>
              <a:ext uri="{FF2B5EF4-FFF2-40B4-BE49-F238E27FC236}">
                <a16:creationId xmlns:a16="http://schemas.microsoft.com/office/drawing/2014/main" id="{6ACF29E2-5C92-4803-B368-5ECCEDF2E6A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71300" y="2549304"/>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6" descr="漫符「キラキラ」">
            <a:extLst>
              <a:ext uri="{FF2B5EF4-FFF2-40B4-BE49-F238E27FC236}">
                <a16:creationId xmlns:a16="http://schemas.microsoft.com/office/drawing/2014/main" id="{6ACF29E2-5C92-4803-B368-5ECCEDF2E6A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05440" y="1808367"/>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2700000">
            <a:off x="2616677" y="2507407"/>
            <a:ext cx="181766" cy="237086"/>
          </a:xfrm>
          <a:prstGeom prst="rect">
            <a:avLst/>
          </a:prstGeom>
        </p:spPr>
      </p:pic>
      <p:pic>
        <p:nvPicPr>
          <p:cNvPr id="18" name="図 17"/>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800000">
            <a:off x="3059622" y="1772419"/>
            <a:ext cx="240792" cy="221529"/>
          </a:xfrm>
          <a:prstGeom prst="rect">
            <a:avLst/>
          </a:prstGeom>
        </p:spPr>
      </p:pic>
      <p:pic>
        <p:nvPicPr>
          <p:cNvPr id="4" name="図 3"/>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338507" y="2154890"/>
            <a:ext cx="121307" cy="166937"/>
          </a:xfrm>
          <a:prstGeom prst="rect">
            <a:avLst/>
          </a:prstGeom>
        </p:spPr>
      </p:pic>
      <p:pic>
        <p:nvPicPr>
          <p:cNvPr id="8" name="図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14168" y="2052219"/>
            <a:ext cx="231016" cy="303968"/>
          </a:xfrm>
          <a:prstGeom prst="rect">
            <a:avLst/>
          </a:prstGeom>
        </p:spPr>
      </p:pic>
      <p:pic>
        <p:nvPicPr>
          <p:cNvPr id="19" name="図 18"/>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8345655" y="203498"/>
            <a:ext cx="608962" cy="403200"/>
          </a:xfrm>
          <a:prstGeom prst="rect">
            <a:avLst/>
          </a:prstGeom>
        </p:spPr>
      </p:pic>
      <p:sp>
        <p:nvSpPr>
          <p:cNvPr id="20" name="テキスト ボックス 19">
            <a:extLst>
              <a:ext uri="{FF2B5EF4-FFF2-40B4-BE49-F238E27FC236}">
                <a16:creationId xmlns:a16="http://schemas.microsoft.com/office/drawing/2014/main" id="{D42BB92C-B3D5-4185-908A-0251FEE64F3B}"/>
              </a:ext>
            </a:extLst>
          </p:cNvPr>
          <p:cNvSpPr txBox="1"/>
          <p:nvPr/>
        </p:nvSpPr>
        <p:spPr>
          <a:xfrm>
            <a:off x="92763" y="4019828"/>
            <a:ext cx="830997" cy="2470261"/>
          </a:xfrm>
          <a:prstGeom prst="rect">
            <a:avLst/>
          </a:prstGeom>
          <a:solidFill>
            <a:schemeClr val="accent6">
              <a:lumMod val="20000"/>
              <a:lumOff val="80000"/>
            </a:schemeClr>
          </a:solidFill>
          <a:ln w="28575">
            <a:solidFill>
              <a:schemeClr val="accent6">
                <a:lumMod val="50000"/>
              </a:schemeClr>
            </a:solidFill>
          </a:ln>
        </p:spPr>
        <p:txBody>
          <a:bodyPr vert="eaVert" wrap="square" rtlCol="0">
            <a:spAutoFit/>
          </a:bodyPr>
          <a:lstStyle/>
          <a:p>
            <a:pPr algn="ctr"/>
            <a:r>
              <a:rPr kumimoji="1" lang="ja-JP" altLang="en-US" sz="1400" b="1" dirty="0"/>
              <a:t>大阪・関西万博を</a:t>
            </a:r>
            <a:endParaRPr kumimoji="1" lang="en-US" altLang="ja-JP" sz="1400" b="1" dirty="0"/>
          </a:p>
          <a:p>
            <a:pPr algn="ctr"/>
            <a:r>
              <a:rPr kumimoji="1" lang="ja-JP" altLang="en-US" sz="1400" b="1" dirty="0"/>
              <a:t>ストレスフリーで楽しく</a:t>
            </a:r>
            <a:endParaRPr kumimoji="1" lang="en-US" altLang="ja-JP" sz="1400" b="1" dirty="0"/>
          </a:p>
          <a:p>
            <a:pPr algn="ctr"/>
            <a:r>
              <a:rPr kumimoji="1" lang="ja-JP" altLang="en-US" sz="1400" b="1" dirty="0"/>
              <a:t>周遊できる</a:t>
            </a:r>
            <a:r>
              <a:rPr kumimoji="1" lang="en-US" altLang="ja-JP" sz="1400" b="1" dirty="0"/>
              <a:t>『</a:t>
            </a:r>
            <a:r>
              <a:rPr kumimoji="1" lang="ja-JP" altLang="en-US" sz="1400" b="1" dirty="0"/>
              <a:t>万博サービス</a:t>
            </a:r>
            <a:r>
              <a:rPr kumimoji="1" lang="en-US" altLang="ja-JP" sz="1400" b="1" dirty="0"/>
              <a:t>』</a:t>
            </a:r>
            <a:endParaRPr kumimoji="1" lang="ja-JP" altLang="en-US" sz="1400" b="1" dirty="0"/>
          </a:p>
        </p:txBody>
      </p:sp>
      <p:sp>
        <p:nvSpPr>
          <p:cNvPr id="21" name="円形吹き出し 214">
            <a:extLst>
              <a:ext uri="{FF2B5EF4-FFF2-40B4-BE49-F238E27FC236}">
                <a16:creationId xmlns:a16="http://schemas.microsoft.com/office/drawing/2014/main" id="{8AECD8B9-8281-4348-8BD1-38E5E2B5CF30}"/>
              </a:ext>
            </a:extLst>
          </p:cNvPr>
          <p:cNvSpPr/>
          <p:nvPr/>
        </p:nvSpPr>
        <p:spPr>
          <a:xfrm>
            <a:off x="6508236" y="4962100"/>
            <a:ext cx="1704990" cy="1165418"/>
          </a:xfrm>
          <a:prstGeom prst="wedgeEllipseCallout">
            <a:avLst>
              <a:gd name="adj1" fmla="val -71684"/>
              <a:gd name="adj2" fmla="val -38416"/>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CD5AFBF3-2CBD-4D9C-9446-F5583FD913A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4743348" y="4480020"/>
            <a:ext cx="639037" cy="639037"/>
          </a:xfrm>
          <a:prstGeom prst="rect">
            <a:avLst/>
          </a:prstGeom>
        </p:spPr>
      </p:pic>
      <p:pic>
        <p:nvPicPr>
          <p:cNvPr id="24" name="図 23">
            <a:extLst>
              <a:ext uri="{FF2B5EF4-FFF2-40B4-BE49-F238E27FC236}">
                <a16:creationId xmlns:a16="http://schemas.microsoft.com/office/drawing/2014/main" id="{6BC37FAF-B8AC-4CAA-8BA4-6F3DD810DE9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199347" y="5453377"/>
            <a:ext cx="578008" cy="578008"/>
          </a:xfrm>
          <a:prstGeom prst="rect">
            <a:avLst/>
          </a:prstGeom>
        </p:spPr>
      </p:pic>
      <p:sp>
        <p:nvSpPr>
          <p:cNvPr id="25" name="角丸四角形 220">
            <a:extLst>
              <a:ext uri="{FF2B5EF4-FFF2-40B4-BE49-F238E27FC236}">
                <a16:creationId xmlns:a16="http://schemas.microsoft.com/office/drawing/2014/main" id="{22FFE6E7-A200-4FA3-BE33-B84232B8A7F5}"/>
              </a:ext>
            </a:extLst>
          </p:cNvPr>
          <p:cNvSpPr/>
          <p:nvPr/>
        </p:nvSpPr>
        <p:spPr>
          <a:xfrm>
            <a:off x="4600602" y="5121425"/>
            <a:ext cx="1169309" cy="1120607"/>
          </a:xfrm>
          <a:prstGeom prst="roundRect">
            <a:avLst>
              <a:gd name="adj" fmla="val 83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1E957FB8-46F4-436A-9FEA-7B427304F9F5}"/>
              </a:ext>
            </a:extLst>
          </p:cNvPr>
          <p:cNvSpPr txBox="1"/>
          <p:nvPr/>
        </p:nvSpPr>
        <p:spPr>
          <a:xfrm>
            <a:off x="4611153" y="5178136"/>
            <a:ext cx="1205158" cy="769441"/>
          </a:xfrm>
          <a:prstGeom prst="rect">
            <a:avLst/>
          </a:prstGeom>
          <a:noFill/>
        </p:spPr>
        <p:txBody>
          <a:bodyPr wrap="square" rtlCol="0">
            <a:spAutoFit/>
          </a:bodyPr>
          <a:lstStyle/>
          <a:p>
            <a:r>
              <a:rPr kumimoji="1" lang="ja-JP" altLang="en-US" sz="1100" dirty="0">
                <a:latin typeface="BIZ UDPゴシック" panose="020B0400000000000000" pitchFamily="50" charset="-128"/>
                <a:ea typeface="BIZ UDPゴシック" panose="020B0400000000000000" pitchFamily="50" charset="-128"/>
              </a:rPr>
              <a:t>・万博チケット</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・交通情報</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・混雑状況</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・観光スポット</a:t>
            </a:r>
          </a:p>
        </p:txBody>
      </p:sp>
      <p:sp>
        <p:nvSpPr>
          <p:cNvPr id="27" name="角丸四角形 222">
            <a:extLst>
              <a:ext uri="{FF2B5EF4-FFF2-40B4-BE49-F238E27FC236}">
                <a16:creationId xmlns:a16="http://schemas.microsoft.com/office/drawing/2014/main" id="{A7D504D0-D338-4887-BBE1-A3C358E1EB35}"/>
              </a:ext>
            </a:extLst>
          </p:cNvPr>
          <p:cNvSpPr/>
          <p:nvPr/>
        </p:nvSpPr>
        <p:spPr>
          <a:xfrm>
            <a:off x="4591955" y="6008638"/>
            <a:ext cx="1179076" cy="261912"/>
          </a:xfrm>
          <a:prstGeom prst="round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sz="1400" b="1" dirty="0">
                <a:latin typeface="Meiryo UI" panose="020B0604030504040204" pitchFamily="50" charset="-128"/>
                <a:ea typeface="Meiryo UI" panose="020B0604030504040204" pitchFamily="50" charset="-128"/>
              </a:rPr>
              <a:t>ORDEN</a:t>
            </a:r>
            <a:endParaRPr kumimoji="1" lang="ja-JP" altLang="en-US" sz="1400" b="1" dirty="0">
              <a:latin typeface="Meiryo UI" panose="020B0604030504040204" pitchFamily="50" charset="-128"/>
              <a:ea typeface="Meiryo UI" panose="020B0604030504040204" pitchFamily="50" charset="-128"/>
            </a:endParaRPr>
          </a:p>
        </p:txBody>
      </p:sp>
      <p:pic>
        <p:nvPicPr>
          <p:cNvPr id="28" name="図 27">
            <a:extLst>
              <a:ext uri="{FF2B5EF4-FFF2-40B4-BE49-F238E27FC236}">
                <a16:creationId xmlns:a16="http://schemas.microsoft.com/office/drawing/2014/main" id="{7CE23BBE-DF2E-47A5-AE6B-173079B94740}"/>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458316" y="4581868"/>
            <a:ext cx="788236" cy="788236"/>
          </a:xfrm>
          <a:prstGeom prst="rect">
            <a:avLst/>
          </a:prstGeom>
        </p:spPr>
      </p:pic>
      <p:pic>
        <p:nvPicPr>
          <p:cNvPr id="29" name="図 28">
            <a:extLst>
              <a:ext uri="{FF2B5EF4-FFF2-40B4-BE49-F238E27FC236}">
                <a16:creationId xmlns:a16="http://schemas.microsoft.com/office/drawing/2014/main" id="{823D56A9-BB66-4A88-9062-FB916FCD9241}"/>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l="882" t="35978" r="75735" b="29138"/>
          <a:stretch/>
        </p:blipFill>
        <p:spPr>
          <a:xfrm>
            <a:off x="6777355" y="5136926"/>
            <a:ext cx="1193945" cy="765929"/>
          </a:xfrm>
          <a:prstGeom prst="rect">
            <a:avLst/>
          </a:prstGeom>
          <a:ln>
            <a:noFill/>
          </a:ln>
          <a:effectLst>
            <a:softEdge rad="112500"/>
          </a:effectLst>
        </p:spPr>
      </p:pic>
      <p:pic>
        <p:nvPicPr>
          <p:cNvPr id="30" name="図 29">
            <a:extLst>
              <a:ext uri="{FF2B5EF4-FFF2-40B4-BE49-F238E27FC236}">
                <a16:creationId xmlns:a16="http://schemas.microsoft.com/office/drawing/2014/main" id="{2D47D828-225E-4C61-9E8F-1F413DB7607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91033" y="4791929"/>
            <a:ext cx="517106" cy="517106"/>
          </a:xfrm>
          <a:prstGeom prst="rect">
            <a:avLst/>
          </a:prstGeom>
        </p:spPr>
      </p:pic>
      <p:pic>
        <p:nvPicPr>
          <p:cNvPr id="31" name="図 30">
            <a:extLst>
              <a:ext uri="{FF2B5EF4-FFF2-40B4-BE49-F238E27FC236}">
                <a16:creationId xmlns:a16="http://schemas.microsoft.com/office/drawing/2014/main" id="{0FBBA659-7168-414B-A674-51CC339782D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flipH="1">
            <a:off x="6483505" y="4761861"/>
            <a:ext cx="603525" cy="386256"/>
          </a:xfrm>
          <a:prstGeom prst="rect">
            <a:avLst/>
          </a:prstGeom>
        </p:spPr>
      </p:pic>
      <p:pic>
        <p:nvPicPr>
          <p:cNvPr id="32" name="図 31">
            <a:extLst>
              <a:ext uri="{FF2B5EF4-FFF2-40B4-BE49-F238E27FC236}">
                <a16:creationId xmlns:a16="http://schemas.microsoft.com/office/drawing/2014/main" id="{73B5F46C-B0B5-4071-BAEC-2B45C8091CB6}"/>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777355" y="5922787"/>
            <a:ext cx="430487" cy="475675"/>
          </a:xfrm>
          <a:prstGeom prst="rect">
            <a:avLst/>
          </a:prstGeom>
        </p:spPr>
      </p:pic>
      <p:sp>
        <p:nvSpPr>
          <p:cNvPr id="13" name="四角形: 角を丸くする 12">
            <a:extLst>
              <a:ext uri="{FF2B5EF4-FFF2-40B4-BE49-F238E27FC236}">
                <a16:creationId xmlns:a16="http://schemas.microsoft.com/office/drawing/2014/main" id="{5BFF9F5D-B0F1-4CD3-B46C-26992573B016}"/>
              </a:ext>
            </a:extLst>
          </p:cNvPr>
          <p:cNvSpPr/>
          <p:nvPr/>
        </p:nvSpPr>
        <p:spPr>
          <a:xfrm>
            <a:off x="4155897" y="3989006"/>
            <a:ext cx="4882721" cy="2501083"/>
          </a:xfrm>
          <a:prstGeom prst="roundRect">
            <a:avLst>
              <a:gd name="adj" fmla="val 639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18696D50-9265-43EC-894F-793EA787B932}"/>
              </a:ext>
            </a:extLst>
          </p:cNvPr>
          <p:cNvSpPr txBox="1"/>
          <p:nvPr/>
        </p:nvSpPr>
        <p:spPr>
          <a:xfrm>
            <a:off x="4162866" y="3989006"/>
            <a:ext cx="1800000" cy="288000"/>
          </a:xfrm>
          <a:prstGeom prst="rect">
            <a:avLst/>
          </a:prstGeom>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36000" rIns="36000" rtlCol="0">
            <a:spAutoFit/>
          </a:bodyPr>
          <a:lstStyle/>
          <a:p>
            <a:pPr algn="ctr"/>
            <a:r>
              <a:rPr kumimoji="1" lang="ja-JP" altLang="en-US" sz="1200" b="1" dirty="0">
                <a:latin typeface="Meiryo UI" panose="020B0604030504040204" pitchFamily="50" charset="-128"/>
                <a:ea typeface="Meiryo UI" panose="020B0604030504040204" pitchFamily="50" charset="-128"/>
              </a:rPr>
              <a:t>ストレスフリーな万博観光</a:t>
            </a:r>
          </a:p>
        </p:txBody>
      </p:sp>
      <p:sp>
        <p:nvSpPr>
          <p:cNvPr id="35" name="四角形: 角を丸くする 34">
            <a:extLst>
              <a:ext uri="{FF2B5EF4-FFF2-40B4-BE49-F238E27FC236}">
                <a16:creationId xmlns:a16="http://schemas.microsoft.com/office/drawing/2014/main" id="{F5BA5F1B-CF2C-41E9-963D-0B31957A5176}"/>
              </a:ext>
            </a:extLst>
          </p:cNvPr>
          <p:cNvSpPr/>
          <p:nvPr/>
        </p:nvSpPr>
        <p:spPr>
          <a:xfrm>
            <a:off x="1021703" y="3989006"/>
            <a:ext cx="2672629" cy="2501083"/>
          </a:xfrm>
          <a:prstGeom prst="roundRect">
            <a:avLst>
              <a:gd name="adj" fmla="val 639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1AF728E3-0EA0-4448-B9EC-B554E08E346C}"/>
              </a:ext>
            </a:extLst>
          </p:cNvPr>
          <p:cNvPicPr>
            <a:picLocks noChangeAspect="1"/>
          </p:cNvPicPr>
          <p:nvPr/>
        </p:nvPicPr>
        <p:blipFill>
          <a:blip r:embed="rId16" cstate="hqprint">
            <a:extLst>
              <a:ext uri="{BEBA8EAE-BF5A-486C-A8C5-ECC9F3942E4B}">
                <a14:imgProps xmlns:a14="http://schemas.microsoft.com/office/drawing/2010/main">
                  <a14:imgLayer r:embed="rId17">
                    <a14:imgEffect>
                      <a14:backgroundRemoval t="3241" b="92130" l="1323" r="93651">
                        <a14:foregroundMark x1="29101" y1="3241" x2="29101" y2="3241"/>
                        <a14:foregroundMark x1="5291" y1="24074" x2="5291" y2="24074"/>
                        <a14:foregroundMark x1="42857" y1="92130" x2="42857" y2="92130"/>
                        <a14:foregroundMark x1="93915" y1="44907" x2="93915" y2="44907"/>
                        <a14:foregroundMark x1="1323" y1="24074" x2="1323" y2="24074"/>
                      </a14:backgroundRemoval>
                    </a14:imgEffect>
                  </a14:imgLayer>
                </a14:imgProps>
              </a:ext>
              <a:ext uri="{28A0092B-C50C-407E-A947-70E740481C1C}">
                <a14:useLocalDpi xmlns:a14="http://schemas.microsoft.com/office/drawing/2010/main"/>
              </a:ext>
            </a:extLst>
          </a:blip>
          <a:stretch>
            <a:fillRect/>
          </a:stretch>
        </p:blipFill>
        <p:spPr>
          <a:xfrm>
            <a:off x="7315333" y="6007234"/>
            <a:ext cx="675700" cy="386114"/>
          </a:xfrm>
          <a:prstGeom prst="rect">
            <a:avLst/>
          </a:prstGeom>
        </p:spPr>
      </p:pic>
      <p:pic>
        <p:nvPicPr>
          <p:cNvPr id="15" name="図 14">
            <a:extLst>
              <a:ext uri="{FF2B5EF4-FFF2-40B4-BE49-F238E27FC236}">
                <a16:creationId xmlns:a16="http://schemas.microsoft.com/office/drawing/2014/main" id="{9166D6CB-D6E8-406F-806E-B9D918EDD193}"/>
              </a:ext>
            </a:extLst>
          </p:cNvPr>
          <p:cNvPicPr>
            <a:picLocks noChangeAspect="1"/>
          </p:cNvPicPr>
          <p:nvPr/>
        </p:nvPicPr>
        <p:blipFill>
          <a:blip r:embed="rId18" cstate="hqprint">
            <a:extLst>
              <a:ext uri="{BEBA8EAE-BF5A-486C-A8C5-ECC9F3942E4B}">
                <a14:imgProps xmlns:a14="http://schemas.microsoft.com/office/drawing/2010/main">
                  <a14:imgLayer r:embed="rId19">
                    <a14:imgEffect>
                      <a14:backgroundRemoval t="7647" b="94706" l="7034" r="92661">
                        <a14:foregroundMark x1="7034" y1="75294" x2="7034" y2="75294"/>
                        <a14:foregroundMark x1="26300" y1="94706" x2="26300" y2="94706"/>
                        <a14:foregroundMark x1="92661" y1="83235" x2="92661" y2="83235"/>
                        <a14:foregroundMark x1="47095" y1="7647" x2="47095" y2="7647"/>
                      </a14:backgroundRemoval>
                    </a14:imgEffect>
                  </a14:imgLayer>
                </a14:imgProps>
              </a:ext>
              <a:ext uri="{28A0092B-C50C-407E-A947-70E740481C1C}">
                <a14:useLocalDpi xmlns:a14="http://schemas.microsoft.com/office/drawing/2010/main"/>
              </a:ext>
            </a:extLst>
          </a:blip>
          <a:stretch>
            <a:fillRect/>
          </a:stretch>
        </p:blipFill>
        <p:spPr>
          <a:xfrm>
            <a:off x="7264542" y="4544883"/>
            <a:ext cx="569407" cy="592043"/>
          </a:xfrm>
          <a:prstGeom prst="rect">
            <a:avLst/>
          </a:prstGeom>
        </p:spPr>
      </p:pic>
      <p:sp>
        <p:nvSpPr>
          <p:cNvPr id="36" name="テキスト ボックス 35">
            <a:extLst>
              <a:ext uri="{FF2B5EF4-FFF2-40B4-BE49-F238E27FC236}">
                <a16:creationId xmlns:a16="http://schemas.microsoft.com/office/drawing/2014/main" id="{CC8D946D-FE68-40B3-BD0A-4A46DEEC0AAB}"/>
              </a:ext>
            </a:extLst>
          </p:cNvPr>
          <p:cNvSpPr txBox="1"/>
          <p:nvPr/>
        </p:nvSpPr>
        <p:spPr>
          <a:xfrm>
            <a:off x="1204797" y="5969884"/>
            <a:ext cx="865582" cy="379446"/>
          </a:xfrm>
          <a:prstGeom prst="ellipse">
            <a:avLst/>
          </a:prstGeom>
          <a:solidFill>
            <a:schemeClr val="accent1">
              <a:lumMod val="40000"/>
              <a:lumOff val="60000"/>
            </a:schemeClr>
          </a:solidFill>
        </p:spPr>
        <p:txBody>
          <a:bodyPr wrap="none" lIns="0" rIns="0" rtlCol="0" anchor="ctr" anchorCtr="0">
            <a:noAutofit/>
          </a:bodyPr>
          <a:lstStyle/>
          <a:p>
            <a:pPr algn="ctr"/>
            <a:r>
              <a:rPr kumimoji="1" lang="ja-JP" altLang="en-US" sz="1050" dirty="0">
                <a:latin typeface="Meiryo UI" panose="020B0604030504040204" pitchFamily="50" charset="-128"/>
                <a:ea typeface="Meiryo UI" panose="020B0604030504040204" pitchFamily="50" charset="-128"/>
              </a:rPr>
              <a:t>混雑情報</a:t>
            </a:r>
          </a:p>
        </p:txBody>
      </p:sp>
      <p:sp>
        <p:nvSpPr>
          <p:cNvPr id="37" name="テキスト ボックス 36">
            <a:extLst>
              <a:ext uri="{FF2B5EF4-FFF2-40B4-BE49-F238E27FC236}">
                <a16:creationId xmlns:a16="http://schemas.microsoft.com/office/drawing/2014/main" id="{79F6183B-39AA-4A39-8093-EA392F8FD473}"/>
              </a:ext>
            </a:extLst>
          </p:cNvPr>
          <p:cNvSpPr txBox="1"/>
          <p:nvPr/>
        </p:nvSpPr>
        <p:spPr>
          <a:xfrm>
            <a:off x="2212004" y="5042976"/>
            <a:ext cx="865582" cy="379446"/>
          </a:xfrm>
          <a:prstGeom prst="ellipse">
            <a:avLst/>
          </a:prstGeom>
          <a:solidFill>
            <a:schemeClr val="accent1">
              <a:lumMod val="40000"/>
              <a:lumOff val="60000"/>
            </a:schemeClr>
          </a:solidFill>
        </p:spPr>
        <p:txBody>
          <a:bodyPr wrap="none" lIns="0" rIns="0" rtlCol="0" anchor="ctr" anchorCtr="0">
            <a:noAutofit/>
          </a:bodyPr>
          <a:lstStyle/>
          <a:p>
            <a:pPr algn="ctr"/>
            <a:r>
              <a:rPr kumimoji="1" lang="ja-JP" altLang="en-US" sz="1050" dirty="0">
                <a:latin typeface="Meiryo UI" panose="020B0604030504040204" pitchFamily="50" charset="-128"/>
                <a:ea typeface="Meiryo UI" panose="020B0604030504040204" pitchFamily="50" charset="-128"/>
              </a:rPr>
              <a:t>観光情報</a:t>
            </a:r>
          </a:p>
        </p:txBody>
      </p:sp>
      <p:sp>
        <p:nvSpPr>
          <p:cNvPr id="38" name="テキスト ボックス 37">
            <a:extLst>
              <a:ext uri="{FF2B5EF4-FFF2-40B4-BE49-F238E27FC236}">
                <a16:creationId xmlns:a16="http://schemas.microsoft.com/office/drawing/2014/main" id="{E0B73A50-60B2-40AF-BAB8-F9A7996CEEAE}"/>
              </a:ext>
            </a:extLst>
          </p:cNvPr>
          <p:cNvSpPr txBox="1"/>
          <p:nvPr/>
        </p:nvSpPr>
        <p:spPr>
          <a:xfrm>
            <a:off x="1204797" y="5042976"/>
            <a:ext cx="865582" cy="379446"/>
          </a:xfrm>
          <a:prstGeom prst="ellipse">
            <a:avLst/>
          </a:prstGeom>
          <a:solidFill>
            <a:schemeClr val="accent1">
              <a:lumMod val="40000"/>
              <a:lumOff val="60000"/>
            </a:schemeClr>
          </a:solidFill>
        </p:spPr>
        <p:txBody>
          <a:bodyPr wrap="none" lIns="0" rIns="0" rtlCol="0" anchor="ctr" anchorCtr="0">
            <a:noAutofit/>
          </a:bodyPr>
          <a:lstStyle/>
          <a:p>
            <a:pPr algn="ctr"/>
            <a:r>
              <a:rPr kumimoji="1" lang="ja-JP" altLang="en-US" sz="1050" dirty="0">
                <a:latin typeface="Meiryo UI" panose="020B0604030504040204" pitchFamily="50" charset="-128"/>
                <a:ea typeface="Meiryo UI" panose="020B0604030504040204" pitchFamily="50" charset="-128"/>
              </a:rPr>
              <a:t>オンライン</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チケット</a:t>
            </a:r>
          </a:p>
        </p:txBody>
      </p:sp>
      <p:sp>
        <p:nvSpPr>
          <p:cNvPr id="39" name="テキスト ボックス 38">
            <a:extLst>
              <a:ext uri="{FF2B5EF4-FFF2-40B4-BE49-F238E27FC236}">
                <a16:creationId xmlns:a16="http://schemas.microsoft.com/office/drawing/2014/main" id="{7340EA6C-156B-4CCA-A085-3B460DC3C74F}"/>
              </a:ext>
            </a:extLst>
          </p:cNvPr>
          <p:cNvSpPr txBox="1"/>
          <p:nvPr/>
        </p:nvSpPr>
        <p:spPr>
          <a:xfrm>
            <a:off x="1200858" y="4632374"/>
            <a:ext cx="873460" cy="326952"/>
          </a:xfrm>
          <a:prstGeom prst="roundRect">
            <a:avLst/>
          </a:prstGeom>
          <a:solidFill>
            <a:schemeClr val="accent1"/>
          </a:solidFill>
        </p:spPr>
        <p:txBody>
          <a:bodyPr wrap="none" lIns="0" rIns="0" rtlCol="0" anchor="ctr" anchorCtr="0">
            <a:noAutofit/>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万博情報</a:t>
            </a:r>
          </a:p>
        </p:txBody>
      </p:sp>
      <p:sp>
        <p:nvSpPr>
          <p:cNvPr id="40" name="テキスト ボックス 39">
            <a:extLst>
              <a:ext uri="{FF2B5EF4-FFF2-40B4-BE49-F238E27FC236}">
                <a16:creationId xmlns:a16="http://schemas.microsoft.com/office/drawing/2014/main" id="{E5F94378-8E39-4C44-BF1B-34902A0EF2CF}"/>
              </a:ext>
            </a:extLst>
          </p:cNvPr>
          <p:cNvSpPr txBox="1"/>
          <p:nvPr/>
        </p:nvSpPr>
        <p:spPr>
          <a:xfrm>
            <a:off x="2212004" y="5969884"/>
            <a:ext cx="865582" cy="379446"/>
          </a:xfrm>
          <a:prstGeom prst="ellipse">
            <a:avLst/>
          </a:prstGeom>
          <a:solidFill>
            <a:schemeClr val="accent1">
              <a:lumMod val="40000"/>
              <a:lumOff val="60000"/>
            </a:schemeClr>
          </a:solidFill>
        </p:spPr>
        <p:txBody>
          <a:bodyPr wrap="none" lIns="0" rIns="0" rtlCol="0" anchor="ctr" anchorCtr="0">
            <a:noAutofit/>
          </a:bodyPr>
          <a:lstStyle/>
          <a:p>
            <a:pPr algn="ctr"/>
            <a:r>
              <a:rPr kumimoji="1" lang="ja-JP" altLang="en-US" sz="1050" dirty="0">
                <a:latin typeface="Meiryo UI" panose="020B0604030504040204" pitchFamily="50" charset="-128"/>
                <a:ea typeface="Meiryo UI" panose="020B0604030504040204" pitchFamily="50" charset="-128"/>
              </a:rPr>
              <a:t>施設情報</a:t>
            </a:r>
          </a:p>
        </p:txBody>
      </p:sp>
      <p:sp>
        <p:nvSpPr>
          <p:cNvPr id="41" name="テキスト ボックス 40">
            <a:extLst>
              <a:ext uri="{FF2B5EF4-FFF2-40B4-BE49-F238E27FC236}">
                <a16:creationId xmlns:a16="http://schemas.microsoft.com/office/drawing/2014/main" id="{DBE8E5B0-C0AD-4CD9-B08D-4C249D10BD57}"/>
              </a:ext>
            </a:extLst>
          </p:cNvPr>
          <p:cNvSpPr txBox="1"/>
          <p:nvPr/>
        </p:nvSpPr>
        <p:spPr>
          <a:xfrm>
            <a:off x="2208065" y="4632374"/>
            <a:ext cx="873460" cy="326952"/>
          </a:xfrm>
          <a:prstGeom prst="roundRect">
            <a:avLst/>
          </a:prstGeom>
          <a:solidFill>
            <a:schemeClr val="accent1"/>
          </a:solidFill>
        </p:spPr>
        <p:txBody>
          <a:bodyPr wrap="none" lIns="0" rIns="0" rtlCol="0" anchor="ctr" anchorCtr="0">
            <a:noAutofit/>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地域情報</a:t>
            </a:r>
          </a:p>
        </p:txBody>
      </p:sp>
      <p:pic>
        <p:nvPicPr>
          <p:cNvPr id="42" name="図 41">
            <a:extLst>
              <a:ext uri="{FF2B5EF4-FFF2-40B4-BE49-F238E27FC236}">
                <a16:creationId xmlns:a16="http://schemas.microsoft.com/office/drawing/2014/main" id="{1F7C723D-84D8-4289-8CC8-DA811395941D}"/>
              </a:ext>
            </a:extLst>
          </p:cNvPr>
          <p:cNvPicPr>
            <a:picLocks noChangeAspect="1"/>
          </p:cNvPicPr>
          <p:nvPr/>
        </p:nvPicPr>
        <p:blipFill>
          <a:blip r:embed="rId20" cstate="hqprint">
            <a:extLst>
              <a:ext uri="{BEBA8EAE-BF5A-486C-A8C5-ECC9F3942E4B}">
                <a14:imgProps xmlns:a14="http://schemas.microsoft.com/office/drawing/2010/main">
                  <a14:imgLayer r:embed="rId21">
                    <a14:imgEffect>
                      <a14:backgroundRemoval t="3646" b="96875" l="7552" r="91667">
                        <a14:foregroundMark x1="30990" y1="15885" x2="30990" y2="15885"/>
                        <a14:foregroundMark x1="49479" y1="15885" x2="49479" y2="15885"/>
                        <a14:foregroundMark x1="64583" y1="9115" x2="64583" y2="9115"/>
                        <a14:foregroundMark x1="44792" y1="10677" x2="44792" y2="10677"/>
                        <a14:foregroundMark x1="49219" y1="13021" x2="49219" y2="13021"/>
                        <a14:foregroundMark x1="52604" y1="11198" x2="52604" y2="11198"/>
                        <a14:foregroundMark x1="45052" y1="13542" x2="45052" y2="13542"/>
                        <a14:foregroundMark x1="65625" y1="17708" x2="65625" y2="17708"/>
                        <a14:foregroundMark x1="34115" y1="24219" x2="34115" y2="24219"/>
                        <a14:foregroundMark x1="64844" y1="3906" x2="64844" y2="3906"/>
                        <a14:foregroundMark x1="57552" y1="39063" x2="57552" y2="39063"/>
                        <a14:foregroundMark x1="53125" y1="39063" x2="53125" y2="39063"/>
                        <a14:foregroundMark x1="42188" y1="37500" x2="42188" y2="37500"/>
                        <a14:foregroundMark x1="50781" y1="38542" x2="50781" y2="38542"/>
                        <a14:foregroundMark x1="52604" y1="36719" x2="52604" y2="36719"/>
                        <a14:foregroundMark x1="52344" y1="34375" x2="52344" y2="34375"/>
                        <a14:foregroundMark x1="42448" y1="40365" x2="42448" y2="40365"/>
                        <a14:foregroundMark x1="41667" y1="43490" x2="41667" y2="43490"/>
                        <a14:foregroundMark x1="59115" y1="41667" x2="59115" y2="41667"/>
                        <a14:foregroundMark x1="82292" y1="85677" x2="82292" y2="85677"/>
                        <a14:foregroundMark x1="82292" y1="82031" x2="82292" y2="82031"/>
                        <a14:foregroundMark x1="84896" y1="89844" x2="84896" y2="89844"/>
                        <a14:foregroundMark x1="88802" y1="91146" x2="88802" y2="91146"/>
                        <a14:foregroundMark x1="81250" y1="89323" x2="81250" y2="89323"/>
                        <a14:foregroundMark x1="78385" y1="93490" x2="78385" y2="93490"/>
                        <a14:foregroundMark x1="75521" y1="95833" x2="75521" y2="95833"/>
                        <a14:foregroundMark x1="91667" y1="91927" x2="91667" y2="91927"/>
                        <a14:foregroundMark x1="63802" y1="90625" x2="63802" y2="90625"/>
                        <a14:foregroundMark x1="50521" y1="88802" x2="50521" y2="88802"/>
                        <a14:foregroundMark x1="48958" y1="92448" x2="48958" y2="92448"/>
                        <a14:foregroundMark x1="54167" y1="85156" x2="54167" y2="85156"/>
                        <a14:foregroundMark x1="54688" y1="79427" x2="54688" y2="79427"/>
                        <a14:foregroundMark x1="69271" y1="96875" x2="69271" y2="96875"/>
                        <a14:foregroundMark x1="51302" y1="96875" x2="51302" y2="96875"/>
                        <a14:foregroundMark x1="14063" y1="94271" x2="14063" y2="94271"/>
                        <a14:foregroundMark x1="17708" y1="88021" x2="17708" y2="88021"/>
                        <a14:foregroundMark x1="12500" y1="94531" x2="12500" y2="94531"/>
                        <a14:foregroundMark x1="15104" y1="90625" x2="15104" y2="90625"/>
                        <a14:foregroundMark x1="10938" y1="65625" x2="10938" y2="65625"/>
                        <a14:foregroundMark x1="7552" y1="75521" x2="7552" y2="75521"/>
                        <a14:foregroundMark x1="51042" y1="94531" x2="51042" y2="94531"/>
                        <a14:foregroundMark x1="13542" y1="57031" x2="13542" y2="57031"/>
                        <a14:foregroundMark x1="49740" y1="60677" x2="49740" y2="60677"/>
                        <a14:foregroundMark x1="82292" y1="59115" x2="82292" y2="59115"/>
                        <a14:foregroundMark x1="89583" y1="59115" x2="89583" y2="59115"/>
                        <a14:foregroundMark x1="69271" y1="69531" x2="69271" y2="69531"/>
                        <a14:foregroundMark x1="82031" y1="75260" x2="82031" y2="75260"/>
                        <a14:foregroundMark x1="17448" y1="72917" x2="17448" y2="72917"/>
                      </a14:backgroundRemoval>
                    </a14:imgEffect>
                  </a14:imgLayer>
                </a14:imgProps>
              </a:ext>
              <a:ext uri="{28A0092B-C50C-407E-A947-70E740481C1C}">
                <a14:useLocalDpi xmlns:a14="http://schemas.microsoft.com/office/drawing/2010/main"/>
              </a:ext>
            </a:extLst>
          </a:blip>
          <a:stretch>
            <a:fillRect/>
          </a:stretch>
        </p:blipFill>
        <p:spPr>
          <a:xfrm>
            <a:off x="7974863" y="5426555"/>
            <a:ext cx="700963" cy="700963"/>
          </a:xfrm>
          <a:prstGeom prst="rect">
            <a:avLst/>
          </a:prstGeom>
        </p:spPr>
      </p:pic>
      <p:sp>
        <p:nvSpPr>
          <p:cNvPr id="43" name="テキスト ボックス 42">
            <a:extLst>
              <a:ext uri="{FF2B5EF4-FFF2-40B4-BE49-F238E27FC236}">
                <a16:creationId xmlns:a16="http://schemas.microsoft.com/office/drawing/2014/main" id="{EEDFDABC-674B-4FCE-8795-8253A7D0827F}"/>
              </a:ext>
            </a:extLst>
          </p:cNvPr>
          <p:cNvSpPr txBox="1"/>
          <p:nvPr/>
        </p:nvSpPr>
        <p:spPr>
          <a:xfrm>
            <a:off x="1204797" y="5519891"/>
            <a:ext cx="865582" cy="379446"/>
          </a:xfrm>
          <a:prstGeom prst="ellipse">
            <a:avLst/>
          </a:prstGeom>
          <a:solidFill>
            <a:schemeClr val="accent1">
              <a:lumMod val="40000"/>
              <a:lumOff val="60000"/>
            </a:schemeClr>
          </a:solidFill>
        </p:spPr>
        <p:txBody>
          <a:bodyPr wrap="none" lIns="0" rIns="0" rtlCol="0" anchor="ctr" anchorCtr="0">
            <a:noAutofit/>
          </a:bodyPr>
          <a:lstStyle/>
          <a:p>
            <a:pPr algn="ctr"/>
            <a:r>
              <a:rPr kumimoji="1" lang="ja-JP" altLang="en-US" sz="1050" dirty="0">
                <a:latin typeface="Meiryo UI" panose="020B0604030504040204" pitchFamily="50" charset="-128"/>
                <a:ea typeface="Meiryo UI" panose="020B0604030504040204" pitchFamily="50" charset="-128"/>
              </a:rPr>
              <a:t>祭事情報</a:t>
            </a:r>
          </a:p>
        </p:txBody>
      </p:sp>
      <p:sp>
        <p:nvSpPr>
          <p:cNvPr id="44" name="テキスト ボックス 43">
            <a:extLst>
              <a:ext uri="{FF2B5EF4-FFF2-40B4-BE49-F238E27FC236}">
                <a16:creationId xmlns:a16="http://schemas.microsoft.com/office/drawing/2014/main" id="{14709D9B-5D7E-4AD2-9EA2-65E48986927F}"/>
              </a:ext>
            </a:extLst>
          </p:cNvPr>
          <p:cNvSpPr txBox="1"/>
          <p:nvPr/>
        </p:nvSpPr>
        <p:spPr>
          <a:xfrm>
            <a:off x="2212004" y="5519891"/>
            <a:ext cx="865582" cy="379446"/>
          </a:xfrm>
          <a:prstGeom prst="ellipse">
            <a:avLst/>
          </a:prstGeom>
          <a:solidFill>
            <a:schemeClr val="accent1">
              <a:lumMod val="40000"/>
              <a:lumOff val="60000"/>
            </a:schemeClr>
          </a:solidFill>
        </p:spPr>
        <p:txBody>
          <a:bodyPr wrap="none" lIns="0" rIns="0" rtlCol="0" anchor="ctr" anchorCtr="0">
            <a:noAutofit/>
          </a:bodyPr>
          <a:lstStyle/>
          <a:p>
            <a:pPr algn="ctr"/>
            <a:r>
              <a:rPr kumimoji="1" lang="ja-JP" altLang="en-US" sz="1050" dirty="0">
                <a:latin typeface="Meiryo UI" panose="020B0604030504040204" pitchFamily="50" charset="-128"/>
                <a:ea typeface="Meiryo UI" panose="020B0604030504040204" pitchFamily="50" charset="-128"/>
              </a:rPr>
              <a:t>イベント情報</a:t>
            </a:r>
          </a:p>
        </p:txBody>
      </p:sp>
      <p:pic>
        <p:nvPicPr>
          <p:cNvPr id="45" name="図 44">
            <a:extLst>
              <a:ext uri="{FF2B5EF4-FFF2-40B4-BE49-F238E27FC236}">
                <a16:creationId xmlns:a16="http://schemas.microsoft.com/office/drawing/2014/main" id="{9D8BFC37-01AB-4805-9615-7CA0170616EC}"/>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3181350" y="4681854"/>
            <a:ext cx="453015" cy="622511"/>
          </a:xfrm>
          <a:prstGeom prst="rect">
            <a:avLst/>
          </a:prstGeom>
        </p:spPr>
      </p:pic>
      <p:sp>
        <p:nvSpPr>
          <p:cNvPr id="46" name="テキスト ボックス 45">
            <a:extLst>
              <a:ext uri="{FF2B5EF4-FFF2-40B4-BE49-F238E27FC236}">
                <a16:creationId xmlns:a16="http://schemas.microsoft.com/office/drawing/2014/main" id="{F2AAD89A-12DB-4FD3-8D3F-CB753C0BEB1F}"/>
              </a:ext>
            </a:extLst>
          </p:cNvPr>
          <p:cNvSpPr txBox="1"/>
          <p:nvPr/>
        </p:nvSpPr>
        <p:spPr>
          <a:xfrm>
            <a:off x="1081436" y="4164924"/>
            <a:ext cx="2398413" cy="430887"/>
          </a:xfrm>
          <a:prstGeom prst="rect">
            <a:avLst/>
          </a:prstGeom>
          <a:noFill/>
        </p:spPr>
        <p:txBody>
          <a:bodyPr wrap="none" rtlCol="0">
            <a:spAutoFit/>
          </a:bodyPr>
          <a:lstStyle/>
          <a:p>
            <a:r>
              <a:rPr kumimoji="1" lang="ja-JP" altLang="en-US" sz="1050" dirty="0"/>
              <a:t>情報がバラバラで・・・。</a:t>
            </a:r>
            <a:endParaRPr kumimoji="1" lang="en-US" altLang="ja-JP" sz="1050" dirty="0"/>
          </a:p>
          <a:p>
            <a:r>
              <a:rPr kumimoji="1" lang="ja-JP" altLang="en-US" sz="1050" dirty="0"/>
              <a:t>いつ、どこに行けば楽しめるかわからない。</a:t>
            </a:r>
          </a:p>
        </p:txBody>
      </p:sp>
      <p:sp>
        <p:nvSpPr>
          <p:cNvPr id="47" name="正方形/長方形 46">
            <a:extLst>
              <a:ext uri="{FF2B5EF4-FFF2-40B4-BE49-F238E27FC236}">
                <a16:creationId xmlns:a16="http://schemas.microsoft.com/office/drawing/2014/main" id="{8192C288-346A-4A29-A483-48B17328B5BF}"/>
              </a:ext>
            </a:extLst>
          </p:cNvPr>
          <p:cNvSpPr/>
          <p:nvPr/>
        </p:nvSpPr>
        <p:spPr>
          <a:xfrm>
            <a:off x="6249929" y="4220235"/>
            <a:ext cx="2598632" cy="27836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tx1"/>
                </a:solidFill>
              </a:rPr>
              <a:t>万博と地域観光の情報をワンストップでアクセス</a:t>
            </a:r>
          </a:p>
        </p:txBody>
      </p:sp>
      <p:sp>
        <p:nvSpPr>
          <p:cNvPr id="48" name="二等辺三角形 47">
            <a:extLst>
              <a:ext uri="{FF2B5EF4-FFF2-40B4-BE49-F238E27FC236}">
                <a16:creationId xmlns:a16="http://schemas.microsoft.com/office/drawing/2014/main" id="{8569BEE2-21ED-4501-92E9-9CF0336108EB}"/>
              </a:ext>
            </a:extLst>
          </p:cNvPr>
          <p:cNvSpPr/>
          <p:nvPr/>
        </p:nvSpPr>
        <p:spPr>
          <a:xfrm rot="5400000">
            <a:off x="3358053" y="5270555"/>
            <a:ext cx="1089062" cy="168502"/>
          </a:xfrm>
          <a:prstGeom prst="triangl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四角形: 角を丸くする 48">
            <a:extLst>
              <a:ext uri="{FF2B5EF4-FFF2-40B4-BE49-F238E27FC236}">
                <a16:creationId xmlns:a16="http://schemas.microsoft.com/office/drawing/2014/main" id="{E4E7A2B5-CAD2-46A6-972F-58266FE7270F}"/>
              </a:ext>
            </a:extLst>
          </p:cNvPr>
          <p:cNvSpPr/>
          <p:nvPr/>
        </p:nvSpPr>
        <p:spPr>
          <a:xfrm>
            <a:off x="1689220" y="3885173"/>
            <a:ext cx="1166427" cy="207666"/>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rPr>
              <a:t>現状</a:t>
            </a:r>
          </a:p>
        </p:txBody>
      </p:sp>
      <p:sp>
        <p:nvSpPr>
          <p:cNvPr id="50" name="四角形: 角を丸くする 49">
            <a:extLst>
              <a:ext uri="{FF2B5EF4-FFF2-40B4-BE49-F238E27FC236}">
                <a16:creationId xmlns:a16="http://schemas.microsoft.com/office/drawing/2014/main" id="{D6EB1010-D554-46A6-9D9C-3529B27BE51A}"/>
              </a:ext>
            </a:extLst>
          </p:cNvPr>
          <p:cNvSpPr/>
          <p:nvPr/>
        </p:nvSpPr>
        <p:spPr>
          <a:xfrm>
            <a:off x="6382819" y="3907664"/>
            <a:ext cx="1071962" cy="178515"/>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solidFill>
                  <a:schemeClr val="tx1"/>
                </a:solidFill>
              </a:rPr>
              <a:t>ORDEN</a:t>
            </a:r>
            <a:r>
              <a:rPr kumimoji="1" lang="ja-JP" altLang="en-US" sz="1050" dirty="0">
                <a:solidFill>
                  <a:schemeClr val="tx1"/>
                </a:solidFill>
              </a:rPr>
              <a:t>活用</a:t>
            </a:r>
          </a:p>
        </p:txBody>
      </p:sp>
    </p:spTree>
    <p:extLst>
      <p:ext uri="{BB962C8B-B14F-4D97-AF65-F5344CB8AC3E}">
        <p14:creationId xmlns:p14="http://schemas.microsoft.com/office/powerpoint/2010/main" val="15776496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直線コネクタ 72">
            <a:extLst>
              <a:ext uri="{FF2B5EF4-FFF2-40B4-BE49-F238E27FC236}">
                <a16:creationId xmlns:a16="http://schemas.microsoft.com/office/drawing/2014/main" id="{CA235F68-5A5F-49B6-8F33-B95C35E78557}"/>
              </a:ext>
            </a:extLst>
          </p:cNvPr>
          <p:cNvCxnSpPr/>
          <p:nvPr/>
        </p:nvCxnSpPr>
        <p:spPr>
          <a:xfrm>
            <a:off x="1458378" y="4504028"/>
            <a:ext cx="5832000" cy="0"/>
          </a:xfrm>
          <a:prstGeom prst="line">
            <a:avLst/>
          </a:prstGeom>
          <a:ln w="76200">
            <a:solidFill>
              <a:srgbClr val="FFA502"/>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1DF16AEE-BE13-49D7-881E-879D0938200E}"/>
              </a:ext>
            </a:extLst>
          </p:cNvPr>
          <p:cNvCxnSpPr/>
          <p:nvPr/>
        </p:nvCxnSpPr>
        <p:spPr>
          <a:xfrm>
            <a:off x="2286378" y="919216"/>
            <a:ext cx="4176000" cy="0"/>
          </a:xfrm>
          <a:prstGeom prst="line">
            <a:avLst/>
          </a:prstGeom>
          <a:ln w="76200">
            <a:solidFill>
              <a:srgbClr val="FFA502"/>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p:txBody>
          <a:bodyPr/>
          <a:lstStyle/>
          <a:p>
            <a:r>
              <a:rPr lang="ja-JP" altLang="en-US" dirty="0"/>
              <a:t>大阪府の取組み内容</a:t>
            </a:r>
            <a:r>
              <a:rPr lang="ja-JP" altLang="en-US" dirty="0" smtClean="0"/>
              <a:t>｜５</a:t>
            </a:r>
            <a:r>
              <a:rPr lang="ja-JP" altLang="en-US" sz="2200" dirty="0" smtClean="0"/>
              <a:t>）</a:t>
            </a:r>
            <a:r>
              <a:rPr lang="ja-JP" altLang="en-US" sz="2200" dirty="0"/>
              <a:t>大阪におけるデジタル改革の具体化検討</a:t>
            </a:r>
            <a:endParaRPr kumimoji="1" lang="ja-JP" altLang="en-US" sz="2200" dirty="0"/>
          </a:p>
        </p:txBody>
      </p:sp>
      <p:sp>
        <p:nvSpPr>
          <p:cNvPr id="5" name="テキスト プレースホルダー 4"/>
          <p:cNvSpPr>
            <a:spLocks noGrp="1"/>
          </p:cNvSpPr>
          <p:nvPr>
            <p:ph type="body" sz="quarter" idx="13"/>
          </p:nvPr>
        </p:nvSpPr>
        <p:spPr/>
        <p:txBody>
          <a:bodyPr/>
          <a:lstStyle/>
          <a:p>
            <a:r>
              <a:rPr lang="ja-JP" altLang="en-US" dirty="0"/>
              <a:t>第３章　今後の</a:t>
            </a:r>
            <a:r>
              <a:rPr lang="ja-JP" altLang="en-US"/>
              <a:t>取組み方針</a:t>
            </a:r>
            <a:r>
              <a:rPr lang="ja-JP" altLang="en-US" dirty="0"/>
              <a:t>　</a:t>
            </a:r>
          </a:p>
          <a:p>
            <a:endParaRPr kumimoji="1" lang="ja-JP" altLang="en-US" dirty="0"/>
          </a:p>
        </p:txBody>
      </p:sp>
      <p:sp>
        <p:nvSpPr>
          <p:cNvPr id="9" name="正方形/長方形 8">
            <a:extLst>
              <a:ext uri="{FF2B5EF4-FFF2-40B4-BE49-F238E27FC236}">
                <a16:creationId xmlns:a16="http://schemas.microsoft.com/office/drawing/2014/main" id="{8FCB04C1-0EC3-4FA4-B3AE-5994EF391F22}"/>
              </a:ext>
            </a:extLst>
          </p:cNvPr>
          <p:cNvSpPr/>
          <p:nvPr/>
        </p:nvSpPr>
        <p:spPr>
          <a:xfrm>
            <a:off x="433128" y="2897160"/>
            <a:ext cx="2736000" cy="9720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422041">
              <a:buFont typeface="Arial" panose="020B0604020202020204" pitchFamily="34" charset="0"/>
              <a:buChar char="•"/>
            </a:pPr>
            <a:endParaRPr kumimoji="1" lang="ja-JP" altLang="en-US" sz="1300" b="1">
              <a:solidFill>
                <a:prstClr val="white"/>
              </a:solidFill>
              <a:latin typeface="+mn-ea"/>
            </a:endParaRPr>
          </a:p>
        </p:txBody>
      </p:sp>
      <p:sp>
        <p:nvSpPr>
          <p:cNvPr id="10" name="正方形/長方形 9">
            <a:extLst>
              <a:ext uri="{FF2B5EF4-FFF2-40B4-BE49-F238E27FC236}">
                <a16:creationId xmlns:a16="http://schemas.microsoft.com/office/drawing/2014/main" id="{AF862212-45E2-45C9-949D-E48737213FA7}"/>
              </a:ext>
            </a:extLst>
          </p:cNvPr>
          <p:cNvSpPr/>
          <p:nvPr/>
        </p:nvSpPr>
        <p:spPr>
          <a:xfrm>
            <a:off x="433128" y="1648587"/>
            <a:ext cx="2736000" cy="9720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422041">
              <a:buFont typeface="Arial" panose="020B0604020202020204" pitchFamily="34" charset="0"/>
              <a:buChar char="•"/>
            </a:pPr>
            <a:endParaRPr kumimoji="1" lang="ja-JP" altLang="en-US" sz="1300" b="1">
              <a:solidFill>
                <a:prstClr val="white"/>
              </a:solidFill>
              <a:latin typeface="+mn-ea"/>
            </a:endParaRPr>
          </a:p>
        </p:txBody>
      </p:sp>
      <p:sp>
        <p:nvSpPr>
          <p:cNvPr id="11" name="正方形/長方形 10">
            <a:extLst>
              <a:ext uri="{FF2B5EF4-FFF2-40B4-BE49-F238E27FC236}">
                <a16:creationId xmlns:a16="http://schemas.microsoft.com/office/drawing/2014/main" id="{8947A325-DFFC-47C6-9B84-72B48E7C3D2F}"/>
              </a:ext>
            </a:extLst>
          </p:cNvPr>
          <p:cNvSpPr/>
          <p:nvPr/>
        </p:nvSpPr>
        <p:spPr>
          <a:xfrm>
            <a:off x="4201209" y="1899293"/>
            <a:ext cx="826188" cy="461665"/>
          </a:xfrm>
          <a:prstGeom prst="rect">
            <a:avLst/>
          </a:prstGeom>
        </p:spPr>
        <p:txBody>
          <a:bodyPr wrap="square">
            <a:spAutoFit/>
          </a:bodyPr>
          <a:lstStyle/>
          <a:p>
            <a:pPr algn="ctr" defTabSz="422041"/>
            <a:r>
              <a:rPr lang="en-US" altLang="ja-JP" sz="1200" dirty="0">
                <a:solidFill>
                  <a:srgbClr val="FF0000"/>
                </a:solidFill>
                <a:latin typeface="+mn-ea"/>
              </a:rPr>
              <a:t>IT</a:t>
            </a:r>
            <a:r>
              <a:rPr lang="ja-JP" altLang="en-US" sz="1200" dirty="0">
                <a:solidFill>
                  <a:srgbClr val="FF0000"/>
                </a:solidFill>
                <a:latin typeface="+mn-ea"/>
              </a:rPr>
              <a:t>スキル</a:t>
            </a:r>
            <a:endParaRPr lang="en-US" altLang="ja-JP" sz="1200" dirty="0">
              <a:solidFill>
                <a:srgbClr val="FF0000"/>
              </a:solidFill>
              <a:latin typeface="+mn-ea"/>
            </a:endParaRPr>
          </a:p>
          <a:p>
            <a:pPr algn="ctr" defTabSz="422041"/>
            <a:r>
              <a:rPr lang="ja-JP" altLang="en-US" sz="1200" dirty="0">
                <a:solidFill>
                  <a:srgbClr val="FF0000"/>
                </a:solidFill>
                <a:latin typeface="+mn-ea"/>
              </a:rPr>
              <a:t>不足</a:t>
            </a:r>
            <a:endParaRPr lang="en-US" altLang="ja-JP" sz="1200" dirty="0">
              <a:solidFill>
                <a:srgbClr val="FF0000"/>
              </a:solidFill>
              <a:latin typeface="+mn-ea"/>
            </a:endParaRPr>
          </a:p>
        </p:txBody>
      </p:sp>
      <p:grpSp>
        <p:nvGrpSpPr>
          <p:cNvPr id="12" name="グループ化 11">
            <a:extLst>
              <a:ext uri="{FF2B5EF4-FFF2-40B4-BE49-F238E27FC236}">
                <a16:creationId xmlns:a16="http://schemas.microsoft.com/office/drawing/2014/main" id="{41132E6D-0569-4AE1-AAC8-C20C7B869EC7}"/>
              </a:ext>
            </a:extLst>
          </p:cNvPr>
          <p:cNvGrpSpPr/>
          <p:nvPr/>
        </p:nvGrpSpPr>
        <p:grpSpPr>
          <a:xfrm>
            <a:off x="5426836" y="1034213"/>
            <a:ext cx="3205153" cy="596850"/>
            <a:chOff x="6104236" y="2685709"/>
            <a:chExt cx="3472249" cy="646588"/>
          </a:xfrm>
        </p:grpSpPr>
        <p:grpSp>
          <p:nvGrpSpPr>
            <p:cNvPr id="13" name="グループ化 12">
              <a:extLst>
                <a:ext uri="{FF2B5EF4-FFF2-40B4-BE49-F238E27FC236}">
                  <a16:creationId xmlns:a16="http://schemas.microsoft.com/office/drawing/2014/main" id="{E15CDA7E-AE5D-4477-BF66-5CE91A90FA46}"/>
                </a:ext>
              </a:extLst>
            </p:cNvPr>
            <p:cNvGrpSpPr/>
            <p:nvPr/>
          </p:nvGrpSpPr>
          <p:grpSpPr>
            <a:xfrm>
              <a:off x="6104236" y="2694645"/>
              <a:ext cx="3472249" cy="637652"/>
              <a:chOff x="6104236" y="2694645"/>
              <a:chExt cx="3472249" cy="637652"/>
            </a:xfrm>
          </p:grpSpPr>
          <p:sp>
            <p:nvSpPr>
              <p:cNvPr id="15" name="正方形/長方形 14">
                <a:extLst>
                  <a:ext uri="{FF2B5EF4-FFF2-40B4-BE49-F238E27FC236}">
                    <a16:creationId xmlns:a16="http://schemas.microsoft.com/office/drawing/2014/main" id="{3ECCDCC6-BC38-4FB6-A7F7-BA7CE110D071}"/>
                  </a:ext>
                </a:extLst>
              </p:cNvPr>
              <p:cNvSpPr/>
              <p:nvPr/>
            </p:nvSpPr>
            <p:spPr>
              <a:xfrm>
                <a:off x="6104236" y="2694645"/>
                <a:ext cx="3472249" cy="406501"/>
              </a:xfrm>
              <a:prstGeom prst="rect">
                <a:avLst/>
              </a:prstGeom>
              <a:solidFill>
                <a:srgbClr val="003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00" b="1">
                  <a:solidFill>
                    <a:prstClr val="white"/>
                  </a:solidFill>
                  <a:latin typeface="+mn-ea"/>
                </a:endParaRPr>
              </a:p>
            </p:txBody>
          </p:sp>
          <p:sp>
            <p:nvSpPr>
              <p:cNvPr id="16" name="二等辺三角形 15">
                <a:extLst>
                  <a:ext uri="{FF2B5EF4-FFF2-40B4-BE49-F238E27FC236}">
                    <a16:creationId xmlns:a16="http://schemas.microsoft.com/office/drawing/2014/main" id="{3479F8D3-0857-4892-BD6D-7EAEE041F161}"/>
                  </a:ext>
                </a:extLst>
              </p:cNvPr>
              <p:cNvSpPr/>
              <p:nvPr/>
            </p:nvSpPr>
            <p:spPr>
              <a:xfrm flipV="1">
                <a:off x="7728323" y="2932569"/>
                <a:ext cx="224073" cy="399728"/>
              </a:xfrm>
              <a:prstGeom prst="triangle">
                <a:avLst/>
              </a:prstGeom>
              <a:solidFill>
                <a:srgbClr val="003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00" b="1">
                  <a:solidFill>
                    <a:prstClr val="white"/>
                  </a:solidFill>
                  <a:latin typeface="+mn-ea"/>
                </a:endParaRPr>
              </a:p>
            </p:txBody>
          </p:sp>
        </p:grpSp>
        <p:sp>
          <p:nvSpPr>
            <p:cNvPr id="14" name="正方形/長方形 13">
              <a:extLst>
                <a:ext uri="{FF2B5EF4-FFF2-40B4-BE49-F238E27FC236}">
                  <a16:creationId xmlns:a16="http://schemas.microsoft.com/office/drawing/2014/main" id="{CC90A3BE-8482-4ECC-A8FA-1CC0C206E34D}"/>
                </a:ext>
              </a:extLst>
            </p:cNvPr>
            <p:cNvSpPr/>
            <p:nvPr/>
          </p:nvSpPr>
          <p:spPr>
            <a:xfrm>
              <a:off x="6643107" y="2685709"/>
              <a:ext cx="2394506" cy="366767"/>
            </a:xfrm>
            <a:prstGeom prst="rect">
              <a:avLst/>
            </a:prstGeom>
          </p:spPr>
          <p:txBody>
            <a:bodyPr wrap="square">
              <a:spAutoFit/>
            </a:bodyPr>
            <a:lstStyle/>
            <a:p>
              <a:pPr algn="ctr" defTabSz="422041"/>
              <a:r>
                <a:rPr lang="ja-JP" altLang="en-US" sz="1600" b="1" dirty="0">
                  <a:solidFill>
                    <a:prstClr val="white"/>
                  </a:solidFill>
                  <a:effectLst>
                    <a:outerShdw blurRad="38100" dist="38100" dir="2700000" algn="tl">
                      <a:srgbClr val="000000">
                        <a:alpha val="43137"/>
                      </a:srgbClr>
                    </a:outerShdw>
                  </a:effectLst>
                  <a:latin typeface="+mn-ea"/>
                </a:rPr>
                <a:t>大阪のデジタル改革</a:t>
              </a:r>
            </a:p>
          </p:txBody>
        </p:sp>
      </p:grpSp>
      <p:sp>
        <p:nvSpPr>
          <p:cNvPr id="17" name="正方形/長方形 16">
            <a:extLst>
              <a:ext uri="{FF2B5EF4-FFF2-40B4-BE49-F238E27FC236}">
                <a16:creationId xmlns:a16="http://schemas.microsoft.com/office/drawing/2014/main" id="{B21B27A6-4CE8-4FAB-9019-F73CDCD43731}"/>
              </a:ext>
            </a:extLst>
          </p:cNvPr>
          <p:cNvSpPr/>
          <p:nvPr/>
        </p:nvSpPr>
        <p:spPr>
          <a:xfrm>
            <a:off x="5661998" y="3286008"/>
            <a:ext cx="1391728" cy="338554"/>
          </a:xfrm>
          <a:prstGeom prst="rect">
            <a:avLst/>
          </a:prstGeom>
        </p:spPr>
        <p:txBody>
          <a:bodyPr wrap="none">
            <a:spAutoFit/>
          </a:bodyPr>
          <a:lstStyle/>
          <a:p>
            <a:pPr defTabSz="422041"/>
            <a:r>
              <a:rPr lang="ja-JP" altLang="en-US" sz="1600" dirty="0">
                <a:solidFill>
                  <a:srgbClr val="003A99"/>
                </a:solidFill>
                <a:latin typeface="+mn-ea"/>
              </a:rPr>
              <a:t>コンサルティング</a:t>
            </a:r>
          </a:p>
        </p:txBody>
      </p:sp>
      <p:sp>
        <p:nvSpPr>
          <p:cNvPr id="18" name="正方形/長方形 17">
            <a:extLst>
              <a:ext uri="{FF2B5EF4-FFF2-40B4-BE49-F238E27FC236}">
                <a16:creationId xmlns:a16="http://schemas.microsoft.com/office/drawing/2014/main" id="{1C112CA1-12DD-423A-8ECF-FB441600600F}"/>
              </a:ext>
            </a:extLst>
          </p:cNvPr>
          <p:cNvSpPr/>
          <p:nvPr/>
        </p:nvSpPr>
        <p:spPr>
          <a:xfrm>
            <a:off x="5683395" y="2501494"/>
            <a:ext cx="2097049" cy="338554"/>
          </a:xfrm>
          <a:prstGeom prst="rect">
            <a:avLst/>
          </a:prstGeom>
        </p:spPr>
        <p:txBody>
          <a:bodyPr wrap="none">
            <a:spAutoFit/>
          </a:bodyPr>
          <a:lstStyle/>
          <a:p>
            <a:pPr defTabSz="422041"/>
            <a:r>
              <a:rPr lang="ja-JP" altLang="en-US" sz="1600" dirty="0">
                <a:solidFill>
                  <a:srgbClr val="003A99"/>
                </a:solidFill>
                <a:latin typeface="+mn-ea"/>
              </a:rPr>
              <a:t>共同調達・仕様の統一</a:t>
            </a:r>
            <a:endParaRPr lang="ja-JP" altLang="en-US" sz="2800" dirty="0">
              <a:solidFill>
                <a:srgbClr val="003A99"/>
              </a:solidFill>
              <a:latin typeface="+mn-ea"/>
            </a:endParaRPr>
          </a:p>
        </p:txBody>
      </p:sp>
      <p:sp>
        <p:nvSpPr>
          <p:cNvPr id="19" name="正方形/長方形 18">
            <a:extLst>
              <a:ext uri="{FF2B5EF4-FFF2-40B4-BE49-F238E27FC236}">
                <a16:creationId xmlns:a16="http://schemas.microsoft.com/office/drawing/2014/main" id="{FECE7662-989F-4F04-8DD4-0503A2863C0D}"/>
              </a:ext>
            </a:extLst>
          </p:cNvPr>
          <p:cNvSpPr/>
          <p:nvPr/>
        </p:nvSpPr>
        <p:spPr>
          <a:xfrm>
            <a:off x="5403831" y="2769705"/>
            <a:ext cx="3514941" cy="459485"/>
          </a:xfrm>
          <a:prstGeom prst="rect">
            <a:avLst/>
          </a:prstGeom>
        </p:spPr>
        <p:txBody>
          <a:bodyPr wrap="square">
            <a:spAutoFit/>
          </a:bodyPr>
          <a:lstStyle/>
          <a:p>
            <a:pPr defTabSz="422041">
              <a:lnSpc>
                <a:spcPts val="1477"/>
              </a:lnSpc>
            </a:pPr>
            <a:r>
              <a:rPr lang="ja-JP" altLang="en-US" sz="1200" dirty="0">
                <a:solidFill>
                  <a:prstClr val="black"/>
                </a:solidFill>
                <a:latin typeface="+mn-ea"/>
              </a:rPr>
              <a:t>共同調達や仕様の統一により、現場負担を軽減するとともに、主体性を持ったシステム維持・更新を可能にする</a:t>
            </a:r>
            <a:endParaRPr lang="ja-JP" altLang="en-US" sz="2000" dirty="0">
              <a:solidFill>
                <a:prstClr val="black"/>
              </a:solidFill>
              <a:latin typeface="+mn-ea"/>
            </a:endParaRPr>
          </a:p>
        </p:txBody>
      </p:sp>
      <p:sp>
        <p:nvSpPr>
          <p:cNvPr id="20" name="正方形/長方形 19">
            <a:extLst>
              <a:ext uri="{FF2B5EF4-FFF2-40B4-BE49-F238E27FC236}">
                <a16:creationId xmlns:a16="http://schemas.microsoft.com/office/drawing/2014/main" id="{7057E95A-637D-4DC2-94E3-11173D081521}"/>
              </a:ext>
            </a:extLst>
          </p:cNvPr>
          <p:cNvSpPr/>
          <p:nvPr/>
        </p:nvSpPr>
        <p:spPr>
          <a:xfrm>
            <a:off x="5403831" y="3544708"/>
            <a:ext cx="3514941" cy="267124"/>
          </a:xfrm>
          <a:prstGeom prst="rect">
            <a:avLst/>
          </a:prstGeom>
        </p:spPr>
        <p:txBody>
          <a:bodyPr wrap="square">
            <a:spAutoFit/>
          </a:bodyPr>
          <a:lstStyle/>
          <a:p>
            <a:pPr defTabSz="422041">
              <a:lnSpc>
                <a:spcPts val="1477"/>
              </a:lnSpc>
            </a:pPr>
            <a:r>
              <a:rPr lang="ja-JP" altLang="en-US" sz="1200" dirty="0">
                <a:solidFill>
                  <a:prstClr val="black"/>
                </a:solidFill>
                <a:latin typeface="+mn-ea"/>
              </a:rPr>
              <a:t>府及び市町村のシステム調達時に、助言・支援を行う</a:t>
            </a:r>
          </a:p>
        </p:txBody>
      </p:sp>
      <p:sp>
        <p:nvSpPr>
          <p:cNvPr id="22" name="正方形/長方形 21">
            <a:extLst>
              <a:ext uri="{FF2B5EF4-FFF2-40B4-BE49-F238E27FC236}">
                <a16:creationId xmlns:a16="http://schemas.microsoft.com/office/drawing/2014/main" id="{79E12B03-553D-4749-B8B4-33303DF4CCBF}"/>
              </a:ext>
            </a:extLst>
          </p:cNvPr>
          <p:cNvSpPr/>
          <p:nvPr/>
        </p:nvSpPr>
        <p:spPr>
          <a:xfrm>
            <a:off x="4180156" y="2494506"/>
            <a:ext cx="800219" cy="461665"/>
          </a:xfrm>
          <a:prstGeom prst="rect">
            <a:avLst/>
          </a:prstGeom>
        </p:spPr>
        <p:txBody>
          <a:bodyPr wrap="none">
            <a:spAutoFit/>
          </a:bodyPr>
          <a:lstStyle/>
          <a:p>
            <a:pPr algn="ctr" defTabSz="422041"/>
            <a:r>
              <a:rPr lang="ja-JP" altLang="en-US" sz="1200" dirty="0">
                <a:solidFill>
                  <a:srgbClr val="FF0000"/>
                </a:solidFill>
                <a:latin typeface="+mn-ea"/>
              </a:rPr>
              <a:t>デジタル</a:t>
            </a:r>
            <a:endParaRPr lang="en-US" altLang="ja-JP" sz="1200" dirty="0">
              <a:solidFill>
                <a:srgbClr val="FF0000"/>
              </a:solidFill>
              <a:latin typeface="+mn-ea"/>
            </a:endParaRPr>
          </a:p>
          <a:p>
            <a:pPr algn="ctr" defTabSz="422041"/>
            <a:r>
              <a:rPr lang="ja-JP" altLang="en-US" sz="1200" dirty="0">
                <a:solidFill>
                  <a:srgbClr val="FF0000"/>
                </a:solidFill>
                <a:latin typeface="+mn-ea"/>
              </a:rPr>
              <a:t>人材不足</a:t>
            </a:r>
          </a:p>
        </p:txBody>
      </p:sp>
      <p:sp>
        <p:nvSpPr>
          <p:cNvPr id="33" name="正方形/長方形 32">
            <a:extLst>
              <a:ext uri="{FF2B5EF4-FFF2-40B4-BE49-F238E27FC236}">
                <a16:creationId xmlns:a16="http://schemas.microsoft.com/office/drawing/2014/main" id="{0BCD28A2-6FFE-42F8-A7B6-E4A661E40E46}"/>
              </a:ext>
            </a:extLst>
          </p:cNvPr>
          <p:cNvSpPr/>
          <p:nvPr/>
        </p:nvSpPr>
        <p:spPr>
          <a:xfrm>
            <a:off x="3541160" y="1514901"/>
            <a:ext cx="1666437" cy="23064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62">
              <a:solidFill>
                <a:prstClr val="white"/>
              </a:solidFill>
              <a:latin typeface="+mn-ea"/>
            </a:endParaRPr>
          </a:p>
        </p:txBody>
      </p:sp>
      <p:pic>
        <p:nvPicPr>
          <p:cNvPr id="35" name="図 34">
            <a:extLst>
              <a:ext uri="{FF2B5EF4-FFF2-40B4-BE49-F238E27FC236}">
                <a16:creationId xmlns:a16="http://schemas.microsoft.com/office/drawing/2014/main" id="{7FC64B34-33E6-439D-93D9-50F4FDE154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82602" y="2494507"/>
            <a:ext cx="447942" cy="447942"/>
          </a:xfrm>
          <a:prstGeom prst="rect">
            <a:avLst/>
          </a:prstGeom>
        </p:spPr>
      </p:pic>
      <p:sp>
        <p:nvSpPr>
          <p:cNvPr id="37" name="正方形/長方形 36">
            <a:extLst>
              <a:ext uri="{FF2B5EF4-FFF2-40B4-BE49-F238E27FC236}">
                <a16:creationId xmlns:a16="http://schemas.microsoft.com/office/drawing/2014/main" id="{D4A793E0-7CF7-4B87-86E8-815BA9052176}"/>
              </a:ext>
            </a:extLst>
          </p:cNvPr>
          <p:cNvSpPr/>
          <p:nvPr/>
        </p:nvSpPr>
        <p:spPr>
          <a:xfrm>
            <a:off x="368712" y="1363172"/>
            <a:ext cx="2379177" cy="307777"/>
          </a:xfrm>
          <a:prstGeom prst="rect">
            <a:avLst/>
          </a:prstGeom>
        </p:spPr>
        <p:txBody>
          <a:bodyPr wrap="none">
            <a:spAutoFit/>
          </a:bodyPr>
          <a:lstStyle/>
          <a:p>
            <a:pPr defTabSz="422041"/>
            <a:r>
              <a:rPr lang="ja-JP" altLang="en-US" sz="1400" b="1" dirty="0">
                <a:solidFill>
                  <a:srgbClr val="FF0000"/>
                </a:solidFill>
                <a:latin typeface="+mn-ea"/>
              </a:rPr>
              <a:t>１．大阪府庁のデジタル課題</a:t>
            </a:r>
          </a:p>
        </p:txBody>
      </p:sp>
      <p:sp>
        <p:nvSpPr>
          <p:cNvPr id="38" name="正方形/長方形 37">
            <a:extLst>
              <a:ext uri="{FF2B5EF4-FFF2-40B4-BE49-F238E27FC236}">
                <a16:creationId xmlns:a16="http://schemas.microsoft.com/office/drawing/2014/main" id="{9FF9ABD9-FECE-4167-A246-B7CA748326CB}"/>
              </a:ext>
            </a:extLst>
          </p:cNvPr>
          <p:cNvSpPr/>
          <p:nvPr/>
        </p:nvSpPr>
        <p:spPr>
          <a:xfrm>
            <a:off x="368712" y="2630444"/>
            <a:ext cx="2199641" cy="307777"/>
          </a:xfrm>
          <a:prstGeom prst="rect">
            <a:avLst/>
          </a:prstGeom>
        </p:spPr>
        <p:txBody>
          <a:bodyPr wrap="none">
            <a:spAutoFit/>
          </a:bodyPr>
          <a:lstStyle/>
          <a:p>
            <a:pPr defTabSz="422041"/>
            <a:r>
              <a:rPr lang="ja-JP" altLang="en-US" sz="1400" b="1" dirty="0">
                <a:solidFill>
                  <a:srgbClr val="FF0000"/>
                </a:solidFill>
                <a:latin typeface="+mn-ea"/>
              </a:rPr>
              <a:t>２．市町村のデジタル課題</a:t>
            </a:r>
          </a:p>
        </p:txBody>
      </p:sp>
      <p:sp>
        <p:nvSpPr>
          <p:cNvPr id="40" name="右矢印 113">
            <a:extLst>
              <a:ext uri="{FF2B5EF4-FFF2-40B4-BE49-F238E27FC236}">
                <a16:creationId xmlns:a16="http://schemas.microsoft.com/office/drawing/2014/main" id="{2084667F-3CFF-4079-8911-C7B1C45F3D08}"/>
              </a:ext>
            </a:extLst>
          </p:cNvPr>
          <p:cNvSpPr/>
          <p:nvPr/>
        </p:nvSpPr>
        <p:spPr>
          <a:xfrm>
            <a:off x="3121443" y="1916659"/>
            <a:ext cx="528284" cy="540000"/>
          </a:xfrm>
          <a:prstGeom prst="rightArrow">
            <a:avLst>
              <a:gd name="adj1" fmla="val 50000"/>
              <a:gd name="adj2" fmla="val 59376"/>
            </a:avLst>
          </a:prstGeom>
          <a:solidFill>
            <a:srgbClr val="FF9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300" b="1">
              <a:solidFill>
                <a:prstClr val="white"/>
              </a:solidFill>
              <a:latin typeface="+mn-ea"/>
            </a:endParaRPr>
          </a:p>
        </p:txBody>
      </p:sp>
      <p:sp>
        <p:nvSpPr>
          <p:cNvPr id="41" name="右矢印 114">
            <a:extLst>
              <a:ext uri="{FF2B5EF4-FFF2-40B4-BE49-F238E27FC236}">
                <a16:creationId xmlns:a16="http://schemas.microsoft.com/office/drawing/2014/main" id="{DDD6A445-BF00-4120-87C0-9349006A6FF8}"/>
              </a:ext>
            </a:extLst>
          </p:cNvPr>
          <p:cNvSpPr/>
          <p:nvPr/>
        </p:nvSpPr>
        <p:spPr>
          <a:xfrm>
            <a:off x="3121443" y="3105838"/>
            <a:ext cx="528284" cy="540000"/>
          </a:xfrm>
          <a:prstGeom prst="rightArrow">
            <a:avLst>
              <a:gd name="adj1" fmla="val 50000"/>
              <a:gd name="adj2" fmla="val 59376"/>
            </a:avLst>
          </a:prstGeom>
          <a:solidFill>
            <a:srgbClr val="FF9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300" b="1">
              <a:solidFill>
                <a:prstClr val="white"/>
              </a:solidFill>
              <a:latin typeface="+mn-ea"/>
            </a:endParaRPr>
          </a:p>
        </p:txBody>
      </p:sp>
      <p:pic>
        <p:nvPicPr>
          <p:cNvPr id="43" name="図 42">
            <a:extLst>
              <a:ext uri="{FF2B5EF4-FFF2-40B4-BE49-F238E27FC236}">
                <a16:creationId xmlns:a16="http://schemas.microsoft.com/office/drawing/2014/main" id="{09DB7158-82F9-4FF4-ACC6-1CFEB4B1153D}"/>
              </a:ext>
            </a:extLst>
          </p:cNvPr>
          <p:cNvPicPr>
            <a:picLocks noChangeAspect="1"/>
          </p:cNvPicPr>
          <p:nvPr/>
        </p:nvPicPr>
        <p:blipFill>
          <a:blip r:embed="rId3"/>
          <a:stretch>
            <a:fillRect/>
          </a:stretch>
        </p:blipFill>
        <p:spPr>
          <a:xfrm flipV="1">
            <a:off x="5494642" y="3364224"/>
            <a:ext cx="169144" cy="169144"/>
          </a:xfrm>
          <a:prstGeom prst="rect">
            <a:avLst/>
          </a:prstGeom>
        </p:spPr>
      </p:pic>
      <p:pic>
        <p:nvPicPr>
          <p:cNvPr id="44" name="図 43">
            <a:extLst>
              <a:ext uri="{FF2B5EF4-FFF2-40B4-BE49-F238E27FC236}">
                <a16:creationId xmlns:a16="http://schemas.microsoft.com/office/drawing/2014/main" id="{D5EBB147-0079-4265-9E53-ADCEB48C3E83}"/>
              </a:ext>
            </a:extLst>
          </p:cNvPr>
          <p:cNvPicPr>
            <a:picLocks noChangeAspect="1"/>
          </p:cNvPicPr>
          <p:nvPr/>
        </p:nvPicPr>
        <p:blipFill>
          <a:blip r:embed="rId3"/>
          <a:stretch>
            <a:fillRect/>
          </a:stretch>
        </p:blipFill>
        <p:spPr>
          <a:xfrm flipV="1">
            <a:off x="5492855" y="2585627"/>
            <a:ext cx="169144" cy="169144"/>
          </a:xfrm>
          <a:prstGeom prst="rect">
            <a:avLst/>
          </a:prstGeom>
        </p:spPr>
      </p:pic>
      <p:sp>
        <p:nvSpPr>
          <p:cNvPr id="50" name="正方形/長方形 49">
            <a:extLst>
              <a:ext uri="{FF2B5EF4-FFF2-40B4-BE49-F238E27FC236}">
                <a16:creationId xmlns:a16="http://schemas.microsoft.com/office/drawing/2014/main" id="{EE261A17-9180-42BD-91D5-598FE6E0CD11}"/>
              </a:ext>
            </a:extLst>
          </p:cNvPr>
          <p:cNvSpPr/>
          <p:nvPr/>
        </p:nvSpPr>
        <p:spPr>
          <a:xfrm>
            <a:off x="444027" y="1684302"/>
            <a:ext cx="2358338" cy="954107"/>
          </a:xfrm>
          <a:prstGeom prst="rect">
            <a:avLst/>
          </a:prstGeom>
        </p:spPr>
        <p:txBody>
          <a:bodyPr wrap="none">
            <a:spAutoFit/>
          </a:bodyPr>
          <a:lstStyle/>
          <a:p>
            <a:pPr marL="285750" indent="-285750" defTabSz="422041">
              <a:buFont typeface="Wingdings" panose="05000000000000000000" pitchFamily="2" charset="2"/>
              <a:buChar char="p"/>
            </a:pPr>
            <a:r>
              <a:rPr lang="ja-JP" altLang="en-US" sz="1300" b="1" dirty="0">
                <a:solidFill>
                  <a:prstClr val="black"/>
                </a:solidFill>
                <a:latin typeface="+mn-ea"/>
              </a:rPr>
              <a:t>部局ごとにシステムが乱立</a:t>
            </a:r>
            <a:endParaRPr lang="en-US" altLang="ja-JP" sz="1300" b="1" dirty="0">
              <a:solidFill>
                <a:prstClr val="black"/>
              </a:solidFill>
              <a:latin typeface="+mn-ea"/>
            </a:endParaRPr>
          </a:p>
          <a:p>
            <a:pPr defTabSz="422041"/>
            <a:r>
              <a:rPr lang="ja-JP" altLang="en-US" sz="1200" b="1" dirty="0">
                <a:solidFill>
                  <a:prstClr val="black"/>
                </a:solidFill>
                <a:latin typeface="+mn-ea"/>
              </a:rPr>
              <a:t>　（システムリソースの非効率性）</a:t>
            </a:r>
            <a:endParaRPr lang="en-US" altLang="ja-JP" sz="1200" b="1" dirty="0">
              <a:solidFill>
                <a:prstClr val="black"/>
              </a:solidFill>
              <a:latin typeface="+mn-ea"/>
            </a:endParaRPr>
          </a:p>
          <a:p>
            <a:pPr defTabSz="422041"/>
            <a:endParaRPr lang="en-US" altLang="ja-JP" sz="500" b="1" dirty="0">
              <a:solidFill>
                <a:prstClr val="black"/>
              </a:solidFill>
              <a:latin typeface="+mn-ea"/>
            </a:endParaRPr>
          </a:p>
          <a:p>
            <a:pPr marL="285750" indent="-285750" defTabSz="422041">
              <a:buFont typeface="Wingdings" panose="05000000000000000000" pitchFamily="2" charset="2"/>
              <a:buChar char="p"/>
            </a:pPr>
            <a:r>
              <a:rPr lang="ja-JP" altLang="en-US" sz="1300" b="1" dirty="0">
                <a:solidFill>
                  <a:prstClr val="black"/>
                </a:solidFill>
                <a:latin typeface="+mn-ea"/>
              </a:rPr>
              <a:t>ベンダー頼みのシステム運用</a:t>
            </a:r>
            <a:endParaRPr lang="en-US" altLang="ja-JP" sz="1300" b="1" dirty="0">
              <a:solidFill>
                <a:prstClr val="black"/>
              </a:solidFill>
              <a:latin typeface="+mn-ea"/>
            </a:endParaRPr>
          </a:p>
          <a:p>
            <a:pPr defTabSz="422041"/>
            <a:r>
              <a:rPr lang="ja-JP" altLang="en-US" sz="1200" b="1" dirty="0">
                <a:solidFill>
                  <a:prstClr val="black"/>
                </a:solidFill>
                <a:latin typeface="+mn-ea"/>
              </a:rPr>
              <a:t>　（長期間同一事業者と契約）</a:t>
            </a:r>
          </a:p>
        </p:txBody>
      </p:sp>
      <p:sp>
        <p:nvSpPr>
          <p:cNvPr id="52" name="正方形/長方形 51">
            <a:extLst>
              <a:ext uri="{FF2B5EF4-FFF2-40B4-BE49-F238E27FC236}">
                <a16:creationId xmlns:a16="http://schemas.microsoft.com/office/drawing/2014/main" id="{BD343198-3556-4C97-92FC-0A4B0894A186}"/>
              </a:ext>
            </a:extLst>
          </p:cNvPr>
          <p:cNvSpPr/>
          <p:nvPr/>
        </p:nvSpPr>
        <p:spPr>
          <a:xfrm>
            <a:off x="444027" y="2967577"/>
            <a:ext cx="2835318" cy="907941"/>
          </a:xfrm>
          <a:prstGeom prst="rect">
            <a:avLst/>
          </a:prstGeom>
        </p:spPr>
        <p:txBody>
          <a:bodyPr wrap="square">
            <a:spAutoFit/>
          </a:bodyPr>
          <a:lstStyle/>
          <a:p>
            <a:pPr marL="285750" indent="-285750" defTabSz="422041">
              <a:buFont typeface="Wingdings" panose="05000000000000000000" pitchFamily="2" charset="2"/>
              <a:buChar char="p"/>
            </a:pPr>
            <a:r>
              <a:rPr lang="ja-JP" altLang="en-US" sz="1300" b="1" dirty="0">
                <a:solidFill>
                  <a:prstClr val="black"/>
                </a:solidFill>
                <a:latin typeface="+mn-ea"/>
              </a:rPr>
              <a:t>システム調達格差</a:t>
            </a:r>
            <a:endParaRPr lang="en-US" altLang="ja-JP" sz="1300" b="1" dirty="0">
              <a:solidFill>
                <a:prstClr val="black"/>
              </a:solidFill>
              <a:latin typeface="+mn-ea"/>
            </a:endParaRPr>
          </a:p>
          <a:p>
            <a:pPr marL="285750" indent="-285750" defTabSz="422041">
              <a:buFont typeface="Wingdings" panose="05000000000000000000" pitchFamily="2" charset="2"/>
              <a:buChar char="p"/>
            </a:pPr>
            <a:endParaRPr lang="en-US" altLang="ja-JP" sz="600" b="1" dirty="0">
              <a:solidFill>
                <a:prstClr val="black"/>
              </a:solidFill>
              <a:latin typeface="+mn-ea"/>
            </a:endParaRPr>
          </a:p>
          <a:p>
            <a:pPr marL="285750" indent="-285750" defTabSz="422041">
              <a:buFont typeface="Wingdings" panose="05000000000000000000" pitchFamily="2" charset="2"/>
              <a:buChar char="p"/>
            </a:pPr>
            <a:r>
              <a:rPr lang="ja-JP" altLang="en-US" sz="1300" b="1" dirty="0">
                <a:solidFill>
                  <a:prstClr val="black"/>
                </a:solidFill>
                <a:latin typeface="+mn-ea"/>
              </a:rPr>
              <a:t>デジタルサービス格差</a:t>
            </a:r>
            <a:endParaRPr lang="en-US" altLang="ja-JP" sz="1300" b="1" dirty="0">
              <a:solidFill>
                <a:prstClr val="black"/>
              </a:solidFill>
              <a:latin typeface="+mn-ea"/>
            </a:endParaRPr>
          </a:p>
          <a:p>
            <a:pPr marL="285750" indent="-285750" defTabSz="422041">
              <a:buFont typeface="Wingdings" panose="05000000000000000000" pitchFamily="2" charset="2"/>
              <a:buChar char="p"/>
            </a:pPr>
            <a:endParaRPr lang="en-US" altLang="ja-JP" sz="600" b="1" dirty="0">
              <a:solidFill>
                <a:prstClr val="black"/>
              </a:solidFill>
              <a:latin typeface="+mn-ea"/>
            </a:endParaRPr>
          </a:p>
          <a:p>
            <a:pPr marL="285750" indent="-285750" defTabSz="422041">
              <a:buFont typeface="Wingdings" panose="05000000000000000000" pitchFamily="2" charset="2"/>
              <a:buChar char="p"/>
            </a:pPr>
            <a:r>
              <a:rPr lang="ja-JP" altLang="en-US" sz="1300" b="1" dirty="0">
                <a:solidFill>
                  <a:prstClr val="black"/>
                </a:solidFill>
                <a:latin typeface="+mn-ea"/>
              </a:rPr>
              <a:t>ガバメントクラウド移行に係る負担</a:t>
            </a:r>
          </a:p>
        </p:txBody>
      </p:sp>
      <p:grpSp>
        <p:nvGrpSpPr>
          <p:cNvPr id="54" name="グループ化 53">
            <a:extLst>
              <a:ext uri="{FF2B5EF4-FFF2-40B4-BE49-F238E27FC236}">
                <a16:creationId xmlns:a16="http://schemas.microsoft.com/office/drawing/2014/main" id="{88FD31C5-78FC-4759-A33D-1E9EC1DC4CF3}"/>
              </a:ext>
            </a:extLst>
          </p:cNvPr>
          <p:cNvGrpSpPr/>
          <p:nvPr/>
        </p:nvGrpSpPr>
        <p:grpSpPr>
          <a:xfrm>
            <a:off x="3720471" y="1306421"/>
            <a:ext cx="1307814" cy="419819"/>
            <a:chOff x="4113753" y="3109160"/>
            <a:chExt cx="855476" cy="360168"/>
          </a:xfrm>
        </p:grpSpPr>
        <p:sp>
          <p:nvSpPr>
            <p:cNvPr id="55" name="角丸四角形 2065">
              <a:extLst>
                <a:ext uri="{FF2B5EF4-FFF2-40B4-BE49-F238E27FC236}">
                  <a16:creationId xmlns:a16="http://schemas.microsoft.com/office/drawing/2014/main" id="{9A119623-DC63-40CD-A78F-8883CA27047C}"/>
                </a:ext>
              </a:extLst>
            </p:cNvPr>
            <p:cNvSpPr/>
            <p:nvPr/>
          </p:nvSpPr>
          <p:spPr>
            <a:xfrm>
              <a:off x="4113753" y="3143976"/>
              <a:ext cx="855476" cy="325352"/>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2400">
                <a:solidFill>
                  <a:prstClr val="white"/>
                </a:solidFill>
                <a:latin typeface="+mn-ea"/>
              </a:endParaRPr>
            </a:p>
          </p:txBody>
        </p:sp>
        <p:sp>
          <p:nvSpPr>
            <p:cNvPr id="56" name="テキスト ボックス 55">
              <a:extLst>
                <a:ext uri="{FF2B5EF4-FFF2-40B4-BE49-F238E27FC236}">
                  <a16:creationId xmlns:a16="http://schemas.microsoft.com/office/drawing/2014/main" id="{B279975B-FADF-47EC-92BD-518C451DFD12}"/>
                </a:ext>
              </a:extLst>
            </p:cNvPr>
            <p:cNvSpPr txBox="1"/>
            <p:nvPr/>
          </p:nvSpPr>
          <p:spPr>
            <a:xfrm>
              <a:off x="4204457" y="3109160"/>
              <a:ext cx="695719" cy="343259"/>
            </a:xfrm>
            <a:prstGeom prst="rect">
              <a:avLst/>
            </a:prstGeom>
            <a:noFill/>
          </p:spPr>
          <p:txBody>
            <a:bodyPr wrap="square" rtlCol="0">
              <a:spAutoFit/>
            </a:bodyPr>
            <a:lstStyle/>
            <a:p>
              <a:pPr algn="ctr" defTabSz="422041"/>
              <a:r>
                <a:rPr kumimoji="1" lang="ja-JP" altLang="en-US" sz="2000" dirty="0">
                  <a:solidFill>
                    <a:prstClr val="white"/>
                  </a:solidFill>
                  <a:latin typeface="+mn-ea"/>
                </a:rPr>
                <a:t>原 因</a:t>
              </a:r>
            </a:p>
          </p:txBody>
        </p:sp>
      </p:grpSp>
      <p:sp>
        <p:nvSpPr>
          <p:cNvPr id="57" name="スライド番号プレースホルダー 55">
            <a:extLst>
              <a:ext uri="{FF2B5EF4-FFF2-40B4-BE49-F238E27FC236}">
                <a16:creationId xmlns:a16="http://schemas.microsoft.com/office/drawing/2014/main" id="{617752B8-3EFD-4BF1-9297-35B7148F62CE}"/>
              </a:ext>
            </a:extLst>
          </p:cNvPr>
          <p:cNvSpPr txBox="1">
            <a:spLocks/>
          </p:cNvSpPr>
          <p:nvPr/>
        </p:nvSpPr>
        <p:spPr>
          <a:xfrm>
            <a:off x="7132830" y="6412028"/>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1282DF9-B026-4488-934B-9C645BD930A4}" type="slidenum">
              <a:rPr kumimoji="1" lang="ja-JP" altLang="en-US" smtClean="0"/>
              <a:pPr/>
              <a:t>58</a:t>
            </a:fld>
            <a:endParaRPr kumimoji="1" lang="ja-JP" altLang="en-US"/>
          </a:p>
        </p:txBody>
      </p:sp>
      <p:sp>
        <p:nvSpPr>
          <p:cNvPr id="58" name="正方形/長方形 57">
            <a:extLst>
              <a:ext uri="{FF2B5EF4-FFF2-40B4-BE49-F238E27FC236}">
                <a16:creationId xmlns:a16="http://schemas.microsoft.com/office/drawing/2014/main" id="{79E12B03-553D-4749-B8B4-33303DF4CCBF}"/>
              </a:ext>
            </a:extLst>
          </p:cNvPr>
          <p:cNvSpPr/>
          <p:nvPr/>
        </p:nvSpPr>
        <p:spPr>
          <a:xfrm>
            <a:off x="4162075" y="3112041"/>
            <a:ext cx="800219" cy="646331"/>
          </a:xfrm>
          <a:prstGeom prst="rect">
            <a:avLst/>
          </a:prstGeom>
        </p:spPr>
        <p:txBody>
          <a:bodyPr wrap="none">
            <a:spAutoFit/>
          </a:bodyPr>
          <a:lstStyle/>
          <a:p>
            <a:pPr algn="ctr" defTabSz="422041"/>
            <a:r>
              <a:rPr lang="ja-JP" altLang="en-US" sz="1200" dirty="0">
                <a:solidFill>
                  <a:srgbClr val="FF0000"/>
                </a:solidFill>
                <a:latin typeface="+mn-ea"/>
              </a:rPr>
              <a:t>調達手法</a:t>
            </a:r>
            <a:endParaRPr lang="en-US" altLang="ja-JP" sz="1200" dirty="0">
              <a:solidFill>
                <a:srgbClr val="FF0000"/>
              </a:solidFill>
              <a:latin typeface="+mn-ea"/>
            </a:endParaRPr>
          </a:p>
          <a:p>
            <a:pPr algn="ctr" defTabSz="422041"/>
            <a:r>
              <a:rPr lang="ja-JP" altLang="en-US" sz="1200" dirty="0">
                <a:solidFill>
                  <a:srgbClr val="FF0000"/>
                </a:solidFill>
                <a:latin typeface="+mn-ea"/>
              </a:rPr>
              <a:t>雇用方法</a:t>
            </a:r>
            <a:endParaRPr lang="en-US" altLang="ja-JP" sz="1200" dirty="0">
              <a:solidFill>
                <a:srgbClr val="FF0000"/>
              </a:solidFill>
              <a:latin typeface="+mn-ea"/>
            </a:endParaRPr>
          </a:p>
          <a:p>
            <a:pPr algn="ctr" defTabSz="422041"/>
            <a:r>
              <a:rPr lang="ja-JP" altLang="en-US" sz="1200" dirty="0">
                <a:solidFill>
                  <a:srgbClr val="FF0000"/>
                </a:solidFill>
                <a:latin typeface="+mn-ea"/>
              </a:rPr>
              <a:t>の制限</a:t>
            </a:r>
            <a:endParaRPr lang="en-US" altLang="ja-JP" sz="1200" dirty="0">
              <a:solidFill>
                <a:srgbClr val="FF0000"/>
              </a:solidFill>
              <a:latin typeface="+mn-ea"/>
            </a:endParaRPr>
          </a:p>
        </p:txBody>
      </p:sp>
      <p:pic>
        <p:nvPicPr>
          <p:cNvPr id="60" name="図 5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14416" y="3135171"/>
            <a:ext cx="447659" cy="447659"/>
          </a:xfrm>
          <a:prstGeom prst="rect">
            <a:avLst/>
          </a:prstGeom>
        </p:spPr>
      </p:pic>
      <p:sp>
        <p:nvSpPr>
          <p:cNvPr id="61" name="正方形/長方形 60">
            <a:extLst>
              <a:ext uri="{FF2B5EF4-FFF2-40B4-BE49-F238E27FC236}">
                <a16:creationId xmlns:a16="http://schemas.microsoft.com/office/drawing/2014/main" id="{B21B27A6-4CE8-4FAB-9019-F73CDCD43731}"/>
              </a:ext>
            </a:extLst>
          </p:cNvPr>
          <p:cNvSpPr/>
          <p:nvPr/>
        </p:nvSpPr>
        <p:spPr>
          <a:xfrm>
            <a:off x="5636063" y="1719236"/>
            <a:ext cx="1824538" cy="338554"/>
          </a:xfrm>
          <a:prstGeom prst="rect">
            <a:avLst/>
          </a:prstGeom>
        </p:spPr>
        <p:txBody>
          <a:bodyPr wrap="none">
            <a:spAutoFit/>
          </a:bodyPr>
          <a:lstStyle/>
          <a:p>
            <a:pPr defTabSz="422041"/>
            <a:r>
              <a:rPr lang="ja-JP" altLang="en-US" sz="1600" dirty="0">
                <a:solidFill>
                  <a:srgbClr val="003A99"/>
                </a:solidFill>
                <a:latin typeface="+mn-ea"/>
              </a:rPr>
              <a:t>デジタル人材の集約</a:t>
            </a:r>
          </a:p>
        </p:txBody>
      </p:sp>
      <p:pic>
        <p:nvPicPr>
          <p:cNvPr id="62" name="図 61">
            <a:extLst>
              <a:ext uri="{FF2B5EF4-FFF2-40B4-BE49-F238E27FC236}">
                <a16:creationId xmlns:a16="http://schemas.microsoft.com/office/drawing/2014/main" id="{09DB7158-82F9-4FF4-ACC6-1CFEB4B1153D}"/>
              </a:ext>
            </a:extLst>
          </p:cNvPr>
          <p:cNvPicPr>
            <a:picLocks noChangeAspect="1"/>
          </p:cNvPicPr>
          <p:nvPr/>
        </p:nvPicPr>
        <p:blipFill>
          <a:blip r:embed="rId3"/>
          <a:stretch>
            <a:fillRect/>
          </a:stretch>
        </p:blipFill>
        <p:spPr>
          <a:xfrm flipV="1">
            <a:off x="5468707" y="1797452"/>
            <a:ext cx="169144" cy="169144"/>
          </a:xfrm>
          <a:prstGeom prst="rect">
            <a:avLst/>
          </a:prstGeom>
        </p:spPr>
      </p:pic>
      <p:sp>
        <p:nvSpPr>
          <p:cNvPr id="65" name="正方形/長方形 64"/>
          <p:cNvSpPr/>
          <p:nvPr/>
        </p:nvSpPr>
        <p:spPr>
          <a:xfrm>
            <a:off x="5403831" y="1974586"/>
            <a:ext cx="3457998" cy="461665"/>
          </a:xfrm>
          <a:prstGeom prst="rect">
            <a:avLst/>
          </a:prstGeom>
        </p:spPr>
        <p:txBody>
          <a:bodyPr wrap="none">
            <a:spAutoFit/>
          </a:bodyPr>
          <a:lstStyle/>
          <a:p>
            <a:r>
              <a:rPr lang="en-US" altLang="ja-JP" sz="1200" dirty="0">
                <a:solidFill>
                  <a:srgbClr val="000000"/>
                </a:solidFill>
                <a:latin typeface="+mn-ea"/>
              </a:rPr>
              <a:t>ICT</a:t>
            </a:r>
            <a:r>
              <a:rPr lang="ja-JP" altLang="en-US" sz="1200" dirty="0">
                <a:solidFill>
                  <a:srgbClr val="000000"/>
                </a:solidFill>
                <a:latin typeface="+mn-ea"/>
              </a:rPr>
              <a:t>スキルを持ったデジタル人材の活躍のために必要な</a:t>
            </a:r>
            <a:endParaRPr lang="en-US" altLang="ja-JP" sz="1200" dirty="0">
              <a:solidFill>
                <a:srgbClr val="000000"/>
              </a:solidFill>
              <a:latin typeface="+mn-ea"/>
            </a:endParaRPr>
          </a:p>
          <a:p>
            <a:r>
              <a:rPr lang="ja-JP" altLang="en-US" sz="1200" dirty="0">
                <a:solidFill>
                  <a:srgbClr val="000000"/>
                </a:solidFill>
                <a:latin typeface="+mn-ea"/>
              </a:rPr>
              <a:t>雇用方法や組織体制を検討する</a:t>
            </a:r>
            <a:endParaRPr lang="ja-JP" altLang="en-US" sz="1200" dirty="0">
              <a:latin typeface="+mn-ea"/>
            </a:endParaRPr>
          </a:p>
        </p:txBody>
      </p:sp>
      <p:sp>
        <p:nvSpPr>
          <p:cNvPr id="68" name="テキスト ボックス 67"/>
          <p:cNvSpPr txBox="1"/>
          <p:nvPr/>
        </p:nvSpPr>
        <p:spPr>
          <a:xfrm>
            <a:off x="2245430" y="624424"/>
            <a:ext cx="4411785" cy="369332"/>
          </a:xfrm>
          <a:prstGeom prst="rect">
            <a:avLst/>
          </a:prstGeom>
          <a:noFill/>
        </p:spPr>
        <p:txBody>
          <a:bodyPr wrap="none" rtlCol="0">
            <a:spAutoFit/>
          </a:bodyPr>
          <a:lstStyle/>
          <a:p>
            <a:r>
              <a:rPr kumimoji="1" lang="ja-JP" altLang="en-US" b="1" dirty="0"/>
              <a:t>大阪のデジタル課題は山積、かつ、待ったなし</a:t>
            </a:r>
          </a:p>
        </p:txBody>
      </p:sp>
      <p:sp>
        <p:nvSpPr>
          <p:cNvPr id="8" name="四角形: 角を丸くする 7">
            <a:extLst>
              <a:ext uri="{FF2B5EF4-FFF2-40B4-BE49-F238E27FC236}">
                <a16:creationId xmlns:a16="http://schemas.microsoft.com/office/drawing/2014/main" id="{8B236D00-C879-4D48-B230-45BCD0F40333}"/>
              </a:ext>
            </a:extLst>
          </p:cNvPr>
          <p:cNvSpPr/>
          <p:nvPr/>
        </p:nvSpPr>
        <p:spPr>
          <a:xfrm>
            <a:off x="3385585" y="6106868"/>
            <a:ext cx="5476244" cy="578882"/>
          </a:xfrm>
          <a:prstGeom prst="roundRect">
            <a:avLst/>
          </a:prstGeom>
          <a:solidFill>
            <a:schemeClr val="accent6">
              <a:lumMod val="20000"/>
              <a:lumOff val="80000"/>
            </a:schemeClr>
          </a:solidFill>
        </p:spPr>
        <p:txBody>
          <a:bodyPr wrap="square">
            <a:spAutoFit/>
          </a:bodyPr>
          <a:lstStyle/>
          <a:p>
            <a:r>
              <a:rPr lang="ja-JP" altLang="en-US" sz="1400" dirty="0"/>
              <a:t>２で示される解決方策を実践するための推進体制を具体化。持続可能な新事業体の設置も一つの選択肢として検討し、</a:t>
            </a:r>
            <a:r>
              <a:rPr lang="en-US" altLang="ja-JP" sz="1400" dirty="0"/>
              <a:t>2022</a:t>
            </a:r>
            <a:r>
              <a:rPr lang="ja-JP" altLang="en-US" sz="1400" dirty="0"/>
              <a:t>年夏までに明示</a:t>
            </a:r>
          </a:p>
        </p:txBody>
      </p:sp>
      <p:sp>
        <p:nvSpPr>
          <p:cNvPr id="63" name="角丸四角形 21">
            <a:extLst>
              <a:ext uri="{FF2B5EF4-FFF2-40B4-BE49-F238E27FC236}">
                <a16:creationId xmlns:a16="http://schemas.microsoft.com/office/drawing/2014/main" id="{B0276F18-57F5-4E76-A9A8-327BDE332472}"/>
              </a:ext>
            </a:extLst>
          </p:cNvPr>
          <p:cNvSpPr/>
          <p:nvPr/>
        </p:nvSpPr>
        <p:spPr>
          <a:xfrm>
            <a:off x="419542" y="1027115"/>
            <a:ext cx="2749586" cy="323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62">
              <a:solidFill>
                <a:prstClr val="white"/>
              </a:solidFill>
              <a:latin typeface="Calibri" panose="020F0502020204030204"/>
              <a:ea typeface="游ゴシック" panose="020B0400000000000000" pitchFamily="50" charset="-128"/>
            </a:endParaRPr>
          </a:p>
        </p:txBody>
      </p:sp>
      <p:sp>
        <p:nvSpPr>
          <p:cNvPr id="64" name="正方形/長方形 63">
            <a:extLst>
              <a:ext uri="{FF2B5EF4-FFF2-40B4-BE49-F238E27FC236}">
                <a16:creationId xmlns:a16="http://schemas.microsoft.com/office/drawing/2014/main" id="{C10FFD3D-388D-4C18-A662-A25932C97D39}"/>
              </a:ext>
            </a:extLst>
          </p:cNvPr>
          <p:cNvSpPr/>
          <p:nvPr/>
        </p:nvSpPr>
        <p:spPr>
          <a:xfrm>
            <a:off x="603646" y="1017055"/>
            <a:ext cx="2214736" cy="323165"/>
          </a:xfrm>
          <a:prstGeom prst="rect">
            <a:avLst/>
          </a:prstGeom>
        </p:spPr>
        <p:txBody>
          <a:bodyPr wrap="square">
            <a:spAutoFit/>
          </a:bodyPr>
          <a:lstStyle/>
          <a:p>
            <a:pPr algn="ctr" defTabSz="422041">
              <a:lnSpc>
                <a:spcPts val="1800"/>
              </a:lnSpc>
            </a:pPr>
            <a:r>
              <a:rPr lang="ja-JP" altLang="ja-JP" sz="1600" b="1" dirty="0">
                <a:solidFill>
                  <a:prstClr val="white"/>
                </a:solidFill>
                <a:latin typeface="+mn-ea"/>
                <a:cs typeface="Arial" panose="020B0604020202020204" pitchFamily="34" charset="0"/>
              </a:rPr>
              <a:t>大阪</a:t>
            </a:r>
            <a:r>
              <a:rPr lang="ja-JP" altLang="en-US" sz="1600" b="1" dirty="0">
                <a:solidFill>
                  <a:prstClr val="white"/>
                </a:solidFill>
                <a:latin typeface="+mn-ea"/>
                <a:cs typeface="Arial" panose="020B0604020202020204" pitchFamily="34" charset="0"/>
              </a:rPr>
              <a:t>のデジタル課題</a:t>
            </a:r>
            <a:endParaRPr lang="ja-JP" altLang="ja-JP" sz="1600" b="1" dirty="0">
              <a:solidFill>
                <a:prstClr val="white"/>
              </a:solidFill>
              <a:latin typeface="+mn-ea"/>
              <a:cs typeface="ＭＳ Ｐゴシック" panose="020B0600070205080204" pitchFamily="50" charset="-128"/>
            </a:endParaRPr>
          </a:p>
        </p:txBody>
      </p:sp>
      <p:sp>
        <p:nvSpPr>
          <p:cNvPr id="21" name="二等辺三角形 20">
            <a:extLst>
              <a:ext uri="{FF2B5EF4-FFF2-40B4-BE49-F238E27FC236}">
                <a16:creationId xmlns:a16="http://schemas.microsoft.com/office/drawing/2014/main" id="{248F9ABD-FC6E-4F48-9525-64D0D4A6210B}"/>
              </a:ext>
            </a:extLst>
          </p:cNvPr>
          <p:cNvSpPr/>
          <p:nvPr/>
        </p:nvSpPr>
        <p:spPr>
          <a:xfrm rot="10800000">
            <a:off x="2673055" y="3939415"/>
            <a:ext cx="3402647" cy="264458"/>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AD49365F-E294-4899-AE21-4EC5E65F2B62}"/>
              </a:ext>
            </a:extLst>
          </p:cNvPr>
          <p:cNvSpPr txBox="1"/>
          <p:nvPr/>
        </p:nvSpPr>
        <p:spPr>
          <a:xfrm>
            <a:off x="1388625" y="4244556"/>
            <a:ext cx="5971507" cy="369332"/>
          </a:xfrm>
          <a:prstGeom prst="rect">
            <a:avLst/>
          </a:prstGeom>
          <a:noFill/>
        </p:spPr>
        <p:txBody>
          <a:bodyPr wrap="none" rtlCol="0">
            <a:spAutoFit/>
          </a:bodyPr>
          <a:lstStyle/>
          <a:p>
            <a:r>
              <a:rPr kumimoji="1" lang="ja-JP" altLang="en-US" b="1" dirty="0"/>
              <a:t>デジタル課題の抜本的な解決に向けて、改革推進体制を構築</a:t>
            </a:r>
          </a:p>
        </p:txBody>
      </p:sp>
      <p:sp>
        <p:nvSpPr>
          <p:cNvPr id="34" name="正方形/長方形 33">
            <a:extLst>
              <a:ext uri="{FF2B5EF4-FFF2-40B4-BE49-F238E27FC236}">
                <a16:creationId xmlns:a16="http://schemas.microsoft.com/office/drawing/2014/main" id="{B5ECF33C-B0EE-46B2-BFA4-1A5BD1F72536}"/>
              </a:ext>
            </a:extLst>
          </p:cNvPr>
          <p:cNvSpPr/>
          <p:nvPr/>
        </p:nvSpPr>
        <p:spPr>
          <a:xfrm>
            <a:off x="397127" y="4693389"/>
            <a:ext cx="2882217" cy="584775"/>
          </a:xfrm>
          <a:prstGeom prst="rect">
            <a:avLst/>
          </a:prstGeom>
          <a:solidFill>
            <a:schemeClr val="accent6">
              <a:lumMod val="60000"/>
              <a:lumOff val="40000"/>
            </a:schemeClr>
          </a:solidFill>
        </p:spPr>
        <p:txBody>
          <a:bodyPr wrap="square">
            <a:spAutoFit/>
          </a:bodyPr>
          <a:lstStyle/>
          <a:p>
            <a:r>
              <a:rPr lang="ja-JP" altLang="en-US" sz="1600" b="1" dirty="0"/>
              <a:t>１．３つの領域のデジタル課題</a:t>
            </a:r>
            <a:endParaRPr lang="en-US" altLang="ja-JP" sz="1600" b="1" dirty="0"/>
          </a:p>
          <a:p>
            <a:r>
              <a:rPr lang="ja-JP" altLang="en-US" sz="1600" b="1" dirty="0"/>
              <a:t>　　　を運用段階から見極め</a:t>
            </a:r>
          </a:p>
        </p:txBody>
      </p:sp>
      <p:sp>
        <p:nvSpPr>
          <p:cNvPr id="36" name="正方形/長方形 35">
            <a:extLst>
              <a:ext uri="{FF2B5EF4-FFF2-40B4-BE49-F238E27FC236}">
                <a16:creationId xmlns:a16="http://schemas.microsoft.com/office/drawing/2014/main" id="{96E65026-CC69-48C7-B61A-6D8CBA300748}"/>
              </a:ext>
            </a:extLst>
          </p:cNvPr>
          <p:cNvSpPr/>
          <p:nvPr/>
        </p:nvSpPr>
        <p:spPr>
          <a:xfrm>
            <a:off x="397127" y="5403425"/>
            <a:ext cx="2882217" cy="584775"/>
          </a:xfrm>
          <a:prstGeom prst="rect">
            <a:avLst/>
          </a:prstGeom>
          <a:solidFill>
            <a:schemeClr val="accent6">
              <a:lumMod val="60000"/>
              <a:lumOff val="40000"/>
            </a:schemeClr>
          </a:solidFill>
        </p:spPr>
        <p:txBody>
          <a:bodyPr wrap="square">
            <a:spAutoFit/>
          </a:bodyPr>
          <a:lstStyle/>
          <a:p>
            <a:r>
              <a:rPr lang="ja-JP" altLang="en-US" sz="1600" b="1" dirty="0"/>
              <a:t>２．課題を解決するための具体</a:t>
            </a:r>
            <a:endParaRPr lang="en-US" altLang="ja-JP" sz="1600" b="1" dirty="0"/>
          </a:p>
          <a:p>
            <a:r>
              <a:rPr lang="ja-JP" altLang="en-US" sz="1600" b="1" dirty="0"/>
              <a:t>　　　的な方法論を設計</a:t>
            </a:r>
          </a:p>
        </p:txBody>
      </p:sp>
      <p:sp>
        <p:nvSpPr>
          <p:cNvPr id="39" name="正方形/長方形 38">
            <a:extLst>
              <a:ext uri="{FF2B5EF4-FFF2-40B4-BE49-F238E27FC236}">
                <a16:creationId xmlns:a16="http://schemas.microsoft.com/office/drawing/2014/main" id="{B25C0863-8217-4436-8713-BF83D202B353}"/>
              </a:ext>
            </a:extLst>
          </p:cNvPr>
          <p:cNvSpPr/>
          <p:nvPr/>
        </p:nvSpPr>
        <p:spPr>
          <a:xfrm>
            <a:off x="397127" y="6119641"/>
            <a:ext cx="2882217" cy="584775"/>
          </a:xfrm>
          <a:prstGeom prst="rect">
            <a:avLst/>
          </a:prstGeom>
          <a:solidFill>
            <a:schemeClr val="accent6">
              <a:lumMod val="60000"/>
              <a:lumOff val="40000"/>
            </a:schemeClr>
          </a:solidFill>
        </p:spPr>
        <p:txBody>
          <a:bodyPr wrap="square">
            <a:spAutoFit/>
          </a:bodyPr>
          <a:lstStyle/>
          <a:p>
            <a:r>
              <a:rPr lang="ja-JP" altLang="en-US" sz="1600" b="1" dirty="0"/>
              <a:t>３．抜本的な解決策を明示</a:t>
            </a:r>
            <a:endParaRPr lang="en-US" altLang="ja-JP" sz="1600" b="1" dirty="0"/>
          </a:p>
          <a:p>
            <a:endParaRPr lang="ja-JP" altLang="en-US" sz="1600" b="1" dirty="0"/>
          </a:p>
        </p:txBody>
      </p:sp>
      <p:sp>
        <p:nvSpPr>
          <p:cNvPr id="42" name="四角形: 角を丸くする 41">
            <a:extLst>
              <a:ext uri="{FF2B5EF4-FFF2-40B4-BE49-F238E27FC236}">
                <a16:creationId xmlns:a16="http://schemas.microsoft.com/office/drawing/2014/main" id="{3B40F2A3-B4DD-4960-A096-C04DE69C2344}"/>
              </a:ext>
            </a:extLst>
          </p:cNvPr>
          <p:cNvSpPr/>
          <p:nvPr/>
        </p:nvSpPr>
        <p:spPr>
          <a:xfrm>
            <a:off x="3385585" y="4708449"/>
            <a:ext cx="5476244" cy="576000"/>
          </a:xfrm>
          <a:prstGeom prst="roundRect">
            <a:avLst/>
          </a:prstGeom>
          <a:solidFill>
            <a:schemeClr val="accent6">
              <a:lumMod val="20000"/>
              <a:lumOff val="80000"/>
            </a:schemeClr>
          </a:solidFill>
        </p:spPr>
        <p:txBody>
          <a:bodyPr wrap="square">
            <a:noAutofit/>
          </a:bodyPr>
          <a:lstStyle/>
          <a:p>
            <a:r>
              <a:rPr lang="ja-JP" altLang="en-US" sz="1400" dirty="0"/>
              <a:t>①</a:t>
            </a:r>
            <a:r>
              <a:rPr lang="ja-JP" altLang="en-US" sz="1400" dirty="0" smtClean="0"/>
              <a:t>府庁</a:t>
            </a:r>
            <a:r>
              <a:rPr lang="en-US" altLang="ja-JP" sz="1400" dirty="0" smtClean="0"/>
              <a:t>DX</a:t>
            </a:r>
            <a:r>
              <a:rPr lang="ja-JP" altLang="en-US" sz="1400" dirty="0" err="1" smtClean="0"/>
              <a:t>、</a:t>
            </a:r>
            <a:r>
              <a:rPr lang="ja-JP" altLang="en-US" sz="1400" dirty="0"/>
              <a:t>②市町村</a:t>
            </a:r>
            <a:r>
              <a:rPr lang="en-US" altLang="ja-JP" sz="1400" dirty="0"/>
              <a:t>DX</a:t>
            </a:r>
            <a:r>
              <a:rPr lang="ja-JP" altLang="en-US" sz="1400" dirty="0"/>
              <a:t>支援、③スマートシティ、それぞれの領域について、現場の運用に踏み込んだ課題の見極めを行う</a:t>
            </a:r>
          </a:p>
        </p:txBody>
      </p:sp>
      <p:sp>
        <p:nvSpPr>
          <p:cNvPr id="46" name="四角形: 角を丸くする 45">
            <a:extLst>
              <a:ext uri="{FF2B5EF4-FFF2-40B4-BE49-F238E27FC236}">
                <a16:creationId xmlns:a16="http://schemas.microsoft.com/office/drawing/2014/main" id="{12CC9EEE-31DC-456E-A872-15888217C014}"/>
              </a:ext>
            </a:extLst>
          </p:cNvPr>
          <p:cNvSpPr/>
          <p:nvPr/>
        </p:nvSpPr>
        <p:spPr>
          <a:xfrm>
            <a:off x="3385585" y="5392515"/>
            <a:ext cx="5476244" cy="578882"/>
          </a:xfrm>
          <a:prstGeom prst="roundRect">
            <a:avLst/>
          </a:prstGeom>
          <a:solidFill>
            <a:schemeClr val="accent6">
              <a:lumMod val="20000"/>
              <a:lumOff val="80000"/>
            </a:schemeClr>
          </a:solidFill>
        </p:spPr>
        <p:txBody>
          <a:bodyPr wrap="square">
            <a:spAutoFit/>
          </a:bodyPr>
          <a:lstStyle/>
          <a:p>
            <a:r>
              <a:rPr lang="ja-JP" altLang="en-US" sz="1400" dirty="0"/>
              <a:t>デジタル課題を抜本的に解決する、①デジタル人材戦略の構築、②デジタルルールの共通化、③新しい調達のあり方などについて、制度設計</a:t>
            </a:r>
            <a:endParaRPr lang="en-US" altLang="ja-JP" sz="1600" b="1" dirty="0"/>
          </a:p>
        </p:txBody>
      </p:sp>
      <p:pic>
        <p:nvPicPr>
          <p:cNvPr id="51" name="図 50"/>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443942" y="190954"/>
            <a:ext cx="608962" cy="403200"/>
          </a:xfrm>
          <a:prstGeom prst="rect">
            <a:avLst/>
          </a:prstGeom>
        </p:spPr>
      </p:pic>
      <p:pic>
        <p:nvPicPr>
          <p:cNvPr id="4" name="図 3"/>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719060" y="1889779"/>
            <a:ext cx="438369" cy="438369"/>
          </a:xfrm>
          <a:prstGeom prst="rect">
            <a:avLst/>
          </a:prstGeom>
        </p:spPr>
      </p:pic>
      <p:pic>
        <p:nvPicPr>
          <p:cNvPr id="6" name="図 5"/>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2760000">
            <a:off x="3748449" y="1811369"/>
            <a:ext cx="181490" cy="181490"/>
          </a:xfrm>
          <a:prstGeom prst="rect">
            <a:avLst/>
          </a:prstGeom>
        </p:spPr>
      </p:pic>
    </p:spTree>
    <p:extLst>
      <p:ext uri="{BB962C8B-B14F-4D97-AF65-F5344CB8AC3E}">
        <p14:creationId xmlns:p14="http://schemas.microsoft.com/office/powerpoint/2010/main" val="3892895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kumimoji="1" lang="ja-JP" altLang="en-US" dirty="0"/>
              <a:t>大阪スマートシティ戦略</a:t>
            </a:r>
            <a:r>
              <a:rPr kumimoji="1" lang="en-US" altLang="ja-JP" dirty="0"/>
              <a:t>ver.1.0</a:t>
            </a:r>
            <a:r>
              <a:rPr kumimoji="1" lang="ja-JP" altLang="en-US" dirty="0"/>
              <a:t>の概要（１）</a:t>
            </a:r>
          </a:p>
        </p:txBody>
      </p:sp>
      <p:sp>
        <p:nvSpPr>
          <p:cNvPr id="4"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6" name="テキスト プレースホルダー 4">
            <a:extLst>
              <a:ext uri="{FF2B5EF4-FFF2-40B4-BE49-F238E27FC236}">
                <a16:creationId xmlns:a16="http://schemas.microsoft.com/office/drawing/2014/main" id="{D207E923-8E34-4A1E-91AE-898F7C69D87A}"/>
              </a:ext>
            </a:extLst>
          </p:cNvPr>
          <p:cNvSpPr>
            <a:spLocks noGrp="1"/>
          </p:cNvSpPr>
          <p:nvPr>
            <p:ph type="body" sz="quarter" idx="13"/>
          </p:nvPr>
        </p:nvSpPr>
        <p:spPr/>
        <p:txBody>
          <a:bodyPr>
            <a:normAutofit/>
          </a:bodyPr>
          <a:lstStyle/>
          <a:p>
            <a:r>
              <a:rPr lang="ja-JP" altLang="en-US" dirty="0"/>
              <a:t>序章　大阪スマートシティ戦略について</a:t>
            </a:r>
          </a:p>
        </p:txBody>
      </p:sp>
      <p:sp>
        <p:nvSpPr>
          <p:cNvPr id="25" name="テキスト ボックス 24">
            <a:extLst>
              <a:ext uri="{FF2B5EF4-FFF2-40B4-BE49-F238E27FC236}">
                <a16:creationId xmlns:a16="http://schemas.microsoft.com/office/drawing/2014/main" id="{0542531E-F54E-4614-A6E8-477EC1D7C3E2}"/>
              </a:ext>
            </a:extLst>
          </p:cNvPr>
          <p:cNvSpPr txBox="1"/>
          <p:nvPr/>
        </p:nvSpPr>
        <p:spPr>
          <a:xfrm>
            <a:off x="318324" y="732595"/>
            <a:ext cx="8498540" cy="153888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大阪府・大阪市では、住民にとって「豊かで利便性の高い都市生活」を未来像のひとつとする副首都の実現と、「いのち輝く未来社会のデザイン」をテーマとする大阪・関西万博を成功に導くことなどを</a:t>
            </a:r>
            <a:r>
              <a:rPr kumimoji="1" lang="ja-JP" altLang="en-US" sz="1600" b="0" i="0" u="none" strike="noStrike" kern="1200" cap="none" spc="0" normalizeH="0" baseline="0" noProof="0" dirty="0">
                <a:ln>
                  <a:noFill/>
                </a:ln>
                <a:effectLst/>
                <a:uLnTx/>
                <a:uFillTx/>
                <a:latin typeface="Meiryo UI"/>
                <a:ea typeface="Meiryo UI"/>
                <a:cs typeface="+mn-cs"/>
              </a:rPr>
              <a:t>目標に、「住民の</a:t>
            </a:r>
            <a:r>
              <a:rPr kumimoji="1" lang="en-US" altLang="ja-JP" sz="1600" b="0" i="0" u="none" strike="noStrike" kern="1200" cap="none" spc="0" normalizeH="0" baseline="0" noProof="0" dirty="0">
                <a:ln>
                  <a:noFill/>
                </a:ln>
                <a:effectLst/>
                <a:uLnTx/>
                <a:uFillTx/>
                <a:latin typeface="Meiryo UI"/>
                <a:ea typeface="Meiryo UI"/>
                <a:cs typeface="+mn-cs"/>
              </a:rPr>
              <a:t>QoL</a:t>
            </a:r>
            <a:r>
              <a:rPr kumimoji="1" lang="ja-JP" altLang="en-US" sz="1600" b="0" i="0" u="none" strike="noStrike" kern="1200" cap="none" spc="0" normalizeH="0" baseline="0" noProof="0" dirty="0">
                <a:ln>
                  <a:noFill/>
                </a:ln>
                <a:effectLst/>
                <a:uLnTx/>
                <a:uFillTx/>
                <a:latin typeface="Meiryo UI"/>
                <a:ea typeface="Meiryo UI"/>
                <a:cs typeface="+mn-cs"/>
              </a:rPr>
              <a:t>向上」を主目的とした、</a:t>
            </a:r>
            <a:r>
              <a:rPr kumimoji="1" lang="en-US" altLang="ja-JP" sz="1600" b="0" i="0" u="none" strike="noStrike" kern="1200" cap="none" spc="0" normalizeH="0" baseline="0" noProof="0" dirty="0">
                <a:ln>
                  <a:noFill/>
                </a:ln>
                <a:effectLst/>
                <a:uLnTx/>
                <a:uFillTx/>
                <a:latin typeface="Meiryo UI"/>
                <a:ea typeface="Meiryo UI"/>
                <a:cs typeface="+mn-cs"/>
              </a:rPr>
              <a:t>『</a:t>
            </a:r>
            <a:r>
              <a:rPr kumimoji="1" lang="ja-JP" altLang="en-US" sz="1600" b="0" i="0" u="none" strike="noStrike" kern="1200" cap="none" spc="0" normalizeH="0" baseline="0" noProof="0" dirty="0">
                <a:ln>
                  <a:noFill/>
                </a:ln>
                <a:effectLst/>
                <a:uLnTx/>
                <a:uFillTx/>
                <a:latin typeface="Meiryo UI"/>
                <a:ea typeface="Meiryo UI"/>
                <a:cs typeface="+mn-cs"/>
              </a:rPr>
              <a:t>スマートシティ戦略</a:t>
            </a:r>
            <a:r>
              <a:rPr kumimoji="1" lang="en-US" altLang="ja-JP" sz="1600" b="0" i="0" u="none" strike="noStrike" kern="1200" cap="none" spc="0" normalizeH="0" baseline="0" noProof="0" dirty="0">
                <a:ln>
                  <a:noFill/>
                </a:ln>
                <a:effectLst/>
                <a:uLnTx/>
                <a:uFillTx/>
                <a:latin typeface="Meiryo UI"/>
                <a:ea typeface="Meiryo UI"/>
                <a:cs typeface="+mn-cs"/>
              </a:rPr>
              <a:t>ver.1.0』</a:t>
            </a:r>
            <a:r>
              <a:rPr kumimoji="1" lang="ja-JP" altLang="en-US" sz="1600" b="0" i="0" u="none" strike="noStrike" kern="1200" cap="none" spc="0" normalizeH="0" baseline="0" noProof="0" dirty="0">
                <a:ln>
                  <a:noFill/>
                </a:ln>
                <a:effectLst/>
                <a:uLnTx/>
                <a:uFillTx/>
                <a:latin typeface="Meiryo UI"/>
                <a:ea typeface="Meiryo UI"/>
                <a:cs typeface="+mn-cs"/>
              </a:rPr>
              <a:t>を</a:t>
            </a:r>
            <a:r>
              <a:rPr kumimoji="1" lang="en-US" altLang="ja-JP" sz="1600" b="0" i="0" u="none" strike="noStrike" kern="1200" cap="none" spc="0" normalizeH="0" baseline="0" noProof="0" dirty="0">
                <a:ln>
                  <a:noFill/>
                </a:ln>
                <a:effectLst/>
                <a:uLnTx/>
                <a:uFillTx/>
                <a:latin typeface="Meiryo UI"/>
                <a:ea typeface="Meiryo UI"/>
                <a:cs typeface="+mn-cs"/>
              </a:rPr>
              <a:t>2020</a:t>
            </a:r>
            <a:r>
              <a:rPr kumimoji="1" lang="ja-JP" altLang="en-US" sz="1600" b="0" i="0" u="none" strike="noStrike" kern="1200" cap="none" spc="0" normalizeH="0" baseline="0" noProof="0" dirty="0">
                <a:ln>
                  <a:noFill/>
                </a:ln>
                <a:effectLst/>
                <a:uLnTx/>
                <a:uFillTx/>
                <a:latin typeface="Meiryo UI"/>
                <a:ea typeface="Meiryo UI"/>
                <a:cs typeface="+mn-cs"/>
              </a:rPr>
              <a:t>年</a:t>
            </a:r>
            <a:r>
              <a:rPr kumimoji="1" lang="en-US" altLang="ja-JP" sz="1600" b="0" i="0" u="none" strike="noStrike" kern="1200" cap="none" spc="0" normalizeH="0" baseline="0" noProof="0" dirty="0">
                <a:ln>
                  <a:noFill/>
                </a:ln>
                <a:effectLst/>
                <a:uLnTx/>
                <a:uFillTx/>
                <a:latin typeface="Meiryo UI"/>
                <a:ea typeface="Meiryo UI"/>
                <a:cs typeface="+mn-cs"/>
              </a:rPr>
              <a:t>3</a:t>
            </a:r>
            <a:r>
              <a:rPr kumimoji="1" lang="ja-JP" altLang="en-US" sz="1600" b="0" i="0" u="none" strike="noStrike" kern="1200" cap="none" spc="0" normalizeH="0" baseline="0" noProof="0" dirty="0">
                <a:ln>
                  <a:noFill/>
                </a:ln>
                <a:effectLst/>
                <a:uLnTx/>
                <a:uFillTx/>
                <a:latin typeface="Meiryo UI"/>
                <a:ea typeface="Meiryo UI"/>
                <a:cs typeface="+mn-cs"/>
              </a:rPr>
              <a:t>月に策定。</a:t>
            </a:r>
            <a:endParaRPr kumimoji="1" lang="en-US" altLang="ja-JP" sz="1600" b="0" i="0" u="none" strike="noStrike" kern="1200" cap="none" spc="0" normalizeH="0" baseline="0" noProof="0" dirty="0">
              <a:ln>
                <a:noFill/>
              </a:ln>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400" b="0" i="0" u="none" strike="noStrike" kern="1200" cap="none" spc="0" normalizeH="0" baseline="0" noProof="0" dirty="0">
              <a:ln>
                <a:noFill/>
              </a:ln>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effectLst/>
                <a:uLnTx/>
                <a:uFillTx/>
                <a:latin typeface="Meiryo UI"/>
                <a:ea typeface="Meiryo UI"/>
                <a:cs typeface="+mn-cs"/>
              </a:rPr>
              <a:t>また、「住民の</a:t>
            </a:r>
            <a:r>
              <a:rPr kumimoji="1" lang="en-US" altLang="ja-JP" sz="1600" b="0" i="0" u="none" strike="noStrike" kern="1200" cap="none" spc="0" normalizeH="0" baseline="0" noProof="0" dirty="0">
                <a:ln>
                  <a:noFill/>
                </a:ln>
                <a:effectLst/>
                <a:uLnTx/>
                <a:uFillTx/>
                <a:latin typeface="Meiryo UI"/>
                <a:ea typeface="Meiryo UI"/>
                <a:cs typeface="+mn-cs"/>
              </a:rPr>
              <a:t>QoL</a:t>
            </a:r>
            <a:r>
              <a:rPr kumimoji="1" lang="ja-JP" altLang="en-US" sz="1600" b="0" i="0" u="none" strike="noStrike" kern="1200" cap="none" spc="0" normalizeH="0" baseline="0" noProof="0" dirty="0">
                <a:ln>
                  <a:noFill/>
                </a:ln>
                <a:effectLst/>
                <a:uLnTx/>
                <a:uFillTx/>
                <a:latin typeface="Meiryo UI"/>
                <a:ea typeface="Meiryo UI"/>
                <a:cs typeface="+mn-cs"/>
              </a:rPr>
              <a:t>向上」に加え、企業との協業による「公民連携」と、技術実験に留まらない「社</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会実装」を基本的な方針として、これまで様々なプロジェクトを展開してきている。</a:t>
            </a:r>
          </a:p>
        </p:txBody>
      </p:sp>
      <p:pic>
        <p:nvPicPr>
          <p:cNvPr id="26" name="図 25"/>
          <p:cNvPicPr>
            <a:picLocks noChangeAspect="1"/>
          </p:cNvPicPr>
          <p:nvPr/>
        </p:nvPicPr>
        <p:blipFill>
          <a:blip r:embed="rId3"/>
          <a:stretch>
            <a:fillRect/>
          </a:stretch>
        </p:blipFill>
        <p:spPr>
          <a:xfrm>
            <a:off x="1013369" y="2439043"/>
            <a:ext cx="7068746" cy="4198389"/>
          </a:xfrm>
          <a:prstGeom prst="rect">
            <a:avLst/>
          </a:prstGeom>
        </p:spPr>
      </p:pic>
    </p:spTree>
    <p:extLst>
      <p:ext uri="{BB962C8B-B14F-4D97-AF65-F5344CB8AC3E}">
        <p14:creationId xmlns:p14="http://schemas.microsoft.com/office/powerpoint/2010/main" val="21487078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35654F-8954-4C04-9395-74F4E90B3E9A}"/>
              </a:ext>
            </a:extLst>
          </p:cNvPr>
          <p:cNvSpPr>
            <a:spLocks noGrp="1"/>
          </p:cNvSpPr>
          <p:nvPr>
            <p:ph type="title"/>
          </p:nvPr>
        </p:nvSpPr>
        <p:spPr/>
        <p:txBody>
          <a:bodyPr/>
          <a:lstStyle/>
          <a:p>
            <a:r>
              <a:rPr kumimoji="1" lang="ja-JP" altLang="en-US" dirty="0"/>
              <a:t>大阪におけるスマートシティ推進／デジタル改革に向けた課題</a:t>
            </a:r>
          </a:p>
        </p:txBody>
      </p:sp>
      <p:sp>
        <p:nvSpPr>
          <p:cNvPr id="3" name="スライド番号プレースホルダー 2">
            <a:extLst>
              <a:ext uri="{FF2B5EF4-FFF2-40B4-BE49-F238E27FC236}">
                <a16:creationId xmlns:a16="http://schemas.microsoft.com/office/drawing/2014/main" id="{0B65767C-8389-4545-8211-D7068CDA74F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5" name="テキスト プレースホルダー 4">
            <a:extLst>
              <a:ext uri="{FF2B5EF4-FFF2-40B4-BE49-F238E27FC236}">
                <a16:creationId xmlns:a16="http://schemas.microsoft.com/office/drawing/2014/main" id="{D207E923-8E34-4A1E-91AE-898F7C69D87A}"/>
              </a:ext>
            </a:extLst>
          </p:cNvPr>
          <p:cNvSpPr>
            <a:spLocks noGrp="1"/>
          </p:cNvSpPr>
          <p:nvPr>
            <p:ph type="body" sz="quarter" idx="13"/>
          </p:nvPr>
        </p:nvSpPr>
        <p:spPr/>
        <p:txBody>
          <a:bodyPr>
            <a:normAutofit/>
          </a:bodyPr>
          <a:lstStyle/>
          <a:p>
            <a:r>
              <a:rPr lang="ja-JP" altLang="en-US" dirty="0"/>
              <a:t>第３章　今後の取組み方針</a:t>
            </a:r>
          </a:p>
        </p:txBody>
      </p:sp>
      <p:pic>
        <p:nvPicPr>
          <p:cNvPr id="7" name="図 6">
            <a:extLst>
              <a:ext uri="{FF2B5EF4-FFF2-40B4-BE49-F238E27FC236}">
                <a16:creationId xmlns:a16="http://schemas.microsoft.com/office/drawing/2014/main" id="{A889FBB2-85C2-4BEC-84BE-756D10394C5E}"/>
              </a:ext>
            </a:extLst>
          </p:cNvPr>
          <p:cNvPicPr>
            <a:picLocks noChangeAspect="1"/>
          </p:cNvPicPr>
          <p:nvPr/>
        </p:nvPicPr>
        <p:blipFill>
          <a:blip r:embed="rId2"/>
          <a:stretch>
            <a:fillRect/>
          </a:stretch>
        </p:blipFill>
        <p:spPr>
          <a:xfrm>
            <a:off x="4872740" y="2995636"/>
            <a:ext cx="4023923" cy="3115400"/>
          </a:xfrm>
          <a:prstGeom prst="rect">
            <a:avLst/>
          </a:prstGeom>
        </p:spPr>
      </p:pic>
      <p:sp>
        <p:nvSpPr>
          <p:cNvPr id="10" name="テキスト ボックス 9">
            <a:extLst>
              <a:ext uri="{FF2B5EF4-FFF2-40B4-BE49-F238E27FC236}">
                <a16:creationId xmlns:a16="http://schemas.microsoft.com/office/drawing/2014/main" id="{6247950F-459C-4646-AB67-B8C1B64B8436}"/>
              </a:ext>
            </a:extLst>
          </p:cNvPr>
          <p:cNvSpPr txBox="1"/>
          <p:nvPr/>
        </p:nvSpPr>
        <p:spPr>
          <a:xfrm>
            <a:off x="4778702" y="1348230"/>
            <a:ext cx="394619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■府内市町村のデジタル格差が大きい</a:t>
            </a:r>
          </a:p>
        </p:txBody>
      </p:sp>
      <p:sp>
        <p:nvSpPr>
          <p:cNvPr id="27" name="テキスト ボックス 26">
            <a:extLst>
              <a:ext uri="{FF2B5EF4-FFF2-40B4-BE49-F238E27FC236}">
                <a16:creationId xmlns:a16="http://schemas.microsoft.com/office/drawing/2014/main" id="{FE538E36-4409-4239-91DB-7FFD889551F8}"/>
              </a:ext>
            </a:extLst>
          </p:cNvPr>
          <p:cNvSpPr txBox="1"/>
          <p:nvPr/>
        </p:nvSpPr>
        <p:spPr>
          <a:xfrm>
            <a:off x="139517" y="1348230"/>
            <a:ext cx="395492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■府</a:t>
            </a:r>
            <a:r>
              <a:rPr kumimoji="1" lang="ja-JP" altLang="en-US" sz="1600" b="1" i="0" u="none" strike="noStrike" kern="1200" cap="none" spc="0" normalizeH="0" baseline="0" noProof="0" dirty="0">
                <a:ln>
                  <a:noFill/>
                </a:ln>
                <a:effectLst/>
                <a:uLnTx/>
                <a:uFillTx/>
                <a:latin typeface="Meiryo UI"/>
                <a:ea typeface="Meiryo UI"/>
                <a:cs typeface="+mn-cs"/>
              </a:rPr>
              <a:t>庁</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のデジタル化は都道府県ワースト６位</a:t>
            </a:r>
          </a:p>
        </p:txBody>
      </p:sp>
      <p:sp>
        <p:nvSpPr>
          <p:cNvPr id="30" name="正方形/長方形 29">
            <a:extLst>
              <a:ext uri="{FF2B5EF4-FFF2-40B4-BE49-F238E27FC236}">
                <a16:creationId xmlns:a16="http://schemas.microsoft.com/office/drawing/2014/main" id="{A5267E3A-B010-4AFD-8874-C3DEFB0A7DC6}"/>
              </a:ext>
            </a:extLst>
          </p:cNvPr>
          <p:cNvSpPr/>
          <p:nvPr/>
        </p:nvSpPr>
        <p:spPr>
          <a:xfrm>
            <a:off x="298152" y="6177227"/>
            <a:ext cx="3204000"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日経グローカル　自治体電子化ランキング　</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同ランキングは</a:t>
            </a:r>
            <a:r>
              <a:rPr lang="en-US" altLang="ja-JP" sz="900" dirty="0">
                <a:solidFill>
                  <a:prstClr val="black"/>
                </a:solidFill>
                <a:latin typeface="Meiryo UI" panose="020B0604030504040204" pitchFamily="50" charset="-128"/>
                <a:ea typeface="Meiryo UI" panose="020B0604030504040204" pitchFamily="50" charset="-128"/>
              </a:rPr>
              <a:t>2019</a:t>
            </a:r>
            <a:r>
              <a:rPr lang="ja-JP" altLang="en-US" sz="900" dirty="0">
                <a:solidFill>
                  <a:prstClr val="black"/>
                </a:solidFill>
                <a:latin typeface="Meiryo UI" panose="020B0604030504040204" pitchFamily="50" charset="-128"/>
                <a:ea typeface="Meiryo UI" panose="020B0604030504040204" pitchFamily="50" charset="-128"/>
              </a:rPr>
              <a:t>年の総務省公表の統計データに基づく</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25" name="テキスト ボックス 13">
            <a:extLst>
              <a:ext uri="{FF2B5EF4-FFF2-40B4-BE49-F238E27FC236}">
                <a16:creationId xmlns:a16="http://schemas.microsoft.com/office/drawing/2014/main" id="{FD01C77B-0FDC-46CF-8848-3516E9604C12}"/>
              </a:ext>
            </a:extLst>
          </p:cNvPr>
          <p:cNvSpPr txBox="1"/>
          <p:nvPr/>
        </p:nvSpPr>
        <p:spPr>
          <a:xfrm>
            <a:off x="298152" y="1920260"/>
            <a:ext cx="4093544"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大阪府庁のデジタル化は全国ワースト６</a:t>
            </a:r>
            <a:r>
              <a:rPr kumimoji="1" lang="ja-JP" altLang="en-US" sz="1400" dirty="0">
                <a:solidFill>
                  <a:prstClr val="black"/>
                </a:solidFill>
                <a:latin typeface="Meiryo UI"/>
                <a:ea typeface="Meiryo UI"/>
              </a:rPr>
              <a:t>位と低位にとどまる。大阪のスマートシティ化を推進していくために、大阪府自らの更なるデジタル化が必要</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テキスト ボックス 22">
            <a:extLst>
              <a:ext uri="{FF2B5EF4-FFF2-40B4-BE49-F238E27FC236}">
                <a16:creationId xmlns:a16="http://schemas.microsoft.com/office/drawing/2014/main" id="{B0F34927-B1AC-49D5-A40B-EE26F7D89875}"/>
              </a:ext>
            </a:extLst>
          </p:cNvPr>
          <p:cNvSpPr txBox="1"/>
          <p:nvPr/>
        </p:nvSpPr>
        <p:spPr>
          <a:xfrm>
            <a:off x="92764" y="681593"/>
            <a:ext cx="8824102"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大阪に</a:t>
            </a:r>
            <a:r>
              <a:rPr kumimoji="0" lang="ja-JP" altLang="en-US" sz="1800" b="1" i="0" u="none" strike="noStrike" kern="1200" cap="none" spc="0" normalizeH="0" baseline="0" noProof="0" dirty="0">
                <a:ln>
                  <a:noFill/>
                </a:ln>
                <a:solidFill>
                  <a:schemeClr val="bg1"/>
                </a:solidFill>
                <a:effectLst/>
                <a:uLnTx/>
                <a:uFillTx/>
                <a:latin typeface="Meiryo UI"/>
                <a:ea typeface="Meiryo UI"/>
                <a:cs typeface="+mn-cs"/>
              </a:rPr>
              <a:t>おけるデジタル課題</a:t>
            </a:r>
          </a:p>
        </p:txBody>
      </p:sp>
      <p:sp>
        <p:nvSpPr>
          <p:cNvPr id="33" name="正方形/長方形 32">
            <a:extLst>
              <a:ext uri="{FF2B5EF4-FFF2-40B4-BE49-F238E27FC236}">
                <a16:creationId xmlns:a16="http://schemas.microsoft.com/office/drawing/2014/main" id="{A5267E3A-B010-4AFD-8874-C3DEFB0A7DC6}"/>
              </a:ext>
            </a:extLst>
          </p:cNvPr>
          <p:cNvSpPr/>
          <p:nvPr/>
        </p:nvSpPr>
        <p:spPr>
          <a:xfrm>
            <a:off x="4778702" y="6425647"/>
            <a:ext cx="4117961"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（注）グラフは、各都府県内における市町村の評価点の、左から高い順にプロットし、</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900" dirty="0">
                <a:solidFill>
                  <a:prstClr val="black"/>
                </a:solidFill>
                <a:latin typeface="Meiryo UI" panose="020B0604030504040204" pitchFamily="50" charset="-128"/>
                <a:ea typeface="Meiryo UI" panose="020B0604030504040204" pitchFamily="50" charset="-128"/>
              </a:rPr>
              <a:t>　　　　</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折れ線グラフ化したもの。傾斜が大きいほど格差が大きいことを意味する。</a:t>
            </a:r>
          </a:p>
        </p:txBody>
      </p:sp>
      <p:cxnSp>
        <p:nvCxnSpPr>
          <p:cNvPr id="6" name="直線コネクタ 5"/>
          <p:cNvCxnSpPr/>
          <p:nvPr/>
        </p:nvCxnSpPr>
        <p:spPr>
          <a:xfrm>
            <a:off x="139517" y="1686784"/>
            <a:ext cx="4365298" cy="0"/>
          </a:xfrm>
          <a:prstGeom prst="line">
            <a:avLst/>
          </a:prstGeom>
        </p:spPr>
        <p:style>
          <a:lnRef idx="1">
            <a:schemeClr val="dk1"/>
          </a:lnRef>
          <a:fillRef idx="0">
            <a:schemeClr val="dk1"/>
          </a:fillRef>
          <a:effectRef idx="0">
            <a:schemeClr val="dk1"/>
          </a:effectRef>
          <a:fontRef idx="minor">
            <a:schemeClr val="tx1"/>
          </a:fontRef>
        </p:style>
      </p:cxnSp>
      <p:cxnSp>
        <p:nvCxnSpPr>
          <p:cNvPr id="42" name="直線コネクタ 41"/>
          <p:cNvCxnSpPr/>
          <p:nvPr/>
        </p:nvCxnSpPr>
        <p:spPr>
          <a:xfrm>
            <a:off x="4778702" y="1686784"/>
            <a:ext cx="4212000" cy="0"/>
          </a:xfrm>
          <a:prstGeom prst="line">
            <a:avLst/>
          </a:prstGeom>
        </p:spPr>
        <p:style>
          <a:lnRef idx="1">
            <a:schemeClr val="dk1"/>
          </a:lnRef>
          <a:fillRef idx="0">
            <a:schemeClr val="dk1"/>
          </a:fillRef>
          <a:effectRef idx="0">
            <a:schemeClr val="dk1"/>
          </a:effectRef>
          <a:fontRef idx="minor">
            <a:schemeClr val="tx1"/>
          </a:fontRef>
        </p:style>
      </p:cxnSp>
      <p:sp>
        <p:nvSpPr>
          <p:cNvPr id="43" name="正方形/長方形 42">
            <a:extLst>
              <a:ext uri="{FF2B5EF4-FFF2-40B4-BE49-F238E27FC236}">
                <a16:creationId xmlns:a16="http://schemas.microsoft.com/office/drawing/2014/main" id="{A5267E3A-B010-4AFD-8874-C3DEFB0A7DC6}"/>
              </a:ext>
            </a:extLst>
          </p:cNvPr>
          <p:cNvSpPr/>
          <p:nvPr/>
        </p:nvSpPr>
        <p:spPr>
          <a:xfrm>
            <a:off x="4778702" y="6131061"/>
            <a:ext cx="3563790"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日経グローカル　自治体電子化ランキング　</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月から事務局作成　</a:t>
            </a:r>
          </a:p>
        </p:txBody>
      </p:sp>
      <p:pic>
        <p:nvPicPr>
          <p:cNvPr id="8" name="図 7"/>
          <p:cNvPicPr>
            <a:picLocks noChangeAspect="1"/>
          </p:cNvPicPr>
          <p:nvPr/>
        </p:nvPicPr>
        <p:blipFill>
          <a:blip r:embed="rId3"/>
          <a:stretch>
            <a:fillRect/>
          </a:stretch>
        </p:blipFill>
        <p:spPr>
          <a:xfrm>
            <a:off x="92764" y="2892399"/>
            <a:ext cx="4514329" cy="2966559"/>
          </a:xfrm>
          <a:prstGeom prst="rect">
            <a:avLst/>
          </a:prstGeom>
        </p:spPr>
      </p:pic>
      <p:sp>
        <p:nvSpPr>
          <p:cNvPr id="9" name="テキスト ボックス 8"/>
          <p:cNvSpPr txBox="1"/>
          <p:nvPr/>
        </p:nvSpPr>
        <p:spPr>
          <a:xfrm>
            <a:off x="3769648" y="3498013"/>
            <a:ext cx="543739" cy="307777"/>
          </a:xfrm>
          <a:prstGeom prst="rect">
            <a:avLst/>
          </a:prstGeom>
          <a:noFill/>
        </p:spPr>
        <p:txBody>
          <a:bodyPr wrap="none" rtlCol="0">
            <a:spAutoFit/>
          </a:bodyPr>
          <a:lstStyle/>
          <a:p>
            <a:r>
              <a:rPr kumimoji="1" lang="ja-JP" altLang="en-US" sz="1400" b="1" dirty="0"/>
              <a:t>大阪</a:t>
            </a:r>
          </a:p>
        </p:txBody>
      </p:sp>
      <p:sp>
        <p:nvSpPr>
          <p:cNvPr id="19" name="テキスト ボックス 13">
            <a:extLst>
              <a:ext uri="{FF2B5EF4-FFF2-40B4-BE49-F238E27FC236}">
                <a16:creationId xmlns:a16="http://schemas.microsoft.com/office/drawing/2014/main" id="{FD01C77B-0FDC-46CF-8848-3516E9604C12}"/>
              </a:ext>
            </a:extLst>
          </p:cNvPr>
          <p:cNvSpPr txBox="1"/>
          <p:nvPr/>
        </p:nvSpPr>
        <p:spPr>
          <a:xfrm>
            <a:off x="4864584" y="1920260"/>
            <a:ext cx="3946196" cy="95410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主要都市での電子状況比較において、市町村間のデジタル格差が大きく、上位の取組みを広く府内に広めることで、全体の底上げが必要。（全</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1718</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市町村中、豊中市が全国１位）</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8" name="図 17">
            <a:extLst>
              <a:ext uri="{FF2B5EF4-FFF2-40B4-BE49-F238E27FC236}">
                <a16:creationId xmlns:a16="http://schemas.microsoft.com/office/drawing/2014/main" id="{6D830A85-2DE0-4C99-B660-6772E2E5102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443942" y="190954"/>
            <a:ext cx="608962" cy="403200"/>
          </a:xfrm>
          <a:prstGeom prst="rect">
            <a:avLst/>
          </a:prstGeom>
        </p:spPr>
      </p:pic>
    </p:spTree>
    <p:extLst>
      <p:ext uri="{BB962C8B-B14F-4D97-AF65-F5344CB8AC3E}">
        <p14:creationId xmlns:p14="http://schemas.microsoft.com/office/powerpoint/2010/main" val="19324890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四角形: 角を丸くする 16">
            <a:extLst>
              <a:ext uri="{FF2B5EF4-FFF2-40B4-BE49-F238E27FC236}">
                <a16:creationId xmlns:a16="http://schemas.microsoft.com/office/drawing/2014/main" id="{FE6A20A8-6CE5-4737-81A4-73BFFF87571E}"/>
              </a:ext>
            </a:extLst>
          </p:cNvPr>
          <p:cNvSpPr/>
          <p:nvPr/>
        </p:nvSpPr>
        <p:spPr>
          <a:xfrm>
            <a:off x="6211533" y="5342826"/>
            <a:ext cx="2795653" cy="1010886"/>
          </a:xfrm>
          <a:prstGeom prst="roundRect">
            <a:avLst>
              <a:gd name="adj" fmla="val 13180"/>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 </a:t>
            </a:r>
            <a:r>
              <a:rPr lang="ja-JP" altLang="en-US" dirty="0" smtClean="0"/>
              <a:t>５</a:t>
            </a:r>
            <a:r>
              <a:rPr kumimoji="1" lang="ja-JP" altLang="en-US" sz="2200" dirty="0" smtClean="0"/>
              <a:t>）</a:t>
            </a:r>
            <a:r>
              <a:rPr kumimoji="1" lang="ja-JP" altLang="en-US" sz="2200" dirty="0"/>
              <a:t>大阪におけるデジタル改革の具体化検討</a:t>
            </a:r>
            <a:endParaRPr kumimoji="1" lang="ja-JP" altLang="en-US" sz="2200" b="0" dirty="0"/>
          </a:p>
        </p:txBody>
      </p:sp>
      <p:sp>
        <p:nvSpPr>
          <p:cNvPr id="6" name="スライド番号プレースホルダー 3">
            <a:extLst>
              <a:ext uri="{FF2B5EF4-FFF2-40B4-BE49-F238E27FC236}">
                <a16:creationId xmlns:a16="http://schemas.microsoft.com/office/drawing/2014/main" id="{7C7DE9E3-EEC3-4AE4-97E9-D30DBD5044EE}"/>
              </a:ext>
            </a:extLst>
          </p:cNvPr>
          <p:cNvSpPr>
            <a:spLocks noGrp="1"/>
          </p:cNvSpPr>
          <p:nvPr>
            <p:ph type="sldNum" sz="quarter" idx="12"/>
          </p:nvPr>
        </p:nvSpPr>
        <p:spPr/>
        <p:txBody>
          <a:bodyPr/>
          <a:lstStyle/>
          <a:p>
            <a:fld id="{50F88186-B17D-4CE3-A887-D91699CF601C}" type="slidenum">
              <a:rPr kumimoji="1" lang="ja-JP" altLang="en-US" smtClean="0"/>
              <a:t>60</a:t>
            </a:fld>
            <a:endParaRPr kumimoji="1" lang="ja-JP" altLang="en-US"/>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r>
              <a:rPr kumimoji="1" lang="ja-JP" altLang="en-US" dirty="0"/>
              <a:t>　</a:t>
            </a:r>
          </a:p>
        </p:txBody>
      </p:sp>
      <p:sp>
        <p:nvSpPr>
          <p:cNvPr id="25" name="テキスト ボックス 24">
            <a:extLst>
              <a:ext uri="{FF2B5EF4-FFF2-40B4-BE49-F238E27FC236}">
                <a16:creationId xmlns:a16="http://schemas.microsoft.com/office/drawing/2014/main" id="{90030258-BCEB-4808-AB5D-6C2F9E00548D}"/>
              </a:ext>
            </a:extLst>
          </p:cNvPr>
          <p:cNvSpPr txBox="1"/>
          <p:nvPr/>
        </p:nvSpPr>
        <p:spPr>
          <a:xfrm>
            <a:off x="270163" y="998481"/>
            <a:ext cx="3307980" cy="784830"/>
          </a:xfrm>
          <a:prstGeom prst="rect">
            <a:avLst/>
          </a:prstGeom>
          <a:noFill/>
        </p:spPr>
        <p:txBody>
          <a:bodyPr wrap="square" rtlCol="0">
            <a:spAutoFit/>
          </a:bodyPr>
          <a:lstStyle/>
          <a:p>
            <a:r>
              <a:rPr lang="ja-JP" altLang="en-US" sz="1500" dirty="0"/>
              <a:t>大阪における「デジタル改革」を具体的に検討するため、知事をトップとした「大阪</a:t>
            </a:r>
            <a:r>
              <a:rPr lang="en-US" altLang="ja-JP" sz="1500" dirty="0"/>
              <a:t>DX</a:t>
            </a:r>
            <a:r>
              <a:rPr lang="ja-JP" altLang="en-US" sz="1500" dirty="0"/>
              <a:t>イニシアティブ（仮称）」を設置。</a:t>
            </a:r>
            <a:endParaRPr lang="en-US" altLang="ja-JP" sz="1500" dirty="0"/>
          </a:p>
        </p:txBody>
      </p:sp>
      <p:cxnSp>
        <p:nvCxnSpPr>
          <p:cNvPr id="21" name="直線コネクタ 20"/>
          <p:cNvCxnSpPr>
            <a:cxnSpLocks/>
          </p:cNvCxnSpPr>
          <p:nvPr/>
        </p:nvCxnSpPr>
        <p:spPr>
          <a:xfrm>
            <a:off x="2792382" y="3529870"/>
            <a:ext cx="0" cy="61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直線コネクタ 21"/>
          <p:cNvCxnSpPr>
            <a:cxnSpLocks/>
          </p:cNvCxnSpPr>
          <p:nvPr/>
        </p:nvCxnSpPr>
        <p:spPr>
          <a:xfrm>
            <a:off x="1053964" y="3583594"/>
            <a:ext cx="0" cy="612000"/>
          </a:xfrm>
          <a:prstGeom prst="line">
            <a:avLst/>
          </a:prstGeom>
          <a:ln w="38100"/>
        </p:spPr>
        <p:style>
          <a:lnRef idx="1">
            <a:schemeClr val="dk1"/>
          </a:lnRef>
          <a:fillRef idx="0">
            <a:schemeClr val="dk1"/>
          </a:fillRef>
          <a:effectRef idx="0">
            <a:schemeClr val="dk1"/>
          </a:effectRef>
          <a:fontRef idx="minor">
            <a:schemeClr val="tx1"/>
          </a:fontRef>
        </p:style>
      </p:cxnSp>
      <p:sp>
        <p:nvSpPr>
          <p:cNvPr id="28" name="角丸四角形 27"/>
          <p:cNvSpPr/>
          <p:nvPr/>
        </p:nvSpPr>
        <p:spPr>
          <a:xfrm>
            <a:off x="2018452" y="4032781"/>
            <a:ext cx="1547860" cy="784831"/>
          </a:xfrm>
          <a:prstGeom prst="roundRect">
            <a:avLst>
              <a:gd name="adj" fmla="val 94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sp>
        <p:nvSpPr>
          <p:cNvPr id="29" name="正方形/長方形 28"/>
          <p:cNvSpPr/>
          <p:nvPr/>
        </p:nvSpPr>
        <p:spPr>
          <a:xfrm>
            <a:off x="2006623" y="4096779"/>
            <a:ext cx="1571519" cy="276999"/>
          </a:xfrm>
          <a:prstGeom prst="rect">
            <a:avLst/>
          </a:prstGeom>
        </p:spPr>
        <p:txBody>
          <a:bodyPr wrap="none">
            <a:spAutoFit/>
          </a:bodyPr>
          <a:lstStyle/>
          <a:p>
            <a:pPr algn="ctr"/>
            <a:r>
              <a:rPr kumimoji="1" lang="ja-JP" altLang="en-US" sz="1200" b="1" dirty="0">
                <a:latin typeface="Meiryo UI" panose="020B0604030504040204" pitchFamily="50" charset="-128"/>
                <a:ea typeface="Meiryo UI" panose="020B0604030504040204" pitchFamily="50" charset="-128"/>
              </a:rPr>
              <a:t>市町村</a:t>
            </a:r>
            <a:r>
              <a:rPr kumimoji="1" lang="en-US" altLang="ja-JP" sz="1200" b="1" dirty="0">
                <a:latin typeface="Meiryo UI" panose="020B0604030504040204" pitchFamily="50" charset="-128"/>
                <a:ea typeface="Meiryo UI" panose="020B0604030504040204" pitchFamily="50" charset="-128"/>
              </a:rPr>
              <a:t>DX</a:t>
            </a:r>
            <a:r>
              <a:rPr kumimoji="1" lang="ja-JP" altLang="en-US" sz="1200" b="1" dirty="0">
                <a:latin typeface="Meiryo UI" panose="020B0604030504040204" pitchFamily="50" charset="-128"/>
                <a:ea typeface="Meiryo UI" panose="020B0604030504040204" pitchFamily="50" charset="-128"/>
              </a:rPr>
              <a:t>検討チーム</a:t>
            </a:r>
          </a:p>
        </p:txBody>
      </p:sp>
      <p:sp>
        <p:nvSpPr>
          <p:cNvPr id="31" name="角丸四角形 30"/>
          <p:cNvSpPr/>
          <p:nvPr/>
        </p:nvSpPr>
        <p:spPr>
          <a:xfrm>
            <a:off x="280034" y="4032781"/>
            <a:ext cx="1547860" cy="784831"/>
          </a:xfrm>
          <a:prstGeom prst="roundRect">
            <a:avLst>
              <a:gd name="adj" fmla="val 94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sp>
        <p:nvSpPr>
          <p:cNvPr id="32" name="正方形/長方形 31"/>
          <p:cNvSpPr/>
          <p:nvPr/>
        </p:nvSpPr>
        <p:spPr>
          <a:xfrm>
            <a:off x="345148" y="4103128"/>
            <a:ext cx="1417632" cy="276999"/>
          </a:xfrm>
          <a:prstGeom prst="rect">
            <a:avLst/>
          </a:prstGeom>
        </p:spPr>
        <p:txBody>
          <a:bodyPr wrap="none">
            <a:spAutoFit/>
          </a:bodyPr>
          <a:lstStyle/>
          <a:p>
            <a:pPr algn="ctr"/>
            <a:r>
              <a:rPr kumimoji="1" lang="ja-JP" altLang="en-US" sz="1200" b="1" dirty="0">
                <a:latin typeface="Meiryo UI" panose="020B0604030504040204" pitchFamily="50" charset="-128"/>
                <a:ea typeface="Meiryo UI" panose="020B0604030504040204" pitchFamily="50" charset="-128"/>
              </a:rPr>
              <a:t>府庁</a:t>
            </a:r>
            <a:r>
              <a:rPr kumimoji="1" lang="en-US" altLang="ja-JP" sz="1200" b="1" dirty="0">
                <a:latin typeface="Meiryo UI" panose="020B0604030504040204" pitchFamily="50" charset="-128"/>
                <a:ea typeface="Meiryo UI" panose="020B0604030504040204" pitchFamily="50" charset="-128"/>
              </a:rPr>
              <a:t>DX</a:t>
            </a:r>
            <a:r>
              <a:rPr kumimoji="1" lang="ja-JP" altLang="en-US" sz="1200" b="1" dirty="0">
                <a:latin typeface="Meiryo UI" panose="020B0604030504040204" pitchFamily="50" charset="-128"/>
                <a:ea typeface="Meiryo UI" panose="020B0604030504040204" pitchFamily="50" charset="-128"/>
              </a:rPr>
              <a:t>検討チーム</a:t>
            </a:r>
          </a:p>
        </p:txBody>
      </p:sp>
      <p:sp>
        <p:nvSpPr>
          <p:cNvPr id="33" name="テキスト ボックス 32"/>
          <p:cNvSpPr txBox="1"/>
          <p:nvPr/>
        </p:nvSpPr>
        <p:spPr>
          <a:xfrm>
            <a:off x="1968919" y="4432604"/>
            <a:ext cx="1646926" cy="261610"/>
          </a:xfrm>
          <a:prstGeom prst="rect">
            <a:avLst/>
          </a:prstGeom>
          <a:noFill/>
        </p:spPr>
        <p:txBody>
          <a:bodyPr wrap="none" rtlCol="0">
            <a:spAutoFit/>
          </a:bodyPr>
          <a:lstStyle/>
          <a:p>
            <a:pPr marL="180000" indent="-180000">
              <a:buFont typeface="Arial" panose="020B0604020202020204" pitchFamily="34" charset="0"/>
              <a:buChar char="•"/>
            </a:pPr>
            <a:r>
              <a:rPr kumimoji="1" lang="ja-JP" altLang="en-US" sz="1100" dirty="0">
                <a:latin typeface="Meiryo UI" panose="020B0604030504040204" pitchFamily="50" charset="-128"/>
                <a:ea typeface="Meiryo UI" panose="020B0604030504040204" pitchFamily="50" charset="-128"/>
              </a:rPr>
              <a:t>市町村</a:t>
            </a:r>
            <a:r>
              <a:rPr kumimoji="1" lang="en-US" altLang="ja-JP" sz="1100" dirty="0">
                <a:latin typeface="Meiryo UI" panose="020B0604030504040204" pitchFamily="50" charset="-128"/>
                <a:ea typeface="Meiryo UI" panose="020B0604030504040204" pitchFamily="50" charset="-128"/>
              </a:rPr>
              <a:t>DX</a:t>
            </a:r>
            <a:r>
              <a:rPr kumimoji="1" lang="ja-JP" altLang="en-US" sz="1100" dirty="0">
                <a:latin typeface="Meiryo UI" panose="020B0604030504040204" pitchFamily="50" charset="-128"/>
                <a:ea typeface="Meiryo UI" panose="020B0604030504040204" pitchFamily="50" charset="-128"/>
              </a:rPr>
              <a:t>担当者　等</a:t>
            </a:r>
            <a:endParaRPr kumimoji="1" lang="en-US" altLang="ja-JP" sz="1100" dirty="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199815" y="5346518"/>
            <a:ext cx="3349872" cy="936427"/>
          </a:xfrm>
          <a:prstGeom prst="roundRect">
            <a:avLst/>
          </a:prstGeom>
          <a:noFill/>
          <a:ln>
            <a:noFill/>
          </a:ln>
        </p:spPr>
        <p:txBody>
          <a:bodyPr wrap="square" lIns="0" tIns="0" rIns="0" bIns="0" rtlCol="0">
            <a:spAutoFit/>
          </a:bodyPr>
          <a:lstStyle/>
          <a:p>
            <a:r>
              <a:rPr lang="ja-JP" altLang="en-US" sz="1200" b="1" dirty="0">
                <a:latin typeface="Meiryo UI" panose="020B0604030504040204" pitchFamily="50" charset="-128"/>
                <a:ea typeface="Meiryo UI" panose="020B0604030504040204" pitchFamily="50" charset="-128"/>
              </a:rPr>
              <a:t>検討スケジュール</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案</a:t>
            </a:r>
            <a:r>
              <a:rPr lang="en-US" altLang="ja-JP" sz="1200" b="1" dirty="0">
                <a:latin typeface="Meiryo UI" panose="020B0604030504040204" pitchFamily="50" charset="-128"/>
                <a:ea typeface="Meiryo UI" panose="020B0604030504040204" pitchFamily="50" charset="-128"/>
              </a:rPr>
              <a:t>)</a:t>
            </a:r>
          </a:p>
          <a:p>
            <a:r>
              <a:rPr lang="ja-JP" altLang="en-US" sz="1200" b="1"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rPr>
              <a:t>年夏頃 ・・・　将来像を実現するための推進</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体制の方向性の提示</a:t>
            </a:r>
            <a:endParaRPr lang="en-US" altLang="ja-JP" sz="1200" dirty="0">
              <a:latin typeface="Meiryo UI" panose="020B0604030504040204" pitchFamily="50" charset="-128"/>
              <a:ea typeface="Meiryo UI" panose="020B0604030504040204" pitchFamily="50" charset="-128"/>
            </a:endParaRPr>
          </a:p>
          <a:p>
            <a:endParaRPr lang="ja-JP" altLang="en-US" sz="7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rPr>
              <a:t>年度末 ・・・　最終取りまとめ</a:t>
            </a:r>
          </a:p>
        </p:txBody>
      </p:sp>
      <p:sp>
        <p:nvSpPr>
          <p:cNvPr id="40" name="テキスト ボックス 39"/>
          <p:cNvSpPr txBox="1"/>
          <p:nvPr/>
        </p:nvSpPr>
        <p:spPr>
          <a:xfrm>
            <a:off x="301034" y="4435582"/>
            <a:ext cx="1505861" cy="261610"/>
          </a:xfrm>
          <a:prstGeom prst="rect">
            <a:avLst/>
          </a:prstGeom>
          <a:noFill/>
        </p:spPr>
        <p:txBody>
          <a:bodyPr wrap="none" rtlCol="0">
            <a:spAutoFit/>
          </a:bodyPr>
          <a:lstStyle/>
          <a:p>
            <a:pPr marL="180000" indent="-180000">
              <a:buFont typeface="Arial" panose="020B0604020202020204" pitchFamily="34" charset="0"/>
              <a:buChar char="•"/>
            </a:pPr>
            <a:r>
              <a:rPr kumimoji="1" lang="ja-JP" altLang="en-US" sz="1100" dirty="0">
                <a:latin typeface="Meiryo UI" panose="020B0604030504040204" pitchFamily="50" charset="-128"/>
                <a:ea typeface="Meiryo UI" panose="020B0604030504040204" pitchFamily="50" charset="-128"/>
              </a:rPr>
              <a:t>府庁</a:t>
            </a:r>
            <a:r>
              <a:rPr kumimoji="1" lang="en-US" altLang="ja-JP" sz="1100" dirty="0">
                <a:latin typeface="Meiryo UI" panose="020B0604030504040204" pitchFamily="50" charset="-128"/>
                <a:ea typeface="Meiryo UI" panose="020B0604030504040204" pitchFamily="50" charset="-128"/>
              </a:rPr>
              <a:t>DX</a:t>
            </a:r>
            <a:r>
              <a:rPr kumimoji="1" lang="ja-JP" altLang="en-US" sz="1100" dirty="0">
                <a:latin typeface="Meiryo UI" panose="020B0604030504040204" pitchFamily="50" charset="-128"/>
                <a:ea typeface="Meiryo UI" panose="020B0604030504040204" pitchFamily="50" charset="-128"/>
              </a:rPr>
              <a:t>担当者　等</a:t>
            </a:r>
            <a:endParaRPr kumimoji="1" lang="en-US" altLang="ja-JP" sz="1100" dirty="0">
              <a:latin typeface="Meiryo UI" panose="020B0604030504040204" pitchFamily="50" charset="-128"/>
              <a:ea typeface="Meiryo UI" panose="020B0604030504040204" pitchFamily="50" charset="-128"/>
            </a:endParaRPr>
          </a:p>
        </p:txBody>
      </p:sp>
      <p:sp>
        <p:nvSpPr>
          <p:cNvPr id="2" name="大かっこ 1">
            <a:extLst>
              <a:ext uri="{FF2B5EF4-FFF2-40B4-BE49-F238E27FC236}">
                <a16:creationId xmlns:a16="http://schemas.microsoft.com/office/drawing/2014/main" id="{BF29907D-29C4-4076-AE7F-09D690F4292F}"/>
              </a:ext>
            </a:extLst>
          </p:cNvPr>
          <p:cNvSpPr/>
          <p:nvPr/>
        </p:nvSpPr>
        <p:spPr>
          <a:xfrm>
            <a:off x="168796" y="5290972"/>
            <a:ext cx="3409346" cy="1039114"/>
          </a:xfrm>
          <a:prstGeom prst="bracketPair">
            <a:avLst>
              <a:gd name="adj" fmla="val 9702"/>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CC59D8E-3A10-44F1-BBE2-91CFD1E1095A}"/>
              </a:ext>
            </a:extLst>
          </p:cNvPr>
          <p:cNvSpPr txBox="1"/>
          <p:nvPr/>
        </p:nvSpPr>
        <p:spPr>
          <a:xfrm>
            <a:off x="5677565" y="1069140"/>
            <a:ext cx="3429877" cy="553998"/>
          </a:xfrm>
          <a:prstGeom prst="rect">
            <a:avLst/>
          </a:prstGeom>
          <a:noFill/>
        </p:spPr>
        <p:txBody>
          <a:bodyPr wrap="square" rtlCol="0">
            <a:spAutoFit/>
          </a:bodyPr>
          <a:lstStyle/>
          <a:p>
            <a:r>
              <a:rPr kumimoji="1" lang="ja-JP" altLang="en-US" sz="1500" dirty="0"/>
              <a:t>大阪のデジタル改革を推進し、低位にある「自治体デジタル化ランキング」を改善</a:t>
            </a:r>
          </a:p>
        </p:txBody>
      </p:sp>
      <p:sp>
        <p:nvSpPr>
          <p:cNvPr id="7" name="正方形/長方形 6">
            <a:extLst>
              <a:ext uri="{FF2B5EF4-FFF2-40B4-BE49-F238E27FC236}">
                <a16:creationId xmlns:a16="http://schemas.microsoft.com/office/drawing/2014/main" id="{2079326C-C315-492E-A7B3-A6C4C89E3CB6}"/>
              </a:ext>
            </a:extLst>
          </p:cNvPr>
          <p:cNvSpPr/>
          <p:nvPr/>
        </p:nvSpPr>
        <p:spPr>
          <a:xfrm>
            <a:off x="6237147" y="2289408"/>
            <a:ext cx="1206344" cy="973038"/>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47</a:t>
            </a:r>
            <a:r>
              <a:rPr kumimoji="1" lang="ja-JP" altLang="en-US" sz="1200" dirty="0">
                <a:solidFill>
                  <a:schemeClr val="tx1"/>
                </a:solidFill>
              </a:rPr>
              <a:t>都道府県中</a:t>
            </a:r>
            <a:endParaRPr kumimoji="1" lang="en-US" altLang="ja-JP" sz="1200" dirty="0">
              <a:solidFill>
                <a:schemeClr val="tx1"/>
              </a:solidFill>
            </a:endParaRPr>
          </a:p>
          <a:p>
            <a:pPr algn="ctr"/>
            <a:endParaRPr kumimoji="1" lang="en-US" altLang="ja-JP" sz="400" dirty="0">
              <a:solidFill>
                <a:schemeClr val="tx1"/>
              </a:solidFill>
            </a:endParaRPr>
          </a:p>
          <a:p>
            <a:pPr algn="ctr"/>
            <a:r>
              <a:rPr kumimoji="1" lang="en-US" altLang="ja-JP" sz="1400" b="1" dirty="0">
                <a:solidFill>
                  <a:schemeClr val="tx1"/>
                </a:solidFill>
              </a:rPr>
              <a:t>41</a:t>
            </a:r>
            <a:r>
              <a:rPr kumimoji="1" lang="ja-JP" altLang="en-US" sz="1400" b="1" dirty="0">
                <a:solidFill>
                  <a:schemeClr val="tx1"/>
                </a:solidFill>
              </a:rPr>
              <a:t>位</a:t>
            </a:r>
          </a:p>
        </p:txBody>
      </p:sp>
      <p:sp>
        <p:nvSpPr>
          <p:cNvPr id="46" name="正方形/長方形 45">
            <a:extLst>
              <a:ext uri="{FF2B5EF4-FFF2-40B4-BE49-F238E27FC236}">
                <a16:creationId xmlns:a16="http://schemas.microsoft.com/office/drawing/2014/main" id="{AFB3ED4E-4EDB-48A5-ADC6-F065025A4D42}"/>
              </a:ext>
            </a:extLst>
          </p:cNvPr>
          <p:cNvSpPr/>
          <p:nvPr/>
        </p:nvSpPr>
        <p:spPr>
          <a:xfrm>
            <a:off x="7757957" y="2299752"/>
            <a:ext cx="1206344" cy="9730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rPr>
              <a:t>日本のデジタル改革をけん引する自治体</a:t>
            </a:r>
            <a:r>
              <a:rPr kumimoji="1" lang="en-US" altLang="ja-JP" sz="1200" b="1" dirty="0">
                <a:solidFill>
                  <a:schemeClr val="bg1"/>
                </a:solidFill>
              </a:rPr>
              <a:t>DX</a:t>
            </a:r>
            <a:r>
              <a:rPr kumimoji="1" lang="ja-JP" altLang="en-US" sz="1200" b="1" dirty="0">
                <a:solidFill>
                  <a:schemeClr val="bg1"/>
                </a:solidFill>
              </a:rPr>
              <a:t>のトップランナー</a:t>
            </a:r>
            <a:endParaRPr kumimoji="1" lang="ja-JP" altLang="en-US" sz="1400" b="1" dirty="0">
              <a:solidFill>
                <a:schemeClr val="bg1"/>
              </a:solidFill>
            </a:endParaRPr>
          </a:p>
        </p:txBody>
      </p:sp>
      <p:sp>
        <p:nvSpPr>
          <p:cNvPr id="8" name="二等辺三角形 7">
            <a:extLst>
              <a:ext uri="{FF2B5EF4-FFF2-40B4-BE49-F238E27FC236}">
                <a16:creationId xmlns:a16="http://schemas.microsoft.com/office/drawing/2014/main" id="{769CF833-12A5-413B-801E-5675E31B7B8D}"/>
              </a:ext>
            </a:extLst>
          </p:cNvPr>
          <p:cNvSpPr/>
          <p:nvPr/>
        </p:nvSpPr>
        <p:spPr>
          <a:xfrm rot="5400000">
            <a:off x="7268133" y="2699111"/>
            <a:ext cx="677835" cy="188595"/>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44B6B318-D341-4D95-96E3-1B4451556322}"/>
              </a:ext>
            </a:extLst>
          </p:cNvPr>
          <p:cNvSpPr/>
          <p:nvPr/>
        </p:nvSpPr>
        <p:spPr>
          <a:xfrm>
            <a:off x="6237147" y="3498599"/>
            <a:ext cx="1206344" cy="973038"/>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府内市町村</a:t>
            </a:r>
            <a:endParaRPr kumimoji="1" lang="en-US" altLang="ja-JP" sz="1200" dirty="0">
              <a:solidFill>
                <a:schemeClr val="tx1"/>
              </a:solidFill>
            </a:endParaRPr>
          </a:p>
          <a:p>
            <a:pPr algn="ctr"/>
            <a:r>
              <a:rPr kumimoji="1" lang="ja-JP" altLang="en-US" sz="1200" dirty="0">
                <a:solidFill>
                  <a:schemeClr val="tx1"/>
                </a:solidFill>
              </a:rPr>
              <a:t>デジタル格差</a:t>
            </a:r>
            <a:endParaRPr kumimoji="1" lang="en-US" altLang="ja-JP" sz="400" dirty="0">
              <a:solidFill>
                <a:schemeClr val="tx1"/>
              </a:solidFill>
            </a:endParaRPr>
          </a:p>
          <a:p>
            <a:pPr algn="ctr"/>
            <a:r>
              <a:rPr kumimoji="1" lang="en-US" altLang="ja-JP" sz="1400" b="1" dirty="0">
                <a:solidFill>
                  <a:schemeClr val="tx1"/>
                </a:solidFill>
              </a:rPr>
              <a:t>3.8</a:t>
            </a:r>
            <a:r>
              <a:rPr kumimoji="1" lang="ja-JP" altLang="en-US" sz="1400" b="1" dirty="0">
                <a:solidFill>
                  <a:schemeClr val="tx1"/>
                </a:solidFill>
              </a:rPr>
              <a:t>倍</a:t>
            </a:r>
          </a:p>
        </p:txBody>
      </p:sp>
      <p:sp>
        <p:nvSpPr>
          <p:cNvPr id="49" name="二等辺三角形 48">
            <a:extLst>
              <a:ext uri="{FF2B5EF4-FFF2-40B4-BE49-F238E27FC236}">
                <a16:creationId xmlns:a16="http://schemas.microsoft.com/office/drawing/2014/main" id="{723AB151-8079-4BB3-AB60-CE7CFA5C6835}"/>
              </a:ext>
            </a:extLst>
          </p:cNvPr>
          <p:cNvSpPr/>
          <p:nvPr/>
        </p:nvSpPr>
        <p:spPr>
          <a:xfrm rot="5400000">
            <a:off x="7273542" y="3908302"/>
            <a:ext cx="677835" cy="188595"/>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69566F5B-7EAA-460E-87E4-21236721E021}"/>
              </a:ext>
            </a:extLst>
          </p:cNvPr>
          <p:cNvSpPr/>
          <p:nvPr/>
        </p:nvSpPr>
        <p:spPr>
          <a:xfrm>
            <a:off x="7757957" y="3508943"/>
            <a:ext cx="1206344" cy="9730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rPr>
              <a:t>低位市町村の底上げを行い、市町村間格差の解消を図る</a:t>
            </a:r>
            <a:endParaRPr kumimoji="1" lang="ja-JP" altLang="en-US" sz="1400" b="1" dirty="0">
              <a:solidFill>
                <a:schemeClr val="bg1"/>
              </a:solidFill>
            </a:endParaRPr>
          </a:p>
        </p:txBody>
      </p:sp>
      <p:sp>
        <p:nvSpPr>
          <p:cNvPr id="10" name="四角形: 角を丸くする 9">
            <a:extLst>
              <a:ext uri="{FF2B5EF4-FFF2-40B4-BE49-F238E27FC236}">
                <a16:creationId xmlns:a16="http://schemas.microsoft.com/office/drawing/2014/main" id="{FE6E168F-8141-459B-8D9A-4208AD6AEAB4}"/>
              </a:ext>
            </a:extLst>
          </p:cNvPr>
          <p:cNvSpPr/>
          <p:nvPr/>
        </p:nvSpPr>
        <p:spPr>
          <a:xfrm>
            <a:off x="5677565" y="2293100"/>
            <a:ext cx="450376" cy="973038"/>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b="1" dirty="0">
                <a:solidFill>
                  <a:schemeClr val="tx1"/>
                </a:solidFill>
              </a:rPr>
              <a:t>府庁</a:t>
            </a:r>
            <a:r>
              <a:rPr kumimoji="1" lang="en-US" altLang="ja-JP" sz="1400" b="1" dirty="0">
                <a:solidFill>
                  <a:schemeClr val="tx1"/>
                </a:solidFill>
              </a:rPr>
              <a:t>DX</a:t>
            </a:r>
            <a:endParaRPr kumimoji="1" lang="ja-JP" altLang="en-US" sz="1400" b="1" dirty="0">
              <a:solidFill>
                <a:schemeClr val="tx1"/>
              </a:solidFill>
            </a:endParaRPr>
          </a:p>
        </p:txBody>
      </p:sp>
      <p:sp>
        <p:nvSpPr>
          <p:cNvPr id="51" name="四角形: 角を丸くする 50">
            <a:extLst>
              <a:ext uri="{FF2B5EF4-FFF2-40B4-BE49-F238E27FC236}">
                <a16:creationId xmlns:a16="http://schemas.microsoft.com/office/drawing/2014/main" id="{FDBD78E6-AAC0-4894-A0DF-EBDAA7731BAA}"/>
              </a:ext>
            </a:extLst>
          </p:cNvPr>
          <p:cNvSpPr/>
          <p:nvPr/>
        </p:nvSpPr>
        <p:spPr>
          <a:xfrm>
            <a:off x="5677565" y="3502291"/>
            <a:ext cx="450376" cy="973038"/>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b="1" dirty="0">
                <a:solidFill>
                  <a:schemeClr val="tx1"/>
                </a:solidFill>
              </a:rPr>
              <a:t>市町村</a:t>
            </a:r>
            <a:r>
              <a:rPr kumimoji="1" lang="en-US" altLang="ja-JP" sz="1400" b="1" dirty="0">
                <a:solidFill>
                  <a:schemeClr val="tx1"/>
                </a:solidFill>
              </a:rPr>
              <a:t>DX</a:t>
            </a:r>
            <a:endParaRPr kumimoji="1" lang="ja-JP" altLang="en-US" sz="1400" b="1" dirty="0">
              <a:solidFill>
                <a:schemeClr val="tx1"/>
              </a:solidFill>
            </a:endParaRPr>
          </a:p>
        </p:txBody>
      </p:sp>
      <p:sp>
        <p:nvSpPr>
          <p:cNvPr id="12" name="テキスト ボックス 11">
            <a:extLst>
              <a:ext uri="{FF2B5EF4-FFF2-40B4-BE49-F238E27FC236}">
                <a16:creationId xmlns:a16="http://schemas.microsoft.com/office/drawing/2014/main" id="{297391B2-ADE0-4B04-B2E5-59A6CCA5E31A}"/>
              </a:ext>
            </a:extLst>
          </p:cNvPr>
          <p:cNvSpPr txBox="1"/>
          <p:nvPr/>
        </p:nvSpPr>
        <p:spPr>
          <a:xfrm>
            <a:off x="6414562" y="1838217"/>
            <a:ext cx="851515" cy="307777"/>
          </a:xfrm>
          <a:prstGeom prst="rect">
            <a:avLst/>
          </a:prstGeom>
          <a:noFill/>
        </p:spPr>
        <p:txBody>
          <a:bodyPr wrap="none" rtlCol="0">
            <a:spAutoFit/>
          </a:bodyPr>
          <a:lstStyle/>
          <a:p>
            <a:r>
              <a:rPr kumimoji="1" lang="en-US" altLang="ja-JP" sz="1400" b="1" dirty="0"/>
              <a:t>2021</a:t>
            </a:r>
            <a:r>
              <a:rPr kumimoji="1" lang="ja-JP" altLang="en-US" sz="1400" b="1" dirty="0"/>
              <a:t>年</a:t>
            </a:r>
            <a:endParaRPr kumimoji="1" lang="en-US" altLang="ja-JP" sz="1400" b="1" dirty="0"/>
          </a:p>
        </p:txBody>
      </p:sp>
      <p:sp>
        <p:nvSpPr>
          <p:cNvPr id="52" name="テキスト ボックス 51">
            <a:extLst>
              <a:ext uri="{FF2B5EF4-FFF2-40B4-BE49-F238E27FC236}">
                <a16:creationId xmlns:a16="http://schemas.microsoft.com/office/drawing/2014/main" id="{5810B84C-3886-4E3E-B04F-CA2223A68E04}"/>
              </a:ext>
            </a:extLst>
          </p:cNvPr>
          <p:cNvSpPr txBox="1"/>
          <p:nvPr/>
        </p:nvSpPr>
        <p:spPr>
          <a:xfrm>
            <a:off x="7935372" y="1843140"/>
            <a:ext cx="851515" cy="307777"/>
          </a:xfrm>
          <a:prstGeom prst="rect">
            <a:avLst/>
          </a:prstGeom>
          <a:noFill/>
        </p:spPr>
        <p:txBody>
          <a:bodyPr wrap="none" rtlCol="0">
            <a:spAutoFit/>
          </a:bodyPr>
          <a:lstStyle/>
          <a:p>
            <a:r>
              <a:rPr kumimoji="1" lang="en-US" altLang="ja-JP" sz="1400" b="1" dirty="0"/>
              <a:t>2025</a:t>
            </a:r>
            <a:r>
              <a:rPr kumimoji="1" lang="ja-JP" altLang="en-US" sz="1400" b="1" dirty="0"/>
              <a:t>年</a:t>
            </a:r>
            <a:endParaRPr kumimoji="1" lang="en-US" altLang="ja-JP" sz="1400" b="1" dirty="0"/>
          </a:p>
        </p:txBody>
      </p:sp>
      <p:cxnSp>
        <p:nvCxnSpPr>
          <p:cNvPr id="14" name="直線コネクタ 13">
            <a:extLst>
              <a:ext uri="{FF2B5EF4-FFF2-40B4-BE49-F238E27FC236}">
                <a16:creationId xmlns:a16="http://schemas.microsoft.com/office/drawing/2014/main" id="{7070740E-BFF5-4C86-AEA1-2BA478CD168F}"/>
              </a:ext>
            </a:extLst>
          </p:cNvPr>
          <p:cNvCxnSpPr/>
          <p:nvPr/>
        </p:nvCxnSpPr>
        <p:spPr>
          <a:xfrm>
            <a:off x="6236097" y="2105633"/>
            <a:ext cx="1208445" cy="0"/>
          </a:xfrm>
          <a:prstGeom prst="line">
            <a:avLst/>
          </a:prstGeom>
        </p:spPr>
        <p:style>
          <a:lnRef idx="1">
            <a:schemeClr val="dk1"/>
          </a:lnRef>
          <a:fillRef idx="0">
            <a:schemeClr val="dk1"/>
          </a:fillRef>
          <a:effectRef idx="0">
            <a:schemeClr val="dk1"/>
          </a:effectRef>
          <a:fontRef idx="minor">
            <a:schemeClr val="tx1"/>
          </a:fontRef>
        </p:style>
      </p:cxnSp>
      <p:cxnSp>
        <p:nvCxnSpPr>
          <p:cNvPr id="53" name="直線コネクタ 52">
            <a:extLst>
              <a:ext uri="{FF2B5EF4-FFF2-40B4-BE49-F238E27FC236}">
                <a16:creationId xmlns:a16="http://schemas.microsoft.com/office/drawing/2014/main" id="{602FC05B-492A-49C8-857C-417C977F0179}"/>
              </a:ext>
            </a:extLst>
          </p:cNvPr>
          <p:cNvCxnSpPr/>
          <p:nvPr/>
        </p:nvCxnSpPr>
        <p:spPr>
          <a:xfrm>
            <a:off x="7756907" y="2115977"/>
            <a:ext cx="1208445" cy="0"/>
          </a:xfrm>
          <a:prstGeom prst="line">
            <a:avLst/>
          </a:prstGeom>
        </p:spPr>
        <p:style>
          <a:lnRef idx="1">
            <a:schemeClr val="dk1"/>
          </a:lnRef>
          <a:fillRef idx="0">
            <a:schemeClr val="dk1"/>
          </a:fillRef>
          <a:effectRef idx="0">
            <a:schemeClr val="dk1"/>
          </a:effectRef>
          <a:fontRef idx="minor">
            <a:schemeClr val="tx1"/>
          </a:fontRef>
        </p:style>
      </p:cxnSp>
      <p:sp>
        <p:nvSpPr>
          <p:cNvPr id="15" name="矢印: 山形 14">
            <a:extLst>
              <a:ext uri="{FF2B5EF4-FFF2-40B4-BE49-F238E27FC236}">
                <a16:creationId xmlns:a16="http://schemas.microsoft.com/office/drawing/2014/main" id="{3A547086-480D-4E69-A897-89F50345E4A0}"/>
              </a:ext>
            </a:extLst>
          </p:cNvPr>
          <p:cNvSpPr/>
          <p:nvPr/>
        </p:nvSpPr>
        <p:spPr>
          <a:xfrm>
            <a:off x="3549687" y="1093023"/>
            <a:ext cx="180000" cy="612000"/>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4" name="矢印: 山形 53">
            <a:extLst>
              <a:ext uri="{FF2B5EF4-FFF2-40B4-BE49-F238E27FC236}">
                <a16:creationId xmlns:a16="http://schemas.microsoft.com/office/drawing/2014/main" id="{C4C1DD0C-CC2C-446B-8082-F6726AB993CC}"/>
              </a:ext>
            </a:extLst>
          </p:cNvPr>
          <p:cNvSpPr/>
          <p:nvPr/>
        </p:nvSpPr>
        <p:spPr>
          <a:xfrm>
            <a:off x="3676384" y="1093023"/>
            <a:ext cx="180000" cy="612000"/>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5" name="矢印: 山形 54">
            <a:extLst>
              <a:ext uri="{FF2B5EF4-FFF2-40B4-BE49-F238E27FC236}">
                <a16:creationId xmlns:a16="http://schemas.microsoft.com/office/drawing/2014/main" id="{465CB17E-8B31-4384-BF48-019F0AFF4AAA}"/>
              </a:ext>
            </a:extLst>
          </p:cNvPr>
          <p:cNvSpPr/>
          <p:nvPr/>
        </p:nvSpPr>
        <p:spPr>
          <a:xfrm>
            <a:off x="3805084" y="1093023"/>
            <a:ext cx="180000" cy="612000"/>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テキスト ボックス 15">
            <a:extLst>
              <a:ext uri="{FF2B5EF4-FFF2-40B4-BE49-F238E27FC236}">
                <a16:creationId xmlns:a16="http://schemas.microsoft.com/office/drawing/2014/main" id="{B0733DFD-1726-4EDF-8585-961D64AE9C74}"/>
              </a:ext>
            </a:extLst>
          </p:cNvPr>
          <p:cNvSpPr txBox="1"/>
          <p:nvPr/>
        </p:nvSpPr>
        <p:spPr>
          <a:xfrm>
            <a:off x="6243377" y="5416049"/>
            <a:ext cx="2731838" cy="861774"/>
          </a:xfrm>
          <a:prstGeom prst="rect">
            <a:avLst/>
          </a:prstGeom>
          <a:noFill/>
        </p:spPr>
        <p:txBody>
          <a:bodyPr wrap="square" rtlCol="0">
            <a:spAutoFit/>
          </a:bodyPr>
          <a:lstStyle/>
          <a:p>
            <a:pPr marL="342900" indent="-342900">
              <a:buFont typeface="+mj-lt"/>
              <a:buAutoNum type="arabicPeriod"/>
            </a:pPr>
            <a:r>
              <a:rPr kumimoji="1" lang="ja-JP" altLang="en-US" sz="1200" b="1" dirty="0"/>
              <a:t>システム開発の一元化／集約化</a:t>
            </a:r>
            <a:endParaRPr kumimoji="1" lang="en-US" altLang="ja-JP" sz="1200" b="1" dirty="0"/>
          </a:p>
          <a:p>
            <a:pPr marL="342900" indent="-342900">
              <a:buFont typeface="+mj-lt"/>
              <a:buAutoNum type="arabicPeriod"/>
            </a:pPr>
            <a:endParaRPr kumimoji="1" lang="en-US" altLang="ja-JP" sz="700" b="1" dirty="0"/>
          </a:p>
          <a:p>
            <a:pPr marL="342900" indent="-342900">
              <a:buFont typeface="+mj-lt"/>
              <a:buAutoNum type="arabicPeriod"/>
            </a:pPr>
            <a:r>
              <a:rPr kumimoji="1" lang="ja-JP" altLang="en-US" sz="1200" b="1" dirty="0"/>
              <a:t>情報システムの標準化／クラウド化</a:t>
            </a:r>
            <a:endParaRPr kumimoji="1" lang="en-US" altLang="ja-JP" sz="1200" b="1" dirty="0"/>
          </a:p>
          <a:p>
            <a:pPr marL="342900" indent="-342900">
              <a:buFont typeface="+mj-lt"/>
              <a:buAutoNum type="arabicPeriod"/>
            </a:pPr>
            <a:endParaRPr kumimoji="1" lang="en-US" altLang="ja-JP" sz="700" b="1" dirty="0"/>
          </a:p>
          <a:p>
            <a:pPr marL="342900" indent="-342900">
              <a:buFont typeface="+mj-lt"/>
              <a:buAutoNum type="arabicPeriod"/>
            </a:pPr>
            <a:r>
              <a:rPr kumimoji="1" lang="ja-JP" altLang="en-US" sz="1200" b="1" dirty="0"/>
              <a:t>デジタル人材の確保・育成</a:t>
            </a:r>
          </a:p>
        </p:txBody>
      </p:sp>
      <p:sp>
        <p:nvSpPr>
          <p:cNvPr id="56" name="正方形/長方形 55">
            <a:extLst>
              <a:ext uri="{FF2B5EF4-FFF2-40B4-BE49-F238E27FC236}">
                <a16:creationId xmlns:a16="http://schemas.microsoft.com/office/drawing/2014/main" id="{934E41D3-AC04-4631-B379-BD40BAD75EB5}"/>
              </a:ext>
            </a:extLst>
          </p:cNvPr>
          <p:cNvSpPr/>
          <p:nvPr/>
        </p:nvSpPr>
        <p:spPr>
          <a:xfrm>
            <a:off x="5677565" y="5380674"/>
            <a:ext cx="450376" cy="973038"/>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300" b="1" dirty="0">
                <a:solidFill>
                  <a:schemeClr val="bg1"/>
                </a:solidFill>
              </a:rPr>
              <a:t>具体的手法</a:t>
            </a:r>
          </a:p>
        </p:txBody>
      </p:sp>
      <p:sp>
        <p:nvSpPr>
          <p:cNvPr id="43" name="二等辺三角形 42">
            <a:extLst>
              <a:ext uri="{FF2B5EF4-FFF2-40B4-BE49-F238E27FC236}">
                <a16:creationId xmlns:a16="http://schemas.microsoft.com/office/drawing/2014/main" id="{6DA9B383-172E-45C1-8012-DFBD8CB40955}"/>
              </a:ext>
            </a:extLst>
          </p:cNvPr>
          <p:cNvSpPr/>
          <p:nvPr/>
        </p:nvSpPr>
        <p:spPr>
          <a:xfrm>
            <a:off x="6671898" y="4966707"/>
            <a:ext cx="1870303" cy="22409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角丸四角形 22">
            <a:extLst>
              <a:ext uri="{FF2B5EF4-FFF2-40B4-BE49-F238E27FC236}">
                <a16:creationId xmlns:a16="http://schemas.microsoft.com/office/drawing/2014/main" id="{16C7D8E7-F175-4728-A18E-C7321DF3541D}"/>
              </a:ext>
            </a:extLst>
          </p:cNvPr>
          <p:cNvSpPr/>
          <p:nvPr/>
        </p:nvSpPr>
        <p:spPr>
          <a:xfrm>
            <a:off x="259105" y="1968152"/>
            <a:ext cx="3290582" cy="1727597"/>
          </a:xfrm>
          <a:prstGeom prst="roundRect">
            <a:avLst>
              <a:gd name="adj" fmla="val 948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A4110A5C-2943-4C8E-90FF-8922E1B9C1A6}"/>
              </a:ext>
            </a:extLst>
          </p:cNvPr>
          <p:cNvSpPr txBox="1"/>
          <p:nvPr/>
        </p:nvSpPr>
        <p:spPr>
          <a:xfrm>
            <a:off x="324384" y="2492878"/>
            <a:ext cx="1262677" cy="938719"/>
          </a:xfrm>
          <a:prstGeom prst="rect">
            <a:avLst/>
          </a:prstGeom>
          <a:noFill/>
        </p:spPr>
        <p:txBody>
          <a:bodyPr wrap="square" rtlCol="0">
            <a:spAutoFit/>
          </a:bodyPr>
          <a:lstStyle/>
          <a:p>
            <a:pPr marL="144000" indent="-144000">
              <a:buFont typeface="Arial" panose="020B0604020202020204" pitchFamily="34" charset="0"/>
              <a:buChar char="•"/>
            </a:pPr>
            <a:r>
              <a:rPr kumimoji="1" lang="ja-JP" altLang="en-US" sz="1100" dirty="0">
                <a:latin typeface="Meiryo UI" panose="020B0604030504040204" pitchFamily="50" charset="-128"/>
                <a:ea typeface="Meiryo UI" panose="020B0604030504040204" pitchFamily="50" charset="-128"/>
              </a:rPr>
              <a:t>知事</a:t>
            </a:r>
            <a:endParaRPr kumimoji="1" lang="en-US" altLang="ja-JP" sz="1100" dirty="0">
              <a:latin typeface="Meiryo UI" panose="020B0604030504040204" pitchFamily="50" charset="-128"/>
              <a:ea typeface="Meiryo UI" panose="020B0604030504040204" pitchFamily="50" charset="-128"/>
            </a:endParaRPr>
          </a:p>
          <a:p>
            <a:pPr marL="144000" indent="-144000">
              <a:buFont typeface="Arial" panose="020B0604020202020204" pitchFamily="34" charset="0"/>
              <a:buChar char="•"/>
            </a:pPr>
            <a:r>
              <a:rPr kumimoji="1" lang="ja-JP" altLang="en-US" sz="1100" dirty="0">
                <a:latin typeface="Meiryo UI" panose="020B0604030504040204" pitchFamily="50" charset="-128"/>
                <a:ea typeface="Meiryo UI" panose="020B0604030504040204" pitchFamily="50" charset="-128"/>
              </a:rPr>
              <a:t>副知事</a:t>
            </a:r>
            <a:endParaRPr kumimoji="1" lang="en-US" altLang="ja-JP" sz="1100" dirty="0">
              <a:latin typeface="Meiryo UI" panose="020B0604030504040204" pitchFamily="50" charset="-128"/>
              <a:ea typeface="Meiryo UI" panose="020B0604030504040204" pitchFamily="50" charset="-128"/>
            </a:endParaRPr>
          </a:p>
          <a:p>
            <a:pPr marL="144000" indent="-144000">
              <a:buFont typeface="Arial" panose="020B0604020202020204" pitchFamily="34" charset="0"/>
              <a:buChar char="•"/>
            </a:pPr>
            <a:r>
              <a:rPr kumimoji="1" lang="ja-JP" altLang="en-US" sz="1100" dirty="0">
                <a:latin typeface="Meiryo UI" panose="020B0604030504040204" pitchFamily="50" charset="-128"/>
                <a:ea typeface="Meiryo UI" panose="020B0604030504040204" pitchFamily="50" charset="-128"/>
              </a:rPr>
              <a:t>スマシ部長</a:t>
            </a:r>
            <a:endParaRPr kumimoji="1" lang="en-US" altLang="ja-JP" sz="1100" dirty="0">
              <a:latin typeface="Meiryo UI" panose="020B0604030504040204" pitchFamily="50" charset="-128"/>
              <a:ea typeface="Meiryo UI" panose="020B0604030504040204" pitchFamily="50" charset="-128"/>
            </a:endParaRPr>
          </a:p>
          <a:p>
            <a:pPr marL="144000" indent="-14400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庁内関係部局</a:t>
            </a:r>
            <a:r>
              <a:rPr kumimoji="1" lang="ja-JP" altLang="en-US" sz="1100" dirty="0">
                <a:latin typeface="Meiryo UI" panose="020B0604030504040204" pitchFamily="50" charset="-128"/>
                <a:ea typeface="Meiryo UI" panose="020B0604030504040204" pitchFamily="50" charset="-128"/>
              </a:rPr>
              <a:t>　</a:t>
            </a:r>
            <a:endParaRPr kumimoji="1" lang="en-US" altLang="ja-JP" sz="1100" dirty="0">
              <a:latin typeface="Meiryo UI" panose="020B0604030504040204" pitchFamily="50" charset="-128"/>
              <a:ea typeface="Meiryo UI" panose="020B0604030504040204" pitchFamily="50" charset="-128"/>
            </a:endParaRPr>
          </a:p>
          <a:p>
            <a:pPr marL="144000" indent="-14400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有識者　等</a:t>
            </a:r>
            <a:endParaRPr kumimoji="1" lang="ja-JP" altLang="en-US" sz="1100" dirty="0">
              <a:latin typeface="Meiryo UI" panose="020B0604030504040204" pitchFamily="50" charset="-128"/>
              <a:ea typeface="Meiryo UI" panose="020B0604030504040204" pitchFamily="50" charset="-128"/>
            </a:endParaRPr>
          </a:p>
        </p:txBody>
      </p:sp>
      <p:sp>
        <p:nvSpPr>
          <p:cNvPr id="60" name="正方形/長方形 59">
            <a:extLst>
              <a:ext uri="{FF2B5EF4-FFF2-40B4-BE49-F238E27FC236}">
                <a16:creationId xmlns:a16="http://schemas.microsoft.com/office/drawing/2014/main" id="{C5598B2A-4568-4724-93AC-76204EDDB1B7}"/>
              </a:ext>
            </a:extLst>
          </p:cNvPr>
          <p:cNvSpPr/>
          <p:nvPr/>
        </p:nvSpPr>
        <p:spPr>
          <a:xfrm>
            <a:off x="553311" y="2069690"/>
            <a:ext cx="2719014" cy="307777"/>
          </a:xfrm>
          <a:prstGeom prst="rect">
            <a:avLst/>
          </a:prstGeom>
        </p:spPr>
        <p:txBody>
          <a:bodyPr wrap="none">
            <a:spAutoFit/>
          </a:bodyPr>
          <a:lstStyle/>
          <a:p>
            <a:pPr algn="ctr"/>
            <a:r>
              <a:rPr kumimoji="1" lang="en-US" altLang="ja-JP" sz="1400" b="1" dirty="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大阪</a:t>
            </a:r>
            <a:r>
              <a:rPr kumimoji="1" lang="en-US" altLang="ja-JP" sz="1400" b="1" dirty="0">
                <a:latin typeface="Meiryo UI" panose="020B0604030504040204" pitchFamily="50" charset="-128"/>
                <a:ea typeface="Meiryo UI" panose="020B0604030504040204" pitchFamily="50" charset="-128"/>
              </a:rPr>
              <a:t>DX</a:t>
            </a:r>
            <a:r>
              <a:rPr kumimoji="1" lang="ja-JP" altLang="en-US" sz="1400" b="1" dirty="0">
                <a:latin typeface="Meiryo UI" panose="020B0604030504040204" pitchFamily="50" charset="-128"/>
                <a:ea typeface="Meiryo UI" panose="020B0604030504040204" pitchFamily="50" charset="-128"/>
              </a:rPr>
              <a:t>イニシアティブ（仮称）</a:t>
            </a:r>
            <a:r>
              <a:rPr kumimoji="1" lang="en-US" altLang="ja-JP" sz="1400" b="1" dirty="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p:txBody>
      </p:sp>
      <p:sp>
        <p:nvSpPr>
          <p:cNvPr id="61" name="正方形/長方形 60">
            <a:extLst>
              <a:ext uri="{FF2B5EF4-FFF2-40B4-BE49-F238E27FC236}">
                <a16:creationId xmlns:a16="http://schemas.microsoft.com/office/drawing/2014/main" id="{A8DDB4F1-9D13-41FF-B727-7FC9FB8956D5}"/>
              </a:ext>
            </a:extLst>
          </p:cNvPr>
          <p:cNvSpPr/>
          <p:nvPr/>
        </p:nvSpPr>
        <p:spPr bwMode="auto">
          <a:xfrm>
            <a:off x="1575938" y="2489523"/>
            <a:ext cx="1889813" cy="1022670"/>
          </a:xfrm>
          <a:prstGeom prst="rect">
            <a:avLst/>
          </a:prstGeom>
          <a:solidFill>
            <a:schemeClr val="accent1">
              <a:lumMod val="20000"/>
              <a:lumOff val="80000"/>
            </a:schemeClr>
          </a:solidFill>
          <a:ln w="9525">
            <a:solidFill>
              <a:schemeClr val="accent1"/>
            </a:solidFill>
            <a:miter lim="800000"/>
            <a:headEnd/>
            <a:tailEnd/>
          </a:ln>
          <a:effectLst/>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eaLnBrk="0" hangingPunct="0"/>
            <a:r>
              <a:rPr lang="ja-JP" altLang="en-US" sz="1000" dirty="0">
                <a:latin typeface="Meiryo UI" panose="020B0604030504040204" pitchFamily="50" charset="-128"/>
                <a:ea typeface="Meiryo UI" panose="020B0604030504040204" pitchFamily="50" charset="-128"/>
                <a:cs typeface="Tahoma" pitchFamily="34" charset="0"/>
              </a:rPr>
              <a:t>＜ミッション＞</a:t>
            </a:r>
            <a:endParaRPr lang="en-US" altLang="ja-JP" sz="1000" dirty="0">
              <a:latin typeface="Meiryo UI" panose="020B0604030504040204" pitchFamily="50" charset="-128"/>
              <a:ea typeface="Meiryo UI" panose="020B0604030504040204" pitchFamily="50" charset="-128"/>
              <a:cs typeface="Tahoma" pitchFamily="34" charset="0"/>
            </a:endParaRPr>
          </a:p>
          <a:p>
            <a:pPr eaLnBrk="0" hangingPunct="0"/>
            <a:endParaRPr lang="en-US" altLang="ja-JP" sz="600" dirty="0">
              <a:latin typeface="Meiryo UI" panose="020B0604030504040204" pitchFamily="50" charset="-128"/>
              <a:ea typeface="Meiryo UI" panose="020B0604030504040204" pitchFamily="50" charset="-128"/>
              <a:cs typeface="Tahoma" pitchFamily="34" charset="0"/>
            </a:endParaRPr>
          </a:p>
          <a:p>
            <a:pPr eaLnBrk="0" hangingPunct="0"/>
            <a:r>
              <a:rPr lang="ja-JP" altLang="en-US" sz="1000" dirty="0">
                <a:latin typeface="Meiryo UI" panose="020B0604030504040204" pitchFamily="50" charset="-128"/>
                <a:ea typeface="Meiryo UI" panose="020B0604030504040204" pitchFamily="50" charset="-128"/>
                <a:cs typeface="Tahoma" pitchFamily="34" charset="0"/>
              </a:rPr>
              <a:t>大阪におけるデジタル課題について</a:t>
            </a:r>
            <a:endParaRPr lang="en-US" altLang="ja-JP" sz="1000" dirty="0">
              <a:latin typeface="Meiryo UI" panose="020B0604030504040204" pitchFamily="50" charset="-128"/>
              <a:ea typeface="Meiryo UI" panose="020B0604030504040204" pitchFamily="50" charset="-128"/>
              <a:cs typeface="Tahoma" pitchFamily="34" charset="0"/>
            </a:endParaRPr>
          </a:p>
          <a:p>
            <a:pPr eaLnBrk="0" hangingPunct="0"/>
            <a:r>
              <a:rPr lang="ja-JP" altLang="en-US" sz="1000" dirty="0">
                <a:latin typeface="Meiryo UI" panose="020B0604030504040204" pitchFamily="50" charset="-128"/>
                <a:ea typeface="Meiryo UI" panose="020B0604030504040204" pitchFamily="50" charset="-128"/>
                <a:cs typeface="Tahoma" pitchFamily="34" charset="0"/>
              </a:rPr>
              <a:t>　①課題解決の手法を構築し</a:t>
            </a:r>
            <a:endParaRPr lang="en-US" altLang="ja-JP" sz="1000" dirty="0">
              <a:latin typeface="Meiryo UI" panose="020B0604030504040204" pitchFamily="50" charset="-128"/>
              <a:ea typeface="Meiryo UI" panose="020B0604030504040204" pitchFamily="50" charset="-128"/>
              <a:cs typeface="Tahoma" pitchFamily="34" charset="0"/>
            </a:endParaRPr>
          </a:p>
          <a:p>
            <a:pPr eaLnBrk="0" hangingPunct="0"/>
            <a:r>
              <a:rPr lang="ja-JP" altLang="en-US" sz="1000" dirty="0">
                <a:latin typeface="Meiryo UI" panose="020B0604030504040204" pitchFamily="50" charset="-128"/>
                <a:ea typeface="Meiryo UI" panose="020B0604030504040204" pitchFamily="50" charset="-128"/>
                <a:cs typeface="Tahoma" pitchFamily="34" charset="0"/>
              </a:rPr>
              <a:t>　②これを実行するための推進</a:t>
            </a:r>
            <a:endParaRPr lang="en-US" altLang="ja-JP" sz="1000" dirty="0">
              <a:latin typeface="Meiryo UI" panose="020B0604030504040204" pitchFamily="50" charset="-128"/>
              <a:ea typeface="Meiryo UI" panose="020B0604030504040204" pitchFamily="50" charset="-128"/>
              <a:cs typeface="Tahoma" pitchFamily="34" charset="0"/>
            </a:endParaRPr>
          </a:p>
          <a:p>
            <a:pPr eaLnBrk="0" hangingPunct="0"/>
            <a:r>
              <a:rPr lang="ja-JP" altLang="en-US" sz="1000" dirty="0">
                <a:latin typeface="Meiryo UI" panose="020B0604030504040204" pitchFamily="50" charset="-128"/>
                <a:ea typeface="Meiryo UI" panose="020B0604030504040204" pitchFamily="50" charset="-128"/>
                <a:cs typeface="Tahoma" pitchFamily="34" charset="0"/>
              </a:rPr>
              <a:t>　　　体制の方針を示す</a:t>
            </a:r>
          </a:p>
        </p:txBody>
      </p:sp>
      <p:sp>
        <p:nvSpPr>
          <p:cNvPr id="62" name="矢印: 山形 61">
            <a:extLst>
              <a:ext uri="{FF2B5EF4-FFF2-40B4-BE49-F238E27FC236}">
                <a16:creationId xmlns:a16="http://schemas.microsoft.com/office/drawing/2014/main" id="{DF6967AA-DDD6-4B38-B141-7EBD2B0C2946}"/>
              </a:ext>
            </a:extLst>
          </p:cNvPr>
          <p:cNvSpPr/>
          <p:nvPr/>
        </p:nvSpPr>
        <p:spPr>
          <a:xfrm>
            <a:off x="5203468" y="1084896"/>
            <a:ext cx="180000" cy="612000"/>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3" name="矢印: 山形 62">
            <a:extLst>
              <a:ext uri="{FF2B5EF4-FFF2-40B4-BE49-F238E27FC236}">
                <a16:creationId xmlns:a16="http://schemas.microsoft.com/office/drawing/2014/main" id="{1679F37E-C6FA-4E2A-9786-14C284051711}"/>
              </a:ext>
            </a:extLst>
          </p:cNvPr>
          <p:cNvSpPr/>
          <p:nvPr/>
        </p:nvSpPr>
        <p:spPr>
          <a:xfrm>
            <a:off x="5330165" y="1084896"/>
            <a:ext cx="180000" cy="612000"/>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4" name="矢印: 山形 63">
            <a:extLst>
              <a:ext uri="{FF2B5EF4-FFF2-40B4-BE49-F238E27FC236}">
                <a16:creationId xmlns:a16="http://schemas.microsoft.com/office/drawing/2014/main" id="{5290D230-5498-43A9-A5DA-073A5F2FAAF3}"/>
              </a:ext>
            </a:extLst>
          </p:cNvPr>
          <p:cNvSpPr/>
          <p:nvPr/>
        </p:nvSpPr>
        <p:spPr>
          <a:xfrm>
            <a:off x="5458865" y="1084896"/>
            <a:ext cx="180000" cy="612000"/>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四角形: 角を丸くする 12">
            <a:extLst>
              <a:ext uri="{FF2B5EF4-FFF2-40B4-BE49-F238E27FC236}">
                <a16:creationId xmlns:a16="http://schemas.microsoft.com/office/drawing/2014/main" id="{930FC478-8C59-48D8-9FBD-B28591634363}"/>
              </a:ext>
            </a:extLst>
          </p:cNvPr>
          <p:cNvSpPr/>
          <p:nvPr/>
        </p:nvSpPr>
        <p:spPr>
          <a:xfrm>
            <a:off x="4152249" y="1968153"/>
            <a:ext cx="932265" cy="4418976"/>
          </a:xfrm>
          <a:prstGeom prst="roundRect">
            <a:avLst/>
          </a:prstGeom>
          <a:solidFill>
            <a:schemeClr val="accent6">
              <a:lumMod val="60000"/>
              <a:lumOff val="40000"/>
            </a:schemeClr>
          </a:solidFill>
          <a:ln w="28575"/>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tx1"/>
                </a:solidFill>
              </a:rPr>
              <a:t>あるべきデジタル改革の推進体制</a:t>
            </a:r>
          </a:p>
        </p:txBody>
      </p:sp>
      <p:sp>
        <p:nvSpPr>
          <p:cNvPr id="65" name="正方形/長方形 64">
            <a:extLst>
              <a:ext uri="{FF2B5EF4-FFF2-40B4-BE49-F238E27FC236}">
                <a16:creationId xmlns:a16="http://schemas.microsoft.com/office/drawing/2014/main" id="{925B1615-A13F-4671-80CC-E05C5DA2441D}"/>
              </a:ext>
            </a:extLst>
          </p:cNvPr>
          <p:cNvSpPr/>
          <p:nvPr/>
        </p:nvSpPr>
        <p:spPr>
          <a:xfrm>
            <a:off x="6212385" y="4509228"/>
            <a:ext cx="1323113"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日経グローカル　自治体電子化ランキング　</a:t>
            </a:r>
            <a:r>
              <a:rPr kumimoji="0"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a:t>
            </a:r>
          </a:p>
        </p:txBody>
      </p:sp>
      <p:sp>
        <p:nvSpPr>
          <p:cNvPr id="18" name="正方形/長方形 17">
            <a:extLst>
              <a:ext uri="{FF2B5EF4-FFF2-40B4-BE49-F238E27FC236}">
                <a16:creationId xmlns:a16="http://schemas.microsoft.com/office/drawing/2014/main" id="{371BE7A9-71D1-4678-9E01-E4919BF420C0}"/>
              </a:ext>
            </a:extLst>
          </p:cNvPr>
          <p:cNvSpPr/>
          <p:nvPr/>
        </p:nvSpPr>
        <p:spPr>
          <a:xfrm>
            <a:off x="4150481" y="1093023"/>
            <a:ext cx="932265" cy="603873"/>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推進体制</a:t>
            </a:r>
            <a:endParaRPr kumimoji="1" lang="en-US" altLang="ja-JP" sz="1400" b="1" dirty="0"/>
          </a:p>
          <a:p>
            <a:pPr algn="ctr"/>
            <a:r>
              <a:rPr kumimoji="1" lang="ja-JP" altLang="en-US" sz="1400" b="1" dirty="0"/>
              <a:t>具体化</a:t>
            </a:r>
          </a:p>
        </p:txBody>
      </p:sp>
      <p:pic>
        <p:nvPicPr>
          <p:cNvPr id="48" name="図 47"/>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443942" y="190954"/>
            <a:ext cx="608962" cy="403200"/>
          </a:xfrm>
          <a:prstGeom prst="rect">
            <a:avLst/>
          </a:prstGeom>
        </p:spPr>
      </p:pic>
    </p:spTree>
    <p:extLst>
      <p:ext uri="{BB962C8B-B14F-4D97-AF65-F5344CB8AC3E}">
        <p14:creationId xmlns:p14="http://schemas.microsoft.com/office/powerpoint/2010/main" val="27637856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a:t>
            </a:r>
            <a:r>
              <a:rPr lang="ja-JP" altLang="en-US" dirty="0" smtClean="0"/>
              <a:t>｜６）</a:t>
            </a:r>
            <a:r>
              <a:rPr lang="ja-JP" altLang="en-US" dirty="0"/>
              <a:t>市町村</a:t>
            </a:r>
            <a:r>
              <a:rPr lang="en-US" altLang="ja-JP" dirty="0"/>
              <a:t>DX</a:t>
            </a:r>
            <a:r>
              <a:rPr lang="ja-JP" altLang="en-US" dirty="0"/>
              <a:t>支援</a:t>
            </a:r>
            <a:endParaRPr kumimoji="1" lang="ja-JP" altLang="en-US" dirty="0"/>
          </a:p>
        </p:txBody>
      </p:sp>
      <p:sp>
        <p:nvSpPr>
          <p:cNvPr id="6" name="スライド番号プレースホルダー 3">
            <a:extLst>
              <a:ext uri="{FF2B5EF4-FFF2-40B4-BE49-F238E27FC236}">
                <a16:creationId xmlns:a16="http://schemas.microsoft.com/office/drawing/2014/main" id="{7C7DE9E3-EEC3-4AE4-97E9-D30DBD5044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4" name="テキスト プレースホルダー 3">
            <a:extLst>
              <a:ext uri="{FF2B5EF4-FFF2-40B4-BE49-F238E27FC236}">
                <a16:creationId xmlns:a16="http://schemas.microsoft.com/office/drawing/2014/main" id="{23687F2D-EA82-4D38-9CC0-736FEB3FDE32}"/>
              </a:ext>
            </a:extLst>
          </p:cNvPr>
          <p:cNvSpPr>
            <a:spLocks noGrp="1"/>
          </p:cNvSpPr>
          <p:nvPr>
            <p:ph type="body" sz="quarter" idx="13"/>
          </p:nvPr>
        </p:nvSpPr>
        <p:spPr/>
        <p:txBody>
          <a:bodyPr/>
          <a:lstStyle/>
          <a:p>
            <a:r>
              <a:rPr lang="ja-JP" altLang="en-US" dirty="0"/>
              <a:t>第３章　今後の取組み方針</a:t>
            </a:r>
          </a:p>
        </p:txBody>
      </p:sp>
      <p:sp>
        <p:nvSpPr>
          <p:cNvPr id="7" name="テキスト ボックス 6">
            <a:extLst>
              <a:ext uri="{FF2B5EF4-FFF2-40B4-BE49-F238E27FC236}">
                <a16:creationId xmlns:a16="http://schemas.microsoft.com/office/drawing/2014/main" id="{85207AD2-1AAE-4F9A-959B-22F321BE11A9}"/>
              </a:ext>
            </a:extLst>
          </p:cNvPr>
          <p:cNvSpPr txBox="1"/>
          <p:nvPr/>
        </p:nvSpPr>
        <p:spPr>
          <a:xfrm>
            <a:off x="92765" y="689264"/>
            <a:ext cx="2586936"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共同調達の領域拡大</a:t>
            </a:r>
          </a:p>
        </p:txBody>
      </p:sp>
      <p:pic>
        <p:nvPicPr>
          <p:cNvPr id="9" name="図 8"/>
          <p:cNvPicPr>
            <a:picLocks noChangeAspect="1"/>
          </p:cNvPicPr>
          <p:nvPr/>
        </p:nvPicPr>
        <p:blipFill>
          <a:blip r:embed="rId2"/>
          <a:stretch>
            <a:fillRect/>
          </a:stretch>
        </p:blipFill>
        <p:spPr>
          <a:xfrm>
            <a:off x="196890" y="4276932"/>
            <a:ext cx="3836472" cy="2583109"/>
          </a:xfrm>
          <a:prstGeom prst="rect">
            <a:avLst/>
          </a:prstGeom>
        </p:spPr>
      </p:pic>
      <p:pic>
        <p:nvPicPr>
          <p:cNvPr id="10" name="図 9"/>
          <p:cNvPicPr>
            <a:picLocks noChangeAspect="1"/>
          </p:cNvPicPr>
          <p:nvPr/>
        </p:nvPicPr>
        <p:blipFill>
          <a:blip r:embed="rId3"/>
          <a:stretch>
            <a:fillRect/>
          </a:stretch>
        </p:blipFill>
        <p:spPr>
          <a:xfrm>
            <a:off x="4211641" y="4321897"/>
            <a:ext cx="4754080" cy="2297643"/>
          </a:xfrm>
          <a:prstGeom prst="rect">
            <a:avLst/>
          </a:prstGeom>
        </p:spPr>
      </p:pic>
      <p:sp>
        <p:nvSpPr>
          <p:cNvPr id="11" name="テキスト ボックス 10">
            <a:extLst>
              <a:ext uri="{FF2B5EF4-FFF2-40B4-BE49-F238E27FC236}">
                <a16:creationId xmlns:a16="http://schemas.microsoft.com/office/drawing/2014/main" id="{21F8F501-222D-4C6B-8286-88849CD8C59F}"/>
              </a:ext>
            </a:extLst>
          </p:cNvPr>
          <p:cNvSpPr txBox="1"/>
          <p:nvPr/>
        </p:nvSpPr>
        <p:spPr>
          <a:xfrm>
            <a:off x="92764" y="1089374"/>
            <a:ext cx="9051236"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2022</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年度は「文書管理・電子決裁システム」の共同調達を予定</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府内市町村でも過半数が紙決裁の状況。テレワーク推進、ペーパーレスやはんこレスの推進、</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公文書の適正管理など様々な効果が期待でき、</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推進の基盤として決裁の電子化は必要不可欠。</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2023</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年度以降も共同調達の領域拡大を予定</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市町村ニーズを重視しつつ、国の動向（財政措置の有無）、政策意義（コロナ対策に資するなど）、</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足並みの揃いやすさ（未導入団体が多いか）、スケールメリットが発揮できそうかを踏まえて、案件を決定。</a:t>
            </a:r>
          </a:p>
          <a:p>
            <a:pPr marL="0" marR="0" lvl="0" indent="0" algn="l" defTabSz="457200" rtl="0" eaLnBrk="1" fontAlgn="auto" latinLnBrk="0" hangingPunct="1">
              <a:lnSpc>
                <a:spcPct val="100000"/>
              </a:lnSpc>
              <a:spcBef>
                <a:spcPts val="120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・既存の共同調達グループの拡大も</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既存契約との兼ね合いなどで当初から参加できない団体については次年度以降の参加を促し、</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電子申請システムなど既存のグループについても参加団体の拡大を図る。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2" name="図 11"/>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371372" y="190954"/>
            <a:ext cx="608962" cy="403200"/>
          </a:xfrm>
          <a:prstGeom prst="rect">
            <a:avLst/>
          </a:prstGeom>
        </p:spPr>
      </p:pic>
    </p:spTree>
    <p:extLst>
      <p:ext uri="{BB962C8B-B14F-4D97-AF65-F5344CB8AC3E}">
        <p14:creationId xmlns:p14="http://schemas.microsoft.com/office/powerpoint/2010/main" val="16099798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a:t>
            </a:r>
            <a:r>
              <a:rPr lang="ja-JP" altLang="en-US" dirty="0" smtClean="0"/>
              <a:t>｜７）</a:t>
            </a:r>
            <a:r>
              <a:rPr lang="ja-JP" altLang="en-US" dirty="0"/>
              <a:t>府庁</a:t>
            </a:r>
            <a:r>
              <a:rPr lang="en-US" altLang="ja-JP" dirty="0"/>
              <a:t>DX</a:t>
            </a:r>
            <a:r>
              <a:rPr lang="ja-JP" altLang="en-US" dirty="0"/>
              <a:t>の推進</a:t>
            </a:r>
            <a:endParaRPr kumimoji="1" lang="ja-JP" altLang="en-US" dirty="0"/>
          </a:p>
        </p:txBody>
      </p:sp>
      <p:sp>
        <p:nvSpPr>
          <p:cNvPr id="12"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4" name="テキスト プレースホルダー 3">
            <a:extLst>
              <a:ext uri="{FF2B5EF4-FFF2-40B4-BE49-F238E27FC236}">
                <a16:creationId xmlns:a16="http://schemas.microsoft.com/office/drawing/2014/main" id="{23687F2D-EA82-4D38-9CC0-736FEB3FDE32}"/>
              </a:ext>
            </a:extLst>
          </p:cNvPr>
          <p:cNvSpPr>
            <a:spLocks noGrp="1"/>
          </p:cNvSpPr>
          <p:nvPr>
            <p:ph type="body" sz="quarter" idx="13"/>
          </p:nvPr>
        </p:nvSpPr>
        <p:spPr/>
        <p:txBody>
          <a:bodyPr/>
          <a:lstStyle/>
          <a:p>
            <a:r>
              <a:rPr lang="ja-JP" altLang="en-US" dirty="0"/>
              <a:t>第３章　今後の取組み方針</a:t>
            </a:r>
          </a:p>
        </p:txBody>
      </p:sp>
      <p:sp>
        <p:nvSpPr>
          <p:cNvPr id="41" name="テキスト ボックス 40">
            <a:extLst>
              <a:ext uri="{FF2B5EF4-FFF2-40B4-BE49-F238E27FC236}">
                <a16:creationId xmlns:a16="http://schemas.microsoft.com/office/drawing/2014/main" id="{85207AD2-1AAE-4F9A-959B-22F321BE11A9}"/>
              </a:ext>
            </a:extLst>
          </p:cNvPr>
          <p:cNvSpPr txBox="1"/>
          <p:nvPr/>
        </p:nvSpPr>
        <p:spPr>
          <a:xfrm>
            <a:off x="92765" y="689264"/>
            <a:ext cx="2586936"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情報システムの適正化</a:t>
            </a:r>
          </a:p>
        </p:txBody>
      </p:sp>
      <p:sp>
        <p:nvSpPr>
          <p:cNvPr id="42" name="テキスト ボックス 41">
            <a:extLst>
              <a:ext uri="{FF2B5EF4-FFF2-40B4-BE49-F238E27FC236}">
                <a16:creationId xmlns:a16="http://schemas.microsoft.com/office/drawing/2014/main" id="{21F8F501-222D-4C6B-8286-88849CD8C59F}"/>
              </a:ext>
            </a:extLst>
          </p:cNvPr>
          <p:cNvSpPr txBox="1"/>
          <p:nvPr/>
        </p:nvSpPr>
        <p:spPr>
          <a:xfrm>
            <a:off x="92764" y="1127751"/>
            <a:ext cx="790170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・「システムカルテ」の作成と中長期的なシステムマネジメントの実施</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p:txBody>
      </p:sp>
      <p:pic>
        <p:nvPicPr>
          <p:cNvPr id="2" name="図 1"/>
          <p:cNvPicPr>
            <a:picLocks noChangeAspect="1"/>
          </p:cNvPicPr>
          <p:nvPr/>
        </p:nvPicPr>
        <p:blipFill>
          <a:blip r:embed="rId2"/>
          <a:stretch>
            <a:fillRect/>
          </a:stretch>
        </p:blipFill>
        <p:spPr>
          <a:xfrm>
            <a:off x="665142" y="2298635"/>
            <a:ext cx="7643889" cy="1929628"/>
          </a:xfrm>
          <a:prstGeom prst="rect">
            <a:avLst/>
          </a:prstGeom>
        </p:spPr>
      </p:pic>
      <p:sp>
        <p:nvSpPr>
          <p:cNvPr id="43" name="テキスト ボックス 42">
            <a:extLst>
              <a:ext uri="{FF2B5EF4-FFF2-40B4-BE49-F238E27FC236}">
                <a16:creationId xmlns:a16="http://schemas.microsoft.com/office/drawing/2014/main" id="{21F8F501-222D-4C6B-8286-88849CD8C59F}"/>
              </a:ext>
            </a:extLst>
          </p:cNvPr>
          <p:cNvSpPr txBox="1"/>
          <p:nvPr/>
        </p:nvSpPr>
        <p:spPr>
          <a:xfrm>
            <a:off x="164410" y="1448973"/>
            <a:ext cx="8595684"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システムの実態調査・ヒアリングを実施し、システムごとに「システムカルテ」を作成。システムの抱える課題や対応方針、更新計画等を部局間で共有。課題解決やシステム再構築に向けた検討等を効果的かつ継続的に実施する。</a:t>
            </a:r>
          </a:p>
        </p:txBody>
      </p:sp>
      <p:sp>
        <p:nvSpPr>
          <p:cNvPr id="44" name="テキスト ボックス 43">
            <a:extLst>
              <a:ext uri="{FF2B5EF4-FFF2-40B4-BE49-F238E27FC236}">
                <a16:creationId xmlns:a16="http://schemas.microsoft.com/office/drawing/2014/main" id="{21F8F501-222D-4C6B-8286-88849CD8C59F}"/>
              </a:ext>
            </a:extLst>
          </p:cNvPr>
          <p:cNvSpPr txBox="1"/>
          <p:nvPr/>
        </p:nvSpPr>
        <p:spPr>
          <a:xfrm>
            <a:off x="92763" y="4248551"/>
            <a:ext cx="790170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・効率的・効果的な情報システムの活用</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p:txBody>
      </p:sp>
      <p:sp>
        <p:nvSpPr>
          <p:cNvPr id="46" name="テキスト ボックス 45">
            <a:extLst>
              <a:ext uri="{FF2B5EF4-FFF2-40B4-BE49-F238E27FC236}">
                <a16:creationId xmlns:a16="http://schemas.microsoft.com/office/drawing/2014/main" id="{21F8F501-222D-4C6B-8286-88849CD8C59F}"/>
              </a:ext>
            </a:extLst>
          </p:cNvPr>
          <p:cNvSpPr txBox="1"/>
          <p:nvPr/>
        </p:nvSpPr>
        <p:spPr>
          <a:xfrm>
            <a:off x="164410" y="4596612"/>
            <a:ext cx="3122347" cy="13542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各システムのサーバ集約を行いながら</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CPU</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等のシステムリソース</a:t>
            </a:r>
            <a:r>
              <a:rPr kumimoji="1" lang="ja-JP" altLang="en-US" sz="1600" dirty="0">
                <a:solidFill>
                  <a:prstClr val="black"/>
                </a:solidFill>
                <a:latin typeface="Meiryo UI"/>
                <a:ea typeface="Meiryo UI"/>
              </a:rPr>
              <a:t>を</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共通化し、より最適な手法について検討を行いつつ、効率的・効果的な情報システムの活用を進めていく。</a:t>
            </a:r>
          </a:p>
        </p:txBody>
      </p:sp>
      <p:pic>
        <p:nvPicPr>
          <p:cNvPr id="14" name="図 1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371372" y="190954"/>
            <a:ext cx="608962" cy="403200"/>
          </a:xfrm>
          <a:prstGeom prst="rect">
            <a:avLst/>
          </a:prstGeom>
        </p:spPr>
      </p:pic>
      <p:pic>
        <p:nvPicPr>
          <p:cNvPr id="13" name="図 12"/>
          <p:cNvPicPr>
            <a:picLocks noChangeAspect="1"/>
          </p:cNvPicPr>
          <p:nvPr/>
        </p:nvPicPr>
        <p:blipFill rotWithShape="1">
          <a:blip r:embed="rId4" cstate="hqprint">
            <a:extLst>
              <a:ext uri="{28A0092B-C50C-407E-A947-70E740481C1C}">
                <a14:useLocalDpi xmlns:a14="http://schemas.microsoft.com/office/drawing/2010/main"/>
              </a:ext>
            </a:extLst>
          </a:blip>
          <a:srcRect t="-1" b="1232"/>
          <a:stretch/>
        </p:blipFill>
        <p:spPr>
          <a:xfrm>
            <a:off x="3286757" y="4704729"/>
            <a:ext cx="5541887" cy="1870275"/>
          </a:xfrm>
          <a:prstGeom prst="rect">
            <a:avLst/>
          </a:prstGeom>
        </p:spPr>
      </p:pic>
    </p:spTree>
    <p:extLst>
      <p:ext uri="{BB962C8B-B14F-4D97-AF65-F5344CB8AC3E}">
        <p14:creationId xmlns:p14="http://schemas.microsoft.com/office/powerpoint/2010/main" val="12942979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a:t>
            </a:r>
            <a:r>
              <a:rPr lang="ja-JP" altLang="en-US" dirty="0" smtClean="0"/>
              <a:t>｜７）</a:t>
            </a:r>
            <a:r>
              <a:rPr lang="ja-JP" altLang="en-US" dirty="0"/>
              <a:t>府庁</a:t>
            </a:r>
            <a:r>
              <a:rPr lang="en-US" altLang="ja-JP" dirty="0"/>
              <a:t>DX</a:t>
            </a:r>
            <a:r>
              <a:rPr lang="ja-JP" altLang="en-US" dirty="0"/>
              <a:t>の推進</a:t>
            </a:r>
            <a:endParaRPr kumimoji="1" lang="ja-JP" altLang="en-US" dirty="0"/>
          </a:p>
        </p:txBody>
      </p:sp>
      <p:sp>
        <p:nvSpPr>
          <p:cNvPr id="1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4" name="テキスト プレースホルダー 3">
            <a:extLst>
              <a:ext uri="{FF2B5EF4-FFF2-40B4-BE49-F238E27FC236}">
                <a16:creationId xmlns:a16="http://schemas.microsoft.com/office/drawing/2014/main" id="{23687F2D-EA82-4D38-9CC0-736FEB3FDE32}"/>
              </a:ext>
            </a:extLst>
          </p:cNvPr>
          <p:cNvSpPr>
            <a:spLocks noGrp="1"/>
          </p:cNvSpPr>
          <p:nvPr>
            <p:ph type="body" sz="quarter" idx="13"/>
          </p:nvPr>
        </p:nvSpPr>
        <p:spPr/>
        <p:txBody>
          <a:bodyPr/>
          <a:lstStyle/>
          <a:p>
            <a:r>
              <a:rPr lang="ja-JP" altLang="en-US" dirty="0"/>
              <a:t>第３章　今後の取組み方針</a:t>
            </a:r>
          </a:p>
        </p:txBody>
      </p:sp>
      <p:sp>
        <p:nvSpPr>
          <p:cNvPr id="41" name="テキスト ボックス 40">
            <a:extLst>
              <a:ext uri="{FF2B5EF4-FFF2-40B4-BE49-F238E27FC236}">
                <a16:creationId xmlns:a16="http://schemas.microsoft.com/office/drawing/2014/main" id="{85207AD2-1AAE-4F9A-959B-22F321BE11A9}"/>
              </a:ext>
            </a:extLst>
          </p:cNvPr>
          <p:cNvSpPr txBox="1"/>
          <p:nvPr/>
        </p:nvSpPr>
        <p:spPr>
          <a:xfrm>
            <a:off x="92765" y="689264"/>
            <a:ext cx="2493681"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業務の</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ICT</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化の推進</a:t>
            </a:r>
          </a:p>
        </p:txBody>
      </p:sp>
      <p:sp>
        <p:nvSpPr>
          <p:cNvPr id="42" name="テキスト ボックス 41">
            <a:extLst>
              <a:ext uri="{FF2B5EF4-FFF2-40B4-BE49-F238E27FC236}">
                <a16:creationId xmlns:a16="http://schemas.microsoft.com/office/drawing/2014/main" id="{21F8F501-222D-4C6B-8286-88849CD8C59F}"/>
              </a:ext>
            </a:extLst>
          </p:cNvPr>
          <p:cNvSpPr txBox="1"/>
          <p:nvPr/>
        </p:nvSpPr>
        <p:spPr>
          <a:xfrm>
            <a:off x="92764" y="1127751"/>
            <a:ext cx="790170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・行政手続きのオンライン化</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p:txBody>
      </p:sp>
      <p:sp>
        <p:nvSpPr>
          <p:cNvPr id="43" name="テキスト ボックス 42">
            <a:extLst>
              <a:ext uri="{FF2B5EF4-FFF2-40B4-BE49-F238E27FC236}">
                <a16:creationId xmlns:a16="http://schemas.microsoft.com/office/drawing/2014/main" id="{21F8F501-222D-4C6B-8286-88849CD8C59F}"/>
              </a:ext>
            </a:extLst>
          </p:cNvPr>
          <p:cNvSpPr txBox="1"/>
          <p:nvPr/>
        </p:nvSpPr>
        <p:spPr>
          <a:xfrm>
            <a:off x="164409" y="1448973"/>
            <a:ext cx="8888151"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国の動きとも歩調を合わせながら、 </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2021</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年度に導入したクラウド型電子申請システムによりオンライン化を強力に推進し、住民の利便性向上、行政サービスの向上を</a:t>
            </a:r>
            <a:r>
              <a:rPr kumimoji="1" lang="ja-JP" altLang="en-US" sz="1600" dirty="0" err="1">
                <a:solidFill>
                  <a:prstClr val="black"/>
                </a:solidFill>
                <a:latin typeface="Meiryo UI"/>
                <a:ea typeface="Meiryo UI"/>
              </a:rPr>
              <a:t>めざ</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す。</a:t>
            </a:r>
          </a:p>
        </p:txBody>
      </p:sp>
      <p:sp>
        <p:nvSpPr>
          <p:cNvPr id="44" name="テキスト ボックス 43">
            <a:extLst>
              <a:ext uri="{FF2B5EF4-FFF2-40B4-BE49-F238E27FC236}">
                <a16:creationId xmlns:a16="http://schemas.microsoft.com/office/drawing/2014/main" id="{21F8F501-222D-4C6B-8286-88849CD8C59F}"/>
              </a:ext>
            </a:extLst>
          </p:cNvPr>
          <p:cNvSpPr txBox="1"/>
          <p:nvPr/>
        </p:nvSpPr>
        <p:spPr>
          <a:xfrm>
            <a:off x="92763" y="2043813"/>
            <a:ext cx="790170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・業務効率化・生産性向上に向けた取組み</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p:txBody>
      </p:sp>
      <p:sp>
        <p:nvSpPr>
          <p:cNvPr id="46" name="テキスト ボックス 45">
            <a:extLst>
              <a:ext uri="{FF2B5EF4-FFF2-40B4-BE49-F238E27FC236}">
                <a16:creationId xmlns:a16="http://schemas.microsoft.com/office/drawing/2014/main" id="{21F8F501-222D-4C6B-8286-88849CD8C59F}"/>
              </a:ext>
            </a:extLst>
          </p:cNvPr>
          <p:cNvSpPr txBox="1"/>
          <p:nvPr/>
        </p:nvSpPr>
        <p:spPr>
          <a:xfrm>
            <a:off x="164410" y="2330616"/>
            <a:ext cx="8713440"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庁内業務の効率化や生産性の向上を図るため、クラウドサービスや</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RPA</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などのデジタル技術の活用、さらなる</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化を推進。新型コロナウイルス対策業務のデジタル化を優先としながら、通常業務の</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化による省力化、効率化を進め、経験・ノウハウを継続的に庁内に蓄積。</a:t>
            </a:r>
          </a:p>
        </p:txBody>
      </p:sp>
      <p:sp>
        <p:nvSpPr>
          <p:cNvPr id="15" name="テキスト ボックス 14">
            <a:extLst>
              <a:ext uri="{FF2B5EF4-FFF2-40B4-BE49-F238E27FC236}">
                <a16:creationId xmlns:a16="http://schemas.microsoft.com/office/drawing/2014/main" id="{85207AD2-1AAE-4F9A-959B-22F321BE11A9}"/>
              </a:ext>
            </a:extLst>
          </p:cNvPr>
          <p:cNvSpPr txBox="1"/>
          <p:nvPr/>
        </p:nvSpPr>
        <p:spPr>
          <a:xfrm>
            <a:off x="92763" y="3299516"/>
            <a:ext cx="224548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庁内</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ICT</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環境整備</a:t>
            </a:r>
          </a:p>
        </p:txBody>
      </p:sp>
      <p:pic>
        <p:nvPicPr>
          <p:cNvPr id="8" name="図 7"/>
          <p:cNvPicPr>
            <a:picLocks noChangeAspect="1"/>
          </p:cNvPicPr>
          <p:nvPr/>
        </p:nvPicPr>
        <p:blipFill>
          <a:blip r:embed="rId2"/>
          <a:stretch>
            <a:fillRect/>
          </a:stretch>
        </p:blipFill>
        <p:spPr>
          <a:xfrm>
            <a:off x="1339605" y="4207820"/>
            <a:ext cx="6566925" cy="2443598"/>
          </a:xfrm>
          <a:prstGeom prst="rect">
            <a:avLst/>
          </a:prstGeom>
        </p:spPr>
      </p:pic>
      <p:sp>
        <p:nvSpPr>
          <p:cNvPr id="64" name="テキスト ボックス 63">
            <a:extLst>
              <a:ext uri="{FF2B5EF4-FFF2-40B4-BE49-F238E27FC236}">
                <a16:creationId xmlns:a16="http://schemas.microsoft.com/office/drawing/2014/main" id="{21F8F501-222D-4C6B-8286-88849CD8C59F}"/>
              </a:ext>
            </a:extLst>
          </p:cNvPr>
          <p:cNvSpPr txBox="1"/>
          <p:nvPr/>
        </p:nvSpPr>
        <p:spPr>
          <a:xfrm>
            <a:off x="128587" y="3678056"/>
            <a:ext cx="878508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「場所にとらわれない職場環境とコミュニケーションの実現」をコンセプトに、新たな働き方への対応も含め環境整備を進める。</a:t>
            </a:r>
          </a:p>
        </p:txBody>
      </p:sp>
      <p:sp>
        <p:nvSpPr>
          <p:cNvPr id="65" name="正方形/長方形 64"/>
          <p:cNvSpPr/>
          <p:nvPr/>
        </p:nvSpPr>
        <p:spPr>
          <a:xfrm>
            <a:off x="2541091" y="6596406"/>
            <a:ext cx="3888432" cy="261594"/>
          </a:xfrm>
          <a:prstGeom prst="rect">
            <a:avLst/>
          </a:prstGeom>
        </p:spPr>
        <p:txBody>
          <a:bodyPr wrap="square" lIns="0" tIns="45712" rIns="0" bIns="45712">
            <a:spAutoFit/>
          </a:bodyPr>
          <a:lstStyle/>
          <a:p>
            <a:pPr marL="185738" marR="0" lvl="0" indent="-134938" algn="ctr" defTabSz="914177" rtl="0" eaLnBrk="1" fontAlgn="auto" latinLnBrk="0" hangingPunct="1">
              <a:lnSpc>
                <a:spcPct val="100000"/>
              </a:lnSpc>
              <a:spcBef>
                <a:spcPts val="0"/>
              </a:spcBef>
              <a:spcAft>
                <a:spcPts val="0"/>
              </a:spcAft>
              <a:buClrTx/>
              <a:buSzTx/>
              <a:buFontTx/>
              <a:buNone/>
              <a:tabLst/>
              <a:defRPr/>
            </a:pPr>
            <a:r>
              <a:rPr kumimoji="1" lang="ja-JP" altLang="en-US" sz="1050" b="0" i="0" u="none" strike="noStrike" kern="100" cap="none" spc="0" normalizeH="0" baseline="0" noProof="0" dirty="0">
                <a:ln>
                  <a:noFill/>
                </a:ln>
                <a:solidFill>
                  <a:prstClr val="black"/>
                </a:solidFill>
                <a:effectLst/>
                <a:uLnTx/>
                <a:uFillTx/>
                <a:latin typeface="Meiryo UI"/>
                <a:ea typeface="Meiryo UI"/>
                <a:cs typeface="Meiryo UI" panose="020B0604030504040204" pitchFamily="50" charset="-128"/>
              </a:rPr>
              <a:t>利便性、安全性を両立させながら環境整備を進める</a:t>
            </a:r>
          </a:p>
        </p:txBody>
      </p:sp>
      <p:pic>
        <p:nvPicPr>
          <p:cNvPr id="16" name="図 1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371372" y="190954"/>
            <a:ext cx="608962" cy="403200"/>
          </a:xfrm>
          <a:prstGeom prst="rect">
            <a:avLst/>
          </a:prstGeom>
        </p:spPr>
      </p:pic>
    </p:spTree>
    <p:extLst>
      <p:ext uri="{BB962C8B-B14F-4D97-AF65-F5344CB8AC3E}">
        <p14:creationId xmlns:p14="http://schemas.microsoft.com/office/powerpoint/2010/main" val="30487109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kumimoji="1" lang="ja-JP" altLang="en-US" sz="3600" dirty="0"/>
              <a:t>大阪市</a:t>
            </a:r>
            <a:r>
              <a:rPr lang="ja-JP" altLang="en-US" sz="3600" dirty="0"/>
              <a:t>の取組み内容</a:t>
            </a:r>
            <a:endParaRPr kumimoji="1" lang="ja-JP" altLang="en-US" sz="3600" dirty="0"/>
          </a:p>
        </p:txBody>
      </p: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64</a:t>
            </a:fld>
            <a:endParaRPr kumimoji="1" lang="ja-JP" altLang="en-US"/>
          </a:p>
        </p:txBody>
      </p:sp>
    </p:spTree>
    <p:extLst>
      <p:ext uri="{BB962C8B-B14F-4D97-AF65-F5344CB8AC3E}">
        <p14:creationId xmlns:p14="http://schemas.microsoft.com/office/powerpoint/2010/main" val="35822758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今後の取組み方針｜大阪市</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28" name="テキスト ボックス 27">
            <a:extLst>
              <a:ext uri="{FF2B5EF4-FFF2-40B4-BE49-F238E27FC236}">
                <a16:creationId xmlns:a16="http://schemas.microsoft.com/office/drawing/2014/main" id="{83865E63-D719-4BA2-A96E-CEE17439637A}"/>
              </a:ext>
            </a:extLst>
          </p:cNvPr>
          <p:cNvSpPr txBox="1"/>
          <p:nvPr/>
        </p:nvSpPr>
        <p:spPr>
          <a:xfrm>
            <a:off x="180926" y="1246507"/>
            <a:ext cx="2844000" cy="276999"/>
          </a:xfrm>
          <a:prstGeom prst="rect">
            <a:avLst/>
          </a:prstGeom>
          <a:solidFill>
            <a:srgbClr val="00206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１）まちのスマート化</a:t>
            </a:r>
          </a:p>
        </p:txBody>
      </p:sp>
      <p:sp>
        <p:nvSpPr>
          <p:cNvPr id="29" name="テキスト ボックス 28">
            <a:extLst>
              <a:ext uri="{FF2B5EF4-FFF2-40B4-BE49-F238E27FC236}">
                <a16:creationId xmlns:a16="http://schemas.microsoft.com/office/drawing/2014/main" id="{02C61B89-80C2-425F-9827-8F742DA61463}"/>
              </a:ext>
            </a:extLst>
          </p:cNvPr>
          <p:cNvSpPr txBox="1"/>
          <p:nvPr/>
        </p:nvSpPr>
        <p:spPr>
          <a:xfrm>
            <a:off x="6153652" y="1246507"/>
            <a:ext cx="2844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３）データ活用の推進</a:t>
            </a:r>
          </a:p>
        </p:txBody>
      </p:sp>
      <p:sp>
        <p:nvSpPr>
          <p:cNvPr id="41" name="テキスト ボックス 40">
            <a:extLst>
              <a:ext uri="{FF2B5EF4-FFF2-40B4-BE49-F238E27FC236}">
                <a16:creationId xmlns:a16="http://schemas.microsoft.com/office/drawing/2014/main" id="{340DC698-943B-40E0-95BC-04EF9BD3B015}"/>
              </a:ext>
            </a:extLst>
          </p:cNvPr>
          <p:cNvSpPr txBox="1"/>
          <p:nvPr/>
        </p:nvSpPr>
        <p:spPr>
          <a:xfrm>
            <a:off x="180926" y="4507634"/>
            <a:ext cx="2844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normalizeH="0" baseline="0" noProof="0" dirty="0">
                <a:ln>
                  <a:noFill/>
                </a:ln>
                <a:solidFill>
                  <a:prstClr val="white"/>
                </a:solidFill>
                <a:effectLst/>
                <a:uLnTx/>
                <a:uFillTx/>
                <a:latin typeface="Meiryo UI"/>
                <a:ea typeface="Meiryo UI"/>
                <a:cs typeface="+mn-cs"/>
              </a:rPr>
              <a:t>４）</a:t>
            </a:r>
            <a:r>
              <a:rPr kumimoji="1" lang="en-US" altLang="ja-JP" sz="1200" b="1" i="0" u="none" kern="1200" cap="none" normalizeH="0" baseline="0" noProof="0" dirty="0">
                <a:ln>
                  <a:noFill/>
                </a:ln>
                <a:solidFill>
                  <a:prstClr val="white"/>
                </a:solidFill>
                <a:effectLst/>
                <a:uLnTx/>
                <a:uFillTx/>
                <a:latin typeface="Meiryo UI"/>
                <a:ea typeface="Meiryo UI"/>
                <a:cs typeface="+mn-cs"/>
              </a:rPr>
              <a:t>ICT </a:t>
            </a:r>
            <a:r>
              <a:rPr kumimoji="1" lang="ja-JP" altLang="en-US" sz="1200" b="1" i="0" u="none" kern="1200" cap="none" normalizeH="0" baseline="0" noProof="0" dirty="0">
                <a:ln>
                  <a:noFill/>
                </a:ln>
                <a:solidFill>
                  <a:prstClr val="white"/>
                </a:solidFill>
                <a:effectLst/>
                <a:uLnTx/>
                <a:uFillTx/>
                <a:latin typeface="Meiryo UI"/>
                <a:ea typeface="Meiryo UI"/>
                <a:cs typeface="+mn-cs"/>
              </a:rPr>
              <a:t>を利用した行政サービスの強靭化</a:t>
            </a:r>
            <a:endParaRPr kumimoji="1" lang="en-US" altLang="ja-JP" sz="1200" b="1" i="0" u="none" kern="1200" cap="none" normalizeH="0" baseline="0" noProof="0" dirty="0">
              <a:ln>
                <a:noFill/>
              </a:ln>
              <a:solidFill>
                <a:prstClr val="white"/>
              </a:solidFill>
              <a:effectLst/>
              <a:uLnTx/>
              <a:uFillTx/>
              <a:latin typeface="Meiryo UI"/>
              <a:ea typeface="Meiryo UI"/>
              <a:cs typeface="+mn-cs"/>
            </a:endParaRPr>
          </a:p>
        </p:txBody>
      </p:sp>
      <p:sp>
        <p:nvSpPr>
          <p:cNvPr id="43" name="テキスト ボックス 42">
            <a:extLst>
              <a:ext uri="{FF2B5EF4-FFF2-40B4-BE49-F238E27FC236}">
                <a16:creationId xmlns:a16="http://schemas.microsoft.com/office/drawing/2014/main" id="{6CA67E97-A0CE-47E3-BFCC-F341F9A694CE}"/>
              </a:ext>
            </a:extLst>
          </p:cNvPr>
          <p:cNvSpPr txBox="1"/>
          <p:nvPr/>
        </p:nvSpPr>
        <p:spPr>
          <a:xfrm>
            <a:off x="3163643" y="4507634"/>
            <a:ext cx="2844000" cy="276999"/>
          </a:xfrm>
          <a:prstGeom prst="rect">
            <a:avLst/>
          </a:prstGeom>
          <a:solidFill>
            <a:srgbClr val="002060"/>
          </a:solidFill>
        </p:spPr>
        <p:txBody>
          <a:bodyPr wrap="square" lIns="36000" rIns="36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５</a:t>
            </a:r>
            <a:r>
              <a:rPr kumimoji="1" lang="ja-JP" altLang="en-US" sz="1200" b="1" i="0" u="none" strike="noStrike" kern="1200" cap="none" spc="0" normalizeH="0" baseline="0" noProof="0" dirty="0">
                <a:ln>
                  <a:noFill/>
                </a:ln>
                <a:solidFill>
                  <a:schemeClr val="bg1"/>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情報システムの整備</a:t>
            </a:r>
          </a:p>
        </p:txBody>
      </p:sp>
      <p:sp>
        <p:nvSpPr>
          <p:cNvPr id="55" name="テキスト ボックス 54">
            <a:extLst>
              <a:ext uri="{FF2B5EF4-FFF2-40B4-BE49-F238E27FC236}">
                <a16:creationId xmlns:a16="http://schemas.microsoft.com/office/drawing/2014/main" id="{3397C62D-1963-4F3A-9F24-E9D03F29E875}"/>
              </a:ext>
            </a:extLst>
          </p:cNvPr>
          <p:cNvSpPr txBox="1"/>
          <p:nvPr/>
        </p:nvSpPr>
        <p:spPr>
          <a:xfrm>
            <a:off x="3163643" y="1246507"/>
            <a:ext cx="2844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２）行政のデジタル化</a:t>
            </a:r>
          </a:p>
        </p:txBody>
      </p:sp>
      <p:sp>
        <p:nvSpPr>
          <p:cNvPr id="25" name="テキスト ボックス 24">
            <a:extLst>
              <a:ext uri="{FF2B5EF4-FFF2-40B4-BE49-F238E27FC236}">
                <a16:creationId xmlns:a16="http://schemas.microsoft.com/office/drawing/2014/main" id="{E60EC6DE-CF08-4EBF-9635-7EDFF4435E98}"/>
              </a:ext>
            </a:extLst>
          </p:cNvPr>
          <p:cNvSpPr txBox="1"/>
          <p:nvPr/>
        </p:nvSpPr>
        <p:spPr>
          <a:xfrm>
            <a:off x="185788" y="1511012"/>
            <a:ext cx="2880000"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便利・快適で、安全・安心できる市民生活の実現に向け、都市基盤施設の維持管理等の高度化を図るとともに、通信ネットワーク環境の充実を促進する。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また、シームレスな移動の享受をめざして、新たなモビリティサービスの導入検討するなど、最先端テクノロジーの実証実験等を積極的に受け入れ、</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を活用した最先端のまちづくりや地域固有の課題解決に寄与する。</a:t>
            </a:r>
          </a:p>
        </p:txBody>
      </p:sp>
      <p:sp>
        <p:nvSpPr>
          <p:cNvPr id="30" name="テキスト ボックス 29">
            <a:extLst>
              <a:ext uri="{FF2B5EF4-FFF2-40B4-BE49-F238E27FC236}">
                <a16:creationId xmlns:a16="http://schemas.microsoft.com/office/drawing/2014/main" id="{E60EC6DE-CF08-4EBF-9635-7EDFF4435E98}"/>
              </a:ext>
            </a:extLst>
          </p:cNvPr>
          <p:cNvSpPr txBox="1"/>
          <p:nvPr/>
        </p:nvSpPr>
        <p:spPr>
          <a:xfrm>
            <a:off x="3163643" y="1507647"/>
            <a:ext cx="2880000" cy="1569660"/>
          </a:xfrm>
          <a:prstGeom prst="rect">
            <a:avLst/>
          </a:prstGeom>
          <a:noFill/>
        </p:spPr>
        <p:txBody>
          <a:bodyPr wrap="square" lIns="54000" rIns="54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市民が、生活のあらゆる場面でいつでも容易に必要な情報を入手し、様々な手続きを行うことができる便利・快適なくらしを実現する。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庁内業務においては、場所や時間にとらわれない働き方を推進する環境の整備や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を活用した作業の効率化を進めるとともに、業務フローを含めた見直しを行い、ムダのない効果的・効率的な業務執行の実現をめざす。</a:t>
            </a:r>
          </a:p>
        </p:txBody>
      </p:sp>
      <p:sp>
        <p:nvSpPr>
          <p:cNvPr id="31" name="テキスト ボックス 30">
            <a:extLst>
              <a:ext uri="{FF2B5EF4-FFF2-40B4-BE49-F238E27FC236}">
                <a16:creationId xmlns:a16="http://schemas.microsoft.com/office/drawing/2014/main" id="{E60EC6DE-CF08-4EBF-9635-7EDFF4435E98}"/>
              </a:ext>
            </a:extLst>
          </p:cNvPr>
          <p:cNvSpPr txBox="1"/>
          <p:nvPr/>
        </p:nvSpPr>
        <p:spPr>
          <a:xfrm>
            <a:off x="6153652" y="1507647"/>
            <a:ext cx="2880000"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市が公開するデータは、オープンデータであるという理念の下、データのオープン化を推進してきたが、さらなるデータセットの公開に取り組むとともに、データ一覧の整備を進める。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また、全庁的なデータ活用を促進するため、データ標準化の検討を進める。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さらに、他機関とのデータ連携に取り組み、オープンデータの活用事例の創出をめざす</a:t>
            </a:r>
            <a:r>
              <a:rPr kumimoji="1" lang="ja-JP" altLang="en-US" sz="1200" dirty="0">
                <a:solidFill>
                  <a:prstClr val="black"/>
                </a:solidFill>
                <a:latin typeface="Meiryo UI"/>
                <a:ea typeface="Meiryo UI"/>
              </a:rPr>
              <a:t>。</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2" name="テキスト ボックス 31">
            <a:extLst>
              <a:ext uri="{FF2B5EF4-FFF2-40B4-BE49-F238E27FC236}">
                <a16:creationId xmlns:a16="http://schemas.microsoft.com/office/drawing/2014/main" id="{E60EC6DE-CF08-4EBF-9635-7EDFF4435E98}"/>
              </a:ext>
            </a:extLst>
          </p:cNvPr>
          <p:cNvSpPr txBox="1"/>
          <p:nvPr/>
        </p:nvSpPr>
        <p:spPr>
          <a:xfrm>
            <a:off x="180926" y="4760939"/>
            <a:ext cx="288000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災害時対応に加え、平常時から</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を活用し防災情報の発信に努め、防災・減災を実現する安全・安心な都市をめざす。</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また、クラウドサービスの活用等により</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インフラの耐災害性を向上するとともに、時代に合わせた情報セキュリティ対策に取り組む。</a:t>
            </a:r>
          </a:p>
        </p:txBody>
      </p:sp>
      <p:sp>
        <p:nvSpPr>
          <p:cNvPr id="33" name="テキスト ボックス 32">
            <a:extLst>
              <a:ext uri="{FF2B5EF4-FFF2-40B4-BE49-F238E27FC236}">
                <a16:creationId xmlns:a16="http://schemas.microsoft.com/office/drawing/2014/main" id="{E60EC6DE-CF08-4EBF-9635-7EDFF4435E98}"/>
              </a:ext>
            </a:extLst>
          </p:cNvPr>
          <p:cNvSpPr txBox="1"/>
          <p:nvPr/>
        </p:nvSpPr>
        <p:spPr>
          <a:xfrm>
            <a:off x="3147017" y="4757574"/>
            <a:ext cx="2952000" cy="1200329"/>
          </a:xfrm>
          <a:prstGeom prst="rect">
            <a:avLst/>
          </a:prstGeom>
          <a:noFill/>
        </p:spPr>
        <p:txBody>
          <a:bodyPr wrap="square" lIns="36000" r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行政のデジタル化に最適な情報システムへと刷新するため、ガバメントクラウドや本市共通のクラウドサービスの利用し、自治体情報システムの標準化・共通化を進める。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また、安全で安定的なシステム運用を行うために、プロジェクトマネジメントの強化に取り組む。</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 name="テキスト ボックス 18">
            <a:extLst>
              <a:ext uri="{FF2B5EF4-FFF2-40B4-BE49-F238E27FC236}">
                <a16:creationId xmlns:a16="http://schemas.microsoft.com/office/drawing/2014/main" id="{E60EC6DE-CF08-4EBF-9635-7EDFF4435E98}"/>
              </a:ext>
            </a:extLst>
          </p:cNvPr>
          <p:cNvSpPr txBox="1"/>
          <p:nvPr/>
        </p:nvSpPr>
        <p:spPr>
          <a:xfrm>
            <a:off x="190651" y="3296962"/>
            <a:ext cx="2834275" cy="1075097"/>
          </a:xfrm>
          <a:prstGeom prst="rect">
            <a:avLst/>
          </a:prstGeom>
          <a:solidFill>
            <a:schemeClr val="accent1">
              <a:lumMod val="20000"/>
              <a:lumOff val="80000"/>
            </a:schemeClr>
          </a:solidFill>
          <a:ln>
            <a:solidFill>
              <a:schemeClr val="tx1"/>
            </a:solidFill>
          </a:ln>
        </p:spPr>
        <p:txBody>
          <a:bodyPr wrap="square" lIns="36000" tIns="18000" rIns="36000" bIns="18000" rtlCol="0">
            <a:spAutoFit/>
          </a:bodyPr>
          <a:lstStyle/>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都市インフラのデジタル化の推進</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最先端テクノロジーの実証実験等の受け入れの推進</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地域特性に応じた取組みの推進</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都市インフラへの</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活用</a:t>
            </a:r>
          </a:p>
        </p:txBody>
      </p:sp>
      <p:sp>
        <p:nvSpPr>
          <p:cNvPr id="20" name="テキスト ボックス 19">
            <a:extLst>
              <a:ext uri="{FF2B5EF4-FFF2-40B4-BE49-F238E27FC236}">
                <a16:creationId xmlns:a16="http://schemas.microsoft.com/office/drawing/2014/main" id="{795891F9-22C2-4B11-B09B-8B92017ACDAB}"/>
              </a:ext>
            </a:extLst>
          </p:cNvPr>
          <p:cNvSpPr txBox="1"/>
          <p:nvPr/>
        </p:nvSpPr>
        <p:spPr>
          <a:xfrm>
            <a:off x="190651" y="5942180"/>
            <a:ext cx="2834275" cy="792000"/>
          </a:xfrm>
          <a:prstGeom prst="rect">
            <a:avLst/>
          </a:prstGeom>
          <a:solidFill>
            <a:schemeClr val="accent1">
              <a:lumMod val="20000"/>
              <a:lumOff val="80000"/>
            </a:schemeClr>
          </a:solidFill>
          <a:ln>
            <a:solidFill>
              <a:schemeClr val="tx1"/>
            </a:solidFill>
          </a:ln>
        </p:spPr>
        <p:txBody>
          <a:bodyPr wrap="square" lIns="36000" tIns="18000" rIns="36000" bIns="18000" rtlCol="0" anchor="ctr" anchorCtr="0">
            <a:spAutoFit/>
          </a:bodyPr>
          <a:lstStyle/>
          <a:p>
            <a:pPr marL="228600" marR="0" lvl="0" indent="-228600" algn="l" defTabSz="457200" rtl="0" eaLnBrk="1" fontAlgn="auto" latinLnBrk="0" hangingPunct="1">
              <a:lnSpc>
                <a:spcPts val="14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防災・減災力の向上</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ts val="1400"/>
              </a:lnSpc>
              <a:spcBef>
                <a:spcPts val="6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災害に強い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インフラの整備</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ts val="1400"/>
              </a:lnSpc>
              <a:spcBef>
                <a:spcPts val="6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時代に即した情報セキュリティ対策の実施</a:t>
            </a:r>
          </a:p>
        </p:txBody>
      </p:sp>
      <p:sp>
        <p:nvSpPr>
          <p:cNvPr id="21" name="テキスト ボックス 20">
            <a:extLst>
              <a:ext uri="{FF2B5EF4-FFF2-40B4-BE49-F238E27FC236}">
                <a16:creationId xmlns:a16="http://schemas.microsoft.com/office/drawing/2014/main" id="{0313E2ED-4242-41EA-B4FD-BC9900E6538A}"/>
              </a:ext>
            </a:extLst>
          </p:cNvPr>
          <p:cNvSpPr txBox="1"/>
          <p:nvPr/>
        </p:nvSpPr>
        <p:spPr>
          <a:xfrm>
            <a:off x="3163643" y="3043046"/>
            <a:ext cx="2844000" cy="1329013"/>
          </a:xfrm>
          <a:prstGeom prst="rect">
            <a:avLst/>
          </a:prstGeom>
          <a:solidFill>
            <a:schemeClr val="accent1">
              <a:lumMod val="20000"/>
              <a:lumOff val="80000"/>
            </a:schemeClr>
          </a:solidFill>
          <a:ln>
            <a:solidFill>
              <a:schemeClr val="tx1"/>
            </a:solidFill>
          </a:ln>
        </p:spPr>
        <p:txBody>
          <a:bodyPr wrap="square" lIns="36000" tIns="18000" rIns="36000" bIns="18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① 行政手続きのオンライン化・</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行政サービスのリモート化の推進</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② </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等の最先端テクノロジーの活用</a:t>
            </a:r>
            <a:endParaRPr kumimoji="1" lang="en-US" altLang="ja-JP" sz="1200" b="0" i="0" u="none" strike="dblStrike" kern="1200" cap="none" spc="0" normalizeH="0" baseline="0" noProof="0" dirty="0">
              <a:ln>
                <a:noFill/>
              </a:ln>
              <a:solidFill>
                <a:srgbClr val="FF000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③ </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UI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の向上</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④ </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を活用した</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BPR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の推進</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⑤ 教育分野への</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の活用</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⑥ 区役所等における</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活用</a:t>
            </a:r>
          </a:p>
        </p:txBody>
      </p:sp>
      <p:sp>
        <p:nvSpPr>
          <p:cNvPr id="22" name="テキスト ボックス 21">
            <a:extLst>
              <a:ext uri="{FF2B5EF4-FFF2-40B4-BE49-F238E27FC236}">
                <a16:creationId xmlns:a16="http://schemas.microsoft.com/office/drawing/2014/main" id="{4F1C9951-47B8-48F3-8254-2324B45D693E}"/>
              </a:ext>
            </a:extLst>
          </p:cNvPr>
          <p:cNvSpPr txBox="1"/>
          <p:nvPr/>
        </p:nvSpPr>
        <p:spPr>
          <a:xfrm>
            <a:off x="6153652" y="3126782"/>
            <a:ext cx="2844000" cy="744238"/>
          </a:xfrm>
          <a:prstGeom prst="rect">
            <a:avLst/>
          </a:prstGeom>
          <a:solidFill>
            <a:schemeClr val="accent1">
              <a:lumMod val="20000"/>
              <a:lumOff val="80000"/>
            </a:schemeClr>
          </a:solidFill>
          <a:ln>
            <a:solidFill>
              <a:schemeClr val="tx1"/>
            </a:solidFill>
          </a:ln>
        </p:spPr>
        <p:txBody>
          <a:bodyPr wrap="square" lIns="36000" tIns="18000" rIns="36000" bIns="18000" rtlCol="0">
            <a:spAutoFit/>
          </a:bodyPr>
          <a:lstStyle/>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オープンデータの充実</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600"/>
              </a:spcBef>
              <a:spcAft>
                <a:spcPts val="0"/>
              </a:spcAft>
              <a:buClrTx/>
              <a:buSzTx/>
              <a:buFont typeface="+mj-ea"/>
              <a:buAutoNum type="circleNumDbPlain"/>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EBPM</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の推進</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6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データ標準化の推進</a:t>
            </a:r>
          </a:p>
        </p:txBody>
      </p:sp>
      <p:sp>
        <p:nvSpPr>
          <p:cNvPr id="23" name="テキスト ボックス 22">
            <a:extLst>
              <a:ext uri="{FF2B5EF4-FFF2-40B4-BE49-F238E27FC236}">
                <a16:creationId xmlns:a16="http://schemas.microsoft.com/office/drawing/2014/main" id="{C7F74867-597B-4977-93BD-3DC121F43E4A}"/>
              </a:ext>
            </a:extLst>
          </p:cNvPr>
          <p:cNvSpPr txBox="1"/>
          <p:nvPr/>
        </p:nvSpPr>
        <p:spPr>
          <a:xfrm>
            <a:off x="3163643" y="5942181"/>
            <a:ext cx="2844000" cy="792969"/>
          </a:xfrm>
          <a:prstGeom prst="rect">
            <a:avLst/>
          </a:prstGeom>
          <a:solidFill>
            <a:schemeClr val="accent1">
              <a:lumMod val="20000"/>
              <a:lumOff val="80000"/>
            </a:schemeClr>
          </a:solidFill>
          <a:ln>
            <a:solidFill>
              <a:schemeClr val="tx1"/>
            </a:solidFill>
          </a:ln>
        </p:spPr>
        <p:txBody>
          <a:bodyPr wrap="square" lIns="36000" tIns="18000" rIns="36000" bIns="18000" rtlCol="0">
            <a:spAutoFit/>
          </a:bodyPr>
          <a:lstStyle/>
          <a:p>
            <a:pPr marL="228600" marR="0" lvl="0" indent="-228600" algn="l" defTabSz="457200" rtl="0" eaLnBrk="1" fontAlgn="auto" latinLnBrk="0" hangingPunct="1">
              <a:lnSpc>
                <a:spcPts val="14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情報システムの管理体制の強化</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ts val="14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クラウドサービスを基本とした情報システムへの転換（自治体情報システムの標準化・共通化）</a:t>
            </a:r>
          </a:p>
        </p:txBody>
      </p:sp>
      <p:pic>
        <p:nvPicPr>
          <p:cNvPr id="24" name="図 2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sp>
        <p:nvSpPr>
          <p:cNvPr id="27" name="テキスト ボックス 26">
            <a:extLst>
              <a:ext uri="{FF2B5EF4-FFF2-40B4-BE49-F238E27FC236}">
                <a16:creationId xmlns:a16="http://schemas.microsoft.com/office/drawing/2014/main" id="{4CB4D9DA-349F-4656-BF19-AB56A3169A13}"/>
              </a:ext>
            </a:extLst>
          </p:cNvPr>
          <p:cNvSpPr txBox="1"/>
          <p:nvPr/>
        </p:nvSpPr>
        <p:spPr>
          <a:xfrm>
            <a:off x="62834" y="658015"/>
            <a:ext cx="9036000" cy="584775"/>
          </a:xfrm>
          <a:prstGeom prst="rect">
            <a:avLst/>
          </a:prstGeom>
          <a:noFill/>
        </p:spPr>
        <p:txBody>
          <a:bodyPr wrap="square" rtlCol="0">
            <a:spAutoFit/>
          </a:bodyPr>
          <a:lstStyle/>
          <a:p>
            <a:pPr marL="182563" lvl="0" indent="-182563">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600" dirty="0">
                <a:solidFill>
                  <a:prstClr val="black"/>
                </a:solidFill>
              </a:rPr>
              <a:t>「大阪市</a:t>
            </a:r>
            <a:r>
              <a:rPr kumimoji="1" lang="en-US" altLang="ja-JP" sz="1600" dirty="0">
                <a:solidFill>
                  <a:prstClr val="black"/>
                </a:solidFill>
              </a:rPr>
              <a:t>ICT</a:t>
            </a:r>
            <a:r>
              <a:rPr kumimoji="1" lang="ja-JP" altLang="en-US" sz="1600" dirty="0">
                <a:solidFill>
                  <a:prstClr val="black"/>
                </a:solidFill>
              </a:rPr>
              <a:t>戦略」を、スマートシティ戦略の推進にかかる基本方針として位置づけて取組みを推進</a:t>
            </a:r>
          </a:p>
          <a:p>
            <a:pPr marL="182563" lvl="0" indent="-182563">
              <a:defRPr/>
            </a:pPr>
            <a:r>
              <a:rPr kumimoji="1" lang="ja-JP" altLang="en-US" sz="1600" dirty="0">
                <a:solidFill>
                  <a:prstClr val="black"/>
                </a:solidFill>
              </a:rPr>
              <a:t>■市民の</a:t>
            </a:r>
            <a:r>
              <a:rPr kumimoji="1" lang="en-US" altLang="ja-JP" sz="1600" dirty="0" err="1">
                <a:solidFill>
                  <a:prstClr val="black"/>
                </a:solidFill>
              </a:rPr>
              <a:t>QoL</a:t>
            </a:r>
            <a:r>
              <a:rPr kumimoji="1" lang="ja-JP" altLang="en-US" sz="1600" dirty="0">
                <a:solidFill>
                  <a:prstClr val="black"/>
                </a:solidFill>
              </a:rPr>
              <a:t>と都市力の向上をめざし、</a:t>
            </a:r>
            <a:r>
              <a:rPr kumimoji="1" lang="en-US" altLang="ja-JP" sz="1600" dirty="0">
                <a:solidFill>
                  <a:prstClr val="black"/>
                </a:solidFill>
              </a:rPr>
              <a:t>DX</a:t>
            </a:r>
            <a:r>
              <a:rPr kumimoji="1" lang="ja-JP" altLang="en-US" sz="1600" dirty="0">
                <a:solidFill>
                  <a:prstClr val="black"/>
                </a:solidFill>
              </a:rPr>
              <a:t>を推進するため、全庁横断的な視点から体制の一層の強化を図る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25016166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戦略</a:t>
            </a:r>
            <a:r>
              <a:rPr lang="en-US" altLang="ja-JP" dirty="0"/>
              <a:t>ver.2.0</a:t>
            </a:r>
            <a:r>
              <a:rPr lang="ja-JP" altLang="en-US" dirty="0"/>
              <a:t>に基づく取組み（めざす方向性）｜大阪市</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pic>
        <p:nvPicPr>
          <p:cNvPr id="24" name="図 2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graphicFrame>
        <p:nvGraphicFramePr>
          <p:cNvPr id="6" name="表 5"/>
          <p:cNvGraphicFramePr>
            <a:graphicFrameLocks noGrp="1"/>
          </p:cNvGraphicFramePr>
          <p:nvPr>
            <p:extLst>
              <p:ext uri="{D42A27DB-BD31-4B8C-83A1-F6EECF244321}">
                <p14:modId xmlns:p14="http://schemas.microsoft.com/office/powerpoint/2010/main" val="1204501822"/>
              </p:ext>
            </p:extLst>
          </p:nvPr>
        </p:nvGraphicFramePr>
        <p:xfrm>
          <a:off x="102239" y="726735"/>
          <a:ext cx="8964000" cy="5633299"/>
        </p:xfrm>
        <a:graphic>
          <a:graphicData uri="http://schemas.openxmlformats.org/drawingml/2006/table">
            <a:tbl>
              <a:tblPr firstRow="1" bandRow="1">
                <a:tableStyleId>{5940675A-B579-460E-94D1-54222C63F5DA}</a:tableStyleId>
              </a:tblPr>
              <a:tblGrid>
                <a:gridCol w="257181">
                  <a:extLst>
                    <a:ext uri="{9D8B030D-6E8A-4147-A177-3AD203B41FA5}">
                      <a16:colId xmlns:a16="http://schemas.microsoft.com/office/drawing/2014/main" val="3057292947"/>
                    </a:ext>
                  </a:extLst>
                </a:gridCol>
                <a:gridCol w="242803">
                  <a:extLst>
                    <a:ext uri="{9D8B030D-6E8A-4147-A177-3AD203B41FA5}">
                      <a16:colId xmlns:a16="http://schemas.microsoft.com/office/drawing/2014/main" val="516168368"/>
                    </a:ext>
                  </a:extLst>
                </a:gridCol>
                <a:gridCol w="2385422">
                  <a:extLst>
                    <a:ext uri="{9D8B030D-6E8A-4147-A177-3AD203B41FA5}">
                      <a16:colId xmlns:a16="http://schemas.microsoft.com/office/drawing/2014/main" val="1206682734"/>
                    </a:ext>
                  </a:extLst>
                </a:gridCol>
                <a:gridCol w="6078594">
                  <a:extLst>
                    <a:ext uri="{9D8B030D-6E8A-4147-A177-3AD203B41FA5}">
                      <a16:colId xmlns:a16="http://schemas.microsoft.com/office/drawing/2014/main" val="2028757684"/>
                    </a:ext>
                  </a:extLst>
                </a:gridCol>
              </a:tblGrid>
              <a:tr h="405379">
                <a:tc gridSpan="3">
                  <a:txBody>
                    <a:bodyPr/>
                    <a:lstStyle/>
                    <a:p>
                      <a:pPr algn="ctr">
                        <a:lnSpc>
                          <a:spcPct val="100000"/>
                        </a:lnSpc>
                      </a:pPr>
                      <a:r>
                        <a:rPr kumimoji="1" lang="ja-JP" altLang="en-US" sz="1600" b="1" dirty="0">
                          <a:solidFill>
                            <a:schemeClr val="bg1"/>
                          </a:solidFill>
                        </a:rPr>
                        <a:t>取　組　内　容</a:t>
                      </a:r>
                    </a:p>
                  </a:txBody>
                  <a:tcPr marL="36000" marR="36000" marT="36000" marB="36000" anchor="ctr">
                    <a:solidFill>
                      <a:srgbClr val="002060"/>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ct val="100000"/>
                        </a:lnSpc>
                      </a:pPr>
                      <a:r>
                        <a:rPr kumimoji="1" lang="ja-JP" altLang="en-US" sz="1600" b="1" dirty="0">
                          <a:solidFill>
                            <a:schemeClr val="bg1"/>
                          </a:solidFill>
                        </a:rPr>
                        <a:t>め　ざ　す　方　向　性</a:t>
                      </a:r>
                    </a:p>
                  </a:txBody>
                  <a:tcPr marL="36000" marR="36000" marT="36000" marB="36000" anchor="ctr">
                    <a:solidFill>
                      <a:srgbClr val="002060"/>
                    </a:solidFill>
                  </a:tcPr>
                </a:tc>
                <a:extLst>
                  <a:ext uri="{0D108BD9-81ED-4DB2-BD59-A6C34878D82A}">
                    <a16:rowId xmlns:a16="http://schemas.microsoft.com/office/drawing/2014/main" val="275245034"/>
                  </a:ext>
                </a:extLst>
              </a:tr>
              <a:tr h="0">
                <a:tc gridSpan="3">
                  <a:txBody>
                    <a:bodyPr/>
                    <a:lstStyle/>
                    <a:p>
                      <a:pPr>
                        <a:lnSpc>
                          <a:spcPct val="100000"/>
                        </a:lnSpc>
                      </a:pPr>
                      <a:r>
                        <a:rPr kumimoji="1" lang="ja-JP" altLang="en-US" sz="1400" b="1" dirty="0"/>
                        <a:t>１）まちのスマート化</a:t>
                      </a:r>
                    </a:p>
                  </a:txBody>
                  <a:tcPr marL="36000" marR="36000" marT="54000" marB="54000" anchor="ctr">
                    <a:lnB w="12700" cmpd="sng">
                      <a:noFill/>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nSpc>
                          <a:spcPts val="1600"/>
                        </a:lnSpc>
                      </a:pPr>
                      <a:endParaRPr kumimoji="1" lang="ja-JP" altLang="en-US" sz="1400" dirty="0"/>
                    </a:p>
                  </a:txBody>
                  <a:tcPr marL="36000" marR="36000" marT="54000" marB="54000" anchor="ctr">
                    <a:solidFill>
                      <a:schemeClr val="accent1">
                        <a:lumMod val="20000"/>
                        <a:lumOff val="80000"/>
                      </a:schemeClr>
                    </a:solidFill>
                  </a:tcPr>
                </a:tc>
                <a:extLst>
                  <a:ext uri="{0D108BD9-81ED-4DB2-BD59-A6C34878D82A}">
                    <a16:rowId xmlns:a16="http://schemas.microsoft.com/office/drawing/2014/main" val="3999152612"/>
                  </a:ext>
                </a:extLst>
              </a:tr>
              <a:tr h="197047">
                <a:tc rowSpan="4">
                  <a:txBody>
                    <a:bodyPr/>
                    <a:lstStyle/>
                    <a:p>
                      <a:pPr>
                        <a:lnSpc>
                          <a:spcPts val="1600"/>
                        </a:lnSpc>
                      </a:pPr>
                      <a:endParaRPr kumimoji="1" lang="ja-JP" altLang="en-US" sz="1400" dirty="0"/>
                    </a:p>
                  </a:txBody>
                  <a:tcPr marL="36000" marR="36000" marT="54000" marB="54000">
                    <a:lnT w="12700" cmpd="sng">
                      <a:noFill/>
                    </a:lnT>
                    <a:solidFill>
                      <a:schemeClr val="accent1">
                        <a:lumMod val="20000"/>
                        <a:lumOff val="80000"/>
                      </a:schemeClr>
                    </a:solidFill>
                  </a:tcPr>
                </a:tc>
                <a:tc>
                  <a:txBody>
                    <a:bodyPr/>
                    <a:lstStyle/>
                    <a:p>
                      <a:r>
                        <a:rPr kumimoji="1" lang="ja-JP" altLang="en-US" sz="1400" dirty="0"/>
                        <a:t>①</a:t>
                      </a:r>
                    </a:p>
                  </a:txBody>
                  <a:tcPr marL="36000" marR="36000" marT="54000" marB="54000" anchor="ctr">
                    <a:lnR w="12700" cmpd="sng">
                      <a:noFill/>
                    </a:lnR>
                  </a:tcPr>
                </a:tc>
                <a:tc>
                  <a:txBody>
                    <a:bodyPr/>
                    <a:lstStyle/>
                    <a:p>
                      <a:r>
                        <a:rPr kumimoji="1" lang="ja-JP" altLang="en-US" sz="1400" dirty="0"/>
                        <a:t>都市インフラのデジタル化の推進</a:t>
                      </a:r>
                    </a:p>
                  </a:txBody>
                  <a:tcPr marL="36000" marR="36000" marT="54000" marB="54000" anchor="ctr">
                    <a:lnL w="12700" cmpd="sng">
                      <a:noFill/>
                    </a:lnL>
                  </a:tcPr>
                </a:tc>
                <a:tc>
                  <a:txBody>
                    <a:bodyPr/>
                    <a:lstStyle/>
                    <a:p>
                      <a:pPr>
                        <a:lnSpc>
                          <a:spcPts val="1600"/>
                        </a:lnSpc>
                      </a:pPr>
                      <a:r>
                        <a:rPr kumimoji="1" lang="ja-JP" altLang="en-US" sz="1300" dirty="0"/>
                        <a:t>・携帯電話基地局等の設置窓口による受付及びニーズに応じた設置対象施設の拡大</a:t>
                      </a:r>
                      <a:endParaRPr kumimoji="1" lang="en-US" altLang="ja-JP" sz="1300" dirty="0"/>
                    </a:p>
                    <a:p>
                      <a:pPr>
                        <a:lnSpc>
                          <a:spcPts val="1600"/>
                        </a:lnSpc>
                      </a:pPr>
                      <a:r>
                        <a:rPr kumimoji="1" lang="ja-JP" altLang="en-US" sz="1300" dirty="0"/>
                        <a:t>・インフラ施設の維持管理・施工監理等において</a:t>
                      </a:r>
                      <a:r>
                        <a:rPr kumimoji="1" lang="en-US" altLang="ja-JP" sz="1300" dirty="0"/>
                        <a:t>ICT</a:t>
                      </a:r>
                      <a:r>
                        <a:rPr kumimoji="1" lang="ja-JP" altLang="en-US" sz="1300" dirty="0"/>
                        <a:t>の導入拡大</a:t>
                      </a:r>
                    </a:p>
                  </a:txBody>
                  <a:tcPr marL="36000" marR="36000" marT="54000" marB="54000" anchor="ctr"/>
                </a:tc>
                <a:extLst>
                  <a:ext uri="{0D108BD9-81ED-4DB2-BD59-A6C34878D82A}">
                    <a16:rowId xmlns:a16="http://schemas.microsoft.com/office/drawing/2014/main" val="2390268128"/>
                  </a:ext>
                </a:extLst>
              </a:tr>
              <a:tr h="37084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②</a:t>
                      </a:r>
                    </a:p>
                  </a:txBody>
                  <a:tcPr marL="36000" marR="36000" marT="54000" marB="54000" anchor="ctr">
                    <a:lnR w="12700" cmpd="sng">
                      <a:noFill/>
                    </a:lnR>
                  </a:tcPr>
                </a:tc>
                <a:tc>
                  <a:txBody>
                    <a:bodyPr/>
                    <a:lstStyle/>
                    <a:p>
                      <a:r>
                        <a:rPr kumimoji="1" lang="ja-JP" altLang="en-US" sz="1400" dirty="0"/>
                        <a:t>最先端テクノロジーの</a:t>
                      </a:r>
                      <a:endParaRPr kumimoji="1" lang="en-US" altLang="ja-JP" sz="1400" dirty="0"/>
                    </a:p>
                    <a:p>
                      <a:r>
                        <a:rPr kumimoji="1" lang="ja-JP" altLang="en-US" sz="1400" dirty="0"/>
                        <a:t>実証実験等の受け入れの推進</a:t>
                      </a:r>
                    </a:p>
                  </a:txBody>
                  <a:tcPr marL="36000" marR="36000" marT="54000" marB="54000" anchor="ctr">
                    <a:lnL w="12700" cmpd="sng">
                      <a:noFill/>
                    </a:lnL>
                  </a:tcPr>
                </a:tc>
                <a:tc>
                  <a:txBody>
                    <a:bodyPr/>
                    <a:lstStyle/>
                    <a:p>
                      <a:pPr>
                        <a:lnSpc>
                          <a:spcPts val="1600"/>
                        </a:lnSpc>
                      </a:pPr>
                      <a:r>
                        <a:rPr kumimoji="1" lang="ja-JP" altLang="en-US" sz="1300" dirty="0"/>
                        <a:t>・公有施設や公共空間等を実証フィールドとして提供</a:t>
                      </a:r>
                      <a:endParaRPr kumimoji="1" lang="en-US" altLang="ja-JP" sz="1300" dirty="0"/>
                    </a:p>
                    <a:p>
                      <a:pPr marL="92075" indent="-92075">
                        <a:lnSpc>
                          <a:spcPts val="1600"/>
                        </a:lnSpc>
                      </a:pPr>
                      <a:r>
                        <a:rPr kumimoji="1" lang="ja-JP" altLang="en-US" sz="1300" dirty="0"/>
                        <a:t>・多様な行政課題の解決に向けた</a:t>
                      </a:r>
                      <a:r>
                        <a:rPr kumimoji="1" lang="en-US" altLang="ja-JP" sz="1300" dirty="0"/>
                        <a:t>ICT</a:t>
                      </a:r>
                      <a:r>
                        <a:rPr kumimoji="1" lang="ja-JP" altLang="en-US" sz="1300" dirty="0"/>
                        <a:t>を活用したアイデアやノウハウを提案募集し、企業等と協働・連携</a:t>
                      </a:r>
                    </a:p>
                  </a:txBody>
                  <a:tcPr marL="36000" marR="36000" marT="54000" marB="54000" anchor="ctr"/>
                </a:tc>
                <a:extLst>
                  <a:ext uri="{0D108BD9-81ED-4DB2-BD59-A6C34878D82A}">
                    <a16:rowId xmlns:a16="http://schemas.microsoft.com/office/drawing/2014/main" val="2087913453"/>
                  </a:ext>
                </a:extLst>
              </a:tr>
              <a:tr h="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③</a:t>
                      </a:r>
                    </a:p>
                  </a:txBody>
                  <a:tcPr marL="36000" marR="36000" marT="54000" marB="54000" anchor="ctr">
                    <a:lnR w="12700" cmpd="sng">
                      <a:noFill/>
                    </a:lnR>
                  </a:tcPr>
                </a:tc>
                <a:tc>
                  <a:txBody>
                    <a:bodyPr/>
                    <a:lstStyle/>
                    <a:p>
                      <a:r>
                        <a:rPr kumimoji="1" lang="ja-JP" altLang="en-US" sz="1400" dirty="0"/>
                        <a:t>地域特性に応じた取組みの推進</a:t>
                      </a:r>
                    </a:p>
                  </a:txBody>
                  <a:tcPr marL="36000" marR="36000" marT="54000" marB="54000" anchor="ctr">
                    <a:lnL w="12700" cmpd="sng">
                      <a:noFill/>
                    </a:lnL>
                  </a:tcPr>
                </a:tc>
                <a:tc>
                  <a:txBody>
                    <a:bodyPr/>
                    <a:lstStyle/>
                    <a:p>
                      <a:pPr marL="92075" indent="-92075">
                        <a:lnSpc>
                          <a:spcPts val="1600"/>
                        </a:lnSpc>
                      </a:pPr>
                      <a:r>
                        <a:rPr kumimoji="1" lang="ja-JP" altLang="en-US" sz="1300" dirty="0"/>
                        <a:t>・持続可能な地域公共交通ネットワークの構築に向けて</a:t>
                      </a:r>
                      <a:r>
                        <a:rPr kumimoji="1" lang="en-US" altLang="ja-JP" sz="1300" dirty="0"/>
                        <a:t>AI</a:t>
                      </a:r>
                      <a:r>
                        <a:rPr kumimoji="1" lang="ja-JP" altLang="en-US" sz="1300" dirty="0"/>
                        <a:t>オンデマンド交通の導入</a:t>
                      </a:r>
                      <a:r>
                        <a:rPr kumimoji="1" lang="ja-JP" altLang="en-US" sz="1300" dirty="0" smtClean="0"/>
                        <a:t>検討</a:t>
                      </a:r>
                      <a:endParaRPr kumimoji="1" lang="en-US" altLang="ja-JP" sz="1300" dirty="0"/>
                    </a:p>
                    <a:p>
                      <a:pPr>
                        <a:lnSpc>
                          <a:spcPts val="1600"/>
                        </a:lnSpc>
                      </a:pPr>
                      <a:r>
                        <a:rPr kumimoji="1" lang="ja-JP" altLang="en-US" sz="1300" dirty="0"/>
                        <a:t>・アプリ・ポータルサイト等を活用し、必要な情報を市民に提供</a:t>
                      </a:r>
                    </a:p>
                  </a:txBody>
                  <a:tcPr marL="36000" marR="36000" marT="54000" marB="54000" anchor="ctr"/>
                </a:tc>
                <a:extLst>
                  <a:ext uri="{0D108BD9-81ED-4DB2-BD59-A6C34878D82A}">
                    <a16:rowId xmlns:a16="http://schemas.microsoft.com/office/drawing/2014/main" val="3021848118"/>
                  </a:ext>
                </a:extLst>
              </a:tr>
              <a:tr h="194956">
                <a:tc vMerge="1">
                  <a:txBody>
                    <a:bodyPr/>
                    <a:lstStyle/>
                    <a:p>
                      <a:pPr>
                        <a:lnSpc>
                          <a:spcPts val="1600"/>
                        </a:lnSpc>
                      </a:pPr>
                      <a:endParaRPr kumimoji="1" lang="ja-JP" altLang="en-US" sz="1200" dirty="0"/>
                    </a:p>
                  </a:txBody>
                  <a:tcPr marL="36000" marR="36000"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④</a:t>
                      </a:r>
                    </a:p>
                  </a:txBody>
                  <a:tcPr marL="36000" marR="36000" marT="54000" marB="54000" anchor="ctr">
                    <a:lnR w="12700" cmpd="sng">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都市インフラへの</a:t>
                      </a:r>
                      <a:r>
                        <a:rPr kumimoji="1" lang="en-US" altLang="ja-JP" sz="1400" dirty="0"/>
                        <a:t>ICT</a:t>
                      </a:r>
                      <a:r>
                        <a:rPr kumimoji="1" lang="ja-JP" altLang="en-US" sz="1400" dirty="0"/>
                        <a:t>活用</a:t>
                      </a:r>
                    </a:p>
                  </a:txBody>
                  <a:tcPr marL="36000" marR="36000" marT="54000" marB="54000" anchor="ctr">
                    <a:lnL w="12700" cmpd="sng">
                      <a:noFill/>
                    </a:lnL>
                  </a:tcPr>
                </a:tc>
                <a:tc>
                  <a:txBody>
                    <a:bodyPr/>
                    <a:lstStyle/>
                    <a:p>
                      <a:pPr>
                        <a:lnSpc>
                          <a:spcPts val="1600"/>
                        </a:lnSpc>
                      </a:pPr>
                      <a:r>
                        <a:rPr kumimoji="1" lang="ja-JP" altLang="en-US" sz="1300" dirty="0"/>
                        <a:t>・都市機能の強化や</a:t>
                      </a:r>
                      <a:r>
                        <a:rPr kumimoji="1" lang="en-US" altLang="ja-JP" sz="1300" dirty="0"/>
                        <a:t>SDGs</a:t>
                      </a:r>
                      <a:r>
                        <a:rPr kumimoji="1" lang="ja-JP" altLang="en-US" sz="1300" dirty="0"/>
                        <a:t>の目標達成につなげる新たな</a:t>
                      </a:r>
                      <a:r>
                        <a:rPr kumimoji="1" lang="en-US" altLang="ja-JP" sz="1300" dirty="0"/>
                        <a:t>ICT</a:t>
                      </a:r>
                      <a:r>
                        <a:rPr kumimoji="1" lang="ja-JP" altLang="en-US" sz="1300" dirty="0"/>
                        <a:t>活用について検討・展開</a:t>
                      </a:r>
                    </a:p>
                  </a:txBody>
                  <a:tcPr marL="36000" marR="36000" marT="54000" marB="54000" anchor="ctr"/>
                </a:tc>
                <a:extLst>
                  <a:ext uri="{0D108BD9-81ED-4DB2-BD59-A6C34878D82A}">
                    <a16:rowId xmlns:a16="http://schemas.microsoft.com/office/drawing/2014/main" val="3855472438"/>
                  </a:ext>
                </a:extLst>
              </a:tr>
              <a:tr h="0">
                <a:tc gridSpan="3">
                  <a:txBody>
                    <a:bodyPr/>
                    <a:lstStyle/>
                    <a:p>
                      <a:pPr>
                        <a:lnSpc>
                          <a:spcPct val="100000"/>
                        </a:lnSpc>
                      </a:pPr>
                      <a:r>
                        <a:rPr kumimoji="1" lang="ja-JP" altLang="en-US" sz="1400" b="1" dirty="0"/>
                        <a:t>２）行政のデジタル化</a:t>
                      </a:r>
                    </a:p>
                  </a:txBody>
                  <a:tcPr marL="36000" marR="36000" marT="54000" marB="54000" anchor="ctr">
                    <a:lnB w="12700" cmpd="sng">
                      <a:noFill/>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dirty="0"/>
                    </a:p>
                  </a:txBody>
                  <a:tcPr/>
                </a:tc>
                <a:tc>
                  <a:txBody>
                    <a:bodyPr/>
                    <a:lstStyle/>
                    <a:p>
                      <a:pPr>
                        <a:lnSpc>
                          <a:spcPts val="1600"/>
                        </a:lnSpc>
                      </a:pPr>
                      <a:endParaRPr kumimoji="1" lang="ja-JP" altLang="en-US" sz="1400" dirty="0"/>
                    </a:p>
                  </a:txBody>
                  <a:tcPr marL="36000" marR="36000" marT="54000" marB="54000" anchor="ctr">
                    <a:solidFill>
                      <a:schemeClr val="accent1">
                        <a:lumMod val="20000"/>
                        <a:lumOff val="80000"/>
                      </a:schemeClr>
                    </a:solidFill>
                  </a:tcPr>
                </a:tc>
                <a:extLst>
                  <a:ext uri="{0D108BD9-81ED-4DB2-BD59-A6C34878D82A}">
                    <a16:rowId xmlns:a16="http://schemas.microsoft.com/office/drawing/2014/main" val="3750601432"/>
                  </a:ext>
                </a:extLst>
              </a:tr>
              <a:tr h="370840">
                <a:tc rowSpan="6">
                  <a:txBody>
                    <a:bodyPr/>
                    <a:lstStyle/>
                    <a:p>
                      <a:pPr>
                        <a:lnSpc>
                          <a:spcPts val="1600"/>
                        </a:lnSpc>
                      </a:pPr>
                      <a:endParaRPr kumimoji="1" lang="ja-JP" altLang="en-US" sz="1400" dirty="0"/>
                    </a:p>
                  </a:txBody>
                  <a:tcPr marL="36000" marR="36000" marT="54000" marB="54000">
                    <a:lnT w="12700" cmpd="sng">
                      <a:noFill/>
                    </a:lnT>
                    <a:solidFill>
                      <a:schemeClr val="accent1">
                        <a:lumMod val="20000"/>
                        <a:lumOff val="80000"/>
                      </a:schemeClr>
                    </a:solidFill>
                  </a:tcPr>
                </a:tc>
                <a:tc>
                  <a:txBody>
                    <a:bodyPr/>
                    <a:lstStyle/>
                    <a:p>
                      <a:r>
                        <a:rPr kumimoji="1" lang="ja-JP" altLang="en-US" sz="1400" dirty="0"/>
                        <a:t>①</a:t>
                      </a:r>
                    </a:p>
                  </a:txBody>
                  <a:tcPr marL="36000" marR="36000" marT="54000" marB="54000" anchor="ctr">
                    <a:lnR w="12700" cmpd="sng">
                      <a:noFill/>
                    </a:lnR>
                  </a:tcPr>
                </a:tc>
                <a:tc>
                  <a:txBody>
                    <a:bodyPr/>
                    <a:lstStyle/>
                    <a:p>
                      <a:r>
                        <a:rPr kumimoji="1" lang="ja-JP" altLang="en-US" sz="1400" dirty="0"/>
                        <a:t>行政手続きのオンライン化・</a:t>
                      </a:r>
                    </a:p>
                    <a:p>
                      <a:r>
                        <a:rPr kumimoji="1" lang="ja-JP" altLang="en-US" sz="1400" dirty="0"/>
                        <a:t>行政サービスのリモート化の推進</a:t>
                      </a:r>
                    </a:p>
                  </a:txBody>
                  <a:tcPr marL="36000" marR="36000" marT="54000" marB="54000" anchor="ctr">
                    <a:lnL w="12700" cmpd="sng">
                      <a:noFill/>
                    </a:lnL>
                  </a:tcPr>
                </a:tc>
                <a:tc>
                  <a:txBody>
                    <a:bodyPr/>
                    <a:lstStyle/>
                    <a:p>
                      <a:pPr>
                        <a:lnSpc>
                          <a:spcPts val="1600"/>
                        </a:lnSpc>
                      </a:pPr>
                      <a:r>
                        <a:rPr kumimoji="1" lang="ja-JP" altLang="en-US" sz="1300" dirty="0"/>
                        <a:t>・</a:t>
                      </a:r>
                      <a:r>
                        <a:rPr kumimoji="1" lang="en-US" altLang="ja-JP" sz="1300" dirty="0"/>
                        <a:t>2025</a:t>
                      </a:r>
                      <a:r>
                        <a:rPr kumimoji="1" lang="ja-JP" altLang="en-US" sz="1300" dirty="0"/>
                        <a:t>年度までに</a:t>
                      </a:r>
                      <a:r>
                        <a:rPr kumimoji="1" lang="en-US" altLang="ja-JP" sz="1300" dirty="0"/>
                        <a:t>2,000</a:t>
                      </a:r>
                      <a:r>
                        <a:rPr kumimoji="1" lang="ja-JP" altLang="en-US" sz="1300" dirty="0"/>
                        <a:t>手続きをオンライン化</a:t>
                      </a:r>
                      <a:endParaRPr kumimoji="1" lang="en-US" altLang="ja-JP" sz="1300" dirty="0"/>
                    </a:p>
                    <a:p>
                      <a:pPr marL="92075" indent="-92075">
                        <a:lnSpc>
                          <a:spcPts val="1600"/>
                        </a:lnSpc>
                      </a:pPr>
                      <a:r>
                        <a:rPr kumimoji="1" lang="ja-JP" altLang="en-US" sz="1300" dirty="0"/>
                        <a:t>・行政オンラインシステムの機能拡充（プッシュ通知機能や代理申請機能等）及びスマート申請の実現</a:t>
                      </a:r>
                    </a:p>
                  </a:txBody>
                  <a:tcPr marL="36000" marR="36000" marT="54000" marB="54000" anchor="ctr"/>
                </a:tc>
                <a:extLst>
                  <a:ext uri="{0D108BD9-81ED-4DB2-BD59-A6C34878D82A}">
                    <a16:rowId xmlns:a16="http://schemas.microsoft.com/office/drawing/2014/main" val="2624481807"/>
                  </a:ext>
                </a:extLst>
              </a:tr>
              <a:tr h="227156">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②</a:t>
                      </a:r>
                    </a:p>
                  </a:txBody>
                  <a:tcPr marL="36000" marR="36000" marT="54000" marB="54000" anchor="ctr">
                    <a:lnR w="12700" cmpd="sng">
                      <a:noFill/>
                    </a:lnR>
                  </a:tcPr>
                </a:tc>
                <a:tc>
                  <a:txBody>
                    <a:bodyPr/>
                    <a:lstStyle/>
                    <a:p>
                      <a:r>
                        <a:rPr kumimoji="1" lang="en-US" altLang="ja-JP" sz="1400" dirty="0"/>
                        <a:t>AI</a:t>
                      </a:r>
                      <a:r>
                        <a:rPr kumimoji="1" lang="ja-JP" altLang="en-US" sz="1400" spc="-150" dirty="0"/>
                        <a:t>等の最先端テクノロジーの活用</a:t>
                      </a:r>
                    </a:p>
                  </a:txBody>
                  <a:tcPr marL="36000" marR="36000" marT="54000" marB="54000" anchor="ctr">
                    <a:lnL w="12700" cmpd="sng">
                      <a:noFill/>
                    </a:lnL>
                  </a:tcPr>
                </a:tc>
                <a:tc>
                  <a:txBody>
                    <a:bodyPr/>
                    <a:lstStyle/>
                    <a:p>
                      <a:pPr marL="92075" indent="-92075">
                        <a:lnSpc>
                          <a:spcPts val="1600"/>
                        </a:lnSpc>
                      </a:pPr>
                      <a:r>
                        <a:rPr kumimoji="1" lang="ja-JP" altLang="en-US" sz="1300" dirty="0"/>
                        <a:t>・行政事務における</a:t>
                      </a:r>
                      <a:r>
                        <a:rPr kumimoji="1" lang="en-US" altLang="ja-JP" sz="1300" dirty="0"/>
                        <a:t>AI</a:t>
                      </a:r>
                      <a:r>
                        <a:rPr kumimoji="1" lang="ja-JP" altLang="en-US" sz="1300" dirty="0"/>
                        <a:t>ツール（音声認識技術を用いた議事録作成、ファイル検索支援等）の展開</a:t>
                      </a:r>
                    </a:p>
                  </a:txBody>
                  <a:tcPr marL="36000" marR="36000" marT="54000" marB="54000" anchor="ctr"/>
                </a:tc>
                <a:extLst>
                  <a:ext uri="{0D108BD9-81ED-4DB2-BD59-A6C34878D82A}">
                    <a16:rowId xmlns:a16="http://schemas.microsoft.com/office/drawing/2014/main" val="3670838848"/>
                  </a:ext>
                </a:extLst>
              </a:tr>
              <a:tr h="264003">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③</a:t>
                      </a:r>
                    </a:p>
                  </a:txBody>
                  <a:tcPr marL="36000" marR="36000" marT="54000" marB="54000" anchor="ctr">
                    <a:lnR w="12700" cmpd="sng">
                      <a:noFill/>
                    </a:lnR>
                  </a:tcPr>
                </a:tc>
                <a:tc>
                  <a:txBody>
                    <a:bodyPr/>
                    <a:lstStyle/>
                    <a:p>
                      <a:r>
                        <a:rPr kumimoji="1" lang="en-US" altLang="ja-JP" sz="1400" dirty="0"/>
                        <a:t>UI</a:t>
                      </a:r>
                      <a:r>
                        <a:rPr kumimoji="1" lang="ja-JP" altLang="en-US" sz="1400" dirty="0"/>
                        <a:t>の向上</a:t>
                      </a:r>
                    </a:p>
                  </a:txBody>
                  <a:tcPr marL="36000" marR="36000" marT="54000" marB="54000" anchor="ctr">
                    <a:lnL w="12700" cmpd="sng">
                      <a:noFill/>
                    </a:lnL>
                  </a:tcPr>
                </a:tc>
                <a:tc>
                  <a:txBody>
                    <a:bodyPr/>
                    <a:lstStyle/>
                    <a:p>
                      <a:pPr>
                        <a:lnSpc>
                          <a:spcPts val="1600"/>
                        </a:lnSpc>
                      </a:pPr>
                      <a:r>
                        <a:rPr kumimoji="1" lang="ja-JP" altLang="en-US" sz="1300" dirty="0"/>
                        <a:t>・市民向け情報発信や簡易的なチャットボットなどの構築に向け、ローコードツールの活用推進</a:t>
                      </a:r>
                    </a:p>
                  </a:txBody>
                  <a:tcPr marL="36000" marR="36000" marT="54000" marB="54000" anchor="ctr"/>
                </a:tc>
                <a:extLst>
                  <a:ext uri="{0D108BD9-81ED-4DB2-BD59-A6C34878D82A}">
                    <a16:rowId xmlns:a16="http://schemas.microsoft.com/office/drawing/2014/main" val="248712492"/>
                  </a:ext>
                </a:extLst>
              </a:tr>
              <a:tr h="0">
                <a:tc vMerge="1">
                  <a:txBody>
                    <a:bodyPr/>
                    <a:lstStyle/>
                    <a:p>
                      <a:pPr>
                        <a:lnSpc>
                          <a:spcPts val="1600"/>
                        </a:lnSpc>
                      </a:pPr>
                      <a:endParaRPr kumimoji="1" lang="ja-JP" altLang="en-US" sz="1200" dirty="0"/>
                    </a:p>
                  </a:txBody>
                  <a:tcPr marL="36000" marR="36000"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④</a:t>
                      </a:r>
                    </a:p>
                  </a:txBody>
                  <a:tcPr marL="36000" marR="36000" marT="54000" marB="54000" anchor="ctr">
                    <a:lnR w="12700" cmpd="sng">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t>ICT</a:t>
                      </a:r>
                      <a:r>
                        <a:rPr kumimoji="1" lang="ja-JP" altLang="en-US" sz="1400" dirty="0"/>
                        <a:t>を活用した</a:t>
                      </a:r>
                      <a:r>
                        <a:rPr kumimoji="1" lang="en-US" altLang="ja-JP" sz="1400" dirty="0"/>
                        <a:t>BPR </a:t>
                      </a:r>
                      <a:r>
                        <a:rPr kumimoji="1" lang="ja-JP" altLang="en-US" sz="1400" dirty="0"/>
                        <a:t>の推進</a:t>
                      </a:r>
                    </a:p>
                  </a:txBody>
                  <a:tcPr marL="36000" marR="36000" marT="54000" marB="54000" anchor="ctr">
                    <a:lnL w="12700" cmpd="sng">
                      <a:noFill/>
                    </a:lnL>
                  </a:tcPr>
                </a:tc>
                <a:tc>
                  <a:txBody>
                    <a:bodyPr/>
                    <a:lstStyle/>
                    <a:p>
                      <a:pPr>
                        <a:lnSpc>
                          <a:spcPts val="1600"/>
                        </a:lnSpc>
                      </a:pPr>
                      <a:r>
                        <a:rPr kumimoji="1" lang="ja-JP" altLang="en-US" sz="1300" dirty="0"/>
                        <a:t>・</a:t>
                      </a:r>
                      <a:r>
                        <a:rPr kumimoji="1" lang="en-US" altLang="ja-JP" sz="1300" dirty="0"/>
                        <a:t>ICT</a:t>
                      </a:r>
                      <a:r>
                        <a:rPr kumimoji="1" lang="ja-JP" altLang="en-US" sz="1300" dirty="0"/>
                        <a:t>を活用した業務プロセス全体を見直しの徹底</a:t>
                      </a:r>
                    </a:p>
                  </a:txBody>
                  <a:tcPr marL="36000" marR="36000" marT="54000" marB="54000" anchor="ctr"/>
                </a:tc>
                <a:extLst>
                  <a:ext uri="{0D108BD9-81ED-4DB2-BD59-A6C34878D82A}">
                    <a16:rowId xmlns:a16="http://schemas.microsoft.com/office/drawing/2014/main" val="2784022083"/>
                  </a:ext>
                </a:extLst>
              </a:tr>
              <a:tr h="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⑤</a:t>
                      </a:r>
                    </a:p>
                  </a:txBody>
                  <a:tcPr marL="36000" marR="36000" marT="54000" marB="54000" anchor="ctr">
                    <a:lnR w="12700" cmpd="sng">
                      <a:noFill/>
                    </a:lnR>
                  </a:tcPr>
                </a:tc>
                <a:tc>
                  <a:txBody>
                    <a:bodyPr/>
                    <a:lstStyle/>
                    <a:p>
                      <a:r>
                        <a:rPr kumimoji="1" lang="ja-JP" altLang="en-US" sz="1400" dirty="0"/>
                        <a:t>教育分野への</a:t>
                      </a:r>
                      <a:r>
                        <a:rPr kumimoji="1" lang="en-US" altLang="ja-JP" sz="1400" dirty="0"/>
                        <a:t>ICT </a:t>
                      </a:r>
                      <a:r>
                        <a:rPr kumimoji="1" lang="ja-JP" altLang="en-US" sz="1400" dirty="0"/>
                        <a:t>の活用</a:t>
                      </a:r>
                    </a:p>
                  </a:txBody>
                  <a:tcPr marL="36000" marR="36000" marT="54000" marB="54000" anchor="ctr">
                    <a:lnL w="12700" cmpd="sng">
                      <a:noFill/>
                    </a:lnL>
                  </a:tcPr>
                </a:tc>
                <a:tc>
                  <a:txBody>
                    <a:bodyPr/>
                    <a:lstStyle/>
                    <a:p>
                      <a:pPr>
                        <a:lnSpc>
                          <a:spcPts val="1600"/>
                        </a:lnSpc>
                      </a:pPr>
                      <a:r>
                        <a:rPr kumimoji="1" lang="ja-JP" altLang="en-US" sz="1300" dirty="0"/>
                        <a:t>・多様な学習の機会と場の提供を図り、個別最適な学びを推進するために</a:t>
                      </a:r>
                      <a:r>
                        <a:rPr kumimoji="1" lang="en-US" altLang="ja-JP" sz="1300" dirty="0"/>
                        <a:t>ICT</a:t>
                      </a:r>
                      <a:r>
                        <a:rPr kumimoji="1" lang="ja-JP" altLang="en-US" sz="1300" dirty="0"/>
                        <a:t>を活用</a:t>
                      </a:r>
                    </a:p>
                  </a:txBody>
                  <a:tcPr marL="36000" marR="36000" marT="54000" marB="54000" anchor="ctr"/>
                </a:tc>
                <a:extLst>
                  <a:ext uri="{0D108BD9-81ED-4DB2-BD59-A6C34878D82A}">
                    <a16:rowId xmlns:a16="http://schemas.microsoft.com/office/drawing/2014/main" val="3508306145"/>
                  </a:ext>
                </a:extLst>
              </a:tr>
              <a:tr h="310264">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⑥</a:t>
                      </a:r>
                    </a:p>
                  </a:txBody>
                  <a:tcPr marL="36000" marR="36000" marT="54000" marB="54000" anchor="ctr">
                    <a:lnR w="12700" cmpd="sng">
                      <a:noFill/>
                    </a:lnR>
                  </a:tcPr>
                </a:tc>
                <a:tc>
                  <a:txBody>
                    <a:bodyPr/>
                    <a:lstStyle/>
                    <a:p>
                      <a:r>
                        <a:rPr kumimoji="1" lang="ja-JP" altLang="en-US" sz="1400" dirty="0"/>
                        <a:t>区役所等における</a:t>
                      </a:r>
                      <a:r>
                        <a:rPr kumimoji="1" lang="en-US" altLang="ja-JP" sz="1400" dirty="0"/>
                        <a:t>ICT</a:t>
                      </a:r>
                      <a:r>
                        <a:rPr kumimoji="1" lang="ja-JP" altLang="en-US" sz="1400" dirty="0"/>
                        <a:t>活用</a:t>
                      </a:r>
                    </a:p>
                  </a:txBody>
                  <a:tcPr marL="36000" marR="36000" marT="54000" marB="54000" anchor="ctr">
                    <a:lnL w="12700" cmpd="sng">
                      <a:noFill/>
                    </a:lnL>
                  </a:tcPr>
                </a:tc>
                <a:tc>
                  <a:txBody>
                    <a:bodyPr/>
                    <a:lstStyle/>
                    <a:p>
                      <a:pPr>
                        <a:lnSpc>
                          <a:spcPts val="1600"/>
                        </a:lnSpc>
                      </a:pPr>
                      <a:r>
                        <a:rPr kumimoji="1" lang="ja-JP" altLang="en-US" sz="1300" dirty="0"/>
                        <a:t>・市民の利便性向上に向けた</a:t>
                      </a:r>
                      <a:r>
                        <a:rPr kumimoji="1" lang="en-US" altLang="ja-JP" sz="1300" dirty="0"/>
                        <a:t>ICT</a:t>
                      </a:r>
                      <a:r>
                        <a:rPr kumimoji="1" lang="ja-JP" altLang="en-US" sz="1300" dirty="0"/>
                        <a:t>活用及び</a:t>
                      </a:r>
                      <a:r>
                        <a:rPr kumimoji="1" lang="en-US" altLang="ja-JP" sz="1300" dirty="0"/>
                        <a:t>ICT</a:t>
                      </a:r>
                      <a:r>
                        <a:rPr kumimoji="1" lang="ja-JP" altLang="en-US" sz="1300" dirty="0"/>
                        <a:t>リテラシー向上・支援体制の充実</a:t>
                      </a:r>
                    </a:p>
                  </a:txBody>
                  <a:tcPr marL="36000" marR="36000" marT="54000" marB="54000" anchor="ctr"/>
                </a:tc>
                <a:extLst>
                  <a:ext uri="{0D108BD9-81ED-4DB2-BD59-A6C34878D82A}">
                    <a16:rowId xmlns:a16="http://schemas.microsoft.com/office/drawing/2014/main" val="2479604144"/>
                  </a:ext>
                </a:extLst>
              </a:tr>
            </a:tbl>
          </a:graphicData>
        </a:graphic>
      </p:graphicFrame>
    </p:spTree>
    <p:extLst>
      <p:ext uri="{BB962C8B-B14F-4D97-AF65-F5344CB8AC3E}">
        <p14:creationId xmlns:p14="http://schemas.microsoft.com/office/powerpoint/2010/main" val="30509555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戦略</a:t>
            </a:r>
            <a:r>
              <a:rPr lang="en-US" altLang="ja-JP" dirty="0"/>
              <a:t>ver.2.0</a:t>
            </a:r>
            <a:r>
              <a:rPr lang="ja-JP" altLang="en-US" dirty="0"/>
              <a:t>に基づく取組み（めざす方向性）｜大阪市</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pic>
        <p:nvPicPr>
          <p:cNvPr id="24" name="図 2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graphicFrame>
        <p:nvGraphicFramePr>
          <p:cNvPr id="6" name="表 5"/>
          <p:cNvGraphicFramePr>
            <a:graphicFrameLocks noGrp="1"/>
          </p:cNvGraphicFramePr>
          <p:nvPr>
            <p:extLst>
              <p:ext uri="{D42A27DB-BD31-4B8C-83A1-F6EECF244321}">
                <p14:modId xmlns:p14="http://schemas.microsoft.com/office/powerpoint/2010/main" val="3313770412"/>
              </p:ext>
            </p:extLst>
          </p:nvPr>
        </p:nvGraphicFramePr>
        <p:xfrm>
          <a:off x="90436" y="732608"/>
          <a:ext cx="8964000" cy="4938560"/>
        </p:xfrm>
        <a:graphic>
          <a:graphicData uri="http://schemas.openxmlformats.org/drawingml/2006/table">
            <a:tbl>
              <a:tblPr firstRow="1" bandRow="1">
                <a:tableStyleId>{5940675A-B579-460E-94D1-54222C63F5DA}</a:tableStyleId>
              </a:tblPr>
              <a:tblGrid>
                <a:gridCol w="262051">
                  <a:extLst>
                    <a:ext uri="{9D8B030D-6E8A-4147-A177-3AD203B41FA5}">
                      <a16:colId xmlns:a16="http://schemas.microsoft.com/office/drawing/2014/main" val="3057292947"/>
                    </a:ext>
                  </a:extLst>
                </a:gridCol>
                <a:gridCol w="247403">
                  <a:extLst>
                    <a:ext uri="{9D8B030D-6E8A-4147-A177-3AD203B41FA5}">
                      <a16:colId xmlns:a16="http://schemas.microsoft.com/office/drawing/2014/main" val="516168368"/>
                    </a:ext>
                  </a:extLst>
                </a:gridCol>
                <a:gridCol w="2392673">
                  <a:extLst>
                    <a:ext uri="{9D8B030D-6E8A-4147-A177-3AD203B41FA5}">
                      <a16:colId xmlns:a16="http://schemas.microsoft.com/office/drawing/2014/main" val="1206682734"/>
                    </a:ext>
                  </a:extLst>
                </a:gridCol>
                <a:gridCol w="6061873">
                  <a:extLst>
                    <a:ext uri="{9D8B030D-6E8A-4147-A177-3AD203B41FA5}">
                      <a16:colId xmlns:a16="http://schemas.microsoft.com/office/drawing/2014/main" val="2028757684"/>
                    </a:ext>
                  </a:extLst>
                </a:gridCol>
              </a:tblGrid>
              <a:tr h="215669">
                <a:tc gridSpan="3">
                  <a:txBody>
                    <a:bodyPr/>
                    <a:lstStyle/>
                    <a:p>
                      <a:pPr algn="ctr">
                        <a:lnSpc>
                          <a:spcPct val="100000"/>
                        </a:lnSpc>
                      </a:pPr>
                      <a:r>
                        <a:rPr kumimoji="1" lang="ja-JP" altLang="en-US" sz="1600" b="1" dirty="0">
                          <a:solidFill>
                            <a:schemeClr val="bg1"/>
                          </a:solidFill>
                        </a:rPr>
                        <a:t>取　組　内　容</a:t>
                      </a:r>
                    </a:p>
                  </a:txBody>
                  <a:tcPr marL="36000" marR="36000" marT="72000" marB="72000" anchor="ctr">
                    <a:solidFill>
                      <a:srgbClr val="002060"/>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ct val="100000"/>
                        </a:lnSpc>
                      </a:pPr>
                      <a:r>
                        <a:rPr kumimoji="1" lang="ja-JP" altLang="en-US" sz="1600" b="1" dirty="0">
                          <a:solidFill>
                            <a:schemeClr val="bg1"/>
                          </a:solidFill>
                        </a:rPr>
                        <a:t>め　ざ　す　方　向　性</a:t>
                      </a:r>
                    </a:p>
                  </a:txBody>
                  <a:tcPr marL="36000" marR="36000" marT="72000" marB="72000" anchor="ctr">
                    <a:solidFill>
                      <a:srgbClr val="002060"/>
                    </a:solidFill>
                  </a:tcPr>
                </a:tc>
                <a:extLst>
                  <a:ext uri="{0D108BD9-81ED-4DB2-BD59-A6C34878D82A}">
                    <a16:rowId xmlns:a16="http://schemas.microsoft.com/office/drawing/2014/main" val="275245034"/>
                  </a:ext>
                </a:extLst>
              </a:tr>
              <a:tr h="0">
                <a:tc gridSpan="3">
                  <a:txBody>
                    <a:bodyPr/>
                    <a:lstStyle/>
                    <a:p>
                      <a:pPr>
                        <a:lnSpc>
                          <a:spcPct val="100000"/>
                        </a:lnSpc>
                      </a:pPr>
                      <a:r>
                        <a:rPr kumimoji="1" lang="ja-JP" altLang="en-US" sz="1400" b="1" dirty="0"/>
                        <a:t>３）データ活用の推進</a:t>
                      </a:r>
                    </a:p>
                  </a:txBody>
                  <a:tcPr marL="36000" marR="36000" marT="72000" marB="72000" anchor="ctr">
                    <a:lnB w="12700" cmpd="sng">
                      <a:noFill/>
                    </a:lnB>
                    <a:solidFill>
                      <a:schemeClr val="accent1">
                        <a:lumMod val="20000"/>
                        <a:lumOff val="80000"/>
                      </a:schemeClr>
                    </a:solidFill>
                  </a:tcPr>
                </a:tc>
                <a:tc hMerge="1">
                  <a:txBody>
                    <a:bodyPr/>
                    <a:lstStyle/>
                    <a:p>
                      <a:endParaRPr kumimoji="1" lang="ja-JP" altLang="en-US" dirty="0"/>
                    </a:p>
                  </a:txBody>
                  <a:tcPr marL="36000" marR="36000" marT="36000" marB="36000"/>
                </a:tc>
                <a:tc hMerge="1">
                  <a:txBody>
                    <a:bodyPr/>
                    <a:lstStyle/>
                    <a:p>
                      <a:endParaRPr kumimoji="1" lang="ja-JP" altLang="en-US"/>
                    </a:p>
                  </a:txBody>
                  <a:tcPr/>
                </a:tc>
                <a:tc>
                  <a:txBody>
                    <a:bodyPr/>
                    <a:lstStyle/>
                    <a:p>
                      <a:pPr>
                        <a:lnSpc>
                          <a:spcPts val="1600"/>
                        </a:lnSpc>
                      </a:pPr>
                      <a:endParaRPr kumimoji="1" lang="ja-JP" altLang="en-US" sz="1400" dirty="0"/>
                    </a:p>
                  </a:txBody>
                  <a:tcPr marL="36000" marR="36000" marT="72000" marB="72000" anchor="ctr">
                    <a:solidFill>
                      <a:schemeClr val="accent1">
                        <a:lumMod val="20000"/>
                        <a:lumOff val="80000"/>
                      </a:schemeClr>
                    </a:solidFill>
                  </a:tcPr>
                </a:tc>
                <a:extLst>
                  <a:ext uri="{0D108BD9-81ED-4DB2-BD59-A6C34878D82A}">
                    <a16:rowId xmlns:a16="http://schemas.microsoft.com/office/drawing/2014/main" val="1202983443"/>
                  </a:ext>
                </a:extLst>
              </a:tr>
              <a:tr h="176029">
                <a:tc rowSpan="3">
                  <a:txBody>
                    <a:bodyPr/>
                    <a:lstStyle/>
                    <a:p>
                      <a:pPr>
                        <a:lnSpc>
                          <a:spcPts val="1600"/>
                        </a:lnSpc>
                      </a:pPr>
                      <a:endParaRPr kumimoji="1" lang="ja-JP" altLang="en-US" sz="1400" dirty="0"/>
                    </a:p>
                  </a:txBody>
                  <a:tcPr marL="36000" marR="36000" marT="36000" marB="36000">
                    <a:lnT w="12700" cmpd="sng">
                      <a:noFill/>
                    </a:lnT>
                    <a:solidFill>
                      <a:schemeClr val="accent1">
                        <a:lumMod val="20000"/>
                        <a:lumOff val="80000"/>
                      </a:schemeClr>
                    </a:solidFill>
                  </a:tcPr>
                </a:tc>
                <a:tc>
                  <a:txBody>
                    <a:bodyPr/>
                    <a:lstStyle/>
                    <a:p>
                      <a:r>
                        <a:rPr kumimoji="1" lang="ja-JP" altLang="en-US" sz="1400" dirty="0"/>
                        <a:t>①</a:t>
                      </a:r>
                    </a:p>
                  </a:txBody>
                  <a:tcPr marL="36000" marR="36000" marT="36000" marB="36000" anchor="ctr">
                    <a:lnR w="12700" cmpd="sng">
                      <a:noFill/>
                    </a:lnR>
                  </a:tcPr>
                </a:tc>
                <a:tc>
                  <a:txBody>
                    <a:bodyPr/>
                    <a:lstStyle/>
                    <a:p>
                      <a:r>
                        <a:rPr kumimoji="1" lang="ja-JP" altLang="en-US" sz="1400" dirty="0"/>
                        <a:t>オープンデータの充実</a:t>
                      </a:r>
                    </a:p>
                  </a:txBody>
                  <a:tcPr marL="36000" marR="36000" marT="72000" marB="72000" anchor="ctr">
                    <a:lnL w="12700" cmpd="sng">
                      <a:noFill/>
                    </a:lnL>
                  </a:tcPr>
                </a:tc>
                <a:tc>
                  <a:txBody>
                    <a:bodyPr/>
                    <a:lstStyle/>
                    <a:p>
                      <a:pPr>
                        <a:lnSpc>
                          <a:spcPts val="1600"/>
                        </a:lnSpc>
                      </a:pPr>
                      <a:r>
                        <a:rPr kumimoji="1" lang="ja-JP" altLang="en-US" sz="1300" dirty="0"/>
                        <a:t>・公開すべきデータセットを調査選定し、さらなるオープンデータ化の推進と活用事例の創出</a:t>
                      </a:r>
                      <a:endParaRPr kumimoji="1" lang="en-US" altLang="ja-JP" sz="1300" dirty="0"/>
                    </a:p>
                  </a:txBody>
                  <a:tcPr marL="36000" marR="36000" marT="72000" marB="72000" anchor="ctr"/>
                </a:tc>
                <a:extLst>
                  <a:ext uri="{0D108BD9-81ED-4DB2-BD59-A6C34878D82A}">
                    <a16:rowId xmlns:a16="http://schemas.microsoft.com/office/drawing/2014/main" val="1930954744"/>
                  </a:ext>
                </a:extLst>
              </a:tr>
              <a:tr h="176132">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②</a:t>
                      </a:r>
                    </a:p>
                  </a:txBody>
                  <a:tcPr marL="36000" marR="36000" marT="36000" marB="36000" anchor="ctr">
                    <a:lnR w="12700" cmpd="sng">
                      <a:noFill/>
                    </a:lnR>
                  </a:tcPr>
                </a:tc>
                <a:tc>
                  <a:txBody>
                    <a:bodyPr/>
                    <a:lstStyle/>
                    <a:p>
                      <a:r>
                        <a:rPr kumimoji="1" lang="en-US" altLang="ja-JP" sz="1400" dirty="0"/>
                        <a:t>EBPM</a:t>
                      </a:r>
                      <a:r>
                        <a:rPr kumimoji="1" lang="ja-JP" altLang="en-US" sz="1400" dirty="0"/>
                        <a:t>の推進</a:t>
                      </a:r>
                    </a:p>
                  </a:txBody>
                  <a:tcPr marL="36000" marR="36000" marT="72000" marB="72000" anchor="ctr">
                    <a:lnL w="12700" cmpd="sng">
                      <a:noFill/>
                    </a:lnL>
                  </a:tcPr>
                </a:tc>
                <a:tc>
                  <a:txBody>
                    <a:bodyPr/>
                    <a:lstStyle/>
                    <a:p>
                      <a:pPr>
                        <a:lnSpc>
                          <a:spcPts val="1600"/>
                        </a:lnSpc>
                      </a:pPr>
                      <a:r>
                        <a:rPr kumimoji="1" lang="ja-JP" altLang="en-US" sz="1300" dirty="0"/>
                        <a:t>・</a:t>
                      </a:r>
                      <a:r>
                        <a:rPr kumimoji="1" lang="en-US" altLang="ja-JP" sz="1300" dirty="0"/>
                        <a:t>BI</a:t>
                      </a:r>
                      <a:r>
                        <a:rPr kumimoji="1" lang="ja-JP" altLang="en-US" sz="1300" dirty="0"/>
                        <a:t>ツールなどを活用して、庁内におけるデータ活用の機運醸成と人材育成を推進</a:t>
                      </a:r>
                    </a:p>
                  </a:txBody>
                  <a:tcPr marL="36000" marR="36000" marT="72000" marB="72000" anchor="ctr"/>
                </a:tc>
                <a:extLst>
                  <a:ext uri="{0D108BD9-81ED-4DB2-BD59-A6C34878D82A}">
                    <a16:rowId xmlns:a16="http://schemas.microsoft.com/office/drawing/2014/main" val="4140113002"/>
                  </a:ext>
                </a:extLst>
              </a:tr>
              <a:tr h="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③</a:t>
                      </a:r>
                    </a:p>
                  </a:txBody>
                  <a:tcPr marL="36000" marR="36000" marT="36000" marB="36000" anchor="ctr">
                    <a:lnR w="12700" cmpd="sng">
                      <a:noFill/>
                    </a:lnR>
                  </a:tcPr>
                </a:tc>
                <a:tc>
                  <a:txBody>
                    <a:bodyPr/>
                    <a:lstStyle/>
                    <a:p>
                      <a:r>
                        <a:rPr kumimoji="1" lang="ja-JP" altLang="en-US" sz="1400" dirty="0"/>
                        <a:t>データ標準化の推進</a:t>
                      </a:r>
                    </a:p>
                  </a:txBody>
                  <a:tcPr marL="36000" marR="36000" marT="72000" marB="72000" anchor="ctr">
                    <a:lnL w="12700" cmpd="sng">
                      <a:noFill/>
                    </a:lnL>
                  </a:tcPr>
                </a:tc>
                <a:tc>
                  <a:txBody>
                    <a:bodyPr/>
                    <a:lstStyle/>
                    <a:p>
                      <a:pPr>
                        <a:lnSpc>
                          <a:spcPts val="1600"/>
                        </a:lnSpc>
                      </a:pPr>
                      <a:r>
                        <a:rPr kumimoji="1" lang="ja-JP" altLang="en-US" sz="1300" dirty="0"/>
                        <a:t>・国のデータ標準化の動向を注視しつつ、データ標準化の推進</a:t>
                      </a:r>
                    </a:p>
                  </a:txBody>
                  <a:tcPr marL="36000" marR="36000" marT="72000" marB="72000" anchor="ctr"/>
                </a:tc>
                <a:extLst>
                  <a:ext uri="{0D108BD9-81ED-4DB2-BD59-A6C34878D82A}">
                    <a16:rowId xmlns:a16="http://schemas.microsoft.com/office/drawing/2014/main" val="4245451960"/>
                  </a:ext>
                </a:extLst>
              </a:tr>
              <a:tr h="0">
                <a:tc gridSpan="3">
                  <a:txBody>
                    <a:bodyPr/>
                    <a:lstStyle/>
                    <a:p>
                      <a:pPr>
                        <a:lnSpc>
                          <a:spcPct val="100000"/>
                        </a:lnSpc>
                      </a:pPr>
                      <a:r>
                        <a:rPr kumimoji="1" lang="ja-JP" altLang="en-US" sz="1400" b="1" spc="-150" dirty="0"/>
                        <a:t>４）</a:t>
                      </a:r>
                      <a:r>
                        <a:rPr kumimoji="1" lang="en-US" altLang="ja-JP" sz="1400" b="1" spc="-150" dirty="0"/>
                        <a:t>ICT </a:t>
                      </a:r>
                      <a:r>
                        <a:rPr kumimoji="1" lang="ja-JP" altLang="en-US" sz="1400" b="1" spc="-150" dirty="0"/>
                        <a:t>を利用した行政サービスの強靭化</a:t>
                      </a:r>
                    </a:p>
                  </a:txBody>
                  <a:tcPr marL="36000" marR="36000" marT="72000" marB="72000" anchor="ctr">
                    <a:lnB w="12700" cmpd="sng">
                      <a:noFill/>
                    </a:lnB>
                    <a:solidFill>
                      <a:schemeClr val="accent1">
                        <a:lumMod val="20000"/>
                        <a:lumOff val="80000"/>
                      </a:schemeClr>
                    </a:solidFill>
                  </a:tcPr>
                </a:tc>
                <a:tc hMerge="1">
                  <a:txBody>
                    <a:bodyPr/>
                    <a:lstStyle/>
                    <a:p>
                      <a:endParaRPr kumimoji="1" lang="ja-JP" altLang="en-US" dirty="0"/>
                    </a:p>
                  </a:txBody>
                  <a:tcPr marL="36000" marR="36000" marT="36000" marB="36000"/>
                </a:tc>
                <a:tc hMerge="1">
                  <a:txBody>
                    <a:bodyPr/>
                    <a:lstStyle/>
                    <a:p>
                      <a:endParaRPr kumimoji="1" lang="ja-JP" altLang="en-US"/>
                    </a:p>
                  </a:txBody>
                  <a:tcPr/>
                </a:tc>
                <a:tc>
                  <a:txBody>
                    <a:bodyPr/>
                    <a:lstStyle/>
                    <a:p>
                      <a:pPr>
                        <a:lnSpc>
                          <a:spcPts val="1600"/>
                        </a:lnSpc>
                      </a:pPr>
                      <a:endParaRPr kumimoji="1" lang="ja-JP" altLang="en-US" sz="1300" dirty="0"/>
                    </a:p>
                  </a:txBody>
                  <a:tcPr marL="36000" marR="36000" marT="72000" marB="72000" anchor="ctr">
                    <a:solidFill>
                      <a:schemeClr val="accent1">
                        <a:lumMod val="20000"/>
                        <a:lumOff val="80000"/>
                      </a:schemeClr>
                    </a:solidFill>
                  </a:tcPr>
                </a:tc>
                <a:extLst>
                  <a:ext uri="{0D108BD9-81ED-4DB2-BD59-A6C34878D82A}">
                    <a16:rowId xmlns:a16="http://schemas.microsoft.com/office/drawing/2014/main" val="3930798167"/>
                  </a:ext>
                </a:extLst>
              </a:tr>
              <a:tr h="198789">
                <a:tc rowSpan="3">
                  <a:txBody>
                    <a:bodyPr/>
                    <a:lstStyle/>
                    <a:p>
                      <a:pPr>
                        <a:lnSpc>
                          <a:spcPts val="1600"/>
                        </a:lnSpc>
                      </a:pPr>
                      <a:endParaRPr kumimoji="1" lang="ja-JP" altLang="en-US" sz="1400" dirty="0"/>
                    </a:p>
                  </a:txBody>
                  <a:tcPr marL="36000" marR="36000" marT="36000" marB="36000">
                    <a:lnT w="12700" cmpd="sng">
                      <a:noFill/>
                    </a:lnT>
                    <a:solidFill>
                      <a:schemeClr val="accent1">
                        <a:lumMod val="20000"/>
                        <a:lumOff val="80000"/>
                      </a:schemeClr>
                    </a:solidFill>
                  </a:tcPr>
                </a:tc>
                <a:tc>
                  <a:txBody>
                    <a:bodyPr/>
                    <a:lstStyle/>
                    <a:p>
                      <a:r>
                        <a:rPr kumimoji="1" lang="ja-JP" altLang="en-US" sz="1400" dirty="0"/>
                        <a:t>①</a:t>
                      </a:r>
                    </a:p>
                  </a:txBody>
                  <a:tcPr marL="36000" marR="36000" marT="36000" marB="36000" anchor="ctr">
                    <a:lnR w="12700" cmpd="sng">
                      <a:noFill/>
                    </a:lnR>
                  </a:tcPr>
                </a:tc>
                <a:tc>
                  <a:txBody>
                    <a:bodyPr/>
                    <a:lstStyle/>
                    <a:p>
                      <a:r>
                        <a:rPr kumimoji="1" lang="ja-JP" altLang="en-US" sz="1400" dirty="0"/>
                        <a:t>防災・減災力の向上</a:t>
                      </a:r>
                    </a:p>
                  </a:txBody>
                  <a:tcPr marL="36000" marR="36000" marT="72000" marB="72000" anchor="ctr">
                    <a:lnL w="12700" cmpd="sng">
                      <a:noFill/>
                    </a:lnL>
                  </a:tcPr>
                </a:tc>
                <a:tc>
                  <a:txBody>
                    <a:bodyPr/>
                    <a:lstStyle/>
                    <a:p>
                      <a:pPr>
                        <a:lnSpc>
                          <a:spcPts val="1600"/>
                        </a:lnSpc>
                      </a:pPr>
                      <a:r>
                        <a:rPr kumimoji="1" lang="ja-JP" altLang="en-US" sz="1300" dirty="0"/>
                        <a:t>・防災情報システムの機能強化とともに、災害時の情報共有等に</a:t>
                      </a:r>
                      <a:r>
                        <a:rPr kumimoji="1" lang="en-US" altLang="ja-JP" sz="1300" dirty="0"/>
                        <a:t>ICT</a:t>
                      </a:r>
                      <a:r>
                        <a:rPr kumimoji="1" lang="ja-JP" altLang="en-US" sz="1300" dirty="0"/>
                        <a:t>を活用推進</a:t>
                      </a:r>
                    </a:p>
                  </a:txBody>
                  <a:tcPr marL="36000" marR="36000" marT="72000" marB="72000" anchor="ctr"/>
                </a:tc>
                <a:extLst>
                  <a:ext uri="{0D108BD9-81ED-4DB2-BD59-A6C34878D82A}">
                    <a16:rowId xmlns:a16="http://schemas.microsoft.com/office/drawing/2014/main" val="3355726224"/>
                  </a:ext>
                </a:extLst>
              </a:tr>
              <a:tr h="228389">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②</a:t>
                      </a:r>
                    </a:p>
                  </a:txBody>
                  <a:tcPr marL="36000" marR="36000" marT="36000" marB="36000" anchor="ctr">
                    <a:lnR w="12700" cmpd="sng">
                      <a:noFill/>
                    </a:lnR>
                  </a:tcPr>
                </a:tc>
                <a:tc>
                  <a:txBody>
                    <a:bodyPr/>
                    <a:lstStyle/>
                    <a:p>
                      <a:r>
                        <a:rPr kumimoji="1" lang="ja-JP" altLang="en-US" sz="1400" dirty="0"/>
                        <a:t>災害に強い</a:t>
                      </a:r>
                      <a:r>
                        <a:rPr kumimoji="1" lang="en-US" altLang="ja-JP" sz="1400" dirty="0"/>
                        <a:t>ICT</a:t>
                      </a:r>
                      <a:r>
                        <a:rPr kumimoji="1" lang="ja-JP" altLang="en-US" sz="1400" dirty="0"/>
                        <a:t>インフラの整備</a:t>
                      </a:r>
                    </a:p>
                  </a:txBody>
                  <a:tcPr marL="36000" marR="36000" marT="72000" marB="72000" anchor="ctr">
                    <a:lnL w="12700" cmpd="sng">
                      <a:noFill/>
                    </a:lnL>
                  </a:tcPr>
                </a:tc>
                <a:tc>
                  <a:txBody>
                    <a:bodyPr/>
                    <a:lstStyle/>
                    <a:p>
                      <a:pPr>
                        <a:lnSpc>
                          <a:spcPts val="1600"/>
                        </a:lnSpc>
                      </a:pPr>
                      <a:r>
                        <a:rPr kumimoji="1" lang="ja-JP" altLang="en-US" sz="1300" dirty="0"/>
                        <a:t>・無線技術を利用した災害時対応拠点数の順次拡大</a:t>
                      </a:r>
                    </a:p>
                  </a:txBody>
                  <a:tcPr marL="36000" marR="36000" marT="72000" marB="72000" anchor="ctr"/>
                </a:tc>
                <a:extLst>
                  <a:ext uri="{0D108BD9-81ED-4DB2-BD59-A6C34878D82A}">
                    <a16:rowId xmlns:a16="http://schemas.microsoft.com/office/drawing/2014/main" val="3840932935"/>
                  </a:ext>
                </a:extLst>
              </a:tr>
              <a:tr h="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③</a:t>
                      </a:r>
                    </a:p>
                  </a:txBody>
                  <a:tcPr marL="36000" marR="36000" marT="36000" marB="36000" anchor="ctr">
                    <a:lnR w="12700" cmpd="sng">
                      <a:noFill/>
                    </a:lnR>
                  </a:tcPr>
                </a:tc>
                <a:tc>
                  <a:txBody>
                    <a:bodyPr/>
                    <a:lstStyle/>
                    <a:p>
                      <a:r>
                        <a:rPr kumimoji="1" lang="ja-JP" altLang="en-US" sz="1400" spc="-150" dirty="0"/>
                        <a:t>時代</a:t>
                      </a:r>
                      <a:r>
                        <a:rPr kumimoji="1" lang="ja-JP" altLang="en-US" sz="1400" spc="-150" baseline="0" dirty="0"/>
                        <a:t>に即した情報セキュリティ</a:t>
                      </a:r>
                      <a:r>
                        <a:rPr kumimoji="1" lang="ja-JP" altLang="en-US" sz="1400" spc="-150" dirty="0"/>
                        <a:t>対策</a:t>
                      </a:r>
                    </a:p>
                  </a:txBody>
                  <a:tcPr marL="36000" marR="36000" marT="72000" marB="72000" anchor="ctr">
                    <a:lnL w="12700" cmpd="sng">
                      <a:noFill/>
                    </a:lnL>
                  </a:tcPr>
                </a:tc>
                <a:tc>
                  <a:txBody>
                    <a:bodyPr/>
                    <a:lstStyle/>
                    <a:p>
                      <a:pPr marL="92075" indent="-92075">
                        <a:lnSpc>
                          <a:spcPts val="1600"/>
                        </a:lnSpc>
                      </a:pPr>
                      <a:r>
                        <a:rPr kumimoji="1" lang="ja-JP" altLang="en-US" sz="1300" dirty="0"/>
                        <a:t>・情報システムの企画検討段階からあらかじめ情報セキュリティ対策を組み込む「セキュリティ・バイ・デザイン」の適用</a:t>
                      </a:r>
                      <a:endParaRPr kumimoji="1" lang="en-US" altLang="ja-JP" sz="1300" dirty="0"/>
                    </a:p>
                  </a:txBody>
                  <a:tcPr marL="36000" marR="36000" marT="72000" marB="72000" anchor="ctr"/>
                </a:tc>
                <a:extLst>
                  <a:ext uri="{0D108BD9-81ED-4DB2-BD59-A6C34878D82A}">
                    <a16:rowId xmlns:a16="http://schemas.microsoft.com/office/drawing/2014/main" val="2179293227"/>
                  </a:ext>
                </a:extLst>
              </a:tr>
              <a:tr h="0">
                <a:tc gridSpan="3">
                  <a:txBody>
                    <a:bodyPr/>
                    <a:lstStyle/>
                    <a:p>
                      <a:pPr>
                        <a:lnSpc>
                          <a:spcPct val="100000"/>
                        </a:lnSpc>
                      </a:pPr>
                      <a:r>
                        <a:rPr kumimoji="1" lang="ja-JP" altLang="en-US" sz="1400" b="1" dirty="0"/>
                        <a:t>５）情報システムの整備</a:t>
                      </a:r>
                    </a:p>
                  </a:txBody>
                  <a:tcPr marL="36000" marR="36000" marT="72000" marB="72000" anchor="ctr">
                    <a:lnB w="12700" cmpd="sng">
                      <a:noFill/>
                    </a:lnB>
                    <a:solidFill>
                      <a:schemeClr val="accent1">
                        <a:lumMod val="20000"/>
                        <a:lumOff val="80000"/>
                      </a:schemeClr>
                    </a:solidFill>
                  </a:tcPr>
                </a:tc>
                <a:tc hMerge="1">
                  <a:txBody>
                    <a:bodyPr/>
                    <a:lstStyle/>
                    <a:p>
                      <a:endParaRPr kumimoji="1" lang="ja-JP" altLang="en-US" dirty="0"/>
                    </a:p>
                  </a:txBody>
                  <a:tcPr marL="36000" marR="36000" marT="36000" marB="36000"/>
                </a:tc>
                <a:tc hMerge="1">
                  <a:txBody>
                    <a:bodyPr/>
                    <a:lstStyle/>
                    <a:p>
                      <a:endParaRPr kumimoji="1" lang="ja-JP" altLang="en-US"/>
                    </a:p>
                  </a:txBody>
                  <a:tcPr/>
                </a:tc>
                <a:tc>
                  <a:txBody>
                    <a:bodyPr/>
                    <a:lstStyle/>
                    <a:p>
                      <a:pPr>
                        <a:lnSpc>
                          <a:spcPts val="1600"/>
                        </a:lnSpc>
                      </a:pPr>
                      <a:endParaRPr kumimoji="1" lang="ja-JP" altLang="en-US" sz="1300" dirty="0"/>
                    </a:p>
                  </a:txBody>
                  <a:tcPr marL="36000" marR="36000" marT="72000" marB="72000" anchor="ctr">
                    <a:solidFill>
                      <a:schemeClr val="accent1">
                        <a:lumMod val="20000"/>
                        <a:lumOff val="80000"/>
                      </a:schemeClr>
                    </a:solidFill>
                  </a:tcPr>
                </a:tc>
                <a:extLst>
                  <a:ext uri="{0D108BD9-81ED-4DB2-BD59-A6C34878D82A}">
                    <a16:rowId xmlns:a16="http://schemas.microsoft.com/office/drawing/2014/main" val="459984758"/>
                  </a:ext>
                </a:extLst>
              </a:tr>
              <a:tr h="0">
                <a:tc rowSpan="2">
                  <a:txBody>
                    <a:bodyPr/>
                    <a:lstStyle/>
                    <a:p>
                      <a:pPr>
                        <a:lnSpc>
                          <a:spcPts val="1600"/>
                        </a:lnSpc>
                      </a:pPr>
                      <a:endParaRPr kumimoji="1" lang="ja-JP" altLang="en-US" sz="1400" dirty="0"/>
                    </a:p>
                  </a:txBody>
                  <a:tcPr marL="36000" marR="36000" marT="36000" marB="36000">
                    <a:lnT w="12700" cmpd="sng">
                      <a:noFill/>
                    </a:lnT>
                    <a:solidFill>
                      <a:schemeClr val="accent1">
                        <a:lumMod val="20000"/>
                        <a:lumOff val="80000"/>
                      </a:schemeClr>
                    </a:solidFill>
                  </a:tcPr>
                </a:tc>
                <a:tc>
                  <a:txBody>
                    <a:bodyPr/>
                    <a:lstStyle/>
                    <a:p>
                      <a:r>
                        <a:rPr kumimoji="1" lang="ja-JP" altLang="en-US" sz="1400" dirty="0"/>
                        <a:t>①</a:t>
                      </a:r>
                    </a:p>
                  </a:txBody>
                  <a:tcPr marL="36000" marR="36000" marT="36000" marB="36000" anchor="ctr">
                    <a:lnR w="12700" cmpd="sng">
                      <a:noFill/>
                    </a:lnR>
                  </a:tcPr>
                </a:tc>
                <a:tc>
                  <a:txBody>
                    <a:bodyPr/>
                    <a:lstStyle/>
                    <a:p>
                      <a:r>
                        <a:rPr kumimoji="1" lang="ja-JP" altLang="en-US" sz="1400" spc="-150" dirty="0"/>
                        <a:t>情報システムの管理体制の強化</a:t>
                      </a:r>
                    </a:p>
                  </a:txBody>
                  <a:tcPr marL="36000" marR="36000" marT="72000" marB="72000" anchor="ctr">
                    <a:lnL w="12700" cmpd="sng">
                      <a:noFill/>
                    </a:lnL>
                  </a:tcPr>
                </a:tc>
                <a:tc>
                  <a:txBody>
                    <a:bodyPr/>
                    <a:lstStyle/>
                    <a:p>
                      <a:pPr>
                        <a:lnSpc>
                          <a:spcPts val="1600"/>
                        </a:lnSpc>
                      </a:pPr>
                      <a:r>
                        <a:rPr kumimoji="1" lang="ja-JP" altLang="en-US" sz="1300" dirty="0"/>
                        <a:t>・ガイドライン類の充実やプロジェクトレビューの実施により、プロジェクトマネジメント力の強化</a:t>
                      </a:r>
                    </a:p>
                  </a:txBody>
                  <a:tcPr marL="36000" marR="36000" marT="72000" marB="72000" anchor="ctr"/>
                </a:tc>
                <a:extLst>
                  <a:ext uri="{0D108BD9-81ED-4DB2-BD59-A6C34878D82A}">
                    <a16:rowId xmlns:a16="http://schemas.microsoft.com/office/drawing/2014/main" val="3590573978"/>
                  </a:ext>
                </a:extLst>
              </a:tr>
              <a:tr h="37084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②</a:t>
                      </a:r>
                    </a:p>
                  </a:txBody>
                  <a:tcPr marL="36000" marR="36000" marT="36000" marB="36000" anchor="ctr">
                    <a:lnR w="12700" cmpd="sng">
                      <a:noFill/>
                    </a:lnR>
                  </a:tcPr>
                </a:tc>
                <a:tc>
                  <a:txBody>
                    <a:bodyPr/>
                    <a:lstStyle/>
                    <a:p>
                      <a:r>
                        <a:rPr kumimoji="1" lang="ja-JP" altLang="en-US" sz="1400" spc="-150" dirty="0"/>
                        <a:t>クラウドサービスを基本とした情報システムへの転換（自治体情報システムの標準化・共通化）</a:t>
                      </a:r>
                    </a:p>
                  </a:txBody>
                  <a:tcPr marL="36000" marR="36000" marT="72000" marB="72000" anchor="ctr">
                    <a:lnL w="12700" cmpd="sng">
                      <a:noFill/>
                    </a:lnL>
                  </a:tcPr>
                </a:tc>
                <a:tc>
                  <a:txBody>
                    <a:bodyPr/>
                    <a:lstStyle/>
                    <a:p>
                      <a:pPr marL="92075" indent="-92075">
                        <a:lnSpc>
                          <a:spcPts val="1600"/>
                        </a:lnSpc>
                      </a:pPr>
                      <a:r>
                        <a:rPr kumimoji="1" lang="ja-JP" altLang="en-US" sz="1300" dirty="0"/>
                        <a:t>・国の指定する住民基本台帳事務などの業務について、ガバメントクラウドの活用を前提に、</a:t>
                      </a:r>
                      <a:r>
                        <a:rPr kumimoji="1" lang="en-US" altLang="ja-JP" sz="1300" dirty="0"/>
                        <a:t>2025</a:t>
                      </a:r>
                      <a:r>
                        <a:rPr kumimoji="1" lang="ja-JP" altLang="en-US" sz="1300" dirty="0"/>
                        <a:t>年度までに国の標準仕様に準拠した情報システムへ</a:t>
                      </a:r>
                      <a:r>
                        <a:rPr kumimoji="1" lang="ja-JP" altLang="en-US" sz="1300" dirty="0" smtClean="0"/>
                        <a:t>移行</a:t>
                      </a:r>
                      <a:endParaRPr kumimoji="1" lang="en-US" altLang="ja-JP" sz="1300" dirty="0"/>
                    </a:p>
                  </a:txBody>
                  <a:tcPr marL="36000" marR="36000" marT="72000" marB="72000" anchor="ctr"/>
                </a:tc>
                <a:extLst>
                  <a:ext uri="{0D108BD9-81ED-4DB2-BD59-A6C34878D82A}">
                    <a16:rowId xmlns:a16="http://schemas.microsoft.com/office/drawing/2014/main" val="2239637321"/>
                  </a:ext>
                </a:extLst>
              </a:tr>
            </a:tbl>
          </a:graphicData>
        </a:graphic>
      </p:graphicFrame>
    </p:spTree>
    <p:extLst>
      <p:ext uri="{BB962C8B-B14F-4D97-AF65-F5344CB8AC3E}">
        <p14:creationId xmlns:p14="http://schemas.microsoft.com/office/powerpoint/2010/main" val="33216883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｜１）まちのスマート化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23"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4609BFC8-47B6-43E1-9D40-E229D36568EF}"/>
              </a:ext>
            </a:extLst>
          </p:cNvPr>
          <p:cNvSpPr txBox="1"/>
          <p:nvPr/>
        </p:nvSpPr>
        <p:spPr>
          <a:xfrm>
            <a:off x="92765" y="679546"/>
            <a:ext cx="3878344"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①都市インフラのデジタル化の推進</a:t>
            </a:r>
          </a:p>
        </p:txBody>
      </p:sp>
      <p:sp>
        <p:nvSpPr>
          <p:cNvPr id="13" name="テキスト ボックス 12">
            <a:extLst>
              <a:ext uri="{FF2B5EF4-FFF2-40B4-BE49-F238E27FC236}">
                <a16:creationId xmlns:a16="http://schemas.microsoft.com/office/drawing/2014/main" id="{21F8F501-222D-4C6B-8286-88849CD8C59F}"/>
              </a:ext>
            </a:extLst>
          </p:cNvPr>
          <p:cNvSpPr txBox="1"/>
          <p:nvPr/>
        </p:nvSpPr>
        <p:spPr>
          <a:xfrm>
            <a:off x="190650" y="1082892"/>
            <a:ext cx="8798803" cy="284693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5G</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ネットワーク環境の充実に向けた市保有施設の利活用</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5G</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（第</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5</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世代移動通信システム）は高速化、多数同時接続、超低遅延といった特徴を有しており、あらゆるモノ・人などがつながる</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IoT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時代の「電波の道」として、新たな価値の創出やビジネスの発展につながることが期待されている。通信キャリア等による携帯電話基地局の設置を促進するため、</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事業者のニーズに応じて市保有施設の利活用を検討するなど、</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5G</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等通信ネットワーク環境の充実</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に向けて取り組む。</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インフラの整備・維持管理における</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ICT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の活用</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ロボットやセンサー、</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等の技術革新がめざましく、道路施設や上下水道施設等の維持管理・整備に関して、効率化・生産性向上に資する各種技術開発が民間等により積極的に進められている。これら</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最先端テクノロジー等を活用して一層の効率化を図ることが求められており、都市の基盤となるインフラの整備・維持管理における</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の活用</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について検討を進める。</a:t>
            </a:r>
          </a:p>
        </p:txBody>
      </p:sp>
      <p:pic>
        <p:nvPicPr>
          <p:cNvPr id="14" name="図 13" descr="イメージ図"/>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0486" y="4184009"/>
            <a:ext cx="3280981" cy="1944000"/>
          </a:xfrm>
          <a:prstGeom prst="rect">
            <a:avLst/>
          </a:prstGeom>
          <a:noFill/>
          <a:ln>
            <a:noFill/>
          </a:ln>
        </p:spPr>
      </p:pic>
      <p:sp>
        <p:nvSpPr>
          <p:cNvPr id="15" name="正方形/長方形 14"/>
          <p:cNvSpPr/>
          <p:nvPr/>
        </p:nvSpPr>
        <p:spPr>
          <a:xfrm>
            <a:off x="3885473" y="6384758"/>
            <a:ext cx="2160000"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ドローンとドローンによる画像</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6" name="図 1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45473" y="5347260"/>
            <a:ext cx="1440000" cy="851531"/>
          </a:xfrm>
          <a:prstGeom prst="rect">
            <a:avLst/>
          </a:prstGeom>
        </p:spPr>
      </p:pic>
      <p:pic>
        <p:nvPicPr>
          <p:cNvPr id="17" name="図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45473" y="4184009"/>
            <a:ext cx="1440000" cy="1029510"/>
          </a:xfrm>
          <a:prstGeom prst="rect">
            <a:avLst/>
          </a:prstGeom>
        </p:spPr>
      </p:pic>
      <p:pic>
        <p:nvPicPr>
          <p:cNvPr id="18" name="図 17"/>
          <p:cNvPicPr>
            <a:picLocks noChangeAspect="1"/>
          </p:cNvPicPr>
          <p:nvPr/>
        </p:nvPicPr>
        <p:blipFill>
          <a:blip r:embed="rId5"/>
          <a:stretch>
            <a:fillRect/>
          </a:stretch>
        </p:blipFill>
        <p:spPr>
          <a:xfrm>
            <a:off x="6237579" y="4376430"/>
            <a:ext cx="2612535" cy="1672022"/>
          </a:xfrm>
          <a:prstGeom prst="rect">
            <a:avLst/>
          </a:prstGeom>
        </p:spPr>
      </p:pic>
      <p:sp>
        <p:nvSpPr>
          <p:cNvPr id="19" name="正方形/長方形 18"/>
          <p:cNvSpPr/>
          <p:nvPr/>
        </p:nvSpPr>
        <p:spPr>
          <a:xfrm>
            <a:off x="6771870" y="6169315"/>
            <a:ext cx="1543124"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音検知システム</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による異常検知</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正方形/長方形 19"/>
          <p:cNvSpPr/>
          <p:nvPr/>
        </p:nvSpPr>
        <p:spPr>
          <a:xfrm>
            <a:off x="2546969" y="6109962"/>
            <a:ext cx="1116000"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（出典：総務省）</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 name="正方形/長方形 20"/>
          <p:cNvSpPr/>
          <p:nvPr/>
        </p:nvSpPr>
        <p:spPr>
          <a:xfrm>
            <a:off x="516943" y="6384758"/>
            <a:ext cx="2732218"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Meiryo UI"/>
                <a:ea typeface="Meiryo UI"/>
                <a:cs typeface="+mn-cs"/>
              </a:rPr>
              <a:t>5G</a:t>
            </a: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（第</a:t>
            </a:r>
            <a:r>
              <a:rPr kumimoji="0" lang="en-US" altLang="ja-JP" sz="1400" b="0" i="0" u="none" strike="noStrike" kern="1200" cap="none" spc="0" normalizeH="0" baseline="0" noProof="0" dirty="0">
                <a:ln>
                  <a:noFill/>
                </a:ln>
                <a:solidFill>
                  <a:prstClr val="black"/>
                </a:solidFill>
                <a:effectLst/>
                <a:uLnTx/>
                <a:uFillTx/>
                <a:latin typeface="Meiryo UI"/>
                <a:ea typeface="Meiryo UI"/>
                <a:cs typeface="+mn-cs"/>
              </a:rPr>
              <a:t>5</a:t>
            </a: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世代移動通信システム）</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2" name="図 21"/>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spTree>
    <p:extLst>
      <p:ext uri="{BB962C8B-B14F-4D97-AF65-F5344CB8AC3E}">
        <p14:creationId xmlns:p14="http://schemas.microsoft.com/office/powerpoint/2010/main" val="4178499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kumimoji="1" lang="ja-JP" altLang="en-US" dirty="0"/>
              <a:t>大阪スマートシティ戦略</a:t>
            </a:r>
            <a:r>
              <a:rPr kumimoji="1" lang="en-US" altLang="ja-JP" dirty="0"/>
              <a:t>ver.1.0</a:t>
            </a:r>
            <a:r>
              <a:rPr kumimoji="1" lang="ja-JP" altLang="en-US" dirty="0"/>
              <a:t>の概要（２）</a:t>
            </a:r>
          </a:p>
        </p:txBody>
      </p:sp>
      <p:sp>
        <p:nvSpPr>
          <p:cNvPr id="4"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8" name="テキスト プレースホルダー 4">
            <a:extLst>
              <a:ext uri="{FF2B5EF4-FFF2-40B4-BE49-F238E27FC236}">
                <a16:creationId xmlns:a16="http://schemas.microsoft.com/office/drawing/2014/main" id="{268DF435-150C-4F58-AC9F-715560160569}"/>
              </a:ext>
            </a:extLst>
          </p:cNvPr>
          <p:cNvSpPr>
            <a:spLocks noGrp="1"/>
          </p:cNvSpPr>
          <p:nvPr>
            <p:ph type="body" sz="quarter" idx="13"/>
          </p:nvPr>
        </p:nvSpPr>
        <p:spPr/>
        <p:txBody>
          <a:bodyPr>
            <a:normAutofit/>
          </a:bodyPr>
          <a:lstStyle/>
          <a:p>
            <a:r>
              <a:rPr lang="ja-JP" altLang="en-US" dirty="0"/>
              <a:t>序章　大阪スマートシティ戦略について</a:t>
            </a:r>
          </a:p>
        </p:txBody>
      </p:sp>
      <p:sp>
        <p:nvSpPr>
          <p:cNvPr id="6" name="角丸四角形 5"/>
          <p:cNvSpPr/>
          <p:nvPr/>
        </p:nvSpPr>
        <p:spPr>
          <a:xfrm>
            <a:off x="123243" y="840941"/>
            <a:ext cx="4356000" cy="3024000"/>
          </a:xfrm>
          <a:prstGeom prst="roundRect">
            <a:avLst>
              <a:gd name="adj" fmla="val 8658"/>
            </a:avLst>
          </a:prstGeom>
          <a:noFill/>
          <a:ln w="9525">
            <a:solidFill>
              <a:schemeClr val="bg1">
                <a:lumMod val="85000"/>
              </a:schemeClr>
            </a:solidFill>
            <a:prstDash val="solid"/>
          </a:ln>
        </p:spPr>
        <p:style>
          <a:lnRef idx="2">
            <a:schemeClr val="accent3"/>
          </a:lnRef>
          <a:fillRef idx="1">
            <a:schemeClr val="lt1"/>
          </a:fillRef>
          <a:effectRef idx="0">
            <a:schemeClr val="accent3"/>
          </a:effectRef>
          <a:fontRef idx="minor">
            <a:schemeClr val="dk1"/>
          </a:fontRef>
        </p:style>
        <p:txBody>
          <a:bodyPr lIns="128016" tIns="64008" rIns="128016" bIns="640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7" name="正方形/長方形 6"/>
          <p:cNvSpPr/>
          <p:nvPr/>
        </p:nvSpPr>
        <p:spPr>
          <a:xfrm>
            <a:off x="268460" y="681895"/>
            <a:ext cx="2818966" cy="33855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なぜスマートシティをめざすのか</a:t>
            </a:r>
            <a:endPar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237117" y="1718362"/>
            <a:ext cx="4212000" cy="2088000"/>
          </a:xfrm>
          <a:prstGeom prst="rect">
            <a:avLst/>
          </a:prstGeom>
        </p:spPr>
        <p:txBody>
          <a:bodyPr wrap="square" lIns="36000" tIns="36000" rIns="36000" bIns="36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大阪が抱える社会課題への対応</a:t>
            </a:r>
            <a:endPar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・少子高齢化や生産年齢人口の減少</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・都市のインフラやニュータウンの再生　など</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課題を解決するプレーヤーの存在</a:t>
            </a:r>
            <a:endPar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企業（大手、中小）の集積＋スタートアップ・外資系企業の参入環境整備</a:t>
            </a:r>
            <a:endParaRPr kumimoji="0" lang="en-US" altLang="ja-JP" sz="12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・大学・研究機関等のアカデミア</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・市民・団体等のシビックテック</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世界の先進事例に学び、住民の生活の質（</a:t>
            </a:r>
            <a:r>
              <a:rPr kumimoji="0" lang="en-US" altLang="ja-JP" sz="1300" b="1" i="0" u="sng"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）向上</a:t>
            </a:r>
            <a:endPar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グローバルな都市間競争に対応</a:t>
            </a:r>
            <a:endPar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・世界の都市・地域で先端技術活用の成果</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正方形/長方形 8"/>
          <p:cNvSpPr/>
          <p:nvPr/>
        </p:nvSpPr>
        <p:spPr>
          <a:xfrm>
            <a:off x="4680416" y="1527464"/>
            <a:ext cx="4356000" cy="2311778"/>
          </a:xfrm>
          <a:prstGeom prst="rect">
            <a:avLst/>
          </a:prstGeom>
        </p:spPr>
        <p:txBody>
          <a:bodyPr wrap="square" lIns="36000" tIns="36000" rIns="36000" bIns="36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住民ニーズに即して行政や地域の在り方を変える</a:t>
            </a:r>
            <a:r>
              <a:rPr kumimoji="0" lang="ja-JP" altLang="en-US" sz="13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lang="en-US" altLang="ja-JP" sz="1300" b="1" u="sng" dirty="0" smtClean="0">
                <a:solidFill>
                  <a:prstClr val="black"/>
                </a:solidFill>
                <a:latin typeface="Meiryo UI" panose="020B0604030504040204" pitchFamily="50" charset="-128"/>
                <a:ea typeface="Meiryo UI" panose="020B0604030504040204" pitchFamily="50" charset="-128"/>
              </a:rPr>
              <a:t>DX</a:t>
            </a:r>
            <a:r>
              <a:rPr kumimoji="0" lang="ja-JP" altLang="en-US" sz="13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・地域の課題解決につながるよう、地域の多様な主体との協働を重視</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・役所の業務改革も進める</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住民に近い基礎自治体としっかり連携</a:t>
            </a:r>
            <a:endPar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・大阪府と大阪市の取組みだけでなく、市町村の取組みを積極的に</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サポート</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300" b="1" i="0" u="sng"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地域課題を抱える市町村と、課題解決できる民間企業をマッチング</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・先端技術を有する企業との対話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・持続的な担い手となる地元企業との連携</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・マッチングの仕組み構築</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ダッシュボードと</a:t>
            </a:r>
            <a:r>
              <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KPI</a:t>
            </a: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で進捗を見える化</a:t>
            </a:r>
            <a:endPar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角丸四角形 9"/>
          <p:cNvSpPr/>
          <p:nvPr/>
        </p:nvSpPr>
        <p:spPr>
          <a:xfrm>
            <a:off x="4630886" y="840941"/>
            <a:ext cx="4356000" cy="3024000"/>
          </a:xfrm>
          <a:prstGeom prst="roundRect">
            <a:avLst>
              <a:gd name="adj" fmla="val 8658"/>
            </a:avLst>
          </a:prstGeom>
          <a:noFill/>
          <a:ln w="9525">
            <a:solidFill>
              <a:schemeClr val="bg1">
                <a:lumMod val="85000"/>
              </a:schemeClr>
            </a:solidFill>
            <a:prstDash val="solid"/>
          </a:ln>
        </p:spPr>
        <p:style>
          <a:lnRef idx="2">
            <a:schemeClr val="accent3"/>
          </a:lnRef>
          <a:fillRef idx="1">
            <a:schemeClr val="lt1"/>
          </a:fillRef>
          <a:effectRef idx="0">
            <a:schemeClr val="accent3"/>
          </a:effectRef>
          <a:fontRef idx="minor">
            <a:schemeClr val="dk1"/>
          </a:fontRef>
        </p:style>
        <p:txBody>
          <a:bodyPr lIns="128016" tIns="64008" rIns="128016" bIns="640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 name="正方形/長方形 10"/>
          <p:cNvSpPr/>
          <p:nvPr/>
        </p:nvSpPr>
        <p:spPr>
          <a:xfrm>
            <a:off x="4856819" y="681895"/>
            <a:ext cx="2818966" cy="33855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どのように取り組むか</a:t>
            </a:r>
            <a:endPar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p:cNvSpPr/>
          <p:nvPr/>
        </p:nvSpPr>
        <p:spPr>
          <a:xfrm>
            <a:off x="179907" y="1039956"/>
            <a:ext cx="4284000" cy="648000"/>
          </a:xfrm>
          <a:prstGeom prst="rect">
            <a:avLst/>
          </a:prstGeom>
        </p:spPr>
        <p:txBody>
          <a:bodyPr wrap="square" lIns="36000" tIns="36000" rIns="36000" bIns="3600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人口減少をはじめとする様々な社会課題に効率的・効果的に対応し、先端技術により住民の生活の質（</a:t>
            </a:r>
            <a:r>
              <a:rPr kumimoji="0" lang="en-US" altLang="ja-JP" sz="13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）向上を実現することで住民が笑顔になれる大阪（</a:t>
            </a:r>
            <a:r>
              <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e-OSAKA</a:t>
            </a: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）を実現</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正方形/長方形 13"/>
          <p:cNvSpPr/>
          <p:nvPr/>
        </p:nvSpPr>
        <p:spPr>
          <a:xfrm>
            <a:off x="4725374" y="1039956"/>
            <a:ext cx="4320000" cy="472813"/>
          </a:xfrm>
          <a:prstGeom prst="rect">
            <a:avLst/>
          </a:prstGeom>
        </p:spPr>
        <p:txBody>
          <a:bodyPr wrap="square" lIns="36000" tIns="36000" rIns="36000" bIns="3600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住民に身近な現場で、課題やニーズに即した解決策を持続的に実装・展開</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5" name="図 14" descr="イメージ図"/>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9402" y="3904025"/>
            <a:ext cx="4212000" cy="2853488"/>
          </a:xfrm>
          <a:prstGeom prst="rect">
            <a:avLst/>
          </a:prstGeom>
          <a:noFill/>
          <a:ln>
            <a:noFill/>
          </a:ln>
        </p:spPr>
      </p:pic>
      <p:pic>
        <p:nvPicPr>
          <p:cNvPr id="16" name="図 15"/>
          <p:cNvPicPr/>
          <p:nvPr/>
        </p:nvPicPr>
        <p:blipFill>
          <a:blip r:embed="rId4">
            <a:extLst>
              <a:ext uri="{28A0092B-C50C-407E-A947-70E740481C1C}">
                <a14:useLocalDpi xmlns:a14="http://schemas.microsoft.com/office/drawing/2010/main"/>
              </a:ext>
            </a:extLst>
          </a:blip>
          <a:srcRect/>
          <a:stretch>
            <a:fillRect/>
          </a:stretch>
        </p:blipFill>
        <p:spPr bwMode="auto">
          <a:xfrm>
            <a:off x="4661065" y="4499586"/>
            <a:ext cx="4356000" cy="2036154"/>
          </a:xfrm>
          <a:prstGeom prst="rect">
            <a:avLst/>
          </a:prstGeom>
          <a:noFill/>
          <a:ln>
            <a:noFill/>
          </a:ln>
        </p:spPr>
      </p:pic>
      <p:sp>
        <p:nvSpPr>
          <p:cNvPr id="2" name="テキスト ボックス 1"/>
          <p:cNvSpPr txBox="1"/>
          <p:nvPr/>
        </p:nvSpPr>
        <p:spPr>
          <a:xfrm>
            <a:off x="3565849" y="6520274"/>
            <a:ext cx="1584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副首都推進本部「副首都ビジョン</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2019</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月修正版）」より</a:t>
            </a:r>
          </a:p>
        </p:txBody>
      </p:sp>
    </p:spTree>
    <p:extLst>
      <p:ext uri="{BB962C8B-B14F-4D97-AF65-F5344CB8AC3E}">
        <p14:creationId xmlns:p14="http://schemas.microsoft.com/office/powerpoint/2010/main" val="11484325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a:t>
            </a:r>
            <a:r>
              <a:rPr kumimoji="1" lang="ja-JP" altLang="en-US" dirty="0" smtClean="0"/>
              <a:t>取組み内容</a:t>
            </a:r>
            <a:r>
              <a:rPr lang="ja-JP" altLang="en-US" dirty="0"/>
              <a:t>｜１）まちのスマート化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68" name="テキスト プレースホルダー 6">
            <a:extLst>
              <a:ext uri="{FF2B5EF4-FFF2-40B4-BE49-F238E27FC236}">
                <a16:creationId xmlns:a16="http://schemas.microsoft.com/office/drawing/2014/main" id="{8437DC89-B2B4-437E-B5B8-501FAF82B046}"/>
              </a:ext>
            </a:extLst>
          </p:cNvPr>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4609BFC8-47B6-43E1-9D40-E229D36568EF}"/>
              </a:ext>
            </a:extLst>
          </p:cNvPr>
          <p:cNvSpPr txBox="1"/>
          <p:nvPr/>
        </p:nvSpPr>
        <p:spPr>
          <a:xfrm>
            <a:off x="92765" y="679546"/>
            <a:ext cx="3878344"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①都市インフラのデジタル化の推進</a:t>
            </a:r>
          </a:p>
        </p:txBody>
      </p:sp>
      <p:sp>
        <p:nvSpPr>
          <p:cNvPr id="13" name="テキスト ボックス 12">
            <a:extLst>
              <a:ext uri="{FF2B5EF4-FFF2-40B4-BE49-F238E27FC236}">
                <a16:creationId xmlns:a16="http://schemas.microsoft.com/office/drawing/2014/main" id="{21F8F501-222D-4C6B-8286-88849CD8C59F}"/>
              </a:ext>
            </a:extLst>
          </p:cNvPr>
          <p:cNvSpPr txBox="1"/>
          <p:nvPr/>
        </p:nvSpPr>
        <p:spPr>
          <a:xfrm>
            <a:off x="190650" y="1082892"/>
            <a:ext cx="8798803" cy="284693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インフラに関するデータの活用</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水道スマートメーターの導入や</a:t>
            </a:r>
            <a:r>
              <a:rPr kumimoji="1" lang="zh-TW" altLang="en-US" sz="1600" b="0" i="0" u="none" strike="noStrike" kern="1200" cap="none" spc="0" normalizeH="0" baseline="0" noProof="0" dirty="0">
                <a:ln>
                  <a:noFill/>
                </a:ln>
                <a:solidFill>
                  <a:prstClr val="black"/>
                </a:solidFill>
                <a:effectLst/>
                <a:uLnTx/>
                <a:uFillTx/>
                <a:latin typeface="Meiryo UI"/>
                <a:ea typeface="Meiryo UI"/>
                <a:cs typeface="+mn-cs"/>
              </a:rPr>
              <a:t>電力需要平準化</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の推進など、</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インフラに関するデータの活用により、エネルギー効率化や環境負荷低減など</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SDGs</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の達成やスマートシティの実現にも寄与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する。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脱炭素社会</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ゼロカーボン　おおさか</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の実現に向けた取組</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本市は、</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2030</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年度までに本市域に脱炭素先行地域を創出し、それを市域全体に展開していくことで、</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2050</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年脱炭素社会「ゼロカーボン　おおさか」の実現をめざす。そのため、脱炭素型ライフスタイルの浸透、脱炭素技術の商用化・開発等が進んだ脱炭素先行地域の基盤作りにかかわり、市民等への意識改革を促進する普及啓発事業を先行して取り組むこととし、</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AR</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（拡張現実）技術等を活用した地球温暖化に関する体験型環境学習や、官民連携により脱炭素社会において実装される環境イノベーションの創造と実感の機会の提供</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を行う。</a:t>
            </a:r>
          </a:p>
        </p:txBody>
      </p:sp>
      <p:sp>
        <p:nvSpPr>
          <p:cNvPr id="25" name="正方形/長方形 24">
            <a:extLst>
              <a:ext uri="{FF2B5EF4-FFF2-40B4-BE49-F238E27FC236}">
                <a16:creationId xmlns:a16="http://schemas.microsoft.com/office/drawing/2014/main" id="{7B809D4D-0ACC-4F52-BC21-999F15474CA9}"/>
              </a:ext>
            </a:extLst>
          </p:cNvPr>
          <p:cNvSpPr/>
          <p:nvPr/>
        </p:nvSpPr>
        <p:spPr>
          <a:xfrm>
            <a:off x="951687" y="6475783"/>
            <a:ext cx="3010714"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電力需要平準化推進のイメージ</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1" name="図 10"/>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grpSp>
        <p:nvGrpSpPr>
          <p:cNvPr id="14" name="グループ化 13">
            <a:extLst>
              <a:ext uri="{FF2B5EF4-FFF2-40B4-BE49-F238E27FC236}">
                <a16:creationId xmlns:a16="http://schemas.microsoft.com/office/drawing/2014/main" id="{9CA8D87B-384B-4C80-8524-3539DEFFBE6A}"/>
              </a:ext>
            </a:extLst>
          </p:cNvPr>
          <p:cNvGrpSpPr>
            <a:grpSpLocks noChangeAspect="1"/>
          </p:cNvGrpSpPr>
          <p:nvPr/>
        </p:nvGrpSpPr>
        <p:grpSpPr>
          <a:xfrm>
            <a:off x="140223" y="3975810"/>
            <a:ext cx="3743474" cy="2376000"/>
            <a:chOff x="306940" y="2229783"/>
            <a:chExt cx="4437092" cy="2816243"/>
          </a:xfrm>
        </p:grpSpPr>
        <p:grpSp>
          <p:nvGrpSpPr>
            <p:cNvPr id="15" name="グループ化 14">
              <a:extLst>
                <a:ext uri="{FF2B5EF4-FFF2-40B4-BE49-F238E27FC236}">
                  <a16:creationId xmlns:a16="http://schemas.microsoft.com/office/drawing/2014/main" id="{8C6D7AD7-76FC-45D4-AAE2-F7B0804DCA2A}"/>
                </a:ext>
              </a:extLst>
            </p:cNvPr>
            <p:cNvGrpSpPr/>
            <p:nvPr/>
          </p:nvGrpSpPr>
          <p:grpSpPr>
            <a:xfrm>
              <a:off x="306940" y="2561288"/>
              <a:ext cx="4437092" cy="2484738"/>
              <a:chOff x="518302" y="4150336"/>
              <a:chExt cx="4437092" cy="2484738"/>
            </a:xfrm>
          </p:grpSpPr>
          <p:sp>
            <p:nvSpPr>
              <p:cNvPr id="24" name="円/楕円 58">
                <a:extLst>
                  <a:ext uri="{FF2B5EF4-FFF2-40B4-BE49-F238E27FC236}">
                    <a16:creationId xmlns:a16="http://schemas.microsoft.com/office/drawing/2014/main" id="{0CCAA20B-F63B-4E89-BACC-FC925231BAEF}"/>
                  </a:ext>
                </a:extLst>
              </p:cNvPr>
              <p:cNvSpPr/>
              <p:nvPr/>
            </p:nvSpPr>
            <p:spPr>
              <a:xfrm rot="10200000">
                <a:off x="980225" y="4212251"/>
                <a:ext cx="3627927" cy="2011079"/>
              </a:xfrm>
              <a:prstGeom prst="ellipse">
                <a:avLst/>
              </a:prstGeom>
              <a:noFill/>
              <a:ln w="1905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26" name="図 25">
                <a:extLst>
                  <a:ext uri="{FF2B5EF4-FFF2-40B4-BE49-F238E27FC236}">
                    <a16:creationId xmlns:a16="http://schemas.microsoft.com/office/drawing/2014/main" id="{BA06A24E-B6C7-4FE9-8EE0-971E547C11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1275" y="5158219"/>
                <a:ext cx="551330" cy="667541"/>
              </a:xfrm>
              <a:prstGeom prst="rect">
                <a:avLst/>
              </a:prstGeom>
            </p:spPr>
          </p:pic>
          <p:pic>
            <p:nvPicPr>
              <p:cNvPr id="27" name="図 26">
                <a:extLst>
                  <a:ext uri="{FF2B5EF4-FFF2-40B4-BE49-F238E27FC236}">
                    <a16:creationId xmlns:a16="http://schemas.microsoft.com/office/drawing/2014/main" id="{90256114-0005-4E8B-B8B9-179BBA7B62C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22664" y="4777800"/>
                <a:ext cx="642959" cy="642959"/>
              </a:xfrm>
              <a:prstGeom prst="rect">
                <a:avLst/>
              </a:prstGeom>
            </p:spPr>
          </p:pic>
          <p:cxnSp>
            <p:nvCxnSpPr>
              <p:cNvPr id="28" name="直線コネクタ 27">
                <a:extLst>
                  <a:ext uri="{FF2B5EF4-FFF2-40B4-BE49-F238E27FC236}">
                    <a16:creationId xmlns:a16="http://schemas.microsoft.com/office/drawing/2014/main" id="{1BADDF1B-7373-4B0E-8EA3-7A6C221F91B5}"/>
                  </a:ext>
                </a:extLst>
              </p:cNvPr>
              <p:cNvCxnSpPr/>
              <p:nvPr/>
            </p:nvCxnSpPr>
            <p:spPr>
              <a:xfrm>
                <a:off x="1930410" y="4665033"/>
                <a:ext cx="551913" cy="248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1732F5C1-B0CF-4B2C-B83E-FFE76A9FE6EF}"/>
                  </a:ext>
                </a:extLst>
              </p:cNvPr>
              <p:cNvCxnSpPr/>
              <p:nvPr/>
            </p:nvCxnSpPr>
            <p:spPr>
              <a:xfrm flipV="1">
                <a:off x="3177841" y="4371569"/>
                <a:ext cx="549126" cy="557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8C0B3EE3-BF5B-4407-9152-0A1C407B8ADB}"/>
                  </a:ext>
                </a:extLst>
              </p:cNvPr>
              <p:cNvCxnSpPr/>
              <p:nvPr/>
            </p:nvCxnSpPr>
            <p:spPr>
              <a:xfrm>
                <a:off x="3205964" y="5126174"/>
                <a:ext cx="1611372" cy="215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A6C9847B-D1B4-466C-B751-66F8E4680834}"/>
                  </a:ext>
                </a:extLst>
              </p:cNvPr>
              <p:cNvCxnSpPr/>
              <p:nvPr/>
            </p:nvCxnSpPr>
            <p:spPr>
              <a:xfrm flipH="1">
                <a:off x="2114919" y="5416764"/>
                <a:ext cx="535886" cy="605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D0DBB349-BD58-4B81-A1E6-FCDC3FD6EABB}"/>
                  </a:ext>
                </a:extLst>
              </p:cNvPr>
              <p:cNvCxnSpPr>
                <a:stCxn id="26" idx="3"/>
              </p:cNvCxnSpPr>
              <p:nvPr/>
            </p:nvCxnSpPr>
            <p:spPr>
              <a:xfrm flipV="1">
                <a:off x="1302605" y="5217791"/>
                <a:ext cx="1152277" cy="274199"/>
              </a:xfrm>
              <a:prstGeom prst="line">
                <a:avLst/>
              </a:prstGeom>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FF72D9A7-9351-4F52-B7C4-DF4A4968783B}"/>
                  </a:ext>
                </a:extLst>
              </p:cNvPr>
              <p:cNvSpPr txBox="1"/>
              <p:nvPr/>
            </p:nvSpPr>
            <p:spPr>
              <a:xfrm>
                <a:off x="2159046" y="5420759"/>
                <a:ext cx="118494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需給調整・制御</a:t>
                </a:r>
              </a:p>
            </p:txBody>
          </p:sp>
          <p:sp>
            <p:nvSpPr>
              <p:cNvPr id="34" name="テキスト ボックス 33">
                <a:extLst>
                  <a:ext uri="{FF2B5EF4-FFF2-40B4-BE49-F238E27FC236}">
                    <a16:creationId xmlns:a16="http://schemas.microsoft.com/office/drawing/2014/main" id="{FAFE9B4C-CDFD-4C05-BF77-C81EFBB4BA39}"/>
                  </a:ext>
                </a:extLst>
              </p:cNvPr>
              <p:cNvSpPr txBox="1"/>
              <p:nvPr/>
            </p:nvSpPr>
            <p:spPr>
              <a:xfrm>
                <a:off x="518302" y="5810065"/>
                <a:ext cx="84670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オフィスビル</a:t>
                </a:r>
              </a:p>
            </p:txBody>
          </p:sp>
          <p:sp>
            <p:nvSpPr>
              <p:cNvPr id="35" name="テキスト ボックス 34">
                <a:extLst>
                  <a:ext uri="{FF2B5EF4-FFF2-40B4-BE49-F238E27FC236}">
                    <a16:creationId xmlns:a16="http://schemas.microsoft.com/office/drawing/2014/main" id="{27EBA5F0-C651-4FD2-B087-91B137F5AF1C}"/>
                  </a:ext>
                </a:extLst>
              </p:cNvPr>
              <p:cNvSpPr txBox="1"/>
              <p:nvPr/>
            </p:nvSpPr>
            <p:spPr>
              <a:xfrm>
                <a:off x="3778270" y="6261817"/>
                <a:ext cx="49244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住宅</a:t>
                </a:r>
              </a:p>
            </p:txBody>
          </p:sp>
          <p:sp>
            <p:nvSpPr>
              <p:cNvPr id="36" name="テキスト ボックス 35">
                <a:extLst>
                  <a:ext uri="{FF2B5EF4-FFF2-40B4-BE49-F238E27FC236}">
                    <a16:creationId xmlns:a16="http://schemas.microsoft.com/office/drawing/2014/main" id="{2725A150-DFDD-492A-AC1A-B41F1E664A84}"/>
                  </a:ext>
                </a:extLst>
              </p:cNvPr>
              <p:cNvSpPr txBox="1"/>
              <p:nvPr/>
            </p:nvSpPr>
            <p:spPr>
              <a:xfrm>
                <a:off x="3520078" y="4462088"/>
                <a:ext cx="95410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電気自動車</a:t>
                </a:r>
              </a:p>
            </p:txBody>
          </p:sp>
          <p:sp>
            <p:nvSpPr>
              <p:cNvPr id="37" name="テキスト ボックス 36">
                <a:extLst>
                  <a:ext uri="{FF2B5EF4-FFF2-40B4-BE49-F238E27FC236}">
                    <a16:creationId xmlns:a16="http://schemas.microsoft.com/office/drawing/2014/main" id="{26BCBA08-E0B5-4164-B662-908B08D08D9D}"/>
                  </a:ext>
                </a:extLst>
              </p:cNvPr>
              <p:cNvSpPr txBox="1"/>
              <p:nvPr/>
            </p:nvSpPr>
            <p:spPr>
              <a:xfrm>
                <a:off x="4309063" y="5473616"/>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蓄電池</a:t>
                </a:r>
              </a:p>
            </p:txBody>
          </p:sp>
          <p:sp>
            <p:nvSpPr>
              <p:cNvPr id="38" name="テキスト ボックス 37">
                <a:extLst>
                  <a:ext uri="{FF2B5EF4-FFF2-40B4-BE49-F238E27FC236}">
                    <a16:creationId xmlns:a16="http://schemas.microsoft.com/office/drawing/2014/main" id="{31BCD8CB-39DF-4720-A89C-3FCD996D7D99}"/>
                  </a:ext>
                </a:extLst>
              </p:cNvPr>
              <p:cNvSpPr txBox="1"/>
              <p:nvPr/>
            </p:nvSpPr>
            <p:spPr>
              <a:xfrm>
                <a:off x="655383" y="4150336"/>
                <a:ext cx="95410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太陽光発電</a:t>
                </a:r>
              </a:p>
            </p:txBody>
          </p:sp>
          <p:cxnSp>
            <p:nvCxnSpPr>
              <p:cNvPr id="39" name="直線コネクタ 38">
                <a:extLst>
                  <a:ext uri="{FF2B5EF4-FFF2-40B4-BE49-F238E27FC236}">
                    <a16:creationId xmlns:a16="http://schemas.microsoft.com/office/drawing/2014/main" id="{98D6E149-C130-460E-AD57-AAC65E31B6A9}"/>
                  </a:ext>
                </a:extLst>
              </p:cNvPr>
              <p:cNvCxnSpPr/>
              <p:nvPr/>
            </p:nvCxnSpPr>
            <p:spPr>
              <a:xfrm>
                <a:off x="3125282" y="5416764"/>
                <a:ext cx="377291" cy="531800"/>
              </a:xfrm>
              <a:prstGeom prst="line">
                <a:avLst/>
              </a:prstGeom>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4CE16BC6-E521-4456-B7FB-A80E487040D9}"/>
                  </a:ext>
                </a:extLst>
              </p:cNvPr>
              <p:cNvSpPr txBox="1"/>
              <p:nvPr/>
            </p:nvSpPr>
            <p:spPr>
              <a:xfrm>
                <a:off x="2111366" y="6358075"/>
                <a:ext cx="49244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工場</a:t>
                </a:r>
              </a:p>
            </p:txBody>
          </p:sp>
        </p:grpSp>
        <p:pic>
          <p:nvPicPr>
            <p:cNvPr id="16" name="図 15">
              <a:extLst>
                <a:ext uri="{FF2B5EF4-FFF2-40B4-BE49-F238E27FC236}">
                  <a16:creationId xmlns:a16="http://schemas.microsoft.com/office/drawing/2014/main" id="{53FE75FA-1D86-4017-AD44-52BF0C125A9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3430" y="2868950"/>
              <a:ext cx="975618" cy="414070"/>
            </a:xfrm>
            <a:prstGeom prst="rect">
              <a:avLst/>
            </a:prstGeom>
          </p:spPr>
        </p:pic>
        <p:pic>
          <p:nvPicPr>
            <p:cNvPr id="17" name="図 16">
              <a:extLst>
                <a:ext uri="{FF2B5EF4-FFF2-40B4-BE49-F238E27FC236}">
                  <a16:creationId xmlns:a16="http://schemas.microsoft.com/office/drawing/2014/main" id="{C774D32A-E22B-4E83-A014-1874BFA5DD9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04297" y="3326207"/>
              <a:ext cx="739735" cy="553768"/>
            </a:xfrm>
            <a:prstGeom prst="rect">
              <a:avLst/>
            </a:prstGeom>
          </p:spPr>
        </p:pic>
        <p:pic>
          <p:nvPicPr>
            <p:cNvPr id="18" name="図 17">
              <a:extLst>
                <a:ext uri="{FF2B5EF4-FFF2-40B4-BE49-F238E27FC236}">
                  <a16:creationId xmlns:a16="http://schemas.microsoft.com/office/drawing/2014/main" id="{43CE9F1E-1FB3-4238-AC59-BC092009E55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82136" y="2317599"/>
              <a:ext cx="969545" cy="434125"/>
            </a:xfrm>
            <a:prstGeom prst="rect">
              <a:avLst/>
            </a:prstGeom>
          </p:spPr>
        </p:pic>
        <p:pic>
          <p:nvPicPr>
            <p:cNvPr id="19" name="図 18">
              <a:extLst>
                <a:ext uri="{FF2B5EF4-FFF2-40B4-BE49-F238E27FC236}">
                  <a16:creationId xmlns:a16="http://schemas.microsoft.com/office/drawing/2014/main" id="{0108ECB0-ADC7-458E-9A54-62EA0E753ED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99826" y="4248665"/>
              <a:ext cx="555364" cy="572955"/>
            </a:xfrm>
            <a:prstGeom prst="rect">
              <a:avLst/>
            </a:prstGeom>
          </p:spPr>
        </p:pic>
        <p:pic>
          <p:nvPicPr>
            <p:cNvPr id="20" name="図 19">
              <a:extLst>
                <a:ext uri="{FF2B5EF4-FFF2-40B4-BE49-F238E27FC236}">
                  <a16:creationId xmlns:a16="http://schemas.microsoft.com/office/drawing/2014/main" id="{76631947-0CF9-42CA-AE12-D2F487676A6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057097" y="4205277"/>
              <a:ext cx="586975" cy="586975"/>
            </a:xfrm>
            <a:prstGeom prst="rect">
              <a:avLst/>
            </a:prstGeom>
          </p:spPr>
        </p:pic>
        <p:pic>
          <p:nvPicPr>
            <p:cNvPr id="22" name="図 21">
              <a:extLst>
                <a:ext uri="{FF2B5EF4-FFF2-40B4-BE49-F238E27FC236}">
                  <a16:creationId xmlns:a16="http://schemas.microsoft.com/office/drawing/2014/main" id="{43C29656-C7F5-4B52-A93A-1179340841D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005227" y="2229783"/>
              <a:ext cx="659126" cy="628988"/>
            </a:xfrm>
            <a:prstGeom prst="rect">
              <a:avLst/>
            </a:prstGeom>
          </p:spPr>
        </p:pic>
      </p:grpSp>
      <p:pic>
        <p:nvPicPr>
          <p:cNvPr id="42" name="図 41">
            <a:extLst>
              <a:ext uri="{FF2B5EF4-FFF2-40B4-BE49-F238E27FC236}">
                <a16:creationId xmlns:a16="http://schemas.microsoft.com/office/drawing/2014/main" id="{7EACC323-397F-4FBD-9DDD-AA5B8BB83CBB}"/>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5649503" y="4322642"/>
            <a:ext cx="2664532" cy="1944876"/>
          </a:xfrm>
          <a:prstGeom prst="rect">
            <a:avLst/>
          </a:prstGeom>
        </p:spPr>
      </p:pic>
      <p:sp>
        <p:nvSpPr>
          <p:cNvPr id="43" name="正方形/長方形 42">
            <a:extLst>
              <a:ext uri="{FF2B5EF4-FFF2-40B4-BE49-F238E27FC236}">
                <a16:creationId xmlns:a16="http://schemas.microsoft.com/office/drawing/2014/main" id="{4D1A148F-529A-4E91-8C90-F7EECEFCB546}"/>
              </a:ext>
            </a:extLst>
          </p:cNvPr>
          <p:cNvSpPr/>
          <p:nvPr/>
        </p:nvSpPr>
        <p:spPr>
          <a:xfrm>
            <a:off x="6899095" y="4589213"/>
            <a:ext cx="1007579" cy="230832"/>
          </a:xfrm>
          <a:prstGeom prst="rect">
            <a:avLst/>
          </a:prstGeom>
          <a:solidFill>
            <a:srgbClr val="FFFF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自然体験観察園</a:t>
            </a:r>
            <a:endParaRPr kumimoji="0"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44" name="正方形/長方形 43">
            <a:extLst>
              <a:ext uri="{FF2B5EF4-FFF2-40B4-BE49-F238E27FC236}">
                <a16:creationId xmlns:a16="http://schemas.microsoft.com/office/drawing/2014/main" id="{4A9C7E59-4928-4FD0-87B9-45F353366742}"/>
              </a:ext>
            </a:extLst>
          </p:cNvPr>
          <p:cNvSpPr/>
          <p:nvPr/>
        </p:nvSpPr>
        <p:spPr>
          <a:xfrm>
            <a:off x="5885998" y="5983227"/>
            <a:ext cx="1128251" cy="230832"/>
          </a:xfrm>
          <a:prstGeom prst="rect">
            <a:avLst/>
          </a:prstGeom>
          <a:solidFill>
            <a:srgbClr val="FFFF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なにわ</a:t>
            </a:r>
            <a:r>
              <a:rPr kumimoji="1" lang="en-US" altLang="ja-JP" sz="9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ECO</a:t>
            </a:r>
            <a:r>
              <a:rPr kumimoji="1" lang="ja-JP" altLang="en-US" sz="9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スクエア</a:t>
            </a:r>
            <a:endParaRPr kumimoji="0"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grpSp>
        <p:nvGrpSpPr>
          <p:cNvPr id="45" name="グループ化 44">
            <a:extLst>
              <a:ext uri="{FF2B5EF4-FFF2-40B4-BE49-F238E27FC236}">
                <a16:creationId xmlns:a16="http://schemas.microsoft.com/office/drawing/2014/main" id="{65866873-82F0-4245-94CD-0F3ABFB63024}"/>
              </a:ext>
            </a:extLst>
          </p:cNvPr>
          <p:cNvGrpSpPr/>
          <p:nvPr/>
        </p:nvGrpSpPr>
        <p:grpSpPr>
          <a:xfrm>
            <a:off x="4491731" y="5369305"/>
            <a:ext cx="1099922" cy="898213"/>
            <a:chOff x="7188136" y="1350683"/>
            <a:chExt cx="1823640" cy="1078676"/>
          </a:xfrm>
        </p:grpSpPr>
        <p:grpSp>
          <p:nvGrpSpPr>
            <p:cNvPr id="46" name="グループ化 45">
              <a:extLst>
                <a:ext uri="{FF2B5EF4-FFF2-40B4-BE49-F238E27FC236}">
                  <a16:creationId xmlns:a16="http://schemas.microsoft.com/office/drawing/2014/main" id="{B24B71B7-99BA-4923-960A-5FB8903808A1}"/>
                </a:ext>
              </a:extLst>
            </p:cNvPr>
            <p:cNvGrpSpPr/>
            <p:nvPr/>
          </p:nvGrpSpPr>
          <p:grpSpPr>
            <a:xfrm>
              <a:off x="7188136" y="1350683"/>
              <a:ext cx="1823640" cy="1078676"/>
              <a:chOff x="7188136" y="1350683"/>
              <a:chExt cx="1823640" cy="1078676"/>
            </a:xfrm>
          </p:grpSpPr>
          <p:grpSp>
            <p:nvGrpSpPr>
              <p:cNvPr id="48" name="グループ化 47">
                <a:extLst>
                  <a:ext uri="{FF2B5EF4-FFF2-40B4-BE49-F238E27FC236}">
                    <a16:creationId xmlns:a16="http://schemas.microsoft.com/office/drawing/2014/main" id="{D5F9987C-7D7C-44C7-BBF2-19119A19BEB3}"/>
                  </a:ext>
                </a:extLst>
              </p:cNvPr>
              <p:cNvGrpSpPr/>
              <p:nvPr/>
            </p:nvGrpSpPr>
            <p:grpSpPr>
              <a:xfrm>
                <a:off x="8334449" y="1350683"/>
                <a:ext cx="677327" cy="1078676"/>
                <a:chOff x="2779292" y="2733010"/>
                <a:chExt cx="854246" cy="1188786"/>
              </a:xfrm>
            </p:grpSpPr>
            <p:sp>
              <p:nvSpPr>
                <p:cNvPr id="52" name="正方形/長方形 51">
                  <a:extLst>
                    <a:ext uri="{FF2B5EF4-FFF2-40B4-BE49-F238E27FC236}">
                      <a16:creationId xmlns:a16="http://schemas.microsoft.com/office/drawing/2014/main" id="{6CC762F3-4B19-4E52-8C65-555529C99A36}"/>
                    </a:ext>
                  </a:extLst>
                </p:cNvPr>
                <p:cNvSpPr/>
                <p:nvPr/>
              </p:nvSpPr>
              <p:spPr>
                <a:xfrm>
                  <a:off x="2779296" y="2733010"/>
                  <a:ext cx="854242" cy="157421"/>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3" name="正方形/長方形 52">
                  <a:extLst>
                    <a:ext uri="{FF2B5EF4-FFF2-40B4-BE49-F238E27FC236}">
                      <a16:creationId xmlns:a16="http://schemas.microsoft.com/office/drawing/2014/main" id="{8782F3C8-6193-408E-8E36-3FFD0C410FD7}"/>
                    </a:ext>
                  </a:extLst>
                </p:cNvPr>
                <p:cNvSpPr/>
                <p:nvPr/>
              </p:nvSpPr>
              <p:spPr>
                <a:xfrm rot="5400000">
                  <a:off x="2216395" y="3301222"/>
                  <a:ext cx="1183471" cy="57677"/>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4" name="正方形/長方形 53">
                  <a:extLst>
                    <a:ext uri="{FF2B5EF4-FFF2-40B4-BE49-F238E27FC236}">
                      <a16:creationId xmlns:a16="http://schemas.microsoft.com/office/drawing/2014/main" id="{AAC9FCDC-FEF4-4BDD-A0F3-94CFB060DD45}"/>
                    </a:ext>
                  </a:extLst>
                </p:cNvPr>
                <p:cNvSpPr/>
                <p:nvPr/>
              </p:nvSpPr>
              <p:spPr>
                <a:xfrm rot="5400000">
                  <a:off x="3022570" y="3299417"/>
                  <a:ext cx="1164271" cy="57661"/>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49" name="グループ化 48">
                <a:extLst>
                  <a:ext uri="{FF2B5EF4-FFF2-40B4-BE49-F238E27FC236}">
                    <a16:creationId xmlns:a16="http://schemas.microsoft.com/office/drawing/2014/main" id="{75B87EE2-2637-4E58-86F9-466AE619836B}"/>
                  </a:ext>
                </a:extLst>
              </p:cNvPr>
              <p:cNvGrpSpPr/>
              <p:nvPr/>
            </p:nvGrpSpPr>
            <p:grpSpPr>
              <a:xfrm>
                <a:off x="7188136" y="1398252"/>
                <a:ext cx="1098755" cy="921649"/>
                <a:chOff x="7258924" y="1494919"/>
                <a:chExt cx="1089275" cy="882135"/>
              </a:xfrm>
            </p:grpSpPr>
            <p:sp>
              <p:nvSpPr>
                <p:cNvPr id="50" name="角丸四角形吹き出し 85">
                  <a:extLst>
                    <a:ext uri="{FF2B5EF4-FFF2-40B4-BE49-F238E27FC236}">
                      <a16:creationId xmlns:a16="http://schemas.microsoft.com/office/drawing/2014/main" id="{1E093F60-F198-41CF-93A8-D0F40361B829}"/>
                    </a:ext>
                  </a:extLst>
                </p:cNvPr>
                <p:cNvSpPr/>
                <p:nvPr/>
              </p:nvSpPr>
              <p:spPr>
                <a:xfrm>
                  <a:off x="7258924" y="1494919"/>
                  <a:ext cx="1020571" cy="882135"/>
                </a:xfrm>
                <a:prstGeom prst="wedgeRoundRectCallout">
                  <a:avLst>
                    <a:gd name="adj1" fmla="val 65727"/>
                    <a:gd name="adj2" fmla="val 305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51" name="図 50">
                  <a:extLst>
                    <a:ext uri="{FF2B5EF4-FFF2-40B4-BE49-F238E27FC236}">
                      <a16:creationId xmlns:a16="http://schemas.microsoft.com/office/drawing/2014/main" id="{556A6671-B8AF-4395-90F2-3086FC937A7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339529" y="1537507"/>
                  <a:ext cx="1008670" cy="759662"/>
                </a:xfrm>
                <a:prstGeom prst="rect">
                  <a:avLst/>
                </a:prstGeom>
              </p:spPr>
            </p:pic>
          </p:grpSp>
        </p:grpSp>
        <p:pic>
          <p:nvPicPr>
            <p:cNvPr id="47" name="図 46">
              <a:extLst>
                <a:ext uri="{FF2B5EF4-FFF2-40B4-BE49-F238E27FC236}">
                  <a16:creationId xmlns:a16="http://schemas.microsoft.com/office/drawing/2014/main" id="{400DADE8-7967-4AB9-9B62-D5527B91426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476747" y="1563657"/>
              <a:ext cx="504571" cy="846831"/>
            </a:xfrm>
            <a:prstGeom prst="rect">
              <a:avLst/>
            </a:prstGeom>
          </p:spPr>
        </p:pic>
      </p:grpSp>
      <p:cxnSp>
        <p:nvCxnSpPr>
          <p:cNvPr id="55" name="直線コネクタ 54">
            <a:extLst>
              <a:ext uri="{FF2B5EF4-FFF2-40B4-BE49-F238E27FC236}">
                <a16:creationId xmlns:a16="http://schemas.microsoft.com/office/drawing/2014/main" id="{0422E642-45AA-4BDF-BEC3-536DBF4D3E4F}"/>
              </a:ext>
            </a:extLst>
          </p:cNvPr>
          <p:cNvCxnSpPr/>
          <p:nvPr/>
        </p:nvCxnSpPr>
        <p:spPr>
          <a:xfrm flipV="1">
            <a:off x="5588636" y="5724986"/>
            <a:ext cx="1070354" cy="456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291CB7B8-BB7B-44D9-BF0D-455D9F56C76B}"/>
              </a:ext>
            </a:extLst>
          </p:cNvPr>
          <p:cNvCxnSpPr/>
          <p:nvPr/>
        </p:nvCxnSpPr>
        <p:spPr>
          <a:xfrm>
            <a:off x="5550263" y="4796478"/>
            <a:ext cx="1108727" cy="867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7" name="図 56">
            <a:extLst>
              <a:ext uri="{FF2B5EF4-FFF2-40B4-BE49-F238E27FC236}">
                <a16:creationId xmlns:a16="http://schemas.microsoft.com/office/drawing/2014/main" id="{9C7687D6-0E76-411C-B018-A3EAB4FBB7A7}"/>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4646213" y="3978999"/>
            <a:ext cx="841046" cy="841046"/>
          </a:xfrm>
          <a:prstGeom prst="rect">
            <a:avLst/>
          </a:prstGeom>
        </p:spPr>
      </p:pic>
      <p:sp>
        <p:nvSpPr>
          <p:cNvPr id="58" name="テキスト ボックス 57">
            <a:extLst>
              <a:ext uri="{FF2B5EF4-FFF2-40B4-BE49-F238E27FC236}">
                <a16:creationId xmlns:a16="http://schemas.microsoft.com/office/drawing/2014/main" id="{EE727D99-141B-4A81-B05C-BD6405A26118}"/>
              </a:ext>
            </a:extLst>
          </p:cNvPr>
          <p:cNvSpPr txBox="1"/>
          <p:nvPr/>
        </p:nvSpPr>
        <p:spPr>
          <a:xfrm>
            <a:off x="4486788" y="4796478"/>
            <a:ext cx="126188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燃料電池自動車</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から給電体験</a:t>
            </a:r>
          </a:p>
        </p:txBody>
      </p:sp>
      <p:cxnSp>
        <p:nvCxnSpPr>
          <p:cNvPr id="59" name="直線コネクタ 58">
            <a:extLst>
              <a:ext uri="{FF2B5EF4-FFF2-40B4-BE49-F238E27FC236}">
                <a16:creationId xmlns:a16="http://schemas.microsoft.com/office/drawing/2014/main" id="{C49BDFB6-A40C-4E9B-B54B-863A0F42AAF8}"/>
              </a:ext>
            </a:extLst>
          </p:cNvPr>
          <p:cNvCxnSpPr/>
          <p:nvPr/>
        </p:nvCxnSpPr>
        <p:spPr>
          <a:xfrm flipH="1">
            <a:off x="6981769" y="4570675"/>
            <a:ext cx="1153549" cy="629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DF12BF90-2BB1-4C43-AC09-A5EB002D298B}"/>
              </a:ext>
            </a:extLst>
          </p:cNvPr>
          <p:cNvCxnSpPr/>
          <p:nvPr/>
        </p:nvCxnSpPr>
        <p:spPr>
          <a:xfrm flipH="1" flipV="1">
            <a:off x="6872460" y="5687414"/>
            <a:ext cx="1362139" cy="72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789406F8-F56D-4F02-A300-A99662E66633}"/>
              </a:ext>
            </a:extLst>
          </p:cNvPr>
          <p:cNvSpPr txBox="1"/>
          <p:nvPr/>
        </p:nvSpPr>
        <p:spPr>
          <a:xfrm>
            <a:off x="8079796" y="5937159"/>
            <a:ext cx="952374"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窓を活用した</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次世代太陽光発電</a:t>
            </a:r>
          </a:p>
        </p:txBody>
      </p:sp>
      <p:pic>
        <p:nvPicPr>
          <p:cNvPr id="62" name="図 61">
            <a:extLst>
              <a:ext uri="{FF2B5EF4-FFF2-40B4-BE49-F238E27FC236}">
                <a16:creationId xmlns:a16="http://schemas.microsoft.com/office/drawing/2014/main" id="{CD2875C2-35FA-4254-B135-1E10B9D7D518}"/>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135318" y="3944944"/>
            <a:ext cx="575881" cy="688646"/>
          </a:xfrm>
          <a:prstGeom prst="rect">
            <a:avLst/>
          </a:prstGeom>
        </p:spPr>
      </p:pic>
      <p:sp>
        <p:nvSpPr>
          <p:cNvPr id="63" name="テキスト ボックス 62">
            <a:extLst>
              <a:ext uri="{FF2B5EF4-FFF2-40B4-BE49-F238E27FC236}">
                <a16:creationId xmlns:a16="http://schemas.microsoft.com/office/drawing/2014/main" id="{CE92F498-E03E-40E9-A0D3-00E14BA72403}"/>
              </a:ext>
            </a:extLst>
          </p:cNvPr>
          <p:cNvSpPr txBox="1"/>
          <p:nvPr/>
        </p:nvSpPr>
        <p:spPr>
          <a:xfrm>
            <a:off x="7987701" y="4616072"/>
            <a:ext cx="106939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土壌改良による</a:t>
            </a:r>
            <a:endParaRPr kumimoji="0" lang="en-US" altLang="ja-JP" sz="11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CO</a:t>
            </a:r>
            <a:r>
              <a:rPr kumimoji="0" lang="en-US" altLang="ja-JP" sz="1100" b="0" i="0" u="none" strike="noStrike" kern="1200" cap="none" spc="0" normalizeH="0" baseline="-25000" noProof="0" dirty="0">
                <a:ln>
                  <a:noFill/>
                </a:ln>
                <a:solidFill>
                  <a:prstClr val="black"/>
                </a:solidFill>
                <a:effectLst/>
                <a:uLnTx/>
                <a:uFillTx/>
                <a:latin typeface="Meiryo UI"/>
                <a:ea typeface="Meiryo UI"/>
                <a:cs typeface="+mn-cs"/>
              </a:rPr>
              <a:t>2</a:t>
            </a:r>
            <a:r>
              <a:rPr kumimoji="0" lang="ja-JP" altLang="en-US" sz="11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吸収</a:t>
            </a:r>
            <a:endParaRPr kumimoji="0" lang="en-US" altLang="ja-JP" sz="11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endParaRPr>
          </a:p>
        </p:txBody>
      </p:sp>
      <p:sp>
        <p:nvSpPr>
          <p:cNvPr id="64" name="正方形/長方形 63">
            <a:extLst>
              <a:ext uri="{FF2B5EF4-FFF2-40B4-BE49-F238E27FC236}">
                <a16:creationId xmlns:a16="http://schemas.microsoft.com/office/drawing/2014/main" id="{72EA846F-273C-49EB-8334-450E95514A69}"/>
              </a:ext>
            </a:extLst>
          </p:cNvPr>
          <p:cNvSpPr/>
          <p:nvPr/>
        </p:nvSpPr>
        <p:spPr>
          <a:xfrm>
            <a:off x="5353494" y="6491172"/>
            <a:ext cx="3010714"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環境イノベーションのイメージ</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65" name="図 64">
            <a:extLst>
              <a:ext uri="{FF2B5EF4-FFF2-40B4-BE49-F238E27FC236}">
                <a16:creationId xmlns:a16="http://schemas.microsoft.com/office/drawing/2014/main" id="{AEE5168F-3489-4609-AB0E-8D901C6BE4F4}"/>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263525" y="5415971"/>
            <a:ext cx="484371" cy="484371"/>
          </a:xfrm>
          <a:prstGeom prst="rect">
            <a:avLst/>
          </a:prstGeom>
        </p:spPr>
      </p:pic>
    </p:spTree>
    <p:extLst>
      <p:ext uri="{BB962C8B-B14F-4D97-AF65-F5344CB8AC3E}">
        <p14:creationId xmlns:p14="http://schemas.microsoft.com/office/powerpoint/2010/main" val="38136827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｜１）まちのスマート化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9"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10" name="テキスト ボックス 9">
            <a:extLst>
              <a:ext uri="{FF2B5EF4-FFF2-40B4-BE49-F238E27FC236}">
                <a16:creationId xmlns:a16="http://schemas.microsoft.com/office/drawing/2014/main" id="{FF54D3B1-153D-4665-B82E-A7A1707DB59A}"/>
              </a:ext>
            </a:extLst>
          </p:cNvPr>
          <p:cNvSpPr txBox="1"/>
          <p:nvPr/>
        </p:nvSpPr>
        <p:spPr>
          <a:xfrm>
            <a:off x="92763" y="679546"/>
            <a:ext cx="5872608"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②最先端テクノロジーの実証実験等の受け入れの推進</a:t>
            </a:r>
          </a:p>
        </p:txBody>
      </p:sp>
      <p:sp>
        <p:nvSpPr>
          <p:cNvPr id="12" name="テキスト ボックス 11">
            <a:extLst>
              <a:ext uri="{FF2B5EF4-FFF2-40B4-BE49-F238E27FC236}">
                <a16:creationId xmlns:a16="http://schemas.microsoft.com/office/drawing/2014/main" id="{AB20A36B-8FE7-4F2E-A2D5-0DE6A03227DE}"/>
              </a:ext>
            </a:extLst>
          </p:cNvPr>
          <p:cNvSpPr txBox="1"/>
          <p:nvPr/>
        </p:nvSpPr>
        <p:spPr>
          <a:xfrm>
            <a:off x="190650" y="1059881"/>
            <a:ext cx="8798803" cy="224676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企業等との共同研究やアイデア等の提案募集、フィールド提供</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近年、通信ネットワークの高速化やコンピューター演算能力の向上等に伴い、膨大かつ多様なデータの収集や蓄積、分析が可能となり、企業・大学等では様々な最先端技術とそれを用いた機器やサービスの研究・開発が行われてい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266700" algn="l" defTabSz="4572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これらの技術開発は、市民の生活の質の向上、成長産業の振興等の多様な社会課題の解決に寄与するものも多く、</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企業等との共同研究や</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を活用したアイデアやノウハウを提案募集に取組み、行政が管理する施設をフィールドとして提供するなど、デジタル社会にふさわしい都市として、魅力的な公共サービスへの変革からまちづくりまで、企業等と協働・連携</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して取り組む。</a:t>
            </a:r>
          </a:p>
        </p:txBody>
      </p:sp>
      <p:pic>
        <p:nvPicPr>
          <p:cNvPr id="2" name="図 1"/>
          <p:cNvPicPr>
            <a:picLocks noChangeAspect="1"/>
          </p:cNvPicPr>
          <p:nvPr/>
        </p:nvPicPr>
        <p:blipFill rotWithShape="1">
          <a:blip r:embed="rId2" cstate="hqprint">
            <a:extLst>
              <a:ext uri="{28A0092B-C50C-407E-A947-70E740481C1C}">
                <a14:useLocalDpi xmlns:a14="http://schemas.microsoft.com/office/drawing/2010/main"/>
              </a:ext>
            </a:extLst>
          </a:blip>
          <a:srcRect l="11747" t="13451" r="8887" b="12429"/>
          <a:stretch/>
        </p:blipFill>
        <p:spPr>
          <a:xfrm>
            <a:off x="855946" y="3236978"/>
            <a:ext cx="2316098" cy="1334158"/>
          </a:xfrm>
          <a:prstGeom prst="rect">
            <a:avLst/>
          </a:prstGeom>
        </p:spPr>
      </p:pic>
      <p:pic>
        <p:nvPicPr>
          <p:cNvPr id="5" name="図 4"/>
          <p:cNvPicPr>
            <a:picLocks noChangeAspect="1"/>
          </p:cNvPicPr>
          <p:nvPr/>
        </p:nvPicPr>
        <p:blipFill rotWithShape="1">
          <a:blip r:embed="rId3" cstate="hqprint">
            <a:extLst>
              <a:ext uri="{28A0092B-C50C-407E-A947-70E740481C1C}">
                <a14:useLocalDpi xmlns:a14="http://schemas.microsoft.com/office/drawing/2010/main"/>
              </a:ext>
            </a:extLst>
          </a:blip>
          <a:srcRect l="968" t="6913" r="3444" b="7989"/>
          <a:stretch/>
        </p:blipFill>
        <p:spPr>
          <a:xfrm>
            <a:off x="855945" y="4847386"/>
            <a:ext cx="2316099" cy="1531745"/>
          </a:xfrm>
          <a:prstGeom prst="rect">
            <a:avLst/>
          </a:prstGeom>
        </p:spPr>
      </p:pic>
      <p:pic>
        <p:nvPicPr>
          <p:cNvPr id="6" name="図 5"/>
          <p:cNvPicPr>
            <a:picLocks noChangeAspect="1"/>
          </p:cNvPicPr>
          <p:nvPr/>
        </p:nvPicPr>
        <p:blipFill rotWithShape="1">
          <a:blip r:embed="rId4" cstate="hqprint">
            <a:extLst>
              <a:ext uri="{28A0092B-C50C-407E-A947-70E740481C1C}">
                <a14:useLocalDpi xmlns:a14="http://schemas.microsoft.com/office/drawing/2010/main"/>
              </a:ext>
            </a:extLst>
          </a:blip>
          <a:srcRect l="17205"/>
          <a:stretch/>
        </p:blipFill>
        <p:spPr>
          <a:xfrm>
            <a:off x="3485554" y="3790461"/>
            <a:ext cx="2175791" cy="1800000"/>
          </a:xfrm>
          <a:prstGeom prst="rect">
            <a:avLst/>
          </a:prstGeom>
        </p:spPr>
      </p:pic>
      <p:sp>
        <p:nvSpPr>
          <p:cNvPr id="11" name="正方形/長方形 10"/>
          <p:cNvSpPr/>
          <p:nvPr/>
        </p:nvSpPr>
        <p:spPr>
          <a:xfrm>
            <a:off x="673432" y="4533604"/>
            <a:ext cx="2675060"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移動ロボットの自動走行技術実証</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3" name="正方形/長方形 12"/>
          <p:cNvSpPr/>
          <p:nvPr/>
        </p:nvSpPr>
        <p:spPr>
          <a:xfrm>
            <a:off x="3476769" y="5574397"/>
            <a:ext cx="2150397"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ドローンを用いた画像解析</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システムに関する実証</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 name="正方形/長方形 13"/>
          <p:cNvSpPr/>
          <p:nvPr/>
        </p:nvSpPr>
        <p:spPr>
          <a:xfrm>
            <a:off x="690480" y="6340454"/>
            <a:ext cx="2675060"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次世代型低速自動走行モビリティサービスの実証</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5" name="図 14">
            <a:extLst>
              <a:ext uri="{FF2B5EF4-FFF2-40B4-BE49-F238E27FC236}">
                <a16:creationId xmlns:a16="http://schemas.microsoft.com/office/drawing/2014/main" id="{5061DA0F-72B0-4792-A9CA-42C5C08AF3A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30541" y="3236977"/>
            <a:ext cx="2493610" cy="3317441"/>
          </a:xfrm>
          <a:prstGeom prst="rect">
            <a:avLst/>
          </a:prstGeom>
        </p:spPr>
      </p:pic>
      <p:sp>
        <p:nvSpPr>
          <p:cNvPr id="16" name="正方形/長方形 15">
            <a:extLst>
              <a:ext uri="{FF2B5EF4-FFF2-40B4-BE49-F238E27FC236}">
                <a16:creationId xmlns:a16="http://schemas.microsoft.com/office/drawing/2014/main" id="{400609BA-CBC7-4D14-9B74-0672BC78E1FF}"/>
              </a:ext>
            </a:extLst>
          </p:cNvPr>
          <p:cNvSpPr/>
          <p:nvPr/>
        </p:nvSpPr>
        <p:spPr>
          <a:xfrm>
            <a:off x="5660583" y="6555897"/>
            <a:ext cx="3047989"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夢洲における実証実験の公募事業例</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テキスト ボックス 16">
            <a:extLst>
              <a:ext uri="{FF2B5EF4-FFF2-40B4-BE49-F238E27FC236}">
                <a16:creationId xmlns:a16="http://schemas.microsoft.com/office/drawing/2014/main" id="{702CEC06-BB72-4DDC-A02E-2C56D2C8D929}"/>
              </a:ext>
            </a:extLst>
          </p:cNvPr>
          <p:cNvSpPr txBox="1"/>
          <p:nvPr/>
        </p:nvSpPr>
        <p:spPr>
          <a:xfrm>
            <a:off x="6574425" y="6352212"/>
            <a:ext cx="1978919" cy="2308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 Metro Group</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pic>
        <p:nvPicPr>
          <p:cNvPr id="18" name="図 1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spTree>
    <p:extLst>
      <p:ext uri="{BB962C8B-B14F-4D97-AF65-F5344CB8AC3E}">
        <p14:creationId xmlns:p14="http://schemas.microsoft.com/office/powerpoint/2010/main" val="25277163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｜１）まちのスマート化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4"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4609BFC8-47B6-43E1-9D40-E229D36568EF}"/>
              </a:ext>
            </a:extLst>
          </p:cNvPr>
          <p:cNvSpPr txBox="1"/>
          <p:nvPr/>
        </p:nvSpPr>
        <p:spPr>
          <a:xfrm>
            <a:off x="92764" y="679546"/>
            <a:ext cx="404250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③地域特性に応じた取組みの推進</a:t>
            </a:r>
          </a:p>
        </p:txBody>
      </p:sp>
      <p:sp>
        <p:nvSpPr>
          <p:cNvPr id="13" name="テキスト ボックス 12">
            <a:extLst>
              <a:ext uri="{FF2B5EF4-FFF2-40B4-BE49-F238E27FC236}">
                <a16:creationId xmlns:a16="http://schemas.microsoft.com/office/drawing/2014/main" id="{21F8F501-222D-4C6B-8286-88849CD8C59F}"/>
              </a:ext>
            </a:extLst>
          </p:cNvPr>
          <p:cNvSpPr txBox="1"/>
          <p:nvPr/>
        </p:nvSpPr>
        <p:spPr>
          <a:xfrm>
            <a:off x="190650" y="1082892"/>
            <a:ext cx="8712000" cy="356251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ICT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を活用した最先端のまちづくり</a:t>
            </a: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都心部を中心に、うめきた（大阪駅北地区）プロジェクトに代表される再開発等事業が進んでおり、</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さらなる都心活性化をめざして、</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を活用した最先端のまちづくり</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に取り組む。</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新たなモビリティサービスの導入検討</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国内外の先進都市では、</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や自動運転技術の活用、</a:t>
            </a:r>
            <a:r>
              <a:rPr kumimoji="1" lang="en-US" altLang="ja-JP" sz="1600" b="0" i="0" u="none" strike="noStrike" kern="1200" cap="none" spc="0" normalizeH="0" baseline="0" noProof="0" dirty="0" err="1">
                <a:ln>
                  <a:noFill/>
                </a:ln>
                <a:solidFill>
                  <a:prstClr val="black"/>
                </a:solidFill>
                <a:effectLst/>
                <a:uLnTx/>
                <a:uFillTx/>
                <a:latin typeface="Meiryo UI"/>
                <a:ea typeface="Meiryo UI"/>
                <a:cs typeface="+mn-cs"/>
              </a:rPr>
              <a:t>MaaS</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等が導入され、新たなモビリティサービスの実証実験及び社会実装により、交通空白地の解消や交通弱者対応等、地域の課題解決に寄与している。本市においても、</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オンデマンド交通等の新たな交通手段に関する社会実験を行うなど、民間企業等と連携した、新たなモビリティサービスの導入検討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地域固有の課題解決に向けた取組み</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区役所や事業所管所属が主体となり、</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地域の課題や資源など地域の実情を最もよく知る市民等や、</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等先端技術やアイデアを持つ企業や大学等と協働し、地域固有の課題解決に向けた取組み</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p:txBody>
      </p:sp>
      <p:sp>
        <p:nvSpPr>
          <p:cNvPr id="16" name="正方形/長方形 15"/>
          <p:cNvSpPr/>
          <p:nvPr/>
        </p:nvSpPr>
        <p:spPr>
          <a:xfrm>
            <a:off x="5206295" y="6574686"/>
            <a:ext cx="3636000" cy="30960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ＡＩオンデマンド交通導入時の地域交通イメージ</a:t>
            </a:r>
          </a:p>
        </p:txBody>
      </p:sp>
      <p:pic>
        <p:nvPicPr>
          <p:cNvPr id="19" name="図 18"/>
          <p:cNvPicPr>
            <a:picLocks noChangeAspect="1"/>
          </p:cNvPicPr>
          <p:nvPr/>
        </p:nvPicPr>
        <p:blipFill>
          <a:blip r:embed="rId2"/>
          <a:stretch>
            <a:fillRect/>
          </a:stretch>
        </p:blipFill>
        <p:spPr>
          <a:xfrm>
            <a:off x="5995467" y="4586725"/>
            <a:ext cx="2006853" cy="1938083"/>
          </a:xfrm>
          <a:prstGeom prst="rect">
            <a:avLst/>
          </a:prstGeom>
        </p:spPr>
      </p:pic>
      <p:pic>
        <p:nvPicPr>
          <p:cNvPr id="15" name="図 1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pic>
        <p:nvPicPr>
          <p:cNvPr id="5" name="図 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61344" y="4879608"/>
            <a:ext cx="4768750" cy="1595321"/>
          </a:xfrm>
          <a:prstGeom prst="rect">
            <a:avLst/>
          </a:prstGeom>
        </p:spPr>
      </p:pic>
      <p:sp>
        <p:nvSpPr>
          <p:cNvPr id="17" name="テキスト ボックス 16">
            <a:extLst>
              <a:ext uri="{FF2B5EF4-FFF2-40B4-BE49-F238E27FC236}">
                <a16:creationId xmlns:a16="http://schemas.microsoft.com/office/drawing/2014/main" id="{702CEC06-BB72-4DDC-A02E-2C56D2C8D929}"/>
              </a:ext>
            </a:extLst>
          </p:cNvPr>
          <p:cNvSpPr txBox="1"/>
          <p:nvPr/>
        </p:nvSpPr>
        <p:spPr>
          <a:xfrm>
            <a:off x="2692404" y="6415660"/>
            <a:ext cx="2688467" cy="2308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（出典：スマートシティ官民連携プラットフォーム）</a:t>
            </a:r>
          </a:p>
        </p:txBody>
      </p:sp>
    </p:spTree>
    <p:extLst>
      <p:ext uri="{BB962C8B-B14F-4D97-AF65-F5344CB8AC3E}">
        <p14:creationId xmlns:p14="http://schemas.microsoft.com/office/powerpoint/2010/main" val="17466274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｜１）まちのスマート化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25"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31" name="テキスト ボックス 30">
            <a:extLst>
              <a:ext uri="{FF2B5EF4-FFF2-40B4-BE49-F238E27FC236}">
                <a16:creationId xmlns:a16="http://schemas.microsoft.com/office/drawing/2014/main" id="{DB2910E7-5FC8-4E81-8DF6-854651C78115}"/>
              </a:ext>
            </a:extLst>
          </p:cNvPr>
          <p:cNvSpPr txBox="1"/>
          <p:nvPr/>
        </p:nvSpPr>
        <p:spPr>
          <a:xfrm>
            <a:off x="92764" y="732300"/>
            <a:ext cx="3242619"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④都市インフラへの</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ICT</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活用</a:t>
            </a:r>
          </a:p>
        </p:txBody>
      </p:sp>
      <p:sp>
        <p:nvSpPr>
          <p:cNvPr id="9" name="テキスト ボックス 8">
            <a:extLst>
              <a:ext uri="{FF2B5EF4-FFF2-40B4-BE49-F238E27FC236}">
                <a16:creationId xmlns:a16="http://schemas.microsoft.com/office/drawing/2014/main" id="{B7990C5B-3117-4753-B2CB-F082FECB09D4}"/>
              </a:ext>
            </a:extLst>
          </p:cNvPr>
          <p:cNvSpPr txBox="1"/>
          <p:nvPr/>
        </p:nvSpPr>
        <p:spPr>
          <a:xfrm>
            <a:off x="190650" y="3682263"/>
            <a:ext cx="879880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a:t>
            </a:r>
          </a:p>
        </p:txBody>
      </p:sp>
      <p:sp>
        <p:nvSpPr>
          <p:cNvPr id="11" name="テキスト ボックス 10">
            <a:extLst>
              <a:ext uri="{FF2B5EF4-FFF2-40B4-BE49-F238E27FC236}">
                <a16:creationId xmlns:a16="http://schemas.microsoft.com/office/drawing/2014/main" id="{C84D2FCC-24CA-426A-ACFE-B83FD3D453DF}"/>
              </a:ext>
            </a:extLst>
          </p:cNvPr>
          <p:cNvSpPr txBox="1"/>
          <p:nvPr/>
        </p:nvSpPr>
        <p:spPr>
          <a:xfrm>
            <a:off x="126953" y="1218127"/>
            <a:ext cx="8860587" cy="350865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これまで、道路、橋梁、港湾、上下水道、ごみ処理、公園、公共建築物などのインフラ分野において、各関係局がデジタル技術を活用し、信頼性・効率性の高い都市基盤の構築を進めてきている。</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インフラ分野の関係局が保有するデータやこれまで培ってきたデジタル技術を活用し、「まちのスマート化」を加速させ、都市・まち</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を推進していくため、</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関係部局による都市インフラへの</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活用を検討するワーキンググループ（</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WG</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）を設置</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した。</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WG</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を通じて</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都市・まち</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の推進につながる知見を関係局で共有</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するとともに、</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都市機能の強化や</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SDGs</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の目標達成につなげる新たな</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活用についての検討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を進めていく。</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当面の取組み項目</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t>
            </a:r>
          </a:p>
          <a:p>
            <a:pPr marL="452438" marR="0" lvl="0" indent="-187325"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インフラ分野関係局におけるデジタル技術活用策の情報共有</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452438" marR="0" lvl="0" indent="-187325" algn="l" defTabSz="457200"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データ活用の新たな取組みの検討・推進</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452438" marR="0" lvl="0" indent="-187325" algn="l" defTabSz="457200"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都市・まち</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の推進に向けた新たな取組みの検討・推進</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452438" marR="0" lvl="0" indent="-187325" algn="l" defTabSz="457200"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民間企業マッチング等による新事業創出検討</a:t>
            </a:r>
          </a:p>
        </p:txBody>
      </p:sp>
      <p:pic>
        <p:nvPicPr>
          <p:cNvPr id="2" name="図 1"/>
          <p:cNvPicPr preferRelativeResize="0">
            <a:picLocks noChangeAspect="1"/>
          </p:cNvPicPr>
          <p:nvPr/>
        </p:nvPicPr>
        <p:blipFill>
          <a:blip r:embed="rId2"/>
          <a:stretch>
            <a:fillRect/>
          </a:stretch>
        </p:blipFill>
        <p:spPr>
          <a:xfrm>
            <a:off x="1582867" y="5839273"/>
            <a:ext cx="843694" cy="843694"/>
          </a:xfrm>
          <a:prstGeom prst="rect">
            <a:avLst/>
          </a:prstGeom>
        </p:spPr>
      </p:pic>
      <p:pic>
        <p:nvPicPr>
          <p:cNvPr id="5" name="図 4"/>
          <p:cNvPicPr preferRelativeResize="0">
            <a:picLocks noChangeAspect="1"/>
          </p:cNvPicPr>
          <p:nvPr/>
        </p:nvPicPr>
        <p:blipFill>
          <a:blip r:embed="rId3"/>
          <a:stretch>
            <a:fillRect/>
          </a:stretch>
        </p:blipFill>
        <p:spPr>
          <a:xfrm flipH="1">
            <a:off x="675228" y="4671840"/>
            <a:ext cx="938461" cy="938461"/>
          </a:xfrm>
          <a:prstGeom prst="rect">
            <a:avLst/>
          </a:prstGeom>
        </p:spPr>
      </p:pic>
      <p:pic>
        <p:nvPicPr>
          <p:cNvPr id="1025" name="Picture 1" descr="スマホアイコン.png"/>
          <p:cNvPicPr preferRelativeResize="0">
            <a:picLocks noChangeAspect="1" noChangeArrowheads="1"/>
          </p:cNvPicPr>
          <p:nvPr/>
        </p:nvPicPr>
        <p:blipFill>
          <a:blip r:embed="rId4" r:link="rId5" cstate="hqprint">
            <a:extLst>
              <a:ext uri="{28A0092B-C50C-407E-A947-70E740481C1C}">
                <a14:useLocalDpi xmlns:a14="http://schemas.microsoft.com/office/drawing/2010/main"/>
              </a:ext>
            </a:extLst>
          </a:blip>
          <a:srcRect/>
          <a:stretch>
            <a:fillRect/>
          </a:stretch>
        </p:blipFill>
        <p:spPr bwMode="auto">
          <a:xfrm>
            <a:off x="2014228" y="5245691"/>
            <a:ext cx="743813" cy="743813"/>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p:cNvPicPr preferRelativeResize="0">
            <a:picLocks noChangeAspect="1"/>
          </p:cNvPicPr>
          <p:nvPr/>
        </p:nvPicPr>
        <p:blipFill>
          <a:blip r:embed="rId6">
            <a:extLst>
              <a:ext uri="{28A0092B-C50C-407E-A947-70E740481C1C}">
                <a14:useLocalDpi xmlns:a14="http://schemas.microsoft.com/office/drawing/2010/main"/>
              </a:ext>
            </a:extLst>
          </a:blip>
          <a:stretch>
            <a:fillRect/>
          </a:stretch>
        </p:blipFill>
        <p:spPr>
          <a:xfrm>
            <a:off x="6256183" y="5799117"/>
            <a:ext cx="1058699" cy="1058699"/>
          </a:xfrm>
          <a:prstGeom prst="rect">
            <a:avLst/>
          </a:prstGeom>
        </p:spPr>
      </p:pic>
      <p:pic>
        <p:nvPicPr>
          <p:cNvPr id="19" name="図 18"/>
          <p:cNvPicPr preferRelativeResize="0">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524477" y="5823106"/>
            <a:ext cx="1015548" cy="1015548"/>
          </a:xfrm>
          <a:prstGeom prst="rect">
            <a:avLst/>
          </a:prstGeom>
        </p:spPr>
      </p:pic>
      <p:pic>
        <p:nvPicPr>
          <p:cNvPr id="20" name="図 19"/>
          <p:cNvPicPr preferRelativeResize="0">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830482" y="4846209"/>
            <a:ext cx="742135" cy="742135"/>
          </a:xfrm>
          <a:prstGeom prst="rect">
            <a:avLst/>
          </a:prstGeom>
        </p:spPr>
      </p:pic>
      <p:pic>
        <p:nvPicPr>
          <p:cNvPr id="22" name="図 21"/>
          <p:cNvPicPr preferRelativeResize="0">
            <a:picLocks noChangeAspect="1"/>
          </p:cNvPicPr>
          <p:nvPr/>
        </p:nvPicPr>
        <p:blipFill>
          <a:blip r:embed="rId9">
            <a:extLst>
              <a:ext uri="{28A0092B-C50C-407E-A947-70E740481C1C}">
                <a14:useLocalDpi xmlns:a14="http://schemas.microsoft.com/office/drawing/2010/main"/>
              </a:ext>
            </a:extLst>
          </a:blip>
          <a:stretch>
            <a:fillRect/>
          </a:stretch>
        </p:blipFill>
        <p:spPr>
          <a:xfrm>
            <a:off x="7777118" y="4451128"/>
            <a:ext cx="1051398" cy="1051398"/>
          </a:xfrm>
          <a:prstGeom prst="rect">
            <a:avLst/>
          </a:prstGeom>
        </p:spPr>
      </p:pic>
      <p:pic>
        <p:nvPicPr>
          <p:cNvPr id="12" name="図 11" descr="アイコン が含まれている画像&#10;&#10;自動的に生成された説明">
            <a:extLst>
              <a:ext uri="{FF2B5EF4-FFF2-40B4-BE49-F238E27FC236}">
                <a16:creationId xmlns:a16="http://schemas.microsoft.com/office/drawing/2014/main" id="{F5E4F5A8-1168-4ABE-B083-CD9791C9117C}"/>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717833" y="5633075"/>
            <a:ext cx="938731" cy="938731"/>
          </a:xfrm>
          <a:prstGeom prst="rect">
            <a:avLst/>
          </a:prstGeom>
        </p:spPr>
      </p:pic>
      <p:sp>
        <p:nvSpPr>
          <p:cNvPr id="13" name="吹き出し: 角を丸めた四角形 12">
            <a:extLst>
              <a:ext uri="{FF2B5EF4-FFF2-40B4-BE49-F238E27FC236}">
                <a16:creationId xmlns:a16="http://schemas.microsoft.com/office/drawing/2014/main" id="{364EA918-F748-448C-ACFD-3EE77C7AE4B5}"/>
              </a:ext>
            </a:extLst>
          </p:cNvPr>
          <p:cNvSpPr/>
          <p:nvPr/>
        </p:nvSpPr>
        <p:spPr>
          <a:xfrm>
            <a:off x="4457428" y="4716341"/>
            <a:ext cx="1058699" cy="1058699"/>
          </a:xfrm>
          <a:prstGeom prst="wedgeRoundRectCallout">
            <a:avLst>
              <a:gd name="adj1" fmla="val -40575"/>
              <a:gd name="adj2" fmla="val 61677"/>
              <a:gd name="adj3" fmla="val 16667"/>
            </a:avLst>
          </a:prstGeom>
          <a:solidFill>
            <a:schemeClr val="bg1">
              <a:lumMod val="8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8" name="図 7" descr="アイコン&#10;&#10;自動的に生成された説明">
            <a:extLst>
              <a:ext uri="{FF2B5EF4-FFF2-40B4-BE49-F238E27FC236}">
                <a16:creationId xmlns:a16="http://schemas.microsoft.com/office/drawing/2014/main" id="{31E00551-38A5-4ACD-9535-BA7C91900FCA}"/>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516315" y="4759884"/>
            <a:ext cx="965937" cy="965937"/>
          </a:xfrm>
          <a:prstGeom prst="rect">
            <a:avLst/>
          </a:prstGeom>
        </p:spPr>
      </p:pic>
      <p:pic>
        <p:nvPicPr>
          <p:cNvPr id="24" name="図 23"/>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spTree>
    <p:extLst>
      <p:ext uri="{BB962C8B-B14F-4D97-AF65-F5344CB8AC3E}">
        <p14:creationId xmlns:p14="http://schemas.microsoft.com/office/powerpoint/2010/main" val="2140965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｜２）行政のデジタル化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1"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930B1AC5-24E2-4552-A069-D4FC5B5C973A}"/>
              </a:ext>
            </a:extLst>
          </p:cNvPr>
          <p:cNvSpPr txBox="1"/>
          <p:nvPr/>
        </p:nvSpPr>
        <p:spPr>
          <a:xfrm>
            <a:off x="92764" y="679546"/>
            <a:ext cx="666508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①行政手続きのオンライン化・行政サービスのリモート化の推進</a:t>
            </a:r>
          </a:p>
        </p:txBody>
      </p:sp>
      <p:sp>
        <p:nvSpPr>
          <p:cNvPr id="14" name="テキスト ボックス 13">
            <a:extLst>
              <a:ext uri="{FF2B5EF4-FFF2-40B4-BE49-F238E27FC236}">
                <a16:creationId xmlns:a16="http://schemas.microsoft.com/office/drawing/2014/main" id="{22147402-8EF1-4862-9E31-561789474646}"/>
              </a:ext>
            </a:extLst>
          </p:cNvPr>
          <p:cNvSpPr txBox="1"/>
          <p:nvPr/>
        </p:nvSpPr>
        <p:spPr>
          <a:xfrm>
            <a:off x="190650" y="1082892"/>
            <a:ext cx="8555785" cy="309315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行政手続きのオンライン化</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3525" marR="0" lvl="0" indent="-26352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スマートフォンなどの利用を前提としたサービスが急速に拡大し、クラウドサービスなどの技術の低廉化・多様化が進み、自宅にいながら買い物や銀行手続き等、様々なサービスが簡単かつ迅速に受けられるようになっている。</a:t>
            </a:r>
          </a:p>
          <a:p>
            <a:pPr marL="263525" marR="0" lvl="0" indent="-263525"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行政への申請・手続きについても、オンラインで完結出来るよう、</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2020</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8</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月から行政オンラインシステムの運用を開始した。今後も</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市民と行政をつなぐ新たなインターフェースとして機能拡充を図りながら便利で使いやすいシステム</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としていく。</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行政サービスのリモート化</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3525" marR="0" lvl="0" indent="-26352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区役所等の窓口においてワンストップで各種申請を済ませることができる</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「スマート申請」</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や、対面で行っているやり取りをリモートで行うことができるよう</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Web</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会議ツール活用</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の検討を進める。</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5" name="図 14">
            <a:extLst>
              <a:ext uri="{FF2B5EF4-FFF2-40B4-BE49-F238E27FC236}">
                <a16:creationId xmlns:a16="http://schemas.microsoft.com/office/drawing/2014/main" id="{143C0159-BD16-41C0-9402-53E87AEA7A3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2385" y="4529822"/>
            <a:ext cx="2313240" cy="1728000"/>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FFB32611-01D5-4202-AEB0-EC00AD9C841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12154" y="4643508"/>
            <a:ext cx="1352773" cy="1260000"/>
          </a:xfrm>
          <a:prstGeom prst="rect">
            <a:avLst/>
          </a:prstGeom>
        </p:spPr>
      </p:pic>
      <p:pic>
        <p:nvPicPr>
          <p:cNvPr id="17" name="図 16">
            <a:extLst>
              <a:ext uri="{FF2B5EF4-FFF2-40B4-BE49-F238E27FC236}">
                <a16:creationId xmlns:a16="http://schemas.microsoft.com/office/drawing/2014/main" id="{6CEF8883-C0F4-48F8-9667-4C17F39C23A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4551" b="3857"/>
          <a:stretch/>
        </p:blipFill>
        <p:spPr>
          <a:xfrm>
            <a:off x="3572898" y="4643508"/>
            <a:ext cx="1790820" cy="1260000"/>
          </a:xfrm>
          <a:prstGeom prst="rect">
            <a:avLst/>
          </a:prstGeom>
        </p:spPr>
      </p:pic>
      <p:grpSp>
        <p:nvGrpSpPr>
          <p:cNvPr id="18" name="グループ化 17">
            <a:extLst>
              <a:ext uri="{FF2B5EF4-FFF2-40B4-BE49-F238E27FC236}">
                <a16:creationId xmlns:a16="http://schemas.microsoft.com/office/drawing/2014/main" id="{12950A41-0B5E-4B00-AA2F-57277ED24583}"/>
              </a:ext>
            </a:extLst>
          </p:cNvPr>
          <p:cNvGrpSpPr/>
          <p:nvPr/>
        </p:nvGrpSpPr>
        <p:grpSpPr>
          <a:xfrm>
            <a:off x="6802326" y="4782379"/>
            <a:ext cx="2057400" cy="925915"/>
            <a:chOff x="7508381" y="4407704"/>
            <a:chExt cx="4562958" cy="1729060"/>
          </a:xfrm>
        </p:grpSpPr>
        <p:sp>
          <p:nvSpPr>
            <p:cNvPr id="19" name="雲形吹き出し 56">
              <a:extLst>
                <a:ext uri="{FF2B5EF4-FFF2-40B4-BE49-F238E27FC236}">
                  <a16:creationId xmlns:a16="http://schemas.microsoft.com/office/drawing/2014/main" id="{968B3BB9-2398-4455-9714-952FE647F072}"/>
                </a:ext>
              </a:extLst>
            </p:cNvPr>
            <p:cNvSpPr/>
            <p:nvPr/>
          </p:nvSpPr>
          <p:spPr>
            <a:xfrm>
              <a:off x="9683445" y="4407704"/>
              <a:ext cx="2387894" cy="1729059"/>
            </a:xfrm>
            <a:prstGeom prst="cloudCallout">
              <a:avLst>
                <a:gd name="adj1" fmla="val -69120"/>
                <a:gd name="adj2" fmla="val 1573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20" name="図 19">
              <a:extLst>
                <a:ext uri="{FF2B5EF4-FFF2-40B4-BE49-F238E27FC236}">
                  <a16:creationId xmlns:a16="http://schemas.microsoft.com/office/drawing/2014/main" id="{9C48531E-F241-452D-8337-2DF4DD929F0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08381" y="4632496"/>
              <a:ext cx="1704553" cy="1504268"/>
            </a:xfrm>
            <a:prstGeom prst="rect">
              <a:avLst/>
            </a:prstGeom>
          </p:spPr>
        </p:pic>
        <p:pic>
          <p:nvPicPr>
            <p:cNvPr id="21" name="図 20">
              <a:extLst>
                <a:ext uri="{FF2B5EF4-FFF2-40B4-BE49-F238E27FC236}">
                  <a16:creationId xmlns:a16="http://schemas.microsoft.com/office/drawing/2014/main" id="{E2F25413-1075-40BD-9C15-74689A5F36A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541287" y="4974801"/>
              <a:ext cx="1031731" cy="788249"/>
            </a:xfrm>
            <a:prstGeom prst="rect">
              <a:avLst/>
            </a:prstGeom>
          </p:spPr>
        </p:pic>
        <p:pic>
          <p:nvPicPr>
            <p:cNvPr id="22" name="図 21">
              <a:extLst>
                <a:ext uri="{FF2B5EF4-FFF2-40B4-BE49-F238E27FC236}">
                  <a16:creationId xmlns:a16="http://schemas.microsoft.com/office/drawing/2014/main" id="{ABE39CF2-9AE9-4B22-9468-763599C650F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188668" y="4757005"/>
              <a:ext cx="705239" cy="979499"/>
            </a:xfrm>
            <a:prstGeom prst="rect">
              <a:avLst/>
            </a:prstGeom>
          </p:spPr>
        </p:pic>
        <p:pic>
          <p:nvPicPr>
            <p:cNvPr id="23" name="図 22">
              <a:extLst>
                <a:ext uri="{FF2B5EF4-FFF2-40B4-BE49-F238E27FC236}">
                  <a16:creationId xmlns:a16="http://schemas.microsoft.com/office/drawing/2014/main" id="{AA211FC8-2685-41FD-841C-787C2FF214C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rot="21401909">
              <a:off x="10864297" y="4578426"/>
              <a:ext cx="660299" cy="723615"/>
            </a:xfrm>
            <a:prstGeom prst="rect">
              <a:avLst/>
            </a:prstGeom>
          </p:spPr>
        </p:pic>
        <p:sp>
          <p:nvSpPr>
            <p:cNvPr id="24" name="角丸四角形 61">
              <a:extLst>
                <a:ext uri="{FF2B5EF4-FFF2-40B4-BE49-F238E27FC236}">
                  <a16:creationId xmlns:a16="http://schemas.microsoft.com/office/drawing/2014/main" id="{0AAC54BC-4E44-4295-8D16-FFF80805E8BE}"/>
                </a:ext>
              </a:extLst>
            </p:cNvPr>
            <p:cNvSpPr/>
            <p:nvPr/>
          </p:nvSpPr>
          <p:spPr>
            <a:xfrm>
              <a:off x="10333516" y="5614742"/>
              <a:ext cx="952768" cy="3189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来庁時</a:t>
              </a:r>
              <a:endParaRPr kumimoji="1" lang="en-US" altLang="ja-JP" sz="5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25" name="正方形/長方形 24">
            <a:extLst>
              <a:ext uri="{FF2B5EF4-FFF2-40B4-BE49-F238E27FC236}">
                <a16:creationId xmlns:a16="http://schemas.microsoft.com/office/drawing/2014/main" id="{587BB8CE-9482-4EAD-AF49-E42F63EE6234}"/>
              </a:ext>
            </a:extLst>
          </p:cNvPr>
          <p:cNvSpPr/>
          <p:nvPr/>
        </p:nvSpPr>
        <p:spPr>
          <a:xfrm>
            <a:off x="439357" y="6267007"/>
            <a:ext cx="2675060"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行政オンラインシステム</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正方形/長方形 25">
            <a:extLst>
              <a:ext uri="{FF2B5EF4-FFF2-40B4-BE49-F238E27FC236}">
                <a16:creationId xmlns:a16="http://schemas.microsoft.com/office/drawing/2014/main" id="{E05C09AA-352A-440A-A9E4-D3840569530C}"/>
              </a:ext>
            </a:extLst>
          </p:cNvPr>
          <p:cNvSpPr/>
          <p:nvPr/>
        </p:nvSpPr>
        <p:spPr>
          <a:xfrm>
            <a:off x="4800041" y="6267007"/>
            <a:ext cx="2675060"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スマート申請</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7" name="正方形/長方形 26">
            <a:extLst>
              <a:ext uri="{FF2B5EF4-FFF2-40B4-BE49-F238E27FC236}">
                <a16:creationId xmlns:a16="http://schemas.microsoft.com/office/drawing/2014/main" id="{919F8C37-0D7C-4739-9760-0D55FA8C7C41}"/>
              </a:ext>
            </a:extLst>
          </p:cNvPr>
          <p:cNvSpPr/>
          <p:nvPr/>
        </p:nvSpPr>
        <p:spPr>
          <a:xfrm>
            <a:off x="3814350" y="5989745"/>
            <a:ext cx="1389903"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来庁予約</a:t>
            </a: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28" name="正方形/長方形 27">
            <a:extLst>
              <a:ext uri="{FF2B5EF4-FFF2-40B4-BE49-F238E27FC236}">
                <a16:creationId xmlns:a16="http://schemas.microsoft.com/office/drawing/2014/main" id="{B30B0AFC-E13D-4FA7-AE1B-42EC5AE58FF0}"/>
              </a:ext>
            </a:extLst>
          </p:cNvPr>
          <p:cNvSpPr/>
          <p:nvPr/>
        </p:nvSpPr>
        <p:spPr>
          <a:xfrm>
            <a:off x="5422755" y="5989745"/>
            <a:ext cx="1389903"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手続き判定ナビ</a:t>
            </a: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29" name="正方形/長方形 28">
            <a:extLst>
              <a:ext uri="{FF2B5EF4-FFF2-40B4-BE49-F238E27FC236}">
                <a16:creationId xmlns:a16="http://schemas.microsoft.com/office/drawing/2014/main" id="{A371A597-B5D1-4C0A-A0ED-D9092E6D5518}"/>
              </a:ext>
            </a:extLst>
          </p:cNvPr>
          <p:cNvSpPr/>
          <p:nvPr/>
        </p:nvSpPr>
        <p:spPr>
          <a:xfrm>
            <a:off x="7091711" y="5989745"/>
            <a:ext cx="1389903"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申請書印刷</a:t>
            </a: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p>
        </p:txBody>
      </p:sp>
      <p:pic>
        <p:nvPicPr>
          <p:cNvPr id="30" name="図 29"/>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spTree>
    <p:extLst>
      <p:ext uri="{BB962C8B-B14F-4D97-AF65-F5344CB8AC3E}">
        <p14:creationId xmlns:p14="http://schemas.microsoft.com/office/powerpoint/2010/main" val="33229442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｜２）行政のデジタル化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3"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10" name="テキスト ボックス 9">
            <a:extLst>
              <a:ext uri="{FF2B5EF4-FFF2-40B4-BE49-F238E27FC236}">
                <a16:creationId xmlns:a16="http://schemas.microsoft.com/office/drawing/2014/main" id="{5DF84ED0-444B-4F91-B028-0719C25820DD}"/>
              </a:ext>
            </a:extLst>
          </p:cNvPr>
          <p:cNvSpPr txBox="1"/>
          <p:nvPr/>
        </p:nvSpPr>
        <p:spPr>
          <a:xfrm>
            <a:off x="92765" y="679546"/>
            <a:ext cx="3974138"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②</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AI</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等の最先端テクノロジーの活用</a:t>
            </a:r>
          </a:p>
        </p:txBody>
      </p:sp>
      <p:sp>
        <p:nvSpPr>
          <p:cNvPr id="14" name="テキスト ボックス 13">
            <a:extLst>
              <a:ext uri="{FF2B5EF4-FFF2-40B4-BE49-F238E27FC236}">
                <a16:creationId xmlns:a16="http://schemas.microsoft.com/office/drawing/2014/main" id="{22147402-8EF1-4862-9E31-561789474646}"/>
              </a:ext>
            </a:extLst>
          </p:cNvPr>
          <p:cNvSpPr txBox="1"/>
          <p:nvPr/>
        </p:nvSpPr>
        <p:spPr>
          <a:xfrm>
            <a:off x="190650" y="1082892"/>
            <a:ext cx="8798803" cy="34163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行政事務における</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AI</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に関する調査・研究・活用策の検討</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行政事務における</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に関する調査・研究・活用策の検討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を進めており、これまでの調査・研究・実証を通じて獲得した</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におけるデータの扱い方・処理方法に関する実践的な知見をもとに、今後、</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都市課題や本市の経営課題といったより大きなテーマを念頭に、</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の具体的な活用策の調査・研究</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■戸籍</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のモデル実証　　　■音声認識技術を用いた議事録作成　　　■ファイル検索支援</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■多言語翻訳及び聴覚障がい者支援　　　■総合コールセンターの問い合わせ記録分析　他</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ブロックチェーン技術の活用</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引っ越しの際に、新たな家の賃貸借契約情報を水道の開栓につなげるワンストップサービスの実証の検討を行ったほか、</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IoT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の活用として庁舎の電気使用量をスマートメーターからシステムに取り込み、モニタリングと節電につなげる実証に取り組んできており、今後も、</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最先端テクノロジーを市民の利便性向上やスマートなまちづくりに活かすべく、具体的な活用策の調査・研究、実証</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5" name="図 14">
            <a:extLst>
              <a:ext uri="{FF2B5EF4-FFF2-40B4-BE49-F238E27FC236}">
                <a16:creationId xmlns:a16="http://schemas.microsoft.com/office/drawing/2014/main" id="{CD2F261F-CBCD-4E1E-B8DF-C2C3ED99F40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162287" y="5076161"/>
            <a:ext cx="607822" cy="875264"/>
          </a:xfrm>
          <a:prstGeom prst="rect">
            <a:avLst/>
          </a:prstGeom>
        </p:spPr>
      </p:pic>
      <p:pic>
        <p:nvPicPr>
          <p:cNvPr id="16" name="Picture 4" descr="https://2.bp.blogspot.com/-HGjQ_jAconw/VuKDrnq77-I/AAAAAAAA4vQ/KhdhCn4OkDMy-AfCEtnh6udzrvpEN3IXA/s800/computer_document.png">
            <a:extLst>
              <a:ext uri="{FF2B5EF4-FFF2-40B4-BE49-F238E27FC236}">
                <a16:creationId xmlns:a16="http://schemas.microsoft.com/office/drawing/2014/main" id="{F3166E0C-B493-4DCE-B953-9E3C7BB7436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29035" y="4832806"/>
            <a:ext cx="904890" cy="938041"/>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a:extLst>
              <a:ext uri="{FF2B5EF4-FFF2-40B4-BE49-F238E27FC236}">
                <a16:creationId xmlns:a16="http://schemas.microsoft.com/office/drawing/2014/main" id="{9AD7ECB9-B7AB-4A5C-BB49-18A1BE60352D}"/>
              </a:ext>
            </a:extLst>
          </p:cNvPr>
          <p:cNvSpPr/>
          <p:nvPr/>
        </p:nvSpPr>
        <p:spPr>
          <a:xfrm>
            <a:off x="3963295" y="6021735"/>
            <a:ext cx="2006528"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会話等の音声データを自動的に</a:t>
            </a:r>
            <a:endParaRPr kumimoji="0"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クラウド上でテキスト変換</a:t>
            </a:r>
            <a:endParaRPr kumimoji="0"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endParaRPr>
          </a:p>
        </p:txBody>
      </p:sp>
      <p:sp>
        <p:nvSpPr>
          <p:cNvPr id="18" name="右矢印 34">
            <a:extLst>
              <a:ext uri="{FF2B5EF4-FFF2-40B4-BE49-F238E27FC236}">
                <a16:creationId xmlns:a16="http://schemas.microsoft.com/office/drawing/2014/main" id="{099160A9-112A-4D58-AA88-DE8F9039094A}"/>
              </a:ext>
            </a:extLst>
          </p:cNvPr>
          <p:cNvSpPr/>
          <p:nvPr/>
        </p:nvSpPr>
        <p:spPr bwMode="auto">
          <a:xfrm>
            <a:off x="6068648" y="5054324"/>
            <a:ext cx="648072" cy="941534"/>
          </a:xfrm>
          <a:prstGeom prst="rightArrow">
            <a:avLst/>
          </a:prstGeom>
          <a:solidFill>
            <a:schemeClr val="accent1">
              <a:lumMod val="75000"/>
            </a:schemeClr>
          </a:solidFill>
          <a:ln>
            <a:noFill/>
          </a:ln>
          <a:effec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pic>
        <p:nvPicPr>
          <p:cNvPr id="19" name="図 18">
            <a:extLst>
              <a:ext uri="{FF2B5EF4-FFF2-40B4-BE49-F238E27FC236}">
                <a16:creationId xmlns:a16="http://schemas.microsoft.com/office/drawing/2014/main" id="{10FCC4E1-E22D-44F1-BA5E-8C0E50A9F8F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763083" y="4699966"/>
            <a:ext cx="437204" cy="496485"/>
          </a:xfrm>
          <a:prstGeom prst="rect">
            <a:avLst/>
          </a:prstGeom>
        </p:spPr>
      </p:pic>
      <p:pic>
        <p:nvPicPr>
          <p:cNvPr id="20" name="図 19">
            <a:extLst>
              <a:ext uri="{FF2B5EF4-FFF2-40B4-BE49-F238E27FC236}">
                <a16:creationId xmlns:a16="http://schemas.microsoft.com/office/drawing/2014/main" id="{C466FF3D-6C2C-44B6-89B7-6FAAA162DB1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flipH="1">
            <a:off x="5311015" y="5453616"/>
            <a:ext cx="444585" cy="479318"/>
          </a:xfrm>
          <a:prstGeom prst="rect">
            <a:avLst/>
          </a:prstGeom>
        </p:spPr>
      </p:pic>
      <p:cxnSp>
        <p:nvCxnSpPr>
          <p:cNvPr id="21" name="直線矢印コネクタ 20">
            <a:extLst>
              <a:ext uri="{FF2B5EF4-FFF2-40B4-BE49-F238E27FC236}">
                <a16:creationId xmlns:a16="http://schemas.microsoft.com/office/drawing/2014/main" id="{CC2AE19E-C260-49C2-A6F9-B23B6109F646}"/>
              </a:ext>
            </a:extLst>
          </p:cNvPr>
          <p:cNvCxnSpPr>
            <a:stCxn id="19" idx="3"/>
            <a:endCxn id="20" idx="0"/>
          </p:cNvCxnSpPr>
          <p:nvPr/>
        </p:nvCxnSpPr>
        <p:spPr bwMode="auto">
          <a:xfrm>
            <a:off x="5200287" y="4948209"/>
            <a:ext cx="333020" cy="505407"/>
          </a:xfrm>
          <a:prstGeom prst="straightConnector1">
            <a:avLst/>
          </a:prstGeom>
          <a:noFill/>
          <a:ln w="381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図 21">
            <a:extLst>
              <a:ext uri="{FF2B5EF4-FFF2-40B4-BE49-F238E27FC236}">
                <a16:creationId xmlns:a16="http://schemas.microsoft.com/office/drawing/2014/main" id="{6CAD8B0B-1113-442D-96F7-5E714EAF0927}"/>
              </a:ext>
            </a:extLst>
          </p:cNvPr>
          <p:cNvPicPr>
            <a:picLocks noChangeAspect="1"/>
          </p:cNvPicPr>
          <p:nvPr/>
        </p:nvPicPr>
        <p:blipFill>
          <a:blip r:embed="rId6"/>
          <a:stretch>
            <a:fillRect/>
          </a:stretch>
        </p:blipFill>
        <p:spPr>
          <a:xfrm>
            <a:off x="548734" y="4991789"/>
            <a:ext cx="1058325" cy="1058325"/>
          </a:xfrm>
          <a:prstGeom prst="rect">
            <a:avLst/>
          </a:prstGeom>
        </p:spPr>
      </p:pic>
      <p:pic>
        <p:nvPicPr>
          <p:cNvPr id="23" name="図 22">
            <a:extLst>
              <a:ext uri="{FF2B5EF4-FFF2-40B4-BE49-F238E27FC236}">
                <a16:creationId xmlns:a16="http://schemas.microsoft.com/office/drawing/2014/main" id="{6E3FA400-66EC-4546-ACE3-EDACD0A125C1}"/>
              </a:ext>
            </a:extLst>
          </p:cNvPr>
          <p:cNvPicPr>
            <a:picLocks noChangeAspect="1"/>
          </p:cNvPicPr>
          <p:nvPr/>
        </p:nvPicPr>
        <p:blipFill>
          <a:blip r:embed="rId7"/>
          <a:stretch>
            <a:fillRect/>
          </a:stretch>
        </p:blipFill>
        <p:spPr>
          <a:xfrm>
            <a:off x="1907117" y="4609801"/>
            <a:ext cx="760739" cy="710691"/>
          </a:xfrm>
          <a:prstGeom prst="rect">
            <a:avLst/>
          </a:prstGeom>
        </p:spPr>
      </p:pic>
      <p:pic>
        <p:nvPicPr>
          <p:cNvPr id="24" name="図 23">
            <a:extLst>
              <a:ext uri="{FF2B5EF4-FFF2-40B4-BE49-F238E27FC236}">
                <a16:creationId xmlns:a16="http://schemas.microsoft.com/office/drawing/2014/main" id="{38A156E6-5EF5-4607-9CC9-F56266A148CE}"/>
              </a:ext>
            </a:extLst>
          </p:cNvPr>
          <p:cNvPicPr>
            <a:picLocks noChangeAspect="1"/>
          </p:cNvPicPr>
          <p:nvPr/>
        </p:nvPicPr>
        <p:blipFill>
          <a:blip r:embed="rId8"/>
          <a:stretch>
            <a:fillRect/>
          </a:stretch>
        </p:blipFill>
        <p:spPr>
          <a:xfrm>
            <a:off x="1917900" y="5590632"/>
            <a:ext cx="818320" cy="762060"/>
          </a:xfrm>
          <a:prstGeom prst="rect">
            <a:avLst/>
          </a:prstGeom>
        </p:spPr>
      </p:pic>
      <p:sp>
        <p:nvSpPr>
          <p:cNvPr id="25" name="テキスト ボックス 24">
            <a:extLst>
              <a:ext uri="{FF2B5EF4-FFF2-40B4-BE49-F238E27FC236}">
                <a16:creationId xmlns:a16="http://schemas.microsoft.com/office/drawing/2014/main" id="{879BE4CC-7360-4FB5-A2C1-89DA9CE5F388}"/>
              </a:ext>
            </a:extLst>
          </p:cNvPr>
          <p:cNvSpPr txBox="1"/>
          <p:nvPr/>
        </p:nvSpPr>
        <p:spPr>
          <a:xfrm>
            <a:off x="1583554" y="5273105"/>
            <a:ext cx="1435008"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外国人とのコミュニケーション</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900" b="0" i="0" u="none" strike="noStrike" kern="1200" cap="none" spc="0" normalizeH="0" baseline="0" noProof="0" dirty="0" err="1">
                <a:ln>
                  <a:noFill/>
                </a:ln>
                <a:solidFill>
                  <a:prstClr val="black"/>
                </a:solidFill>
                <a:effectLst/>
                <a:uLnTx/>
                <a:uFillTx/>
                <a:latin typeface="Meiryo UI"/>
                <a:ea typeface="Meiryo UI"/>
                <a:cs typeface="+mn-cs"/>
              </a:rPr>
              <a:t>VoiceBiz</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テキスト ボックス 25">
            <a:extLst>
              <a:ext uri="{FF2B5EF4-FFF2-40B4-BE49-F238E27FC236}">
                <a16:creationId xmlns:a16="http://schemas.microsoft.com/office/drawing/2014/main" id="{F00979E6-D139-41D3-96ED-5FECC4281BFC}"/>
              </a:ext>
            </a:extLst>
          </p:cNvPr>
          <p:cNvSpPr txBox="1"/>
          <p:nvPr/>
        </p:nvSpPr>
        <p:spPr>
          <a:xfrm>
            <a:off x="1504710" y="6239926"/>
            <a:ext cx="1739579"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聴覚障がい者とのコミュニケーション</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UD</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トーク）</a:t>
            </a:r>
            <a:endParaRPr kumimoji="1"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7" name="テキスト ボックス 26">
            <a:extLst>
              <a:ext uri="{FF2B5EF4-FFF2-40B4-BE49-F238E27FC236}">
                <a16:creationId xmlns:a16="http://schemas.microsoft.com/office/drawing/2014/main" id="{15E641CA-91A8-452A-9E81-B599D185A69E}"/>
              </a:ext>
            </a:extLst>
          </p:cNvPr>
          <p:cNvSpPr txBox="1"/>
          <p:nvPr/>
        </p:nvSpPr>
        <p:spPr>
          <a:xfrm>
            <a:off x="449123" y="6011911"/>
            <a:ext cx="123303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会議における議事録</a:t>
            </a:r>
          </a:p>
        </p:txBody>
      </p:sp>
      <p:pic>
        <p:nvPicPr>
          <p:cNvPr id="28" name="図 27">
            <a:extLst>
              <a:ext uri="{FF2B5EF4-FFF2-40B4-BE49-F238E27FC236}">
                <a16:creationId xmlns:a16="http://schemas.microsoft.com/office/drawing/2014/main" id="{CB76050B-4703-489E-90C3-A8B70BD3832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10308" y="4850324"/>
            <a:ext cx="663144" cy="903005"/>
          </a:xfrm>
          <a:prstGeom prst="rect">
            <a:avLst/>
          </a:prstGeom>
          <a:effectLst>
            <a:outerShdw blurRad="50800" dist="38100" dir="2700000" algn="tl" rotWithShape="0">
              <a:prstClr val="black">
                <a:alpha val="40000"/>
              </a:prstClr>
            </a:outerShdw>
          </a:effectLst>
        </p:spPr>
      </p:pic>
      <p:sp>
        <p:nvSpPr>
          <p:cNvPr id="29" name="右矢印 43">
            <a:extLst>
              <a:ext uri="{FF2B5EF4-FFF2-40B4-BE49-F238E27FC236}">
                <a16:creationId xmlns:a16="http://schemas.microsoft.com/office/drawing/2014/main" id="{E8C39CD5-7411-47FC-BBC2-73CA446D4EF9}"/>
              </a:ext>
            </a:extLst>
          </p:cNvPr>
          <p:cNvSpPr/>
          <p:nvPr/>
        </p:nvSpPr>
        <p:spPr bwMode="auto">
          <a:xfrm>
            <a:off x="3294514" y="5059930"/>
            <a:ext cx="648072" cy="941534"/>
          </a:xfrm>
          <a:prstGeom prst="rightArrow">
            <a:avLst/>
          </a:prstGeom>
          <a:solidFill>
            <a:schemeClr val="accent1">
              <a:lumMod val="75000"/>
            </a:schemeClr>
          </a:solidFill>
          <a:ln>
            <a:noFill/>
          </a:ln>
          <a:effec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30" name="正方形/長方形 29">
            <a:extLst>
              <a:ext uri="{FF2B5EF4-FFF2-40B4-BE49-F238E27FC236}">
                <a16:creationId xmlns:a16="http://schemas.microsoft.com/office/drawing/2014/main" id="{0E8A0450-61EB-4C49-AB19-4E098548F19A}"/>
              </a:ext>
            </a:extLst>
          </p:cNvPr>
          <p:cNvSpPr/>
          <p:nvPr/>
        </p:nvSpPr>
        <p:spPr>
          <a:xfrm>
            <a:off x="6797473" y="5955231"/>
            <a:ext cx="2111486"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議事録作成やタブレットを使った</a:t>
            </a:r>
            <a:endParaRPr kumimoji="0"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コミュニケーションに活用</a:t>
            </a:r>
            <a:endParaRPr kumimoji="0"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endParaRPr>
          </a:p>
        </p:txBody>
      </p:sp>
      <p:sp>
        <p:nvSpPr>
          <p:cNvPr id="31" name="正方形/長方形 30">
            <a:extLst>
              <a:ext uri="{FF2B5EF4-FFF2-40B4-BE49-F238E27FC236}">
                <a16:creationId xmlns:a16="http://schemas.microsoft.com/office/drawing/2014/main" id="{84298BC0-5D75-4A1F-A90E-891ABAE90221}"/>
              </a:ext>
            </a:extLst>
          </p:cNvPr>
          <p:cNvSpPr/>
          <p:nvPr/>
        </p:nvSpPr>
        <p:spPr>
          <a:xfrm>
            <a:off x="3085462" y="6396514"/>
            <a:ext cx="2675060"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Meiryo UI"/>
                <a:ea typeface="Meiryo UI"/>
                <a:cs typeface="+mn-cs"/>
              </a:rPr>
              <a:t>AI</a:t>
            </a: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等の活用</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2" name="図 31"/>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spTree>
    <p:extLst>
      <p:ext uri="{BB962C8B-B14F-4D97-AF65-F5344CB8AC3E}">
        <p14:creationId xmlns:p14="http://schemas.microsoft.com/office/powerpoint/2010/main" val="27394036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a:t>
            </a:r>
            <a:r>
              <a:rPr kumimoji="1" lang="ja-JP" altLang="en-US" dirty="0" smtClean="0"/>
              <a:t>取組み内容</a:t>
            </a:r>
            <a:r>
              <a:rPr lang="ja-JP" altLang="en-US" dirty="0"/>
              <a:t>｜２）行政のデジタル化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8"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930B1AC5-24E2-4552-A069-D4FC5B5C973A}"/>
              </a:ext>
            </a:extLst>
          </p:cNvPr>
          <p:cNvSpPr txBox="1"/>
          <p:nvPr/>
        </p:nvSpPr>
        <p:spPr>
          <a:xfrm>
            <a:off x="92765" y="679546"/>
            <a:ext cx="1584000"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③</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UI</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の向上</a:t>
            </a:r>
          </a:p>
        </p:txBody>
      </p:sp>
      <p:sp>
        <p:nvSpPr>
          <p:cNvPr id="12" name="テキスト ボックス 11">
            <a:extLst>
              <a:ext uri="{FF2B5EF4-FFF2-40B4-BE49-F238E27FC236}">
                <a16:creationId xmlns:a16="http://schemas.microsoft.com/office/drawing/2014/main" id="{39FDB7DE-7BFB-49E5-8826-BEAA6D234640}"/>
              </a:ext>
            </a:extLst>
          </p:cNvPr>
          <p:cNvSpPr txBox="1"/>
          <p:nvPr/>
        </p:nvSpPr>
        <p:spPr>
          <a:xfrm>
            <a:off x="92764" y="4451340"/>
            <a:ext cx="3368191"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④</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ICT</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を活用した</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BPR</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の推進</a:t>
            </a:r>
          </a:p>
        </p:txBody>
      </p:sp>
      <p:sp>
        <p:nvSpPr>
          <p:cNvPr id="14" name="テキスト ボックス 13">
            <a:extLst>
              <a:ext uri="{FF2B5EF4-FFF2-40B4-BE49-F238E27FC236}">
                <a16:creationId xmlns:a16="http://schemas.microsoft.com/office/drawing/2014/main" id="{22147402-8EF1-4862-9E31-561789474646}"/>
              </a:ext>
            </a:extLst>
          </p:cNvPr>
          <p:cNvSpPr txBox="1"/>
          <p:nvPr/>
        </p:nvSpPr>
        <p:spPr>
          <a:xfrm>
            <a:off x="190651" y="1082892"/>
            <a:ext cx="5918601" cy="261610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を活用する前提として、高齢者や障がいを持っている方を含め、誰にとっても直感的にわかりやすいシステムやアプリの画面（質の高い見た目や優れた操作性）を備えていることは非常に重要である。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今後は、プログラミングの専門知識を必要としないローコードツールを活用することで、市民向け情報発信や簡易的なチャットボットなどをすばやく構築することも可能となる。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新たなシステムやアプリケーションの開発の際に、デザインを重視する観点から、技術偏重に陥ることなく</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常に利用者目線に立ち、</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UI</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（ユーザーインターフェース）の向上</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に取り組む。</a:t>
            </a:r>
          </a:p>
        </p:txBody>
      </p:sp>
      <p:pic>
        <p:nvPicPr>
          <p:cNvPr id="15" name="図 14">
            <a:extLst>
              <a:ext uri="{FF2B5EF4-FFF2-40B4-BE49-F238E27FC236}">
                <a16:creationId xmlns:a16="http://schemas.microsoft.com/office/drawing/2014/main" id="{64BB0A0C-E9FE-4D57-9B1E-6390C4CB492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651169" y="686543"/>
            <a:ext cx="1604557" cy="2979771"/>
          </a:xfrm>
          <a:prstGeom prst="rect">
            <a:avLst/>
          </a:prstGeom>
          <a:ln w="6350">
            <a:solidFill>
              <a:schemeClr val="tx1"/>
            </a:solidFill>
          </a:ln>
        </p:spPr>
      </p:pic>
      <p:sp>
        <p:nvSpPr>
          <p:cNvPr id="16" name="テキスト ボックス 15">
            <a:extLst>
              <a:ext uri="{FF2B5EF4-FFF2-40B4-BE49-F238E27FC236}">
                <a16:creationId xmlns:a16="http://schemas.microsoft.com/office/drawing/2014/main" id="{2BD50174-1A44-4218-ABF7-9A7F8DE86B31}"/>
              </a:ext>
            </a:extLst>
          </p:cNvPr>
          <p:cNvSpPr txBox="1"/>
          <p:nvPr/>
        </p:nvSpPr>
        <p:spPr>
          <a:xfrm>
            <a:off x="190650" y="4905960"/>
            <a:ext cx="8798803" cy="132343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ツール</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や</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を活用した事務作業の自動化や省力化はもとより、</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Web</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会議やモバイルワークによる移動時間の削減やコミュニケーションロスの軽減など、業務効率化に向け、幅広く検討、実証のうえ全所属への展開を行っている。今後は、</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これまでの取組を更に加速させ、業務プロセス全体を見直し、デジタルを前提として業務をエンドツーエンドで再構築することで、市民の利便性向上及び行政事務の効率化を図り、生み出された人的資源が行政サービスの更なる向上につながるよう強力に推進</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する。</a:t>
            </a:r>
          </a:p>
        </p:txBody>
      </p:sp>
      <p:sp>
        <p:nvSpPr>
          <p:cNvPr id="17" name="正方形/長方形 16">
            <a:extLst>
              <a:ext uri="{FF2B5EF4-FFF2-40B4-BE49-F238E27FC236}">
                <a16:creationId xmlns:a16="http://schemas.microsoft.com/office/drawing/2014/main" id="{61D13C5C-DB82-4DD3-9952-A9E26DEFC912}"/>
              </a:ext>
            </a:extLst>
          </p:cNvPr>
          <p:cNvSpPr/>
          <p:nvPr/>
        </p:nvSpPr>
        <p:spPr>
          <a:xfrm>
            <a:off x="6425218" y="3637271"/>
            <a:ext cx="2057400"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新型コロナウイルス感染症</a:t>
            </a:r>
            <a:endParaRPr kumimoji="0"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対策支援情報サイト</a:t>
            </a:r>
            <a:endParaRPr kumimoji="0"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1" name="図 10"/>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spTree>
    <p:extLst>
      <p:ext uri="{BB962C8B-B14F-4D97-AF65-F5344CB8AC3E}">
        <p14:creationId xmlns:p14="http://schemas.microsoft.com/office/powerpoint/2010/main" val="39131621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｜２）行政のデジタル化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5"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930B1AC5-24E2-4552-A069-D4FC5B5C973A}"/>
              </a:ext>
            </a:extLst>
          </p:cNvPr>
          <p:cNvSpPr txBox="1"/>
          <p:nvPr/>
        </p:nvSpPr>
        <p:spPr>
          <a:xfrm>
            <a:off x="92765" y="679546"/>
            <a:ext cx="3238806"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⑤教育分野への</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ICT </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の活用</a:t>
            </a:r>
          </a:p>
        </p:txBody>
      </p:sp>
      <p:sp>
        <p:nvSpPr>
          <p:cNvPr id="14" name="テキスト ボックス 13">
            <a:extLst>
              <a:ext uri="{FF2B5EF4-FFF2-40B4-BE49-F238E27FC236}">
                <a16:creationId xmlns:a16="http://schemas.microsoft.com/office/drawing/2014/main" id="{22147402-8EF1-4862-9E31-561789474646}"/>
              </a:ext>
            </a:extLst>
          </p:cNvPr>
          <p:cNvSpPr txBox="1"/>
          <p:nvPr/>
        </p:nvSpPr>
        <p:spPr>
          <a:xfrm>
            <a:off x="190650" y="1082892"/>
            <a:ext cx="8728063" cy="236988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１人１台の学習者用端末を効果的に用いて、</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デジタルドリルの活用による学習記録等を蓄積・可視化</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し、多様な子どもの個性や状況に応じた「公正に個別最適化された学び」を推進する。あわせて、一人ひとりの子どもの</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生活指導の状況や出欠状況、保健室の来室状況等を可視化できるダッシュボードの活用やいじめアンケートの電子化</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など、いじめ・不登校の未然防止・早期発見等にも活用していく。</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さらに、新型コロナウイルス感染症などによる学級休業時における学びの保障や病気療養児・不登校児童生徒などに対する学びの保障として、</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オンライン学習</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に取り組む。</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また、すべての児童生徒が</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を活用した学習活動ができ、日常的に学習者用端末を活用した学びが行えるようにするために必要な</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環境整備</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を引き続き進めていく。</a:t>
            </a:r>
          </a:p>
        </p:txBody>
      </p:sp>
      <p:pic>
        <p:nvPicPr>
          <p:cNvPr id="8" name="図 7">
            <a:extLst>
              <a:ext uri="{FF2B5EF4-FFF2-40B4-BE49-F238E27FC236}">
                <a16:creationId xmlns:a16="http://schemas.microsoft.com/office/drawing/2014/main" id="{A9F517CB-8A08-4737-ADB9-621DA4835851}"/>
              </a:ext>
            </a:extLst>
          </p:cNvPr>
          <p:cNvPicPr>
            <a:picLocks noChangeAspect="1"/>
          </p:cNvPicPr>
          <p:nvPr/>
        </p:nvPicPr>
        <p:blipFill>
          <a:blip r:embed="rId2"/>
          <a:stretch>
            <a:fillRect/>
          </a:stretch>
        </p:blipFill>
        <p:spPr>
          <a:xfrm>
            <a:off x="375706" y="4099980"/>
            <a:ext cx="4072385" cy="2160000"/>
          </a:xfrm>
          <a:prstGeom prst="rect">
            <a:avLst/>
          </a:prstGeom>
        </p:spPr>
      </p:pic>
      <p:pic>
        <p:nvPicPr>
          <p:cNvPr id="10" name="図 9">
            <a:extLst>
              <a:ext uri="{FF2B5EF4-FFF2-40B4-BE49-F238E27FC236}">
                <a16:creationId xmlns:a16="http://schemas.microsoft.com/office/drawing/2014/main" id="{EB792468-E7AA-4018-8A90-96D5A47C977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13791" y="4099981"/>
            <a:ext cx="2234242" cy="2124000"/>
          </a:xfrm>
          <a:prstGeom prst="rect">
            <a:avLst/>
          </a:prstGeom>
        </p:spPr>
      </p:pic>
      <p:sp>
        <p:nvSpPr>
          <p:cNvPr id="11" name="正方形/長方形 10">
            <a:extLst>
              <a:ext uri="{FF2B5EF4-FFF2-40B4-BE49-F238E27FC236}">
                <a16:creationId xmlns:a16="http://schemas.microsoft.com/office/drawing/2014/main" id="{AF7AFE2B-3692-4EE6-917C-FC6B00356AF1}"/>
              </a:ext>
            </a:extLst>
          </p:cNvPr>
          <p:cNvSpPr/>
          <p:nvPr/>
        </p:nvSpPr>
        <p:spPr>
          <a:xfrm>
            <a:off x="5589410" y="6230380"/>
            <a:ext cx="2592000"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双方向通信の画面イメージ</a:t>
            </a:r>
          </a:p>
        </p:txBody>
      </p:sp>
      <p:pic>
        <p:nvPicPr>
          <p:cNvPr id="12" name="図 11">
            <a:extLst>
              <a:ext uri="{FF2B5EF4-FFF2-40B4-BE49-F238E27FC236}">
                <a16:creationId xmlns:a16="http://schemas.microsoft.com/office/drawing/2014/main" id="{58AACD9B-28A1-4670-A0B0-0F705F36F9D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903714" y="4099981"/>
            <a:ext cx="1857624" cy="2124000"/>
          </a:xfrm>
          <a:prstGeom prst="rect">
            <a:avLst/>
          </a:prstGeom>
        </p:spPr>
      </p:pic>
      <p:sp>
        <p:nvSpPr>
          <p:cNvPr id="16" name="正方形/長方形 15">
            <a:extLst>
              <a:ext uri="{FF2B5EF4-FFF2-40B4-BE49-F238E27FC236}">
                <a16:creationId xmlns:a16="http://schemas.microsoft.com/office/drawing/2014/main" id="{46C5A345-2C06-4265-9E96-6D927A8E0A29}"/>
              </a:ext>
            </a:extLst>
          </p:cNvPr>
          <p:cNvSpPr/>
          <p:nvPr/>
        </p:nvSpPr>
        <p:spPr>
          <a:xfrm>
            <a:off x="915725" y="6230380"/>
            <a:ext cx="301325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ダッシュボード（データ可視化）システム</a:t>
            </a:r>
          </a:p>
        </p:txBody>
      </p:sp>
      <p:pic>
        <p:nvPicPr>
          <p:cNvPr id="13" name="図 1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spTree>
    <p:extLst>
      <p:ext uri="{BB962C8B-B14F-4D97-AF65-F5344CB8AC3E}">
        <p14:creationId xmlns:p14="http://schemas.microsoft.com/office/powerpoint/2010/main" val="42807579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｜２）行政のデジタル化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20"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pic>
        <p:nvPicPr>
          <p:cNvPr id="17" name="図 16"/>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571042" y="4556501"/>
            <a:ext cx="2094545" cy="2016000"/>
          </a:xfrm>
          <a:prstGeom prst="rect">
            <a:avLst/>
          </a:prstGeom>
        </p:spPr>
      </p:pic>
      <p:sp>
        <p:nvSpPr>
          <p:cNvPr id="24" name="テキスト ボックス 23">
            <a:extLst>
              <a:ext uri="{FF2B5EF4-FFF2-40B4-BE49-F238E27FC236}">
                <a16:creationId xmlns:a16="http://schemas.microsoft.com/office/drawing/2014/main" id="{C84D2FCC-24CA-426A-ACFE-B83FD3D453DF}"/>
              </a:ext>
            </a:extLst>
          </p:cNvPr>
          <p:cNvSpPr txBox="1"/>
          <p:nvPr/>
        </p:nvSpPr>
        <p:spPr>
          <a:xfrm>
            <a:off x="126953" y="1193746"/>
            <a:ext cx="8860587" cy="290848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さらなる「行政のデジタル化」に向けては、</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区役所における</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を活用した取組みの共有を行うとともに、区役所職員へのアンケート等により区民ニーズを掘り起こし、区民</a:t>
            </a:r>
            <a:r>
              <a:rPr kumimoji="1" lang="en-US" altLang="ja-JP" sz="1600" b="1" i="0" u="sng" strike="noStrike" kern="1200" cap="none" spc="0" normalizeH="0" baseline="0" noProof="0" dirty="0" err="1">
                <a:ln>
                  <a:noFill/>
                </a:ln>
                <a:solidFill>
                  <a:prstClr val="black"/>
                </a:solidFill>
                <a:effectLst/>
                <a:uLnTx/>
                <a:uFillTx/>
                <a:latin typeface="Meiryo UI"/>
                <a:ea typeface="Meiryo UI"/>
                <a:cs typeface="+mn-cs"/>
              </a:rPr>
              <a:t>QoL</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向上に向けた取組み</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を検討。</a:t>
            </a:r>
          </a:p>
          <a:p>
            <a:pPr marL="452438" marR="0" lvl="0" indent="-187325"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市民の利便性向上に向けた来庁前予約システム活用検討の推進</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452438" marR="0" lvl="0" indent="-187325"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日時を問わず市民が必要な情報を入手できる環境の整備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5113"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・区役所窓口等について</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24</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時間</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365</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日問合せができるチャットボットの開発</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265113"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・水道利用者が使用水量や料金等の照会や各種手続き、お支払いができる「マイページ」を開設</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452438" marR="0" lvl="0" indent="-187325"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リテラシー向上・支援体制の充実</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5113"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活用サービスの操作ガイドや動画等のコンテンツ作成</a:t>
            </a:r>
          </a:p>
          <a:p>
            <a:pPr marL="452438" marR="0" lvl="0" indent="-187325"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災害時避難所運営の効率化に向けた</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活用</a:t>
            </a:r>
          </a:p>
        </p:txBody>
      </p:sp>
      <p:sp>
        <p:nvSpPr>
          <p:cNvPr id="25" name="テキスト ボックス 24">
            <a:extLst>
              <a:ext uri="{FF2B5EF4-FFF2-40B4-BE49-F238E27FC236}">
                <a16:creationId xmlns:a16="http://schemas.microsoft.com/office/drawing/2014/main" id="{DB2910E7-5FC8-4E81-8DF6-854651C78115}"/>
              </a:ext>
            </a:extLst>
          </p:cNvPr>
          <p:cNvSpPr txBox="1"/>
          <p:nvPr/>
        </p:nvSpPr>
        <p:spPr>
          <a:xfrm>
            <a:off x="92763" y="732300"/>
            <a:ext cx="3338414"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⑥区役所等における</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ICT</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活用</a:t>
            </a:r>
          </a:p>
        </p:txBody>
      </p:sp>
      <p:pic>
        <p:nvPicPr>
          <p:cNvPr id="2" name="図 1">
            <a:extLst>
              <a:ext uri="{FF2B5EF4-FFF2-40B4-BE49-F238E27FC236}">
                <a16:creationId xmlns:a16="http://schemas.microsoft.com/office/drawing/2014/main" id="{FF402890-93F1-4205-8059-AAA8ADB7671D}"/>
              </a:ext>
            </a:extLst>
          </p:cNvPr>
          <p:cNvPicPr>
            <a:picLocks noChangeAspect="1"/>
          </p:cNvPicPr>
          <p:nvPr/>
        </p:nvPicPr>
        <p:blipFill>
          <a:blip r:embed="rId3"/>
          <a:stretch>
            <a:fillRect/>
          </a:stretch>
        </p:blipFill>
        <p:spPr>
          <a:xfrm>
            <a:off x="6102488" y="4059652"/>
            <a:ext cx="2454545" cy="900000"/>
          </a:xfrm>
          <a:prstGeom prst="rect">
            <a:avLst/>
          </a:prstGeom>
        </p:spPr>
      </p:pic>
      <p:pic>
        <p:nvPicPr>
          <p:cNvPr id="3" name="図 2">
            <a:extLst>
              <a:ext uri="{FF2B5EF4-FFF2-40B4-BE49-F238E27FC236}">
                <a16:creationId xmlns:a16="http://schemas.microsoft.com/office/drawing/2014/main" id="{9F114C4D-6D89-4FF2-9E70-C027ECA5620F}"/>
              </a:ext>
            </a:extLst>
          </p:cNvPr>
          <p:cNvPicPr>
            <a:picLocks noChangeAspect="1"/>
          </p:cNvPicPr>
          <p:nvPr/>
        </p:nvPicPr>
        <p:blipFill>
          <a:blip r:embed="rId4"/>
          <a:stretch>
            <a:fillRect/>
          </a:stretch>
        </p:blipFill>
        <p:spPr>
          <a:xfrm>
            <a:off x="4982324" y="5028864"/>
            <a:ext cx="3712853" cy="1260000"/>
          </a:xfrm>
          <a:prstGeom prst="rect">
            <a:avLst/>
          </a:prstGeom>
        </p:spPr>
      </p:pic>
      <p:pic>
        <p:nvPicPr>
          <p:cNvPr id="5" name="図 4">
            <a:extLst>
              <a:ext uri="{FF2B5EF4-FFF2-40B4-BE49-F238E27FC236}">
                <a16:creationId xmlns:a16="http://schemas.microsoft.com/office/drawing/2014/main" id="{F271974B-329F-4E32-89F2-C64723337A56}"/>
              </a:ext>
            </a:extLst>
          </p:cNvPr>
          <p:cNvPicPr>
            <a:picLocks noChangeAspect="1"/>
          </p:cNvPicPr>
          <p:nvPr/>
        </p:nvPicPr>
        <p:blipFill>
          <a:blip r:embed="rId5"/>
          <a:stretch>
            <a:fillRect/>
          </a:stretch>
        </p:blipFill>
        <p:spPr>
          <a:xfrm>
            <a:off x="4979692" y="3996726"/>
            <a:ext cx="1008000" cy="1008000"/>
          </a:xfrm>
          <a:prstGeom prst="rect">
            <a:avLst/>
          </a:prstGeom>
        </p:spPr>
      </p:pic>
      <p:sp>
        <p:nvSpPr>
          <p:cNvPr id="15" name="正方形/長方形 14">
            <a:extLst>
              <a:ext uri="{FF2B5EF4-FFF2-40B4-BE49-F238E27FC236}">
                <a16:creationId xmlns:a16="http://schemas.microsoft.com/office/drawing/2014/main" id="{E2AC2E6C-6E4B-44B3-B1FA-5A108867C93D}"/>
              </a:ext>
            </a:extLst>
          </p:cNvPr>
          <p:cNvSpPr/>
          <p:nvPr/>
        </p:nvSpPr>
        <p:spPr>
          <a:xfrm>
            <a:off x="5396461" y="6358045"/>
            <a:ext cx="2743778"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生誕</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日見守りプロジェクト</a:t>
            </a:r>
          </a:p>
        </p:txBody>
      </p:sp>
      <p:sp>
        <p:nvSpPr>
          <p:cNvPr id="16" name="正方形/長方形 15">
            <a:extLst>
              <a:ext uri="{FF2B5EF4-FFF2-40B4-BE49-F238E27FC236}">
                <a16:creationId xmlns:a16="http://schemas.microsoft.com/office/drawing/2014/main" id="{BBF54D61-6194-47D5-8BCE-535A72026417}"/>
              </a:ext>
            </a:extLst>
          </p:cNvPr>
          <p:cNvSpPr/>
          <p:nvPr/>
        </p:nvSpPr>
        <p:spPr>
          <a:xfrm>
            <a:off x="6219421" y="6191194"/>
            <a:ext cx="2843348"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（出展：生誕</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1000</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日見守りプロジェクト）</a:t>
            </a:r>
          </a:p>
        </p:txBody>
      </p:sp>
      <p:pic>
        <p:nvPicPr>
          <p:cNvPr id="18" name="図 1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spTree>
    <p:extLst>
      <p:ext uri="{BB962C8B-B14F-4D97-AF65-F5344CB8AC3E}">
        <p14:creationId xmlns:p14="http://schemas.microsoft.com/office/powerpoint/2010/main" val="9686663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｜３）データ活用の推進</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8"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DAA5FC3F-BA1C-4387-82C1-AA2ACF820420}"/>
              </a:ext>
            </a:extLst>
          </p:cNvPr>
          <p:cNvSpPr txBox="1"/>
          <p:nvPr/>
        </p:nvSpPr>
        <p:spPr>
          <a:xfrm>
            <a:off x="92765" y="679546"/>
            <a:ext cx="2702686"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①オープンデータの充実</a:t>
            </a:r>
          </a:p>
        </p:txBody>
      </p:sp>
      <p:sp>
        <p:nvSpPr>
          <p:cNvPr id="10" name="テキスト ボックス 9">
            <a:extLst>
              <a:ext uri="{FF2B5EF4-FFF2-40B4-BE49-F238E27FC236}">
                <a16:creationId xmlns:a16="http://schemas.microsoft.com/office/drawing/2014/main" id="{F7C5C60E-0A75-431F-AE49-4D7FE3F550E5}"/>
              </a:ext>
            </a:extLst>
          </p:cNvPr>
          <p:cNvSpPr txBox="1"/>
          <p:nvPr/>
        </p:nvSpPr>
        <p:spPr>
          <a:xfrm>
            <a:off x="92765" y="3968722"/>
            <a:ext cx="2072634"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②</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EBPM </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の推進</a:t>
            </a:r>
          </a:p>
        </p:txBody>
      </p:sp>
      <p:sp>
        <p:nvSpPr>
          <p:cNvPr id="12" name="テキスト ボックス 11">
            <a:extLst>
              <a:ext uri="{FF2B5EF4-FFF2-40B4-BE49-F238E27FC236}">
                <a16:creationId xmlns:a16="http://schemas.microsoft.com/office/drawing/2014/main" id="{C3B01A1E-1C50-4E80-9699-F6AFA005FEA3}"/>
              </a:ext>
            </a:extLst>
          </p:cNvPr>
          <p:cNvSpPr txBox="1"/>
          <p:nvPr/>
        </p:nvSpPr>
        <p:spPr>
          <a:xfrm>
            <a:off x="190651" y="1082892"/>
            <a:ext cx="4720983" cy="270843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大阪市オープンデータポータルサイトでは、機械判読性の高いファイル形式に限定した公開により、今般、利用者にとって使い勝手が良く、質の高いオープンデータの充実に努めてきており、今後、</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さらなるデータセットの公開</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に取り組むとともに、</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データ一覧の整備</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また、大阪府が整備に取り組む府内自治体データプラットフォームや、大学、民間企業等とのデータ連携に取り組み、</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オープンデータの活用事例の創出</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をめざす。</a:t>
            </a:r>
          </a:p>
        </p:txBody>
      </p:sp>
      <p:pic>
        <p:nvPicPr>
          <p:cNvPr id="13" name="図 12">
            <a:extLst>
              <a:ext uri="{FF2B5EF4-FFF2-40B4-BE49-F238E27FC236}">
                <a16:creationId xmlns:a16="http://schemas.microsoft.com/office/drawing/2014/main" id="{175A89E1-2354-4271-9493-A4B2B2E37F7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140486" y="1014399"/>
            <a:ext cx="3669578" cy="2709704"/>
          </a:xfrm>
          <a:prstGeom prst="rect">
            <a:avLst/>
          </a:prstGeom>
        </p:spPr>
      </p:pic>
      <p:sp>
        <p:nvSpPr>
          <p:cNvPr id="14" name="正方形/長方形 13">
            <a:extLst>
              <a:ext uri="{FF2B5EF4-FFF2-40B4-BE49-F238E27FC236}">
                <a16:creationId xmlns:a16="http://schemas.microsoft.com/office/drawing/2014/main" id="{1F041615-2C77-41D6-8551-B0D0D0470813}"/>
              </a:ext>
            </a:extLst>
          </p:cNvPr>
          <p:cNvSpPr/>
          <p:nvPr/>
        </p:nvSpPr>
        <p:spPr>
          <a:xfrm>
            <a:off x="5585278" y="3716344"/>
            <a:ext cx="2743778"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大阪市オープンデータポータルサイト</a:t>
            </a:r>
          </a:p>
        </p:txBody>
      </p:sp>
      <p:sp>
        <p:nvSpPr>
          <p:cNvPr id="15" name="テキスト ボックス 14">
            <a:extLst>
              <a:ext uri="{FF2B5EF4-FFF2-40B4-BE49-F238E27FC236}">
                <a16:creationId xmlns:a16="http://schemas.microsoft.com/office/drawing/2014/main" id="{1A02A678-FC0E-4BCC-B5DF-5FC36C7744F8}"/>
              </a:ext>
            </a:extLst>
          </p:cNvPr>
          <p:cNvSpPr txBox="1"/>
          <p:nvPr/>
        </p:nvSpPr>
        <p:spPr>
          <a:xfrm>
            <a:off x="190651" y="4381344"/>
            <a:ext cx="7072851" cy="5847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施策の企画及び立案において、データを客観的な証拠として活用する</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EBPM</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が期待されている。</a:t>
            </a:r>
          </a:p>
        </p:txBody>
      </p:sp>
      <p:pic>
        <p:nvPicPr>
          <p:cNvPr id="2049" name="Picture 1" descr="データの分析アイコン 4.png"/>
          <p:cNvPicPr>
            <a:picLocks noChangeAspect="1" noChangeArrowheads="1"/>
          </p:cNvPicPr>
          <p:nvPr/>
        </p:nvPicPr>
        <p:blipFill>
          <a:blip r:embed="rId3" r:link="rId4" cstate="hqprint">
            <a:extLst>
              <a:ext uri="{28A0092B-C50C-407E-A947-70E740481C1C}">
                <a14:useLocalDpi xmlns:a14="http://schemas.microsoft.com/office/drawing/2010/main"/>
              </a:ext>
            </a:extLst>
          </a:blip>
          <a:srcRect/>
          <a:stretch>
            <a:fillRect/>
          </a:stretch>
        </p:blipFill>
        <p:spPr bwMode="auto">
          <a:xfrm>
            <a:off x="7689074" y="4461007"/>
            <a:ext cx="748345" cy="748345"/>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1A02A678-FC0E-4BCC-B5DF-5FC36C7744F8}"/>
              </a:ext>
            </a:extLst>
          </p:cNvPr>
          <p:cNvSpPr txBox="1"/>
          <p:nvPr/>
        </p:nvSpPr>
        <p:spPr>
          <a:xfrm>
            <a:off x="190651" y="4987684"/>
            <a:ext cx="6999858" cy="172354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施策実施について、市民ニーズや現状の行政課題の把握と仮説設定をデータに基づき実施し、実施結果を受けて仮説検証と施策の見直しにつなげるサイクルの確立をめざして、庁内における</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データ活用の機運醸成と人材育成に取り組むため、データ作成マニュアルを策定し、全庁的なデータ活用を推進</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する。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また、携帯電話</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GPS</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データなどビッグデータを活用して、施策効果の見える化や　　にぎわい創出方策等、市民サービスの向上に繋がる効果的な施策を立案する。</a:t>
            </a:r>
          </a:p>
        </p:txBody>
      </p:sp>
      <p:pic>
        <p:nvPicPr>
          <p:cNvPr id="20" name="図 1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795801" y="5999660"/>
            <a:ext cx="573204" cy="573204"/>
          </a:xfrm>
          <a:prstGeom prst="rect">
            <a:avLst/>
          </a:prstGeom>
        </p:spPr>
      </p:pic>
      <p:pic>
        <p:nvPicPr>
          <p:cNvPr id="21" name="図 2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7281451" y="5385747"/>
            <a:ext cx="637590" cy="637590"/>
          </a:xfrm>
          <a:prstGeom prst="rect">
            <a:avLst/>
          </a:prstGeom>
        </p:spPr>
      </p:pic>
      <p:pic>
        <p:nvPicPr>
          <p:cNvPr id="22" name="Picture 1" descr="スマホアイコン.png"/>
          <p:cNvPicPr>
            <a:picLocks noChangeAspect="1" noChangeArrowheads="1"/>
          </p:cNvPicPr>
          <p:nvPr/>
        </p:nvPicPr>
        <p:blipFill>
          <a:blip r:embed="rId7" r:link="rId8" cstate="hqprint">
            <a:extLst>
              <a:ext uri="{28A0092B-C50C-407E-A947-70E740481C1C}">
                <a14:useLocalDpi xmlns:a14="http://schemas.microsoft.com/office/drawing/2010/main"/>
              </a:ext>
            </a:extLst>
          </a:blip>
          <a:srcRect/>
          <a:stretch>
            <a:fillRect/>
          </a:stretch>
        </p:blipFill>
        <p:spPr bwMode="auto">
          <a:xfrm>
            <a:off x="8149214" y="5754670"/>
            <a:ext cx="505343" cy="505343"/>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spTree>
    <p:extLst>
      <p:ext uri="{BB962C8B-B14F-4D97-AF65-F5344CB8AC3E}">
        <p14:creationId xmlns:p14="http://schemas.microsoft.com/office/powerpoint/2010/main" val="3580841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角丸四角形 22"/>
          <p:cNvSpPr/>
          <p:nvPr/>
        </p:nvSpPr>
        <p:spPr>
          <a:xfrm>
            <a:off x="235974" y="862940"/>
            <a:ext cx="8681884" cy="5895235"/>
          </a:xfrm>
          <a:prstGeom prst="roundRect">
            <a:avLst>
              <a:gd name="adj" fmla="val 4560"/>
            </a:avLst>
          </a:prstGeom>
          <a:noFill/>
          <a:ln w="9525">
            <a:solidFill>
              <a:schemeClr val="bg1">
                <a:lumMod val="85000"/>
              </a:schemeClr>
            </a:solidFill>
            <a:prstDash val="solid"/>
          </a:ln>
        </p:spPr>
        <p:style>
          <a:lnRef idx="2">
            <a:schemeClr val="accent3"/>
          </a:lnRef>
          <a:fillRef idx="1">
            <a:schemeClr val="lt1"/>
          </a:fillRef>
          <a:effectRef idx="0">
            <a:schemeClr val="accent3"/>
          </a:effectRef>
          <a:fontRef idx="minor">
            <a:schemeClr val="dk1"/>
          </a:fontRef>
        </p:style>
        <p:txBody>
          <a:bodyPr lIns="128016" tIns="64008" rIns="128016" bIns="640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kumimoji="1" lang="ja-JP" altLang="en-US" dirty="0"/>
              <a:t>大阪スマートシティ戦略</a:t>
            </a:r>
            <a:r>
              <a:rPr kumimoji="1" lang="en-US" altLang="ja-JP" dirty="0"/>
              <a:t>ver.1.0</a:t>
            </a:r>
            <a:r>
              <a:rPr kumimoji="1" lang="ja-JP" altLang="en-US" dirty="0"/>
              <a:t>の概要（３）</a:t>
            </a:r>
          </a:p>
        </p:txBody>
      </p:sp>
      <p:sp>
        <p:nvSpPr>
          <p:cNvPr id="4"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4" name="テキスト プレースホルダー 4">
            <a:extLst>
              <a:ext uri="{FF2B5EF4-FFF2-40B4-BE49-F238E27FC236}">
                <a16:creationId xmlns:a16="http://schemas.microsoft.com/office/drawing/2014/main" id="{D215BD9E-B630-4065-9E16-8B47A3DFB66B}"/>
              </a:ext>
            </a:extLst>
          </p:cNvPr>
          <p:cNvSpPr>
            <a:spLocks noGrp="1"/>
          </p:cNvSpPr>
          <p:nvPr>
            <p:ph type="body" sz="quarter" idx="13"/>
          </p:nvPr>
        </p:nvSpPr>
        <p:spPr/>
        <p:txBody>
          <a:bodyPr>
            <a:normAutofit/>
          </a:bodyPr>
          <a:lstStyle/>
          <a:p>
            <a:r>
              <a:rPr lang="ja-JP" altLang="en-US" dirty="0"/>
              <a:t>序章　大阪スマートシティ戦略について</a:t>
            </a:r>
          </a:p>
        </p:txBody>
      </p:sp>
      <p:graphicFrame>
        <p:nvGraphicFramePr>
          <p:cNvPr id="17" name="表 3">
            <a:extLst>
              <a:ext uri="{FF2B5EF4-FFF2-40B4-BE49-F238E27FC236}">
                <a16:creationId xmlns:a16="http://schemas.microsoft.com/office/drawing/2014/main" id="{A5C593EC-F1E1-419B-B23F-02C38361F1C5}"/>
              </a:ext>
            </a:extLst>
          </p:cNvPr>
          <p:cNvGraphicFramePr>
            <a:graphicFrameLocks noGrp="1"/>
          </p:cNvGraphicFramePr>
          <p:nvPr/>
        </p:nvGraphicFramePr>
        <p:xfrm>
          <a:off x="699838" y="5935318"/>
          <a:ext cx="8100033" cy="764640"/>
        </p:xfrm>
        <a:graphic>
          <a:graphicData uri="http://schemas.openxmlformats.org/drawingml/2006/table">
            <a:tbl>
              <a:tblPr bandRow="1">
                <a:tableStyleId>{5C22544A-7EE6-4342-B048-85BDC9FD1C3A}</a:tableStyleId>
              </a:tblPr>
              <a:tblGrid>
                <a:gridCol w="1738562">
                  <a:extLst>
                    <a:ext uri="{9D8B030D-6E8A-4147-A177-3AD203B41FA5}">
                      <a16:colId xmlns:a16="http://schemas.microsoft.com/office/drawing/2014/main" val="827226060"/>
                    </a:ext>
                  </a:extLst>
                </a:gridCol>
                <a:gridCol w="6361471">
                  <a:extLst>
                    <a:ext uri="{9D8B030D-6E8A-4147-A177-3AD203B41FA5}">
                      <a16:colId xmlns:a16="http://schemas.microsoft.com/office/drawing/2014/main" val="3542554439"/>
                    </a:ext>
                  </a:extLst>
                </a:gridCol>
              </a:tblGrid>
              <a:tr h="210988">
                <a:tc>
                  <a:txBody>
                    <a:bodyPr/>
                    <a:lstStyle/>
                    <a:p>
                      <a:pPr algn="l"/>
                      <a:r>
                        <a:rPr kumimoji="1" lang="ja-JP" altLang="en-US" sz="1200" b="1" dirty="0">
                          <a:solidFill>
                            <a:schemeClr val="tx1"/>
                          </a:solidFill>
                          <a:effectLst/>
                          <a:latin typeface="Meiryo UI" panose="020B0604030504040204" pitchFamily="50" charset="-128"/>
                          <a:ea typeface="Meiryo UI" panose="020B0604030504040204" pitchFamily="50" charset="-128"/>
                        </a:rPr>
                        <a:t>オープンデータ</a:t>
                      </a: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000" dirty="0">
                          <a:solidFill>
                            <a:schemeClr val="tx1"/>
                          </a:solidFill>
                          <a:latin typeface="Meiryo UI" panose="020B0604030504040204" pitchFamily="50" charset="-128"/>
                          <a:ea typeface="Meiryo UI" panose="020B0604030504040204" pitchFamily="50" charset="-128"/>
                        </a:rPr>
                        <a:t>行政データ・統計データ利用の利便性の向上をめざす</a:t>
                      </a: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6893464"/>
                  </a:ext>
                </a:extLst>
              </a:tr>
              <a:tr h="127520">
                <a:tc>
                  <a:txBody>
                    <a:bodyPr/>
                    <a:lstStyle/>
                    <a:p>
                      <a:r>
                        <a:rPr kumimoji="1" lang="ja-JP" altLang="en-US" sz="1200" b="1" dirty="0">
                          <a:solidFill>
                            <a:schemeClr val="tx1"/>
                          </a:solidFill>
                          <a:effectLst/>
                          <a:latin typeface="Meiryo UI" panose="020B0604030504040204" pitchFamily="50" charset="-128"/>
                          <a:ea typeface="Meiryo UI" panose="020B0604030504040204" pitchFamily="50" charset="-128"/>
                        </a:rPr>
                        <a:t>データ活用プラットフォーム</a:t>
                      </a: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rPr>
                        <a:t>市町村のデータ活用支援のためのプラットフォームを構築する</a:t>
                      </a: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4202692"/>
                  </a:ext>
                </a:extLst>
              </a:tr>
              <a:tr h="227973">
                <a:tc>
                  <a:txBody>
                    <a:bodyPr/>
                    <a:lstStyle/>
                    <a:p>
                      <a:r>
                        <a:rPr kumimoji="1" lang="en-US" altLang="ja-JP" sz="1200" b="1" dirty="0">
                          <a:solidFill>
                            <a:schemeClr val="tx1"/>
                          </a:solidFill>
                          <a:effectLst/>
                          <a:latin typeface="Meiryo UI" panose="020B0604030504040204" pitchFamily="50" charset="-128"/>
                          <a:ea typeface="Meiryo UI" panose="020B0604030504040204" pitchFamily="50" charset="-128"/>
                        </a:rPr>
                        <a:t>5G</a:t>
                      </a:r>
                      <a:endParaRPr kumimoji="1" lang="ja-JP" altLang="en-US" sz="1200" b="1"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rPr>
                        <a:t>基地局拡充のための自治体保有施設の開放を検討する</a:t>
                      </a: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4286214"/>
                  </a:ext>
                </a:extLst>
              </a:tr>
            </a:tbl>
          </a:graphicData>
        </a:graphic>
      </p:graphicFrame>
      <p:sp>
        <p:nvSpPr>
          <p:cNvPr id="18" name="正方形/長方形 17"/>
          <p:cNvSpPr/>
          <p:nvPr/>
        </p:nvSpPr>
        <p:spPr>
          <a:xfrm>
            <a:off x="470077" y="677629"/>
            <a:ext cx="2607974" cy="338554"/>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取り組むべき戦略テーマ</a:t>
            </a:r>
            <a:endPar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a:extLst>
              <a:ext uri="{FF2B5EF4-FFF2-40B4-BE49-F238E27FC236}">
                <a16:creationId xmlns:a16="http://schemas.microsoft.com/office/drawing/2014/main" id="{BB4C5A71-B52A-4150-9AEB-96760F8651C5}"/>
              </a:ext>
            </a:extLst>
          </p:cNvPr>
          <p:cNvSpPr/>
          <p:nvPr/>
        </p:nvSpPr>
        <p:spPr>
          <a:xfrm>
            <a:off x="353430" y="5614048"/>
            <a:ext cx="5112000" cy="310241"/>
          </a:xfrm>
          <a:prstGeom prst="rect">
            <a:avLst/>
          </a:prstGeom>
          <a:noFill/>
        </p:spPr>
        <p:txBody>
          <a:bodyPr wrap="square" lIns="128016" tIns="64008" rIns="128016" bIns="64008">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14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○スマートシティを支えるデータとインフラの整備（戦略推進の土台づくり）</a:t>
            </a:r>
          </a:p>
        </p:txBody>
      </p:sp>
      <p:graphicFrame>
        <p:nvGraphicFramePr>
          <p:cNvPr id="20" name="表 3">
            <a:extLst>
              <a:ext uri="{FF2B5EF4-FFF2-40B4-BE49-F238E27FC236}">
                <a16:creationId xmlns:a16="http://schemas.microsoft.com/office/drawing/2014/main" id="{B655572F-7DDE-422F-9C3C-A37A7CA1F754}"/>
              </a:ext>
            </a:extLst>
          </p:cNvPr>
          <p:cNvGraphicFramePr>
            <a:graphicFrameLocks noGrp="1"/>
          </p:cNvGraphicFramePr>
          <p:nvPr/>
        </p:nvGraphicFramePr>
        <p:xfrm>
          <a:off x="699838" y="2316015"/>
          <a:ext cx="8109865" cy="3276080"/>
        </p:xfrm>
        <a:graphic>
          <a:graphicData uri="http://schemas.openxmlformats.org/drawingml/2006/table">
            <a:tbl>
              <a:tblPr firstRow="1" bandRow="1">
                <a:tableStyleId>{5C22544A-7EE6-4342-B048-85BDC9FD1C3A}</a:tableStyleId>
              </a:tblPr>
              <a:tblGrid>
                <a:gridCol w="1738562">
                  <a:extLst>
                    <a:ext uri="{9D8B030D-6E8A-4147-A177-3AD203B41FA5}">
                      <a16:colId xmlns:a16="http://schemas.microsoft.com/office/drawing/2014/main" val="827226060"/>
                    </a:ext>
                  </a:extLst>
                </a:gridCol>
                <a:gridCol w="6371303">
                  <a:extLst>
                    <a:ext uri="{9D8B030D-6E8A-4147-A177-3AD203B41FA5}">
                      <a16:colId xmlns:a16="http://schemas.microsoft.com/office/drawing/2014/main" val="3542554439"/>
                    </a:ext>
                  </a:extLst>
                </a:gridCol>
              </a:tblGrid>
              <a:tr h="200710">
                <a:tc>
                  <a:txBody>
                    <a:bodyPr/>
                    <a:lstStyle/>
                    <a:p>
                      <a:pPr algn="ctr">
                        <a:spcBef>
                          <a:spcPts val="0"/>
                        </a:spcBef>
                      </a:pPr>
                      <a:r>
                        <a:rPr kumimoji="1" lang="ja-JP" altLang="en-US" sz="1200" u="none" dirty="0">
                          <a:solidFill>
                            <a:schemeClr val="tx1"/>
                          </a:solidFill>
                          <a:latin typeface="Meiryo UI" panose="020B0604030504040204" pitchFamily="50" charset="-128"/>
                          <a:ea typeface="Meiryo UI" panose="020B0604030504040204" pitchFamily="50" charset="-128"/>
                        </a:rPr>
                        <a:t>テーマ例</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spcBef>
                          <a:spcPts val="0"/>
                        </a:spcBef>
                      </a:pPr>
                      <a:r>
                        <a:rPr kumimoji="1" lang="ja-JP" altLang="en-US" sz="1100" u="none" dirty="0">
                          <a:solidFill>
                            <a:schemeClr val="tx1"/>
                          </a:solidFill>
                          <a:latin typeface="Meiryo UI" panose="020B0604030504040204" pitchFamily="50" charset="-128"/>
                          <a:ea typeface="Meiryo UI" panose="020B0604030504040204" pitchFamily="50" charset="-128"/>
                        </a:rPr>
                        <a:t>当面の取組み（まずは何をどうするか）</a:t>
                      </a: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96893464"/>
                  </a:ext>
                </a:extLst>
              </a:tr>
              <a:tr h="383600">
                <a:tc>
                  <a:txBody>
                    <a:bodyPr/>
                    <a:lstStyle/>
                    <a:p>
                      <a:pPr>
                        <a:spcBef>
                          <a:spcPts val="0"/>
                        </a:spcBef>
                      </a:pPr>
                      <a:r>
                        <a:rPr kumimoji="1" lang="en-US" altLang="ja-JP" sz="1200" b="1" u="none" dirty="0">
                          <a:solidFill>
                            <a:schemeClr val="tx1"/>
                          </a:solidFill>
                          <a:effectLst/>
                          <a:latin typeface="Meiryo UI" panose="020B0604030504040204" pitchFamily="50" charset="-128"/>
                          <a:ea typeface="Meiryo UI" panose="020B0604030504040204" pitchFamily="50" charset="-128"/>
                        </a:rPr>
                        <a:t>AI</a:t>
                      </a:r>
                      <a:r>
                        <a:rPr kumimoji="1" lang="ja-JP" altLang="en-US" sz="1200" b="1" u="none" dirty="0">
                          <a:solidFill>
                            <a:schemeClr val="tx1"/>
                          </a:solidFill>
                          <a:effectLst/>
                          <a:latin typeface="Meiryo UI" panose="020B0604030504040204" pitchFamily="50" charset="-128"/>
                          <a:ea typeface="Meiryo UI" panose="020B0604030504040204" pitchFamily="50" charset="-128"/>
                        </a:rPr>
                        <a:t>オンデマンド交通</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spcBef>
                          <a:spcPts val="0"/>
                        </a:spcBef>
                      </a:pPr>
                      <a:r>
                        <a:rPr kumimoji="1" lang="ja-JP" altLang="en-US" sz="1000" u="none" dirty="0">
                          <a:solidFill>
                            <a:schemeClr val="tx1"/>
                          </a:solidFill>
                          <a:latin typeface="Meiryo UI" panose="020B0604030504040204" pitchFamily="50" charset="-128"/>
                          <a:ea typeface="Meiryo UI" panose="020B0604030504040204" pitchFamily="50" charset="-128"/>
                        </a:rPr>
                        <a:t>■条件の整った市町村にて先行事例をつくり、それを府域全体に横展開</a:t>
                      </a:r>
                    </a:p>
                    <a:p>
                      <a:pPr>
                        <a:spcBef>
                          <a:spcPts val="0"/>
                        </a:spcBef>
                      </a:pPr>
                      <a:r>
                        <a:rPr kumimoji="1" lang="en-US" altLang="ja-JP" sz="1000" u="none" dirty="0">
                          <a:solidFill>
                            <a:schemeClr val="tx1"/>
                          </a:solidFill>
                          <a:latin typeface="Meiryo UI" panose="020B0604030504040204" pitchFamily="50" charset="-128"/>
                          <a:ea typeface="Meiryo UI" panose="020B0604030504040204" pitchFamily="50" charset="-128"/>
                        </a:rPr>
                        <a:t>※</a:t>
                      </a:r>
                      <a:r>
                        <a:rPr kumimoji="1" lang="ja-JP" altLang="en-US" sz="1000" u="none" dirty="0">
                          <a:solidFill>
                            <a:schemeClr val="tx1"/>
                          </a:solidFill>
                          <a:latin typeface="Meiryo UI" panose="020B0604030504040204" pitchFamily="50" charset="-128"/>
                          <a:ea typeface="Meiryo UI" panose="020B0604030504040204" pitchFamily="50" charset="-128"/>
                        </a:rPr>
                        <a:t>自動運転化についても、法整備の状況等を踏まえつつ、早期実現をめざす</a:t>
                      </a: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4202692"/>
                  </a:ext>
                </a:extLst>
              </a:tr>
              <a:tr h="344722">
                <a:tc>
                  <a:txBody>
                    <a:bodyPr/>
                    <a:lstStyle/>
                    <a:p>
                      <a:pPr>
                        <a:spcBef>
                          <a:spcPts val="0"/>
                        </a:spcBef>
                      </a:pPr>
                      <a:r>
                        <a:rPr kumimoji="1" lang="ja-JP" altLang="en-US" sz="1200" b="1" u="none" dirty="0">
                          <a:solidFill>
                            <a:schemeClr val="tx1"/>
                          </a:solidFill>
                          <a:effectLst/>
                          <a:latin typeface="Meiryo UI" panose="020B0604030504040204" pitchFamily="50" charset="-128"/>
                          <a:ea typeface="Meiryo UI" panose="020B0604030504040204" pitchFamily="50" charset="-128"/>
                        </a:rPr>
                        <a:t>非公道での自動運転等の実証支援</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spcBef>
                          <a:spcPts val="0"/>
                        </a:spcBef>
                      </a:pPr>
                      <a:r>
                        <a:rPr kumimoji="1" lang="ja-JP" altLang="en-US" sz="1000" u="none" dirty="0">
                          <a:solidFill>
                            <a:schemeClr val="tx1"/>
                          </a:solidFill>
                          <a:latin typeface="Meiryo UI" panose="020B0604030504040204" pitchFamily="50" charset="-128"/>
                          <a:ea typeface="Meiryo UI" panose="020B0604030504040204" pitchFamily="50" charset="-128"/>
                        </a:rPr>
                        <a:t>■大阪府市等が持つ公有地等を開放し、企業等に非公道の実証実験フィールドを提供する</a:t>
                      </a: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4286214"/>
                  </a:ext>
                </a:extLst>
              </a:tr>
              <a:tr h="111942">
                <a:tc>
                  <a:txBody>
                    <a:bodyPr/>
                    <a:lstStyle/>
                    <a:p>
                      <a:pPr>
                        <a:spcBef>
                          <a:spcPts val="0"/>
                        </a:spcBef>
                      </a:pPr>
                      <a:r>
                        <a:rPr kumimoji="1" lang="ja-JP" altLang="en-US" sz="1200" b="1" u="none" dirty="0">
                          <a:solidFill>
                            <a:schemeClr val="tx1"/>
                          </a:solidFill>
                          <a:effectLst/>
                          <a:latin typeface="Meiryo UI" panose="020B0604030504040204" pitchFamily="50" charset="-128"/>
                          <a:ea typeface="Meiryo UI" panose="020B0604030504040204" pitchFamily="50" charset="-128"/>
                        </a:rPr>
                        <a:t>データヘルス</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spcBef>
                          <a:spcPts val="0"/>
                        </a:spcBef>
                      </a:pPr>
                      <a:r>
                        <a:rPr kumimoji="1" lang="ja-JP" altLang="en-US" sz="1000" u="none" dirty="0">
                          <a:solidFill>
                            <a:schemeClr val="tx1"/>
                          </a:solidFill>
                          <a:latin typeface="Meiryo UI" panose="020B0604030504040204" pitchFamily="50" charset="-128"/>
                          <a:ea typeface="Meiryo UI" panose="020B0604030504040204" pitchFamily="50" charset="-128"/>
                        </a:rPr>
                        <a:t>■データを活用した住民主体の健康づくりを促進するため、「アスマイル」の普及促進とともに、ライフステージを通じたデータの集約・健康施策への活用に取り組む</a:t>
                      </a:r>
                      <a:endParaRPr kumimoji="1" lang="en-US" altLang="ja-JP" sz="1000" u="none"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9400713"/>
                  </a:ext>
                </a:extLst>
              </a:tr>
              <a:tr h="0">
                <a:tc>
                  <a:txBody>
                    <a:bodyPr/>
                    <a:lstStyle/>
                    <a:p>
                      <a:pPr>
                        <a:spcBef>
                          <a:spcPts val="0"/>
                        </a:spcBef>
                      </a:pPr>
                      <a:r>
                        <a:rPr kumimoji="1" lang="ja-JP" altLang="en-US" sz="1200" b="1" u="none" dirty="0">
                          <a:solidFill>
                            <a:schemeClr val="tx1"/>
                          </a:solidFill>
                          <a:effectLst/>
                          <a:latin typeface="Meiryo UI" panose="020B0604030504040204" pitchFamily="50" charset="-128"/>
                          <a:ea typeface="Meiryo UI" panose="020B0604030504040204" pitchFamily="50" charset="-128"/>
                        </a:rPr>
                        <a:t>楽しいまちづくり</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spcBef>
                          <a:spcPts val="0"/>
                        </a:spcBef>
                      </a:pPr>
                      <a:r>
                        <a:rPr kumimoji="1" lang="ja-JP" altLang="en-US" sz="1000" u="none" dirty="0">
                          <a:solidFill>
                            <a:schemeClr val="tx1"/>
                          </a:solidFill>
                          <a:latin typeface="Meiryo UI" panose="020B0604030504040204" pitchFamily="50" charset="-128"/>
                          <a:ea typeface="Meiryo UI" panose="020B0604030504040204" pitchFamily="50" charset="-128"/>
                        </a:rPr>
                        <a:t>■テクノロジーをコンテンツ化し、フィールドを活用するプレーヤーを大阪に呼び込むため、事業者の提案を汲み取り、</a:t>
                      </a:r>
                      <a:r>
                        <a:rPr kumimoji="1" lang="ja-JP" altLang="en-US" sz="1000" i="1" u="none" dirty="0">
                          <a:solidFill>
                            <a:schemeClr val="tx1"/>
                          </a:solidFill>
                          <a:latin typeface="Meiryo UI" panose="020B0604030504040204" pitchFamily="50" charset="-128"/>
                          <a:ea typeface="Meiryo UI" panose="020B0604030504040204" pitchFamily="50" charset="-128"/>
                        </a:rPr>
                        <a:t>マッチングや規制緩和等により事業展開を後押し</a:t>
                      </a:r>
                      <a:r>
                        <a:rPr kumimoji="1" lang="ja-JP" altLang="en-US" sz="1000" i="0" u="none" dirty="0">
                          <a:solidFill>
                            <a:schemeClr val="tx1"/>
                          </a:solidFill>
                          <a:latin typeface="Meiryo UI" panose="020B0604030504040204" pitchFamily="50" charset="-128"/>
                          <a:ea typeface="Meiryo UI" panose="020B0604030504040204" pitchFamily="50" charset="-128"/>
                        </a:rPr>
                        <a:t>する</a:t>
                      </a:r>
                      <a:endParaRPr kumimoji="1" lang="ja-JP" altLang="en-US" sz="1000" u="none"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2139077"/>
                  </a:ext>
                </a:extLst>
              </a:tr>
              <a:tr h="0">
                <a:tc>
                  <a:txBody>
                    <a:bodyPr/>
                    <a:lstStyle/>
                    <a:p>
                      <a:pPr>
                        <a:spcBef>
                          <a:spcPts val="0"/>
                        </a:spcBef>
                      </a:pPr>
                      <a:r>
                        <a:rPr kumimoji="1" lang="ja-JP" altLang="en-US" sz="1200" b="1" u="none" dirty="0">
                          <a:solidFill>
                            <a:schemeClr val="tx1"/>
                          </a:solidFill>
                          <a:effectLst/>
                          <a:latin typeface="Meiryo UI" panose="020B0604030504040204" pitchFamily="50" charset="-128"/>
                          <a:ea typeface="Meiryo UI" panose="020B0604030504040204" pitchFamily="50" charset="-128"/>
                        </a:rPr>
                        <a:t>キャッシュレス</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spcBef>
                          <a:spcPts val="0"/>
                        </a:spcBef>
                        <a:buFont typeface="Wingdings" panose="05000000000000000000" pitchFamily="2" charset="2"/>
                        <a:buNone/>
                      </a:pPr>
                      <a:r>
                        <a:rPr kumimoji="1" lang="ja-JP" altLang="en-US" sz="1000" u="none" dirty="0">
                          <a:solidFill>
                            <a:schemeClr val="tx1"/>
                          </a:solidFill>
                          <a:latin typeface="Meiryo UI" panose="020B0604030504040204" pitchFamily="50" charset="-128"/>
                          <a:ea typeface="Meiryo UI" panose="020B0604030504040204" pitchFamily="50" charset="-128"/>
                        </a:rPr>
                        <a:t>■国やキャッシュレス事業者等とも連携しながら、啓発活動の実施などによりキャッシュレス化を推進する</a:t>
                      </a:r>
                      <a:endParaRPr kumimoji="1" lang="en-US" altLang="ja-JP" sz="1000" u="none"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8763440"/>
                  </a:ext>
                </a:extLst>
              </a:tr>
              <a:tr h="0">
                <a:tc>
                  <a:txBody>
                    <a:bodyPr/>
                    <a:lstStyle/>
                    <a:p>
                      <a:pPr>
                        <a:spcBef>
                          <a:spcPts val="0"/>
                        </a:spcBef>
                      </a:pPr>
                      <a:r>
                        <a:rPr kumimoji="1" lang="ja-JP" altLang="en-US" sz="1200" b="1" u="none" dirty="0">
                          <a:solidFill>
                            <a:schemeClr val="tx1"/>
                          </a:solidFill>
                          <a:effectLst/>
                          <a:latin typeface="Meiryo UI" panose="020B0604030504040204" pitchFamily="50" charset="-128"/>
                          <a:ea typeface="Meiryo UI" panose="020B0604030504040204" pitchFamily="50" charset="-128"/>
                        </a:rPr>
                        <a:t>防災</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spcBef>
                          <a:spcPts val="0"/>
                        </a:spcBef>
                        <a:buFont typeface="Wingdings" panose="05000000000000000000" pitchFamily="2" charset="2"/>
                        <a:buNone/>
                      </a:pPr>
                      <a:r>
                        <a:rPr kumimoji="1" lang="ja-JP" altLang="en-US" sz="1000" u="none" dirty="0">
                          <a:solidFill>
                            <a:schemeClr val="tx1"/>
                          </a:solidFill>
                          <a:latin typeface="Meiryo UI" panose="020B0604030504040204" pitchFamily="50" charset="-128"/>
                          <a:ea typeface="Meiryo UI" panose="020B0604030504040204" pitchFamily="50" charset="-128"/>
                        </a:rPr>
                        <a:t>■住民一人一人がおかれた状況を認識し、適切な行動がとれるよう、テクノロジーの活用によって、個人の行動変容を支援する</a:t>
                      </a:r>
                      <a:endParaRPr kumimoji="1" lang="en-US" altLang="ja-JP" sz="1000" u="none"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9683484"/>
                  </a:ext>
                </a:extLst>
              </a:tr>
              <a:tr h="0">
                <a:tc>
                  <a:txBody>
                    <a:bodyPr/>
                    <a:lstStyle/>
                    <a:p>
                      <a:pPr>
                        <a:spcBef>
                          <a:spcPts val="0"/>
                        </a:spcBef>
                      </a:pPr>
                      <a:r>
                        <a:rPr kumimoji="1" lang="ja-JP" altLang="en-US" sz="1200" b="1" u="none" dirty="0">
                          <a:solidFill>
                            <a:schemeClr val="tx1"/>
                          </a:solidFill>
                          <a:effectLst/>
                          <a:latin typeface="Meiryo UI" panose="020B0604030504040204" pitchFamily="50" charset="-128"/>
                          <a:ea typeface="Meiryo UI" panose="020B0604030504040204" pitchFamily="50" charset="-128"/>
                        </a:rPr>
                        <a:t>教育</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spcBef>
                          <a:spcPts val="0"/>
                        </a:spcBef>
                        <a:buFont typeface="Wingdings" panose="05000000000000000000" pitchFamily="2" charset="2"/>
                        <a:buNone/>
                      </a:pPr>
                      <a:r>
                        <a:rPr kumimoji="1" lang="ja-JP" altLang="en-US" sz="1000" u="none" dirty="0">
                          <a:solidFill>
                            <a:schemeClr val="tx1"/>
                          </a:solidFill>
                          <a:latin typeface="Meiryo UI" panose="020B0604030504040204" pitchFamily="50" charset="-128"/>
                          <a:ea typeface="Meiryo UI" panose="020B0604030504040204" pitchFamily="50" charset="-128"/>
                        </a:rPr>
                        <a:t>■学習者の視点から教育の質を向上させるべく、個別最適学習を重点的に検討する</a:t>
                      </a:r>
                      <a:endParaRPr kumimoji="1" lang="en-US" altLang="ja-JP" sz="1000" u="none"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2050746"/>
                  </a:ext>
                </a:extLst>
              </a:tr>
              <a:tr h="428893">
                <a:tc>
                  <a:txBody>
                    <a:bodyPr/>
                    <a:lstStyle/>
                    <a:p>
                      <a:pPr>
                        <a:spcBef>
                          <a:spcPts val="0"/>
                        </a:spcBef>
                      </a:pPr>
                      <a:r>
                        <a:rPr kumimoji="1" lang="ja-JP" altLang="en-US" sz="1200" b="1" u="none" dirty="0">
                          <a:solidFill>
                            <a:schemeClr val="tx1"/>
                          </a:solidFill>
                          <a:effectLst/>
                          <a:latin typeface="Meiryo UI" panose="020B0604030504040204" pitchFamily="50" charset="-128"/>
                          <a:ea typeface="Meiryo UI" panose="020B0604030504040204" pitchFamily="50" charset="-128"/>
                        </a:rPr>
                        <a:t>行政</a:t>
                      </a:r>
                      <a:r>
                        <a:rPr kumimoji="1" lang="en-US" altLang="ja-JP" sz="1200" b="1" u="none" dirty="0">
                          <a:solidFill>
                            <a:schemeClr val="tx1"/>
                          </a:solidFill>
                          <a:effectLst/>
                          <a:latin typeface="Meiryo UI" panose="020B0604030504040204" pitchFamily="50" charset="-128"/>
                          <a:ea typeface="Meiryo UI" panose="020B0604030504040204" pitchFamily="50" charset="-128"/>
                        </a:rPr>
                        <a:t>DX</a:t>
                      </a:r>
                      <a:endParaRPr kumimoji="1" lang="ja-JP" altLang="en-US" sz="1200" b="1" u="non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lgn="l">
                        <a:spcBef>
                          <a:spcPts val="0"/>
                        </a:spcBef>
                      </a:pPr>
                      <a:r>
                        <a:rPr kumimoji="1" lang="ja-JP" altLang="en-US" sz="1000" u="none" dirty="0">
                          <a:solidFill>
                            <a:schemeClr val="tx1"/>
                          </a:solidFill>
                          <a:latin typeface="Meiryo UI" panose="020B0604030504040204" pitchFamily="50" charset="-128"/>
                          <a:ea typeface="Meiryo UI" panose="020B0604030504040204" pitchFamily="50" charset="-128"/>
                        </a:rPr>
                        <a:t>■</a:t>
                      </a:r>
                      <a:r>
                        <a:rPr kumimoji="1" lang="en-US" altLang="ja-JP" sz="1000" u="none" dirty="0">
                          <a:solidFill>
                            <a:schemeClr val="tx1"/>
                          </a:solidFill>
                          <a:latin typeface="Meiryo UI" panose="020B0604030504040204" pitchFamily="50" charset="-128"/>
                          <a:ea typeface="Meiryo UI" panose="020B0604030504040204" pitchFamily="50" charset="-128"/>
                        </a:rPr>
                        <a:t>3</a:t>
                      </a:r>
                      <a:r>
                        <a:rPr kumimoji="1" lang="ja-JP" altLang="en-US" sz="1000" u="none" dirty="0" err="1">
                          <a:solidFill>
                            <a:schemeClr val="tx1"/>
                          </a:solidFill>
                          <a:latin typeface="Meiryo UI" panose="020B0604030504040204" pitchFamily="50" charset="-128"/>
                          <a:ea typeface="Meiryo UI" panose="020B0604030504040204" pitchFamily="50" charset="-128"/>
                        </a:rPr>
                        <a:t>つの</a:t>
                      </a:r>
                      <a:r>
                        <a:rPr kumimoji="1" lang="ja-JP" altLang="en-US" sz="1000" u="none" dirty="0">
                          <a:solidFill>
                            <a:schemeClr val="tx1"/>
                          </a:solidFill>
                          <a:latin typeface="Meiryo UI" panose="020B0604030504040204" pitchFamily="50" charset="-128"/>
                          <a:ea typeface="Meiryo UI" panose="020B0604030504040204" pitchFamily="50" charset="-128"/>
                        </a:rPr>
                        <a:t>レスの推進：はんこレス、ペーパーレスは全庁的な業務フローの棚卸しや検証</a:t>
                      </a:r>
                      <a:r>
                        <a:rPr kumimoji="1" lang="en-US" altLang="ja-JP" sz="1000" u="none" dirty="0">
                          <a:solidFill>
                            <a:schemeClr val="tx1"/>
                          </a:solidFill>
                          <a:latin typeface="Meiryo UI" panose="020B0604030504040204" pitchFamily="50" charset="-128"/>
                          <a:ea typeface="Meiryo UI" panose="020B0604030504040204" pitchFamily="50" charset="-128"/>
                        </a:rPr>
                        <a:t>(BPR)</a:t>
                      </a:r>
                      <a:r>
                        <a:rPr kumimoji="1" lang="ja-JP" altLang="en-US" sz="1000" u="none" dirty="0">
                          <a:solidFill>
                            <a:schemeClr val="tx1"/>
                          </a:solidFill>
                          <a:latin typeface="Meiryo UI" panose="020B0604030504040204" pitchFamily="50" charset="-128"/>
                          <a:ea typeface="Meiryo UI" panose="020B0604030504040204" pitchFamily="50" charset="-128"/>
                        </a:rPr>
                        <a:t>を行い、並行して、できるところから導入していく。キャッシュレスは、インバウンドに効果的な大規模集客施設からキャッシュレスの導入を検討するとともに手数料等について、府の本庁の納付窓口で先行して実施する</a:t>
                      </a:r>
                      <a:endParaRPr kumimoji="1" lang="en-US" altLang="ja-JP" sz="1000" u="none" dirty="0">
                        <a:solidFill>
                          <a:schemeClr val="tx1"/>
                        </a:solidFill>
                        <a:latin typeface="Meiryo UI" panose="020B0604030504040204" pitchFamily="50" charset="-128"/>
                        <a:ea typeface="Meiryo UI" panose="020B0604030504040204" pitchFamily="50" charset="-128"/>
                      </a:endParaRPr>
                    </a:p>
                    <a:p>
                      <a:pPr marL="0" indent="0" algn="l">
                        <a:spcBef>
                          <a:spcPts val="0"/>
                        </a:spcBef>
                      </a:pPr>
                      <a:r>
                        <a:rPr kumimoji="1" lang="ja-JP" altLang="en-US" sz="1000" u="none" dirty="0">
                          <a:solidFill>
                            <a:schemeClr val="tx1"/>
                          </a:solidFill>
                          <a:latin typeface="Meiryo UI" panose="020B0604030504040204" pitchFamily="50" charset="-128"/>
                          <a:ea typeface="Meiryo UI" panose="020B0604030504040204" pitchFamily="50" charset="-128"/>
                        </a:rPr>
                        <a:t>■テレワーク：庁内での本格導入に向けた環境整備とともに、府域全体での普及促進を行う</a:t>
                      </a: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4770819"/>
                  </a:ext>
                </a:extLst>
              </a:tr>
            </a:tbl>
          </a:graphicData>
        </a:graphic>
      </p:graphicFrame>
      <p:sp>
        <p:nvSpPr>
          <p:cNvPr id="21" name="正方形/長方形 20">
            <a:extLst>
              <a:ext uri="{FF2B5EF4-FFF2-40B4-BE49-F238E27FC236}">
                <a16:creationId xmlns:a16="http://schemas.microsoft.com/office/drawing/2014/main" id="{BB4C5A71-B52A-4150-9AEB-96760F8651C5}"/>
              </a:ext>
            </a:extLst>
          </p:cNvPr>
          <p:cNvSpPr/>
          <p:nvPr/>
        </p:nvSpPr>
        <p:spPr>
          <a:xfrm>
            <a:off x="353430" y="2013088"/>
            <a:ext cx="4068000" cy="239364"/>
          </a:xfrm>
          <a:prstGeom prst="rect">
            <a:avLst/>
          </a:prstGeom>
          <a:noFill/>
        </p:spPr>
        <p:txBody>
          <a:bodyPr wrap="square" lIns="36000" tIns="36000" rIns="36000" bIns="3600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14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○住民の生活の質（</a:t>
            </a:r>
            <a:r>
              <a:rPr kumimoji="0" lang="en-US" altLang="ja-JP" sz="1400" b="1" i="0" u="none" strike="noStrike" kern="1200" cap="none" spc="-14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0" lang="ja-JP" altLang="en-US" sz="1400" b="1" i="0" u="none" strike="noStrike" kern="1200" cap="none" spc="-14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）向上の具体化に向けた取組み</a:t>
            </a:r>
            <a:endParaRPr kumimoji="0" lang="en-US" altLang="ja-JP" sz="1400" b="1" i="0" u="none" strike="noStrike" kern="1200" cap="none" spc="-14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p:cNvSpPr/>
          <p:nvPr/>
        </p:nvSpPr>
        <p:spPr>
          <a:xfrm>
            <a:off x="373625" y="1038136"/>
            <a:ext cx="8436077" cy="972950"/>
          </a:xfrm>
          <a:prstGeom prst="rect">
            <a:avLst/>
          </a:prstGeom>
        </p:spPr>
        <p:txBody>
          <a:bodyPr wrap="square" lIns="36000" tIns="36000" rIns="36000" bIns="3600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戦略の対象は行政のあらゆる分野にわたるが、効率的・効果的に進めるため取り組むべきテーマを設定。</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行政自らの</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0" lang="ja-JP" altLang="en-US"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さらに地域の</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を推進し、企業の</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と相まって、都市全体の</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0" lang="ja-JP" altLang="en-US"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へと</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つなげていく。</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また、「人間」が中心、「住民」が主役のスマートシティを実現する取組みとして、先端技術を活用して「住民の行動変容」をいかに支援するかという視点（住民モード）を踏まえた取組みも進める。</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3043764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｜３）データ活用の推進</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28"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DAA5FC3F-BA1C-4387-82C1-AA2ACF820420}"/>
              </a:ext>
            </a:extLst>
          </p:cNvPr>
          <p:cNvSpPr txBox="1"/>
          <p:nvPr/>
        </p:nvSpPr>
        <p:spPr>
          <a:xfrm>
            <a:off x="92765" y="679546"/>
            <a:ext cx="2598184"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③データ標準化の推進</a:t>
            </a:r>
          </a:p>
        </p:txBody>
      </p:sp>
      <p:sp>
        <p:nvSpPr>
          <p:cNvPr id="12" name="テキスト ボックス 11">
            <a:extLst>
              <a:ext uri="{FF2B5EF4-FFF2-40B4-BE49-F238E27FC236}">
                <a16:creationId xmlns:a16="http://schemas.microsoft.com/office/drawing/2014/main" id="{C3B01A1E-1C50-4E80-9699-F6AFA005FEA3}"/>
              </a:ext>
            </a:extLst>
          </p:cNvPr>
          <p:cNvSpPr txBox="1"/>
          <p:nvPr/>
        </p:nvSpPr>
        <p:spPr>
          <a:xfrm>
            <a:off x="190650" y="1082892"/>
            <a:ext cx="8798803" cy="276998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これまでにない新たな公共サービスに変革するためには、各部局が縦割りで保有する各種データに横串しをさし、様々な組み合わせで利用することが鍵となる。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本市内部全体でのデータ活用をさらに促進するためには、これまで各種システムごとに定めていたデータのあり方を見直し、外部データとの連携を意図したデータの整理並びに標準化が必要となる。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今後、国において、住所をはじめとする各種データの標準形式を定めることが進められる予定であり、このデータ標準化の動向を注視しつつ、</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本市におけるデータ標準化の検討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また、可能なデータを外部に公開することによって、民間企業等が活用し、新たな公共サービスへの変革が期待されている。情報セキュリティ対策を適切に講じたうえで、</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システムを通じて円滑なデータ活用を可能とするための仕組みとして</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API</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によるデータ連携の検討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p:txBody>
      </p:sp>
      <p:pic>
        <p:nvPicPr>
          <p:cNvPr id="8" name="図 7">
            <a:extLst>
              <a:ext uri="{FF2B5EF4-FFF2-40B4-BE49-F238E27FC236}">
                <a16:creationId xmlns:a16="http://schemas.microsoft.com/office/drawing/2014/main" id="{B38051F8-C7EC-47BE-B3BC-DBCC8DB7021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890635" y="4843792"/>
            <a:ext cx="1885147" cy="1475035"/>
          </a:xfrm>
          <a:prstGeom prst="rect">
            <a:avLst/>
          </a:prstGeom>
        </p:spPr>
      </p:pic>
      <p:sp>
        <p:nvSpPr>
          <p:cNvPr id="10" name="正方形/長方形 9">
            <a:extLst>
              <a:ext uri="{FF2B5EF4-FFF2-40B4-BE49-F238E27FC236}">
                <a16:creationId xmlns:a16="http://schemas.microsoft.com/office/drawing/2014/main" id="{99A9584B-0A2E-4268-956C-CD98A84532AE}"/>
              </a:ext>
            </a:extLst>
          </p:cNvPr>
          <p:cNvSpPr/>
          <p:nvPr/>
        </p:nvSpPr>
        <p:spPr bwMode="auto">
          <a:xfrm>
            <a:off x="325964" y="4792532"/>
            <a:ext cx="1886894" cy="1534442"/>
          </a:xfrm>
          <a:prstGeom prst="rect">
            <a:avLst/>
          </a:prstGeom>
          <a:solidFill>
            <a:schemeClr val="bg1">
              <a:lumMod val="95000"/>
            </a:schemeClr>
          </a:solidFill>
          <a:ln>
            <a:noFill/>
          </a:ln>
          <a:effectLst/>
        </p:spPr>
        <p:txBody>
          <a:bodyPr vert="horz" wrap="square" lIns="0" tIns="0" rIns="0" bIns="0" numCol="1" rtlCol="0" anchor="t" anchorCtr="0" compatLnSpc="1">
            <a:prstTxWarp prst="textNoShape">
              <a:avLst/>
            </a:prstTxWarp>
            <a:no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11" name="テキスト ボックス 10">
            <a:extLst>
              <a:ext uri="{FF2B5EF4-FFF2-40B4-BE49-F238E27FC236}">
                <a16:creationId xmlns:a16="http://schemas.microsoft.com/office/drawing/2014/main" id="{60163D1C-529F-4098-B042-8B9793F1DD81}"/>
              </a:ext>
            </a:extLst>
          </p:cNvPr>
          <p:cNvSpPr txBox="1"/>
          <p:nvPr/>
        </p:nvSpPr>
        <p:spPr>
          <a:xfrm>
            <a:off x="7018762" y="4435912"/>
            <a:ext cx="2045302" cy="40203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▼企画立案の検討資料として活用し、</a:t>
            </a:r>
            <a:r>
              <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EBPM</a:t>
            </a: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推進につなげる</a:t>
            </a:r>
          </a:p>
        </p:txBody>
      </p:sp>
      <p:pic>
        <p:nvPicPr>
          <p:cNvPr id="13" name="図 12">
            <a:extLst>
              <a:ext uri="{FF2B5EF4-FFF2-40B4-BE49-F238E27FC236}">
                <a16:creationId xmlns:a16="http://schemas.microsoft.com/office/drawing/2014/main" id="{889D1CF8-E580-4B7A-9800-B703221C90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54341" y="4817927"/>
            <a:ext cx="601362" cy="601362"/>
          </a:xfrm>
          <a:prstGeom prst="rect">
            <a:avLst/>
          </a:prstGeom>
        </p:spPr>
      </p:pic>
      <p:pic>
        <p:nvPicPr>
          <p:cNvPr id="14" name="図 13">
            <a:extLst>
              <a:ext uri="{FF2B5EF4-FFF2-40B4-BE49-F238E27FC236}">
                <a16:creationId xmlns:a16="http://schemas.microsoft.com/office/drawing/2014/main" id="{C7E4D298-01CE-4B83-A178-E4A0A5AE677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74512" y="5339986"/>
            <a:ext cx="979403" cy="979403"/>
          </a:xfrm>
          <a:prstGeom prst="rect">
            <a:avLst/>
          </a:prstGeom>
        </p:spPr>
      </p:pic>
      <p:sp>
        <p:nvSpPr>
          <p:cNvPr id="15" name="二等辺三角形 14">
            <a:extLst>
              <a:ext uri="{FF2B5EF4-FFF2-40B4-BE49-F238E27FC236}">
                <a16:creationId xmlns:a16="http://schemas.microsoft.com/office/drawing/2014/main" id="{A300071A-9314-4335-B03E-047884866816}"/>
              </a:ext>
            </a:extLst>
          </p:cNvPr>
          <p:cNvSpPr/>
          <p:nvPr/>
        </p:nvSpPr>
        <p:spPr bwMode="auto">
          <a:xfrm rot="5400000">
            <a:off x="6658687" y="5459250"/>
            <a:ext cx="554571" cy="180020"/>
          </a:xfrm>
          <a:prstGeom prst="triangle">
            <a:avLst/>
          </a:prstGeom>
          <a:solidFill>
            <a:srgbClr val="5AB3BA"/>
          </a:solidFill>
          <a:ln w="38100">
            <a:noFill/>
          </a:ln>
          <a:effectLst/>
        </p:spPr>
        <p:txBody>
          <a:bodyPr vert="horz" wrap="square" lIns="108000" tIns="0" rIns="0" bIns="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1" i="0" u="none" strike="noStrike" kern="1200" cap="none" spc="0" normalizeH="0" baseline="0" noProof="0" dirty="0">
              <a:ln>
                <a:noFill/>
              </a:ln>
              <a:solidFill>
                <a:prstClr val="black"/>
              </a:solidFill>
              <a:effectLst/>
              <a:uLnTx/>
              <a:uFillTx/>
              <a:latin typeface="Arial" charset="0"/>
              <a:ea typeface="Meiryo UI"/>
              <a:cs typeface="メイリオ" pitchFamily="50" charset="-128"/>
            </a:endParaRPr>
          </a:p>
        </p:txBody>
      </p:sp>
      <p:sp>
        <p:nvSpPr>
          <p:cNvPr id="16" name="テキスト ボックス 15">
            <a:extLst>
              <a:ext uri="{FF2B5EF4-FFF2-40B4-BE49-F238E27FC236}">
                <a16:creationId xmlns:a16="http://schemas.microsoft.com/office/drawing/2014/main" id="{5D79548E-C377-45BF-BC12-10246BB7E55B}"/>
              </a:ext>
            </a:extLst>
          </p:cNvPr>
          <p:cNvSpPr txBox="1"/>
          <p:nvPr/>
        </p:nvSpPr>
        <p:spPr>
          <a:xfrm>
            <a:off x="4898344" y="4424288"/>
            <a:ext cx="1960144"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▼整形及び結合したデータをグラフやマップ等に可視化</a:t>
            </a:r>
            <a:endPar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endParaRPr>
          </a:p>
        </p:txBody>
      </p:sp>
      <p:sp>
        <p:nvSpPr>
          <p:cNvPr id="17" name="二等辺三角形 16">
            <a:extLst>
              <a:ext uri="{FF2B5EF4-FFF2-40B4-BE49-F238E27FC236}">
                <a16:creationId xmlns:a16="http://schemas.microsoft.com/office/drawing/2014/main" id="{19BDC7EB-B528-4A8A-B104-1E5F4D9F0B13}"/>
              </a:ext>
            </a:extLst>
          </p:cNvPr>
          <p:cNvSpPr/>
          <p:nvPr/>
        </p:nvSpPr>
        <p:spPr bwMode="auto">
          <a:xfrm rot="5400000">
            <a:off x="4453683" y="5459250"/>
            <a:ext cx="554571" cy="180020"/>
          </a:xfrm>
          <a:prstGeom prst="triangle">
            <a:avLst/>
          </a:prstGeom>
          <a:solidFill>
            <a:srgbClr val="5AB3BA"/>
          </a:solidFill>
          <a:ln w="38100">
            <a:noFill/>
          </a:ln>
          <a:effectLst/>
        </p:spPr>
        <p:txBody>
          <a:bodyPr vert="horz" wrap="square" lIns="108000" tIns="0" rIns="0" bIns="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1" i="0" u="none" strike="noStrike" kern="1200" cap="none" spc="0" normalizeH="0" baseline="0" noProof="0" dirty="0">
              <a:ln>
                <a:noFill/>
              </a:ln>
              <a:solidFill>
                <a:prstClr val="black"/>
              </a:solidFill>
              <a:effectLst/>
              <a:uLnTx/>
              <a:uFillTx/>
              <a:latin typeface="Arial" charset="0"/>
              <a:ea typeface="Meiryo UI"/>
              <a:cs typeface="メイリオ" pitchFamily="50" charset="-128"/>
            </a:endParaRPr>
          </a:p>
        </p:txBody>
      </p:sp>
      <p:sp>
        <p:nvSpPr>
          <p:cNvPr id="18" name="二等辺三角形 17">
            <a:extLst>
              <a:ext uri="{FF2B5EF4-FFF2-40B4-BE49-F238E27FC236}">
                <a16:creationId xmlns:a16="http://schemas.microsoft.com/office/drawing/2014/main" id="{3E84E849-4D59-4EC3-93C1-4CE38E12FCA0}"/>
              </a:ext>
            </a:extLst>
          </p:cNvPr>
          <p:cNvSpPr/>
          <p:nvPr/>
        </p:nvSpPr>
        <p:spPr bwMode="auto">
          <a:xfrm rot="5400000">
            <a:off x="2151715" y="5459249"/>
            <a:ext cx="554571" cy="180020"/>
          </a:xfrm>
          <a:prstGeom prst="triangle">
            <a:avLst/>
          </a:prstGeom>
          <a:solidFill>
            <a:srgbClr val="5AB3BA"/>
          </a:solidFill>
          <a:ln w="38100">
            <a:noFill/>
          </a:ln>
          <a:effectLst/>
        </p:spPr>
        <p:txBody>
          <a:bodyPr vert="horz" wrap="square" lIns="108000" tIns="0" rIns="0" bIns="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1" i="0" u="none" strike="noStrike" kern="1200" cap="none" spc="0" normalizeH="0" baseline="0" noProof="0" dirty="0">
              <a:ln>
                <a:noFill/>
              </a:ln>
              <a:solidFill>
                <a:prstClr val="black"/>
              </a:solidFill>
              <a:effectLst/>
              <a:uLnTx/>
              <a:uFillTx/>
              <a:latin typeface="Arial" charset="0"/>
              <a:ea typeface="Meiryo UI"/>
              <a:cs typeface="メイリオ" pitchFamily="50" charset="-128"/>
            </a:endParaRPr>
          </a:p>
        </p:txBody>
      </p:sp>
      <p:sp>
        <p:nvSpPr>
          <p:cNvPr id="19" name="テキスト ボックス 18">
            <a:extLst>
              <a:ext uri="{FF2B5EF4-FFF2-40B4-BE49-F238E27FC236}">
                <a16:creationId xmlns:a16="http://schemas.microsoft.com/office/drawing/2014/main" id="{574DA8EA-2141-4F16-9168-F6137BC1B2BC}"/>
              </a:ext>
            </a:extLst>
          </p:cNvPr>
          <p:cNvSpPr txBox="1"/>
          <p:nvPr/>
        </p:nvSpPr>
        <p:spPr>
          <a:xfrm>
            <a:off x="287335" y="4437224"/>
            <a:ext cx="1960144"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▼各所属が各々保有している、標準化されていない各データ</a:t>
            </a:r>
            <a:endPar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endParaRPr>
          </a:p>
        </p:txBody>
      </p:sp>
      <p:sp>
        <p:nvSpPr>
          <p:cNvPr id="20" name="正方形/長方形 19">
            <a:extLst>
              <a:ext uri="{FF2B5EF4-FFF2-40B4-BE49-F238E27FC236}">
                <a16:creationId xmlns:a16="http://schemas.microsoft.com/office/drawing/2014/main" id="{94546096-137C-4BB8-9177-181881B37D94}"/>
              </a:ext>
            </a:extLst>
          </p:cNvPr>
          <p:cNvSpPr/>
          <p:nvPr/>
        </p:nvSpPr>
        <p:spPr bwMode="auto">
          <a:xfrm>
            <a:off x="2624496" y="4817927"/>
            <a:ext cx="1886894" cy="1501461"/>
          </a:xfrm>
          <a:prstGeom prst="rect">
            <a:avLst/>
          </a:prstGeom>
          <a:solidFill>
            <a:schemeClr val="bg1">
              <a:lumMod val="95000"/>
            </a:schemeClr>
          </a:solidFill>
          <a:ln>
            <a:noFill/>
          </a:ln>
          <a:effectLst/>
        </p:spPr>
        <p:txBody>
          <a:bodyPr vert="horz" wrap="square" lIns="0" tIns="0" rIns="0" bIns="0" numCol="1" rtlCol="0" anchor="t" anchorCtr="0" compatLnSpc="1">
            <a:prstTxWarp prst="textNoShape">
              <a:avLst/>
            </a:prstTxWarp>
            <a:no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21" name="テキスト ボックス 20">
            <a:extLst>
              <a:ext uri="{FF2B5EF4-FFF2-40B4-BE49-F238E27FC236}">
                <a16:creationId xmlns:a16="http://schemas.microsoft.com/office/drawing/2014/main" id="{1CD6342E-A481-4EBB-844C-034E0D1D194C}"/>
              </a:ext>
            </a:extLst>
          </p:cNvPr>
          <p:cNvSpPr txBox="1"/>
          <p:nvPr/>
        </p:nvSpPr>
        <p:spPr>
          <a:xfrm>
            <a:off x="2624496" y="4437224"/>
            <a:ext cx="1960144"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a:t>
            </a:r>
            <a:r>
              <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BI</a:t>
            </a: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ツールを活用してデータを整形及び結合</a:t>
            </a:r>
            <a:endPar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endParaRPr>
          </a:p>
        </p:txBody>
      </p:sp>
      <p:pic>
        <p:nvPicPr>
          <p:cNvPr id="22" name="図 21">
            <a:extLst>
              <a:ext uri="{FF2B5EF4-FFF2-40B4-BE49-F238E27FC236}">
                <a16:creationId xmlns:a16="http://schemas.microsoft.com/office/drawing/2014/main" id="{19331236-C7E3-4456-8E7E-F49E50D87A9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7571"/>
          <a:stretch/>
        </p:blipFill>
        <p:spPr>
          <a:xfrm>
            <a:off x="337281" y="4816303"/>
            <a:ext cx="1565256" cy="666190"/>
          </a:xfrm>
          <a:prstGeom prst="rect">
            <a:avLst/>
          </a:prstGeom>
        </p:spPr>
      </p:pic>
      <p:pic>
        <p:nvPicPr>
          <p:cNvPr id="23" name="図 22">
            <a:extLst>
              <a:ext uri="{FF2B5EF4-FFF2-40B4-BE49-F238E27FC236}">
                <a16:creationId xmlns:a16="http://schemas.microsoft.com/office/drawing/2014/main" id="{DC850739-8B4F-4976-BF02-6DB6BB6FA62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36967" y="5138442"/>
            <a:ext cx="1108707" cy="1183172"/>
          </a:xfrm>
          <a:prstGeom prst="rect">
            <a:avLst/>
          </a:prstGeom>
        </p:spPr>
      </p:pic>
      <p:pic>
        <p:nvPicPr>
          <p:cNvPr id="24" name="図 23">
            <a:extLst>
              <a:ext uri="{FF2B5EF4-FFF2-40B4-BE49-F238E27FC236}">
                <a16:creationId xmlns:a16="http://schemas.microsoft.com/office/drawing/2014/main" id="{C27B8C1F-8966-456B-B219-5F483BA4DA1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b="-15188"/>
          <a:stretch/>
        </p:blipFill>
        <p:spPr>
          <a:xfrm>
            <a:off x="407632" y="5670811"/>
            <a:ext cx="1738042" cy="394001"/>
          </a:xfrm>
          <a:prstGeom prst="rect">
            <a:avLst/>
          </a:prstGeom>
        </p:spPr>
      </p:pic>
      <p:pic>
        <p:nvPicPr>
          <p:cNvPr id="25" name="図 24">
            <a:extLst>
              <a:ext uri="{FF2B5EF4-FFF2-40B4-BE49-F238E27FC236}">
                <a16:creationId xmlns:a16="http://schemas.microsoft.com/office/drawing/2014/main" id="{6D411598-725A-49C6-864F-C4DFF02688C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628421" y="4993517"/>
            <a:ext cx="1873959" cy="1131057"/>
          </a:xfrm>
          <a:prstGeom prst="rect">
            <a:avLst/>
          </a:prstGeom>
        </p:spPr>
      </p:pic>
      <p:sp>
        <p:nvSpPr>
          <p:cNvPr id="26" name="正方形/長方形 25">
            <a:extLst>
              <a:ext uri="{FF2B5EF4-FFF2-40B4-BE49-F238E27FC236}">
                <a16:creationId xmlns:a16="http://schemas.microsoft.com/office/drawing/2014/main" id="{977F87ED-A28E-4C47-9769-4515C9B67858}"/>
              </a:ext>
            </a:extLst>
          </p:cNvPr>
          <p:cNvSpPr/>
          <p:nvPr/>
        </p:nvSpPr>
        <p:spPr>
          <a:xfrm>
            <a:off x="3142053" y="6338221"/>
            <a:ext cx="2743778"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データ標準化と</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EBPM</a:t>
            </a:r>
            <a:endPar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7" name="図 26"/>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spTree>
    <p:extLst>
      <p:ext uri="{BB962C8B-B14F-4D97-AF65-F5344CB8AC3E}">
        <p14:creationId xmlns:p14="http://schemas.microsoft.com/office/powerpoint/2010/main" val="29331412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｜４）</a:t>
            </a:r>
            <a:r>
              <a:rPr lang="en-US" altLang="ja-JP" dirty="0"/>
              <a:t>ICT </a:t>
            </a:r>
            <a:r>
              <a:rPr lang="ja-JP" altLang="en-US" dirty="0"/>
              <a:t>を利用した行政サービスの強靭化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4"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CEBF61D6-B984-4626-92A9-52837C82F717}"/>
              </a:ext>
            </a:extLst>
          </p:cNvPr>
          <p:cNvSpPr txBox="1"/>
          <p:nvPr/>
        </p:nvSpPr>
        <p:spPr>
          <a:xfrm>
            <a:off x="92765" y="679546"/>
            <a:ext cx="2611106"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①防災・減災力の向上</a:t>
            </a:r>
          </a:p>
        </p:txBody>
      </p:sp>
      <p:sp>
        <p:nvSpPr>
          <p:cNvPr id="12" name="テキスト ボックス 11">
            <a:extLst>
              <a:ext uri="{FF2B5EF4-FFF2-40B4-BE49-F238E27FC236}">
                <a16:creationId xmlns:a16="http://schemas.microsoft.com/office/drawing/2014/main" id="{574746DC-158E-42DF-93A0-50FDF8E00B84}"/>
              </a:ext>
            </a:extLst>
          </p:cNvPr>
          <p:cNvSpPr txBox="1"/>
          <p:nvPr/>
        </p:nvSpPr>
        <p:spPr>
          <a:xfrm>
            <a:off x="190650" y="1082892"/>
            <a:ext cx="8798803" cy="284693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災害時の</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ICT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活用</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8288" marR="0" lvl="0" indent="-268288"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災害対応にあたる職員間での情報共有や市民への情報発信におけるコミュニケーション手段の多様化を図る必要があるため、本市では、</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特別職・幹部職員間のコミュニケーションツールの導入やクラウドサービスを活用した職員間での情報共有、</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SNS</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による災害情報の発信など、災害時の</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活用</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に向けて取り組んでいる。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防災情報システムの再構築</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8288" marR="0" lvl="0" indent="-268288"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災害発生時における迅速な初期初動に不可欠な災害情報の収集・分析・伝達と共有を目的として、防災情報システムの再構築</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を行う。再構築にあたっては、</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活用し、国やライフライン事業者とのシステム間連携、職員や自主防災組織等に対してスマートフォン等を用いた情報収集・伝達、電子地図上での様々な災害情報の重ね合わせによる分析機能等を導入する。</a:t>
            </a:r>
          </a:p>
        </p:txBody>
      </p:sp>
      <p:pic>
        <p:nvPicPr>
          <p:cNvPr id="8" name="図 7">
            <a:extLst>
              <a:ext uri="{FF2B5EF4-FFF2-40B4-BE49-F238E27FC236}">
                <a16:creationId xmlns:a16="http://schemas.microsoft.com/office/drawing/2014/main" id="{03E9060F-C5DA-47D8-84E2-95DC26E9DCC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693012" y="3929825"/>
            <a:ext cx="4111616" cy="2637188"/>
          </a:xfrm>
          <a:prstGeom prst="rect">
            <a:avLst/>
          </a:prstGeom>
        </p:spPr>
      </p:pic>
      <p:sp>
        <p:nvSpPr>
          <p:cNvPr id="10" name="テキスト ボックス 9">
            <a:extLst>
              <a:ext uri="{FF2B5EF4-FFF2-40B4-BE49-F238E27FC236}">
                <a16:creationId xmlns:a16="http://schemas.microsoft.com/office/drawing/2014/main" id="{EE508252-55FD-4CDF-B7B0-91E8C060F4DA}"/>
              </a:ext>
            </a:extLst>
          </p:cNvPr>
          <p:cNvSpPr txBox="1"/>
          <p:nvPr/>
        </p:nvSpPr>
        <p:spPr>
          <a:xfrm>
            <a:off x="190650" y="4005643"/>
            <a:ext cx="4511979" cy="170816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災害時における</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SNS</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の活用など情報収集・発信力及び情報共有手段の更なる強化</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8288" marR="0" lvl="0" indent="-268288" algn="l" defTabSz="4572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他都市における事例等を調査・研究し、</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災害時における</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SNS</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の活用など情報収集・発信力及び情報共有手段の更なる強化に向けた検討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p:txBody>
      </p:sp>
      <p:sp>
        <p:nvSpPr>
          <p:cNvPr id="11" name="正方形/長方形 10">
            <a:extLst>
              <a:ext uri="{FF2B5EF4-FFF2-40B4-BE49-F238E27FC236}">
                <a16:creationId xmlns:a16="http://schemas.microsoft.com/office/drawing/2014/main" id="{3184F74F-F384-4BE4-832E-BB675B1AE780}"/>
              </a:ext>
            </a:extLst>
          </p:cNvPr>
          <p:cNvSpPr/>
          <p:nvPr/>
        </p:nvSpPr>
        <p:spPr>
          <a:xfrm>
            <a:off x="5342306" y="6523371"/>
            <a:ext cx="2743778"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防災情報システム再構築</a:t>
            </a:r>
          </a:p>
        </p:txBody>
      </p:sp>
      <p:pic>
        <p:nvPicPr>
          <p:cNvPr id="13" name="図 1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00296" y="106967"/>
            <a:ext cx="422698" cy="489159"/>
          </a:xfrm>
          <a:prstGeom prst="rect">
            <a:avLst/>
          </a:prstGeom>
        </p:spPr>
      </p:pic>
    </p:spTree>
    <p:extLst>
      <p:ext uri="{BB962C8B-B14F-4D97-AF65-F5344CB8AC3E}">
        <p14:creationId xmlns:p14="http://schemas.microsoft.com/office/powerpoint/2010/main" val="765937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｜４）</a:t>
            </a:r>
            <a:r>
              <a:rPr lang="en-US" altLang="ja-JP" dirty="0"/>
              <a:t>ICT </a:t>
            </a:r>
            <a:r>
              <a:rPr lang="ja-JP" altLang="en-US" dirty="0"/>
              <a:t>を利用した行政サービスの強靭化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9"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CEBF61D6-B984-4626-92A9-52837C82F717}"/>
              </a:ext>
            </a:extLst>
          </p:cNvPr>
          <p:cNvSpPr txBox="1"/>
          <p:nvPr/>
        </p:nvSpPr>
        <p:spPr>
          <a:xfrm>
            <a:off x="92765" y="679546"/>
            <a:ext cx="3634504"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②災害に強い</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ICT</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インフラの整備</a:t>
            </a:r>
          </a:p>
        </p:txBody>
      </p:sp>
      <p:sp>
        <p:nvSpPr>
          <p:cNvPr id="12" name="テキスト ボックス 11">
            <a:extLst>
              <a:ext uri="{FF2B5EF4-FFF2-40B4-BE49-F238E27FC236}">
                <a16:creationId xmlns:a16="http://schemas.microsoft.com/office/drawing/2014/main" id="{574746DC-158E-42DF-93A0-50FDF8E00B84}"/>
              </a:ext>
            </a:extLst>
          </p:cNvPr>
          <p:cNvSpPr txBox="1"/>
          <p:nvPr/>
        </p:nvSpPr>
        <p:spPr>
          <a:xfrm>
            <a:off x="190650" y="1082892"/>
            <a:ext cx="8798803" cy="400109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クラウドサービスの活用を念頭に置いた</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ICT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インフラのあり方検討</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クラウドサービスは、必要な時に必要なリソースを柔軟かつ迅速に増減することが可能であり、また自動化された運用による運用負荷の軽減やシステム障害のリスク低減、複数地域のデータセンターを利用することによる耐災害性の確保等が期待されている。また、クラウドサービスは、単にインフラ（サーバ機能）を提供するものから、プラットフォーム（開発・稼働環境）を提供するものに変遷しており、アプリケーション開発の効率化と環境構築・開発・運用保守の効率化及び自動化に役立つソリューションとなっている。</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本市の各情報システムにクラウドサービスを活用することを念頭に、それに伴う情報セキュリティ、イントラネットワーク 、業務で利用する端末環境等の見直しを行うなど、次世代を見据え、本市における</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インフラのあり方について検討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ICT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インフラの耐災害性の向上</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災害発生時等の非常時における迅速な対応、各種業務の継続を実現するためには、各業務の下支えとなる</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インフラの耐災害性の向上が不可欠である。本市では、前述のクラウドサービスの活用のほか、イントラネットワーク基盤の耐災害性の向上、テレワーク環境の整備や</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BYOD</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の活用を積極的に推奨するなど、</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場所に制約されない新しい業務スタイルへの変革を進めるとともに、本市</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インフラの耐災害性の向上に取り組む</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a:t>
            </a:r>
          </a:p>
        </p:txBody>
      </p:sp>
      <p:pic>
        <p:nvPicPr>
          <p:cNvPr id="8" name="図 7">
            <a:extLst>
              <a:ext uri="{FF2B5EF4-FFF2-40B4-BE49-F238E27FC236}">
                <a16:creationId xmlns:a16="http://schemas.microsoft.com/office/drawing/2014/main" id="{7711FD60-7CCE-40B8-98E5-91A2248D664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54902" y="5302684"/>
            <a:ext cx="1151814" cy="819068"/>
          </a:xfrm>
          <a:prstGeom prst="rect">
            <a:avLst/>
          </a:prstGeom>
        </p:spPr>
      </p:pic>
      <p:sp>
        <p:nvSpPr>
          <p:cNvPr id="10" name="楕円 9">
            <a:extLst>
              <a:ext uri="{FF2B5EF4-FFF2-40B4-BE49-F238E27FC236}">
                <a16:creationId xmlns:a16="http://schemas.microsoft.com/office/drawing/2014/main" id="{288BDFC9-C064-4D26-BE0F-198C56611E7E}"/>
              </a:ext>
            </a:extLst>
          </p:cNvPr>
          <p:cNvSpPr/>
          <p:nvPr/>
        </p:nvSpPr>
        <p:spPr bwMode="auto">
          <a:xfrm>
            <a:off x="1354888" y="6271752"/>
            <a:ext cx="5810179" cy="506367"/>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softEdge rad="63500"/>
          </a:effectLst>
        </p:spPr>
        <p:style>
          <a:lnRef idx="0">
            <a:scrgbClr r="0" g="0" b="0"/>
          </a:lnRef>
          <a:fillRef idx="0">
            <a:scrgbClr r="0" g="0" b="0"/>
          </a:fillRef>
          <a:effectRef idx="0">
            <a:scrgbClr r="0" g="0" b="0"/>
          </a:effectRef>
          <a:fontRef idx="minor">
            <a:schemeClr val="lt1"/>
          </a:fontRef>
        </p:style>
        <p:txBody>
          <a:bodyPr vert="horz" wrap="square" lIns="0" tIns="0" rIns="0" bIns="0" numCol="1" rtlCol="0" anchor="t" anchorCtr="0" compatLnSpc="1">
            <a:prstTxWarp prst="textNoShape">
              <a:avLst/>
            </a:prstTxWarp>
            <a:spAutoFit/>
          </a:bodyPr>
          <a:lstStyle/>
          <a:p>
            <a:pPr marL="0" marR="0" lvl="0" indent="0" algn="ctr" defTabSz="914400" rtl="0" eaLnBrk="1" fontAlgn="base" latinLnBrk="0" hangingPunct="1">
              <a:lnSpc>
                <a:spcPct val="140000"/>
              </a:lnSpc>
              <a:spcBef>
                <a:spcPct val="10000"/>
              </a:spcBef>
              <a:spcAft>
                <a:spcPct val="0"/>
              </a:spcAft>
              <a:buClrTx/>
              <a:buSzTx/>
              <a:buFontTx/>
              <a:buNone/>
              <a:tabLst/>
              <a:defRPr/>
            </a:pPr>
            <a:r>
              <a:rPr kumimoji="1" lang="ja-JP" altLang="en-US" sz="1800" b="0" i="0" u="none" strike="noStrike" kern="1200" cap="none" spc="0" normalizeH="0" baseline="0" noProof="0" dirty="0">
                <a:ln>
                  <a:noFill/>
                </a:ln>
                <a:solidFill>
                  <a:srgbClr val="4D4D4D"/>
                </a:solidFill>
                <a:effectLst/>
                <a:uLnTx/>
                <a:uFillTx/>
                <a:latin typeface="Arial" charset="0"/>
                <a:ea typeface="メイリオ" pitchFamily="50" charset="-128"/>
                <a:cs typeface="メイリオ" pitchFamily="50" charset="-128"/>
              </a:rPr>
              <a:t>ネットワーク基盤</a:t>
            </a:r>
          </a:p>
        </p:txBody>
      </p:sp>
      <p:sp>
        <p:nvSpPr>
          <p:cNvPr id="11" name="正方形/長方形 10">
            <a:extLst>
              <a:ext uri="{FF2B5EF4-FFF2-40B4-BE49-F238E27FC236}">
                <a16:creationId xmlns:a16="http://schemas.microsoft.com/office/drawing/2014/main" id="{76AA156E-73CA-4F17-9050-23351DA57DC1}"/>
              </a:ext>
            </a:extLst>
          </p:cNvPr>
          <p:cNvSpPr/>
          <p:nvPr/>
        </p:nvSpPr>
        <p:spPr>
          <a:xfrm>
            <a:off x="2103081" y="6061810"/>
            <a:ext cx="1874968"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大容量の通信需要に対応</a:t>
            </a:r>
          </a:p>
        </p:txBody>
      </p:sp>
      <p:pic>
        <p:nvPicPr>
          <p:cNvPr id="13" name="図 12">
            <a:extLst>
              <a:ext uri="{FF2B5EF4-FFF2-40B4-BE49-F238E27FC236}">
                <a16:creationId xmlns:a16="http://schemas.microsoft.com/office/drawing/2014/main" id="{2BB93DCD-B9C3-4456-A684-85DB95FD6F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8544" y="5179071"/>
            <a:ext cx="936000" cy="936000"/>
          </a:xfrm>
          <a:prstGeom prst="rect">
            <a:avLst/>
          </a:prstGeom>
        </p:spPr>
      </p:pic>
      <p:pic>
        <p:nvPicPr>
          <p:cNvPr id="14" name="図 13">
            <a:extLst>
              <a:ext uri="{FF2B5EF4-FFF2-40B4-BE49-F238E27FC236}">
                <a16:creationId xmlns:a16="http://schemas.microsoft.com/office/drawing/2014/main" id="{DA7F9D0D-9311-4438-91DD-29EE1CAF24D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84955" y="5179071"/>
            <a:ext cx="1304024" cy="936000"/>
          </a:xfrm>
          <a:prstGeom prst="rect">
            <a:avLst/>
          </a:prstGeom>
        </p:spPr>
      </p:pic>
      <p:pic>
        <p:nvPicPr>
          <p:cNvPr id="15" name="図 14">
            <a:extLst>
              <a:ext uri="{FF2B5EF4-FFF2-40B4-BE49-F238E27FC236}">
                <a16:creationId xmlns:a16="http://schemas.microsoft.com/office/drawing/2014/main" id="{8AEA169C-6A32-4C80-BA5E-0EE592E95FE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19389" y="5179071"/>
            <a:ext cx="893880" cy="936000"/>
          </a:xfrm>
          <a:prstGeom prst="rect">
            <a:avLst/>
          </a:prstGeom>
        </p:spPr>
      </p:pic>
      <p:pic>
        <p:nvPicPr>
          <p:cNvPr id="16" name="図 15">
            <a:extLst>
              <a:ext uri="{FF2B5EF4-FFF2-40B4-BE49-F238E27FC236}">
                <a16:creationId xmlns:a16="http://schemas.microsoft.com/office/drawing/2014/main" id="{93D8084F-5780-4099-AD13-ACF47602567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28514" y="4980165"/>
            <a:ext cx="1073092" cy="1141587"/>
          </a:xfrm>
          <a:prstGeom prst="rect">
            <a:avLst/>
          </a:prstGeom>
        </p:spPr>
      </p:pic>
      <p:sp>
        <p:nvSpPr>
          <p:cNvPr id="18" name="正方形/長方形 17">
            <a:extLst>
              <a:ext uri="{FF2B5EF4-FFF2-40B4-BE49-F238E27FC236}">
                <a16:creationId xmlns:a16="http://schemas.microsoft.com/office/drawing/2014/main" id="{8CCBD45E-93F1-4A74-9511-DC8ADD74027F}"/>
              </a:ext>
            </a:extLst>
          </p:cNvPr>
          <p:cNvSpPr/>
          <p:nvPr/>
        </p:nvSpPr>
        <p:spPr>
          <a:xfrm>
            <a:off x="5853715" y="6061810"/>
            <a:ext cx="1390394"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sym typeface="Helvetica Light"/>
              </a:rPr>
              <a:t>災害時の業務継続</a:t>
            </a:r>
            <a:endParaRPr kumimoji="0"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0" name="図 1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600296" y="106967"/>
            <a:ext cx="422698" cy="489159"/>
          </a:xfrm>
          <a:prstGeom prst="rect">
            <a:avLst/>
          </a:prstGeom>
        </p:spPr>
      </p:pic>
    </p:spTree>
    <p:extLst>
      <p:ext uri="{BB962C8B-B14F-4D97-AF65-F5344CB8AC3E}">
        <p14:creationId xmlns:p14="http://schemas.microsoft.com/office/powerpoint/2010/main" val="19679896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｜４）</a:t>
            </a:r>
            <a:r>
              <a:rPr lang="en-US" altLang="ja-JP" dirty="0"/>
              <a:t>ICT </a:t>
            </a:r>
            <a:r>
              <a:rPr lang="ja-JP" altLang="en-US" dirty="0"/>
              <a:t>を利用した行政サービスの強靭化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25"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CEBF61D6-B984-4626-92A9-52837C82F717}"/>
              </a:ext>
            </a:extLst>
          </p:cNvPr>
          <p:cNvSpPr txBox="1"/>
          <p:nvPr/>
        </p:nvSpPr>
        <p:spPr>
          <a:xfrm>
            <a:off x="92765" y="679546"/>
            <a:ext cx="4740492"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③時代に即した情報セキュリティ対策の実施</a:t>
            </a:r>
          </a:p>
        </p:txBody>
      </p:sp>
      <p:sp>
        <p:nvSpPr>
          <p:cNvPr id="12" name="テキスト ボックス 11">
            <a:extLst>
              <a:ext uri="{FF2B5EF4-FFF2-40B4-BE49-F238E27FC236}">
                <a16:creationId xmlns:a16="http://schemas.microsoft.com/office/drawing/2014/main" id="{574746DC-158E-42DF-93A0-50FDF8E00B84}"/>
              </a:ext>
            </a:extLst>
          </p:cNvPr>
          <p:cNvSpPr txBox="1"/>
          <p:nvPr/>
        </p:nvSpPr>
        <p:spPr>
          <a:xfrm>
            <a:off x="190650" y="1082892"/>
            <a:ext cx="8798803" cy="261610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近年のサイバー攻撃は巧妙化しており、また攻撃の種類も多様化している。情報セキュリティインシデント発生時の被害を最小限に抑えるためには、従来の受動的な対策だけではなく、より積極的な対策を行っていく必要があ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これからの情報セキュリティ対策として、情報システムやクラウドサービス利用などの企画段階からあらかじめ情報セキュリティ対策を盛り込む</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「セキュリティ・バイ・デザイン」の取組みのガイドライン化を行い、積極的に今後の</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を取り巻く状況をとらえて先手を打つ「攻め」の情報セキュリティの観点を追加し、情報セキュリティを前提とした</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活用を推進</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する。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また、行政のデジタル化の取組みを安全かつ確実に進めるために必要となる情報セキュリティ技術の動向にも注視し、</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時代に合わせた情報セキュリティ対策</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に取り組む。</a:t>
            </a:r>
          </a:p>
        </p:txBody>
      </p:sp>
      <p:sp>
        <p:nvSpPr>
          <p:cNvPr id="8" name="矢印: 右 7">
            <a:extLst>
              <a:ext uri="{FF2B5EF4-FFF2-40B4-BE49-F238E27FC236}">
                <a16:creationId xmlns:a16="http://schemas.microsoft.com/office/drawing/2014/main" id="{457BA1AE-22CE-417C-AB9D-B2356110DC91}"/>
              </a:ext>
            </a:extLst>
          </p:cNvPr>
          <p:cNvSpPr/>
          <p:nvPr/>
        </p:nvSpPr>
        <p:spPr bwMode="auto">
          <a:xfrm>
            <a:off x="3081311" y="4243591"/>
            <a:ext cx="1728229" cy="475110"/>
          </a:xfrm>
          <a:prstGeom prst="rightArrow">
            <a:avLst/>
          </a:prstGeom>
          <a:solidFill>
            <a:srgbClr val="FF99FF"/>
          </a:solidFill>
          <a:ln>
            <a:solidFill>
              <a:srgbClr val="DF5327"/>
            </a:solidFill>
          </a:ln>
          <a:effec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10" name="十字形 9">
            <a:extLst>
              <a:ext uri="{FF2B5EF4-FFF2-40B4-BE49-F238E27FC236}">
                <a16:creationId xmlns:a16="http://schemas.microsoft.com/office/drawing/2014/main" id="{5FF2C3BA-9DDC-4E86-B029-FC082BF87512}"/>
              </a:ext>
            </a:extLst>
          </p:cNvPr>
          <p:cNvSpPr/>
          <p:nvPr/>
        </p:nvSpPr>
        <p:spPr bwMode="auto">
          <a:xfrm>
            <a:off x="4681252" y="4050483"/>
            <a:ext cx="966098" cy="611478"/>
          </a:xfrm>
          <a:prstGeom prst="plus">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pic>
        <p:nvPicPr>
          <p:cNvPr id="11" name="図 10" descr="おもちゃ, レゴ が含まれている画像&#10;&#10;自動的に生成された説明">
            <a:extLst>
              <a:ext uri="{FF2B5EF4-FFF2-40B4-BE49-F238E27FC236}">
                <a16:creationId xmlns:a16="http://schemas.microsoft.com/office/drawing/2014/main" id="{328D148C-F617-402D-9B81-EC9D3F09EA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45659" y="4921019"/>
            <a:ext cx="601478" cy="782269"/>
          </a:xfrm>
          <a:prstGeom prst="rect">
            <a:avLst/>
          </a:prstGeom>
        </p:spPr>
      </p:pic>
      <p:pic>
        <p:nvPicPr>
          <p:cNvPr id="14" name="図 13">
            <a:extLst>
              <a:ext uri="{FF2B5EF4-FFF2-40B4-BE49-F238E27FC236}">
                <a16:creationId xmlns:a16="http://schemas.microsoft.com/office/drawing/2014/main" id="{7DBA5A02-F410-44E3-9B20-86820140D6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58137" y="4172204"/>
            <a:ext cx="1760542" cy="1592312"/>
          </a:xfrm>
          <a:prstGeom prst="rect">
            <a:avLst/>
          </a:prstGeom>
        </p:spPr>
      </p:pic>
      <p:pic>
        <p:nvPicPr>
          <p:cNvPr id="15" name="図 14" descr="おもちゃ, レゴ が含まれている画像&#10;&#10;自動的に生成された説明">
            <a:extLst>
              <a:ext uri="{FF2B5EF4-FFF2-40B4-BE49-F238E27FC236}">
                <a16:creationId xmlns:a16="http://schemas.microsoft.com/office/drawing/2014/main" id="{D0E0D1C5-C8DD-457B-9E20-1EB9AA08C9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85219" y="3990977"/>
            <a:ext cx="601478" cy="782269"/>
          </a:xfrm>
          <a:prstGeom prst="rect">
            <a:avLst/>
          </a:prstGeom>
        </p:spPr>
      </p:pic>
      <p:pic>
        <p:nvPicPr>
          <p:cNvPr id="16" name="図 15" descr="おもちゃ, レゴ が含まれている画像&#10;&#10;自動的に生成された説明">
            <a:extLst>
              <a:ext uri="{FF2B5EF4-FFF2-40B4-BE49-F238E27FC236}">
                <a16:creationId xmlns:a16="http://schemas.microsoft.com/office/drawing/2014/main" id="{78F90667-8BEC-4F4B-ABE1-4F57D8E79D6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41973" y="3975156"/>
            <a:ext cx="601478" cy="782269"/>
          </a:xfrm>
          <a:prstGeom prst="rect">
            <a:avLst/>
          </a:prstGeom>
        </p:spPr>
      </p:pic>
      <p:pic>
        <p:nvPicPr>
          <p:cNvPr id="17" name="図 16" descr="おもちゃ, レゴ が含まれている画像&#10;&#10;自動的に生成された説明">
            <a:extLst>
              <a:ext uri="{FF2B5EF4-FFF2-40B4-BE49-F238E27FC236}">
                <a16:creationId xmlns:a16="http://schemas.microsoft.com/office/drawing/2014/main" id="{1DCFB4BE-62AC-4B90-B8DA-17BA99E6F2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8768" y="4968360"/>
            <a:ext cx="601478" cy="782269"/>
          </a:xfrm>
          <a:prstGeom prst="rect">
            <a:avLst/>
          </a:prstGeom>
        </p:spPr>
      </p:pic>
      <p:sp>
        <p:nvSpPr>
          <p:cNvPr id="18" name="乗算記号 17">
            <a:extLst>
              <a:ext uri="{FF2B5EF4-FFF2-40B4-BE49-F238E27FC236}">
                <a16:creationId xmlns:a16="http://schemas.microsoft.com/office/drawing/2014/main" id="{B972F1B9-41B4-4028-925F-3DD6F1FEAD4E}"/>
              </a:ext>
            </a:extLst>
          </p:cNvPr>
          <p:cNvSpPr/>
          <p:nvPr/>
        </p:nvSpPr>
        <p:spPr bwMode="auto">
          <a:xfrm>
            <a:off x="3452581" y="4116723"/>
            <a:ext cx="967687" cy="733086"/>
          </a:xfrm>
          <a:prstGeom prst="mathMultiply">
            <a:avLst/>
          </a:prstGeom>
          <a:solidFill>
            <a:srgbClr val="FF0000"/>
          </a:solidFill>
          <a:ln>
            <a:noFill/>
          </a:ln>
          <a:effec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19" name="矢印: 右 18">
            <a:extLst>
              <a:ext uri="{FF2B5EF4-FFF2-40B4-BE49-F238E27FC236}">
                <a16:creationId xmlns:a16="http://schemas.microsoft.com/office/drawing/2014/main" id="{21174030-1E6A-48CB-B6CC-C6C89B018EA5}"/>
              </a:ext>
            </a:extLst>
          </p:cNvPr>
          <p:cNvSpPr/>
          <p:nvPr/>
        </p:nvSpPr>
        <p:spPr bwMode="auto">
          <a:xfrm>
            <a:off x="3072347" y="5162470"/>
            <a:ext cx="1728229" cy="475110"/>
          </a:xfrm>
          <a:prstGeom prst="rightArrow">
            <a:avLst/>
          </a:prstGeom>
          <a:solidFill>
            <a:srgbClr val="D7FFDE"/>
          </a:solidFill>
          <a:ln>
            <a:solidFill>
              <a:srgbClr val="00FF00"/>
            </a:solidFill>
          </a:ln>
          <a:effec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20" name="楕円 19">
            <a:extLst>
              <a:ext uri="{FF2B5EF4-FFF2-40B4-BE49-F238E27FC236}">
                <a16:creationId xmlns:a16="http://schemas.microsoft.com/office/drawing/2014/main" id="{8C5985A3-C801-46B5-81DC-CABB10C3F3E6}"/>
              </a:ext>
            </a:extLst>
          </p:cNvPr>
          <p:cNvSpPr/>
          <p:nvPr/>
        </p:nvSpPr>
        <p:spPr bwMode="auto">
          <a:xfrm>
            <a:off x="3660026" y="5145053"/>
            <a:ext cx="570797" cy="546878"/>
          </a:xfrm>
          <a:prstGeom prst="ellipse">
            <a:avLst/>
          </a:prstGeom>
          <a:noFill/>
          <a:ln w="76200">
            <a:solidFill>
              <a:srgbClr val="0070C0"/>
            </a:solidFill>
          </a:ln>
          <a:effec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pic>
        <p:nvPicPr>
          <p:cNvPr id="21" name="図 20" descr="おもちゃ, レゴ が含まれている画像&#10;&#10;自動的に生成された説明">
            <a:extLst>
              <a:ext uri="{FF2B5EF4-FFF2-40B4-BE49-F238E27FC236}">
                <a16:creationId xmlns:a16="http://schemas.microsoft.com/office/drawing/2014/main" id="{947D71F3-B0FC-4340-B335-B5842430EEA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31109" y="4976480"/>
            <a:ext cx="714475" cy="990738"/>
          </a:xfrm>
          <a:prstGeom prst="rect">
            <a:avLst/>
          </a:prstGeom>
        </p:spPr>
      </p:pic>
      <p:pic>
        <p:nvPicPr>
          <p:cNvPr id="22" name="図 21">
            <a:extLst>
              <a:ext uri="{FF2B5EF4-FFF2-40B4-BE49-F238E27FC236}">
                <a16:creationId xmlns:a16="http://schemas.microsoft.com/office/drawing/2014/main" id="{BBDE43A0-08AA-433B-A3CA-81012D4046E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83102" y="4070535"/>
            <a:ext cx="916808" cy="916806"/>
          </a:xfrm>
          <a:prstGeom prst="rect">
            <a:avLst/>
          </a:prstGeom>
        </p:spPr>
      </p:pic>
      <p:sp>
        <p:nvSpPr>
          <p:cNvPr id="23" name="正方形/長方形 22">
            <a:extLst>
              <a:ext uri="{FF2B5EF4-FFF2-40B4-BE49-F238E27FC236}">
                <a16:creationId xmlns:a16="http://schemas.microsoft.com/office/drawing/2014/main" id="{4A28329A-DA68-4833-8A41-E836DDF8E592}"/>
              </a:ext>
            </a:extLst>
          </p:cNvPr>
          <p:cNvSpPr/>
          <p:nvPr/>
        </p:nvSpPr>
        <p:spPr>
          <a:xfrm>
            <a:off x="3204278" y="5923344"/>
            <a:ext cx="2953947" cy="475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様々なシステム環境に整理されている情報資産（データ）を守る</a:t>
            </a:r>
          </a:p>
        </p:txBody>
      </p:sp>
      <p:pic>
        <p:nvPicPr>
          <p:cNvPr id="26" name="図 25"/>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600296" y="106967"/>
            <a:ext cx="422698" cy="489159"/>
          </a:xfrm>
          <a:prstGeom prst="rect">
            <a:avLst/>
          </a:prstGeom>
        </p:spPr>
      </p:pic>
    </p:spTree>
    <p:extLst>
      <p:ext uri="{BB962C8B-B14F-4D97-AF65-F5344CB8AC3E}">
        <p14:creationId xmlns:p14="http://schemas.microsoft.com/office/powerpoint/2010/main" val="20502461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a:t>
            </a:r>
            <a:r>
              <a:rPr lang="ja-JP" altLang="en-US" sz="2000" spc="-150" dirty="0"/>
              <a:t>５）行政のデジタル化に最適な情報システムの整備</a:t>
            </a:r>
            <a:endParaRPr kumimoji="1" lang="ja-JP" altLang="en-US" sz="2000" spc="-150"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0"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61DCFAA6-4A8B-4BFE-851D-0B84F30B55D8}"/>
              </a:ext>
            </a:extLst>
          </p:cNvPr>
          <p:cNvSpPr txBox="1"/>
          <p:nvPr/>
        </p:nvSpPr>
        <p:spPr>
          <a:xfrm>
            <a:off x="92764" y="679546"/>
            <a:ext cx="3782549"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①情報システムの管理体制の強化</a:t>
            </a:r>
          </a:p>
        </p:txBody>
      </p:sp>
      <p:sp>
        <p:nvSpPr>
          <p:cNvPr id="12" name="テキスト ボックス 11">
            <a:extLst>
              <a:ext uri="{FF2B5EF4-FFF2-40B4-BE49-F238E27FC236}">
                <a16:creationId xmlns:a16="http://schemas.microsoft.com/office/drawing/2014/main" id="{60585310-A111-40B9-8038-E47D6E018615}"/>
              </a:ext>
            </a:extLst>
          </p:cNvPr>
          <p:cNvSpPr txBox="1"/>
          <p:nvPr/>
        </p:nvSpPr>
        <p:spPr>
          <a:xfrm>
            <a:off x="190650" y="1082892"/>
            <a:ext cx="8798803" cy="309315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プロジェクトマネジメント力の強化</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本市で稼働する情報システムは、行政サービスの提供や効率的な行政運営を行っていく上で欠かせないものになっており、安全で安定的なシステム運用を行っていくことが不可欠になっている。</a:t>
            </a:r>
          </a:p>
          <a:p>
            <a:pPr marL="269875" marR="0" lvl="0" indent="-269875"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これらを継続して確実に実施していくため、</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情報システムの運用保守や開発に係るガイドライン類の充実や専門的な視点でシステム開発のプロジェクト運営状況を評価するプロジェクトレビューの実施</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など、引き続きプロジェクトマネジメント力の強化に取り組む。</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ICT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管理機能の最適化に向けた取組み</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行政のデジタル化を推進し、利用者主体の行政サービスの提供や行政運営の更なる高度化、効率化を実現するため、</a:t>
            </a: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管理機能の最適化に向けた取組みとともに、</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本市の</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資産情報を一元的に把握、分析して、デジタル化社会に適応する情報システムの整備や情報セキュリティ対策の最適化に向けた検討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p:txBody>
      </p:sp>
      <p:pic>
        <p:nvPicPr>
          <p:cNvPr id="5" name="図 4">
            <a:extLst>
              <a:ext uri="{FF2B5EF4-FFF2-40B4-BE49-F238E27FC236}">
                <a16:creationId xmlns:a16="http://schemas.microsoft.com/office/drawing/2014/main" id="{F8A4E783-7BD7-41E3-8CD8-C4DDBE51E2A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451708" y="4291342"/>
            <a:ext cx="2206218" cy="2206218"/>
          </a:xfrm>
          <a:prstGeom prst="rect">
            <a:avLst/>
          </a:prstGeom>
        </p:spPr>
      </p:pic>
      <p:pic>
        <p:nvPicPr>
          <p:cNvPr id="8" name="図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spTree>
    <p:extLst>
      <p:ext uri="{BB962C8B-B14F-4D97-AF65-F5344CB8AC3E}">
        <p14:creationId xmlns:p14="http://schemas.microsoft.com/office/powerpoint/2010/main" val="1167604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8" name="直線コネクタ 97">
            <a:extLst>
              <a:ext uri="{FF2B5EF4-FFF2-40B4-BE49-F238E27FC236}">
                <a16:creationId xmlns:a16="http://schemas.microsoft.com/office/drawing/2014/main" id="{402484A1-70E3-43DB-AD45-56B87041F78B}"/>
              </a:ext>
            </a:extLst>
          </p:cNvPr>
          <p:cNvCxnSpPr/>
          <p:nvPr/>
        </p:nvCxnSpPr>
        <p:spPr>
          <a:xfrm>
            <a:off x="2487925" y="5498206"/>
            <a:ext cx="21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26AEC60D-FC2F-46CD-AB92-1126C7DF5C13}"/>
              </a:ext>
            </a:extLst>
          </p:cNvPr>
          <p:cNvCxnSpPr/>
          <p:nvPr/>
        </p:nvCxnSpPr>
        <p:spPr>
          <a:xfrm>
            <a:off x="2416483" y="5607744"/>
            <a:ext cx="7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タイトル 2">
            <a:extLst>
              <a:ext uri="{FF2B5EF4-FFF2-40B4-BE49-F238E27FC236}">
                <a16:creationId xmlns:a16="http://schemas.microsoft.com/office/drawing/2014/main" id="{59547CEE-4E71-41D0-80A0-CB3B7EA11016}"/>
              </a:ext>
            </a:extLst>
          </p:cNvPr>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a:t>
            </a:r>
            <a:r>
              <a:rPr lang="ja-JP" altLang="en-US" sz="2000" spc="-150" dirty="0"/>
              <a:t>５）行政のデジタル化に最適な情報システムの整備</a:t>
            </a:r>
            <a:endParaRPr kumimoji="1" lang="ja-JP" altLang="en-US" sz="2000" spc="-150"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92"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61DCFAA6-4A8B-4BFE-851D-0B84F30B55D8}"/>
              </a:ext>
            </a:extLst>
          </p:cNvPr>
          <p:cNvSpPr txBox="1"/>
          <p:nvPr/>
        </p:nvSpPr>
        <p:spPr>
          <a:xfrm>
            <a:off x="92765" y="679546"/>
            <a:ext cx="5749249" cy="707886"/>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②クラウドサービスを基本とした情報システムへの転換</a:t>
            </a:r>
            <a:endParaRPr kumimoji="0" lang="en-US" altLang="ja-JP" sz="20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　（自治体情報システムの標準化・共通化）</a:t>
            </a:r>
            <a:endParaRPr kumimoji="0" lang="en-US" altLang="ja-JP" sz="20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2" name="テキスト ボックス 11">
            <a:extLst>
              <a:ext uri="{FF2B5EF4-FFF2-40B4-BE49-F238E27FC236}">
                <a16:creationId xmlns:a16="http://schemas.microsoft.com/office/drawing/2014/main" id="{60585310-A111-40B9-8038-E47D6E018615}"/>
              </a:ext>
            </a:extLst>
          </p:cNvPr>
          <p:cNvSpPr txBox="1"/>
          <p:nvPr/>
        </p:nvSpPr>
        <p:spPr>
          <a:xfrm>
            <a:off x="190650" y="1412076"/>
            <a:ext cx="8798803" cy="320087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今後、行政のデジタル化にあたっては、受付・審査・決裁・書類の保存業務といったバックオフィスを含む一連の業務を、エンドツーエンドでデジタル処理するデジタルシフトを実現するものでなければならない。</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国では、自治体における情報システム等の共同利用、手続の簡素化、迅速化、行政の効率化等を推進するために、業務プロセス・情報システムの標準化に取り組むとされており、政府や自治体の情報システムの共通的な基盤・機能を提供する「ガバメントクラウド（</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Gov-Cloud</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）」の整備・運用も予定されている。本市においては、国の指定する住民基本台帳事務などの業務については、</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「ガバメントクラウドの活用を前提に国の標準仕様に準拠した情報システムへの移行に向けた検討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を進めていくとともに、それら以外は、</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本市共通クラウドサービスの利用を念頭に、情報システムの刷新に向けた具体的な対応方策や課題整理等の検討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また、情報システムの刷新にあたっては、標準化・共通化による単なるシステム更改にとどめることなく、</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行政手続きのオンライン化や行政サービスのリモート化を前提とした業務プロセスの見直しや、自動化ツールやローコードツールの活用も検討し、市民サービスの向上や職員の負担軽減</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をめざす。</a:t>
            </a:r>
          </a:p>
        </p:txBody>
      </p:sp>
      <p:sp>
        <p:nvSpPr>
          <p:cNvPr id="10" name="AutoShape 29">
            <a:extLst>
              <a:ext uri="{FF2B5EF4-FFF2-40B4-BE49-F238E27FC236}">
                <a16:creationId xmlns:a16="http://schemas.microsoft.com/office/drawing/2014/main" id="{E6422E43-9359-4740-A40D-8AE4DB4310A5}"/>
              </a:ext>
            </a:extLst>
          </p:cNvPr>
          <p:cNvSpPr>
            <a:spLocks noChangeArrowheads="1"/>
          </p:cNvSpPr>
          <p:nvPr/>
        </p:nvSpPr>
        <p:spPr bwMode="auto">
          <a:xfrm rot="5400000" flipH="1">
            <a:off x="4025979" y="5549739"/>
            <a:ext cx="1080000" cy="360000"/>
          </a:xfrm>
          <a:prstGeom prst="triangle">
            <a:avLst>
              <a:gd name="adj" fmla="val 50000"/>
            </a:avLst>
          </a:prstGeom>
          <a:gradFill rotWithShape="1">
            <a:gsLst>
              <a:gs pos="0">
                <a:srgbClr val="FF9900"/>
              </a:gs>
              <a:gs pos="100000">
                <a:schemeClr val="bg1"/>
              </a:gs>
            </a:gsLst>
            <a:lin ang="2700000" scaled="1"/>
          </a:gradFill>
          <a:ln w="25400" algn="ctr">
            <a:solidFill>
              <a:srgbClr val="FF3300"/>
            </a:solidFill>
            <a:miter lim="800000"/>
            <a:headEnd/>
            <a:tailEnd/>
          </a:ln>
          <a:effectLst>
            <a:outerShdw dist="63500" dir="3187806" algn="ctr" rotWithShape="0">
              <a:schemeClr val="bg2">
                <a:alpha val="50000"/>
              </a:schemeClr>
            </a:outerShdw>
          </a:effectLst>
        </p:spPr>
        <p:txBody>
          <a:bodyPr rot="10800000"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ja-JP" altLang="en-US" sz="2400" b="0" i="0" u="none" strike="noStrike" kern="1200" cap="none" spc="0" normalizeH="0" baseline="0" noProof="0">
              <a:ln>
                <a:noFill/>
              </a:ln>
              <a:solidFill>
                <a:prstClr val="black"/>
              </a:solidFill>
              <a:effectLst/>
              <a:uLnTx/>
              <a:uFillTx/>
              <a:latin typeface="ＭＳ Ｐゴシック" charset="-128"/>
              <a:ea typeface="Meiryo UI"/>
              <a:cs typeface="+mn-cs"/>
            </a:endParaRPr>
          </a:p>
        </p:txBody>
      </p:sp>
      <p:sp>
        <p:nvSpPr>
          <p:cNvPr id="11" name="メモ 35">
            <a:extLst>
              <a:ext uri="{FF2B5EF4-FFF2-40B4-BE49-F238E27FC236}">
                <a16:creationId xmlns:a16="http://schemas.microsoft.com/office/drawing/2014/main" id="{F5DEF59E-8BF9-43BD-95B0-A3535ECFE481}"/>
              </a:ext>
            </a:extLst>
          </p:cNvPr>
          <p:cNvSpPr/>
          <p:nvPr/>
        </p:nvSpPr>
        <p:spPr bwMode="auto">
          <a:xfrm>
            <a:off x="554568" y="4998919"/>
            <a:ext cx="3708000" cy="1584000"/>
          </a:xfrm>
          <a:prstGeom prst="foldedCorner">
            <a:avLst>
              <a:gd name="adj" fmla="val 8809"/>
            </a:avLst>
          </a:prstGeom>
          <a:noFill/>
          <a:ln w="38100" cap="flat" cmpd="sng" algn="ctr">
            <a:solidFill>
              <a:schemeClr val="tx1">
                <a:lumMod val="50000"/>
                <a:lumOff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15" name="角丸四角形 37">
            <a:extLst>
              <a:ext uri="{FF2B5EF4-FFF2-40B4-BE49-F238E27FC236}">
                <a16:creationId xmlns:a16="http://schemas.microsoft.com/office/drawing/2014/main" id="{83B6318E-45E2-4259-8634-D39E45B5E23C}"/>
              </a:ext>
            </a:extLst>
          </p:cNvPr>
          <p:cNvSpPr/>
          <p:nvPr/>
        </p:nvSpPr>
        <p:spPr bwMode="auto">
          <a:xfrm>
            <a:off x="1264400" y="4832637"/>
            <a:ext cx="2101095" cy="324000"/>
          </a:xfrm>
          <a:prstGeom prst="roundRect">
            <a:avLst>
              <a:gd name="adj" fmla="val 20938"/>
            </a:avLst>
          </a:prstGeom>
          <a:solidFill>
            <a:schemeClr val="bg1">
              <a:lumMod val="85000"/>
            </a:schemeClr>
          </a:solidFill>
          <a:ln>
            <a:noFill/>
          </a:ln>
          <a:effectLst/>
        </p:spPr>
        <p:txBody>
          <a:bodyPr vert="horz" wrap="square" lIns="0" tIns="0" rIns="0" bIns="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メイリオ" pitchFamily="50" charset="-128"/>
              </a:rPr>
              <a:t>個別に構築した情報システム</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メイリオ" pitchFamily="50" charset="-128"/>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a:ea typeface="Meiryo UI"/>
                <a:cs typeface="メイリオ" pitchFamily="50" charset="-128"/>
              </a:rPr>
              <a:t>（複数の庁舎・所属で機器を設置）</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メイリオ" pitchFamily="50" charset="-128"/>
            </a:endParaRPr>
          </a:p>
        </p:txBody>
      </p:sp>
      <p:pic>
        <p:nvPicPr>
          <p:cNvPr id="16" name="図 15">
            <a:extLst>
              <a:ext uri="{FF2B5EF4-FFF2-40B4-BE49-F238E27FC236}">
                <a16:creationId xmlns:a16="http://schemas.microsoft.com/office/drawing/2014/main" id="{305E4FE0-D912-47AC-8C43-96739F76666B}"/>
              </a:ext>
            </a:extLst>
          </p:cNvPr>
          <p:cNvPicPr>
            <a:picLocks noChangeAspect="1"/>
          </p:cNvPicPr>
          <p:nvPr/>
        </p:nvPicPr>
        <p:blipFill rotWithShape="1">
          <a:blip r:embed="rId2" cstate="hq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4823237" y="5150684"/>
            <a:ext cx="2293843" cy="842670"/>
          </a:xfrm>
          <a:prstGeom prst="rect">
            <a:avLst/>
          </a:prstGeom>
        </p:spPr>
      </p:pic>
      <p:sp>
        <p:nvSpPr>
          <p:cNvPr id="17" name="テキスト ボックス 16">
            <a:extLst>
              <a:ext uri="{FF2B5EF4-FFF2-40B4-BE49-F238E27FC236}">
                <a16:creationId xmlns:a16="http://schemas.microsoft.com/office/drawing/2014/main" id="{A9B46237-AF7D-4794-8052-BD7D9F105B79}"/>
              </a:ext>
            </a:extLst>
          </p:cNvPr>
          <p:cNvSpPr txBox="1"/>
          <p:nvPr/>
        </p:nvSpPr>
        <p:spPr>
          <a:xfrm>
            <a:off x="4874147" y="5313590"/>
            <a:ext cx="1894487" cy="43088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ガバメントクラウド</a:t>
            </a:r>
            <a:r>
              <a:rPr kumimoji="1" lang="en-US" altLang="ja-JP" sz="105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共通クラウドサービス</a:t>
            </a:r>
          </a:p>
        </p:txBody>
      </p:sp>
      <p:sp>
        <p:nvSpPr>
          <p:cNvPr id="18" name="メモ 35">
            <a:extLst>
              <a:ext uri="{FF2B5EF4-FFF2-40B4-BE49-F238E27FC236}">
                <a16:creationId xmlns:a16="http://schemas.microsoft.com/office/drawing/2014/main" id="{C9670EF5-ED66-4E68-AEEB-9AEEEE7F273E}"/>
              </a:ext>
            </a:extLst>
          </p:cNvPr>
          <p:cNvSpPr/>
          <p:nvPr/>
        </p:nvSpPr>
        <p:spPr bwMode="auto">
          <a:xfrm>
            <a:off x="4827955" y="4989207"/>
            <a:ext cx="3744000" cy="1584000"/>
          </a:xfrm>
          <a:prstGeom prst="foldedCorner">
            <a:avLst>
              <a:gd name="adj" fmla="val 8809"/>
            </a:avLst>
          </a:prstGeom>
          <a:noFill/>
          <a:ln w="38100" cap="flat" cmpd="sng" algn="ctr">
            <a:solidFill>
              <a:schemeClr val="accent5">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dirty="0">
              <a:ln>
                <a:noFill/>
              </a:ln>
              <a:solidFill>
                <a:srgbClr val="4D4D4D"/>
              </a:solidFill>
              <a:effectLst/>
              <a:uLnTx/>
              <a:uFillTx/>
              <a:latin typeface="Arial" charset="0"/>
              <a:ea typeface="メイリオ" pitchFamily="50" charset="-128"/>
              <a:cs typeface="メイリオ" pitchFamily="50" charset="-128"/>
            </a:endParaRPr>
          </a:p>
        </p:txBody>
      </p:sp>
      <p:pic>
        <p:nvPicPr>
          <p:cNvPr id="19" name="図 18" descr="C:\Users\i4051445\AppData\Local\Microsoft\Windows\Temporary Internet Files\Content.IE5\YSBF5N30\MC900428957[1].wmf">
            <a:extLst>
              <a:ext uri="{FF2B5EF4-FFF2-40B4-BE49-F238E27FC236}">
                <a16:creationId xmlns:a16="http://schemas.microsoft.com/office/drawing/2014/main" id="{69A4DE07-6E79-4DF0-B2CB-6D5DA9031ADA}"/>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5506459" y="6298166"/>
            <a:ext cx="246418" cy="216376"/>
          </a:xfrm>
          <a:prstGeom prst="rect">
            <a:avLst/>
          </a:prstGeom>
          <a:noFill/>
          <a:ln w="9525">
            <a:noFill/>
            <a:miter lim="800000"/>
            <a:headEnd/>
            <a:tailEnd/>
          </a:ln>
        </p:spPr>
      </p:pic>
      <p:cxnSp>
        <p:nvCxnSpPr>
          <p:cNvPr id="20" name="直線コネクタ 19">
            <a:extLst>
              <a:ext uri="{FF2B5EF4-FFF2-40B4-BE49-F238E27FC236}">
                <a16:creationId xmlns:a16="http://schemas.microsoft.com/office/drawing/2014/main" id="{7DFC914C-F504-47A9-84FD-D989ACDCCCEB}"/>
              </a:ext>
            </a:extLst>
          </p:cNvPr>
          <p:cNvCxnSpPr>
            <a:cxnSpLocks/>
          </p:cNvCxnSpPr>
          <p:nvPr/>
        </p:nvCxnSpPr>
        <p:spPr>
          <a:xfrm flipH="1">
            <a:off x="5629668" y="6119818"/>
            <a:ext cx="335359" cy="1735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8402640F-022A-4059-9C97-44F05A697379}"/>
              </a:ext>
            </a:extLst>
          </p:cNvPr>
          <p:cNvCxnSpPr>
            <a:cxnSpLocks/>
          </p:cNvCxnSpPr>
          <p:nvPr/>
        </p:nvCxnSpPr>
        <p:spPr>
          <a:xfrm flipV="1">
            <a:off x="5964839" y="5997742"/>
            <a:ext cx="0" cy="28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880DAA38-232A-456E-A52B-633AA505ABA7}"/>
              </a:ext>
            </a:extLst>
          </p:cNvPr>
          <p:cNvCxnSpPr>
            <a:cxnSpLocks/>
          </p:cNvCxnSpPr>
          <p:nvPr/>
        </p:nvCxnSpPr>
        <p:spPr>
          <a:xfrm flipH="1" flipV="1">
            <a:off x="5963934" y="6119818"/>
            <a:ext cx="335421" cy="17834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図 22" descr="C:\Users\i4051445\AppData\Local\Microsoft\Windows\Temporary Internet Files\Content.IE5\YSBF5N30\MC900428957[1].wmf">
            <a:extLst>
              <a:ext uri="{FF2B5EF4-FFF2-40B4-BE49-F238E27FC236}">
                <a16:creationId xmlns:a16="http://schemas.microsoft.com/office/drawing/2014/main" id="{7ACF692D-C4E0-4FEF-8663-FF09B62DBFEE}"/>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6175258" y="6298166"/>
            <a:ext cx="247962" cy="216376"/>
          </a:xfrm>
          <a:prstGeom prst="rect">
            <a:avLst/>
          </a:prstGeom>
          <a:noFill/>
          <a:ln w="9525">
            <a:noFill/>
            <a:miter lim="800000"/>
            <a:headEnd/>
            <a:tailEnd/>
          </a:ln>
        </p:spPr>
      </p:pic>
      <p:pic>
        <p:nvPicPr>
          <p:cNvPr id="24" name="図 23" descr="C:\Users\i4051445\AppData\Local\Microsoft\Windows\Temporary Internet Files\Content.IE5\YSBF5N30\MC900428957[1].wmf">
            <a:extLst>
              <a:ext uri="{FF2B5EF4-FFF2-40B4-BE49-F238E27FC236}">
                <a16:creationId xmlns:a16="http://schemas.microsoft.com/office/drawing/2014/main" id="{F80F7AD2-E27C-44D1-9452-74DC0664CC5D}"/>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5841630" y="6298166"/>
            <a:ext cx="246418" cy="216376"/>
          </a:xfrm>
          <a:prstGeom prst="rect">
            <a:avLst/>
          </a:prstGeom>
          <a:noFill/>
          <a:ln w="9525">
            <a:noFill/>
            <a:miter lim="800000"/>
            <a:headEnd/>
            <a:tailEnd/>
          </a:ln>
        </p:spPr>
      </p:pic>
      <p:sp>
        <p:nvSpPr>
          <p:cNvPr id="25" name="メモ 35">
            <a:extLst>
              <a:ext uri="{FF2B5EF4-FFF2-40B4-BE49-F238E27FC236}">
                <a16:creationId xmlns:a16="http://schemas.microsoft.com/office/drawing/2014/main" id="{EA3D3E0C-1E35-4218-8D73-994948104161}"/>
              </a:ext>
            </a:extLst>
          </p:cNvPr>
          <p:cNvSpPr/>
          <p:nvPr/>
        </p:nvSpPr>
        <p:spPr bwMode="auto">
          <a:xfrm>
            <a:off x="5496027" y="6027539"/>
            <a:ext cx="936875" cy="504000"/>
          </a:xfrm>
          <a:prstGeom prst="foldedCorner">
            <a:avLst>
              <a:gd name="adj" fmla="val 0"/>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26" name="正方形/長方形 25">
            <a:extLst>
              <a:ext uri="{FF2B5EF4-FFF2-40B4-BE49-F238E27FC236}">
                <a16:creationId xmlns:a16="http://schemas.microsoft.com/office/drawing/2014/main" id="{9633876F-D8F1-465E-A5B4-FE588ED1CAE1}"/>
              </a:ext>
            </a:extLst>
          </p:cNvPr>
          <p:cNvSpPr/>
          <p:nvPr/>
        </p:nvSpPr>
        <p:spPr>
          <a:xfrm>
            <a:off x="5450583" y="6012299"/>
            <a:ext cx="324000" cy="144000"/>
          </a:xfrm>
          <a:prstGeom prst="rect">
            <a:avLst/>
          </a:prstGeom>
        </p:spPr>
        <p:txBody>
          <a:bodyPr wrap="square" lIns="36000" tIns="36000" rIns="36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A</a:t>
            </a:r>
            <a:r>
              <a:rPr kumimoji="0"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庁舎</a:t>
            </a:r>
          </a:p>
        </p:txBody>
      </p:sp>
      <p:pic>
        <p:nvPicPr>
          <p:cNvPr id="28" name="図 27" descr="C:\Users\i4051445\AppData\Local\Microsoft\Windows\Temporary Internet Files\Content.IE5\YSBF5N30\MC900428957[1].wmf">
            <a:extLst>
              <a:ext uri="{FF2B5EF4-FFF2-40B4-BE49-F238E27FC236}">
                <a16:creationId xmlns:a16="http://schemas.microsoft.com/office/drawing/2014/main" id="{D58B505D-9247-4E33-A58D-5CB345742E72}"/>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6519121" y="6300325"/>
            <a:ext cx="246418" cy="225023"/>
          </a:xfrm>
          <a:prstGeom prst="rect">
            <a:avLst/>
          </a:prstGeom>
          <a:noFill/>
          <a:ln w="9525">
            <a:noFill/>
            <a:miter lim="800000"/>
            <a:headEnd/>
            <a:tailEnd/>
          </a:ln>
        </p:spPr>
      </p:pic>
      <p:cxnSp>
        <p:nvCxnSpPr>
          <p:cNvPr id="29" name="直線コネクタ 28">
            <a:extLst>
              <a:ext uri="{FF2B5EF4-FFF2-40B4-BE49-F238E27FC236}">
                <a16:creationId xmlns:a16="http://schemas.microsoft.com/office/drawing/2014/main" id="{E58EC26E-4DFF-4F52-A723-742EAE31AB57}"/>
              </a:ext>
            </a:extLst>
          </p:cNvPr>
          <p:cNvCxnSpPr>
            <a:cxnSpLocks/>
          </p:cNvCxnSpPr>
          <p:nvPr/>
        </p:nvCxnSpPr>
        <p:spPr>
          <a:xfrm flipH="1">
            <a:off x="6642330" y="6114849"/>
            <a:ext cx="335359" cy="18044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C0FE3FC-4821-4E8E-BB67-26036D6D3170}"/>
              </a:ext>
            </a:extLst>
          </p:cNvPr>
          <p:cNvCxnSpPr>
            <a:cxnSpLocks/>
          </p:cNvCxnSpPr>
          <p:nvPr/>
        </p:nvCxnSpPr>
        <p:spPr>
          <a:xfrm flipH="1" flipV="1">
            <a:off x="6976596" y="5851343"/>
            <a:ext cx="905" cy="43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31441025-6A09-4EF6-9061-BAFFE06ABE7F}"/>
              </a:ext>
            </a:extLst>
          </p:cNvPr>
          <p:cNvCxnSpPr>
            <a:cxnSpLocks/>
          </p:cNvCxnSpPr>
          <p:nvPr/>
        </p:nvCxnSpPr>
        <p:spPr>
          <a:xfrm flipH="1" flipV="1">
            <a:off x="6976596" y="6114849"/>
            <a:ext cx="335421" cy="18547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図 31" descr="C:\Users\i4051445\AppData\Local\Microsoft\Windows\Temporary Internet Files\Content.IE5\YSBF5N30\MC900428957[1].wmf">
            <a:extLst>
              <a:ext uri="{FF2B5EF4-FFF2-40B4-BE49-F238E27FC236}">
                <a16:creationId xmlns:a16="http://schemas.microsoft.com/office/drawing/2014/main" id="{3A401FE8-EF30-4674-AFA8-A67B9BD19468}"/>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7187920" y="6300325"/>
            <a:ext cx="247962" cy="225023"/>
          </a:xfrm>
          <a:prstGeom prst="rect">
            <a:avLst/>
          </a:prstGeom>
          <a:noFill/>
          <a:ln w="9525">
            <a:noFill/>
            <a:miter lim="800000"/>
            <a:headEnd/>
            <a:tailEnd/>
          </a:ln>
        </p:spPr>
      </p:pic>
      <p:pic>
        <p:nvPicPr>
          <p:cNvPr id="33" name="図 32" descr="C:\Users\i4051445\AppData\Local\Microsoft\Windows\Temporary Internet Files\Content.IE5\YSBF5N30\MC900428957[1].wmf">
            <a:extLst>
              <a:ext uri="{FF2B5EF4-FFF2-40B4-BE49-F238E27FC236}">
                <a16:creationId xmlns:a16="http://schemas.microsoft.com/office/drawing/2014/main" id="{D89EE015-F769-4193-8261-4C46CBD637C4}"/>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6854292" y="6300325"/>
            <a:ext cx="246418" cy="225023"/>
          </a:xfrm>
          <a:prstGeom prst="rect">
            <a:avLst/>
          </a:prstGeom>
          <a:noFill/>
          <a:ln w="9525">
            <a:noFill/>
            <a:miter lim="800000"/>
            <a:headEnd/>
            <a:tailEnd/>
          </a:ln>
        </p:spPr>
      </p:pic>
      <p:sp>
        <p:nvSpPr>
          <p:cNvPr id="34" name="メモ 35">
            <a:extLst>
              <a:ext uri="{FF2B5EF4-FFF2-40B4-BE49-F238E27FC236}">
                <a16:creationId xmlns:a16="http://schemas.microsoft.com/office/drawing/2014/main" id="{4A73AB1E-8C58-49C1-B5B0-3E70F4A1E3E1}"/>
              </a:ext>
            </a:extLst>
          </p:cNvPr>
          <p:cNvSpPr/>
          <p:nvPr/>
        </p:nvSpPr>
        <p:spPr bwMode="auto">
          <a:xfrm>
            <a:off x="6497894" y="6027539"/>
            <a:ext cx="936875" cy="504000"/>
          </a:xfrm>
          <a:prstGeom prst="foldedCorner">
            <a:avLst>
              <a:gd name="adj" fmla="val 0"/>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35" name="正方形/長方形 34">
            <a:extLst>
              <a:ext uri="{FF2B5EF4-FFF2-40B4-BE49-F238E27FC236}">
                <a16:creationId xmlns:a16="http://schemas.microsoft.com/office/drawing/2014/main" id="{72B104BA-1645-46FD-85F5-76CF22D75C80}"/>
              </a:ext>
            </a:extLst>
          </p:cNvPr>
          <p:cNvSpPr/>
          <p:nvPr/>
        </p:nvSpPr>
        <p:spPr>
          <a:xfrm>
            <a:off x="6495483" y="6012299"/>
            <a:ext cx="324000" cy="144000"/>
          </a:xfrm>
          <a:prstGeom prst="rect">
            <a:avLst/>
          </a:prstGeom>
        </p:spPr>
        <p:txBody>
          <a:bodyPr wrap="square" lIns="36000" tIns="36000" rIns="36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B</a:t>
            </a:r>
            <a:r>
              <a:rPr kumimoji="0"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庁舎</a:t>
            </a:r>
          </a:p>
        </p:txBody>
      </p:sp>
      <p:sp>
        <p:nvSpPr>
          <p:cNvPr id="36" name="角丸四角形 37">
            <a:extLst>
              <a:ext uri="{FF2B5EF4-FFF2-40B4-BE49-F238E27FC236}">
                <a16:creationId xmlns:a16="http://schemas.microsoft.com/office/drawing/2014/main" id="{E5FA723D-588E-4EDD-AE96-B6DAD031F33B}"/>
              </a:ext>
            </a:extLst>
          </p:cNvPr>
          <p:cNvSpPr/>
          <p:nvPr/>
        </p:nvSpPr>
        <p:spPr bwMode="auto">
          <a:xfrm>
            <a:off x="5992465" y="4832637"/>
            <a:ext cx="1692000" cy="366921"/>
          </a:xfrm>
          <a:prstGeom prst="roundRect">
            <a:avLst>
              <a:gd name="adj" fmla="val 20938"/>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a:ea typeface="Meiryo UI"/>
                <a:cs typeface="メイリオ" pitchFamily="50" charset="-128"/>
              </a:rPr>
              <a:t>サーバ集約のイメージ</a:t>
            </a:r>
            <a:endParaRPr kumimoji="1" lang="en-US" altLang="ja-JP" sz="1000" b="1" i="0" u="none" strike="noStrike" kern="1200" cap="none" spc="0" normalizeH="0" baseline="0" noProof="0" dirty="0">
              <a:ln>
                <a:noFill/>
              </a:ln>
              <a:solidFill>
                <a:prstClr val="black"/>
              </a:solidFill>
              <a:effectLst/>
              <a:uLnTx/>
              <a:uFillTx/>
              <a:latin typeface="Meiryo UI"/>
              <a:ea typeface="Meiryo UI"/>
              <a:cs typeface="メイリオ" pitchFamily="50" charset="-128"/>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Meiryo UI"/>
                <a:ea typeface="Meiryo UI"/>
                <a:cs typeface="メイリオ" pitchFamily="50" charset="-128"/>
              </a:rPr>
              <a:t>（一元管理された環境）</a:t>
            </a:r>
            <a:endParaRPr kumimoji="1" lang="ja-JP" altLang="en-US" sz="1000" b="1" i="0" u="none" strike="noStrike" kern="1200" cap="none" spc="0" normalizeH="0" baseline="0" noProof="0" dirty="0">
              <a:ln>
                <a:noFill/>
              </a:ln>
              <a:solidFill>
                <a:prstClr val="black"/>
              </a:solidFill>
              <a:effectLst/>
              <a:uLnTx/>
              <a:uFillTx/>
              <a:latin typeface="Meiryo UI"/>
              <a:ea typeface="Meiryo UI"/>
              <a:cs typeface="メイリオ" pitchFamily="50" charset="-128"/>
            </a:endParaRPr>
          </a:p>
        </p:txBody>
      </p:sp>
      <p:pic>
        <p:nvPicPr>
          <p:cNvPr id="37" name="図 36">
            <a:extLst>
              <a:ext uri="{FF2B5EF4-FFF2-40B4-BE49-F238E27FC236}">
                <a16:creationId xmlns:a16="http://schemas.microsoft.com/office/drawing/2014/main" id="{7B58F6DE-3D31-4F4D-9BC2-7F8F8AD592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08219" y="5662559"/>
            <a:ext cx="358446" cy="291843"/>
          </a:xfrm>
          <a:prstGeom prst="rect">
            <a:avLst/>
          </a:prstGeom>
        </p:spPr>
      </p:pic>
      <p:pic>
        <p:nvPicPr>
          <p:cNvPr id="38" name="図 37">
            <a:extLst>
              <a:ext uri="{FF2B5EF4-FFF2-40B4-BE49-F238E27FC236}">
                <a16:creationId xmlns:a16="http://schemas.microsoft.com/office/drawing/2014/main" id="{6931CBBA-D335-46C0-8090-5689F6AA50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60619" y="5662559"/>
            <a:ext cx="358446" cy="291843"/>
          </a:xfrm>
          <a:prstGeom prst="rect">
            <a:avLst/>
          </a:prstGeom>
        </p:spPr>
      </p:pic>
      <p:pic>
        <p:nvPicPr>
          <p:cNvPr id="39" name="図 38">
            <a:extLst>
              <a:ext uri="{FF2B5EF4-FFF2-40B4-BE49-F238E27FC236}">
                <a16:creationId xmlns:a16="http://schemas.microsoft.com/office/drawing/2014/main" id="{40A4DDAD-9FEC-4C5D-9EE8-4D0EB4D25D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13019" y="5662559"/>
            <a:ext cx="358446" cy="291843"/>
          </a:xfrm>
          <a:prstGeom prst="rect">
            <a:avLst/>
          </a:prstGeom>
        </p:spPr>
      </p:pic>
      <p:pic>
        <p:nvPicPr>
          <p:cNvPr id="40" name="図 39">
            <a:extLst>
              <a:ext uri="{FF2B5EF4-FFF2-40B4-BE49-F238E27FC236}">
                <a16:creationId xmlns:a16="http://schemas.microsoft.com/office/drawing/2014/main" id="{E9AC8D87-FC04-41D9-808F-11A5B4D9581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65419" y="5662559"/>
            <a:ext cx="358446" cy="291843"/>
          </a:xfrm>
          <a:prstGeom prst="rect">
            <a:avLst/>
          </a:prstGeom>
        </p:spPr>
      </p:pic>
      <p:pic>
        <p:nvPicPr>
          <p:cNvPr id="41" name="図 40">
            <a:extLst>
              <a:ext uri="{FF2B5EF4-FFF2-40B4-BE49-F238E27FC236}">
                <a16:creationId xmlns:a16="http://schemas.microsoft.com/office/drawing/2014/main" id="{759DF607-84A4-4662-80C4-6CF65FE2DBE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17819" y="5662559"/>
            <a:ext cx="358446" cy="291843"/>
          </a:xfrm>
          <a:prstGeom prst="rect">
            <a:avLst/>
          </a:prstGeom>
        </p:spPr>
      </p:pic>
      <p:pic>
        <p:nvPicPr>
          <p:cNvPr id="42" name="図 41" descr="C:\Users\i4051445\AppData\Local\Microsoft\Windows\Temporary Internet Files\Content.IE5\YSBF5N30\MC900428957[1].wmf">
            <a:extLst>
              <a:ext uri="{FF2B5EF4-FFF2-40B4-BE49-F238E27FC236}">
                <a16:creationId xmlns:a16="http://schemas.microsoft.com/office/drawing/2014/main" id="{13BE91A8-3637-4475-AB19-4AB4827BEDD4}"/>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7511017" y="6301576"/>
            <a:ext cx="246418" cy="216376"/>
          </a:xfrm>
          <a:prstGeom prst="rect">
            <a:avLst/>
          </a:prstGeom>
          <a:noFill/>
          <a:ln w="9525">
            <a:noFill/>
            <a:miter lim="800000"/>
            <a:headEnd/>
            <a:tailEnd/>
          </a:ln>
        </p:spPr>
      </p:pic>
      <p:cxnSp>
        <p:nvCxnSpPr>
          <p:cNvPr id="43" name="直線コネクタ 42">
            <a:extLst>
              <a:ext uri="{FF2B5EF4-FFF2-40B4-BE49-F238E27FC236}">
                <a16:creationId xmlns:a16="http://schemas.microsoft.com/office/drawing/2014/main" id="{0376F615-3F95-4E88-8707-0B9B68D7AFF5}"/>
              </a:ext>
            </a:extLst>
          </p:cNvPr>
          <p:cNvCxnSpPr>
            <a:cxnSpLocks/>
          </p:cNvCxnSpPr>
          <p:nvPr/>
        </p:nvCxnSpPr>
        <p:spPr>
          <a:xfrm flipH="1">
            <a:off x="7627876" y="6123228"/>
            <a:ext cx="335359" cy="1735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E21784DC-512E-4E31-AEE8-CC44B01DECFF}"/>
              </a:ext>
            </a:extLst>
          </p:cNvPr>
          <p:cNvCxnSpPr>
            <a:cxnSpLocks/>
          </p:cNvCxnSpPr>
          <p:nvPr/>
        </p:nvCxnSpPr>
        <p:spPr>
          <a:xfrm flipV="1">
            <a:off x="7963047" y="5997741"/>
            <a:ext cx="0" cy="28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6F2BB98A-0F90-4AD9-BF10-CC85A797B93B}"/>
              </a:ext>
            </a:extLst>
          </p:cNvPr>
          <p:cNvCxnSpPr>
            <a:cxnSpLocks/>
          </p:cNvCxnSpPr>
          <p:nvPr/>
        </p:nvCxnSpPr>
        <p:spPr>
          <a:xfrm flipH="1" flipV="1">
            <a:off x="7962142" y="6123228"/>
            <a:ext cx="335421" cy="17834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46" name="図 45" descr="C:\Users\i4051445\AppData\Local\Microsoft\Windows\Temporary Internet Files\Content.IE5\YSBF5N30\MC900428957[1].wmf">
            <a:extLst>
              <a:ext uri="{FF2B5EF4-FFF2-40B4-BE49-F238E27FC236}">
                <a16:creationId xmlns:a16="http://schemas.microsoft.com/office/drawing/2014/main" id="{F7F93BEF-FC92-4F76-9D1D-FE302313F4F0}"/>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8179816" y="6301576"/>
            <a:ext cx="247962" cy="216376"/>
          </a:xfrm>
          <a:prstGeom prst="rect">
            <a:avLst/>
          </a:prstGeom>
          <a:noFill/>
          <a:ln w="9525">
            <a:noFill/>
            <a:miter lim="800000"/>
            <a:headEnd/>
            <a:tailEnd/>
          </a:ln>
        </p:spPr>
      </p:pic>
      <p:pic>
        <p:nvPicPr>
          <p:cNvPr id="47" name="図 46" descr="C:\Users\i4051445\AppData\Local\Microsoft\Windows\Temporary Internet Files\Content.IE5\YSBF5N30\MC900428957[1].wmf">
            <a:extLst>
              <a:ext uri="{FF2B5EF4-FFF2-40B4-BE49-F238E27FC236}">
                <a16:creationId xmlns:a16="http://schemas.microsoft.com/office/drawing/2014/main" id="{DAD7FF6B-796F-416B-8618-17AC522A6168}"/>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7846188" y="6301576"/>
            <a:ext cx="246418" cy="216376"/>
          </a:xfrm>
          <a:prstGeom prst="rect">
            <a:avLst/>
          </a:prstGeom>
          <a:noFill/>
          <a:ln w="9525">
            <a:noFill/>
            <a:miter lim="800000"/>
            <a:headEnd/>
            <a:tailEnd/>
          </a:ln>
        </p:spPr>
      </p:pic>
      <p:sp>
        <p:nvSpPr>
          <p:cNvPr id="48" name="メモ 35">
            <a:extLst>
              <a:ext uri="{FF2B5EF4-FFF2-40B4-BE49-F238E27FC236}">
                <a16:creationId xmlns:a16="http://schemas.microsoft.com/office/drawing/2014/main" id="{037EA4DB-CE8F-4F99-AE26-1C69AA8CD397}"/>
              </a:ext>
            </a:extLst>
          </p:cNvPr>
          <p:cNvSpPr/>
          <p:nvPr/>
        </p:nvSpPr>
        <p:spPr bwMode="auto">
          <a:xfrm>
            <a:off x="7499760" y="6027539"/>
            <a:ext cx="936875" cy="504000"/>
          </a:xfrm>
          <a:prstGeom prst="foldedCorner">
            <a:avLst>
              <a:gd name="adj" fmla="val 0"/>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49" name="正方形/長方形 48">
            <a:extLst>
              <a:ext uri="{FF2B5EF4-FFF2-40B4-BE49-F238E27FC236}">
                <a16:creationId xmlns:a16="http://schemas.microsoft.com/office/drawing/2014/main" id="{D2F6AA85-B4CA-4874-830E-83125D366D32}"/>
              </a:ext>
            </a:extLst>
          </p:cNvPr>
          <p:cNvSpPr/>
          <p:nvPr/>
        </p:nvSpPr>
        <p:spPr>
          <a:xfrm>
            <a:off x="7497349" y="6012299"/>
            <a:ext cx="324000" cy="144000"/>
          </a:xfrm>
          <a:prstGeom prst="rect">
            <a:avLst/>
          </a:prstGeom>
        </p:spPr>
        <p:txBody>
          <a:bodyPr wrap="square" lIns="36000" tIns="36000" rIns="36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C</a:t>
            </a:r>
            <a:r>
              <a:rPr kumimoji="0"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庁舎</a:t>
            </a:r>
          </a:p>
        </p:txBody>
      </p:sp>
      <p:pic>
        <p:nvPicPr>
          <p:cNvPr id="53" name="図 52" descr="C:\Users\i4051445\AppData\Local\Microsoft\Windows\Temporary Internet Files\Content.IE5\YSBF5N30\MC900428957[1].wmf">
            <a:extLst>
              <a:ext uri="{FF2B5EF4-FFF2-40B4-BE49-F238E27FC236}">
                <a16:creationId xmlns:a16="http://schemas.microsoft.com/office/drawing/2014/main" id="{BD93B86E-37EA-480A-B19D-4653E6AE7D0A}"/>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940561" y="5724070"/>
            <a:ext cx="246418" cy="216376"/>
          </a:xfrm>
          <a:prstGeom prst="rect">
            <a:avLst/>
          </a:prstGeom>
          <a:noFill/>
          <a:ln w="9525">
            <a:noFill/>
            <a:miter lim="800000"/>
            <a:headEnd/>
            <a:tailEnd/>
          </a:ln>
        </p:spPr>
      </p:pic>
      <p:cxnSp>
        <p:nvCxnSpPr>
          <p:cNvPr id="54" name="直線コネクタ 53">
            <a:extLst>
              <a:ext uri="{FF2B5EF4-FFF2-40B4-BE49-F238E27FC236}">
                <a16:creationId xmlns:a16="http://schemas.microsoft.com/office/drawing/2014/main" id="{E1122C4A-731B-4312-8BAA-F0F2F62BF969}"/>
              </a:ext>
            </a:extLst>
          </p:cNvPr>
          <p:cNvCxnSpPr>
            <a:cxnSpLocks/>
          </p:cNvCxnSpPr>
          <p:nvPr/>
        </p:nvCxnSpPr>
        <p:spPr>
          <a:xfrm flipH="1">
            <a:off x="1063770" y="5545722"/>
            <a:ext cx="335359" cy="16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508C6578-92F8-4160-B5AA-CCDFC66A8D58}"/>
              </a:ext>
            </a:extLst>
          </p:cNvPr>
          <p:cNvCxnSpPr>
            <a:cxnSpLocks/>
          </p:cNvCxnSpPr>
          <p:nvPr/>
        </p:nvCxnSpPr>
        <p:spPr>
          <a:xfrm flipV="1">
            <a:off x="1398941" y="5256764"/>
            <a:ext cx="0" cy="43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982F2A6C-DEE4-40D9-808D-6CA91E35FBF9}"/>
              </a:ext>
            </a:extLst>
          </p:cNvPr>
          <p:cNvCxnSpPr>
            <a:cxnSpLocks/>
          </p:cNvCxnSpPr>
          <p:nvPr/>
        </p:nvCxnSpPr>
        <p:spPr>
          <a:xfrm flipH="1" flipV="1">
            <a:off x="1398037" y="5545722"/>
            <a:ext cx="335304" cy="16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57" name="図 56" descr="C:\Users\i4051445\AppData\Local\Microsoft\Windows\Temporary Internet Files\Content.IE5\YSBF5N30\MC900428957[1].wmf">
            <a:extLst>
              <a:ext uri="{FF2B5EF4-FFF2-40B4-BE49-F238E27FC236}">
                <a16:creationId xmlns:a16="http://schemas.microsoft.com/office/drawing/2014/main" id="{0AB2432C-B1A7-40A9-A403-62A50DC614C8}"/>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9360" y="5724070"/>
            <a:ext cx="247962" cy="216376"/>
          </a:xfrm>
          <a:prstGeom prst="rect">
            <a:avLst/>
          </a:prstGeom>
          <a:noFill/>
          <a:ln w="9525">
            <a:noFill/>
            <a:miter lim="800000"/>
            <a:headEnd/>
            <a:tailEnd/>
          </a:ln>
        </p:spPr>
      </p:pic>
      <p:pic>
        <p:nvPicPr>
          <p:cNvPr id="58" name="図 57" descr="C:\Users\i4051445\AppData\Local\Microsoft\Windows\Temporary Internet Files\Content.IE5\YSBF5N30\MC900428957[1].wmf">
            <a:extLst>
              <a:ext uri="{FF2B5EF4-FFF2-40B4-BE49-F238E27FC236}">
                <a16:creationId xmlns:a16="http://schemas.microsoft.com/office/drawing/2014/main" id="{CEFECB6D-C200-4228-9428-8E9D761B12EA}"/>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1275732" y="5724070"/>
            <a:ext cx="246418" cy="216376"/>
          </a:xfrm>
          <a:prstGeom prst="rect">
            <a:avLst/>
          </a:prstGeom>
          <a:noFill/>
          <a:ln w="9525">
            <a:noFill/>
            <a:miter lim="800000"/>
            <a:headEnd/>
            <a:tailEnd/>
          </a:ln>
        </p:spPr>
      </p:pic>
      <p:sp>
        <p:nvSpPr>
          <p:cNvPr id="59" name="メモ 35">
            <a:extLst>
              <a:ext uri="{FF2B5EF4-FFF2-40B4-BE49-F238E27FC236}">
                <a16:creationId xmlns:a16="http://schemas.microsoft.com/office/drawing/2014/main" id="{42394D06-69B4-4114-9C6A-1E7B0C18D1AF}"/>
              </a:ext>
            </a:extLst>
          </p:cNvPr>
          <p:cNvSpPr/>
          <p:nvPr/>
        </p:nvSpPr>
        <p:spPr bwMode="auto">
          <a:xfrm>
            <a:off x="595703" y="5322311"/>
            <a:ext cx="1269831" cy="756000"/>
          </a:xfrm>
          <a:prstGeom prst="foldedCorner">
            <a:avLst>
              <a:gd name="adj" fmla="val 0"/>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60" name="正方形/長方形 59">
            <a:extLst>
              <a:ext uri="{FF2B5EF4-FFF2-40B4-BE49-F238E27FC236}">
                <a16:creationId xmlns:a16="http://schemas.microsoft.com/office/drawing/2014/main" id="{EA0FDF68-4004-4EE5-8CA4-19341B8E32F5}"/>
              </a:ext>
            </a:extLst>
          </p:cNvPr>
          <p:cNvSpPr/>
          <p:nvPr/>
        </p:nvSpPr>
        <p:spPr>
          <a:xfrm>
            <a:off x="443541" y="5303595"/>
            <a:ext cx="628754" cy="20005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A</a:t>
            </a:r>
            <a:r>
              <a:rPr kumimoji="0"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庁舎</a:t>
            </a:r>
          </a:p>
        </p:txBody>
      </p:sp>
      <p:pic>
        <p:nvPicPr>
          <p:cNvPr id="62" name="図 61">
            <a:extLst>
              <a:ext uri="{FF2B5EF4-FFF2-40B4-BE49-F238E27FC236}">
                <a16:creationId xmlns:a16="http://schemas.microsoft.com/office/drawing/2014/main" id="{11908060-2C69-4D71-807B-CB517EAB867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9948" y="5450110"/>
            <a:ext cx="358446" cy="291843"/>
          </a:xfrm>
          <a:prstGeom prst="rect">
            <a:avLst/>
          </a:prstGeom>
        </p:spPr>
      </p:pic>
      <p:pic>
        <p:nvPicPr>
          <p:cNvPr id="63" name="図 62">
            <a:extLst>
              <a:ext uri="{FF2B5EF4-FFF2-40B4-BE49-F238E27FC236}">
                <a16:creationId xmlns:a16="http://schemas.microsoft.com/office/drawing/2014/main" id="{BB54D673-4AAD-4682-A50D-1B205CC67D6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5724" y="5453941"/>
            <a:ext cx="358446" cy="291843"/>
          </a:xfrm>
          <a:prstGeom prst="rect">
            <a:avLst/>
          </a:prstGeom>
        </p:spPr>
      </p:pic>
      <p:pic>
        <p:nvPicPr>
          <p:cNvPr id="65" name="図 64" descr="C:\Users\i4051445\AppData\Local\Microsoft\Windows\Temporary Internet Files\Content.IE5\YSBF5N30\MC900428957[1].wmf">
            <a:extLst>
              <a:ext uri="{FF2B5EF4-FFF2-40B4-BE49-F238E27FC236}">
                <a16:creationId xmlns:a16="http://schemas.microsoft.com/office/drawing/2014/main" id="{C40304C5-ACBB-4B18-9CDD-83590DF9F448}"/>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2010221" y="5840446"/>
            <a:ext cx="257314" cy="216376"/>
          </a:xfrm>
          <a:prstGeom prst="rect">
            <a:avLst/>
          </a:prstGeom>
          <a:noFill/>
          <a:ln w="9525">
            <a:noFill/>
            <a:miter lim="800000"/>
            <a:headEnd/>
            <a:tailEnd/>
          </a:ln>
        </p:spPr>
      </p:pic>
      <p:cxnSp>
        <p:nvCxnSpPr>
          <p:cNvPr id="66" name="直線コネクタ 65">
            <a:extLst>
              <a:ext uri="{FF2B5EF4-FFF2-40B4-BE49-F238E27FC236}">
                <a16:creationId xmlns:a16="http://schemas.microsoft.com/office/drawing/2014/main" id="{02D09DFE-A398-4985-A075-2D73CDC3F297}"/>
              </a:ext>
            </a:extLst>
          </p:cNvPr>
          <p:cNvCxnSpPr>
            <a:cxnSpLocks/>
          </p:cNvCxnSpPr>
          <p:nvPr/>
        </p:nvCxnSpPr>
        <p:spPr>
          <a:xfrm flipH="1">
            <a:off x="2138879" y="5700194"/>
            <a:ext cx="350188" cy="12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09B47EC3-9A74-49D0-8E66-A67F82D1736F}"/>
              </a:ext>
            </a:extLst>
          </p:cNvPr>
          <p:cNvCxnSpPr>
            <a:cxnSpLocks/>
          </p:cNvCxnSpPr>
          <p:nvPr/>
        </p:nvCxnSpPr>
        <p:spPr>
          <a:xfrm flipV="1">
            <a:off x="2491454" y="5696946"/>
            <a:ext cx="0" cy="12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A1EACA2D-42F5-4556-A608-E71729988C96}"/>
              </a:ext>
            </a:extLst>
          </p:cNvPr>
          <p:cNvCxnSpPr>
            <a:cxnSpLocks/>
          </p:cNvCxnSpPr>
          <p:nvPr/>
        </p:nvCxnSpPr>
        <p:spPr>
          <a:xfrm flipH="1" flipV="1">
            <a:off x="2487926" y="5700194"/>
            <a:ext cx="350253" cy="12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69" name="図 68" descr="C:\Users\i4051445\AppData\Local\Microsoft\Windows\Temporary Internet Files\Content.IE5\YSBF5N30\MC900428957[1].wmf">
            <a:extLst>
              <a:ext uri="{FF2B5EF4-FFF2-40B4-BE49-F238E27FC236}">
                <a16:creationId xmlns:a16="http://schemas.microsoft.com/office/drawing/2014/main" id="{7E06B328-99A9-4007-88F4-1CE67065AA5D}"/>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2708594" y="5840446"/>
            <a:ext cx="258927" cy="216376"/>
          </a:xfrm>
          <a:prstGeom prst="rect">
            <a:avLst/>
          </a:prstGeom>
          <a:noFill/>
          <a:ln w="9525">
            <a:noFill/>
            <a:miter lim="800000"/>
            <a:headEnd/>
            <a:tailEnd/>
          </a:ln>
        </p:spPr>
      </p:pic>
      <p:pic>
        <p:nvPicPr>
          <p:cNvPr id="70" name="図 69" descr="C:\Users\i4051445\AppData\Local\Microsoft\Windows\Temporary Internet Files\Content.IE5\YSBF5N30\MC900428957[1].wmf">
            <a:extLst>
              <a:ext uri="{FF2B5EF4-FFF2-40B4-BE49-F238E27FC236}">
                <a16:creationId xmlns:a16="http://schemas.microsoft.com/office/drawing/2014/main" id="{EA05DBBF-6A1E-4087-9152-5B6E8222A2FE}"/>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2360214" y="5840446"/>
            <a:ext cx="257314" cy="216376"/>
          </a:xfrm>
          <a:prstGeom prst="rect">
            <a:avLst/>
          </a:prstGeom>
          <a:noFill/>
          <a:ln w="9525">
            <a:noFill/>
            <a:miter lim="800000"/>
            <a:headEnd/>
            <a:tailEnd/>
          </a:ln>
        </p:spPr>
      </p:pic>
      <p:sp>
        <p:nvSpPr>
          <p:cNvPr id="71" name="メモ 35">
            <a:extLst>
              <a:ext uri="{FF2B5EF4-FFF2-40B4-BE49-F238E27FC236}">
                <a16:creationId xmlns:a16="http://schemas.microsoft.com/office/drawing/2014/main" id="{7EAB9692-F5C4-4801-BE19-129F82F3FE0A}"/>
              </a:ext>
            </a:extLst>
          </p:cNvPr>
          <p:cNvSpPr/>
          <p:nvPr/>
        </p:nvSpPr>
        <p:spPr bwMode="auto">
          <a:xfrm>
            <a:off x="1940756" y="5322311"/>
            <a:ext cx="1224000" cy="756000"/>
          </a:xfrm>
          <a:prstGeom prst="foldedCorner">
            <a:avLst>
              <a:gd name="adj" fmla="val 0"/>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72" name="正方形/長方形 71">
            <a:extLst>
              <a:ext uri="{FF2B5EF4-FFF2-40B4-BE49-F238E27FC236}">
                <a16:creationId xmlns:a16="http://schemas.microsoft.com/office/drawing/2014/main" id="{68FE84BC-65F9-4824-B8BE-3E15A36F8148}"/>
              </a:ext>
            </a:extLst>
          </p:cNvPr>
          <p:cNvSpPr/>
          <p:nvPr/>
        </p:nvSpPr>
        <p:spPr>
          <a:xfrm>
            <a:off x="1776954" y="5302968"/>
            <a:ext cx="656557" cy="20005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B</a:t>
            </a:r>
            <a:r>
              <a:rPr kumimoji="0"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庁舎</a:t>
            </a:r>
          </a:p>
        </p:txBody>
      </p:sp>
      <p:pic>
        <p:nvPicPr>
          <p:cNvPr id="73" name="図 72">
            <a:extLst>
              <a:ext uri="{FF2B5EF4-FFF2-40B4-BE49-F238E27FC236}">
                <a16:creationId xmlns:a16="http://schemas.microsoft.com/office/drawing/2014/main" id="{03DEEA8A-A96B-4947-94C4-22AFC17E07A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11164" y="5466755"/>
            <a:ext cx="374296" cy="291843"/>
          </a:xfrm>
          <a:prstGeom prst="rect">
            <a:avLst/>
          </a:prstGeom>
        </p:spPr>
      </p:pic>
      <p:pic>
        <p:nvPicPr>
          <p:cNvPr id="75" name="図 74">
            <a:extLst>
              <a:ext uri="{FF2B5EF4-FFF2-40B4-BE49-F238E27FC236}">
                <a16:creationId xmlns:a16="http://schemas.microsoft.com/office/drawing/2014/main" id="{BE3600FE-0E4D-44CF-ABC1-7FFA33EB905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05155" y="5470586"/>
            <a:ext cx="374296" cy="291843"/>
          </a:xfrm>
          <a:prstGeom prst="rect">
            <a:avLst/>
          </a:prstGeom>
        </p:spPr>
      </p:pic>
      <p:pic>
        <p:nvPicPr>
          <p:cNvPr id="77" name="図 76" descr="C:\Users\i4051445\AppData\Local\Microsoft\Windows\Temporary Internet Files\Content.IE5\YSBF5N30\MC900428957[1].wmf">
            <a:extLst>
              <a:ext uri="{FF2B5EF4-FFF2-40B4-BE49-F238E27FC236}">
                <a16:creationId xmlns:a16="http://schemas.microsoft.com/office/drawing/2014/main" id="{19C76120-C487-4642-A855-9A6D3E46D4DF}"/>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3260984" y="5721689"/>
            <a:ext cx="246418" cy="216376"/>
          </a:xfrm>
          <a:prstGeom prst="rect">
            <a:avLst/>
          </a:prstGeom>
          <a:noFill/>
          <a:ln w="9525">
            <a:noFill/>
            <a:miter lim="800000"/>
            <a:headEnd/>
            <a:tailEnd/>
          </a:ln>
        </p:spPr>
      </p:pic>
      <p:cxnSp>
        <p:nvCxnSpPr>
          <p:cNvPr id="78" name="直線コネクタ 77">
            <a:extLst>
              <a:ext uri="{FF2B5EF4-FFF2-40B4-BE49-F238E27FC236}">
                <a16:creationId xmlns:a16="http://schemas.microsoft.com/office/drawing/2014/main" id="{D4D9B407-21CC-441F-BE34-F1F8F0371488}"/>
              </a:ext>
            </a:extLst>
          </p:cNvPr>
          <p:cNvCxnSpPr>
            <a:cxnSpLocks/>
          </p:cNvCxnSpPr>
          <p:nvPr/>
        </p:nvCxnSpPr>
        <p:spPr>
          <a:xfrm flipH="1">
            <a:off x="3384193" y="5543341"/>
            <a:ext cx="335360" cy="16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2295A755-FA46-42F5-9571-15851CA9D85D}"/>
              </a:ext>
            </a:extLst>
          </p:cNvPr>
          <p:cNvCxnSpPr>
            <a:cxnSpLocks/>
          </p:cNvCxnSpPr>
          <p:nvPr/>
        </p:nvCxnSpPr>
        <p:spPr>
          <a:xfrm flipV="1">
            <a:off x="3719364" y="5256764"/>
            <a:ext cx="0" cy="43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866D6B88-60DA-4B5F-BBF0-79E7DC774C16}"/>
              </a:ext>
            </a:extLst>
          </p:cNvPr>
          <p:cNvCxnSpPr>
            <a:cxnSpLocks/>
          </p:cNvCxnSpPr>
          <p:nvPr/>
        </p:nvCxnSpPr>
        <p:spPr>
          <a:xfrm flipH="1" flipV="1">
            <a:off x="3718460" y="5543341"/>
            <a:ext cx="335304" cy="16093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81" name="図 80" descr="C:\Users\i4051445\AppData\Local\Microsoft\Windows\Temporary Internet Files\Content.IE5\YSBF5N30\MC900428957[1].wmf">
            <a:extLst>
              <a:ext uri="{FF2B5EF4-FFF2-40B4-BE49-F238E27FC236}">
                <a16:creationId xmlns:a16="http://schemas.microsoft.com/office/drawing/2014/main" id="{91F81510-1407-4FDC-9DD0-A21BB2F3A585}"/>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3929783" y="5721689"/>
            <a:ext cx="247962" cy="216376"/>
          </a:xfrm>
          <a:prstGeom prst="rect">
            <a:avLst/>
          </a:prstGeom>
          <a:noFill/>
          <a:ln w="9525">
            <a:noFill/>
            <a:miter lim="800000"/>
            <a:headEnd/>
            <a:tailEnd/>
          </a:ln>
        </p:spPr>
      </p:pic>
      <p:pic>
        <p:nvPicPr>
          <p:cNvPr id="82" name="図 81" descr="C:\Users\i4051445\AppData\Local\Microsoft\Windows\Temporary Internet Files\Content.IE5\YSBF5N30\MC900428957[1].wmf">
            <a:extLst>
              <a:ext uri="{FF2B5EF4-FFF2-40B4-BE49-F238E27FC236}">
                <a16:creationId xmlns:a16="http://schemas.microsoft.com/office/drawing/2014/main" id="{6DB62737-162F-492E-BED1-6BA99A971B87}"/>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3596155" y="5721689"/>
            <a:ext cx="246418" cy="216376"/>
          </a:xfrm>
          <a:prstGeom prst="rect">
            <a:avLst/>
          </a:prstGeom>
          <a:noFill/>
          <a:ln w="9525">
            <a:noFill/>
            <a:miter lim="800000"/>
            <a:headEnd/>
            <a:tailEnd/>
          </a:ln>
        </p:spPr>
      </p:pic>
      <p:sp>
        <p:nvSpPr>
          <p:cNvPr id="83" name="メモ 35">
            <a:extLst>
              <a:ext uri="{FF2B5EF4-FFF2-40B4-BE49-F238E27FC236}">
                <a16:creationId xmlns:a16="http://schemas.microsoft.com/office/drawing/2014/main" id="{0B04542C-92B1-43BE-B43F-2754EA4C115B}"/>
              </a:ext>
            </a:extLst>
          </p:cNvPr>
          <p:cNvSpPr/>
          <p:nvPr/>
        </p:nvSpPr>
        <p:spPr bwMode="auto">
          <a:xfrm>
            <a:off x="3239977" y="5322311"/>
            <a:ext cx="956733" cy="756000"/>
          </a:xfrm>
          <a:prstGeom prst="foldedCorner">
            <a:avLst>
              <a:gd name="adj" fmla="val 0"/>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84" name="正方形/長方形 83">
            <a:extLst>
              <a:ext uri="{FF2B5EF4-FFF2-40B4-BE49-F238E27FC236}">
                <a16:creationId xmlns:a16="http://schemas.microsoft.com/office/drawing/2014/main" id="{20BB7449-1C1D-46E8-B7B3-91DDAF30C553}"/>
              </a:ext>
            </a:extLst>
          </p:cNvPr>
          <p:cNvSpPr/>
          <p:nvPr/>
        </p:nvSpPr>
        <p:spPr>
          <a:xfrm>
            <a:off x="3233877" y="5301214"/>
            <a:ext cx="324000" cy="144000"/>
          </a:xfrm>
          <a:prstGeom prst="rect">
            <a:avLst/>
          </a:prstGeom>
        </p:spPr>
        <p:txBody>
          <a:bodyPr wrap="square" lIns="36000" r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C</a:t>
            </a:r>
            <a:r>
              <a:rPr kumimoji="0"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庁舎</a:t>
            </a:r>
          </a:p>
        </p:txBody>
      </p:sp>
      <p:pic>
        <p:nvPicPr>
          <p:cNvPr id="88" name="図 87">
            <a:extLst>
              <a:ext uri="{FF2B5EF4-FFF2-40B4-BE49-F238E27FC236}">
                <a16:creationId xmlns:a16="http://schemas.microsoft.com/office/drawing/2014/main" id="{CAE22728-85FB-409A-A816-A3A73B0348F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16309" y="5357367"/>
            <a:ext cx="358446" cy="291843"/>
          </a:xfrm>
          <a:prstGeom prst="rect">
            <a:avLst/>
          </a:prstGeom>
        </p:spPr>
      </p:pic>
      <p:pic>
        <p:nvPicPr>
          <p:cNvPr id="89" name="図 88">
            <a:extLst>
              <a:ext uri="{FF2B5EF4-FFF2-40B4-BE49-F238E27FC236}">
                <a16:creationId xmlns:a16="http://schemas.microsoft.com/office/drawing/2014/main" id="{41448DEE-D90D-4672-8001-411CA82F42D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02085" y="5361198"/>
            <a:ext cx="358446" cy="291843"/>
          </a:xfrm>
          <a:prstGeom prst="rect">
            <a:avLst/>
          </a:prstGeom>
        </p:spPr>
      </p:pic>
      <p:sp>
        <p:nvSpPr>
          <p:cNvPr id="91" name="星: 16 pt 2">
            <a:extLst>
              <a:ext uri="{FF2B5EF4-FFF2-40B4-BE49-F238E27FC236}">
                <a16:creationId xmlns:a16="http://schemas.microsoft.com/office/drawing/2014/main" id="{2B55DC3D-4506-41AE-9FA9-1BF94DDEC1B4}"/>
              </a:ext>
            </a:extLst>
          </p:cNvPr>
          <p:cNvSpPr/>
          <p:nvPr/>
        </p:nvSpPr>
        <p:spPr bwMode="auto">
          <a:xfrm rot="21027640">
            <a:off x="1659986" y="6162352"/>
            <a:ext cx="1776110" cy="287834"/>
          </a:xfrm>
          <a:prstGeom prst="star16">
            <a:avLst/>
          </a:prstGeom>
          <a:solidFill>
            <a:srgbClr val="DF5327"/>
          </a:solidFill>
          <a:ln>
            <a:solidFill>
              <a:srgbClr val="FF0000"/>
            </a:solid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ctr" anchorCtr="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white"/>
                </a:solidFill>
                <a:effectLst/>
                <a:uLnTx/>
                <a:uFillTx/>
                <a:latin typeface="Arial" charset="0"/>
                <a:ea typeface="メイリオ" pitchFamily="50" charset="-128"/>
                <a:cs typeface="+mn-cs"/>
              </a:rPr>
              <a:t>管理がバラバラ</a:t>
            </a:r>
          </a:p>
        </p:txBody>
      </p:sp>
      <p:cxnSp>
        <p:nvCxnSpPr>
          <p:cNvPr id="95" name="直線コネクタ 94">
            <a:extLst>
              <a:ext uri="{FF2B5EF4-FFF2-40B4-BE49-F238E27FC236}">
                <a16:creationId xmlns:a16="http://schemas.microsoft.com/office/drawing/2014/main" id="{4B5153EA-CAD1-4B31-B208-47193ADA1580}"/>
              </a:ext>
            </a:extLst>
          </p:cNvPr>
          <p:cNvCxnSpPr>
            <a:cxnSpLocks/>
          </p:cNvCxnSpPr>
          <p:nvPr/>
        </p:nvCxnSpPr>
        <p:spPr>
          <a:xfrm flipH="1">
            <a:off x="1398037" y="5256764"/>
            <a:ext cx="232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50BB36E3-EA15-4E5A-8AB4-0B4773329715}"/>
              </a:ext>
            </a:extLst>
          </p:cNvPr>
          <p:cNvCxnSpPr>
            <a:cxnSpLocks/>
          </p:cNvCxnSpPr>
          <p:nvPr/>
        </p:nvCxnSpPr>
        <p:spPr>
          <a:xfrm flipV="1">
            <a:off x="2491454" y="5261844"/>
            <a:ext cx="0" cy="43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9C22112A-8EC6-4CB1-83C5-688EC25C2D34}"/>
              </a:ext>
            </a:extLst>
          </p:cNvPr>
          <p:cNvCxnSpPr>
            <a:cxnSpLocks/>
          </p:cNvCxnSpPr>
          <p:nvPr/>
        </p:nvCxnSpPr>
        <p:spPr>
          <a:xfrm flipH="1">
            <a:off x="5962280" y="6000918"/>
            <a:ext cx="1998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3C24F08D-3A2C-4F6F-AD7C-01B0235069C7}"/>
              </a:ext>
            </a:extLst>
          </p:cNvPr>
          <p:cNvCxnSpPr/>
          <p:nvPr/>
        </p:nvCxnSpPr>
        <p:spPr>
          <a:xfrm flipH="1">
            <a:off x="6439130" y="5851343"/>
            <a:ext cx="54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5" name="図 84">
            <a:extLst>
              <a:ext uri="{FF2B5EF4-FFF2-40B4-BE49-F238E27FC236}">
                <a16:creationId xmlns:a16="http://schemas.microsoft.com/office/drawing/2014/main" id="{54EC646F-E6BD-4971-887D-1ADD8FEE7D3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70219" y="5662559"/>
            <a:ext cx="358446" cy="291843"/>
          </a:xfrm>
          <a:prstGeom prst="rect">
            <a:avLst/>
          </a:prstGeom>
        </p:spPr>
      </p:pic>
      <p:pic>
        <p:nvPicPr>
          <p:cNvPr id="87" name="図 8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381287" y="97524"/>
            <a:ext cx="422698" cy="489159"/>
          </a:xfrm>
          <a:prstGeom prst="rect">
            <a:avLst/>
          </a:prstGeom>
        </p:spPr>
      </p:pic>
    </p:spTree>
    <p:extLst>
      <p:ext uri="{BB962C8B-B14F-4D97-AF65-F5344CB8AC3E}">
        <p14:creationId xmlns:p14="http://schemas.microsoft.com/office/powerpoint/2010/main" val="33394988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kumimoji="1" lang="ja-JP" altLang="en-US" sz="3600" dirty="0"/>
              <a:t>府市の取組み</a:t>
            </a:r>
          </a:p>
        </p:txBody>
      </p:sp>
      <p:sp>
        <p:nvSpPr>
          <p:cNvPr id="2" name="テキスト ボックス 1">
            <a:extLst>
              <a:ext uri="{FF2B5EF4-FFF2-40B4-BE49-F238E27FC236}">
                <a16:creationId xmlns:a16="http://schemas.microsoft.com/office/drawing/2014/main" id="{9099FFD3-CCB2-4E9A-9A7E-7AF8C79DA2B2}"/>
              </a:ext>
            </a:extLst>
          </p:cNvPr>
          <p:cNvSpPr txBox="1"/>
          <p:nvPr/>
        </p:nvSpPr>
        <p:spPr>
          <a:xfrm>
            <a:off x="686938" y="4643294"/>
            <a:ext cx="3018775" cy="400110"/>
          </a:xfrm>
          <a:prstGeom prst="rect">
            <a:avLst/>
          </a:prstGeom>
          <a:noFill/>
        </p:spPr>
        <p:txBody>
          <a:bodyPr wrap="none" rtlCol="0">
            <a:spAutoFit/>
          </a:bodyPr>
          <a:lstStyle/>
          <a:p>
            <a:r>
              <a:rPr kumimoji="1" lang="ja-JP" altLang="en-US" sz="2000" dirty="0"/>
              <a:t>スーパーシティ構想への提案</a:t>
            </a:r>
          </a:p>
        </p:txBody>
      </p:sp>
      <p:sp>
        <p:nvSpPr>
          <p:cNvPr id="3" name="スライド番号プレースホルダー 2"/>
          <p:cNvSpPr>
            <a:spLocks noGrp="1"/>
          </p:cNvSpPr>
          <p:nvPr>
            <p:ph type="sldNum" sz="quarter" idx="12"/>
          </p:nvPr>
        </p:nvSpPr>
        <p:spPr/>
        <p:txBody>
          <a:bodyPr/>
          <a:lstStyle/>
          <a:p>
            <a:fld id="{50F88186-B17D-4CE3-A887-D91699CF601C}" type="slidenum">
              <a:rPr kumimoji="1" lang="ja-JP" altLang="en-US" smtClean="0"/>
              <a:t>85</a:t>
            </a:fld>
            <a:endParaRPr kumimoji="1" lang="ja-JP" altLang="en-US"/>
          </a:p>
        </p:txBody>
      </p:sp>
    </p:spTree>
    <p:extLst>
      <p:ext uri="{BB962C8B-B14F-4D97-AF65-F5344CB8AC3E}">
        <p14:creationId xmlns:p14="http://schemas.microsoft.com/office/powerpoint/2010/main" val="28259514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lang="ja-JP" altLang="en-US" dirty="0"/>
              <a:t>スーパーシティ構想</a:t>
            </a:r>
            <a:endParaRPr kumimoji="1" lang="ja-JP" altLang="en-US" dirty="0"/>
          </a:p>
        </p:txBody>
      </p:sp>
      <p:sp>
        <p:nvSpPr>
          <p:cNvPr id="53" name="スライド番号プレースホルダー 3">
            <a:extLst>
              <a:ext uri="{FF2B5EF4-FFF2-40B4-BE49-F238E27FC236}">
                <a16:creationId xmlns:a16="http://schemas.microsoft.com/office/drawing/2014/main" id="{95E5A8AE-0A9D-472A-9253-F94CDAD489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normAutofit/>
          </a:bodyPr>
          <a:lstStyle/>
          <a:p>
            <a:r>
              <a:rPr lang="ja-JP" altLang="en-US" dirty="0"/>
              <a:t>第３章　今後の取組み方針</a:t>
            </a:r>
            <a:r>
              <a:rPr kumimoji="1" lang="ja-JP" altLang="en-US" dirty="0"/>
              <a:t>　</a:t>
            </a:r>
          </a:p>
        </p:txBody>
      </p:sp>
      <p:pic>
        <p:nvPicPr>
          <p:cNvPr id="54" name="図 53">
            <a:extLst>
              <a:ext uri="{FF2B5EF4-FFF2-40B4-BE49-F238E27FC236}">
                <a16:creationId xmlns:a16="http://schemas.microsoft.com/office/drawing/2014/main" id="{1BC35B22-3CBF-490F-83B5-B81957CB66F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74657" y="5587703"/>
            <a:ext cx="8627543" cy="1277289"/>
          </a:xfrm>
          <a:prstGeom prst="rect">
            <a:avLst/>
          </a:prstGeom>
          <a:effectLst>
            <a:softEdge rad="317500"/>
          </a:effectLst>
        </p:spPr>
      </p:pic>
      <p:sp>
        <p:nvSpPr>
          <p:cNvPr id="55" name="フローチャート: 磁気ディスク 54">
            <a:extLst>
              <a:ext uri="{FF2B5EF4-FFF2-40B4-BE49-F238E27FC236}">
                <a16:creationId xmlns:a16="http://schemas.microsoft.com/office/drawing/2014/main" id="{43810B39-9184-49C6-8444-864E56173088}"/>
              </a:ext>
            </a:extLst>
          </p:cNvPr>
          <p:cNvSpPr/>
          <p:nvPr/>
        </p:nvSpPr>
        <p:spPr bwMode="gray">
          <a:xfrm>
            <a:off x="1704340" y="3278812"/>
            <a:ext cx="5639969" cy="808773"/>
          </a:xfrm>
          <a:prstGeom prst="flowChartMagneticDisk">
            <a:avLst/>
          </a:prstGeom>
          <a:solidFill>
            <a:schemeClr val="bg1">
              <a:lumMod val="85000"/>
              <a:alpha val="73000"/>
            </a:schemeClr>
          </a:solidFill>
          <a:ln w="12700" algn="ctr">
            <a:solidFill>
              <a:schemeClr val="bg1">
                <a:lumMod val="50000"/>
              </a:schemeClr>
            </a:solidFill>
            <a:prstDash val="solid"/>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390">
              <a:buSzPct val="100000"/>
            </a:pPr>
            <a:endParaRPr kumimoji="1" lang="ja-JP" altLang="en-US" sz="1108" dirty="0">
              <a:solidFill>
                <a:prstClr val="black"/>
              </a:solidFill>
              <a:latin typeface="Calibri Light"/>
              <a:ea typeface="Yu Gothic UI"/>
              <a:cs typeface="Arial" charset="0"/>
            </a:endParaRPr>
          </a:p>
        </p:txBody>
      </p:sp>
      <p:sp>
        <p:nvSpPr>
          <p:cNvPr id="57" name="テキスト ボックス 56">
            <a:extLst>
              <a:ext uri="{FF2B5EF4-FFF2-40B4-BE49-F238E27FC236}">
                <a16:creationId xmlns:a16="http://schemas.microsoft.com/office/drawing/2014/main" id="{535CAF6A-2723-4F28-9744-ABEFE83B79A1}"/>
              </a:ext>
            </a:extLst>
          </p:cNvPr>
          <p:cNvSpPr txBox="1"/>
          <p:nvPr/>
        </p:nvSpPr>
        <p:spPr bwMode="gray">
          <a:xfrm>
            <a:off x="3126893" y="3326815"/>
            <a:ext cx="2890214" cy="246221"/>
          </a:xfrm>
          <a:prstGeom prst="rect">
            <a:avLst/>
          </a:prstGeom>
          <a:noFill/>
        </p:spPr>
        <p:txBody>
          <a:bodyPr wrap="none" lIns="0" tIns="0" rIns="0" bIns="0" rtlCol="0" anchor="ctr">
            <a:spAutoFit/>
          </a:bodyPr>
          <a:lstStyle/>
          <a:p>
            <a:pPr algn="ctr" defTabSz="914390">
              <a:buSzPct val="100000"/>
            </a:pPr>
            <a:r>
              <a:rPr kumimoji="1" lang="ja-JP" altLang="en-US" sz="1600" b="1" dirty="0">
                <a:solidFill>
                  <a:prstClr val="black"/>
                </a:solidFill>
                <a:latin typeface="Calibri Light"/>
                <a:ea typeface="Yu Gothic UI"/>
                <a:cs typeface="Arial" charset="0"/>
              </a:rPr>
              <a:t>大阪広域データ連携基盤</a:t>
            </a:r>
            <a:r>
              <a:rPr kumimoji="1" lang="en-US" altLang="ja-JP" sz="1600" b="1" dirty="0">
                <a:solidFill>
                  <a:prstClr val="black"/>
                </a:solidFill>
                <a:latin typeface="Calibri Light"/>
                <a:ea typeface="Yu Gothic UI"/>
                <a:cs typeface="Arial" charset="0"/>
              </a:rPr>
              <a:t>【ORDEN】</a:t>
            </a:r>
          </a:p>
        </p:txBody>
      </p:sp>
      <p:sp>
        <p:nvSpPr>
          <p:cNvPr id="58" name="テキスト ボックス 57">
            <a:extLst>
              <a:ext uri="{FF2B5EF4-FFF2-40B4-BE49-F238E27FC236}">
                <a16:creationId xmlns:a16="http://schemas.microsoft.com/office/drawing/2014/main" id="{7FA6C874-9AD1-41D8-BFF7-527086445A90}"/>
              </a:ext>
            </a:extLst>
          </p:cNvPr>
          <p:cNvSpPr txBox="1"/>
          <p:nvPr/>
        </p:nvSpPr>
        <p:spPr>
          <a:xfrm>
            <a:off x="726770" y="4401834"/>
            <a:ext cx="7649586" cy="1093667"/>
          </a:xfrm>
          <a:prstGeom prst="roundRect">
            <a:avLst>
              <a:gd name="adj" fmla="val 50000"/>
            </a:avLst>
          </a:prstGeom>
          <a:solidFill>
            <a:schemeClr val="accent4">
              <a:lumMod val="20000"/>
              <a:lumOff val="80000"/>
              <a:alpha val="50000"/>
            </a:schemeClr>
          </a:solidFill>
          <a:ln>
            <a:noFill/>
          </a:ln>
        </p:spPr>
        <p:txBody>
          <a:bodyPr wrap="square" tIns="108000" bIns="108000" rtlCol="0" anchor="ctr" anchorCtr="0">
            <a:noAutofit/>
          </a:bodyPr>
          <a:lstStyle/>
          <a:p>
            <a:pPr algn="ctr"/>
            <a:endParaRPr kumimoji="1" lang="ja-JP" altLang="en-US" sz="1050" b="1" dirty="0"/>
          </a:p>
        </p:txBody>
      </p:sp>
      <p:sp>
        <p:nvSpPr>
          <p:cNvPr id="59" name="正方形/長方形 58">
            <a:extLst>
              <a:ext uri="{FF2B5EF4-FFF2-40B4-BE49-F238E27FC236}">
                <a16:creationId xmlns:a16="http://schemas.microsoft.com/office/drawing/2014/main" id="{36F33F3F-81DB-40FD-8386-E74D225B3E43}"/>
              </a:ext>
            </a:extLst>
          </p:cNvPr>
          <p:cNvSpPr/>
          <p:nvPr/>
        </p:nvSpPr>
        <p:spPr>
          <a:xfrm>
            <a:off x="271888" y="883540"/>
            <a:ext cx="4142136" cy="2304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四角形: 角を丸くする 17">
            <a:extLst>
              <a:ext uri="{FF2B5EF4-FFF2-40B4-BE49-F238E27FC236}">
                <a16:creationId xmlns:a16="http://schemas.microsoft.com/office/drawing/2014/main" id="{99128B3B-7D2D-4120-ADA6-D68D596433C7}"/>
              </a:ext>
            </a:extLst>
          </p:cNvPr>
          <p:cNvSpPr/>
          <p:nvPr/>
        </p:nvSpPr>
        <p:spPr>
          <a:xfrm>
            <a:off x="408433" y="1043414"/>
            <a:ext cx="707041" cy="4390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noAutofit/>
          </a:bodyPr>
          <a:lstStyle/>
          <a:p>
            <a:pPr algn="ctr"/>
            <a:r>
              <a:rPr kumimoji="1" lang="ja-JP" altLang="en-US" sz="1400" b="1" dirty="0"/>
              <a:t>ヘルス</a:t>
            </a:r>
            <a:r>
              <a:rPr kumimoji="1" lang="en-US" altLang="ja-JP" sz="1400" b="1" dirty="0"/>
              <a:t/>
            </a:r>
            <a:br>
              <a:rPr kumimoji="1" lang="en-US" altLang="ja-JP" sz="1400" b="1" dirty="0"/>
            </a:br>
            <a:r>
              <a:rPr kumimoji="1" lang="ja-JP" altLang="en-US" sz="1400" b="1" dirty="0"/>
              <a:t>ケア</a:t>
            </a:r>
          </a:p>
        </p:txBody>
      </p:sp>
      <p:sp>
        <p:nvSpPr>
          <p:cNvPr id="61" name="テキスト ボックス 60">
            <a:extLst>
              <a:ext uri="{FF2B5EF4-FFF2-40B4-BE49-F238E27FC236}">
                <a16:creationId xmlns:a16="http://schemas.microsoft.com/office/drawing/2014/main" id="{0B422417-C904-4D5D-8698-355121067267}"/>
              </a:ext>
            </a:extLst>
          </p:cNvPr>
          <p:cNvSpPr txBox="1"/>
          <p:nvPr/>
        </p:nvSpPr>
        <p:spPr>
          <a:xfrm>
            <a:off x="1101389" y="1072405"/>
            <a:ext cx="3152803" cy="412017"/>
          </a:xfrm>
          <a:prstGeom prst="roundRect">
            <a:avLst>
              <a:gd name="adj" fmla="val 10195"/>
            </a:avLst>
          </a:prstGeom>
          <a:noFill/>
          <a:ln>
            <a:noFill/>
          </a:ln>
        </p:spPr>
        <p:txBody>
          <a:bodyPr wrap="square" tIns="108000" bIns="108000" rtlCol="0" anchor="ctr" anchorCtr="0">
            <a:noAutofit/>
          </a:bodyPr>
          <a:lstStyle/>
          <a:p>
            <a:r>
              <a:rPr kumimoji="1" lang="en-US" altLang="ja-JP" sz="1600" b="1" dirty="0">
                <a:latin typeface="+mj-ea"/>
                <a:ea typeface="+mj-ea"/>
              </a:rPr>
              <a:t>【</a:t>
            </a:r>
            <a:r>
              <a:rPr kumimoji="1" lang="ja-JP" altLang="en-US" sz="1600" b="1" dirty="0">
                <a:latin typeface="+mj-ea"/>
                <a:ea typeface="+mj-ea"/>
              </a:rPr>
              <a:t>豊かに暮らす健康長寿社会</a:t>
            </a:r>
            <a:r>
              <a:rPr kumimoji="1" lang="en-US" altLang="ja-JP" sz="1600" b="1" dirty="0">
                <a:latin typeface="+mj-ea"/>
                <a:ea typeface="+mj-ea"/>
              </a:rPr>
              <a:t>】</a:t>
            </a:r>
          </a:p>
          <a:p>
            <a:r>
              <a:rPr kumimoji="1" lang="ja-JP" altLang="en-US" sz="1400" b="1" dirty="0"/>
              <a:t>誰もが最適な医療を受けることができる、未来の健康社会</a:t>
            </a:r>
            <a:endParaRPr kumimoji="1" lang="ja-JP" altLang="en-US" sz="1200" b="1" dirty="0">
              <a:solidFill>
                <a:srgbClr val="FF0000"/>
              </a:solidFill>
            </a:endParaRPr>
          </a:p>
        </p:txBody>
      </p:sp>
      <p:sp>
        <p:nvSpPr>
          <p:cNvPr id="62" name="角丸四角形 18">
            <a:extLst>
              <a:ext uri="{FF2B5EF4-FFF2-40B4-BE49-F238E27FC236}">
                <a16:creationId xmlns:a16="http://schemas.microsoft.com/office/drawing/2014/main" id="{EFDF2C7A-AFCF-4013-ABF8-8B9A998FE54A}"/>
              </a:ext>
            </a:extLst>
          </p:cNvPr>
          <p:cNvSpPr/>
          <p:nvPr/>
        </p:nvSpPr>
        <p:spPr>
          <a:xfrm>
            <a:off x="2405717" y="1681370"/>
            <a:ext cx="1921769" cy="1440000"/>
          </a:xfrm>
          <a:prstGeom prst="roundRect">
            <a:avLst>
              <a:gd name="adj" fmla="val 4270"/>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DEC3D3DF-6C77-4773-9BD4-FE5D179A4744}"/>
              </a:ext>
            </a:extLst>
          </p:cNvPr>
          <p:cNvSpPr txBox="1"/>
          <p:nvPr/>
        </p:nvSpPr>
        <p:spPr>
          <a:xfrm>
            <a:off x="2731494" y="1702815"/>
            <a:ext cx="1301959" cy="276999"/>
          </a:xfrm>
          <a:prstGeom prst="rect">
            <a:avLst/>
          </a:prstGeom>
          <a:noFill/>
        </p:spPr>
        <p:txBody>
          <a:bodyPr wrap="none" rtlCol="0" anchor="ctr">
            <a:spAutoFit/>
          </a:bodyPr>
          <a:lstStyle/>
          <a:p>
            <a:r>
              <a:rPr kumimoji="1" lang="ja-JP" altLang="en-US" sz="1200" b="1" dirty="0"/>
              <a:t>未来健康サービス</a:t>
            </a:r>
            <a:endParaRPr kumimoji="1" lang="en-US" altLang="ja-JP" sz="1200" b="1" dirty="0"/>
          </a:p>
        </p:txBody>
      </p:sp>
      <p:sp>
        <p:nvSpPr>
          <p:cNvPr id="64" name="テキスト ボックス 63">
            <a:extLst>
              <a:ext uri="{FF2B5EF4-FFF2-40B4-BE49-F238E27FC236}">
                <a16:creationId xmlns:a16="http://schemas.microsoft.com/office/drawing/2014/main" id="{793CB0DD-F931-4C43-B760-5F7A949C60A8}"/>
              </a:ext>
            </a:extLst>
          </p:cNvPr>
          <p:cNvSpPr txBox="1"/>
          <p:nvPr/>
        </p:nvSpPr>
        <p:spPr>
          <a:xfrm>
            <a:off x="2437058" y="1985814"/>
            <a:ext cx="1921181" cy="1054135"/>
          </a:xfrm>
          <a:prstGeom prst="rect">
            <a:avLst/>
          </a:prstGeom>
          <a:noFill/>
        </p:spPr>
        <p:txBody>
          <a:bodyPr wrap="square" rtlCol="0">
            <a:spAutoFit/>
          </a:bodyPr>
          <a:lstStyle/>
          <a:p>
            <a:pPr marL="88900" indent="-88900">
              <a:spcBef>
                <a:spcPts val="300"/>
              </a:spcBef>
              <a:buFont typeface="Arial" panose="020B0604020202020204" pitchFamily="34" charset="0"/>
              <a:buChar char="•"/>
            </a:pPr>
            <a:r>
              <a:rPr kumimoji="1" lang="ja-JP" altLang="en-US" sz="1200" dirty="0"/>
              <a:t>ヒューマンデータと</a:t>
            </a:r>
            <a:r>
              <a:rPr kumimoji="1" lang="en-US" altLang="ja-JP" sz="1200" dirty="0"/>
              <a:t>AI</a:t>
            </a:r>
            <a:r>
              <a:rPr kumimoji="1" lang="ja-JP" altLang="en-US" sz="1200" dirty="0"/>
              <a:t>分析等による健康増進プログラム</a:t>
            </a:r>
            <a:endParaRPr kumimoji="1" lang="en-US" altLang="ja-JP" sz="1200" dirty="0"/>
          </a:p>
          <a:p>
            <a:pPr marL="88900" indent="-88900">
              <a:spcBef>
                <a:spcPts val="300"/>
              </a:spcBef>
              <a:buFont typeface="Arial" panose="020B0604020202020204" pitchFamily="34" charset="0"/>
              <a:buChar char="•"/>
            </a:pPr>
            <a:r>
              <a:rPr kumimoji="1" lang="ja-JP" altLang="en-US" sz="1200" dirty="0"/>
              <a:t>データ連携基盤を通じ、あらゆる分野のサービスをつなぐ次世代</a:t>
            </a:r>
            <a:r>
              <a:rPr kumimoji="1" lang="en-US" altLang="ja-JP" sz="1200" dirty="0"/>
              <a:t>PHR</a:t>
            </a:r>
          </a:p>
        </p:txBody>
      </p:sp>
      <p:cxnSp>
        <p:nvCxnSpPr>
          <p:cNvPr id="65" name="直線コネクタ 64">
            <a:extLst>
              <a:ext uri="{FF2B5EF4-FFF2-40B4-BE49-F238E27FC236}">
                <a16:creationId xmlns:a16="http://schemas.microsoft.com/office/drawing/2014/main" id="{7627E7CE-B930-4459-B209-C89B9A0B0FAC}"/>
              </a:ext>
            </a:extLst>
          </p:cNvPr>
          <p:cNvCxnSpPr>
            <a:cxnSpLocks/>
          </p:cNvCxnSpPr>
          <p:nvPr/>
        </p:nvCxnSpPr>
        <p:spPr>
          <a:xfrm>
            <a:off x="2461305" y="1954561"/>
            <a:ext cx="181059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6" name="角丸四角形 10">
            <a:extLst>
              <a:ext uri="{FF2B5EF4-FFF2-40B4-BE49-F238E27FC236}">
                <a16:creationId xmlns:a16="http://schemas.microsoft.com/office/drawing/2014/main" id="{971398E6-4217-4399-9D34-428BDC1AB224}"/>
              </a:ext>
            </a:extLst>
          </p:cNvPr>
          <p:cNvSpPr/>
          <p:nvPr/>
        </p:nvSpPr>
        <p:spPr>
          <a:xfrm>
            <a:off x="368305" y="1690198"/>
            <a:ext cx="1921769" cy="1440000"/>
          </a:xfrm>
          <a:prstGeom prst="roundRect">
            <a:avLst>
              <a:gd name="adj" fmla="val 4270"/>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0A043779-9A6F-4D28-A356-DF0DDF6FFBC1}"/>
              </a:ext>
            </a:extLst>
          </p:cNvPr>
          <p:cNvSpPr txBox="1"/>
          <p:nvPr/>
        </p:nvSpPr>
        <p:spPr>
          <a:xfrm>
            <a:off x="776413" y="1702816"/>
            <a:ext cx="1157083" cy="276999"/>
          </a:xfrm>
          <a:prstGeom prst="rect">
            <a:avLst/>
          </a:prstGeom>
          <a:noFill/>
        </p:spPr>
        <p:txBody>
          <a:bodyPr wrap="square" rtlCol="0" anchor="ctr">
            <a:spAutoFit/>
          </a:bodyPr>
          <a:lstStyle/>
          <a:p>
            <a:pPr algn="ctr"/>
            <a:r>
              <a:rPr kumimoji="1" lang="ja-JP" altLang="en-US" sz="1200" b="1" dirty="0"/>
              <a:t>先端国際医療</a:t>
            </a:r>
            <a:endParaRPr kumimoji="1" lang="en-US" altLang="ja-JP" sz="1200" b="1" dirty="0"/>
          </a:p>
        </p:txBody>
      </p:sp>
      <p:sp>
        <p:nvSpPr>
          <p:cNvPr id="68" name="テキスト ボックス 67">
            <a:extLst>
              <a:ext uri="{FF2B5EF4-FFF2-40B4-BE49-F238E27FC236}">
                <a16:creationId xmlns:a16="http://schemas.microsoft.com/office/drawing/2014/main" id="{BCCB0287-CD3B-4669-9999-09EA384F2F66}"/>
              </a:ext>
            </a:extLst>
          </p:cNvPr>
          <p:cNvSpPr txBox="1"/>
          <p:nvPr/>
        </p:nvSpPr>
        <p:spPr>
          <a:xfrm>
            <a:off x="386106" y="1985814"/>
            <a:ext cx="1872000" cy="646331"/>
          </a:xfrm>
          <a:prstGeom prst="rect">
            <a:avLst/>
          </a:prstGeom>
          <a:noFill/>
        </p:spPr>
        <p:txBody>
          <a:bodyPr wrap="square" rtlCol="0">
            <a:spAutoFit/>
          </a:bodyPr>
          <a:lstStyle/>
          <a:p>
            <a:pPr marL="88900" indent="-88900">
              <a:buFont typeface="Arial" panose="020B0604020202020204" pitchFamily="34" charset="0"/>
              <a:buChar char="•"/>
            </a:pPr>
            <a:r>
              <a:rPr kumimoji="1" lang="ja-JP" altLang="en-US" sz="1200" dirty="0"/>
              <a:t>誰もが質の高い医療を</a:t>
            </a:r>
            <a:endParaRPr kumimoji="1" lang="en-US" altLang="ja-JP" sz="1200" dirty="0"/>
          </a:p>
          <a:p>
            <a:r>
              <a:rPr kumimoji="1" lang="ja-JP" altLang="en-US" sz="1200" dirty="0"/>
              <a:t>　いつでも受けることができる</a:t>
            </a:r>
            <a:endParaRPr kumimoji="1" lang="en-US" altLang="ja-JP" sz="1200" dirty="0"/>
          </a:p>
          <a:p>
            <a:r>
              <a:rPr kumimoji="1" lang="ja-JP" altLang="en-US" sz="1200" dirty="0"/>
              <a:t>　先端医療の提供</a:t>
            </a:r>
          </a:p>
        </p:txBody>
      </p:sp>
      <p:cxnSp>
        <p:nvCxnSpPr>
          <p:cNvPr id="69" name="直線コネクタ 68">
            <a:extLst>
              <a:ext uri="{FF2B5EF4-FFF2-40B4-BE49-F238E27FC236}">
                <a16:creationId xmlns:a16="http://schemas.microsoft.com/office/drawing/2014/main" id="{19DA55ED-8B60-4D0F-8AD7-C35D73C1D0BF}"/>
              </a:ext>
            </a:extLst>
          </p:cNvPr>
          <p:cNvCxnSpPr>
            <a:cxnSpLocks/>
          </p:cNvCxnSpPr>
          <p:nvPr/>
        </p:nvCxnSpPr>
        <p:spPr>
          <a:xfrm>
            <a:off x="423893" y="1954561"/>
            <a:ext cx="181059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04686B0F-C563-4133-958E-58A4C089332D}"/>
              </a:ext>
            </a:extLst>
          </p:cNvPr>
          <p:cNvSpPr/>
          <p:nvPr/>
        </p:nvSpPr>
        <p:spPr>
          <a:xfrm>
            <a:off x="4754395" y="883540"/>
            <a:ext cx="4142136" cy="2304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角丸四角形 18">
            <a:extLst>
              <a:ext uri="{FF2B5EF4-FFF2-40B4-BE49-F238E27FC236}">
                <a16:creationId xmlns:a16="http://schemas.microsoft.com/office/drawing/2014/main" id="{D300873E-1579-49C0-8E22-2EDC0BC94B3D}"/>
              </a:ext>
            </a:extLst>
          </p:cNvPr>
          <p:cNvSpPr/>
          <p:nvPr/>
        </p:nvSpPr>
        <p:spPr>
          <a:xfrm>
            <a:off x="6885049" y="1674985"/>
            <a:ext cx="1921769" cy="1440000"/>
          </a:xfrm>
          <a:prstGeom prst="roundRect">
            <a:avLst>
              <a:gd name="adj" fmla="val 427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C47AAAD7-5F12-4D5B-A45F-BE30D011FE2B}"/>
              </a:ext>
            </a:extLst>
          </p:cNvPr>
          <p:cNvSpPr txBox="1"/>
          <p:nvPr/>
        </p:nvSpPr>
        <p:spPr>
          <a:xfrm>
            <a:off x="7107857" y="1702814"/>
            <a:ext cx="1524776" cy="276999"/>
          </a:xfrm>
          <a:prstGeom prst="rect">
            <a:avLst/>
          </a:prstGeom>
          <a:noFill/>
        </p:spPr>
        <p:txBody>
          <a:bodyPr wrap="none" rtlCol="0" anchor="ctr">
            <a:spAutoFit/>
          </a:bodyPr>
          <a:lstStyle/>
          <a:p>
            <a:r>
              <a:rPr kumimoji="1" lang="ja-JP" altLang="en-US" sz="1200" b="1" dirty="0"/>
              <a:t>次世代モビリティ</a:t>
            </a:r>
            <a:r>
              <a:rPr kumimoji="1" lang="en-US" altLang="ja-JP" sz="1200" b="1" dirty="0"/>
              <a:t>【</a:t>
            </a:r>
            <a:r>
              <a:rPr kumimoji="1" lang="ja-JP" altLang="en-US" sz="1200" b="1" dirty="0"/>
              <a:t>空</a:t>
            </a:r>
            <a:r>
              <a:rPr kumimoji="1" lang="en-US" altLang="ja-JP" sz="1200" b="1" dirty="0"/>
              <a:t>】</a:t>
            </a:r>
            <a:endParaRPr kumimoji="1" lang="ja-JP" altLang="en-US" sz="1200" b="1" dirty="0"/>
          </a:p>
        </p:txBody>
      </p:sp>
      <p:sp>
        <p:nvSpPr>
          <p:cNvPr id="73" name="テキスト ボックス 72">
            <a:extLst>
              <a:ext uri="{FF2B5EF4-FFF2-40B4-BE49-F238E27FC236}">
                <a16:creationId xmlns:a16="http://schemas.microsoft.com/office/drawing/2014/main" id="{81339819-7E56-4370-8C9B-DE6C5156305F}"/>
              </a:ext>
            </a:extLst>
          </p:cNvPr>
          <p:cNvSpPr txBox="1"/>
          <p:nvPr/>
        </p:nvSpPr>
        <p:spPr>
          <a:xfrm>
            <a:off x="6916391" y="1985814"/>
            <a:ext cx="1872000" cy="830997"/>
          </a:xfrm>
          <a:prstGeom prst="rect">
            <a:avLst/>
          </a:prstGeom>
          <a:noFill/>
        </p:spPr>
        <p:txBody>
          <a:bodyPr wrap="square" rtlCol="0">
            <a:spAutoFit/>
          </a:bodyPr>
          <a:lstStyle/>
          <a:p>
            <a:pPr marL="88900" indent="-88900">
              <a:spcBef>
                <a:spcPts val="300"/>
              </a:spcBef>
              <a:buFont typeface="Arial" panose="020B0604020202020204" pitchFamily="34" charset="0"/>
              <a:buChar char="•"/>
            </a:pPr>
            <a:r>
              <a:rPr kumimoji="1" lang="ja-JP" altLang="en-US" sz="1200" dirty="0"/>
              <a:t>万博会場のアクセスから、観光利用、そして日常モビリティとして、空飛ぶクルマの発展・進化</a:t>
            </a:r>
          </a:p>
        </p:txBody>
      </p:sp>
      <p:cxnSp>
        <p:nvCxnSpPr>
          <p:cNvPr id="74" name="直線コネクタ 73">
            <a:extLst>
              <a:ext uri="{FF2B5EF4-FFF2-40B4-BE49-F238E27FC236}">
                <a16:creationId xmlns:a16="http://schemas.microsoft.com/office/drawing/2014/main" id="{8A81920D-D582-4611-B579-BFAA47A49BFF}"/>
              </a:ext>
            </a:extLst>
          </p:cNvPr>
          <p:cNvCxnSpPr>
            <a:cxnSpLocks/>
          </p:cNvCxnSpPr>
          <p:nvPr/>
        </p:nvCxnSpPr>
        <p:spPr>
          <a:xfrm>
            <a:off x="6940637" y="1954561"/>
            <a:ext cx="1810592" cy="0"/>
          </a:xfrm>
          <a:prstGeom prst="line">
            <a:avLst/>
          </a:prstGeom>
        </p:spPr>
        <p:style>
          <a:lnRef idx="1">
            <a:schemeClr val="accent1"/>
          </a:lnRef>
          <a:fillRef idx="0">
            <a:schemeClr val="accent1"/>
          </a:fillRef>
          <a:effectRef idx="0">
            <a:schemeClr val="accent1"/>
          </a:effectRef>
          <a:fontRef idx="minor">
            <a:schemeClr val="tx1"/>
          </a:fontRef>
        </p:style>
      </p:cxnSp>
      <p:sp>
        <p:nvSpPr>
          <p:cNvPr id="75" name="角丸四角形 10">
            <a:extLst>
              <a:ext uri="{FF2B5EF4-FFF2-40B4-BE49-F238E27FC236}">
                <a16:creationId xmlns:a16="http://schemas.microsoft.com/office/drawing/2014/main" id="{08B5DABE-4609-4E19-BB9C-8E8A02FF058F}"/>
              </a:ext>
            </a:extLst>
          </p:cNvPr>
          <p:cNvSpPr/>
          <p:nvPr/>
        </p:nvSpPr>
        <p:spPr>
          <a:xfrm>
            <a:off x="4845717" y="1666922"/>
            <a:ext cx="1921769" cy="1440000"/>
          </a:xfrm>
          <a:prstGeom prst="roundRect">
            <a:avLst>
              <a:gd name="adj" fmla="val 427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07AA8058-2E97-4EE2-A64B-9E2E441857C9}"/>
              </a:ext>
            </a:extLst>
          </p:cNvPr>
          <p:cNvSpPr txBox="1"/>
          <p:nvPr/>
        </p:nvSpPr>
        <p:spPr>
          <a:xfrm>
            <a:off x="5054815" y="1690202"/>
            <a:ext cx="1529815" cy="276999"/>
          </a:xfrm>
          <a:prstGeom prst="rect">
            <a:avLst/>
          </a:prstGeom>
          <a:noFill/>
        </p:spPr>
        <p:txBody>
          <a:bodyPr wrap="square" rtlCol="0" anchor="ctr">
            <a:spAutoFit/>
          </a:bodyPr>
          <a:lstStyle/>
          <a:p>
            <a:pPr algn="ctr"/>
            <a:r>
              <a:rPr kumimoji="1" lang="ja-JP" altLang="en-US" sz="1200" b="1" dirty="0"/>
              <a:t>次世代モビリティ</a:t>
            </a:r>
            <a:r>
              <a:rPr kumimoji="1" lang="en-US" altLang="ja-JP" sz="1200" b="1" dirty="0"/>
              <a:t>【</a:t>
            </a:r>
            <a:r>
              <a:rPr kumimoji="1" lang="ja-JP" altLang="en-US" sz="1200" b="1" dirty="0"/>
              <a:t>陸</a:t>
            </a:r>
            <a:r>
              <a:rPr kumimoji="1" lang="en-US" altLang="ja-JP" sz="1200" b="1" dirty="0"/>
              <a:t>】</a:t>
            </a:r>
            <a:endParaRPr kumimoji="1" lang="ja-JP" altLang="en-US" sz="1200" b="1" dirty="0"/>
          </a:p>
        </p:txBody>
      </p:sp>
      <p:sp>
        <p:nvSpPr>
          <p:cNvPr id="77" name="テキスト ボックス 76">
            <a:extLst>
              <a:ext uri="{FF2B5EF4-FFF2-40B4-BE49-F238E27FC236}">
                <a16:creationId xmlns:a16="http://schemas.microsoft.com/office/drawing/2014/main" id="{AB8AE4FE-D442-4B85-B70F-E59A70592CC8}"/>
              </a:ext>
            </a:extLst>
          </p:cNvPr>
          <p:cNvSpPr txBox="1"/>
          <p:nvPr/>
        </p:nvSpPr>
        <p:spPr>
          <a:xfrm>
            <a:off x="4876471" y="1985814"/>
            <a:ext cx="1872000" cy="830997"/>
          </a:xfrm>
          <a:prstGeom prst="rect">
            <a:avLst/>
          </a:prstGeom>
          <a:noFill/>
        </p:spPr>
        <p:txBody>
          <a:bodyPr wrap="square" rtlCol="0">
            <a:spAutoFit/>
          </a:bodyPr>
          <a:lstStyle/>
          <a:p>
            <a:pPr marL="88900" indent="-88900">
              <a:buFont typeface="Arial" panose="020B0604020202020204" pitchFamily="34" charset="0"/>
              <a:buChar char="•"/>
            </a:pPr>
            <a:r>
              <a:rPr kumimoji="1" lang="ja-JP" altLang="en-US" sz="1200" dirty="0"/>
              <a:t>ライドシェアリングによる夢洲工事の交通量削減</a:t>
            </a:r>
            <a:endParaRPr kumimoji="1" lang="en-US" altLang="ja-JP" sz="1200" dirty="0"/>
          </a:p>
          <a:p>
            <a:pPr marL="88900" indent="-88900">
              <a:buFont typeface="Arial" panose="020B0604020202020204" pitchFamily="34" charset="0"/>
              <a:buChar char="•"/>
            </a:pPr>
            <a:r>
              <a:rPr kumimoji="1" lang="ja-JP" altLang="en-US" sz="1200" dirty="0"/>
              <a:t>自動運転車による万博アクセスと会場移動</a:t>
            </a:r>
          </a:p>
        </p:txBody>
      </p:sp>
      <p:cxnSp>
        <p:nvCxnSpPr>
          <p:cNvPr id="78" name="直線コネクタ 77">
            <a:extLst>
              <a:ext uri="{FF2B5EF4-FFF2-40B4-BE49-F238E27FC236}">
                <a16:creationId xmlns:a16="http://schemas.microsoft.com/office/drawing/2014/main" id="{06EF0A98-A475-409F-BDB1-066FA370E56B}"/>
              </a:ext>
            </a:extLst>
          </p:cNvPr>
          <p:cNvCxnSpPr>
            <a:cxnSpLocks/>
          </p:cNvCxnSpPr>
          <p:nvPr/>
        </p:nvCxnSpPr>
        <p:spPr>
          <a:xfrm>
            <a:off x="4899186" y="1954561"/>
            <a:ext cx="1810592" cy="0"/>
          </a:xfrm>
          <a:prstGeom prst="line">
            <a:avLst/>
          </a:prstGeom>
        </p:spPr>
        <p:style>
          <a:lnRef idx="1">
            <a:schemeClr val="accent1"/>
          </a:lnRef>
          <a:fillRef idx="0">
            <a:schemeClr val="accent1"/>
          </a:fillRef>
          <a:effectRef idx="0">
            <a:schemeClr val="accent1"/>
          </a:effectRef>
          <a:fontRef idx="minor">
            <a:schemeClr val="tx1"/>
          </a:fontRef>
        </p:style>
      </p:cxnSp>
      <p:sp>
        <p:nvSpPr>
          <p:cNvPr id="79" name="テキスト ボックス 78">
            <a:extLst>
              <a:ext uri="{FF2B5EF4-FFF2-40B4-BE49-F238E27FC236}">
                <a16:creationId xmlns:a16="http://schemas.microsoft.com/office/drawing/2014/main" id="{90EF2870-52ED-4DA7-95CF-6E2C338E4B56}"/>
              </a:ext>
            </a:extLst>
          </p:cNvPr>
          <p:cNvSpPr txBox="1"/>
          <p:nvPr/>
        </p:nvSpPr>
        <p:spPr>
          <a:xfrm>
            <a:off x="5562926" y="1072405"/>
            <a:ext cx="3391355" cy="412017"/>
          </a:xfrm>
          <a:prstGeom prst="roundRect">
            <a:avLst>
              <a:gd name="adj" fmla="val 10195"/>
            </a:avLst>
          </a:prstGeom>
          <a:noFill/>
          <a:ln>
            <a:noFill/>
          </a:ln>
        </p:spPr>
        <p:txBody>
          <a:bodyPr wrap="square" tIns="108000" bIns="108000" rtlCol="0" anchor="ctr" anchorCtr="0">
            <a:noAutofit/>
          </a:bodyPr>
          <a:lstStyle/>
          <a:p>
            <a:r>
              <a:rPr kumimoji="1" lang="en-US" altLang="ja-JP" sz="1600" b="1" dirty="0"/>
              <a:t>【</a:t>
            </a:r>
            <a:r>
              <a:rPr kumimoji="1" lang="ja-JP" altLang="en-US" sz="1600" b="1" dirty="0"/>
              <a:t>ストレスフリーな最適移動社会</a:t>
            </a:r>
            <a:r>
              <a:rPr kumimoji="1" lang="en-US" altLang="ja-JP" sz="1600" b="1" dirty="0"/>
              <a:t>】</a:t>
            </a:r>
          </a:p>
          <a:p>
            <a:r>
              <a:rPr kumimoji="1" lang="ja-JP" altLang="en-US" sz="1400" b="1" dirty="0"/>
              <a:t>時間や場所を問わず人や物が移動できる、未来の移動社会</a:t>
            </a:r>
            <a:endParaRPr kumimoji="1" lang="ja-JP" altLang="en-US" sz="1200" b="1" dirty="0">
              <a:solidFill>
                <a:srgbClr val="FF0000"/>
              </a:solidFill>
            </a:endParaRPr>
          </a:p>
        </p:txBody>
      </p:sp>
      <p:sp>
        <p:nvSpPr>
          <p:cNvPr id="80" name="四角形: 角を丸くする 132">
            <a:extLst>
              <a:ext uri="{FF2B5EF4-FFF2-40B4-BE49-F238E27FC236}">
                <a16:creationId xmlns:a16="http://schemas.microsoft.com/office/drawing/2014/main" id="{BE74C34D-A4C3-4513-B806-6C21AD2DF925}"/>
              </a:ext>
            </a:extLst>
          </p:cNvPr>
          <p:cNvSpPr/>
          <p:nvPr/>
        </p:nvSpPr>
        <p:spPr>
          <a:xfrm>
            <a:off x="4816576" y="1076676"/>
            <a:ext cx="707041" cy="439036"/>
          </a:xfrm>
          <a:prstGeom prst="round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noAutofit/>
          </a:bodyPr>
          <a:lstStyle/>
          <a:p>
            <a:pPr algn="ctr"/>
            <a:r>
              <a:rPr kumimoji="1" lang="ja-JP" altLang="en-US" sz="1400" b="1" dirty="0"/>
              <a:t>モビリティ</a:t>
            </a:r>
          </a:p>
        </p:txBody>
      </p:sp>
      <p:sp>
        <p:nvSpPr>
          <p:cNvPr id="81" name="四角形: 角を丸くする 9">
            <a:extLst>
              <a:ext uri="{FF2B5EF4-FFF2-40B4-BE49-F238E27FC236}">
                <a16:creationId xmlns:a16="http://schemas.microsoft.com/office/drawing/2014/main" id="{D0886893-EBBA-421F-9325-5A0BCCBD4CA4}"/>
              </a:ext>
            </a:extLst>
          </p:cNvPr>
          <p:cNvSpPr/>
          <p:nvPr/>
        </p:nvSpPr>
        <p:spPr bwMode="gray">
          <a:xfrm>
            <a:off x="3904124" y="3663988"/>
            <a:ext cx="1314233" cy="298961"/>
          </a:xfrm>
          <a:prstGeom prst="roundRect">
            <a:avLst/>
          </a:prstGeom>
          <a:solidFill>
            <a:schemeClr val="bg1">
              <a:lumMod val="50000"/>
            </a:schemeClr>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90">
              <a:buSzPct val="100000"/>
            </a:pPr>
            <a:r>
              <a:rPr kumimoji="1" lang="ja-JP" altLang="en-US" sz="1050" b="1" dirty="0">
                <a:solidFill>
                  <a:prstClr val="white"/>
                </a:solidFill>
                <a:latin typeface="Calibri Light"/>
                <a:ea typeface="Yu Gothic UI"/>
                <a:cs typeface="Arial" charset="0"/>
              </a:rPr>
              <a:t>地域別データ</a:t>
            </a:r>
            <a:endParaRPr kumimoji="1" lang="en-US" altLang="ja-JP" sz="1050" b="1" dirty="0">
              <a:solidFill>
                <a:prstClr val="white"/>
              </a:solidFill>
              <a:latin typeface="Calibri Light"/>
              <a:ea typeface="Yu Gothic UI"/>
              <a:cs typeface="Arial" charset="0"/>
            </a:endParaRPr>
          </a:p>
        </p:txBody>
      </p:sp>
      <p:sp>
        <p:nvSpPr>
          <p:cNvPr id="82" name="四角形: 角を丸くする 12">
            <a:extLst>
              <a:ext uri="{FF2B5EF4-FFF2-40B4-BE49-F238E27FC236}">
                <a16:creationId xmlns:a16="http://schemas.microsoft.com/office/drawing/2014/main" id="{3EFC2381-A37E-44C2-B899-41849751E5A6}"/>
              </a:ext>
            </a:extLst>
          </p:cNvPr>
          <p:cNvSpPr/>
          <p:nvPr/>
        </p:nvSpPr>
        <p:spPr bwMode="gray">
          <a:xfrm>
            <a:off x="5704159" y="3663988"/>
            <a:ext cx="1314233" cy="298961"/>
          </a:xfrm>
          <a:prstGeom prst="roundRect">
            <a:avLst/>
          </a:prstGeom>
          <a:solidFill>
            <a:schemeClr val="bg1">
              <a:lumMod val="50000"/>
            </a:schemeClr>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90">
              <a:buSzPct val="100000"/>
            </a:pPr>
            <a:r>
              <a:rPr kumimoji="1" lang="ja-JP" altLang="en-US" sz="1050" b="1" dirty="0">
                <a:solidFill>
                  <a:prstClr val="white"/>
                </a:solidFill>
                <a:latin typeface="Calibri Light"/>
                <a:ea typeface="Yu Gothic UI"/>
                <a:cs typeface="Arial" charset="0"/>
              </a:rPr>
              <a:t>事業別データ</a:t>
            </a:r>
          </a:p>
        </p:txBody>
      </p:sp>
      <p:sp>
        <p:nvSpPr>
          <p:cNvPr id="83" name="四角形: 角を丸くする 15">
            <a:extLst>
              <a:ext uri="{FF2B5EF4-FFF2-40B4-BE49-F238E27FC236}">
                <a16:creationId xmlns:a16="http://schemas.microsoft.com/office/drawing/2014/main" id="{8233D186-353C-4976-A913-C3A669662F9C}"/>
              </a:ext>
            </a:extLst>
          </p:cNvPr>
          <p:cNvSpPr/>
          <p:nvPr/>
        </p:nvSpPr>
        <p:spPr bwMode="gray">
          <a:xfrm>
            <a:off x="2104091" y="3663988"/>
            <a:ext cx="1314233" cy="298961"/>
          </a:xfrm>
          <a:prstGeom prst="roundRect">
            <a:avLst/>
          </a:prstGeom>
          <a:solidFill>
            <a:schemeClr val="bg1">
              <a:lumMod val="50000"/>
            </a:schemeClr>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90">
              <a:buSzPct val="100000"/>
            </a:pPr>
            <a:r>
              <a:rPr kumimoji="1" lang="ja-JP" altLang="en-US" sz="1050" b="1" dirty="0">
                <a:solidFill>
                  <a:prstClr val="white"/>
                </a:solidFill>
                <a:latin typeface="Calibri Light"/>
                <a:ea typeface="Yu Gothic UI"/>
                <a:cs typeface="Arial" charset="0"/>
              </a:rPr>
              <a:t>分野別データ</a:t>
            </a:r>
            <a:endParaRPr kumimoji="1" lang="en-US" altLang="ja-JP" sz="1050" b="1" dirty="0">
              <a:solidFill>
                <a:prstClr val="white"/>
              </a:solidFill>
              <a:latin typeface="Calibri Light"/>
              <a:ea typeface="Yu Gothic UI"/>
              <a:cs typeface="Arial" charset="0"/>
            </a:endParaRPr>
          </a:p>
        </p:txBody>
      </p:sp>
      <p:sp>
        <p:nvSpPr>
          <p:cNvPr id="84" name="矢印: 左右 170">
            <a:extLst>
              <a:ext uri="{FF2B5EF4-FFF2-40B4-BE49-F238E27FC236}">
                <a16:creationId xmlns:a16="http://schemas.microsoft.com/office/drawing/2014/main" id="{F6A93189-DFE3-46F3-9F97-DEEAE9CA73A5}"/>
              </a:ext>
            </a:extLst>
          </p:cNvPr>
          <p:cNvSpPr/>
          <p:nvPr/>
        </p:nvSpPr>
        <p:spPr>
          <a:xfrm>
            <a:off x="3384514" y="3665023"/>
            <a:ext cx="553418" cy="291585"/>
          </a:xfrm>
          <a:prstGeom prst="leftRightArrow">
            <a:avLst>
              <a:gd name="adj1" fmla="val 52819"/>
              <a:gd name="adj2" fmla="val 50000"/>
            </a:avLst>
          </a:prstGeom>
          <a:solidFill>
            <a:schemeClr val="bg1">
              <a:lumMod val="95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矢印: 左右 171">
            <a:extLst>
              <a:ext uri="{FF2B5EF4-FFF2-40B4-BE49-F238E27FC236}">
                <a16:creationId xmlns:a16="http://schemas.microsoft.com/office/drawing/2014/main" id="{61149CE4-8C6D-47E5-B28E-902004A967E6}"/>
              </a:ext>
            </a:extLst>
          </p:cNvPr>
          <p:cNvSpPr/>
          <p:nvPr/>
        </p:nvSpPr>
        <p:spPr>
          <a:xfrm>
            <a:off x="5184549" y="3677815"/>
            <a:ext cx="553418" cy="291585"/>
          </a:xfrm>
          <a:prstGeom prst="leftRightArrow">
            <a:avLst>
              <a:gd name="adj1" fmla="val 52819"/>
              <a:gd name="adj2" fmla="val 50000"/>
            </a:avLst>
          </a:prstGeom>
          <a:solidFill>
            <a:schemeClr val="bg1">
              <a:lumMod val="95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127">
            <a:extLst>
              <a:ext uri="{FF2B5EF4-FFF2-40B4-BE49-F238E27FC236}">
                <a16:creationId xmlns:a16="http://schemas.microsoft.com/office/drawing/2014/main" id="{E96A1F75-D657-402F-AC4C-84DB9B4B001F}"/>
              </a:ext>
            </a:extLst>
          </p:cNvPr>
          <p:cNvSpPr/>
          <p:nvPr/>
        </p:nvSpPr>
        <p:spPr>
          <a:xfrm>
            <a:off x="3629809" y="4281029"/>
            <a:ext cx="1861340" cy="353363"/>
          </a:xfrm>
          <a:prstGeom prst="roundRect">
            <a:avLst>
              <a:gd name="adj" fmla="val 43520"/>
            </a:avLst>
          </a:prstGeom>
          <a:ln/>
        </p:spPr>
        <p:style>
          <a:lnRef idx="0">
            <a:schemeClr val="accent4"/>
          </a:lnRef>
          <a:fillRef idx="3">
            <a:schemeClr val="accent4"/>
          </a:fillRef>
          <a:effectRef idx="3">
            <a:schemeClr val="accent4"/>
          </a:effectRef>
          <a:fontRef idx="minor">
            <a:schemeClr val="lt1"/>
          </a:fontRef>
        </p:style>
        <p:txBody>
          <a:bodyPr wrap="none" rtlCol="0" anchor="ctr"/>
          <a:lstStyle/>
          <a:p>
            <a:pPr algn="ctr"/>
            <a:r>
              <a:rPr kumimoji="1" lang="ja-JP" altLang="en-US" sz="1400" b="1" dirty="0">
                <a:solidFill>
                  <a:schemeClr val="bg1"/>
                </a:solidFill>
              </a:rPr>
              <a:t>ビジネス・イノベーション</a:t>
            </a:r>
            <a:endParaRPr kumimoji="1" lang="en-US" altLang="ja-JP" sz="1400" b="1" dirty="0">
              <a:solidFill>
                <a:schemeClr val="bg1"/>
              </a:solidFill>
            </a:endParaRPr>
          </a:p>
        </p:txBody>
      </p:sp>
      <p:sp>
        <p:nvSpPr>
          <p:cNvPr id="87" name="楕円 86">
            <a:extLst>
              <a:ext uri="{FF2B5EF4-FFF2-40B4-BE49-F238E27FC236}">
                <a16:creationId xmlns:a16="http://schemas.microsoft.com/office/drawing/2014/main" id="{0BB59B11-D90F-4633-A3FB-C7D84183E0D7}"/>
              </a:ext>
            </a:extLst>
          </p:cNvPr>
          <p:cNvSpPr/>
          <p:nvPr/>
        </p:nvSpPr>
        <p:spPr>
          <a:xfrm>
            <a:off x="1075349" y="4396157"/>
            <a:ext cx="943914" cy="527553"/>
          </a:xfrm>
          <a:prstGeom prst="ellipse">
            <a:avLst/>
          </a:prstGeom>
          <a:ln/>
        </p:spPr>
        <p:style>
          <a:lnRef idx="0">
            <a:schemeClr val="accent2"/>
          </a:lnRef>
          <a:fillRef idx="3">
            <a:schemeClr val="accent2"/>
          </a:fillRef>
          <a:effectRef idx="3">
            <a:schemeClr val="accent2"/>
          </a:effectRef>
          <a:fontRef idx="minor">
            <a:schemeClr val="lt1"/>
          </a:fontRef>
        </p:style>
        <p:txBody>
          <a:bodyPr wrap="none" lIns="0" tIns="0" rIns="0" bIns="0" rtlCol="0" anchor="ctr"/>
          <a:lstStyle/>
          <a:p>
            <a:pPr algn="ctr"/>
            <a:r>
              <a:rPr kumimoji="1" lang="ja-JP" altLang="en-US" sz="1050" b="1" dirty="0">
                <a:solidFill>
                  <a:schemeClr val="tx1"/>
                </a:solidFill>
              </a:rPr>
              <a:t>スマート</a:t>
            </a:r>
            <a:endParaRPr kumimoji="1" lang="en-US" altLang="ja-JP" sz="1050" b="1" dirty="0">
              <a:solidFill>
                <a:schemeClr val="tx1"/>
              </a:solidFill>
            </a:endParaRPr>
          </a:p>
          <a:p>
            <a:pPr algn="ctr"/>
            <a:r>
              <a:rPr kumimoji="1" lang="ja-JP" altLang="en-US" sz="1050" b="1" dirty="0">
                <a:solidFill>
                  <a:schemeClr val="tx1"/>
                </a:solidFill>
              </a:rPr>
              <a:t>エネルギー</a:t>
            </a:r>
          </a:p>
        </p:txBody>
      </p:sp>
      <p:sp>
        <p:nvSpPr>
          <p:cNvPr id="88" name="テキスト ボックス 87">
            <a:extLst>
              <a:ext uri="{FF2B5EF4-FFF2-40B4-BE49-F238E27FC236}">
                <a16:creationId xmlns:a16="http://schemas.microsoft.com/office/drawing/2014/main" id="{369FB32D-845D-461D-8118-9E50A410F187}"/>
              </a:ext>
            </a:extLst>
          </p:cNvPr>
          <p:cNvSpPr txBox="1"/>
          <p:nvPr/>
        </p:nvSpPr>
        <p:spPr>
          <a:xfrm>
            <a:off x="2507159" y="4683178"/>
            <a:ext cx="3911648" cy="692497"/>
          </a:xfrm>
          <a:prstGeom prst="rect">
            <a:avLst/>
          </a:prstGeom>
          <a:noFill/>
        </p:spPr>
        <p:txBody>
          <a:bodyPr wrap="none" rtlCol="0">
            <a:spAutoFit/>
          </a:bodyPr>
          <a:lstStyle/>
          <a:p>
            <a:pPr algn="ctr"/>
            <a:r>
              <a:rPr kumimoji="1" lang="en-US" altLang="ja-JP" b="1" dirty="0"/>
              <a:t>【</a:t>
            </a:r>
            <a:r>
              <a:rPr kumimoji="1" lang="ja-JP" altLang="en-US" b="1" dirty="0"/>
              <a:t>ビジネスが生まれるデータ駆動型社会</a:t>
            </a:r>
            <a:r>
              <a:rPr kumimoji="1" lang="en-US" altLang="ja-JP" b="1" dirty="0"/>
              <a:t>】</a:t>
            </a:r>
          </a:p>
          <a:p>
            <a:pPr algn="ctr"/>
            <a:r>
              <a:rPr kumimoji="1" lang="ja-JP" altLang="en-US" sz="1050" b="1" dirty="0"/>
              <a:t>快適な環境のもとでチャンスが溢れる、未来のビジネス都市</a:t>
            </a:r>
            <a:endParaRPr kumimoji="1" lang="en-US" altLang="ja-JP" sz="1050" b="1" dirty="0"/>
          </a:p>
          <a:p>
            <a:pPr algn="ctr"/>
            <a:r>
              <a:rPr kumimoji="1" lang="ja-JP" altLang="en-US" sz="1050" b="1" dirty="0"/>
              <a:t>イノベーションを通じたビジネスの振興</a:t>
            </a:r>
            <a:endParaRPr kumimoji="1" lang="ja-JP" altLang="en-US" dirty="0"/>
          </a:p>
        </p:txBody>
      </p:sp>
      <p:sp>
        <p:nvSpPr>
          <p:cNvPr id="89" name="楕円 88">
            <a:extLst>
              <a:ext uri="{FF2B5EF4-FFF2-40B4-BE49-F238E27FC236}">
                <a16:creationId xmlns:a16="http://schemas.microsoft.com/office/drawing/2014/main" id="{48A2FD9E-E62D-481F-8307-C2E9E0EEAA4A}"/>
              </a:ext>
            </a:extLst>
          </p:cNvPr>
          <p:cNvSpPr/>
          <p:nvPr/>
        </p:nvSpPr>
        <p:spPr>
          <a:xfrm>
            <a:off x="7013152" y="4490236"/>
            <a:ext cx="1207648" cy="358773"/>
          </a:xfrm>
          <a:prstGeom prst="ellipse">
            <a:avLst/>
          </a:prstGeom>
          <a:ln/>
        </p:spPr>
        <p:style>
          <a:lnRef idx="0">
            <a:schemeClr val="accent2"/>
          </a:lnRef>
          <a:fillRef idx="3">
            <a:schemeClr val="accent2"/>
          </a:fillRef>
          <a:effectRef idx="3">
            <a:schemeClr val="accent2"/>
          </a:effectRef>
          <a:fontRef idx="minor">
            <a:schemeClr val="lt1"/>
          </a:fontRef>
        </p:style>
        <p:txBody>
          <a:bodyPr wrap="none" lIns="0" tIns="0" rIns="0" bIns="0" rtlCol="0" anchor="ctr"/>
          <a:lstStyle/>
          <a:p>
            <a:pPr algn="ctr"/>
            <a:r>
              <a:rPr kumimoji="1" lang="ja-JP" altLang="en-US" sz="1050" b="1" dirty="0">
                <a:solidFill>
                  <a:schemeClr val="tx1"/>
                </a:solidFill>
              </a:rPr>
              <a:t>スマート観光</a:t>
            </a:r>
          </a:p>
        </p:txBody>
      </p:sp>
      <p:sp>
        <p:nvSpPr>
          <p:cNvPr id="90" name="楕円 89">
            <a:extLst>
              <a:ext uri="{FF2B5EF4-FFF2-40B4-BE49-F238E27FC236}">
                <a16:creationId xmlns:a16="http://schemas.microsoft.com/office/drawing/2014/main" id="{80C58A58-8AE9-423E-A42E-7C706ED55DBA}"/>
              </a:ext>
            </a:extLst>
          </p:cNvPr>
          <p:cNvSpPr/>
          <p:nvPr/>
        </p:nvSpPr>
        <p:spPr>
          <a:xfrm>
            <a:off x="4137710" y="5359977"/>
            <a:ext cx="1080158" cy="428195"/>
          </a:xfrm>
          <a:prstGeom prst="ellipse">
            <a:avLst/>
          </a:prstGeom>
          <a:ln/>
        </p:spPr>
        <p:style>
          <a:lnRef idx="0">
            <a:schemeClr val="accent2"/>
          </a:lnRef>
          <a:fillRef idx="3">
            <a:schemeClr val="accent2"/>
          </a:fillRef>
          <a:effectRef idx="3">
            <a:schemeClr val="accent2"/>
          </a:effectRef>
          <a:fontRef idx="minor">
            <a:schemeClr val="lt1"/>
          </a:fontRef>
        </p:style>
        <p:txBody>
          <a:bodyPr wrap="none" lIns="0" tIns="0" rIns="0" bIns="0" rtlCol="0" anchor="ctr"/>
          <a:lstStyle/>
          <a:p>
            <a:pPr algn="ctr"/>
            <a:r>
              <a:rPr kumimoji="1" lang="ja-JP" altLang="en-US" sz="1050" b="1" dirty="0">
                <a:solidFill>
                  <a:schemeClr val="tx1"/>
                </a:solidFill>
              </a:rPr>
              <a:t>フィンテック</a:t>
            </a:r>
          </a:p>
        </p:txBody>
      </p:sp>
      <p:sp>
        <p:nvSpPr>
          <p:cNvPr id="91" name="正方形/長方形 90">
            <a:extLst>
              <a:ext uri="{FF2B5EF4-FFF2-40B4-BE49-F238E27FC236}">
                <a16:creationId xmlns:a16="http://schemas.microsoft.com/office/drawing/2014/main" id="{3A437268-842F-4150-B922-1BC5C7B43D7A}"/>
              </a:ext>
            </a:extLst>
          </p:cNvPr>
          <p:cNvSpPr/>
          <p:nvPr/>
        </p:nvSpPr>
        <p:spPr>
          <a:xfrm>
            <a:off x="412476" y="6133740"/>
            <a:ext cx="8476763" cy="553998"/>
          </a:xfrm>
          <a:prstGeom prst="rect">
            <a:avLst/>
          </a:prstGeom>
          <a:solidFill>
            <a:schemeClr val="bg1">
              <a:alpha val="51000"/>
            </a:schemeClr>
          </a:solidFill>
        </p:spPr>
        <p:txBody>
          <a:bodyPr wrap="square">
            <a:spAutoFit/>
          </a:bodyPr>
          <a:lstStyle/>
          <a:p>
            <a:pPr algn="ctr"/>
            <a:r>
              <a:rPr kumimoji="1" lang="ja-JP" altLang="en-US" sz="1500" b="1" dirty="0">
                <a:latin typeface="+mj-ea"/>
                <a:ea typeface="+mj-ea"/>
              </a:rPr>
              <a:t>大阪・関西万博で世界の人々が体現する最先端技術のサービスを</a:t>
            </a:r>
            <a:endParaRPr kumimoji="1" lang="en-US" altLang="ja-JP" sz="1500" b="1" dirty="0">
              <a:latin typeface="+mj-ea"/>
              <a:ea typeface="+mj-ea"/>
            </a:endParaRPr>
          </a:p>
          <a:p>
            <a:pPr algn="ctr"/>
            <a:r>
              <a:rPr kumimoji="1" lang="ja-JP" altLang="en-US" sz="1500" b="1" dirty="0">
                <a:latin typeface="+mj-ea"/>
                <a:ea typeface="+mj-ea"/>
              </a:rPr>
              <a:t>すべての人が享受できる環境をつくることで、発展的で持続性のある“未来社会”をめざす</a:t>
            </a:r>
          </a:p>
        </p:txBody>
      </p:sp>
      <p:sp>
        <p:nvSpPr>
          <p:cNvPr id="92" name="右矢印 14">
            <a:extLst>
              <a:ext uri="{FF2B5EF4-FFF2-40B4-BE49-F238E27FC236}">
                <a16:creationId xmlns:a16="http://schemas.microsoft.com/office/drawing/2014/main" id="{5BDABE3C-1355-4CF9-9338-8C34D4938314}"/>
              </a:ext>
            </a:extLst>
          </p:cNvPr>
          <p:cNvSpPr/>
          <p:nvPr/>
        </p:nvSpPr>
        <p:spPr>
          <a:xfrm rot="4500000">
            <a:off x="1262615" y="3116708"/>
            <a:ext cx="662916" cy="320028"/>
          </a:xfrm>
          <a:custGeom>
            <a:avLst/>
            <a:gdLst>
              <a:gd name="connsiteX0" fmla="*/ 0 w 1368152"/>
              <a:gd name="connsiteY0" fmla="*/ 198022 h 792088"/>
              <a:gd name="connsiteX1" fmla="*/ 972108 w 1368152"/>
              <a:gd name="connsiteY1" fmla="*/ 198022 h 792088"/>
              <a:gd name="connsiteX2" fmla="*/ 972108 w 1368152"/>
              <a:gd name="connsiteY2" fmla="*/ 0 h 792088"/>
              <a:gd name="connsiteX3" fmla="*/ 1368152 w 1368152"/>
              <a:gd name="connsiteY3" fmla="*/ 396044 h 792088"/>
              <a:gd name="connsiteX4" fmla="*/ 972108 w 1368152"/>
              <a:gd name="connsiteY4" fmla="*/ 792088 h 792088"/>
              <a:gd name="connsiteX5" fmla="*/ 972108 w 1368152"/>
              <a:gd name="connsiteY5" fmla="*/ 594066 h 792088"/>
              <a:gd name="connsiteX6" fmla="*/ 0 w 1368152"/>
              <a:gd name="connsiteY6" fmla="*/ 594066 h 792088"/>
              <a:gd name="connsiteX7" fmla="*/ 0 w 1368152"/>
              <a:gd name="connsiteY7" fmla="*/ 198022 h 792088"/>
              <a:gd name="connsiteX0" fmla="*/ 0 w 1912154"/>
              <a:gd name="connsiteY0" fmla="*/ 198022 h 792088"/>
              <a:gd name="connsiteX1" fmla="*/ 972108 w 1912154"/>
              <a:gd name="connsiteY1" fmla="*/ 198022 h 792088"/>
              <a:gd name="connsiteX2" fmla="*/ 972108 w 1912154"/>
              <a:gd name="connsiteY2" fmla="*/ 0 h 792088"/>
              <a:gd name="connsiteX3" fmla="*/ 1912154 w 1912154"/>
              <a:gd name="connsiteY3" fmla="*/ 221734 h 792088"/>
              <a:gd name="connsiteX4" fmla="*/ 972108 w 1912154"/>
              <a:gd name="connsiteY4" fmla="*/ 792088 h 792088"/>
              <a:gd name="connsiteX5" fmla="*/ 972108 w 1912154"/>
              <a:gd name="connsiteY5" fmla="*/ 594066 h 792088"/>
              <a:gd name="connsiteX6" fmla="*/ 0 w 1912154"/>
              <a:gd name="connsiteY6" fmla="*/ 594066 h 792088"/>
              <a:gd name="connsiteX7" fmla="*/ 0 w 1912154"/>
              <a:gd name="connsiteY7" fmla="*/ 198022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835046"/>
              <a:gd name="connsiteX1" fmla="*/ 1234333 w 2174379"/>
              <a:gd name="connsiteY1" fmla="*/ 198022 h 835046"/>
              <a:gd name="connsiteX2" fmla="*/ 1234333 w 2174379"/>
              <a:gd name="connsiteY2" fmla="*/ 0 h 835046"/>
              <a:gd name="connsiteX3" fmla="*/ 2174379 w 2174379"/>
              <a:gd name="connsiteY3" fmla="*/ 221734 h 835046"/>
              <a:gd name="connsiteX4" fmla="*/ 1234333 w 2174379"/>
              <a:gd name="connsiteY4" fmla="*/ 792088 h 835046"/>
              <a:gd name="connsiteX5" fmla="*/ 1234333 w 2174379"/>
              <a:gd name="connsiteY5" fmla="*/ 594066 h 835046"/>
              <a:gd name="connsiteX6" fmla="*/ 115082 w 2174379"/>
              <a:gd name="connsiteY6" fmla="*/ 835046 h 835046"/>
              <a:gd name="connsiteX7" fmla="*/ 0 w 2174379"/>
              <a:gd name="connsiteY7" fmla="*/ 411623 h 835046"/>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0 w 2174379"/>
              <a:gd name="connsiteY6" fmla="*/ 41162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274590"/>
              <a:gd name="connsiteY0" fmla="*/ 568675 h 823270"/>
              <a:gd name="connsiteX1" fmla="*/ 1466604 w 2274590"/>
              <a:gd name="connsiteY1" fmla="*/ 229204 h 823270"/>
              <a:gd name="connsiteX2" fmla="*/ 1466604 w 2274590"/>
              <a:gd name="connsiteY2" fmla="*/ 31182 h 823270"/>
              <a:gd name="connsiteX3" fmla="*/ 2274590 w 2274590"/>
              <a:gd name="connsiteY3" fmla="*/ 0 h 823270"/>
              <a:gd name="connsiteX4" fmla="*/ 1466604 w 2274590"/>
              <a:gd name="connsiteY4" fmla="*/ 823270 h 823270"/>
              <a:gd name="connsiteX5" fmla="*/ 1466604 w 2274590"/>
              <a:gd name="connsiteY5" fmla="*/ 625248 h 823270"/>
              <a:gd name="connsiteX6" fmla="*/ 0 w 2274590"/>
              <a:gd name="connsiteY6" fmla="*/ 568675 h 823270"/>
              <a:gd name="connsiteX0" fmla="*/ 0 w 2274590"/>
              <a:gd name="connsiteY0" fmla="*/ 680502 h 935097"/>
              <a:gd name="connsiteX1" fmla="*/ 1466604 w 2274590"/>
              <a:gd name="connsiteY1" fmla="*/ 34103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466604 w 2274590"/>
              <a:gd name="connsiteY5" fmla="*/ 737075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381997 w 2274590"/>
              <a:gd name="connsiteY1" fmla="*/ 20889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23781 w 2274590"/>
              <a:gd name="connsiteY1" fmla="*/ 291992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12418 w 2274590"/>
              <a:gd name="connsiteY1" fmla="*/ 329149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22701 h 970746"/>
              <a:gd name="connsiteX1" fmla="*/ 1412418 w 2274590"/>
              <a:gd name="connsiteY1" fmla="*/ 271348 h 970746"/>
              <a:gd name="connsiteX2" fmla="*/ 1244189 w 2274590"/>
              <a:gd name="connsiteY2" fmla="*/ 0 h 970746"/>
              <a:gd name="connsiteX3" fmla="*/ 2274590 w 2274590"/>
              <a:gd name="connsiteY3" fmla="*/ 54026 h 970746"/>
              <a:gd name="connsiteX4" fmla="*/ 1623990 w 2274590"/>
              <a:gd name="connsiteY4" fmla="*/ 970746 h 970746"/>
              <a:gd name="connsiteX5" fmla="*/ 1532180 w 2274590"/>
              <a:gd name="connsiteY5" fmla="*/ 541493 h 970746"/>
              <a:gd name="connsiteX6" fmla="*/ 0 w 2274590"/>
              <a:gd name="connsiteY6" fmla="*/ 622701 h 970746"/>
              <a:gd name="connsiteX0" fmla="*/ 0 w 2274590"/>
              <a:gd name="connsiteY0" fmla="*/ 622701 h 795262"/>
              <a:gd name="connsiteX1" fmla="*/ 1412418 w 2274590"/>
              <a:gd name="connsiteY1" fmla="*/ 271348 h 795262"/>
              <a:gd name="connsiteX2" fmla="*/ 1244189 w 2274590"/>
              <a:gd name="connsiteY2" fmla="*/ 0 h 795262"/>
              <a:gd name="connsiteX3" fmla="*/ 2274590 w 2274590"/>
              <a:gd name="connsiteY3" fmla="*/ 54026 h 795262"/>
              <a:gd name="connsiteX4" fmla="*/ 1571390 w 2274590"/>
              <a:gd name="connsiteY4" fmla="*/ 795262 h 795262"/>
              <a:gd name="connsiteX5" fmla="*/ 1532180 w 2274590"/>
              <a:gd name="connsiteY5" fmla="*/ 541493 h 795262"/>
              <a:gd name="connsiteX6" fmla="*/ 0 w 2274590"/>
              <a:gd name="connsiteY6" fmla="*/ 622701 h 795262"/>
              <a:gd name="connsiteX0" fmla="*/ 0 w 2067618"/>
              <a:gd name="connsiteY0" fmla="*/ 622701 h 795262"/>
              <a:gd name="connsiteX1" fmla="*/ 1412418 w 2067618"/>
              <a:gd name="connsiteY1" fmla="*/ 271348 h 795262"/>
              <a:gd name="connsiteX2" fmla="*/ 1244189 w 2067618"/>
              <a:gd name="connsiteY2" fmla="*/ 0 h 795262"/>
              <a:gd name="connsiteX3" fmla="*/ 2067618 w 2067618"/>
              <a:gd name="connsiteY3" fmla="*/ 132939 h 795262"/>
              <a:gd name="connsiteX4" fmla="*/ 1571390 w 2067618"/>
              <a:gd name="connsiteY4" fmla="*/ 795262 h 795262"/>
              <a:gd name="connsiteX5" fmla="*/ 1532180 w 2067618"/>
              <a:gd name="connsiteY5" fmla="*/ 541493 h 795262"/>
              <a:gd name="connsiteX6" fmla="*/ 0 w 2067618"/>
              <a:gd name="connsiteY6" fmla="*/ 622701 h 795262"/>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32180 w 2067618"/>
              <a:gd name="connsiteY5" fmla="*/ 541493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7911"/>
              <a:gd name="connsiteX1" fmla="*/ 1412418 w 2067618"/>
              <a:gd name="connsiteY1" fmla="*/ 271348 h 847911"/>
              <a:gd name="connsiteX2" fmla="*/ 1244189 w 2067618"/>
              <a:gd name="connsiteY2" fmla="*/ 0 h 847911"/>
              <a:gd name="connsiteX3" fmla="*/ 2067618 w 2067618"/>
              <a:gd name="connsiteY3" fmla="*/ 132939 h 847911"/>
              <a:gd name="connsiteX4" fmla="*/ 1699368 w 2067618"/>
              <a:gd name="connsiteY4" fmla="*/ 846901 h 847911"/>
              <a:gd name="connsiteX5" fmla="*/ 1547157 w 2067618"/>
              <a:gd name="connsiteY5" fmla="*/ 497629 h 847911"/>
              <a:gd name="connsiteX6" fmla="*/ 0 w 2067618"/>
              <a:gd name="connsiteY6" fmla="*/ 622701 h 84791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586665 h 810865"/>
              <a:gd name="connsiteX1" fmla="*/ 1412418 w 2067618"/>
              <a:gd name="connsiteY1" fmla="*/ 235312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343280 w 2067618"/>
              <a:gd name="connsiteY5" fmla="*/ 550829 h 810865"/>
              <a:gd name="connsiteX6" fmla="*/ 0 w 2067618"/>
              <a:gd name="connsiteY6" fmla="*/ 586665 h 810865"/>
              <a:gd name="connsiteX0" fmla="*/ 0 w 2067618"/>
              <a:gd name="connsiteY0" fmla="*/ 586665 h 919733"/>
              <a:gd name="connsiteX1" fmla="*/ 1139377 w 2067618"/>
              <a:gd name="connsiteY1" fmla="*/ 356529 h 919733"/>
              <a:gd name="connsiteX2" fmla="*/ 861241 w 2067618"/>
              <a:gd name="connsiteY2" fmla="*/ 0 h 919733"/>
              <a:gd name="connsiteX3" fmla="*/ 2067618 w 2067618"/>
              <a:gd name="connsiteY3" fmla="*/ 96903 h 919733"/>
              <a:gd name="connsiteX4" fmla="*/ 1580125 w 2067618"/>
              <a:gd name="connsiteY4" fmla="*/ 919733 h 919733"/>
              <a:gd name="connsiteX5" fmla="*/ 1343280 w 2067618"/>
              <a:gd name="connsiteY5" fmla="*/ 550829 h 919733"/>
              <a:gd name="connsiteX6" fmla="*/ 0 w 2067618"/>
              <a:gd name="connsiteY6" fmla="*/ 586665 h 919733"/>
              <a:gd name="connsiteX0" fmla="*/ 0 w 2067618"/>
              <a:gd name="connsiteY0" fmla="*/ 586665 h 911984"/>
              <a:gd name="connsiteX1" fmla="*/ 1139377 w 2067618"/>
              <a:gd name="connsiteY1" fmla="*/ 356529 h 911984"/>
              <a:gd name="connsiteX2" fmla="*/ 861241 w 2067618"/>
              <a:gd name="connsiteY2" fmla="*/ 0 h 911984"/>
              <a:gd name="connsiteX3" fmla="*/ 2067618 w 2067618"/>
              <a:gd name="connsiteY3" fmla="*/ 96903 h 911984"/>
              <a:gd name="connsiteX4" fmla="*/ 1549678 w 2067618"/>
              <a:gd name="connsiteY4" fmla="*/ 911984 h 911984"/>
              <a:gd name="connsiteX5" fmla="*/ 1343280 w 2067618"/>
              <a:gd name="connsiteY5" fmla="*/ 550829 h 911984"/>
              <a:gd name="connsiteX6" fmla="*/ 0 w 2067618"/>
              <a:gd name="connsiteY6" fmla="*/ 586665 h 911984"/>
              <a:gd name="connsiteX0" fmla="*/ 0 w 1897309"/>
              <a:gd name="connsiteY0" fmla="*/ 586665 h 911984"/>
              <a:gd name="connsiteX1" fmla="*/ 1139377 w 1897309"/>
              <a:gd name="connsiteY1" fmla="*/ 356529 h 911984"/>
              <a:gd name="connsiteX2" fmla="*/ 861241 w 1897309"/>
              <a:gd name="connsiteY2" fmla="*/ 0 h 911984"/>
              <a:gd name="connsiteX3" fmla="*/ 1897309 w 1897309"/>
              <a:gd name="connsiteY3" fmla="*/ 91702 h 911984"/>
              <a:gd name="connsiteX4" fmla="*/ 1549678 w 1897309"/>
              <a:gd name="connsiteY4" fmla="*/ 911984 h 911984"/>
              <a:gd name="connsiteX5" fmla="*/ 1343280 w 1897309"/>
              <a:gd name="connsiteY5" fmla="*/ 550829 h 911984"/>
              <a:gd name="connsiteX6" fmla="*/ 0 w 1897309"/>
              <a:gd name="connsiteY6" fmla="*/ 586665 h 911984"/>
              <a:gd name="connsiteX0" fmla="*/ 0 w 1897309"/>
              <a:gd name="connsiteY0" fmla="*/ 586665 h 773657"/>
              <a:gd name="connsiteX1" fmla="*/ 1139377 w 1897309"/>
              <a:gd name="connsiteY1" fmla="*/ 356529 h 773657"/>
              <a:gd name="connsiteX2" fmla="*/ 861241 w 1897309"/>
              <a:gd name="connsiteY2" fmla="*/ 0 h 773657"/>
              <a:gd name="connsiteX3" fmla="*/ 1897309 w 1897309"/>
              <a:gd name="connsiteY3" fmla="*/ 91702 h 773657"/>
              <a:gd name="connsiteX4" fmla="*/ 1485715 w 1897309"/>
              <a:gd name="connsiteY4" fmla="*/ 773657 h 773657"/>
              <a:gd name="connsiteX5" fmla="*/ 1343280 w 1897309"/>
              <a:gd name="connsiteY5" fmla="*/ 550829 h 773657"/>
              <a:gd name="connsiteX6" fmla="*/ 0 w 1897309"/>
              <a:gd name="connsiteY6" fmla="*/ 586665 h 773657"/>
              <a:gd name="connsiteX0" fmla="*/ 0 w 1897309"/>
              <a:gd name="connsiteY0" fmla="*/ 502004 h 688996"/>
              <a:gd name="connsiteX1" fmla="*/ 1139377 w 1897309"/>
              <a:gd name="connsiteY1" fmla="*/ 271868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206981 w 1897309"/>
              <a:gd name="connsiteY1" fmla="*/ 290981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33997 w 1897309"/>
              <a:gd name="connsiteY5" fmla="*/ 435200 h 688996"/>
              <a:gd name="connsiteX6" fmla="*/ 0 w 1897309"/>
              <a:gd name="connsiteY6" fmla="*/ 502004 h 688996"/>
              <a:gd name="connsiteX0" fmla="*/ 0 w 1897309"/>
              <a:gd name="connsiteY0" fmla="*/ 502004 h 764868"/>
              <a:gd name="connsiteX1" fmla="*/ 1147126 w 1897309"/>
              <a:gd name="connsiteY1" fmla="*/ 241422 h 764868"/>
              <a:gd name="connsiteX2" fmla="*/ 954118 w 1897309"/>
              <a:gd name="connsiteY2" fmla="*/ 0 h 764868"/>
              <a:gd name="connsiteX3" fmla="*/ 1897309 w 1897309"/>
              <a:gd name="connsiteY3" fmla="*/ 7041 h 764868"/>
              <a:gd name="connsiteX4" fmla="*/ 1514082 w 1897309"/>
              <a:gd name="connsiteY4" fmla="*/ 764868 h 764868"/>
              <a:gd name="connsiteX5" fmla="*/ 1333997 w 1897309"/>
              <a:gd name="connsiteY5" fmla="*/ 435200 h 764868"/>
              <a:gd name="connsiteX6" fmla="*/ 0 w 1897309"/>
              <a:gd name="connsiteY6" fmla="*/ 502004 h 764868"/>
              <a:gd name="connsiteX0" fmla="*/ 0 w 1769824"/>
              <a:gd name="connsiteY0" fmla="*/ 502004 h 764868"/>
              <a:gd name="connsiteX1" fmla="*/ 1147126 w 1769824"/>
              <a:gd name="connsiteY1" fmla="*/ 241422 h 764868"/>
              <a:gd name="connsiteX2" fmla="*/ 954118 w 1769824"/>
              <a:gd name="connsiteY2" fmla="*/ 0 h 764868"/>
              <a:gd name="connsiteX3" fmla="*/ 1769824 w 1769824"/>
              <a:gd name="connsiteY3" fmla="*/ 50879 h 764868"/>
              <a:gd name="connsiteX4" fmla="*/ 1514082 w 1769824"/>
              <a:gd name="connsiteY4" fmla="*/ 764868 h 764868"/>
              <a:gd name="connsiteX5" fmla="*/ 1333997 w 1769824"/>
              <a:gd name="connsiteY5" fmla="*/ 435200 h 764868"/>
              <a:gd name="connsiteX6" fmla="*/ 0 w 1769824"/>
              <a:gd name="connsiteY6" fmla="*/ 502004 h 764868"/>
              <a:gd name="connsiteX0" fmla="*/ 0 w 1769824"/>
              <a:gd name="connsiteY0" fmla="*/ 502004 h 671445"/>
              <a:gd name="connsiteX1" fmla="*/ 1147126 w 1769824"/>
              <a:gd name="connsiteY1" fmla="*/ 241422 h 671445"/>
              <a:gd name="connsiteX2" fmla="*/ 954118 w 1769824"/>
              <a:gd name="connsiteY2" fmla="*/ 0 h 671445"/>
              <a:gd name="connsiteX3" fmla="*/ 1769824 w 1769824"/>
              <a:gd name="connsiteY3" fmla="*/ 50879 h 671445"/>
              <a:gd name="connsiteX4" fmla="*/ 1469204 w 1769824"/>
              <a:gd name="connsiteY4" fmla="*/ 671445 h 671445"/>
              <a:gd name="connsiteX5" fmla="*/ 1333997 w 1769824"/>
              <a:gd name="connsiteY5" fmla="*/ 435200 h 671445"/>
              <a:gd name="connsiteX6" fmla="*/ 0 w 1769824"/>
              <a:gd name="connsiteY6" fmla="*/ 502004 h 671445"/>
              <a:gd name="connsiteX0" fmla="*/ 0 w 1774479"/>
              <a:gd name="connsiteY0" fmla="*/ 502004 h 671445"/>
              <a:gd name="connsiteX1" fmla="*/ 1147126 w 1774479"/>
              <a:gd name="connsiteY1" fmla="*/ 241422 h 671445"/>
              <a:gd name="connsiteX2" fmla="*/ 954118 w 1774479"/>
              <a:gd name="connsiteY2" fmla="*/ 0 h 671445"/>
              <a:gd name="connsiteX3" fmla="*/ 1774479 w 1774479"/>
              <a:gd name="connsiteY3" fmla="*/ 10109 h 671445"/>
              <a:gd name="connsiteX4" fmla="*/ 1469204 w 1774479"/>
              <a:gd name="connsiteY4" fmla="*/ 671445 h 671445"/>
              <a:gd name="connsiteX5" fmla="*/ 1333997 w 1774479"/>
              <a:gd name="connsiteY5" fmla="*/ 435200 h 671445"/>
              <a:gd name="connsiteX6" fmla="*/ 0 w 1774479"/>
              <a:gd name="connsiteY6" fmla="*/ 502004 h 671445"/>
              <a:gd name="connsiteX0" fmla="*/ 0 w 1774479"/>
              <a:gd name="connsiteY0" fmla="*/ 491895 h 661336"/>
              <a:gd name="connsiteX1" fmla="*/ 1147126 w 1774479"/>
              <a:gd name="connsiteY1" fmla="*/ 231313 h 661336"/>
              <a:gd name="connsiteX2" fmla="*/ 1011399 w 1774479"/>
              <a:gd name="connsiteY2" fmla="*/ 12096 h 661336"/>
              <a:gd name="connsiteX3" fmla="*/ 1774479 w 1774479"/>
              <a:gd name="connsiteY3" fmla="*/ 0 h 661336"/>
              <a:gd name="connsiteX4" fmla="*/ 1469204 w 1774479"/>
              <a:gd name="connsiteY4" fmla="*/ 661336 h 661336"/>
              <a:gd name="connsiteX5" fmla="*/ 1333997 w 1774479"/>
              <a:gd name="connsiteY5" fmla="*/ 425091 h 661336"/>
              <a:gd name="connsiteX6" fmla="*/ 0 w 1774479"/>
              <a:gd name="connsiteY6" fmla="*/ 491895 h 661336"/>
              <a:gd name="connsiteX0" fmla="*/ 0 w 1774479"/>
              <a:gd name="connsiteY0" fmla="*/ 491895 h 643996"/>
              <a:gd name="connsiteX1" fmla="*/ 1147126 w 1774479"/>
              <a:gd name="connsiteY1" fmla="*/ 231313 h 643996"/>
              <a:gd name="connsiteX2" fmla="*/ 1011399 w 1774479"/>
              <a:gd name="connsiteY2" fmla="*/ 12096 h 643996"/>
              <a:gd name="connsiteX3" fmla="*/ 1774479 w 1774479"/>
              <a:gd name="connsiteY3" fmla="*/ 0 h 643996"/>
              <a:gd name="connsiteX4" fmla="*/ 1453213 w 1774479"/>
              <a:gd name="connsiteY4" fmla="*/ 626754 h 643996"/>
              <a:gd name="connsiteX5" fmla="*/ 1333997 w 1774479"/>
              <a:gd name="connsiteY5" fmla="*/ 425091 h 643996"/>
              <a:gd name="connsiteX6" fmla="*/ 0 w 1774479"/>
              <a:gd name="connsiteY6" fmla="*/ 491895 h 643996"/>
              <a:gd name="connsiteX0" fmla="*/ 0 w 1774479"/>
              <a:gd name="connsiteY0" fmla="*/ 491895 h 666479"/>
              <a:gd name="connsiteX1" fmla="*/ 1147126 w 1774479"/>
              <a:gd name="connsiteY1" fmla="*/ 23131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491895 h 666479"/>
              <a:gd name="connsiteX1" fmla="*/ 1052662 w 1774479"/>
              <a:gd name="connsiteY1" fmla="*/ 31025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513914 h 688498"/>
              <a:gd name="connsiteX1" fmla="*/ 1052662 w 1774479"/>
              <a:gd name="connsiteY1" fmla="*/ 332272 h 688498"/>
              <a:gd name="connsiteX2" fmla="*/ 787423 w 1774479"/>
              <a:gd name="connsiteY2" fmla="*/ 0 h 688498"/>
              <a:gd name="connsiteX3" fmla="*/ 1774479 w 1774479"/>
              <a:gd name="connsiteY3" fmla="*/ 22019 h 688498"/>
              <a:gd name="connsiteX4" fmla="*/ 1453213 w 1774479"/>
              <a:gd name="connsiteY4" fmla="*/ 648773 h 688498"/>
              <a:gd name="connsiteX5" fmla="*/ 1198764 w 1774479"/>
              <a:gd name="connsiteY5" fmla="*/ 521395 h 688498"/>
              <a:gd name="connsiteX6" fmla="*/ 0 w 1774479"/>
              <a:gd name="connsiteY6" fmla="*/ 513914 h 688498"/>
              <a:gd name="connsiteX0" fmla="*/ 0 w 1774479"/>
              <a:gd name="connsiteY0" fmla="*/ 513914 h 769523"/>
              <a:gd name="connsiteX1" fmla="*/ 1052662 w 1774479"/>
              <a:gd name="connsiteY1" fmla="*/ 332272 h 769523"/>
              <a:gd name="connsiteX2" fmla="*/ 787423 w 1774479"/>
              <a:gd name="connsiteY2" fmla="*/ 0 h 769523"/>
              <a:gd name="connsiteX3" fmla="*/ 1774479 w 1774479"/>
              <a:gd name="connsiteY3" fmla="*/ 22019 h 769523"/>
              <a:gd name="connsiteX4" fmla="*/ 1388156 w 1774479"/>
              <a:gd name="connsiteY4" fmla="*/ 769523 h 769523"/>
              <a:gd name="connsiteX5" fmla="*/ 1198764 w 1774479"/>
              <a:gd name="connsiteY5" fmla="*/ 521395 h 769523"/>
              <a:gd name="connsiteX6" fmla="*/ 0 w 1774479"/>
              <a:gd name="connsiteY6" fmla="*/ 513914 h 769523"/>
              <a:gd name="connsiteX0" fmla="*/ 0 w 1633577"/>
              <a:gd name="connsiteY0" fmla="*/ 513914 h 769523"/>
              <a:gd name="connsiteX1" fmla="*/ 1052662 w 1633577"/>
              <a:gd name="connsiteY1" fmla="*/ 332272 h 769523"/>
              <a:gd name="connsiteX2" fmla="*/ 787423 w 1633577"/>
              <a:gd name="connsiteY2" fmla="*/ 0 h 769523"/>
              <a:gd name="connsiteX3" fmla="*/ 1633577 w 1633577"/>
              <a:gd name="connsiteY3" fmla="*/ 58628 h 769523"/>
              <a:gd name="connsiteX4" fmla="*/ 1388156 w 1633577"/>
              <a:gd name="connsiteY4" fmla="*/ 769523 h 769523"/>
              <a:gd name="connsiteX5" fmla="*/ 1198764 w 1633577"/>
              <a:gd name="connsiteY5" fmla="*/ 521395 h 769523"/>
              <a:gd name="connsiteX6" fmla="*/ 0 w 1633577"/>
              <a:gd name="connsiteY6" fmla="*/ 513914 h 769523"/>
              <a:gd name="connsiteX0" fmla="*/ 0 w 1633577"/>
              <a:gd name="connsiteY0" fmla="*/ 455286 h 710895"/>
              <a:gd name="connsiteX1" fmla="*/ 1052662 w 1633577"/>
              <a:gd name="connsiteY1" fmla="*/ 273644 h 710895"/>
              <a:gd name="connsiteX2" fmla="*/ 862748 w 1633577"/>
              <a:gd name="connsiteY2" fmla="*/ 42544 h 710895"/>
              <a:gd name="connsiteX3" fmla="*/ 1633577 w 1633577"/>
              <a:gd name="connsiteY3" fmla="*/ 0 h 710895"/>
              <a:gd name="connsiteX4" fmla="*/ 1388156 w 1633577"/>
              <a:gd name="connsiteY4" fmla="*/ 710895 h 710895"/>
              <a:gd name="connsiteX5" fmla="*/ 1198764 w 1633577"/>
              <a:gd name="connsiteY5" fmla="*/ 462767 h 710895"/>
              <a:gd name="connsiteX6" fmla="*/ 0 w 1633577"/>
              <a:gd name="connsiteY6" fmla="*/ 455286 h 710895"/>
              <a:gd name="connsiteX0" fmla="*/ 0 w 1633577"/>
              <a:gd name="connsiteY0" fmla="*/ 455286 h 646385"/>
              <a:gd name="connsiteX1" fmla="*/ 1052662 w 1633577"/>
              <a:gd name="connsiteY1" fmla="*/ 273644 h 646385"/>
              <a:gd name="connsiteX2" fmla="*/ 862748 w 1633577"/>
              <a:gd name="connsiteY2" fmla="*/ 42544 h 646385"/>
              <a:gd name="connsiteX3" fmla="*/ 1633577 w 1633577"/>
              <a:gd name="connsiteY3" fmla="*/ 0 h 646385"/>
              <a:gd name="connsiteX4" fmla="*/ 1396945 w 1633577"/>
              <a:gd name="connsiteY4" fmla="*/ 646385 h 646385"/>
              <a:gd name="connsiteX5" fmla="*/ 1198764 w 1633577"/>
              <a:gd name="connsiteY5" fmla="*/ 462767 h 646385"/>
              <a:gd name="connsiteX6" fmla="*/ 0 w 1633577"/>
              <a:gd name="connsiteY6" fmla="*/ 455286 h 646385"/>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198764 w 1633577"/>
              <a:gd name="connsiteY5" fmla="*/ 462767 h 670124"/>
              <a:gd name="connsiteX6" fmla="*/ 0 w 1633577"/>
              <a:gd name="connsiteY6" fmla="*/ 455286 h 670124"/>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788957 w 1633577"/>
              <a:gd name="connsiteY2" fmla="*/ 2787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15270 w 1633577"/>
              <a:gd name="connsiteY2" fmla="*/ 34275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520549"/>
              <a:gd name="connsiteY0" fmla="*/ 438282 h 653120"/>
              <a:gd name="connsiteX1" fmla="*/ 992805 w 1520549"/>
              <a:gd name="connsiteY1" fmla="*/ 207082 h 653120"/>
              <a:gd name="connsiteX2" fmla="*/ 815270 w 1520549"/>
              <a:gd name="connsiteY2" fmla="*/ 17271 h 653120"/>
              <a:gd name="connsiteX3" fmla="*/ 1520549 w 1520549"/>
              <a:gd name="connsiteY3" fmla="*/ 0 h 653120"/>
              <a:gd name="connsiteX4" fmla="*/ 1392810 w 1520549"/>
              <a:gd name="connsiteY4" fmla="*/ 653120 h 653120"/>
              <a:gd name="connsiteX5" fmla="*/ 1201858 w 1520549"/>
              <a:gd name="connsiteY5" fmla="*/ 456087 h 653120"/>
              <a:gd name="connsiteX6" fmla="*/ 0 w 1520549"/>
              <a:gd name="connsiteY6" fmla="*/ 438282 h 653120"/>
              <a:gd name="connsiteX0" fmla="*/ 0 w 1526737"/>
              <a:gd name="connsiteY0" fmla="*/ 417637 h 653120"/>
              <a:gd name="connsiteX1" fmla="*/ 998993 w 1526737"/>
              <a:gd name="connsiteY1" fmla="*/ 207082 h 653120"/>
              <a:gd name="connsiteX2" fmla="*/ 821458 w 1526737"/>
              <a:gd name="connsiteY2" fmla="*/ 17271 h 653120"/>
              <a:gd name="connsiteX3" fmla="*/ 1526737 w 1526737"/>
              <a:gd name="connsiteY3" fmla="*/ 0 h 653120"/>
              <a:gd name="connsiteX4" fmla="*/ 1398998 w 1526737"/>
              <a:gd name="connsiteY4" fmla="*/ 653120 h 653120"/>
              <a:gd name="connsiteX5" fmla="*/ 1208046 w 1526737"/>
              <a:gd name="connsiteY5" fmla="*/ 456087 h 653120"/>
              <a:gd name="connsiteX6" fmla="*/ 6188 w 1526737"/>
              <a:gd name="connsiteY6" fmla="*/ 438282 h 653120"/>
              <a:gd name="connsiteX0" fmla="*/ 46527 w 1520611"/>
              <a:gd name="connsiteY0" fmla="*/ 368105 h 653120"/>
              <a:gd name="connsiteX1" fmla="*/ 992867 w 1520611"/>
              <a:gd name="connsiteY1" fmla="*/ 207082 h 653120"/>
              <a:gd name="connsiteX2" fmla="*/ 815332 w 1520611"/>
              <a:gd name="connsiteY2" fmla="*/ 17271 h 653120"/>
              <a:gd name="connsiteX3" fmla="*/ 1520611 w 1520611"/>
              <a:gd name="connsiteY3" fmla="*/ 0 h 653120"/>
              <a:gd name="connsiteX4" fmla="*/ 1392872 w 1520611"/>
              <a:gd name="connsiteY4" fmla="*/ 653120 h 653120"/>
              <a:gd name="connsiteX5" fmla="*/ 1201920 w 1520611"/>
              <a:gd name="connsiteY5" fmla="*/ 456087 h 653120"/>
              <a:gd name="connsiteX6" fmla="*/ 62 w 1520611"/>
              <a:gd name="connsiteY6" fmla="*/ 438282 h 653120"/>
              <a:gd name="connsiteX7" fmla="*/ 46527 w 1520611"/>
              <a:gd name="connsiteY7" fmla="*/ 368105 h 653120"/>
              <a:gd name="connsiteX0" fmla="*/ 0 w 1474084"/>
              <a:gd name="connsiteY0" fmla="*/ 368105 h 766422"/>
              <a:gd name="connsiteX1" fmla="*/ 946340 w 1474084"/>
              <a:gd name="connsiteY1" fmla="*/ 207082 h 766422"/>
              <a:gd name="connsiteX2" fmla="*/ 768805 w 1474084"/>
              <a:gd name="connsiteY2" fmla="*/ 17271 h 766422"/>
              <a:gd name="connsiteX3" fmla="*/ 1474084 w 1474084"/>
              <a:gd name="connsiteY3" fmla="*/ 0 h 766422"/>
              <a:gd name="connsiteX4" fmla="*/ 1346345 w 1474084"/>
              <a:gd name="connsiteY4" fmla="*/ 653120 h 766422"/>
              <a:gd name="connsiteX5" fmla="*/ 1155393 w 1474084"/>
              <a:gd name="connsiteY5" fmla="*/ 456087 h 766422"/>
              <a:gd name="connsiteX6" fmla="*/ 104186 w 1474084"/>
              <a:gd name="connsiteY6" fmla="*/ 640626 h 766422"/>
              <a:gd name="connsiteX7" fmla="*/ 0 w 1474084"/>
              <a:gd name="connsiteY7" fmla="*/ 368105 h 766422"/>
              <a:gd name="connsiteX0" fmla="*/ 0 w 1372965"/>
              <a:gd name="connsiteY0" fmla="*/ 517796 h 766422"/>
              <a:gd name="connsiteX1" fmla="*/ 845221 w 1372965"/>
              <a:gd name="connsiteY1" fmla="*/ 207082 h 766422"/>
              <a:gd name="connsiteX2" fmla="*/ 667686 w 1372965"/>
              <a:gd name="connsiteY2" fmla="*/ 17271 h 766422"/>
              <a:gd name="connsiteX3" fmla="*/ 1372965 w 1372965"/>
              <a:gd name="connsiteY3" fmla="*/ 0 h 766422"/>
              <a:gd name="connsiteX4" fmla="*/ 1245226 w 1372965"/>
              <a:gd name="connsiteY4" fmla="*/ 653120 h 766422"/>
              <a:gd name="connsiteX5" fmla="*/ 1054274 w 1372965"/>
              <a:gd name="connsiteY5" fmla="*/ 456087 h 766422"/>
              <a:gd name="connsiteX6" fmla="*/ 3067 w 1372965"/>
              <a:gd name="connsiteY6" fmla="*/ 640626 h 766422"/>
              <a:gd name="connsiteX7" fmla="*/ 0 w 1372965"/>
              <a:gd name="connsiteY7" fmla="*/ 517796 h 766422"/>
              <a:gd name="connsiteX0" fmla="*/ 77471 w 1450436"/>
              <a:gd name="connsiteY0" fmla="*/ 517796 h 731671"/>
              <a:gd name="connsiteX1" fmla="*/ 922692 w 1450436"/>
              <a:gd name="connsiteY1" fmla="*/ 207082 h 731671"/>
              <a:gd name="connsiteX2" fmla="*/ 745157 w 1450436"/>
              <a:gd name="connsiteY2" fmla="*/ 17271 h 731671"/>
              <a:gd name="connsiteX3" fmla="*/ 1450436 w 1450436"/>
              <a:gd name="connsiteY3" fmla="*/ 0 h 731671"/>
              <a:gd name="connsiteX4" fmla="*/ 1322697 w 1450436"/>
              <a:gd name="connsiteY4" fmla="*/ 653120 h 731671"/>
              <a:gd name="connsiteX5" fmla="*/ 1131745 w 1450436"/>
              <a:gd name="connsiteY5" fmla="*/ 456087 h 731671"/>
              <a:gd name="connsiteX6" fmla="*/ 38 w 1450436"/>
              <a:gd name="connsiteY6" fmla="*/ 597255 h 731671"/>
              <a:gd name="connsiteX7" fmla="*/ 77471 w 1450436"/>
              <a:gd name="connsiteY7" fmla="*/ 517796 h 731671"/>
              <a:gd name="connsiteX0" fmla="*/ 0 w 1372965"/>
              <a:gd name="connsiteY0" fmla="*/ 517796 h 653120"/>
              <a:gd name="connsiteX1" fmla="*/ 845221 w 1372965"/>
              <a:gd name="connsiteY1" fmla="*/ 207082 h 653120"/>
              <a:gd name="connsiteX2" fmla="*/ 667686 w 1372965"/>
              <a:gd name="connsiteY2" fmla="*/ 17271 h 653120"/>
              <a:gd name="connsiteX3" fmla="*/ 1372965 w 1372965"/>
              <a:gd name="connsiteY3" fmla="*/ 0 h 653120"/>
              <a:gd name="connsiteX4" fmla="*/ 1245226 w 1372965"/>
              <a:gd name="connsiteY4" fmla="*/ 653120 h 653120"/>
              <a:gd name="connsiteX5" fmla="*/ 1054274 w 1372965"/>
              <a:gd name="connsiteY5" fmla="*/ 456087 h 653120"/>
              <a:gd name="connsiteX6" fmla="*/ 0 w 1372965"/>
              <a:gd name="connsiteY6" fmla="*/ 517796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85340 w 1269740"/>
              <a:gd name="connsiteY1" fmla="*/ 239090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38902 w 1269740"/>
              <a:gd name="connsiteY1" fmla="*/ 196759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492208"/>
              <a:gd name="connsiteY0" fmla="*/ 626663 h 792928"/>
              <a:gd name="connsiteX1" fmla="*/ 738902 w 1492208"/>
              <a:gd name="connsiteY1" fmla="*/ 336567 h 792928"/>
              <a:gd name="connsiteX2" fmla="*/ 564461 w 1492208"/>
              <a:gd name="connsiteY2" fmla="*/ 157079 h 792928"/>
              <a:gd name="connsiteX3" fmla="*/ 1492208 w 1492208"/>
              <a:gd name="connsiteY3" fmla="*/ 0 h 792928"/>
              <a:gd name="connsiteX4" fmla="*/ 1142001 w 1492208"/>
              <a:gd name="connsiteY4" fmla="*/ 792928 h 792928"/>
              <a:gd name="connsiteX5" fmla="*/ 951049 w 1492208"/>
              <a:gd name="connsiteY5" fmla="*/ 595895 h 792928"/>
              <a:gd name="connsiteX6" fmla="*/ 0 w 1492208"/>
              <a:gd name="connsiteY6" fmla="*/ 626663 h 792928"/>
              <a:gd name="connsiteX0" fmla="*/ 0 w 1453492"/>
              <a:gd name="connsiteY0" fmla="*/ 586933 h 753198"/>
              <a:gd name="connsiteX1" fmla="*/ 738902 w 1453492"/>
              <a:gd name="connsiteY1" fmla="*/ 296837 h 753198"/>
              <a:gd name="connsiteX2" fmla="*/ 564461 w 1453492"/>
              <a:gd name="connsiteY2" fmla="*/ 117349 h 753198"/>
              <a:gd name="connsiteX3" fmla="*/ 1453492 w 1453492"/>
              <a:gd name="connsiteY3" fmla="*/ 0 h 753198"/>
              <a:gd name="connsiteX4" fmla="*/ 1142001 w 1453492"/>
              <a:gd name="connsiteY4" fmla="*/ 753198 h 753198"/>
              <a:gd name="connsiteX5" fmla="*/ 951049 w 1453492"/>
              <a:gd name="connsiteY5" fmla="*/ 556165 h 753198"/>
              <a:gd name="connsiteX6" fmla="*/ 0 w 1453492"/>
              <a:gd name="connsiteY6" fmla="*/ 586933 h 753198"/>
              <a:gd name="connsiteX0" fmla="*/ 0 w 1453492"/>
              <a:gd name="connsiteY0" fmla="*/ 586933 h 711388"/>
              <a:gd name="connsiteX1" fmla="*/ 738902 w 1453492"/>
              <a:gd name="connsiteY1" fmla="*/ 296837 h 711388"/>
              <a:gd name="connsiteX2" fmla="*/ 564461 w 1453492"/>
              <a:gd name="connsiteY2" fmla="*/ 117349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638253 w 1453492"/>
              <a:gd name="connsiteY2" fmla="*/ 157105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577878 w 1453492"/>
              <a:gd name="connsiteY2" fmla="*/ 124577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352840"/>
              <a:gd name="connsiteY0" fmla="*/ 528639 h 653094"/>
              <a:gd name="connsiteX1" fmla="*/ 738902 w 1352840"/>
              <a:gd name="connsiteY1" fmla="*/ 238543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808558 w 1352840"/>
              <a:gd name="connsiteY1" fmla="*/ 302039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840" h="653094">
                <a:moveTo>
                  <a:pt x="0" y="528639"/>
                </a:moveTo>
                <a:cubicBezTo>
                  <a:pt x="625123" y="382140"/>
                  <a:pt x="671168" y="330468"/>
                  <a:pt x="762120" y="259707"/>
                </a:cubicBezTo>
                <a:lnTo>
                  <a:pt x="577878" y="66283"/>
                </a:lnTo>
                <a:lnTo>
                  <a:pt x="1352840" y="0"/>
                </a:lnTo>
                <a:lnTo>
                  <a:pt x="1112594" y="653094"/>
                </a:lnTo>
                <a:lnTo>
                  <a:pt x="951049" y="497871"/>
                </a:lnTo>
                <a:cubicBezTo>
                  <a:pt x="954590" y="485173"/>
                  <a:pt x="742885" y="717910"/>
                  <a:pt x="0" y="528639"/>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93" name="右矢印 14">
            <a:extLst>
              <a:ext uri="{FF2B5EF4-FFF2-40B4-BE49-F238E27FC236}">
                <a16:creationId xmlns:a16="http://schemas.microsoft.com/office/drawing/2014/main" id="{766637A6-2143-4AC0-9A47-D7CDE36DF3E5}"/>
              </a:ext>
            </a:extLst>
          </p:cNvPr>
          <p:cNvSpPr/>
          <p:nvPr/>
        </p:nvSpPr>
        <p:spPr>
          <a:xfrm rot="17100000" flipH="1">
            <a:off x="7104767" y="3131870"/>
            <a:ext cx="662916" cy="320028"/>
          </a:xfrm>
          <a:custGeom>
            <a:avLst/>
            <a:gdLst>
              <a:gd name="connsiteX0" fmla="*/ 0 w 1368152"/>
              <a:gd name="connsiteY0" fmla="*/ 198022 h 792088"/>
              <a:gd name="connsiteX1" fmla="*/ 972108 w 1368152"/>
              <a:gd name="connsiteY1" fmla="*/ 198022 h 792088"/>
              <a:gd name="connsiteX2" fmla="*/ 972108 w 1368152"/>
              <a:gd name="connsiteY2" fmla="*/ 0 h 792088"/>
              <a:gd name="connsiteX3" fmla="*/ 1368152 w 1368152"/>
              <a:gd name="connsiteY3" fmla="*/ 396044 h 792088"/>
              <a:gd name="connsiteX4" fmla="*/ 972108 w 1368152"/>
              <a:gd name="connsiteY4" fmla="*/ 792088 h 792088"/>
              <a:gd name="connsiteX5" fmla="*/ 972108 w 1368152"/>
              <a:gd name="connsiteY5" fmla="*/ 594066 h 792088"/>
              <a:gd name="connsiteX6" fmla="*/ 0 w 1368152"/>
              <a:gd name="connsiteY6" fmla="*/ 594066 h 792088"/>
              <a:gd name="connsiteX7" fmla="*/ 0 w 1368152"/>
              <a:gd name="connsiteY7" fmla="*/ 198022 h 792088"/>
              <a:gd name="connsiteX0" fmla="*/ 0 w 1912154"/>
              <a:gd name="connsiteY0" fmla="*/ 198022 h 792088"/>
              <a:gd name="connsiteX1" fmla="*/ 972108 w 1912154"/>
              <a:gd name="connsiteY1" fmla="*/ 198022 h 792088"/>
              <a:gd name="connsiteX2" fmla="*/ 972108 w 1912154"/>
              <a:gd name="connsiteY2" fmla="*/ 0 h 792088"/>
              <a:gd name="connsiteX3" fmla="*/ 1912154 w 1912154"/>
              <a:gd name="connsiteY3" fmla="*/ 221734 h 792088"/>
              <a:gd name="connsiteX4" fmla="*/ 972108 w 1912154"/>
              <a:gd name="connsiteY4" fmla="*/ 792088 h 792088"/>
              <a:gd name="connsiteX5" fmla="*/ 972108 w 1912154"/>
              <a:gd name="connsiteY5" fmla="*/ 594066 h 792088"/>
              <a:gd name="connsiteX6" fmla="*/ 0 w 1912154"/>
              <a:gd name="connsiteY6" fmla="*/ 594066 h 792088"/>
              <a:gd name="connsiteX7" fmla="*/ 0 w 1912154"/>
              <a:gd name="connsiteY7" fmla="*/ 198022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835046"/>
              <a:gd name="connsiteX1" fmla="*/ 1234333 w 2174379"/>
              <a:gd name="connsiteY1" fmla="*/ 198022 h 835046"/>
              <a:gd name="connsiteX2" fmla="*/ 1234333 w 2174379"/>
              <a:gd name="connsiteY2" fmla="*/ 0 h 835046"/>
              <a:gd name="connsiteX3" fmla="*/ 2174379 w 2174379"/>
              <a:gd name="connsiteY3" fmla="*/ 221734 h 835046"/>
              <a:gd name="connsiteX4" fmla="*/ 1234333 w 2174379"/>
              <a:gd name="connsiteY4" fmla="*/ 792088 h 835046"/>
              <a:gd name="connsiteX5" fmla="*/ 1234333 w 2174379"/>
              <a:gd name="connsiteY5" fmla="*/ 594066 h 835046"/>
              <a:gd name="connsiteX6" fmla="*/ 115082 w 2174379"/>
              <a:gd name="connsiteY6" fmla="*/ 835046 h 835046"/>
              <a:gd name="connsiteX7" fmla="*/ 0 w 2174379"/>
              <a:gd name="connsiteY7" fmla="*/ 411623 h 835046"/>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0 w 2174379"/>
              <a:gd name="connsiteY6" fmla="*/ 41162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274590"/>
              <a:gd name="connsiteY0" fmla="*/ 568675 h 823270"/>
              <a:gd name="connsiteX1" fmla="*/ 1466604 w 2274590"/>
              <a:gd name="connsiteY1" fmla="*/ 229204 h 823270"/>
              <a:gd name="connsiteX2" fmla="*/ 1466604 w 2274590"/>
              <a:gd name="connsiteY2" fmla="*/ 31182 h 823270"/>
              <a:gd name="connsiteX3" fmla="*/ 2274590 w 2274590"/>
              <a:gd name="connsiteY3" fmla="*/ 0 h 823270"/>
              <a:gd name="connsiteX4" fmla="*/ 1466604 w 2274590"/>
              <a:gd name="connsiteY4" fmla="*/ 823270 h 823270"/>
              <a:gd name="connsiteX5" fmla="*/ 1466604 w 2274590"/>
              <a:gd name="connsiteY5" fmla="*/ 625248 h 823270"/>
              <a:gd name="connsiteX6" fmla="*/ 0 w 2274590"/>
              <a:gd name="connsiteY6" fmla="*/ 568675 h 823270"/>
              <a:gd name="connsiteX0" fmla="*/ 0 w 2274590"/>
              <a:gd name="connsiteY0" fmla="*/ 680502 h 935097"/>
              <a:gd name="connsiteX1" fmla="*/ 1466604 w 2274590"/>
              <a:gd name="connsiteY1" fmla="*/ 34103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466604 w 2274590"/>
              <a:gd name="connsiteY5" fmla="*/ 737075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381997 w 2274590"/>
              <a:gd name="connsiteY1" fmla="*/ 20889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23781 w 2274590"/>
              <a:gd name="connsiteY1" fmla="*/ 291992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12418 w 2274590"/>
              <a:gd name="connsiteY1" fmla="*/ 329149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22701 h 970746"/>
              <a:gd name="connsiteX1" fmla="*/ 1412418 w 2274590"/>
              <a:gd name="connsiteY1" fmla="*/ 271348 h 970746"/>
              <a:gd name="connsiteX2" fmla="*/ 1244189 w 2274590"/>
              <a:gd name="connsiteY2" fmla="*/ 0 h 970746"/>
              <a:gd name="connsiteX3" fmla="*/ 2274590 w 2274590"/>
              <a:gd name="connsiteY3" fmla="*/ 54026 h 970746"/>
              <a:gd name="connsiteX4" fmla="*/ 1623990 w 2274590"/>
              <a:gd name="connsiteY4" fmla="*/ 970746 h 970746"/>
              <a:gd name="connsiteX5" fmla="*/ 1532180 w 2274590"/>
              <a:gd name="connsiteY5" fmla="*/ 541493 h 970746"/>
              <a:gd name="connsiteX6" fmla="*/ 0 w 2274590"/>
              <a:gd name="connsiteY6" fmla="*/ 622701 h 970746"/>
              <a:gd name="connsiteX0" fmla="*/ 0 w 2274590"/>
              <a:gd name="connsiteY0" fmla="*/ 622701 h 795262"/>
              <a:gd name="connsiteX1" fmla="*/ 1412418 w 2274590"/>
              <a:gd name="connsiteY1" fmla="*/ 271348 h 795262"/>
              <a:gd name="connsiteX2" fmla="*/ 1244189 w 2274590"/>
              <a:gd name="connsiteY2" fmla="*/ 0 h 795262"/>
              <a:gd name="connsiteX3" fmla="*/ 2274590 w 2274590"/>
              <a:gd name="connsiteY3" fmla="*/ 54026 h 795262"/>
              <a:gd name="connsiteX4" fmla="*/ 1571390 w 2274590"/>
              <a:gd name="connsiteY4" fmla="*/ 795262 h 795262"/>
              <a:gd name="connsiteX5" fmla="*/ 1532180 w 2274590"/>
              <a:gd name="connsiteY5" fmla="*/ 541493 h 795262"/>
              <a:gd name="connsiteX6" fmla="*/ 0 w 2274590"/>
              <a:gd name="connsiteY6" fmla="*/ 622701 h 795262"/>
              <a:gd name="connsiteX0" fmla="*/ 0 w 2067618"/>
              <a:gd name="connsiteY0" fmla="*/ 622701 h 795262"/>
              <a:gd name="connsiteX1" fmla="*/ 1412418 w 2067618"/>
              <a:gd name="connsiteY1" fmla="*/ 271348 h 795262"/>
              <a:gd name="connsiteX2" fmla="*/ 1244189 w 2067618"/>
              <a:gd name="connsiteY2" fmla="*/ 0 h 795262"/>
              <a:gd name="connsiteX3" fmla="*/ 2067618 w 2067618"/>
              <a:gd name="connsiteY3" fmla="*/ 132939 h 795262"/>
              <a:gd name="connsiteX4" fmla="*/ 1571390 w 2067618"/>
              <a:gd name="connsiteY4" fmla="*/ 795262 h 795262"/>
              <a:gd name="connsiteX5" fmla="*/ 1532180 w 2067618"/>
              <a:gd name="connsiteY5" fmla="*/ 541493 h 795262"/>
              <a:gd name="connsiteX6" fmla="*/ 0 w 2067618"/>
              <a:gd name="connsiteY6" fmla="*/ 622701 h 795262"/>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32180 w 2067618"/>
              <a:gd name="connsiteY5" fmla="*/ 541493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7911"/>
              <a:gd name="connsiteX1" fmla="*/ 1412418 w 2067618"/>
              <a:gd name="connsiteY1" fmla="*/ 271348 h 847911"/>
              <a:gd name="connsiteX2" fmla="*/ 1244189 w 2067618"/>
              <a:gd name="connsiteY2" fmla="*/ 0 h 847911"/>
              <a:gd name="connsiteX3" fmla="*/ 2067618 w 2067618"/>
              <a:gd name="connsiteY3" fmla="*/ 132939 h 847911"/>
              <a:gd name="connsiteX4" fmla="*/ 1699368 w 2067618"/>
              <a:gd name="connsiteY4" fmla="*/ 846901 h 847911"/>
              <a:gd name="connsiteX5" fmla="*/ 1547157 w 2067618"/>
              <a:gd name="connsiteY5" fmla="*/ 497629 h 847911"/>
              <a:gd name="connsiteX6" fmla="*/ 0 w 2067618"/>
              <a:gd name="connsiteY6" fmla="*/ 622701 h 84791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586665 h 810865"/>
              <a:gd name="connsiteX1" fmla="*/ 1412418 w 2067618"/>
              <a:gd name="connsiteY1" fmla="*/ 235312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343280 w 2067618"/>
              <a:gd name="connsiteY5" fmla="*/ 550829 h 810865"/>
              <a:gd name="connsiteX6" fmla="*/ 0 w 2067618"/>
              <a:gd name="connsiteY6" fmla="*/ 586665 h 810865"/>
              <a:gd name="connsiteX0" fmla="*/ 0 w 2067618"/>
              <a:gd name="connsiteY0" fmla="*/ 586665 h 919733"/>
              <a:gd name="connsiteX1" fmla="*/ 1139377 w 2067618"/>
              <a:gd name="connsiteY1" fmla="*/ 356529 h 919733"/>
              <a:gd name="connsiteX2" fmla="*/ 861241 w 2067618"/>
              <a:gd name="connsiteY2" fmla="*/ 0 h 919733"/>
              <a:gd name="connsiteX3" fmla="*/ 2067618 w 2067618"/>
              <a:gd name="connsiteY3" fmla="*/ 96903 h 919733"/>
              <a:gd name="connsiteX4" fmla="*/ 1580125 w 2067618"/>
              <a:gd name="connsiteY4" fmla="*/ 919733 h 919733"/>
              <a:gd name="connsiteX5" fmla="*/ 1343280 w 2067618"/>
              <a:gd name="connsiteY5" fmla="*/ 550829 h 919733"/>
              <a:gd name="connsiteX6" fmla="*/ 0 w 2067618"/>
              <a:gd name="connsiteY6" fmla="*/ 586665 h 919733"/>
              <a:gd name="connsiteX0" fmla="*/ 0 w 2067618"/>
              <a:gd name="connsiteY0" fmla="*/ 586665 h 911984"/>
              <a:gd name="connsiteX1" fmla="*/ 1139377 w 2067618"/>
              <a:gd name="connsiteY1" fmla="*/ 356529 h 911984"/>
              <a:gd name="connsiteX2" fmla="*/ 861241 w 2067618"/>
              <a:gd name="connsiteY2" fmla="*/ 0 h 911984"/>
              <a:gd name="connsiteX3" fmla="*/ 2067618 w 2067618"/>
              <a:gd name="connsiteY3" fmla="*/ 96903 h 911984"/>
              <a:gd name="connsiteX4" fmla="*/ 1549678 w 2067618"/>
              <a:gd name="connsiteY4" fmla="*/ 911984 h 911984"/>
              <a:gd name="connsiteX5" fmla="*/ 1343280 w 2067618"/>
              <a:gd name="connsiteY5" fmla="*/ 550829 h 911984"/>
              <a:gd name="connsiteX6" fmla="*/ 0 w 2067618"/>
              <a:gd name="connsiteY6" fmla="*/ 586665 h 911984"/>
              <a:gd name="connsiteX0" fmla="*/ 0 w 1897309"/>
              <a:gd name="connsiteY0" fmla="*/ 586665 h 911984"/>
              <a:gd name="connsiteX1" fmla="*/ 1139377 w 1897309"/>
              <a:gd name="connsiteY1" fmla="*/ 356529 h 911984"/>
              <a:gd name="connsiteX2" fmla="*/ 861241 w 1897309"/>
              <a:gd name="connsiteY2" fmla="*/ 0 h 911984"/>
              <a:gd name="connsiteX3" fmla="*/ 1897309 w 1897309"/>
              <a:gd name="connsiteY3" fmla="*/ 91702 h 911984"/>
              <a:gd name="connsiteX4" fmla="*/ 1549678 w 1897309"/>
              <a:gd name="connsiteY4" fmla="*/ 911984 h 911984"/>
              <a:gd name="connsiteX5" fmla="*/ 1343280 w 1897309"/>
              <a:gd name="connsiteY5" fmla="*/ 550829 h 911984"/>
              <a:gd name="connsiteX6" fmla="*/ 0 w 1897309"/>
              <a:gd name="connsiteY6" fmla="*/ 586665 h 911984"/>
              <a:gd name="connsiteX0" fmla="*/ 0 w 1897309"/>
              <a:gd name="connsiteY0" fmla="*/ 586665 h 773657"/>
              <a:gd name="connsiteX1" fmla="*/ 1139377 w 1897309"/>
              <a:gd name="connsiteY1" fmla="*/ 356529 h 773657"/>
              <a:gd name="connsiteX2" fmla="*/ 861241 w 1897309"/>
              <a:gd name="connsiteY2" fmla="*/ 0 h 773657"/>
              <a:gd name="connsiteX3" fmla="*/ 1897309 w 1897309"/>
              <a:gd name="connsiteY3" fmla="*/ 91702 h 773657"/>
              <a:gd name="connsiteX4" fmla="*/ 1485715 w 1897309"/>
              <a:gd name="connsiteY4" fmla="*/ 773657 h 773657"/>
              <a:gd name="connsiteX5" fmla="*/ 1343280 w 1897309"/>
              <a:gd name="connsiteY5" fmla="*/ 550829 h 773657"/>
              <a:gd name="connsiteX6" fmla="*/ 0 w 1897309"/>
              <a:gd name="connsiteY6" fmla="*/ 586665 h 773657"/>
              <a:gd name="connsiteX0" fmla="*/ 0 w 1897309"/>
              <a:gd name="connsiteY0" fmla="*/ 502004 h 688996"/>
              <a:gd name="connsiteX1" fmla="*/ 1139377 w 1897309"/>
              <a:gd name="connsiteY1" fmla="*/ 271868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206981 w 1897309"/>
              <a:gd name="connsiteY1" fmla="*/ 290981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33997 w 1897309"/>
              <a:gd name="connsiteY5" fmla="*/ 435200 h 688996"/>
              <a:gd name="connsiteX6" fmla="*/ 0 w 1897309"/>
              <a:gd name="connsiteY6" fmla="*/ 502004 h 688996"/>
              <a:gd name="connsiteX0" fmla="*/ 0 w 1897309"/>
              <a:gd name="connsiteY0" fmla="*/ 502004 h 764868"/>
              <a:gd name="connsiteX1" fmla="*/ 1147126 w 1897309"/>
              <a:gd name="connsiteY1" fmla="*/ 241422 h 764868"/>
              <a:gd name="connsiteX2" fmla="*/ 954118 w 1897309"/>
              <a:gd name="connsiteY2" fmla="*/ 0 h 764868"/>
              <a:gd name="connsiteX3" fmla="*/ 1897309 w 1897309"/>
              <a:gd name="connsiteY3" fmla="*/ 7041 h 764868"/>
              <a:gd name="connsiteX4" fmla="*/ 1514082 w 1897309"/>
              <a:gd name="connsiteY4" fmla="*/ 764868 h 764868"/>
              <a:gd name="connsiteX5" fmla="*/ 1333997 w 1897309"/>
              <a:gd name="connsiteY5" fmla="*/ 435200 h 764868"/>
              <a:gd name="connsiteX6" fmla="*/ 0 w 1897309"/>
              <a:gd name="connsiteY6" fmla="*/ 502004 h 764868"/>
              <a:gd name="connsiteX0" fmla="*/ 0 w 1769824"/>
              <a:gd name="connsiteY0" fmla="*/ 502004 h 764868"/>
              <a:gd name="connsiteX1" fmla="*/ 1147126 w 1769824"/>
              <a:gd name="connsiteY1" fmla="*/ 241422 h 764868"/>
              <a:gd name="connsiteX2" fmla="*/ 954118 w 1769824"/>
              <a:gd name="connsiteY2" fmla="*/ 0 h 764868"/>
              <a:gd name="connsiteX3" fmla="*/ 1769824 w 1769824"/>
              <a:gd name="connsiteY3" fmla="*/ 50879 h 764868"/>
              <a:gd name="connsiteX4" fmla="*/ 1514082 w 1769824"/>
              <a:gd name="connsiteY4" fmla="*/ 764868 h 764868"/>
              <a:gd name="connsiteX5" fmla="*/ 1333997 w 1769824"/>
              <a:gd name="connsiteY5" fmla="*/ 435200 h 764868"/>
              <a:gd name="connsiteX6" fmla="*/ 0 w 1769824"/>
              <a:gd name="connsiteY6" fmla="*/ 502004 h 764868"/>
              <a:gd name="connsiteX0" fmla="*/ 0 w 1769824"/>
              <a:gd name="connsiteY0" fmla="*/ 502004 h 671445"/>
              <a:gd name="connsiteX1" fmla="*/ 1147126 w 1769824"/>
              <a:gd name="connsiteY1" fmla="*/ 241422 h 671445"/>
              <a:gd name="connsiteX2" fmla="*/ 954118 w 1769824"/>
              <a:gd name="connsiteY2" fmla="*/ 0 h 671445"/>
              <a:gd name="connsiteX3" fmla="*/ 1769824 w 1769824"/>
              <a:gd name="connsiteY3" fmla="*/ 50879 h 671445"/>
              <a:gd name="connsiteX4" fmla="*/ 1469204 w 1769824"/>
              <a:gd name="connsiteY4" fmla="*/ 671445 h 671445"/>
              <a:gd name="connsiteX5" fmla="*/ 1333997 w 1769824"/>
              <a:gd name="connsiteY5" fmla="*/ 435200 h 671445"/>
              <a:gd name="connsiteX6" fmla="*/ 0 w 1769824"/>
              <a:gd name="connsiteY6" fmla="*/ 502004 h 671445"/>
              <a:gd name="connsiteX0" fmla="*/ 0 w 1774479"/>
              <a:gd name="connsiteY0" fmla="*/ 502004 h 671445"/>
              <a:gd name="connsiteX1" fmla="*/ 1147126 w 1774479"/>
              <a:gd name="connsiteY1" fmla="*/ 241422 h 671445"/>
              <a:gd name="connsiteX2" fmla="*/ 954118 w 1774479"/>
              <a:gd name="connsiteY2" fmla="*/ 0 h 671445"/>
              <a:gd name="connsiteX3" fmla="*/ 1774479 w 1774479"/>
              <a:gd name="connsiteY3" fmla="*/ 10109 h 671445"/>
              <a:gd name="connsiteX4" fmla="*/ 1469204 w 1774479"/>
              <a:gd name="connsiteY4" fmla="*/ 671445 h 671445"/>
              <a:gd name="connsiteX5" fmla="*/ 1333997 w 1774479"/>
              <a:gd name="connsiteY5" fmla="*/ 435200 h 671445"/>
              <a:gd name="connsiteX6" fmla="*/ 0 w 1774479"/>
              <a:gd name="connsiteY6" fmla="*/ 502004 h 671445"/>
              <a:gd name="connsiteX0" fmla="*/ 0 w 1774479"/>
              <a:gd name="connsiteY0" fmla="*/ 491895 h 661336"/>
              <a:gd name="connsiteX1" fmla="*/ 1147126 w 1774479"/>
              <a:gd name="connsiteY1" fmla="*/ 231313 h 661336"/>
              <a:gd name="connsiteX2" fmla="*/ 1011399 w 1774479"/>
              <a:gd name="connsiteY2" fmla="*/ 12096 h 661336"/>
              <a:gd name="connsiteX3" fmla="*/ 1774479 w 1774479"/>
              <a:gd name="connsiteY3" fmla="*/ 0 h 661336"/>
              <a:gd name="connsiteX4" fmla="*/ 1469204 w 1774479"/>
              <a:gd name="connsiteY4" fmla="*/ 661336 h 661336"/>
              <a:gd name="connsiteX5" fmla="*/ 1333997 w 1774479"/>
              <a:gd name="connsiteY5" fmla="*/ 425091 h 661336"/>
              <a:gd name="connsiteX6" fmla="*/ 0 w 1774479"/>
              <a:gd name="connsiteY6" fmla="*/ 491895 h 661336"/>
              <a:gd name="connsiteX0" fmla="*/ 0 w 1774479"/>
              <a:gd name="connsiteY0" fmla="*/ 491895 h 643996"/>
              <a:gd name="connsiteX1" fmla="*/ 1147126 w 1774479"/>
              <a:gd name="connsiteY1" fmla="*/ 231313 h 643996"/>
              <a:gd name="connsiteX2" fmla="*/ 1011399 w 1774479"/>
              <a:gd name="connsiteY2" fmla="*/ 12096 h 643996"/>
              <a:gd name="connsiteX3" fmla="*/ 1774479 w 1774479"/>
              <a:gd name="connsiteY3" fmla="*/ 0 h 643996"/>
              <a:gd name="connsiteX4" fmla="*/ 1453213 w 1774479"/>
              <a:gd name="connsiteY4" fmla="*/ 626754 h 643996"/>
              <a:gd name="connsiteX5" fmla="*/ 1333997 w 1774479"/>
              <a:gd name="connsiteY5" fmla="*/ 425091 h 643996"/>
              <a:gd name="connsiteX6" fmla="*/ 0 w 1774479"/>
              <a:gd name="connsiteY6" fmla="*/ 491895 h 643996"/>
              <a:gd name="connsiteX0" fmla="*/ 0 w 1774479"/>
              <a:gd name="connsiteY0" fmla="*/ 491895 h 666479"/>
              <a:gd name="connsiteX1" fmla="*/ 1147126 w 1774479"/>
              <a:gd name="connsiteY1" fmla="*/ 23131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491895 h 666479"/>
              <a:gd name="connsiteX1" fmla="*/ 1052662 w 1774479"/>
              <a:gd name="connsiteY1" fmla="*/ 31025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513914 h 688498"/>
              <a:gd name="connsiteX1" fmla="*/ 1052662 w 1774479"/>
              <a:gd name="connsiteY1" fmla="*/ 332272 h 688498"/>
              <a:gd name="connsiteX2" fmla="*/ 787423 w 1774479"/>
              <a:gd name="connsiteY2" fmla="*/ 0 h 688498"/>
              <a:gd name="connsiteX3" fmla="*/ 1774479 w 1774479"/>
              <a:gd name="connsiteY3" fmla="*/ 22019 h 688498"/>
              <a:gd name="connsiteX4" fmla="*/ 1453213 w 1774479"/>
              <a:gd name="connsiteY4" fmla="*/ 648773 h 688498"/>
              <a:gd name="connsiteX5" fmla="*/ 1198764 w 1774479"/>
              <a:gd name="connsiteY5" fmla="*/ 521395 h 688498"/>
              <a:gd name="connsiteX6" fmla="*/ 0 w 1774479"/>
              <a:gd name="connsiteY6" fmla="*/ 513914 h 688498"/>
              <a:gd name="connsiteX0" fmla="*/ 0 w 1774479"/>
              <a:gd name="connsiteY0" fmla="*/ 513914 h 769523"/>
              <a:gd name="connsiteX1" fmla="*/ 1052662 w 1774479"/>
              <a:gd name="connsiteY1" fmla="*/ 332272 h 769523"/>
              <a:gd name="connsiteX2" fmla="*/ 787423 w 1774479"/>
              <a:gd name="connsiteY2" fmla="*/ 0 h 769523"/>
              <a:gd name="connsiteX3" fmla="*/ 1774479 w 1774479"/>
              <a:gd name="connsiteY3" fmla="*/ 22019 h 769523"/>
              <a:gd name="connsiteX4" fmla="*/ 1388156 w 1774479"/>
              <a:gd name="connsiteY4" fmla="*/ 769523 h 769523"/>
              <a:gd name="connsiteX5" fmla="*/ 1198764 w 1774479"/>
              <a:gd name="connsiteY5" fmla="*/ 521395 h 769523"/>
              <a:gd name="connsiteX6" fmla="*/ 0 w 1774479"/>
              <a:gd name="connsiteY6" fmla="*/ 513914 h 769523"/>
              <a:gd name="connsiteX0" fmla="*/ 0 w 1633577"/>
              <a:gd name="connsiteY0" fmla="*/ 513914 h 769523"/>
              <a:gd name="connsiteX1" fmla="*/ 1052662 w 1633577"/>
              <a:gd name="connsiteY1" fmla="*/ 332272 h 769523"/>
              <a:gd name="connsiteX2" fmla="*/ 787423 w 1633577"/>
              <a:gd name="connsiteY2" fmla="*/ 0 h 769523"/>
              <a:gd name="connsiteX3" fmla="*/ 1633577 w 1633577"/>
              <a:gd name="connsiteY3" fmla="*/ 58628 h 769523"/>
              <a:gd name="connsiteX4" fmla="*/ 1388156 w 1633577"/>
              <a:gd name="connsiteY4" fmla="*/ 769523 h 769523"/>
              <a:gd name="connsiteX5" fmla="*/ 1198764 w 1633577"/>
              <a:gd name="connsiteY5" fmla="*/ 521395 h 769523"/>
              <a:gd name="connsiteX6" fmla="*/ 0 w 1633577"/>
              <a:gd name="connsiteY6" fmla="*/ 513914 h 769523"/>
              <a:gd name="connsiteX0" fmla="*/ 0 w 1633577"/>
              <a:gd name="connsiteY0" fmla="*/ 455286 h 710895"/>
              <a:gd name="connsiteX1" fmla="*/ 1052662 w 1633577"/>
              <a:gd name="connsiteY1" fmla="*/ 273644 h 710895"/>
              <a:gd name="connsiteX2" fmla="*/ 862748 w 1633577"/>
              <a:gd name="connsiteY2" fmla="*/ 42544 h 710895"/>
              <a:gd name="connsiteX3" fmla="*/ 1633577 w 1633577"/>
              <a:gd name="connsiteY3" fmla="*/ 0 h 710895"/>
              <a:gd name="connsiteX4" fmla="*/ 1388156 w 1633577"/>
              <a:gd name="connsiteY4" fmla="*/ 710895 h 710895"/>
              <a:gd name="connsiteX5" fmla="*/ 1198764 w 1633577"/>
              <a:gd name="connsiteY5" fmla="*/ 462767 h 710895"/>
              <a:gd name="connsiteX6" fmla="*/ 0 w 1633577"/>
              <a:gd name="connsiteY6" fmla="*/ 455286 h 710895"/>
              <a:gd name="connsiteX0" fmla="*/ 0 w 1633577"/>
              <a:gd name="connsiteY0" fmla="*/ 455286 h 646385"/>
              <a:gd name="connsiteX1" fmla="*/ 1052662 w 1633577"/>
              <a:gd name="connsiteY1" fmla="*/ 273644 h 646385"/>
              <a:gd name="connsiteX2" fmla="*/ 862748 w 1633577"/>
              <a:gd name="connsiteY2" fmla="*/ 42544 h 646385"/>
              <a:gd name="connsiteX3" fmla="*/ 1633577 w 1633577"/>
              <a:gd name="connsiteY3" fmla="*/ 0 h 646385"/>
              <a:gd name="connsiteX4" fmla="*/ 1396945 w 1633577"/>
              <a:gd name="connsiteY4" fmla="*/ 646385 h 646385"/>
              <a:gd name="connsiteX5" fmla="*/ 1198764 w 1633577"/>
              <a:gd name="connsiteY5" fmla="*/ 462767 h 646385"/>
              <a:gd name="connsiteX6" fmla="*/ 0 w 1633577"/>
              <a:gd name="connsiteY6" fmla="*/ 455286 h 646385"/>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198764 w 1633577"/>
              <a:gd name="connsiteY5" fmla="*/ 462767 h 670124"/>
              <a:gd name="connsiteX6" fmla="*/ 0 w 1633577"/>
              <a:gd name="connsiteY6" fmla="*/ 455286 h 670124"/>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788957 w 1633577"/>
              <a:gd name="connsiteY2" fmla="*/ 2787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15270 w 1633577"/>
              <a:gd name="connsiteY2" fmla="*/ 34275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520549"/>
              <a:gd name="connsiteY0" fmla="*/ 438282 h 653120"/>
              <a:gd name="connsiteX1" fmla="*/ 992805 w 1520549"/>
              <a:gd name="connsiteY1" fmla="*/ 207082 h 653120"/>
              <a:gd name="connsiteX2" fmla="*/ 815270 w 1520549"/>
              <a:gd name="connsiteY2" fmla="*/ 17271 h 653120"/>
              <a:gd name="connsiteX3" fmla="*/ 1520549 w 1520549"/>
              <a:gd name="connsiteY3" fmla="*/ 0 h 653120"/>
              <a:gd name="connsiteX4" fmla="*/ 1392810 w 1520549"/>
              <a:gd name="connsiteY4" fmla="*/ 653120 h 653120"/>
              <a:gd name="connsiteX5" fmla="*/ 1201858 w 1520549"/>
              <a:gd name="connsiteY5" fmla="*/ 456087 h 653120"/>
              <a:gd name="connsiteX6" fmla="*/ 0 w 1520549"/>
              <a:gd name="connsiteY6" fmla="*/ 438282 h 653120"/>
              <a:gd name="connsiteX0" fmla="*/ 0 w 1526737"/>
              <a:gd name="connsiteY0" fmla="*/ 417637 h 653120"/>
              <a:gd name="connsiteX1" fmla="*/ 998993 w 1526737"/>
              <a:gd name="connsiteY1" fmla="*/ 207082 h 653120"/>
              <a:gd name="connsiteX2" fmla="*/ 821458 w 1526737"/>
              <a:gd name="connsiteY2" fmla="*/ 17271 h 653120"/>
              <a:gd name="connsiteX3" fmla="*/ 1526737 w 1526737"/>
              <a:gd name="connsiteY3" fmla="*/ 0 h 653120"/>
              <a:gd name="connsiteX4" fmla="*/ 1398998 w 1526737"/>
              <a:gd name="connsiteY4" fmla="*/ 653120 h 653120"/>
              <a:gd name="connsiteX5" fmla="*/ 1208046 w 1526737"/>
              <a:gd name="connsiteY5" fmla="*/ 456087 h 653120"/>
              <a:gd name="connsiteX6" fmla="*/ 6188 w 1526737"/>
              <a:gd name="connsiteY6" fmla="*/ 438282 h 653120"/>
              <a:gd name="connsiteX0" fmla="*/ 46527 w 1520611"/>
              <a:gd name="connsiteY0" fmla="*/ 368105 h 653120"/>
              <a:gd name="connsiteX1" fmla="*/ 992867 w 1520611"/>
              <a:gd name="connsiteY1" fmla="*/ 207082 h 653120"/>
              <a:gd name="connsiteX2" fmla="*/ 815332 w 1520611"/>
              <a:gd name="connsiteY2" fmla="*/ 17271 h 653120"/>
              <a:gd name="connsiteX3" fmla="*/ 1520611 w 1520611"/>
              <a:gd name="connsiteY3" fmla="*/ 0 h 653120"/>
              <a:gd name="connsiteX4" fmla="*/ 1392872 w 1520611"/>
              <a:gd name="connsiteY4" fmla="*/ 653120 h 653120"/>
              <a:gd name="connsiteX5" fmla="*/ 1201920 w 1520611"/>
              <a:gd name="connsiteY5" fmla="*/ 456087 h 653120"/>
              <a:gd name="connsiteX6" fmla="*/ 62 w 1520611"/>
              <a:gd name="connsiteY6" fmla="*/ 438282 h 653120"/>
              <a:gd name="connsiteX7" fmla="*/ 46527 w 1520611"/>
              <a:gd name="connsiteY7" fmla="*/ 368105 h 653120"/>
              <a:gd name="connsiteX0" fmla="*/ 0 w 1474084"/>
              <a:gd name="connsiteY0" fmla="*/ 368105 h 766422"/>
              <a:gd name="connsiteX1" fmla="*/ 946340 w 1474084"/>
              <a:gd name="connsiteY1" fmla="*/ 207082 h 766422"/>
              <a:gd name="connsiteX2" fmla="*/ 768805 w 1474084"/>
              <a:gd name="connsiteY2" fmla="*/ 17271 h 766422"/>
              <a:gd name="connsiteX3" fmla="*/ 1474084 w 1474084"/>
              <a:gd name="connsiteY3" fmla="*/ 0 h 766422"/>
              <a:gd name="connsiteX4" fmla="*/ 1346345 w 1474084"/>
              <a:gd name="connsiteY4" fmla="*/ 653120 h 766422"/>
              <a:gd name="connsiteX5" fmla="*/ 1155393 w 1474084"/>
              <a:gd name="connsiteY5" fmla="*/ 456087 h 766422"/>
              <a:gd name="connsiteX6" fmla="*/ 104186 w 1474084"/>
              <a:gd name="connsiteY6" fmla="*/ 640626 h 766422"/>
              <a:gd name="connsiteX7" fmla="*/ 0 w 1474084"/>
              <a:gd name="connsiteY7" fmla="*/ 368105 h 766422"/>
              <a:gd name="connsiteX0" fmla="*/ 0 w 1372965"/>
              <a:gd name="connsiteY0" fmla="*/ 517796 h 766422"/>
              <a:gd name="connsiteX1" fmla="*/ 845221 w 1372965"/>
              <a:gd name="connsiteY1" fmla="*/ 207082 h 766422"/>
              <a:gd name="connsiteX2" fmla="*/ 667686 w 1372965"/>
              <a:gd name="connsiteY2" fmla="*/ 17271 h 766422"/>
              <a:gd name="connsiteX3" fmla="*/ 1372965 w 1372965"/>
              <a:gd name="connsiteY3" fmla="*/ 0 h 766422"/>
              <a:gd name="connsiteX4" fmla="*/ 1245226 w 1372965"/>
              <a:gd name="connsiteY4" fmla="*/ 653120 h 766422"/>
              <a:gd name="connsiteX5" fmla="*/ 1054274 w 1372965"/>
              <a:gd name="connsiteY5" fmla="*/ 456087 h 766422"/>
              <a:gd name="connsiteX6" fmla="*/ 3067 w 1372965"/>
              <a:gd name="connsiteY6" fmla="*/ 640626 h 766422"/>
              <a:gd name="connsiteX7" fmla="*/ 0 w 1372965"/>
              <a:gd name="connsiteY7" fmla="*/ 517796 h 766422"/>
              <a:gd name="connsiteX0" fmla="*/ 77471 w 1450436"/>
              <a:gd name="connsiteY0" fmla="*/ 517796 h 731671"/>
              <a:gd name="connsiteX1" fmla="*/ 922692 w 1450436"/>
              <a:gd name="connsiteY1" fmla="*/ 207082 h 731671"/>
              <a:gd name="connsiteX2" fmla="*/ 745157 w 1450436"/>
              <a:gd name="connsiteY2" fmla="*/ 17271 h 731671"/>
              <a:gd name="connsiteX3" fmla="*/ 1450436 w 1450436"/>
              <a:gd name="connsiteY3" fmla="*/ 0 h 731671"/>
              <a:gd name="connsiteX4" fmla="*/ 1322697 w 1450436"/>
              <a:gd name="connsiteY4" fmla="*/ 653120 h 731671"/>
              <a:gd name="connsiteX5" fmla="*/ 1131745 w 1450436"/>
              <a:gd name="connsiteY5" fmla="*/ 456087 h 731671"/>
              <a:gd name="connsiteX6" fmla="*/ 38 w 1450436"/>
              <a:gd name="connsiteY6" fmla="*/ 597255 h 731671"/>
              <a:gd name="connsiteX7" fmla="*/ 77471 w 1450436"/>
              <a:gd name="connsiteY7" fmla="*/ 517796 h 731671"/>
              <a:gd name="connsiteX0" fmla="*/ 0 w 1372965"/>
              <a:gd name="connsiteY0" fmla="*/ 517796 h 653120"/>
              <a:gd name="connsiteX1" fmla="*/ 845221 w 1372965"/>
              <a:gd name="connsiteY1" fmla="*/ 207082 h 653120"/>
              <a:gd name="connsiteX2" fmla="*/ 667686 w 1372965"/>
              <a:gd name="connsiteY2" fmla="*/ 17271 h 653120"/>
              <a:gd name="connsiteX3" fmla="*/ 1372965 w 1372965"/>
              <a:gd name="connsiteY3" fmla="*/ 0 h 653120"/>
              <a:gd name="connsiteX4" fmla="*/ 1245226 w 1372965"/>
              <a:gd name="connsiteY4" fmla="*/ 653120 h 653120"/>
              <a:gd name="connsiteX5" fmla="*/ 1054274 w 1372965"/>
              <a:gd name="connsiteY5" fmla="*/ 456087 h 653120"/>
              <a:gd name="connsiteX6" fmla="*/ 0 w 1372965"/>
              <a:gd name="connsiteY6" fmla="*/ 517796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85340 w 1269740"/>
              <a:gd name="connsiteY1" fmla="*/ 239090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38902 w 1269740"/>
              <a:gd name="connsiteY1" fmla="*/ 196759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492208"/>
              <a:gd name="connsiteY0" fmla="*/ 626663 h 792928"/>
              <a:gd name="connsiteX1" fmla="*/ 738902 w 1492208"/>
              <a:gd name="connsiteY1" fmla="*/ 336567 h 792928"/>
              <a:gd name="connsiteX2" fmla="*/ 564461 w 1492208"/>
              <a:gd name="connsiteY2" fmla="*/ 157079 h 792928"/>
              <a:gd name="connsiteX3" fmla="*/ 1492208 w 1492208"/>
              <a:gd name="connsiteY3" fmla="*/ 0 h 792928"/>
              <a:gd name="connsiteX4" fmla="*/ 1142001 w 1492208"/>
              <a:gd name="connsiteY4" fmla="*/ 792928 h 792928"/>
              <a:gd name="connsiteX5" fmla="*/ 951049 w 1492208"/>
              <a:gd name="connsiteY5" fmla="*/ 595895 h 792928"/>
              <a:gd name="connsiteX6" fmla="*/ 0 w 1492208"/>
              <a:gd name="connsiteY6" fmla="*/ 626663 h 792928"/>
              <a:gd name="connsiteX0" fmla="*/ 0 w 1453492"/>
              <a:gd name="connsiteY0" fmla="*/ 586933 h 753198"/>
              <a:gd name="connsiteX1" fmla="*/ 738902 w 1453492"/>
              <a:gd name="connsiteY1" fmla="*/ 296837 h 753198"/>
              <a:gd name="connsiteX2" fmla="*/ 564461 w 1453492"/>
              <a:gd name="connsiteY2" fmla="*/ 117349 h 753198"/>
              <a:gd name="connsiteX3" fmla="*/ 1453492 w 1453492"/>
              <a:gd name="connsiteY3" fmla="*/ 0 h 753198"/>
              <a:gd name="connsiteX4" fmla="*/ 1142001 w 1453492"/>
              <a:gd name="connsiteY4" fmla="*/ 753198 h 753198"/>
              <a:gd name="connsiteX5" fmla="*/ 951049 w 1453492"/>
              <a:gd name="connsiteY5" fmla="*/ 556165 h 753198"/>
              <a:gd name="connsiteX6" fmla="*/ 0 w 1453492"/>
              <a:gd name="connsiteY6" fmla="*/ 586933 h 753198"/>
              <a:gd name="connsiteX0" fmla="*/ 0 w 1453492"/>
              <a:gd name="connsiteY0" fmla="*/ 586933 h 711388"/>
              <a:gd name="connsiteX1" fmla="*/ 738902 w 1453492"/>
              <a:gd name="connsiteY1" fmla="*/ 296837 h 711388"/>
              <a:gd name="connsiteX2" fmla="*/ 564461 w 1453492"/>
              <a:gd name="connsiteY2" fmla="*/ 117349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638253 w 1453492"/>
              <a:gd name="connsiteY2" fmla="*/ 157105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577878 w 1453492"/>
              <a:gd name="connsiteY2" fmla="*/ 124577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352840"/>
              <a:gd name="connsiteY0" fmla="*/ 528639 h 653094"/>
              <a:gd name="connsiteX1" fmla="*/ 738902 w 1352840"/>
              <a:gd name="connsiteY1" fmla="*/ 238543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808558 w 1352840"/>
              <a:gd name="connsiteY1" fmla="*/ 302039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840" h="653094">
                <a:moveTo>
                  <a:pt x="0" y="528639"/>
                </a:moveTo>
                <a:cubicBezTo>
                  <a:pt x="625123" y="382140"/>
                  <a:pt x="671168" y="330468"/>
                  <a:pt x="762120" y="259707"/>
                </a:cubicBezTo>
                <a:lnTo>
                  <a:pt x="577878" y="66283"/>
                </a:lnTo>
                <a:lnTo>
                  <a:pt x="1352840" y="0"/>
                </a:lnTo>
                <a:lnTo>
                  <a:pt x="1112594" y="653094"/>
                </a:lnTo>
                <a:lnTo>
                  <a:pt x="951049" y="497871"/>
                </a:lnTo>
                <a:cubicBezTo>
                  <a:pt x="954590" y="485173"/>
                  <a:pt x="742885" y="717910"/>
                  <a:pt x="0" y="528639"/>
                </a:cubicBezTo>
                <a:close/>
              </a:path>
            </a:pathLst>
          </a:cu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94" name="右矢印 14">
            <a:extLst>
              <a:ext uri="{FF2B5EF4-FFF2-40B4-BE49-F238E27FC236}">
                <a16:creationId xmlns:a16="http://schemas.microsoft.com/office/drawing/2014/main" id="{F63CB864-1DFE-4D6C-B829-6AD5A8E48D5A}"/>
              </a:ext>
            </a:extLst>
          </p:cNvPr>
          <p:cNvSpPr/>
          <p:nvPr/>
        </p:nvSpPr>
        <p:spPr>
          <a:xfrm rot="4938699">
            <a:off x="2932246" y="4080878"/>
            <a:ext cx="662916" cy="320028"/>
          </a:xfrm>
          <a:custGeom>
            <a:avLst/>
            <a:gdLst>
              <a:gd name="connsiteX0" fmla="*/ 0 w 1368152"/>
              <a:gd name="connsiteY0" fmla="*/ 198022 h 792088"/>
              <a:gd name="connsiteX1" fmla="*/ 972108 w 1368152"/>
              <a:gd name="connsiteY1" fmla="*/ 198022 h 792088"/>
              <a:gd name="connsiteX2" fmla="*/ 972108 w 1368152"/>
              <a:gd name="connsiteY2" fmla="*/ 0 h 792088"/>
              <a:gd name="connsiteX3" fmla="*/ 1368152 w 1368152"/>
              <a:gd name="connsiteY3" fmla="*/ 396044 h 792088"/>
              <a:gd name="connsiteX4" fmla="*/ 972108 w 1368152"/>
              <a:gd name="connsiteY4" fmla="*/ 792088 h 792088"/>
              <a:gd name="connsiteX5" fmla="*/ 972108 w 1368152"/>
              <a:gd name="connsiteY5" fmla="*/ 594066 h 792088"/>
              <a:gd name="connsiteX6" fmla="*/ 0 w 1368152"/>
              <a:gd name="connsiteY6" fmla="*/ 594066 h 792088"/>
              <a:gd name="connsiteX7" fmla="*/ 0 w 1368152"/>
              <a:gd name="connsiteY7" fmla="*/ 198022 h 792088"/>
              <a:gd name="connsiteX0" fmla="*/ 0 w 1912154"/>
              <a:gd name="connsiteY0" fmla="*/ 198022 h 792088"/>
              <a:gd name="connsiteX1" fmla="*/ 972108 w 1912154"/>
              <a:gd name="connsiteY1" fmla="*/ 198022 h 792088"/>
              <a:gd name="connsiteX2" fmla="*/ 972108 w 1912154"/>
              <a:gd name="connsiteY2" fmla="*/ 0 h 792088"/>
              <a:gd name="connsiteX3" fmla="*/ 1912154 w 1912154"/>
              <a:gd name="connsiteY3" fmla="*/ 221734 h 792088"/>
              <a:gd name="connsiteX4" fmla="*/ 972108 w 1912154"/>
              <a:gd name="connsiteY4" fmla="*/ 792088 h 792088"/>
              <a:gd name="connsiteX5" fmla="*/ 972108 w 1912154"/>
              <a:gd name="connsiteY5" fmla="*/ 594066 h 792088"/>
              <a:gd name="connsiteX6" fmla="*/ 0 w 1912154"/>
              <a:gd name="connsiteY6" fmla="*/ 594066 h 792088"/>
              <a:gd name="connsiteX7" fmla="*/ 0 w 1912154"/>
              <a:gd name="connsiteY7" fmla="*/ 198022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835046"/>
              <a:gd name="connsiteX1" fmla="*/ 1234333 w 2174379"/>
              <a:gd name="connsiteY1" fmla="*/ 198022 h 835046"/>
              <a:gd name="connsiteX2" fmla="*/ 1234333 w 2174379"/>
              <a:gd name="connsiteY2" fmla="*/ 0 h 835046"/>
              <a:gd name="connsiteX3" fmla="*/ 2174379 w 2174379"/>
              <a:gd name="connsiteY3" fmla="*/ 221734 h 835046"/>
              <a:gd name="connsiteX4" fmla="*/ 1234333 w 2174379"/>
              <a:gd name="connsiteY4" fmla="*/ 792088 h 835046"/>
              <a:gd name="connsiteX5" fmla="*/ 1234333 w 2174379"/>
              <a:gd name="connsiteY5" fmla="*/ 594066 h 835046"/>
              <a:gd name="connsiteX6" fmla="*/ 115082 w 2174379"/>
              <a:gd name="connsiteY6" fmla="*/ 835046 h 835046"/>
              <a:gd name="connsiteX7" fmla="*/ 0 w 2174379"/>
              <a:gd name="connsiteY7" fmla="*/ 411623 h 835046"/>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0 w 2174379"/>
              <a:gd name="connsiteY6" fmla="*/ 41162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274590"/>
              <a:gd name="connsiteY0" fmla="*/ 568675 h 823270"/>
              <a:gd name="connsiteX1" fmla="*/ 1466604 w 2274590"/>
              <a:gd name="connsiteY1" fmla="*/ 229204 h 823270"/>
              <a:gd name="connsiteX2" fmla="*/ 1466604 w 2274590"/>
              <a:gd name="connsiteY2" fmla="*/ 31182 h 823270"/>
              <a:gd name="connsiteX3" fmla="*/ 2274590 w 2274590"/>
              <a:gd name="connsiteY3" fmla="*/ 0 h 823270"/>
              <a:gd name="connsiteX4" fmla="*/ 1466604 w 2274590"/>
              <a:gd name="connsiteY4" fmla="*/ 823270 h 823270"/>
              <a:gd name="connsiteX5" fmla="*/ 1466604 w 2274590"/>
              <a:gd name="connsiteY5" fmla="*/ 625248 h 823270"/>
              <a:gd name="connsiteX6" fmla="*/ 0 w 2274590"/>
              <a:gd name="connsiteY6" fmla="*/ 568675 h 823270"/>
              <a:gd name="connsiteX0" fmla="*/ 0 w 2274590"/>
              <a:gd name="connsiteY0" fmla="*/ 680502 h 935097"/>
              <a:gd name="connsiteX1" fmla="*/ 1466604 w 2274590"/>
              <a:gd name="connsiteY1" fmla="*/ 34103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466604 w 2274590"/>
              <a:gd name="connsiteY5" fmla="*/ 737075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381997 w 2274590"/>
              <a:gd name="connsiteY1" fmla="*/ 20889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23781 w 2274590"/>
              <a:gd name="connsiteY1" fmla="*/ 291992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12418 w 2274590"/>
              <a:gd name="connsiteY1" fmla="*/ 329149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22701 h 970746"/>
              <a:gd name="connsiteX1" fmla="*/ 1412418 w 2274590"/>
              <a:gd name="connsiteY1" fmla="*/ 271348 h 970746"/>
              <a:gd name="connsiteX2" fmla="*/ 1244189 w 2274590"/>
              <a:gd name="connsiteY2" fmla="*/ 0 h 970746"/>
              <a:gd name="connsiteX3" fmla="*/ 2274590 w 2274590"/>
              <a:gd name="connsiteY3" fmla="*/ 54026 h 970746"/>
              <a:gd name="connsiteX4" fmla="*/ 1623990 w 2274590"/>
              <a:gd name="connsiteY4" fmla="*/ 970746 h 970746"/>
              <a:gd name="connsiteX5" fmla="*/ 1532180 w 2274590"/>
              <a:gd name="connsiteY5" fmla="*/ 541493 h 970746"/>
              <a:gd name="connsiteX6" fmla="*/ 0 w 2274590"/>
              <a:gd name="connsiteY6" fmla="*/ 622701 h 970746"/>
              <a:gd name="connsiteX0" fmla="*/ 0 w 2274590"/>
              <a:gd name="connsiteY0" fmla="*/ 622701 h 795262"/>
              <a:gd name="connsiteX1" fmla="*/ 1412418 w 2274590"/>
              <a:gd name="connsiteY1" fmla="*/ 271348 h 795262"/>
              <a:gd name="connsiteX2" fmla="*/ 1244189 w 2274590"/>
              <a:gd name="connsiteY2" fmla="*/ 0 h 795262"/>
              <a:gd name="connsiteX3" fmla="*/ 2274590 w 2274590"/>
              <a:gd name="connsiteY3" fmla="*/ 54026 h 795262"/>
              <a:gd name="connsiteX4" fmla="*/ 1571390 w 2274590"/>
              <a:gd name="connsiteY4" fmla="*/ 795262 h 795262"/>
              <a:gd name="connsiteX5" fmla="*/ 1532180 w 2274590"/>
              <a:gd name="connsiteY5" fmla="*/ 541493 h 795262"/>
              <a:gd name="connsiteX6" fmla="*/ 0 w 2274590"/>
              <a:gd name="connsiteY6" fmla="*/ 622701 h 795262"/>
              <a:gd name="connsiteX0" fmla="*/ 0 w 2067618"/>
              <a:gd name="connsiteY0" fmla="*/ 622701 h 795262"/>
              <a:gd name="connsiteX1" fmla="*/ 1412418 w 2067618"/>
              <a:gd name="connsiteY1" fmla="*/ 271348 h 795262"/>
              <a:gd name="connsiteX2" fmla="*/ 1244189 w 2067618"/>
              <a:gd name="connsiteY2" fmla="*/ 0 h 795262"/>
              <a:gd name="connsiteX3" fmla="*/ 2067618 w 2067618"/>
              <a:gd name="connsiteY3" fmla="*/ 132939 h 795262"/>
              <a:gd name="connsiteX4" fmla="*/ 1571390 w 2067618"/>
              <a:gd name="connsiteY4" fmla="*/ 795262 h 795262"/>
              <a:gd name="connsiteX5" fmla="*/ 1532180 w 2067618"/>
              <a:gd name="connsiteY5" fmla="*/ 541493 h 795262"/>
              <a:gd name="connsiteX6" fmla="*/ 0 w 2067618"/>
              <a:gd name="connsiteY6" fmla="*/ 622701 h 795262"/>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32180 w 2067618"/>
              <a:gd name="connsiteY5" fmla="*/ 541493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7911"/>
              <a:gd name="connsiteX1" fmla="*/ 1412418 w 2067618"/>
              <a:gd name="connsiteY1" fmla="*/ 271348 h 847911"/>
              <a:gd name="connsiteX2" fmla="*/ 1244189 w 2067618"/>
              <a:gd name="connsiteY2" fmla="*/ 0 h 847911"/>
              <a:gd name="connsiteX3" fmla="*/ 2067618 w 2067618"/>
              <a:gd name="connsiteY3" fmla="*/ 132939 h 847911"/>
              <a:gd name="connsiteX4" fmla="*/ 1699368 w 2067618"/>
              <a:gd name="connsiteY4" fmla="*/ 846901 h 847911"/>
              <a:gd name="connsiteX5" fmla="*/ 1547157 w 2067618"/>
              <a:gd name="connsiteY5" fmla="*/ 497629 h 847911"/>
              <a:gd name="connsiteX6" fmla="*/ 0 w 2067618"/>
              <a:gd name="connsiteY6" fmla="*/ 622701 h 84791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586665 h 810865"/>
              <a:gd name="connsiteX1" fmla="*/ 1412418 w 2067618"/>
              <a:gd name="connsiteY1" fmla="*/ 235312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343280 w 2067618"/>
              <a:gd name="connsiteY5" fmla="*/ 550829 h 810865"/>
              <a:gd name="connsiteX6" fmla="*/ 0 w 2067618"/>
              <a:gd name="connsiteY6" fmla="*/ 586665 h 810865"/>
              <a:gd name="connsiteX0" fmla="*/ 0 w 2067618"/>
              <a:gd name="connsiteY0" fmla="*/ 586665 h 919733"/>
              <a:gd name="connsiteX1" fmla="*/ 1139377 w 2067618"/>
              <a:gd name="connsiteY1" fmla="*/ 356529 h 919733"/>
              <a:gd name="connsiteX2" fmla="*/ 861241 w 2067618"/>
              <a:gd name="connsiteY2" fmla="*/ 0 h 919733"/>
              <a:gd name="connsiteX3" fmla="*/ 2067618 w 2067618"/>
              <a:gd name="connsiteY3" fmla="*/ 96903 h 919733"/>
              <a:gd name="connsiteX4" fmla="*/ 1580125 w 2067618"/>
              <a:gd name="connsiteY4" fmla="*/ 919733 h 919733"/>
              <a:gd name="connsiteX5" fmla="*/ 1343280 w 2067618"/>
              <a:gd name="connsiteY5" fmla="*/ 550829 h 919733"/>
              <a:gd name="connsiteX6" fmla="*/ 0 w 2067618"/>
              <a:gd name="connsiteY6" fmla="*/ 586665 h 919733"/>
              <a:gd name="connsiteX0" fmla="*/ 0 w 2067618"/>
              <a:gd name="connsiteY0" fmla="*/ 586665 h 911984"/>
              <a:gd name="connsiteX1" fmla="*/ 1139377 w 2067618"/>
              <a:gd name="connsiteY1" fmla="*/ 356529 h 911984"/>
              <a:gd name="connsiteX2" fmla="*/ 861241 w 2067618"/>
              <a:gd name="connsiteY2" fmla="*/ 0 h 911984"/>
              <a:gd name="connsiteX3" fmla="*/ 2067618 w 2067618"/>
              <a:gd name="connsiteY3" fmla="*/ 96903 h 911984"/>
              <a:gd name="connsiteX4" fmla="*/ 1549678 w 2067618"/>
              <a:gd name="connsiteY4" fmla="*/ 911984 h 911984"/>
              <a:gd name="connsiteX5" fmla="*/ 1343280 w 2067618"/>
              <a:gd name="connsiteY5" fmla="*/ 550829 h 911984"/>
              <a:gd name="connsiteX6" fmla="*/ 0 w 2067618"/>
              <a:gd name="connsiteY6" fmla="*/ 586665 h 911984"/>
              <a:gd name="connsiteX0" fmla="*/ 0 w 1897309"/>
              <a:gd name="connsiteY0" fmla="*/ 586665 h 911984"/>
              <a:gd name="connsiteX1" fmla="*/ 1139377 w 1897309"/>
              <a:gd name="connsiteY1" fmla="*/ 356529 h 911984"/>
              <a:gd name="connsiteX2" fmla="*/ 861241 w 1897309"/>
              <a:gd name="connsiteY2" fmla="*/ 0 h 911984"/>
              <a:gd name="connsiteX3" fmla="*/ 1897309 w 1897309"/>
              <a:gd name="connsiteY3" fmla="*/ 91702 h 911984"/>
              <a:gd name="connsiteX4" fmla="*/ 1549678 w 1897309"/>
              <a:gd name="connsiteY4" fmla="*/ 911984 h 911984"/>
              <a:gd name="connsiteX5" fmla="*/ 1343280 w 1897309"/>
              <a:gd name="connsiteY5" fmla="*/ 550829 h 911984"/>
              <a:gd name="connsiteX6" fmla="*/ 0 w 1897309"/>
              <a:gd name="connsiteY6" fmla="*/ 586665 h 911984"/>
              <a:gd name="connsiteX0" fmla="*/ 0 w 1897309"/>
              <a:gd name="connsiteY0" fmla="*/ 586665 h 773657"/>
              <a:gd name="connsiteX1" fmla="*/ 1139377 w 1897309"/>
              <a:gd name="connsiteY1" fmla="*/ 356529 h 773657"/>
              <a:gd name="connsiteX2" fmla="*/ 861241 w 1897309"/>
              <a:gd name="connsiteY2" fmla="*/ 0 h 773657"/>
              <a:gd name="connsiteX3" fmla="*/ 1897309 w 1897309"/>
              <a:gd name="connsiteY3" fmla="*/ 91702 h 773657"/>
              <a:gd name="connsiteX4" fmla="*/ 1485715 w 1897309"/>
              <a:gd name="connsiteY4" fmla="*/ 773657 h 773657"/>
              <a:gd name="connsiteX5" fmla="*/ 1343280 w 1897309"/>
              <a:gd name="connsiteY5" fmla="*/ 550829 h 773657"/>
              <a:gd name="connsiteX6" fmla="*/ 0 w 1897309"/>
              <a:gd name="connsiteY6" fmla="*/ 586665 h 773657"/>
              <a:gd name="connsiteX0" fmla="*/ 0 w 1897309"/>
              <a:gd name="connsiteY0" fmla="*/ 502004 h 688996"/>
              <a:gd name="connsiteX1" fmla="*/ 1139377 w 1897309"/>
              <a:gd name="connsiteY1" fmla="*/ 271868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206981 w 1897309"/>
              <a:gd name="connsiteY1" fmla="*/ 290981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33997 w 1897309"/>
              <a:gd name="connsiteY5" fmla="*/ 435200 h 688996"/>
              <a:gd name="connsiteX6" fmla="*/ 0 w 1897309"/>
              <a:gd name="connsiteY6" fmla="*/ 502004 h 688996"/>
              <a:gd name="connsiteX0" fmla="*/ 0 w 1897309"/>
              <a:gd name="connsiteY0" fmla="*/ 502004 h 764868"/>
              <a:gd name="connsiteX1" fmla="*/ 1147126 w 1897309"/>
              <a:gd name="connsiteY1" fmla="*/ 241422 h 764868"/>
              <a:gd name="connsiteX2" fmla="*/ 954118 w 1897309"/>
              <a:gd name="connsiteY2" fmla="*/ 0 h 764868"/>
              <a:gd name="connsiteX3" fmla="*/ 1897309 w 1897309"/>
              <a:gd name="connsiteY3" fmla="*/ 7041 h 764868"/>
              <a:gd name="connsiteX4" fmla="*/ 1514082 w 1897309"/>
              <a:gd name="connsiteY4" fmla="*/ 764868 h 764868"/>
              <a:gd name="connsiteX5" fmla="*/ 1333997 w 1897309"/>
              <a:gd name="connsiteY5" fmla="*/ 435200 h 764868"/>
              <a:gd name="connsiteX6" fmla="*/ 0 w 1897309"/>
              <a:gd name="connsiteY6" fmla="*/ 502004 h 764868"/>
              <a:gd name="connsiteX0" fmla="*/ 0 w 1769824"/>
              <a:gd name="connsiteY0" fmla="*/ 502004 h 764868"/>
              <a:gd name="connsiteX1" fmla="*/ 1147126 w 1769824"/>
              <a:gd name="connsiteY1" fmla="*/ 241422 h 764868"/>
              <a:gd name="connsiteX2" fmla="*/ 954118 w 1769824"/>
              <a:gd name="connsiteY2" fmla="*/ 0 h 764868"/>
              <a:gd name="connsiteX3" fmla="*/ 1769824 w 1769824"/>
              <a:gd name="connsiteY3" fmla="*/ 50879 h 764868"/>
              <a:gd name="connsiteX4" fmla="*/ 1514082 w 1769824"/>
              <a:gd name="connsiteY4" fmla="*/ 764868 h 764868"/>
              <a:gd name="connsiteX5" fmla="*/ 1333997 w 1769824"/>
              <a:gd name="connsiteY5" fmla="*/ 435200 h 764868"/>
              <a:gd name="connsiteX6" fmla="*/ 0 w 1769824"/>
              <a:gd name="connsiteY6" fmla="*/ 502004 h 764868"/>
              <a:gd name="connsiteX0" fmla="*/ 0 w 1769824"/>
              <a:gd name="connsiteY0" fmla="*/ 502004 h 671445"/>
              <a:gd name="connsiteX1" fmla="*/ 1147126 w 1769824"/>
              <a:gd name="connsiteY1" fmla="*/ 241422 h 671445"/>
              <a:gd name="connsiteX2" fmla="*/ 954118 w 1769824"/>
              <a:gd name="connsiteY2" fmla="*/ 0 h 671445"/>
              <a:gd name="connsiteX3" fmla="*/ 1769824 w 1769824"/>
              <a:gd name="connsiteY3" fmla="*/ 50879 h 671445"/>
              <a:gd name="connsiteX4" fmla="*/ 1469204 w 1769824"/>
              <a:gd name="connsiteY4" fmla="*/ 671445 h 671445"/>
              <a:gd name="connsiteX5" fmla="*/ 1333997 w 1769824"/>
              <a:gd name="connsiteY5" fmla="*/ 435200 h 671445"/>
              <a:gd name="connsiteX6" fmla="*/ 0 w 1769824"/>
              <a:gd name="connsiteY6" fmla="*/ 502004 h 671445"/>
              <a:gd name="connsiteX0" fmla="*/ 0 w 1774479"/>
              <a:gd name="connsiteY0" fmla="*/ 502004 h 671445"/>
              <a:gd name="connsiteX1" fmla="*/ 1147126 w 1774479"/>
              <a:gd name="connsiteY1" fmla="*/ 241422 h 671445"/>
              <a:gd name="connsiteX2" fmla="*/ 954118 w 1774479"/>
              <a:gd name="connsiteY2" fmla="*/ 0 h 671445"/>
              <a:gd name="connsiteX3" fmla="*/ 1774479 w 1774479"/>
              <a:gd name="connsiteY3" fmla="*/ 10109 h 671445"/>
              <a:gd name="connsiteX4" fmla="*/ 1469204 w 1774479"/>
              <a:gd name="connsiteY4" fmla="*/ 671445 h 671445"/>
              <a:gd name="connsiteX5" fmla="*/ 1333997 w 1774479"/>
              <a:gd name="connsiteY5" fmla="*/ 435200 h 671445"/>
              <a:gd name="connsiteX6" fmla="*/ 0 w 1774479"/>
              <a:gd name="connsiteY6" fmla="*/ 502004 h 671445"/>
              <a:gd name="connsiteX0" fmla="*/ 0 w 1774479"/>
              <a:gd name="connsiteY0" fmla="*/ 491895 h 661336"/>
              <a:gd name="connsiteX1" fmla="*/ 1147126 w 1774479"/>
              <a:gd name="connsiteY1" fmla="*/ 231313 h 661336"/>
              <a:gd name="connsiteX2" fmla="*/ 1011399 w 1774479"/>
              <a:gd name="connsiteY2" fmla="*/ 12096 h 661336"/>
              <a:gd name="connsiteX3" fmla="*/ 1774479 w 1774479"/>
              <a:gd name="connsiteY3" fmla="*/ 0 h 661336"/>
              <a:gd name="connsiteX4" fmla="*/ 1469204 w 1774479"/>
              <a:gd name="connsiteY4" fmla="*/ 661336 h 661336"/>
              <a:gd name="connsiteX5" fmla="*/ 1333997 w 1774479"/>
              <a:gd name="connsiteY5" fmla="*/ 425091 h 661336"/>
              <a:gd name="connsiteX6" fmla="*/ 0 w 1774479"/>
              <a:gd name="connsiteY6" fmla="*/ 491895 h 661336"/>
              <a:gd name="connsiteX0" fmla="*/ 0 w 1774479"/>
              <a:gd name="connsiteY0" fmla="*/ 491895 h 643996"/>
              <a:gd name="connsiteX1" fmla="*/ 1147126 w 1774479"/>
              <a:gd name="connsiteY1" fmla="*/ 231313 h 643996"/>
              <a:gd name="connsiteX2" fmla="*/ 1011399 w 1774479"/>
              <a:gd name="connsiteY2" fmla="*/ 12096 h 643996"/>
              <a:gd name="connsiteX3" fmla="*/ 1774479 w 1774479"/>
              <a:gd name="connsiteY3" fmla="*/ 0 h 643996"/>
              <a:gd name="connsiteX4" fmla="*/ 1453213 w 1774479"/>
              <a:gd name="connsiteY4" fmla="*/ 626754 h 643996"/>
              <a:gd name="connsiteX5" fmla="*/ 1333997 w 1774479"/>
              <a:gd name="connsiteY5" fmla="*/ 425091 h 643996"/>
              <a:gd name="connsiteX6" fmla="*/ 0 w 1774479"/>
              <a:gd name="connsiteY6" fmla="*/ 491895 h 643996"/>
              <a:gd name="connsiteX0" fmla="*/ 0 w 1774479"/>
              <a:gd name="connsiteY0" fmla="*/ 491895 h 666479"/>
              <a:gd name="connsiteX1" fmla="*/ 1147126 w 1774479"/>
              <a:gd name="connsiteY1" fmla="*/ 23131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491895 h 666479"/>
              <a:gd name="connsiteX1" fmla="*/ 1052662 w 1774479"/>
              <a:gd name="connsiteY1" fmla="*/ 31025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513914 h 688498"/>
              <a:gd name="connsiteX1" fmla="*/ 1052662 w 1774479"/>
              <a:gd name="connsiteY1" fmla="*/ 332272 h 688498"/>
              <a:gd name="connsiteX2" fmla="*/ 787423 w 1774479"/>
              <a:gd name="connsiteY2" fmla="*/ 0 h 688498"/>
              <a:gd name="connsiteX3" fmla="*/ 1774479 w 1774479"/>
              <a:gd name="connsiteY3" fmla="*/ 22019 h 688498"/>
              <a:gd name="connsiteX4" fmla="*/ 1453213 w 1774479"/>
              <a:gd name="connsiteY4" fmla="*/ 648773 h 688498"/>
              <a:gd name="connsiteX5" fmla="*/ 1198764 w 1774479"/>
              <a:gd name="connsiteY5" fmla="*/ 521395 h 688498"/>
              <a:gd name="connsiteX6" fmla="*/ 0 w 1774479"/>
              <a:gd name="connsiteY6" fmla="*/ 513914 h 688498"/>
              <a:gd name="connsiteX0" fmla="*/ 0 w 1774479"/>
              <a:gd name="connsiteY0" fmla="*/ 513914 h 769523"/>
              <a:gd name="connsiteX1" fmla="*/ 1052662 w 1774479"/>
              <a:gd name="connsiteY1" fmla="*/ 332272 h 769523"/>
              <a:gd name="connsiteX2" fmla="*/ 787423 w 1774479"/>
              <a:gd name="connsiteY2" fmla="*/ 0 h 769523"/>
              <a:gd name="connsiteX3" fmla="*/ 1774479 w 1774479"/>
              <a:gd name="connsiteY3" fmla="*/ 22019 h 769523"/>
              <a:gd name="connsiteX4" fmla="*/ 1388156 w 1774479"/>
              <a:gd name="connsiteY4" fmla="*/ 769523 h 769523"/>
              <a:gd name="connsiteX5" fmla="*/ 1198764 w 1774479"/>
              <a:gd name="connsiteY5" fmla="*/ 521395 h 769523"/>
              <a:gd name="connsiteX6" fmla="*/ 0 w 1774479"/>
              <a:gd name="connsiteY6" fmla="*/ 513914 h 769523"/>
              <a:gd name="connsiteX0" fmla="*/ 0 w 1633577"/>
              <a:gd name="connsiteY0" fmla="*/ 513914 h 769523"/>
              <a:gd name="connsiteX1" fmla="*/ 1052662 w 1633577"/>
              <a:gd name="connsiteY1" fmla="*/ 332272 h 769523"/>
              <a:gd name="connsiteX2" fmla="*/ 787423 w 1633577"/>
              <a:gd name="connsiteY2" fmla="*/ 0 h 769523"/>
              <a:gd name="connsiteX3" fmla="*/ 1633577 w 1633577"/>
              <a:gd name="connsiteY3" fmla="*/ 58628 h 769523"/>
              <a:gd name="connsiteX4" fmla="*/ 1388156 w 1633577"/>
              <a:gd name="connsiteY4" fmla="*/ 769523 h 769523"/>
              <a:gd name="connsiteX5" fmla="*/ 1198764 w 1633577"/>
              <a:gd name="connsiteY5" fmla="*/ 521395 h 769523"/>
              <a:gd name="connsiteX6" fmla="*/ 0 w 1633577"/>
              <a:gd name="connsiteY6" fmla="*/ 513914 h 769523"/>
              <a:gd name="connsiteX0" fmla="*/ 0 w 1633577"/>
              <a:gd name="connsiteY0" fmla="*/ 455286 h 710895"/>
              <a:gd name="connsiteX1" fmla="*/ 1052662 w 1633577"/>
              <a:gd name="connsiteY1" fmla="*/ 273644 h 710895"/>
              <a:gd name="connsiteX2" fmla="*/ 862748 w 1633577"/>
              <a:gd name="connsiteY2" fmla="*/ 42544 h 710895"/>
              <a:gd name="connsiteX3" fmla="*/ 1633577 w 1633577"/>
              <a:gd name="connsiteY3" fmla="*/ 0 h 710895"/>
              <a:gd name="connsiteX4" fmla="*/ 1388156 w 1633577"/>
              <a:gd name="connsiteY4" fmla="*/ 710895 h 710895"/>
              <a:gd name="connsiteX5" fmla="*/ 1198764 w 1633577"/>
              <a:gd name="connsiteY5" fmla="*/ 462767 h 710895"/>
              <a:gd name="connsiteX6" fmla="*/ 0 w 1633577"/>
              <a:gd name="connsiteY6" fmla="*/ 455286 h 710895"/>
              <a:gd name="connsiteX0" fmla="*/ 0 w 1633577"/>
              <a:gd name="connsiteY0" fmla="*/ 455286 h 646385"/>
              <a:gd name="connsiteX1" fmla="*/ 1052662 w 1633577"/>
              <a:gd name="connsiteY1" fmla="*/ 273644 h 646385"/>
              <a:gd name="connsiteX2" fmla="*/ 862748 w 1633577"/>
              <a:gd name="connsiteY2" fmla="*/ 42544 h 646385"/>
              <a:gd name="connsiteX3" fmla="*/ 1633577 w 1633577"/>
              <a:gd name="connsiteY3" fmla="*/ 0 h 646385"/>
              <a:gd name="connsiteX4" fmla="*/ 1396945 w 1633577"/>
              <a:gd name="connsiteY4" fmla="*/ 646385 h 646385"/>
              <a:gd name="connsiteX5" fmla="*/ 1198764 w 1633577"/>
              <a:gd name="connsiteY5" fmla="*/ 462767 h 646385"/>
              <a:gd name="connsiteX6" fmla="*/ 0 w 1633577"/>
              <a:gd name="connsiteY6" fmla="*/ 455286 h 646385"/>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198764 w 1633577"/>
              <a:gd name="connsiteY5" fmla="*/ 462767 h 670124"/>
              <a:gd name="connsiteX6" fmla="*/ 0 w 1633577"/>
              <a:gd name="connsiteY6" fmla="*/ 455286 h 670124"/>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788957 w 1633577"/>
              <a:gd name="connsiteY2" fmla="*/ 2787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15270 w 1633577"/>
              <a:gd name="connsiteY2" fmla="*/ 34275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520549"/>
              <a:gd name="connsiteY0" fmla="*/ 438282 h 653120"/>
              <a:gd name="connsiteX1" fmla="*/ 992805 w 1520549"/>
              <a:gd name="connsiteY1" fmla="*/ 207082 h 653120"/>
              <a:gd name="connsiteX2" fmla="*/ 815270 w 1520549"/>
              <a:gd name="connsiteY2" fmla="*/ 17271 h 653120"/>
              <a:gd name="connsiteX3" fmla="*/ 1520549 w 1520549"/>
              <a:gd name="connsiteY3" fmla="*/ 0 h 653120"/>
              <a:gd name="connsiteX4" fmla="*/ 1392810 w 1520549"/>
              <a:gd name="connsiteY4" fmla="*/ 653120 h 653120"/>
              <a:gd name="connsiteX5" fmla="*/ 1201858 w 1520549"/>
              <a:gd name="connsiteY5" fmla="*/ 456087 h 653120"/>
              <a:gd name="connsiteX6" fmla="*/ 0 w 1520549"/>
              <a:gd name="connsiteY6" fmla="*/ 438282 h 653120"/>
              <a:gd name="connsiteX0" fmla="*/ 0 w 1526737"/>
              <a:gd name="connsiteY0" fmla="*/ 417637 h 653120"/>
              <a:gd name="connsiteX1" fmla="*/ 998993 w 1526737"/>
              <a:gd name="connsiteY1" fmla="*/ 207082 h 653120"/>
              <a:gd name="connsiteX2" fmla="*/ 821458 w 1526737"/>
              <a:gd name="connsiteY2" fmla="*/ 17271 h 653120"/>
              <a:gd name="connsiteX3" fmla="*/ 1526737 w 1526737"/>
              <a:gd name="connsiteY3" fmla="*/ 0 h 653120"/>
              <a:gd name="connsiteX4" fmla="*/ 1398998 w 1526737"/>
              <a:gd name="connsiteY4" fmla="*/ 653120 h 653120"/>
              <a:gd name="connsiteX5" fmla="*/ 1208046 w 1526737"/>
              <a:gd name="connsiteY5" fmla="*/ 456087 h 653120"/>
              <a:gd name="connsiteX6" fmla="*/ 6188 w 1526737"/>
              <a:gd name="connsiteY6" fmla="*/ 438282 h 653120"/>
              <a:gd name="connsiteX0" fmla="*/ 46527 w 1520611"/>
              <a:gd name="connsiteY0" fmla="*/ 368105 h 653120"/>
              <a:gd name="connsiteX1" fmla="*/ 992867 w 1520611"/>
              <a:gd name="connsiteY1" fmla="*/ 207082 h 653120"/>
              <a:gd name="connsiteX2" fmla="*/ 815332 w 1520611"/>
              <a:gd name="connsiteY2" fmla="*/ 17271 h 653120"/>
              <a:gd name="connsiteX3" fmla="*/ 1520611 w 1520611"/>
              <a:gd name="connsiteY3" fmla="*/ 0 h 653120"/>
              <a:gd name="connsiteX4" fmla="*/ 1392872 w 1520611"/>
              <a:gd name="connsiteY4" fmla="*/ 653120 h 653120"/>
              <a:gd name="connsiteX5" fmla="*/ 1201920 w 1520611"/>
              <a:gd name="connsiteY5" fmla="*/ 456087 h 653120"/>
              <a:gd name="connsiteX6" fmla="*/ 62 w 1520611"/>
              <a:gd name="connsiteY6" fmla="*/ 438282 h 653120"/>
              <a:gd name="connsiteX7" fmla="*/ 46527 w 1520611"/>
              <a:gd name="connsiteY7" fmla="*/ 368105 h 653120"/>
              <a:gd name="connsiteX0" fmla="*/ 0 w 1474084"/>
              <a:gd name="connsiteY0" fmla="*/ 368105 h 766422"/>
              <a:gd name="connsiteX1" fmla="*/ 946340 w 1474084"/>
              <a:gd name="connsiteY1" fmla="*/ 207082 h 766422"/>
              <a:gd name="connsiteX2" fmla="*/ 768805 w 1474084"/>
              <a:gd name="connsiteY2" fmla="*/ 17271 h 766422"/>
              <a:gd name="connsiteX3" fmla="*/ 1474084 w 1474084"/>
              <a:gd name="connsiteY3" fmla="*/ 0 h 766422"/>
              <a:gd name="connsiteX4" fmla="*/ 1346345 w 1474084"/>
              <a:gd name="connsiteY4" fmla="*/ 653120 h 766422"/>
              <a:gd name="connsiteX5" fmla="*/ 1155393 w 1474084"/>
              <a:gd name="connsiteY5" fmla="*/ 456087 h 766422"/>
              <a:gd name="connsiteX6" fmla="*/ 104186 w 1474084"/>
              <a:gd name="connsiteY6" fmla="*/ 640626 h 766422"/>
              <a:gd name="connsiteX7" fmla="*/ 0 w 1474084"/>
              <a:gd name="connsiteY7" fmla="*/ 368105 h 766422"/>
              <a:gd name="connsiteX0" fmla="*/ 0 w 1372965"/>
              <a:gd name="connsiteY0" fmla="*/ 517796 h 766422"/>
              <a:gd name="connsiteX1" fmla="*/ 845221 w 1372965"/>
              <a:gd name="connsiteY1" fmla="*/ 207082 h 766422"/>
              <a:gd name="connsiteX2" fmla="*/ 667686 w 1372965"/>
              <a:gd name="connsiteY2" fmla="*/ 17271 h 766422"/>
              <a:gd name="connsiteX3" fmla="*/ 1372965 w 1372965"/>
              <a:gd name="connsiteY3" fmla="*/ 0 h 766422"/>
              <a:gd name="connsiteX4" fmla="*/ 1245226 w 1372965"/>
              <a:gd name="connsiteY4" fmla="*/ 653120 h 766422"/>
              <a:gd name="connsiteX5" fmla="*/ 1054274 w 1372965"/>
              <a:gd name="connsiteY5" fmla="*/ 456087 h 766422"/>
              <a:gd name="connsiteX6" fmla="*/ 3067 w 1372965"/>
              <a:gd name="connsiteY6" fmla="*/ 640626 h 766422"/>
              <a:gd name="connsiteX7" fmla="*/ 0 w 1372965"/>
              <a:gd name="connsiteY7" fmla="*/ 517796 h 766422"/>
              <a:gd name="connsiteX0" fmla="*/ 77471 w 1450436"/>
              <a:gd name="connsiteY0" fmla="*/ 517796 h 731671"/>
              <a:gd name="connsiteX1" fmla="*/ 922692 w 1450436"/>
              <a:gd name="connsiteY1" fmla="*/ 207082 h 731671"/>
              <a:gd name="connsiteX2" fmla="*/ 745157 w 1450436"/>
              <a:gd name="connsiteY2" fmla="*/ 17271 h 731671"/>
              <a:gd name="connsiteX3" fmla="*/ 1450436 w 1450436"/>
              <a:gd name="connsiteY3" fmla="*/ 0 h 731671"/>
              <a:gd name="connsiteX4" fmla="*/ 1322697 w 1450436"/>
              <a:gd name="connsiteY4" fmla="*/ 653120 h 731671"/>
              <a:gd name="connsiteX5" fmla="*/ 1131745 w 1450436"/>
              <a:gd name="connsiteY5" fmla="*/ 456087 h 731671"/>
              <a:gd name="connsiteX6" fmla="*/ 38 w 1450436"/>
              <a:gd name="connsiteY6" fmla="*/ 597255 h 731671"/>
              <a:gd name="connsiteX7" fmla="*/ 77471 w 1450436"/>
              <a:gd name="connsiteY7" fmla="*/ 517796 h 731671"/>
              <a:gd name="connsiteX0" fmla="*/ 0 w 1372965"/>
              <a:gd name="connsiteY0" fmla="*/ 517796 h 653120"/>
              <a:gd name="connsiteX1" fmla="*/ 845221 w 1372965"/>
              <a:gd name="connsiteY1" fmla="*/ 207082 h 653120"/>
              <a:gd name="connsiteX2" fmla="*/ 667686 w 1372965"/>
              <a:gd name="connsiteY2" fmla="*/ 17271 h 653120"/>
              <a:gd name="connsiteX3" fmla="*/ 1372965 w 1372965"/>
              <a:gd name="connsiteY3" fmla="*/ 0 h 653120"/>
              <a:gd name="connsiteX4" fmla="*/ 1245226 w 1372965"/>
              <a:gd name="connsiteY4" fmla="*/ 653120 h 653120"/>
              <a:gd name="connsiteX5" fmla="*/ 1054274 w 1372965"/>
              <a:gd name="connsiteY5" fmla="*/ 456087 h 653120"/>
              <a:gd name="connsiteX6" fmla="*/ 0 w 1372965"/>
              <a:gd name="connsiteY6" fmla="*/ 517796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85340 w 1269740"/>
              <a:gd name="connsiteY1" fmla="*/ 239090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38902 w 1269740"/>
              <a:gd name="connsiteY1" fmla="*/ 196759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492208"/>
              <a:gd name="connsiteY0" fmla="*/ 626663 h 792928"/>
              <a:gd name="connsiteX1" fmla="*/ 738902 w 1492208"/>
              <a:gd name="connsiteY1" fmla="*/ 336567 h 792928"/>
              <a:gd name="connsiteX2" fmla="*/ 564461 w 1492208"/>
              <a:gd name="connsiteY2" fmla="*/ 157079 h 792928"/>
              <a:gd name="connsiteX3" fmla="*/ 1492208 w 1492208"/>
              <a:gd name="connsiteY3" fmla="*/ 0 h 792928"/>
              <a:gd name="connsiteX4" fmla="*/ 1142001 w 1492208"/>
              <a:gd name="connsiteY4" fmla="*/ 792928 h 792928"/>
              <a:gd name="connsiteX5" fmla="*/ 951049 w 1492208"/>
              <a:gd name="connsiteY5" fmla="*/ 595895 h 792928"/>
              <a:gd name="connsiteX6" fmla="*/ 0 w 1492208"/>
              <a:gd name="connsiteY6" fmla="*/ 626663 h 792928"/>
              <a:gd name="connsiteX0" fmla="*/ 0 w 1453492"/>
              <a:gd name="connsiteY0" fmla="*/ 586933 h 753198"/>
              <a:gd name="connsiteX1" fmla="*/ 738902 w 1453492"/>
              <a:gd name="connsiteY1" fmla="*/ 296837 h 753198"/>
              <a:gd name="connsiteX2" fmla="*/ 564461 w 1453492"/>
              <a:gd name="connsiteY2" fmla="*/ 117349 h 753198"/>
              <a:gd name="connsiteX3" fmla="*/ 1453492 w 1453492"/>
              <a:gd name="connsiteY3" fmla="*/ 0 h 753198"/>
              <a:gd name="connsiteX4" fmla="*/ 1142001 w 1453492"/>
              <a:gd name="connsiteY4" fmla="*/ 753198 h 753198"/>
              <a:gd name="connsiteX5" fmla="*/ 951049 w 1453492"/>
              <a:gd name="connsiteY5" fmla="*/ 556165 h 753198"/>
              <a:gd name="connsiteX6" fmla="*/ 0 w 1453492"/>
              <a:gd name="connsiteY6" fmla="*/ 586933 h 753198"/>
              <a:gd name="connsiteX0" fmla="*/ 0 w 1453492"/>
              <a:gd name="connsiteY0" fmla="*/ 586933 h 711388"/>
              <a:gd name="connsiteX1" fmla="*/ 738902 w 1453492"/>
              <a:gd name="connsiteY1" fmla="*/ 296837 h 711388"/>
              <a:gd name="connsiteX2" fmla="*/ 564461 w 1453492"/>
              <a:gd name="connsiteY2" fmla="*/ 117349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638253 w 1453492"/>
              <a:gd name="connsiteY2" fmla="*/ 157105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577878 w 1453492"/>
              <a:gd name="connsiteY2" fmla="*/ 124577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352840"/>
              <a:gd name="connsiteY0" fmla="*/ 528639 h 653094"/>
              <a:gd name="connsiteX1" fmla="*/ 738902 w 1352840"/>
              <a:gd name="connsiteY1" fmla="*/ 238543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808558 w 1352840"/>
              <a:gd name="connsiteY1" fmla="*/ 302039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840" h="653094">
                <a:moveTo>
                  <a:pt x="0" y="528639"/>
                </a:moveTo>
                <a:cubicBezTo>
                  <a:pt x="625123" y="382140"/>
                  <a:pt x="671168" y="330468"/>
                  <a:pt x="762120" y="259707"/>
                </a:cubicBezTo>
                <a:lnTo>
                  <a:pt x="577878" y="66283"/>
                </a:lnTo>
                <a:lnTo>
                  <a:pt x="1352840" y="0"/>
                </a:lnTo>
                <a:lnTo>
                  <a:pt x="1112594" y="653094"/>
                </a:lnTo>
                <a:lnTo>
                  <a:pt x="951049" y="497871"/>
                </a:lnTo>
                <a:cubicBezTo>
                  <a:pt x="954590" y="485173"/>
                  <a:pt x="742885" y="717910"/>
                  <a:pt x="0" y="528639"/>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95" name="右矢印 14">
            <a:extLst>
              <a:ext uri="{FF2B5EF4-FFF2-40B4-BE49-F238E27FC236}">
                <a16:creationId xmlns:a16="http://schemas.microsoft.com/office/drawing/2014/main" id="{C4AEAD31-0CA1-45CD-9300-9A8C45584E6E}"/>
              </a:ext>
            </a:extLst>
          </p:cNvPr>
          <p:cNvSpPr/>
          <p:nvPr/>
        </p:nvSpPr>
        <p:spPr>
          <a:xfrm rot="18854760">
            <a:off x="5418185" y="4143902"/>
            <a:ext cx="662916" cy="320028"/>
          </a:xfrm>
          <a:custGeom>
            <a:avLst/>
            <a:gdLst>
              <a:gd name="connsiteX0" fmla="*/ 0 w 1368152"/>
              <a:gd name="connsiteY0" fmla="*/ 198022 h 792088"/>
              <a:gd name="connsiteX1" fmla="*/ 972108 w 1368152"/>
              <a:gd name="connsiteY1" fmla="*/ 198022 h 792088"/>
              <a:gd name="connsiteX2" fmla="*/ 972108 w 1368152"/>
              <a:gd name="connsiteY2" fmla="*/ 0 h 792088"/>
              <a:gd name="connsiteX3" fmla="*/ 1368152 w 1368152"/>
              <a:gd name="connsiteY3" fmla="*/ 396044 h 792088"/>
              <a:gd name="connsiteX4" fmla="*/ 972108 w 1368152"/>
              <a:gd name="connsiteY4" fmla="*/ 792088 h 792088"/>
              <a:gd name="connsiteX5" fmla="*/ 972108 w 1368152"/>
              <a:gd name="connsiteY5" fmla="*/ 594066 h 792088"/>
              <a:gd name="connsiteX6" fmla="*/ 0 w 1368152"/>
              <a:gd name="connsiteY6" fmla="*/ 594066 h 792088"/>
              <a:gd name="connsiteX7" fmla="*/ 0 w 1368152"/>
              <a:gd name="connsiteY7" fmla="*/ 198022 h 792088"/>
              <a:gd name="connsiteX0" fmla="*/ 0 w 1912154"/>
              <a:gd name="connsiteY0" fmla="*/ 198022 h 792088"/>
              <a:gd name="connsiteX1" fmla="*/ 972108 w 1912154"/>
              <a:gd name="connsiteY1" fmla="*/ 198022 h 792088"/>
              <a:gd name="connsiteX2" fmla="*/ 972108 w 1912154"/>
              <a:gd name="connsiteY2" fmla="*/ 0 h 792088"/>
              <a:gd name="connsiteX3" fmla="*/ 1912154 w 1912154"/>
              <a:gd name="connsiteY3" fmla="*/ 221734 h 792088"/>
              <a:gd name="connsiteX4" fmla="*/ 972108 w 1912154"/>
              <a:gd name="connsiteY4" fmla="*/ 792088 h 792088"/>
              <a:gd name="connsiteX5" fmla="*/ 972108 w 1912154"/>
              <a:gd name="connsiteY5" fmla="*/ 594066 h 792088"/>
              <a:gd name="connsiteX6" fmla="*/ 0 w 1912154"/>
              <a:gd name="connsiteY6" fmla="*/ 594066 h 792088"/>
              <a:gd name="connsiteX7" fmla="*/ 0 w 1912154"/>
              <a:gd name="connsiteY7" fmla="*/ 198022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835046"/>
              <a:gd name="connsiteX1" fmla="*/ 1234333 w 2174379"/>
              <a:gd name="connsiteY1" fmla="*/ 198022 h 835046"/>
              <a:gd name="connsiteX2" fmla="*/ 1234333 w 2174379"/>
              <a:gd name="connsiteY2" fmla="*/ 0 h 835046"/>
              <a:gd name="connsiteX3" fmla="*/ 2174379 w 2174379"/>
              <a:gd name="connsiteY3" fmla="*/ 221734 h 835046"/>
              <a:gd name="connsiteX4" fmla="*/ 1234333 w 2174379"/>
              <a:gd name="connsiteY4" fmla="*/ 792088 h 835046"/>
              <a:gd name="connsiteX5" fmla="*/ 1234333 w 2174379"/>
              <a:gd name="connsiteY5" fmla="*/ 594066 h 835046"/>
              <a:gd name="connsiteX6" fmla="*/ 115082 w 2174379"/>
              <a:gd name="connsiteY6" fmla="*/ 835046 h 835046"/>
              <a:gd name="connsiteX7" fmla="*/ 0 w 2174379"/>
              <a:gd name="connsiteY7" fmla="*/ 411623 h 835046"/>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0 w 2174379"/>
              <a:gd name="connsiteY6" fmla="*/ 41162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274590"/>
              <a:gd name="connsiteY0" fmla="*/ 568675 h 823270"/>
              <a:gd name="connsiteX1" fmla="*/ 1466604 w 2274590"/>
              <a:gd name="connsiteY1" fmla="*/ 229204 h 823270"/>
              <a:gd name="connsiteX2" fmla="*/ 1466604 w 2274590"/>
              <a:gd name="connsiteY2" fmla="*/ 31182 h 823270"/>
              <a:gd name="connsiteX3" fmla="*/ 2274590 w 2274590"/>
              <a:gd name="connsiteY3" fmla="*/ 0 h 823270"/>
              <a:gd name="connsiteX4" fmla="*/ 1466604 w 2274590"/>
              <a:gd name="connsiteY4" fmla="*/ 823270 h 823270"/>
              <a:gd name="connsiteX5" fmla="*/ 1466604 w 2274590"/>
              <a:gd name="connsiteY5" fmla="*/ 625248 h 823270"/>
              <a:gd name="connsiteX6" fmla="*/ 0 w 2274590"/>
              <a:gd name="connsiteY6" fmla="*/ 568675 h 823270"/>
              <a:gd name="connsiteX0" fmla="*/ 0 w 2274590"/>
              <a:gd name="connsiteY0" fmla="*/ 680502 h 935097"/>
              <a:gd name="connsiteX1" fmla="*/ 1466604 w 2274590"/>
              <a:gd name="connsiteY1" fmla="*/ 34103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466604 w 2274590"/>
              <a:gd name="connsiteY5" fmla="*/ 737075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381997 w 2274590"/>
              <a:gd name="connsiteY1" fmla="*/ 20889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23781 w 2274590"/>
              <a:gd name="connsiteY1" fmla="*/ 291992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12418 w 2274590"/>
              <a:gd name="connsiteY1" fmla="*/ 329149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22701 h 970746"/>
              <a:gd name="connsiteX1" fmla="*/ 1412418 w 2274590"/>
              <a:gd name="connsiteY1" fmla="*/ 271348 h 970746"/>
              <a:gd name="connsiteX2" fmla="*/ 1244189 w 2274590"/>
              <a:gd name="connsiteY2" fmla="*/ 0 h 970746"/>
              <a:gd name="connsiteX3" fmla="*/ 2274590 w 2274590"/>
              <a:gd name="connsiteY3" fmla="*/ 54026 h 970746"/>
              <a:gd name="connsiteX4" fmla="*/ 1623990 w 2274590"/>
              <a:gd name="connsiteY4" fmla="*/ 970746 h 970746"/>
              <a:gd name="connsiteX5" fmla="*/ 1532180 w 2274590"/>
              <a:gd name="connsiteY5" fmla="*/ 541493 h 970746"/>
              <a:gd name="connsiteX6" fmla="*/ 0 w 2274590"/>
              <a:gd name="connsiteY6" fmla="*/ 622701 h 970746"/>
              <a:gd name="connsiteX0" fmla="*/ 0 w 2274590"/>
              <a:gd name="connsiteY0" fmla="*/ 622701 h 795262"/>
              <a:gd name="connsiteX1" fmla="*/ 1412418 w 2274590"/>
              <a:gd name="connsiteY1" fmla="*/ 271348 h 795262"/>
              <a:gd name="connsiteX2" fmla="*/ 1244189 w 2274590"/>
              <a:gd name="connsiteY2" fmla="*/ 0 h 795262"/>
              <a:gd name="connsiteX3" fmla="*/ 2274590 w 2274590"/>
              <a:gd name="connsiteY3" fmla="*/ 54026 h 795262"/>
              <a:gd name="connsiteX4" fmla="*/ 1571390 w 2274590"/>
              <a:gd name="connsiteY4" fmla="*/ 795262 h 795262"/>
              <a:gd name="connsiteX5" fmla="*/ 1532180 w 2274590"/>
              <a:gd name="connsiteY5" fmla="*/ 541493 h 795262"/>
              <a:gd name="connsiteX6" fmla="*/ 0 w 2274590"/>
              <a:gd name="connsiteY6" fmla="*/ 622701 h 795262"/>
              <a:gd name="connsiteX0" fmla="*/ 0 w 2067618"/>
              <a:gd name="connsiteY0" fmla="*/ 622701 h 795262"/>
              <a:gd name="connsiteX1" fmla="*/ 1412418 w 2067618"/>
              <a:gd name="connsiteY1" fmla="*/ 271348 h 795262"/>
              <a:gd name="connsiteX2" fmla="*/ 1244189 w 2067618"/>
              <a:gd name="connsiteY2" fmla="*/ 0 h 795262"/>
              <a:gd name="connsiteX3" fmla="*/ 2067618 w 2067618"/>
              <a:gd name="connsiteY3" fmla="*/ 132939 h 795262"/>
              <a:gd name="connsiteX4" fmla="*/ 1571390 w 2067618"/>
              <a:gd name="connsiteY4" fmla="*/ 795262 h 795262"/>
              <a:gd name="connsiteX5" fmla="*/ 1532180 w 2067618"/>
              <a:gd name="connsiteY5" fmla="*/ 541493 h 795262"/>
              <a:gd name="connsiteX6" fmla="*/ 0 w 2067618"/>
              <a:gd name="connsiteY6" fmla="*/ 622701 h 795262"/>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32180 w 2067618"/>
              <a:gd name="connsiteY5" fmla="*/ 541493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7911"/>
              <a:gd name="connsiteX1" fmla="*/ 1412418 w 2067618"/>
              <a:gd name="connsiteY1" fmla="*/ 271348 h 847911"/>
              <a:gd name="connsiteX2" fmla="*/ 1244189 w 2067618"/>
              <a:gd name="connsiteY2" fmla="*/ 0 h 847911"/>
              <a:gd name="connsiteX3" fmla="*/ 2067618 w 2067618"/>
              <a:gd name="connsiteY3" fmla="*/ 132939 h 847911"/>
              <a:gd name="connsiteX4" fmla="*/ 1699368 w 2067618"/>
              <a:gd name="connsiteY4" fmla="*/ 846901 h 847911"/>
              <a:gd name="connsiteX5" fmla="*/ 1547157 w 2067618"/>
              <a:gd name="connsiteY5" fmla="*/ 497629 h 847911"/>
              <a:gd name="connsiteX6" fmla="*/ 0 w 2067618"/>
              <a:gd name="connsiteY6" fmla="*/ 622701 h 84791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586665 h 810865"/>
              <a:gd name="connsiteX1" fmla="*/ 1412418 w 2067618"/>
              <a:gd name="connsiteY1" fmla="*/ 235312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343280 w 2067618"/>
              <a:gd name="connsiteY5" fmla="*/ 550829 h 810865"/>
              <a:gd name="connsiteX6" fmla="*/ 0 w 2067618"/>
              <a:gd name="connsiteY6" fmla="*/ 586665 h 810865"/>
              <a:gd name="connsiteX0" fmla="*/ 0 w 2067618"/>
              <a:gd name="connsiteY0" fmla="*/ 586665 h 919733"/>
              <a:gd name="connsiteX1" fmla="*/ 1139377 w 2067618"/>
              <a:gd name="connsiteY1" fmla="*/ 356529 h 919733"/>
              <a:gd name="connsiteX2" fmla="*/ 861241 w 2067618"/>
              <a:gd name="connsiteY2" fmla="*/ 0 h 919733"/>
              <a:gd name="connsiteX3" fmla="*/ 2067618 w 2067618"/>
              <a:gd name="connsiteY3" fmla="*/ 96903 h 919733"/>
              <a:gd name="connsiteX4" fmla="*/ 1580125 w 2067618"/>
              <a:gd name="connsiteY4" fmla="*/ 919733 h 919733"/>
              <a:gd name="connsiteX5" fmla="*/ 1343280 w 2067618"/>
              <a:gd name="connsiteY5" fmla="*/ 550829 h 919733"/>
              <a:gd name="connsiteX6" fmla="*/ 0 w 2067618"/>
              <a:gd name="connsiteY6" fmla="*/ 586665 h 919733"/>
              <a:gd name="connsiteX0" fmla="*/ 0 w 2067618"/>
              <a:gd name="connsiteY0" fmla="*/ 586665 h 911984"/>
              <a:gd name="connsiteX1" fmla="*/ 1139377 w 2067618"/>
              <a:gd name="connsiteY1" fmla="*/ 356529 h 911984"/>
              <a:gd name="connsiteX2" fmla="*/ 861241 w 2067618"/>
              <a:gd name="connsiteY2" fmla="*/ 0 h 911984"/>
              <a:gd name="connsiteX3" fmla="*/ 2067618 w 2067618"/>
              <a:gd name="connsiteY3" fmla="*/ 96903 h 911984"/>
              <a:gd name="connsiteX4" fmla="*/ 1549678 w 2067618"/>
              <a:gd name="connsiteY4" fmla="*/ 911984 h 911984"/>
              <a:gd name="connsiteX5" fmla="*/ 1343280 w 2067618"/>
              <a:gd name="connsiteY5" fmla="*/ 550829 h 911984"/>
              <a:gd name="connsiteX6" fmla="*/ 0 w 2067618"/>
              <a:gd name="connsiteY6" fmla="*/ 586665 h 911984"/>
              <a:gd name="connsiteX0" fmla="*/ 0 w 1897309"/>
              <a:gd name="connsiteY0" fmla="*/ 586665 h 911984"/>
              <a:gd name="connsiteX1" fmla="*/ 1139377 w 1897309"/>
              <a:gd name="connsiteY1" fmla="*/ 356529 h 911984"/>
              <a:gd name="connsiteX2" fmla="*/ 861241 w 1897309"/>
              <a:gd name="connsiteY2" fmla="*/ 0 h 911984"/>
              <a:gd name="connsiteX3" fmla="*/ 1897309 w 1897309"/>
              <a:gd name="connsiteY3" fmla="*/ 91702 h 911984"/>
              <a:gd name="connsiteX4" fmla="*/ 1549678 w 1897309"/>
              <a:gd name="connsiteY4" fmla="*/ 911984 h 911984"/>
              <a:gd name="connsiteX5" fmla="*/ 1343280 w 1897309"/>
              <a:gd name="connsiteY5" fmla="*/ 550829 h 911984"/>
              <a:gd name="connsiteX6" fmla="*/ 0 w 1897309"/>
              <a:gd name="connsiteY6" fmla="*/ 586665 h 911984"/>
              <a:gd name="connsiteX0" fmla="*/ 0 w 1897309"/>
              <a:gd name="connsiteY0" fmla="*/ 586665 h 773657"/>
              <a:gd name="connsiteX1" fmla="*/ 1139377 w 1897309"/>
              <a:gd name="connsiteY1" fmla="*/ 356529 h 773657"/>
              <a:gd name="connsiteX2" fmla="*/ 861241 w 1897309"/>
              <a:gd name="connsiteY2" fmla="*/ 0 h 773657"/>
              <a:gd name="connsiteX3" fmla="*/ 1897309 w 1897309"/>
              <a:gd name="connsiteY3" fmla="*/ 91702 h 773657"/>
              <a:gd name="connsiteX4" fmla="*/ 1485715 w 1897309"/>
              <a:gd name="connsiteY4" fmla="*/ 773657 h 773657"/>
              <a:gd name="connsiteX5" fmla="*/ 1343280 w 1897309"/>
              <a:gd name="connsiteY5" fmla="*/ 550829 h 773657"/>
              <a:gd name="connsiteX6" fmla="*/ 0 w 1897309"/>
              <a:gd name="connsiteY6" fmla="*/ 586665 h 773657"/>
              <a:gd name="connsiteX0" fmla="*/ 0 w 1897309"/>
              <a:gd name="connsiteY0" fmla="*/ 502004 h 688996"/>
              <a:gd name="connsiteX1" fmla="*/ 1139377 w 1897309"/>
              <a:gd name="connsiteY1" fmla="*/ 271868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206981 w 1897309"/>
              <a:gd name="connsiteY1" fmla="*/ 290981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33997 w 1897309"/>
              <a:gd name="connsiteY5" fmla="*/ 435200 h 688996"/>
              <a:gd name="connsiteX6" fmla="*/ 0 w 1897309"/>
              <a:gd name="connsiteY6" fmla="*/ 502004 h 688996"/>
              <a:gd name="connsiteX0" fmla="*/ 0 w 1897309"/>
              <a:gd name="connsiteY0" fmla="*/ 502004 h 764868"/>
              <a:gd name="connsiteX1" fmla="*/ 1147126 w 1897309"/>
              <a:gd name="connsiteY1" fmla="*/ 241422 h 764868"/>
              <a:gd name="connsiteX2" fmla="*/ 954118 w 1897309"/>
              <a:gd name="connsiteY2" fmla="*/ 0 h 764868"/>
              <a:gd name="connsiteX3" fmla="*/ 1897309 w 1897309"/>
              <a:gd name="connsiteY3" fmla="*/ 7041 h 764868"/>
              <a:gd name="connsiteX4" fmla="*/ 1514082 w 1897309"/>
              <a:gd name="connsiteY4" fmla="*/ 764868 h 764868"/>
              <a:gd name="connsiteX5" fmla="*/ 1333997 w 1897309"/>
              <a:gd name="connsiteY5" fmla="*/ 435200 h 764868"/>
              <a:gd name="connsiteX6" fmla="*/ 0 w 1897309"/>
              <a:gd name="connsiteY6" fmla="*/ 502004 h 764868"/>
              <a:gd name="connsiteX0" fmla="*/ 0 w 1769824"/>
              <a:gd name="connsiteY0" fmla="*/ 502004 h 764868"/>
              <a:gd name="connsiteX1" fmla="*/ 1147126 w 1769824"/>
              <a:gd name="connsiteY1" fmla="*/ 241422 h 764868"/>
              <a:gd name="connsiteX2" fmla="*/ 954118 w 1769824"/>
              <a:gd name="connsiteY2" fmla="*/ 0 h 764868"/>
              <a:gd name="connsiteX3" fmla="*/ 1769824 w 1769824"/>
              <a:gd name="connsiteY3" fmla="*/ 50879 h 764868"/>
              <a:gd name="connsiteX4" fmla="*/ 1514082 w 1769824"/>
              <a:gd name="connsiteY4" fmla="*/ 764868 h 764868"/>
              <a:gd name="connsiteX5" fmla="*/ 1333997 w 1769824"/>
              <a:gd name="connsiteY5" fmla="*/ 435200 h 764868"/>
              <a:gd name="connsiteX6" fmla="*/ 0 w 1769824"/>
              <a:gd name="connsiteY6" fmla="*/ 502004 h 764868"/>
              <a:gd name="connsiteX0" fmla="*/ 0 w 1769824"/>
              <a:gd name="connsiteY0" fmla="*/ 502004 h 671445"/>
              <a:gd name="connsiteX1" fmla="*/ 1147126 w 1769824"/>
              <a:gd name="connsiteY1" fmla="*/ 241422 h 671445"/>
              <a:gd name="connsiteX2" fmla="*/ 954118 w 1769824"/>
              <a:gd name="connsiteY2" fmla="*/ 0 h 671445"/>
              <a:gd name="connsiteX3" fmla="*/ 1769824 w 1769824"/>
              <a:gd name="connsiteY3" fmla="*/ 50879 h 671445"/>
              <a:gd name="connsiteX4" fmla="*/ 1469204 w 1769824"/>
              <a:gd name="connsiteY4" fmla="*/ 671445 h 671445"/>
              <a:gd name="connsiteX5" fmla="*/ 1333997 w 1769824"/>
              <a:gd name="connsiteY5" fmla="*/ 435200 h 671445"/>
              <a:gd name="connsiteX6" fmla="*/ 0 w 1769824"/>
              <a:gd name="connsiteY6" fmla="*/ 502004 h 671445"/>
              <a:gd name="connsiteX0" fmla="*/ 0 w 1774479"/>
              <a:gd name="connsiteY0" fmla="*/ 502004 h 671445"/>
              <a:gd name="connsiteX1" fmla="*/ 1147126 w 1774479"/>
              <a:gd name="connsiteY1" fmla="*/ 241422 h 671445"/>
              <a:gd name="connsiteX2" fmla="*/ 954118 w 1774479"/>
              <a:gd name="connsiteY2" fmla="*/ 0 h 671445"/>
              <a:gd name="connsiteX3" fmla="*/ 1774479 w 1774479"/>
              <a:gd name="connsiteY3" fmla="*/ 10109 h 671445"/>
              <a:gd name="connsiteX4" fmla="*/ 1469204 w 1774479"/>
              <a:gd name="connsiteY4" fmla="*/ 671445 h 671445"/>
              <a:gd name="connsiteX5" fmla="*/ 1333997 w 1774479"/>
              <a:gd name="connsiteY5" fmla="*/ 435200 h 671445"/>
              <a:gd name="connsiteX6" fmla="*/ 0 w 1774479"/>
              <a:gd name="connsiteY6" fmla="*/ 502004 h 671445"/>
              <a:gd name="connsiteX0" fmla="*/ 0 w 1774479"/>
              <a:gd name="connsiteY0" fmla="*/ 491895 h 661336"/>
              <a:gd name="connsiteX1" fmla="*/ 1147126 w 1774479"/>
              <a:gd name="connsiteY1" fmla="*/ 231313 h 661336"/>
              <a:gd name="connsiteX2" fmla="*/ 1011399 w 1774479"/>
              <a:gd name="connsiteY2" fmla="*/ 12096 h 661336"/>
              <a:gd name="connsiteX3" fmla="*/ 1774479 w 1774479"/>
              <a:gd name="connsiteY3" fmla="*/ 0 h 661336"/>
              <a:gd name="connsiteX4" fmla="*/ 1469204 w 1774479"/>
              <a:gd name="connsiteY4" fmla="*/ 661336 h 661336"/>
              <a:gd name="connsiteX5" fmla="*/ 1333997 w 1774479"/>
              <a:gd name="connsiteY5" fmla="*/ 425091 h 661336"/>
              <a:gd name="connsiteX6" fmla="*/ 0 w 1774479"/>
              <a:gd name="connsiteY6" fmla="*/ 491895 h 661336"/>
              <a:gd name="connsiteX0" fmla="*/ 0 w 1774479"/>
              <a:gd name="connsiteY0" fmla="*/ 491895 h 643996"/>
              <a:gd name="connsiteX1" fmla="*/ 1147126 w 1774479"/>
              <a:gd name="connsiteY1" fmla="*/ 231313 h 643996"/>
              <a:gd name="connsiteX2" fmla="*/ 1011399 w 1774479"/>
              <a:gd name="connsiteY2" fmla="*/ 12096 h 643996"/>
              <a:gd name="connsiteX3" fmla="*/ 1774479 w 1774479"/>
              <a:gd name="connsiteY3" fmla="*/ 0 h 643996"/>
              <a:gd name="connsiteX4" fmla="*/ 1453213 w 1774479"/>
              <a:gd name="connsiteY4" fmla="*/ 626754 h 643996"/>
              <a:gd name="connsiteX5" fmla="*/ 1333997 w 1774479"/>
              <a:gd name="connsiteY5" fmla="*/ 425091 h 643996"/>
              <a:gd name="connsiteX6" fmla="*/ 0 w 1774479"/>
              <a:gd name="connsiteY6" fmla="*/ 491895 h 643996"/>
              <a:gd name="connsiteX0" fmla="*/ 0 w 1774479"/>
              <a:gd name="connsiteY0" fmla="*/ 491895 h 666479"/>
              <a:gd name="connsiteX1" fmla="*/ 1147126 w 1774479"/>
              <a:gd name="connsiteY1" fmla="*/ 23131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491895 h 666479"/>
              <a:gd name="connsiteX1" fmla="*/ 1052662 w 1774479"/>
              <a:gd name="connsiteY1" fmla="*/ 31025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513914 h 688498"/>
              <a:gd name="connsiteX1" fmla="*/ 1052662 w 1774479"/>
              <a:gd name="connsiteY1" fmla="*/ 332272 h 688498"/>
              <a:gd name="connsiteX2" fmla="*/ 787423 w 1774479"/>
              <a:gd name="connsiteY2" fmla="*/ 0 h 688498"/>
              <a:gd name="connsiteX3" fmla="*/ 1774479 w 1774479"/>
              <a:gd name="connsiteY3" fmla="*/ 22019 h 688498"/>
              <a:gd name="connsiteX4" fmla="*/ 1453213 w 1774479"/>
              <a:gd name="connsiteY4" fmla="*/ 648773 h 688498"/>
              <a:gd name="connsiteX5" fmla="*/ 1198764 w 1774479"/>
              <a:gd name="connsiteY5" fmla="*/ 521395 h 688498"/>
              <a:gd name="connsiteX6" fmla="*/ 0 w 1774479"/>
              <a:gd name="connsiteY6" fmla="*/ 513914 h 688498"/>
              <a:gd name="connsiteX0" fmla="*/ 0 w 1774479"/>
              <a:gd name="connsiteY0" fmla="*/ 513914 h 769523"/>
              <a:gd name="connsiteX1" fmla="*/ 1052662 w 1774479"/>
              <a:gd name="connsiteY1" fmla="*/ 332272 h 769523"/>
              <a:gd name="connsiteX2" fmla="*/ 787423 w 1774479"/>
              <a:gd name="connsiteY2" fmla="*/ 0 h 769523"/>
              <a:gd name="connsiteX3" fmla="*/ 1774479 w 1774479"/>
              <a:gd name="connsiteY3" fmla="*/ 22019 h 769523"/>
              <a:gd name="connsiteX4" fmla="*/ 1388156 w 1774479"/>
              <a:gd name="connsiteY4" fmla="*/ 769523 h 769523"/>
              <a:gd name="connsiteX5" fmla="*/ 1198764 w 1774479"/>
              <a:gd name="connsiteY5" fmla="*/ 521395 h 769523"/>
              <a:gd name="connsiteX6" fmla="*/ 0 w 1774479"/>
              <a:gd name="connsiteY6" fmla="*/ 513914 h 769523"/>
              <a:gd name="connsiteX0" fmla="*/ 0 w 1633577"/>
              <a:gd name="connsiteY0" fmla="*/ 513914 h 769523"/>
              <a:gd name="connsiteX1" fmla="*/ 1052662 w 1633577"/>
              <a:gd name="connsiteY1" fmla="*/ 332272 h 769523"/>
              <a:gd name="connsiteX2" fmla="*/ 787423 w 1633577"/>
              <a:gd name="connsiteY2" fmla="*/ 0 h 769523"/>
              <a:gd name="connsiteX3" fmla="*/ 1633577 w 1633577"/>
              <a:gd name="connsiteY3" fmla="*/ 58628 h 769523"/>
              <a:gd name="connsiteX4" fmla="*/ 1388156 w 1633577"/>
              <a:gd name="connsiteY4" fmla="*/ 769523 h 769523"/>
              <a:gd name="connsiteX5" fmla="*/ 1198764 w 1633577"/>
              <a:gd name="connsiteY5" fmla="*/ 521395 h 769523"/>
              <a:gd name="connsiteX6" fmla="*/ 0 w 1633577"/>
              <a:gd name="connsiteY6" fmla="*/ 513914 h 769523"/>
              <a:gd name="connsiteX0" fmla="*/ 0 w 1633577"/>
              <a:gd name="connsiteY0" fmla="*/ 455286 h 710895"/>
              <a:gd name="connsiteX1" fmla="*/ 1052662 w 1633577"/>
              <a:gd name="connsiteY1" fmla="*/ 273644 h 710895"/>
              <a:gd name="connsiteX2" fmla="*/ 862748 w 1633577"/>
              <a:gd name="connsiteY2" fmla="*/ 42544 h 710895"/>
              <a:gd name="connsiteX3" fmla="*/ 1633577 w 1633577"/>
              <a:gd name="connsiteY3" fmla="*/ 0 h 710895"/>
              <a:gd name="connsiteX4" fmla="*/ 1388156 w 1633577"/>
              <a:gd name="connsiteY4" fmla="*/ 710895 h 710895"/>
              <a:gd name="connsiteX5" fmla="*/ 1198764 w 1633577"/>
              <a:gd name="connsiteY5" fmla="*/ 462767 h 710895"/>
              <a:gd name="connsiteX6" fmla="*/ 0 w 1633577"/>
              <a:gd name="connsiteY6" fmla="*/ 455286 h 710895"/>
              <a:gd name="connsiteX0" fmla="*/ 0 w 1633577"/>
              <a:gd name="connsiteY0" fmla="*/ 455286 h 646385"/>
              <a:gd name="connsiteX1" fmla="*/ 1052662 w 1633577"/>
              <a:gd name="connsiteY1" fmla="*/ 273644 h 646385"/>
              <a:gd name="connsiteX2" fmla="*/ 862748 w 1633577"/>
              <a:gd name="connsiteY2" fmla="*/ 42544 h 646385"/>
              <a:gd name="connsiteX3" fmla="*/ 1633577 w 1633577"/>
              <a:gd name="connsiteY3" fmla="*/ 0 h 646385"/>
              <a:gd name="connsiteX4" fmla="*/ 1396945 w 1633577"/>
              <a:gd name="connsiteY4" fmla="*/ 646385 h 646385"/>
              <a:gd name="connsiteX5" fmla="*/ 1198764 w 1633577"/>
              <a:gd name="connsiteY5" fmla="*/ 462767 h 646385"/>
              <a:gd name="connsiteX6" fmla="*/ 0 w 1633577"/>
              <a:gd name="connsiteY6" fmla="*/ 455286 h 646385"/>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198764 w 1633577"/>
              <a:gd name="connsiteY5" fmla="*/ 462767 h 670124"/>
              <a:gd name="connsiteX6" fmla="*/ 0 w 1633577"/>
              <a:gd name="connsiteY6" fmla="*/ 455286 h 670124"/>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788957 w 1633577"/>
              <a:gd name="connsiteY2" fmla="*/ 2787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15270 w 1633577"/>
              <a:gd name="connsiteY2" fmla="*/ 34275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520549"/>
              <a:gd name="connsiteY0" fmla="*/ 438282 h 653120"/>
              <a:gd name="connsiteX1" fmla="*/ 992805 w 1520549"/>
              <a:gd name="connsiteY1" fmla="*/ 207082 h 653120"/>
              <a:gd name="connsiteX2" fmla="*/ 815270 w 1520549"/>
              <a:gd name="connsiteY2" fmla="*/ 17271 h 653120"/>
              <a:gd name="connsiteX3" fmla="*/ 1520549 w 1520549"/>
              <a:gd name="connsiteY3" fmla="*/ 0 h 653120"/>
              <a:gd name="connsiteX4" fmla="*/ 1392810 w 1520549"/>
              <a:gd name="connsiteY4" fmla="*/ 653120 h 653120"/>
              <a:gd name="connsiteX5" fmla="*/ 1201858 w 1520549"/>
              <a:gd name="connsiteY5" fmla="*/ 456087 h 653120"/>
              <a:gd name="connsiteX6" fmla="*/ 0 w 1520549"/>
              <a:gd name="connsiteY6" fmla="*/ 438282 h 653120"/>
              <a:gd name="connsiteX0" fmla="*/ 0 w 1526737"/>
              <a:gd name="connsiteY0" fmla="*/ 417637 h 653120"/>
              <a:gd name="connsiteX1" fmla="*/ 998993 w 1526737"/>
              <a:gd name="connsiteY1" fmla="*/ 207082 h 653120"/>
              <a:gd name="connsiteX2" fmla="*/ 821458 w 1526737"/>
              <a:gd name="connsiteY2" fmla="*/ 17271 h 653120"/>
              <a:gd name="connsiteX3" fmla="*/ 1526737 w 1526737"/>
              <a:gd name="connsiteY3" fmla="*/ 0 h 653120"/>
              <a:gd name="connsiteX4" fmla="*/ 1398998 w 1526737"/>
              <a:gd name="connsiteY4" fmla="*/ 653120 h 653120"/>
              <a:gd name="connsiteX5" fmla="*/ 1208046 w 1526737"/>
              <a:gd name="connsiteY5" fmla="*/ 456087 h 653120"/>
              <a:gd name="connsiteX6" fmla="*/ 6188 w 1526737"/>
              <a:gd name="connsiteY6" fmla="*/ 438282 h 653120"/>
              <a:gd name="connsiteX0" fmla="*/ 46527 w 1520611"/>
              <a:gd name="connsiteY0" fmla="*/ 368105 h 653120"/>
              <a:gd name="connsiteX1" fmla="*/ 992867 w 1520611"/>
              <a:gd name="connsiteY1" fmla="*/ 207082 h 653120"/>
              <a:gd name="connsiteX2" fmla="*/ 815332 w 1520611"/>
              <a:gd name="connsiteY2" fmla="*/ 17271 h 653120"/>
              <a:gd name="connsiteX3" fmla="*/ 1520611 w 1520611"/>
              <a:gd name="connsiteY3" fmla="*/ 0 h 653120"/>
              <a:gd name="connsiteX4" fmla="*/ 1392872 w 1520611"/>
              <a:gd name="connsiteY4" fmla="*/ 653120 h 653120"/>
              <a:gd name="connsiteX5" fmla="*/ 1201920 w 1520611"/>
              <a:gd name="connsiteY5" fmla="*/ 456087 h 653120"/>
              <a:gd name="connsiteX6" fmla="*/ 62 w 1520611"/>
              <a:gd name="connsiteY6" fmla="*/ 438282 h 653120"/>
              <a:gd name="connsiteX7" fmla="*/ 46527 w 1520611"/>
              <a:gd name="connsiteY7" fmla="*/ 368105 h 653120"/>
              <a:gd name="connsiteX0" fmla="*/ 0 w 1474084"/>
              <a:gd name="connsiteY0" fmla="*/ 368105 h 766422"/>
              <a:gd name="connsiteX1" fmla="*/ 946340 w 1474084"/>
              <a:gd name="connsiteY1" fmla="*/ 207082 h 766422"/>
              <a:gd name="connsiteX2" fmla="*/ 768805 w 1474084"/>
              <a:gd name="connsiteY2" fmla="*/ 17271 h 766422"/>
              <a:gd name="connsiteX3" fmla="*/ 1474084 w 1474084"/>
              <a:gd name="connsiteY3" fmla="*/ 0 h 766422"/>
              <a:gd name="connsiteX4" fmla="*/ 1346345 w 1474084"/>
              <a:gd name="connsiteY4" fmla="*/ 653120 h 766422"/>
              <a:gd name="connsiteX5" fmla="*/ 1155393 w 1474084"/>
              <a:gd name="connsiteY5" fmla="*/ 456087 h 766422"/>
              <a:gd name="connsiteX6" fmla="*/ 104186 w 1474084"/>
              <a:gd name="connsiteY6" fmla="*/ 640626 h 766422"/>
              <a:gd name="connsiteX7" fmla="*/ 0 w 1474084"/>
              <a:gd name="connsiteY7" fmla="*/ 368105 h 766422"/>
              <a:gd name="connsiteX0" fmla="*/ 0 w 1372965"/>
              <a:gd name="connsiteY0" fmla="*/ 517796 h 766422"/>
              <a:gd name="connsiteX1" fmla="*/ 845221 w 1372965"/>
              <a:gd name="connsiteY1" fmla="*/ 207082 h 766422"/>
              <a:gd name="connsiteX2" fmla="*/ 667686 w 1372965"/>
              <a:gd name="connsiteY2" fmla="*/ 17271 h 766422"/>
              <a:gd name="connsiteX3" fmla="*/ 1372965 w 1372965"/>
              <a:gd name="connsiteY3" fmla="*/ 0 h 766422"/>
              <a:gd name="connsiteX4" fmla="*/ 1245226 w 1372965"/>
              <a:gd name="connsiteY4" fmla="*/ 653120 h 766422"/>
              <a:gd name="connsiteX5" fmla="*/ 1054274 w 1372965"/>
              <a:gd name="connsiteY5" fmla="*/ 456087 h 766422"/>
              <a:gd name="connsiteX6" fmla="*/ 3067 w 1372965"/>
              <a:gd name="connsiteY6" fmla="*/ 640626 h 766422"/>
              <a:gd name="connsiteX7" fmla="*/ 0 w 1372965"/>
              <a:gd name="connsiteY7" fmla="*/ 517796 h 766422"/>
              <a:gd name="connsiteX0" fmla="*/ 77471 w 1450436"/>
              <a:gd name="connsiteY0" fmla="*/ 517796 h 731671"/>
              <a:gd name="connsiteX1" fmla="*/ 922692 w 1450436"/>
              <a:gd name="connsiteY1" fmla="*/ 207082 h 731671"/>
              <a:gd name="connsiteX2" fmla="*/ 745157 w 1450436"/>
              <a:gd name="connsiteY2" fmla="*/ 17271 h 731671"/>
              <a:gd name="connsiteX3" fmla="*/ 1450436 w 1450436"/>
              <a:gd name="connsiteY3" fmla="*/ 0 h 731671"/>
              <a:gd name="connsiteX4" fmla="*/ 1322697 w 1450436"/>
              <a:gd name="connsiteY4" fmla="*/ 653120 h 731671"/>
              <a:gd name="connsiteX5" fmla="*/ 1131745 w 1450436"/>
              <a:gd name="connsiteY5" fmla="*/ 456087 h 731671"/>
              <a:gd name="connsiteX6" fmla="*/ 38 w 1450436"/>
              <a:gd name="connsiteY6" fmla="*/ 597255 h 731671"/>
              <a:gd name="connsiteX7" fmla="*/ 77471 w 1450436"/>
              <a:gd name="connsiteY7" fmla="*/ 517796 h 731671"/>
              <a:gd name="connsiteX0" fmla="*/ 0 w 1372965"/>
              <a:gd name="connsiteY0" fmla="*/ 517796 h 653120"/>
              <a:gd name="connsiteX1" fmla="*/ 845221 w 1372965"/>
              <a:gd name="connsiteY1" fmla="*/ 207082 h 653120"/>
              <a:gd name="connsiteX2" fmla="*/ 667686 w 1372965"/>
              <a:gd name="connsiteY2" fmla="*/ 17271 h 653120"/>
              <a:gd name="connsiteX3" fmla="*/ 1372965 w 1372965"/>
              <a:gd name="connsiteY3" fmla="*/ 0 h 653120"/>
              <a:gd name="connsiteX4" fmla="*/ 1245226 w 1372965"/>
              <a:gd name="connsiteY4" fmla="*/ 653120 h 653120"/>
              <a:gd name="connsiteX5" fmla="*/ 1054274 w 1372965"/>
              <a:gd name="connsiteY5" fmla="*/ 456087 h 653120"/>
              <a:gd name="connsiteX6" fmla="*/ 0 w 1372965"/>
              <a:gd name="connsiteY6" fmla="*/ 517796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85340 w 1269740"/>
              <a:gd name="connsiteY1" fmla="*/ 239090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38902 w 1269740"/>
              <a:gd name="connsiteY1" fmla="*/ 196759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492208"/>
              <a:gd name="connsiteY0" fmla="*/ 626663 h 792928"/>
              <a:gd name="connsiteX1" fmla="*/ 738902 w 1492208"/>
              <a:gd name="connsiteY1" fmla="*/ 336567 h 792928"/>
              <a:gd name="connsiteX2" fmla="*/ 564461 w 1492208"/>
              <a:gd name="connsiteY2" fmla="*/ 157079 h 792928"/>
              <a:gd name="connsiteX3" fmla="*/ 1492208 w 1492208"/>
              <a:gd name="connsiteY3" fmla="*/ 0 h 792928"/>
              <a:gd name="connsiteX4" fmla="*/ 1142001 w 1492208"/>
              <a:gd name="connsiteY4" fmla="*/ 792928 h 792928"/>
              <a:gd name="connsiteX5" fmla="*/ 951049 w 1492208"/>
              <a:gd name="connsiteY5" fmla="*/ 595895 h 792928"/>
              <a:gd name="connsiteX6" fmla="*/ 0 w 1492208"/>
              <a:gd name="connsiteY6" fmla="*/ 626663 h 792928"/>
              <a:gd name="connsiteX0" fmla="*/ 0 w 1453492"/>
              <a:gd name="connsiteY0" fmla="*/ 586933 h 753198"/>
              <a:gd name="connsiteX1" fmla="*/ 738902 w 1453492"/>
              <a:gd name="connsiteY1" fmla="*/ 296837 h 753198"/>
              <a:gd name="connsiteX2" fmla="*/ 564461 w 1453492"/>
              <a:gd name="connsiteY2" fmla="*/ 117349 h 753198"/>
              <a:gd name="connsiteX3" fmla="*/ 1453492 w 1453492"/>
              <a:gd name="connsiteY3" fmla="*/ 0 h 753198"/>
              <a:gd name="connsiteX4" fmla="*/ 1142001 w 1453492"/>
              <a:gd name="connsiteY4" fmla="*/ 753198 h 753198"/>
              <a:gd name="connsiteX5" fmla="*/ 951049 w 1453492"/>
              <a:gd name="connsiteY5" fmla="*/ 556165 h 753198"/>
              <a:gd name="connsiteX6" fmla="*/ 0 w 1453492"/>
              <a:gd name="connsiteY6" fmla="*/ 586933 h 753198"/>
              <a:gd name="connsiteX0" fmla="*/ 0 w 1453492"/>
              <a:gd name="connsiteY0" fmla="*/ 586933 h 711388"/>
              <a:gd name="connsiteX1" fmla="*/ 738902 w 1453492"/>
              <a:gd name="connsiteY1" fmla="*/ 296837 h 711388"/>
              <a:gd name="connsiteX2" fmla="*/ 564461 w 1453492"/>
              <a:gd name="connsiteY2" fmla="*/ 117349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638253 w 1453492"/>
              <a:gd name="connsiteY2" fmla="*/ 157105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577878 w 1453492"/>
              <a:gd name="connsiteY2" fmla="*/ 124577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352840"/>
              <a:gd name="connsiteY0" fmla="*/ 528639 h 653094"/>
              <a:gd name="connsiteX1" fmla="*/ 738902 w 1352840"/>
              <a:gd name="connsiteY1" fmla="*/ 238543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808558 w 1352840"/>
              <a:gd name="connsiteY1" fmla="*/ 302039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840" h="653094">
                <a:moveTo>
                  <a:pt x="0" y="528639"/>
                </a:moveTo>
                <a:cubicBezTo>
                  <a:pt x="625123" y="382140"/>
                  <a:pt x="671168" y="330468"/>
                  <a:pt x="762120" y="259707"/>
                </a:cubicBezTo>
                <a:lnTo>
                  <a:pt x="577878" y="66283"/>
                </a:lnTo>
                <a:lnTo>
                  <a:pt x="1352840" y="0"/>
                </a:lnTo>
                <a:lnTo>
                  <a:pt x="1112594" y="653094"/>
                </a:lnTo>
                <a:lnTo>
                  <a:pt x="951049" y="497871"/>
                </a:lnTo>
                <a:cubicBezTo>
                  <a:pt x="954590" y="485173"/>
                  <a:pt x="742885" y="717910"/>
                  <a:pt x="0" y="528639"/>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96" name="楕円 95">
            <a:extLst>
              <a:ext uri="{FF2B5EF4-FFF2-40B4-BE49-F238E27FC236}">
                <a16:creationId xmlns:a16="http://schemas.microsoft.com/office/drawing/2014/main" id="{27805F8C-336A-4613-A73C-B444671A484A}"/>
              </a:ext>
            </a:extLst>
          </p:cNvPr>
          <p:cNvSpPr/>
          <p:nvPr/>
        </p:nvSpPr>
        <p:spPr>
          <a:xfrm>
            <a:off x="1991085" y="5214520"/>
            <a:ext cx="974199" cy="385714"/>
          </a:xfrm>
          <a:prstGeom prst="ellipse">
            <a:avLst/>
          </a:prstGeom>
          <a:ln/>
        </p:spPr>
        <p:style>
          <a:lnRef idx="0">
            <a:schemeClr val="accent2"/>
          </a:lnRef>
          <a:fillRef idx="3">
            <a:schemeClr val="accent2"/>
          </a:fillRef>
          <a:effectRef idx="3">
            <a:schemeClr val="accent2"/>
          </a:effectRef>
          <a:fontRef idx="minor">
            <a:schemeClr val="lt1"/>
          </a:fontRef>
        </p:style>
        <p:txBody>
          <a:bodyPr wrap="none" lIns="0" tIns="0" rIns="0" bIns="0" rtlCol="0" anchor="ctr"/>
          <a:lstStyle/>
          <a:p>
            <a:pPr algn="ctr"/>
            <a:r>
              <a:rPr kumimoji="1" lang="ja-JP" altLang="en-US" sz="1050" b="1" dirty="0">
                <a:solidFill>
                  <a:schemeClr val="tx1"/>
                </a:solidFill>
              </a:rPr>
              <a:t>エドテック</a:t>
            </a:r>
            <a:endParaRPr kumimoji="1" lang="en-US" altLang="ja-JP" sz="1050" b="1" dirty="0">
              <a:solidFill>
                <a:schemeClr val="tx1"/>
              </a:solidFill>
            </a:endParaRPr>
          </a:p>
        </p:txBody>
      </p:sp>
      <p:sp>
        <p:nvSpPr>
          <p:cNvPr id="97" name="楕円 96">
            <a:extLst>
              <a:ext uri="{FF2B5EF4-FFF2-40B4-BE49-F238E27FC236}">
                <a16:creationId xmlns:a16="http://schemas.microsoft.com/office/drawing/2014/main" id="{622513AE-A856-4674-8C9A-F5C0AF08F119}"/>
              </a:ext>
            </a:extLst>
          </p:cNvPr>
          <p:cNvSpPr/>
          <p:nvPr/>
        </p:nvSpPr>
        <p:spPr>
          <a:xfrm>
            <a:off x="6249129" y="5243335"/>
            <a:ext cx="974199" cy="421077"/>
          </a:xfrm>
          <a:prstGeom prst="ellipse">
            <a:avLst/>
          </a:prstGeom>
          <a:ln/>
        </p:spPr>
        <p:style>
          <a:lnRef idx="0">
            <a:schemeClr val="accent2"/>
          </a:lnRef>
          <a:fillRef idx="3">
            <a:schemeClr val="accent2"/>
          </a:fillRef>
          <a:effectRef idx="3">
            <a:schemeClr val="accent2"/>
          </a:effectRef>
          <a:fontRef idx="minor">
            <a:schemeClr val="lt1"/>
          </a:fontRef>
        </p:style>
        <p:txBody>
          <a:bodyPr wrap="none" lIns="0" tIns="0" rIns="0" bIns="0" rtlCol="0" anchor="ctr"/>
          <a:lstStyle/>
          <a:p>
            <a:pPr algn="ctr"/>
            <a:r>
              <a:rPr kumimoji="1" lang="ja-JP" altLang="en-US" sz="1050" b="1" dirty="0">
                <a:solidFill>
                  <a:schemeClr val="tx1"/>
                </a:solidFill>
              </a:rPr>
              <a:t>スマート防災</a:t>
            </a:r>
          </a:p>
        </p:txBody>
      </p:sp>
      <p:pic>
        <p:nvPicPr>
          <p:cNvPr id="98" name="グラフィックス 6" descr="電球と歯車">
            <a:extLst>
              <a:ext uri="{FF2B5EF4-FFF2-40B4-BE49-F238E27FC236}">
                <a16:creationId xmlns:a16="http://schemas.microsoft.com/office/drawing/2014/main" id="{A1548F5A-4372-436B-A95B-4CB6E7420B7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45639" y="4436392"/>
            <a:ext cx="396000" cy="396000"/>
          </a:xfrm>
          <a:prstGeom prst="rect">
            <a:avLst/>
          </a:prstGeom>
        </p:spPr>
      </p:pic>
      <p:pic>
        <p:nvPicPr>
          <p:cNvPr id="99" name="グラフィックス 7" descr="教室">
            <a:extLst>
              <a:ext uri="{FF2B5EF4-FFF2-40B4-BE49-F238E27FC236}">
                <a16:creationId xmlns:a16="http://schemas.microsoft.com/office/drawing/2014/main" id="{543715F4-575F-4070-BA16-85ACAC359A5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1741596" y="5241157"/>
            <a:ext cx="360000" cy="360000"/>
          </a:xfrm>
          <a:prstGeom prst="rect">
            <a:avLst/>
          </a:prstGeom>
        </p:spPr>
      </p:pic>
      <p:pic>
        <p:nvPicPr>
          <p:cNvPr id="100" name="グラフィックス 10" descr="硬貨">
            <a:extLst>
              <a:ext uri="{FF2B5EF4-FFF2-40B4-BE49-F238E27FC236}">
                <a16:creationId xmlns:a16="http://schemas.microsoft.com/office/drawing/2014/main" id="{D9BFCEB0-0D95-4ECD-8970-AB2B74DCF724}"/>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3947897" y="5418471"/>
            <a:ext cx="324000" cy="324000"/>
          </a:xfrm>
          <a:prstGeom prst="rect">
            <a:avLst/>
          </a:prstGeom>
        </p:spPr>
      </p:pic>
      <p:pic>
        <p:nvPicPr>
          <p:cNvPr id="101" name="グラフィックス 13" descr="強盗">
            <a:extLst>
              <a:ext uri="{FF2B5EF4-FFF2-40B4-BE49-F238E27FC236}">
                <a16:creationId xmlns:a16="http://schemas.microsoft.com/office/drawing/2014/main" id="{10A6A633-F99A-4592-A6CC-A32417FF42F8}"/>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5998718" y="5311020"/>
            <a:ext cx="360000" cy="360000"/>
          </a:xfrm>
          <a:prstGeom prst="rect">
            <a:avLst/>
          </a:prstGeom>
        </p:spPr>
      </p:pic>
      <p:pic>
        <p:nvPicPr>
          <p:cNvPr id="102" name="グラフィックス 19" descr="山の光景">
            <a:extLst>
              <a:ext uri="{FF2B5EF4-FFF2-40B4-BE49-F238E27FC236}">
                <a16:creationId xmlns:a16="http://schemas.microsoft.com/office/drawing/2014/main" id="{96FA96E2-BD98-449F-B97A-CAD39944AB52}"/>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6815179" y="4465547"/>
            <a:ext cx="396000" cy="396000"/>
          </a:xfrm>
          <a:prstGeom prst="rect">
            <a:avLst/>
          </a:prstGeom>
        </p:spPr>
      </p:pic>
      <p:sp>
        <p:nvSpPr>
          <p:cNvPr id="103" name="タイトル 1">
            <a:extLst>
              <a:ext uri="{FF2B5EF4-FFF2-40B4-BE49-F238E27FC236}">
                <a16:creationId xmlns:a16="http://schemas.microsoft.com/office/drawing/2014/main" id="{DE2C0D89-A208-4BB0-8064-7564DFCA8636}"/>
              </a:ext>
            </a:extLst>
          </p:cNvPr>
          <p:cNvSpPr txBox="1">
            <a:spLocks/>
          </p:cNvSpPr>
          <p:nvPr/>
        </p:nvSpPr>
        <p:spPr>
          <a:xfrm>
            <a:off x="2965284" y="105260"/>
            <a:ext cx="6036890" cy="6467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kern="1200">
                <a:solidFill>
                  <a:schemeClr val="tx1"/>
                </a:solidFill>
                <a:latin typeface="+mj-lt"/>
                <a:ea typeface="+mj-ea"/>
                <a:cs typeface="+mj-cs"/>
              </a:defRPr>
            </a:lvl1pPr>
          </a:lstStyle>
          <a:p>
            <a:pPr algn="r"/>
            <a:r>
              <a:rPr lang="ja-JP" altLang="en-US" sz="1600" b="1"/>
              <a:t>グローバル都市大阪に相応しい、先端国際医療・次世代ヘルスの実装</a:t>
            </a:r>
            <a:endParaRPr lang="ja-JP" altLang="en-US" sz="1600" b="1" dirty="0"/>
          </a:p>
        </p:txBody>
      </p:sp>
    </p:spTree>
    <p:extLst>
      <p:ext uri="{BB962C8B-B14F-4D97-AF65-F5344CB8AC3E}">
        <p14:creationId xmlns:p14="http://schemas.microsoft.com/office/powerpoint/2010/main" val="17604673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4">
            <a:extLst>
              <a:ext uri="{FF2B5EF4-FFF2-40B4-BE49-F238E27FC236}">
                <a16:creationId xmlns:a16="http://schemas.microsoft.com/office/drawing/2014/main" id="{97A35425-1D77-4793-AAB5-AEF1939505EB}"/>
              </a:ext>
            </a:extLst>
          </p:cNvPr>
          <p:cNvSpPr>
            <a:spLocks noGrp="1"/>
          </p:cNvSpPr>
          <p:nvPr>
            <p:ph type="title"/>
          </p:nvPr>
        </p:nvSpPr>
        <p:spPr/>
        <p:txBody>
          <a:bodyPr/>
          <a:lstStyle/>
          <a:p>
            <a:r>
              <a:rPr lang="ja-JP" altLang="en-US" dirty="0"/>
              <a:t>スーパーシティ構想</a:t>
            </a:r>
            <a:endParaRPr kumimoji="1" lang="ja-JP" altLang="en-US" dirty="0"/>
          </a:p>
        </p:txBody>
      </p:sp>
      <p:sp>
        <p:nvSpPr>
          <p:cNvPr id="51" name="スライド番号プレースホルダー 3">
            <a:extLst>
              <a:ext uri="{FF2B5EF4-FFF2-40B4-BE49-F238E27FC236}">
                <a16:creationId xmlns:a16="http://schemas.microsoft.com/office/drawing/2014/main" id="{95E5A8AE-0A9D-472A-9253-F94CDAD489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8" name="テキスト プレースホルダー 2">
            <a:extLst>
              <a:ext uri="{FF2B5EF4-FFF2-40B4-BE49-F238E27FC236}">
                <a16:creationId xmlns:a16="http://schemas.microsoft.com/office/drawing/2014/main" id="{8C01406E-1A4F-4F20-A19B-5C83F3919FCB}"/>
              </a:ext>
            </a:extLst>
          </p:cNvPr>
          <p:cNvSpPr>
            <a:spLocks noGrp="1"/>
          </p:cNvSpPr>
          <p:nvPr>
            <p:ph type="body" sz="quarter" idx="13"/>
          </p:nvPr>
        </p:nvSpPr>
        <p:spPr/>
        <p:txBody>
          <a:bodyPr>
            <a:normAutofit/>
          </a:bodyPr>
          <a:lstStyle/>
          <a:p>
            <a:r>
              <a:rPr lang="ja-JP" altLang="en-US" dirty="0"/>
              <a:t>第３章　今後の取組み方針</a:t>
            </a:r>
            <a:r>
              <a:rPr kumimoji="1" lang="ja-JP" altLang="en-US" dirty="0"/>
              <a:t>　</a:t>
            </a:r>
          </a:p>
        </p:txBody>
      </p:sp>
      <p:sp>
        <p:nvSpPr>
          <p:cNvPr id="94" name="正方形/長方形 93">
            <a:extLst>
              <a:ext uri="{FF2B5EF4-FFF2-40B4-BE49-F238E27FC236}">
                <a16:creationId xmlns:a16="http://schemas.microsoft.com/office/drawing/2014/main" id="{CF2FC03A-1515-450E-AB82-DD2F431F924A}"/>
              </a:ext>
            </a:extLst>
          </p:cNvPr>
          <p:cNvSpPr/>
          <p:nvPr/>
        </p:nvSpPr>
        <p:spPr>
          <a:xfrm>
            <a:off x="6355132" y="892521"/>
            <a:ext cx="2533683" cy="5653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Meiryo UI"/>
              <a:cs typeface="+mn-cs"/>
            </a:endParaRPr>
          </a:p>
        </p:txBody>
      </p:sp>
      <p:sp>
        <p:nvSpPr>
          <p:cNvPr id="95" name="正方形/長方形 94">
            <a:extLst>
              <a:ext uri="{FF2B5EF4-FFF2-40B4-BE49-F238E27FC236}">
                <a16:creationId xmlns:a16="http://schemas.microsoft.com/office/drawing/2014/main" id="{AFB77B43-B226-40C8-8EF1-5A42EBB0FF4C}"/>
              </a:ext>
            </a:extLst>
          </p:cNvPr>
          <p:cNvSpPr/>
          <p:nvPr/>
        </p:nvSpPr>
        <p:spPr>
          <a:xfrm>
            <a:off x="976485" y="911374"/>
            <a:ext cx="2563690" cy="5653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Meiryo UI"/>
              <a:cs typeface="+mn-cs"/>
            </a:endParaRPr>
          </a:p>
        </p:txBody>
      </p:sp>
      <p:cxnSp>
        <p:nvCxnSpPr>
          <p:cNvPr id="96" name="直線コネクタ 95">
            <a:extLst>
              <a:ext uri="{FF2B5EF4-FFF2-40B4-BE49-F238E27FC236}">
                <a16:creationId xmlns:a16="http://schemas.microsoft.com/office/drawing/2014/main" id="{32C0A66D-FA68-4F91-80E5-0CDB6C27818D}"/>
              </a:ext>
            </a:extLst>
          </p:cNvPr>
          <p:cNvCxnSpPr>
            <a:cxnSpLocks/>
          </p:cNvCxnSpPr>
          <p:nvPr/>
        </p:nvCxnSpPr>
        <p:spPr>
          <a:xfrm>
            <a:off x="232843" y="3984861"/>
            <a:ext cx="8679434"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7" name="グループ化 96">
            <a:extLst>
              <a:ext uri="{FF2B5EF4-FFF2-40B4-BE49-F238E27FC236}">
                <a16:creationId xmlns:a16="http://schemas.microsoft.com/office/drawing/2014/main" id="{9B06A884-2769-4C4D-B2FB-D015DC102499}"/>
              </a:ext>
            </a:extLst>
          </p:cNvPr>
          <p:cNvGrpSpPr/>
          <p:nvPr/>
        </p:nvGrpSpPr>
        <p:grpSpPr>
          <a:xfrm>
            <a:off x="232844" y="1419377"/>
            <a:ext cx="314590" cy="5145086"/>
            <a:chOff x="255589" y="1497099"/>
            <a:chExt cx="339498" cy="5089007"/>
          </a:xfrm>
        </p:grpSpPr>
        <p:sp>
          <p:nvSpPr>
            <p:cNvPr id="98" name="正方形/長方形 97">
              <a:extLst>
                <a:ext uri="{FF2B5EF4-FFF2-40B4-BE49-F238E27FC236}">
                  <a16:creationId xmlns:a16="http://schemas.microsoft.com/office/drawing/2014/main" id="{65F3D3B6-EEA5-43E2-98B6-D4159C7606DF}"/>
                </a:ext>
              </a:extLst>
            </p:cNvPr>
            <p:cNvSpPr/>
            <p:nvPr/>
          </p:nvSpPr>
          <p:spPr>
            <a:xfrm>
              <a:off x="255589" y="1497099"/>
              <a:ext cx="339498" cy="24961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医療</a:t>
              </a:r>
            </a:p>
          </p:txBody>
        </p:sp>
        <p:sp>
          <p:nvSpPr>
            <p:cNvPr id="99" name="正方形/長方形 98">
              <a:extLst>
                <a:ext uri="{FF2B5EF4-FFF2-40B4-BE49-F238E27FC236}">
                  <a16:creationId xmlns:a16="http://schemas.microsoft.com/office/drawing/2014/main" id="{76A1A3A0-4FB2-4ACB-985C-C3002EEA5AFD}"/>
                </a:ext>
              </a:extLst>
            </p:cNvPr>
            <p:cNvSpPr/>
            <p:nvPr/>
          </p:nvSpPr>
          <p:spPr>
            <a:xfrm>
              <a:off x="255589" y="4075898"/>
              <a:ext cx="339498" cy="25102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健康</a:t>
              </a:r>
            </a:p>
          </p:txBody>
        </p:sp>
      </p:grpSp>
      <p:grpSp>
        <p:nvGrpSpPr>
          <p:cNvPr id="100" name="グループ化 99">
            <a:extLst>
              <a:ext uri="{FF2B5EF4-FFF2-40B4-BE49-F238E27FC236}">
                <a16:creationId xmlns:a16="http://schemas.microsoft.com/office/drawing/2014/main" id="{2E01B9C0-E71F-44F5-BF71-C3277C933DD6}"/>
              </a:ext>
            </a:extLst>
          </p:cNvPr>
          <p:cNvGrpSpPr/>
          <p:nvPr/>
        </p:nvGrpSpPr>
        <p:grpSpPr>
          <a:xfrm>
            <a:off x="601334" y="1419377"/>
            <a:ext cx="339498" cy="5145086"/>
            <a:chOff x="624079" y="1725768"/>
            <a:chExt cx="339498" cy="4811606"/>
          </a:xfrm>
        </p:grpSpPr>
        <p:grpSp>
          <p:nvGrpSpPr>
            <p:cNvPr id="101" name="グループ化 100">
              <a:extLst>
                <a:ext uri="{FF2B5EF4-FFF2-40B4-BE49-F238E27FC236}">
                  <a16:creationId xmlns:a16="http://schemas.microsoft.com/office/drawing/2014/main" id="{33665D34-7D1D-40CF-85A1-E1AB3B47BD5B}"/>
                </a:ext>
              </a:extLst>
            </p:cNvPr>
            <p:cNvGrpSpPr/>
            <p:nvPr/>
          </p:nvGrpSpPr>
          <p:grpSpPr>
            <a:xfrm>
              <a:off x="624079" y="1725768"/>
              <a:ext cx="339498" cy="2373206"/>
              <a:chOff x="255589" y="1497098"/>
              <a:chExt cx="339498" cy="5089008"/>
            </a:xfrm>
          </p:grpSpPr>
          <p:sp>
            <p:nvSpPr>
              <p:cNvPr id="105" name="正方形/長方形 104">
                <a:extLst>
                  <a:ext uri="{FF2B5EF4-FFF2-40B4-BE49-F238E27FC236}">
                    <a16:creationId xmlns:a16="http://schemas.microsoft.com/office/drawing/2014/main" id="{1FC4F3EF-A95D-4D7A-9A59-23CD8ED8D7F1}"/>
                  </a:ext>
                </a:extLst>
              </p:cNvPr>
              <p:cNvSpPr/>
              <p:nvPr/>
            </p:nvSpPr>
            <p:spPr>
              <a:xfrm>
                <a:off x="255589" y="1497098"/>
                <a:ext cx="339498" cy="259784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ビジョンイメージ</a:t>
                </a:r>
              </a:p>
            </p:txBody>
          </p:sp>
          <p:sp>
            <p:nvSpPr>
              <p:cNvPr id="106" name="正方形/長方形 105">
                <a:extLst>
                  <a:ext uri="{FF2B5EF4-FFF2-40B4-BE49-F238E27FC236}">
                    <a16:creationId xmlns:a16="http://schemas.microsoft.com/office/drawing/2014/main" id="{9CDB3785-1ED1-4097-BEF7-BD116B0CFDD1}"/>
                  </a:ext>
                </a:extLst>
              </p:cNvPr>
              <p:cNvSpPr/>
              <p:nvPr/>
            </p:nvSpPr>
            <p:spPr>
              <a:xfrm>
                <a:off x="255589" y="4188603"/>
                <a:ext cx="339498" cy="239750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サービス内容</a:t>
                </a:r>
              </a:p>
            </p:txBody>
          </p:sp>
        </p:grpSp>
        <p:grpSp>
          <p:nvGrpSpPr>
            <p:cNvPr id="102" name="グループ化 101">
              <a:extLst>
                <a:ext uri="{FF2B5EF4-FFF2-40B4-BE49-F238E27FC236}">
                  <a16:creationId xmlns:a16="http://schemas.microsoft.com/office/drawing/2014/main" id="{BD79CCFE-752B-4C0A-B03A-10DDE66A70EF}"/>
                </a:ext>
              </a:extLst>
            </p:cNvPr>
            <p:cNvGrpSpPr/>
            <p:nvPr/>
          </p:nvGrpSpPr>
          <p:grpSpPr>
            <a:xfrm>
              <a:off x="624079" y="4164168"/>
              <a:ext cx="339498" cy="2373206"/>
              <a:chOff x="255589" y="1497098"/>
              <a:chExt cx="339498" cy="5089008"/>
            </a:xfrm>
          </p:grpSpPr>
          <p:sp>
            <p:nvSpPr>
              <p:cNvPr id="103" name="正方形/長方形 102">
                <a:extLst>
                  <a:ext uri="{FF2B5EF4-FFF2-40B4-BE49-F238E27FC236}">
                    <a16:creationId xmlns:a16="http://schemas.microsoft.com/office/drawing/2014/main" id="{808A31A2-13C6-47F2-8079-CE2BB6BFD453}"/>
                  </a:ext>
                </a:extLst>
              </p:cNvPr>
              <p:cNvSpPr/>
              <p:nvPr/>
            </p:nvSpPr>
            <p:spPr>
              <a:xfrm>
                <a:off x="255589" y="1497098"/>
                <a:ext cx="339498" cy="25102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ビジョンイメージ</a:t>
                </a:r>
              </a:p>
            </p:txBody>
          </p:sp>
          <p:sp>
            <p:nvSpPr>
              <p:cNvPr id="104" name="正方形/長方形 103">
                <a:extLst>
                  <a:ext uri="{FF2B5EF4-FFF2-40B4-BE49-F238E27FC236}">
                    <a16:creationId xmlns:a16="http://schemas.microsoft.com/office/drawing/2014/main" id="{FBE30BCE-BEA9-47E2-8F43-BDBC12C49AAC}"/>
                  </a:ext>
                </a:extLst>
              </p:cNvPr>
              <p:cNvSpPr/>
              <p:nvPr/>
            </p:nvSpPr>
            <p:spPr>
              <a:xfrm>
                <a:off x="255589" y="4075898"/>
                <a:ext cx="339498" cy="25102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サービス内容</a:t>
                </a:r>
              </a:p>
            </p:txBody>
          </p:sp>
        </p:grpSp>
      </p:grpSp>
      <p:sp>
        <p:nvSpPr>
          <p:cNvPr id="107" name="テキスト ボックス 106">
            <a:extLst>
              <a:ext uri="{FF2B5EF4-FFF2-40B4-BE49-F238E27FC236}">
                <a16:creationId xmlns:a16="http://schemas.microsoft.com/office/drawing/2014/main" id="{A09C522A-8D75-4EF6-967F-F7FCFA239B36}"/>
              </a:ext>
            </a:extLst>
          </p:cNvPr>
          <p:cNvSpPr txBox="1"/>
          <p:nvPr/>
        </p:nvSpPr>
        <p:spPr>
          <a:xfrm>
            <a:off x="3571958" y="2837631"/>
            <a:ext cx="2783174" cy="769441"/>
          </a:xfrm>
          <a:prstGeom prst="rect">
            <a:avLst/>
          </a:prstGeom>
          <a:noFill/>
        </p:spPr>
        <p:txBody>
          <a:bodyPr wrap="square" rtlCol="0">
            <a:spAutoFit/>
          </a:bodyPr>
          <a:lstStyle/>
          <a:p>
            <a:pPr marL="171450" lvl="0" indent="-171450">
              <a:buFont typeface="Arial" panose="020B0604020202020204" pitchFamily="34" charset="0"/>
              <a:buChar char="•"/>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大阪府と大阪市が</a:t>
            </a:r>
            <a:r>
              <a:rPr kumimoji="1" lang="en-US" altLang="ja-JP" sz="1100" dirty="0">
                <a:solidFill>
                  <a:prstClr val="black"/>
                </a:solidFill>
                <a:latin typeface="Meiryo UI"/>
              </a:rPr>
              <a:t>REBORN</a:t>
            </a:r>
            <a:r>
              <a:rPr kumimoji="1" lang="ja-JP" altLang="en-US" sz="1100" dirty="0">
                <a:solidFill>
                  <a:prstClr val="black"/>
                </a:solidFill>
                <a:latin typeface="Meiryo UI"/>
              </a:rPr>
              <a:t>をテーマに設置する</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「大阪パビリオン」では、未来の診断や健康ケア、未来医療が体験できるサービスを提供。</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8" name="テキスト ボックス 107">
            <a:extLst>
              <a:ext uri="{FF2B5EF4-FFF2-40B4-BE49-F238E27FC236}">
                <a16:creationId xmlns:a16="http://schemas.microsoft.com/office/drawing/2014/main" id="{F803626D-E088-4B36-AC1B-9698EF8448EC}"/>
              </a:ext>
            </a:extLst>
          </p:cNvPr>
          <p:cNvSpPr txBox="1"/>
          <p:nvPr/>
        </p:nvSpPr>
        <p:spPr>
          <a:xfrm>
            <a:off x="6331669" y="2837631"/>
            <a:ext cx="2557146" cy="769441"/>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遠隔医療や遠隔投薬、</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やロボットによる診療支援、再生医療などの先端医療サービスを、国籍や場所を問わず、日常的に享受することができる環境の整備。</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9" name="テキスト ボックス 108">
            <a:extLst>
              <a:ext uri="{FF2B5EF4-FFF2-40B4-BE49-F238E27FC236}">
                <a16:creationId xmlns:a16="http://schemas.microsoft.com/office/drawing/2014/main" id="{5868CA83-7A7F-4AA5-B958-444CB8AB6187}"/>
              </a:ext>
            </a:extLst>
          </p:cNvPr>
          <p:cNvSpPr txBox="1"/>
          <p:nvPr/>
        </p:nvSpPr>
        <p:spPr>
          <a:xfrm>
            <a:off x="3571958" y="1424431"/>
            <a:ext cx="2759711"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a:ea typeface="Meiryo UI"/>
                <a:cs typeface="+mn-cs"/>
              </a:rPr>
              <a:t>＜“健康といのち”がコンセプトの万博＞</a:t>
            </a:r>
          </a:p>
        </p:txBody>
      </p:sp>
      <p:sp>
        <p:nvSpPr>
          <p:cNvPr id="110" name="テキスト ボックス 109">
            <a:extLst>
              <a:ext uri="{FF2B5EF4-FFF2-40B4-BE49-F238E27FC236}">
                <a16:creationId xmlns:a16="http://schemas.microsoft.com/office/drawing/2014/main" id="{35122323-182A-48C5-AA27-8B2BE7AC02D8}"/>
              </a:ext>
            </a:extLst>
          </p:cNvPr>
          <p:cNvSpPr txBox="1"/>
          <p:nvPr/>
        </p:nvSpPr>
        <p:spPr>
          <a:xfrm>
            <a:off x="6355132" y="1424431"/>
            <a:ext cx="2510534"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a:ea typeface="Meiryo UI"/>
                <a:cs typeface="+mn-cs"/>
              </a:rPr>
              <a:t>＜先端国際医療の提供＞</a:t>
            </a:r>
          </a:p>
        </p:txBody>
      </p:sp>
      <p:pic>
        <p:nvPicPr>
          <p:cNvPr id="111" name="図 110">
            <a:extLst>
              <a:ext uri="{FF2B5EF4-FFF2-40B4-BE49-F238E27FC236}">
                <a16:creationId xmlns:a16="http://schemas.microsoft.com/office/drawing/2014/main" id="{04C941BB-0AEA-49D1-AEF9-4F06E4C71FAC}"/>
              </a:ext>
            </a:extLst>
          </p:cNvPr>
          <p:cNvPicPr>
            <a:picLocks noChangeAspect="1"/>
          </p:cNvPicPr>
          <p:nvPr/>
        </p:nvPicPr>
        <p:blipFill>
          <a:blip r:embed="rId2"/>
          <a:stretch>
            <a:fillRect/>
          </a:stretch>
        </p:blipFill>
        <p:spPr>
          <a:xfrm>
            <a:off x="6580194" y="1741778"/>
            <a:ext cx="1078910" cy="651691"/>
          </a:xfrm>
          <a:prstGeom prst="rect">
            <a:avLst/>
          </a:prstGeom>
          <a:effectLst>
            <a:softEdge rad="31750"/>
          </a:effectLst>
        </p:spPr>
      </p:pic>
      <p:sp>
        <p:nvSpPr>
          <p:cNvPr id="112" name="テキスト ボックス 111">
            <a:extLst>
              <a:ext uri="{FF2B5EF4-FFF2-40B4-BE49-F238E27FC236}">
                <a16:creationId xmlns:a16="http://schemas.microsoft.com/office/drawing/2014/main" id="{3A4CE49E-9738-423C-AE8A-0E529963F7C8}"/>
              </a:ext>
            </a:extLst>
          </p:cNvPr>
          <p:cNvSpPr txBox="1"/>
          <p:nvPr/>
        </p:nvSpPr>
        <p:spPr>
          <a:xfrm>
            <a:off x="7694229" y="1721521"/>
            <a:ext cx="989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a:ea typeface="Meiryo UI"/>
                <a:cs typeface="+mn-cs"/>
              </a:rPr>
              <a:t>AI</a:t>
            </a:r>
            <a:r>
              <a:rPr kumimoji="1" lang="ja-JP" altLang="en-US" sz="900" b="0" i="0" u="none" strike="noStrike" kern="1200" cap="none" spc="0" normalizeH="0" baseline="0" noProof="0" dirty="0">
                <a:ln>
                  <a:noFill/>
                </a:ln>
                <a:solidFill>
                  <a:prstClr val="black"/>
                </a:solidFill>
                <a:effectLst/>
                <a:uLnTx/>
                <a:uFillTx/>
                <a:latin typeface="Calibri"/>
                <a:ea typeface="Meiryo UI"/>
                <a:cs typeface="+mn-cs"/>
              </a:rPr>
              <a:t>や遠隔で世界の最新医療を</a:t>
            </a:r>
          </a:p>
        </p:txBody>
      </p:sp>
      <p:sp>
        <p:nvSpPr>
          <p:cNvPr id="113" name="テキスト ボックス 112">
            <a:extLst>
              <a:ext uri="{FF2B5EF4-FFF2-40B4-BE49-F238E27FC236}">
                <a16:creationId xmlns:a16="http://schemas.microsoft.com/office/drawing/2014/main" id="{0AD283CF-C015-42A1-9F0A-32101A0C4B19}"/>
              </a:ext>
            </a:extLst>
          </p:cNvPr>
          <p:cNvSpPr txBox="1"/>
          <p:nvPr/>
        </p:nvSpPr>
        <p:spPr>
          <a:xfrm>
            <a:off x="3671552" y="2557153"/>
            <a:ext cx="2534821"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「大阪パビリオン」イメージ図</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14" name="図 113">
            <a:extLst>
              <a:ext uri="{FF2B5EF4-FFF2-40B4-BE49-F238E27FC236}">
                <a16:creationId xmlns:a16="http://schemas.microsoft.com/office/drawing/2014/main" id="{9D64207E-42CC-482A-B630-83DB0C3C1D9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64"/>
          <a:stretch/>
        </p:blipFill>
        <p:spPr>
          <a:xfrm>
            <a:off x="7398496" y="2102779"/>
            <a:ext cx="1182549" cy="672567"/>
          </a:xfrm>
          <a:prstGeom prst="rect">
            <a:avLst/>
          </a:prstGeom>
          <a:effectLst>
            <a:softEdge rad="31750"/>
          </a:effectLst>
        </p:spPr>
      </p:pic>
      <p:sp>
        <p:nvSpPr>
          <p:cNvPr id="115" name="テキスト ボックス 114">
            <a:extLst>
              <a:ext uri="{FF2B5EF4-FFF2-40B4-BE49-F238E27FC236}">
                <a16:creationId xmlns:a16="http://schemas.microsoft.com/office/drawing/2014/main" id="{78DB82AD-B6FD-41F1-BD6E-8953C2D9ED81}"/>
              </a:ext>
            </a:extLst>
          </p:cNvPr>
          <p:cNvSpPr txBox="1"/>
          <p:nvPr/>
        </p:nvSpPr>
        <p:spPr>
          <a:xfrm>
            <a:off x="940831" y="2837631"/>
            <a:ext cx="2609761" cy="938719"/>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広大な敷地で働く建設作業員の健康管理のために、バイタル情報や滞在場所環境、気象情報などを</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解析し、個人にあった適切なタイミングでのアラートを通知する。</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6" name="テキスト ボックス 115">
            <a:extLst>
              <a:ext uri="{FF2B5EF4-FFF2-40B4-BE49-F238E27FC236}">
                <a16:creationId xmlns:a16="http://schemas.microsoft.com/office/drawing/2014/main" id="{341C2FF8-887B-4945-A21E-5B1B78B9E06C}"/>
              </a:ext>
            </a:extLst>
          </p:cNvPr>
          <p:cNvSpPr txBox="1"/>
          <p:nvPr/>
        </p:nvSpPr>
        <p:spPr>
          <a:xfrm>
            <a:off x="972674" y="1424431"/>
            <a:ext cx="2563690"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a:ea typeface="Meiryo UI"/>
                <a:cs typeface="+mn-cs"/>
              </a:rPr>
              <a:t>＜建設作業員の安全・健康管理＞</a:t>
            </a:r>
          </a:p>
        </p:txBody>
      </p:sp>
      <p:sp>
        <p:nvSpPr>
          <p:cNvPr id="117" name="テキスト ボックス 116">
            <a:extLst>
              <a:ext uri="{FF2B5EF4-FFF2-40B4-BE49-F238E27FC236}">
                <a16:creationId xmlns:a16="http://schemas.microsoft.com/office/drawing/2014/main" id="{11031B86-AD95-493C-A70D-00A9AE1D648D}"/>
              </a:ext>
            </a:extLst>
          </p:cNvPr>
          <p:cNvSpPr txBox="1"/>
          <p:nvPr/>
        </p:nvSpPr>
        <p:spPr>
          <a:xfrm>
            <a:off x="6376035" y="4066084"/>
            <a:ext cx="2497570"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a:ea typeface="Meiryo UI"/>
                <a:cs typeface="+mn-cs"/>
              </a:rPr>
              <a:t>＜データ連携による次世代</a:t>
            </a:r>
            <a:r>
              <a:rPr kumimoji="1" lang="en-US" altLang="ja-JP" sz="1100" b="1" i="0" u="none" strike="noStrike" kern="1200" cap="none" spc="0" normalizeH="0" baseline="0" noProof="0" dirty="0">
                <a:ln>
                  <a:noFill/>
                </a:ln>
                <a:solidFill>
                  <a:prstClr val="black"/>
                </a:solidFill>
                <a:effectLst/>
                <a:uLnTx/>
                <a:uFillTx/>
                <a:latin typeface="Calibri"/>
                <a:ea typeface="Meiryo UI"/>
                <a:cs typeface="+mn-cs"/>
              </a:rPr>
              <a:t>PHR</a:t>
            </a:r>
            <a:r>
              <a:rPr kumimoji="1" lang="ja-JP" altLang="en-US" sz="1100" b="1" i="0" u="none" strike="noStrike" kern="1200" cap="none" spc="0" normalizeH="0" baseline="0" noProof="0" dirty="0">
                <a:ln>
                  <a:noFill/>
                </a:ln>
                <a:solidFill>
                  <a:prstClr val="black"/>
                </a:solidFill>
                <a:effectLst/>
                <a:uLnTx/>
                <a:uFillTx/>
                <a:latin typeface="Calibri"/>
                <a:ea typeface="Meiryo UI"/>
                <a:cs typeface="+mn-cs"/>
              </a:rPr>
              <a:t>＞</a:t>
            </a:r>
          </a:p>
        </p:txBody>
      </p:sp>
      <p:sp>
        <p:nvSpPr>
          <p:cNvPr id="118" name="テキスト ボックス 117">
            <a:extLst>
              <a:ext uri="{FF2B5EF4-FFF2-40B4-BE49-F238E27FC236}">
                <a16:creationId xmlns:a16="http://schemas.microsoft.com/office/drawing/2014/main" id="{02378A13-F47E-40CF-BEE6-CBD09203BA41}"/>
              </a:ext>
            </a:extLst>
          </p:cNvPr>
          <p:cNvSpPr txBox="1"/>
          <p:nvPr/>
        </p:nvSpPr>
        <p:spPr>
          <a:xfrm>
            <a:off x="933148" y="4066084"/>
            <a:ext cx="2680887"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a:ea typeface="Meiryo UI"/>
                <a:cs typeface="+mn-cs"/>
              </a:rPr>
              <a:t>＜</a:t>
            </a:r>
            <a:r>
              <a:rPr kumimoji="1" lang="en-US" altLang="ja-JP" sz="1100" b="1" i="0" u="none" strike="noStrike" kern="1200" cap="none" spc="0" normalizeH="0" baseline="0" noProof="0" dirty="0">
                <a:ln>
                  <a:noFill/>
                </a:ln>
                <a:solidFill>
                  <a:prstClr val="black"/>
                </a:solidFill>
                <a:effectLst/>
                <a:uLnTx/>
                <a:uFillTx/>
                <a:latin typeface="Calibri"/>
                <a:ea typeface="Meiryo UI"/>
                <a:cs typeface="+mn-cs"/>
              </a:rPr>
              <a:t>AI</a:t>
            </a:r>
            <a:r>
              <a:rPr kumimoji="1" lang="ja-JP" altLang="en-US" sz="1100" b="1" i="0" u="none" strike="noStrike" kern="1200" cap="none" spc="0" normalizeH="0" baseline="0" noProof="0" dirty="0">
                <a:ln>
                  <a:noFill/>
                </a:ln>
                <a:solidFill>
                  <a:prstClr val="black"/>
                </a:solidFill>
                <a:effectLst/>
                <a:uLnTx/>
                <a:uFillTx/>
                <a:latin typeface="Calibri"/>
                <a:ea typeface="Meiryo UI"/>
                <a:cs typeface="+mn-cs"/>
              </a:rPr>
              <a:t>等による個別健康プログラム＞</a:t>
            </a:r>
          </a:p>
        </p:txBody>
      </p:sp>
      <p:sp>
        <p:nvSpPr>
          <p:cNvPr id="119" name="テキスト ボックス 118">
            <a:extLst>
              <a:ext uri="{FF2B5EF4-FFF2-40B4-BE49-F238E27FC236}">
                <a16:creationId xmlns:a16="http://schemas.microsoft.com/office/drawing/2014/main" id="{69E29BAD-7881-42D4-AA0F-0DEDE0169139}"/>
              </a:ext>
            </a:extLst>
          </p:cNvPr>
          <p:cNvSpPr txBox="1"/>
          <p:nvPr/>
        </p:nvSpPr>
        <p:spPr>
          <a:xfrm>
            <a:off x="939503" y="5415501"/>
            <a:ext cx="2596862" cy="1107011"/>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うめきた</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期に設置予定の温泉利用型健康増進施設にて、ヒューマンデータと</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分析等によるエビデンスに基づく健康増進プログラムを提供。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効果を数値化してデータに還元することで循環型の健康サイクルを形成。</a:t>
            </a:r>
          </a:p>
        </p:txBody>
      </p:sp>
      <p:sp>
        <p:nvSpPr>
          <p:cNvPr id="120" name="テキスト ボックス 119">
            <a:extLst>
              <a:ext uri="{FF2B5EF4-FFF2-40B4-BE49-F238E27FC236}">
                <a16:creationId xmlns:a16="http://schemas.microsoft.com/office/drawing/2014/main" id="{70765CEF-60AF-417B-B861-AC74C5467751}"/>
              </a:ext>
            </a:extLst>
          </p:cNvPr>
          <p:cNvSpPr txBox="1"/>
          <p:nvPr/>
        </p:nvSpPr>
        <p:spPr>
          <a:xfrm>
            <a:off x="6374254" y="5415501"/>
            <a:ext cx="2424004" cy="938719"/>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スーパーシティで実装するデータ連携基盤などを通じ、健康、医療、介護、薬剤、スポーツなどあらゆる分野のサービスをつなぎ高度化を図る、次世代</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PHR</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を実現。</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21" name="図 120">
            <a:extLst>
              <a:ext uri="{FF2B5EF4-FFF2-40B4-BE49-F238E27FC236}">
                <a16:creationId xmlns:a16="http://schemas.microsoft.com/office/drawing/2014/main" id="{DA5E5697-05B9-4457-8203-C2108FCFAE6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12342" y="4393310"/>
            <a:ext cx="1181887" cy="871642"/>
          </a:xfrm>
          <a:prstGeom prst="rect">
            <a:avLst/>
          </a:prstGeom>
        </p:spPr>
      </p:pic>
      <p:pic>
        <p:nvPicPr>
          <p:cNvPr id="122" name="図 121">
            <a:extLst>
              <a:ext uri="{FF2B5EF4-FFF2-40B4-BE49-F238E27FC236}">
                <a16:creationId xmlns:a16="http://schemas.microsoft.com/office/drawing/2014/main" id="{90ABC0DA-9F4E-4B35-A8F0-F3699E5C9FA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11061" y="4604984"/>
            <a:ext cx="1136746" cy="721607"/>
          </a:xfrm>
          <a:prstGeom prst="rect">
            <a:avLst/>
          </a:prstGeom>
          <a:effectLst>
            <a:softEdge rad="31750"/>
          </a:effectLst>
        </p:spPr>
      </p:pic>
      <p:sp>
        <p:nvSpPr>
          <p:cNvPr id="123" name="円: 塗りつぶしなし 39">
            <a:extLst>
              <a:ext uri="{FF2B5EF4-FFF2-40B4-BE49-F238E27FC236}">
                <a16:creationId xmlns:a16="http://schemas.microsoft.com/office/drawing/2014/main" id="{90AEC42F-22F6-4D2E-9821-8A091394992E}"/>
              </a:ext>
            </a:extLst>
          </p:cNvPr>
          <p:cNvSpPr/>
          <p:nvPr/>
        </p:nvSpPr>
        <p:spPr>
          <a:xfrm>
            <a:off x="1403751" y="1816852"/>
            <a:ext cx="810700" cy="657486"/>
          </a:xfrm>
          <a:prstGeom prst="donut">
            <a:avLst>
              <a:gd name="adj" fmla="val 27115"/>
            </a:avLst>
          </a:prstGeom>
          <a:solidFill>
            <a:schemeClr val="accent5">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Meiryo UI"/>
              <a:cs typeface="+mn-cs"/>
            </a:endParaRPr>
          </a:p>
        </p:txBody>
      </p:sp>
      <p:pic>
        <p:nvPicPr>
          <p:cNvPr id="124" name="図 123">
            <a:extLst>
              <a:ext uri="{FF2B5EF4-FFF2-40B4-BE49-F238E27FC236}">
                <a16:creationId xmlns:a16="http://schemas.microsoft.com/office/drawing/2014/main" id="{C1B2A311-B41B-4F6D-9D6D-25CC84F4EB4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959585" y="1766147"/>
            <a:ext cx="322381" cy="358201"/>
          </a:xfrm>
          <a:prstGeom prst="rect">
            <a:avLst/>
          </a:prstGeom>
        </p:spPr>
      </p:pic>
      <p:pic>
        <p:nvPicPr>
          <p:cNvPr id="125" name="図 124">
            <a:extLst>
              <a:ext uri="{FF2B5EF4-FFF2-40B4-BE49-F238E27FC236}">
                <a16:creationId xmlns:a16="http://schemas.microsoft.com/office/drawing/2014/main" id="{F625AB74-7E67-44AD-980D-BA6D43EB774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292248" y="1991469"/>
            <a:ext cx="848592" cy="584865"/>
          </a:xfrm>
          <a:prstGeom prst="rect">
            <a:avLst/>
          </a:prstGeom>
        </p:spPr>
      </p:pic>
      <p:pic>
        <p:nvPicPr>
          <p:cNvPr id="126" name="図 125"/>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596437" y="4346583"/>
            <a:ext cx="2746963" cy="1007010"/>
          </a:xfrm>
          <a:prstGeom prst="rect">
            <a:avLst/>
          </a:prstGeom>
        </p:spPr>
      </p:pic>
      <p:sp>
        <p:nvSpPr>
          <p:cNvPr id="127" name="正方形/長方形 126"/>
          <p:cNvSpPr/>
          <p:nvPr/>
        </p:nvSpPr>
        <p:spPr>
          <a:xfrm>
            <a:off x="3558133" y="5490672"/>
            <a:ext cx="2849069" cy="1107996"/>
          </a:xfrm>
          <a:prstGeom prst="rect">
            <a:avLst/>
          </a:prstGeom>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Calibri"/>
                <a:ea typeface="Meiryo UI"/>
                <a:cs typeface="+mn-cs"/>
              </a:rPr>
              <a:t>フューチャーライフ万博は、 </a:t>
            </a:r>
            <a:r>
              <a:rPr kumimoji="0" lang="en-US" altLang="ja-JP" sz="1100" b="0" i="0" u="none" strike="noStrike" kern="1200" cap="none" spc="0" normalizeH="0" baseline="0" noProof="0" dirty="0">
                <a:ln>
                  <a:noFill/>
                </a:ln>
                <a:solidFill>
                  <a:prstClr val="black"/>
                </a:solidFill>
                <a:effectLst/>
                <a:uLnTx/>
                <a:uFillTx/>
                <a:latin typeface="Calibri"/>
                <a:ea typeface="Meiryo UI"/>
                <a:cs typeface="+mn-cs"/>
              </a:rPr>
              <a:t>Society5.0</a:t>
            </a:r>
            <a:r>
              <a:rPr kumimoji="0" lang="ja-JP" altLang="en-US" sz="1100" b="0" i="0" u="none" strike="noStrike" kern="1200" cap="none" spc="0" normalizeH="0" baseline="0" noProof="0" dirty="0">
                <a:ln>
                  <a:noFill/>
                </a:ln>
                <a:solidFill>
                  <a:prstClr val="black"/>
                </a:solidFill>
                <a:effectLst/>
                <a:uLnTx/>
                <a:uFillTx/>
                <a:latin typeface="Calibri"/>
                <a:ea typeface="Meiryo UI"/>
                <a:cs typeface="+mn-cs"/>
              </a:rPr>
              <a:t>が実現する未来社会を「共創」によってつくりあげるインキュベーション型事業。</a:t>
            </a:r>
            <a:endParaRPr kumimoji="0" lang="en-US" altLang="ja-JP" sz="1100" b="0" i="0" u="none" strike="noStrike" kern="1200" cap="none" spc="0" normalizeH="0" baseline="0" noProof="0" dirty="0">
              <a:ln>
                <a:noFill/>
              </a:ln>
              <a:solidFill>
                <a:prstClr val="black"/>
              </a:solidFill>
              <a:effectLst/>
              <a:uLnTx/>
              <a:uFillTx/>
              <a:latin typeface="Calibr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Calibri"/>
                <a:ea typeface="Meiryo UI"/>
                <a:cs typeface="+mn-cs"/>
              </a:rPr>
              <a:t>フューチャーライフパークを拠点に、未来のヘルスケアの実証・実装</a:t>
            </a:r>
            <a:r>
              <a:rPr kumimoji="0" lang="en-US" altLang="ja-JP" sz="1100" b="0" i="0" u="none" strike="noStrike" kern="1200" cap="none" spc="0" normalizeH="0" baseline="0" noProof="0" dirty="0">
                <a:ln>
                  <a:noFill/>
                </a:ln>
                <a:solidFill>
                  <a:prstClr val="black"/>
                </a:solidFill>
                <a:effectLst/>
                <a:uLnTx/>
                <a:uFillTx/>
                <a:latin typeface="Calibri"/>
                <a:ea typeface="Meiryo UI"/>
                <a:cs typeface="+mn-cs"/>
              </a:rPr>
              <a:t>(</a:t>
            </a:r>
            <a:r>
              <a:rPr kumimoji="0" lang="ja-JP" altLang="en-US" sz="1100" b="0" i="0" u="none" strike="noStrike" kern="1200" cap="none" spc="0" normalizeH="0" baseline="0" noProof="0" dirty="0">
                <a:ln>
                  <a:noFill/>
                </a:ln>
                <a:solidFill>
                  <a:prstClr val="black"/>
                </a:solidFill>
                <a:effectLst/>
                <a:uLnTx/>
                <a:uFillTx/>
                <a:latin typeface="Calibri"/>
                <a:ea typeface="Meiryo UI"/>
                <a:cs typeface="+mn-cs"/>
              </a:rPr>
              <a:t>健康医療等データ利活用、医療機器・福祉用具等</a:t>
            </a:r>
            <a:r>
              <a:rPr kumimoji="0" lang="en-US" altLang="ja-JP" sz="1100" b="0" i="0" u="none" strike="noStrike" kern="1200" cap="none" spc="0" normalizeH="0" baseline="0" noProof="0" dirty="0">
                <a:ln>
                  <a:noFill/>
                </a:ln>
                <a:solidFill>
                  <a:prstClr val="black"/>
                </a:solidFill>
                <a:effectLst/>
                <a:uLnTx/>
                <a:uFillTx/>
                <a:latin typeface="Calibri"/>
                <a:ea typeface="Meiryo UI"/>
                <a:cs typeface="+mn-cs"/>
              </a:rPr>
              <a:t>)</a:t>
            </a:r>
            <a:r>
              <a:rPr kumimoji="0" lang="ja-JP" altLang="en-US" sz="1100" b="0" i="0" u="none" strike="noStrike" kern="1200" cap="none" spc="0" normalizeH="0" baseline="0" noProof="0" dirty="0">
                <a:ln>
                  <a:noFill/>
                </a:ln>
                <a:solidFill>
                  <a:prstClr val="black"/>
                </a:solidFill>
                <a:effectLst/>
                <a:uLnTx/>
                <a:uFillTx/>
                <a:latin typeface="Calibri"/>
                <a:ea typeface="Meiryo UI"/>
                <a:cs typeface="+mn-cs"/>
              </a:rPr>
              <a:t>も行う。</a:t>
            </a:r>
            <a:endParaRPr kumimoji="0" lang="en-US" altLang="ja-JP" sz="1100" b="0" i="0" u="none" strike="noStrike" kern="1200" cap="none" spc="0" normalizeH="0" baseline="0" noProof="0" dirty="0">
              <a:ln>
                <a:noFill/>
              </a:ln>
              <a:solidFill>
                <a:prstClr val="black"/>
              </a:solidFill>
              <a:effectLst/>
              <a:uLnTx/>
              <a:uFillTx/>
              <a:latin typeface="Calibri"/>
              <a:ea typeface="Meiryo UI"/>
              <a:cs typeface="+mn-cs"/>
            </a:endParaRPr>
          </a:p>
        </p:txBody>
      </p:sp>
      <p:sp>
        <p:nvSpPr>
          <p:cNvPr id="128" name="正方形/長方形 127"/>
          <p:cNvSpPr/>
          <p:nvPr/>
        </p:nvSpPr>
        <p:spPr>
          <a:xfrm>
            <a:off x="4035481" y="4066084"/>
            <a:ext cx="1737976" cy="2616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a:ea typeface="Meiryo UI"/>
                <a:cs typeface="+mn-cs"/>
              </a:rPr>
              <a:t>＜フューチャーライフ万博＞</a:t>
            </a:r>
          </a:p>
        </p:txBody>
      </p:sp>
      <p:sp>
        <p:nvSpPr>
          <p:cNvPr id="129" name="正方形/長方形 128"/>
          <p:cNvSpPr/>
          <p:nvPr/>
        </p:nvSpPr>
        <p:spPr>
          <a:xfrm>
            <a:off x="4862415" y="5343066"/>
            <a:ext cx="1492716" cy="18466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600" b="0" i="0" u="none" strike="noStrike" kern="1200" cap="none" spc="0" normalizeH="0" baseline="0" noProof="0" dirty="0">
                <a:ln>
                  <a:noFill/>
                </a:ln>
                <a:solidFill>
                  <a:prstClr val="black"/>
                </a:solidFill>
                <a:effectLst/>
                <a:uLnTx/>
                <a:uFillTx/>
                <a:latin typeface="Calibri"/>
                <a:ea typeface="Meiryo UI"/>
                <a:cs typeface="+mn-cs"/>
              </a:rPr>
              <a:t>提供：２０２５年日本国際博覧会協会</a:t>
            </a:r>
            <a:endParaRPr kumimoji="0" lang="ja-JP" altLang="en-US" sz="600" b="0" i="0" u="none" strike="noStrike" kern="1200" cap="none" spc="0" normalizeH="0" baseline="0" noProof="0" dirty="0">
              <a:ln>
                <a:noFill/>
              </a:ln>
              <a:solidFill>
                <a:prstClr val="black"/>
              </a:solidFill>
              <a:effectLst/>
              <a:uLnTx/>
              <a:uFillTx/>
              <a:latin typeface="Calibri"/>
              <a:ea typeface="Meiryo UI"/>
              <a:cs typeface="+mn-cs"/>
            </a:endParaRPr>
          </a:p>
        </p:txBody>
      </p:sp>
      <p:pic>
        <p:nvPicPr>
          <p:cNvPr id="130" name="図 129">
            <a:extLst>
              <a:ext uri="{FF2B5EF4-FFF2-40B4-BE49-F238E27FC236}">
                <a16:creationId xmlns:a16="http://schemas.microsoft.com/office/drawing/2014/main" id="{4D135CF9-615E-4240-AE93-B0C1A922D859}"/>
              </a:ext>
            </a:extLst>
          </p:cNvPr>
          <p:cNvPicPr>
            <a:picLocks noChangeAspect="1"/>
          </p:cNvPicPr>
          <p:nvPr/>
        </p:nvPicPr>
        <p:blipFill>
          <a:blip r:embed="rId9"/>
          <a:stretch>
            <a:fillRect/>
          </a:stretch>
        </p:blipFill>
        <p:spPr>
          <a:xfrm>
            <a:off x="1141854" y="4403306"/>
            <a:ext cx="1016070" cy="678384"/>
          </a:xfrm>
          <a:prstGeom prst="rect">
            <a:avLst/>
          </a:prstGeom>
        </p:spPr>
      </p:pic>
      <p:pic>
        <p:nvPicPr>
          <p:cNvPr id="131" name="図 130">
            <a:extLst>
              <a:ext uri="{FF2B5EF4-FFF2-40B4-BE49-F238E27FC236}">
                <a16:creationId xmlns:a16="http://schemas.microsoft.com/office/drawing/2014/main" id="{67D979E2-5717-40EA-B92F-A0CBCFA83F9F}"/>
              </a:ext>
            </a:extLst>
          </p:cNvPr>
          <p:cNvPicPr>
            <a:picLocks noChangeAspect="1"/>
          </p:cNvPicPr>
          <p:nvPr/>
        </p:nvPicPr>
        <p:blipFill>
          <a:blip r:embed="rId10"/>
          <a:stretch>
            <a:fillRect/>
          </a:stretch>
        </p:blipFill>
        <p:spPr>
          <a:xfrm>
            <a:off x="2224829" y="4404179"/>
            <a:ext cx="1184911" cy="677511"/>
          </a:xfrm>
          <a:prstGeom prst="rect">
            <a:avLst/>
          </a:prstGeom>
        </p:spPr>
      </p:pic>
      <p:sp>
        <p:nvSpPr>
          <p:cNvPr id="132" name="矢印: 五方向 63">
            <a:extLst>
              <a:ext uri="{FF2B5EF4-FFF2-40B4-BE49-F238E27FC236}">
                <a16:creationId xmlns:a16="http://schemas.microsoft.com/office/drawing/2014/main" id="{2EBF221E-8AFC-458D-9CDC-29514C31E5E5}"/>
              </a:ext>
            </a:extLst>
          </p:cNvPr>
          <p:cNvSpPr/>
          <p:nvPr/>
        </p:nvSpPr>
        <p:spPr>
          <a:xfrm>
            <a:off x="1078490" y="966600"/>
            <a:ext cx="2376000" cy="458267"/>
          </a:xfrm>
          <a:prstGeom prst="homePlate">
            <a:avLst>
              <a:gd name="adj" fmla="val 342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フェーズ</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Ⅰ</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2024</a:t>
            </a:r>
            <a:r>
              <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Before</a:t>
            </a:r>
            <a:r>
              <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a:t>
            </a:r>
            <a:endParaRPr kumimoji="1" lang="en-US" altLang="ja-JP"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3" name="矢印: 五方向 67">
            <a:extLst>
              <a:ext uri="{FF2B5EF4-FFF2-40B4-BE49-F238E27FC236}">
                <a16:creationId xmlns:a16="http://schemas.microsoft.com/office/drawing/2014/main" id="{FD0515B1-491B-4F80-BCA0-05D756C1ADCD}"/>
              </a:ext>
            </a:extLst>
          </p:cNvPr>
          <p:cNvSpPr/>
          <p:nvPr/>
        </p:nvSpPr>
        <p:spPr>
          <a:xfrm>
            <a:off x="6445754" y="966600"/>
            <a:ext cx="2376000" cy="458267"/>
          </a:xfrm>
          <a:prstGeom prst="homePlate">
            <a:avLst>
              <a:gd name="adj" fmla="val 342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フェーズ</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Ⅲ</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2026</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900" noProof="0" dirty="0">
                <a:solidFill>
                  <a:prstClr val="black"/>
                </a:solidFill>
                <a:latin typeface="Meiryo UI" panose="020B0604030504040204" pitchFamily="50" charset="-128"/>
                <a:ea typeface="Meiryo UI" panose="020B0604030504040204" pitchFamily="50" charset="-128"/>
              </a:rPr>
              <a:t>A</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fter</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4" name="正方形/長方形 133">
            <a:extLst>
              <a:ext uri="{FF2B5EF4-FFF2-40B4-BE49-F238E27FC236}">
                <a16:creationId xmlns:a16="http://schemas.microsoft.com/office/drawing/2014/main" id="{63489792-F9ED-4ABB-B6EB-699BCF3D1749}"/>
              </a:ext>
            </a:extLst>
          </p:cNvPr>
          <p:cNvSpPr/>
          <p:nvPr/>
        </p:nvSpPr>
        <p:spPr>
          <a:xfrm>
            <a:off x="1306753" y="5082162"/>
            <a:ext cx="646331" cy="230832"/>
          </a:xfrm>
          <a:prstGeom prst="rect">
            <a:avLst/>
          </a:prstGeom>
        </p:spPr>
        <p:txBody>
          <a:bodyPr wrap="none">
            <a:spAutoFit/>
          </a:bodyPr>
          <a:lstStyle/>
          <a:p>
            <a:r>
              <a:rPr lang="ja-JP" altLang="en-US" sz="900" dirty="0"/>
              <a:t>運動施設</a:t>
            </a:r>
          </a:p>
        </p:txBody>
      </p:sp>
      <p:sp>
        <p:nvSpPr>
          <p:cNvPr id="135" name="正方形/長方形 134">
            <a:extLst>
              <a:ext uri="{FF2B5EF4-FFF2-40B4-BE49-F238E27FC236}">
                <a16:creationId xmlns:a16="http://schemas.microsoft.com/office/drawing/2014/main" id="{EABBEAE6-E6D6-4E8A-9439-592C4BD85897}"/>
              </a:ext>
            </a:extLst>
          </p:cNvPr>
          <p:cNvSpPr/>
          <p:nvPr/>
        </p:nvSpPr>
        <p:spPr>
          <a:xfrm>
            <a:off x="2496348" y="5067466"/>
            <a:ext cx="691215" cy="230832"/>
          </a:xfrm>
          <a:prstGeom prst="rect">
            <a:avLst/>
          </a:prstGeom>
        </p:spPr>
        <p:txBody>
          <a:bodyPr wrap="none">
            <a:spAutoFit/>
          </a:bodyPr>
          <a:lstStyle/>
          <a:p>
            <a:r>
              <a:rPr lang="ja-JP" altLang="en-US" sz="900" dirty="0"/>
              <a:t>屋内プール</a:t>
            </a:r>
          </a:p>
        </p:txBody>
      </p:sp>
      <p:sp>
        <p:nvSpPr>
          <p:cNvPr id="136" name="矢印: 五方向 68">
            <a:extLst>
              <a:ext uri="{FF2B5EF4-FFF2-40B4-BE49-F238E27FC236}">
                <a16:creationId xmlns:a16="http://schemas.microsoft.com/office/drawing/2014/main" id="{660A5EE3-AF77-4D51-81D1-7B2CBD398A17}"/>
              </a:ext>
            </a:extLst>
          </p:cNvPr>
          <p:cNvSpPr/>
          <p:nvPr/>
        </p:nvSpPr>
        <p:spPr>
          <a:xfrm>
            <a:off x="3671552" y="961110"/>
            <a:ext cx="2597895" cy="458267"/>
          </a:xfrm>
          <a:prstGeom prst="homePlate">
            <a:avLst>
              <a:gd name="adj" fmla="val 34277"/>
            </a:avLst>
          </a:prstGeom>
          <a:solidFill>
            <a:schemeClr val="accent2"/>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フェーズ</a:t>
            </a:r>
            <a:r>
              <a:rPr kumimoji="1" lang="en-US" altLang="ja-JP" sz="11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Ⅱ</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【2025</a:t>
            </a:r>
            <a:r>
              <a:rPr kumimoji="1" lang="ja-JP" altLang="en-US"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年　</a:t>
            </a:r>
            <a:r>
              <a:rPr kumimoji="1" lang="en-US" altLang="ja-JP"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With</a:t>
            </a:r>
            <a:r>
              <a:rPr kumimoji="1" lang="ja-JP" altLang="en-US"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万博</a:t>
            </a:r>
            <a:r>
              <a:rPr kumimoji="1" lang="en-US" altLang="ja-JP"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a:t>
            </a:r>
            <a:endParaRPr kumimoji="1" lang="ja-JP" altLang="en-US"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pic>
        <p:nvPicPr>
          <p:cNvPr id="137" name="グラフィックス 69" descr="建設作業員">
            <a:extLst>
              <a:ext uri="{FF2B5EF4-FFF2-40B4-BE49-F238E27FC236}">
                <a16:creationId xmlns:a16="http://schemas.microsoft.com/office/drawing/2014/main" id="{17545FF9-9890-4940-B97A-A969C9A8D1B2}"/>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1324907" y="1745912"/>
            <a:ext cx="417522" cy="417522"/>
          </a:xfrm>
          <a:prstGeom prst="rect">
            <a:avLst/>
          </a:prstGeom>
        </p:spPr>
      </p:pic>
      <p:pic>
        <p:nvPicPr>
          <p:cNvPr id="138" name="グラフィックス 70" descr="ピン止めした地図">
            <a:extLst>
              <a:ext uri="{FF2B5EF4-FFF2-40B4-BE49-F238E27FC236}">
                <a16:creationId xmlns:a16="http://schemas.microsoft.com/office/drawing/2014/main" id="{17DC4CDD-032A-448A-9A8C-E79BA869B690}"/>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 xmlns:asvg="http://schemas.microsoft.com/office/drawing/2016/SVG/main" r:embed="rId14"/>
              </a:ext>
            </a:extLst>
          </a:blip>
          <a:stretch>
            <a:fillRect/>
          </a:stretch>
        </p:blipFill>
        <p:spPr>
          <a:xfrm>
            <a:off x="1556822" y="2128336"/>
            <a:ext cx="474114" cy="474114"/>
          </a:xfrm>
          <a:prstGeom prst="rect">
            <a:avLst/>
          </a:prstGeom>
        </p:spPr>
      </p:pic>
      <p:pic>
        <p:nvPicPr>
          <p:cNvPr id="139" name="図 138"/>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659813" y="1703298"/>
            <a:ext cx="2586099" cy="870413"/>
          </a:xfrm>
          <a:prstGeom prst="rect">
            <a:avLst/>
          </a:prstGeom>
        </p:spPr>
      </p:pic>
      <p:sp>
        <p:nvSpPr>
          <p:cNvPr id="141" name="タイトル 1">
            <a:extLst>
              <a:ext uri="{FF2B5EF4-FFF2-40B4-BE49-F238E27FC236}">
                <a16:creationId xmlns:a16="http://schemas.microsoft.com/office/drawing/2014/main" id="{DE2C0D89-A208-4BB0-8064-7564DFCA8636}"/>
              </a:ext>
            </a:extLst>
          </p:cNvPr>
          <p:cNvSpPr txBox="1">
            <a:spLocks/>
          </p:cNvSpPr>
          <p:nvPr/>
        </p:nvSpPr>
        <p:spPr>
          <a:xfrm>
            <a:off x="3004624" y="92323"/>
            <a:ext cx="6036890" cy="6467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kern="1200">
                <a:solidFill>
                  <a:schemeClr val="tx1"/>
                </a:solidFill>
                <a:latin typeface="+mj-lt"/>
                <a:ea typeface="+mj-ea"/>
                <a:cs typeface="+mj-cs"/>
              </a:defRPr>
            </a:lvl1pPr>
          </a:lstStyle>
          <a:p>
            <a:pPr algn="r"/>
            <a:r>
              <a:rPr lang="ja-JP" altLang="en-US" sz="1600" b="1" dirty="0"/>
              <a:t>グローバル都市大阪に相応しい、先端国際医療・次世代ヘルスの実装</a:t>
            </a:r>
          </a:p>
        </p:txBody>
      </p:sp>
    </p:spTree>
    <p:extLst>
      <p:ext uri="{BB962C8B-B14F-4D97-AF65-F5344CB8AC3E}">
        <p14:creationId xmlns:p14="http://schemas.microsoft.com/office/powerpoint/2010/main" val="17161846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lang="ja-JP" altLang="en-US" dirty="0"/>
              <a:t>スーパーシティ構想</a:t>
            </a:r>
            <a:endParaRPr kumimoji="1" lang="ja-JP" altLang="en-US" dirty="0"/>
          </a:p>
        </p:txBody>
      </p:sp>
      <p:sp>
        <p:nvSpPr>
          <p:cNvPr id="45" name="スライド番号プレースホルダー 3">
            <a:extLst>
              <a:ext uri="{FF2B5EF4-FFF2-40B4-BE49-F238E27FC236}">
                <a16:creationId xmlns:a16="http://schemas.microsoft.com/office/drawing/2014/main" id="{95E5A8AE-0A9D-472A-9253-F94CDAD489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normAutofit/>
          </a:bodyPr>
          <a:lstStyle/>
          <a:p>
            <a:r>
              <a:rPr lang="ja-JP" altLang="en-US" dirty="0"/>
              <a:t>第３章　今後の取組み方針</a:t>
            </a:r>
            <a:endParaRPr kumimoji="1" lang="ja-JP" altLang="en-US" dirty="0"/>
          </a:p>
        </p:txBody>
      </p:sp>
      <p:sp>
        <p:nvSpPr>
          <p:cNvPr id="58" name="正方形/長方形 57">
            <a:extLst>
              <a:ext uri="{FF2B5EF4-FFF2-40B4-BE49-F238E27FC236}">
                <a16:creationId xmlns:a16="http://schemas.microsoft.com/office/drawing/2014/main" id="{CF2FC03A-1515-450E-AB82-DD2F431F924A}"/>
              </a:ext>
            </a:extLst>
          </p:cNvPr>
          <p:cNvSpPr/>
          <p:nvPr/>
        </p:nvSpPr>
        <p:spPr>
          <a:xfrm>
            <a:off x="6327839" y="920476"/>
            <a:ext cx="2641350" cy="5653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正方形/長方形 58">
            <a:extLst>
              <a:ext uri="{FF2B5EF4-FFF2-40B4-BE49-F238E27FC236}">
                <a16:creationId xmlns:a16="http://schemas.microsoft.com/office/drawing/2014/main" id="{6385BC16-AC1E-4DC2-9609-F94E7AC20A04}"/>
              </a:ext>
            </a:extLst>
          </p:cNvPr>
          <p:cNvSpPr/>
          <p:nvPr/>
        </p:nvSpPr>
        <p:spPr>
          <a:xfrm>
            <a:off x="6335153" y="5379465"/>
            <a:ext cx="2511159" cy="1015663"/>
          </a:xfrm>
          <a:prstGeom prst="rect">
            <a:avLst/>
          </a:prstGeom>
        </p:spPr>
        <p:txBody>
          <a:bodyPr wrap="square" lIns="36000" tIns="0" rIns="36000" bIns="0">
            <a:spAutoFit/>
          </a:bodyPr>
          <a:lstStyle/>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街中にポートが存在する日常モビリティ</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主要駅やビルの屋上（</a:t>
            </a:r>
            <a:r>
              <a:rPr kumimoji="1" lang="en-US" altLang="ja-JP" sz="1100" dirty="0">
                <a:latin typeface="Meiryo UI" panose="020B0604030504040204" pitchFamily="50" charset="-128"/>
                <a:ea typeface="Meiryo UI" panose="020B0604030504040204" pitchFamily="50" charset="-128"/>
              </a:rPr>
              <a:t>H</a:t>
            </a:r>
            <a:r>
              <a:rPr kumimoji="1" lang="ja-JP" altLang="en-US" sz="1100" dirty="0">
                <a:latin typeface="Meiryo UI" panose="020B0604030504040204" pitchFamily="50" charset="-128"/>
                <a:ea typeface="Meiryo UI" panose="020B0604030504040204" pitchFamily="50" charset="-128"/>
              </a:rPr>
              <a:t>ポート・</a:t>
            </a:r>
            <a:r>
              <a:rPr kumimoji="1" lang="en-US" altLang="ja-JP" sz="1100" dirty="0">
                <a:latin typeface="Meiryo UI" panose="020B0604030504040204" pitchFamily="50" charset="-128"/>
                <a:ea typeface="Meiryo UI" panose="020B0604030504040204" pitchFamily="50" charset="-128"/>
              </a:rPr>
              <a:t>R</a:t>
            </a:r>
            <a:r>
              <a:rPr kumimoji="1" lang="ja-JP" altLang="en-US" sz="1100" dirty="0">
                <a:latin typeface="Meiryo UI" panose="020B0604030504040204" pitchFamily="50" charset="-128"/>
                <a:ea typeface="Meiryo UI" panose="020B0604030504040204" pitchFamily="50" charset="-128"/>
              </a:rPr>
              <a:t>ポート）、コンビニの駐車場、ウォーターフロントなど、市街地のあらゆる場所にポートが存在し、日常使いのモビリティとして空飛ぶクルマが普及</a:t>
            </a:r>
          </a:p>
        </p:txBody>
      </p:sp>
      <p:sp>
        <p:nvSpPr>
          <p:cNvPr id="60" name="正方形/長方形 59">
            <a:extLst>
              <a:ext uri="{FF2B5EF4-FFF2-40B4-BE49-F238E27FC236}">
                <a16:creationId xmlns:a16="http://schemas.microsoft.com/office/drawing/2014/main" id="{AFB77B43-B226-40C8-8EF1-5A42EBB0FF4C}"/>
              </a:ext>
            </a:extLst>
          </p:cNvPr>
          <p:cNvSpPr/>
          <p:nvPr/>
        </p:nvSpPr>
        <p:spPr>
          <a:xfrm>
            <a:off x="949192" y="920475"/>
            <a:ext cx="2563690" cy="57269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1" name="直線コネクタ 60">
            <a:extLst>
              <a:ext uri="{FF2B5EF4-FFF2-40B4-BE49-F238E27FC236}">
                <a16:creationId xmlns:a16="http://schemas.microsoft.com/office/drawing/2014/main" id="{32C0A66D-FA68-4F91-80E5-0CDB6C27818D}"/>
              </a:ext>
            </a:extLst>
          </p:cNvPr>
          <p:cNvCxnSpPr>
            <a:cxnSpLocks/>
          </p:cNvCxnSpPr>
          <p:nvPr/>
        </p:nvCxnSpPr>
        <p:spPr>
          <a:xfrm>
            <a:off x="205550" y="4050773"/>
            <a:ext cx="8679434"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正方形/長方形 61">
            <a:extLst>
              <a:ext uri="{FF2B5EF4-FFF2-40B4-BE49-F238E27FC236}">
                <a16:creationId xmlns:a16="http://schemas.microsoft.com/office/drawing/2014/main" id="{65F3D3B6-EEA5-43E2-98B6-D4159C7606DF}"/>
              </a:ext>
            </a:extLst>
          </p:cNvPr>
          <p:cNvSpPr/>
          <p:nvPr/>
        </p:nvSpPr>
        <p:spPr>
          <a:xfrm>
            <a:off x="205551" y="1440202"/>
            <a:ext cx="314590" cy="2531901"/>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bg1"/>
                </a:solidFill>
                <a:latin typeface="メイリオ" panose="020B0604030504040204" pitchFamily="50" charset="-128"/>
                <a:ea typeface="メイリオ" panose="020B0604030504040204" pitchFamily="50" charset="-128"/>
              </a:rPr>
              <a:t>陸のモビリティ</a:t>
            </a:r>
          </a:p>
        </p:txBody>
      </p:sp>
      <p:sp>
        <p:nvSpPr>
          <p:cNvPr id="63" name="正方形/長方形 62">
            <a:extLst>
              <a:ext uri="{FF2B5EF4-FFF2-40B4-BE49-F238E27FC236}">
                <a16:creationId xmlns:a16="http://schemas.microsoft.com/office/drawing/2014/main" id="{76A1A3A0-4FB2-4ACB-985C-C3002EEA5AFD}"/>
              </a:ext>
            </a:extLst>
          </p:cNvPr>
          <p:cNvSpPr/>
          <p:nvPr/>
        </p:nvSpPr>
        <p:spPr>
          <a:xfrm>
            <a:off x="205551" y="4105872"/>
            <a:ext cx="314590" cy="253208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bg1"/>
                </a:solidFill>
                <a:latin typeface="メイリオ" panose="020B0604030504040204" pitchFamily="50" charset="-128"/>
                <a:ea typeface="メイリオ" panose="020B0604030504040204" pitchFamily="50" charset="-128"/>
              </a:rPr>
              <a:t>空のモビリティ</a:t>
            </a:r>
          </a:p>
        </p:txBody>
      </p:sp>
      <p:sp>
        <p:nvSpPr>
          <p:cNvPr id="64" name="正方形/長方形 63">
            <a:extLst>
              <a:ext uri="{FF2B5EF4-FFF2-40B4-BE49-F238E27FC236}">
                <a16:creationId xmlns:a16="http://schemas.microsoft.com/office/drawing/2014/main" id="{1FC4F3EF-A95D-4D7A-9A59-23CD8ED8D7F1}"/>
              </a:ext>
            </a:extLst>
          </p:cNvPr>
          <p:cNvSpPr/>
          <p:nvPr/>
        </p:nvSpPr>
        <p:spPr>
          <a:xfrm>
            <a:off x="574041" y="1440202"/>
            <a:ext cx="339498" cy="1055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50" dirty="0">
                <a:latin typeface="メイリオ" panose="020B0604030504040204" pitchFamily="50" charset="-128"/>
                <a:ea typeface="メイリオ" panose="020B0604030504040204" pitchFamily="50" charset="-128"/>
              </a:rPr>
              <a:t>ビジョン</a:t>
            </a:r>
            <a:endParaRPr kumimoji="1" lang="en-US" altLang="ja-JP" sz="1050" dirty="0">
              <a:latin typeface="メイリオ" panose="020B0604030504040204" pitchFamily="50" charset="-128"/>
              <a:ea typeface="メイリオ" panose="020B0604030504040204" pitchFamily="50" charset="-128"/>
            </a:endParaRPr>
          </a:p>
          <a:p>
            <a:pPr algn="ctr"/>
            <a:r>
              <a:rPr kumimoji="1" lang="ja-JP" altLang="en-US" sz="1050" dirty="0">
                <a:latin typeface="メイリオ" panose="020B0604030504040204" pitchFamily="50" charset="-128"/>
                <a:ea typeface="メイリオ" panose="020B0604030504040204" pitchFamily="50" charset="-128"/>
              </a:rPr>
              <a:t>イメージ</a:t>
            </a:r>
          </a:p>
        </p:txBody>
      </p:sp>
      <p:sp>
        <p:nvSpPr>
          <p:cNvPr id="65" name="正方形/長方形 64">
            <a:extLst>
              <a:ext uri="{FF2B5EF4-FFF2-40B4-BE49-F238E27FC236}">
                <a16:creationId xmlns:a16="http://schemas.microsoft.com/office/drawing/2014/main" id="{9CDB3785-1ED1-4097-BEF7-BD116B0CFDD1}"/>
              </a:ext>
            </a:extLst>
          </p:cNvPr>
          <p:cNvSpPr/>
          <p:nvPr/>
        </p:nvSpPr>
        <p:spPr>
          <a:xfrm>
            <a:off x="574041" y="2534955"/>
            <a:ext cx="339498" cy="143697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50" dirty="0">
                <a:latin typeface="メイリオ" panose="020B0604030504040204" pitchFamily="50" charset="-128"/>
                <a:ea typeface="メイリオ" panose="020B0604030504040204" pitchFamily="50" charset="-128"/>
              </a:rPr>
              <a:t>サービス内容</a:t>
            </a:r>
          </a:p>
        </p:txBody>
      </p:sp>
      <p:sp>
        <p:nvSpPr>
          <p:cNvPr id="66" name="正方形/長方形 65">
            <a:extLst>
              <a:ext uri="{FF2B5EF4-FFF2-40B4-BE49-F238E27FC236}">
                <a16:creationId xmlns:a16="http://schemas.microsoft.com/office/drawing/2014/main" id="{E3C5DACC-924A-4B3F-9155-DE11606EED7C}"/>
              </a:ext>
            </a:extLst>
          </p:cNvPr>
          <p:cNvSpPr/>
          <p:nvPr/>
        </p:nvSpPr>
        <p:spPr>
          <a:xfrm>
            <a:off x="574041" y="4115684"/>
            <a:ext cx="339498" cy="1055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50" dirty="0">
                <a:latin typeface="メイリオ" panose="020B0604030504040204" pitchFamily="50" charset="-128"/>
                <a:ea typeface="メイリオ" panose="020B0604030504040204" pitchFamily="50" charset="-128"/>
              </a:rPr>
              <a:t>ビジョン</a:t>
            </a:r>
            <a:endParaRPr kumimoji="1" lang="en-US" altLang="ja-JP" sz="1050" dirty="0">
              <a:latin typeface="メイリオ" panose="020B0604030504040204" pitchFamily="50" charset="-128"/>
              <a:ea typeface="メイリオ" panose="020B0604030504040204" pitchFamily="50" charset="-128"/>
            </a:endParaRPr>
          </a:p>
          <a:p>
            <a:pPr algn="ctr"/>
            <a:r>
              <a:rPr kumimoji="1" lang="ja-JP" altLang="en-US" sz="1050" dirty="0">
                <a:latin typeface="メイリオ" panose="020B0604030504040204" pitchFamily="50" charset="-128"/>
                <a:ea typeface="メイリオ" panose="020B0604030504040204" pitchFamily="50" charset="-128"/>
              </a:rPr>
              <a:t>イメージ</a:t>
            </a:r>
          </a:p>
        </p:txBody>
      </p:sp>
      <p:sp>
        <p:nvSpPr>
          <p:cNvPr id="67" name="正方形/長方形 66">
            <a:extLst>
              <a:ext uri="{FF2B5EF4-FFF2-40B4-BE49-F238E27FC236}">
                <a16:creationId xmlns:a16="http://schemas.microsoft.com/office/drawing/2014/main" id="{1123F9A0-12FD-4374-994B-EAADE8270F8D}"/>
              </a:ext>
            </a:extLst>
          </p:cNvPr>
          <p:cNvSpPr/>
          <p:nvPr/>
        </p:nvSpPr>
        <p:spPr>
          <a:xfrm>
            <a:off x="574041" y="5210437"/>
            <a:ext cx="339498" cy="143697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50" dirty="0">
                <a:latin typeface="メイリオ" panose="020B0604030504040204" pitchFamily="50" charset="-128"/>
                <a:ea typeface="メイリオ" panose="020B0604030504040204" pitchFamily="50" charset="-128"/>
              </a:rPr>
              <a:t>サービス内容</a:t>
            </a:r>
          </a:p>
        </p:txBody>
      </p:sp>
      <p:pic>
        <p:nvPicPr>
          <p:cNvPr id="68" name="図 67">
            <a:extLst>
              <a:ext uri="{FF2B5EF4-FFF2-40B4-BE49-F238E27FC236}">
                <a16:creationId xmlns:a16="http://schemas.microsoft.com/office/drawing/2014/main" id="{7CE49C76-4B46-463C-B544-EC7C2511E13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350462" y="1774261"/>
            <a:ext cx="906120" cy="678536"/>
          </a:xfrm>
          <a:prstGeom prst="rect">
            <a:avLst/>
          </a:prstGeom>
        </p:spPr>
      </p:pic>
      <p:sp>
        <p:nvSpPr>
          <p:cNvPr id="69" name="テキスト ボックス 68">
            <a:extLst>
              <a:ext uri="{FF2B5EF4-FFF2-40B4-BE49-F238E27FC236}">
                <a16:creationId xmlns:a16="http://schemas.microsoft.com/office/drawing/2014/main" id="{1DFDA765-843C-4BAD-90BF-4159089B57D9}"/>
              </a:ext>
            </a:extLst>
          </p:cNvPr>
          <p:cNvSpPr txBox="1"/>
          <p:nvPr/>
        </p:nvSpPr>
        <p:spPr>
          <a:xfrm>
            <a:off x="1199308" y="4098217"/>
            <a:ext cx="1972655" cy="261610"/>
          </a:xfrm>
          <a:prstGeom prst="rect">
            <a:avLst/>
          </a:prstGeom>
          <a:noFill/>
        </p:spPr>
        <p:txBody>
          <a:bodyPr wrap="square" rtlCol="0">
            <a:spAutoFit/>
          </a:bodyPr>
          <a:lstStyle/>
          <a:p>
            <a:r>
              <a:rPr kumimoji="1" lang="ja-JP" altLang="en-US" sz="1100" b="1" dirty="0">
                <a:latin typeface="Meiryo UI" panose="020B0604030504040204" pitchFamily="50" charset="-128"/>
                <a:ea typeface="Meiryo UI" panose="020B0604030504040204" pitchFamily="50" charset="-128"/>
              </a:rPr>
              <a:t>＜ドローン・コンストラクション＞</a:t>
            </a:r>
          </a:p>
        </p:txBody>
      </p:sp>
      <p:sp>
        <p:nvSpPr>
          <p:cNvPr id="70" name="テキスト ボックス 69">
            <a:extLst>
              <a:ext uri="{FF2B5EF4-FFF2-40B4-BE49-F238E27FC236}">
                <a16:creationId xmlns:a16="http://schemas.microsoft.com/office/drawing/2014/main" id="{D5AB124F-D60B-4179-A52E-26463FFD09D6}"/>
              </a:ext>
            </a:extLst>
          </p:cNvPr>
          <p:cNvSpPr txBox="1"/>
          <p:nvPr/>
        </p:nvSpPr>
        <p:spPr>
          <a:xfrm>
            <a:off x="879716" y="1428520"/>
            <a:ext cx="2773843" cy="261610"/>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rPr>
              <a:t>＜自動運転車</a:t>
            </a:r>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レベル</a:t>
            </a:r>
            <a:r>
              <a:rPr kumimoji="1" lang="en-US" altLang="ja-JP" sz="1100" b="1" dirty="0">
                <a:latin typeface="Meiryo UI" panose="020B0604030504040204" pitchFamily="50" charset="-128"/>
                <a:ea typeface="Meiryo UI" panose="020B0604030504040204" pitchFamily="50" charset="-128"/>
              </a:rPr>
              <a:t>2)</a:t>
            </a:r>
            <a:r>
              <a:rPr kumimoji="1" lang="ja-JP" altLang="en-US" sz="1100" b="1" dirty="0" err="1">
                <a:latin typeface="Meiryo UI" panose="020B0604030504040204" pitchFamily="50" charset="-128"/>
                <a:ea typeface="Meiryo UI" panose="020B0604030504040204" pitchFamily="50" charset="-128"/>
              </a:rPr>
              <a:t>での</a:t>
            </a:r>
            <a:r>
              <a:rPr kumimoji="1" lang="ja-JP" altLang="en-US" sz="1100" b="1" dirty="0">
                <a:latin typeface="Meiryo UI" panose="020B0604030504040204" pitchFamily="50" charset="-128"/>
                <a:ea typeface="Meiryo UI" panose="020B0604030504040204" pitchFamily="50" charset="-128"/>
              </a:rPr>
              <a:t>貨客混載＞</a:t>
            </a:r>
            <a:endParaRPr kumimoji="1" lang="en-US" altLang="ja-JP" sz="1100" b="1" dirty="0">
              <a:latin typeface="Meiryo UI" panose="020B0604030504040204" pitchFamily="50" charset="-128"/>
              <a:ea typeface="Meiryo UI" panose="020B0604030504040204" pitchFamily="50" charset="-128"/>
            </a:endParaRPr>
          </a:p>
        </p:txBody>
      </p:sp>
      <p:sp>
        <p:nvSpPr>
          <p:cNvPr id="71" name="正方形/長方形 70">
            <a:extLst>
              <a:ext uri="{FF2B5EF4-FFF2-40B4-BE49-F238E27FC236}">
                <a16:creationId xmlns:a16="http://schemas.microsoft.com/office/drawing/2014/main" id="{02D6A1FC-6C56-4391-A3E8-F8A0CEC3C031}"/>
              </a:ext>
            </a:extLst>
          </p:cNvPr>
          <p:cNvSpPr/>
          <p:nvPr/>
        </p:nvSpPr>
        <p:spPr>
          <a:xfrm>
            <a:off x="949193" y="2593409"/>
            <a:ext cx="2599341" cy="1292662"/>
          </a:xfrm>
          <a:prstGeom prst="rect">
            <a:avLst/>
          </a:prstGeom>
        </p:spPr>
        <p:txBody>
          <a:bodyPr wrap="square" lIns="36000" tIns="0" rIns="36000" bIns="0">
            <a:spAutoFit/>
          </a:bodyPr>
          <a:lstStyle/>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貨客混載・ライドシェア</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作業員用シャトルバスで貨客混載することで工事資材や弁当等の運送を効率化</a:t>
            </a:r>
            <a:endParaRPr kumimoji="1" lang="en-US" altLang="ja-JP" sz="1100" dirty="0">
              <a:latin typeface="Meiryo UI" panose="020B0604030504040204" pitchFamily="50" charset="-128"/>
              <a:ea typeface="Meiryo UI" panose="020B0604030504040204" pitchFamily="50" charset="-128"/>
            </a:endParaRPr>
          </a:p>
          <a:p>
            <a:pPr marL="228600" indent="-228600">
              <a:buFont typeface="Wingdings" panose="05000000000000000000" pitchFamily="2" charset="2"/>
              <a:buChar char="l"/>
            </a:pPr>
            <a:r>
              <a:rPr lang="ja-JP" altLang="ja-JP" sz="1100" dirty="0">
                <a:latin typeface="+mn-ea"/>
              </a:rPr>
              <a:t>ライドシェアによる夢洲工事の交通量削減</a:t>
            </a:r>
            <a:endParaRPr kumimoji="1" lang="en-US" altLang="ja-JP" sz="800" dirty="0">
              <a:latin typeface="+mn-ea"/>
            </a:endParaRPr>
          </a:p>
          <a:p>
            <a:pPr marL="228600" indent="-228600">
              <a:buFont typeface="Wingdings" panose="05000000000000000000" pitchFamily="2" charset="2"/>
              <a:buChar char="l"/>
            </a:pPr>
            <a:endParaRPr kumimoji="1" lang="en-US" altLang="ja-JP" sz="600" dirty="0">
              <a:latin typeface="Meiryo UI" panose="020B0604030504040204" pitchFamily="50" charset="-128"/>
              <a:ea typeface="Meiryo UI" panose="020B0604030504040204" pitchFamily="50" charset="-128"/>
            </a:endParaRPr>
          </a:p>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シャトルバスの自動運転化</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レベル２での自動運転走行を大型第一種免許で可能にし、輸送効率を向上</a:t>
            </a:r>
            <a:endParaRPr kumimoji="1" lang="en-US" altLang="ja-JP" sz="1100" dirty="0">
              <a:latin typeface="Meiryo UI" panose="020B0604030504040204" pitchFamily="50" charset="-128"/>
              <a:ea typeface="Meiryo UI" panose="020B0604030504040204" pitchFamily="50" charset="-128"/>
            </a:endParaRPr>
          </a:p>
        </p:txBody>
      </p:sp>
      <p:pic>
        <p:nvPicPr>
          <p:cNvPr id="72" name="図 71">
            <a:extLst>
              <a:ext uri="{FF2B5EF4-FFF2-40B4-BE49-F238E27FC236}">
                <a16:creationId xmlns:a16="http://schemas.microsoft.com/office/drawing/2014/main" id="{9746DCE2-7983-489E-B781-BDE18A76CE4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85786" y="4318876"/>
            <a:ext cx="1477895" cy="900000"/>
          </a:xfrm>
          <a:prstGeom prst="rect">
            <a:avLst/>
          </a:prstGeom>
          <a:effectLst>
            <a:softEdge rad="31750"/>
          </a:effectLst>
        </p:spPr>
      </p:pic>
      <p:sp>
        <p:nvSpPr>
          <p:cNvPr id="73" name="テキスト ボックス 72">
            <a:extLst>
              <a:ext uri="{FF2B5EF4-FFF2-40B4-BE49-F238E27FC236}">
                <a16:creationId xmlns:a16="http://schemas.microsoft.com/office/drawing/2014/main" id="{FF84523F-27B2-450E-87B1-F83FD921E991}"/>
              </a:ext>
            </a:extLst>
          </p:cNvPr>
          <p:cNvSpPr txBox="1"/>
          <p:nvPr/>
        </p:nvSpPr>
        <p:spPr>
          <a:xfrm>
            <a:off x="3562088" y="1441025"/>
            <a:ext cx="2791495" cy="261610"/>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rPr>
              <a:t>＜自動運転車</a:t>
            </a:r>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レベル４</a:t>
            </a:r>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の実装＞</a:t>
            </a:r>
          </a:p>
        </p:txBody>
      </p:sp>
      <p:sp>
        <p:nvSpPr>
          <p:cNvPr id="74" name="正方形/長方形 73">
            <a:extLst>
              <a:ext uri="{FF2B5EF4-FFF2-40B4-BE49-F238E27FC236}">
                <a16:creationId xmlns:a16="http://schemas.microsoft.com/office/drawing/2014/main" id="{2EC693F1-519F-4A4E-B958-D0C12F22BF3A}"/>
              </a:ext>
            </a:extLst>
          </p:cNvPr>
          <p:cNvSpPr/>
          <p:nvPr/>
        </p:nvSpPr>
        <p:spPr>
          <a:xfrm>
            <a:off x="959611" y="5388622"/>
            <a:ext cx="2553271" cy="1184940"/>
          </a:xfrm>
          <a:prstGeom prst="rect">
            <a:avLst/>
          </a:prstGeom>
        </p:spPr>
        <p:txBody>
          <a:bodyPr wrap="square" lIns="36000" tIns="0" rIns="36000" bIns="0">
            <a:spAutoFit/>
          </a:bodyPr>
          <a:lstStyle/>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ドローンによる夢洲開発の円滑化</a:t>
            </a:r>
            <a:r>
              <a:rPr kumimoji="1" lang="en-US" altLang="ja-JP" sz="1100" b="1" dirty="0">
                <a:latin typeface="Meiryo UI" panose="020B0604030504040204" pitchFamily="50" charset="-128"/>
                <a:ea typeface="Meiryo UI" panose="020B0604030504040204" pitchFamily="50" charset="-128"/>
              </a:rPr>
              <a:t>】</a:t>
            </a:r>
          </a:p>
          <a:p>
            <a:pPr marL="171450" indent="-17145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夢洲開発における工事の円滑な進捗と安全管理のためにドローンを最大限に活用</a:t>
            </a:r>
            <a:endParaRPr kumimoji="1" lang="en-US" altLang="ja-JP" sz="1100" dirty="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100" dirty="0">
                <a:latin typeface="Meiryo UI" panose="020B0604030504040204" pitchFamily="50" charset="-128"/>
                <a:ea typeface="Meiryo UI" panose="020B0604030504040204" pitchFamily="50" charset="-128"/>
              </a:rPr>
              <a:t>ドローンによる資材等の運搬、作業現場域内の高所等への資材配送</a:t>
            </a:r>
          </a:p>
          <a:p>
            <a:pPr marL="228600" indent="-228600">
              <a:buFont typeface="+mj-ea"/>
              <a:buAutoNum type="circleNumDbPlain"/>
            </a:pPr>
            <a:r>
              <a:rPr kumimoji="1" lang="ja-JP" altLang="en-US" sz="1100" dirty="0">
                <a:latin typeface="Meiryo UI" panose="020B0604030504040204" pitchFamily="50" charset="-128"/>
                <a:ea typeface="Meiryo UI" panose="020B0604030504040204" pitchFamily="50" charset="-128"/>
              </a:rPr>
              <a:t>ドローンを活用した測量・工事管理</a:t>
            </a:r>
          </a:p>
          <a:p>
            <a:pPr marL="228600" indent="-228600">
              <a:buFont typeface="+mj-ea"/>
              <a:buAutoNum type="circleNumDbPlain"/>
            </a:pPr>
            <a:r>
              <a:rPr kumimoji="1" lang="ja-JP" altLang="en-US" sz="1100" dirty="0">
                <a:latin typeface="Meiryo UI" panose="020B0604030504040204" pitchFamily="50" charset="-128"/>
                <a:ea typeface="Meiryo UI" panose="020B0604030504040204" pitchFamily="50" charset="-128"/>
              </a:rPr>
              <a:t>ドローンによる建設現場の見守り</a:t>
            </a:r>
          </a:p>
        </p:txBody>
      </p:sp>
      <p:sp>
        <p:nvSpPr>
          <p:cNvPr id="75" name="正方形/長方形 74">
            <a:extLst>
              <a:ext uri="{FF2B5EF4-FFF2-40B4-BE49-F238E27FC236}">
                <a16:creationId xmlns:a16="http://schemas.microsoft.com/office/drawing/2014/main" id="{69B9E415-8555-4770-9920-B25161B05EFD}"/>
              </a:ext>
            </a:extLst>
          </p:cNvPr>
          <p:cNvSpPr/>
          <p:nvPr/>
        </p:nvSpPr>
        <p:spPr>
          <a:xfrm>
            <a:off x="3568179" y="2696270"/>
            <a:ext cx="2750053" cy="1292662"/>
          </a:xfrm>
          <a:prstGeom prst="rect">
            <a:avLst/>
          </a:prstGeom>
        </p:spPr>
        <p:txBody>
          <a:bodyPr wrap="square" lIns="36000" tIns="0" rIns="36000" bIns="0">
            <a:spAutoFit/>
          </a:bodyPr>
          <a:lstStyle/>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自動運転／万博アクセス</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主要駅から万博会場へのアクセスを、車内観光案内やレベル４の完全自動運転化で楽しく輸送</a:t>
            </a:r>
            <a:endParaRPr kumimoji="1" lang="en-US" altLang="ja-JP" sz="1100" dirty="0">
              <a:latin typeface="Meiryo UI" panose="020B0604030504040204" pitchFamily="50" charset="-128"/>
              <a:ea typeface="Meiryo UI" panose="020B0604030504040204" pitchFamily="50" charset="-128"/>
            </a:endParaRPr>
          </a:p>
          <a:p>
            <a:pPr marL="228600" indent="-228600">
              <a:buFont typeface="Wingdings" panose="05000000000000000000" pitchFamily="2" charset="2"/>
              <a:buChar char="l"/>
            </a:pPr>
            <a:endParaRPr kumimoji="1" lang="en-US" altLang="ja-JP" sz="700" dirty="0">
              <a:latin typeface="Meiryo UI" panose="020B0604030504040204" pitchFamily="50" charset="-128"/>
              <a:ea typeface="Meiryo UI" panose="020B0604030504040204" pitchFamily="50" charset="-128"/>
            </a:endParaRPr>
          </a:p>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自動運転／万博会場内</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広範な万博会場内の移動を、自動運転車により手軽に楽しく移動</a:t>
            </a:r>
          </a:p>
        </p:txBody>
      </p:sp>
      <p:sp>
        <p:nvSpPr>
          <p:cNvPr id="76" name="テキスト ボックス 75">
            <a:extLst>
              <a:ext uri="{FF2B5EF4-FFF2-40B4-BE49-F238E27FC236}">
                <a16:creationId xmlns:a16="http://schemas.microsoft.com/office/drawing/2014/main" id="{94507F45-4F29-42D8-BF3C-8893432300C1}"/>
              </a:ext>
            </a:extLst>
          </p:cNvPr>
          <p:cNvSpPr txBox="1"/>
          <p:nvPr/>
        </p:nvSpPr>
        <p:spPr>
          <a:xfrm>
            <a:off x="3379137" y="4098217"/>
            <a:ext cx="3014473" cy="261610"/>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rPr>
              <a:t>＜日本初の空飛ぶクルマの社会実装＞</a:t>
            </a:r>
            <a:endParaRPr kumimoji="1" lang="en-US" altLang="ja-JP" sz="1100" b="1" dirty="0">
              <a:latin typeface="Meiryo UI" panose="020B0604030504040204" pitchFamily="50" charset="-128"/>
              <a:ea typeface="Meiryo UI" panose="020B0604030504040204" pitchFamily="50" charset="-128"/>
            </a:endParaRPr>
          </a:p>
        </p:txBody>
      </p:sp>
      <p:sp>
        <p:nvSpPr>
          <p:cNvPr id="77" name="テキスト ボックス 76">
            <a:extLst>
              <a:ext uri="{FF2B5EF4-FFF2-40B4-BE49-F238E27FC236}">
                <a16:creationId xmlns:a16="http://schemas.microsoft.com/office/drawing/2014/main" id="{C2CD17B0-5FD9-49E6-B433-E1C8D61E4652}"/>
              </a:ext>
            </a:extLst>
          </p:cNvPr>
          <p:cNvSpPr txBox="1"/>
          <p:nvPr/>
        </p:nvSpPr>
        <p:spPr>
          <a:xfrm>
            <a:off x="6333474" y="4098217"/>
            <a:ext cx="2515298" cy="261610"/>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rPr>
              <a:t>＜日常での空飛ぶクルマの普及＞</a:t>
            </a:r>
          </a:p>
        </p:txBody>
      </p:sp>
      <p:pic>
        <p:nvPicPr>
          <p:cNvPr id="78" name="図 77">
            <a:extLst>
              <a:ext uri="{FF2B5EF4-FFF2-40B4-BE49-F238E27FC236}">
                <a16:creationId xmlns:a16="http://schemas.microsoft.com/office/drawing/2014/main" id="{F942DA96-FEE5-4254-B59F-83C206E351D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97454" y="4359827"/>
            <a:ext cx="1172130" cy="845642"/>
          </a:xfrm>
          <a:prstGeom prst="rect">
            <a:avLst/>
          </a:prstGeom>
          <a:effectLst>
            <a:softEdge rad="12700"/>
          </a:effectLst>
        </p:spPr>
      </p:pic>
      <p:sp>
        <p:nvSpPr>
          <p:cNvPr id="79" name="テキスト ボックス 78">
            <a:extLst>
              <a:ext uri="{FF2B5EF4-FFF2-40B4-BE49-F238E27FC236}">
                <a16:creationId xmlns:a16="http://schemas.microsoft.com/office/drawing/2014/main" id="{19B01CBC-C17F-4A58-9F83-C89E752FB345}"/>
              </a:ext>
            </a:extLst>
          </p:cNvPr>
          <p:cNvSpPr txBox="1"/>
          <p:nvPr/>
        </p:nvSpPr>
        <p:spPr>
          <a:xfrm>
            <a:off x="6390594" y="1428520"/>
            <a:ext cx="2533683" cy="261610"/>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rPr>
              <a:t>＜多様なサービスを繋ぐ都市型</a:t>
            </a:r>
            <a:r>
              <a:rPr kumimoji="1" lang="en-US" altLang="ja-JP" sz="1100" b="1" dirty="0">
                <a:latin typeface="Meiryo UI" panose="020B0604030504040204" pitchFamily="50" charset="-128"/>
                <a:ea typeface="Meiryo UI" panose="020B0604030504040204" pitchFamily="50" charset="-128"/>
              </a:rPr>
              <a:t>MaaS</a:t>
            </a:r>
            <a:r>
              <a:rPr kumimoji="1" lang="ja-JP" altLang="en-US" sz="1100" b="1" dirty="0">
                <a:latin typeface="Meiryo UI" panose="020B0604030504040204" pitchFamily="50" charset="-128"/>
                <a:ea typeface="Meiryo UI" panose="020B0604030504040204" pitchFamily="50" charset="-128"/>
              </a:rPr>
              <a:t>＞</a:t>
            </a:r>
          </a:p>
        </p:txBody>
      </p:sp>
      <p:sp>
        <p:nvSpPr>
          <p:cNvPr id="80" name="正方形/長方形 79">
            <a:extLst>
              <a:ext uri="{FF2B5EF4-FFF2-40B4-BE49-F238E27FC236}">
                <a16:creationId xmlns:a16="http://schemas.microsoft.com/office/drawing/2014/main" id="{82A1EEE9-562B-4CC2-9C6B-8F4050B33F1A}"/>
              </a:ext>
            </a:extLst>
          </p:cNvPr>
          <p:cNvSpPr/>
          <p:nvPr/>
        </p:nvSpPr>
        <p:spPr>
          <a:xfrm>
            <a:off x="6418476" y="2778948"/>
            <a:ext cx="2477918" cy="1015663"/>
          </a:xfrm>
          <a:prstGeom prst="rect">
            <a:avLst/>
          </a:prstGeom>
        </p:spPr>
        <p:txBody>
          <a:bodyPr wrap="square" lIns="36000" tIns="0" rIns="36000" bIns="0">
            <a:spAutoFit/>
          </a:bodyPr>
          <a:lstStyle/>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都市型ＭａａＳ</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交通手段による移動を</a:t>
            </a:r>
            <a:r>
              <a:rPr kumimoji="1" lang="en-US" altLang="ja-JP" sz="1100" dirty="0">
                <a:latin typeface="Meiryo UI" panose="020B0604030504040204" pitchFamily="50" charset="-128"/>
                <a:ea typeface="Meiryo UI" panose="020B0604030504040204" pitchFamily="50" charset="-128"/>
              </a:rPr>
              <a:t>1</a:t>
            </a:r>
            <a:r>
              <a:rPr kumimoji="1" lang="ja-JP" altLang="en-US" sz="1100" dirty="0">
                <a:latin typeface="Meiryo UI" panose="020B0604030504040204" pitchFamily="50" charset="-128"/>
                <a:ea typeface="Meiryo UI" panose="020B0604030504040204" pitchFamily="50" charset="-128"/>
              </a:rPr>
              <a:t>つのサービスとして捉え、それらをシームレスにつなぐことで、移動を支えるトータルサービスを実現し、多様なサービスが選択できる都市型</a:t>
            </a:r>
            <a:r>
              <a:rPr kumimoji="1" lang="en-US" altLang="ja-JP" sz="1100" dirty="0" err="1">
                <a:latin typeface="Meiryo UI" panose="020B0604030504040204" pitchFamily="50" charset="-128"/>
                <a:ea typeface="Meiryo UI" panose="020B0604030504040204" pitchFamily="50" charset="-128"/>
              </a:rPr>
              <a:t>MaaS</a:t>
            </a:r>
            <a:r>
              <a:rPr kumimoji="1" lang="ja-JP" altLang="en-US" sz="1100" dirty="0">
                <a:latin typeface="Meiryo UI" panose="020B0604030504040204" pitchFamily="50" charset="-128"/>
                <a:ea typeface="Meiryo UI" panose="020B0604030504040204" pitchFamily="50" charset="-128"/>
              </a:rPr>
              <a:t>を社会実装</a:t>
            </a:r>
          </a:p>
        </p:txBody>
      </p:sp>
      <p:pic>
        <p:nvPicPr>
          <p:cNvPr id="81" name="図 80">
            <a:extLst>
              <a:ext uri="{FF2B5EF4-FFF2-40B4-BE49-F238E27FC236}">
                <a16:creationId xmlns:a16="http://schemas.microsoft.com/office/drawing/2014/main" id="{4A25A65F-5E37-4DC6-9466-F5A558C530C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4559" t="24942" b="8722"/>
          <a:stretch/>
        </p:blipFill>
        <p:spPr>
          <a:xfrm>
            <a:off x="6756248" y="1686794"/>
            <a:ext cx="1776390" cy="853470"/>
          </a:xfrm>
          <a:prstGeom prst="rect">
            <a:avLst/>
          </a:prstGeom>
        </p:spPr>
      </p:pic>
      <p:pic>
        <p:nvPicPr>
          <p:cNvPr id="82" name="図 81">
            <a:extLst>
              <a:ext uri="{FF2B5EF4-FFF2-40B4-BE49-F238E27FC236}">
                <a16:creationId xmlns:a16="http://schemas.microsoft.com/office/drawing/2014/main" id="{4811C20F-3F17-42C4-8A03-F98CF1E39782}"/>
              </a:ext>
            </a:extLst>
          </p:cNvPr>
          <p:cNvPicPr>
            <a:picLocks noChangeAspect="1"/>
          </p:cNvPicPr>
          <p:nvPr/>
        </p:nvPicPr>
        <p:blipFill>
          <a:blip r:embed="rId6"/>
          <a:stretch>
            <a:fillRect/>
          </a:stretch>
        </p:blipFill>
        <p:spPr>
          <a:xfrm>
            <a:off x="1050769" y="1750189"/>
            <a:ext cx="982173" cy="663333"/>
          </a:xfrm>
          <a:prstGeom prst="rect">
            <a:avLst/>
          </a:prstGeom>
        </p:spPr>
      </p:pic>
      <p:sp>
        <p:nvSpPr>
          <p:cNvPr id="83" name="正方形/長方形 82">
            <a:extLst>
              <a:ext uri="{FF2B5EF4-FFF2-40B4-BE49-F238E27FC236}">
                <a16:creationId xmlns:a16="http://schemas.microsoft.com/office/drawing/2014/main" id="{3B6E628D-585B-429F-94FB-DA01A21F44A7}"/>
              </a:ext>
            </a:extLst>
          </p:cNvPr>
          <p:cNvSpPr/>
          <p:nvPr/>
        </p:nvSpPr>
        <p:spPr>
          <a:xfrm>
            <a:off x="3545334" y="5527673"/>
            <a:ext cx="2750053" cy="1123384"/>
          </a:xfrm>
          <a:prstGeom prst="rect">
            <a:avLst/>
          </a:prstGeom>
        </p:spPr>
        <p:txBody>
          <a:bodyPr wrap="square" lIns="36000" tIns="0" rIns="36000" bIns="0">
            <a:spAutoFit/>
          </a:bodyPr>
          <a:lstStyle/>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空飛ぶクルマ／万博アクセス</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関西の主要空港から万博会場を結ぶ、空のアクセスとしての空飛ぶクルマの社会実装</a:t>
            </a:r>
            <a:endParaRPr kumimoji="1" lang="en-US" altLang="ja-JP" sz="1100" dirty="0">
              <a:latin typeface="Meiryo UI" panose="020B0604030504040204" pitchFamily="50" charset="-128"/>
              <a:ea typeface="Meiryo UI" panose="020B0604030504040204" pitchFamily="50" charset="-128"/>
            </a:endParaRPr>
          </a:p>
          <a:p>
            <a:pPr marL="228600" indent="-228600">
              <a:buFont typeface="Wingdings" panose="05000000000000000000" pitchFamily="2" charset="2"/>
              <a:buChar char="l"/>
            </a:pPr>
            <a:endParaRPr kumimoji="1" lang="en-US" altLang="ja-JP" sz="700" b="1" dirty="0">
              <a:latin typeface="Meiryo UI" panose="020B0604030504040204" pitchFamily="50" charset="-128"/>
              <a:ea typeface="Meiryo UI" panose="020B0604030504040204" pitchFamily="50" charset="-128"/>
            </a:endParaRPr>
          </a:p>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空飛ぶクルマ／観光周遊</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主要観光地と万博会場を結ぶ、観光アクセスとしての空飛ぶクルマ</a:t>
            </a:r>
            <a:endParaRPr kumimoji="1" lang="en-US" altLang="ja-JP" sz="1100" dirty="0">
              <a:latin typeface="Meiryo UI" panose="020B0604030504040204" pitchFamily="50" charset="-128"/>
              <a:ea typeface="Meiryo UI" panose="020B0604030504040204" pitchFamily="50" charset="-128"/>
            </a:endParaRPr>
          </a:p>
        </p:txBody>
      </p:sp>
      <p:sp>
        <p:nvSpPr>
          <p:cNvPr id="84" name="矢印: 五方向 59">
            <a:extLst>
              <a:ext uri="{FF2B5EF4-FFF2-40B4-BE49-F238E27FC236}">
                <a16:creationId xmlns:a16="http://schemas.microsoft.com/office/drawing/2014/main" id="{F646A7EE-E1AB-42A8-AC97-25279CB1A45A}"/>
              </a:ext>
            </a:extLst>
          </p:cNvPr>
          <p:cNvSpPr/>
          <p:nvPr/>
        </p:nvSpPr>
        <p:spPr>
          <a:xfrm>
            <a:off x="1051197" y="975701"/>
            <a:ext cx="2376000" cy="458267"/>
          </a:xfrm>
          <a:prstGeom prst="homePlate">
            <a:avLst>
              <a:gd name="adj" fmla="val 342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フェーズ</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Ⅰ</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2024</a:t>
            </a:r>
            <a:r>
              <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Before</a:t>
            </a:r>
            <a:r>
              <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a:t>
            </a:r>
            <a:endParaRPr kumimoji="1" lang="en-US" altLang="ja-JP"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5" name="矢印: 五方向 69">
            <a:extLst>
              <a:ext uri="{FF2B5EF4-FFF2-40B4-BE49-F238E27FC236}">
                <a16:creationId xmlns:a16="http://schemas.microsoft.com/office/drawing/2014/main" id="{02F5D7BB-01A7-4C3A-ABF9-1BCDC20ED03D}"/>
              </a:ext>
            </a:extLst>
          </p:cNvPr>
          <p:cNvSpPr/>
          <p:nvPr/>
        </p:nvSpPr>
        <p:spPr>
          <a:xfrm>
            <a:off x="6418460" y="975701"/>
            <a:ext cx="2514741" cy="458267"/>
          </a:xfrm>
          <a:prstGeom prst="homePlate">
            <a:avLst>
              <a:gd name="adj" fmla="val 342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フェーズ</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Ⅲ</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2026</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After</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6" name="テキスト ボックス 85">
            <a:extLst>
              <a:ext uri="{FF2B5EF4-FFF2-40B4-BE49-F238E27FC236}">
                <a16:creationId xmlns:a16="http://schemas.microsoft.com/office/drawing/2014/main" id="{8C8AC7B8-82C9-45C4-A61B-EDDA723CEDE1}"/>
              </a:ext>
            </a:extLst>
          </p:cNvPr>
          <p:cNvSpPr txBox="1"/>
          <p:nvPr/>
        </p:nvSpPr>
        <p:spPr>
          <a:xfrm>
            <a:off x="6669959" y="2530765"/>
            <a:ext cx="1981633" cy="184666"/>
          </a:xfrm>
          <a:prstGeom prst="rect">
            <a:avLst/>
          </a:prstGeom>
          <a:noFill/>
        </p:spPr>
        <p:txBody>
          <a:bodyPr wrap="none" rtlCol="0">
            <a:spAutoFit/>
          </a:bodyPr>
          <a:lstStyle/>
          <a:p>
            <a:r>
              <a:rPr kumimoji="1" lang="ja-JP" altLang="en-US" sz="600" dirty="0"/>
              <a:t>出典：</a:t>
            </a:r>
            <a:r>
              <a:rPr kumimoji="1" lang="en-US" altLang="ja-JP" sz="600" dirty="0"/>
              <a:t>Osaka Metro Group </a:t>
            </a:r>
            <a:r>
              <a:rPr kumimoji="1" lang="ja-JP" altLang="en-US" sz="600" dirty="0"/>
              <a:t>中期経営計画「</a:t>
            </a:r>
            <a:r>
              <a:rPr kumimoji="1" lang="en-US" altLang="ja-JP" sz="600" dirty="0" err="1"/>
              <a:t>MaaS</a:t>
            </a:r>
            <a:r>
              <a:rPr kumimoji="1" lang="ja-JP" altLang="en-US" sz="600" dirty="0"/>
              <a:t>の推進」</a:t>
            </a:r>
          </a:p>
        </p:txBody>
      </p:sp>
      <p:sp>
        <p:nvSpPr>
          <p:cNvPr id="87" name="矢印: 五方向 75">
            <a:extLst>
              <a:ext uri="{FF2B5EF4-FFF2-40B4-BE49-F238E27FC236}">
                <a16:creationId xmlns:a16="http://schemas.microsoft.com/office/drawing/2014/main" id="{9431D959-C5E4-499F-92CF-994D1082B62E}"/>
              </a:ext>
            </a:extLst>
          </p:cNvPr>
          <p:cNvSpPr/>
          <p:nvPr/>
        </p:nvSpPr>
        <p:spPr>
          <a:xfrm>
            <a:off x="3644259" y="970211"/>
            <a:ext cx="2597895" cy="458267"/>
          </a:xfrm>
          <a:prstGeom prst="homePlate">
            <a:avLst>
              <a:gd name="adj" fmla="val 34277"/>
            </a:avLst>
          </a:prstGeom>
          <a:solidFill>
            <a:schemeClr val="accent2"/>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フェーズ</a:t>
            </a:r>
            <a:r>
              <a:rPr kumimoji="1" lang="en-US" altLang="ja-JP" sz="11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Ⅱ</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【2025</a:t>
            </a:r>
            <a:r>
              <a:rPr kumimoji="1" lang="ja-JP" altLang="en-US"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年　</a:t>
            </a:r>
            <a:r>
              <a:rPr kumimoji="1" lang="en-US" altLang="ja-JP"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With</a:t>
            </a:r>
            <a:r>
              <a:rPr kumimoji="1" lang="ja-JP" altLang="en-US"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万博</a:t>
            </a:r>
            <a:r>
              <a:rPr kumimoji="1" lang="en-US" altLang="ja-JP"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a:t>
            </a:r>
            <a:endParaRPr kumimoji="1" lang="ja-JP" altLang="en-US"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pic>
        <p:nvPicPr>
          <p:cNvPr id="88" name="図 87">
            <a:extLst>
              <a:ext uri="{FF2B5EF4-FFF2-40B4-BE49-F238E27FC236}">
                <a16:creationId xmlns:a16="http://schemas.microsoft.com/office/drawing/2014/main" id="{EB75733D-4B9F-4999-8C68-D1C52DF17AB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700946" y="1674777"/>
            <a:ext cx="1531595" cy="805634"/>
          </a:xfrm>
          <a:prstGeom prst="rect">
            <a:avLst/>
          </a:prstGeom>
        </p:spPr>
      </p:pic>
      <p:sp>
        <p:nvSpPr>
          <p:cNvPr id="89" name="正方形/長方形 88">
            <a:extLst>
              <a:ext uri="{FF2B5EF4-FFF2-40B4-BE49-F238E27FC236}">
                <a16:creationId xmlns:a16="http://schemas.microsoft.com/office/drawing/2014/main" id="{C25633D8-CC89-4224-BFAC-6925FF74273A}"/>
              </a:ext>
            </a:extLst>
          </p:cNvPr>
          <p:cNvSpPr/>
          <p:nvPr/>
        </p:nvSpPr>
        <p:spPr>
          <a:xfrm>
            <a:off x="3643846" y="2449841"/>
            <a:ext cx="1667444" cy="276999"/>
          </a:xfrm>
          <a:prstGeom prst="rect">
            <a:avLst/>
          </a:prstGeom>
        </p:spPr>
        <p:txBody>
          <a:bodyPr wrap="none">
            <a:spAutoFit/>
          </a:bodyPr>
          <a:lstStyle/>
          <a:p>
            <a:r>
              <a:rPr lang="zh-CN" altLang="en-US" sz="600" dirty="0">
                <a:latin typeface="Meiryo UI" panose="020B0604030504040204" pitchFamily="50" charset="-128"/>
                <a:ea typeface="Meiryo UI" panose="020B0604030504040204" pitchFamily="50" charset="-128"/>
                <a:cs typeface="ＭＳ Ｐゴシック" panose="020B0600070205080204" pitchFamily="50" charset="-128"/>
              </a:rPr>
              <a:t>提供：２０２５年日本国際博覧会協会</a:t>
            </a:r>
            <a:endParaRPr lang="en-US" altLang="zh-CN" sz="600" dirty="0" err="1">
              <a:latin typeface="Meiryo UI" panose="020B0604030504040204" pitchFamily="50" charset="-128"/>
              <a:ea typeface="Meiryo UI" panose="020B0604030504040204" pitchFamily="50" charset="-128"/>
              <a:cs typeface="ＭＳ Ｐゴシック" panose="020B0600070205080204" pitchFamily="50" charset="-128"/>
            </a:endParaRPr>
          </a:p>
          <a:p>
            <a:r>
              <a:rPr lang="en-US" altLang="ja-JP" sz="600" dirty="0">
                <a:latin typeface="Meiryo UI" panose="020B0604030504040204" pitchFamily="50" charset="-128"/>
                <a:ea typeface="Meiryo UI" panose="020B0604030504040204" pitchFamily="50" charset="-128"/>
                <a:cs typeface="ＭＳ Ｐゴシック" panose="020B0600070205080204" pitchFamily="50" charset="-128"/>
              </a:rPr>
              <a:t>※</a:t>
            </a:r>
            <a:r>
              <a:rPr lang="ja-JP" altLang="en-US" sz="600" dirty="0">
                <a:latin typeface="Meiryo UI" panose="020B0604030504040204" pitchFamily="50" charset="-128"/>
                <a:ea typeface="Meiryo UI" panose="020B0604030504040204" pitchFamily="50" charset="-128"/>
                <a:cs typeface="ＭＳ Ｐゴシック" panose="020B0600070205080204" pitchFamily="50" charset="-128"/>
              </a:rPr>
              <a:t>電子地形図（国土地理院）を加工して作成</a:t>
            </a:r>
          </a:p>
        </p:txBody>
      </p:sp>
      <p:pic>
        <p:nvPicPr>
          <p:cNvPr id="90" name="図 89">
            <a:extLst>
              <a:ext uri="{FF2B5EF4-FFF2-40B4-BE49-F238E27FC236}">
                <a16:creationId xmlns:a16="http://schemas.microsoft.com/office/drawing/2014/main" id="{97A1861E-3B3A-4E3D-B4D7-FEE3A8AC17E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8785" b="9301"/>
          <a:stretch/>
        </p:blipFill>
        <p:spPr>
          <a:xfrm>
            <a:off x="5349862" y="1774261"/>
            <a:ext cx="763529" cy="750537"/>
          </a:xfrm>
          <a:prstGeom prst="rect">
            <a:avLst/>
          </a:prstGeom>
          <a:effectLst>
            <a:softEdge rad="12700"/>
          </a:effectLst>
        </p:spPr>
      </p:pic>
      <p:pic>
        <p:nvPicPr>
          <p:cNvPr id="91" name="図 90">
            <a:extLst>
              <a:ext uri="{FF2B5EF4-FFF2-40B4-BE49-F238E27FC236}">
                <a16:creationId xmlns:a16="http://schemas.microsoft.com/office/drawing/2014/main" id="{52A615E0-DFB7-4534-A861-4FD22CF588A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90458" y="4545668"/>
            <a:ext cx="782371" cy="611110"/>
          </a:xfrm>
          <a:prstGeom prst="rect">
            <a:avLst/>
          </a:prstGeom>
        </p:spPr>
      </p:pic>
      <p:sp>
        <p:nvSpPr>
          <p:cNvPr id="92" name="正方形/長方形 91">
            <a:extLst>
              <a:ext uri="{FF2B5EF4-FFF2-40B4-BE49-F238E27FC236}">
                <a16:creationId xmlns:a16="http://schemas.microsoft.com/office/drawing/2014/main" id="{94842C94-0DDE-47D8-8C35-BDE8D2C157C7}"/>
              </a:ext>
            </a:extLst>
          </p:cNvPr>
          <p:cNvSpPr/>
          <p:nvPr/>
        </p:nvSpPr>
        <p:spPr>
          <a:xfrm>
            <a:off x="6972434" y="5162538"/>
            <a:ext cx="1344018" cy="230832"/>
          </a:xfrm>
          <a:prstGeom prst="rect">
            <a:avLst/>
          </a:prstGeom>
        </p:spPr>
        <p:txBody>
          <a:bodyPr wrap="square">
            <a:spAutoFit/>
          </a:bodyPr>
          <a:lstStyle/>
          <a:p>
            <a:pPr>
              <a:defRPr/>
            </a:pPr>
            <a:r>
              <a:rPr lang="ja-JP" altLang="en-US" sz="900" dirty="0">
                <a:solidFill>
                  <a:prstClr val="black"/>
                </a:solidFill>
                <a:latin typeface="Meiryo UI" panose="020B0604030504040204" pitchFamily="50" charset="-128"/>
                <a:ea typeface="Meiryo UI" panose="020B0604030504040204" pitchFamily="50" charset="-128"/>
              </a:rPr>
              <a:t>出典：経済産業省ＨＰ</a:t>
            </a:r>
          </a:p>
        </p:txBody>
      </p:sp>
      <p:sp>
        <p:nvSpPr>
          <p:cNvPr id="93" name="正方形/長方形 92">
            <a:extLst>
              <a:ext uri="{FF2B5EF4-FFF2-40B4-BE49-F238E27FC236}">
                <a16:creationId xmlns:a16="http://schemas.microsoft.com/office/drawing/2014/main" id="{94842C94-0DDE-47D8-8C35-BDE8D2C157C7}"/>
              </a:ext>
            </a:extLst>
          </p:cNvPr>
          <p:cNvSpPr/>
          <p:nvPr/>
        </p:nvSpPr>
        <p:spPr>
          <a:xfrm>
            <a:off x="1570289" y="5166520"/>
            <a:ext cx="1344018" cy="230832"/>
          </a:xfrm>
          <a:prstGeom prst="rect">
            <a:avLst/>
          </a:prstGeom>
        </p:spPr>
        <p:txBody>
          <a:bodyPr wrap="square">
            <a:spAutoFit/>
          </a:bodyPr>
          <a:lstStyle/>
          <a:p>
            <a:pPr>
              <a:defRPr/>
            </a:pPr>
            <a:r>
              <a:rPr lang="ja-JP" altLang="en-US" sz="900" dirty="0">
                <a:solidFill>
                  <a:prstClr val="black"/>
                </a:solidFill>
                <a:latin typeface="Meiryo UI" panose="020B0604030504040204" pitchFamily="50" charset="-128"/>
                <a:ea typeface="Meiryo UI" panose="020B0604030504040204" pitchFamily="50" charset="-128"/>
              </a:rPr>
              <a:t>出典：経済産業省ＨＰ</a:t>
            </a:r>
          </a:p>
        </p:txBody>
      </p:sp>
      <p:sp>
        <p:nvSpPr>
          <p:cNvPr id="94" name="正方形/長方形 93"/>
          <p:cNvSpPr/>
          <p:nvPr/>
        </p:nvSpPr>
        <p:spPr>
          <a:xfrm>
            <a:off x="3592956" y="1658663"/>
            <a:ext cx="814647" cy="215444"/>
          </a:xfrm>
          <a:prstGeom prst="rect">
            <a:avLst/>
          </a:prstGeom>
        </p:spPr>
        <p:txBody>
          <a:bodyPr wrap="none">
            <a:spAutoFit/>
          </a:bodyPr>
          <a:lstStyle/>
          <a:p>
            <a:r>
              <a:rPr lang="ja-JP" altLang="en-US" sz="800" b="1" dirty="0">
                <a:latin typeface="Meiryo UI" panose="020B0604030504040204" pitchFamily="50" charset="-128"/>
                <a:ea typeface="Meiryo UI" panose="020B0604030504040204" pitchFamily="50" charset="-128"/>
                <a:cs typeface="ＭＳ Ｐゴシック" panose="020B0600070205080204" pitchFamily="50" charset="-128"/>
              </a:rPr>
              <a:t>（ルート案）　</a:t>
            </a:r>
            <a:endParaRPr lang="ja-JP" altLang="en-US" b="1" dirty="0"/>
          </a:p>
        </p:txBody>
      </p:sp>
      <p:pic>
        <p:nvPicPr>
          <p:cNvPr id="95" name="図 94"/>
          <p:cNvPicPr>
            <a:picLocks noChangeAspect="1"/>
          </p:cNvPicPr>
          <p:nvPr/>
        </p:nvPicPr>
        <p:blipFill>
          <a:blip r:embed="rId10"/>
          <a:stretch>
            <a:fillRect/>
          </a:stretch>
        </p:blipFill>
        <p:spPr>
          <a:xfrm>
            <a:off x="3723187" y="4407270"/>
            <a:ext cx="1520422" cy="890794"/>
          </a:xfrm>
          <a:prstGeom prst="rect">
            <a:avLst/>
          </a:prstGeom>
        </p:spPr>
      </p:pic>
      <p:sp>
        <p:nvSpPr>
          <p:cNvPr id="96" name="正方形/長方形 95"/>
          <p:cNvSpPr/>
          <p:nvPr/>
        </p:nvSpPr>
        <p:spPr>
          <a:xfrm>
            <a:off x="3849200" y="4437833"/>
            <a:ext cx="253596" cy="215444"/>
          </a:xfrm>
          <a:prstGeom prst="rect">
            <a:avLst/>
          </a:prstGeom>
        </p:spPr>
        <p:txBody>
          <a:bodyPr wrap="none">
            <a:spAutoFit/>
          </a:bodyPr>
          <a:lstStyle/>
          <a:p>
            <a:r>
              <a:rPr lang="ja-JP" altLang="en-US" sz="800" b="1" dirty="0">
                <a:solidFill>
                  <a:schemeClr val="bg1"/>
                </a:solidFill>
                <a:latin typeface="Meiryo UI" panose="020B0604030504040204" pitchFamily="50" charset="-128"/>
                <a:ea typeface="Meiryo UI" panose="020B0604030504040204" pitchFamily="50" charset="-128"/>
                <a:cs typeface="ＭＳ Ｐゴシック" panose="020B0600070205080204" pitchFamily="50" charset="-128"/>
              </a:rPr>
              <a:t>　</a:t>
            </a:r>
            <a:endParaRPr lang="ja-JP" altLang="en-US" b="1" dirty="0">
              <a:solidFill>
                <a:schemeClr val="bg1"/>
              </a:solidFill>
            </a:endParaRPr>
          </a:p>
        </p:txBody>
      </p:sp>
      <p:sp>
        <p:nvSpPr>
          <p:cNvPr id="97" name="正方形/長方形 96"/>
          <p:cNvSpPr/>
          <p:nvPr/>
        </p:nvSpPr>
        <p:spPr>
          <a:xfrm>
            <a:off x="3619608" y="4431765"/>
            <a:ext cx="814647" cy="215444"/>
          </a:xfrm>
          <a:prstGeom prst="rect">
            <a:avLst/>
          </a:prstGeom>
        </p:spPr>
        <p:txBody>
          <a:bodyPr wrap="none">
            <a:spAutoFit/>
          </a:bodyPr>
          <a:lstStyle/>
          <a:p>
            <a:r>
              <a:rPr lang="ja-JP" altLang="en-US" sz="800" b="1" dirty="0">
                <a:latin typeface="Meiryo UI" panose="020B0604030504040204" pitchFamily="50" charset="-128"/>
                <a:ea typeface="Meiryo UI" panose="020B0604030504040204" pitchFamily="50" charset="-128"/>
                <a:cs typeface="ＭＳ Ｐゴシック" panose="020B0600070205080204" pitchFamily="50" charset="-128"/>
              </a:rPr>
              <a:t>（ルート案）　</a:t>
            </a:r>
            <a:endParaRPr lang="ja-JP" altLang="en-US" b="1" dirty="0"/>
          </a:p>
        </p:txBody>
      </p:sp>
      <p:sp>
        <p:nvSpPr>
          <p:cNvPr id="99" name="タイトル 1">
            <a:extLst>
              <a:ext uri="{FF2B5EF4-FFF2-40B4-BE49-F238E27FC236}">
                <a16:creationId xmlns:a16="http://schemas.microsoft.com/office/drawing/2014/main" id="{DE2C0D89-A208-4BB0-8064-7564DFCA8636}"/>
              </a:ext>
            </a:extLst>
          </p:cNvPr>
          <p:cNvSpPr txBox="1">
            <a:spLocks/>
          </p:cNvSpPr>
          <p:nvPr/>
        </p:nvSpPr>
        <p:spPr>
          <a:xfrm>
            <a:off x="3486977" y="201834"/>
            <a:ext cx="5517869" cy="4035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kern="1200">
                <a:solidFill>
                  <a:schemeClr val="tx1"/>
                </a:solidFill>
                <a:latin typeface="+mj-lt"/>
                <a:ea typeface="+mj-ea"/>
                <a:cs typeface="+mj-cs"/>
              </a:defRPr>
            </a:lvl1pPr>
          </a:lstStyle>
          <a:p>
            <a:r>
              <a:rPr lang="ja-JP" altLang="en-US" sz="1600" b="1"/>
              <a:t>夢洲の建設段階から陸と空のスマートモビリティを効率的に展開</a:t>
            </a:r>
            <a:endParaRPr lang="ja-JP" altLang="en-US" sz="1600" b="1" dirty="0"/>
          </a:p>
        </p:txBody>
      </p:sp>
    </p:spTree>
    <p:extLst>
      <p:ext uri="{BB962C8B-B14F-4D97-AF65-F5344CB8AC3E}">
        <p14:creationId xmlns:p14="http://schemas.microsoft.com/office/powerpoint/2010/main" val="3966309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角丸四角形 35"/>
          <p:cNvSpPr/>
          <p:nvPr/>
        </p:nvSpPr>
        <p:spPr>
          <a:xfrm>
            <a:off x="4753887" y="874247"/>
            <a:ext cx="4328576" cy="2346473"/>
          </a:xfrm>
          <a:prstGeom prst="roundRect">
            <a:avLst>
              <a:gd name="adj" fmla="val 8502"/>
            </a:avLst>
          </a:prstGeom>
          <a:noFill/>
          <a:ln w="9525">
            <a:solidFill>
              <a:schemeClr val="bg1">
                <a:lumMod val="85000"/>
              </a:schemeClr>
            </a:solidFill>
            <a:prstDash val="solid"/>
          </a:ln>
        </p:spPr>
        <p:style>
          <a:lnRef idx="2">
            <a:schemeClr val="accent3"/>
          </a:lnRef>
          <a:fillRef idx="1">
            <a:schemeClr val="lt1"/>
          </a:fillRef>
          <a:effectRef idx="0">
            <a:schemeClr val="accent3"/>
          </a:effectRef>
          <a:fontRef idx="minor">
            <a:schemeClr val="dk1"/>
          </a:fontRef>
        </p:style>
        <p:txBody>
          <a:bodyPr lIns="128016" tIns="64008" rIns="128016" bIns="640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kumimoji="1" lang="ja-JP" altLang="en-US" dirty="0"/>
              <a:t>大阪スマートシティ戦略</a:t>
            </a:r>
            <a:r>
              <a:rPr kumimoji="1" lang="en-US" altLang="ja-JP" dirty="0"/>
              <a:t>ver.1.0</a:t>
            </a:r>
            <a:r>
              <a:rPr kumimoji="1" lang="ja-JP" altLang="en-US" dirty="0"/>
              <a:t>の概要（</a:t>
            </a:r>
            <a:r>
              <a:rPr lang="ja-JP" altLang="en-US" dirty="0"/>
              <a:t>４</a:t>
            </a:r>
            <a:r>
              <a:rPr kumimoji="1" lang="ja-JP" altLang="en-US" dirty="0"/>
              <a:t>）</a:t>
            </a:r>
          </a:p>
        </p:txBody>
      </p:sp>
      <p:sp>
        <p:nvSpPr>
          <p:cNvPr id="4"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2" name="テキスト プレースホルダー 4">
            <a:extLst>
              <a:ext uri="{FF2B5EF4-FFF2-40B4-BE49-F238E27FC236}">
                <a16:creationId xmlns:a16="http://schemas.microsoft.com/office/drawing/2014/main" id="{5A885CD8-DCE8-4DB1-8FAC-630AC0ED8302}"/>
              </a:ext>
            </a:extLst>
          </p:cNvPr>
          <p:cNvSpPr>
            <a:spLocks noGrp="1"/>
          </p:cNvSpPr>
          <p:nvPr>
            <p:ph type="body" sz="quarter" idx="13"/>
          </p:nvPr>
        </p:nvSpPr>
        <p:spPr/>
        <p:txBody>
          <a:bodyPr>
            <a:normAutofit/>
          </a:bodyPr>
          <a:lstStyle/>
          <a:p>
            <a:r>
              <a:rPr lang="ja-JP" altLang="en-US" dirty="0"/>
              <a:t>序章　大阪スマートシティ戦略について</a:t>
            </a:r>
          </a:p>
        </p:txBody>
      </p:sp>
      <p:pic>
        <p:nvPicPr>
          <p:cNvPr id="12" name="図 11"/>
          <p:cNvPicPr/>
          <p:nvPr/>
        </p:nvPicPr>
        <p:blipFill>
          <a:blip r:embed="rId3">
            <a:extLst>
              <a:ext uri="{28A0092B-C50C-407E-A947-70E740481C1C}">
                <a14:useLocalDpi xmlns:a14="http://schemas.microsoft.com/office/drawing/2010/main"/>
              </a:ext>
            </a:extLst>
          </a:blip>
          <a:stretch>
            <a:fillRect/>
          </a:stretch>
        </p:blipFill>
        <p:spPr>
          <a:xfrm>
            <a:off x="277" y="4153674"/>
            <a:ext cx="4635062" cy="2457450"/>
          </a:xfrm>
          <a:prstGeom prst="rect">
            <a:avLst/>
          </a:prstGeom>
        </p:spPr>
      </p:pic>
      <p:sp>
        <p:nvSpPr>
          <p:cNvPr id="13" name="角丸四角形 12"/>
          <p:cNvSpPr/>
          <p:nvPr/>
        </p:nvSpPr>
        <p:spPr>
          <a:xfrm>
            <a:off x="81014" y="848943"/>
            <a:ext cx="4500000" cy="3306498"/>
          </a:xfrm>
          <a:prstGeom prst="roundRect">
            <a:avLst>
              <a:gd name="adj" fmla="val 7510"/>
            </a:avLst>
          </a:prstGeom>
          <a:noFill/>
          <a:ln w="9525">
            <a:solidFill>
              <a:schemeClr val="bg1">
                <a:lumMod val="85000"/>
              </a:schemeClr>
            </a:solidFill>
            <a:prstDash val="solid"/>
          </a:ln>
        </p:spPr>
        <p:style>
          <a:lnRef idx="2">
            <a:schemeClr val="accent3"/>
          </a:lnRef>
          <a:fillRef idx="1">
            <a:schemeClr val="lt1"/>
          </a:fillRef>
          <a:effectRef idx="0">
            <a:schemeClr val="accent3"/>
          </a:effectRef>
          <a:fontRef idx="minor">
            <a:schemeClr val="dk1"/>
          </a:fontRef>
        </p:style>
        <p:txBody>
          <a:bodyPr lIns="128016" tIns="64008" rIns="128016" bIns="640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4" name="正方形/長方形 13"/>
          <p:cNvSpPr/>
          <p:nvPr/>
        </p:nvSpPr>
        <p:spPr>
          <a:xfrm>
            <a:off x="193073" y="691275"/>
            <a:ext cx="2122697" cy="33855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推進体制</a:t>
            </a:r>
            <a:endPar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p:cNvSpPr/>
          <p:nvPr/>
        </p:nvSpPr>
        <p:spPr>
          <a:xfrm>
            <a:off x="157074" y="3424295"/>
            <a:ext cx="2268000" cy="226591"/>
          </a:xfrm>
          <a:prstGeom prst="rect">
            <a:avLst/>
          </a:prstGeom>
          <a:noFill/>
        </p:spPr>
        <p:txBody>
          <a:bodyPr wrap="square" lIns="36000" tIns="36000" rIns="36000" bIns="36000">
            <a:sp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大阪府・大阪市の実行体制</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a:xfrm>
            <a:off x="411313" y="3590386"/>
            <a:ext cx="3996000" cy="472813"/>
          </a:xfrm>
          <a:prstGeom prst="rect">
            <a:avLst/>
          </a:prstGeom>
        </p:spPr>
        <p:txBody>
          <a:bodyPr wrap="square" lIns="36000" tIns="36000" rIns="36000" bIns="36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大阪府スマートシティ戦略部・大阪市</a:t>
            </a:r>
            <a:r>
              <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戦略室を中心に、</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全庁的な実行体制を構築</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正方形/長方形 23"/>
          <p:cNvSpPr/>
          <p:nvPr/>
        </p:nvSpPr>
        <p:spPr>
          <a:xfrm>
            <a:off x="157074" y="2530661"/>
            <a:ext cx="972000" cy="226591"/>
          </a:xfrm>
          <a:prstGeom prst="rect">
            <a:avLst/>
          </a:prstGeom>
          <a:noFill/>
        </p:spPr>
        <p:txBody>
          <a:bodyPr wrap="square" lIns="36000" tIns="36000" rIns="36000" bIns="36000" anchor="ctr" anchorCtr="0">
            <a:sp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推進基盤</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正方形/長方形 24"/>
          <p:cNvSpPr/>
          <p:nvPr/>
        </p:nvSpPr>
        <p:spPr>
          <a:xfrm>
            <a:off x="411313" y="2710578"/>
            <a:ext cx="3989073" cy="672867"/>
          </a:xfrm>
          <a:prstGeom prst="rect">
            <a:avLst/>
          </a:prstGeom>
        </p:spPr>
        <p:txBody>
          <a:bodyPr wrap="square" lIns="36000" tIns="36000" rIns="36000" bIns="36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大阪府・大阪市と府内市町村で組織する大阪市町村</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スマートシティ推進連絡会議（</a:t>
            </a:r>
            <a:r>
              <a:rPr kumimoji="0" lang="en-US" altLang="ja-JP" sz="13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GovTech</a:t>
            </a: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大阪）を軸に、企業やシビックテック、大学等と連携</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大かっこ 25"/>
          <p:cNvSpPr/>
          <p:nvPr/>
        </p:nvSpPr>
        <p:spPr>
          <a:xfrm>
            <a:off x="193074" y="3414135"/>
            <a:ext cx="2196000" cy="2160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27" name="大かっこ 26"/>
          <p:cNvSpPr/>
          <p:nvPr/>
        </p:nvSpPr>
        <p:spPr>
          <a:xfrm>
            <a:off x="211074" y="2525796"/>
            <a:ext cx="864000" cy="2160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28" name="大かっこ 27"/>
          <p:cNvSpPr/>
          <p:nvPr/>
        </p:nvSpPr>
        <p:spPr>
          <a:xfrm>
            <a:off x="211436" y="1089514"/>
            <a:ext cx="1980000" cy="2160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29" name="正方形/長方形 28"/>
          <p:cNvSpPr/>
          <p:nvPr/>
        </p:nvSpPr>
        <p:spPr>
          <a:xfrm>
            <a:off x="157436" y="1099674"/>
            <a:ext cx="2088000" cy="226591"/>
          </a:xfrm>
          <a:prstGeom prst="rect">
            <a:avLst/>
          </a:prstGeom>
          <a:noFill/>
        </p:spPr>
        <p:txBody>
          <a:bodyPr wrap="square" lIns="36000" tIns="36000" rIns="36000" bIns="36000">
            <a:sp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各主体に期待される役割</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p:cNvSpPr/>
          <p:nvPr/>
        </p:nvSpPr>
        <p:spPr>
          <a:xfrm>
            <a:off x="411313" y="1308284"/>
            <a:ext cx="4013009" cy="1175569"/>
          </a:xfrm>
          <a:prstGeom prst="rect">
            <a:avLst/>
          </a:prstGeom>
        </p:spPr>
        <p:txBody>
          <a:bodyPr wrap="square" lIns="36000" tIns="36000" rIns="36000" bIns="3600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大阪府・大阪市：戦略全体の推進役／自らも取組み</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市町村：実証・実装の推進基盤の核</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府民・市民：実証・実装への参画／行動変容にも期待</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企業等：実証・実装への参画・サポート</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大学等：実証・実装のサポート／大阪府・大阪市との共創</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1" name="図 30"/>
          <p:cNvPicPr>
            <a:picLocks noChangeAspect="1"/>
          </p:cNvPicPr>
          <p:nvPr/>
        </p:nvPicPr>
        <p:blipFill>
          <a:blip r:embed="rId4"/>
          <a:stretch>
            <a:fillRect/>
          </a:stretch>
        </p:blipFill>
        <p:spPr>
          <a:xfrm>
            <a:off x="4789886" y="3459377"/>
            <a:ext cx="4199567" cy="3145545"/>
          </a:xfrm>
          <a:prstGeom prst="rect">
            <a:avLst/>
          </a:prstGeom>
        </p:spPr>
      </p:pic>
      <p:sp>
        <p:nvSpPr>
          <p:cNvPr id="33" name="テキスト ボックス 32"/>
          <p:cNvSpPr txBox="1"/>
          <p:nvPr/>
        </p:nvSpPr>
        <p:spPr>
          <a:xfrm>
            <a:off x="5692248" y="6596390"/>
            <a:ext cx="2352431"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スケジュールのイメージ</a:t>
            </a:r>
          </a:p>
        </p:txBody>
      </p:sp>
      <p:sp>
        <p:nvSpPr>
          <p:cNvPr id="34" name="テキスト ボックス 33"/>
          <p:cNvSpPr txBox="1"/>
          <p:nvPr/>
        </p:nvSpPr>
        <p:spPr>
          <a:xfrm>
            <a:off x="1200867" y="6596390"/>
            <a:ext cx="2352431"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戦略の推進基盤</a:t>
            </a:r>
          </a:p>
        </p:txBody>
      </p:sp>
      <p:sp>
        <p:nvSpPr>
          <p:cNvPr id="35" name="正方形/長方形 34"/>
          <p:cNvSpPr/>
          <p:nvPr/>
        </p:nvSpPr>
        <p:spPr>
          <a:xfrm>
            <a:off x="4922047" y="704970"/>
            <a:ext cx="2122697" cy="33855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スケジュール</a:t>
            </a:r>
            <a:endPar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正方形/長方形 36"/>
          <p:cNvSpPr/>
          <p:nvPr/>
        </p:nvSpPr>
        <p:spPr>
          <a:xfrm>
            <a:off x="4909169" y="1207840"/>
            <a:ext cx="4013009" cy="1873196"/>
          </a:xfrm>
          <a:prstGeom prst="rect">
            <a:avLst/>
          </a:prstGeom>
        </p:spPr>
        <p:txBody>
          <a:bodyPr wrap="square" lIns="36000" tIns="36000" rIns="36000" bIns="3600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本戦略の対象期間は、大阪・関西万博の開催年である</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年頃をめどとし、３つのフェーズに分けて、行政</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から都市</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0" lang="ja-JP" altLang="en-US"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へと</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進化を図り、「大阪モデル」のスマートシティの基盤の確立をめざす。</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将来像として、</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年大阪・関西万博の開催以降、万博のレガシーと「大阪モデル」のスマートシティ確立の相乗効果により、最先端技術の都市への実装を大阪が先導する未来社会を実現する。</a:t>
            </a:r>
          </a:p>
        </p:txBody>
      </p:sp>
    </p:spTree>
    <p:extLst>
      <p:ext uri="{BB962C8B-B14F-4D97-AF65-F5344CB8AC3E}">
        <p14:creationId xmlns:p14="http://schemas.microsoft.com/office/powerpoint/2010/main" val="5006726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kumimoji="1" lang="ja-JP" altLang="en-US" sz="3600" dirty="0"/>
              <a:t>スマートシティ</a:t>
            </a:r>
            <a:r>
              <a:rPr lang="ja-JP" altLang="en-US" sz="3600" dirty="0"/>
              <a:t>展開</a:t>
            </a:r>
            <a:r>
              <a:rPr kumimoji="1" lang="ja-JP" altLang="en-US" sz="3600" dirty="0"/>
              <a:t>エリアでの取組み</a:t>
            </a:r>
          </a:p>
        </p:txBody>
      </p: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89</a:t>
            </a:fld>
            <a:endParaRPr kumimoji="1" lang="ja-JP" altLang="en-US"/>
          </a:p>
        </p:txBody>
      </p:sp>
    </p:spTree>
    <p:extLst>
      <p:ext uri="{BB962C8B-B14F-4D97-AF65-F5344CB8AC3E}">
        <p14:creationId xmlns:p14="http://schemas.microsoft.com/office/powerpoint/2010/main" val="19487609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F116F9A-032E-4421-A749-765FB020653A}"/>
              </a:ext>
            </a:extLst>
          </p:cNvPr>
          <p:cNvPicPr>
            <a:picLocks noChangeAspect="1"/>
          </p:cNvPicPr>
          <p:nvPr/>
        </p:nvPicPr>
        <p:blipFill>
          <a:blip r:embed="rId2">
            <a:duotone>
              <a:schemeClr val="accent5">
                <a:shade val="45000"/>
                <a:satMod val="135000"/>
              </a:schemeClr>
              <a:prstClr val="white"/>
            </a:duotone>
          </a:blip>
          <a:stretch>
            <a:fillRect/>
          </a:stretch>
        </p:blipFill>
        <p:spPr>
          <a:xfrm>
            <a:off x="2575842" y="2557649"/>
            <a:ext cx="2317971" cy="2454322"/>
          </a:xfrm>
          <a:prstGeom prst="rect">
            <a:avLst/>
          </a:prstGeom>
        </p:spPr>
      </p:pic>
      <p:sp>
        <p:nvSpPr>
          <p:cNvPr id="2" name="タイトル 1">
            <a:extLst>
              <a:ext uri="{FF2B5EF4-FFF2-40B4-BE49-F238E27FC236}">
                <a16:creationId xmlns:a16="http://schemas.microsoft.com/office/drawing/2014/main" id="{D4501D73-DFA3-40A8-B282-953EA3CFC651}"/>
              </a:ext>
            </a:extLst>
          </p:cNvPr>
          <p:cNvSpPr>
            <a:spLocks noGrp="1"/>
          </p:cNvSpPr>
          <p:nvPr>
            <p:ph type="title"/>
          </p:nvPr>
        </p:nvSpPr>
        <p:spPr/>
        <p:txBody>
          <a:bodyPr/>
          <a:lstStyle/>
          <a:p>
            <a:r>
              <a:rPr kumimoji="1" lang="ja-JP" altLang="en-US" dirty="0"/>
              <a:t>スマートシティ</a:t>
            </a:r>
            <a:r>
              <a:rPr lang="ja-JP" altLang="en-US" dirty="0"/>
              <a:t>展開</a:t>
            </a:r>
            <a:r>
              <a:rPr kumimoji="1" lang="ja-JP" altLang="en-US" dirty="0"/>
              <a:t>エリア</a:t>
            </a:r>
          </a:p>
        </p:txBody>
      </p:sp>
      <p:sp>
        <p:nvSpPr>
          <p:cNvPr id="4" name="スライド番号プレースホルダー 3">
            <a:extLst>
              <a:ext uri="{FF2B5EF4-FFF2-40B4-BE49-F238E27FC236}">
                <a16:creationId xmlns:a16="http://schemas.microsoft.com/office/drawing/2014/main" id="{65E1404B-4DEA-413B-8B2C-B77558CC5493}"/>
              </a:ext>
            </a:extLst>
          </p:cNvPr>
          <p:cNvSpPr>
            <a:spLocks noGrp="1"/>
          </p:cNvSpPr>
          <p:nvPr>
            <p:ph type="sldNum" sz="quarter" idx="12"/>
          </p:nvPr>
        </p:nvSpPr>
        <p:spPr>
          <a:xfrm>
            <a:off x="6970177" y="64818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5" name="テキスト プレースホルダー 4">
            <a:extLst>
              <a:ext uri="{FF2B5EF4-FFF2-40B4-BE49-F238E27FC236}">
                <a16:creationId xmlns:a16="http://schemas.microsoft.com/office/drawing/2014/main" id="{2EE0D097-0691-45AF-A730-24F36C4201CF}"/>
              </a:ext>
            </a:extLst>
          </p:cNvPr>
          <p:cNvSpPr>
            <a:spLocks noGrp="1"/>
          </p:cNvSpPr>
          <p:nvPr>
            <p:ph type="body" sz="quarter" idx="13"/>
          </p:nvPr>
        </p:nvSpPr>
        <p:spPr/>
        <p:txBody>
          <a:bodyPr/>
          <a:lstStyle/>
          <a:p>
            <a:r>
              <a:rPr lang="ja-JP" altLang="en-US" dirty="0"/>
              <a:t>第３章　今後の取組み方針</a:t>
            </a:r>
          </a:p>
        </p:txBody>
      </p:sp>
      <p:pic>
        <p:nvPicPr>
          <p:cNvPr id="6" name="図 5">
            <a:extLst>
              <a:ext uri="{FF2B5EF4-FFF2-40B4-BE49-F238E27FC236}">
                <a16:creationId xmlns:a16="http://schemas.microsoft.com/office/drawing/2014/main" id="{91829336-2141-4CBB-B5EA-E68D02005BD4}"/>
              </a:ext>
            </a:extLst>
          </p:cNvPr>
          <p:cNvPicPr>
            <a:picLocks noChangeAspect="1"/>
          </p:cNvPicPr>
          <p:nvPr/>
        </p:nvPicPr>
        <p:blipFill rotWithShape="1">
          <a:blip r:embed="rId3" cstate="hqprint">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4998720" y="1993527"/>
            <a:ext cx="2876376" cy="3507475"/>
          </a:xfrm>
          <a:prstGeom prst="rect">
            <a:avLst/>
          </a:prstGeom>
        </p:spPr>
      </p:pic>
      <p:cxnSp>
        <p:nvCxnSpPr>
          <p:cNvPr id="8" name="直線コネクタ 7">
            <a:extLst>
              <a:ext uri="{FF2B5EF4-FFF2-40B4-BE49-F238E27FC236}">
                <a16:creationId xmlns:a16="http://schemas.microsoft.com/office/drawing/2014/main" id="{28DE2E2D-9CC9-4101-9EAF-570DED0C3E31}"/>
              </a:ext>
            </a:extLst>
          </p:cNvPr>
          <p:cNvCxnSpPr>
            <a:cxnSpLocks/>
          </p:cNvCxnSpPr>
          <p:nvPr/>
        </p:nvCxnSpPr>
        <p:spPr>
          <a:xfrm>
            <a:off x="4264410" y="2710566"/>
            <a:ext cx="1978508" cy="77651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94D21A48-AD35-4A46-8396-88C75E9D5729}"/>
              </a:ext>
            </a:extLst>
          </p:cNvPr>
          <p:cNvCxnSpPr>
            <a:cxnSpLocks/>
          </p:cNvCxnSpPr>
          <p:nvPr/>
        </p:nvCxnSpPr>
        <p:spPr>
          <a:xfrm flipV="1">
            <a:off x="4286563" y="3971499"/>
            <a:ext cx="1939051" cy="717560"/>
          </a:xfrm>
          <a:prstGeom prst="line">
            <a:avLst/>
          </a:prstGeom>
        </p:spPr>
        <p:style>
          <a:lnRef idx="1">
            <a:schemeClr val="accent1"/>
          </a:lnRef>
          <a:fillRef idx="0">
            <a:schemeClr val="accent1"/>
          </a:fillRef>
          <a:effectRef idx="0">
            <a:schemeClr val="accent1"/>
          </a:effectRef>
          <a:fontRef idx="minor">
            <a:schemeClr val="tx1"/>
          </a:fontRef>
        </p:style>
      </p:cxnSp>
      <p:sp>
        <p:nvSpPr>
          <p:cNvPr id="10" name="吹き出し: 折線 (枠付き、強調線付き) 9">
            <a:extLst>
              <a:ext uri="{FF2B5EF4-FFF2-40B4-BE49-F238E27FC236}">
                <a16:creationId xmlns:a16="http://schemas.microsoft.com/office/drawing/2014/main" id="{4EF19380-1F76-4B99-8EC6-6F3737D7517E}"/>
              </a:ext>
            </a:extLst>
          </p:cNvPr>
          <p:cNvSpPr/>
          <p:nvPr/>
        </p:nvSpPr>
        <p:spPr>
          <a:xfrm>
            <a:off x="3950103" y="953246"/>
            <a:ext cx="1980000" cy="1170000"/>
          </a:xfrm>
          <a:prstGeom prst="accentBorderCallout2">
            <a:avLst>
              <a:gd name="adj1" fmla="val 18750"/>
              <a:gd name="adj2" fmla="val -8333"/>
              <a:gd name="adj3" fmla="val 18750"/>
              <a:gd name="adj4" fmla="val -16667"/>
              <a:gd name="adj5" fmla="val 187313"/>
              <a:gd name="adj6" fmla="val -7650"/>
            </a:avLst>
          </a:prstGeom>
          <a:ln>
            <a:tailEnd type="ova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 name="吹き出し: 折線 (枠付き、強調線付き) 10">
            <a:extLst>
              <a:ext uri="{FF2B5EF4-FFF2-40B4-BE49-F238E27FC236}">
                <a16:creationId xmlns:a16="http://schemas.microsoft.com/office/drawing/2014/main" id="{3C78C650-8AF8-486A-AE3D-5A30CDAD8417}"/>
              </a:ext>
            </a:extLst>
          </p:cNvPr>
          <p:cNvSpPr/>
          <p:nvPr/>
        </p:nvSpPr>
        <p:spPr>
          <a:xfrm flipH="1">
            <a:off x="126607" y="2334015"/>
            <a:ext cx="1980000" cy="1170000"/>
          </a:xfrm>
          <a:prstGeom prst="accentBorderCallout2">
            <a:avLst>
              <a:gd name="adj1" fmla="val 18750"/>
              <a:gd name="adj2" fmla="val -8333"/>
              <a:gd name="adj3" fmla="val 18750"/>
              <a:gd name="adj4" fmla="val -16667"/>
              <a:gd name="adj5" fmla="val 91195"/>
              <a:gd name="adj6" fmla="val -86432"/>
            </a:avLst>
          </a:prstGeom>
          <a:ln>
            <a:tailEnd type="ova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2" name="テキスト ボックス 11">
            <a:extLst>
              <a:ext uri="{FF2B5EF4-FFF2-40B4-BE49-F238E27FC236}">
                <a16:creationId xmlns:a16="http://schemas.microsoft.com/office/drawing/2014/main" id="{096257E6-B8A0-49C2-B0FE-1B7346CFF1BF}"/>
              </a:ext>
            </a:extLst>
          </p:cNvPr>
          <p:cNvSpPr txBox="1"/>
          <p:nvPr/>
        </p:nvSpPr>
        <p:spPr>
          <a:xfrm>
            <a:off x="3936510" y="1010221"/>
            <a:ext cx="80021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新大阪</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3" name="吹き出し: 折線 (枠付き、強調線付き) 12">
            <a:extLst>
              <a:ext uri="{FF2B5EF4-FFF2-40B4-BE49-F238E27FC236}">
                <a16:creationId xmlns:a16="http://schemas.microsoft.com/office/drawing/2014/main" id="{4A951871-8934-4203-82CB-8CEECB39FB94}"/>
              </a:ext>
            </a:extLst>
          </p:cNvPr>
          <p:cNvSpPr/>
          <p:nvPr/>
        </p:nvSpPr>
        <p:spPr>
          <a:xfrm flipH="1">
            <a:off x="126607" y="3842143"/>
            <a:ext cx="1980000" cy="1170000"/>
          </a:xfrm>
          <a:prstGeom prst="accentBorderCallout2">
            <a:avLst>
              <a:gd name="adj1" fmla="val 18750"/>
              <a:gd name="adj2" fmla="val -8333"/>
              <a:gd name="adj3" fmla="val 18750"/>
              <a:gd name="adj4" fmla="val -16667"/>
              <a:gd name="adj5" fmla="val 17668"/>
              <a:gd name="adj6" fmla="val -33267"/>
            </a:avLst>
          </a:prstGeom>
          <a:ln>
            <a:tailEnd type="ova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4" name="吹き出し: 折線 (枠付き、強調線付き) 13">
            <a:extLst>
              <a:ext uri="{FF2B5EF4-FFF2-40B4-BE49-F238E27FC236}">
                <a16:creationId xmlns:a16="http://schemas.microsoft.com/office/drawing/2014/main" id="{A330BB3C-4E54-4B41-A0AE-7CA609E1EDB3}"/>
              </a:ext>
            </a:extLst>
          </p:cNvPr>
          <p:cNvSpPr/>
          <p:nvPr/>
        </p:nvSpPr>
        <p:spPr>
          <a:xfrm flipH="1">
            <a:off x="126607" y="5350271"/>
            <a:ext cx="1980000" cy="1170000"/>
          </a:xfrm>
          <a:prstGeom prst="accentBorderCallout2">
            <a:avLst>
              <a:gd name="adj1" fmla="val 18750"/>
              <a:gd name="adj2" fmla="val -8333"/>
              <a:gd name="adj3" fmla="val 18750"/>
              <a:gd name="adj4" fmla="val -16667"/>
              <a:gd name="adj5" fmla="val -144409"/>
              <a:gd name="adj6" fmla="val -105086"/>
            </a:avLst>
          </a:prstGeom>
          <a:ln>
            <a:tailEnd type="ova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Meiryo UI"/>
              <a:ea typeface="Meiryo UI"/>
              <a:cs typeface="+mn-cs"/>
            </a:endParaRPr>
          </a:p>
        </p:txBody>
      </p:sp>
      <p:sp>
        <p:nvSpPr>
          <p:cNvPr id="15" name="吹き出し: 折線 (枠付き、強調線付き) 14">
            <a:extLst>
              <a:ext uri="{FF2B5EF4-FFF2-40B4-BE49-F238E27FC236}">
                <a16:creationId xmlns:a16="http://schemas.microsoft.com/office/drawing/2014/main" id="{DFDC20CB-0A98-4C1B-9BCE-3797744C940A}"/>
              </a:ext>
            </a:extLst>
          </p:cNvPr>
          <p:cNvSpPr/>
          <p:nvPr/>
        </p:nvSpPr>
        <p:spPr>
          <a:xfrm>
            <a:off x="7047577" y="1027388"/>
            <a:ext cx="1980000" cy="1168589"/>
          </a:xfrm>
          <a:prstGeom prst="accentBorderCallout2">
            <a:avLst>
              <a:gd name="adj1" fmla="val 18750"/>
              <a:gd name="adj2" fmla="val -8333"/>
              <a:gd name="adj3" fmla="val 18750"/>
              <a:gd name="adj4" fmla="val -16667"/>
              <a:gd name="adj5" fmla="val 143631"/>
              <a:gd name="adj6" fmla="val -34733"/>
            </a:avLst>
          </a:prstGeom>
          <a:ln>
            <a:tailEnd type="ova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 name="吹き出し: 折線 (枠付き、強調線付き) 15">
            <a:extLst>
              <a:ext uri="{FF2B5EF4-FFF2-40B4-BE49-F238E27FC236}">
                <a16:creationId xmlns:a16="http://schemas.microsoft.com/office/drawing/2014/main" id="{5D85C913-61B5-4550-8409-4BC32F1D6CBD}"/>
              </a:ext>
            </a:extLst>
          </p:cNvPr>
          <p:cNvSpPr/>
          <p:nvPr/>
        </p:nvSpPr>
        <p:spPr>
          <a:xfrm flipH="1">
            <a:off x="3838073" y="5570677"/>
            <a:ext cx="1980000" cy="1170000"/>
          </a:xfrm>
          <a:prstGeom prst="accentBorderCallout2">
            <a:avLst>
              <a:gd name="adj1" fmla="val 18750"/>
              <a:gd name="adj2" fmla="val -8333"/>
              <a:gd name="adj3" fmla="val 18750"/>
              <a:gd name="adj4" fmla="val -16667"/>
              <a:gd name="adj5" fmla="val -89308"/>
              <a:gd name="adj6" fmla="val -30466"/>
            </a:avLst>
          </a:prstGeom>
          <a:ln>
            <a:tailEnd type="ova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7" name="四角形: 角を丸くする 16">
            <a:extLst>
              <a:ext uri="{FF2B5EF4-FFF2-40B4-BE49-F238E27FC236}">
                <a16:creationId xmlns:a16="http://schemas.microsoft.com/office/drawing/2014/main" id="{325F349C-15A1-46AA-AB77-5662033C029C}"/>
              </a:ext>
            </a:extLst>
          </p:cNvPr>
          <p:cNvSpPr/>
          <p:nvPr/>
        </p:nvSpPr>
        <p:spPr>
          <a:xfrm>
            <a:off x="126607" y="3577630"/>
            <a:ext cx="1440000" cy="232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スーパーシティ</a:t>
            </a:r>
          </a:p>
        </p:txBody>
      </p:sp>
      <p:sp>
        <p:nvSpPr>
          <p:cNvPr id="18" name="四角形: 角を丸くする 17">
            <a:extLst>
              <a:ext uri="{FF2B5EF4-FFF2-40B4-BE49-F238E27FC236}">
                <a16:creationId xmlns:a16="http://schemas.microsoft.com/office/drawing/2014/main" id="{3A2A26EE-B70D-433D-987A-E9B7A7FEBD09}"/>
              </a:ext>
            </a:extLst>
          </p:cNvPr>
          <p:cNvSpPr/>
          <p:nvPr/>
        </p:nvSpPr>
        <p:spPr>
          <a:xfrm>
            <a:off x="126607" y="2062661"/>
            <a:ext cx="1440000" cy="232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スーパーシティ</a:t>
            </a:r>
          </a:p>
        </p:txBody>
      </p:sp>
      <p:sp>
        <p:nvSpPr>
          <p:cNvPr id="19" name="四角形: 角を丸くする 18">
            <a:extLst>
              <a:ext uri="{FF2B5EF4-FFF2-40B4-BE49-F238E27FC236}">
                <a16:creationId xmlns:a16="http://schemas.microsoft.com/office/drawing/2014/main" id="{00900C01-C632-4CF1-B9F6-1A682E52943B}"/>
              </a:ext>
            </a:extLst>
          </p:cNvPr>
          <p:cNvSpPr/>
          <p:nvPr/>
        </p:nvSpPr>
        <p:spPr>
          <a:xfrm>
            <a:off x="7047577" y="745986"/>
            <a:ext cx="1719523" cy="23201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Meiryo UI"/>
                <a:ea typeface="Meiryo UI"/>
                <a:cs typeface="+mn-cs"/>
              </a:rPr>
              <a:t>OSPF</a:t>
            </a: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プロジェクト</a:t>
            </a:r>
          </a:p>
        </p:txBody>
      </p:sp>
      <p:sp>
        <p:nvSpPr>
          <p:cNvPr id="22" name="テキスト ボックス 21">
            <a:extLst>
              <a:ext uri="{FF2B5EF4-FFF2-40B4-BE49-F238E27FC236}">
                <a16:creationId xmlns:a16="http://schemas.microsoft.com/office/drawing/2014/main" id="{0ED5B245-BDBA-4B6A-A72A-15087D261B72}"/>
              </a:ext>
            </a:extLst>
          </p:cNvPr>
          <p:cNvSpPr txBox="1"/>
          <p:nvPr/>
        </p:nvSpPr>
        <p:spPr>
          <a:xfrm>
            <a:off x="88022" y="3957808"/>
            <a:ext cx="156966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Meiryo UI"/>
                <a:ea typeface="Meiryo UI"/>
                <a:cs typeface="+mn-cs"/>
              </a:rPr>
              <a:t>【</a:t>
            </a:r>
            <a:r>
              <a:rPr kumimoji="1" lang="ja-JP" altLang="en-US" sz="1200" b="1" i="0" u="none" strike="noStrike" kern="1200" cap="none" spc="0" normalizeH="0" baseline="0" noProof="0" dirty="0">
                <a:ln>
                  <a:noFill/>
                </a:ln>
                <a:effectLst/>
                <a:uLnTx/>
                <a:uFillTx/>
                <a:latin typeface="Meiryo UI"/>
                <a:ea typeface="Meiryo UI"/>
                <a:cs typeface="+mn-cs"/>
              </a:rPr>
              <a:t>夢洲（万博会場）</a:t>
            </a:r>
            <a:r>
              <a:rPr kumimoji="1" lang="en-US" altLang="ja-JP" sz="1200" b="1" i="0" u="none" strike="noStrike" kern="1200" cap="none" spc="0" normalizeH="0" baseline="0" noProof="0" dirty="0">
                <a:ln>
                  <a:noFill/>
                </a:ln>
                <a:effectLst/>
                <a:uLnTx/>
                <a:uFillTx/>
                <a:latin typeface="Meiryo UI"/>
                <a:ea typeface="Meiryo UI"/>
                <a:cs typeface="+mn-cs"/>
              </a:rPr>
              <a:t>】</a:t>
            </a:r>
            <a:endParaRPr kumimoji="1" lang="ja-JP" altLang="en-US" sz="1200" b="1" i="0" u="none" strike="noStrike" kern="1200" cap="none" spc="0" normalizeH="0" baseline="0" noProof="0" dirty="0">
              <a:ln>
                <a:noFill/>
              </a:ln>
              <a:effectLst/>
              <a:uLnTx/>
              <a:uFillTx/>
              <a:latin typeface="Meiryo UI"/>
              <a:ea typeface="Meiryo UI"/>
              <a:cs typeface="+mn-cs"/>
            </a:endParaRPr>
          </a:p>
        </p:txBody>
      </p:sp>
      <p:sp>
        <p:nvSpPr>
          <p:cNvPr id="23" name="テキスト ボックス 22">
            <a:extLst>
              <a:ext uri="{FF2B5EF4-FFF2-40B4-BE49-F238E27FC236}">
                <a16:creationId xmlns:a16="http://schemas.microsoft.com/office/drawing/2014/main" id="{66949543-91D9-4335-A6B4-E775CBFFDA24}"/>
              </a:ext>
            </a:extLst>
          </p:cNvPr>
          <p:cNvSpPr txBox="1"/>
          <p:nvPr/>
        </p:nvSpPr>
        <p:spPr>
          <a:xfrm>
            <a:off x="95945" y="2311117"/>
            <a:ext cx="113364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うめ</a:t>
            </a:r>
            <a:r>
              <a:rPr kumimoji="1" lang="ja-JP" altLang="en-US" sz="1200" b="1" i="0" u="none" strike="noStrike" kern="1200" cap="none" spc="0" normalizeH="0" baseline="0" noProof="0" dirty="0" smtClean="0">
                <a:ln>
                  <a:noFill/>
                </a:ln>
                <a:solidFill>
                  <a:prstClr val="black"/>
                </a:solidFill>
                <a:effectLst/>
                <a:uLnTx/>
                <a:uFillTx/>
                <a:latin typeface="Meiryo UI"/>
                <a:ea typeface="Meiryo UI"/>
                <a:cs typeface="+mn-cs"/>
              </a:rPr>
              <a:t>きた２期</a:t>
            </a:r>
            <a:r>
              <a:rPr kumimoji="1" lang="en-US" altLang="ja-JP" sz="1200" b="1" i="0" u="none" strike="noStrike" kern="1200" cap="none" spc="0" normalizeH="0" baseline="0" noProof="0" dirty="0" smtClean="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テキスト ボックス 23">
            <a:extLst>
              <a:ext uri="{FF2B5EF4-FFF2-40B4-BE49-F238E27FC236}">
                <a16:creationId xmlns:a16="http://schemas.microsoft.com/office/drawing/2014/main" id="{ECF46C3D-6D88-4725-AA58-CF4C97079171}"/>
              </a:ext>
            </a:extLst>
          </p:cNvPr>
          <p:cNvSpPr txBox="1"/>
          <p:nvPr/>
        </p:nvSpPr>
        <p:spPr>
          <a:xfrm>
            <a:off x="88022" y="5381249"/>
            <a:ext cx="172354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Meiryo UI"/>
                <a:ea typeface="Meiryo UI"/>
                <a:cs typeface="+mn-cs"/>
              </a:rPr>
              <a:t>【</a:t>
            </a:r>
            <a:r>
              <a:rPr kumimoji="1" lang="ja-JP" altLang="en-US" sz="1200" b="1" i="0" u="none" strike="noStrike" kern="1200" cap="none" spc="0" normalizeH="0" baseline="0" noProof="0" dirty="0">
                <a:ln>
                  <a:noFill/>
                </a:ln>
                <a:effectLst/>
                <a:uLnTx/>
                <a:uFillTx/>
                <a:latin typeface="Meiryo UI"/>
                <a:ea typeface="Meiryo UI"/>
                <a:cs typeface="+mn-cs"/>
              </a:rPr>
              <a:t>森之宮</a:t>
            </a:r>
            <a:r>
              <a:rPr kumimoji="1" lang="ja-JP" altLang="en-US" sz="800" b="1" i="0" u="none" strike="noStrike" kern="1200" cap="none" spc="0" normalizeH="0" baseline="0" noProof="0" dirty="0">
                <a:ln>
                  <a:noFill/>
                </a:ln>
                <a:effectLst/>
                <a:uLnTx/>
                <a:uFillTx/>
                <a:latin typeface="Meiryo UI"/>
                <a:ea typeface="Meiryo UI"/>
                <a:cs typeface="+mn-cs"/>
              </a:rPr>
              <a:t>（大阪城東部地区）</a:t>
            </a:r>
            <a:r>
              <a:rPr kumimoji="1" lang="en-US" altLang="ja-JP" sz="1200" b="1" i="0" u="none" strike="noStrike" kern="1200" cap="none" spc="0" normalizeH="0" baseline="0" noProof="0" dirty="0">
                <a:ln>
                  <a:noFill/>
                </a:ln>
                <a:effectLst/>
                <a:uLnTx/>
                <a:uFillTx/>
                <a:latin typeface="Meiryo UI"/>
                <a:ea typeface="Meiryo UI"/>
                <a:cs typeface="+mn-cs"/>
              </a:rPr>
              <a:t>】</a:t>
            </a:r>
            <a:endParaRPr kumimoji="1" lang="ja-JP" altLang="en-US" sz="1200" b="1" i="0" u="none" strike="noStrike" kern="1200" cap="none" spc="0" normalizeH="0" baseline="0" noProof="0" dirty="0">
              <a:ln>
                <a:noFill/>
              </a:ln>
              <a:effectLst/>
              <a:uLnTx/>
              <a:uFillTx/>
              <a:latin typeface="Meiryo UI"/>
              <a:ea typeface="Meiryo UI"/>
              <a:cs typeface="+mn-cs"/>
            </a:endParaRPr>
          </a:p>
        </p:txBody>
      </p:sp>
      <p:sp>
        <p:nvSpPr>
          <p:cNvPr id="25" name="テキスト ボックス 24">
            <a:extLst>
              <a:ext uri="{FF2B5EF4-FFF2-40B4-BE49-F238E27FC236}">
                <a16:creationId xmlns:a16="http://schemas.microsoft.com/office/drawing/2014/main" id="{D904DA85-DDE9-463C-B7C2-B0FA0FC31E30}"/>
              </a:ext>
            </a:extLst>
          </p:cNvPr>
          <p:cNvSpPr txBox="1"/>
          <p:nvPr/>
        </p:nvSpPr>
        <p:spPr>
          <a:xfrm>
            <a:off x="7011607" y="1084363"/>
            <a:ext cx="2092239" cy="261610"/>
          </a:xfrm>
          <a:prstGeom prst="rect">
            <a:avLst/>
          </a:prstGeom>
          <a:noFill/>
        </p:spPr>
        <p:txBody>
          <a:bodyPr wrap="none" rtlCol="0">
            <a:spAutoFit/>
          </a:bodyPr>
          <a:lstStyle/>
          <a:p>
            <a:pPr lvl="0">
              <a:defRPr/>
            </a:pPr>
            <a:r>
              <a:rPr kumimoji="1" lang="en-US" altLang="ja-JP" sz="1100" b="1" i="0" u="none" strike="noStrike" kern="1200" cap="none" spc="0" normalizeH="0" baseline="0" noProof="0" dirty="0">
                <a:ln>
                  <a:noFill/>
                </a:ln>
                <a:solidFill>
                  <a:prstClr val="black"/>
                </a:solidFill>
                <a:effectLst/>
                <a:uLnTx/>
                <a:uFillTx/>
                <a:latin typeface="Meiryo UI"/>
                <a:ea typeface="Meiryo UI"/>
              </a:rPr>
              <a:t>【</a:t>
            </a:r>
            <a:r>
              <a:rPr kumimoji="1" lang="ja-JP" altLang="en-US" sz="1100" b="1" dirty="0">
                <a:solidFill>
                  <a:prstClr val="black"/>
                </a:solidFill>
              </a:rPr>
              <a:t>豊能町コンパクトスマートシティ</a:t>
            </a:r>
            <a:r>
              <a:rPr kumimoji="1" lang="en-US" altLang="ja-JP" sz="1100" b="1" i="0" u="none" strike="noStrike" kern="1200" cap="none" spc="0" normalizeH="0" baseline="0" noProof="0" dirty="0">
                <a:ln>
                  <a:noFill/>
                </a:ln>
                <a:solidFill>
                  <a:prstClr val="black"/>
                </a:solidFill>
                <a:effectLst/>
                <a:uLnTx/>
                <a:uFillTx/>
                <a:latin typeface="Meiryo UI"/>
                <a:ea typeface="Meiryo UI"/>
              </a:rPr>
              <a:t>】</a:t>
            </a:r>
            <a:endParaRPr kumimoji="1" lang="ja-JP" altLang="en-US" sz="1100" b="1" i="0" u="none" strike="noStrike" kern="1200" cap="none" spc="0" normalizeH="0" baseline="0" noProof="0" dirty="0">
              <a:ln>
                <a:noFill/>
              </a:ln>
              <a:solidFill>
                <a:prstClr val="black"/>
              </a:solidFill>
              <a:effectLst/>
              <a:uLnTx/>
              <a:uFillTx/>
              <a:latin typeface="Meiryo UI"/>
              <a:ea typeface="Meiryo UI"/>
            </a:endParaRPr>
          </a:p>
        </p:txBody>
      </p:sp>
      <p:sp>
        <p:nvSpPr>
          <p:cNvPr id="26" name="テキスト ボックス 25">
            <a:extLst>
              <a:ext uri="{FF2B5EF4-FFF2-40B4-BE49-F238E27FC236}">
                <a16:creationId xmlns:a16="http://schemas.microsoft.com/office/drawing/2014/main" id="{4FBC2245-105C-4E1A-8189-3B8BA9FF169F}"/>
              </a:ext>
            </a:extLst>
          </p:cNvPr>
          <p:cNvSpPr txBox="1"/>
          <p:nvPr/>
        </p:nvSpPr>
        <p:spPr>
          <a:xfrm>
            <a:off x="4158391" y="5565321"/>
            <a:ext cx="138211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泉北ニュータウン</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7" name="吹き出し: 折線 (枠付き、強調線付き) 26">
            <a:extLst>
              <a:ext uri="{FF2B5EF4-FFF2-40B4-BE49-F238E27FC236}">
                <a16:creationId xmlns:a16="http://schemas.microsoft.com/office/drawing/2014/main" id="{32F2D768-FD43-442D-A7DF-7A8868509251}"/>
              </a:ext>
            </a:extLst>
          </p:cNvPr>
          <p:cNvSpPr/>
          <p:nvPr/>
        </p:nvSpPr>
        <p:spPr>
          <a:xfrm>
            <a:off x="7047577" y="5155229"/>
            <a:ext cx="1980000" cy="1168589"/>
          </a:xfrm>
          <a:prstGeom prst="accentBorderCallout2">
            <a:avLst>
              <a:gd name="adj1" fmla="val 18750"/>
              <a:gd name="adj2" fmla="val -8333"/>
              <a:gd name="adj3" fmla="val 18750"/>
              <a:gd name="adj4" fmla="val -16667"/>
              <a:gd name="adj5" fmla="val -30351"/>
              <a:gd name="adj6" fmla="val -16639"/>
            </a:avLst>
          </a:prstGeom>
          <a:ln>
            <a:tailEnd type="ova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28" name="吹き出し: 折線 (枠付き、強調線付き) 27">
            <a:extLst>
              <a:ext uri="{FF2B5EF4-FFF2-40B4-BE49-F238E27FC236}">
                <a16:creationId xmlns:a16="http://schemas.microsoft.com/office/drawing/2014/main" id="{A1CF39EB-906E-4E39-B275-E632FD75426D}"/>
              </a:ext>
            </a:extLst>
          </p:cNvPr>
          <p:cNvSpPr/>
          <p:nvPr/>
        </p:nvSpPr>
        <p:spPr>
          <a:xfrm>
            <a:off x="7047577" y="3143829"/>
            <a:ext cx="1980000" cy="1168589"/>
          </a:xfrm>
          <a:prstGeom prst="accentBorderCallout2">
            <a:avLst>
              <a:gd name="adj1" fmla="val 18750"/>
              <a:gd name="adj2" fmla="val -8333"/>
              <a:gd name="adj3" fmla="val 18750"/>
              <a:gd name="adj4" fmla="val -16667"/>
              <a:gd name="adj5" fmla="val 10192"/>
              <a:gd name="adj6" fmla="val -31083"/>
            </a:avLst>
          </a:prstGeom>
          <a:ln>
            <a:tailEnd type="ova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29" name="図 28">
            <a:extLst>
              <a:ext uri="{FF2B5EF4-FFF2-40B4-BE49-F238E27FC236}">
                <a16:creationId xmlns:a16="http://schemas.microsoft.com/office/drawing/2014/main" id="{EE3AA4F1-74C7-4E91-A356-F1DC08E5A3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1991" y="4296411"/>
            <a:ext cx="720000" cy="479743"/>
          </a:xfrm>
          <a:prstGeom prst="rect">
            <a:avLst/>
          </a:prstGeom>
          <a:ln>
            <a:noFill/>
          </a:ln>
          <a:effectLst/>
        </p:spPr>
      </p:pic>
      <p:sp>
        <p:nvSpPr>
          <p:cNvPr id="3" name="テキスト ボックス 2">
            <a:extLst>
              <a:ext uri="{FF2B5EF4-FFF2-40B4-BE49-F238E27FC236}">
                <a16:creationId xmlns:a16="http://schemas.microsoft.com/office/drawing/2014/main" id="{1E721982-563F-4149-9421-315FFE87DEAD}"/>
              </a:ext>
            </a:extLst>
          </p:cNvPr>
          <p:cNvSpPr txBox="1"/>
          <p:nvPr/>
        </p:nvSpPr>
        <p:spPr>
          <a:xfrm>
            <a:off x="917882" y="4199971"/>
            <a:ext cx="1152000" cy="784830"/>
          </a:xfrm>
          <a:prstGeom prst="rect">
            <a:avLst/>
          </a:prstGeom>
          <a:noFill/>
        </p:spPr>
        <p:txBody>
          <a:bodyPr wrap="square" lIns="36000" rIns="36000" rtlCol="0">
            <a:spAutoFit/>
          </a:bodyPr>
          <a:lstStyle/>
          <a:p>
            <a:r>
              <a:rPr kumimoji="1" lang="ja-JP" altLang="en-US" sz="900" dirty="0"/>
              <a:t>大阪・関西万博の会場であり国際観光拠点機能の強化を図る。</a:t>
            </a:r>
            <a:endParaRPr kumimoji="1" lang="en-US" altLang="ja-JP" sz="900" dirty="0"/>
          </a:p>
          <a:p>
            <a:r>
              <a:rPr kumimoji="1" lang="ja-JP" altLang="en-US" sz="900" dirty="0"/>
              <a:t>スーパーシティでは、空飛ぶクルマなど提案</a:t>
            </a:r>
          </a:p>
        </p:txBody>
      </p:sp>
      <p:pic>
        <p:nvPicPr>
          <p:cNvPr id="32" name="図 31">
            <a:extLst>
              <a:ext uri="{FF2B5EF4-FFF2-40B4-BE49-F238E27FC236}">
                <a16:creationId xmlns:a16="http://schemas.microsoft.com/office/drawing/2014/main" id="{A1B021CA-5E0E-4602-91B7-73EBA34E6F23}"/>
              </a:ext>
            </a:extLst>
          </p:cNvPr>
          <p:cNvPicPr>
            <a:picLocks noChangeAspect="1"/>
          </p:cNvPicPr>
          <p:nvPr/>
        </p:nvPicPr>
        <p:blipFill rotWithShape="1">
          <a:blip r:embed="rId5" cstate="email">
            <a:extLst>
              <a:ext uri="{28A0092B-C50C-407E-A947-70E740481C1C}">
                <a14:useLocalDpi xmlns:a14="http://schemas.microsoft.com/office/drawing/2010/main"/>
              </a:ext>
            </a:extLst>
          </a:blip>
          <a:stretch/>
        </p:blipFill>
        <p:spPr>
          <a:xfrm>
            <a:off x="181991" y="2622759"/>
            <a:ext cx="720000" cy="472872"/>
          </a:xfrm>
          <a:prstGeom prst="rect">
            <a:avLst/>
          </a:prstGeom>
          <a:effectLst/>
        </p:spPr>
      </p:pic>
      <p:pic>
        <p:nvPicPr>
          <p:cNvPr id="20" name="図 19">
            <a:extLst>
              <a:ext uri="{FF2B5EF4-FFF2-40B4-BE49-F238E27FC236}">
                <a16:creationId xmlns:a16="http://schemas.microsoft.com/office/drawing/2014/main" id="{CC0E7574-03DB-47D1-8A3B-616741F3043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105066" y="1411045"/>
            <a:ext cx="720000" cy="479493"/>
          </a:xfrm>
          <a:prstGeom prst="rect">
            <a:avLst/>
          </a:prstGeom>
        </p:spPr>
      </p:pic>
      <p:sp>
        <p:nvSpPr>
          <p:cNvPr id="34" name="テキスト ボックス 33">
            <a:extLst>
              <a:ext uri="{FF2B5EF4-FFF2-40B4-BE49-F238E27FC236}">
                <a16:creationId xmlns:a16="http://schemas.microsoft.com/office/drawing/2014/main" id="{E891DA88-6516-4C02-BBF8-F99ED14B6647}"/>
              </a:ext>
            </a:extLst>
          </p:cNvPr>
          <p:cNvSpPr txBox="1"/>
          <p:nvPr/>
        </p:nvSpPr>
        <p:spPr>
          <a:xfrm>
            <a:off x="7011607" y="3218190"/>
            <a:ext cx="646331" cy="276999"/>
          </a:xfrm>
          <a:prstGeom prst="rect">
            <a:avLst/>
          </a:prstGeom>
          <a:noFill/>
        </p:spPr>
        <p:txBody>
          <a:bodyPr wrap="none" rtlCol="0">
            <a:spAutoFit/>
          </a:bodyPr>
          <a:lstStyle/>
          <a:p>
            <a:pPr lvl="0">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dirty="0">
                <a:solidFill>
                  <a:prstClr val="black"/>
                </a:solidFill>
              </a:rPr>
              <a:t>健都</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5" name="図 34">
            <a:extLst>
              <a:ext uri="{FF2B5EF4-FFF2-40B4-BE49-F238E27FC236}">
                <a16:creationId xmlns:a16="http://schemas.microsoft.com/office/drawing/2014/main" id="{60423597-619B-446F-8476-362F1FB83B7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030479" y="1336903"/>
            <a:ext cx="720000" cy="464344"/>
          </a:xfrm>
          <a:prstGeom prst="rect">
            <a:avLst/>
          </a:prstGeom>
        </p:spPr>
      </p:pic>
      <p:sp>
        <p:nvSpPr>
          <p:cNvPr id="40" name="テキスト ボックス 39">
            <a:extLst>
              <a:ext uri="{FF2B5EF4-FFF2-40B4-BE49-F238E27FC236}">
                <a16:creationId xmlns:a16="http://schemas.microsoft.com/office/drawing/2014/main" id="{5C4A49E0-6CE1-4979-9DF1-00D94299530D}"/>
              </a:ext>
            </a:extLst>
          </p:cNvPr>
          <p:cNvSpPr txBox="1"/>
          <p:nvPr/>
        </p:nvSpPr>
        <p:spPr>
          <a:xfrm>
            <a:off x="7011607" y="5208884"/>
            <a:ext cx="1569660" cy="276999"/>
          </a:xfrm>
          <a:prstGeom prst="rect">
            <a:avLst/>
          </a:prstGeom>
          <a:noFill/>
        </p:spPr>
        <p:txBody>
          <a:bodyPr wrap="none" rtlCol="0">
            <a:spAutoFit/>
          </a:bodyPr>
          <a:lstStyle/>
          <a:p>
            <a:pPr lvl="0">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河内長野市南花台</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41" name="図 40">
            <a:extLst>
              <a:ext uri="{FF2B5EF4-FFF2-40B4-BE49-F238E27FC236}">
                <a16:creationId xmlns:a16="http://schemas.microsoft.com/office/drawing/2014/main" id="{6E52CAEE-F456-419E-AC7C-C94E3310A62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81991" y="5685578"/>
            <a:ext cx="720000" cy="480000"/>
          </a:xfrm>
          <a:prstGeom prst="rect">
            <a:avLst/>
          </a:prstGeom>
        </p:spPr>
      </p:pic>
      <p:pic>
        <p:nvPicPr>
          <p:cNvPr id="42" name="図 41">
            <a:extLst>
              <a:ext uri="{FF2B5EF4-FFF2-40B4-BE49-F238E27FC236}">
                <a16:creationId xmlns:a16="http://schemas.microsoft.com/office/drawing/2014/main" id="{891A4C51-30FC-4F5B-92B2-36A6A51386D0}"/>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7105066" y="3466345"/>
            <a:ext cx="720000" cy="509972"/>
          </a:xfrm>
          <a:prstGeom prst="rect">
            <a:avLst/>
          </a:prstGeom>
        </p:spPr>
      </p:pic>
      <p:pic>
        <p:nvPicPr>
          <p:cNvPr id="43" name="図 42">
            <a:extLst>
              <a:ext uri="{FF2B5EF4-FFF2-40B4-BE49-F238E27FC236}">
                <a16:creationId xmlns:a16="http://schemas.microsoft.com/office/drawing/2014/main" id="{6B53FCA5-C812-4A93-A98E-59289953627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105066" y="5575362"/>
            <a:ext cx="720000" cy="516456"/>
          </a:xfrm>
          <a:prstGeom prst="rect">
            <a:avLst/>
          </a:prstGeom>
        </p:spPr>
      </p:pic>
      <p:sp>
        <p:nvSpPr>
          <p:cNvPr id="45" name="テキスト ボックス 44">
            <a:extLst>
              <a:ext uri="{FF2B5EF4-FFF2-40B4-BE49-F238E27FC236}">
                <a16:creationId xmlns:a16="http://schemas.microsoft.com/office/drawing/2014/main" id="{62A6A5B6-027F-42C4-A85E-717937C4893D}"/>
              </a:ext>
            </a:extLst>
          </p:cNvPr>
          <p:cNvSpPr txBox="1"/>
          <p:nvPr/>
        </p:nvSpPr>
        <p:spPr>
          <a:xfrm>
            <a:off x="187195" y="687440"/>
            <a:ext cx="3438560" cy="707886"/>
          </a:xfrm>
          <a:prstGeom prst="rect">
            <a:avLst/>
          </a:prstGeom>
          <a:noFill/>
          <a:ln>
            <a:no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sysClr val="windowText" lastClr="000000"/>
                </a:solidFill>
                <a:effectLst/>
                <a:uLnTx/>
                <a:uFillTx/>
                <a:latin typeface="Meiryo UI"/>
                <a:ea typeface="Meiryo UI"/>
                <a:cs typeface="+mn-cs"/>
              </a:rPr>
              <a:t>大阪府域、大阪市域においてスマートシティのエリア展開が進む</a:t>
            </a:r>
            <a:endParaRPr kumimoji="1" lang="en-US" altLang="ja-JP" sz="1400" b="0" i="0" u="none" strike="noStrike" kern="1200" cap="none" spc="0" normalizeH="0" baseline="0" noProof="0" dirty="0">
              <a:ln>
                <a:noFill/>
              </a:ln>
              <a:solidFill>
                <a:sysClr val="windowText" lastClr="000000"/>
              </a:solidFill>
              <a:effectLst/>
              <a:uLnTx/>
              <a:uFillTx/>
              <a:latin typeface="Meiryo UI"/>
              <a:ea typeface="Meiryo UI"/>
              <a:cs typeface="+mn-cs"/>
            </a:endParaRPr>
          </a:p>
          <a:p>
            <a:pPr marR="0" lvl="0" algn="l" defTabSz="457200" rtl="0" eaLnBrk="1" fontAlgn="auto" latinLnBrk="0" hangingPunct="1">
              <a:lnSpc>
                <a:spcPct val="100000"/>
              </a:lnSpc>
              <a:spcBef>
                <a:spcPts val="0"/>
              </a:spcBef>
              <a:spcAft>
                <a:spcPts val="0"/>
              </a:spcAft>
              <a:buClrTx/>
              <a:buSzTx/>
              <a:tabLst/>
              <a:defRPr/>
            </a:pPr>
            <a:r>
              <a:rPr kumimoji="1" lang="ja-JP" altLang="en-US" sz="1200" dirty="0">
                <a:solidFill>
                  <a:sysClr val="windowText" lastClr="000000"/>
                </a:solidFill>
                <a:latin typeface="Meiryo UI"/>
                <a:ea typeface="Meiryo UI"/>
              </a:rPr>
              <a:t>　　</a:t>
            </a:r>
            <a:r>
              <a:rPr kumimoji="1" lang="en-US" altLang="ja-JP" sz="1200" dirty="0">
                <a:solidFill>
                  <a:sysClr val="windowText" lastClr="000000"/>
                </a:solidFill>
                <a:latin typeface="Meiryo UI"/>
                <a:ea typeface="Meiryo UI"/>
              </a:rPr>
              <a:t>※</a:t>
            </a:r>
            <a:r>
              <a:rPr kumimoji="1" lang="ja-JP" altLang="en-US" sz="1200" dirty="0">
                <a:solidFill>
                  <a:sysClr val="windowText" lastClr="000000"/>
                </a:solidFill>
                <a:latin typeface="Meiryo UI"/>
                <a:ea typeface="Meiryo UI"/>
              </a:rPr>
              <a:t>次ページ以降では代表的な事業を紹介</a:t>
            </a:r>
            <a:endParaRPr kumimoji="1" lang="en-US" altLang="ja-JP" sz="1200" b="0" i="0" u="none" strike="noStrike" kern="1200" cap="none" spc="0" normalizeH="0" baseline="0" noProof="0" dirty="0">
              <a:ln>
                <a:noFill/>
              </a:ln>
              <a:solidFill>
                <a:sysClr val="windowText" lastClr="000000"/>
              </a:solidFill>
              <a:effectLst/>
              <a:uLnTx/>
              <a:uFillTx/>
              <a:latin typeface="Meiryo UI"/>
              <a:ea typeface="Meiryo UI"/>
              <a:cs typeface="+mn-cs"/>
            </a:endParaRPr>
          </a:p>
        </p:txBody>
      </p:sp>
      <p:pic>
        <p:nvPicPr>
          <p:cNvPr id="46" name="図 45">
            <a:extLst>
              <a:ext uri="{FF2B5EF4-FFF2-40B4-BE49-F238E27FC236}">
                <a16:creationId xmlns:a16="http://schemas.microsoft.com/office/drawing/2014/main" id="{A3C0F7F0-3F40-4A0E-B78C-DBC1E5389FE2}"/>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3927837" y="5875356"/>
            <a:ext cx="720000" cy="496210"/>
          </a:xfrm>
          <a:prstGeom prst="rect">
            <a:avLst/>
          </a:prstGeom>
        </p:spPr>
      </p:pic>
      <p:sp>
        <p:nvSpPr>
          <p:cNvPr id="39" name="テキスト ボックス 38">
            <a:extLst>
              <a:ext uri="{FF2B5EF4-FFF2-40B4-BE49-F238E27FC236}">
                <a16:creationId xmlns:a16="http://schemas.microsoft.com/office/drawing/2014/main" id="{CC46A0F8-321E-4906-819C-AA31A1B6A68B}"/>
              </a:ext>
            </a:extLst>
          </p:cNvPr>
          <p:cNvSpPr txBox="1"/>
          <p:nvPr/>
        </p:nvSpPr>
        <p:spPr>
          <a:xfrm>
            <a:off x="7792412" y="1329902"/>
            <a:ext cx="1224000" cy="923330"/>
          </a:xfrm>
          <a:prstGeom prst="rect">
            <a:avLst/>
          </a:prstGeom>
          <a:noFill/>
        </p:spPr>
        <p:txBody>
          <a:bodyPr wrap="square" rtlCol="0">
            <a:spAutoFit/>
          </a:bodyPr>
          <a:lstStyle/>
          <a:p>
            <a:r>
              <a:rPr kumimoji="1" lang="ja-JP" altLang="en-US" sz="900" dirty="0"/>
              <a:t>少子高齢化の課題解決を図るため、スマートシティに必要な、データ連携基盤とスマートシティアプリを整備</a:t>
            </a:r>
          </a:p>
        </p:txBody>
      </p:sp>
      <p:sp>
        <p:nvSpPr>
          <p:cNvPr id="44" name="テキスト ボックス 43">
            <a:extLst>
              <a:ext uri="{FF2B5EF4-FFF2-40B4-BE49-F238E27FC236}">
                <a16:creationId xmlns:a16="http://schemas.microsoft.com/office/drawing/2014/main" id="{BD593962-CF55-4462-A2A9-388A048C90AC}"/>
              </a:ext>
            </a:extLst>
          </p:cNvPr>
          <p:cNvSpPr txBox="1"/>
          <p:nvPr/>
        </p:nvSpPr>
        <p:spPr>
          <a:xfrm>
            <a:off x="917882" y="5649392"/>
            <a:ext cx="1152000" cy="784830"/>
          </a:xfrm>
          <a:prstGeom prst="rect">
            <a:avLst/>
          </a:prstGeom>
          <a:noFill/>
        </p:spPr>
        <p:txBody>
          <a:bodyPr wrap="square" lIns="36000" rIns="36000" rtlCol="0">
            <a:spAutoFit/>
          </a:bodyPr>
          <a:lstStyle/>
          <a:p>
            <a:r>
              <a:rPr kumimoji="1" lang="en-US" altLang="ja-JP" sz="900" dirty="0"/>
              <a:t>2025</a:t>
            </a:r>
            <a:r>
              <a:rPr kumimoji="1" lang="ja-JP" altLang="en-US" sz="900" dirty="0"/>
              <a:t>年に大阪公立大学の新キャンパスが開所</a:t>
            </a:r>
            <a:r>
              <a:rPr kumimoji="1" lang="ja-JP" altLang="en-US" sz="900" dirty="0" smtClean="0"/>
              <a:t>。</a:t>
            </a:r>
            <a:endParaRPr kumimoji="1" lang="en-US" altLang="ja-JP" sz="900" dirty="0" smtClean="0"/>
          </a:p>
          <a:p>
            <a:r>
              <a:rPr kumimoji="1" lang="ja-JP" altLang="en-US" sz="900" dirty="0" smtClean="0"/>
              <a:t>スマートユニバーシティ</a:t>
            </a:r>
            <a:r>
              <a:rPr kumimoji="1" lang="ja-JP" altLang="en-US" sz="900" dirty="0"/>
              <a:t>を構想。</a:t>
            </a:r>
          </a:p>
        </p:txBody>
      </p:sp>
      <p:sp>
        <p:nvSpPr>
          <p:cNvPr id="21" name="正方形/長方形 20">
            <a:extLst>
              <a:ext uri="{FF2B5EF4-FFF2-40B4-BE49-F238E27FC236}">
                <a16:creationId xmlns:a16="http://schemas.microsoft.com/office/drawing/2014/main" id="{733B88D9-5722-4DE6-8B8C-6ABDEE97366C}"/>
              </a:ext>
            </a:extLst>
          </p:cNvPr>
          <p:cNvSpPr/>
          <p:nvPr/>
        </p:nvSpPr>
        <p:spPr>
          <a:xfrm>
            <a:off x="4729299" y="1285857"/>
            <a:ext cx="1224000" cy="646331"/>
          </a:xfrm>
          <a:prstGeom prst="rect">
            <a:avLst/>
          </a:prstGeom>
        </p:spPr>
        <p:txBody>
          <a:bodyPr wrap="square">
            <a:spAutoFit/>
          </a:bodyPr>
          <a:lstStyle/>
          <a:p>
            <a:r>
              <a:rPr lang="ja-JP" altLang="en-US" sz="900" dirty="0"/>
              <a:t>再開発を図る三つの地域において、</a:t>
            </a:r>
            <a:r>
              <a:rPr lang="en-US" altLang="ja-JP" sz="900" dirty="0"/>
              <a:t>3D</a:t>
            </a:r>
            <a:r>
              <a:rPr lang="ja-JP" altLang="en-US" sz="900" dirty="0"/>
              <a:t>都市モデルを活用したまちづくりを推進</a:t>
            </a:r>
          </a:p>
        </p:txBody>
      </p:sp>
      <p:sp>
        <p:nvSpPr>
          <p:cNvPr id="30" name="正方形/長方形 29">
            <a:extLst>
              <a:ext uri="{FF2B5EF4-FFF2-40B4-BE49-F238E27FC236}">
                <a16:creationId xmlns:a16="http://schemas.microsoft.com/office/drawing/2014/main" id="{CA673487-89D6-4C84-93DC-E4FAEAFEF96E}"/>
              </a:ext>
            </a:extLst>
          </p:cNvPr>
          <p:cNvSpPr/>
          <p:nvPr/>
        </p:nvSpPr>
        <p:spPr>
          <a:xfrm>
            <a:off x="4677852" y="5801782"/>
            <a:ext cx="1123962" cy="923330"/>
          </a:xfrm>
          <a:prstGeom prst="rect">
            <a:avLst/>
          </a:prstGeom>
        </p:spPr>
        <p:txBody>
          <a:bodyPr wrap="square">
            <a:spAutoFit/>
          </a:bodyPr>
          <a:lstStyle/>
          <a:p>
            <a:r>
              <a:rPr lang="ja-JP" altLang="en-US" sz="900" dirty="0"/>
              <a:t>課題解決型スマートシティ推進のチャレンジフィールドとして位置付け、 「持続発展可能なまち」にむけた取組みを展開</a:t>
            </a:r>
          </a:p>
        </p:txBody>
      </p:sp>
      <p:sp>
        <p:nvSpPr>
          <p:cNvPr id="47" name="テキスト ボックス 46">
            <a:extLst>
              <a:ext uri="{FF2B5EF4-FFF2-40B4-BE49-F238E27FC236}">
                <a16:creationId xmlns:a16="http://schemas.microsoft.com/office/drawing/2014/main" id="{03656A22-F434-4B88-BAA0-7808C7992524}"/>
              </a:ext>
            </a:extLst>
          </p:cNvPr>
          <p:cNvSpPr txBox="1"/>
          <p:nvPr/>
        </p:nvSpPr>
        <p:spPr>
          <a:xfrm>
            <a:off x="7792412" y="3448250"/>
            <a:ext cx="1224000" cy="923330"/>
          </a:xfrm>
          <a:prstGeom prst="rect">
            <a:avLst/>
          </a:prstGeom>
          <a:noFill/>
        </p:spPr>
        <p:txBody>
          <a:bodyPr wrap="square" rtlCol="0">
            <a:spAutoFit/>
          </a:bodyPr>
          <a:lstStyle/>
          <a:p>
            <a:r>
              <a:rPr kumimoji="1" lang="ja-JP" altLang="en-US" sz="900" dirty="0"/>
              <a:t>「イノベーションによるヘルスケア産業の創出」と、「新たなライフスタイルの創造」を好循環を生み出すまちづくり</a:t>
            </a:r>
          </a:p>
        </p:txBody>
      </p:sp>
      <p:sp>
        <p:nvSpPr>
          <p:cNvPr id="36" name="正方形/長方形 35">
            <a:extLst>
              <a:ext uri="{FF2B5EF4-FFF2-40B4-BE49-F238E27FC236}">
                <a16:creationId xmlns:a16="http://schemas.microsoft.com/office/drawing/2014/main" id="{D04CC2C6-CB09-48C1-A0FD-4E27235D4F96}"/>
              </a:ext>
            </a:extLst>
          </p:cNvPr>
          <p:cNvSpPr/>
          <p:nvPr/>
        </p:nvSpPr>
        <p:spPr>
          <a:xfrm>
            <a:off x="7792412" y="5484161"/>
            <a:ext cx="1224000" cy="923330"/>
          </a:xfrm>
          <a:prstGeom prst="rect">
            <a:avLst/>
          </a:prstGeom>
        </p:spPr>
        <p:txBody>
          <a:bodyPr wrap="square">
            <a:spAutoFit/>
          </a:bodyPr>
          <a:lstStyle/>
          <a:p>
            <a:r>
              <a:rPr lang="ja-JP" altLang="en-US" sz="900" dirty="0"/>
              <a:t>「住み慣れた場所で、安心して、生きがいを持ち、元気に住み続けられるまち」を目指した取組みを推進</a:t>
            </a:r>
          </a:p>
        </p:txBody>
      </p:sp>
      <p:sp>
        <p:nvSpPr>
          <p:cNvPr id="31" name="正方形/長方形 30"/>
          <p:cNvSpPr/>
          <p:nvPr/>
        </p:nvSpPr>
        <p:spPr>
          <a:xfrm>
            <a:off x="393548" y="1370141"/>
            <a:ext cx="3101302" cy="584775"/>
          </a:xfrm>
          <a:prstGeom prst="rect">
            <a:avLst/>
          </a:prstGeom>
        </p:spPr>
        <p:txBody>
          <a:bodyPr wrap="square">
            <a:spAutoFit/>
          </a:bodyPr>
          <a:lstStyle/>
          <a:p>
            <a:pPr lvl="0">
              <a:defRPr/>
            </a:pPr>
            <a:r>
              <a:rPr kumimoji="1" lang="ja-JP" altLang="en-US" sz="1100" dirty="0">
                <a:solidFill>
                  <a:sysClr val="windowText" lastClr="000000"/>
                </a:solidFill>
              </a:rPr>
              <a:t>スマートシティ戦略</a:t>
            </a:r>
            <a:r>
              <a:rPr kumimoji="1" lang="en-US" altLang="ja-JP" sz="1100" dirty="0">
                <a:solidFill>
                  <a:sysClr val="windowText" lastClr="000000"/>
                </a:solidFill>
              </a:rPr>
              <a:t>ver.1.0</a:t>
            </a:r>
            <a:r>
              <a:rPr kumimoji="1" lang="ja-JP" altLang="en-US" sz="1100" dirty="0">
                <a:solidFill>
                  <a:sysClr val="windowText" lastClr="000000"/>
                </a:solidFill>
              </a:rPr>
              <a:t>で示されたスマートシティ展開エリアに豊能町を追加</a:t>
            </a:r>
            <a:r>
              <a:rPr kumimoji="1" lang="ja-JP" altLang="en-US" sz="1000" dirty="0">
                <a:solidFill>
                  <a:sysClr val="windowText" lastClr="000000"/>
                </a:solidFill>
              </a:rPr>
              <a:t>（データ連携基盤による先進取組みを行っている）</a:t>
            </a:r>
            <a:endParaRPr kumimoji="1" lang="en-US" altLang="ja-JP" sz="1000" dirty="0">
              <a:solidFill>
                <a:sysClr val="windowText" lastClr="000000"/>
              </a:solidFill>
            </a:endParaRPr>
          </a:p>
        </p:txBody>
      </p:sp>
      <p:sp>
        <p:nvSpPr>
          <p:cNvPr id="37" name="大かっこ 36">
            <a:extLst>
              <a:ext uri="{FF2B5EF4-FFF2-40B4-BE49-F238E27FC236}">
                <a16:creationId xmlns:a16="http://schemas.microsoft.com/office/drawing/2014/main" id="{5C98445A-0FB9-4020-B8D4-681EFD49AE88}"/>
              </a:ext>
            </a:extLst>
          </p:cNvPr>
          <p:cNvSpPr/>
          <p:nvPr/>
        </p:nvSpPr>
        <p:spPr>
          <a:xfrm>
            <a:off x="381420" y="1373670"/>
            <a:ext cx="3007774" cy="581246"/>
          </a:xfrm>
          <a:prstGeom prst="bracketPair">
            <a:avLst>
              <a:gd name="adj" fmla="val 10697"/>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1AC442DE-D705-4B49-984F-EFFA7674B453}"/>
              </a:ext>
            </a:extLst>
          </p:cNvPr>
          <p:cNvSpPr txBox="1"/>
          <p:nvPr/>
        </p:nvSpPr>
        <p:spPr>
          <a:xfrm>
            <a:off x="928068" y="2482098"/>
            <a:ext cx="1195005" cy="1061829"/>
          </a:xfrm>
          <a:prstGeom prst="rect">
            <a:avLst/>
          </a:prstGeom>
          <a:noFill/>
        </p:spPr>
        <p:txBody>
          <a:bodyPr wrap="square" lIns="36000" r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Meiryo UI"/>
                <a:ea typeface="Meiryo UI"/>
                <a:cs typeface="+mn-cs"/>
              </a:rPr>
              <a:t>2024</a:t>
            </a:r>
            <a:r>
              <a:rPr kumimoji="1" lang="ja-JP" altLang="en-US" sz="900" b="0" i="0" u="none" strike="noStrike" kern="1200" cap="none" spc="0" normalizeH="0" baseline="0" noProof="0" dirty="0">
                <a:ln>
                  <a:noFill/>
                </a:ln>
                <a:effectLst/>
                <a:uLnTx/>
                <a:uFillTx/>
                <a:latin typeface="Meiryo UI"/>
                <a:ea typeface="Meiryo UI"/>
                <a:cs typeface="+mn-cs"/>
              </a:rPr>
              <a:t>年に</a:t>
            </a:r>
            <a:r>
              <a:rPr kumimoji="1" lang="en-US" altLang="ja-JP" sz="900" b="0" i="0" u="none" strike="noStrike" kern="1200" cap="none" spc="0" normalizeH="0" baseline="0" noProof="0" dirty="0">
                <a:ln>
                  <a:noFill/>
                </a:ln>
                <a:effectLst/>
                <a:uLnTx/>
                <a:uFillTx/>
                <a:latin typeface="Meiryo UI"/>
                <a:ea typeface="Meiryo UI"/>
                <a:cs typeface="+mn-cs"/>
              </a:rPr>
              <a:t>2</a:t>
            </a:r>
            <a:r>
              <a:rPr kumimoji="1" lang="ja-JP" altLang="en-US" sz="900" b="0" i="0" u="none" strike="noStrike" kern="1200" cap="none" spc="0" normalizeH="0" baseline="0" noProof="0" dirty="0">
                <a:ln>
                  <a:noFill/>
                </a:ln>
                <a:effectLst/>
                <a:uLnTx/>
                <a:uFillTx/>
                <a:latin typeface="Meiryo UI"/>
                <a:ea typeface="Meiryo UI"/>
                <a:cs typeface="+mn-cs"/>
              </a:rPr>
              <a:t>期の一部先行</a:t>
            </a:r>
            <a:r>
              <a:rPr kumimoji="1" lang="ja-JP" altLang="en-US" sz="900" b="0" i="0" u="none" strike="noStrike" kern="1200" cap="none" spc="0" normalizeH="0" baseline="0" noProof="0" dirty="0" err="1">
                <a:ln>
                  <a:noFill/>
                </a:ln>
                <a:effectLst/>
                <a:uLnTx/>
                <a:uFillTx/>
                <a:latin typeface="Meiryo UI"/>
                <a:ea typeface="Meiryo UI"/>
                <a:cs typeface="+mn-cs"/>
              </a:rPr>
              <a:t>ま</a:t>
            </a:r>
            <a:r>
              <a:rPr kumimoji="1" lang="ja-JP" altLang="en-US" sz="900" b="0" i="0" u="none" strike="noStrike" kern="1200" cap="none" spc="0" normalizeH="0" baseline="0" noProof="0" dirty="0">
                <a:ln>
                  <a:noFill/>
                </a:ln>
                <a:effectLst/>
                <a:uLnTx/>
                <a:uFillTx/>
                <a:latin typeface="Meiryo UI"/>
                <a:ea typeface="Meiryo UI"/>
                <a:cs typeface="+mn-cs"/>
              </a:rPr>
              <a:t>ちびらき予定</a:t>
            </a:r>
            <a:endParaRPr kumimoji="1" lang="en-US" altLang="ja-JP" sz="900" b="0" i="0" u="none" strike="noStrike" kern="1200" cap="none" spc="0" normalizeH="0" baseline="0" noProof="0" dirty="0">
              <a:ln>
                <a:noFill/>
              </a:ln>
              <a:effectLst/>
              <a:uLnTx/>
              <a:uFillTx/>
              <a:latin typeface="Meiryo UI"/>
              <a:ea typeface="Meiryo UI"/>
              <a:cs typeface="+mn-cs"/>
            </a:endParaRPr>
          </a:p>
          <a:p>
            <a:pPr lvl="0">
              <a:defRPr/>
            </a:pPr>
            <a:r>
              <a:rPr kumimoji="1" lang="ja-JP" altLang="en-US" sz="900" b="0" i="0" u="none" strike="noStrike" kern="1200" cap="none" spc="0" normalizeH="0" baseline="0" noProof="0" dirty="0">
                <a:ln>
                  <a:noFill/>
                </a:ln>
                <a:effectLst/>
                <a:uLnTx/>
                <a:uFillTx/>
                <a:latin typeface="Meiryo UI"/>
                <a:ea typeface="Meiryo UI"/>
                <a:cs typeface="+mn-cs"/>
              </a:rPr>
              <a:t>スーパーシティでは</a:t>
            </a:r>
            <a:r>
              <a:rPr kumimoji="1" lang="ja-JP" altLang="en-US" sz="900" dirty="0"/>
              <a:t>ヒューマンデータと</a:t>
            </a:r>
            <a:r>
              <a:rPr kumimoji="1" lang="en-US" altLang="ja-JP" sz="900" dirty="0"/>
              <a:t>AI</a:t>
            </a:r>
            <a:r>
              <a:rPr kumimoji="1" lang="ja-JP" altLang="en-US" sz="900" dirty="0"/>
              <a:t>分析等によるエビデンスに基づく健康増進プログラムの提供</a:t>
            </a:r>
            <a:r>
              <a:rPr kumimoji="1" lang="ja-JP" altLang="en-US" sz="900" b="0" i="0" u="none" strike="noStrike" kern="1200" cap="none" spc="0" normalizeH="0" baseline="0" noProof="0" dirty="0">
                <a:ln>
                  <a:noFill/>
                </a:ln>
                <a:effectLst/>
                <a:uLnTx/>
                <a:uFillTx/>
                <a:latin typeface="Meiryo UI"/>
                <a:ea typeface="Meiryo UI"/>
                <a:cs typeface="+mn-cs"/>
              </a:rPr>
              <a:t>などを提案</a:t>
            </a:r>
          </a:p>
        </p:txBody>
      </p:sp>
    </p:spTree>
    <p:extLst>
      <p:ext uri="{BB962C8B-B14F-4D97-AF65-F5344CB8AC3E}">
        <p14:creationId xmlns:p14="http://schemas.microsoft.com/office/powerpoint/2010/main" val="4756601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スマートシティ展開エリア</a:t>
            </a:r>
            <a:r>
              <a:rPr kumimoji="1" lang="ja-JP" altLang="en-US" dirty="0"/>
              <a:t>での取組み</a:t>
            </a:r>
            <a:r>
              <a:rPr lang="ja-JP" altLang="en-US" dirty="0"/>
              <a:t>｜うめきた</a:t>
            </a:r>
            <a:endParaRPr kumimoji="1" lang="ja-JP" altLang="en-US" dirty="0"/>
          </a:p>
        </p:txBody>
      </p:sp>
      <p:sp>
        <p:nvSpPr>
          <p:cNvPr id="39" name="スライド番号プレースホルダー 3">
            <a:extLst>
              <a:ext uri="{FF2B5EF4-FFF2-40B4-BE49-F238E27FC236}">
                <a16:creationId xmlns:a16="http://schemas.microsoft.com/office/drawing/2014/main" id="{95E5A8AE-0A9D-472A-9253-F94CDAD489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7" name="テキスト プレースホルダー 6"/>
          <p:cNvSpPr>
            <a:spLocks noGrp="1"/>
          </p:cNvSpPr>
          <p:nvPr>
            <p:ph type="body" sz="quarter" idx="13"/>
          </p:nvPr>
        </p:nvSpPr>
        <p:spPr/>
        <p:txBody>
          <a:bodyPr/>
          <a:lstStyle/>
          <a:p>
            <a:r>
              <a:rPr lang="ja-JP" altLang="en-US" dirty="0"/>
              <a:t>第３章　今後の取組み方針</a:t>
            </a:r>
          </a:p>
        </p:txBody>
      </p:sp>
      <p:pic>
        <p:nvPicPr>
          <p:cNvPr id="9" name="図 8"/>
          <p:cNvPicPr>
            <a:picLocks noChangeAspect="1"/>
          </p:cNvPicPr>
          <p:nvPr/>
        </p:nvPicPr>
        <p:blipFill rotWithShape="1">
          <a:blip r:embed="rId3" cstate="print">
            <a:extLst>
              <a:ext uri="{28A0092B-C50C-407E-A947-70E740481C1C}">
                <a14:useLocalDpi xmlns:a14="http://schemas.microsoft.com/office/drawing/2010/main"/>
              </a:ext>
            </a:extLst>
          </a:blip>
          <a:stretch/>
        </p:blipFill>
        <p:spPr>
          <a:xfrm>
            <a:off x="5732776" y="1674902"/>
            <a:ext cx="3180179" cy="2179415"/>
          </a:xfrm>
          <a:prstGeom prst="rect">
            <a:avLst/>
          </a:prstGeom>
          <a:effectLst>
            <a:softEdge rad="114300"/>
          </a:effectLst>
        </p:spPr>
      </p:pic>
      <p:sp>
        <p:nvSpPr>
          <p:cNvPr id="10" name="テキスト ボックス 9"/>
          <p:cNvSpPr txBox="1"/>
          <p:nvPr/>
        </p:nvSpPr>
        <p:spPr>
          <a:xfrm>
            <a:off x="5765893" y="3818953"/>
            <a:ext cx="31481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月時点のイメージパースであり今後変更となる可能性があります。（提供：うめきた</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期地区開発事業者）</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12"/>
          <p:cNvSpPr txBox="1"/>
          <p:nvPr/>
        </p:nvSpPr>
        <p:spPr>
          <a:xfrm>
            <a:off x="5991077" y="6522724"/>
            <a:ext cx="2808644" cy="2308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（出典：国土交通省</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15"/>
          <p:cNvSpPr txBox="1"/>
          <p:nvPr/>
        </p:nvSpPr>
        <p:spPr>
          <a:xfrm>
            <a:off x="124044" y="4358366"/>
            <a:ext cx="8675677" cy="2369880"/>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国土交通省　スマートシティ先行モデルプロジェクトによる実証</a:t>
            </a:r>
            <a:endParaRPr kumimoji="0" lang="en-US" altLang="ja-JP"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将来的なうめきた</a:t>
            </a:r>
            <a:r>
              <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0"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期地区での実装の検討に向けて、うめきた</a:t>
            </a:r>
            <a:r>
              <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0"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期開発事業者が中心となり、パートナー事業者と連携して</a:t>
            </a:r>
            <a:r>
              <a:rPr lang="en-US" altLang="ja-JP" sz="1200" dirty="0">
                <a:solidFill>
                  <a:prstClr val="black"/>
                </a:solidFill>
                <a:latin typeface="メイリオ" panose="020B0604030504040204" pitchFamily="50" charset="-128"/>
                <a:ea typeface="メイリオ" panose="020B0604030504040204" pitchFamily="50" charset="-128"/>
              </a:rPr>
              <a:t>2020</a:t>
            </a:r>
            <a:r>
              <a:rPr kumimoji="0"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年度に以下の４項目の実証実験を実施</a:t>
            </a: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7" name="テキスト ボックス 16"/>
          <p:cNvSpPr txBox="1"/>
          <p:nvPr/>
        </p:nvSpPr>
        <p:spPr>
          <a:xfrm>
            <a:off x="142040" y="5076778"/>
            <a:ext cx="9200810" cy="4440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①</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Ａ</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I</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カメラを用いた屋外環境における　②</a:t>
            </a: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スマートグラスを活用した</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③パーソナルモビリティ実証　　④遠隔操作ロボット実証</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人流・属性・特定行動情報の把握実証</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zh-TW"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植栽管理実証</a:t>
            </a:r>
            <a:endPar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22" name="図 21">
            <a:extLst>
              <a:ext uri="{FF2B5EF4-FFF2-40B4-BE49-F238E27FC236}">
                <a16:creationId xmlns:a16="http://schemas.microsoft.com/office/drawing/2014/main" id="{FC26D363-9151-4DE0-A6C9-4029A83B566B}"/>
              </a:ext>
            </a:extLst>
          </p:cNvPr>
          <p:cNvPicPr/>
          <p:nvPr/>
        </p:nvPicPr>
        <p:blipFill rotWithShape="1">
          <a:blip r:embed="rId4" cstate="hqprint">
            <a:extLst>
              <a:ext uri="{28A0092B-C50C-407E-A947-70E740481C1C}">
                <a14:useLocalDpi xmlns:a14="http://schemas.microsoft.com/office/drawing/2010/main"/>
              </a:ext>
            </a:extLst>
          </a:blip>
          <a:srcRect/>
          <a:stretch/>
        </p:blipFill>
        <p:spPr bwMode="auto">
          <a:xfrm>
            <a:off x="6712592" y="5311047"/>
            <a:ext cx="2218359" cy="1243327"/>
          </a:xfrm>
          <a:prstGeom prst="rect">
            <a:avLst/>
          </a:prstGeom>
          <a:noFill/>
          <a:ln>
            <a:noFill/>
          </a:ln>
        </p:spPr>
      </p:pic>
      <p:pic>
        <p:nvPicPr>
          <p:cNvPr id="24" name="図 23">
            <a:extLst>
              <a:ext uri="{FF2B5EF4-FFF2-40B4-BE49-F238E27FC236}">
                <a16:creationId xmlns:a16="http://schemas.microsoft.com/office/drawing/2014/main" id="{91F07A76-4A28-433A-B988-33E9A6D88307}"/>
              </a:ext>
            </a:extLst>
          </p:cNvPr>
          <p:cNvPicPr/>
          <p:nvPr/>
        </p:nvPicPr>
        <p:blipFill rotWithShape="1">
          <a:blip r:embed="rId5" cstate="hqprint">
            <a:extLst>
              <a:ext uri="{28A0092B-C50C-407E-A947-70E740481C1C}">
                <a14:useLocalDpi xmlns:a14="http://schemas.microsoft.com/office/drawing/2010/main"/>
              </a:ext>
            </a:extLst>
          </a:blip>
          <a:srcRect/>
          <a:stretch/>
        </p:blipFill>
        <p:spPr bwMode="auto">
          <a:xfrm>
            <a:off x="2859457" y="5467998"/>
            <a:ext cx="1768399" cy="1176868"/>
          </a:xfrm>
          <a:prstGeom prst="rect">
            <a:avLst/>
          </a:prstGeom>
          <a:noFill/>
          <a:ln>
            <a:noFill/>
          </a:ln>
        </p:spPr>
      </p:pic>
      <p:pic>
        <p:nvPicPr>
          <p:cNvPr id="25" name="図 24">
            <a:extLst>
              <a:ext uri="{FF2B5EF4-FFF2-40B4-BE49-F238E27FC236}">
                <a16:creationId xmlns:a16="http://schemas.microsoft.com/office/drawing/2014/main" id="{8B627499-59C4-46F6-A823-59560970BB57}"/>
              </a:ext>
            </a:extLst>
          </p:cNvPr>
          <p:cNvPicPr/>
          <p:nvPr/>
        </p:nvPicPr>
        <p:blipFill>
          <a:blip r:embed="rId6" cstate="print">
            <a:extLst>
              <a:ext uri="{28A0092B-C50C-407E-A947-70E740481C1C}">
                <a14:useLocalDpi xmlns:a14="http://schemas.microsoft.com/office/drawing/2010/main"/>
              </a:ext>
            </a:extLst>
          </a:blip>
          <a:stretch>
            <a:fillRect/>
          </a:stretch>
        </p:blipFill>
        <p:spPr>
          <a:xfrm>
            <a:off x="588740" y="5471586"/>
            <a:ext cx="1886110" cy="1173280"/>
          </a:xfrm>
          <a:prstGeom prst="rect">
            <a:avLst/>
          </a:prstGeom>
        </p:spPr>
      </p:pic>
      <p:sp>
        <p:nvSpPr>
          <p:cNvPr id="55" name="正方形/長方形 54">
            <a:extLst>
              <a:ext uri="{FF2B5EF4-FFF2-40B4-BE49-F238E27FC236}">
                <a16:creationId xmlns:a16="http://schemas.microsoft.com/office/drawing/2014/main" id="{76A1A3A0-4FB2-4ACB-985C-C3002EEA5AFD}"/>
              </a:ext>
            </a:extLst>
          </p:cNvPr>
          <p:cNvSpPr/>
          <p:nvPr/>
        </p:nvSpPr>
        <p:spPr>
          <a:xfrm rot="16200000">
            <a:off x="-29174" y="1897692"/>
            <a:ext cx="1098095" cy="70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施策</a:t>
            </a:r>
          </a:p>
        </p:txBody>
      </p:sp>
      <p:sp>
        <p:nvSpPr>
          <p:cNvPr id="12" name="正方形/長方形 11"/>
          <p:cNvSpPr/>
          <p:nvPr/>
        </p:nvSpPr>
        <p:spPr>
          <a:xfrm>
            <a:off x="150629" y="655251"/>
            <a:ext cx="8856000" cy="830997"/>
          </a:xfrm>
          <a:prstGeom prst="rect">
            <a:avLst/>
          </a:prstGeom>
        </p:spPr>
        <p:txBody>
          <a:bodyPr wrap="square">
            <a:spAutoFit/>
          </a:bodyPr>
          <a:lstStyle/>
          <a:p>
            <a:pPr marL="185738" marR="0" lvl="0" indent="-185738"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1" lang="ja-JP" altLang="en-US" sz="1600" dirty="0">
                <a:solidFill>
                  <a:prstClr val="black"/>
                </a:solidFill>
                <a:latin typeface="Meiryo UI"/>
                <a:ea typeface="Meiryo UI"/>
              </a:rPr>
              <a:t>うめきたでは、</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最先端技術の導入・実証実験の実施を行いやすいグリーンフィールドとしての特性を活かし、豊富なデータの利活用を実現するプラットフォームを整備し、“事業創出”・“市民の</a:t>
            </a:r>
            <a:r>
              <a:rPr kumimoji="1" lang="en-US" altLang="ja-JP" sz="1600" b="0" i="0" u="none" strike="noStrike" kern="1200" cap="none" spc="0" normalizeH="0" baseline="0" noProof="0" dirty="0" err="1">
                <a:ln>
                  <a:noFill/>
                </a:ln>
                <a:solidFill>
                  <a:prstClr val="black"/>
                </a:solidFill>
                <a:effectLst/>
                <a:uLnTx/>
                <a:uFillTx/>
                <a:latin typeface="Meiryo UI"/>
                <a:ea typeface="Meiryo UI"/>
                <a:cs typeface="+mn-cs"/>
              </a:rPr>
              <a:t>QoL</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向上”・“マネジメントの高度化”に資する施策に官民の枠を超えて取り組む。</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角丸四角形 22">
            <a:extLst>
              <a:ext uri="{FF2B5EF4-FFF2-40B4-BE49-F238E27FC236}">
                <a16:creationId xmlns:a16="http://schemas.microsoft.com/office/drawing/2014/main" id="{A41283EB-0A25-4BDB-A5AA-CD247D7A0F12}"/>
              </a:ext>
            </a:extLst>
          </p:cNvPr>
          <p:cNvSpPr/>
          <p:nvPr/>
        </p:nvSpPr>
        <p:spPr>
          <a:xfrm>
            <a:off x="947373" y="1706193"/>
            <a:ext cx="873037" cy="1026266"/>
          </a:xfrm>
          <a:prstGeom prst="roundRect">
            <a:avLst>
              <a:gd name="adj" fmla="val 7322"/>
            </a:avLst>
          </a:prstGeom>
          <a:solidFill>
            <a:srgbClr val="FFE0C1"/>
          </a:solidFill>
          <a:ln w="3175" cap="flat" cmpd="sng" algn="ctr">
            <a:solidFill>
              <a:srgbClr val="FFCC99"/>
            </a:solidFill>
            <a:prstDash val="solid"/>
          </a:ln>
          <a:effectLst/>
        </p:spPr>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都市内</a:t>
            </a:r>
            <a: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モビリティ</a:t>
            </a:r>
            <a:endPar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7" name="角丸四角形 90">
            <a:extLst>
              <a:ext uri="{FF2B5EF4-FFF2-40B4-BE49-F238E27FC236}">
                <a16:creationId xmlns:a16="http://schemas.microsoft.com/office/drawing/2014/main" id="{59D668C6-9589-41D9-9710-C795A2575383}"/>
              </a:ext>
            </a:extLst>
          </p:cNvPr>
          <p:cNvSpPr/>
          <p:nvPr/>
        </p:nvSpPr>
        <p:spPr>
          <a:xfrm>
            <a:off x="1893954" y="1710918"/>
            <a:ext cx="888812" cy="1008587"/>
          </a:xfrm>
          <a:prstGeom prst="roundRect">
            <a:avLst>
              <a:gd name="adj" fmla="val 8101"/>
            </a:avLst>
          </a:prstGeom>
          <a:solidFill>
            <a:srgbClr val="FFE0C1"/>
          </a:solidFill>
          <a:ln w="3175" cap="flat" cmpd="sng" algn="ctr">
            <a:solidFill>
              <a:srgbClr val="FFCC99"/>
            </a:solidFill>
            <a:prstDash val="solid"/>
          </a:ln>
          <a:effectLst/>
        </p:spPr>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先進的な</a:t>
            </a:r>
            <a: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維持管理</a:t>
            </a:r>
            <a: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・運営</a:t>
            </a:r>
            <a:endPar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8" name="角丸四角形 24">
            <a:extLst>
              <a:ext uri="{FF2B5EF4-FFF2-40B4-BE49-F238E27FC236}">
                <a16:creationId xmlns:a16="http://schemas.microsoft.com/office/drawing/2014/main" id="{145F1E5F-ED7A-4DC1-A697-67A0E25A1DCA}"/>
              </a:ext>
            </a:extLst>
          </p:cNvPr>
          <p:cNvSpPr/>
          <p:nvPr/>
        </p:nvSpPr>
        <p:spPr>
          <a:xfrm>
            <a:off x="2856310" y="1705509"/>
            <a:ext cx="884704" cy="1009573"/>
          </a:xfrm>
          <a:prstGeom prst="roundRect">
            <a:avLst>
              <a:gd name="adj" fmla="val 8880"/>
            </a:avLst>
          </a:prstGeom>
          <a:solidFill>
            <a:srgbClr val="FFE0C1"/>
          </a:solidFill>
          <a:ln w="3175" cap="flat" cmpd="sng" algn="ctr">
            <a:solidFill>
              <a:srgbClr val="FFCC99"/>
            </a:solidFill>
            <a:prstDash val="solid"/>
          </a:ln>
          <a:effectLst/>
        </p:spPr>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環境・防災</a:t>
            </a:r>
            <a: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対策</a:t>
            </a:r>
            <a:endPar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9" name="角丸四角形 25">
            <a:extLst>
              <a:ext uri="{FF2B5EF4-FFF2-40B4-BE49-F238E27FC236}">
                <a16:creationId xmlns:a16="http://schemas.microsoft.com/office/drawing/2014/main" id="{893B2DA6-F78A-4AD7-A410-DB969BD4D764}"/>
              </a:ext>
            </a:extLst>
          </p:cNvPr>
          <p:cNvSpPr/>
          <p:nvPr/>
        </p:nvSpPr>
        <p:spPr>
          <a:xfrm>
            <a:off x="3814558" y="1708275"/>
            <a:ext cx="875374" cy="1022101"/>
          </a:xfrm>
          <a:prstGeom prst="roundRect">
            <a:avLst>
              <a:gd name="adj" fmla="val 7322"/>
            </a:avLst>
          </a:prstGeom>
          <a:solidFill>
            <a:srgbClr val="FFE0C1"/>
          </a:solidFill>
          <a:ln w="3175" cap="flat" cmpd="sng" algn="ctr">
            <a:solidFill>
              <a:srgbClr val="FFCC99"/>
            </a:solidFill>
            <a:prstDash val="solid"/>
          </a:ln>
          <a:effectLst/>
        </p:spPr>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ヒューマン</a:t>
            </a:r>
            <a: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データ</a:t>
            </a:r>
            <a: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0" lang="ja-JP" altLang="en-US" sz="1400" b="1" i="0" u="none" strike="noStrike" kern="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n-cs"/>
              </a:rPr>
              <a:t>の利</a:t>
            </a: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活用</a:t>
            </a:r>
            <a:endPar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0" name="角丸四角形 26">
            <a:extLst>
              <a:ext uri="{FF2B5EF4-FFF2-40B4-BE49-F238E27FC236}">
                <a16:creationId xmlns:a16="http://schemas.microsoft.com/office/drawing/2014/main" id="{3BC72506-A22E-43A7-B01A-52A928906423}"/>
              </a:ext>
            </a:extLst>
          </p:cNvPr>
          <p:cNvSpPr/>
          <p:nvPr/>
        </p:nvSpPr>
        <p:spPr>
          <a:xfrm>
            <a:off x="4780255" y="1705509"/>
            <a:ext cx="850686" cy="1022101"/>
          </a:xfrm>
          <a:prstGeom prst="roundRect">
            <a:avLst>
              <a:gd name="adj" fmla="val 8101"/>
            </a:avLst>
          </a:prstGeom>
          <a:solidFill>
            <a:srgbClr val="FFE0C1"/>
          </a:solidFill>
          <a:ln w="3175" cap="flat" cmpd="sng" algn="ctr">
            <a:solidFill>
              <a:srgbClr val="FFCC99"/>
            </a:solidFill>
            <a:prstDash val="solid"/>
          </a:ln>
          <a:effectLst/>
        </p:spPr>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まちの</a:t>
            </a:r>
            <a: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貢献ポイントの導入</a:t>
            </a:r>
            <a:endPar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31" name="グループ化 30">
            <a:extLst>
              <a:ext uri="{FF2B5EF4-FFF2-40B4-BE49-F238E27FC236}">
                <a16:creationId xmlns:a16="http://schemas.microsoft.com/office/drawing/2014/main" id="{1BFE9D93-1DD6-46BF-A937-A77E0868497B}"/>
              </a:ext>
            </a:extLst>
          </p:cNvPr>
          <p:cNvGrpSpPr/>
          <p:nvPr/>
        </p:nvGrpSpPr>
        <p:grpSpPr>
          <a:xfrm>
            <a:off x="185491" y="2752446"/>
            <a:ext cx="5608732" cy="1144418"/>
            <a:chOff x="2535509" y="6398550"/>
            <a:chExt cx="5608732" cy="906197"/>
          </a:xfrm>
          <a:solidFill>
            <a:srgbClr val="0070C0"/>
          </a:solidFill>
        </p:grpSpPr>
        <p:sp>
          <p:nvSpPr>
            <p:cNvPr id="32" name="上矢印吹き出し 9">
              <a:extLst>
                <a:ext uri="{FF2B5EF4-FFF2-40B4-BE49-F238E27FC236}">
                  <a16:creationId xmlns:a16="http://schemas.microsoft.com/office/drawing/2014/main" id="{576D3563-2FBE-47C7-8BAF-EE5E4AE7ECE6}"/>
                </a:ext>
              </a:extLst>
            </p:cNvPr>
            <p:cNvSpPr/>
            <p:nvPr/>
          </p:nvSpPr>
          <p:spPr>
            <a:xfrm>
              <a:off x="2574122" y="6398550"/>
              <a:ext cx="5570119" cy="906197"/>
            </a:xfrm>
            <a:prstGeom prst="upArrowCallout">
              <a:avLst>
                <a:gd name="adj1" fmla="val 148059"/>
                <a:gd name="adj2" fmla="val 109332"/>
                <a:gd name="adj3" fmla="val 9334"/>
                <a:gd name="adj4" fmla="val 84330"/>
              </a:avLst>
            </a:prstGeom>
            <a:solidFill>
              <a:srgbClr val="E5F5FF"/>
            </a:solidFill>
            <a:ln w="6350" cap="flat" cmpd="sng" algn="ctr">
              <a:solidFill>
                <a:srgbClr val="000000">
                  <a:lumMod val="50000"/>
                  <a:lumOff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3" name="正方形/長方形 32">
              <a:extLst>
                <a:ext uri="{FF2B5EF4-FFF2-40B4-BE49-F238E27FC236}">
                  <a16:creationId xmlns:a16="http://schemas.microsoft.com/office/drawing/2014/main" id="{147A77A1-D5F0-453B-A225-0F9D26B6F6C5}"/>
                </a:ext>
              </a:extLst>
            </p:cNvPr>
            <p:cNvSpPr/>
            <p:nvPr/>
          </p:nvSpPr>
          <p:spPr>
            <a:xfrm>
              <a:off x="2535509" y="6545066"/>
              <a:ext cx="714561" cy="758338"/>
            </a:xfrm>
            <a:prstGeom prst="rect">
              <a:avLst/>
            </a:prstGeom>
            <a:grpFill/>
            <a:ln>
              <a:solidFill>
                <a:srgbClr val="0070C0"/>
              </a:solidFill>
            </a:ln>
          </p:spPr>
          <p:txBody>
            <a:bodyPr wrap="square" lIns="36000" tIns="36000" rIns="36000" bIns="36000" anchor="ctr">
              <a:noAutofit/>
            </a:bodyPr>
            <a:lstStyle/>
            <a:p>
              <a:pPr marL="0" marR="0" lvl="0" indent="0" algn="ctr" defTabSz="914400" rtl="0" eaLnBrk="0" fontAlgn="base" latinLnBrk="0" hangingPunct="0">
                <a:lnSpc>
                  <a:spcPct val="100000"/>
                </a:lnSpc>
                <a:spcBef>
                  <a:spcPct val="0"/>
                </a:spcBef>
                <a:spcAft>
                  <a:spcPct val="0"/>
                </a:spcAft>
                <a:buClr>
                  <a:srgbClr val="FFFFFF">
                    <a:lumMod val="50000"/>
                  </a:srgbClr>
                </a:buClr>
                <a:buSzTx/>
                <a:buFontTx/>
                <a:buNone/>
                <a:tabLst/>
                <a:defRPr/>
              </a:pPr>
              <a:r>
                <a:rPr kumimoji="0" lang="ja-JP" altLang="en-US" sz="105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施策横断的な取組み方針</a:t>
              </a:r>
              <a:endParaRPr kumimoji="0" lang="en-US" altLang="ja-JP" sz="105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4" name="正方形/長方形 33">
            <a:extLst>
              <a:ext uri="{FF2B5EF4-FFF2-40B4-BE49-F238E27FC236}">
                <a16:creationId xmlns:a16="http://schemas.microsoft.com/office/drawing/2014/main" id="{3AC399AF-7DED-4CF5-B165-F9E89F931842}"/>
              </a:ext>
            </a:extLst>
          </p:cNvPr>
          <p:cNvSpPr/>
          <p:nvPr/>
        </p:nvSpPr>
        <p:spPr>
          <a:xfrm>
            <a:off x="937035" y="3006070"/>
            <a:ext cx="4828467" cy="351416"/>
          </a:xfrm>
          <a:prstGeom prst="rect">
            <a:avLst/>
          </a:prstGeom>
          <a:solidFill>
            <a:srgbClr val="FFFFFF"/>
          </a:solidFill>
          <a:ln w="6350">
            <a:solidFill>
              <a:srgbClr val="FFFFFF">
                <a:lumMod val="75000"/>
              </a:srgbClr>
            </a:solidFill>
          </a:ln>
        </p:spPr>
        <p:txBody>
          <a:bodyPr wrap="square" lIns="36000" tIns="36000" rIns="36000" bIns="36000" anchor="ctr">
            <a:noAutofit/>
          </a:bodyPr>
          <a:lstStyle/>
          <a:p>
            <a:pPr marL="144000" marR="0" lvl="0" indent="-144000" algn="l" defTabSz="914400" rtl="0" eaLnBrk="0" fontAlgn="base" latinLnBrk="0" hangingPunct="0">
              <a:lnSpc>
                <a:spcPct val="100000"/>
              </a:lnSpc>
              <a:spcBef>
                <a:spcPct val="0"/>
              </a:spcBef>
              <a:spcAft>
                <a:spcPct val="0"/>
              </a:spcAft>
              <a:buClr>
                <a:srgbClr val="FFFFFF">
                  <a:lumMod val="50000"/>
                </a:srgbClr>
              </a:buClr>
              <a:buSzTx/>
              <a:buFont typeface="Wingdings" panose="05000000000000000000" pitchFamily="2" charset="2"/>
              <a:buChar char="l"/>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まちのﾏﾈｼﾞﾒﾝﾄﾃﾞｰﾀ･ﾋｭｰﾏﾝﾃﾞｰﾀ</a:t>
            </a:r>
            <a:r>
              <a:rPr kumimoji="0" lang="ja-JP" altLang="en-US"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の</a:t>
            </a: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活用</a:t>
            </a:r>
            <a:r>
              <a:rPr kumimoji="0" lang="ja-JP" altLang="en-US"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を検討し、ｽﾏｰﾄｼﾃｨの深度化を目指す</a:t>
            </a:r>
            <a:endParaRPr kumimoji="0" lang="en-US" altLang="ja-JP"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44000" marR="0" lvl="0" indent="-144000" algn="l" defTabSz="914400" rtl="0" eaLnBrk="0" fontAlgn="base" latinLnBrk="0" hangingPunct="0">
              <a:lnSpc>
                <a:spcPct val="100000"/>
              </a:lnSpc>
              <a:spcBef>
                <a:spcPct val="0"/>
              </a:spcBef>
              <a:spcAft>
                <a:spcPct val="0"/>
              </a:spcAft>
              <a:buClr>
                <a:srgbClr val="FFFFFF">
                  <a:lumMod val="50000"/>
                </a:srgbClr>
              </a:buClr>
              <a:buSzTx/>
              <a:buFont typeface="Wingdings" panose="05000000000000000000" pitchFamily="2" charset="2"/>
              <a:buChar char="l"/>
              <a:tabLst/>
              <a:defRPr/>
            </a:pPr>
            <a:r>
              <a:rPr kumimoji="0" lang="ja-JP" altLang="en-US"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データ取得に際し、実証実験フィールドとしての特性を活かす</a:t>
            </a:r>
            <a:endPar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7E896C8F-A809-42C9-B06F-0E1B3E22E614}"/>
              </a:ext>
            </a:extLst>
          </p:cNvPr>
          <p:cNvSpPr/>
          <p:nvPr/>
        </p:nvSpPr>
        <p:spPr>
          <a:xfrm>
            <a:off x="939584" y="3487030"/>
            <a:ext cx="4792118" cy="333905"/>
          </a:xfrm>
          <a:prstGeom prst="rect">
            <a:avLst/>
          </a:prstGeom>
          <a:solidFill>
            <a:srgbClr val="FFFFFF"/>
          </a:solidFill>
          <a:ln w="6350">
            <a:solidFill>
              <a:srgbClr val="FFFFFF">
                <a:lumMod val="75000"/>
              </a:srgbClr>
            </a:solidFill>
          </a:ln>
        </p:spPr>
        <p:txBody>
          <a:bodyPr wrap="square" lIns="36000" tIns="36000" rIns="36000" bIns="36000" anchor="ctr">
            <a:noAutofit/>
          </a:bodyPr>
          <a:lstStyle/>
          <a:p>
            <a:pPr marL="144000" marR="0" lvl="0" indent="-144000" algn="l" defTabSz="914400" rtl="0" eaLnBrk="0" fontAlgn="base" latinLnBrk="0" hangingPunct="0">
              <a:lnSpc>
                <a:spcPct val="100000"/>
              </a:lnSpc>
              <a:spcBef>
                <a:spcPct val="0"/>
              </a:spcBef>
              <a:spcAft>
                <a:spcPct val="0"/>
              </a:spcAft>
              <a:buClr>
                <a:srgbClr val="FFFFFF">
                  <a:lumMod val="50000"/>
                </a:srgbClr>
              </a:buClr>
              <a:buSzTx/>
              <a:buFont typeface="Wingdings" panose="05000000000000000000" pitchFamily="2" charset="2"/>
              <a:buChar char="l"/>
              <a:tabLst/>
              <a:defRPr/>
            </a:pPr>
            <a:r>
              <a:rPr kumimoji="0" lang="ja-JP" altLang="en-US"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提案地区における平時の経済活動及び非常時の災害対策等の各種サービス実施を支える、屋内・外の</a:t>
            </a:r>
            <a:r>
              <a:rPr kumimoji="0" lang="en-US" altLang="ja-JP"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5G</a:t>
            </a:r>
            <a:r>
              <a:rPr kumimoji="0" lang="ja-JP" altLang="en-US"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通信基盤を整備する</a:t>
            </a:r>
          </a:p>
        </p:txBody>
      </p:sp>
      <p:pic>
        <p:nvPicPr>
          <p:cNvPr id="36" name="図 35">
            <a:extLst>
              <a:ext uri="{FF2B5EF4-FFF2-40B4-BE49-F238E27FC236}">
                <a16:creationId xmlns:a16="http://schemas.microsoft.com/office/drawing/2014/main" id="{B5832B2F-3AB6-43CB-BEF0-CE9B89FA82F0}"/>
              </a:ext>
            </a:extLst>
          </p:cNvPr>
          <p:cNvPicPr/>
          <p:nvPr/>
        </p:nvPicPr>
        <p:blipFill>
          <a:blip r:embed="rId7" cstate="hqprint">
            <a:extLst>
              <a:ext uri="{28A0092B-C50C-407E-A947-70E740481C1C}">
                <a14:useLocalDpi xmlns:a14="http://schemas.microsoft.com/office/drawing/2010/main"/>
              </a:ext>
            </a:extLst>
          </a:blip>
          <a:srcRect/>
          <a:stretch>
            <a:fillRect/>
          </a:stretch>
        </p:blipFill>
        <p:spPr bwMode="auto">
          <a:xfrm>
            <a:off x="5628281" y="5618123"/>
            <a:ext cx="1142950" cy="1011022"/>
          </a:xfrm>
          <a:prstGeom prst="rect">
            <a:avLst/>
          </a:prstGeom>
          <a:noFill/>
          <a:ln>
            <a:noFill/>
          </a:ln>
        </p:spPr>
      </p:pic>
      <p:pic>
        <p:nvPicPr>
          <p:cNvPr id="37" name="図 36">
            <a:extLst>
              <a:ext uri="{FF2B5EF4-FFF2-40B4-BE49-F238E27FC236}">
                <a16:creationId xmlns:a16="http://schemas.microsoft.com/office/drawing/2014/main" id="{E631408F-2BC6-44C0-A38F-8AB47A939F40}"/>
              </a:ext>
            </a:extLst>
          </p:cNvPr>
          <p:cNvPicPr/>
          <p:nvPr/>
        </p:nvPicPr>
        <p:blipFill rotWithShape="1">
          <a:blip r:embed="rId8" cstate="hqprint">
            <a:extLst>
              <a:ext uri="{28A0092B-C50C-407E-A947-70E740481C1C}">
                <a14:useLocalDpi xmlns:a14="http://schemas.microsoft.com/office/drawing/2010/main"/>
              </a:ext>
            </a:extLst>
          </a:blip>
          <a:srcRect/>
          <a:stretch/>
        </p:blipFill>
        <p:spPr bwMode="auto">
          <a:xfrm>
            <a:off x="4764194" y="5323005"/>
            <a:ext cx="1211963" cy="1122861"/>
          </a:xfrm>
          <a:prstGeom prst="rect">
            <a:avLst/>
          </a:prstGeom>
          <a:noFill/>
          <a:ln>
            <a:noFill/>
          </a:ln>
          <a:extLst>
            <a:ext uri="{53640926-AAD7-44D8-BBD7-CCE9431645EC}">
              <a14:shadowObscured xmlns:a14="http://schemas.microsoft.com/office/drawing/2010/main"/>
            </a:ext>
          </a:extLst>
        </p:spPr>
      </p:pic>
      <p:sp>
        <p:nvSpPr>
          <p:cNvPr id="38" name="テキスト ボックス 37"/>
          <p:cNvSpPr txBox="1"/>
          <p:nvPr/>
        </p:nvSpPr>
        <p:spPr>
          <a:xfrm>
            <a:off x="2099257" y="3897624"/>
            <a:ext cx="3666246"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（出展：国土交通省</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うめきた２期地区等スマートシティ形成協議会）</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6268654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latin typeface="+mn-lt"/>
              </a:rPr>
              <a:t>スマートシティ展開エリア</a:t>
            </a:r>
            <a:r>
              <a:rPr kumimoji="1" lang="ja-JP" altLang="en-US" dirty="0">
                <a:latin typeface="+mn-lt"/>
              </a:rPr>
              <a:t>での取組み</a:t>
            </a:r>
            <a:r>
              <a:rPr lang="ja-JP" altLang="en-US" dirty="0">
                <a:latin typeface="+mn-lt"/>
              </a:rPr>
              <a:t>｜夢洲</a:t>
            </a:r>
            <a:endParaRPr kumimoji="1" lang="ja-JP" altLang="en-US" dirty="0">
              <a:latin typeface="+mn-lt"/>
            </a:endParaRPr>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a:xfrm>
            <a:off x="8614610" y="6474930"/>
            <a:ext cx="529389" cy="38307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6"/>
          <p:cNvSpPr>
            <a:spLocks noGrp="1"/>
          </p:cNvSpPr>
          <p:nvPr>
            <p:ph type="body" sz="quarter" idx="13"/>
          </p:nvPr>
        </p:nvSpPr>
        <p:spPr/>
        <p:txBody>
          <a:bodyPr/>
          <a:lstStyle/>
          <a:p>
            <a:r>
              <a:rPr lang="ja-JP" altLang="en-US" dirty="0"/>
              <a:t>第３章　今後の取組み方針</a:t>
            </a:r>
            <a:endParaRPr lang="ja-JP" altLang="en-US" dirty="0">
              <a:latin typeface="+mn-lt"/>
            </a:endParaRPr>
          </a:p>
        </p:txBody>
      </p:sp>
      <p:sp>
        <p:nvSpPr>
          <p:cNvPr id="10" name="テキスト ボックス 9">
            <a:extLst>
              <a:ext uri="{FF2B5EF4-FFF2-40B4-BE49-F238E27FC236}">
                <a16:creationId xmlns:a16="http://schemas.microsoft.com/office/drawing/2014/main" id="{49125333-3457-40BF-AFBF-07227E4CFB8F}"/>
              </a:ext>
            </a:extLst>
          </p:cNvPr>
          <p:cNvSpPr txBox="1"/>
          <p:nvPr/>
        </p:nvSpPr>
        <p:spPr>
          <a:xfrm>
            <a:off x="156760" y="654091"/>
            <a:ext cx="8856000" cy="1154162"/>
          </a:xfrm>
          <a:prstGeom prst="rect">
            <a:avLst/>
          </a:prstGeom>
          <a:noFill/>
        </p:spPr>
        <p:txBody>
          <a:bodyPr wrap="square" rtlCol="0">
            <a:spAutoFit/>
          </a:bodyPr>
          <a:lstStyle/>
          <a:p>
            <a:pPr marL="185738" marR="0" lvl="0" indent="-1857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夢洲では、</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SMART RESORT CITY</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夢と創造に出会える未来都市）をコンセプトとして「リゾート」と「シティ」の要素を融合させた空間を形成し、「スマート」な取組みによって、まち全体の連携を高度化し、国際観光拠点機能の強化を図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85738" marR="0" lvl="0" indent="-1857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また、夢洲で万博が開催されることを踏まえ、その意義や理念を活かしたまちづくりをめざす。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8" name="グループ化 7">
            <a:extLst>
              <a:ext uri="{FF2B5EF4-FFF2-40B4-BE49-F238E27FC236}">
                <a16:creationId xmlns:a16="http://schemas.microsoft.com/office/drawing/2014/main" id="{E23755C7-4E1A-4F4C-BE68-8A4A84CE4DB5}"/>
              </a:ext>
            </a:extLst>
          </p:cNvPr>
          <p:cNvGrpSpPr/>
          <p:nvPr/>
        </p:nvGrpSpPr>
        <p:grpSpPr>
          <a:xfrm>
            <a:off x="465098" y="4918725"/>
            <a:ext cx="8315217" cy="2000990"/>
            <a:chOff x="575672" y="4979050"/>
            <a:chExt cx="8315217" cy="2000990"/>
          </a:xfrm>
        </p:grpSpPr>
        <p:grpSp>
          <p:nvGrpSpPr>
            <p:cNvPr id="76" name="グループ化 75">
              <a:extLst>
                <a:ext uri="{FF2B5EF4-FFF2-40B4-BE49-F238E27FC236}">
                  <a16:creationId xmlns:a16="http://schemas.microsoft.com/office/drawing/2014/main" id="{BFC7C6F3-ADB8-4204-A909-E7F30F07C163}"/>
                </a:ext>
              </a:extLst>
            </p:cNvPr>
            <p:cNvGrpSpPr/>
            <p:nvPr/>
          </p:nvGrpSpPr>
          <p:grpSpPr>
            <a:xfrm>
              <a:off x="575672" y="4979050"/>
              <a:ext cx="8315217" cy="2000990"/>
              <a:chOff x="1242997" y="5184499"/>
              <a:chExt cx="8315217" cy="2000990"/>
            </a:xfrm>
          </p:grpSpPr>
          <p:sp>
            <p:nvSpPr>
              <p:cNvPr id="77" name="角丸四角形 236">
                <a:extLst>
                  <a:ext uri="{FF2B5EF4-FFF2-40B4-BE49-F238E27FC236}">
                    <a16:creationId xmlns:a16="http://schemas.microsoft.com/office/drawing/2014/main" id="{7969ED5C-8460-47FC-B832-3C6995D2CC10}"/>
                  </a:ext>
                </a:extLst>
              </p:cNvPr>
              <p:cNvSpPr/>
              <p:nvPr/>
            </p:nvSpPr>
            <p:spPr>
              <a:xfrm>
                <a:off x="1242997" y="5184499"/>
                <a:ext cx="8315217" cy="1819174"/>
              </a:xfrm>
              <a:prstGeom prst="roundRect">
                <a:avLst>
                  <a:gd name="adj" fmla="val 6202"/>
                </a:avLst>
              </a:prstGeom>
              <a:solidFill>
                <a:srgbClr val="FFFFCC"/>
              </a:solidFill>
              <a:ln w="12700" cap="flat" cmpd="sng" algn="ctr">
                <a:solidFill>
                  <a:srgbClr val="5B9BD5">
                    <a:shade val="50000"/>
                  </a:srgbClr>
                </a:solidFill>
                <a:prstDash val="solid"/>
                <a:miter lim="800000"/>
              </a:ln>
              <a:effectLst/>
            </p:spPr>
            <p:txBody>
              <a:bodyPr rot="0" spcFirstLastPara="0" vertOverflow="overflow" horzOverflow="overflow" vert="horz" wrap="square" lIns="101827" tIns="50913" rIns="101827" bIns="50913" numCol="1" spcCol="0" rtlCol="0" fromWordArt="0" anchor="ctr" anchorCtr="0" forceAA="0" compatLnSpc="1">
                <a:prstTxWarp prst="textNoShape">
                  <a:avLst/>
                </a:prstTxWarp>
                <a:no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Meiryo UI"/>
                  <a:ea typeface="ＭＳ Ｐゴシック" panose="020B0600070205080204" pitchFamily="50" charset="-128"/>
                  <a:cs typeface="+mn-cs"/>
                </a:endParaRPr>
              </a:p>
            </p:txBody>
          </p:sp>
          <p:sp>
            <p:nvSpPr>
              <p:cNvPr id="78" name="正方形/長方形 77">
                <a:extLst>
                  <a:ext uri="{FF2B5EF4-FFF2-40B4-BE49-F238E27FC236}">
                    <a16:creationId xmlns:a16="http://schemas.microsoft.com/office/drawing/2014/main" id="{217A78EC-F0E4-4A96-8BC6-439FB1587AF0}"/>
                  </a:ext>
                </a:extLst>
              </p:cNvPr>
              <p:cNvSpPr/>
              <p:nvPr/>
            </p:nvSpPr>
            <p:spPr>
              <a:xfrm>
                <a:off x="1726944" y="5459024"/>
                <a:ext cx="1999594" cy="523220"/>
              </a:xfrm>
              <a:prstGeom prst="rect">
                <a:avLst/>
              </a:prstGeom>
              <a:solidFill>
                <a:srgbClr val="0070C0"/>
              </a:solidFill>
            </p:spPr>
            <p:txBody>
              <a:bodyPr wrap="square">
                <a:sp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安全・安心な</a:t>
                </a:r>
                <a:endParaRPr kumimoji="0" lang="en-US" altLang="ja-JP" sz="1400" b="1" i="0" u="none" strike="noStrike" kern="0" cap="none" spc="0" normalizeH="0" baseline="0" noProof="0" dirty="0">
                  <a:ln>
                    <a:noFill/>
                  </a:ln>
                  <a:solidFill>
                    <a:prstClr val="white"/>
                  </a:solidFill>
                  <a:effectLst/>
                  <a:uLnTx/>
                  <a:uFillTx/>
                  <a:latin typeface="Meiryo UI"/>
                  <a:ea typeface="Meiryo UI"/>
                  <a:cs typeface="+mn-cs"/>
                </a:endParaRPr>
              </a:p>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まちの実現</a:t>
                </a:r>
              </a:p>
            </p:txBody>
          </p:sp>
          <p:sp>
            <p:nvSpPr>
              <p:cNvPr id="79" name="正方形/長方形 78">
                <a:extLst>
                  <a:ext uri="{FF2B5EF4-FFF2-40B4-BE49-F238E27FC236}">
                    <a16:creationId xmlns:a16="http://schemas.microsoft.com/office/drawing/2014/main" id="{30FF343A-5575-4032-916D-56C78B9D155F}"/>
                  </a:ext>
                </a:extLst>
              </p:cNvPr>
              <p:cNvSpPr/>
              <p:nvPr/>
            </p:nvSpPr>
            <p:spPr>
              <a:xfrm>
                <a:off x="4185537" y="5459024"/>
                <a:ext cx="2186820" cy="523220"/>
              </a:xfrm>
              <a:prstGeom prst="rect">
                <a:avLst/>
              </a:prstGeom>
              <a:solidFill>
                <a:srgbClr val="0070C0"/>
              </a:solidFill>
            </p:spPr>
            <p:txBody>
              <a:bodyPr wrap="square">
                <a:sp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円滑で利便性の</a:t>
                </a:r>
                <a:endParaRPr kumimoji="0" lang="en-US" altLang="ja-JP" sz="1400" b="1" i="0" u="none" strike="noStrike" kern="0" cap="none" spc="0" normalizeH="0" baseline="0" noProof="0" dirty="0">
                  <a:ln>
                    <a:noFill/>
                  </a:ln>
                  <a:solidFill>
                    <a:prstClr val="white"/>
                  </a:solidFill>
                  <a:effectLst/>
                  <a:uLnTx/>
                  <a:uFillTx/>
                  <a:latin typeface="Meiryo UI"/>
                  <a:ea typeface="Meiryo UI"/>
                  <a:cs typeface="+mn-cs"/>
                </a:endParaRPr>
              </a:p>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高いサービスの提供</a:t>
                </a:r>
              </a:p>
            </p:txBody>
          </p:sp>
          <p:sp>
            <p:nvSpPr>
              <p:cNvPr id="80" name="正方形/長方形 79">
                <a:extLst>
                  <a:ext uri="{FF2B5EF4-FFF2-40B4-BE49-F238E27FC236}">
                    <a16:creationId xmlns:a16="http://schemas.microsoft.com/office/drawing/2014/main" id="{CDA9129F-981E-4A88-93A6-78BDEEBEA76C}"/>
                  </a:ext>
                </a:extLst>
              </p:cNvPr>
              <p:cNvSpPr/>
              <p:nvPr/>
            </p:nvSpPr>
            <p:spPr>
              <a:xfrm>
                <a:off x="6956147" y="5459024"/>
                <a:ext cx="1979560" cy="523220"/>
              </a:xfrm>
              <a:prstGeom prst="rect">
                <a:avLst/>
              </a:prstGeom>
              <a:solidFill>
                <a:srgbClr val="0070C0"/>
              </a:solidFill>
            </p:spPr>
            <p:txBody>
              <a:bodyPr wrap="square">
                <a:sp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環境と共生した持続</a:t>
                </a:r>
                <a:endParaRPr kumimoji="0" lang="en-US" altLang="ja-JP" sz="1400" b="1" i="0" u="none" strike="noStrike" kern="0" cap="none" spc="0" normalizeH="0" baseline="0" noProof="0" dirty="0">
                  <a:ln>
                    <a:noFill/>
                  </a:ln>
                  <a:solidFill>
                    <a:prstClr val="white"/>
                  </a:solidFill>
                  <a:effectLst/>
                  <a:uLnTx/>
                  <a:uFillTx/>
                  <a:latin typeface="Meiryo UI"/>
                  <a:ea typeface="Meiryo UI"/>
                  <a:cs typeface="+mn-cs"/>
                </a:endParaRPr>
              </a:p>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可能なまちの実現</a:t>
                </a:r>
              </a:p>
            </p:txBody>
          </p:sp>
          <p:sp>
            <p:nvSpPr>
              <p:cNvPr id="81" name="正方形/長方形 80">
                <a:extLst>
                  <a:ext uri="{FF2B5EF4-FFF2-40B4-BE49-F238E27FC236}">
                    <a16:creationId xmlns:a16="http://schemas.microsoft.com/office/drawing/2014/main" id="{26B1E150-0B80-46BF-A6A2-BBFB409CBC4F}"/>
                  </a:ext>
                </a:extLst>
              </p:cNvPr>
              <p:cNvSpPr/>
              <p:nvPr/>
            </p:nvSpPr>
            <p:spPr>
              <a:xfrm>
                <a:off x="4103162" y="5985160"/>
                <a:ext cx="2446813" cy="1200329"/>
              </a:xfrm>
              <a:prstGeom prst="rect">
                <a:avLst/>
              </a:prstGeom>
            </p:spPr>
            <p:txBody>
              <a:bodyPr wrap="square">
                <a:spAutoFit/>
              </a:bodyPr>
              <a:lstStyle/>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（取組み例）</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・ラストワンマイルの移動サービス</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・シームレスなキャッシュレス</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・駐車場予約システム等による観光</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　渋滞の緩和</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82" name="正方形/長方形 81">
                <a:extLst>
                  <a:ext uri="{FF2B5EF4-FFF2-40B4-BE49-F238E27FC236}">
                    <a16:creationId xmlns:a16="http://schemas.microsoft.com/office/drawing/2014/main" id="{6C5FFE77-3A98-4B68-ADFD-A389DE1F83B4}"/>
                  </a:ext>
                </a:extLst>
              </p:cNvPr>
              <p:cNvSpPr/>
              <p:nvPr/>
            </p:nvSpPr>
            <p:spPr>
              <a:xfrm>
                <a:off x="1638883" y="5968955"/>
                <a:ext cx="2059719" cy="646331"/>
              </a:xfrm>
              <a:prstGeom prst="rect">
                <a:avLst/>
              </a:prstGeom>
            </p:spPr>
            <p:txBody>
              <a:bodyPr wrap="square">
                <a:spAutoFit/>
              </a:bodyPr>
              <a:lstStyle/>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（取組み例）</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・災害リスクの見える化</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・気象データの利活用・連携</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83" name="正方形/長方形 82">
                <a:extLst>
                  <a:ext uri="{FF2B5EF4-FFF2-40B4-BE49-F238E27FC236}">
                    <a16:creationId xmlns:a16="http://schemas.microsoft.com/office/drawing/2014/main" id="{8A417F0C-175A-4B80-9FB4-FFF4141D0F2C}"/>
                  </a:ext>
                </a:extLst>
              </p:cNvPr>
              <p:cNvSpPr/>
              <p:nvPr/>
            </p:nvSpPr>
            <p:spPr>
              <a:xfrm>
                <a:off x="6885224" y="5988010"/>
                <a:ext cx="2247403" cy="1015663"/>
              </a:xfrm>
              <a:prstGeom prst="rect">
                <a:avLst/>
              </a:prstGeom>
            </p:spPr>
            <p:txBody>
              <a:bodyPr wrap="square">
                <a:spAutoFit/>
              </a:bodyPr>
              <a:lstStyle/>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（取組み例）</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・再生可能エネルギーによる持</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　続可能なまち</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・グリーンインフラの活用による</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 SDGs</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の推進</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p:txBody>
          </p:sp>
        </p:grpSp>
        <p:sp>
          <p:nvSpPr>
            <p:cNvPr id="84" name="正方形/長方形 83">
              <a:extLst>
                <a:ext uri="{FF2B5EF4-FFF2-40B4-BE49-F238E27FC236}">
                  <a16:creationId xmlns:a16="http://schemas.microsoft.com/office/drawing/2014/main" id="{6BF5653A-9963-451D-BDA8-B07164B99072}"/>
                </a:ext>
              </a:extLst>
            </p:cNvPr>
            <p:cNvSpPr/>
            <p:nvPr/>
          </p:nvSpPr>
          <p:spPr>
            <a:xfrm>
              <a:off x="575672" y="4993087"/>
              <a:ext cx="1993219" cy="276999"/>
            </a:xfrm>
            <a:prstGeom prst="rect">
              <a:avLst/>
            </a:prstGeom>
            <a:noFill/>
          </p:spPr>
          <p:txBody>
            <a:bodyPr wrap="squar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■取組みのイメージ（例）</a:t>
              </a:r>
              <a:endParaRPr kumimoji="0"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grpSp>
      <p:grpSp>
        <p:nvGrpSpPr>
          <p:cNvPr id="5" name="グループ化 4">
            <a:extLst>
              <a:ext uri="{FF2B5EF4-FFF2-40B4-BE49-F238E27FC236}">
                <a16:creationId xmlns:a16="http://schemas.microsoft.com/office/drawing/2014/main" id="{FCA7DE97-F3F8-4E1B-9C70-91C7181A8CD0}"/>
              </a:ext>
            </a:extLst>
          </p:cNvPr>
          <p:cNvGrpSpPr/>
          <p:nvPr/>
        </p:nvGrpSpPr>
        <p:grpSpPr bwMode="gray">
          <a:xfrm>
            <a:off x="5074749" y="1910033"/>
            <a:ext cx="3896979" cy="3233320"/>
            <a:chOff x="3961608" y="1981456"/>
            <a:chExt cx="3762975" cy="3088189"/>
          </a:xfrm>
        </p:grpSpPr>
        <p:grpSp>
          <p:nvGrpSpPr>
            <p:cNvPr id="57" name="グループ化 56">
              <a:extLst>
                <a:ext uri="{FF2B5EF4-FFF2-40B4-BE49-F238E27FC236}">
                  <a16:creationId xmlns:a16="http://schemas.microsoft.com/office/drawing/2014/main" id="{ADE1C64E-242C-4191-ADA1-FA80EFB17AE7}"/>
                </a:ext>
              </a:extLst>
            </p:cNvPr>
            <p:cNvGrpSpPr/>
            <p:nvPr/>
          </p:nvGrpSpPr>
          <p:grpSpPr bwMode="gray">
            <a:xfrm>
              <a:off x="3961608" y="1981456"/>
              <a:ext cx="3762975" cy="2861785"/>
              <a:chOff x="4292079" y="975583"/>
              <a:chExt cx="3762966" cy="2861780"/>
            </a:xfrm>
          </p:grpSpPr>
          <p:grpSp>
            <p:nvGrpSpPr>
              <p:cNvPr id="58" name="グループ化 57">
                <a:extLst>
                  <a:ext uri="{FF2B5EF4-FFF2-40B4-BE49-F238E27FC236}">
                    <a16:creationId xmlns:a16="http://schemas.microsoft.com/office/drawing/2014/main" id="{82AB0198-A569-4E50-B0ED-718AE1738AC2}"/>
                  </a:ext>
                </a:extLst>
              </p:cNvPr>
              <p:cNvGrpSpPr/>
              <p:nvPr/>
            </p:nvGrpSpPr>
            <p:grpSpPr bwMode="gray">
              <a:xfrm>
                <a:off x="4605455" y="975583"/>
                <a:ext cx="3449590" cy="2861780"/>
                <a:chOff x="4605455" y="975583"/>
                <a:chExt cx="3449590" cy="2861780"/>
              </a:xfrm>
            </p:grpSpPr>
            <p:sp>
              <p:nvSpPr>
                <p:cNvPr id="60" name="円/楕円 137">
                  <a:extLst>
                    <a:ext uri="{FF2B5EF4-FFF2-40B4-BE49-F238E27FC236}">
                      <a16:creationId xmlns:a16="http://schemas.microsoft.com/office/drawing/2014/main" id="{E4859894-2B5D-4E7D-B44F-7139708E3559}"/>
                    </a:ext>
                  </a:extLst>
                </p:cNvPr>
                <p:cNvSpPr/>
                <p:nvPr/>
              </p:nvSpPr>
              <p:spPr bwMode="gray">
                <a:xfrm>
                  <a:off x="5126215" y="1230549"/>
                  <a:ext cx="2425686" cy="2425686"/>
                </a:xfrm>
                <a:prstGeom prst="ellipse">
                  <a:avLst/>
                </a:prstGeom>
                <a:noFill/>
                <a:ln w="76200" cap="flat" cmpd="sng" algn="ctr">
                  <a:solidFill>
                    <a:srgbClr val="FFC000"/>
                  </a:solidFill>
                  <a:prstDash val="sysDash"/>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Meiryo UI"/>
                    <a:ea typeface="ＭＳ Ｐゴシック" panose="020B0600070205080204" pitchFamily="50" charset="-128"/>
                    <a:cs typeface="+mn-cs"/>
                  </a:endParaRPr>
                </a:p>
              </p:txBody>
            </p:sp>
            <p:sp>
              <p:nvSpPr>
                <p:cNvPr id="61" name="二等辺三角形 60">
                  <a:extLst>
                    <a:ext uri="{FF2B5EF4-FFF2-40B4-BE49-F238E27FC236}">
                      <a16:creationId xmlns:a16="http://schemas.microsoft.com/office/drawing/2014/main" id="{8D1810C6-6755-465D-B1B3-0C5D46215534}"/>
                    </a:ext>
                  </a:extLst>
                </p:cNvPr>
                <p:cNvSpPr/>
                <p:nvPr/>
              </p:nvSpPr>
              <p:spPr bwMode="gray">
                <a:xfrm>
                  <a:off x="5201932" y="1234522"/>
                  <a:ext cx="2265259" cy="1952810"/>
                </a:xfrm>
                <a:prstGeom prst="triangle">
                  <a:avLst/>
                </a:prstGeom>
                <a:noFill/>
                <a:ln w="12700" cap="flat" cmpd="sng" algn="ctr">
                  <a:solidFill>
                    <a:srgbClr val="5B9BD5">
                      <a:shade val="50000"/>
                    </a:srgbClr>
                  </a:solidFill>
                  <a:prstDash val="solid"/>
                  <a:miter lim="800000"/>
                </a:ln>
                <a:effectLst/>
              </p:spPr>
              <p:txBody>
                <a:bodyPr rtlCol="0" anchor="ctr"/>
                <a:lstStyle/>
                <a:p>
                  <a:pPr marL="0" marR="0" lvl="0" indent="0" algn="ctr" defTabSz="1075334"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Meiryo UI"/>
                    <a:ea typeface="ＭＳ Ｐゴシック" panose="020B0600070205080204" pitchFamily="50" charset="-128"/>
                    <a:cs typeface="+mn-cs"/>
                  </a:endParaRPr>
                </a:p>
              </p:txBody>
            </p:sp>
            <p:sp>
              <p:nvSpPr>
                <p:cNvPr id="62" name="正方形/長方形 61">
                  <a:extLst>
                    <a:ext uri="{FF2B5EF4-FFF2-40B4-BE49-F238E27FC236}">
                      <a16:creationId xmlns:a16="http://schemas.microsoft.com/office/drawing/2014/main" id="{13FFB50B-85B7-4B63-9358-1205898426D0}"/>
                    </a:ext>
                  </a:extLst>
                </p:cNvPr>
                <p:cNvSpPr/>
                <p:nvPr/>
              </p:nvSpPr>
              <p:spPr bwMode="gray">
                <a:xfrm>
                  <a:off x="6913636" y="1611295"/>
                  <a:ext cx="900221" cy="523220"/>
                </a:xfrm>
                <a:prstGeom prst="rect">
                  <a:avLst/>
                </a:prstGeom>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自然との共生</a:t>
                  </a:r>
                </a:p>
              </p:txBody>
            </p:sp>
            <p:grpSp>
              <p:nvGrpSpPr>
                <p:cNvPr id="63" name="グループ化 62">
                  <a:extLst>
                    <a:ext uri="{FF2B5EF4-FFF2-40B4-BE49-F238E27FC236}">
                      <a16:creationId xmlns:a16="http://schemas.microsoft.com/office/drawing/2014/main" id="{A4571B97-5565-4E7D-92EE-DFCD3035E947}"/>
                    </a:ext>
                  </a:extLst>
                </p:cNvPr>
                <p:cNvGrpSpPr/>
                <p:nvPr/>
              </p:nvGrpSpPr>
              <p:grpSpPr bwMode="gray">
                <a:xfrm>
                  <a:off x="4605455" y="2840939"/>
                  <a:ext cx="1359447" cy="494942"/>
                  <a:chOff x="4693540" y="2936594"/>
                  <a:chExt cx="1359447" cy="494942"/>
                </a:xfrm>
              </p:grpSpPr>
              <p:sp>
                <p:nvSpPr>
                  <p:cNvPr id="74" name="角丸四角形 202">
                    <a:extLst>
                      <a:ext uri="{FF2B5EF4-FFF2-40B4-BE49-F238E27FC236}">
                        <a16:creationId xmlns:a16="http://schemas.microsoft.com/office/drawing/2014/main" id="{49D63D58-AE43-44D1-8FA0-66A1BD300B04}"/>
                      </a:ext>
                    </a:extLst>
                  </p:cNvPr>
                  <p:cNvSpPr/>
                  <p:nvPr/>
                </p:nvSpPr>
                <p:spPr bwMode="gray">
                  <a:xfrm>
                    <a:off x="4719902" y="2936594"/>
                    <a:ext cx="1306722" cy="494942"/>
                  </a:xfrm>
                  <a:prstGeom prst="roundRect">
                    <a:avLst/>
                  </a:prstGeom>
                  <a:solidFill>
                    <a:srgbClr val="4472C4"/>
                  </a:solidFill>
                  <a:ln w="12700" cap="flat" cmpd="sng" algn="ctr">
                    <a:noFill/>
                    <a:prstDash val="solid"/>
                    <a:miter lim="800000"/>
                  </a:ln>
                  <a:effectLst/>
                </p:spPr>
                <p:txBody>
                  <a:bodyPr rtlCol="0" anchor="ctr"/>
                  <a:lstStyle/>
                  <a:p>
                    <a:pPr marL="0" marR="0" lvl="0" indent="0" algn="ctr" defTabSz="1075334"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Meiryo UI"/>
                      <a:ea typeface="ＭＳ Ｐゴシック" panose="020B0600070205080204" pitchFamily="50" charset="-128"/>
                      <a:cs typeface="+mn-cs"/>
                    </a:endParaRPr>
                  </a:p>
                </p:txBody>
              </p:sp>
              <p:sp>
                <p:nvSpPr>
                  <p:cNvPr id="75" name="正方形/長方形 74">
                    <a:extLst>
                      <a:ext uri="{FF2B5EF4-FFF2-40B4-BE49-F238E27FC236}">
                        <a16:creationId xmlns:a16="http://schemas.microsoft.com/office/drawing/2014/main" id="{BD4FFFAA-A090-471E-B9CF-176064986588}"/>
                      </a:ext>
                    </a:extLst>
                  </p:cNvPr>
                  <p:cNvSpPr/>
                  <p:nvPr/>
                </p:nvSpPr>
                <p:spPr bwMode="gray">
                  <a:xfrm>
                    <a:off x="4693540" y="2994022"/>
                    <a:ext cx="1359447" cy="415498"/>
                  </a:xfrm>
                  <a:prstGeom prst="rect">
                    <a:avLst/>
                  </a:prstGeom>
                  <a:noFill/>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円滑で利便性の高い</a:t>
                    </a:r>
                    <a:endParaRPr kumimoji="0" lang="en-US" altLang="ja-JP" sz="1050" b="1" i="0" u="none" strike="noStrike" kern="0" cap="none" spc="0" normalizeH="0" baseline="0" noProof="0" dirty="0">
                      <a:ln>
                        <a:noFill/>
                      </a:ln>
                      <a:solidFill>
                        <a:prstClr val="white"/>
                      </a:solidFill>
                      <a:effectLst/>
                      <a:uLnTx/>
                      <a:uFillTx/>
                      <a:latin typeface="Meiryo UI"/>
                      <a:ea typeface="Meiryo UI"/>
                      <a:cs typeface="+mn-cs"/>
                    </a:endParaRPr>
                  </a:p>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サービスの提供</a:t>
                    </a:r>
                  </a:p>
                </p:txBody>
              </p:sp>
            </p:grpSp>
            <p:sp>
              <p:nvSpPr>
                <p:cNvPr id="64" name="正方形/長方形 63">
                  <a:extLst>
                    <a:ext uri="{FF2B5EF4-FFF2-40B4-BE49-F238E27FC236}">
                      <a16:creationId xmlns:a16="http://schemas.microsoft.com/office/drawing/2014/main" id="{F08FDE79-2EB0-4D14-891E-3F93E463B257}"/>
                    </a:ext>
                  </a:extLst>
                </p:cNvPr>
                <p:cNvSpPr/>
                <p:nvPr/>
              </p:nvSpPr>
              <p:spPr bwMode="gray">
                <a:xfrm>
                  <a:off x="5389760" y="1801087"/>
                  <a:ext cx="1889254" cy="1200329"/>
                </a:xfrm>
                <a:prstGeom prst="rect">
                  <a:avLst/>
                </a:prstGeom>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8CE2E2"/>
                      </a:solidFill>
                      <a:effectLst/>
                      <a:uLnTx/>
                      <a:uFillTx/>
                      <a:latin typeface="Meiryo UI"/>
                      <a:ea typeface="Meiryo UI"/>
                      <a:cs typeface="+mn-cs"/>
                    </a:rPr>
                    <a:t>夢洲</a:t>
                  </a:r>
                  <a:endParaRPr kumimoji="0" lang="en-US" altLang="ja-JP" sz="2400" b="1" i="0" u="none" strike="noStrike" kern="1200" cap="none" spc="0" normalizeH="0" baseline="0" noProof="0" dirty="0">
                    <a:ln>
                      <a:noFill/>
                    </a:ln>
                    <a:solidFill>
                      <a:srgbClr val="8CE2E2"/>
                    </a:solidFill>
                    <a:effectLst/>
                    <a:uLnTx/>
                    <a:uFillTx/>
                    <a:latin typeface="Meiryo UI"/>
                    <a:ea typeface="Meiryo UI"/>
                    <a:cs typeface="+mn-cs"/>
                  </a:endParaRPr>
                </a:p>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8CE2E2"/>
                      </a:solidFill>
                      <a:effectLst/>
                      <a:uLnTx/>
                      <a:uFillTx/>
                      <a:latin typeface="Meiryo UI"/>
                      <a:ea typeface="Meiryo UI"/>
                      <a:cs typeface="+mn-cs"/>
                    </a:rPr>
                    <a:t>スマートな</a:t>
                  </a:r>
                  <a:endParaRPr kumimoji="0" lang="en-US" altLang="ja-JP" sz="2400" b="1" i="0" u="none" strike="noStrike" kern="1200" cap="none" spc="0" normalizeH="0" baseline="0" noProof="0" dirty="0">
                    <a:ln>
                      <a:noFill/>
                    </a:ln>
                    <a:solidFill>
                      <a:srgbClr val="8CE2E2"/>
                    </a:solidFill>
                    <a:effectLst/>
                    <a:uLnTx/>
                    <a:uFillTx/>
                    <a:latin typeface="Meiryo UI"/>
                    <a:ea typeface="Meiryo UI"/>
                    <a:cs typeface="+mn-cs"/>
                  </a:endParaRPr>
                </a:p>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8CE2E2"/>
                      </a:solidFill>
                      <a:effectLst/>
                      <a:uLnTx/>
                      <a:uFillTx/>
                      <a:latin typeface="Meiryo UI"/>
                      <a:ea typeface="Meiryo UI"/>
                      <a:cs typeface="+mn-cs"/>
                    </a:rPr>
                    <a:t>まちづくり</a:t>
                  </a:r>
                </a:p>
              </p:txBody>
            </p:sp>
            <p:sp>
              <p:nvSpPr>
                <p:cNvPr id="65" name="正方形/長方形 64">
                  <a:extLst>
                    <a:ext uri="{FF2B5EF4-FFF2-40B4-BE49-F238E27FC236}">
                      <a16:creationId xmlns:a16="http://schemas.microsoft.com/office/drawing/2014/main" id="{73823785-500B-41D2-AA33-3ACDC96975A1}"/>
                    </a:ext>
                  </a:extLst>
                </p:cNvPr>
                <p:cNvSpPr/>
                <p:nvPr/>
              </p:nvSpPr>
              <p:spPr bwMode="gray">
                <a:xfrm>
                  <a:off x="7169277" y="2360164"/>
                  <a:ext cx="885768" cy="523220"/>
                </a:xfrm>
                <a:prstGeom prst="rect">
                  <a:avLst/>
                </a:prstGeom>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資源循環</a:t>
                  </a:r>
                </a:p>
              </p:txBody>
            </p:sp>
            <p:sp>
              <p:nvSpPr>
                <p:cNvPr id="66" name="正方形/長方形 65">
                  <a:extLst>
                    <a:ext uri="{FF2B5EF4-FFF2-40B4-BE49-F238E27FC236}">
                      <a16:creationId xmlns:a16="http://schemas.microsoft.com/office/drawing/2014/main" id="{3DF16BD9-DD2A-4F95-A1A6-57AA0305125F}"/>
                    </a:ext>
                  </a:extLst>
                </p:cNvPr>
                <p:cNvSpPr/>
                <p:nvPr/>
              </p:nvSpPr>
              <p:spPr bwMode="gray">
                <a:xfrm>
                  <a:off x="5561606" y="3529586"/>
                  <a:ext cx="1607671" cy="307777"/>
                </a:xfrm>
                <a:prstGeom prst="rect">
                  <a:avLst/>
                </a:prstGeom>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省エネルギー</a:t>
                  </a:r>
                </a:p>
              </p:txBody>
            </p:sp>
            <p:grpSp>
              <p:nvGrpSpPr>
                <p:cNvPr id="67" name="グループ化 66">
                  <a:extLst>
                    <a:ext uri="{FF2B5EF4-FFF2-40B4-BE49-F238E27FC236}">
                      <a16:creationId xmlns:a16="http://schemas.microsoft.com/office/drawing/2014/main" id="{847ECCB4-5272-47D4-BB50-5384BF4F899A}"/>
                    </a:ext>
                  </a:extLst>
                </p:cNvPr>
                <p:cNvGrpSpPr/>
                <p:nvPr/>
              </p:nvGrpSpPr>
              <p:grpSpPr bwMode="gray">
                <a:xfrm>
                  <a:off x="5620856" y="975583"/>
                  <a:ext cx="1359447" cy="494942"/>
                  <a:chOff x="4693540" y="2936594"/>
                  <a:chExt cx="1359447" cy="494942"/>
                </a:xfrm>
              </p:grpSpPr>
              <p:sp>
                <p:nvSpPr>
                  <p:cNvPr id="72" name="角丸四角形 224">
                    <a:extLst>
                      <a:ext uri="{FF2B5EF4-FFF2-40B4-BE49-F238E27FC236}">
                        <a16:creationId xmlns:a16="http://schemas.microsoft.com/office/drawing/2014/main" id="{0690D6FC-4D11-4450-8214-E4A7A718C89E}"/>
                      </a:ext>
                    </a:extLst>
                  </p:cNvPr>
                  <p:cNvSpPr/>
                  <p:nvPr/>
                </p:nvSpPr>
                <p:spPr bwMode="gray">
                  <a:xfrm>
                    <a:off x="4719902" y="2936594"/>
                    <a:ext cx="1306722" cy="494942"/>
                  </a:xfrm>
                  <a:prstGeom prst="roundRect">
                    <a:avLst/>
                  </a:prstGeom>
                  <a:solidFill>
                    <a:srgbClr val="4472C4"/>
                  </a:solidFill>
                  <a:ln w="12700" cap="flat" cmpd="sng" algn="ctr">
                    <a:noFill/>
                    <a:prstDash val="solid"/>
                    <a:miter lim="800000"/>
                  </a:ln>
                  <a:effectLst/>
                </p:spPr>
                <p:txBody>
                  <a:bodyPr rtlCol="0" anchor="ctr"/>
                  <a:lstStyle/>
                  <a:p>
                    <a:pPr marL="0" marR="0" lvl="0" indent="0" algn="ctr" defTabSz="1075334" rtl="0" eaLnBrk="1" fontAlgn="auto" latinLnBrk="0" hangingPunct="1">
                      <a:lnSpc>
                        <a:spcPct val="100000"/>
                      </a:lnSpc>
                      <a:spcBef>
                        <a:spcPts val="0"/>
                      </a:spcBef>
                      <a:spcAft>
                        <a:spcPts val="0"/>
                      </a:spcAft>
                      <a:buClrTx/>
                      <a:buSzTx/>
                      <a:buFontTx/>
                      <a:buNone/>
                      <a:tabLst/>
                      <a:defRPr/>
                    </a:pPr>
                    <a:endParaRPr kumimoji="0" lang="ja-JP" altLang="en-US" sz="1050" b="1" i="0" u="none" strike="noStrike" kern="0" cap="none" spc="0" normalizeH="0" baseline="0" noProof="0">
                      <a:ln>
                        <a:noFill/>
                      </a:ln>
                      <a:solidFill>
                        <a:prstClr val="white"/>
                      </a:solidFill>
                      <a:effectLst/>
                      <a:uLnTx/>
                      <a:uFillTx/>
                      <a:latin typeface="Meiryo UI"/>
                      <a:ea typeface="Meiryo UI"/>
                      <a:cs typeface="+mn-cs"/>
                    </a:endParaRPr>
                  </a:p>
                </p:txBody>
              </p:sp>
              <p:sp>
                <p:nvSpPr>
                  <p:cNvPr id="73" name="正方形/長方形 72">
                    <a:extLst>
                      <a:ext uri="{FF2B5EF4-FFF2-40B4-BE49-F238E27FC236}">
                        <a16:creationId xmlns:a16="http://schemas.microsoft.com/office/drawing/2014/main" id="{E6B4F37D-F092-406F-9CE0-2857315BF4B4}"/>
                      </a:ext>
                    </a:extLst>
                  </p:cNvPr>
                  <p:cNvSpPr/>
                  <p:nvPr/>
                </p:nvSpPr>
                <p:spPr bwMode="gray">
                  <a:xfrm>
                    <a:off x="4693540" y="2968622"/>
                    <a:ext cx="1359447" cy="415498"/>
                  </a:xfrm>
                  <a:prstGeom prst="rect">
                    <a:avLst/>
                  </a:prstGeom>
                  <a:noFill/>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安全・安心な</a:t>
                    </a:r>
                  </a:p>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まちの実現</a:t>
                    </a:r>
                  </a:p>
                </p:txBody>
              </p:sp>
            </p:grpSp>
            <p:grpSp>
              <p:nvGrpSpPr>
                <p:cNvPr id="68" name="グループ化 67">
                  <a:extLst>
                    <a:ext uri="{FF2B5EF4-FFF2-40B4-BE49-F238E27FC236}">
                      <a16:creationId xmlns:a16="http://schemas.microsoft.com/office/drawing/2014/main" id="{DA50F152-44F3-41C6-8884-18590695C2FB}"/>
                    </a:ext>
                  </a:extLst>
                </p:cNvPr>
                <p:cNvGrpSpPr/>
                <p:nvPr/>
              </p:nvGrpSpPr>
              <p:grpSpPr bwMode="gray">
                <a:xfrm>
                  <a:off x="6667297" y="2840939"/>
                  <a:ext cx="1359447" cy="494942"/>
                  <a:chOff x="4693540" y="2936594"/>
                  <a:chExt cx="1359447" cy="494942"/>
                </a:xfrm>
              </p:grpSpPr>
              <p:sp>
                <p:nvSpPr>
                  <p:cNvPr id="70" name="角丸四角形 227">
                    <a:extLst>
                      <a:ext uri="{FF2B5EF4-FFF2-40B4-BE49-F238E27FC236}">
                        <a16:creationId xmlns:a16="http://schemas.microsoft.com/office/drawing/2014/main" id="{3A22B471-F428-43FF-A04E-0B371E153BBF}"/>
                      </a:ext>
                    </a:extLst>
                  </p:cNvPr>
                  <p:cNvSpPr/>
                  <p:nvPr/>
                </p:nvSpPr>
                <p:spPr bwMode="gray">
                  <a:xfrm>
                    <a:off x="4719902" y="2936594"/>
                    <a:ext cx="1306722" cy="494942"/>
                  </a:xfrm>
                  <a:prstGeom prst="roundRect">
                    <a:avLst/>
                  </a:prstGeom>
                  <a:solidFill>
                    <a:srgbClr val="4472C4"/>
                  </a:solidFill>
                  <a:ln w="12700" cap="flat" cmpd="sng" algn="ctr">
                    <a:noFill/>
                    <a:prstDash val="solid"/>
                    <a:miter lim="800000"/>
                  </a:ln>
                  <a:effectLst/>
                </p:spPr>
                <p:txBody>
                  <a:bodyPr rtlCol="0" anchor="ctr"/>
                  <a:lstStyle/>
                  <a:p>
                    <a:pPr marL="0" marR="0" lvl="0" indent="0" algn="ctr" defTabSz="1075334"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Meiryo UI"/>
                      <a:ea typeface="ＭＳ Ｐゴシック" panose="020B0600070205080204" pitchFamily="50" charset="-128"/>
                      <a:cs typeface="+mn-cs"/>
                    </a:endParaRPr>
                  </a:p>
                </p:txBody>
              </p:sp>
              <p:sp>
                <p:nvSpPr>
                  <p:cNvPr id="71" name="正方形/長方形 70">
                    <a:extLst>
                      <a:ext uri="{FF2B5EF4-FFF2-40B4-BE49-F238E27FC236}">
                        <a16:creationId xmlns:a16="http://schemas.microsoft.com/office/drawing/2014/main" id="{ECFB3483-CA49-400B-A241-AE19EF3FADAA}"/>
                      </a:ext>
                    </a:extLst>
                  </p:cNvPr>
                  <p:cNvSpPr/>
                  <p:nvPr/>
                </p:nvSpPr>
                <p:spPr bwMode="gray">
                  <a:xfrm>
                    <a:off x="4693540" y="3006722"/>
                    <a:ext cx="1359447" cy="415498"/>
                  </a:xfrm>
                  <a:prstGeom prst="rect">
                    <a:avLst/>
                  </a:prstGeom>
                  <a:noFill/>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環境と共生した持続</a:t>
                    </a:r>
                  </a:p>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可能なまちの実現</a:t>
                    </a:r>
                  </a:p>
                </p:txBody>
              </p:sp>
            </p:grpSp>
            <p:sp>
              <p:nvSpPr>
                <p:cNvPr id="69" name="正方形/長方形 68">
                  <a:extLst>
                    <a:ext uri="{FF2B5EF4-FFF2-40B4-BE49-F238E27FC236}">
                      <a16:creationId xmlns:a16="http://schemas.microsoft.com/office/drawing/2014/main" id="{A5EF000C-AD50-40A8-B90F-28484214CFF6}"/>
                    </a:ext>
                  </a:extLst>
                </p:cNvPr>
                <p:cNvSpPr/>
                <p:nvPr/>
              </p:nvSpPr>
              <p:spPr bwMode="gray">
                <a:xfrm>
                  <a:off x="4803691" y="1674279"/>
                  <a:ext cx="864745" cy="523220"/>
                </a:xfrm>
                <a:prstGeom prst="rect">
                  <a:avLst/>
                </a:prstGeom>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安全安心</a:t>
                  </a:r>
                </a:p>
              </p:txBody>
            </p:sp>
          </p:grpSp>
          <p:sp>
            <p:nvSpPr>
              <p:cNvPr id="59" name="正方形/長方形 58">
                <a:extLst>
                  <a:ext uri="{FF2B5EF4-FFF2-40B4-BE49-F238E27FC236}">
                    <a16:creationId xmlns:a16="http://schemas.microsoft.com/office/drawing/2014/main" id="{AF284A6D-3E58-46B1-BD6F-AD560246374D}"/>
                  </a:ext>
                </a:extLst>
              </p:cNvPr>
              <p:cNvSpPr/>
              <p:nvPr/>
            </p:nvSpPr>
            <p:spPr bwMode="gray">
              <a:xfrm>
                <a:off x="4292079" y="2360164"/>
                <a:ext cx="1607671" cy="276999"/>
              </a:xfrm>
              <a:prstGeom prst="rect">
                <a:avLst/>
              </a:prstGeom>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交通</a:t>
                </a:r>
              </a:p>
            </p:txBody>
          </p:sp>
        </p:grpSp>
        <p:sp>
          <p:nvSpPr>
            <p:cNvPr id="85" name="正方形/長方形 84">
              <a:extLst>
                <a:ext uri="{FF2B5EF4-FFF2-40B4-BE49-F238E27FC236}">
                  <a16:creationId xmlns:a16="http://schemas.microsoft.com/office/drawing/2014/main" id="{7DC8AAA1-8203-4640-A585-43C374908EF6}"/>
                </a:ext>
              </a:extLst>
            </p:cNvPr>
            <p:cNvSpPr/>
            <p:nvPr/>
          </p:nvSpPr>
          <p:spPr bwMode="gray">
            <a:xfrm>
              <a:off x="6067345" y="4546424"/>
              <a:ext cx="1607675" cy="523221"/>
            </a:xfrm>
            <a:prstGeom prst="rect">
              <a:avLst/>
            </a:prstGeom>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err="1">
                  <a:ln>
                    <a:noFill/>
                  </a:ln>
                  <a:solidFill>
                    <a:prstClr val="black">
                      <a:lumMod val="75000"/>
                      <a:lumOff val="25000"/>
                    </a:prstClr>
                  </a:solidFill>
                  <a:effectLst/>
                  <a:uLnTx/>
                  <a:uFillTx/>
                  <a:latin typeface="Meiryo UI"/>
                  <a:ea typeface="Meiryo UI"/>
                  <a:cs typeface="+mn-cs"/>
                </a:rPr>
                <a:t>etc</a:t>
              </a:r>
              <a:r>
                <a:rPr kumimoji="0" lang="en-US" altLang="ja-JP" sz="14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a:t>
              </a:r>
            </a:p>
            <a:p>
              <a:pPr marL="0" marR="0" lvl="0" indent="0" algn="ctr" defTabSz="1075334"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prstClr val="black">
                    <a:lumMod val="75000"/>
                    <a:lumOff val="25000"/>
                  </a:prstClr>
                </a:solidFill>
                <a:effectLst/>
                <a:uLnTx/>
                <a:uFillTx/>
                <a:latin typeface="Meiryo UI"/>
                <a:ea typeface="HGP創英角ｺﾞｼｯｸUB" panose="020B0900000000000000" pitchFamily="50" charset="-128"/>
                <a:cs typeface="+mn-cs"/>
              </a:endParaRPr>
            </a:p>
          </p:txBody>
        </p:sp>
        <p:sp>
          <p:nvSpPr>
            <p:cNvPr id="89" name="正方形/長方形 88">
              <a:extLst>
                <a:ext uri="{FF2B5EF4-FFF2-40B4-BE49-F238E27FC236}">
                  <a16:creationId xmlns:a16="http://schemas.microsoft.com/office/drawing/2014/main" id="{63C6431C-97D7-43C3-B386-4749488D9F0F}"/>
                </a:ext>
              </a:extLst>
            </p:cNvPr>
            <p:cNvSpPr/>
            <p:nvPr/>
          </p:nvSpPr>
          <p:spPr bwMode="gray">
            <a:xfrm>
              <a:off x="4685892" y="4773948"/>
              <a:ext cx="172896" cy="235065"/>
            </a:xfrm>
            <a:prstGeom prst="rect">
              <a:avLst/>
            </a:prstGeom>
          </p:spPr>
          <p:txBody>
            <a:bodyPr wrap="non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1200" cap="none" spc="0" normalizeH="0" baseline="0" noProof="0" dirty="0">
                <a:ln>
                  <a:noFill/>
                </a:ln>
                <a:solidFill>
                  <a:prstClr val="black"/>
                </a:solidFill>
                <a:effectLst/>
                <a:uLnTx/>
                <a:uFillTx/>
                <a:latin typeface="Meiryo UI"/>
                <a:ea typeface="Meiryo UI"/>
                <a:cs typeface="+mn-cs"/>
              </a:endParaRPr>
            </a:p>
          </p:txBody>
        </p:sp>
      </p:grpSp>
      <p:grpSp>
        <p:nvGrpSpPr>
          <p:cNvPr id="2" name="グループ化 1">
            <a:extLst>
              <a:ext uri="{FF2B5EF4-FFF2-40B4-BE49-F238E27FC236}">
                <a16:creationId xmlns:a16="http://schemas.microsoft.com/office/drawing/2014/main" id="{49659E06-620B-471B-9F7D-4F42FAB274C4}"/>
              </a:ext>
            </a:extLst>
          </p:cNvPr>
          <p:cNvGrpSpPr/>
          <p:nvPr/>
        </p:nvGrpSpPr>
        <p:grpSpPr>
          <a:xfrm>
            <a:off x="-70762" y="1968058"/>
            <a:ext cx="5527961" cy="3263125"/>
            <a:chOff x="0" y="2522129"/>
            <a:chExt cx="4880543" cy="3263125"/>
          </a:xfrm>
        </p:grpSpPr>
        <p:sp>
          <p:nvSpPr>
            <p:cNvPr id="53" name="正方形/長方形 52">
              <a:extLst>
                <a:ext uri="{FF2B5EF4-FFF2-40B4-BE49-F238E27FC236}">
                  <a16:creationId xmlns:a16="http://schemas.microsoft.com/office/drawing/2014/main" id="{0003A6CF-AB30-4E3E-B75F-DF5B2AF8D984}"/>
                </a:ext>
              </a:extLst>
            </p:cNvPr>
            <p:cNvSpPr/>
            <p:nvPr/>
          </p:nvSpPr>
          <p:spPr>
            <a:xfrm>
              <a:off x="214571" y="2522129"/>
              <a:ext cx="3960079" cy="324000"/>
            </a:xfrm>
            <a:prstGeom prst="rect">
              <a:avLst/>
            </a:prstGeom>
            <a:noFill/>
          </p:spPr>
          <p:txBody>
            <a:bodyPr wrap="squar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▶夢洲におけるスマートなまちづくりの方向性</a:t>
              </a:r>
            </a:p>
          </p:txBody>
        </p:sp>
        <p:sp>
          <p:nvSpPr>
            <p:cNvPr id="54" name="正方形/長方形 53">
              <a:extLst>
                <a:ext uri="{FF2B5EF4-FFF2-40B4-BE49-F238E27FC236}">
                  <a16:creationId xmlns:a16="http://schemas.microsoft.com/office/drawing/2014/main" id="{4F0B0C3A-FEFC-4046-B330-607913F16563}"/>
                </a:ext>
              </a:extLst>
            </p:cNvPr>
            <p:cNvSpPr/>
            <p:nvPr/>
          </p:nvSpPr>
          <p:spPr>
            <a:xfrm>
              <a:off x="261955" y="2802997"/>
              <a:ext cx="4618588" cy="954107"/>
            </a:xfrm>
            <a:prstGeom prst="rect">
              <a:avLst/>
            </a:prstGeom>
          </p:spPr>
          <p:txBody>
            <a:bodyPr wrap="square">
              <a:spAutoFit/>
            </a:bodyPr>
            <a:lstStyle/>
            <a:p>
              <a:pPr marL="87313" marR="0" lvl="0" indent="-87313" algn="l" defTabSz="1075334" rtl="0" eaLnBrk="1" fontAlgn="auto" latinLnBrk="0" hangingPunct="1">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・国際観光拠点機能の強化には、「観光客数の増加（競争力</a:t>
              </a:r>
              <a:endParaRPr kumimoji="0" lang="en-US" altLang="ja-JP" sz="14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endParaRPr>
            </a:p>
            <a:p>
              <a:pPr marL="87313" marR="0" lvl="0" indent="-87313" algn="l" defTabSz="1075334" rtl="0" eaLnBrk="1" fontAlgn="auto" latinLnBrk="0" hangingPunct="1">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　向上）」と「滞在期間の長期化（滞在型観光）」をめざす</a:t>
              </a:r>
              <a:endParaRPr kumimoji="0" lang="en-US" altLang="ja-JP" sz="14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endParaRPr>
            </a:p>
            <a:p>
              <a:pPr marL="87313" marR="0" lvl="0" indent="-87313" algn="l" defTabSz="1075334" rtl="0" eaLnBrk="1" fontAlgn="auto" latinLnBrk="0" hangingPunct="1">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　取組みが重要である。</a:t>
              </a:r>
            </a:p>
            <a:p>
              <a:pPr marL="87313" marR="0" lvl="0" indent="-87313" algn="l" defTabSz="1075334" rtl="0" eaLnBrk="1" fontAlgn="auto" latinLnBrk="0" hangingPunct="1">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・夢洲においては、各街区と公共空間等が連携し、まち全体で</a:t>
              </a:r>
              <a:endParaRPr kumimoji="0" lang="ja-JP" altLang="en-US" sz="12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endParaRPr>
            </a:p>
          </p:txBody>
        </p:sp>
        <p:sp>
          <p:nvSpPr>
            <p:cNvPr id="55" name="正方形/長方形 54">
              <a:extLst>
                <a:ext uri="{FF2B5EF4-FFF2-40B4-BE49-F238E27FC236}">
                  <a16:creationId xmlns:a16="http://schemas.microsoft.com/office/drawing/2014/main" id="{669988D2-1C4A-4598-92B0-B4D13F96D294}"/>
                </a:ext>
              </a:extLst>
            </p:cNvPr>
            <p:cNvSpPr/>
            <p:nvPr/>
          </p:nvSpPr>
          <p:spPr>
            <a:xfrm>
              <a:off x="0" y="3686802"/>
              <a:ext cx="3878030" cy="1169551"/>
            </a:xfrm>
            <a:prstGeom prst="rect">
              <a:avLst/>
            </a:prstGeom>
          </p:spPr>
          <p:txBody>
            <a:bodyPr wrap="square">
              <a:spAutoFit/>
            </a:bodyPr>
            <a:lstStyle/>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4472C4"/>
                  </a:solidFill>
                  <a:effectLst/>
                  <a:uLnTx/>
                  <a:uFillTx/>
                  <a:latin typeface="Meiryo UI"/>
                  <a:ea typeface="Meiryo UI"/>
                  <a:cs typeface="+mn-cs"/>
                </a:rPr>
                <a:t>　 </a:t>
              </a:r>
              <a:r>
                <a:rPr kumimoji="0" lang="ja-JP" altLang="en-US" sz="1600" b="1" i="0" u="none" strike="noStrike" kern="1200" cap="none" spc="0" normalizeH="0" baseline="0" noProof="0" dirty="0">
                  <a:ln>
                    <a:noFill/>
                  </a:ln>
                  <a:solidFill>
                    <a:srgbClr val="4472C4"/>
                  </a:solidFill>
                  <a:effectLst/>
                  <a:uLnTx/>
                  <a:uFillTx/>
                  <a:latin typeface="Meiryo UI"/>
                  <a:ea typeface="メイリオ" panose="020B0604030504040204" pitchFamily="50" charset="-128"/>
                  <a:cs typeface="+mn-cs"/>
                </a:rPr>
                <a:t>「安全・安心なまちの実現」</a:t>
              </a:r>
            </a:p>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4472C4"/>
                  </a:solidFill>
                  <a:effectLst/>
                  <a:uLnTx/>
                  <a:uFillTx/>
                  <a:latin typeface="Meiryo UI"/>
                  <a:ea typeface="メイリオ" panose="020B0604030504040204" pitchFamily="50" charset="-128"/>
                  <a:cs typeface="+mn-cs"/>
                </a:rPr>
                <a:t>　「円滑で利便性の高いサービスの提供」</a:t>
              </a:r>
            </a:p>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4472C4"/>
                  </a:solidFill>
                  <a:effectLst/>
                  <a:uLnTx/>
                  <a:uFillTx/>
                  <a:latin typeface="Meiryo UI"/>
                  <a:ea typeface="メイリオ" panose="020B0604030504040204" pitchFamily="50" charset="-128"/>
                  <a:cs typeface="+mn-cs"/>
                </a:rPr>
                <a:t>　「環境と共生した持続可能なまちの実現」</a:t>
              </a:r>
              <a:r>
                <a:rPr kumimoji="0" lang="ja-JP" altLang="en-US" sz="1600" b="1" i="0" u="none" strike="noStrike" kern="1200" cap="none" spc="0" normalizeH="0" baseline="0" noProof="0" dirty="0">
                  <a:ln>
                    <a:noFill/>
                  </a:ln>
                  <a:solidFill>
                    <a:srgbClr val="4472C4"/>
                  </a:solidFill>
                  <a:effectLst/>
                  <a:uLnTx/>
                  <a:uFillTx/>
                  <a:latin typeface="Meiryo UI"/>
                  <a:ea typeface="Meiryo UI"/>
                  <a:cs typeface="+mn-cs"/>
                </a:rPr>
                <a:t>　</a:t>
              </a:r>
              <a:r>
                <a:rPr kumimoji="0" lang="ja-JP" altLang="en-US" sz="1600" b="0" i="0" u="none" strike="noStrike" kern="1200" cap="none" spc="0" normalizeH="0" baseline="0" noProof="0" dirty="0">
                  <a:ln>
                    <a:noFill/>
                  </a:ln>
                  <a:solidFill>
                    <a:srgbClr val="4472C4"/>
                  </a:solidFill>
                  <a:effectLst/>
                  <a:uLnTx/>
                  <a:uFillTx/>
                  <a:latin typeface="Meiryo UI"/>
                  <a:ea typeface="HGP創英角ｺﾞｼｯｸUB" panose="020B0900000000000000" pitchFamily="50" charset="-128"/>
                  <a:cs typeface="+mn-cs"/>
                </a:rPr>
                <a:t>　</a:t>
              </a:r>
            </a:p>
          </p:txBody>
        </p:sp>
        <p:sp>
          <p:nvSpPr>
            <p:cNvPr id="56" name="正方形/長方形 55">
              <a:extLst>
                <a:ext uri="{FF2B5EF4-FFF2-40B4-BE49-F238E27FC236}">
                  <a16:creationId xmlns:a16="http://schemas.microsoft.com/office/drawing/2014/main" id="{0311C2A6-3552-4A6B-95CC-5DDD8C7B4591}"/>
                </a:ext>
              </a:extLst>
            </p:cNvPr>
            <p:cNvSpPr/>
            <p:nvPr/>
          </p:nvSpPr>
          <p:spPr>
            <a:xfrm>
              <a:off x="3637323" y="4134146"/>
              <a:ext cx="537327" cy="276999"/>
            </a:xfrm>
            <a:prstGeom prst="rect">
              <a:avLst/>
            </a:prstGeom>
          </p:spPr>
          <p:txBody>
            <a:bodyPr wrap="non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による</a:t>
              </a:r>
            </a:p>
          </p:txBody>
        </p:sp>
        <p:sp>
          <p:nvSpPr>
            <p:cNvPr id="86" name="楕円 85">
              <a:extLst>
                <a:ext uri="{FF2B5EF4-FFF2-40B4-BE49-F238E27FC236}">
                  <a16:creationId xmlns:a16="http://schemas.microsoft.com/office/drawing/2014/main" id="{9CE07244-C76A-4F44-AAAE-7CCA837C1822}"/>
                </a:ext>
              </a:extLst>
            </p:cNvPr>
            <p:cNvSpPr/>
            <p:nvPr/>
          </p:nvSpPr>
          <p:spPr>
            <a:xfrm>
              <a:off x="514676" y="4873031"/>
              <a:ext cx="2978579" cy="505925"/>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a:ea typeface="Meiryo UI"/>
                <a:cs typeface="+mn-cs"/>
              </a:endParaRPr>
            </a:p>
          </p:txBody>
        </p:sp>
        <p:sp>
          <p:nvSpPr>
            <p:cNvPr id="87" name="正方形/長方形 86">
              <a:extLst>
                <a:ext uri="{FF2B5EF4-FFF2-40B4-BE49-F238E27FC236}">
                  <a16:creationId xmlns:a16="http://schemas.microsoft.com/office/drawing/2014/main" id="{E622B618-6AC6-426E-A5FA-093BE7CA481B}"/>
                </a:ext>
              </a:extLst>
            </p:cNvPr>
            <p:cNvSpPr/>
            <p:nvPr/>
          </p:nvSpPr>
          <p:spPr>
            <a:xfrm>
              <a:off x="514676" y="4834096"/>
              <a:ext cx="3113312" cy="951158"/>
            </a:xfrm>
            <a:prstGeom prst="rect">
              <a:avLst/>
            </a:prstGeom>
          </p:spPr>
          <p:txBody>
            <a:bodyPr wrap="square">
              <a:spAutoFit/>
            </a:bodyPr>
            <a:lstStyle/>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2000" b="0" i="0" u="none" strike="noStrike" kern="1200" cap="none" spc="0" normalizeH="0" baseline="0" noProof="0" dirty="0">
                  <a:ln>
                    <a:solidFill>
                      <a:prstClr val="black">
                        <a:lumMod val="65000"/>
                        <a:lumOff val="35000"/>
                      </a:prstClr>
                    </a:solidFill>
                  </a:ln>
                  <a:solidFill>
                    <a:prstClr val="black">
                      <a:lumMod val="65000"/>
                      <a:lumOff val="35000"/>
                    </a:prstClr>
                  </a:solidFill>
                  <a:effectLst/>
                  <a:uLnTx/>
                  <a:uFillTx/>
                  <a:latin typeface="Meiryo UI"/>
                  <a:ea typeface="HGP創英角ｺﾞｼｯｸUB" panose="020B0900000000000000" pitchFamily="50" charset="-128"/>
                  <a:cs typeface="+mn-cs"/>
                </a:rPr>
                <a:t>　</a:t>
              </a:r>
              <a:r>
                <a:rPr kumimoji="0" lang="ja-JP" altLang="en-US" sz="2000" b="1" i="0" u="none" strike="noStrike" kern="1200" cap="none" spc="0" normalizeH="0" baseline="0" noProof="0" dirty="0">
                  <a:ln>
                    <a:noFill/>
                  </a:ln>
                  <a:solidFill>
                    <a:prstClr val="black">
                      <a:lumMod val="65000"/>
                      <a:lumOff val="35000"/>
                    </a:prstClr>
                  </a:solidFill>
                  <a:effectLst/>
                  <a:uLnTx/>
                  <a:uFillTx/>
                  <a:latin typeface="Meiryo UI"/>
                  <a:ea typeface="Meiryo UI"/>
                  <a:cs typeface="+mn-cs"/>
                </a:rPr>
                <a:t>国際観光拠点機能の強化</a:t>
              </a:r>
            </a:p>
          </p:txBody>
        </p:sp>
        <p:sp>
          <p:nvSpPr>
            <p:cNvPr id="88" name="正方形/長方形 87">
              <a:extLst>
                <a:ext uri="{FF2B5EF4-FFF2-40B4-BE49-F238E27FC236}">
                  <a16:creationId xmlns:a16="http://schemas.microsoft.com/office/drawing/2014/main" id="{AFCCE6F9-58A0-4673-A79B-89505227AB6C}"/>
                </a:ext>
              </a:extLst>
            </p:cNvPr>
            <p:cNvSpPr/>
            <p:nvPr/>
          </p:nvSpPr>
          <p:spPr>
            <a:xfrm>
              <a:off x="3506632" y="4955524"/>
              <a:ext cx="776175" cy="276999"/>
            </a:xfrm>
            <a:prstGeom prst="rect">
              <a:avLst/>
            </a:prstGeom>
          </p:spPr>
          <p:txBody>
            <a:bodyPr wrap="non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をめざす。</a:t>
              </a:r>
            </a:p>
          </p:txBody>
        </p:sp>
      </p:grpSp>
    </p:spTree>
    <p:extLst>
      <p:ext uri="{BB962C8B-B14F-4D97-AF65-F5344CB8AC3E}">
        <p14:creationId xmlns:p14="http://schemas.microsoft.com/office/powerpoint/2010/main" val="18136496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スマートシティ展開エリア</a:t>
            </a:r>
            <a:r>
              <a:rPr kumimoji="1" lang="ja-JP" altLang="en-US" dirty="0"/>
              <a:t>での取組み</a:t>
            </a:r>
            <a:r>
              <a:rPr lang="ja-JP" altLang="en-US" dirty="0"/>
              <a:t>｜森之宮（大阪城東部地区）</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6"/>
          <p:cNvSpPr>
            <a:spLocks noGrp="1"/>
          </p:cNvSpPr>
          <p:nvPr>
            <p:ph type="body" sz="quarter" idx="13"/>
          </p:nvPr>
        </p:nvSpPr>
        <p:spPr/>
        <p:txBody>
          <a:bodyPr/>
          <a:lstStyle/>
          <a:p>
            <a:r>
              <a:rPr lang="ja-JP" altLang="en-US" dirty="0"/>
              <a:t>第３章　今後の取組み方針</a:t>
            </a:r>
          </a:p>
        </p:txBody>
      </p:sp>
      <p:sp>
        <p:nvSpPr>
          <p:cNvPr id="10" name="テキスト ボックス 9">
            <a:extLst>
              <a:ext uri="{FF2B5EF4-FFF2-40B4-BE49-F238E27FC236}">
                <a16:creationId xmlns:a16="http://schemas.microsoft.com/office/drawing/2014/main" id="{B79881F0-F48E-45B9-8C94-288584EEDFBA}"/>
              </a:ext>
            </a:extLst>
          </p:cNvPr>
          <p:cNvSpPr txBox="1"/>
          <p:nvPr/>
        </p:nvSpPr>
        <p:spPr>
          <a:xfrm>
            <a:off x="228454" y="5682386"/>
            <a:ext cx="8798803" cy="846386"/>
          </a:xfrm>
          <a:prstGeom prst="rect">
            <a:avLst/>
          </a:prstGeom>
          <a:noFill/>
        </p:spPr>
        <p:txBody>
          <a:bodyPr wrap="square" rtlCol="0">
            <a:spAutoFit/>
          </a:bodyPr>
          <a:lstStyle/>
          <a:p>
            <a:pPr marR="0" lvl="0" algn="l" defTabSz="457200" rtl="0" eaLnBrk="1" fontAlgn="auto" latinLnBrk="0" hangingPunct="1">
              <a:lnSpc>
                <a:spcPct val="100000"/>
              </a:lnSpc>
              <a:spcBef>
                <a:spcPts val="600"/>
              </a:spcBef>
              <a:spcAft>
                <a:spcPts val="0"/>
              </a:spcAft>
              <a:buClrTx/>
              <a:buSzTx/>
              <a:tabLst/>
              <a:defRPr/>
            </a:pPr>
            <a:r>
              <a:rPr kumimoji="1" lang="ja-JP"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３．大学における研究成果の社会展開</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355600" marR="0" lvl="0" indent="-177800" algn="l" defTabSz="457200"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smtClean="0">
                <a:ln>
                  <a:noFill/>
                </a:ln>
                <a:solidFill>
                  <a:prstClr val="black"/>
                </a:solidFill>
                <a:effectLst/>
                <a:uLnTx/>
                <a:uFillTx/>
                <a:latin typeface="Meiryo UI"/>
                <a:ea typeface="Meiryo UI"/>
                <a:cs typeface="+mn-cs"/>
              </a:rPr>
              <a:t>大学</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と、健康医療機関、</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UR</a:t>
            </a:r>
            <a:r>
              <a:rPr kumimoji="1" lang="ja-JP" altLang="en-US" sz="1400" b="0" i="0" u="none" strike="noStrike" kern="1200" cap="none" spc="0" normalizeH="0" baseline="0" noProof="0" dirty="0" err="1">
                <a:ln>
                  <a:noFill/>
                </a:ln>
                <a:solidFill>
                  <a:prstClr val="black"/>
                </a:solidFill>
                <a:effectLst/>
                <a:uLnTx/>
                <a:uFillTx/>
                <a:latin typeface="Meiryo UI"/>
                <a:ea typeface="Meiryo UI"/>
                <a:cs typeface="+mn-cs"/>
              </a:rPr>
              <a:t>、</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企業等が連携し「健康寿命の延伸」「</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の向上</a:t>
            </a:r>
            <a:r>
              <a:rPr kumimoji="1" lang="ja-JP" altLang="en-US" sz="1400" b="0" i="0" u="none" strike="noStrike" kern="1200" cap="none" spc="0" normalizeH="0" baseline="0" noProof="0" dirty="0" smtClean="0">
                <a:ln>
                  <a:noFill/>
                </a:ln>
                <a:solidFill>
                  <a:prstClr val="black"/>
                </a:solidFill>
                <a:effectLst/>
                <a:uLnTx/>
                <a:uFillTx/>
                <a:latin typeface="Meiryo UI"/>
                <a:ea typeface="Meiryo UI"/>
                <a:cs typeface="+mn-cs"/>
              </a:rPr>
              <a:t>」</a:t>
            </a:r>
            <a:endParaRPr kumimoji="1" lang="en-US" altLang="ja-JP" sz="1400" b="0" i="0" u="none" strike="noStrike" kern="1200" cap="none" spc="0" normalizeH="0" baseline="0" noProof="0" dirty="0" smtClean="0">
              <a:ln>
                <a:noFill/>
              </a:ln>
              <a:solidFill>
                <a:prstClr val="black"/>
              </a:solidFill>
              <a:effectLst/>
              <a:uLnTx/>
              <a:uFillTx/>
              <a:latin typeface="Meiryo UI"/>
              <a:ea typeface="Meiryo UI"/>
              <a:cs typeface="+mn-cs"/>
            </a:endParaRPr>
          </a:p>
          <a:p>
            <a:pPr marL="177800" marR="0" lvl="0" algn="l" defTabSz="457200" rtl="0" eaLnBrk="1" fontAlgn="auto" latinLnBrk="0" hangingPunct="1">
              <a:lnSpc>
                <a:spcPct val="100000"/>
              </a:lnSpc>
              <a:spcBef>
                <a:spcPts val="300"/>
              </a:spcBef>
              <a:spcAft>
                <a:spcPts val="0"/>
              </a:spcAft>
              <a:buClrTx/>
              <a:buSzTx/>
              <a:tabLst/>
              <a:defRPr/>
            </a:pPr>
            <a:r>
              <a:rPr kumimoji="1" lang="ja-JP" altLang="en-US" sz="1400" dirty="0">
                <a:solidFill>
                  <a:prstClr val="black"/>
                </a:solidFill>
                <a:latin typeface="Meiryo UI"/>
                <a:ea typeface="Meiryo UI"/>
              </a:rPr>
              <a:t>　</a:t>
            </a:r>
            <a:r>
              <a:rPr kumimoji="1" lang="ja-JP" altLang="en-US" sz="1400" b="0" i="0" u="none" strike="noStrike" kern="1200" cap="none" spc="0" normalizeH="0" baseline="0" noProof="0" dirty="0" smtClean="0">
                <a:ln>
                  <a:noFill/>
                </a:ln>
                <a:solidFill>
                  <a:prstClr val="black"/>
                </a:solidFill>
                <a:effectLst/>
                <a:uLnTx/>
                <a:uFillTx/>
                <a:latin typeface="Meiryo UI"/>
                <a:ea typeface="Meiryo UI"/>
                <a:cs typeface="+mn-cs"/>
              </a:rPr>
              <a:t>「</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住み続けられる住環境の形成」に先導的に</a:t>
            </a:r>
            <a:r>
              <a:rPr kumimoji="1" lang="ja-JP" altLang="en-US" sz="1400" b="0" i="0" u="none" strike="noStrike" kern="1200" cap="none" spc="0" normalizeH="0" baseline="0" noProof="0" dirty="0" smtClean="0">
                <a:ln>
                  <a:noFill/>
                </a:ln>
                <a:solidFill>
                  <a:prstClr val="black"/>
                </a:solidFill>
                <a:effectLst/>
                <a:uLnTx/>
                <a:uFillTx/>
                <a:latin typeface="Meiryo UI"/>
                <a:ea typeface="Meiryo UI"/>
                <a:cs typeface="+mn-cs"/>
              </a:rPr>
              <a:t>取組む</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まち</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9" name="図 8">
            <a:extLst>
              <a:ext uri="{FF2B5EF4-FFF2-40B4-BE49-F238E27FC236}">
                <a16:creationId xmlns:a16="http://schemas.microsoft.com/office/drawing/2014/main" id="{5490898F-5BD0-A24E-9BDA-86827826A77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422726" y="3170853"/>
            <a:ext cx="1264866" cy="1334951"/>
          </a:xfrm>
          <a:prstGeom prst="rect">
            <a:avLst/>
          </a:prstGeom>
        </p:spPr>
      </p:pic>
      <p:pic>
        <p:nvPicPr>
          <p:cNvPr id="8" name="図 7">
            <a:extLst>
              <a:ext uri="{FF2B5EF4-FFF2-40B4-BE49-F238E27FC236}">
                <a16:creationId xmlns:a16="http://schemas.microsoft.com/office/drawing/2014/main" id="{8916F9DE-88D1-A642-B3B8-79E84C9F729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93739" y="4952031"/>
            <a:ext cx="2012785" cy="1130514"/>
          </a:xfrm>
          <a:prstGeom prst="rect">
            <a:avLst/>
          </a:prstGeom>
        </p:spPr>
      </p:pic>
      <p:sp>
        <p:nvSpPr>
          <p:cNvPr id="2" name="正方形/長方形 1">
            <a:extLst>
              <a:ext uri="{FF2B5EF4-FFF2-40B4-BE49-F238E27FC236}">
                <a16:creationId xmlns:a16="http://schemas.microsoft.com/office/drawing/2014/main" id="{BD7331B7-CB32-4FC1-AF2B-B03CC701642A}"/>
              </a:ext>
            </a:extLst>
          </p:cNvPr>
          <p:cNvSpPr/>
          <p:nvPr/>
        </p:nvSpPr>
        <p:spPr>
          <a:xfrm>
            <a:off x="137174" y="666529"/>
            <a:ext cx="8856000" cy="1116000"/>
          </a:xfrm>
          <a:prstGeom prst="rect">
            <a:avLst/>
          </a:prstGeom>
          <a:ln>
            <a:noFill/>
          </a:ln>
        </p:spPr>
        <p:txBody>
          <a:bodyPr wrap="square">
            <a:spAutoFit/>
          </a:bodyPr>
          <a:lstStyle/>
          <a:p>
            <a:pPr marL="182563" lvl="0" indent="-182563">
              <a:spcBef>
                <a:spcPts val="600"/>
              </a:spcBef>
              <a:buFont typeface="Arial" panose="020B0604020202020204" pitchFamily="34" charset="0"/>
              <a:buChar char="•"/>
              <a:defRPr/>
            </a:pPr>
            <a:r>
              <a:rPr kumimoji="1" lang="ja-JP" altLang="en-US" sz="1600" dirty="0">
                <a:solidFill>
                  <a:prstClr val="black"/>
                </a:solidFill>
              </a:rPr>
              <a:t>大阪城東部地区では、公立大学法人大阪により、</a:t>
            </a:r>
            <a:r>
              <a:rPr kumimoji="1" lang="en-US" altLang="ja-JP" sz="1600" dirty="0">
                <a:solidFill>
                  <a:prstClr val="black"/>
                </a:solidFill>
              </a:rPr>
              <a:t>2025</a:t>
            </a:r>
            <a:r>
              <a:rPr kumimoji="1" lang="ja-JP" altLang="en-US" sz="1600" dirty="0">
                <a:solidFill>
                  <a:prstClr val="black"/>
                </a:solidFill>
              </a:rPr>
              <a:t>年を目途</a:t>
            </a:r>
            <a:r>
              <a:rPr kumimoji="1" lang="ja-JP" altLang="en-US" sz="1600" dirty="0" smtClean="0">
                <a:solidFill>
                  <a:prstClr val="black"/>
                </a:solidFill>
              </a:rPr>
              <a:t>に新たなキャンパス</a:t>
            </a:r>
            <a:r>
              <a:rPr kumimoji="1" lang="ja-JP" altLang="en-US" sz="1600" dirty="0">
                <a:solidFill>
                  <a:prstClr val="black"/>
                </a:solidFill>
              </a:rPr>
              <a:t>を整備する方針が示されたことを受け、社会経済情勢の変化や課題に対応しつつ、低未利用地等の土地利用転換や既存施設の機能更新にあわせて、土地の高度利用を図り、新</a:t>
            </a:r>
            <a:r>
              <a:rPr kumimoji="1" lang="ja-JP" altLang="en-US" sz="1600" dirty="0" smtClean="0">
                <a:solidFill>
                  <a:prstClr val="black"/>
                </a:solidFill>
              </a:rPr>
              <a:t>大学（大阪公立大学）を</a:t>
            </a:r>
            <a:r>
              <a:rPr kumimoji="1" lang="ja-JP" altLang="en-US" sz="1600" dirty="0">
                <a:solidFill>
                  <a:prstClr val="black"/>
                </a:solidFill>
              </a:rPr>
              <a:t>先導役にした、多世代・多様な人が集い、交流する国際色ある拠点の形成の実現に向け、まちづくりを推進する。</a:t>
            </a:r>
            <a:endParaRPr kumimoji="1" lang="en-US" altLang="ja-JP" sz="1600" b="1" dirty="0">
              <a:solidFill>
                <a:prstClr val="black"/>
              </a:solidFill>
              <a:effectLst>
                <a:outerShdw blurRad="38100" dist="38100" dir="2700000" algn="tl">
                  <a:srgbClr val="000000">
                    <a:alpha val="43137"/>
                  </a:srgbClr>
                </a:outerShdw>
              </a:effectLst>
            </a:endParaRPr>
          </a:p>
        </p:txBody>
      </p:sp>
      <p:sp>
        <p:nvSpPr>
          <p:cNvPr id="5" name="四角形: 角を丸くする 4">
            <a:extLst>
              <a:ext uri="{FF2B5EF4-FFF2-40B4-BE49-F238E27FC236}">
                <a16:creationId xmlns:a16="http://schemas.microsoft.com/office/drawing/2014/main" id="{85BC2BB7-1B93-4828-9BDC-29FF98662597}"/>
              </a:ext>
            </a:extLst>
          </p:cNvPr>
          <p:cNvSpPr/>
          <p:nvPr/>
        </p:nvSpPr>
        <p:spPr>
          <a:xfrm>
            <a:off x="337473" y="2022328"/>
            <a:ext cx="8469051" cy="920055"/>
          </a:xfrm>
          <a:prstGeom prst="roundRect">
            <a:avLst>
              <a:gd name="adj" fmla="val 14039"/>
            </a:avLst>
          </a:prstGeom>
          <a:solidFill>
            <a:schemeClr val="accent6">
              <a:lumMod val="20000"/>
              <a:lumOff val="80000"/>
            </a:schemeClr>
          </a:solidFill>
        </p:spPr>
        <p:txBody>
          <a:bodyPr wrap="square">
            <a:spAutoFit/>
          </a:bodyPr>
          <a:lstStyle/>
          <a:p>
            <a:pPr lvl="0">
              <a:spcBef>
                <a:spcPts val="600"/>
              </a:spcBef>
              <a:defRPr/>
            </a:pPr>
            <a:endParaRPr kumimoji="1" lang="en-US" altLang="ja-JP" sz="1100" dirty="0">
              <a:solidFill>
                <a:prstClr val="black"/>
              </a:solidFill>
            </a:endParaRPr>
          </a:p>
          <a:p>
            <a:pPr lvl="0">
              <a:spcBef>
                <a:spcPts val="600"/>
              </a:spcBef>
              <a:defRPr/>
            </a:pPr>
            <a:r>
              <a:rPr kumimoji="1" lang="ja-JP" altLang="en-US" sz="1600" dirty="0">
                <a:solidFill>
                  <a:prstClr val="black"/>
                </a:solidFill>
              </a:rPr>
              <a:t>新</a:t>
            </a:r>
            <a:r>
              <a:rPr kumimoji="1" lang="ja-JP" altLang="en-US" sz="1600" dirty="0" smtClean="0">
                <a:solidFill>
                  <a:prstClr val="black"/>
                </a:solidFill>
              </a:rPr>
              <a:t>大学（大阪公立大学）を</a:t>
            </a:r>
            <a:r>
              <a:rPr kumimoji="1" lang="ja-JP" altLang="en-US" sz="1600" dirty="0">
                <a:solidFill>
                  <a:prstClr val="black"/>
                </a:solidFill>
              </a:rPr>
              <a:t>先導役にして</a:t>
            </a:r>
            <a:r>
              <a:rPr kumimoji="1" lang="en-US" altLang="ja-JP" sz="1600" dirty="0">
                <a:solidFill>
                  <a:prstClr val="black"/>
                </a:solidFill>
              </a:rPr>
              <a:t>､</a:t>
            </a:r>
            <a:r>
              <a:rPr kumimoji="1" lang="ja-JP" altLang="en-US" sz="1600" dirty="0">
                <a:solidFill>
                  <a:prstClr val="black"/>
                </a:solidFill>
              </a:rPr>
              <a:t>観光集客･健康医療･人材育成･居住機能等の集積により</a:t>
            </a:r>
            <a:r>
              <a:rPr kumimoji="1" lang="en-US" altLang="ja-JP" sz="1600" dirty="0">
                <a:solidFill>
                  <a:prstClr val="black"/>
                </a:solidFill>
              </a:rPr>
              <a:t>､</a:t>
            </a:r>
            <a:r>
              <a:rPr kumimoji="1" lang="ja-JP" altLang="en-US" sz="1600" dirty="0">
                <a:solidFill>
                  <a:prstClr val="black"/>
                </a:solidFill>
              </a:rPr>
              <a:t>多世代・多様な人が集い、交流する国際色あるまちづくりを推進</a:t>
            </a:r>
            <a:endParaRPr kumimoji="1" lang="en-US" altLang="ja-JP" sz="1600" dirty="0">
              <a:solidFill>
                <a:prstClr val="black"/>
              </a:solidFill>
            </a:endParaRPr>
          </a:p>
        </p:txBody>
      </p:sp>
      <p:sp>
        <p:nvSpPr>
          <p:cNvPr id="6" name="正方形/長方形 5">
            <a:extLst>
              <a:ext uri="{FF2B5EF4-FFF2-40B4-BE49-F238E27FC236}">
                <a16:creationId xmlns:a16="http://schemas.microsoft.com/office/drawing/2014/main" id="{7E48F21D-2B02-4B1C-83B5-545831DBC5A0}"/>
              </a:ext>
            </a:extLst>
          </p:cNvPr>
          <p:cNvSpPr/>
          <p:nvPr/>
        </p:nvSpPr>
        <p:spPr>
          <a:xfrm>
            <a:off x="253916" y="3049744"/>
            <a:ext cx="6925460" cy="984885"/>
          </a:xfrm>
          <a:prstGeom prst="rect">
            <a:avLst/>
          </a:prstGeom>
        </p:spPr>
        <p:txBody>
          <a:bodyPr wrap="square">
            <a:spAutoFit/>
          </a:bodyPr>
          <a:lstStyle/>
          <a:p>
            <a:pPr lvl="0">
              <a:spcBef>
                <a:spcPts val="600"/>
              </a:spcBef>
              <a:defRPr/>
            </a:pPr>
            <a:r>
              <a:rPr kumimoji="1" lang="ja-JP" altLang="en-US" sz="1600" b="1" dirty="0">
                <a:solidFill>
                  <a:prstClr val="black"/>
                </a:solidFill>
                <a:effectLst>
                  <a:outerShdw blurRad="38100" dist="38100" dir="2700000" algn="tl">
                    <a:srgbClr val="000000">
                      <a:alpha val="43137"/>
                    </a:srgbClr>
                  </a:outerShdw>
                </a:effectLst>
              </a:rPr>
              <a:t>１．「データ連携」を通じたスマートシティ協業の推進と学びの継続</a:t>
            </a:r>
            <a:endParaRPr kumimoji="1" lang="en-US" altLang="ja-JP" sz="1600" b="1" dirty="0">
              <a:solidFill>
                <a:prstClr val="black"/>
              </a:solidFill>
              <a:effectLst>
                <a:outerShdw blurRad="38100" dist="38100" dir="2700000" algn="tl">
                  <a:srgbClr val="000000">
                    <a:alpha val="43137"/>
                  </a:srgbClr>
                </a:outerShdw>
              </a:effectLst>
            </a:endParaRPr>
          </a:p>
          <a:p>
            <a:pPr marL="285750" lvl="0" indent="-107950">
              <a:buFont typeface="Wingdings" panose="05000000000000000000" pitchFamily="2" charset="2"/>
              <a:buChar char="Ø"/>
              <a:defRPr/>
            </a:pPr>
            <a:r>
              <a:rPr kumimoji="1" lang="ja-JP" altLang="en-US" sz="1400" dirty="0">
                <a:solidFill>
                  <a:prstClr val="black"/>
                </a:solidFill>
              </a:rPr>
              <a:t>市町村の担当者と大学によるワーキンググループ</a:t>
            </a:r>
            <a:r>
              <a:rPr kumimoji="1" lang="ja-JP" altLang="en-US" sz="1400" dirty="0" smtClean="0">
                <a:solidFill>
                  <a:prstClr val="black"/>
                </a:solidFill>
              </a:rPr>
              <a:t>を</a:t>
            </a:r>
            <a:r>
              <a:rPr kumimoji="1" lang="ja-JP" altLang="en-US" sz="1400" dirty="0">
                <a:solidFill>
                  <a:prstClr val="black"/>
                </a:solidFill>
              </a:rPr>
              <a:t>設置</a:t>
            </a:r>
            <a:r>
              <a:rPr kumimoji="1" lang="ja-JP" altLang="en-US" sz="1400" dirty="0" smtClean="0">
                <a:solidFill>
                  <a:prstClr val="black"/>
                </a:solidFill>
              </a:rPr>
              <a:t>し</a:t>
            </a:r>
            <a:r>
              <a:rPr kumimoji="1" lang="ja-JP" altLang="en-US" sz="1400" dirty="0">
                <a:solidFill>
                  <a:prstClr val="black"/>
                </a:solidFill>
              </a:rPr>
              <a:t>、行政職員・学生・社会人などが参加できる「データ連携ワークショップ」を通じ、データ活用・連携の実践ケースを体験的に修得</a:t>
            </a:r>
            <a:endParaRPr kumimoji="1" lang="en-US" altLang="ja-JP" sz="1400" dirty="0">
              <a:solidFill>
                <a:prstClr val="black"/>
              </a:solidFill>
            </a:endParaRPr>
          </a:p>
          <a:p>
            <a:pPr marL="285750" lvl="0" indent="-107950">
              <a:buFont typeface="Wingdings" panose="05000000000000000000" pitchFamily="2" charset="2"/>
              <a:buChar char="Ø"/>
              <a:defRPr/>
            </a:pPr>
            <a:r>
              <a:rPr kumimoji="1" lang="ja-JP" altLang="en-US" sz="1400" dirty="0">
                <a:solidFill>
                  <a:prstClr val="black"/>
                </a:solidFill>
              </a:rPr>
              <a:t>データサイエンティスト・スマートシティエンジニア養成のため</a:t>
            </a:r>
            <a:r>
              <a:rPr kumimoji="1" lang="ja-JP" altLang="en-US" sz="1400" dirty="0" smtClean="0">
                <a:solidFill>
                  <a:prstClr val="black"/>
                </a:solidFill>
              </a:rPr>
              <a:t>の教育プログラムの実施</a:t>
            </a:r>
            <a:endParaRPr kumimoji="1" lang="ja-JP" altLang="en-US" sz="1400" dirty="0">
              <a:solidFill>
                <a:prstClr val="black"/>
              </a:solidFill>
            </a:endParaRPr>
          </a:p>
        </p:txBody>
      </p:sp>
      <p:sp>
        <p:nvSpPr>
          <p:cNvPr id="11" name="正方形/長方形 10">
            <a:extLst>
              <a:ext uri="{FF2B5EF4-FFF2-40B4-BE49-F238E27FC236}">
                <a16:creationId xmlns:a16="http://schemas.microsoft.com/office/drawing/2014/main" id="{100097E3-831A-4D76-A464-5957CB058FF7}"/>
              </a:ext>
            </a:extLst>
          </p:cNvPr>
          <p:cNvSpPr/>
          <p:nvPr/>
        </p:nvSpPr>
        <p:spPr>
          <a:xfrm>
            <a:off x="215685" y="4256568"/>
            <a:ext cx="6609073" cy="1200329"/>
          </a:xfrm>
          <a:prstGeom prst="rect">
            <a:avLst/>
          </a:prstGeom>
        </p:spPr>
        <p:txBody>
          <a:bodyPr wrap="square">
            <a:spAutoFit/>
          </a:bodyPr>
          <a:lstStyle/>
          <a:p>
            <a:pPr lvl="0">
              <a:spcBef>
                <a:spcPts val="600"/>
              </a:spcBef>
              <a:defRPr/>
            </a:pPr>
            <a:r>
              <a:rPr kumimoji="1" lang="ja-JP" altLang="en-US" sz="1600" b="1" dirty="0">
                <a:solidFill>
                  <a:prstClr val="black"/>
                </a:solidFill>
                <a:effectLst>
                  <a:outerShdw blurRad="38100" dist="38100" dir="2700000" algn="tl">
                    <a:srgbClr val="000000">
                      <a:alpha val="43137"/>
                    </a:srgbClr>
                  </a:outerShdw>
                </a:effectLst>
              </a:rPr>
              <a:t>２．森之宮キャンパスを使った「スマートシティの実証・実装フィールド」</a:t>
            </a:r>
            <a:endParaRPr kumimoji="1" lang="en-US" altLang="ja-JP" sz="1600" b="1" dirty="0">
              <a:solidFill>
                <a:prstClr val="black"/>
              </a:solidFill>
              <a:effectLst>
                <a:outerShdw blurRad="38100" dist="38100" dir="2700000" algn="tl">
                  <a:srgbClr val="000000">
                    <a:alpha val="43137"/>
                  </a:srgbClr>
                </a:outerShdw>
              </a:effectLst>
            </a:endParaRPr>
          </a:p>
          <a:p>
            <a:pPr marL="355600" lvl="0" indent="-177800">
              <a:buFont typeface="Wingdings" panose="05000000000000000000" pitchFamily="2" charset="2"/>
              <a:buChar char="Ø"/>
              <a:defRPr/>
            </a:pPr>
            <a:r>
              <a:rPr kumimoji="1" lang="ja-JP" altLang="en-US" sz="1400" dirty="0">
                <a:solidFill>
                  <a:prstClr val="black"/>
                </a:solidFill>
              </a:rPr>
              <a:t>社会課題解決のためのさまざまなアプリケーション実装を容易に実現</a:t>
            </a:r>
            <a:r>
              <a:rPr kumimoji="1" lang="ja-JP" altLang="en-US" sz="1400" dirty="0" smtClean="0">
                <a:solidFill>
                  <a:prstClr val="black"/>
                </a:solidFill>
              </a:rPr>
              <a:t>できる仕組みを</a:t>
            </a:r>
            <a:r>
              <a:rPr kumimoji="1" lang="ja-JP" altLang="en-US" sz="1400" dirty="0">
                <a:solidFill>
                  <a:prstClr val="black"/>
                </a:solidFill>
              </a:rPr>
              <a:t>整備しキャンパスにおけるデータセンシングとそれらを活用したキャンパスのスマート化技術を実践的に修得</a:t>
            </a:r>
            <a:endParaRPr kumimoji="1" lang="en-US" altLang="ja-JP" sz="1400" dirty="0">
              <a:solidFill>
                <a:prstClr val="black"/>
              </a:solidFill>
            </a:endParaRPr>
          </a:p>
          <a:p>
            <a:pPr marL="355600" lvl="0" indent="-177800">
              <a:buFont typeface="Wingdings" panose="05000000000000000000" pitchFamily="2" charset="2"/>
              <a:buChar char="Ø"/>
              <a:defRPr/>
            </a:pPr>
            <a:r>
              <a:rPr kumimoji="1" lang="ja-JP" altLang="en-US" sz="1400" dirty="0">
                <a:solidFill>
                  <a:prstClr val="black"/>
                </a:solidFill>
              </a:rPr>
              <a:t>カーボン・ニュートラルを目指した持続可能なキャンパスの実現</a:t>
            </a:r>
          </a:p>
        </p:txBody>
      </p:sp>
      <p:sp>
        <p:nvSpPr>
          <p:cNvPr id="12" name="正方形/長方形 11">
            <a:extLst>
              <a:ext uri="{FF2B5EF4-FFF2-40B4-BE49-F238E27FC236}">
                <a16:creationId xmlns:a16="http://schemas.microsoft.com/office/drawing/2014/main" id="{6EBE8ECF-B340-4075-AC66-456295264651}"/>
              </a:ext>
            </a:extLst>
          </p:cNvPr>
          <p:cNvSpPr/>
          <p:nvPr/>
        </p:nvSpPr>
        <p:spPr>
          <a:xfrm>
            <a:off x="1707235" y="1857249"/>
            <a:ext cx="5841242" cy="338554"/>
          </a:xfrm>
          <a:prstGeom prst="rect">
            <a:avLst/>
          </a:prstGeom>
          <a:solidFill>
            <a:schemeClr val="accent6">
              <a:lumMod val="75000"/>
            </a:schemeClr>
          </a:solidFill>
        </p:spPr>
        <p:txBody>
          <a:bodyPr wrap="square">
            <a:spAutoFit/>
          </a:bodyPr>
          <a:lstStyle/>
          <a:p>
            <a:pPr algn="ctr"/>
            <a:r>
              <a:rPr kumimoji="1" lang="ja-JP" altLang="en-US" sz="1600" b="1" dirty="0">
                <a:solidFill>
                  <a:schemeClr val="bg1"/>
                </a:solidFill>
                <a:effectLst>
                  <a:outerShdw blurRad="38100" dist="38100" dir="2700000" algn="tl">
                    <a:srgbClr val="000000">
                      <a:alpha val="43137"/>
                    </a:srgbClr>
                  </a:outerShdw>
                </a:effectLst>
              </a:rPr>
              <a:t>コンセプト：大学とともに成長するイノベーション・フィールド・シティ</a:t>
            </a:r>
            <a:endParaRPr lang="ja-JP" altLang="en-US" sz="1600" dirty="0">
              <a:solidFill>
                <a:schemeClr val="bg1"/>
              </a:solidFill>
            </a:endParaRPr>
          </a:p>
        </p:txBody>
      </p:sp>
      <p:sp>
        <p:nvSpPr>
          <p:cNvPr id="13" name="テキスト ボックス 12">
            <a:extLst>
              <a:ext uri="{FF2B5EF4-FFF2-40B4-BE49-F238E27FC236}">
                <a16:creationId xmlns:a16="http://schemas.microsoft.com/office/drawing/2014/main" id="{615C6B9D-03CE-4966-820F-A9157530CCDD}"/>
              </a:ext>
            </a:extLst>
          </p:cNvPr>
          <p:cNvSpPr txBox="1"/>
          <p:nvPr/>
        </p:nvSpPr>
        <p:spPr>
          <a:xfrm>
            <a:off x="6723797" y="6080044"/>
            <a:ext cx="1582484" cy="246221"/>
          </a:xfrm>
          <a:prstGeom prst="rect">
            <a:avLst/>
          </a:prstGeom>
          <a:noFill/>
        </p:spPr>
        <p:txBody>
          <a:bodyPr wrap="none" rtlCol="0">
            <a:spAutoFit/>
          </a:bodyPr>
          <a:lstStyle/>
          <a:p>
            <a:r>
              <a:rPr kumimoji="1" lang="ja-JP" altLang="en-US" sz="1000" dirty="0" smtClean="0"/>
              <a:t>森之宮</a:t>
            </a:r>
            <a:r>
              <a:rPr kumimoji="1" lang="ja-JP" altLang="en-US" sz="1000" dirty="0"/>
              <a:t>新キャンパスイメージ</a:t>
            </a:r>
          </a:p>
        </p:txBody>
      </p:sp>
    </p:spTree>
    <p:extLst>
      <p:ext uri="{BB962C8B-B14F-4D97-AF65-F5344CB8AC3E}">
        <p14:creationId xmlns:p14="http://schemas.microsoft.com/office/powerpoint/2010/main" val="22480672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スマートシティ展開エリア</a:t>
            </a:r>
            <a:r>
              <a:rPr kumimoji="1" lang="ja-JP" altLang="en-US" dirty="0"/>
              <a:t>での取組み</a:t>
            </a:r>
            <a:r>
              <a:rPr lang="ja-JP" altLang="en-US" dirty="0"/>
              <a:t>｜新大阪</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fld id="{50F88186-B17D-4CE3-A887-D91699CF601C}" type="slidenum">
              <a:rPr kumimoji="1" lang="ja-JP" altLang="en-US" smtClean="0"/>
              <a:t>94</a:t>
            </a:fld>
            <a:endParaRPr kumimoji="1" lang="ja-JP" altLang="en-US" dirty="0"/>
          </a:p>
        </p:txBody>
      </p:sp>
      <p:sp>
        <p:nvSpPr>
          <p:cNvPr id="7" name="テキスト プレースホルダー 6"/>
          <p:cNvSpPr>
            <a:spLocks noGrp="1"/>
          </p:cNvSpPr>
          <p:nvPr>
            <p:ph type="body" sz="quarter" idx="13"/>
          </p:nvPr>
        </p:nvSpPr>
        <p:spPr/>
        <p:txBody>
          <a:bodyPr/>
          <a:lstStyle/>
          <a:p>
            <a:r>
              <a:rPr lang="ja-JP" altLang="en-US" dirty="0"/>
              <a:t>第３章　今後の取組み方針</a:t>
            </a:r>
          </a:p>
        </p:txBody>
      </p:sp>
      <p:pic>
        <p:nvPicPr>
          <p:cNvPr id="12" name="図 11">
            <a:extLst>
              <a:ext uri="{FF2B5EF4-FFF2-40B4-BE49-F238E27FC236}">
                <a16:creationId xmlns:a16="http://schemas.microsoft.com/office/drawing/2014/main" id="{F898D524-BE68-42C1-BCC8-F3EC04AF381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280567" y="4849007"/>
            <a:ext cx="2384570" cy="1552048"/>
          </a:xfrm>
          <a:prstGeom prst="rect">
            <a:avLst/>
          </a:prstGeom>
        </p:spPr>
      </p:pic>
      <p:pic>
        <p:nvPicPr>
          <p:cNvPr id="16" name="図 15">
            <a:extLst>
              <a:ext uri="{FF2B5EF4-FFF2-40B4-BE49-F238E27FC236}">
                <a16:creationId xmlns:a16="http://schemas.microsoft.com/office/drawing/2014/main" id="{FBCF23D8-0503-43BF-9144-668E87F399E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48590" y="4850243"/>
            <a:ext cx="2379677" cy="1505465"/>
          </a:xfrm>
          <a:prstGeom prst="rect">
            <a:avLst/>
          </a:prstGeom>
        </p:spPr>
      </p:pic>
      <p:sp>
        <p:nvSpPr>
          <p:cNvPr id="18" name="テキスト ボックス 4"/>
          <p:cNvSpPr txBox="1"/>
          <p:nvPr/>
        </p:nvSpPr>
        <p:spPr>
          <a:xfrm>
            <a:off x="6382688" y="6401055"/>
            <a:ext cx="2180327" cy="24455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23825" indent="13970" algn="ctr">
              <a:spcAft>
                <a:spcPts val="0"/>
              </a:spcAft>
            </a:pPr>
            <a:r>
              <a:rPr lang="ja-JP" sz="1100" kern="100" dirty="0">
                <a:effectLst/>
                <a:latin typeface="游明朝" panose="02020400000000000000" pitchFamily="18" charset="-128"/>
                <a:ea typeface="HGPｺﾞｼｯｸM" panose="020B0600000000000000" pitchFamily="50" charset="-128"/>
                <a:cs typeface="Times New Roman" panose="02020603050405020304" pitchFamily="18" charset="0"/>
              </a:rPr>
              <a:t>（高架化後の</a:t>
            </a:r>
            <a:r>
              <a:rPr lang="ja-JP" altLang="en-US" sz="1100" kern="100" dirty="0">
                <a:latin typeface="游明朝" panose="02020400000000000000" pitchFamily="18" charset="-128"/>
                <a:ea typeface="HGPｺﾞｼｯｸM" panose="020B0600000000000000" pitchFamily="50" charset="-128"/>
                <a:cs typeface="Times New Roman" panose="02020603050405020304" pitchFamily="18" charset="0"/>
              </a:rPr>
              <a:t>イメージ</a:t>
            </a:r>
            <a:r>
              <a:rPr lang="ja-JP" sz="1100" kern="100" dirty="0">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9" name="テキスト ボックス 5"/>
          <p:cNvSpPr txBox="1"/>
          <p:nvPr/>
        </p:nvSpPr>
        <p:spPr>
          <a:xfrm>
            <a:off x="3403387" y="6389031"/>
            <a:ext cx="2381250" cy="361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23825" indent="13970" algn="ctr">
              <a:spcAft>
                <a:spcPts val="0"/>
              </a:spcAft>
            </a:pPr>
            <a:r>
              <a:rPr lang="ja-JP" altLang="en-US" sz="1100" kern="100" dirty="0">
                <a:latin typeface="游明朝" panose="02020400000000000000" pitchFamily="18" charset="-128"/>
                <a:ea typeface="HGPｺﾞｼｯｸM" panose="020B0600000000000000" pitchFamily="50" charset="-128"/>
                <a:cs typeface="Times New Roman" panose="02020603050405020304" pitchFamily="18" charset="0"/>
              </a:rPr>
              <a:t>（船着き場整備後のイメージ）</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en-US" sz="105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20" name="図 19"/>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363899" y="4827611"/>
            <a:ext cx="2505812" cy="1561420"/>
          </a:xfrm>
          <a:prstGeom prst="rect">
            <a:avLst/>
          </a:prstGeom>
        </p:spPr>
      </p:pic>
      <p:sp>
        <p:nvSpPr>
          <p:cNvPr id="5" name="四角形: 角を丸くする 4"/>
          <p:cNvSpPr/>
          <p:nvPr/>
        </p:nvSpPr>
        <p:spPr>
          <a:xfrm>
            <a:off x="429754" y="2775820"/>
            <a:ext cx="8374102" cy="1660743"/>
          </a:xfrm>
          <a:prstGeom prst="roundRect">
            <a:avLst>
              <a:gd name="adj" fmla="val 10690"/>
            </a:avLst>
          </a:prstGeom>
          <a:solidFill>
            <a:schemeClr val="accent4">
              <a:lumMod val="20000"/>
              <a:lumOff val="80000"/>
            </a:schemeClr>
          </a:solidFill>
        </p:spPr>
        <p:txBody>
          <a:bodyPr wrap="square">
            <a:spAutoFit/>
          </a:bodyPr>
          <a:lstStyle/>
          <a:p>
            <a:r>
              <a:rPr kumimoji="1" lang="ja-JP" altLang="en-US" sz="1600" b="1" dirty="0">
                <a:effectLst>
                  <a:outerShdw blurRad="38100" dist="38100" dir="2700000" algn="tl">
                    <a:srgbClr val="000000">
                      <a:alpha val="43137"/>
                    </a:srgbClr>
                  </a:outerShdw>
                </a:effectLst>
              </a:rPr>
              <a:t>　</a:t>
            </a:r>
            <a:endParaRPr kumimoji="1" lang="en-US" altLang="ja-JP" sz="1600" b="1" dirty="0">
              <a:effectLst>
                <a:outerShdw blurRad="38100" dist="38100" dir="2700000" algn="tl">
                  <a:srgbClr val="000000">
                    <a:alpha val="43137"/>
                  </a:srgbClr>
                </a:outerShdw>
              </a:effectLst>
            </a:endParaRPr>
          </a:p>
          <a:p>
            <a:pPr marL="285750" indent="-285750">
              <a:buFont typeface="Wingdings" panose="05000000000000000000" pitchFamily="2" charset="2"/>
              <a:buChar char="l"/>
            </a:pPr>
            <a:r>
              <a:rPr kumimoji="1" lang="ja-JP" altLang="en-US" sz="1600" dirty="0"/>
              <a:t>基盤整備で大きく空間が変わる</a:t>
            </a:r>
            <a:r>
              <a:rPr kumimoji="1" lang="en-US" altLang="ja-JP" sz="1600" dirty="0"/>
              <a:t>3</a:t>
            </a:r>
            <a:r>
              <a:rPr kumimoji="1" lang="ja-JP" altLang="en-US" sz="1600" dirty="0"/>
              <a:t>エリアにおいて、現状の都市空間を３Ｄデータ化（鳥瞰レベルから人目線）することにより、仮想空間で将来の空間検討ができるデジタル基盤を整え、今後の具体的なまちづくりに合わせて本格的に活用。</a:t>
            </a:r>
            <a:endParaRPr kumimoji="1" lang="en-US" altLang="ja-JP" sz="1600" dirty="0"/>
          </a:p>
          <a:p>
            <a:pPr marL="285750" indent="-285750">
              <a:buFont typeface="Wingdings" panose="05000000000000000000" pitchFamily="2" charset="2"/>
              <a:buChar char="l"/>
            </a:pPr>
            <a:r>
              <a:rPr kumimoji="1" lang="ja-JP" altLang="en-US" sz="1600" dirty="0"/>
              <a:t>すでに十三付近の淀川河川敷の空間検討での活用や、淡路付近の鉄道高架化後の空間作成などの取組みを実施。</a:t>
            </a:r>
          </a:p>
        </p:txBody>
      </p:sp>
      <p:pic>
        <p:nvPicPr>
          <p:cNvPr id="22" name="図 21" descr="C:\Users\i4150823\AppData\Local\Microsoft\Windows\INetCache\Content.Word\20210323191925.jpg">
            <a:extLst>
              <a:ext uri="{FF2B5EF4-FFF2-40B4-BE49-F238E27FC236}">
                <a16:creationId xmlns:a16="http://schemas.microsoft.com/office/drawing/2014/main" id="{9966E02A-5D41-4E68-BB43-52BAE58991E0}"/>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270954" y="5867322"/>
            <a:ext cx="1248314" cy="700769"/>
          </a:xfrm>
          <a:prstGeom prst="rect">
            <a:avLst/>
          </a:prstGeom>
          <a:noFill/>
          <a:ln>
            <a:solidFill>
              <a:schemeClr val="tx1"/>
            </a:solidFill>
          </a:ln>
          <a:effectLst>
            <a:glow rad="50800">
              <a:schemeClr val="bg1"/>
            </a:glow>
          </a:effectLst>
        </p:spPr>
      </p:pic>
      <p:sp>
        <p:nvSpPr>
          <p:cNvPr id="23" name="テキスト ボックス 3">
            <a:extLst>
              <a:ext uri="{FF2B5EF4-FFF2-40B4-BE49-F238E27FC236}">
                <a16:creationId xmlns:a16="http://schemas.microsoft.com/office/drawing/2014/main" id="{FD7B7107-C6B8-4B91-A991-FF0F8EB947E8}"/>
              </a:ext>
            </a:extLst>
          </p:cNvPr>
          <p:cNvSpPr txBox="1"/>
          <p:nvPr/>
        </p:nvSpPr>
        <p:spPr>
          <a:xfrm>
            <a:off x="0" y="6300750"/>
            <a:ext cx="1392555" cy="361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23825" indent="13970" algn="ctr">
              <a:spcAft>
                <a:spcPts val="0"/>
              </a:spcAft>
            </a:pPr>
            <a:r>
              <a:rPr lang="ja-JP" sz="900" kern="100" dirty="0">
                <a:effectLst>
                  <a:glow rad="38100">
                    <a:schemeClr val="bg1"/>
                  </a:glow>
                </a:effectLst>
                <a:latin typeface="游明朝" panose="02020400000000000000" pitchFamily="18" charset="-128"/>
                <a:ea typeface="HGPｺﾞｼｯｸM" panose="020B0600000000000000" pitchFamily="50" charset="-128"/>
                <a:cs typeface="Times New Roman" panose="02020603050405020304" pitchFamily="18" charset="0"/>
              </a:rPr>
              <a:t>新大阪駅の通路</a:t>
            </a:r>
            <a:endParaRPr lang="ja-JP" sz="900" kern="100" dirty="0">
              <a:effectLst>
                <a:glow rad="38100">
                  <a:schemeClr val="bg1"/>
                </a:glow>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en-US" sz="900" kern="100" dirty="0">
                <a:effectLst>
                  <a:glow rad="38100">
                    <a:schemeClr val="bg1"/>
                  </a:glow>
                </a:effectLst>
                <a:latin typeface="游明朝" panose="02020400000000000000" pitchFamily="18" charset="-128"/>
                <a:ea typeface="游明朝" panose="02020400000000000000" pitchFamily="18" charset="-128"/>
                <a:cs typeface="Times New Roman" panose="02020603050405020304" pitchFamily="18" charset="0"/>
              </a:rPr>
              <a:t> </a:t>
            </a:r>
            <a:endParaRPr lang="ja-JP" sz="900" kern="100" dirty="0">
              <a:effectLst>
                <a:glow rad="38100">
                  <a:schemeClr val="bg1"/>
                </a:glow>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5" name="テキスト ボックス 24">
            <a:extLst>
              <a:ext uri="{FF2B5EF4-FFF2-40B4-BE49-F238E27FC236}">
                <a16:creationId xmlns:a16="http://schemas.microsoft.com/office/drawing/2014/main" id="{EB782051-027A-4760-A484-B7BC636BB8AD}"/>
              </a:ext>
            </a:extLst>
          </p:cNvPr>
          <p:cNvSpPr txBox="1"/>
          <p:nvPr/>
        </p:nvSpPr>
        <p:spPr>
          <a:xfrm>
            <a:off x="145225" y="676013"/>
            <a:ext cx="8856000" cy="1723549"/>
          </a:xfrm>
          <a:prstGeom prst="rect">
            <a:avLst/>
          </a:prstGeom>
          <a:noFill/>
        </p:spPr>
        <p:txBody>
          <a:bodyPr wrap="square" rtlCol="0">
            <a:spAutoFit/>
          </a:bodyPr>
          <a:lstStyle/>
          <a:p>
            <a:pPr marL="182563" indent="-182563">
              <a:buFont typeface="Arial" panose="020B0604020202020204" pitchFamily="34" charset="0"/>
              <a:buChar char="•"/>
            </a:pPr>
            <a:r>
              <a:rPr kumimoji="1" lang="ja-JP" altLang="en-US" sz="1600" dirty="0"/>
              <a:t>新大阪駅周辺地域（新大阪・淡路・十三）では、リニア中央新幹線の全線開業、北陸新幹線整備、淀川左岸線の整備などを見据え、広域交通ターミナルのまちづくりを推進。</a:t>
            </a:r>
            <a:endParaRPr kumimoji="1" lang="en-US" altLang="ja-JP" sz="1600" dirty="0"/>
          </a:p>
          <a:p>
            <a:pPr marL="182563" indent="-182563">
              <a:spcBef>
                <a:spcPts val="600"/>
              </a:spcBef>
              <a:buFont typeface="Arial" panose="020B0604020202020204" pitchFamily="34" charset="0"/>
              <a:buChar char="•"/>
            </a:pPr>
            <a:r>
              <a:rPr kumimoji="1" lang="ja-JP" altLang="en-US" sz="1600" dirty="0"/>
              <a:t>スーパー・メガリージョンの西の拠点、広域交通ネットワークの一大ハブ拠点、関西・西日本・アジアから人を迎え入れる国際都市のゲートウェイを担うべき役割としている。</a:t>
            </a:r>
            <a:endParaRPr kumimoji="1" lang="en-US" altLang="ja-JP" sz="1600" dirty="0"/>
          </a:p>
          <a:p>
            <a:pPr marL="182563" indent="-182563">
              <a:spcBef>
                <a:spcPts val="600"/>
              </a:spcBef>
              <a:buFont typeface="Arial" panose="020B0604020202020204" pitchFamily="34" charset="0"/>
              <a:buChar char="•"/>
            </a:pPr>
            <a:r>
              <a:rPr kumimoji="1" lang="ja-JP" altLang="en-US" sz="1600" dirty="0"/>
              <a:t>インバウンドを惹きつけ、ポテンシャルを高めていくエリアをめざし、サイバー空間とフィジカル空間の融合によって、①交流促進機能、②交通結節機能、③都市空間機能の</a:t>
            </a:r>
            <a:r>
              <a:rPr kumimoji="1" lang="en-US" altLang="ja-JP" sz="1600" dirty="0"/>
              <a:t>3</a:t>
            </a:r>
            <a:r>
              <a:rPr kumimoji="1" lang="ja-JP" altLang="en-US" sz="1600" dirty="0"/>
              <a:t>つの機能向上を図る。</a:t>
            </a:r>
            <a:endParaRPr kumimoji="1" lang="en-US" altLang="ja-JP" sz="1600" dirty="0"/>
          </a:p>
        </p:txBody>
      </p:sp>
      <p:sp>
        <p:nvSpPr>
          <p:cNvPr id="2" name="正方形/長方形 1">
            <a:extLst>
              <a:ext uri="{FF2B5EF4-FFF2-40B4-BE49-F238E27FC236}">
                <a16:creationId xmlns:a16="http://schemas.microsoft.com/office/drawing/2014/main" id="{3E19650C-FD3A-42B9-9589-A24FF378FF80}"/>
              </a:ext>
            </a:extLst>
          </p:cNvPr>
          <p:cNvSpPr/>
          <p:nvPr/>
        </p:nvSpPr>
        <p:spPr>
          <a:xfrm>
            <a:off x="333217" y="2643164"/>
            <a:ext cx="3280065" cy="338554"/>
          </a:xfrm>
          <a:prstGeom prst="rect">
            <a:avLst/>
          </a:prstGeom>
          <a:solidFill>
            <a:schemeClr val="accent2">
              <a:lumMod val="50000"/>
            </a:schemeClr>
          </a:solidFill>
        </p:spPr>
        <p:txBody>
          <a:bodyPr wrap="none">
            <a:spAutoFit/>
          </a:bodyPr>
          <a:lstStyle/>
          <a:p>
            <a:r>
              <a:rPr kumimoji="1" lang="ja-JP" altLang="en-US" sz="1600" b="1" dirty="0">
                <a:solidFill>
                  <a:schemeClr val="bg1"/>
                </a:solidFill>
                <a:effectLst>
                  <a:outerShdw blurRad="38100" dist="38100" dir="2700000" algn="tl">
                    <a:srgbClr val="000000">
                      <a:alpha val="43137"/>
                    </a:srgbClr>
                  </a:outerShdw>
                </a:effectLst>
              </a:rPr>
              <a:t>・３Ｄ都市モデルを活用したまちづくり</a:t>
            </a:r>
            <a:endParaRPr kumimoji="1" lang="en-US" altLang="ja-JP" sz="1600" b="1" dirty="0">
              <a:solidFill>
                <a:schemeClr val="bg1"/>
              </a:solidFill>
              <a:effectLst>
                <a:outerShdw blurRad="38100" dist="38100" dir="2700000" algn="tl">
                  <a:srgbClr val="000000">
                    <a:alpha val="43137"/>
                  </a:srgbClr>
                </a:outerShdw>
              </a:effectLst>
            </a:endParaRPr>
          </a:p>
        </p:txBody>
      </p:sp>
      <p:sp>
        <p:nvSpPr>
          <p:cNvPr id="6" name="テキスト ボックス 5">
            <a:extLst>
              <a:ext uri="{FF2B5EF4-FFF2-40B4-BE49-F238E27FC236}">
                <a16:creationId xmlns:a16="http://schemas.microsoft.com/office/drawing/2014/main" id="{696E7465-7B85-4595-8054-CC1D96E1D019}"/>
              </a:ext>
            </a:extLst>
          </p:cNvPr>
          <p:cNvSpPr txBox="1"/>
          <p:nvPr/>
        </p:nvSpPr>
        <p:spPr>
          <a:xfrm>
            <a:off x="575662" y="4557045"/>
            <a:ext cx="1082348" cy="307777"/>
          </a:xfrm>
          <a:prstGeom prst="rect">
            <a:avLst/>
          </a:prstGeom>
          <a:noFill/>
        </p:spPr>
        <p:txBody>
          <a:bodyPr wrap="none" rtlCol="0">
            <a:spAutoFit/>
          </a:bodyPr>
          <a:lstStyle/>
          <a:p>
            <a:r>
              <a:rPr kumimoji="1" lang="ja-JP" altLang="en-US" sz="1400" b="1" dirty="0"/>
              <a:t>■新大阪駅</a:t>
            </a:r>
          </a:p>
        </p:txBody>
      </p:sp>
      <p:sp>
        <p:nvSpPr>
          <p:cNvPr id="21" name="テキスト ボックス 20">
            <a:extLst>
              <a:ext uri="{FF2B5EF4-FFF2-40B4-BE49-F238E27FC236}">
                <a16:creationId xmlns:a16="http://schemas.microsoft.com/office/drawing/2014/main" id="{D681E134-C005-424A-9ED6-67180FD7923B}"/>
              </a:ext>
            </a:extLst>
          </p:cNvPr>
          <p:cNvSpPr txBox="1"/>
          <p:nvPr/>
        </p:nvSpPr>
        <p:spPr>
          <a:xfrm>
            <a:off x="3290971" y="4527990"/>
            <a:ext cx="1980029" cy="307777"/>
          </a:xfrm>
          <a:prstGeom prst="rect">
            <a:avLst/>
          </a:prstGeom>
          <a:noFill/>
        </p:spPr>
        <p:txBody>
          <a:bodyPr wrap="none" rtlCol="0">
            <a:spAutoFit/>
          </a:bodyPr>
          <a:lstStyle/>
          <a:p>
            <a:r>
              <a:rPr kumimoji="1" lang="ja-JP" altLang="en-US" sz="1400" b="1" dirty="0"/>
              <a:t>■十三淀川河川敷付近</a:t>
            </a:r>
          </a:p>
        </p:txBody>
      </p:sp>
      <p:sp>
        <p:nvSpPr>
          <p:cNvPr id="24" name="テキスト ボックス 23">
            <a:extLst>
              <a:ext uri="{FF2B5EF4-FFF2-40B4-BE49-F238E27FC236}">
                <a16:creationId xmlns:a16="http://schemas.microsoft.com/office/drawing/2014/main" id="{81325D06-12C2-4286-AD81-7D21817CFC7B}"/>
              </a:ext>
            </a:extLst>
          </p:cNvPr>
          <p:cNvSpPr txBox="1"/>
          <p:nvPr/>
        </p:nvSpPr>
        <p:spPr>
          <a:xfrm>
            <a:off x="6164641" y="4519834"/>
            <a:ext cx="2616422" cy="307777"/>
          </a:xfrm>
          <a:prstGeom prst="rect">
            <a:avLst/>
          </a:prstGeom>
          <a:noFill/>
        </p:spPr>
        <p:txBody>
          <a:bodyPr wrap="none" rtlCol="0">
            <a:spAutoFit/>
          </a:bodyPr>
          <a:lstStyle/>
          <a:p>
            <a:r>
              <a:rPr kumimoji="1" lang="ja-JP" altLang="en-US" sz="1400" b="1" dirty="0"/>
              <a:t>■柴島浄水場から淡路駅の付近</a:t>
            </a:r>
          </a:p>
        </p:txBody>
      </p:sp>
    </p:spTree>
    <p:extLst>
      <p:ext uri="{BB962C8B-B14F-4D97-AF65-F5344CB8AC3E}">
        <p14:creationId xmlns:p14="http://schemas.microsoft.com/office/powerpoint/2010/main" val="28282239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円/楕円 7">
            <a:extLst>
              <a:ext uri="{FF2B5EF4-FFF2-40B4-BE49-F238E27FC236}">
                <a16:creationId xmlns:a16="http://schemas.microsoft.com/office/drawing/2014/main" id="{D2800899-4360-4043-9993-78A87E40CE9C}"/>
              </a:ext>
            </a:extLst>
          </p:cNvPr>
          <p:cNvSpPr/>
          <p:nvPr/>
        </p:nvSpPr>
        <p:spPr>
          <a:xfrm>
            <a:off x="974968" y="4898046"/>
            <a:ext cx="7253729" cy="1734431"/>
          </a:xfrm>
          <a:prstGeom prst="ellipse">
            <a:avLst/>
          </a:prstGeom>
          <a:solidFill>
            <a:schemeClr val="bg1">
              <a:alpha val="66000"/>
            </a:schemeClr>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3" name="円弧 72">
            <a:extLst>
              <a:ext uri="{FF2B5EF4-FFF2-40B4-BE49-F238E27FC236}">
                <a16:creationId xmlns:a16="http://schemas.microsoft.com/office/drawing/2014/main" id="{C540BDD4-B16B-924F-A5A3-5DDFAC1A3945}"/>
              </a:ext>
            </a:extLst>
          </p:cNvPr>
          <p:cNvSpPr/>
          <p:nvPr/>
        </p:nvSpPr>
        <p:spPr>
          <a:xfrm>
            <a:off x="1165150" y="5017855"/>
            <a:ext cx="6886375" cy="1510373"/>
          </a:xfrm>
          <a:prstGeom prst="arc">
            <a:avLst>
              <a:gd name="adj1" fmla="val 3859101"/>
              <a:gd name="adj2" fmla="val 2281580"/>
            </a:avLst>
          </a:prstGeom>
          <a:ln w="60325">
            <a:gradFill flip="none" rotWithShape="1">
              <a:gsLst>
                <a:gs pos="0">
                  <a:schemeClr val="accent1">
                    <a:lumMod val="5000"/>
                    <a:lumOff val="95000"/>
                  </a:schemeClr>
                </a:gs>
                <a:gs pos="74000">
                  <a:schemeClr val="tx2">
                    <a:lumMod val="50000"/>
                    <a:lumOff val="50000"/>
                  </a:schemeClr>
                </a:gs>
                <a:gs pos="83000">
                  <a:schemeClr val="tx2">
                    <a:lumMod val="75000"/>
                    <a:lumOff val="25000"/>
                  </a:schemeClr>
                </a:gs>
                <a:gs pos="100000">
                  <a:schemeClr val="tx2"/>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4" name="正方形/長方形 43">
            <a:extLst>
              <a:ext uri="{FF2B5EF4-FFF2-40B4-BE49-F238E27FC236}">
                <a16:creationId xmlns:a16="http://schemas.microsoft.com/office/drawing/2014/main" id="{F99D6ACF-A11B-F847-8485-D5B49F8DD5AA}"/>
              </a:ext>
            </a:extLst>
          </p:cNvPr>
          <p:cNvSpPr/>
          <p:nvPr/>
        </p:nvSpPr>
        <p:spPr>
          <a:xfrm>
            <a:off x="297455" y="2308106"/>
            <a:ext cx="8571123" cy="1410054"/>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2"/>
          <p:cNvSpPr>
            <a:spLocks noGrp="1"/>
          </p:cNvSpPr>
          <p:nvPr>
            <p:ph type="title"/>
          </p:nvPr>
        </p:nvSpPr>
        <p:spPr>
          <a:xfrm>
            <a:off x="102239" y="212391"/>
            <a:ext cx="9051236" cy="386127"/>
          </a:xfrm>
        </p:spPr>
        <p:txBody>
          <a:bodyPr/>
          <a:lstStyle/>
          <a:p>
            <a:r>
              <a:rPr lang="ja-JP" altLang="en-US" dirty="0"/>
              <a:t>スマートシティ展開エリア</a:t>
            </a:r>
            <a:r>
              <a:rPr kumimoji="1" lang="ja-JP" altLang="en-US" dirty="0"/>
              <a:t>での取組み</a:t>
            </a:r>
            <a:r>
              <a:rPr lang="ja-JP" altLang="en-US" dirty="0"/>
              <a:t>｜泉北ニュータウン地域</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a:xfrm>
            <a:off x="6941963" y="6489447"/>
            <a:ext cx="2057400" cy="365125"/>
          </a:xfrm>
        </p:spPr>
        <p:txBody>
          <a:bodyPr/>
          <a:lstStyle/>
          <a:p>
            <a:fld id="{50F88186-B17D-4CE3-A887-D91699CF601C}" type="slidenum">
              <a:rPr kumimoji="1" lang="ja-JP" altLang="en-US" smtClean="0"/>
              <a:t>95</a:t>
            </a:fld>
            <a:endParaRPr kumimoji="1" lang="ja-JP" altLang="en-US"/>
          </a:p>
        </p:txBody>
      </p:sp>
      <p:sp>
        <p:nvSpPr>
          <p:cNvPr id="7" name="テキスト プレースホルダー 6"/>
          <p:cNvSpPr>
            <a:spLocks noGrp="1"/>
          </p:cNvSpPr>
          <p:nvPr>
            <p:ph type="body" sz="quarter" idx="13"/>
          </p:nvPr>
        </p:nvSpPr>
        <p:spPr/>
        <p:txBody>
          <a:bodyPr/>
          <a:lstStyle/>
          <a:p>
            <a:r>
              <a:rPr lang="ja-JP" altLang="en-US" dirty="0"/>
              <a:t>第３章　今後の取組み方針</a:t>
            </a:r>
          </a:p>
        </p:txBody>
      </p:sp>
      <p:grpSp>
        <p:nvGrpSpPr>
          <p:cNvPr id="10" name="グループ化 9">
            <a:extLst>
              <a:ext uri="{FF2B5EF4-FFF2-40B4-BE49-F238E27FC236}">
                <a16:creationId xmlns:a16="http://schemas.microsoft.com/office/drawing/2014/main" id="{B496D2EB-8E62-5545-8256-45FC776B518A}"/>
              </a:ext>
            </a:extLst>
          </p:cNvPr>
          <p:cNvGrpSpPr/>
          <p:nvPr/>
        </p:nvGrpSpPr>
        <p:grpSpPr>
          <a:xfrm>
            <a:off x="7251779" y="2002937"/>
            <a:ext cx="1786020" cy="2050863"/>
            <a:chOff x="5826183" y="2457576"/>
            <a:chExt cx="2732829" cy="3138071"/>
          </a:xfrm>
        </p:grpSpPr>
        <p:pic>
          <p:nvPicPr>
            <p:cNvPr id="11" name="図 10">
              <a:extLst>
                <a:ext uri="{FF2B5EF4-FFF2-40B4-BE49-F238E27FC236}">
                  <a16:creationId xmlns:a16="http://schemas.microsoft.com/office/drawing/2014/main" id="{7E75B112-9DC9-584A-900E-DA8E9185BA8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0" b="93653" l="10000" r="99375">
                          <a14:foregroundMark x1="57656" y1="19171" x2="57656" y2="19171"/>
                          <a14:foregroundMark x1="61719" y1="18653" x2="61719" y2="18653"/>
                          <a14:foregroundMark x1="38281" y1="31736" x2="38281" y2="31736"/>
                        </a14:backgroundRemoval>
                      </a14:imgEffect>
                    </a14:imgLayer>
                  </a14:imgProps>
                </a:ext>
                <a:ext uri="{28A0092B-C50C-407E-A947-70E740481C1C}">
                  <a14:useLocalDpi xmlns:a14="http://schemas.microsoft.com/office/drawing/2010/main"/>
                </a:ext>
              </a:extLst>
            </a:blip>
            <a:srcRect b="4805"/>
            <a:stretch/>
          </p:blipFill>
          <p:spPr>
            <a:xfrm>
              <a:off x="5826183" y="2457576"/>
              <a:ext cx="2732829" cy="3138071"/>
            </a:xfrm>
            <a:prstGeom prst="rect">
              <a:avLst/>
            </a:prstGeom>
          </p:spPr>
        </p:pic>
        <p:sp>
          <p:nvSpPr>
            <p:cNvPr id="12" name="テキスト ボックス 11">
              <a:extLst>
                <a:ext uri="{FF2B5EF4-FFF2-40B4-BE49-F238E27FC236}">
                  <a16:creationId xmlns:a16="http://schemas.microsoft.com/office/drawing/2014/main" id="{42F136F5-556E-0046-A8C6-EB624C38EDF7}"/>
                </a:ext>
              </a:extLst>
            </p:cNvPr>
            <p:cNvSpPr txBox="1"/>
            <p:nvPr/>
          </p:nvSpPr>
          <p:spPr>
            <a:xfrm>
              <a:off x="6205266" y="3789214"/>
              <a:ext cx="486426" cy="169277"/>
            </a:xfrm>
            <a:prstGeom prst="rect">
              <a:avLst/>
            </a:prstGeom>
            <a:noFill/>
          </p:spPr>
          <p:txBody>
            <a:bodyPr wrap="square" rtlCol="0">
              <a:spAutoFit/>
            </a:bodyPr>
            <a:lstStyle/>
            <a:p>
              <a:r>
                <a:rPr kumimoji="1" lang="ja-JP" altLang="en-US" sz="500" dirty="0">
                  <a:ln w="0">
                    <a:solidFill>
                      <a:schemeClr val="tx1"/>
                    </a:solidFill>
                  </a:ln>
                  <a:solidFill>
                    <a:schemeClr val="bg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光明池駅</a:t>
              </a:r>
            </a:p>
          </p:txBody>
        </p:sp>
      </p:grpSp>
      <p:sp>
        <p:nvSpPr>
          <p:cNvPr id="40" name="正方形/長方形 39">
            <a:extLst>
              <a:ext uri="{FF2B5EF4-FFF2-40B4-BE49-F238E27FC236}">
                <a16:creationId xmlns:a16="http://schemas.microsoft.com/office/drawing/2014/main" id="{DEFF95D9-0AA4-624D-B926-AF1CED9B5522}"/>
              </a:ext>
            </a:extLst>
          </p:cNvPr>
          <p:cNvSpPr/>
          <p:nvPr/>
        </p:nvSpPr>
        <p:spPr>
          <a:xfrm>
            <a:off x="146597" y="649954"/>
            <a:ext cx="8856000" cy="1255728"/>
          </a:xfrm>
          <a:prstGeom prst="rect">
            <a:avLst/>
          </a:prstGeom>
        </p:spPr>
        <p:txBody>
          <a:bodyPr wrap="square">
            <a:spAutoFit/>
          </a:bodyPr>
          <a:lstStyle/>
          <a:p>
            <a:pPr marL="187325" indent="-187325">
              <a:lnSpc>
                <a:spcPct val="110000"/>
              </a:lnSpc>
              <a:spcBef>
                <a:spcPts val="400"/>
              </a:spcBef>
              <a:buFont typeface="Arial" panose="020B0604020202020204" pitchFamily="34" charset="0"/>
              <a:buChar char="•"/>
            </a:pPr>
            <a:r>
              <a:rPr kumimoji="1" lang="ja-JP" altLang="en-US" sz="1600" dirty="0"/>
              <a:t>堺市泉北ニュータウン地域は、課題解決型スマートシティ推進のチャレンジフィールドとして位置付け。</a:t>
            </a:r>
            <a:endParaRPr kumimoji="1" lang="en-US" altLang="ja-JP" sz="1600" dirty="0"/>
          </a:p>
          <a:p>
            <a:pPr marL="187325" indent="-187325">
              <a:spcBef>
                <a:spcPts val="600"/>
              </a:spcBef>
              <a:buFont typeface="Arial" panose="020B0604020202020204" pitchFamily="34" charset="0"/>
              <a:buChar char="•"/>
            </a:pPr>
            <a:r>
              <a:rPr kumimoji="1" lang="ja-JP" altLang="en-US" sz="1600" dirty="0"/>
              <a:t>大阪府・堺市が共同で、スマートシティを軸に、 「持続発展可能なまち」に向けた取組みを展開。</a:t>
            </a:r>
            <a:endParaRPr kumimoji="1" lang="en-US" altLang="ja-JP" sz="1600" dirty="0"/>
          </a:p>
          <a:p>
            <a:pPr marL="187325" indent="-187325">
              <a:spcBef>
                <a:spcPts val="600"/>
              </a:spcBef>
              <a:buFont typeface="Arial" panose="020B0604020202020204" pitchFamily="34" charset="0"/>
              <a:buChar char="•"/>
            </a:pPr>
            <a:r>
              <a:rPr kumimoji="1" lang="ja-JP" altLang="en-US" sz="1600" dirty="0"/>
              <a:t>今後は大阪府広域データ連携基盤（</a:t>
            </a:r>
            <a:r>
              <a:rPr kumimoji="1" lang="en-US" altLang="ja-JP" sz="1600" dirty="0"/>
              <a:t>ORDEN</a:t>
            </a:r>
            <a:r>
              <a:rPr kumimoji="1" lang="ja-JP" altLang="en-US" sz="1600" dirty="0"/>
              <a:t>）を活用し、公民による複数分野の取組みの統合をめざしていく。社会実装を加速させるシンボリックな事例を生み出し、定着させていく。</a:t>
            </a:r>
            <a:endParaRPr kumimoji="1" lang="en-US" altLang="ja-JP" sz="1600" dirty="0"/>
          </a:p>
        </p:txBody>
      </p:sp>
      <p:sp>
        <p:nvSpPr>
          <p:cNvPr id="50" name="正方形/長方形 49">
            <a:extLst>
              <a:ext uri="{FF2B5EF4-FFF2-40B4-BE49-F238E27FC236}">
                <a16:creationId xmlns:a16="http://schemas.microsoft.com/office/drawing/2014/main" id="{B3E938BC-4834-D844-980C-122FD8FF052E}"/>
              </a:ext>
            </a:extLst>
          </p:cNvPr>
          <p:cNvSpPr/>
          <p:nvPr/>
        </p:nvSpPr>
        <p:spPr>
          <a:xfrm>
            <a:off x="1165150" y="2362597"/>
            <a:ext cx="6517450" cy="892552"/>
          </a:xfrm>
          <a:prstGeom prst="rect">
            <a:avLst/>
          </a:prstGeom>
        </p:spPr>
        <p:txBody>
          <a:bodyPr wrap="square">
            <a:spAutoFit/>
          </a:bodyPr>
          <a:lstStyle/>
          <a:p>
            <a:pPr marL="188913" indent="-188913">
              <a:buFont typeface="Arial" panose="020B0604020202020204" pitchFamily="34" charset="0"/>
              <a:buChar char="•"/>
            </a:pPr>
            <a:r>
              <a:rPr kumimoji="1" lang="en-US" altLang="ja-JP" sz="1300" dirty="0"/>
              <a:t>SENBOKU New Design</a:t>
            </a:r>
            <a:r>
              <a:rPr kumimoji="1" lang="ja-JP" altLang="en-US" sz="1300" dirty="0"/>
              <a:t>：「持続発展可能なまち」をめざす</a:t>
            </a:r>
            <a:r>
              <a:rPr kumimoji="1" lang="en-US" altLang="ja-JP" sz="1300" dirty="0"/>
              <a:t>12</a:t>
            </a:r>
            <a:r>
              <a:rPr kumimoji="1" lang="ja-JP" altLang="en-US" sz="1300" dirty="0"/>
              <a:t>の取組み指針を策定</a:t>
            </a:r>
            <a:endParaRPr kumimoji="1" lang="en-US" altLang="ja-JP" sz="1300" dirty="0"/>
          </a:p>
          <a:p>
            <a:pPr marL="188913" indent="-188913">
              <a:buFont typeface="Arial" panose="020B0604020202020204" pitchFamily="34" charset="0"/>
              <a:buChar char="•"/>
            </a:pPr>
            <a:r>
              <a:rPr kumimoji="1" lang="en-US" altLang="ja-JP" sz="1300" dirty="0"/>
              <a:t>SENBOKU</a:t>
            </a:r>
            <a:r>
              <a:rPr kumimoji="1" lang="ja-JP" altLang="en-US" sz="1300" dirty="0"/>
              <a:t>スマートシティ構想：「</a:t>
            </a:r>
            <a:r>
              <a:rPr kumimoji="1" lang="en-US" altLang="ja-JP" sz="1300" dirty="0"/>
              <a:t>Play SENBOKU, Live Smart</a:t>
            </a:r>
            <a:r>
              <a:rPr kumimoji="1" lang="ja-JP" altLang="en-US" sz="1300" dirty="0"/>
              <a:t>」のコンセプトのもと</a:t>
            </a:r>
            <a:r>
              <a:rPr kumimoji="1" lang="en-US" altLang="ja-JP" sz="1300" dirty="0"/>
              <a:t/>
            </a:r>
            <a:br>
              <a:rPr kumimoji="1" lang="en-US" altLang="ja-JP" sz="1300" dirty="0"/>
            </a:br>
            <a:r>
              <a:rPr kumimoji="1" lang="ja-JP" altLang="en-US" sz="1300" dirty="0"/>
              <a:t>　　　　　　　　　　　　　　　　　　　</a:t>
            </a:r>
            <a:r>
              <a:rPr kumimoji="1" lang="en-US" altLang="ja-JP" sz="1300" dirty="0"/>
              <a:t>5</a:t>
            </a:r>
            <a:r>
              <a:rPr kumimoji="1" lang="ja-JP" altLang="en-US" sz="1300" dirty="0" err="1"/>
              <a:t>つの</a:t>
            </a:r>
            <a:r>
              <a:rPr kumimoji="1" lang="ja-JP" altLang="en-US" sz="1300" dirty="0"/>
              <a:t>重点取組みテーマプロジェクトを展開</a:t>
            </a:r>
            <a:endParaRPr kumimoji="1" lang="en-US" altLang="ja-JP" sz="1300" dirty="0"/>
          </a:p>
          <a:p>
            <a:pPr marL="188913" indent="-188913">
              <a:buFont typeface="Arial" panose="020B0604020202020204" pitchFamily="34" charset="0"/>
              <a:buChar char="•"/>
            </a:pPr>
            <a:r>
              <a:rPr lang="ja-JP" altLang="en-US" sz="1300" dirty="0"/>
              <a:t>泉北ニュータウン公的賃貸住宅再生計画：スマートシティを加えた新たな団地再生を推進</a:t>
            </a:r>
            <a:endParaRPr lang="en-US" altLang="ja-JP" sz="1300" dirty="0"/>
          </a:p>
        </p:txBody>
      </p:sp>
      <p:sp>
        <p:nvSpPr>
          <p:cNvPr id="51" name="円/楕円 50">
            <a:extLst>
              <a:ext uri="{FF2B5EF4-FFF2-40B4-BE49-F238E27FC236}">
                <a16:creationId xmlns:a16="http://schemas.microsoft.com/office/drawing/2014/main" id="{9AE9F9AD-131C-CE40-B123-8BE84BBBCA59}"/>
              </a:ext>
            </a:extLst>
          </p:cNvPr>
          <p:cNvSpPr/>
          <p:nvPr/>
        </p:nvSpPr>
        <p:spPr>
          <a:xfrm>
            <a:off x="338616" y="2430433"/>
            <a:ext cx="836059" cy="355267"/>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2DAD6F19-172C-CF41-8A2F-B2B72C47EAF8}"/>
              </a:ext>
            </a:extLst>
          </p:cNvPr>
          <p:cNvSpPr/>
          <p:nvPr/>
        </p:nvSpPr>
        <p:spPr>
          <a:xfrm>
            <a:off x="290635" y="2445439"/>
            <a:ext cx="1033278" cy="292388"/>
          </a:xfrm>
          <a:prstGeom prst="rect">
            <a:avLst/>
          </a:prstGeom>
        </p:spPr>
        <p:txBody>
          <a:bodyPr wrap="square">
            <a:spAutoFit/>
          </a:bodyPr>
          <a:lstStyle/>
          <a:p>
            <a:r>
              <a:rPr kumimoji="1" lang="ja-JP" altLang="en-US" sz="1300" dirty="0"/>
              <a:t>戦略・指針</a:t>
            </a:r>
            <a:endParaRPr lang="ja-JP" altLang="en-US" sz="1300" dirty="0"/>
          </a:p>
        </p:txBody>
      </p:sp>
      <p:sp>
        <p:nvSpPr>
          <p:cNvPr id="57" name="正方形/長方形 56">
            <a:extLst>
              <a:ext uri="{FF2B5EF4-FFF2-40B4-BE49-F238E27FC236}">
                <a16:creationId xmlns:a16="http://schemas.microsoft.com/office/drawing/2014/main" id="{425E3DA8-0649-604A-A6E0-3B7C79B00038}"/>
              </a:ext>
            </a:extLst>
          </p:cNvPr>
          <p:cNvSpPr/>
          <p:nvPr/>
        </p:nvSpPr>
        <p:spPr>
          <a:xfrm>
            <a:off x="893092" y="3203291"/>
            <a:ext cx="6700782" cy="300082"/>
          </a:xfrm>
          <a:prstGeom prst="rect">
            <a:avLst/>
          </a:prstGeom>
        </p:spPr>
        <p:txBody>
          <a:bodyPr wrap="square">
            <a:spAutoFit/>
          </a:bodyPr>
          <a:lstStyle/>
          <a:p>
            <a:r>
              <a:rPr kumimoji="1" lang="ja-JP" altLang="en-US" sz="1350" b="1" dirty="0">
                <a:solidFill>
                  <a:srgbClr val="001F60"/>
                </a:solidFill>
              </a:rPr>
              <a:t>従前の住宅ストックの整備、魅力発信等取組みに加え「新たなスマートシティまちづくり」に挑戦</a:t>
            </a:r>
            <a:endParaRPr lang="ja-JP" altLang="en-US" sz="1350" b="1" dirty="0">
              <a:solidFill>
                <a:srgbClr val="001F60"/>
              </a:solidFill>
            </a:endParaRPr>
          </a:p>
        </p:txBody>
      </p:sp>
      <p:sp>
        <p:nvSpPr>
          <p:cNvPr id="59" name="右矢印 58">
            <a:extLst>
              <a:ext uri="{FF2B5EF4-FFF2-40B4-BE49-F238E27FC236}">
                <a16:creationId xmlns:a16="http://schemas.microsoft.com/office/drawing/2014/main" id="{21EFE7AF-83E9-0E4A-9555-C12C713F35CF}"/>
              </a:ext>
            </a:extLst>
          </p:cNvPr>
          <p:cNvSpPr/>
          <p:nvPr/>
        </p:nvSpPr>
        <p:spPr>
          <a:xfrm>
            <a:off x="477838" y="3261220"/>
            <a:ext cx="401547" cy="388468"/>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BBDEFB13-DD21-E240-AFB1-E22140A096C1}"/>
              </a:ext>
            </a:extLst>
          </p:cNvPr>
          <p:cNvSpPr/>
          <p:nvPr/>
        </p:nvSpPr>
        <p:spPr>
          <a:xfrm>
            <a:off x="886818" y="3402607"/>
            <a:ext cx="5695790" cy="276999"/>
          </a:xfrm>
          <a:prstGeom prst="rect">
            <a:avLst/>
          </a:prstGeom>
        </p:spPr>
        <p:txBody>
          <a:bodyPr wrap="none">
            <a:spAutoFit/>
          </a:bodyPr>
          <a:lstStyle/>
          <a:p>
            <a:r>
              <a:rPr lang="ja-JP" altLang="en-US" sz="1200" dirty="0">
                <a:latin typeface="Meiryo UI" panose="020B0604030504040204" pitchFamily="34" charset="-128"/>
                <a:ea typeface="Meiryo UI" panose="020B0604030504040204" pitchFamily="34" charset="-128"/>
              </a:rPr>
              <a:t>ヘルスケア、モビリティ、エネルギー、コミュニティ、リモートワーク等、</a:t>
            </a:r>
            <a:r>
              <a:rPr lang="en-US" altLang="ja-JP" sz="1200" dirty="0">
                <a:latin typeface="Meiryo UI" panose="020B0604030504040204" pitchFamily="34" charset="-128"/>
                <a:ea typeface="Meiryo UI" panose="020B0604030504040204" pitchFamily="34" charset="-128"/>
              </a:rPr>
              <a:t>ICT</a:t>
            </a:r>
            <a:r>
              <a:rPr lang="ja-JP" altLang="en-US" sz="1200" dirty="0">
                <a:latin typeface="Meiryo UI" panose="020B0604030504040204" pitchFamily="34" charset="-128"/>
                <a:ea typeface="Meiryo UI" panose="020B0604030504040204" pitchFamily="34" charset="-128"/>
              </a:rPr>
              <a:t>を用いた取組みを展開</a:t>
            </a:r>
          </a:p>
        </p:txBody>
      </p:sp>
      <p:sp>
        <p:nvSpPr>
          <p:cNvPr id="64" name="正方形/長方形 63">
            <a:extLst>
              <a:ext uri="{FF2B5EF4-FFF2-40B4-BE49-F238E27FC236}">
                <a16:creationId xmlns:a16="http://schemas.microsoft.com/office/drawing/2014/main" id="{E89E19D1-AB3B-FA49-8E5F-F65E4D5718CB}"/>
              </a:ext>
            </a:extLst>
          </p:cNvPr>
          <p:cNvSpPr/>
          <p:nvPr/>
        </p:nvSpPr>
        <p:spPr>
          <a:xfrm>
            <a:off x="172724" y="1909546"/>
            <a:ext cx="5122087" cy="338554"/>
          </a:xfrm>
          <a:prstGeom prst="rect">
            <a:avLst/>
          </a:prstGeom>
          <a:solidFill>
            <a:srgbClr val="001F60"/>
          </a:solidFill>
        </p:spPr>
        <p:txBody>
          <a:bodyPr wrap="square">
            <a:spAutoFit/>
          </a:bodyPr>
          <a:lstStyle/>
          <a:p>
            <a:r>
              <a:rPr lang="ja-JP" altLang="en-US" sz="1600" dirty="0">
                <a:solidFill>
                  <a:schemeClr val="bg1"/>
                </a:solidFill>
              </a:rPr>
              <a:t>泉北ニュータウン地域での大阪府・堺市の連携によるまちづくり</a:t>
            </a:r>
          </a:p>
        </p:txBody>
      </p:sp>
      <p:sp>
        <p:nvSpPr>
          <p:cNvPr id="66" name="正方形/長方形 65">
            <a:extLst>
              <a:ext uri="{FF2B5EF4-FFF2-40B4-BE49-F238E27FC236}">
                <a16:creationId xmlns:a16="http://schemas.microsoft.com/office/drawing/2014/main" id="{C8F79F4E-9B43-C64D-B39F-56A2BDCD7BC3}"/>
              </a:ext>
            </a:extLst>
          </p:cNvPr>
          <p:cNvSpPr/>
          <p:nvPr/>
        </p:nvSpPr>
        <p:spPr>
          <a:xfrm>
            <a:off x="172723" y="3787405"/>
            <a:ext cx="7253729" cy="338554"/>
          </a:xfrm>
          <a:prstGeom prst="rect">
            <a:avLst/>
          </a:prstGeom>
          <a:solidFill>
            <a:srgbClr val="001F60"/>
          </a:solidFill>
        </p:spPr>
        <p:txBody>
          <a:bodyPr wrap="square">
            <a:spAutoFit/>
          </a:bodyPr>
          <a:lstStyle/>
          <a:p>
            <a:r>
              <a:rPr lang="en-US" altLang="ja-JP" sz="1600" dirty="0">
                <a:solidFill>
                  <a:schemeClr val="bg1"/>
                </a:solidFill>
              </a:rPr>
              <a:t>ORDEN</a:t>
            </a:r>
            <a:r>
              <a:rPr lang="ja-JP" altLang="en-US" sz="1600" dirty="0">
                <a:solidFill>
                  <a:schemeClr val="bg1"/>
                </a:solidFill>
              </a:rPr>
              <a:t>を軸としたスマートシティプロジェクト</a:t>
            </a:r>
            <a:r>
              <a:rPr lang="en-US" altLang="ja-JP" sz="1600" dirty="0">
                <a:solidFill>
                  <a:schemeClr val="bg1"/>
                </a:solidFill>
              </a:rPr>
              <a:t>(SMART SENBOKU PROJECT)</a:t>
            </a:r>
            <a:r>
              <a:rPr lang="ja-JP" altLang="en-US" sz="1600" dirty="0">
                <a:solidFill>
                  <a:schemeClr val="bg1"/>
                </a:solidFill>
              </a:rPr>
              <a:t>の展開</a:t>
            </a:r>
          </a:p>
        </p:txBody>
      </p:sp>
      <p:grpSp>
        <p:nvGrpSpPr>
          <p:cNvPr id="22" name="グループ化 21">
            <a:extLst>
              <a:ext uri="{FF2B5EF4-FFF2-40B4-BE49-F238E27FC236}">
                <a16:creationId xmlns:a16="http://schemas.microsoft.com/office/drawing/2014/main" id="{75CB7D1A-44C0-D94E-B341-EE8BA181FBBC}"/>
              </a:ext>
            </a:extLst>
          </p:cNvPr>
          <p:cNvGrpSpPr/>
          <p:nvPr/>
        </p:nvGrpSpPr>
        <p:grpSpPr>
          <a:xfrm>
            <a:off x="1927064" y="4762489"/>
            <a:ext cx="596178" cy="596178"/>
            <a:chOff x="-862044" y="4570209"/>
            <a:chExt cx="639651" cy="639651"/>
          </a:xfrm>
        </p:grpSpPr>
        <p:sp>
          <p:nvSpPr>
            <p:cNvPr id="23" name="楕円 83">
              <a:extLst>
                <a:ext uri="{FF2B5EF4-FFF2-40B4-BE49-F238E27FC236}">
                  <a16:creationId xmlns:a16="http://schemas.microsoft.com/office/drawing/2014/main" id="{B923CFA2-A8F2-004B-A83C-6628510CD134}"/>
                </a:ext>
              </a:extLst>
            </p:cNvPr>
            <p:cNvSpPr/>
            <p:nvPr/>
          </p:nvSpPr>
          <p:spPr>
            <a:xfrm>
              <a:off x="-862044" y="4570209"/>
              <a:ext cx="639651" cy="63965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pic>
          <p:nvPicPr>
            <p:cNvPr id="24" name="図 23">
              <a:extLst>
                <a:ext uri="{FF2B5EF4-FFF2-40B4-BE49-F238E27FC236}">
                  <a16:creationId xmlns:a16="http://schemas.microsoft.com/office/drawing/2014/main" id="{497CAA50-C6EC-9549-A66C-5787418CB44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8618" y="4710678"/>
              <a:ext cx="376477" cy="376477"/>
            </a:xfrm>
            <a:prstGeom prst="rect">
              <a:avLst/>
            </a:prstGeom>
          </p:spPr>
        </p:pic>
      </p:grpSp>
      <p:sp>
        <p:nvSpPr>
          <p:cNvPr id="47" name="正方形/長方形 46">
            <a:extLst>
              <a:ext uri="{FF2B5EF4-FFF2-40B4-BE49-F238E27FC236}">
                <a16:creationId xmlns:a16="http://schemas.microsoft.com/office/drawing/2014/main" id="{FAEEA155-1ED8-6D44-AEFF-99AD67CCDD4A}"/>
              </a:ext>
            </a:extLst>
          </p:cNvPr>
          <p:cNvSpPr/>
          <p:nvPr/>
        </p:nvSpPr>
        <p:spPr>
          <a:xfrm>
            <a:off x="513818" y="4619296"/>
            <a:ext cx="1601172" cy="338554"/>
          </a:xfrm>
          <a:prstGeom prst="rect">
            <a:avLst/>
          </a:prstGeom>
        </p:spPr>
        <p:txBody>
          <a:bodyPr wrap="square">
            <a:spAutoFit/>
          </a:bodyPr>
          <a:lstStyle/>
          <a:p>
            <a:r>
              <a:rPr kumimoji="1" lang="ja-JP" altLang="en-US" sz="1600" b="1">
                <a:latin typeface="Meiryo UI" panose="020B0604030504040204" pitchFamily="34" charset="-128"/>
                <a:ea typeface="Meiryo UI" panose="020B0604030504040204" pitchFamily="34" charset="-128"/>
              </a:rPr>
              <a:t>モビリティ</a:t>
            </a:r>
            <a:endParaRPr kumimoji="1" lang="en-US" altLang="ja-JP" sz="1600" b="1" dirty="0">
              <a:latin typeface="Meiryo UI" panose="020B0604030504040204" pitchFamily="34" charset="-128"/>
              <a:ea typeface="Meiryo UI" panose="020B0604030504040204" pitchFamily="34" charset="-128"/>
            </a:endParaRPr>
          </a:p>
        </p:txBody>
      </p:sp>
      <p:sp>
        <p:nvSpPr>
          <p:cNvPr id="69" name="正方形/長方形 68">
            <a:extLst>
              <a:ext uri="{FF2B5EF4-FFF2-40B4-BE49-F238E27FC236}">
                <a16:creationId xmlns:a16="http://schemas.microsoft.com/office/drawing/2014/main" id="{87EA105C-BB62-4A45-98F8-8133296891CE}"/>
              </a:ext>
            </a:extLst>
          </p:cNvPr>
          <p:cNvSpPr/>
          <p:nvPr/>
        </p:nvSpPr>
        <p:spPr>
          <a:xfrm>
            <a:off x="513818" y="4935199"/>
            <a:ext cx="2292650" cy="461665"/>
          </a:xfrm>
          <a:prstGeom prst="rect">
            <a:avLst/>
          </a:prstGeom>
        </p:spPr>
        <p:txBody>
          <a:bodyPr wrap="square">
            <a:spAutoFit/>
          </a:bodyPr>
          <a:lstStyle/>
          <a:p>
            <a:r>
              <a:rPr kumimoji="1" lang="ja-JP" altLang="en-US" sz="1200" dirty="0">
                <a:latin typeface="Meiryo UI" panose="020B0604030504040204" pitchFamily="34" charset="-128"/>
                <a:ea typeface="Meiryo UI" panose="020B0604030504040204" pitchFamily="34" charset="-128"/>
              </a:rPr>
              <a:t>便利で快適な移動</a:t>
            </a:r>
            <a:r>
              <a:rPr kumimoji="1" lang="en-US" altLang="ja-JP" sz="1200" dirty="0">
                <a:latin typeface="Meiryo UI" panose="020B0604030504040204" pitchFamily="34" charset="-128"/>
                <a:ea typeface="Meiryo UI" panose="020B0604030504040204" pitchFamily="34" charset="-128"/>
              </a:rPr>
              <a:t/>
            </a:r>
            <a:br>
              <a:rPr kumimoji="1" lang="en-US" altLang="ja-JP"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環境を構築する</a:t>
            </a:r>
            <a:endParaRPr kumimoji="1" lang="en-US" altLang="ja-JP" sz="1200" dirty="0">
              <a:latin typeface="Meiryo UI" panose="020B0604030504040204" pitchFamily="34" charset="-128"/>
              <a:ea typeface="Meiryo UI" panose="020B0604030504040204" pitchFamily="34" charset="-128"/>
            </a:endParaRPr>
          </a:p>
        </p:txBody>
      </p:sp>
      <p:grpSp>
        <p:nvGrpSpPr>
          <p:cNvPr id="28" name="グループ化 27">
            <a:extLst>
              <a:ext uri="{FF2B5EF4-FFF2-40B4-BE49-F238E27FC236}">
                <a16:creationId xmlns:a16="http://schemas.microsoft.com/office/drawing/2014/main" id="{4CAA6803-45B6-8242-97ED-93FE7847ECEE}"/>
              </a:ext>
            </a:extLst>
          </p:cNvPr>
          <p:cNvGrpSpPr/>
          <p:nvPr/>
        </p:nvGrpSpPr>
        <p:grpSpPr>
          <a:xfrm>
            <a:off x="4070455" y="4598639"/>
            <a:ext cx="596178" cy="596178"/>
            <a:chOff x="5869790" y="3439958"/>
            <a:chExt cx="639651" cy="639651"/>
          </a:xfrm>
        </p:grpSpPr>
        <p:sp>
          <p:nvSpPr>
            <p:cNvPr id="29" name="楕円 90">
              <a:extLst>
                <a:ext uri="{FF2B5EF4-FFF2-40B4-BE49-F238E27FC236}">
                  <a16:creationId xmlns:a16="http://schemas.microsoft.com/office/drawing/2014/main" id="{EE9CD587-794C-474E-A58D-97C93B2D7696}"/>
                </a:ext>
              </a:extLst>
            </p:cNvPr>
            <p:cNvSpPr/>
            <p:nvPr/>
          </p:nvSpPr>
          <p:spPr>
            <a:xfrm>
              <a:off x="5869790" y="3439958"/>
              <a:ext cx="639651" cy="63965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pic>
          <p:nvPicPr>
            <p:cNvPr id="30" name="図 29">
              <a:extLst>
                <a:ext uri="{FF2B5EF4-FFF2-40B4-BE49-F238E27FC236}">
                  <a16:creationId xmlns:a16="http://schemas.microsoft.com/office/drawing/2014/main" id="{1D872D09-2458-2E44-AB44-CB7CDA6309A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64127" y="3496187"/>
              <a:ext cx="450975" cy="450975"/>
            </a:xfrm>
            <a:prstGeom prst="rect">
              <a:avLst/>
            </a:prstGeom>
          </p:spPr>
        </p:pic>
      </p:grpSp>
      <p:sp>
        <p:nvSpPr>
          <p:cNvPr id="48" name="正方形/長方形 47">
            <a:extLst>
              <a:ext uri="{FF2B5EF4-FFF2-40B4-BE49-F238E27FC236}">
                <a16:creationId xmlns:a16="http://schemas.microsoft.com/office/drawing/2014/main" id="{DE8B653D-77A4-9444-8A2B-7446FEF12E36}"/>
              </a:ext>
            </a:extLst>
          </p:cNvPr>
          <p:cNvSpPr/>
          <p:nvPr/>
        </p:nvSpPr>
        <p:spPr>
          <a:xfrm>
            <a:off x="4649236" y="4372602"/>
            <a:ext cx="1601172" cy="338554"/>
          </a:xfrm>
          <a:prstGeom prst="rect">
            <a:avLst/>
          </a:prstGeom>
        </p:spPr>
        <p:txBody>
          <a:bodyPr wrap="square">
            <a:spAutoFit/>
          </a:bodyPr>
          <a:lstStyle/>
          <a:p>
            <a:r>
              <a:rPr kumimoji="1" lang="ja-JP" altLang="en-US" sz="1600" b="1" dirty="0">
                <a:latin typeface="Meiryo UI" panose="020B0604030504040204" pitchFamily="34" charset="-128"/>
                <a:ea typeface="Meiryo UI" panose="020B0604030504040204" pitchFamily="34" charset="-128"/>
              </a:rPr>
              <a:t>コミュニティ</a:t>
            </a:r>
            <a:endParaRPr kumimoji="1" lang="en-US" altLang="ja-JP" sz="1600" b="1" dirty="0">
              <a:latin typeface="Meiryo UI" panose="020B0604030504040204" pitchFamily="34" charset="-128"/>
              <a:ea typeface="Meiryo UI" panose="020B0604030504040204" pitchFamily="34" charset="-128"/>
            </a:endParaRPr>
          </a:p>
        </p:txBody>
      </p:sp>
      <p:sp>
        <p:nvSpPr>
          <p:cNvPr id="49" name="正方形/長方形 48">
            <a:extLst>
              <a:ext uri="{FF2B5EF4-FFF2-40B4-BE49-F238E27FC236}">
                <a16:creationId xmlns:a16="http://schemas.microsoft.com/office/drawing/2014/main" id="{02CB4F38-28A0-234F-8B20-C9C8B45CB906}"/>
              </a:ext>
            </a:extLst>
          </p:cNvPr>
          <p:cNvSpPr/>
          <p:nvPr/>
        </p:nvSpPr>
        <p:spPr>
          <a:xfrm>
            <a:off x="4649236" y="4632259"/>
            <a:ext cx="1759472" cy="276999"/>
          </a:xfrm>
          <a:prstGeom prst="rect">
            <a:avLst/>
          </a:prstGeom>
        </p:spPr>
        <p:txBody>
          <a:bodyPr wrap="square">
            <a:spAutoFit/>
          </a:bodyPr>
          <a:lstStyle/>
          <a:p>
            <a:r>
              <a:rPr kumimoji="1" lang="ja-JP" altLang="en-US" sz="1200" dirty="0">
                <a:latin typeface="Meiryo UI" panose="020B0604030504040204" pitchFamily="34" charset="-128"/>
                <a:ea typeface="Meiryo UI" panose="020B0604030504040204" pitchFamily="34" charset="-128"/>
              </a:rPr>
              <a:t>多様な人々と交流する</a:t>
            </a:r>
            <a:endParaRPr kumimoji="1" lang="en-US" altLang="ja-JP" sz="1200" dirty="0">
              <a:latin typeface="Meiryo UI" panose="020B0604030504040204" pitchFamily="34" charset="-128"/>
              <a:ea typeface="Meiryo UI" panose="020B0604030504040204" pitchFamily="34" charset="-128"/>
            </a:endParaRPr>
          </a:p>
        </p:txBody>
      </p:sp>
      <p:grpSp>
        <p:nvGrpSpPr>
          <p:cNvPr id="25" name="グループ化 24">
            <a:extLst>
              <a:ext uri="{FF2B5EF4-FFF2-40B4-BE49-F238E27FC236}">
                <a16:creationId xmlns:a16="http://schemas.microsoft.com/office/drawing/2014/main" id="{2E8956F3-8B92-6B47-B7D6-A4652EA68302}"/>
              </a:ext>
            </a:extLst>
          </p:cNvPr>
          <p:cNvGrpSpPr/>
          <p:nvPr/>
        </p:nvGrpSpPr>
        <p:grpSpPr>
          <a:xfrm>
            <a:off x="2171113" y="6066821"/>
            <a:ext cx="596178" cy="596178"/>
            <a:chOff x="4650348" y="4526827"/>
            <a:chExt cx="639651" cy="639651"/>
          </a:xfrm>
        </p:grpSpPr>
        <p:sp>
          <p:nvSpPr>
            <p:cNvPr id="26" name="楕円 88">
              <a:extLst>
                <a:ext uri="{FF2B5EF4-FFF2-40B4-BE49-F238E27FC236}">
                  <a16:creationId xmlns:a16="http://schemas.microsoft.com/office/drawing/2014/main" id="{7DE97674-585F-3841-A619-9AFF18E2C470}"/>
                </a:ext>
              </a:extLst>
            </p:cNvPr>
            <p:cNvSpPr/>
            <p:nvPr/>
          </p:nvSpPr>
          <p:spPr>
            <a:xfrm>
              <a:off x="4650348" y="4526827"/>
              <a:ext cx="639651" cy="63965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pic>
          <p:nvPicPr>
            <p:cNvPr id="27" name="図 26">
              <a:extLst>
                <a:ext uri="{FF2B5EF4-FFF2-40B4-BE49-F238E27FC236}">
                  <a16:creationId xmlns:a16="http://schemas.microsoft.com/office/drawing/2014/main" id="{F0BD06F6-2011-C241-A9AF-8A6E328B94C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64987" y="4611891"/>
              <a:ext cx="447898" cy="447898"/>
            </a:xfrm>
            <a:prstGeom prst="rect">
              <a:avLst/>
            </a:prstGeom>
          </p:spPr>
        </p:pic>
      </p:grpSp>
      <p:sp>
        <p:nvSpPr>
          <p:cNvPr id="62" name="正方形/長方形 61">
            <a:extLst>
              <a:ext uri="{FF2B5EF4-FFF2-40B4-BE49-F238E27FC236}">
                <a16:creationId xmlns:a16="http://schemas.microsoft.com/office/drawing/2014/main" id="{1043A48B-094C-F145-9D45-F22158034573}"/>
              </a:ext>
            </a:extLst>
          </p:cNvPr>
          <p:cNvSpPr/>
          <p:nvPr/>
        </p:nvSpPr>
        <p:spPr>
          <a:xfrm>
            <a:off x="929180" y="6048272"/>
            <a:ext cx="1601172" cy="338554"/>
          </a:xfrm>
          <a:prstGeom prst="rect">
            <a:avLst/>
          </a:prstGeom>
        </p:spPr>
        <p:txBody>
          <a:bodyPr wrap="square">
            <a:spAutoFit/>
          </a:bodyPr>
          <a:lstStyle/>
          <a:p>
            <a:r>
              <a:rPr kumimoji="1" lang="ja-JP" altLang="en-US" sz="1600" b="1">
                <a:latin typeface="Meiryo UI" panose="020B0604030504040204" pitchFamily="34" charset="-128"/>
                <a:ea typeface="Meiryo UI" panose="020B0604030504040204" pitchFamily="34" charset="-128"/>
              </a:rPr>
              <a:t>ヘルスケア</a:t>
            </a:r>
            <a:endParaRPr kumimoji="1" lang="en-US" altLang="ja-JP" sz="1600" b="1" dirty="0">
              <a:latin typeface="Meiryo UI" panose="020B0604030504040204" pitchFamily="34" charset="-128"/>
              <a:ea typeface="Meiryo UI" panose="020B0604030504040204" pitchFamily="34" charset="-128"/>
            </a:endParaRPr>
          </a:p>
        </p:txBody>
      </p:sp>
      <p:sp>
        <p:nvSpPr>
          <p:cNvPr id="63" name="正方形/長方形 62">
            <a:extLst>
              <a:ext uri="{FF2B5EF4-FFF2-40B4-BE49-F238E27FC236}">
                <a16:creationId xmlns:a16="http://schemas.microsoft.com/office/drawing/2014/main" id="{F38C4EA9-BF39-184E-8BAB-8F80D84EBC68}"/>
              </a:ext>
            </a:extLst>
          </p:cNvPr>
          <p:cNvSpPr/>
          <p:nvPr/>
        </p:nvSpPr>
        <p:spPr>
          <a:xfrm>
            <a:off x="929180" y="6321918"/>
            <a:ext cx="1273051" cy="461665"/>
          </a:xfrm>
          <a:prstGeom prst="rect">
            <a:avLst/>
          </a:prstGeom>
        </p:spPr>
        <p:txBody>
          <a:bodyPr wrap="square">
            <a:spAutoFit/>
          </a:bodyPr>
          <a:lstStyle/>
          <a:p>
            <a:r>
              <a:rPr kumimoji="1" lang="ja-JP" altLang="en-US" sz="1200" dirty="0">
                <a:latin typeface="Meiryo UI" panose="020B0604030504040204" pitchFamily="34" charset="-128"/>
                <a:ea typeface="Meiryo UI" panose="020B0604030504040204" pitchFamily="34" charset="-128"/>
              </a:rPr>
              <a:t>多世代の</a:t>
            </a:r>
            <a:r>
              <a:rPr kumimoji="1" lang="en-US" altLang="ja-JP" sz="1200" dirty="0">
                <a:latin typeface="Meiryo UI" panose="020B0604030504040204" pitchFamily="34" charset="-128"/>
                <a:ea typeface="Meiryo UI" panose="020B0604030504040204" pitchFamily="34" charset="-128"/>
              </a:rPr>
              <a:t/>
            </a:r>
            <a:br>
              <a:rPr kumimoji="1" lang="en-US" altLang="ja-JP"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健康を支える</a:t>
            </a:r>
            <a:endParaRPr kumimoji="1" lang="en-US" altLang="ja-JP" sz="1200" dirty="0">
              <a:latin typeface="Meiryo UI" panose="020B0604030504040204" pitchFamily="34" charset="-128"/>
              <a:ea typeface="Meiryo UI" panose="020B0604030504040204" pitchFamily="34" charset="-128"/>
            </a:endParaRPr>
          </a:p>
        </p:txBody>
      </p:sp>
      <p:grpSp>
        <p:nvGrpSpPr>
          <p:cNvPr id="31" name="グループ化 30">
            <a:extLst>
              <a:ext uri="{FF2B5EF4-FFF2-40B4-BE49-F238E27FC236}">
                <a16:creationId xmlns:a16="http://schemas.microsoft.com/office/drawing/2014/main" id="{8DF0E67C-7130-2649-978B-A8F54527EC8D}"/>
              </a:ext>
            </a:extLst>
          </p:cNvPr>
          <p:cNvGrpSpPr/>
          <p:nvPr/>
        </p:nvGrpSpPr>
        <p:grpSpPr>
          <a:xfrm>
            <a:off x="6553998" y="6063218"/>
            <a:ext cx="596178" cy="596178"/>
            <a:chOff x="4656758" y="5326736"/>
            <a:chExt cx="639651" cy="639651"/>
          </a:xfrm>
        </p:grpSpPr>
        <p:sp>
          <p:nvSpPr>
            <p:cNvPr id="32" name="楕円 93">
              <a:extLst>
                <a:ext uri="{FF2B5EF4-FFF2-40B4-BE49-F238E27FC236}">
                  <a16:creationId xmlns:a16="http://schemas.microsoft.com/office/drawing/2014/main" id="{5C4A2B6D-3C3B-F645-97C9-A9A2105908D0}"/>
                </a:ext>
              </a:extLst>
            </p:cNvPr>
            <p:cNvSpPr/>
            <p:nvPr/>
          </p:nvSpPr>
          <p:spPr>
            <a:xfrm>
              <a:off x="4656758" y="5326736"/>
              <a:ext cx="639651" cy="63965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cxnSp>
          <p:nvCxnSpPr>
            <p:cNvPr id="33" name="直線コネクタ 32">
              <a:extLst>
                <a:ext uri="{FF2B5EF4-FFF2-40B4-BE49-F238E27FC236}">
                  <a16:creationId xmlns:a16="http://schemas.microsoft.com/office/drawing/2014/main" id="{D5D1FF23-CAD7-E647-B816-0FFECF32EEBE}"/>
                </a:ext>
              </a:extLst>
            </p:cNvPr>
            <p:cNvCxnSpPr/>
            <p:nvPr/>
          </p:nvCxnSpPr>
          <p:spPr>
            <a:xfrm>
              <a:off x="4778586" y="5832798"/>
              <a:ext cx="396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フリーフォーム 33">
              <a:extLst>
                <a:ext uri="{FF2B5EF4-FFF2-40B4-BE49-F238E27FC236}">
                  <a16:creationId xmlns:a16="http://schemas.microsoft.com/office/drawing/2014/main" id="{1E86B69B-FA80-F848-A372-867489399471}"/>
                </a:ext>
              </a:extLst>
            </p:cNvPr>
            <p:cNvSpPr/>
            <p:nvPr/>
          </p:nvSpPr>
          <p:spPr>
            <a:xfrm>
              <a:off x="4832963" y="5644170"/>
              <a:ext cx="287247" cy="185218"/>
            </a:xfrm>
            <a:custGeom>
              <a:avLst/>
              <a:gdLst>
                <a:gd name="connsiteX0" fmla="*/ 88244 w 864095"/>
                <a:gd name="connsiteY0" fmla="*/ 0 h 280450"/>
                <a:gd name="connsiteX1" fmla="*/ 775851 w 864095"/>
                <a:gd name="connsiteY1" fmla="*/ 0 h 280450"/>
                <a:gd name="connsiteX2" fmla="*/ 864095 w 864095"/>
                <a:gd name="connsiteY2" fmla="*/ 88244 h 280450"/>
                <a:gd name="connsiteX3" fmla="*/ 864095 w 864095"/>
                <a:gd name="connsiteY3" fmla="*/ 280450 h 280450"/>
                <a:gd name="connsiteX4" fmla="*/ 0 w 864095"/>
                <a:gd name="connsiteY4" fmla="*/ 280450 h 280450"/>
                <a:gd name="connsiteX5" fmla="*/ 0 w 864095"/>
                <a:gd name="connsiteY5" fmla="*/ 88244 h 280450"/>
                <a:gd name="connsiteX6" fmla="*/ 88244 w 864095"/>
                <a:gd name="connsiteY6" fmla="*/ 0 h 2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095" h="280450">
                  <a:moveTo>
                    <a:pt x="88244" y="0"/>
                  </a:moveTo>
                  <a:lnTo>
                    <a:pt x="775851" y="0"/>
                  </a:lnTo>
                  <a:cubicBezTo>
                    <a:pt x="824587" y="0"/>
                    <a:pt x="864095" y="39508"/>
                    <a:pt x="864095" y="88244"/>
                  </a:cubicBezTo>
                  <a:lnTo>
                    <a:pt x="864095" y="280450"/>
                  </a:lnTo>
                  <a:lnTo>
                    <a:pt x="0" y="280450"/>
                  </a:lnTo>
                  <a:lnTo>
                    <a:pt x="0" y="88244"/>
                  </a:lnTo>
                  <a:cubicBezTo>
                    <a:pt x="0" y="39508"/>
                    <a:pt x="39508" y="0"/>
                    <a:pt x="88244" y="0"/>
                  </a:cubicBez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sp>
          <p:nvSpPr>
            <p:cNvPr id="35" name="楕円 96">
              <a:extLst>
                <a:ext uri="{FF2B5EF4-FFF2-40B4-BE49-F238E27FC236}">
                  <a16:creationId xmlns:a16="http://schemas.microsoft.com/office/drawing/2014/main" id="{857F79A9-2490-5748-8B7A-C451F782A24A}"/>
                </a:ext>
              </a:extLst>
            </p:cNvPr>
            <p:cNvSpPr/>
            <p:nvPr/>
          </p:nvSpPr>
          <p:spPr>
            <a:xfrm>
              <a:off x="4895098" y="5408533"/>
              <a:ext cx="162976" cy="162976"/>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sp>
          <p:nvSpPr>
            <p:cNvPr id="36" name="フローチャート: 処理 35">
              <a:extLst>
                <a:ext uri="{FF2B5EF4-FFF2-40B4-BE49-F238E27FC236}">
                  <a16:creationId xmlns:a16="http://schemas.microsoft.com/office/drawing/2014/main" id="{0DEB375A-8BC0-3240-B466-EBD1C3EC4F0F}"/>
                </a:ext>
              </a:extLst>
            </p:cNvPr>
            <p:cNvSpPr/>
            <p:nvPr/>
          </p:nvSpPr>
          <p:spPr>
            <a:xfrm>
              <a:off x="4904586" y="5719009"/>
              <a:ext cx="144000" cy="108000"/>
            </a:xfrm>
            <a:prstGeom prst="flowChartProcess">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grpSp>
      <p:sp>
        <p:nvSpPr>
          <p:cNvPr id="70" name="正方形/長方形 69">
            <a:extLst>
              <a:ext uri="{FF2B5EF4-FFF2-40B4-BE49-F238E27FC236}">
                <a16:creationId xmlns:a16="http://schemas.microsoft.com/office/drawing/2014/main" id="{98C88266-F787-9840-A097-22F668A115EC}"/>
              </a:ext>
            </a:extLst>
          </p:cNvPr>
          <p:cNvSpPr/>
          <p:nvPr/>
        </p:nvSpPr>
        <p:spPr>
          <a:xfrm>
            <a:off x="7185342" y="6132965"/>
            <a:ext cx="1601172" cy="338554"/>
          </a:xfrm>
          <a:prstGeom prst="rect">
            <a:avLst/>
          </a:prstGeom>
        </p:spPr>
        <p:txBody>
          <a:bodyPr wrap="square">
            <a:spAutoFit/>
          </a:bodyPr>
          <a:lstStyle/>
          <a:p>
            <a:r>
              <a:rPr kumimoji="1" lang="ja-JP" altLang="en-US" sz="1600" b="1" dirty="0">
                <a:latin typeface="Meiryo UI" panose="020B0604030504040204" pitchFamily="34" charset="-128"/>
                <a:ea typeface="Meiryo UI" panose="020B0604030504040204" pitchFamily="34" charset="-128"/>
              </a:rPr>
              <a:t>リモートワーク</a:t>
            </a:r>
            <a:endParaRPr kumimoji="1" lang="en-US" altLang="ja-JP" sz="1600" b="1" dirty="0">
              <a:latin typeface="Meiryo UI" panose="020B0604030504040204" pitchFamily="34" charset="-128"/>
              <a:ea typeface="Meiryo UI" panose="020B0604030504040204" pitchFamily="34" charset="-128"/>
            </a:endParaRPr>
          </a:p>
        </p:txBody>
      </p:sp>
      <p:sp>
        <p:nvSpPr>
          <p:cNvPr id="71" name="正方形/長方形 70">
            <a:extLst>
              <a:ext uri="{FF2B5EF4-FFF2-40B4-BE49-F238E27FC236}">
                <a16:creationId xmlns:a16="http://schemas.microsoft.com/office/drawing/2014/main" id="{3FA0F5EA-8FBD-AD41-8B19-FDD36F2FD20D}"/>
              </a:ext>
            </a:extLst>
          </p:cNvPr>
          <p:cNvSpPr/>
          <p:nvPr/>
        </p:nvSpPr>
        <p:spPr>
          <a:xfrm>
            <a:off x="7185342" y="6455381"/>
            <a:ext cx="1958658" cy="276999"/>
          </a:xfrm>
          <a:prstGeom prst="rect">
            <a:avLst/>
          </a:prstGeom>
        </p:spPr>
        <p:txBody>
          <a:bodyPr wrap="square">
            <a:spAutoFit/>
          </a:bodyPr>
          <a:lstStyle/>
          <a:p>
            <a:r>
              <a:rPr kumimoji="1" lang="ja-JP" altLang="en-US" sz="1200">
                <a:latin typeface="Meiryo UI" panose="020B0604030504040204" pitchFamily="34" charset="-128"/>
                <a:ea typeface="Meiryo UI" panose="020B0604030504040204" pitchFamily="34" charset="-128"/>
              </a:rPr>
              <a:t>身近に働く場を創る</a:t>
            </a:r>
            <a:endParaRPr kumimoji="1" lang="en-US" altLang="ja-JP" sz="1200" dirty="0">
              <a:latin typeface="Meiryo UI" panose="020B0604030504040204" pitchFamily="34" charset="-128"/>
              <a:ea typeface="Meiryo UI" panose="020B0604030504040204" pitchFamily="34" charset="-128"/>
            </a:endParaRPr>
          </a:p>
        </p:txBody>
      </p:sp>
      <p:grpSp>
        <p:nvGrpSpPr>
          <p:cNvPr id="37" name="グループ化 36">
            <a:extLst>
              <a:ext uri="{FF2B5EF4-FFF2-40B4-BE49-F238E27FC236}">
                <a16:creationId xmlns:a16="http://schemas.microsoft.com/office/drawing/2014/main" id="{DD8542DC-B071-F142-A13A-FBD5BA69B069}"/>
              </a:ext>
            </a:extLst>
          </p:cNvPr>
          <p:cNvGrpSpPr/>
          <p:nvPr/>
        </p:nvGrpSpPr>
        <p:grpSpPr>
          <a:xfrm>
            <a:off x="6830274" y="4880615"/>
            <a:ext cx="596178" cy="596178"/>
            <a:chOff x="813585" y="5332924"/>
            <a:chExt cx="639651" cy="639651"/>
          </a:xfrm>
        </p:grpSpPr>
        <p:sp>
          <p:nvSpPr>
            <p:cNvPr id="38" name="楕円 99">
              <a:extLst>
                <a:ext uri="{FF2B5EF4-FFF2-40B4-BE49-F238E27FC236}">
                  <a16:creationId xmlns:a16="http://schemas.microsoft.com/office/drawing/2014/main" id="{8E2BECF6-137F-F141-8D11-3D4A443E22D0}"/>
                </a:ext>
              </a:extLst>
            </p:cNvPr>
            <p:cNvSpPr/>
            <p:nvPr/>
          </p:nvSpPr>
          <p:spPr>
            <a:xfrm>
              <a:off x="813585" y="5332924"/>
              <a:ext cx="639651" cy="63965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pic>
          <p:nvPicPr>
            <p:cNvPr id="39" name="図 38">
              <a:extLst>
                <a:ext uri="{FF2B5EF4-FFF2-40B4-BE49-F238E27FC236}">
                  <a16:creationId xmlns:a16="http://schemas.microsoft.com/office/drawing/2014/main" id="{7DE07A73-BE1C-6743-A4C9-DB01370AB4C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13547" y="5434070"/>
              <a:ext cx="424984" cy="424984"/>
            </a:xfrm>
            <a:prstGeom prst="rect">
              <a:avLst/>
            </a:prstGeom>
          </p:spPr>
        </p:pic>
      </p:grpSp>
      <p:sp>
        <p:nvSpPr>
          <p:cNvPr id="88" name="正方形/長方形 87">
            <a:extLst>
              <a:ext uri="{FF2B5EF4-FFF2-40B4-BE49-F238E27FC236}">
                <a16:creationId xmlns:a16="http://schemas.microsoft.com/office/drawing/2014/main" id="{949F8BC0-A9C7-634B-B328-87D332BE9AB5}"/>
              </a:ext>
            </a:extLst>
          </p:cNvPr>
          <p:cNvSpPr/>
          <p:nvPr/>
        </p:nvSpPr>
        <p:spPr>
          <a:xfrm>
            <a:off x="7441121" y="4687804"/>
            <a:ext cx="1601172" cy="338554"/>
          </a:xfrm>
          <a:prstGeom prst="rect">
            <a:avLst/>
          </a:prstGeom>
        </p:spPr>
        <p:txBody>
          <a:bodyPr wrap="square">
            <a:spAutoFit/>
          </a:bodyPr>
          <a:lstStyle/>
          <a:p>
            <a:r>
              <a:rPr kumimoji="1" lang="ja-JP" altLang="en-US" sz="1600" b="1" dirty="0">
                <a:latin typeface="Meiryo UI" panose="020B0604030504040204" pitchFamily="34" charset="-128"/>
                <a:ea typeface="Meiryo UI" panose="020B0604030504040204" pitchFamily="34" charset="-128"/>
              </a:rPr>
              <a:t>エネルギー</a:t>
            </a:r>
            <a:endParaRPr kumimoji="1" lang="en-US" altLang="ja-JP" sz="1600" b="1" dirty="0">
              <a:latin typeface="Meiryo UI" panose="020B0604030504040204" pitchFamily="34" charset="-128"/>
              <a:ea typeface="Meiryo UI" panose="020B0604030504040204" pitchFamily="34" charset="-128"/>
            </a:endParaRPr>
          </a:p>
        </p:txBody>
      </p:sp>
      <p:sp>
        <p:nvSpPr>
          <p:cNvPr id="89" name="正方形/長方形 88">
            <a:extLst>
              <a:ext uri="{FF2B5EF4-FFF2-40B4-BE49-F238E27FC236}">
                <a16:creationId xmlns:a16="http://schemas.microsoft.com/office/drawing/2014/main" id="{287DB9BE-3457-C545-9A6F-60319EFD2DE4}"/>
              </a:ext>
            </a:extLst>
          </p:cNvPr>
          <p:cNvSpPr/>
          <p:nvPr/>
        </p:nvSpPr>
        <p:spPr>
          <a:xfrm>
            <a:off x="7441121" y="4991003"/>
            <a:ext cx="1759472" cy="276999"/>
          </a:xfrm>
          <a:prstGeom prst="rect">
            <a:avLst/>
          </a:prstGeom>
        </p:spPr>
        <p:txBody>
          <a:bodyPr wrap="square">
            <a:spAutoFit/>
          </a:bodyPr>
          <a:lstStyle/>
          <a:p>
            <a:r>
              <a:rPr kumimoji="1" lang="ja-JP" altLang="en-US" sz="1200" dirty="0">
                <a:latin typeface="Meiryo UI" panose="020B0604030504040204" pitchFamily="34" charset="-128"/>
                <a:ea typeface="Meiryo UI" panose="020B0604030504040204" pitchFamily="34" charset="-128"/>
              </a:rPr>
              <a:t>脱炭素エリアをめざす</a:t>
            </a:r>
            <a:endParaRPr kumimoji="1" lang="en-US" altLang="ja-JP" sz="1200" dirty="0">
              <a:latin typeface="Meiryo UI" panose="020B0604030504040204" pitchFamily="34" charset="-128"/>
              <a:ea typeface="Meiryo UI" panose="020B0604030504040204" pitchFamily="34" charset="-128"/>
            </a:endParaRPr>
          </a:p>
        </p:txBody>
      </p:sp>
      <p:cxnSp>
        <p:nvCxnSpPr>
          <p:cNvPr id="95" name="直線コネクタ 94">
            <a:extLst>
              <a:ext uri="{FF2B5EF4-FFF2-40B4-BE49-F238E27FC236}">
                <a16:creationId xmlns:a16="http://schemas.microsoft.com/office/drawing/2014/main" id="{AA9948B0-A1B8-1648-9FF5-5023DD36A612}"/>
              </a:ext>
            </a:extLst>
          </p:cNvPr>
          <p:cNvCxnSpPr>
            <a:endCxn id="32" idx="2"/>
          </p:cNvCxnSpPr>
          <p:nvPr/>
        </p:nvCxnSpPr>
        <p:spPr>
          <a:xfrm>
            <a:off x="2486689" y="5239849"/>
            <a:ext cx="4067309" cy="1121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F5D78329-4DD6-254A-8C8F-8E21D3111C60}"/>
              </a:ext>
            </a:extLst>
          </p:cNvPr>
          <p:cNvCxnSpPr>
            <a:cxnSpLocks/>
            <a:stCxn id="26" idx="6"/>
          </p:cNvCxnSpPr>
          <p:nvPr/>
        </p:nvCxnSpPr>
        <p:spPr>
          <a:xfrm flipV="1">
            <a:off x="2767291" y="5297581"/>
            <a:ext cx="4057442" cy="1067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FEF00827-0333-F44F-858E-F9C882966841}"/>
              </a:ext>
            </a:extLst>
          </p:cNvPr>
          <p:cNvCxnSpPr>
            <a:cxnSpLocks/>
            <a:stCxn id="29" idx="4"/>
          </p:cNvCxnSpPr>
          <p:nvPr/>
        </p:nvCxnSpPr>
        <p:spPr>
          <a:xfrm>
            <a:off x="4368544" y="5194817"/>
            <a:ext cx="391257" cy="633295"/>
          </a:xfrm>
          <a:prstGeom prst="line">
            <a:avLst/>
          </a:prstGeom>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43AC9C36-2671-2A41-8FFE-E5CF20459D15}"/>
              </a:ext>
            </a:extLst>
          </p:cNvPr>
          <p:cNvSpPr/>
          <p:nvPr/>
        </p:nvSpPr>
        <p:spPr>
          <a:xfrm>
            <a:off x="2888432" y="5535306"/>
            <a:ext cx="3458512" cy="584775"/>
          </a:xfrm>
          <a:prstGeom prst="rect">
            <a:avLst/>
          </a:prstGeom>
          <a:solidFill>
            <a:schemeClr val="bg1">
              <a:alpha val="75450"/>
            </a:schemeClr>
          </a:solidFill>
        </p:spPr>
        <p:txBody>
          <a:bodyPr wrap="square">
            <a:spAutoFit/>
          </a:bodyPr>
          <a:lstStyle/>
          <a:p>
            <a:pPr algn="ctr"/>
            <a:r>
              <a:rPr kumimoji="1" lang="en-US" altLang="ja-JP" sz="1600" b="1" dirty="0">
                <a:latin typeface="Meiryo UI" panose="020B0604030504040204" pitchFamily="34" charset="-128"/>
                <a:ea typeface="Meiryo UI" panose="020B0604030504040204" pitchFamily="34" charset="-128"/>
              </a:rPr>
              <a:t>ORDEN</a:t>
            </a:r>
            <a:r>
              <a:rPr kumimoji="1" lang="ja-JP" altLang="en-US" sz="1600" b="1" dirty="0">
                <a:latin typeface="Meiryo UI" panose="020B0604030504040204" pitchFamily="34" charset="-128"/>
                <a:ea typeface="Meiryo UI" panose="020B0604030504040204" pitchFamily="34" charset="-128"/>
              </a:rPr>
              <a:t>活用によるデータ連携により</a:t>
            </a:r>
            <a:endParaRPr kumimoji="1" lang="en-US" altLang="ja-JP" sz="1600" b="1" dirty="0">
              <a:latin typeface="Meiryo UI" panose="020B0604030504040204" pitchFamily="34" charset="-128"/>
              <a:ea typeface="Meiryo UI" panose="020B0604030504040204" pitchFamily="34" charset="-128"/>
            </a:endParaRPr>
          </a:p>
          <a:p>
            <a:pPr algn="ctr"/>
            <a:r>
              <a:rPr kumimoji="1" lang="ja-JP" altLang="en-US" sz="1600" b="1" dirty="0">
                <a:latin typeface="Meiryo UI" panose="020B0604030504040204" pitchFamily="34" charset="-128"/>
                <a:ea typeface="Meiryo UI" panose="020B0604030504040204" pitchFamily="34" charset="-128"/>
              </a:rPr>
              <a:t>社会実装を加速</a:t>
            </a:r>
            <a:endParaRPr kumimoji="1" lang="en-US" altLang="ja-JP" sz="1600" b="1" dirty="0">
              <a:latin typeface="Meiryo UI" panose="020B0604030504040204" pitchFamily="34" charset="-128"/>
              <a:ea typeface="Meiryo UI" panose="020B0604030504040204" pitchFamily="34" charset="-128"/>
            </a:endParaRPr>
          </a:p>
        </p:txBody>
      </p:sp>
      <p:sp>
        <p:nvSpPr>
          <p:cNvPr id="2" name="正方形/長方形 1">
            <a:extLst>
              <a:ext uri="{FF2B5EF4-FFF2-40B4-BE49-F238E27FC236}">
                <a16:creationId xmlns:a16="http://schemas.microsoft.com/office/drawing/2014/main" id="{36DCB940-C655-42D1-A241-624F288BE962}"/>
              </a:ext>
            </a:extLst>
          </p:cNvPr>
          <p:cNvSpPr/>
          <p:nvPr/>
        </p:nvSpPr>
        <p:spPr>
          <a:xfrm>
            <a:off x="163136" y="4113631"/>
            <a:ext cx="8146782" cy="307777"/>
          </a:xfrm>
          <a:prstGeom prst="rect">
            <a:avLst/>
          </a:prstGeom>
        </p:spPr>
        <p:txBody>
          <a:bodyPr wrap="none">
            <a:spAutoFit/>
          </a:bodyPr>
          <a:lstStyle/>
          <a:p>
            <a:r>
              <a:rPr lang="en-US" altLang="ja-JP" sz="1400" dirty="0"/>
              <a:t>2</a:t>
            </a:r>
            <a:r>
              <a:rPr lang="ja-JP" altLang="en-US" sz="1400" dirty="0"/>
              <a:t>年間で</a:t>
            </a:r>
            <a:r>
              <a:rPr lang="en-US" altLang="ja-JP" sz="1400" dirty="0"/>
              <a:t>30</a:t>
            </a:r>
            <a:r>
              <a:rPr lang="ja-JP" altLang="en-US" sz="1400" dirty="0"/>
              <a:t>件の実証プロジェクトを実施：</a:t>
            </a:r>
            <a:r>
              <a:rPr lang="en-US" altLang="ja-JP" sz="1400" dirty="0"/>
              <a:t>ORDEN</a:t>
            </a:r>
            <a:r>
              <a:rPr lang="ja-JP" altLang="en-US" sz="1400" dirty="0"/>
              <a:t>を活用しプロジェクトを連携させることで、社会実装を加速する。</a:t>
            </a:r>
          </a:p>
        </p:txBody>
      </p:sp>
    </p:spTree>
    <p:extLst>
      <p:ext uri="{BB962C8B-B14F-4D97-AF65-F5344CB8AC3E}">
        <p14:creationId xmlns:p14="http://schemas.microsoft.com/office/powerpoint/2010/main" val="14546076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kumimoji="1" lang="ja-JP" altLang="en-US" sz="3600" dirty="0" smtClean="0"/>
              <a:t>スマートシティ推進に向けた他機関連携</a:t>
            </a:r>
            <a:endParaRPr kumimoji="1" lang="ja-JP" altLang="en-US" sz="3600" dirty="0"/>
          </a:p>
        </p:txBody>
      </p: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96</a:t>
            </a:fld>
            <a:endParaRPr kumimoji="1" lang="ja-JP" altLang="en-US"/>
          </a:p>
        </p:txBody>
      </p:sp>
    </p:spTree>
    <p:extLst>
      <p:ext uri="{BB962C8B-B14F-4D97-AF65-F5344CB8AC3E}">
        <p14:creationId xmlns:p14="http://schemas.microsoft.com/office/powerpoint/2010/main" val="2848360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スマートシティを実現するための多様なステークホルダーとの</a:t>
            </a:r>
            <a:r>
              <a:rPr lang="ja-JP" altLang="en-US" dirty="0" smtClean="0"/>
              <a:t>連携強化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a:xfrm>
            <a:off x="6977417" y="6492875"/>
            <a:ext cx="2057400" cy="365125"/>
          </a:xfrm>
        </p:spPr>
        <p:txBody>
          <a:bodyPr/>
          <a:lstStyle/>
          <a:p>
            <a:fld id="{50F88186-B17D-4CE3-A887-D91699CF601C}" type="slidenum">
              <a:rPr kumimoji="1" lang="ja-JP" altLang="en-US" smtClean="0"/>
              <a:t>97</a:t>
            </a:fld>
            <a:endParaRPr kumimoji="1" lang="ja-JP" altLang="en-US"/>
          </a:p>
        </p:txBody>
      </p:sp>
      <p:sp>
        <p:nvSpPr>
          <p:cNvPr id="7" name="テキスト プレースホルダー 6"/>
          <p:cNvSpPr>
            <a:spLocks noGrp="1"/>
          </p:cNvSpPr>
          <p:nvPr>
            <p:ph type="body" sz="quarter" idx="13"/>
          </p:nvPr>
        </p:nvSpPr>
        <p:spPr/>
        <p:txBody>
          <a:bodyPr>
            <a:normAutofit/>
          </a:bodyPr>
          <a:lstStyle/>
          <a:p>
            <a:r>
              <a:rPr lang="ja-JP" altLang="en-US" dirty="0"/>
              <a:t>第３章　今後の取組み方針　</a:t>
            </a:r>
          </a:p>
        </p:txBody>
      </p:sp>
      <p:sp>
        <p:nvSpPr>
          <p:cNvPr id="8" name="正方形/長方形 7"/>
          <p:cNvSpPr/>
          <p:nvPr/>
        </p:nvSpPr>
        <p:spPr>
          <a:xfrm>
            <a:off x="289057" y="702615"/>
            <a:ext cx="8402112" cy="830997"/>
          </a:xfrm>
          <a:prstGeom prst="rect">
            <a:avLst/>
          </a:prstGeom>
          <a:ln>
            <a:solidFill>
              <a:schemeClr val="accent1"/>
            </a:solidFill>
          </a:ln>
        </p:spPr>
        <p:txBody>
          <a:bodyPr wrap="square">
            <a:spAutoFit/>
          </a:bodyPr>
          <a:lstStyle/>
          <a:p>
            <a:pPr marL="285750" indent="-285750">
              <a:buFont typeface="Wingdings" panose="05000000000000000000" pitchFamily="2" charset="2"/>
              <a:buChar char="n"/>
            </a:pPr>
            <a:r>
              <a:rPr kumimoji="1" lang="ja-JP" altLang="en-US" sz="1600" dirty="0"/>
              <a:t>スマートシティの実現のためには、地域課題や資源などの実情をよく知る住民やシビックテック、新しいテクノロジーで社会課題の解決を図るベンチャーや大手企業、最新の知見と専門分野の研究で地域貢献を目指すアカデミアなど、すべてのステークホルダーが連携して課題解決に当たる。</a:t>
            </a:r>
            <a:endParaRPr kumimoji="1" lang="en-US" altLang="ja-JP" sz="1600" dirty="0"/>
          </a:p>
        </p:txBody>
      </p:sp>
      <p:sp>
        <p:nvSpPr>
          <p:cNvPr id="9" name="テキスト ボックス 8">
            <a:extLst>
              <a:ext uri="{FF2B5EF4-FFF2-40B4-BE49-F238E27FC236}">
                <a16:creationId xmlns:a16="http://schemas.microsoft.com/office/drawing/2014/main" id="{F4EF3457-8DA2-43C7-A03D-AA2FE2F37F22}"/>
              </a:ext>
            </a:extLst>
          </p:cNvPr>
          <p:cNvSpPr txBox="1"/>
          <p:nvPr/>
        </p:nvSpPr>
        <p:spPr>
          <a:xfrm>
            <a:off x="200168" y="1637709"/>
            <a:ext cx="6878206" cy="338554"/>
          </a:xfrm>
          <a:prstGeom prst="rect">
            <a:avLst/>
          </a:prstGeom>
          <a:solidFill>
            <a:schemeClr val="accent1">
              <a:lumMod val="20000"/>
              <a:lumOff val="80000"/>
            </a:schemeClr>
          </a:solidFill>
        </p:spPr>
        <p:txBody>
          <a:bodyPr wrap="square">
            <a:spAutoFit/>
          </a:bodyPr>
          <a:lstStyle/>
          <a:p>
            <a:r>
              <a:rPr lang="ja-JP" altLang="en-US" sz="1600" b="1" dirty="0">
                <a:solidFill>
                  <a:srgbClr val="002060"/>
                </a:solidFill>
              </a:rPr>
              <a:t>◆企業・経済団体</a:t>
            </a:r>
          </a:p>
        </p:txBody>
      </p:sp>
      <p:sp>
        <p:nvSpPr>
          <p:cNvPr id="13" name="テキスト ボックス 12">
            <a:extLst>
              <a:ext uri="{FF2B5EF4-FFF2-40B4-BE49-F238E27FC236}">
                <a16:creationId xmlns:a16="http://schemas.microsoft.com/office/drawing/2014/main" id="{58CD29AA-3115-4BB4-A33F-DEF85B00109C}"/>
              </a:ext>
            </a:extLst>
          </p:cNvPr>
          <p:cNvSpPr txBox="1"/>
          <p:nvPr/>
        </p:nvSpPr>
        <p:spPr>
          <a:xfrm>
            <a:off x="191177" y="5600734"/>
            <a:ext cx="6894731" cy="1031051"/>
          </a:xfrm>
          <a:prstGeom prst="rect">
            <a:avLst/>
          </a:prstGeom>
          <a:noFill/>
        </p:spPr>
        <p:txBody>
          <a:bodyPr wrap="square" rtlCol="0">
            <a:spAutoFit/>
          </a:bodyPr>
          <a:lstStyle/>
          <a:p>
            <a:pPr marL="216000" indent="-180000">
              <a:spcBef>
                <a:spcPts val="600"/>
              </a:spcBef>
              <a:buFont typeface="Arial" panose="020B0604020202020204" pitchFamily="34" charset="0"/>
              <a:buChar char="•"/>
            </a:pPr>
            <a:r>
              <a:rPr kumimoji="1" lang="en-US" altLang="ja-JP" sz="1400" dirty="0"/>
              <a:t>2021</a:t>
            </a:r>
            <a:r>
              <a:rPr kumimoji="1" lang="ja-JP" altLang="en-US" sz="1400" dirty="0"/>
              <a:t>年度は、スマートシティの先行自治体への実地調査を通じた連携や、東京都他、近隣自治体との意見交換を行った。</a:t>
            </a:r>
            <a:endParaRPr kumimoji="1" lang="en-US" altLang="ja-JP" sz="1400" dirty="0"/>
          </a:p>
          <a:p>
            <a:pPr marL="216000" indent="-180000">
              <a:spcBef>
                <a:spcPts val="600"/>
              </a:spcBef>
              <a:buFont typeface="Arial" panose="020B0604020202020204" pitchFamily="34" charset="0"/>
              <a:buChar char="•"/>
            </a:pPr>
            <a:r>
              <a:rPr kumimoji="1" lang="ja-JP" altLang="en-US" sz="1400" dirty="0"/>
              <a:t>今後も、少子高齢化や激甚化する災害など共通するか課題への情報共有や、将来のデータ連携も視野に、他自治体との連携を深めていく。</a:t>
            </a:r>
          </a:p>
        </p:txBody>
      </p:sp>
      <p:sp>
        <p:nvSpPr>
          <p:cNvPr id="14" name="テキスト ボックス 13">
            <a:extLst>
              <a:ext uri="{FF2B5EF4-FFF2-40B4-BE49-F238E27FC236}">
                <a16:creationId xmlns:a16="http://schemas.microsoft.com/office/drawing/2014/main" id="{06157CCB-7F43-48E1-A0A1-52C7876B2255}"/>
              </a:ext>
            </a:extLst>
          </p:cNvPr>
          <p:cNvSpPr txBox="1"/>
          <p:nvPr/>
        </p:nvSpPr>
        <p:spPr>
          <a:xfrm>
            <a:off x="201096" y="3563249"/>
            <a:ext cx="6877277" cy="338554"/>
          </a:xfrm>
          <a:prstGeom prst="rect">
            <a:avLst/>
          </a:prstGeom>
          <a:solidFill>
            <a:schemeClr val="accent1">
              <a:lumMod val="20000"/>
              <a:lumOff val="80000"/>
            </a:schemeClr>
          </a:solidFill>
        </p:spPr>
        <p:txBody>
          <a:bodyPr wrap="square">
            <a:spAutoFit/>
          </a:bodyPr>
          <a:lstStyle/>
          <a:p>
            <a:r>
              <a:rPr lang="ja-JP" altLang="en-US" sz="1600" b="1" dirty="0">
                <a:solidFill>
                  <a:srgbClr val="002060"/>
                </a:solidFill>
              </a:rPr>
              <a:t>◆大学・研究機関等のアカデミア</a:t>
            </a:r>
          </a:p>
        </p:txBody>
      </p:sp>
      <p:sp>
        <p:nvSpPr>
          <p:cNvPr id="6" name="テキスト ボックス 5">
            <a:extLst>
              <a:ext uri="{FF2B5EF4-FFF2-40B4-BE49-F238E27FC236}">
                <a16:creationId xmlns:a16="http://schemas.microsoft.com/office/drawing/2014/main" id="{81B99774-4FEA-4754-89DE-3B57C705DE28}"/>
              </a:ext>
            </a:extLst>
          </p:cNvPr>
          <p:cNvSpPr txBox="1"/>
          <p:nvPr/>
        </p:nvSpPr>
        <p:spPr>
          <a:xfrm>
            <a:off x="200168" y="2005346"/>
            <a:ext cx="6970412" cy="1508105"/>
          </a:xfrm>
          <a:prstGeom prst="rect">
            <a:avLst/>
          </a:prstGeom>
          <a:noFill/>
        </p:spPr>
        <p:txBody>
          <a:bodyPr wrap="square" rtlCol="0">
            <a:spAutoFit/>
          </a:bodyPr>
          <a:lstStyle/>
          <a:p>
            <a:pPr marL="216000" indent="-180000">
              <a:buFont typeface="Arial" panose="020B0604020202020204" pitchFamily="34" charset="0"/>
              <a:buChar char="•"/>
            </a:pPr>
            <a:r>
              <a:rPr kumimoji="1" lang="en-US" altLang="ja-JP" sz="1400" dirty="0"/>
              <a:t>2021</a:t>
            </a:r>
            <a:r>
              <a:rPr kumimoji="1" lang="ja-JP" altLang="en-US" sz="1400" dirty="0"/>
              <a:t>年度は、我が国最大規模のコンソーシアム、大阪スマートシティパートナーズフォーラムにおいて</a:t>
            </a:r>
            <a:r>
              <a:rPr kumimoji="1" lang="en-US" altLang="ja-JP" sz="1400" dirty="0"/>
              <a:t>300</a:t>
            </a:r>
            <a:r>
              <a:rPr kumimoji="1" lang="ja-JP" altLang="en-US" sz="1400" dirty="0"/>
              <a:t>を超える企業と連携。さらに都市</a:t>
            </a:r>
            <a:r>
              <a:rPr kumimoji="1" lang="en-US" altLang="ja-JP" sz="1400" dirty="0" smtClean="0"/>
              <a:t>OS</a:t>
            </a:r>
            <a:r>
              <a:rPr kumimoji="1" lang="ja-JP" altLang="en-US" sz="1400" dirty="0" smtClean="0"/>
              <a:t>研究（</a:t>
            </a:r>
            <a:r>
              <a:rPr kumimoji="1" lang="ja-JP" altLang="en-US" sz="1400" dirty="0"/>
              <a:t>関西経済連合会）や、スーパーシティ（大阪商工会議所等）の分野で、経済団体との連携を深め、スマートシティの取組みを加速。</a:t>
            </a:r>
            <a:endParaRPr kumimoji="1" lang="en-US" altLang="ja-JP" sz="1400" dirty="0"/>
          </a:p>
          <a:p>
            <a:pPr marL="216000" indent="-180000">
              <a:buFont typeface="Arial" panose="020B0604020202020204" pitchFamily="34" charset="0"/>
              <a:buChar char="•"/>
            </a:pPr>
            <a:endParaRPr kumimoji="1" lang="ja-JP" altLang="en-US" sz="800" dirty="0"/>
          </a:p>
          <a:p>
            <a:pPr marL="216000" indent="-180000">
              <a:buFont typeface="Arial" panose="020B0604020202020204" pitchFamily="34" charset="0"/>
              <a:buChar char="•"/>
            </a:pPr>
            <a:r>
              <a:rPr kumimoji="1" lang="ja-JP" altLang="en-US" sz="1400" dirty="0"/>
              <a:t>今後も、スタートアップを含む企業、経済団体との連携を強化し、新たなソリューションで社会課題の解決を図るとともに、新しいビジネスを生み出す好循環を構築することで、持続可能なスマートシティの実現のため公共との</a:t>
            </a:r>
            <a:r>
              <a:rPr kumimoji="1" lang="en-US" altLang="ja-JP" sz="1400" dirty="0"/>
              <a:t>win-win</a:t>
            </a:r>
            <a:r>
              <a:rPr kumimoji="1" lang="ja-JP" altLang="en-US" sz="1400" dirty="0"/>
              <a:t>の関係を築いていく。</a:t>
            </a:r>
          </a:p>
        </p:txBody>
      </p:sp>
      <p:sp>
        <p:nvSpPr>
          <p:cNvPr id="20" name="テキスト ボックス 19">
            <a:extLst>
              <a:ext uri="{FF2B5EF4-FFF2-40B4-BE49-F238E27FC236}">
                <a16:creationId xmlns:a16="http://schemas.microsoft.com/office/drawing/2014/main" id="{8A4DA3B3-AE0F-4731-B145-323FF3DF78FA}"/>
              </a:ext>
            </a:extLst>
          </p:cNvPr>
          <p:cNvSpPr txBox="1"/>
          <p:nvPr/>
        </p:nvSpPr>
        <p:spPr>
          <a:xfrm>
            <a:off x="167118" y="3942341"/>
            <a:ext cx="6894731" cy="1323439"/>
          </a:xfrm>
          <a:prstGeom prst="rect">
            <a:avLst/>
          </a:prstGeom>
          <a:noFill/>
        </p:spPr>
        <p:txBody>
          <a:bodyPr wrap="square" rtlCol="0">
            <a:spAutoFit/>
          </a:bodyPr>
          <a:lstStyle/>
          <a:p>
            <a:pPr marL="216000" indent="-180000">
              <a:buFont typeface="Arial" panose="020B0604020202020204" pitchFamily="34" charset="0"/>
              <a:buChar char="•"/>
            </a:pPr>
            <a:r>
              <a:rPr kumimoji="1" lang="en-US" altLang="ja-JP" sz="1400" dirty="0"/>
              <a:t>2021</a:t>
            </a:r>
            <a:r>
              <a:rPr kumimoji="1" lang="ja-JP" altLang="en-US" sz="1400" dirty="0"/>
              <a:t>年度は、府立大学スマートシティ研究センターとの連携や、</a:t>
            </a:r>
            <a:r>
              <a:rPr kumimoji="1" lang="ja-JP" altLang="en-US" sz="1400" dirty="0" smtClean="0"/>
              <a:t>森之宮</a:t>
            </a:r>
            <a:r>
              <a:rPr kumimoji="1" lang="ja-JP" altLang="en-US" sz="1400" dirty="0"/>
              <a:t>キャンパス構想を検討するチームへの参画、大阪大学の多様な研究機関との連携などにより、スマートシティと大学等との密接な関係を深化。</a:t>
            </a:r>
            <a:endParaRPr kumimoji="1" lang="en-US" altLang="ja-JP" sz="1400" dirty="0"/>
          </a:p>
          <a:p>
            <a:pPr marL="216000" indent="-180000">
              <a:buFont typeface="Arial" panose="020B0604020202020204" pitchFamily="34" charset="0"/>
              <a:buChar char="•"/>
            </a:pPr>
            <a:endParaRPr kumimoji="1" lang="ja-JP" altLang="en-US" sz="800" dirty="0"/>
          </a:p>
          <a:p>
            <a:pPr marL="216000" indent="-180000">
              <a:buFont typeface="Arial" panose="020B0604020202020204" pitchFamily="34" charset="0"/>
              <a:buChar char="•"/>
            </a:pPr>
            <a:r>
              <a:rPr kumimoji="1" lang="ja-JP" altLang="en-US" sz="1400" dirty="0"/>
              <a:t>今後も、</a:t>
            </a:r>
            <a:r>
              <a:rPr kumimoji="1" lang="en-US" altLang="ja-JP" sz="1400" dirty="0"/>
              <a:t>2022</a:t>
            </a:r>
            <a:r>
              <a:rPr kumimoji="1" lang="ja-JP" altLang="en-US" sz="1400" dirty="0"/>
              <a:t>年度</a:t>
            </a:r>
            <a:r>
              <a:rPr kumimoji="1" lang="ja-JP" altLang="en-US" sz="1400" dirty="0" smtClean="0"/>
              <a:t>に</a:t>
            </a:r>
            <a:r>
              <a:rPr kumimoji="1" lang="ja-JP" altLang="en-US" sz="1400" dirty="0"/>
              <a:t>開学する</a:t>
            </a:r>
            <a:r>
              <a:rPr kumimoji="1" lang="ja-JP" altLang="en-US" sz="1400" dirty="0" smtClean="0"/>
              <a:t>大阪</a:t>
            </a:r>
            <a:r>
              <a:rPr kumimoji="1" lang="ja-JP" altLang="en-US" sz="1400" dirty="0"/>
              <a:t>公立大学をはじめとするアカデミアとの連携を深め、データ利活用や</a:t>
            </a:r>
            <a:r>
              <a:rPr kumimoji="1" lang="en-US" altLang="ja-JP" sz="1400" dirty="0"/>
              <a:t>EBPM</a:t>
            </a:r>
            <a:r>
              <a:rPr kumimoji="1" lang="ja-JP" altLang="en-US" sz="1400" dirty="0"/>
              <a:t>などによる協業を通じて、ともに社会課題の解決を目指す。</a:t>
            </a:r>
          </a:p>
        </p:txBody>
      </p:sp>
      <p:sp>
        <p:nvSpPr>
          <p:cNvPr id="21" name="テキスト ボックス 20">
            <a:extLst>
              <a:ext uri="{FF2B5EF4-FFF2-40B4-BE49-F238E27FC236}">
                <a16:creationId xmlns:a16="http://schemas.microsoft.com/office/drawing/2014/main" id="{1B4B0FFB-A57D-4D86-BB8C-670F7ABB392F}"/>
              </a:ext>
            </a:extLst>
          </p:cNvPr>
          <p:cNvSpPr txBox="1"/>
          <p:nvPr/>
        </p:nvSpPr>
        <p:spPr>
          <a:xfrm>
            <a:off x="218419" y="5262180"/>
            <a:ext cx="6843430" cy="338554"/>
          </a:xfrm>
          <a:prstGeom prst="rect">
            <a:avLst/>
          </a:prstGeom>
          <a:solidFill>
            <a:schemeClr val="accent1">
              <a:lumMod val="20000"/>
              <a:lumOff val="80000"/>
            </a:schemeClr>
          </a:solidFill>
        </p:spPr>
        <p:txBody>
          <a:bodyPr wrap="square">
            <a:spAutoFit/>
          </a:bodyPr>
          <a:lstStyle/>
          <a:p>
            <a:r>
              <a:rPr lang="ja-JP" altLang="en-US" sz="1600" b="1" dirty="0">
                <a:solidFill>
                  <a:srgbClr val="002060"/>
                </a:solidFill>
              </a:rPr>
              <a:t>◆他自治体</a:t>
            </a:r>
          </a:p>
        </p:txBody>
      </p:sp>
      <p:pic>
        <p:nvPicPr>
          <p:cNvPr id="15" name="Picture 2" descr="https://smartcity-partners.osaka/wp-content/uploads/2021/10/outcome-pres-scale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50140" y="1660998"/>
            <a:ext cx="1693419" cy="1129166"/>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B0D39E17-2233-4072-AFB0-54F189D85EA5}"/>
              </a:ext>
            </a:extLst>
          </p:cNvPr>
          <p:cNvSpPr txBox="1"/>
          <p:nvPr/>
        </p:nvSpPr>
        <p:spPr>
          <a:xfrm>
            <a:off x="7179217" y="2790164"/>
            <a:ext cx="1452642" cy="246221"/>
          </a:xfrm>
          <a:prstGeom prst="rect">
            <a:avLst/>
          </a:prstGeom>
          <a:noFill/>
        </p:spPr>
        <p:txBody>
          <a:bodyPr wrap="none" rtlCol="0">
            <a:spAutoFit/>
          </a:bodyPr>
          <a:lstStyle/>
          <a:p>
            <a:r>
              <a:rPr kumimoji="1" lang="en-US" altLang="ja-JP" sz="1000" dirty="0" smtClean="0"/>
              <a:t>OSPF</a:t>
            </a:r>
            <a:r>
              <a:rPr kumimoji="1" lang="ja-JP" altLang="en-US" sz="1000" dirty="0" smtClean="0"/>
              <a:t>プロジェクト発表会</a:t>
            </a:r>
            <a:endParaRPr kumimoji="1" lang="ja-JP" altLang="en-US" sz="1000" dirty="0"/>
          </a:p>
        </p:txBody>
      </p:sp>
      <p:pic>
        <p:nvPicPr>
          <p:cNvPr id="12" name="図 11"/>
          <p:cNvPicPr>
            <a:picLocks noChangeAspect="1"/>
          </p:cNvPicPr>
          <p:nvPr/>
        </p:nvPicPr>
        <p:blipFill>
          <a:blip r:embed="rId3"/>
          <a:stretch>
            <a:fillRect/>
          </a:stretch>
        </p:blipFill>
        <p:spPr>
          <a:xfrm>
            <a:off x="7250140" y="3171521"/>
            <a:ext cx="1674234" cy="1255676"/>
          </a:xfrm>
          <a:prstGeom prst="rect">
            <a:avLst/>
          </a:prstGeom>
        </p:spPr>
      </p:pic>
      <p:sp>
        <p:nvSpPr>
          <p:cNvPr id="18" name="テキスト ボックス 17">
            <a:extLst>
              <a:ext uri="{FF2B5EF4-FFF2-40B4-BE49-F238E27FC236}">
                <a16:creationId xmlns:a16="http://schemas.microsoft.com/office/drawing/2014/main" id="{B0D39E17-2233-4072-AFB0-54F189D85EA5}"/>
              </a:ext>
            </a:extLst>
          </p:cNvPr>
          <p:cNvSpPr txBox="1"/>
          <p:nvPr/>
        </p:nvSpPr>
        <p:spPr>
          <a:xfrm>
            <a:off x="7179217" y="4439468"/>
            <a:ext cx="2038924" cy="415498"/>
          </a:xfrm>
          <a:prstGeom prst="rect">
            <a:avLst/>
          </a:prstGeom>
          <a:noFill/>
        </p:spPr>
        <p:txBody>
          <a:bodyPr wrap="square" rtlCol="0">
            <a:spAutoFit/>
          </a:bodyPr>
          <a:lstStyle/>
          <a:p>
            <a:r>
              <a:rPr kumimoji="1" lang="ja-JP" altLang="en-US" sz="1000" dirty="0" smtClean="0"/>
              <a:t>府立大学スマートシティ研究センターが入る中百舌鳥キャンパス</a:t>
            </a:r>
            <a:endParaRPr kumimoji="1" lang="ja-JP" altLang="en-US" sz="1000" dirty="0"/>
          </a:p>
        </p:txBody>
      </p:sp>
      <p:pic>
        <p:nvPicPr>
          <p:cNvPr id="16" name="図 15"/>
          <p:cNvPicPr>
            <a:picLocks noChangeAspect="1"/>
          </p:cNvPicPr>
          <p:nvPr/>
        </p:nvPicPr>
        <p:blipFill rotWithShape="1">
          <a:blip r:embed="rId4" cstate="hqprint">
            <a:extLst>
              <a:ext uri="{28A0092B-C50C-407E-A947-70E740481C1C}">
                <a14:useLocalDpi xmlns:a14="http://schemas.microsoft.com/office/drawing/2010/main"/>
              </a:ext>
            </a:extLst>
          </a:blip>
          <a:srcRect l="4162" r="2649"/>
          <a:stretch/>
        </p:blipFill>
        <p:spPr>
          <a:xfrm>
            <a:off x="7210360" y="4978268"/>
            <a:ext cx="1753794" cy="1086838"/>
          </a:xfrm>
          <a:prstGeom prst="rect">
            <a:avLst/>
          </a:prstGeom>
        </p:spPr>
      </p:pic>
      <p:sp>
        <p:nvSpPr>
          <p:cNvPr id="22" name="テキスト ボックス 21">
            <a:extLst>
              <a:ext uri="{FF2B5EF4-FFF2-40B4-BE49-F238E27FC236}">
                <a16:creationId xmlns:a16="http://schemas.microsoft.com/office/drawing/2014/main" id="{B0D39E17-2233-4072-AFB0-54F189D85EA5}"/>
              </a:ext>
            </a:extLst>
          </p:cNvPr>
          <p:cNvSpPr txBox="1"/>
          <p:nvPr/>
        </p:nvSpPr>
        <p:spPr>
          <a:xfrm>
            <a:off x="7130040" y="6092765"/>
            <a:ext cx="1943627" cy="400110"/>
          </a:xfrm>
          <a:prstGeom prst="rect">
            <a:avLst/>
          </a:prstGeom>
          <a:noFill/>
        </p:spPr>
        <p:txBody>
          <a:bodyPr wrap="square" rtlCol="0">
            <a:spAutoFit/>
          </a:bodyPr>
          <a:lstStyle/>
          <a:p>
            <a:r>
              <a:rPr kumimoji="1" lang="ja-JP" altLang="en-US" sz="1000" dirty="0" smtClean="0"/>
              <a:t>スマートシティを議題とした「第</a:t>
            </a:r>
            <a:r>
              <a:rPr kumimoji="1" lang="en-US" altLang="ja-JP" sz="1000" dirty="0" smtClean="0"/>
              <a:t>2</a:t>
            </a:r>
            <a:r>
              <a:rPr kumimoji="1" lang="ja-JP" altLang="en-US" sz="1000" dirty="0" smtClean="0"/>
              <a:t>回東京・大阪連携会議」</a:t>
            </a:r>
            <a:endParaRPr kumimoji="1" lang="ja-JP" altLang="en-US" sz="1000" dirty="0"/>
          </a:p>
        </p:txBody>
      </p:sp>
    </p:spTree>
    <p:extLst>
      <p:ext uri="{BB962C8B-B14F-4D97-AF65-F5344CB8AC3E}">
        <p14:creationId xmlns:p14="http://schemas.microsoft.com/office/powerpoint/2010/main" val="2456238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kumimoji="1" lang="ja-JP" altLang="en-US" sz="3600" dirty="0" smtClean="0"/>
              <a:t>（参考）用語集</a:t>
            </a:r>
            <a:endParaRPr kumimoji="1" lang="ja-JP" altLang="en-US" sz="3600" dirty="0"/>
          </a:p>
        </p:txBody>
      </p: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98</a:t>
            </a:fld>
            <a:endParaRPr kumimoji="1" lang="ja-JP" altLang="en-US"/>
          </a:p>
        </p:txBody>
      </p:sp>
    </p:spTree>
    <p:extLst>
      <p:ext uri="{BB962C8B-B14F-4D97-AF65-F5344CB8AC3E}">
        <p14:creationId xmlns:p14="http://schemas.microsoft.com/office/powerpoint/2010/main" val="37376746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29230</Words>
  <Application>Microsoft Office PowerPoint</Application>
  <PresentationFormat>画面に合わせる (4:3)</PresentationFormat>
  <Paragraphs>2923</Paragraphs>
  <Slides>105</Slides>
  <Notes>18</Notes>
  <HiddenSlides>0</HiddenSlides>
  <MMClips>0</MMClips>
  <ScaleCrop>false</ScaleCrop>
  <HeadingPairs>
    <vt:vector size="6" baseType="variant">
      <vt:variant>
        <vt:lpstr>使用されているフォント</vt:lpstr>
      </vt:variant>
      <vt:variant>
        <vt:i4>20</vt:i4>
      </vt:variant>
      <vt:variant>
        <vt:lpstr>テーマ</vt:lpstr>
      </vt:variant>
      <vt:variant>
        <vt:i4>1</vt:i4>
      </vt:variant>
      <vt:variant>
        <vt:lpstr>スライド タイトル</vt:lpstr>
      </vt:variant>
      <vt:variant>
        <vt:i4>105</vt:i4>
      </vt:variant>
    </vt:vector>
  </HeadingPairs>
  <TitlesOfParts>
    <vt:vector size="126" baseType="lpstr">
      <vt:lpstr>BIZ UDPゴシック</vt:lpstr>
      <vt:lpstr>BIZ UDゴシック</vt:lpstr>
      <vt:lpstr>Helvetica Light</vt:lpstr>
      <vt:lpstr>HGPｺﾞｼｯｸE</vt:lpstr>
      <vt:lpstr>HGPｺﾞｼｯｸM</vt:lpstr>
      <vt:lpstr>HGP創英角ｺﾞｼｯｸUB</vt:lpstr>
      <vt:lpstr>HGP明朝B</vt:lpstr>
      <vt:lpstr>Meiryo UI</vt:lpstr>
      <vt:lpstr>ＭＳ Ｐゴシック</vt:lpstr>
      <vt:lpstr>ＭＳ ゴシック</vt:lpstr>
      <vt:lpstr>Yu Gothic UI</vt:lpstr>
      <vt:lpstr>メイリオ</vt:lpstr>
      <vt:lpstr>游ゴシック</vt:lpstr>
      <vt:lpstr>游明朝</vt:lpstr>
      <vt:lpstr>Arial</vt:lpstr>
      <vt:lpstr>Calibri</vt:lpstr>
      <vt:lpstr>Calibri Light</vt:lpstr>
      <vt:lpstr>Tahoma</vt:lpstr>
      <vt:lpstr>Times New Roman</vt:lpstr>
      <vt:lpstr>Wingdings</vt:lpstr>
      <vt:lpstr>Office テーマ</vt:lpstr>
      <vt:lpstr>大阪スマートシティ戦略 ver.2.0（案）</vt:lpstr>
      <vt:lpstr>目次</vt:lpstr>
      <vt:lpstr>序章　大阪スマートシティ戦略について</vt:lpstr>
      <vt:lpstr>大阪スマートシティ戦略の基本的な考え方</vt:lpstr>
      <vt:lpstr>大阪スマートシティ戦略の改定理由</vt:lpstr>
      <vt:lpstr>大阪スマートシティ戦略ver.1.0の概要（１）</vt:lpstr>
      <vt:lpstr>大阪スマートシティ戦略ver.1.0の概要（２）</vt:lpstr>
      <vt:lpstr>大阪スマートシティ戦略ver.1.0の概要（３）</vt:lpstr>
      <vt:lpstr>大阪スマートシティ戦略ver.1.0の概要（４）</vt:lpstr>
      <vt:lpstr>第１章　大阪スマートシティ戦略ver.1.0 　　　　　 の取組み状況</vt:lpstr>
      <vt:lpstr>大阪スマートシティ戦略ver.1.0の全体像（３つのDX）</vt:lpstr>
      <vt:lpstr>スマートシティ戦略ver.1.0の取組み一覧｜地域DX／都市ＤＸ及び行政ＤＸ</vt:lpstr>
      <vt:lpstr>スマートシティ戦略ver.1.0の取組み一覧｜地域DX／都市ＤＸ及び行政ＤＸ</vt:lpstr>
      <vt:lpstr>スマートシティ戦略ver.1.0の取組み一覧｜地域DX／都市ＤＸ及び行政ＤＸ</vt:lpstr>
      <vt:lpstr>スマートシティ戦略ver.1.0の取組み一覧｜地域DX／都市ＤＸ及び行政ＤＸ</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第２章　大阪スマートシティ戦略ver.2.0の 　　　　　 基本理念と背景</vt:lpstr>
      <vt:lpstr>戦略ver.2.0の基本理念</vt:lpstr>
      <vt:lpstr>『戦略ver.1.0』 から 『戦略ver.2.0』 へのバージョンアップ</vt:lpstr>
      <vt:lpstr>新型コロナウィルスの課題とデジタル改革の動向</vt:lpstr>
      <vt:lpstr>世界のデジタル化に向けた潮流 |デジタル技術の進展と実装</vt:lpstr>
      <vt:lpstr>世界のデジタル化に向けた潮流 |デジタル化による SDGs 達成への貢献</vt:lpstr>
      <vt:lpstr>大阪のスマートシティ第２ステージに向けた優位性と機会</vt:lpstr>
      <vt:lpstr>第３章　今後の取組み方針</vt:lpstr>
      <vt:lpstr>戦略ver.2.0の基本理念を踏まえた府市の役割</vt:lpstr>
      <vt:lpstr>戦略ver.2.0の取組み体系</vt:lpstr>
      <vt:lpstr>大阪府の取組み内容</vt:lpstr>
      <vt:lpstr>今後の取組み方針｜大阪府</vt:lpstr>
      <vt:lpstr>戦略ver.2.0に基づく取組み（めざす方向性） ｜大阪府</vt:lpstr>
      <vt:lpstr>戦略ver.2.0に基づく取組み（めざす方向性）｜大阪府</vt:lpstr>
      <vt:lpstr>大阪スマートシティ戦略における大阪府の取組みテーマ</vt:lpstr>
      <vt:lpstr>大阪府の取組み内容｜１）大阪スマートシティパートナーズフォーラム（OSPF）</vt:lpstr>
      <vt:lpstr>大阪府の取組み内容｜１）大阪スマートシティパートナーズフォーラム（OSPF）</vt:lpstr>
      <vt:lpstr>大阪府の取組み内容｜１）大阪スマートシティパートナーズフォーラム（OSPF）</vt:lpstr>
      <vt:lpstr>大阪府の取組み内容｜１）大阪スマートシティパートナーズフォーラム（OSPF）</vt:lpstr>
      <vt:lpstr>大阪府の取組み内容｜１）大阪スマートシティパートナーズフォーラム（OSPF）</vt:lpstr>
      <vt:lpstr>大阪府の取組み内容｜２）スマートヘルスシティ計画</vt:lpstr>
      <vt:lpstr>大阪府の取組み内容｜２）スマートヘルスシティ計画</vt:lpstr>
      <vt:lpstr>大阪府の取組み内容｜２）スマートヘルスシティ計画</vt:lpstr>
      <vt:lpstr>大阪府の取組み内容｜３）スマートモビリティの推進</vt:lpstr>
      <vt:lpstr>大阪府の取組み内容｜４）大阪広域データ連携基盤（ORDEN）</vt:lpstr>
      <vt:lpstr>大阪府の取組み内容｜４）大阪広域データ連携基盤（ORDEN）</vt:lpstr>
      <vt:lpstr>大阪府の取組み内容｜４）大阪広域データ連携基盤（ORDEN）</vt:lpstr>
      <vt:lpstr>大阪府の取組み内容｜５）大阪におけるデジタル改革の具体化検討</vt:lpstr>
      <vt:lpstr>大阪におけるスマートシティ推進／デジタル改革に向けた課題</vt:lpstr>
      <vt:lpstr>大阪府の取組み内容｜ ５）大阪におけるデジタル改革の具体化検討</vt:lpstr>
      <vt:lpstr>大阪府の取組み内容｜６）市町村DX支援</vt:lpstr>
      <vt:lpstr>大阪府の取組み内容｜７）府庁DXの推進</vt:lpstr>
      <vt:lpstr>大阪府の取組み内容｜７）府庁DXの推進</vt:lpstr>
      <vt:lpstr>大阪市の取組み内容</vt:lpstr>
      <vt:lpstr>今後の取組み方針｜大阪市</vt:lpstr>
      <vt:lpstr>戦略ver.2.0に基づく取組み（めざす方向性）｜大阪市</vt:lpstr>
      <vt:lpstr>戦略ver.2.0に基づく取組み（めざす方向性）｜大阪市</vt:lpstr>
      <vt:lpstr>大阪市の取組み内容｜１）まちのスマート化</vt:lpstr>
      <vt:lpstr>大阪市の取組み内容｜１）まちのスマート化</vt:lpstr>
      <vt:lpstr>大阪市の取組み内容｜１）まちのスマート化</vt:lpstr>
      <vt:lpstr>大阪市の取組み内容｜１）まちのスマート化</vt:lpstr>
      <vt:lpstr>大阪市の取組み内容｜１）まちのスマート化</vt:lpstr>
      <vt:lpstr>大阪市の取組み内容｜２）行政のデジタル化</vt:lpstr>
      <vt:lpstr>大阪市の取組み内容｜２）行政のデジタル化</vt:lpstr>
      <vt:lpstr>大阪市の取組み内容｜２）行政のデジタル化</vt:lpstr>
      <vt:lpstr>大阪市の取組み内容｜２）行政のデジタル化</vt:lpstr>
      <vt:lpstr>大阪市の取組み内容｜２）行政のデジタル化</vt:lpstr>
      <vt:lpstr>大阪市の取組み内容｜３）データ活用の推進</vt:lpstr>
      <vt:lpstr>大阪市の取組み内容｜３）データ活用の推進</vt:lpstr>
      <vt:lpstr>大阪市の取組み内容｜４）ICT を利用した行政サービスの強靭化</vt:lpstr>
      <vt:lpstr>大阪市の取組み内容｜４）ICT を利用した行政サービスの強靭化</vt:lpstr>
      <vt:lpstr>大阪市の取組み内容｜４）ICT を利用した行政サービスの強靭化</vt:lpstr>
      <vt:lpstr>大阪市の取組み内容｜５）行政のデジタル化に最適な情報システムの整備</vt:lpstr>
      <vt:lpstr>大阪市の取組み内容｜５）行政のデジタル化に最適な情報システムの整備</vt:lpstr>
      <vt:lpstr>府市の取組み</vt:lpstr>
      <vt:lpstr>スーパーシティ構想</vt:lpstr>
      <vt:lpstr>スーパーシティ構想</vt:lpstr>
      <vt:lpstr>スーパーシティ構想</vt:lpstr>
      <vt:lpstr>スマートシティ展開エリアでの取組み</vt:lpstr>
      <vt:lpstr>スマートシティ展開エリア</vt:lpstr>
      <vt:lpstr>スマートシティ展開エリアでの取組み｜うめきた</vt:lpstr>
      <vt:lpstr>スマートシティ展開エリアでの取組み｜夢洲</vt:lpstr>
      <vt:lpstr>スマートシティ展開エリアでの取組み｜森之宮（大阪城東部地区）</vt:lpstr>
      <vt:lpstr>スマートシティ展開エリアでの取組み｜新大阪</vt:lpstr>
      <vt:lpstr>スマートシティ展開エリアでの取組み｜泉北ニュータウン地域</vt:lpstr>
      <vt:lpstr>スマートシティ推進に向けた他機関連携</vt:lpstr>
      <vt:lpstr>スマートシティを実現するための多様なステークホルダーとの連携強化</vt:lpstr>
      <vt:lpstr>（参考）用語集</vt:lpstr>
      <vt:lpstr>用語集（1）ア～キ</vt:lpstr>
      <vt:lpstr>用語集（2）ク～タ</vt:lpstr>
      <vt:lpstr>用語集（3）チ～フ</vt:lpstr>
      <vt:lpstr>用語集（4）ヘ～ワ、A～C</vt:lpstr>
      <vt:lpstr>用語集（5）C～S</vt:lpstr>
      <vt:lpstr>用語集（6）S～W・数字</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2023-02-22T08:13:32Z</dcterms:modified>
</cp:coreProperties>
</file>