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96" r:id="rId2"/>
  </p:sldIdLst>
  <p:sldSz cx="12801600" cy="9601200" type="A3"/>
  <p:notesSz cx="6807200" cy="9939338"/>
  <p:defaultTextStyle>
    <a:defPPr>
      <a:defRPr lang="en-US"/>
    </a:defPPr>
    <a:lvl1pPr marL="0" algn="l" defTabSz="640080" rtl="0" eaLnBrk="1" latinLnBrk="0" hangingPunct="1">
      <a:defRPr sz="2500" kern="1200">
        <a:solidFill>
          <a:schemeClr val="tx1"/>
        </a:solidFill>
        <a:latin typeface="+mn-lt"/>
        <a:ea typeface="+mn-ea"/>
        <a:cs typeface="+mn-cs"/>
      </a:defRPr>
    </a:lvl1pPr>
    <a:lvl2pPr marL="640080" algn="l" defTabSz="640080" rtl="0" eaLnBrk="1" latinLnBrk="0" hangingPunct="1">
      <a:defRPr sz="2500" kern="1200">
        <a:solidFill>
          <a:schemeClr val="tx1"/>
        </a:solidFill>
        <a:latin typeface="+mn-lt"/>
        <a:ea typeface="+mn-ea"/>
        <a:cs typeface="+mn-cs"/>
      </a:defRPr>
    </a:lvl2pPr>
    <a:lvl3pPr marL="1280160" algn="l" defTabSz="640080" rtl="0" eaLnBrk="1" latinLnBrk="0" hangingPunct="1">
      <a:defRPr sz="2500" kern="1200">
        <a:solidFill>
          <a:schemeClr val="tx1"/>
        </a:solidFill>
        <a:latin typeface="+mn-lt"/>
        <a:ea typeface="+mn-ea"/>
        <a:cs typeface="+mn-cs"/>
      </a:defRPr>
    </a:lvl3pPr>
    <a:lvl4pPr marL="1920240" algn="l" defTabSz="640080" rtl="0" eaLnBrk="1" latinLnBrk="0" hangingPunct="1">
      <a:defRPr sz="2500" kern="1200">
        <a:solidFill>
          <a:schemeClr val="tx1"/>
        </a:solidFill>
        <a:latin typeface="+mn-lt"/>
        <a:ea typeface="+mn-ea"/>
        <a:cs typeface="+mn-cs"/>
      </a:defRPr>
    </a:lvl4pPr>
    <a:lvl5pPr marL="2560320" algn="l" defTabSz="640080" rtl="0" eaLnBrk="1" latinLnBrk="0" hangingPunct="1">
      <a:defRPr sz="2500" kern="1200">
        <a:solidFill>
          <a:schemeClr val="tx1"/>
        </a:solidFill>
        <a:latin typeface="+mn-lt"/>
        <a:ea typeface="+mn-ea"/>
        <a:cs typeface="+mn-cs"/>
      </a:defRPr>
    </a:lvl5pPr>
    <a:lvl6pPr marL="3200400" algn="l" defTabSz="640080" rtl="0" eaLnBrk="1" latinLnBrk="0" hangingPunct="1">
      <a:defRPr sz="2500" kern="1200">
        <a:solidFill>
          <a:schemeClr val="tx1"/>
        </a:solidFill>
        <a:latin typeface="+mn-lt"/>
        <a:ea typeface="+mn-ea"/>
        <a:cs typeface="+mn-cs"/>
      </a:defRPr>
    </a:lvl6pPr>
    <a:lvl7pPr marL="3840480" algn="l" defTabSz="640080" rtl="0" eaLnBrk="1" latinLnBrk="0" hangingPunct="1">
      <a:defRPr sz="2500" kern="1200">
        <a:solidFill>
          <a:schemeClr val="tx1"/>
        </a:solidFill>
        <a:latin typeface="+mn-lt"/>
        <a:ea typeface="+mn-ea"/>
        <a:cs typeface="+mn-cs"/>
      </a:defRPr>
    </a:lvl7pPr>
    <a:lvl8pPr marL="4480560" algn="l" defTabSz="640080" rtl="0" eaLnBrk="1" latinLnBrk="0" hangingPunct="1">
      <a:defRPr sz="2500" kern="1200">
        <a:solidFill>
          <a:schemeClr val="tx1"/>
        </a:solidFill>
        <a:latin typeface="+mn-lt"/>
        <a:ea typeface="+mn-ea"/>
        <a:cs typeface="+mn-cs"/>
      </a:defRPr>
    </a:lvl8pPr>
    <a:lvl9pPr marL="5120640" algn="l" defTabSz="64008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廣瀬 光史" initials="廣瀬"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434" autoAdjust="0"/>
  </p:normalViewPr>
  <p:slideViewPr>
    <p:cSldViewPr snapToGrid="0">
      <p:cViewPr>
        <p:scale>
          <a:sx n="70" d="100"/>
          <a:sy n="70" d="100"/>
        </p:scale>
        <p:origin x="-414" y="-76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95C2B49-A334-41AD-AA37-8C02963906B9}" type="datetimeFigureOut">
              <a:rPr kumimoji="1" lang="ja-JP" altLang="en-US" smtClean="0"/>
              <a:t>2023/2/22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A5E2EC3-8DBD-4790-8BE2-CDBEC402870E}" type="slidenum">
              <a:rPr kumimoji="1" lang="ja-JP" altLang="en-US" smtClean="0"/>
              <a:t>‹#›</a:t>
            </a:fld>
            <a:endParaRPr kumimoji="1" lang="ja-JP" altLang="en-US"/>
          </a:p>
        </p:txBody>
      </p:sp>
    </p:spTree>
    <p:extLst>
      <p:ext uri="{BB962C8B-B14F-4D97-AF65-F5344CB8AC3E}">
        <p14:creationId xmlns:p14="http://schemas.microsoft.com/office/powerpoint/2010/main" val="1276927729"/>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76F46-4F71-42CA-9DB2-DDBBF80485E3}" type="slidenum">
              <a:rPr kumimoji="1" lang="ja-JP" altLang="en-US" smtClean="0"/>
              <a:t>1</a:t>
            </a:fld>
            <a:endParaRPr kumimoji="1" lang="ja-JP" altLang="en-US"/>
          </a:p>
        </p:txBody>
      </p:sp>
    </p:spTree>
    <p:extLst>
      <p:ext uri="{BB962C8B-B14F-4D97-AF65-F5344CB8AC3E}">
        <p14:creationId xmlns:p14="http://schemas.microsoft.com/office/powerpoint/2010/main" val="625943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400"/>
            </a:lvl1pPr>
            <a:lvl2pPr marL="640080" indent="0" algn="ctr">
              <a:buNone/>
              <a:defRPr sz="2800"/>
            </a:lvl2pPr>
            <a:lvl3pPr marL="1280160" indent="0" algn="ctr">
              <a:buNone/>
              <a:defRPr sz="2500"/>
            </a:lvl3pPr>
            <a:lvl4pPr marL="1920240" indent="0" algn="ctr">
              <a:buNone/>
              <a:defRPr sz="2200"/>
            </a:lvl4pPr>
            <a:lvl5pPr marL="2560320" indent="0" algn="ctr">
              <a:buNone/>
              <a:defRPr sz="2200"/>
            </a:lvl5pPr>
            <a:lvl6pPr marL="3200400" indent="0" algn="ctr">
              <a:buNone/>
              <a:defRPr sz="2200"/>
            </a:lvl6pPr>
            <a:lvl7pPr marL="3840480" indent="0" algn="ctr">
              <a:buNone/>
              <a:defRPr sz="2200"/>
            </a:lvl7pPr>
            <a:lvl8pPr marL="4480560" indent="0" algn="ctr">
              <a:buNone/>
              <a:defRPr sz="2200"/>
            </a:lvl8pPr>
            <a:lvl9pPr marL="5120640" indent="0" algn="ctr">
              <a:buNone/>
              <a:defRPr sz="2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84853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482585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73188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31795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400">
                <a:solidFill>
                  <a:schemeClr val="tx1"/>
                </a:solidFill>
              </a:defRPr>
            </a:lvl1pPr>
            <a:lvl2pPr marL="640080" indent="0">
              <a:buNone/>
              <a:defRPr sz="2800">
                <a:solidFill>
                  <a:schemeClr val="tx1">
                    <a:tint val="75000"/>
                  </a:schemeClr>
                </a:solidFill>
              </a:defRPr>
            </a:lvl2pPr>
            <a:lvl3pPr marL="1280160" indent="0">
              <a:buNone/>
              <a:defRPr sz="2500">
                <a:solidFill>
                  <a:schemeClr val="tx1">
                    <a:tint val="75000"/>
                  </a:schemeClr>
                </a:solidFill>
              </a:defRPr>
            </a:lvl3pPr>
            <a:lvl4pPr marL="1920240" indent="0">
              <a:buNone/>
              <a:defRPr sz="2200">
                <a:solidFill>
                  <a:schemeClr val="tx1">
                    <a:tint val="75000"/>
                  </a:schemeClr>
                </a:solidFill>
              </a:defRPr>
            </a:lvl4pPr>
            <a:lvl5pPr marL="2560320" indent="0">
              <a:buNone/>
              <a:defRPr sz="2200">
                <a:solidFill>
                  <a:schemeClr val="tx1">
                    <a:tint val="75000"/>
                  </a:schemeClr>
                </a:solidFill>
              </a:defRPr>
            </a:lvl5pPr>
            <a:lvl6pPr marL="3200400" indent="0">
              <a:buNone/>
              <a:defRPr sz="2200">
                <a:solidFill>
                  <a:schemeClr val="tx1">
                    <a:tint val="75000"/>
                  </a:schemeClr>
                </a:solidFill>
              </a:defRPr>
            </a:lvl6pPr>
            <a:lvl7pPr marL="3840480" indent="0">
              <a:buNone/>
              <a:defRPr sz="2200">
                <a:solidFill>
                  <a:schemeClr val="tx1">
                    <a:tint val="75000"/>
                  </a:schemeClr>
                </a:solidFill>
              </a:defRPr>
            </a:lvl7pPr>
            <a:lvl8pPr marL="4480560" indent="0">
              <a:buNone/>
              <a:defRPr sz="2200">
                <a:solidFill>
                  <a:schemeClr val="tx1">
                    <a:tint val="75000"/>
                  </a:schemeClr>
                </a:solidFill>
              </a:defRPr>
            </a:lvl8pPr>
            <a:lvl9pPr marL="5120640" indent="0">
              <a:buNone/>
              <a:defRPr sz="2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553198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988540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268649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235542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46139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50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00"/>
            </a:lvl1pPr>
            <a:lvl2pPr marL="640080" indent="0">
              <a:buNone/>
              <a:defRPr sz="2000"/>
            </a:lvl2pPr>
            <a:lvl3pPr marL="1280160" indent="0">
              <a:buNone/>
              <a:defRPr sz="170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94188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5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00"/>
            </a:lvl1pPr>
            <a:lvl2pPr marL="640080" indent="0">
              <a:buNone/>
              <a:defRPr sz="2000"/>
            </a:lvl2pPr>
            <a:lvl3pPr marL="1280160" indent="0">
              <a:buNone/>
              <a:defRPr sz="170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117494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128016" tIns="64008" rIns="128016" bIns="64008"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128016" tIns="64008" rIns="128016" bIns="64008"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12373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20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0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40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9pPr>
    </p:bodyStyle>
    <p:otherStyle>
      <a:defPPr>
        <a:defRPr lang="en-US"/>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p:cNvSpPr/>
          <p:nvPr/>
        </p:nvSpPr>
        <p:spPr>
          <a:xfrm>
            <a:off x="197526" y="2526862"/>
            <a:ext cx="540000" cy="1080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98" name="正方形/長方形 97"/>
          <p:cNvSpPr/>
          <p:nvPr/>
        </p:nvSpPr>
        <p:spPr>
          <a:xfrm>
            <a:off x="202660" y="2001013"/>
            <a:ext cx="540000" cy="468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4" name="正方形/長方形 3"/>
          <p:cNvSpPr/>
          <p:nvPr/>
        </p:nvSpPr>
        <p:spPr>
          <a:xfrm>
            <a:off x="203779" y="1116295"/>
            <a:ext cx="540000" cy="792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157" name="角丸四角形 156"/>
          <p:cNvSpPr/>
          <p:nvPr/>
        </p:nvSpPr>
        <p:spPr>
          <a:xfrm>
            <a:off x="6267376" y="6837644"/>
            <a:ext cx="6486598" cy="1417579"/>
          </a:xfrm>
          <a:prstGeom prst="roundRect">
            <a:avLst>
              <a:gd name="adj" fmla="val 21259"/>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26" name="角丸四角形 125"/>
          <p:cNvSpPr/>
          <p:nvPr/>
        </p:nvSpPr>
        <p:spPr>
          <a:xfrm>
            <a:off x="6233711" y="802757"/>
            <a:ext cx="6520263" cy="5895235"/>
          </a:xfrm>
          <a:prstGeom prst="roundRect">
            <a:avLst>
              <a:gd name="adj" fmla="val 4560"/>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19" name="角丸四角形 118"/>
          <p:cNvSpPr/>
          <p:nvPr/>
        </p:nvSpPr>
        <p:spPr>
          <a:xfrm>
            <a:off x="68944" y="4425455"/>
            <a:ext cx="2988000" cy="3727133"/>
          </a:xfrm>
          <a:prstGeom prst="roundRect">
            <a:avLst>
              <a:gd name="adj" fmla="val 8658"/>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26" name="タイトル 1"/>
          <p:cNvSpPr>
            <a:spLocks noGrp="1"/>
          </p:cNvSpPr>
          <p:nvPr>
            <p:ph type="ctrTitle"/>
          </p:nvPr>
        </p:nvSpPr>
        <p:spPr>
          <a:xfrm>
            <a:off x="-13239" y="10439"/>
            <a:ext cx="12801600" cy="604800"/>
          </a:xfrm>
          <a:gradFill>
            <a:gsLst>
              <a:gs pos="65000">
                <a:schemeClr val="bg1"/>
              </a:gs>
              <a:gs pos="35000">
                <a:schemeClr val="bg1"/>
              </a:gs>
              <a:gs pos="100000">
                <a:srgbClr val="00B0F0"/>
              </a:gs>
              <a:gs pos="0">
                <a:srgbClr val="00B0F0"/>
              </a:gs>
            </a:gsLst>
            <a:lin ang="5400000" scaled="1"/>
          </a:gradFill>
        </p:spPr>
        <p:txBody>
          <a:bodyPr anchor="ctr">
            <a:normAutofit/>
          </a:bodyPr>
          <a:lstStyle/>
          <a:p>
            <a:r>
              <a:rPr lang="ja-JP" altLang="en-US" sz="1800" b="1" dirty="0">
                <a:latin typeface="Meiryo UI" panose="020B0604030504040204" pitchFamily="50" charset="-128"/>
                <a:ea typeface="Meiryo UI" panose="020B0604030504040204" pitchFamily="50" charset="-128"/>
              </a:rPr>
              <a:t>大阪スマートシティ戦略（案</a:t>
            </a:r>
            <a:r>
              <a:rPr lang="ja-JP" altLang="en-US" sz="1800" b="1" dirty="0" smtClean="0">
                <a:latin typeface="Meiryo UI" panose="020B0604030504040204" pitchFamily="50" charset="-128"/>
                <a:ea typeface="Meiryo UI" panose="020B0604030504040204" pitchFamily="50" charset="-128"/>
              </a:rPr>
              <a:t>）　～</a:t>
            </a:r>
            <a:r>
              <a:rPr lang="en-US" altLang="ja-JP" sz="1800" b="1" dirty="0" err="1" smtClean="0">
                <a:latin typeface="Meiryo UI" panose="020B0604030504040204" pitchFamily="50" charset="-128"/>
                <a:ea typeface="Meiryo UI" panose="020B0604030504040204" pitchFamily="50" charset="-128"/>
              </a:rPr>
              <a:t>eOSAKA</a:t>
            </a:r>
            <a:r>
              <a:rPr lang="ja-JP" altLang="en-US" sz="1800" b="1" dirty="0" smtClean="0">
                <a:latin typeface="Meiryo UI" panose="020B0604030504040204" pitchFamily="50" charset="-128"/>
                <a:ea typeface="Meiryo UI" panose="020B0604030504040204" pitchFamily="50" charset="-128"/>
              </a:rPr>
              <a:t>をめざして～　</a:t>
            </a:r>
            <a:r>
              <a:rPr lang="en-US" altLang="ja-JP"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概要</a:t>
            </a:r>
            <a:r>
              <a:rPr lang="en-US" altLang="ja-JP" sz="1800" b="1" dirty="0">
                <a:latin typeface="Meiryo UI" panose="020B0604030504040204" pitchFamily="50" charset="-128"/>
                <a:ea typeface="Meiryo UI" panose="020B0604030504040204" pitchFamily="50" charset="-128"/>
              </a:rPr>
              <a:t>】</a:t>
            </a:r>
            <a:endParaRPr lang="ja-JP" altLang="en-US" sz="1800" b="1" dirty="0">
              <a:latin typeface="Meiryo UI" panose="020B0604030504040204" pitchFamily="50" charset="-128"/>
              <a:ea typeface="Meiryo UI" panose="020B0604030504040204" pitchFamily="50" charset="-128"/>
            </a:endParaRPr>
          </a:p>
        </p:txBody>
      </p:sp>
      <p:sp>
        <p:nvSpPr>
          <p:cNvPr id="80" name="角丸四角形 79"/>
          <p:cNvSpPr/>
          <p:nvPr/>
        </p:nvSpPr>
        <p:spPr>
          <a:xfrm>
            <a:off x="74365" y="813215"/>
            <a:ext cx="6046345" cy="3507738"/>
          </a:xfrm>
          <a:prstGeom prst="roundRect">
            <a:avLst>
              <a:gd name="adj" fmla="val 7532"/>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dirty="0">
              <a:solidFill>
                <a:schemeClr val="tx1"/>
              </a:solidFill>
            </a:endParaRPr>
          </a:p>
        </p:txBody>
      </p:sp>
      <p:sp>
        <p:nvSpPr>
          <p:cNvPr id="85" name="正方形/長方形 84"/>
          <p:cNvSpPr/>
          <p:nvPr/>
        </p:nvSpPr>
        <p:spPr>
          <a:xfrm>
            <a:off x="779804" y="2522019"/>
            <a:ext cx="5393789" cy="1088366"/>
          </a:xfrm>
          <a:prstGeom prst="rect">
            <a:avLst/>
          </a:prstGeom>
        </p:spPr>
        <p:txBody>
          <a:bodyPr wrap="square" lIns="36000" tIns="36000" rIns="36000" bIns="36000" anchor="ctr" anchorCtr="0">
            <a:spAutoFit/>
          </a:bodyPr>
          <a:lstStyle/>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住民</a:t>
            </a:r>
            <a:r>
              <a:rPr lang="ja-JP" altLang="en-US" sz="1100" b="1" dirty="0">
                <a:latin typeface="Meiryo UI" panose="020B0604030504040204" pitchFamily="50" charset="-128"/>
                <a:ea typeface="Meiryo UI" panose="020B0604030504040204" pitchFamily="50" charset="-128"/>
              </a:rPr>
              <a:t>が実感できるかたちで、「生活の質（</a:t>
            </a:r>
            <a:r>
              <a:rPr lang="en-US" altLang="ja-JP" sz="1100" b="1" dirty="0" err="1">
                <a:latin typeface="Meiryo UI" panose="020B0604030504040204" pitchFamily="50" charset="-128"/>
                <a:ea typeface="Meiryo UI" panose="020B0604030504040204" pitchFamily="50" charset="-128"/>
              </a:rPr>
              <a:t>QoL</a:t>
            </a:r>
            <a:r>
              <a:rPr lang="ja-JP" altLang="en-US" sz="1100" b="1" dirty="0">
                <a:latin typeface="Meiryo UI" panose="020B0604030504040204" pitchFamily="50" charset="-128"/>
                <a:ea typeface="Meiryo UI" panose="020B0604030504040204" pitchFamily="50" charset="-128"/>
              </a:rPr>
              <a:t>）向上」をめざすことが主目的</a:t>
            </a:r>
          </a:p>
          <a:p>
            <a:r>
              <a:rPr lang="ja-JP" altLang="en-US" sz="1100" dirty="0" smtClean="0">
                <a:latin typeface="Meiryo UI" panose="020B0604030504040204" pitchFamily="50" charset="-128"/>
                <a:ea typeface="Meiryo UI" panose="020B0604030504040204" pitchFamily="50" charset="-128"/>
              </a:rPr>
              <a:t>　　：技術</a:t>
            </a:r>
            <a:r>
              <a:rPr lang="ja-JP" altLang="en-US" sz="1100" dirty="0">
                <a:latin typeface="Meiryo UI" panose="020B0604030504040204" pitchFamily="50" charset="-128"/>
                <a:ea typeface="Meiryo UI" panose="020B0604030504040204" pitchFamily="50" charset="-128"/>
              </a:rPr>
              <a:t>ありきでなく、具体的課題からアプローチ　→　住民が実感できるかたちで生活を変える</a:t>
            </a:r>
          </a:p>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公民</a:t>
            </a:r>
            <a:r>
              <a:rPr lang="ja-JP" altLang="en-US" sz="1100" b="1" dirty="0">
                <a:latin typeface="Meiryo UI" panose="020B0604030504040204" pitchFamily="50" charset="-128"/>
                <a:ea typeface="Meiryo UI" panose="020B0604030504040204" pitchFamily="50" charset="-128"/>
              </a:rPr>
              <a:t>連携による「民間との協業」が</a:t>
            </a:r>
            <a:r>
              <a:rPr lang="ja-JP" altLang="en-US" sz="1100" b="1" dirty="0" smtClean="0">
                <a:latin typeface="Meiryo UI" panose="020B0604030504040204" pitchFamily="50" charset="-128"/>
                <a:ea typeface="Meiryo UI" panose="020B0604030504040204" pitchFamily="50" charset="-128"/>
              </a:rPr>
              <a:t>大前提</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企業が持つ先端技術や</a:t>
            </a:r>
            <a:r>
              <a:rPr lang="ja-JP" altLang="en-US" sz="1100" dirty="0" smtClean="0">
                <a:latin typeface="Meiryo UI" panose="020B0604030504040204" pitchFamily="50" charset="-128"/>
                <a:ea typeface="Meiryo UI" panose="020B0604030504040204" pitchFamily="50" charset="-128"/>
              </a:rPr>
              <a:t>アイデア</a:t>
            </a:r>
            <a:r>
              <a:rPr lang="ja-JP" altLang="en-US" sz="1100" dirty="0">
                <a:latin typeface="Meiryo UI" panose="020B0604030504040204" pitchFamily="50" charset="-128"/>
                <a:ea typeface="Meiryo UI" panose="020B0604030504040204" pitchFamily="50" charset="-128"/>
              </a:rPr>
              <a:t>と連携し、新たな解決策を見出す</a:t>
            </a:r>
          </a:p>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「技術実験」に留まらず、「社会実装」のための</a:t>
            </a:r>
            <a:r>
              <a:rPr lang="ja-JP" altLang="en-US" sz="1100" b="1" dirty="0" smtClean="0">
                <a:latin typeface="Meiryo UI" panose="020B0604030504040204" pitchFamily="50" charset="-128"/>
                <a:ea typeface="Meiryo UI" panose="020B0604030504040204" pitchFamily="50" charset="-128"/>
              </a:rPr>
              <a:t>取組を蓄積</a:t>
            </a:r>
            <a:endParaRPr lang="en-US" altLang="ja-JP" sz="1100" b="1"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万博に向けた官民の動きを最大限活用</a:t>
            </a:r>
          </a:p>
        </p:txBody>
      </p:sp>
      <p:sp>
        <p:nvSpPr>
          <p:cNvPr id="86" name="正方形/長方形 85"/>
          <p:cNvSpPr/>
          <p:nvPr/>
        </p:nvSpPr>
        <p:spPr>
          <a:xfrm>
            <a:off x="774193" y="3667144"/>
            <a:ext cx="5256000" cy="580534"/>
          </a:xfrm>
          <a:prstGeom prst="rect">
            <a:avLst/>
          </a:prstGeom>
        </p:spPr>
        <p:txBody>
          <a:bodyPr wrap="square" lIns="36000" tIns="36000" rIns="36000" bIns="36000" anchor="ctr" anchorCtr="0">
            <a:spAutoFit/>
          </a:bodyPr>
          <a:lstStyle/>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地域特性</a:t>
            </a:r>
            <a:r>
              <a:rPr lang="ja-JP" altLang="en-US" sz="1100" dirty="0" smtClean="0">
                <a:latin typeface="Meiryo UI" panose="020B0604030504040204" pitchFamily="50" charset="-128"/>
                <a:ea typeface="Meiryo UI" panose="020B0604030504040204" pitchFamily="50" charset="-128"/>
              </a:rPr>
              <a:t>（都心部</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ニュータウンなど</a:t>
            </a:r>
            <a:r>
              <a:rPr lang="ja-JP" altLang="en-US" sz="1100" dirty="0">
                <a:latin typeface="Meiryo UI" panose="020B0604030504040204" pitchFamily="50" charset="-128"/>
                <a:ea typeface="Meiryo UI" panose="020B0604030504040204" pitchFamily="50" charset="-128"/>
              </a:rPr>
              <a:t>の立地</a:t>
            </a:r>
            <a:r>
              <a:rPr lang="ja-JP" altLang="en-US" sz="1100" dirty="0" smtClean="0">
                <a:latin typeface="Meiryo UI" panose="020B0604030504040204" pitchFamily="50" charset="-128"/>
                <a:ea typeface="Meiryo UI" panose="020B0604030504040204" pitchFamily="50" charset="-128"/>
              </a:rPr>
              <a:t>やまちの成り立ちなど）</a:t>
            </a:r>
            <a:r>
              <a:rPr lang="ja-JP" altLang="en-US" sz="1100" b="1" dirty="0" smtClean="0">
                <a:latin typeface="Meiryo UI" panose="020B0604030504040204" pitchFamily="50" charset="-128"/>
                <a:ea typeface="Meiryo UI" panose="020B0604030504040204" pitchFamily="50" charset="-128"/>
              </a:rPr>
              <a:t>に応じた課題</a:t>
            </a:r>
            <a:r>
              <a:rPr lang="ja-JP" altLang="en-US" sz="1100" b="1" dirty="0">
                <a:latin typeface="Meiryo UI" panose="020B0604030504040204" pitchFamily="50" charset="-128"/>
                <a:ea typeface="Meiryo UI" panose="020B0604030504040204" pitchFamily="50" charset="-128"/>
              </a:rPr>
              <a:t>解決を中心にしつつ、</a:t>
            </a:r>
            <a:r>
              <a:rPr lang="ja-JP" altLang="en-US" sz="1100" dirty="0">
                <a:latin typeface="Meiryo UI" panose="020B0604030504040204" pitchFamily="50" charset="-128"/>
                <a:ea typeface="Meiryo UI" panose="020B0604030504040204" pitchFamily="50" charset="-128"/>
              </a:rPr>
              <a:t>具体的</a:t>
            </a:r>
            <a:r>
              <a:rPr lang="ja-JP" altLang="en-US" sz="1100" dirty="0" smtClean="0">
                <a:latin typeface="Meiryo UI" panose="020B0604030504040204" pitchFamily="50" charset="-128"/>
                <a:ea typeface="Meiryo UI" panose="020B0604030504040204" pitchFamily="50" charset="-128"/>
              </a:rPr>
              <a:t>な課題</a:t>
            </a:r>
            <a:r>
              <a:rPr lang="ja-JP" altLang="en-US" sz="1100" dirty="0">
                <a:latin typeface="Meiryo UI" panose="020B0604030504040204" pitchFamily="50" charset="-128"/>
                <a:ea typeface="Meiryo UI" panose="020B0604030504040204" pitchFamily="50" charset="-128"/>
              </a:rPr>
              <a:t>に応じた最適な規模で先端</a:t>
            </a:r>
            <a:r>
              <a:rPr lang="ja-JP" altLang="en-US" sz="1100" dirty="0" smtClean="0">
                <a:latin typeface="Meiryo UI" panose="020B0604030504040204" pitchFamily="50" charset="-128"/>
                <a:ea typeface="Meiryo UI" panose="020B0604030504040204" pitchFamily="50" charset="-128"/>
              </a:rPr>
              <a:t>技術を活用</a:t>
            </a:r>
            <a:endParaRPr lang="en-US" altLang="ja-JP" sz="11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その成果をもって、府域での機運醸成や効率的な横展開を図る。</a:t>
            </a:r>
            <a:endParaRPr lang="en-US" altLang="ja-JP" sz="1100" dirty="0" smtClean="0">
              <a:latin typeface="Meiryo UI" panose="020B0604030504040204" pitchFamily="50" charset="-128"/>
              <a:ea typeface="Meiryo UI" panose="020B0604030504040204" pitchFamily="50" charset="-128"/>
            </a:endParaRPr>
          </a:p>
        </p:txBody>
      </p:sp>
      <p:sp>
        <p:nvSpPr>
          <p:cNvPr id="87" name="正方形/長方形 86"/>
          <p:cNvSpPr/>
          <p:nvPr/>
        </p:nvSpPr>
        <p:spPr>
          <a:xfrm>
            <a:off x="6513388" y="6469844"/>
            <a:ext cx="6331924" cy="283154"/>
          </a:xfrm>
          <a:prstGeom prst="rect">
            <a:avLst/>
          </a:prstGeom>
        </p:spPr>
        <p:txBody>
          <a:bodyPr wrap="square" lIns="128016" tIns="64008" rIns="128016" bIns="64008">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テーマ</a:t>
            </a:r>
            <a:r>
              <a:rPr lang="ja-JP" altLang="en-US" sz="1000" dirty="0">
                <a:latin typeface="Meiryo UI" panose="020B0604030504040204" pitchFamily="50" charset="-128"/>
                <a:ea typeface="Meiryo UI" panose="020B0604030504040204" pitchFamily="50" charset="-128"/>
              </a:rPr>
              <a:t>は、先端技術の実用化に向けた動きなどを</a:t>
            </a:r>
            <a:r>
              <a:rPr lang="ja-JP" altLang="en-US" sz="1000" dirty="0" smtClean="0">
                <a:latin typeface="Meiryo UI" panose="020B0604030504040204" pitchFamily="50" charset="-128"/>
                <a:ea typeface="Meiryo UI" panose="020B0604030504040204" pitchFamily="50" charset="-128"/>
              </a:rPr>
              <a:t>引き続き調査</a:t>
            </a:r>
            <a:r>
              <a:rPr lang="ja-JP" altLang="en-US" sz="1000" dirty="0">
                <a:latin typeface="Meiryo UI" panose="020B0604030504040204" pitchFamily="50" charset="-128"/>
                <a:ea typeface="Meiryo UI" panose="020B0604030504040204" pitchFamily="50" charset="-128"/>
              </a:rPr>
              <a:t>・検討し、更新していく</a:t>
            </a:r>
            <a:endParaRPr lang="en-US" altLang="ja-JP" sz="1000" dirty="0">
              <a:latin typeface="Meiryo UI" panose="020B0604030504040204" pitchFamily="50" charset="-128"/>
              <a:ea typeface="Meiryo UI" panose="020B0604030504040204" pitchFamily="50" charset="-128"/>
            </a:endParaRPr>
          </a:p>
        </p:txBody>
      </p:sp>
      <p:graphicFrame>
        <p:nvGraphicFramePr>
          <p:cNvPr id="95" name="表 3">
            <a:extLst>
              <a:ext uri="{FF2B5EF4-FFF2-40B4-BE49-F238E27FC236}">
                <a16:creationId xmlns:a16="http://schemas.microsoft.com/office/drawing/2014/main" id="{A5C593EC-F1E1-419B-B23F-02C38361F1C5}"/>
              </a:ext>
            </a:extLst>
          </p:cNvPr>
          <p:cNvGraphicFramePr>
            <a:graphicFrameLocks noGrp="1"/>
          </p:cNvGraphicFramePr>
          <p:nvPr>
            <p:extLst>
              <p:ext uri="{D42A27DB-BD31-4B8C-83A1-F6EECF244321}">
                <p14:modId xmlns:p14="http://schemas.microsoft.com/office/powerpoint/2010/main" val="4290762898"/>
              </p:ext>
            </p:extLst>
          </p:nvPr>
        </p:nvGraphicFramePr>
        <p:xfrm>
          <a:off x="6576020" y="5780237"/>
          <a:ext cx="6117003" cy="764640"/>
        </p:xfrm>
        <a:graphic>
          <a:graphicData uri="http://schemas.openxmlformats.org/drawingml/2006/table">
            <a:tbl>
              <a:tblPr bandRow="1">
                <a:tableStyleId>{5C22544A-7EE6-4342-B048-85BDC9FD1C3A}</a:tableStyleId>
              </a:tblPr>
              <a:tblGrid>
                <a:gridCol w="1844905">
                  <a:extLst>
                    <a:ext uri="{9D8B030D-6E8A-4147-A177-3AD203B41FA5}">
                      <a16:colId xmlns:a16="http://schemas.microsoft.com/office/drawing/2014/main" val="827226060"/>
                    </a:ext>
                  </a:extLst>
                </a:gridCol>
                <a:gridCol w="4272098">
                  <a:extLst>
                    <a:ext uri="{9D8B030D-6E8A-4147-A177-3AD203B41FA5}">
                      <a16:colId xmlns:a16="http://schemas.microsoft.com/office/drawing/2014/main" val="3542554439"/>
                    </a:ext>
                  </a:extLst>
                </a:gridCol>
              </a:tblGrid>
              <a:tr h="227973">
                <a:tc>
                  <a:txBody>
                    <a:bodyPr/>
                    <a:lstStyle/>
                    <a:p>
                      <a:pPr algn="l"/>
                      <a:r>
                        <a:rPr kumimoji="1" lang="ja-JP" altLang="en-US" sz="1200" b="1" dirty="0">
                          <a:solidFill>
                            <a:schemeClr val="tx1"/>
                          </a:solidFill>
                          <a:effectLst/>
                          <a:latin typeface="Meiryo UI" panose="020B0604030504040204" pitchFamily="50" charset="-128"/>
                          <a:ea typeface="Meiryo UI" panose="020B0604030504040204" pitchFamily="50" charset="-128"/>
                        </a:rPr>
                        <a:t>オープンデータ</a:t>
                      </a: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行政</a:t>
                      </a:r>
                      <a:r>
                        <a:rPr kumimoji="1" lang="ja-JP" altLang="en-US" sz="1200" dirty="0">
                          <a:solidFill>
                            <a:schemeClr val="tx1"/>
                          </a:solidFill>
                          <a:latin typeface="Meiryo UI" panose="020B0604030504040204" pitchFamily="50" charset="-128"/>
                          <a:ea typeface="Meiryo UI" panose="020B0604030504040204" pitchFamily="50" charset="-128"/>
                        </a:rPr>
                        <a:t>データ・統計</a:t>
                      </a:r>
                      <a:r>
                        <a:rPr kumimoji="1" lang="ja-JP" altLang="en-US" sz="1200" dirty="0" smtClean="0">
                          <a:solidFill>
                            <a:schemeClr val="tx1"/>
                          </a:solidFill>
                          <a:latin typeface="Meiryo UI" panose="020B0604030504040204" pitchFamily="50" charset="-128"/>
                          <a:ea typeface="Meiryo UI" panose="020B0604030504040204" pitchFamily="50" charset="-128"/>
                        </a:rPr>
                        <a:t>データ利用</a:t>
                      </a:r>
                      <a:r>
                        <a:rPr kumimoji="1" lang="ja-JP" altLang="en-US" sz="1200" dirty="0">
                          <a:solidFill>
                            <a:schemeClr val="tx1"/>
                          </a:solidFill>
                          <a:latin typeface="Meiryo UI" panose="020B0604030504040204" pitchFamily="50" charset="-128"/>
                          <a:ea typeface="Meiryo UI" panose="020B0604030504040204" pitchFamily="50" charset="-128"/>
                        </a:rPr>
                        <a:t>の</a:t>
                      </a:r>
                      <a:r>
                        <a:rPr kumimoji="1" lang="ja-JP" altLang="en-US" sz="1200" dirty="0" smtClean="0">
                          <a:solidFill>
                            <a:schemeClr val="tx1"/>
                          </a:solidFill>
                          <a:latin typeface="Meiryo UI" panose="020B0604030504040204" pitchFamily="50" charset="-128"/>
                          <a:ea typeface="Meiryo UI" panose="020B0604030504040204" pitchFamily="50" charset="-128"/>
                        </a:rPr>
                        <a:t>利便性の向上をめざす</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893464"/>
                  </a:ext>
                </a:extLst>
              </a:tr>
              <a:tr h="227973">
                <a:tc>
                  <a:txBody>
                    <a:bodyPr/>
                    <a:lstStyle/>
                    <a:p>
                      <a:r>
                        <a:rPr kumimoji="1" lang="ja-JP" altLang="en-US" sz="1200" b="1" dirty="0" smtClean="0">
                          <a:solidFill>
                            <a:schemeClr val="tx1"/>
                          </a:solidFill>
                          <a:effectLst/>
                          <a:latin typeface="Meiryo UI" panose="020B0604030504040204" pitchFamily="50" charset="-128"/>
                          <a:ea typeface="Meiryo UI" panose="020B0604030504040204" pitchFamily="50" charset="-128"/>
                        </a:rPr>
                        <a:t>データ活用プラットフォーム</a:t>
                      </a:r>
                      <a:endParaRPr kumimoji="1" lang="ja-JP" altLang="en-US" sz="1200" b="1"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市町村</a:t>
                      </a:r>
                      <a:r>
                        <a:rPr kumimoji="1" lang="ja-JP" altLang="en-US" sz="1200" dirty="0">
                          <a:solidFill>
                            <a:schemeClr val="tx1"/>
                          </a:solidFill>
                          <a:latin typeface="Meiryo UI" panose="020B0604030504040204" pitchFamily="50" charset="-128"/>
                          <a:ea typeface="Meiryo UI" panose="020B0604030504040204" pitchFamily="50" charset="-128"/>
                        </a:rPr>
                        <a:t>の</a:t>
                      </a:r>
                      <a:r>
                        <a:rPr kumimoji="1" lang="ja-JP" altLang="en-US" sz="1200" dirty="0" smtClean="0">
                          <a:solidFill>
                            <a:schemeClr val="tx1"/>
                          </a:solidFill>
                          <a:latin typeface="Meiryo UI" panose="020B0604030504040204" pitchFamily="50" charset="-128"/>
                          <a:ea typeface="Meiryo UI" panose="020B0604030504040204" pitchFamily="50" charset="-128"/>
                        </a:rPr>
                        <a:t>データ活用支援のためのプラットフォームを構築する</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4202692"/>
                  </a:ext>
                </a:extLst>
              </a:tr>
              <a:tr h="227973">
                <a:tc>
                  <a:txBody>
                    <a:bodyPr/>
                    <a:lstStyle/>
                    <a:p>
                      <a:r>
                        <a:rPr kumimoji="1" lang="en-US" altLang="ja-JP" sz="1200" b="1" dirty="0" smtClean="0">
                          <a:solidFill>
                            <a:schemeClr val="tx1"/>
                          </a:solidFill>
                          <a:effectLst/>
                          <a:latin typeface="Meiryo UI" panose="020B0604030504040204" pitchFamily="50" charset="-128"/>
                          <a:ea typeface="Meiryo UI" panose="020B0604030504040204" pitchFamily="50" charset="-128"/>
                        </a:rPr>
                        <a:t>5G</a:t>
                      </a:r>
                      <a:endParaRPr kumimoji="1" lang="ja-JP" altLang="en-US" sz="1200" b="1"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基地局</a:t>
                      </a:r>
                      <a:r>
                        <a:rPr kumimoji="1" lang="ja-JP" altLang="en-US" sz="1200" dirty="0">
                          <a:solidFill>
                            <a:schemeClr val="tx1"/>
                          </a:solidFill>
                          <a:latin typeface="Meiryo UI" panose="020B0604030504040204" pitchFamily="50" charset="-128"/>
                          <a:ea typeface="Meiryo UI" panose="020B0604030504040204" pitchFamily="50" charset="-128"/>
                        </a:rPr>
                        <a:t>拡充のための</a:t>
                      </a:r>
                      <a:r>
                        <a:rPr kumimoji="1" lang="ja-JP" altLang="en-US" sz="1200" dirty="0" smtClean="0">
                          <a:solidFill>
                            <a:schemeClr val="tx1"/>
                          </a:solidFill>
                          <a:latin typeface="Meiryo UI" panose="020B0604030504040204" pitchFamily="50" charset="-128"/>
                          <a:ea typeface="Meiryo UI" panose="020B0604030504040204" pitchFamily="50" charset="-128"/>
                        </a:rPr>
                        <a:t>自治体保有施設の開放を検討する</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4286214"/>
                  </a:ext>
                </a:extLst>
              </a:tr>
            </a:tbl>
          </a:graphicData>
        </a:graphic>
      </p:graphicFrame>
      <p:sp>
        <p:nvSpPr>
          <p:cNvPr id="71" name="正方形/長方形 70"/>
          <p:cNvSpPr/>
          <p:nvPr/>
        </p:nvSpPr>
        <p:spPr>
          <a:xfrm>
            <a:off x="278572" y="648869"/>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基本的な考え方</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18" name="正方形/長方形 117"/>
          <p:cNvSpPr/>
          <p:nvPr/>
        </p:nvSpPr>
        <p:spPr>
          <a:xfrm>
            <a:off x="217612" y="4385280"/>
            <a:ext cx="2818966"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なぜスマートシティをめざすのか</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0" name="正方形/長方形 119"/>
          <p:cNvSpPr/>
          <p:nvPr/>
        </p:nvSpPr>
        <p:spPr>
          <a:xfrm>
            <a:off x="293781" y="5547699"/>
            <a:ext cx="2880000" cy="2596471"/>
          </a:xfrm>
          <a:prstGeom prst="rect">
            <a:avLst/>
          </a:prstGeom>
        </p:spPr>
        <p:txBody>
          <a:bodyPr wrap="square" lIns="36000" tIns="36000" rIns="36000" bIns="36000">
            <a:spAutoFit/>
          </a:bodyPr>
          <a:lstStyle/>
          <a:p>
            <a:r>
              <a:rPr lang="ja-JP" altLang="en-US" sz="1100" b="1" u="sng" dirty="0" smtClean="0">
                <a:latin typeface="Meiryo UI" panose="020B0604030504040204" pitchFamily="50" charset="-128"/>
                <a:ea typeface="Meiryo UI" panose="020B0604030504040204" pitchFamily="50" charset="-128"/>
              </a:rPr>
              <a:t>大阪が抱える社会課題への対応</a:t>
            </a:r>
            <a:endParaRPr lang="en-US" altLang="ja-JP" sz="1100" b="1"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・少子高齢化や生産年齢人口の減少</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・都市のインフラやニュータウンの</a:t>
            </a:r>
            <a:r>
              <a:rPr lang="ja-JP" altLang="en-US" sz="1100" dirty="0">
                <a:latin typeface="Meiryo UI" panose="020B0604030504040204" pitchFamily="50" charset="-128"/>
                <a:ea typeface="Meiryo UI" panose="020B0604030504040204" pitchFamily="50" charset="-128"/>
              </a:rPr>
              <a:t>再生</a:t>
            </a:r>
            <a:r>
              <a:rPr lang="ja-JP" altLang="en-US" sz="1100" dirty="0" smtClean="0">
                <a:latin typeface="Meiryo UI" panose="020B0604030504040204" pitchFamily="50" charset="-128"/>
                <a:ea typeface="Meiryo UI" panose="020B0604030504040204" pitchFamily="50" charset="-128"/>
              </a:rPr>
              <a:t>　など</a:t>
            </a:r>
            <a:endParaRPr lang="en-US" altLang="ja-JP" sz="1100" dirty="0" smtClean="0">
              <a:latin typeface="Meiryo UI" panose="020B0604030504040204" pitchFamily="50" charset="-128"/>
              <a:ea typeface="Meiryo UI" panose="020B0604030504040204" pitchFamily="50" charset="-128"/>
            </a:endParaRPr>
          </a:p>
          <a:p>
            <a:pPr marL="174625"/>
            <a:r>
              <a:rPr lang="ja-JP" altLang="en-US" sz="1100" dirty="0" smtClean="0">
                <a:latin typeface="Meiryo UI" panose="020B0604030504040204" pitchFamily="50" charset="-128"/>
                <a:ea typeface="Meiryo UI" panose="020B0604030504040204" pitchFamily="50" charset="-128"/>
              </a:rPr>
              <a:t>→ </a:t>
            </a:r>
            <a:r>
              <a:rPr lang="ja-JP" altLang="en-US" sz="1100" spc="-90" dirty="0" smtClean="0">
                <a:latin typeface="Meiryo UI" panose="020B0604030504040204" pitchFamily="50" charset="-128"/>
                <a:ea typeface="Meiryo UI" panose="020B0604030504040204" pitchFamily="50" charset="-128"/>
              </a:rPr>
              <a:t>都市課題解決の先導役として存在感発揮</a:t>
            </a:r>
            <a:endParaRPr lang="en-US" altLang="ja-JP" sz="1100" dirty="0">
              <a:latin typeface="Meiryo UI" panose="020B0604030504040204" pitchFamily="50" charset="-128"/>
              <a:ea typeface="Meiryo UI" panose="020B0604030504040204" pitchFamily="50" charset="-128"/>
            </a:endParaRPr>
          </a:p>
          <a:p>
            <a:pPr>
              <a:spcBef>
                <a:spcPts val="600"/>
              </a:spcBef>
            </a:pPr>
            <a:r>
              <a:rPr lang="ja-JP" altLang="en-US" sz="1100" b="1" u="sng" dirty="0" smtClean="0">
                <a:latin typeface="Meiryo UI" panose="020B0604030504040204" pitchFamily="50" charset="-128"/>
                <a:ea typeface="Meiryo UI" panose="020B0604030504040204" pitchFamily="50" charset="-128"/>
              </a:rPr>
              <a:t>課題</a:t>
            </a:r>
            <a:r>
              <a:rPr lang="ja-JP" altLang="en-US" sz="1100" b="1" u="sng" dirty="0">
                <a:latin typeface="Meiryo UI" panose="020B0604030504040204" pitchFamily="50" charset="-128"/>
                <a:ea typeface="Meiryo UI" panose="020B0604030504040204" pitchFamily="50" charset="-128"/>
              </a:rPr>
              <a:t>を解決するプレーヤーの存在</a:t>
            </a:r>
            <a:endParaRPr lang="en-US" altLang="ja-JP" sz="1100" b="1"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・企業（大手、</a:t>
            </a:r>
            <a:r>
              <a:rPr lang="ja-JP" altLang="en-US" sz="1100" dirty="0" smtClean="0">
                <a:latin typeface="Meiryo UI" panose="020B0604030504040204" pitchFamily="50" charset="-128"/>
                <a:ea typeface="Meiryo UI" panose="020B0604030504040204" pitchFamily="50" charset="-128"/>
              </a:rPr>
              <a:t>中小）</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集積</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スタートアップ</a:t>
            </a:r>
            <a:r>
              <a:rPr lang="ja-JP" altLang="en-US" sz="1100" dirty="0" smtClean="0">
                <a:latin typeface="Meiryo UI" panose="020B0604030504040204" pitchFamily="50" charset="-128"/>
                <a:ea typeface="Meiryo UI" panose="020B0604030504040204" pitchFamily="50" charset="-128"/>
              </a:rPr>
              <a:t>・外資系企業の参入環境整備</a:t>
            </a: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大学・研究機関等の</a:t>
            </a:r>
            <a:r>
              <a:rPr lang="ja-JP" altLang="en-US" sz="1100" dirty="0" smtClean="0">
                <a:latin typeface="Meiryo UI" panose="020B0604030504040204" pitchFamily="50" charset="-128"/>
                <a:ea typeface="Meiryo UI" panose="020B0604030504040204" pitchFamily="50" charset="-128"/>
              </a:rPr>
              <a:t>アカデミア</a:t>
            </a:r>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・市民・団体等のシビックテック</a:t>
            </a:r>
          </a:p>
          <a:p>
            <a:pPr>
              <a:spcBef>
                <a:spcPts val="600"/>
              </a:spcBef>
            </a:pPr>
            <a:r>
              <a:rPr lang="ja-JP" altLang="en-US" sz="1100" b="1" u="sng" dirty="0" smtClean="0">
                <a:latin typeface="Meiryo UI" panose="020B0604030504040204" pitchFamily="50" charset="-128"/>
                <a:ea typeface="Meiryo UI" panose="020B0604030504040204" pitchFamily="50" charset="-128"/>
              </a:rPr>
              <a:t>世界の先進事例に</a:t>
            </a:r>
            <a:r>
              <a:rPr lang="ja-JP" altLang="en-US" sz="1100" b="1" u="sng" dirty="0">
                <a:latin typeface="Meiryo UI" panose="020B0604030504040204" pitchFamily="50" charset="-128"/>
                <a:ea typeface="Meiryo UI" panose="020B0604030504040204" pitchFamily="50" charset="-128"/>
              </a:rPr>
              <a:t>学び、住民</a:t>
            </a:r>
            <a:r>
              <a:rPr lang="ja-JP" altLang="en-US" sz="1100" b="1" u="sng" dirty="0" smtClean="0">
                <a:latin typeface="Meiryo UI" panose="020B0604030504040204" pitchFamily="50" charset="-128"/>
                <a:ea typeface="Meiryo UI" panose="020B0604030504040204" pitchFamily="50" charset="-128"/>
              </a:rPr>
              <a:t>の</a:t>
            </a:r>
            <a:r>
              <a:rPr lang="ja-JP" altLang="en-US" sz="1100" b="1" u="sng" dirty="0">
                <a:latin typeface="Meiryo UI" panose="020B0604030504040204" pitchFamily="50" charset="-128"/>
                <a:ea typeface="Meiryo UI" panose="020B0604030504040204" pitchFamily="50" charset="-128"/>
              </a:rPr>
              <a:t>生活の</a:t>
            </a:r>
            <a:r>
              <a:rPr lang="ja-JP" altLang="en-US" sz="1100" b="1" u="sng" dirty="0" smtClean="0">
                <a:latin typeface="Meiryo UI" panose="020B0604030504040204" pitchFamily="50" charset="-128"/>
                <a:ea typeface="Meiryo UI" panose="020B0604030504040204" pitchFamily="50" charset="-128"/>
              </a:rPr>
              <a:t>質（</a:t>
            </a:r>
            <a:r>
              <a:rPr lang="en-US" altLang="ja-JP" sz="1100" b="1" u="sng" dirty="0" err="1" smtClean="0">
                <a:latin typeface="Meiryo UI" panose="020B0604030504040204" pitchFamily="50" charset="-128"/>
                <a:ea typeface="Meiryo UI" panose="020B0604030504040204" pitchFamily="50" charset="-128"/>
              </a:rPr>
              <a:t>QoL</a:t>
            </a:r>
            <a:r>
              <a:rPr lang="ja-JP" altLang="en-US" sz="1100" b="1" u="sng" dirty="0" smtClean="0">
                <a:latin typeface="Meiryo UI" panose="020B0604030504040204" pitchFamily="50" charset="-128"/>
                <a:ea typeface="Meiryo UI" panose="020B0604030504040204" pitchFamily="50" charset="-128"/>
              </a:rPr>
              <a:t>）向上</a:t>
            </a:r>
            <a:endParaRPr lang="en-US" altLang="ja-JP" sz="1100" b="1" u="sng" dirty="0" smtClean="0">
              <a:latin typeface="Meiryo UI" panose="020B0604030504040204" pitchFamily="50" charset="-128"/>
              <a:ea typeface="Meiryo UI" panose="020B0604030504040204" pitchFamily="50" charset="-128"/>
            </a:endParaRPr>
          </a:p>
          <a:p>
            <a:r>
              <a:rPr lang="ja-JP" altLang="en-US" sz="1100" b="1" u="sng" dirty="0" smtClean="0">
                <a:latin typeface="Meiryo UI" panose="020B0604030504040204" pitchFamily="50" charset="-128"/>
                <a:ea typeface="Meiryo UI" panose="020B0604030504040204" pitchFamily="50" charset="-128"/>
              </a:rPr>
              <a:t>グローバルな都市間競争に対応</a:t>
            </a:r>
            <a:endParaRPr lang="en-US" altLang="ja-JP" sz="1100" b="1" u="sng"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・世界の都市・地域で先端技術活用の成果</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 先進事例、内外の技術を「ええとこどり」</a:t>
            </a:r>
            <a:endParaRPr lang="en-US" altLang="ja-JP" sz="1100" strike="sngStrike" dirty="0" smtClean="0">
              <a:latin typeface="Meiryo UI" panose="020B0604030504040204" pitchFamily="50" charset="-128"/>
              <a:ea typeface="Meiryo UI" panose="020B0604030504040204" pitchFamily="50" charset="-128"/>
            </a:endParaRPr>
          </a:p>
        </p:txBody>
      </p:sp>
      <p:sp>
        <p:nvSpPr>
          <p:cNvPr id="121" name="正方形/長方形 120"/>
          <p:cNvSpPr/>
          <p:nvPr/>
        </p:nvSpPr>
        <p:spPr>
          <a:xfrm>
            <a:off x="3304520" y="5278797"/>
            <a:ext cx="2772000" cy="2637508"/>
          </a:xfrm>
          <a:prstGeom prst="rect">
            <a:avLst/>
          </a:prstGeom>
        </p:spPr>
        <p:txBody>
          <a:bodyPr wrap="square" lIns="36000" tIns="36000" rIns="36000" bIns="36000">
            <a:spAutoFit/>
          </a:bodyPr>
          <a:lstStyle/>
          <a:p>
            <a:pPr>
              <a:lnSpc>
                <a:spcPts val="1300"/>
              </a:lnSpc>
            </a:pPr>
            <a:r>
              <a:rPr lang="ja-JP" altLang="en-US" sz="1100" b="1" u="sng" dirty="0" smtClean="0">
                <a:latin typeface="Meiryo UI" panose="020B0604030504040204" pitchFamily="50" charset="-128"/>
                <a:ea typeface="Meiryo UI" panose="020B0604030504040204" pitchFamily="50" charset="-128"/>
              </a:rPr>
              <a:t>住民</a:t>
            </a:r>
            <a:r>
              <a:rPr lang="ja-JP" altLang="en-US" sz="1100" b="1" u="sng" dirty="0">
                <a:latin typeface="Meiryo UI" panose="020B0604030504040204" pitchFamily="50" charset="-128"/>
                <a:ea typeface="Meiryo UI" panose="020B0604030504040204" pitchFamily="50" charset="-128"/>
              </a:rPr>
              <a:t>ニーズに</a:t>
            </a:r>
            <a:r>
              <a:rPr lang="ja-JP" altLang="en-US" sz="1100" b="1" u="sng" dirty="0" smtClean="0">
                <a:latin typeface="Meiryo UI" panose="020B0604030504040204" pitchFamily="50" charset="-128"/>
                <a:ea typeface="Meiryo UI" panose="020B0604030504040204" pitchFamily="50" charset="-128"/>
              </a:rPr>
              <a:t>即して行政</a:t>
            </a:r>
            <a:r>
              <a:rPr lang="ja-JP" altLang="en-US" sz="1100" b="1" u="sng" dirty="0">
                <a:latin typeface="Meiryo UI" panose="020B0604030504040204" pitchFamily="50" charset="-128"/>
                <a:ea typeface="Meiryo UI" panose="020B0604030504040204" pitchFamily="50" charset="-128"/>
              </a:rPr>
              <a:t>や地域</a:t>
            </a:r>
            <a:r>
              <a:rPr lang="ja-JP" altLang="en-US" sz="1100" b="1" u="sng" dirty="0" smtClean="0">
                <a:latin typeface="Meiryo UI" panose="020B0604030504040204" pitchFamily="50" charset="-128"/>
                <a:ea typeface="Meiryo UI" panose="020B0604030504040204" pitchFamily="50" charset="-128"/>
              </a:rPr>
              <a:t>の在り方を</a:t>
            </a:r>
            <a:r>
              <a:rPr lang="ja-JP" altLang="en-US" sz="1100" b="1" u="sng" dirty="0">
                <a:latin typeface="Meiryo UI" panose="020B0604030504040204" pitchFamily="50" charset="-128"/>
                <a:ea typeface="Meiryo UI" panose="020B0604030504040204" pitchFamily="50" charset="-128"/>
              </a:rPr>
              <a:t>変える（</a:t>
            </a:r>
            <a:r>
              <a:rPr lang="en-US" altLang="ja-JP" sz="1100" b="1" u="sng" dirty="0" smtClean="0">
                <a:latin typeface="Meiryo UI" panose="020B0604030504040204" pitchFamily="50" charset="-128"/>
                <a:ea typeface="Meiryo UI" panose="020B0604030504040204" pitchFamily="50" charset="-128"/>
              </a:rPr>
              <a:t>DX</a:t>
            </a:r>
            <a:r>
              <a:rPr lang="en-US" altLang="ja-JP" sz="700" b="1" u="sng" dirty="0" smtClean="0">
                <a:latin typeface="Meiryo UI" panose="020B0604030504040204" pitchFamily="50" charset="-128"/>
                <a:ea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rPr>
              <a:t>）</a:t>
            </a:r>
            <a:endParaRPr lang="en-US" altLang="ja-JP" sz="1100" b="1" u="sng"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・地域の課題解決につながるよう、地域の多様</a:t>
            </a:r>
            <a:endParaRPr lang="en-US" altLang="ja-JP" sz="1100" dirty="0" smtClean="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な主体との協働を重視</a:t>
            </a:r>
            <a:endParaRPr lang="en-US" altLang="ja-JP" sz="1100" dirty="0" smtClean="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・役所の業務改革も進める</a:t>
            </a:r>
            <a:endParaRPr lang="en-US" altLang="ja-JP" sz="1100" dirty="0" smtClean="0">
              <a:latin typeface="Meiryo UI" panose="020B0604030504040204" pitchFamily="50" charset="-128"/>
              <a:ea typeface="Meiryo UI" panose="020B0604030504040204" pitchFamily="50" charset="-128"/>
            </a:endParaRP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住民</a:t>
            </a:r>
            <a:r>
              <a:rPr lang="ja-JP" altLang="en-US" sz="1100" b="1" u="sng" dirty="0">
                <a:latin typeface="Meiryo UI" panose="020B0604030504040204" pitchFamily="50" charset="-128"/>
                <a:ea typeface="Meiryo UI" panose="020B0604030504040204" pitchFamily="50" charset="-128"/>
              </a:rPr>
              <a:t>に近い基礎</a:t>
            </a:r>
            <a:r>
              <a:rPr lang="ja-JP" altLang="en-US" sz="1100" b="1" u="sng" dirty="0" smtClean="0">
                <a:latin typeface="Meiryo UI" panose="020B0604030504040204" pitchFamily="50" charset="-128"/>
                <a:ea typeface="Meiryo UI" panose="020B0604030504040204" pitchFamily="50" charset="-128"/>
              </a:rPr>
              <a:t>自治体としっかり連携</a:t>
            </a:r>
            <a:endParaRPr lang="en-US" altLang="ja-JP" sz="1100" b="1" u="sng" dirty="0">
              <a:latin typeface="Meiryo UI" panose="020B0604030504040204" pitchFamily="50" charset="-128"/>
              <a:ea typeface="Meiryo UI" panose="020B0604030504040204" pitchFamily="50" charset="-128"/>
            </a:endParaRPr>
          </a:p>
          <a:p>
            <a:pPr marL="174625" indent="-174625">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・大阪府と大阪市の取組だけ</a:t>
            </a:r>
            <a:r>
              <a:rPr lang="ja-JP" altLang="en-US" sz="1100" dirty="0">
                <a:latin typeface="Meiryo UI" panose="020B0604030504040204" pitchFamily="50" charset="-128"/>
                <a:ea typeface="Meiryo UI" panose="020B0604030504040204" pitchFamily="50" charset="-128"/>
              </a:rPr>
              <a:t>でなく</a:t>
            </a:r>
            <a:r>
              <a:rPr lang="ja-JP" altLang="en-US" sz="1100" dirty="0" smtClean="0">
                <a:latin typeface="Meiryo UI" panose="020B0604030504040204" pitchFamily="50" charset="-128"/>
                <a:ea typeface="Meiryo UI" panose="020B0604030504040204" pitchFamily="50" charset="-128"/>
              </a:rPr>
              <a:t>、市町村の取組を積極的にサポート</a:t>
            </a:r>
            <a:endParaRPr lang="en-US" altLang="ja-JP" sz="1100" dirty="0" smtClean="0">
              <a:latin typeface="Meiryo UI" panose="020B0604030504040204" pitchFamily="50" charset="-128"/>
              <a:ea typeface="Meiryo UI" panose="020B0604030504040204" pitchFamily="50" charset="-128"/>
            </a:endParaRP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地域課題を抱える市町村と、課題解決できる民間企業をマッチング</a:t>
            </a:r>
          </a:p>
          <a:p>
            <a:pPr>
              <a:lnSpc>
                <a:spcPts val="1300"/>
              </a:lnSpc>
            </a:pPr>
            <a:r>
              <a:rPr lang="ja-JP" altLang="en-US" sz="1100" dirty="0" smtClean="0">
                <a:latin typeface="Meiryo UI" panose="020B0604030504040204" pitchFamily="50" charset="-128"/>
                <a:ea typeface="Meiryo UI" panose="020B0604030504040204" pitchFamily="50" charset="-128"/>
              </a:rPr>
              <a:t>　・先端技術を有する企業との対話</a:t>
            </a:r>
          </a:p>
          <a:p>
            <a:pPr>
              <a:lnSpc>
                <a:spcPts val="1300"/>
              </a:lnSpc>
            </a:pPr>
            <a:r>
              <a:rPr lang="ja-JP" altLang="en-US" sz="1100" dirty="0" smtClean="0">
                <a:latin typeface="Meiryo UI" panose="020B0604030504040204" pitchFamily="50" charset="-128"/>
                <a:ea typeface="Meiryo UI" panose="020B0604030504040204" pitchFamily="50" charset="-128"/>
              </a:rPr>
              <a:t>　・持続的な担い手となる地元企業との連携</a:t>
            </a: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・マッチング</a:t>
            </a:r>
            <a:r>
              <a:rPr lang="ja-JP" altLang="en-US" sz="1100" dirty="0">
                <a:latin typeface="Meiryo UI" panose="020B0604030504040204" pitchFamily="50" charset="-128"/>
                <a:ea typeface="Meiryo UI" panose="020B0604030504040204" pitchFamily="50" charset="-128"/>
              </a:rPr>
              <a:t>の仕組み</a:t>
            </a:r>
            <a:r>
              <a:rPr lang="ja-JP" altLang="en-US" sz="1100" dirty="0" smtClean="0">
                <a:latin typeface="Meiryo UI" panose="020B0604030504040204" pitchFamily="50" charset="-128"/>
                <a:ea typeface="Meiryo UI" panose="020B0604030504040204" pitchFamily="50" charset="-128"/>
              </a:rPr>
              <a:t>構築</a:t>
            </a: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ダッシュボードと</a:t>
            </a:r>
            <a:r>
              <a:rPr lang="en-US" altLang="ja-JP" sz="1100" b="1" u="sng" dirty="0" smtClean="0">
                <a:latin typeface="Meiryo UI" panose="020B0604030504040204" pitchFamily="50" charset="-128"/>
                <a:ea typeface="Meiryo UI" panose="020B0604030504040204" pitchFamily="50" charset="-128"/>
              </a:rPr>
              <a:t>KPI</a:t>
            </a:r>
            <a:r>
              <a:rPr lang="ja-JP" altLang="en-US" sz="1100" b="1" u="sng" dirty="0" smtClean="0">
                <a:latin typeface="Meiryo UI" panose="020B0604030504040204" pitchFamily="50" charset="-128"/>
                <a:ea typeface="Meiryo UI" panose="020B0604030504040204" pitchFamily="50" charset="-128"/>
              </a:rPr>
              <a:t>で進捗を見える化</a:t>
            </a:r>
            <a:endParaRPr lang="en-US" altLang="ja-JP" sz="1100" b="1" u="sng" dirty="0">
              <a:latin typeface="Meiryo UI" panose="020B0604030504040204" pitchFamily="50" charset="-128"/>
              <a:ea typeface="Meiryo UI" panose="020B0604030504040204" pitchFamily="50" charset="-128"/>
            </a:endParaRPr>
          </a:p>
        </p:txBody>
      </p:sp>
      <p:sp>
        <p:nvSpPr>
          <p:cNvPr id="122" name="角丸四角形 121"/>
          <p:cNvSpPr/>
          <p:nvPr/>
        </p:nvSpPr>
        <p:spPr>
          <a:xfrm>
            <a:off x="3092430" y="4443252"/>
            <a:ext cx="3060000" cy="3456852"/>
          </a:xfrm>
          <a:prstGeom prst="roundRect">
            <a:avLst>
              <a:gd name="adj" fmla="val 8658"/>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23" name="正方形/長方形 122"/>
          <p:cNvSpPr/>
          <p:nvPr/>
        </p:nvSpPr>
        <p:spPr>
          <a:xfrm>
            <a:off x="3232500" y="4391378"/>
            <a:ext cx="2818966"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どのよう</a:t>
            </a:r>
            <a:r>
              <a:rPr lang="ja-JP" altLang="en-US" sz="1400" b="1" dirty="0" smtClean="0">
                <a:solidFill>
                  <a:schemeClr val="tx1"/>
                </a:solidFill>
                <a:latin typeface="Meiryo UI" panose="020B0604030504040204" pitchFamily="50" charset="-128"/>
                <a:ea typeface="Meiryo UI" panose="020B0604030504040204" pitchFamily="50" charset="-128"/>
              </a:rPr>
              <a:t>に取り組むか</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4" name="正方形/長方形 123"/>
          <p:cNvSpPr/>
          <p:nvPr/>
        </p:nvSpPr>
        <p:spPr>
          <a:xfrm>
            <a:off x="6407950" y="659326"/>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nchor="ctr">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戦略テーマ</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5" name="正方形/長方形 124">
            <a:extLst>
              <a:ext uri="{FF2B5EF4-FFF2-40B4-BE49-F238E27FC236}">
                <a16:creationId xmlns:a16="http://schemas.microsoft.com/office/drawing/2014/main" id="{BB4C5A71-B52A-4150-9AEB-96760F8651C5}"/>
              </a:ext>
            </a:extLst>
          </p:cNvPr>
          <p:cNvSpPr/>
          <p:nvPr/>
        </p:nvSpPr>
        <p:spPr>
          <a:xfrm>
            <a:off x="6341277" y="5514991"/>
            <a:ext cx="5054048" cy="310241"/>
          </a:xfrm>
          <a:prstGeom prst="rect">
            <a:avLst/>
          </a:prstGeom>
          <a:noFill/>
        </p:spPr>
        <p:txBody>
          <a:bodyPr wrap="square" lIns="128016" tIns="64008" rIns="128016" bIns="64008">
            <a:noAutofit/>
          </a:bodyPr>
          <a:lstStyle/>
          <a:p>
            <a:r>
              <a:rPr lang="ja-JP" altLang="en-US" sz="1200" b="1" spc="-140" dirty="0">
                <a:latin typeface="Meiryo UI" panose="020B0604030504040204" pitchFamily="50" charset="-128"/>
                <a:ea typeface="Meiryo UI" panose="020B0604030504040204" pitchFamily="50" charset="-128"/>
              </a:rPr>
              <a:t>○スマートシティを支えるデータとインフラの</a:t>
            </a:r>
            <a:r>
              <a:rPr lang="ja-JP" altLang="en-US" sz="1200" b="1" spc="-140" dirty="0" smtClean="0">
                <a:latin typeface="Meiryo UI" panose="020B0604030504040204" pitchFamily="50" charset="-128"/>
                <a:ea typeface="Meiryo UI" panose="020B0604030504040204" pitchFamily="50" charset="-128"/>
              </a:rPr>
              <a:t>整備（</a:t>
            </a:r>
            <a:r>
              <a:rPr lang="ja-JP" altLang="en-US" sz="1200" b="1" spc="-140" dirty="0">
                <a:latin typeface="Meiryo UI" panose="020B0604030504040204" pitchFamily="50" charset="-128"/>
                <a:ea typeface="Meiryo UI" panose="020B0604030504040204" pitchFamily="50" charset="-128"/>
              </a:rPr>
              <a:t>戦略推進の土台づくり）</a:t>
            </a:r>
          </a:p>
        </p:txBody>
      </p:sp>
      <p:sp>
        <p:nvSpPr>
          <p:cNvPr id="127" name="正方形/長方形 126"/>
          <p:cNvSpPr/>
          <p:nvPr/>
        </p:nvSpPr>
        <p:spPr>
          <a:xfrm>
            <a:off x="6396859" y="6724152"/>
            <a:ext cx="1800000"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推進体制</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30" name="正方形/長方形 129"/>
          <p:cNvSpPr/>
          <p:nvPr/>
        </p:nvSpPr>
        <p:spPr>
          <a:xfrm>
            <a:off x="1512291" y="8971979"/>
            <a:ext cx="2677572"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31" name="円/楕円 4"/>
          <p:cNvSpPr/>
          <p:nvPr/>
        </p:nvSpPr>
        <p:spPr>
          <a:xfrm>
            <a:off x="9578179" y="8407518"/>
            <a:ext cx="1096907" cy="4154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2" name="正方形/長方形 131"/>
          <p:cNvSpPr/>
          <p:nvPr/>
        </p:nvSpPr>
        <p:spPr>
          <a:xfrm>
            <a:off x="4477077" y="8951077"/>
            <a:ext cx="2442337" cy="577081"/>
          </a:xfrm>
          <a:prstGeom prst="rect">
            <a:avLst/>
          </a:prstGeom>
        </p:spPr>
        <p:txBody>
          <a:bodyPr wrap="square">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2</a:t>
            </a:r>
            <a:r>
              <a:rPr lang="ja-JP" altLang="en-US" sz="1050" b="1" dirty="0" smtClean="0">
                <a:latin typeface="Meiryo UI" panose="020B0604030504040204" pitchFamily="50" charset="-128"/>
                <a:ea typeface="Meiryo UI" panose="020B0604030504040204" pitchFamily="50" charset="-128"/>
              </a:rPr>
              <a:t>フェーズ　</a:t>
            </a:r>
            <a:r>
              <a:rPr lang="en-US" altLang="ja-JP" sz="1050" b="1" dirty="0" smtClean="0">
                <a:latin typeface="Meiryo UI" panose="020B0604030504040204" pitchFamily="50" charset="-128"/>
                <a:ea typeface="Meiryo UI" panose="020B0604030504040204" pitchFamily="50" charset="-128"/>
              </a:rPr>
              <a:t>-2023</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地域</a:t>
            </a:r>
            <a:r>
              <a:rPr lang="ja-JP" altLang="en-US" sz="1050" b="1" dirty="0" smtClean="0">
                <a:latin typeface="Meiryo UI" panose="020B0604030504040204" pitchFamily="50" charset="-128"/>
                <a:ea typeface="Meiryo UI" panose="020B0604030504040204" pitchFamily="50" charset="-128"/>
              </a:rPr>
              <a:t>・企業</a:t>
            </a:r>
            <a:r>
              <a:rPr lang="en-US" altLang="ja-JP" sz="1050" b="1" dirty="0" smtClean="0">
                <a:latin typeface="Meiryo UI" panose="020B0604030504040204" pitchFamily="50" charset="-128"/>
                <a:ea typeface="Meiryo UI" panose="020B0604030504040204" pitchFamily="50" charset="-128"/>
              </a:rPr>
              <a:t>DX</a:t>
            </a:r>
            <a:r>
              <a:rPr lang="ja-JP" altLang="en-US" sz="1050" b="1" dirty="0" smtClean="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実証実験を</a:t>
            </a:r>
            <a:r>
              <a:rPr lang="ja-JP" altLang="en-US" sz="1050" b="1" dirty="0" smtClean="0">
                <a:latin typeface="Meiryo UI" panose="020B0604030504040204" pitchFamily="50" charset="-128"/>
                <a:ea typeface="Meiryo UI" panose="020B0604030504040204" pitchFamily="50" charset="-128"/>
              </a:rPr>
              <a:t>通じて先行</a:t>
            </a:r>
            <a:r>
              <a:rPr lang="ja-JP" altLang="en-US" sz="1050" b="1" dirty="0">
                <a:latin typeface="Meiryo UI" panose="020B0604030504040204" pitchFamily="50" charset="-128"/>
                <a:ea typeface="Meiryo UI" panose="020B0604030504040204" pitchFamily="50" charset="-128"/>
              </a:rPr>
              <a:t>事例蓄積</a:t>
            </a:r>
          </a:p>
        </p:txBody>
      </p:sp>
      <p:sp>
        <p:nvSpPr>
          <p:cNvPr id="133" name="ホームベース 132"/>
          <p:cNvSpPr/>
          <p:nvPr/>
        </p:nvSpPr>
        <p:spPr>
          <a:xfrm>
            <a:off x="1529894" y="8558438"/>
            <a:ext cx="7957194" cy="298632"/>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4" name="正方形/長方形 133"/>
          <p:cNvSpPr/>
          <p:nvPr/>
        </p:nvSpPr>
        <p:spPr>
          <a:xfrm>
            <a:off x="1544634" y="8960892"/>
            <a:ext cx="2752748" cy="557451"/>
          </a:xfrm>
          <a:prstGeom prst="rect">
            <a:avLst/>
          </a:prstGeom>
        </p:spPr>
        <p:txBody>
          <a:bodyPr wrap="square" lIns="36000" tIns="36000" rIns="36000" bIns="36000">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1</a:t>
            </a:r>
            <a:r>
              <a:rPr lang="ja-JP" altLang="en-US" sz="1050" b="1" dirty="0" smtClean="0">
                <a:latin typeface="Meiryo UI" panose="020B0604030504040204" pitchFamily="50" charset="-128"/>
                <a:ea typeface="Meiryo UI" panose="020B0604030504040204" pitchFamily="50" charset="-128"/>
              </a:rPr>
              <a:t>フェーズ　</a:t>
            </a:r>
            <a:r>
              <a:rPr lang="en-US" altLang="ja-JP" sz="1050" b="1" dirty="0" smtClean="0">
                <a:latin typeface="Meiryo UI" panose="020B0604030504040204" pitchFamily="50" charset="-128"/>
                <a:ea typeface="Meiryo UI" panose="020B0604030504040204" pitchFamily="50" charset="-128"/>
              </a:rPr>
              <a:t>-2021</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＜行政</a:t>
            </a:r>
            <a:r>
              <a:rPr lang="en-US" altLang="ja-JP" sz="1050" b="1" dirty="0">
                <a:latin typeface="Meiryo UI" panose="020B0604030504040204" pitchFamily="50" charset="-128"/>
                <a:ea typeface="Meiryo UI" panose="020B0604030504040204" pitchFamily="50" charset="-128"/>
              </a:rPr>
              <a:t>DX</a:t>
            </a:r>
            <a:r>
              <a:rPr lang="ja-JP" altLang="en-US" sz="1050" b="1" dirty="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行政サービスなどすぐにできることから実践</a:t>
            </a:r>
            <a:endParaRPr lang="ja-JP" altLang="en-US" sz="1050" b="1" dirty="0">
              <a:latin typeface="Meiryo UI" panose="020B0604030504040204" pitchFamily="50" charset="-128"/>
              <a:ea typeface="Meiryo UI" panose="020B0604030504040204" pitchFamily="50" charset="-128"/>
            </a:endParaRPr>
          </a:p>
        </p:txBody>
      </p:sp>
      <p:sp>
        <p:nvSpPr>
          <p:cNvPr id="135" name="正方形/長方形 134"/>
          <p:cNvSpPr/>
          <p:nvPr/>
        </p:nvSpPr>
        <p:spPr>
          <a:xfrm>
            <a:off x="9731829" y="9033989"/>
            <a:ext cx="1006578" cy="411257"/>
          </a:xfrm>
          <a:prstGeom prst="rect">
            <a:avLst/>
          </a:prstGeom>
        </p:spPr>
        <p:txBody>
          <a:bodyPr wrap="square" lIns="36000" tIns="36000" rIns="36000" bIns="36000">
            <a:spAutoFit/>
          </a:bodyPr>
          <a:lstStyle/>
          <a:p>
            <a:pPr algn="ctr"/>
            <a:r>
              <a:rPr lang="ja-JP" altLang="en-US" sz="1100" b="1" dirty="0">
                <a:latin typeface="Meiryo UI" panose="020B0604030504040204" pitchFamily="50" charset="-128"/>
                <a:ea typeface="Meiryo UI" panose="020B0604030504040204" pitchFamily="50" charset="-128"/>
              </a:rPr>
              <a:t>スマートシティ</a:t>
            </a:r>
            <a:r>
              <a:rPr lang="ja-JP" altLang="en-US" sz="1100" b="1" dirty="0" smtClean="0">
                <a:latin typeface="Meiryo UI" panose="020B0604030504040204" pitchFamily="50" charset="-128"/>
                <a:ea typeface="Meiryo UI" panose="020B0604030504040204" pitchFamily="50" charset="-128"/>
              </a:rPr>
              <a:t>の</a:t>
            </a:r>
            <a:endParaRPr lang="en-US" altLang="ja-JP" sz="1100" b="1" dirty="0" smtClean="0">
              <a:latin typeface="Meiryo UI" panose="020B0604030504040204" pitchFamily="50" charset="-128"/>
              <a:ea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rPr>
              <a:t>基盤を確立</a:t>
            </a:r>
            <a:endParaRPr lang="ja-JP" altLang="en-US" sz="1100" b="1" dirty="0">
              <a:latin typeface="Meiryo UI" panose="020B0604030504040204" pitchFamily="50" charset="-128"/>
              <a:ea typeface="Meiryo UI" panose="020B0604030504040204" pitchFamily="50" charset="-128"/>
            </a:endParaRPr>
          </a:p>
        </p:txBody>
      </p:sp>
      <p:sp>
        <p:nvSpPr>
          <p:cNvPr id="136" name="正方形/長方形 135"/>
          <p:cNvSpPr/>
          <p:nvPr/>
        </p:nvSpPr>
        <p:spPr>
          <a:xfrm>
            <a:off x="1580530" y="8586764"/>
            <a:ext cx="6341637" cy="241980"/>
          </a:xfrm>
          <a:prstGeom prst="rect">
            <a:avLst/>
          </a:prstGeom>
        </p:spPr>
        <p:txBody>
          <a:bodyPr wrap="square" lIns="36000" tIns="36000" rIns="36000" bIns="36000">
            <a:spAutoFit/>
          </a:bodyPr>
          <a:lstStyle/>
          <a:p>
            <a:r>
              <a:rPr lang="ja-JP" altLang="en-US" sz="1100" b="1" dirty="0">
                <a:latin typeface="Meiryo UI" panose="020B0604030504040204" pitchFamily="50" charset="-128"/>
                <a:ea typeface="Meiryo UI" panose="020B0604030504040204" pitchFamily="50" charset="-128"/>
              </a:rPr>
              <a:t>企業・アカデミアによる研究開発・実証実験等</a:t>
            </a:r>
            <a:r>
              <a:rPr lang="ja-JP" altLang="en-US" sz="1100" b="1" dirty="0" smtClean="0">
                <a:latin typeface="Meiryo UI" panose="020B0604030504040204" pitchFamily="50" charset="-128"/>
                <a:ea typeface="Meiryo UI" panose="020B0604030504040204" pitchFamily="50" charset="-128"/>
              </a:rPr>
              <a:t>を大胆</a:t>
            </a:r>
            <a:r>
              <a:rPr lang="ja-JP" altLang="en-US" sz="1100" b="1" dirty="0">
                <a:latin typeface="Meiryo UI" panose="020B0604030504040204" pitchFamily="50" charset="-128"/>
                <a:ea typeface="Meiryo UI" panose="020B0604030504040204" pitchFamily="50" charset="-128"/>
              </a:rPr>
              <a:t>な規制緩和で加速度的に推進</a:t>
            </a:r>
          </a:p>
        </p:txBody>
      </p:sp>
      <p:sp>
        <p:nvSpPr>
          <p:cNvPr id="137" name="ホームベース 136"/>
          <p:cNvSpPr/>
          <p:nvPr/>
        </p:nvSpPr>
        <p:spPr>
          <a:xfrm>
            <a:off x="10777691" y="8538634"/>
            <a:ext cx="1190678" cy="338241"/>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solidFill>
                <a:schemeClr val="tx1"/>
              </a:solidFill>
            </a:endParaRPr>
          </a:p>
        </p:txBody>
      </p:sp>
      <p:sp>
        <p:nvSpPr>
          <p:cNvPr id="138" name="正方形/長方形 137"/>
          <p:cNvSpPr/>
          <p:nvPr/>
        </p:nvSpPr>
        <p:spPr>
          <a:xfrm>
            <a:off x="10805423" y="8569255"/>
            <a:ext cx="1265551"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実用化へ</a:t>
            </a:r>
            <a:endParaRPr lang="ja-JP" altLang="en-US" sz="1200" dirty="0">
              <a:latin typeface="Meiryo UI" panose="020B0604030504040204" pitchFamily="50" charset="-128"/>
              <a:ea typeface="Meiryo UI" panose="020B0604030504040204" pitchFamily="50" charset="-128"/>
            </a:endParaRPr>
          </a:p>
        </p:txBody>
      </p:sp>
      <p:sp>
        <p:nvSpPr>
          <p:cNvPr id="139" name="ホームベース 138"/>
          <p:cNvSpPr/>
          <p:nvPr/>
        </p:nvSpPr>
        <p:spPr>
          <a:xfrm>
            <a:off x="10750358" y="8987617"/>
            <a:ext cx="1942666" cy="504000"/>
          </a:xfrm>
          <a:prstGeom prst="homePlate">
            <a:avLst>
              <a:gd name="adj" fmla="val 2348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0" name="正方形/長方形 139"/>
          <p:cNvSpPr/>
          <p:nvPr/>
        </p:nvSpPr>
        <p:spPr>
          <a:xfrm>
            <a:off x="10707556" y="9044291"/>
            <a:ext cx="2303257" cy="415498"/>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rPr>
              <a:t>万博のレガシー</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最先端技術の実装を大阪が先導</a:t>
            </a:r>
            <a:endParaRPr lang="ja-JP" altLang="en-US" sz="1050" dirty="0">
              <a:latin typeface="Meiryo UI" panose="020B0604030504040204" pitchFamily="50" charset="-128"/>
              <a:ea typeface="Meiryo UI" panose="020B0604030504040204" pitchFamily="50" charset="-128"/>
            </a:endParaRPr>
          </a:p>
        </p:txBody>
      </p:sp>
      <p:sp>
        <p:nvSpPr>
          <p:cNvPr id="141" name="山形 140"/>
          <p:cNvSpPr/>
          <p:nvPr/>
        </p:nvSpPr>
        <p:spPr>
          <a:xfrm>
            <a:off x="4263321"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2" name="山形 141"/>
          <p:cNvSpPr/>
          <p:nvPr/>
        </p:nvSpPr>
        <p:spPr>
          <a:xfrm>
            <a:off x="6860854"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3" name="山形 142"/>
          <p:cNvSpPr/>
          <p:nvPr/>
        </p:nvSpPr>
        <p:spPr>
          <a:xfrm>
            <a:off x="9563697"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4" name="正方形/長方形 143">
            <a:extLst>
              <a:ext uri="{FF2B5EF4-FFF2-40B4-BE49-F238E27FC236}">
                <a16:creationId xmlns:a16="http://schemas.microsoft.com/office/drawing/2014/main" id="{8059E936-FF09-407F-9450-B6081EAE1CC9}"/>
              </a:ext>
            </a:extLst>
          </p:cNvPr>
          <p:cNvSpPr/>
          <p:nvPr/>
        </p:nvSpPr>
        <p:spPr>
          <a:xfrm>
            <a:off x="9522829" y="8393183"/>
            <a:ext cx="1184727" cy="415498"/>
          </a:xfrm>
          <a:prstGeom prst="rect">
            <a:avLst/>
          </a:prstGeom>
        </p:spPr>
        <p:txBody>
          <a:bodyPr wrap="square">
            <a:spAutoFit/>
          </a:bodyPr>
          <a:lstStyle/>
          <a:p>
            <a:pPr algn="ctr"/>
            <a:r>
              <a:rPr lang="en-US" altLang="ja-JP" sz="1050" b="1" dirty="0">
                <a:latin typeface="Meiryo UI" panose="020B0604030504040204" pitchFamily="50" charset="-128"/>
                <a:ea typeface="Meiryo UI" panose="020B0604030504040204" pitchFamily="50" charset="-128"/>
              </a:rPr>
              <a:t>2025</a:t>
            </a:r>
            <a:r>
              <a:rPr lang="ja-JP" altLang="en-US" sz="1050" b="1" dirty="0">
                <a:latin typeface="Meiryo UI" panose="020B0604030504040204" pitchFamily="50" charset="-128"/>
                <a:ea typeface="Meiryo UI" panose="020B0604030504040204" pitchFamily="50" charset="-128"/>
              </a:rPr>
              <a:t>年</a:t>
            </a:r>
            <a:endParaRPr lang="en-US" altLang="ja-JP" sz="1050" b="1" dirty="0">
              <a:latin typeface="Meiryo UI" panose="020B0604030504040204" pitchFamily="50" charset="-128"/>
              <a:ea typeface="Meiryo UI" panose="020B0604030504040204" pitchFamily="50" charset="-128"/>
            </a:endParaRPr>
          </a:p>
          <a:p>
            <a:pPr algn="ctr"/>
            <a:r>
              <a:rPr lang="ja-JP" altLang="en-US" sz="1050" b="1" dirty="0">
                <a:latin typeface="Meiryo UI" panose="020B0604030504040204" pitchFamily="50" charset="-128"/>
                <a:ea typeface="Meiryo UI" panose="020B0604030504040204" pitchFamily="50" charset="-128"/>
              </a:rPr>
              <a:t>大阪・関西万博</a:t>
            </a:r>
            <a:endParaRPr lang="en-US" altLang="ja-JP" sz="1050" b="1" dirty="0">
              <a:latin typeface="Meiryo UI" panose="020B0604030504040204" pitchFamily="50" charset="-128"/>
              <a:ea typeface="Meiryo UI" panose="020B0604030504040204" pitchFamily="50" charset="-128"/>
            </a:endParaRPr>
          </a:p>
        </p:txBody>
      </p:sp>
      <p:sp>
        <p:nvSpPr>
          <p:cNvPr id="145" name="矢印: 右カーブ 11">
            <a:extLst>
              <a:ext uri="{FF2B5EF4-FFF2-40B4-BE49-F238E27FC236}">
                <a16:creationId xmlns:a16="http://schemas.microsoft.com/office/drawing/2014/main" id="{A8767D39-C81B-4658-AFBF-D076D23F64B3}"/>
              </a:ext>
            </a:extLst>
          </p:cNvPr>
          <p:cNvSpPr/>
          <p:nvPr/>
        </p:nvSpPr>
        <p:spPr>
          <a:xfrm flipH="1">
            <a:off x="110288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8" name="正方形/長方形 147"/>
          <p:cNvSpPr/>
          <p:nvPr/>
        </p:nvSpPr>
        <p:spPr>
          <a:xfrm>
            <a:off x="272583" y="8486737"/>
            <a:ext cx="1206638" cy="442035"/>
          </a:xfrm>
          <a:prstGeom prst="rect">
            <a:avLst/>
          </a:prstGeom>
        </p:spPr>
        <p:txBody>
          <a:bodyPr wrap="square" lIns="36000" tIns="36000" rIns="36000" bIns="36000">
            <a:spAutoFit/>
          </a:bodyPr>
          <a:lstStyle/>
          <a:p>
            <a:pPr algn="ctr"/>
            <a:r>
              <a:rPr lang="ja-JP" altLang="en-US" sz="1200" dirty="0">
                <a:latin typeface="Meiryo UI" panose="020B0604030504040204" pitchFamily="50" charset="-128"/>
                <a:ea typeface="Meiryo UI" panose="020B0604030504040204" pitchFamily="50" charset="-128"/>
              </a:rPr>
              <a:t>未来社会の</a:t>
            </a:r>
            <a:endParaRPr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実験場</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夢洲</a:t>
            </a:r>
            <a:r>
              <a:rPr lang="en-US" altLang="ja-JP" sz="1200" dirty="0">
                <a:latin typeface="Meiryo UI" panose="020B0604030504040204" pitchFamily="50" charset="-128"/>
                <a:ea typeface="Meiryo UI" panose="020B0604030504040204" pitchFamily="50" charset="-128"/>
              </a:rPr>
              <a:t>)</a:t>
            </a:r>
          </a:p>
        </p:txBody>
      </p:sp>
      <p:sp>
        <p:nvSpPr>
          <p:cNvPr id="149" name="正方形/長方形 148"/>
          <p:cNvSpPr/>
          <p:nvPr/>
        </p:nvSpPr>
        <p:spPr>
          <a:xfrm>
            <a:off x="326796" y="9018600"/>
            <a:ext cx="1090887" cy="442035"/>
          </a:xfrm>
          <a:prstGeom prst="rect">
            <a:avLst/>
          </a:prstGeom>
        </p:spPr>
        <p:txBody>
          <a:bodyPr wrap="square" lIns="36000" tIns="36000" rIns="36000" bIns="36000">
            <a:spAutoFit/>
          </a:bodyPr>
          <a:lstStyle/>
          <a:p>
            <a:pPr algn="ctr"/>
            <a:r>
              <a:rPr lang="ja-JP" altLang="en-US" sz="1200" dirty="0">
                <a:latin typeface="Meiryo UI" panose="020B0604030504040204" pitchFamily="50" charset="-128"/>
                <a:ea typeface="Meiryo UI" panose="020B0604030504040204" pitchFamily="50" charset="-128"/>
              </a:rPr>
              <a:t>スマートシティ</a:t>
            </a:r>
            <a:endParaRPr lang="en-US" altLang="ja-JP" sz="1200" dirty="0">
              <a:latin typeface="Meiryo UI" panose="020B0604030504040204" pitchFamily="50" charset="-128"/>
              <a:ea typeface="Meiryo UI" panose="020B0604030504040204" pitchFamily="50" charset="-128"/>
            </a:endParaRPr>
          </a:p>
          <a:p>
            <a:pPr algn="ct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大阪全体</a:t>
            </a:r>
            <a:r>
              <a:rPr lang="en-US" altLang="ja-JP" sz="1200" dirty="0">
                <a:latin typeface="Meiryo UI" panose="020B0604030504040204" pitchFamily="50" charset="-128"/>
                <a:ea typeface="Meiryo UI" panose="020B0604030504040204" pitchFamily="50" charset="-128"/>
              </a:rPr>
              <a:t>)</a:t>
            </a:r>
          </a:p>
        </p:txBody>
      </p:sp>
      <p:sp>
        <p:nvSpPr>
          <p:cNvPr id="150" name="正方形/長方形 149"/>
          <p:cNvSpPr/>
          <p:nvPr/>
        </p:nvSpPr>
        <p:spPr>
          <a:xfrm>
            <a:off x="9487088" y="8775821"/>
            <a:ext cx="1299026" cy="234286"/>
          </a:xfrm>
          <a:prstGeom prst="rect">
            <a:avLst/>
          </a:prstGeom>
        </p:spPr>
        <p:txBody>
          <a:bodyPr wrap="square" lIns="36000" tIns="36000" rIns="36000" bIns="36000">
            <a:spAutoFit/>
          </a:bodyPr>
          <a:lstStyle/>
          <a:p>
            <a:pPr algn="ctr"/>
            <a:r>
              <a:rPr lang="ja-JP" altLang="en-US" sz="1050" dirty="0" smtClean="0">
                <a:latin typeface="Meiryo UI" panose="020B0604030504040204" pitchFamily="50" charset="-128"/>
                <a:ea typeface="Meiryo UI" panose="020B0604030504040204" pitchFamily="50" charset="-128"/>
              </a:rPr>
              <a:t>デモンストレーション</a:t>
            </a:r>
            <a:endParaRPr lang="ja-JP" altLang="en-US" sz="1050" dirty="0">
              <a:latin typeface="Meiryo UI" panose="020B0604030504040204" pitchFamily="50" charset="-128"/>
              <a:ea typeface="Meiryo UI" panose="020B0604030504040204" pitchFamily="50" charset="-128"/>
            </a:endParaRPr>
          </a:p>
        </p:txBody>
      </p:sp>
      <p:sp>
        <p:nvSpPr>
          <p:cNvPr id="152" name="正方形/長方形 151"/>
          <p:cNvSpPr/>
          <p:nvPr/>
        </p:nvSpPr>
        <p:spPr>
          <a:xfrm>
            <a:off x="7076398" y="8960892"/>
            <a:ext cx="2602952" cy="557451"/>
          </a:xfrm>
          <a:prstGeom prst="rect">
            <a:avLst/>
          </a:prstGeom>
        </p:spPr>
        <p:txBody>
          <a:bodyPr wrap="square" lIns="36000" tIns="36000" rIns="36000" bIns="36000">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3</a:t>
            </a:r>
            <a:r>
              <a:rPr lang="ja-JP" altLang="en-US" sz="1050" b="1" dirty="0" smtClean="0">
                <a:latin typeface="Meiryo UI" panose="020B0604030504040204" pitchFamily="50" charset="-128"/>
                <a:ea typeface="Meiryo UI" panose="020B0604030504040204" pitchFamily="50" charset="-128"/>
              </a:rPr>
              <a:t>フェーズ</a:t>
            </a:r>
            <a:r>
              <a:rPr lang="ja-JP" altLang="en-US" sz="1050" b="1" dirty="0">
                <a:latin typeface="Meiryo UI" panose="020B0604030504040204" pitchFamily="50" charset="-128"/>
                <a:ea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rPr>
              <a:t>-2025</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rPr>
              <a:t>都市</a:t>
            </a:r>
            <a:r>
              <a:rPr lang="en-US" altLang="ja-JP" sz="1050" b="1" dirty="0" smtClean="0">
                <a:latin typeface="Meiryo UI" panose="020B0604030504040204" pitchFamily="50" charset="-128"/>
                <a:ea typeface="Meiryo UI" panose="020B0604030504040204" pitchFamily="50" charset="-128"/>
              </a:rPr>
              <a:t>DX</a:t>
            </a:r>
            <a:r>
              <a:rPr lang="ja-JP" altLang="en-US" sz="1050" b="1" dirty="0" smtClean="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実証から実装へ。都市全体の利便性向上</a:t>
            </a:r>
            <a:endParaRPr lang="ja-JP" altLang="en-US" sz="1050" b="1" dirty="0">
              <a:latin typeface="Meiryo UI" panose="020B0604030504040204" pitchFamily="50" charset="-128"/>
              <a:ea typeface="Meiryo UI" panose="020B0604030504040204" pitchFamily="50" charset="-128"/>
            </a:endParaRPr>
          </a:p>
        </p:txBody>
      </p:sp>
      <p:sp>
        <p:nvSpPr>
          <p:cNvPr id="154" name="正方形/長方形 153"/>
          <p:cNvSpPr/>
          <p:nvPr/>
        </p:nvSpPr>
        <p:spPr>
          <a:xfrm>
            <a:off x="4459751" y="8973538"/>
            <a:ext cx="2304000"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55" name="正方形/長方形 154"/>
          <p:cNvSpPr/>
          <p:nvPr/>
        </p:nvSpPr>
        <p:spPr>
          <a:xfrm>
            <a:off x="7039088" y="8975094"/>
            <a:ext cx="2448000"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58" name="正方形/長方形 157"/>
          <p:cNvSpPr/>
          <p:nvPr/>
        </p:nvSpPr>
        <p:spPr>
          <a:xfrm>
            <a:off x="9660762" y="7660434"/>
            <a:ext cx="1692000"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大阪府・大阪市の実行体制</a:t>
            </a:r>
            <a:endParaRPr lang="en-US" altLang="ja-JP" sz="1100" b="1" dirty="0">
              <a:latin typeface="Meiryo UI" panose="020B0604030504040204" pitchFamily="50" charset="-128"/>
              <a:ea typeface="Meiryo UI" panose="020B0604030504040204" pitchFamily="50" charset="-128"/>
            </a:endParaRPr>
          </a:p>
        </p:txBody>
      </p:sp>
      <p:sp>
        <p:nvSpPr>
          <p:cNvPr id="159" name="正方形/長方形 158"/>
          <p:cNvSpPr/>
          <p:nvPr/>
        </p:nvSpPr>
        <p:spPr>
          <a:xfrm>
            <a:off x="9592262" y="7865004"/>
            <a:ext cx="3059620" cy="411257"/>
          </a:xfrm>
          <a:prstGeom prst="rect">
            <a:avLst/>
          </a:prstGeom>
        </p:spPr>
        <p:txBody>
          <a:bodyPr wrap="square" lIns="36000" tIns="36000" rIns="36000" bIns="36000">
            <a:spAutoFit/>
          </a:bodyPr>
          <a:lstStyle/>
          <a:p>
            <a:r>
              <a:rPr lang="ja-JP" altLang="en-US" sz="1050" dirty="0" smtClean="0">
                <a:latin typeface="Meiryo UI" panose="020B0604030504040204" pitchFamily="50" charset="-128"/>
                <a:ea typeface="Meiryo UI" panose="020B0604030504040204" pitchFamily="50" charset="-128"/>
              </a:rPr>
              <a:t>大阪府スマートシティ戦略部・大阪市</a:t>
            </a:r>
            <a:r>
              <a:rPr lang="en-US" altLang="ja-JP" sz="1050" smtClean="0">
                <a:latin typeface="Meiryo UI" panose="020B0604030504040204" pitchFamily="50" charset="-128"/>
                <a:ea typeface="Meiryo UI" panose="020B0604030504040204" pitchFamily="50" charset="-128"/>
              </a:rPr>
              <a:t>ICT</a:t>
            </a:r>
            <a:r>
              <a:rPr lang="ja-JP" altLang="en-US" sz="1050" smtClean="0">
                <a:latin typeface="Meiryo UI" panose="020B0604030504040204" pitchFamily="50" charset="-128"/>
                <a:ea typeface="Meiryo UI" panose="020B0604030504040204" pitchFamily="50" charset="-128"/>
              </a:rPr>
              <a:t>戦略室</a:t>
            </a:r>
            <a:r>
              <a:rPr lang="ja-JP" altLang="en-US" sz="1050" dirty="0" smtClean="0">
                <a:latin typeface="Meiryo UI" panose="020B0604030504040204" pitchFamily="50" charset="-128"/>
                <a:ea typeface="Meiryo UI" panose="020B0604030504040204" pitchFamily="50" charset="-128"/>
              </a:rPr>
              <a:t>を中心に、全庁的な実行体制を構築</a:t>
            </a:r>
            <a:endParaRPr lang="en-US" altLang="ja-JP" sz="1050" dirty="0">
              <a:latin typeface="Meiryo UI" panose="020B0604030504040204" pitchFamily="50" charset="-128"/>
              <a:ea typeface="Meiryo UI" panose="020B0604030504040204" pitchFamily="50" charset="-128"/>
            </a:endParaRPr>
          </a:p>
        </p:txBody>
      </p:sp>
      <p:sp>
        <p:nvSpPr>
          <p:cNvPr id="160" name="正方形/長方形 159"/>
          <p:cNvSpPr/>
          <p:nvPr/>
        </p:nvSpPr>
        <p:spPr>
          <a:xfrm>
            <a:off x="9626183" y="6878521"/>
            <a:ext cx="648000"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推進基盤</a:t>
            </a:r>
            <a:endParaRPr lang="en-US" altLang="ja-JP" sz="1100" b="1" dirty="0" smtClean="0">
              <a:latin typeface="Meiryo UI" panose="020B0604030504040204" pitchFamily="50" charset="-128"/>
              <a:ea typeface="Meiryo UI" panose="020B0604030504040204" pitchFamily="50" charset="-128"/>
            </a:endParaRPr>
          </a:p>
        </p:txBody>
      </p:sp>
      <p:sp>
        <p:nvSpPr>
          <p:cNvPr id="161" name="正方形/長方形 160"/>
          <p:cNvSpPr/>
          <p:nvPr/>
        </p:nvSpPr>
        <p:spPr>
          <a:xfrm>
            <a:off x="9592710" y="7086934"/>
            <a:ext cx="2995311" cy="557451"/>
          </a:xfrm>
          <a:prstGeom prst="rect">
            <a:avLst/>
          </a:prstGeom>
        </p:spPr>
        <p:txBody>
          <a:bodyPr wrap="square" lIns="36000" tIns="36000" rIns="36000" bIns="36000">
            <a:spAutoFit/>
          </a:bodyPr>
          <a:lstStyle/>
          <a:p>
            <a:r>
              <a:rPr lang="ja-JP" altLang="en-US" sz="1050" dirty="0" smtClean="0">
                <a:latin typeface="Meiryo UI" panose="020B0604030504040204" pitchFamily="50" charset="-128"/>
                <a:ea typeface="Meiryo UI" panose="020B0604030504040204" pitchFamily="50" charset="-128"/>
              </a:rPr>
              <a:t>大阪府・大阪市と府内市町村で組織する</a:t>
            </a:r>
            <a:r>
              <a:rPr lang="ja-JP" altLang="en-US" sz="1050" b="1" dirty="0" smtClean="0">
                <a:latin typeface="Meiryo UI" panose="020B0604030504040204" pitchFamily="50" charset="-128"/>
                <a:ea typeface="Meiryo UI" panose="020B0604030504040204" pitchFamily="50" charset="-128"/>
              </a:rPr>
              <a:t>大阪市町村スマートシティ推進連絡会議（</a:t>
            </a:r>
            <a:r>
              <a:rPr lang="en-US" altLang="ja-JP" sz="1050" b="1" dirty="0" err="1" smtClean="0">
                <a:latin typeface="Meiryo UI" panose="020B0604030504040204" pitchFamily="50" charset="-128"/>
                <a:ea typeface="Meiryo UI" panose="020B0604030504040204" pitchFamily="50" charset="-128"/>
              </a:rPr>
              <a:t>GovTech</a:t>
            </a:r>
            <a:r>
              <a:rPr lang="ja-JP" altLang="en-US" sz="1050" b="1" dirty="0" smtClean="0">
                <a:latin typeface="Meiryo UI" panose="020B0604030504040204" pitchFamily="50" charset="-128"/>
                <a:ea typeface="Meiryo UI" panose="020B0604030504040204" pitchFamily="50" charset="-128"/>
              </a:rPr>
              <a:t>大阪）</a:t>
            </a:r>
            <a:r>
              <a:rPr lang="ja-JP" altLang="en-US" sz="1050" dirty="0" smtClean="0">
                <a:latin typeface="Meiryo UI" panose="020B0604030504040204" pitchFamily="50" charset="-128"/>
                <a:ea typeface="Meiryo UI" panose="020B0604030504040204" pitchFamily="50" charset="-128"/>
              </a:rPr>
              <a:t>を軸に、企業やシビックテック、大学等と連携</a:t>
            </a:r>
            <a:endParaRPr lang="en-US" altLang="ja-JP" sz="1050" dirty="0">
              <a:latin typeface="Meiryo UI" panose="020B0604030504040204" pitchFamily="50" charset="-128"/>
              <a:ea typeface="Meiryo UI" panose="020B0604030504040204" pitchFamily="50" charset="-128"/>
            </a:endParaRPr>
          </a:p>
        </p:txBody>
      </p:sp>
      <p:sp>
        <p:nvSpPr>
          <p:cNvPr id="163" name="大かっこ 162"/>
          <p:cNvSpPr/>
          <p:nvPr/>
        </p:nvSpPr>
        <p:spPr>
          <a:xfrm>
            <a:off x="9609374" y="7689820"/>
            <a:ext cx="1800000" cy="18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4" name="大かっこ 163"/>
          <p:cNvSpPr/>
          <p:nvPr/>
        </p:nvSpPr>
        <p:spPr>
          <a:xfrm>
            <a:off x="9595466" y="6889679"/>
            <a:ext cx="720000" cy="18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pPr algn="ctr"/>
            <a:endParaRPr kumimoji="1" lang="ja-JP" altLang="en-US"/>
          </a:p>
        </p:txBody>
      </p:sp>
      <p:sp>
        <p:nvSpPr>
          <p:cNvPr id="165" name="角丸四角形 164"/>
          <p:cNvSpPr/>
          <p:nvPr/>
        </p:nvSpPr>
        <p:spPr>
          <a:xfrm>
            <a:off x="61398" y="8299946"/>
            <a:ext cx="12692576" cy="1233110"/>
          </a:xfrm>
          <a:prstGeom prst="roundRect">
            <a:avLst>
              <a:gd name="adj" fmla="val 25244"/>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53" name="正方形/長方形 152"/>
          <p:cNvSpPr/>
          <p:nvPr/>
        </p:nvSpPr>
        <p:spPr>
          <a:xfrm>
            <a:off x="167440" y="8201625"/>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スケジュール</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66" name="正方形/長方形 165"/>
          <p:cNvSpPr/>
          <p:nvPr/>
        </p:nvSpPr>
        <p:spPr>
          <a:xfrm>
            <a:off x="3988568" y="7903533"/>
            <a:ext cx="2250456" cy="241980"/>
          </a:xfrm>
          <a:prstGeom prst="rect">
            <a:avLst/>
          </a:prstGeom>
        </p:spPr>
        <p:txBody>
          <a:bodyPr wrap="square" lIns="36000" tIns="36000" rIns="36000" bIns="36000">
            <a:spAutoFit/>
          </a:bodyPr>
          <a:lstStyle/>
          <a:p>
            <a:r>
              <a:rPr lang="en-US" altLang="ja-JP"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DX</a:t>
            </a:r>
            <a:r>
              <a:rPr lang="ja-JP" altLang="en-US" sz="1050" dirty="0">
                <a:latin typeface="Meiryo UI" panose="020B0604030504040204" pitchFamily="50" charset="-128"/>
                <a:ea typeface="Meiryo UI" panose="020B0604030504040204" pitchFamily="50" charset="-128"/>
              </a:rPr>
              <a:t>：デジタルトランスフォーメーション</a:t>
            </a:r>
          </a:p>
        </p:txBody>
      </p:sp>
      <p:sp>
        <p:nvSpPr>
          <p:cNvPr id="81" name="正方形/長方形 80"/>
          <p:cNvSpPr/>
          <p:nvPr/>
        </p:nvSpPr>
        <p:spPr>
          <a:xfrm>
            <a:off x="283577" y="2010575"/>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対象</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期間</a:t>
            </a:r>
            <a:endParaRPr lang="en-US" altLang="ja-JP" sz="1200" dirty="0">
              <a:latin typeface="Meiryo UI" panose="020B0604030504040204" pitchFamily="50" charset="-128"/>
              <a:ea typeface="Meiryo UI" panose="020B0604030504040204" pitchFamily="50" charset="-128"/>
            </a:endParaRPr>
          </a:p>
        </p:txBody>
      </p:sp>
      <p:sp>
        <p:nvSpPr>
          <p:cNvPr id="90" name="正方形/長方形 89"/>
          <p:cNvSpPr/>
          <p:nvPr/>
        </p:nvSpPr>
        <p:spPr>
          <a:xfrm>
            <a:off x="1879179" y="2245007"/>
            <a:ext cx="2310684" cy="241980"/>
          </a:xfrm>
          <a:prstGeom prst="rect">
            <a:avLst/>
          </a:prstGeom>
        </p:spPr>
        <p:txBody>
          <a:bodyPr wrap="square" lIns="36000" tIns="36000" rIns="36000" bIns="36000">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戦略は</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今後、随時更新していく</a:t>
            </a:r>
            <a:endParaRPr lang="en-US" altLang="ja-JP" sz="1050" dirty="0">
              <a:latin typeface="Meiryo UI" panose="020B0604030504040204" pitchFamily="50" charset="-128"/>
              <a:ea typeface="Meiryo UI" panose="020B0604030504040204" pitchFamily="50" charset="-128"/>
            </a:endParaRPr>
          </a:p>
        </p:txBody>
      </p:sp>
      <p:sp>
        <p:nvSpPr>
          <p:cNvPr id="91" name="正方形/長方形 90"/>
          <p:cNvSpPr/>
          <p:nvPr/>
        </p:nvSpPr>
        <p:spPr>
          <a:xfrm>
            <a:off x="263547" y="3720327"/>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対象</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地域</a:t>
            </a:r>
            <a:endParaRPr lang="en-US" altLang="ja-JP" sz="12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145131" y="4765726"/>
            <a:ext cx="2844000" cy="749812"/>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人口減少をはじめとする様々な社会課題</a:t>
            </a:r>
            <a:r>
              <a:rPr lang="ja-JP" altLang="en-US" sz="1100" dirty="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効率的</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効果的に対応し、先端技術により住民の生活</a:t>
            </a:r>
            <a:r>
              <a:rPr lang="ja-JP" altLang="en-US" sz="1100" dirty="0">
                <a:latin typeface="Meiryo UI" panose="020B0604030504040204" pitchFamily="50" charset="-128"/>
                <a:ea typeface="Meiryo UI" panose="020B0604030504040204" pitchFamily="50" charset="-128"/>
              </a:rPr>
              <a:t>の質（</a:t>
            </a:r>
            <a:r>
              <a:rPr lang="en-US" altLang="ja-JP" sz="1100" dirty="0" err="1">
                <a:latin typeface="Meiryo UI" panose="020B0604030504040204" pitchFamily="50" charset="-128"/>
                <a:ea typeface="Meiryo UI" panose="020B0604030504040204" pitchFamily="50" charset="-128"/>
              </a:rPr>
              <a:t>QoL</a:t>
            </a:r>
            <a:r>
              <a:rPr lang="ja-JP" altLang="en-US" sz="1100" dirty="0" smtClean="0">
                <a:latin typeface="Meiryo UI" panose="020B0604030504040204" pitchFamily="50" charset="-128"/>
                <a:ea typeface="Meiryo UI" panose="020B0604030504040204" pitchFamily="50" charset="-128"/>
              </a:rPr>
              <a:t>）向上を実現することで住民が笑顔になれる大阪（</a:t>
            </a:r>
            <a:r>
              <a:rPr lang="en-US" altLang="ja-JP" sz="1100" dirty="0" err="1" smtClean="0">
                <a:latin typeface="Meiryo UI" panose="020B0604030504040204" pitchFamily="50" charset="-128"/>
                <a:ea typeface="Meiryo UI" panose="020B0604030504040204" pitchFamily="50" charset="-128"/>
              </a:rPr>
              <a:t>eOSAKA</a:t>
            </a:r>
            <a:r>
              <a:rPr lang="ja-JP" altLang="en-US" sz="1100" dirty="0" smtClean="0">
                <a:latin typeface="Meiryo UI" panose="020B0604030504040204" pitchFamily="50" charset="-128"/>
                <a:ea typeface="Meiryo UI" panose="020B0604030504040204" pitchFamily="50" charset="-128"/>
              </a:rPr>
              <a:t>）を実現</a:t>
            </a:r>
            <a:endParaRPr lang="en-US" altLang="ja-JP" sz="1100" dirty="0">
              <a:latin typeface="Meiryo UI" panose="020B0604030504040204" pitchFamily="50" charset="-128"/>
              <a:ea typeface="Meiryo UI" panose="020B0604030504040204" pitchFamily="50" charset="-128"/>
            </a:endParaRPr>
          </a:p>
        </p:txBody>
      </p:sp>
      <p:sp>
        <p:nvSpPr>
          <p:cNvPr id="93" name="正方形/長方形 92"/>
          <p:cNvSpPr/>
          <p:nvPr/>
        </p:nvSpPr>
        <p:spPr>
          <a:xfrm>
            <a:off x="316689" y="1411449"/>
            <a:ext cx="468000" cy="257369"/>
          </a:xfrm>
          <a:prstGeom prst="rect">
            <a:avLst/>
          </a:prstGeom>
        </p:spPr>
        <p:txBody>
          <a:bodyPr wrap="square" lIns="36000" tIns="36000" rIns="36000" bIns="36000">
            <a:spAutoFit/>
          </a:bodyPr>
          <a:lstStyle/>
          <a:p>
            <a:r>
              <a:rPr lang="ja-JP" altLang="en-US" sz="1200" b="1" dirty="0" smtClean="0">
                <a:latin typeface="Meiryo UI" panose="020B0604030504040204" pitchFamily="50" charset="-128"/>
                <a:ea typeface="Meiryo UI" panose="020B0604030504040204" pitchFamily="50" charset="-128"/>
              </a:rPr>
              <a:t>目的</a:t>
            </a:r>
            <a:endParaRPr lang="en-US" altLang="ja-JP" sz="1200" dirty="0">
              <a:latin typeface="Meiryo UI" panose="020B0604030504040204" pitchFamily="50" charset="-128"/>
              <a:ea typeface="Meiryo UI" panose="020B0604030504040204" pitchFamily="50" charset="-128"/>
            </a:endParaRPr>
          </a:p>
        </p:txBody>
      </p:sp>
      <p:sp>
        <p:nvSpPr>
          <p:cNvPr id="94" name="正方形/長方形 93"/>
          <p:cNvSpPr/>
          <p:nvPr/>
        </p:nvSpPr>
        <p:spPr>
          <a:xfrm>
            <a:off x="760024" y="1106857"/>
            <a:ext cx="5256000" cy="911394"/>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en-US" altLang="ja-JP" sz="1100" b="1" dirty="0" smtClean="0">
                <a:latin typeface="Meiryo UI" panose="020B0604030504040204" pitchFamily="50" charset="-128"/>
                <a:ea typeface="Meiryo UI" panose="020B0604030504040204" pitchFamily="50" charset="-128"/>
              </a:rPr>
              <a:t>2025</a:t>
            </a:r>
            <a:r>
              <a:rPr lang="ja-JP" altLang="en-US" sz="1100" b="1" dirty="0" smtClean="0">
                <a:latin typeface="Meiryo UI" panose="020B0604030504040204" pitchFamily="50" charset="-128"/>
                <a:ea typeface="Meiryo UI" panose="020B0604030504040204" pitchFamily="50" charset="-128"/>
              </a:rPr>
              <a:t>年大阪・関西万博に向け、大胆</a:t>
            </a:r>
            <a:r>
              <a:rPr lang="ja-JP" altLang="en-US" sz="1100" b="1" dirty="0">
                <a:latin typeface="Meiryo UI" panose="020B0604030504040204" pitchFamily="50" charset="-128"/>
                <a:ea typeface="Meiryo UI" panose="020B0604030504040204" pitchFamily="50" charset="-128"/>
              </a:rPr>
              <a:t>な規制緩和等による最先端の</a:t>
            </a:r>
            <a:r>
              <a:rPr lang="ja-JP" altLang="en-US" sz="1100" b="1" dirty="0" smtClean="0">
                <a:latin typeface="Meiryo UI" panose="020B0604030504040204" pitchFamily="50" charset="-128"/>
                <a:ea typeface="Meiryo UI" panose="020B0604030504040204" pitchFamily="50" charset="-128"/>
              </a:rPr>
              <a:t>取組</a:t>
            </a:r>
            <a:r>
              <a:rPr lang="ja-JP" altLang="en-US" sz="1100" dirty="0" smtClean="0">
                <a:latin typeface="Meiryo UI" panose="020B0604030504040204" pitchFamily="50" charset="-128"/>
                <a:ea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府域全体で住民に利便性を実感</a:t>
            </a:r>
            <a:r>
              <a:rPr lang="ja-JP" altLang="en-US" sz="1100" b="1" dirty="0" smtClean="0">
                <a:latin typeface="Meiryo UI" panose="020B0604030504040204" pitchFamily="50" charset="-128"/>
                <a:ea typeface="Meiryo UI" panose="020B0604030504040204" pitchFamily="50" charset="-128"/>
              </a:rPr>
              <a:t>してもらえる取組</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両輪として</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大阪モデルのスマートシティの基盤を確立</a:t>
            </a:r>
            <a:r>
              <a:rPr lang="ja-JP" altLang="en-US" sz="1100" dirty="0" smtClean="0">
                <a:latin typeface="Meiryo UI" panose="020B0604030504040204" pitchFamily="50" charset="-128"/>
                <a:ea typeface="Meiryo UI" panose="020B0604030504040204" pitchFamily="50" charset="-128"/>
              </a:rPr>
              <a:t>し、</a:t>
            </a:r>
            <a:r>
              <a:rPr lang="en-US" altLang="ja-JP" sz="1100" b="1" dirty="0" err="1" smtClean="0">
                <a:latin typeface="Meiryo UI" panose="020B0604030504040204" pitchFamily="50" charset="-128"/>
                <a:ea typeface="Meiryo UI" panose="020B0604030504040204" pitchFamily="50" charset="-128"/>
              </a:rPr>
              <a:t>eOSAKA</a:t>
            </a:r>
            <a:r>
              <a:rPr lang="ja-JP" altLang="en-US" sz="1100" b="1" dirty="0" smtClean="0">
                <a:latin typeface="Meiryo UI" panose="020B0604030504040204" pitchFamily="50" charset="-128"/>
                <a:ea typeface="Meiryo UI" panose="020B0604030504040204" pitchFamily="50" charset="-128"/>
              </a:rPr>
              <a:t>（先端技術を活用することで住民が笑顔になる大阪）を実現する</a:t>
            </a:r>
            <a:r>
              <a:rPr lang="ja-JP" altLang="en-US" sz="1100" dirty="0" smtClean="0">
                <a:latin typeface="Meiryo UI" panose="020B0604030504040204" pitchFamily="50" charset="-128"/>
                <a:ea typeface="Meiryo UI" panose="020B0604030504040204" pitchFamily="50" charset="-128"/>
              </a:rPr>
              <a:t>ための戦略を定める。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（万博</a:t>
            </a:r>
            <a:r>
              <a:rPr lang="ja-JP" altLang="en-US" sz="1050" dirty="0">
                <a:latin typeface="Meiryo UI" panose="020B0604030504040204" pitchFamily="50" charset="-128"/>
                <a:ea typeface="Meiryo UI" panose="020B0604030504040204" pitchFamily="50" charset="-128"/>
              </a:rPr>
              <a:t>開催都市として「</a:t>
            </a:r>
            <a:r>
              <a:rPr lang="en-US" altLang="ja-JP" sz="1050" dirty="0">
                <a:latin typeface="Meiryo UI" panose="020B0604030504040204" pitchFamily="50" charset="-128"/>
                <a:ea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rPr>
              <a:t>先進都市」をめざすためにも、本戦略を</a:t>
            </a:r>
            <a:r>
              <a:rPr lang="ja-JP" altLang="en-US" sz="1050" dirty="0" smtClean="0">
                <a:latin typeface="Meiryo UI" panose="020B0604030504040204" pitchFamily="50" charset="-128"/>
                <a:ea typeface="Meiryo UI" panose="020B0604030504040204" pitchFamily="50" charset="-128"/>
              </a:rPr>
              <a:t>推進</a:t>
            </a: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p:txBody>
      </p:sp>
      <p:sp>
        <p:nvSpPr>
          <p:cNvPr id="96" name="正方形/長方形 95"/>
          <p:cNvSpPr/>
          <p:nvPr/>
        </p:nvSpPr>
        <p:spPr>
          <a:xfrm>
            <a:off x="768350" y="2076873"/>
            <a:ext cx="2935667" cy="241980"/>
          </a:xfrm>
          <a:prstGeom prst="rect">
            <a:avLst/>
          </a:prstGeom>
        </p:spPr>
        <p:txBody>
          <a:bodyPr wrap="none" lIns="36000" tIns="36000" rIns="36000" bIns="36000">
            <a:spAutoFit/>
          </a:bodyPr>
          <a:lstStyle/>
          <a:p>
            <a:pPr marL="171450" indent="-171450" algn="ctr">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大阪・関西万博が開催される</a:t>
            </a:r>
            <a:r>
              <a:rPr lang="en-US" altLang="ja-JP" sz="1100" b="1" dirty="0" smtClean="0">
                <a:latin typeface="Meiryo UI" panose="020B0604030504040204" pitchFamily="50" charset="-128"/>
                <a:ea typeface="Meiryo UI" panose="020B0604030504040204" pitchFamily="50" charset="-128"/>
              </a:rPr>
              <a:t>2025</a:t>
            </a:r>
            <a:r>
              <a:rPr lang="ja-JP" altLang="en-US" sz="1100" b="1" dirty="0" smtClean="0">
                <a:latin typeface="Meiryo UI" panose="020B0604030504040204" pitchFamily="50" charset="-128"/>
                <a:ea typeface="Meiryo UI" panose="020B0604030504040204" pitchFamily="50" charset="-128"/>
              </a:rPr>
              <a:t>年頃をめど</a:t>
            </a:r>
            <a:endParaRPr lang="en-US" altLang="ja-JP" sz="1100" b="1" dirty="0">
              <a:latin typeface="Meiryo UI" panose="020B0604030504040204" pitchFamily="50" charset="-128"/>
              <a:ea typeface="Meiryo UI" panose="020B0604030504040204" pitchFamily="50" charset="-128"/>
            </a:endParaRPr>
          </a:p>
        </p:txBody>
      </p:sp>
      <p:sp>
        <p:nvSpPr>
          <p:cNvPr id="97" name="正方形/長方形 96"/>
          <p:cNvSpPr/>
          <p:nvPr/>
        </p:nvSpPr>
        <p:spPr>
          <a:xfrm>
            <a:off x="279997" y="2828320"/>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基本</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姿勢</a:t>
            </a:r>
            <a:endParaRPr lang="en-US" altLang="ja-JP" sz="1200" dirty="0">
              <a:latin typeface="Meiryo UI" panose="020B0604030504040204" pitchFamily="50" charset="-128"/>
              <a:ea typeface="Meiryo UI" panose="020B0604030504040204" pitchFamily="50" charset="-128"/>
            </a:endParaRPr>
          </a:p>
        </p:txBody>
      </p:sp>
      <p:sp>
        <p:nvSpPr>
          <p:cNvPr id="100" name="正方形/長方形 99"/>
          <p:cNvSpPr/>
          <p:nvPr/>
        </p:nvSpPr>
        <p:spPr>
          <a:xfrm>
            <a:off x="190712" y="3649138"/>
            <a:ext cx="540000" cy="576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102" name="正方形/長方形 101"/>
          <p:cNvSpPr/>
          <p:nvPr/>
        </p:nvSpPr>
        <p:spPr>
          <a:xfrm>
            <a:off x="3136119" y="4804975"/>
            <a:ext cx="2880000" cy="411257"/>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住民に身近な現場で、課題やニーズに即した解決策を持続的に実装・展開</a:t>
            </a:r>
            <a:endParaRPr lang="en-US" altLang="ja-JP" sz="1100" dirty="0">
              <a:latin typeface="Meiryo UI" panose="020B0604030504040204" pitchFamily="50" charset="-128"/>
              <a:ea typeface="Meiryo UI" panose="020B0604030504040204" pitchFamily="50" charset="-128"/>
            </a:endParaRPr>
          </a:p>
        </p:txBody>
      </p:sp>
      <p:graphicFrame>
        <p:nvGraphicFramePr>
          <p:cNvPr id="103" name="表 3">
            <a:extLst>
              <a:ext uri="{FF2B5EF4-FFF2-40B4-BE49-F238E27FC236}">
                <a16:creationId xmlns:a16="http://schemas.microsoft.com/office/drawing/2014/main" id="{B655572F-7DDE-422F-9C3C-A37A7CA1F754}"/>
              </a:ext>
            </a:extLst>
          </p:cNvPr>
          <p:cNvGraphicFramePr>
            <a:graphicFrameLocks noGrp="1"/>
          </p:cNvGraphicFramePr>
          <p:nvPr>
            <p:extLst>
              <p:ext uri="{D42A27DB-BD31-4B8C-83A1-F6EECF244321}">
                <p14:modId xmlns:p14="http://schemas.microsoft.com/office/powerpoint/2010/main" val="1230782625"/>
              </p:ext>
            </p:extLst>
          </p:nvPr>
        </p:nvGraphicFramePr>
        <p:xfrm>
          <a:off x="6579529" y="1841136"/>
          <a:ext cx="6127142" cy="3726480"/>
        </p:xfrm>
        <a:graphic>
          <a:graphicData uri="http://schemas.openxmlformats.org/drawingml/2006/table">
            <a:tbl>
              <a:tblPr firstRow="1" bandRow="1">
                <a:tableStyleId>{5C22544A-7EE6-4342-B048-85BDC9FD1C3A}</a:tableStyleId>
              </a:tblPr>
              <a:tblGrid>
                <a:gridCol w="1357511">
                  <a:extLst>
                    <a:ext uri="{9D8B030D-6E8A-4147-A177-3AD203B41FA5}">
                      <a16:colId xmlns:a16="http://schemas.microsoft.com/office/drawing/2014/main" val="827226060"/>
                    </a:ext>
                  </a:extLst>
                </a:gridCol>
                <a:gridCol w="4769631">
                  <a:extLst>
                    <a:ext uri="{9D8B030D-6E8A-4147-A177-3AD203B41FA5}">
                      <a16:colId xmlns:a16="http://schemas.microsoft.com/office/drawing/2014/main" val="3542554439"/>
                    </a:ext>
                  </a:extLst>
                </a:gridCol>
              </a:tblGrid>
              <a:tr h="200710">
                <a:tc>
                  <a:txBody>
                    <a:bodyPr/>
                    <a:lstStyle/>
                    <a:p>
                      <a:pPr algn="ctr">
                        <a:spcBef>
                          <a:spcPts val="0"/>
                        </a:spcBef>
                      </a:pPr>
                      <a:r>
                        <a:rPr kumimoji="1" lang="ja-JP" altLang="en-US" sz="1200" u="none" dirty="0" smtClean="0">
                          <a:solidFill>
                            <a:schemeClr val="tx1"/>
                          </a:solidFill>
                          <a:latin typeface="Meiryo UI" panose="020B0604030504040204" pitchFamily="50" charset="-128"/>
                          <a:ea typeface="Meiryo UI" panose="020B0604030504040204" pitchFamily="50" charset="-128"/>
                        </a:rPr>
                        <a:t>テーマ</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当面の取組（まずは何をどうするか）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893464"/>
                  </a:ext>
                </a:extLst>
              </a:tr>
              <a:tr h="383600">
                <a:tc>
                  <a:txBody>
                    <a:bodyPr/>
                    <a:lstStyle/>
                    <a:p>
                      <a:pPr>
                        <a:spcBef>
                          <a:spcPts val="0"/>
                        </a:spcBef>
                      </a:pPr>
                      <a:r>
                        <a:rPr kumimoji="1" lang="en-US" altLang="ja-JP" sz="1200" b="1" u="none" dirty="0" smtClean="0">
                          <a:solidFill>
                            <a:schemeClr val="tx1"/>
                          </a:solidFill>
                          <a:effectLst/>
                          <a:latin typeface="Meiryo UI" panose="020B0604030504040204" pitchFamily="50" charset="-128"/>
                          <a:ea typeface="Meiryo UI" panose="020B0604030504040204" pitchFamily="50" charset="-128"/>
                        </a:rPr>
                        <a:t>AI</a:t>
                      </a: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オンデマンド交通</a:t>
                      </a:r>
                      <a:endParaRPr kumimoji="1" lang="ja-JP" altLang="en-US" sz="12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■条件の整った市町村にて先行事例をつくり、それを府域全体に横展開</a:t>
                      </a:r>
                    </a:p>
                    <a:p>
                      <a:pPr>
                        <a:spcBef>
                          <a:spcPts val="0"/>
                        </a:spcBef>
                      </a:pP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rPr>
                        <a:t>自動運転化についても、法整備の状況等を踏まえつつ、早期実現をめざす</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4202692"/>
                  </a:ext>
                </a:extLst>
              </a:tr>
              <a:tr h="344722">
                <a:tc>
                  <a:txBody>
                    <a:bodyPr/>
                    <a:lstStyle/>
                    <a:p>
                      <a:pPr>
                        <a:spcBef>
                          <a:spcPts val="0"/>
                        </a:spcBef>
                      </a:pP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非公道での自動運転等の実証支援</a:t>
                      </a:r>
                      <a:endParaRPr kumimoji="1" lang="ja-JP" altLang="en-US" sz="12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■大阪府市などが持つ公有地等を開放し、企業等に非公道の実証実験フィールドを提供していく</a:t>
                      </a: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4286214"/>
                  </a:ext>
                </a:extLst>
              </a:tr>
              <a:tr h="200710">
                <a:tc>
                  <a:txBody>
                    <a:bodyPr/>
                    <a:lstStyle/>
                    <a:p>
                      <a:pPr>
                        <a:spcBef>
                          <a:spcPts val="0"/>
                        </a:spcBef>
                      </a:pP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データヘルス</a:t>
                      </a:r>
                      <a:endParaRPr kumimoji="1" lang="ja-JP" altLang="en-US" sz="12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■データを活用した住民主体の健康づくりを促進するため、「アスマイル」の普及促進とともに、ライフステージを通じたデータの集約・健康施策への活用に取り組む</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400713"/>
                  </a:ext>
                </a:extLst>
              </a:tr>
              <a:tr h="320720">
                <a:tc>
                  <a:txBody>
                    <a:bodyPr/>
                    <a:lstStyle/>
                    <a:p>
                      <a:pPr>
                        <a:spcBef>
                          <a:spcPts val="0"/>
                        </a:spcBef>
                      </a:pP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楽しい</a:t>
                      </a:r>
                      <a:r>
                        <a:rPr kumimoji="1" lang="ja-JP" altLang="en-US" sz="1200" b="1" u="none" dirty="0">
                          <a:solidFill>
                            <a:schemeClr val="tx1"/>
                          </a:solidFill>
                          <a:effectLst/>
                          <a:latin typeface="Meiryo UI" panose="020B0604030504040204" pitchFamily="50" charset="-128"/>
                          <a:ea typeface="Meiryo UI" panose="020B0604030504040204" pitchFamily="50" charset="-128"/>
                        </a:rPr>
                        <a:t>まちづくり</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■テクノロジーをコンテンツ化し、フィールドを活用するプレーヤーを大阪に呼び込むため、事業者の提案を汲み取り、</a:t>
                      </a:r>
                      <a:r>
                        <a:rPr kumimoji="1" lang="ja-JP" altLang="en-US" sz="1100" i="1" u="none" dirty="0" smtClean="0">
                          <a:solidFill>
                            <a:schemeClr val="tx1"/>
                          </a:solidFill>
                          <a:latin typeface="Meiryo UI" panose="020B0604030504040204" pitchFamily="50" charset="-128"/>
                          <a:ea typeface="Meiryo UI" panose="020B0604030504040204" pitchFamily="50" charset="-128"/>
                        </a:rPr>
                        <a:t>マッチングや規制緩和等により事業展開を後押し</a:t>
                      </a:r>
                      <a:r>
                        <a:rPr kumimoji="1" lang="ja-JP" altLang="en-US" sz="1100" i="0" u="none" dirty="0" smtClean="0">
                          <a:solidFill>
                            <a:schemeClr val="tx1"/>
                          </a:solidFill>
                          <a:latin typeface="Meiryo UI" panose="020B0604030504040204" pitchFamily="50" charset="-128"/>
                          <a:ea typeface="Meiryo UI" panose="020B0604030504040204" pitchFamily="50" charset="-128"/>
                        </a:rPr>
                        <a:t>する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2139077"/>
                  </a:ext>
                </a:extLst>
              </a:tr>
              <a:tr h="320720">
                <a:tc>
                  <a:txBody>
                    <a:bodyPr/>
                    <a:lstStyle/>
                    <a:p>
                      <a:pPr>
                        <a:spcBef>
                          <a:spcPts val="0"/>
                        </a:spcBef>
                      </a:pP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キャッシュレス</a:t>
                      </a:r>
                      <a:endParaRPr kumimoji="1" lang="ja-JP" altLang="en-US" sz="12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100" u="none" dirty="0" smtClean="0">
                          <a:solidFill>
                            <a:schemeClr val="tx1"/>
                          </a:solidFill>
                          <a:latin typeface="Meiryo UI" panose="020B0604030504040204" pitchFamily="50" charset="-128"/>
                          <a:ea typeface="Meiryo UI" panose="020B0604030504040204" pitchFamily="50" charset="-128"/>
                        </a:rPr>
                        <a:t>■国やキャッシュレス事業者等とも連携しながら、啓発活動の実施などによりキャッシュレス化を推進する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8763440"/>
                  </a:ext>
                </a:extLst>
              </a:tr>
              <a:tr h="200710">
                <a:tc>
                  <a:txBody>
                    <a:bodyPr/>
                    <a:lstStyle/>
                    <a:p>
                      <a:pPr>
                        <a:spcBef>
                          <a:spcPts val="0"/>
                        </a:spcBef>
                      </a:pP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防災</a:t>
                      </a:r>
                      <a:endParaRPr kumimoji="1" lang="ja-JP" altLang="en-US" sz="12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100" u="none" dirty="0" smtClean="0">
                          <a:solidFill>
                            <a:schemeClr val="tx1"/>
                          </a:solidFill>
                          <a:latin typeface="Meiryo UI" panose="020B0604030504040204" pitchFamily="50" charset="-128"/>
                          <a:ea typeface="Meiryo UI" panose="020B0604030504040204" pitchFamily="50" charset="-128"/>
                        </a:rPr>
                        <a:t>■住民</a:t>
                      </a:r>
                      <a:r>
                        <a:rPr kumimoji="1" lang="ja-JP" altLang="en-US" sz="1100" u="none" smtClean="0">
                          <a:solidFill>
                            <a:schemeClr val="tx1"/>
                          </a:solidFill>
                          <a:latin typeface="Meiryo UI" panose="020B0604030504040204" pitchFamily="50" charset="-128"/>
                          <a:ea typeface="Meiryo UI" panose="020B0604030504040204" pitchFamily="50" charset="-128"/>
                        </a:rPr>
                        <a:t>一人一人が</a:t>
                      </a:r>
                      <a:r>
                        <a:rPr kumimoji="1" lang="ja-JP" altLang="en-US" sz="1100" u="none" dirty="0" smtClean="0">
                          <a:solidFill>
                            <a:schemeClr val="tx1"/>
                          </a:solidFill>
                          <a:latin typeface="Meiryo UI" panose="020B0604030504040204" pitchFamily="50" charset="-128"/>
                          <a:ea typeface="Meiryo UI" panose="020B0604030504040204" pitchFamily="50" charset="-128"/>
                        </a:rPr>
                        <a:t>お</a:t>
                      </a:r>
                      <a:r>
                        <a:rPr kumimoji="1" lang="ja-JP" altLang="en-US" sz="1100" u="none" smtClean="0">
                          <a:solidFill>
                            <a:schemeClr val="tx1"/>
                          </a:solidFill>
                          <a:latin typeface="Meiryo UI" panose="020B0604030504040204" pitchFamily="50" charset="-128"/>
                          <a:ea typeface="Meiryo UI" panose="020B0604030504040204" pitchFamily="50" charset="-128"/>
                        </a:rPr>
                        <a:t>かれた</a:t>
                      </a:r>
                      <a:r>
                        <a:rPr kumimoji="1" lang="ja-JP" altLang="en-US" sz="1100" u="none" dirty="0" smtClean="0">
                          <a:solidFill>
                            <a:schemeClr val="tx1"/>
                          </a:solidFill>
                          <a:latin typeface="Meiryo UI" panose="020B0604030504040204" pitchFamily="50" charset="-128"/>
                          <a:ea typeface="Meiryo UI" panose="020B0604030504040204" pitchFamily="50" charset="-128"/>
                        </a:rPr>
                        <a:t>状況を認識し、適切な行動がとれるよう、テクノロジーの活用によって、個人の行動変容を支援する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683484"/>
                  </a:ext>
                </a:extLst>
              </a:tr>
              <a:tr h="200710">
                <a:tc>
                  <a:txBody>
                    <a:bodyPr/>
                    <a:lstStyle/>
                    <a:p>
                      <a:pPr>
                        <a:spcBef>
                          <a:spcPts val="0"/>
                        </a:spcBef>
                      </a:pP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教育</a:t>
                      </a:r>
                      <a:endParaRPr kumimoji="1" lang="ja-JP" altLang="en-US" sz="12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100" u="none" dirty="0" smtClean="0">
                          <a:solidFill>
                            <a:schemeClr val="tx1"/>
                          </a:solidFill>
                          <a:latin typeface="Meiryo UI" panose="020B0604030504040204" pitchFamily="50" charset="-128"/>
                          <a:ea typeface="Meiryo UI" panose="020B0604030504040204" pitchFamily="50" charset="-128"/>
                        </a:rPr>
                        <a:t>■学習者の視点から教育の質を向上させるべく、個別最適学習を重点的に検討する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2050746"/>
                  </a:ext>
                </a:extLst>
              </a:tr>
              <a:tr h="584742">
                <a:tc>
                  <a:txBody>
                    <a:bodyPr/>
                    <a:lstStyle/>
                    <a:p>
                      <a:pPr>
                        <a:spcBef>
                          <a:spcPts val="0"/>
                        </a:spcBef>
                      </a:pP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行政</a:t>
                      </a:r>
                      <a:r>
                        <a:rPr kumimoji="1" lang="en-US" altLang="ja-JP" sz="1200" b="1" u="none" dirty="0" smtClean="0">
                          <a:solidFill>
                            <a:schemeClr val="tx1"/>
                          </a:solidFill>
                          <a:effectLst/>
                          <a:latin typeface="Meiryo UI" panose="020B0604030504040204" pitchFamily="50" charset="-128"/>
                          <a:ea typeface="Meiryo UI" panose="020B0604030504040204" pitchFamily="50" charset="-128"/>
                        </a:rPr>
                        <a:t>DX</a:t>
                      </a:r>
                      <a:br>
                        <a:rPr kumimoji="1" lang="en-US" altLang="ja-JP" sz="1200" b="1" u="none" dirty="0" smtClean="0">
                          <a:solidFill>
                            <a:schemeClr val="tx1"/>
                          </a:solidFill>
                          <a:effectLst/>
                          <a:latin typeface="Meiryo UI" panose="020B0604030504040204" pitchFamily="50" charset="-128"/>
                          <a:ea typeface="Meiryo UI" panose="020B0604030504040204" pitchFamily="50" charset="-128"/>
                        </a:rPr>
                      </a:br>
                      <a:r>
                        <a:rPr kumimoji="1" lang="en-US" altLang="ja-JP" sz="1200" b="1" u="none" dirty="0" smtClean="0">
                          <a:solidFill>
                            <a:schemeClr val="tx1"/>
                          </a:solidFill>
                          <a:effectLst/>
                          <a:latin typeface="Meiryo UI" panose="020B0604030504040204" pitchFamily="50" charset="-128"/>
                          <a:ea typeface="Meiryo UI" panose="020B0604030504040204" pitchFamily="50" charset="-128"/>
                        </a:rPr>
                        <a:t>(</a:t>
                      </a:r>
                      <a:r>
                        <a:rPr kumimoji="1" lang="ja-JP" altLang="en-US" sz="1200" b="1" u="none" dirty="0" smtClean="0">
                          <a:solidFill>
                            <a:schemeClr val="tx1"/>
                          </a:solidFill>
                          <a:effectLst/>
                          <a:latin typeface="Meiryo UI" panose="020B0604030504040204" pitchFamily="50" charset="-128"/>
                          <a:ea typeface="Meiryo UI" panose="020B0604030504040204" pitchFamily="50" charset="-128"/>
                        </a:rPr>
                        <a:t>３つのレス推進</a:t>
                      </a:r>
                      <a:r>
                        <a:rPr kumimoji="1" lang="en-US" altLang="ja-JP" sz="1200" b="1" u="none" dirty="0" smtClean="0">
                          <a:solidFill>
                            <a:schemeClr val="tx1"/>
                          </a:solidFill>
                          <a:effectLst/>
                          <a:latin typeface="Meiryo UI" panose="020B0604030504040204" pitchFamily="50" charset="-128"/>
                          <a:ea typeface="Meiryo UI" panose="020B0604030504040204" pitchFamily="50" charset="-128"/>
                        </a:rPr>
                        <a:t>)</a:t>
                      </a:r>
                      <a:endParaRPr kumimoji="1" lang="ja-JP" altLang="en-US" sz="12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lgn="l">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■はんこレス、ペーパーレスは全庁的な業務フローの棚卸しや検証</a:t>
                      </a:r>
                      <a:r>
                        <a:rPr kumimoji="1" lang="en-US" altLang="ja-JP" sz="1100" u="none" dirty="0" smtClean="0">
                          <a:solidFill>
                            <a:schemeClr val="tx1"/>
                          </a:solidFill>
                          <a:latin typeface="Meiryo UI" panose="020B0604030504040204" pitchFamily="50" charset="-128"/>
                          <a:ea typeface="Meiryo UI" panose="020B0604030504040204" pitchFamily="50" charset="-128"/>
                        </a:rPr>
                        <a:t>(BPR)</a:t>
                      </a:r>
                      <a:r>
                        <a:rPr kumimoji="1" lang="ja-JP" altLang="en-US" sz="1100" u="none" dirty="0" smtClean="0">
                          <a:solidFill>
                            <a:schemeClr val="tx1"/>
                          </a:solidFill>
                          <a:latin typeface="Meiryo UI" panose="020B0604030504040204" pitchFamily="50" charset="-128"/>
                          <a:ea typeface="Meiryo UI" panose="020B0604030504040204" pitchFamily="50" charset="-128"/>
                        </a:rPr>
                        <a:t>を行い、並行して、できるところから導入していく</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gn="l">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■キャッシュレスは、インバウンドに効果的な大規模集客施設からキャッシュレスの導入を検討する。また手数料等については、府の本庁の納付窓口で先行して実施する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4770819"/>
                  </a:ext>
                </a:extLst>
              </a:tr>
            </a:tbl>
          </a:graphicData>
        </a:graphic>
      </p:graphicFrame>
      <p:sp>
        <p:nvSpPr>
          <p:cNvPr id="105" name="正方形/長方形 104">
            <a:extLst>
              <a:ext uri="{FF2B5EF4-FFF2-40B4-BE49-F238E27FC236}">
                <a16:creationId xmlns:a16="http://schemas.microsoft.com/office/drawing/2014/main" id="{BB4C5A71-B52A-4150-9AEB-96760F8651C5}"/>
              </a:ext>
            </a:extLst>
          </p:cNvPr>
          <p:cNvSpPr/>
          <p:nvPr/>
        </p:nvSpPr>
        <p:spPr>
          <a:xfrm>
            <a:off x="6341277" y="1609967"/>
            <a:ext cx="3354728" cy="239364"/>
          </a:xfrm>
          <a:prstGeom prst="rect">
            <a:avLst/>
          </a:prstGeom>
          <a:noFill/>
        </p:spPr>
        <p:txBody>
          <a:bodyPr wrap="square" lIns="36000" tIns="36000" rIns="36000" bIns="36000">
            <a:noAutofit/>
          </a:bodyPr>
          <a:lstStyle/>
          <a:p>
            <a:r>
              <a:rPr lang="ja-JP" altLang="en-US" sz="1200" b="1" spc="-140" dirty="0" smtClean="0">
                <a:latin typeface="Meiryo UI" panose="020B0604030504040204" pitchFamily="50" charset="-128"/>
                <a:ea typeface="Meiryo UI" panose="020B0604030504040204" pitchFamily="50" charset="-128"/>
              </a:rPr>
              <a:t>○住民の</a:t>
            </a:r>
            <a:r>
              <a:rPr lang="ja-JP" altLang="en-US" sz="1200" b="1" spc="-140" dirty="0">
                <a:latin typeface="Meiryo UI" panose="020B0604030504040204" pitchFamily="50" charset="-128"/>
                <a:ea typeface="Meiryo UI" panose="020B0604030504040204" pitchFamily="50" charset="-128"/>
              </a:rPr>
              <a:t>生活</a:t>
            </a:r>
            <a:r>
              <a:rPr lang="ja-JP" altLang="en-US" sz="1200" b="1" spc="-140" dirty="0" smtClean="0">
                <a:latin typeface="Meiryo UI" panose="020B0604030504040204" pitchFamily="50" charset="-128"/>
                <a:ea typeface="Meiryo UI" panose="020B0604030504040204" pitchFamily="50" charset="-128"/>
              </a:rPr>
              <a:t>の質（</a:t>
            </a:r>
            <a:r>
              <a:rPr lang="en-US" altLang="ja-JP" sz="1200" b="1" spc="-140" dirty="0" err="1" smtClean="0">
                <a:latin typeface="Meiryo UI" panose="020B0604030504040204" pitchFamily="50" charset="-128"/>
                <a:ea typeface="Meiryo UI" panose="020B0604030504040204" pitchFamily="50" charset="-128"/>
              </a:rPr>
              <a:t>QoL</a:t>
            </a:r>
            <a:r>
              <a:rPr lang="ja-JP" altLang="en-US" sz="1200" b="1" spc="-140" dirty="0" smtClean="0">
                <a:latin typeface="Meiryo UI" panose="020B0604030504040204" pitchFamily="50" charset="-128"/>
                <a:ea typeface="Meiryo UI" panose="020B0604030504040204" pitchFamily="50" charset="-128"/>
              </a:rPr>
              <a:t>）向上</a:t>
            </a:r>
            <a:r>
              <a:rPr lang="ja-JP" altLang="en-US" sz="1200" b="1" spc="-140" dirty="0">
                <a:latin typeface="Meiryo UI" panose="020B0604030504040204" pitchFamily="50" charset="-128"/>
                <a:ea typeface="Meiryo UI" panose="020B0604030504040204" pitchFamily="50" charset="-128"/>
              </a:rPr>
              <a:t>の具体化に向けた</a:t>
            </a:r>
            <a:r>
              <a:rPr lang="ja-JP" altLang="en-US" sz="1200" b="1" spc="-140" dirty="0" smtClean="0">
                <a:latin typeface="Meiryo UI" panose="020B0604030504040204" pitchFamily="50" charset="-128"/>
                <a:ea typeface="Meiryo UI" panose="020B0604030504040204" pitchFamily="50" charset="-128"/>
              </a:rPr>
              <a:t>取組</a:t>
            </a:r>
            <a:endParaRPr lang="en-US" altLang="ja-JP" sz="1200" b="1" spc="-140" dirty="0">
              <a:latin typeface="Meiryo UI" panose="020B0604030504040204" pitchFamily="50" charset="-128"/>
              <a:ea typeface="Meiryo UI" panose="020B0604030504040204" pitchFamily="50" charset="-128"/>
            </a:endParaRPr>
          </a:p>
        </p:txBody>
      </p:sp>
      <p:sp>
        <p:nvSpPr>
          <p:cNvPr id="106" name="正方形/長方形 105"/>
          <p:cNvSpPr/>
          <p:nvPr/>
        </p:nvSpPr>
        <p:spPr>
          <a:xfrm>
            <a:off x="6344191" y="939814"/>
            <a:ext cx="6307690" cy="749812"/>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戦略の対象は行政のあらゆる分野にわたるが</a:t>
            </a:r>
            <a:r>
              <a:rPr lang="ja-JP" altLang="en-US" sz="1100" dirty="0" smtClean="0">
                <a:latin typeface="Meiryo UI" panose="020B0604030504040204" pitchFamily="50" charset="-128"/>
                <a:ea typeface="Meiryo UI" panose="020B0604030504040204" pitchFamily="50" charset="-128"/>
              </a:rPr>
              <a:t>、効率的</a:t>
            </a:r>
            <a:r>
              <a:rPr lang="ja-JP" altLang="en-US" sz="1100" dirty="0">
                <a:latin typeface="Meiryo UI" panose="020B0604030504040204" pitchFamily="50" charset="-128"/>
                <a:ea typeface="Meiryo UI" panose="020B0604030504040204" pitchFamily="50" charset="-128"/>
              </a:rPr>
              <a:t>・効果的</a:t>
            </a:r>
            <a:r>
              <a:rPr lang="ja-JP" altLang="en-US" sz="1100" dirty="0" smtClean="0">
                <a:latin typeface="Meiryo UI" panose="020B0604030504040204" pitchFamily="50" charset="-128"/>
                <a:ea typeface="Meiryo UI" panose="020B0604030504040204" pitchFamily="50" charset="-128"/>
              </a:rPr>
              <a:t>に進めるため取り組むべきテーマを</a:t>
            </a:r>
            <a:r>
              <a:rPr lang="ja-JP" altLang="en-US" sz="1100" dirty="0">
                <a:latin typeface="Meiryo UI" panose="020B0604030504040204" pitchFamily="50" charset="-128"/>
                <a:ea typeface="Meiryo UI" panose="020B0604030504040204" pitchFamily="50" charset="-128"/>
              </a:rPr>
              <a:t>設定</a:t>
            </a:r>
            <a:r>
              <a:rPr lang="ja-JP" altLang="en-US" sz="1100" dirty="0" smtClean="0">
                <a:latin typeface="Meiryo UI" panose="020B0604030504040204" pitchFamily="50" charset="-128"/>
                <a:ea typeface="Meiryo UI" panose="020B0604030504040204" pitchFamily="50" charset="-128"/>
              </a:rPr>
              <a:t>。行政自らの</a:t>
            </a:r>
            <a:r>
              <a:rPr lang="en-US" altLang="ja-JP" sz="1100" dirty="0" smtClean="0">
                <a:latin typeface="Meiryo UI" panose="020B0604030504040204" pitchFamily="50" charset="-128"/>
                <a:ea typeface="Meiryo UI" panose="020B0604030504040204" pitchFamily="50" charset="-128"/>
              </a:rPr>
              <a:t>DX</a:t>
            </a:r>
            <a:r>
              <a:rPr lang="ja-JP" altLang="en-US" sz="1100" dirty="0" err="1"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さらに地域</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推進し、企業</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smtClean="0">
                <a:latin typeface="Meiryo UI" panose="020B0604030504040204" pitchFamily="50" charset="-128"/>
                <a:ea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rPr>
              <a:t>相まって、都市全体</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err="1" smtClean="0">
                <a:latin typeface="Meiryo UI" panose="020B0604030504040204" pitchFamily="50" charset="-128"/>
                <a:ea typeface="Meiryo UI" panose="020B0604030504040204" pitchFamily="50" charset="-128"/>
              </a:rPr>
              <a:t>へ</a:t>
            </a:r>
            <a:r>
              <a:rPr lang="ja-JP" altLang="en-US" sz="1100" dirty="0" err="1">
                <a:latin typeface="Meiryo UI" panose="020B0604030504040204" pitchFamily="50" charset="-128"/>
                <a:ea typeface="Meiryo UI" panose="020B0604030504040204" pitchFamily="50" charset="-128"/>
              </a:rPr>
              <a:t>と</a:t>
            </a:r>
            <a:r>
              <a:rPr lang="ja-JP" altLang="en-US" sz="1100" dirty="0" smtClean="0">
                <a:latin typeface="Meiryo UI" panose="020B0604030504040204" pitchFamily="50" charset="-128"/>
                <a:ea typeface="Meiryo UI" panose="020B0604030504040204" pitchFamily="50" charset="-128"/>
              </a:rPr>
              <a:t>つなげていく。</a:t>
            </a:r>
            <a:endParaRPr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また、「人間」が中心、「住民」が主役のスマートシティを実現する取組として、先端技術を活用して「住民の行動変容」をい</a:t>
            </a:r>
            <a:r>
              <a:rPr lang="ja-JP" altLang="en-US" sz="1100" dirty="0">
                <a:latin typeface="Meiryo UI" panose="020B0604030504040204" pitchFamily="50" charset="-128"/>
                <a:ea typeface="Meiryo UI" panose="020B0604030504040204" pitchFamily="50" charset="-128"/>
              </a:rPr>
              <a:t>か</a:t>
            </a:r>
            <a:r>
              <a:rPr lang="ja-JP" altLang="en-US" sz="1100" dirty="0" smtClean="0">
                <a:latin typeface="Meiryo UI" panose="020B0604030504040204" pitchFamily="50" charset="-128"/>
                <a:ea typeface="Meiryo UI" panose="020B0604030504040204" pitchFamily="50" charset="-128"/>
              </a:rPr>
              <a:t>に支援するかという視点（住民モード）を踏まえた取組も進める。</a:t>
            </a:r>
            <a:endParaRPr lang="en-US" altLang="ja-JP" sz="1100" dirty="0" smtClean="0">
              <a:latin typeface="Meiryo UI" panose="020B0604030504040204" pitchFamily="50" charset="-128"/>
              <a:ea typeface="Meiryo UI" panose="020B0604030504040204" pitchFamily="50" charset="-128"/>
            </a:endParaRPr>
          </a:p>
        </p:txBody>
      </p:sp>
      <p:sp>
        <p:nvSpPr>
          <p:cNvPr id="73" name="大かっこ 72"/>
          <p:cNvSpPr/>
          <p:nvPr/>
        </p:nvSpPr>
        <p:spPr>
          <a:xfrm>
            <a:off x="6377314" y="7122874"/>
            <a:ext cx="1620000" cy="16518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正方形/長方形 73"/>
          <p:cNvSpPr/>
          <p:nvPr/>
        </p:nvSpPr>
        <p:spPr>
          <a:xfrm>
            <a:off x="6426068" y="7098257"/>
            <a:ext cx="1516204"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各主体に期待される役割</a:t>
            </a:r>
            <a:endParaRPr lang="en-US" altLang="ja-JP" sz="1100" b="1" dirty="0" smtClean="0">
              <a:latin typeface="Meiryo UI" panose="020B0604030504040204" pitchFamily="50" charset="-128"/>
              <a:ea typeface="Meiryo UI" panose="020B0604030504040204" pitchFamily="50" charset="-128"/>
            </a:endParaRPr>
          </a:p>
        </p:txBody>
      </p:sp>
      <p:sp>
        <p:nvSpPr>
          <p:cNvPr id="75" name="正方形/長方形 74"/>
          <p:cNvSpPr/>
          <p:nvPr/>
        </p:nvSpPr>
        <p:spPr>
          <a:xfrm>
            <a:off x="6363215" y="7314587"/>
            <a:ext cx="3316135" cy="880617"/>
          </a:xfrm>
          <a:prstGeom prst="rect">
            <a:avLst/>
          </a:prstGeom>
        </p:spPr>
        <p:txBody>
          <a:bodyPr wrap="square" lIns="36000" tIns="36000" rIns="36000" bIns="36000">
            <a:spAutoFit/>
          </a:bodyPr>
          <a:lstStyle/>
          <a:p>
            <a:r>
              <a:rPr lang="ja-JP" altLang="en-US" sz="1050" b="1" dirty="0" smtClean="0">
                <a:latin typeface="Meiryo UI" panose="020B0604030504040204" pitchFamily="50" charset="-128"/>
                <a:ea typeface="Meiryo UI" panose="020B0604030504040204" pitchFamily="50" charset="-128"/>
              </a:rPr>
              <a:t>大阪府・大阪市</a:t>
            </a:r>
            <a:r>
              <a:rPr lang="ja-JP" altLang="en-US" sz="1050" dirty="0" smtClean="0">
                <a:latin typeface="Meiryo UI" panose="020B0604030504040204" pitchFamily="50" charset="-128"/>
                <a:ea typeface="Meiryo UI" panose="020B0604030504040204" pitchFamily="50" charset="-128"/>
              </a:rPr>
              <a:t>：戦略全体の推進役</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自らも取組</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市町村</a:t>
            </a:r>
            <a:r>
              <a:rPr lang="ja-JP" altLang="en-US" sz="1050" dirty="0" smtClean="0">
                <a:latin typeface="Meiryo UI" panose="020B0604030504040204" pitchFamily="50" charset="-128"/>
                <a:ea typeface="Meiryo UI" panose="020B0604030504040204" pitchFamily="50" charset="-128"/>
              </a:rPr>
              <a:t>：実証・実装の推進基盤の核</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府民・市民</a:t>
            </a:r>
            <a:r>
              <a:rPr lang="ja-JP" altLang="en-US" sz="1050" dirty="0" smtClean="0">
                <a:latin typeface="Meiryo UI" panose="020B0604030504040204" pitchFamily="50" charset="-128"/>
                <a:ea typeface="Meiryo UI" panose="020B0604030504040204" pitchFamily="50" charset="-128"/>
              </a:rPr>
              <a:t>：実証・実装への参画／行動変容にも期待</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企業等</a:t>
            </a:r>
            <a:r>
              <a:rPr lang="ja-JP" altLang="en-US" sz="1050" dirty="0" smtClean="0">
                <a:latin typeface="Meiryo UI" panose="020B0604030504040204" pitchFamily="50" charset="-128"/>
                <a:ea typeface="Meiryo UI" panose="020B0604030504040204" pitchFamily="50" charset="-128"/>
              </a:rPr>
              <a:t>：実証・実装への参画・サポート</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大学等</a:t>
            </a:r>
            <a:r>
              <a:rPr lang="ja-JP" altLang="en-US" sz="1050" dirty="0" smtClean="0">
                <a:latin typeface="Meiryo UI" panose="020B0604030504040204" pitchFamily="50" charset="-128"/>
                <a:ea typeface="Meiryo UI" panose="020B0604030504040204" pitchFamily="50" charset="-128"/>
              </a:rPr>
              <a:t>：実証・実装のサポート／大阪府・大阪市との共創</a:t>
            </a:r>
            <a:endParaRPr lang="en-US" altLang="ja-JP" sz="1050" dirty="0">
              <a:latin typeface="Meiryo UI" panose="020B0604030504040204" pitchFamily="50" charset="-128"/>
              <a:ea typeface="Meiryo UI" panose="020B0604030504040204" pitchFamily="50" charset="-128"/>
            </a:endParaRPr>
          </a:p>
        </p:txBody>
      </p:sp>
      <p:pic>
        <p:nvPicPr>
          <p:cNvPr id="82" name="Picture 9" descr="D:\nakatanima\Desktop\ロゴ\sdg_icon_03_ja.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3359683" y="665217"/>
            <a:ext cx="432003" cy="468000"/>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5" descr="D:\nakatanima\Desktop\ロゴ\sdg_icon_04_ja.png"/>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3845054" y="655388"/>
            <a:ext cx="432003" cy="468000"/>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12"/>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4309410" y="650647"/>
            <a:ext cx="432003" cy="468000"/>
          </a:xfrm>
          <a:prstGeom prst="rect">
            <a:avLst/>
          </a:prstGeom>
          <a:noFill/>
          <a:extLst>
            <a:ext uri="{909E8E84-426E-40DD-AFC4-6F175D3DCCD1}">
              <a14:hiddenFill xmlns:a14="http://schemas.microsoft.com/office/drawing/2010/main">
                <a:solidFill>
                  <a:srgbClr val="FFFFFF"/>
                </a:solidFill>
              </a14:hiddenFill>
            </a:ext>
          </a:extLst>
        </p:spPr>
      </p:pic>
      <p:sp>
        <p:nvSpPr>
          <p:cNvPr id="88" name="矢印: 右カーブ 11">
            <a:extLst>
              <a:ext uri="{FF2B5EF4-FFF2-40B4-BE49-F238E27FC236}">
                <a16:creationId xmlns:a16="http://schemas.microsoft.com/office/drawing/2014/main" id="{A8767D39-C81B-4658-AFBF-D076D23F64B3}"/>
              </a:ext>
            </a:extLst>
          </p:cNvPr>
          <p:cNvSpPr/>
          <p:nvPr/>
        </p:nvSpPr>
        <p:spPr>
          <a:xfrm flipH="1">
            <a:off x="111812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9" name="矢印: 右カーブ 11">
            <a:extLst>
              <a:ext uri="{FF2B5EF4-FFF2-40B4-BE49-F238E27FC236}">
                <a16:creationId xmlns:a16="http://schemas.microsoft.com/office/drawing/2014/main" id="{A8767D39-C81B-4658-AFBF-D076D23F64B3}"/>
              </a:ext>
            </a:extLst>
          </p:cNvPr>
          <p:cNvSpPr/>
          <p:nvPr/>
        </p:nvSpPr>
        <p:spPr>
          <a:xfrm flipH="1">
            <a:off x="113336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89959539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1402</Words>
  <Application>Microsoft Office PowerPoint</Application>
  <PresentationFormat>A3 297x420 mm</PresentationFormat>
  <Paragraphs>117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Wingdings</vt:lpstr>
      <vt:lpstr>Office テーマ</vt:lpstr>
      <vt:lpstr>大阪スマートシティ戦略（案）　～eOSAKAをめざして～　【概要】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大阪スマートシティ戦略（案）　～eOSAKAをめざして～　【概要】</dc:title>
  <dc:creator>秋田　裕介</dc:creator>
  <cp:lastModifiedBy>秋田　裕介</cp:lastModifiedBy>
  <cp:revision>1</cp:revision>
  <cp:lastPrinted>2020-02-20T12:35:59Z</cp:lastPrinted>
  <dcterms:modified xsi:type="dcterms:W3CDTF">2023-02-22T07:40:36Z</dcterms:modified>
</cp:coreProperties>
</file>