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7" r:id="rId2"/>
    <p:sldId id="263" r:id="rId3"/>
    <p:sldId id="262" r:id="rId4"/>
    <p:sldId id="264" r:id="rId5"/>
    <p:sldId id="314" r:id="rId6"/>
    <p:sldId id="265" r:id="rId7"/>
    <p:sldId id="488" r:id="rId8"/>
    <p:sldId id="260" r:id="rId9"/>
    <p:sldId id="268" r:id="rId10"/>
    <p:sldId id="259" r:id="rId11"/>
    <p:sldId id="2147483644" r:id="rId12"/>
    <p:sldId id="283" r:id="rId13"/>
    <p:sldId id="261" r:id="rId14"/>
    <p:sldId id="258" r:id="rId15"/>
    <p:sldId id="2147483645" r:id="rId16"/>
    <p:sldId id="282" r:id="rId17"/>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9" autoAdjust="0"/>
    <p:restoredTop sz="94816" autoAdjust="0"/>
  </p:normalViewPr>
  <p:slideViewPr>
    <p:cSldViewPr snapToGrid="0">
      <p:cViewPr varScale="1">
        <p:scale>
          <a:sx n="110" d="100"/>
          <a:sy n="110" d="100"/>
        </p:scale>
        <p:origin x="96"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整備状況</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0C-4646-86AC-64430FE664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0C-4646-86AC-64430FE66487}"/>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AD0C-4646-86AC-64430FE66487}"/>
              </c:ext>
            </c:extLst>
          </c:dPt>
          <c:cat>
            <c:strRef>
              <c:f>Sheet1!$A$2:$A$4</c:f>
              <c:strCache>
                <c:ptCount val="3"/>
                <c:pt idx="0">
                  <c:v>整備済</c:v>
                </c:pt>
                <c:pt idx="1">
                  <c:v>整備予定</c:v>
                </c:pt>
                <c:pt idx="2">
                  <c:v>予定なし</c:v>
                </c:pt>
              </c:strCache>
            </c:strRef>
          </c:cat>
          <c:val>
            <c:numRef>
              <c:f>Sheet1!$B$2:$B$4</c:f>
              <c:numCache>
                <c:formatCode>General</c:formatCode>
                <c:ptCount val="3"/>
                <c:pt idx="0">
                  <c:v>20</c:v>
                </c:pt>
                <c:pt idx="1">
                  <c:v>15</c:v>
                </c:pt>
                <c:pt idx="2">
                  <c:v>12</c:v>
                </c:pt>
              </c:numCache>
            </c:numRef>
          </c:val>
          <c:extLst>
            <c:ext xmlns:c16="http://schemas.microsoft.com/office/drawing/2014/chart" uri="{C3380CC4-5D6E-409C-BE32-E72D297353CC}">
              <c16:uniqueId val="{00000006-AD0C-4646-86AC-64430FE664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36787D26-8CBC-4B6C-B61F-AB303C24B935}" type="datetimeFigureOut">
              <a:rPr kumimoji="1" lang="ja-JP" altLang="en-US" smtClean="0"/>
              <a:t>2025/4/1</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C55C299F-9D37-4E10-BAE3-28FA94FC5C65}" type="slidenum">
              <a:rPr kumimoji="1" lang="ja-JP" altLang="en-US" smtClean="0"/>
              <a:t>‹#›</a:t>
            </a:fld>
            <a:endParaRPr kumimoji="1" lang="ja-JP" altLang="en-US"/>
          </a:p>
        </p:txBody>
      </p:sp>
    </p:spTree>
    <p:extLst>
      <p:ext uri="{BB962C8B-B14F-4D97-AF65-F5344CB8AC3E}">
        <p14:creationId xmlns:p14="http://schemas.microsoft.com/office/powerpoint/2010/main" val="642287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8186FD-0E9C-4E2B-9737-FD2DA22B982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1E224A8-531B-479D-BC74-2388A1494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FC4EBE-367B-4067-A2E0-2902CBC59E59}"/>
              </a:ext>
            </a:extLst>
          </p:cNvPr>
          <p:cNvSpPr>
            <a:spLocks noGrp="1"/>
          </p:cNvSpPr>
          <p:nvPr>
            <p:ph type="dt" sz="half" idx="10"/>
          </p:nvPr>
        </p:nvSpPr>
        <p:spPr/>
        <p:txBody>
          <a:bodyPr/>
          <a:lstStyle/>
          <a:p>
            <a:fld id="{6DF4A148-9E95-4FB3-B47B-07979948846F}"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811188EB-89D9-4386-B39C-8F20B33C8E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2ED729-68D5-4834-A27B-A71E895BBE3A}"/>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397272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3085D-45AC-442D-A91E-BF4617513DD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04EAE24-7602-42FD-B3B1-265BE11558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8D7A4E-35FF-41F1-95A2-274A5013CD54}"/>
              </a:ext>
            </a:extLst>
          </p:cNvPr>
          <p:cNvSpPr>
            <a:spLocks noGrp="1"/>
          </p:cNvSpPr>
          <p:nvPr>
            <p:ph type="dt" sz="half" idx="10"/>
          </p:nvPr>
        </p:nvSpPr>
        <p:spPr/>
        <p:txBody>
          <a:bodyPr/>
          <a:lstStyle/>
          <a:p>
            <a:fld id="{344B3D25-C637-4450-BC07-2156A048BD24}"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59FD229A-7235-4428-BAEA-461D412EA3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3E4FEA-77EB-4B06-920F-A09E6EF4FA29}"/>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203064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A8897A-96D2-4863-A125-A8223269F3D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667671-C42C-4055-9230-A7900525056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ECCBDF-539F-4170-9965-A3585B1477D8}"/>
              </a:ext>
            </a:extLst>
          </p:cNvPr>
          <p:cNvSpPr>
            <a:spLocks noGrp="1"/>
          </p:cNvSpPr>
          <p:nvPr>
            <p:ph type="dt" sz="half" idx="10"/>
          </p:nvPr>
        </p:nvSpPr>
        <p:spPr/>
        <p:txBody>
          <a:bodyPr/>
          <a:lstStyle/>
          <a:p>
            <a:fld id="{AA1E3FFC-BF4C-4395-8EF3-E0F12817CE43}"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C2334373-6550-4385-B487-7B0DA14482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8D4CBD-1C55-43A3-A5CE-A3FEB326CD0B}"/>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3059346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中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A4F1F-D242-4DF9-8ACF-0F8AEF2AC798}"/>
              </a:ext>
            </a:extLst>
          </p:cNvPr>
          <p:cNvSpPr>
            <a:spLocks noGrp="1"/>
          </p:cNvSpPr>
          <p:nvPr>
            <p:ph type="title"/>
          </p:nvPr>
        </p:nvSpPr>
        <p:spPr>
          <a:xfrm>
            <a:off x="838200" y="2662246"/>
            <a:ext cx="10515600" cy="1008517"/>
          </a:xfrm>
        </p:spPr>
        <p:txBody>
          <a:bodyP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A97EE0A7-6325-41E9-A159-7B9E9C7AE5D2}"/>
              </a:ext>
            </a:extLst>
          </p:cNvPr>
          <p:cNvSpPr>
            <a:spLocks noGrp="1"/>
          </p:cNvSpPr>
          <p:nvPr>
            <p:ph type="sldNum" sz="quarter" idx="12"/>
          </p:nvPr>
        </p:nvSpPr>
        <p:spPr>
          <a:xfrm>
            <a:off x="9448800" y="6536417"/>
            <a:ext cx="2743200" cy="365125"/>
          </a:xfrm>
        </p:spPr>
        <p:txBody>
          <a:bodyPr/>
          <a:lstStyle/>
          <a:p>
            <a:fld id="{85BB14D3-BDCD-475E-94AC-9E25289B2ACC}" type="slidenum">
              <a:rPr kumimoji="1" lang="ja-JP" altLang="en-US" smtClean="0"/>
              <a:t>‹#›</a:t>
            </a:fld>
            <a:endParaRPr kumimoji="1" lang="ja-JP" altLang="en-US"/>
          </a:p>
        </p:txBody>
      </p:sp>
      <p:pic>
        <p:nvPicPr>
          <p:cNvPr id="6" name="グラフィックス 5">
            <a:extLst>
              <a:ext uri="{FF2B5EF4-FFF2-40B4-BE49-F238E27FC236}">
                <a16:creationId xmlns:a16="http://schemas.microsoft.com/office/drawing/2014/main" id="{74C467D2-B3E3-4B0E-B32B-BECC156CAE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4574" y="3621088"/>
            <a:ext cx="11407426" cy="49675"/>
          </a:xfrm>
          <a:prstGeom prst="rect">
            <a:avLst/>
          </a:prstGeom>
        </p:spPr>
      </p:pic>
    </p:spTree>
    <p:extLst>
      <p:ext uri="{BB962C8B-B14F-4D97-AF65-F5344CB8AC3E}">
        <p14:creationId xmlns:p14="http://schemas.microsoft.com/office/powerpoint/2010/main" val="20190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01E5FF-8D2C-440D-B81E-0894370519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572819-92DD-49BD-B2BA-B2C451B4ED2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592E09-5809-465A-86D9-F7189E25A295}"/>
              </a:ext>
            </a:extLst>
          </p:cNvPr>
          <p:cNvSpPr>
            <a:spLocks noGrp="1"/>
          </p:cNvSpPr>
          <p:nvPr>
            <p:ph type="dt" sz="half" idx="10"/>
          </p:nvPr>
        </p:nvSpPr>
        <p:spPr/>
        <p:txBody>
          <a:bodyPr/>
          <a:lstStyle/>
          <a:p>
            <a:fld id="{6057EA46-E3F3-4DB1-A2AF-D7DB53316C76}"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BA851E3E-F251-4D58-84E0-F44D172C63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223FFD-5554-4515-AA52-5D89C4E41EA5}"/>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38112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2F6B0-F108-4C89-BF48-898953EFCEC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DDBB65F-C1A5-4DA3-A53E-D065312E0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BC85A44-4DC8-465A-AB0B-79364EC6002F}"/>
              </a:ext>
            </a:extLst>
          </p:cNvPr>
          <p:cNvSpPr>
            <a:spLocks noGrp="1"/>
          </p:cNvSpPr>
          <p:nvPr>
            <p:ph type="dt" sz="half" idx="10"/>
          </p:nvPr>
        </p:nvSpPr>
        <p:spPr/>
        <p:txBody>
          <a:bodyPr/>
          <a:lstStyle/>
          <a:p>
            <a:fld id="{404C80D8-08EF-4509-92E0-FAE02E6A6C88}"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409AE0C0-D7A7-4E37-A3B5-39C7954E08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C4D209-EC4B-4180-9B9D-B51B78419492}"/>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118359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DA8A5-24B4-4706-A63F-C0A28E7B501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619D99-CF11-40C2-95E6-5F82BF6122B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EE0B54-E44A-4D1A-B924-AC0A8CE4BAA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0D6F9B-2312-4759-9BAF-B5C9C188AAAD}"/>
              </a:ext>
            </a:extLst>
          </p:cNvPr>
          <p:cNvSpPr>
            <a:spLocks noGrp="1"/>
          </p:cNvSpPr>
          <p:nvPr>
            <p:ph type="dt" sz="half" idx="10"/>
          </p:nvPr>
        </p:nvSpPr>
        <p:spPr/>
        <p:txBody>
          <a:bodyPr/>
          <a:lstStyle/>
          <a:p>
            <a:fld id="{6A6B6154-4E21-47E0-91BA-DCFFECB7135E}" type="datetime1">
              <a:rPr kumimoji="1" lang="ja-JP" altLang="en-US" smtClean="0"/>
              <a:t>2025/4/1</a:t>
            </a:fld>
            <a:endParaRPr kumimoji="1" lang="ja-JP" altLang="en-US"/>
          </a:p>
        </p:txBody>
      </p:sp>
      <p:sp>
        <p:nvSpPr>
          <p:cNvPr id="6" name="フッター プレースホルダー 5">
            <a:extLst>
              <a:ext uri="{FF2B5EF4-FFF2-40B4-BE49-F238E27FC236}">
                <a16:creationId xmlns:a16="http://schemas.microsoft.com/office/drawing/2014/main" id="{65A72CF4-7EA7-4C02-AFAF-B4D5AAC290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ADD6FB-482D-4ECD-8124-8F11F014ADD2}"/>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77125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B68CB-45C0-46AB-B444-CB341439FFE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4F3578-CB33-419D-96F8-1FE1B24F8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A378D9A-DBBC-4653-B374-0B929542165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4322BEC-D109-409C-B40E-3BDB958B3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3DFC7D7-E87E-42D9-AF3E-CEB07ACACBE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0325F1-4A6C-428B-82B3-986DB4CF524D}"/>
              </a:ext>
            </a:extLst>
          </p:cNvPr>
          <p:cNvSpPr>
            <a:spLocks noGrp="1"/>
          </p:cNvSpPr>
          <p:nvPr>
            <p:ph type="dt" sz="half" idx="10"/>
          </p:nvPr>
        </p:nvSpPr>
        <p:spPr/>
        <p:txBody>
          <a:bodyPr/>
          <a:lstStyle/>
          <a:p>
            <a:fld id="{C9EACB31-93C2-4E8F-83CE-BDE5EF4EBFDC}" type="datetime1">
              <a:rPr kumimoji="1" lang="ja-JP" altLang="en-US" smtClean="0"/>
              <a:t>2025/4/1</a:t>
            </a:fld>
            <a:endParaRPr kumimoji="1" lang="ja-JP" altLang="en-US"/>
          </a:p>
        </p:txBody>
      </p:sp>
      <p:sp>
        <p:nvSpPr>
          <p:cNvPr id="8" name="フッター プレースホルダー 7">
            <a:extLst>
              <a:ext uri="{FF2B5EF4-FFF2-40B4-BE49-F238E27FC236}">
                <a16:creationId xmlns:a16="http://schemas.microsoft.com/office/drawing/2014/main" id="{07A62F97-F74F-43A3-BF4F-AE75D0F539E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B3BECF-D5B3-458A-9DFA-5750987CA05A}"/>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382781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A4F1F-D242-4DF9-8ACF-0F8AEF2AC79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F86D4A0-8BA5-4468-8A70-3139A3149202}"/>
              </a:ext>
            </a:extLst>
          </p:cNvPr>
          <p:cNvSpPr>
            <a:spLocks noGrp="1"/>
          </p:cNvSpPr>
          <p:nvPr>
            <p:ph type="dt" sz="half" idx="10"/>
          </p:nvPr>
        </p:nvSpPr>
        <p:spPr/>
        <p:txBody>
          <a:bodyPr/>
          <a:lstStyle/>
          <a:p>
            <a:fld id="{F9C4F60C-5806-418C-8C6E-EFFBEFD7F294}" type="datetime1">
              <a:rPr kumimoji="1" lang="ja-JP" altLang="en-US" smtClean="0"/>
              <a:t>2025/4/1</a:t>
            </a:fld>
            <a:endParaRPr kumimoji="1" lang="ja-JP" altLang="en-US"/>
          </a:p>
        </p:txBody>
      </p:sp>
      <p:sp>
        <p:nvSpPr>
          <p:cNvPr id="4" name="フッター プレースホルダー 3">
            <a:extLst>
              <a:ext uri="{FF2B5EF4-FFF2-40B4-BE49-F238E27FC236}">
                <a16:creationId xmlns:a16="http://schemas.microsoft.com/office/drawing/2014/main" id="{4AF2FEAB-4573-4248-98EF-A3D96A5080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97EE0A7-6325-41E9-A159-7B9E9C7AE5D2}"/>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75174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D780EA-A250-4D22-BB23-2901DB4303A3}"/>
              </a:ext>
            </a:extLst>
          </p:cNvPr>
          <p:cNvSpPr>
            <a:spLocks noGrp="1"/>
          </p:cNvSpPr>
          <p:nvPr>
            <p:ph type="dt" sz="half" idx="10"/>
          </p:nvPr>
        </p:nvSpPr>
        <p:spPr/>
        <p:txBody>
          <a:bodyPr/>
          <a:lstStyle/>
          <a:p>
            <a:fld id="{C342E796-F1EE-40F4-8AA8-3616904CD707}" type="datetime1">
              <a:rPr kumimoji="1" lang="ja-JP" altLang="en-US" smtClean="0"/>
              <a:t>2025/4/1</a:t>
            </a:fld>
            <a:endParaRPr kumimoji="1" lang="ja-JP" altLang="en-US"/>
          </a:p>
        </p:txBody>
      </p:sp>
      <p:sp>
        <p:nvSpPr>
          <p:cNvPr id="3" name="フッター プレースホルダー 2">
            <a:extLst>
              <a:ext uri="{FF2B5EF4-FFF2-40B4-BE49-F238E27FC236}">
                <a16:creationId xmlns:a16="http://schemas.microsoft.com/office/drawing/2014/main" id="{6A204D14-33FA-4869-9863-DD9DDE208B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5927FBD-D1B8-4ECC-95F2-DF4FA9D4D137}"/>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4082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6F1A3-2CC3-4C2B-9106-F8001BC20D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9D8D7-548F-47F4-A440-4B3AC0DA2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2C73C77-C408-4E0F-AD24-3A3A86918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A58F67-1575-4E39-AFB5-73A70D47B7F4}"/>
              </a:ext>
            </a:extLst>
          </p:cNvPr>
          <p:cNvSpPr>
            <a:spLocks noGrp="1"/>
          </p:cNvSpPr>
          <p:nvPr>
            <p:ph type="dt" sz="half" idx="10"/>
          </p:nvPr>
        </p:nvSpPr>
        <p:spPr/>
        <p:txBody>
          <a:bodyPr/>
          <a:lstStyle/>
          <a:p>
            <a:fld id="{2AC60E09-11A1-4A07-9BA2-30CEE18C8A26}" type="datetime1">
              <a:rPr kumimoji="1" lang="ja-JP" altLang="en-US" smtClean="0"/>
              <a:t>2025/4/1</a:t>
            </a:fld>
            <a:endParaRPr kumimoji="1" lang="ja-JP" altLang="en-US"/>
          </a:p>
        </p:txBody>
      </p:sp>
      <p:sp>
        <p:nvSpPr>
          <p:cNvPr id="6" name="フッター プレースホルダー 5">
            <a:extLst>
              <a:ext uri="{FF2B5EF4-FFF2-40B4-BE49-F238E27FC236}">
                <a16:creationId xmlns:a16="http://schemas.microsoft.com/office/drawing/2014/main" id="{42D0F7BF-8698-49CF-AB47-909F823488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A8E436-322E-4A9E-A1D2-657C2903B0C8}"/>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271733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84F47-488E-40EA-9D43-7380B2603CF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99B3B4C-C3B2-43DA-91E9-E0316AFC7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B19006-1095-40AE-93B3-40D5469B5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013A39-0DF1-42B3-B68D-3C12EBAE44D8}"/>
              </a:ext>
            </a:extLst>
          </p:cNvPr>
          <p:cNvSpPr>
            <a:spLocks noGrp="1"/>
          </p:cNvSpPr>
          <p:nvPr>
            <p:ph type="dt" sz="half" idx="10"/>
          </p:nvPr>
        </p:nvSpPr>
        <p:spPr/>
        <p:txBody>
          <a:bodyPr/>
          <a:lstStyle/>
          <a:p>
            <a:fld id="{10E1AAF8-FB44-46D0-A58C-678B11C70915}" type="datetime1">
              <a:rPr kumimoji="1" lang="ja-JP" altLang="en-US" smtClean="0"/>
              <a:t>2025/4/1</a:t>
            </a:fld>
            <a:endParaRPr kumimoji="1" lang="ja-JP" altLang="en-US"/>
          </a:p>
        </p:txBody>
      </p:sp>
      <p:sp>
        <p:nvSpPr>
          <p:cNvPr id="6" name="フッター プレースホルダー 5">
            <a:extLst>
              <a:ext uri="{FF2B5EF4-FFF2-40B4-BE49-F238E27FC236}">
                <a16:creationId xmlns:a16="http://schemas.microsoft.com/office/drawing/2014/main" id="{69615DCA-5D6C-4CB4-B21A-7AAECC4950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E58D17-97E9-49A7-86F9-526E1EA78B8D}"/>
              </a:ext>
            </a:extLst>
          </p:cNvPr>
          <p:cNvSpPr>
            <a:spLocks noGrp="1"/>
          </p:cNvSpPr>
          <p:nvPr>
            <p:ph type="sldNum" sz="quarter" idx="12"/>
          </p:nvPr>
        </p:nvSpPr>
        <p:spPr/>
        <p:txBody>
          <a:body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157091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EA085FA-625C-415C-9CF0-C892BDA16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B75F0C-B713-40BD-888D-BE558FFCDE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DD2AE5-6AFE-4EB0-979B-6BB61A403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AB37E-B60B-4BFF-BD55-CC16B81AB4A1}"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C9C022DB-E493-4746-ADF7-66CDB298D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64E97D-A2C9-4315-B6C2-171B032B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14D3-BDCD-475E-94AC-9E25289B2ACC}" type="slidenum">
              <a:rPr kumimoji="1" lang="ja-JP" altLang="en-US" smtClean="0"/>
              <a:t>‹#›</a:t>
            </a:fld>
            <a:endParaRPr kumimoji="1" lang="ja-JP" altLang="en-US"/>
          </a:p>
        </p:txBody>
      </p:sp>
    </p:spTree>
    <p:extLst>
      <p:ext uri="{BB962C8B-B14F-4D97-AF65-F5344CB8AC3E}">
        <p14:creationId xmlns:p14="http://schemas.microsoft.com/office/powerpoint/2010/main" val="223240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14CAEB5-917F-467C-8CAC-5268B494A454}"/>
              </a:ext>
            </a:extLst>
          </p:cNvPr>
          <p:cNvSpPr txBox="1"/>
          <p:nvPr/>
        </p:nvSpPr>
        <p:spPr>
          <a:xfrm>
            <a:off x="169433" y="3359994"/>
            <a:ext cx="9336210" cy="1384995"/>
          </a:xfrm>
          <a:prstGeom prst="rect">
            <a:avLst/>
          </a:prstGeom>
          <a:noFill/>
        </p:spPr>
        <p:txBody>
          <a:bodyPr wrap="none" rtlCol="0">
            <a:spAutoFit/>
          </a:bodyPr>
          <a:lstStyle/>
          <a:p>
            <a:r>
              <a:rPr lang="ja-JP" altLang="en-US" sz="3600" b="1" dirty="0"/>
              <a:t>大阪府におけるデータ連携基盤共同利用ビジョン</a:t>
            </a:r>
            <a:endParaRPr lang="en-US" altLang="ja-JP" b="1" dirty="0"/>
          </a:p>
          <a:p>
            <a:r>
              <a:rPr lang="ja-JP" altLang="en-US" sz="2400" b="1" dirty="0"/>
              <a:t>　「持続的なデータ連携基盤」の実現のために</a:t>
            </a:r>
            <a:endParaRPr lang="en-US" altLang="ja-JP" sz="2400" b="1" dirty="0"/>
          </a:p>
          <a:p>
            <a:r>
              <a:rPr lang="ja-JP" altLang="en-US" sz="2400" b="1" dirty="0"/>
              <a:t>　大阪がめざす２つの共同利用</a:t>
            </a:r>
            <a:endParaRPr lang="en-US" altLang="ja-JP" sz="2400" b="1" dirty="0"/>
          </a:p>
        </p:txBody>
      </p:sp>
      <p:cxnSp>
        <p:nvCxnSpPr>
          <p:cNvPr id="6" name="直線コネクタ 5">
            <a:extLst>
              <a:ext uri="{FF2B5EF4-FFF2-40B4-BE49-F238E27FC236}">
                <a16:creationId xmlns:a16="http://schemas.microsoft.com/office/drawing/2014/main" id="{E465DEF7-8376-4E5D-9704-BC79B1FD34D5}"/>
              </a:ext>
            </a:extLst>
          </p:cNvPr>
          <p:cNvCxnSpPr/>
          <p:nvPr/>
        </p:nvCxnSpPr>
        <p:spPr>
          <a:xfrm>
            <a:off x="169433" y="3968187"/>
            <a:ext cx="11844000"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9264D58F-523E-43B3-B778-D8AF3FCC8CED}"/>
              </a:ext>
            </a:extLst>
          </p:cNvPr>
          <p:cNvSpPr txBox="1"/>
          <p:nvPr/>
        </p:nvSpPr>
        <p:spPr>
          <a:xfrm>
            <a:off x="8843538" y="5947233"/>
            <a:ext cx="3087705" cy="707886"/>
          </a:xfrm>
          <a:prstGeom prst="rect">
            <a:avLst/>
          </a:prstGeom>
          <a:noFill/>
        </p:spPr>
        <p:txBody>
          <a:bodyPr wrap="none" rtlCol="0">
            <a:spAutoFit/>
          </a:bodyPr>
          <a:lstStyle/>
          <a:p>
            <a:pPr algn="r"/>
            <a:r>
              <a:rPr kumimoji="1" lang="ja-JP" altLang="en-US" sz="2000" dirty="0"/>
              <a:t>令和７年３月</a:t>
            </a:r>
            <a:r>
              <a:rPr lang="ja-JP" altLang="en-US" sz="2000" dirty="0"/>
              <a:t>３１</a:t>
            </a:r>
            <a:r>
              <a:rPr kumimoji="1" lang="ja-JP" altLang="en-US" sz="2000" dirty="0"/>
              <a:t>日</a:t>
            </a:r>
            <a:endParaRPr kumimoji="1" lang="en-US" altLang="ja-JP" sz="2000" dirty="0"/>
          </a:p>
          <a:p>
            <a:r>
              <a:rPr kumimoji="1" lang="ja-JP" altLang="en-US" sz="2000" dirty="0"/>
              <a:t>大阪府スマートシティ戦略部</a:t>
            </a:r>
            <a:endParaRPr kumimoji="1" lang="ja-JP" altLang="en-US" sz="2000" dirty="0">
              <a:solidFill>
                <a:srgbClr val="FF0000"/>
              </a:solidFill>
            </a:endParaRPr>
          </a:p>
        </p:txBody>
      </p:sp>
    </p:spTree>
    <p:extLst>
      <p:ext uri="{BB962C8B-B14F-4D97-AF65-F5344CB8AC3E}">
        <p14:creationId xmlns:p14="http://schemas.microsoft.com/office/powerpoint/2010/main" val="173610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100A11-A6F9-4B0D-8D91-ECE6BD49A66A}"/>
              </a:ext>
            </a:extLst>
          </p:cNvPr>
          <p:cNvSpPr>
            <a:spLocks noGrp="1"/>
          </p:cNvSpPr>
          <p:nvPr>
            <p:ph type="title"/>
          </p:nvPr>
        </p:nvSpPr>
        <p:spPr>
          <a:xfrm>
            <a:off x="790904" y="2843939"/>
            <a:ext cx="10515600" cy="826824"/>
          </a:xfrm>
        </p:spPr>
        <p:txBody>
          <a:bodyPr>
            <a:normAutofit/>
          </a:bodyPr>
          <a:lstStyle/>
          <a:p>
            <a:r>
              <a:rPr lang="ja-JP" altLang="en-US" sz="3600" b="1" dirty="0"/>
              <a:t>５．共同利用に向けた大阪の挑戦</a:t>
            </a:r>
            <a:endParaRPr kumimoji="1" lang="en-US" altLang="ja-JP" sz="3600" b="1" dirty="0"/>
          </a:p>
        </p:txBody>
      </p:sp>
      <p:sp>
        <p:nvSpPr>
          <p:cNvPr id="5" name="テキスト ボックス 4">
            <a:extLst>
              <a:ext uri="{FF2B5EF4-FFF2-40B4-BE49-F238E27FC236}">
                <a16:creationId xmlns:a16="http://schemas.microsoft.com/office/drawing/2014/main" id="{B9717078-0D6C-4F31-AB64-3890E3A89869}"/>
              </a:ext>
            </a:extLst>
          </p:cNvPr>
          <p:cNvSpPr txBox="1"/>
          <p:nvPr/>
        </p:nvSpPr>
        <p:spPr>
          <a:xfrm>
            <a:off x="1288296" y="3798465"/>
            <a:ext cx="6871562" cy="2256708"/>
          </a:xfrm>
          <a:prstGeom prst="rect">
            <a:avLst/>
          </a:prstGeom>
          <a:noFill/>
        </p:spPr>
        <p:txBody>
          <a:bodyPr wrap="square">
            <a:spAutoFit/>
          </a:bodyPr>
          <a:lstStyle/>
          <a:p>
            <a:pPr>
              <a:lnSpc>
                <a:spcPct val="150000"/>
              </a:lnSpc>
            </a:pPr>
            <a:r>
              <a:rPr lang="ja-JP" altLang="en-US" sz="1600" dirty="0"/>
              <a:t>１）大阪のデータ連携基盤共同利用イメージ</a:t>
            </a:r>
          </a:p>
          <a:p>
            <a:pPr>
              <a:lnSpc>
                <a:spcPct val="150000"/>
              </a:lnSpc>
            </a:pPr>
            <a:r>
              <a:rPr lang="ja-JP" altLang="en-US" sz="1600" dirty="0"/>
              <a:t>２）自治体データ連携基盤共用化研究会の設置・運営</a:t>
            </a:r>
            <a:endParaRPr lang="en-US" altLang="ja-JP" sz="1600" dirty="0"/>
          </a:p>
          <a:p>
            <a:pPr>
              <a:lnSpc>
                <a:spcPct val="150000"/>
              </a:lnSpc>
            </a:pPr>
            <a:r>
              <a:rPr lang="ja-JP" altLang="en-US" sz="1600" dirty="0"/>
              <a:t>３）自治体データ連携基盤共用化研究会における検討状況</a:t>
            </a:r>
          </a:p>
          <a:p>
            <a:pPr>
              <a:lnSpc>
                <a:spcPct val="150000"/>
              </a:lnSpc>
            </a:pPr>
            <a:r>
              <a:rPr lang="ja-JP" altLang="en-US" sz="1600" dirty="0"/>
              <a:t>４）検討結果まとめ・・・「持続可能なデータ連携基盤」のための共同利用とは</a:t>
            </a:r>
          </a:p>
          <a:p>
            <a:pPr>
              <a:lnSpc>
                <a:spcPct val="150000"/>
              </a:lnSpc>
            </a:pPr>
            <a:r>
              <a:rPr lang="ja-JP" altLang="en-US" sz="1600" dirty="0"/>
              <a:t>５）広域実証の代表例　広域観光データ連携実証事業（令和７年度事業）</a:t>
            </a:r>
            <a:endParaRPr lang="en-US" altLang="ja-JP" sz="1600" dirty="0"/>
          </a:p>
          <a:p>
            <a:pPr>
              <a:lnSpc>
                <a:spcPct val="150000"/>
              </a:lnSpc>
            </a:pPr>
            <a:r>
              <a:rPr lang="ja-JP" altLang="en-US" sz="1600" dirty="0"/>
              <a:t>６）</a:t>
            </a:r>
            <a:r>
              <a:rPr lang="en-US" altLang="ja-JP" sz="1600" dirty="0"/>
              <a:t>ORDEN</a:t>
            </a:r>
            <a:r>
              <a:rPr lang="ja-JP" altLang="en-US" sz="1600" dirty="0"/>
              <a:t>ロードマップ</a:t>
            </a:r>
          </a:p>
        </p:txBody>
      </p:sp>
    </p:spTree>
    <p:extLst>
      <p:ext uri="{BB962C8B-B14F-4D97-AF65-F5344CB8AC3E}">
        <p14:creationId xmlns:p14="http://schemas.microsoft.com/office/powerpoint/2010/main" val="268969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D65D14F-15A8-4F55-9FB1-03DA62145F8F}"/>
              </a:ext>
            </a:extLst>
          </p:cNvPr>
          <p:cNvSpPr/>
          <p:nvPr/>
        </p:nvSpPr>
        <p:spPr>
          <a:xfrm>
            <a:off x="102332" y="3725393"/>
            <a:ext cx="6288635" cy="3018264"/>
          </a:xfrm>
          <a:prstGeom prst="roundRect">
            <a:avLst>
              <a:gd name="adj" fmla="val 885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83" name="直線コネクタ 82">
            <a:extLst>
              <a:ext uri="{FF2B5EF4-FFF2-40B4-BE49-F238E27FC236}">
                <a16:creationId xmlns:a16="http://schemas.microsoft.com/office/drawing/2014/main" id="{CA062C59-88BC-4791-BB57-F3EA9CC9FC70}"/>
              </a:ext>
            </a:extLst>
          </p:cNvPr>
          <p:cNvCxnSpPr>
            <a:cxnSpLocks/>
          </p:cNvCxnSpPr>
          <p:nvPr/>
        </p:nvCxnSpPr>
        <p:spPr>
          <a:xfrm flipH="1">
            <a:off x="3586929" y="2362321"/>
            <a:ext cx="0" cy="3960000"/>
          </a:xfrm>
          <a:prstGeom prst="line">
            <a:avLst/>
          </a:prstGeom>
          <a:ln w="12700">
            <a:prstDash val="dashDot"/>
          </a:ln>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A9510A56-9592-44B1-BBB3-C6208E4E331D}"/>
              </a:ext>
            </a:extLst>
          </p:cNvPr>
          <p:cNvSpPr txBox="1"/>
          <p:nvPr/>
        </p:nvSpPr>
        <p:spPr>
          <a:xfrm>
            <a:off x="76609" y="43347"/>
            <a:ext cx="4996881" cy="400110"/>
          </a:xfrm>
          <a:prstGeom prst="rect">
            <a:avLst/>
          </a:prstGeom>
          <a:noFill/>
        </p:spPr>
        <p:txBody>
          <a:bodyPr wrap="none" rtlCol="0">
            <a:spAutoFit/>
          </a:bodyPr>
          <a:lstStyle/>
          <a:p>
            <a:r>
              <a:rPr kumimoji="1" lang="ja-JP" altLang="en-US" sz="2000" b="1" dirty="0"/>
              <a:t>１）大阪のデータ連携基盤共同利用イメージ</a:t>
            </a:r>
          </a:p>
        </p:txBody>
      </p:sp>
      <p:cxnSp>
        <p:nvCxnSpPr>
          <p:cNvPr id="5" name="直線コネクタ 4">
            <a:extLst>
              <a:ext uri="{FF2B5EF4-FFF2-40B4-BE49-F238E27FC236}">
                <a16:creationId xmlns:a16="http://schemas.microsoft.com/office/drawing/2014/main" id="{7FCE1C46-7F3F-4E3D-BBE5-F983C7C028CC}"/>
              </a:ext>
            </a:extLst>
          </p:cNvPr>
          <p:cNvCxnSpPr>
            <a:cxnSpLocks/>
            <a:stCxn id="58" idx="1"/>
          </p:cNvCxnSpPr>
          <p:nvPr/>
        </p:nvCxnSpPr>
        <p:spPr>
          <a:xfrm flipV="1">
            <a:off x="5700168" y="3269379"/>
            <a:ext cx="0" cy="2362883"/>
          </a:xfrm>
          <a:prstGeom prst="line">
            <a:avLst/>
          </a:prstGeom>
          <a:ln w="22225"/>
        </p:spPr>
        <p:style>
          <a:lnRef idx="1">
            <a:schemeClr val="dk1"/>
          </a:lnRef>
          <a:fillRef idx="0">
            <a:schemeClr val="dk1"/>
          </a:fillRef>
          <a:effectRef idx="0">
            <a:schemeClr val="dk1"/>
          </a:effectRef>
          <a:fontRef idx="minor">
            <a:schemeClr val="tx1"/>
          </a:fontRef>
        </p:style>
      </p:cxnSp>
      <p:sp>
        <p:nvSpPr>
          <p:cNvPr id="40" name="四角形: 角を丸くする 39">
            <a:extLst>
              <a:ext uri="{FF2B5EF4-FFF2-40B4-BE49-F238E27FC236}">
                <a16:creationId xmlns:a16="http://schemas.microsoft.com/office/drawing/2014/main" id="{4D9D95AE-15A1-466E-AB16-74F434F52759}"/>
              </a:ext>
            </a:extLst>
          </p:cNvPr>
          <p:cNvSpPr/>
          <p:nvPr/>
        </p:nvSpPr>
        <p:spPr>
          <a:xfrm>
            <a:off x="2271186" y="2791739"/>
            <a:ext cx="864000" cy="67053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交通最適化</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（夢コン等）</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1AD8AA35-C034-4D0E-A658-8431D8B577E4}"/>
              </a:ext>
            </a:extLst>
          </p:cNvPr>
          <p:cNvSpPr/>
          <p:nvPr/>
        </p:nvSpPr>
        <p:spPr>
          <a:xfrm>
            <a:off x="196645" y="4458099"/>
            <a:ext cx="6056671" cy="1046066"/>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　　　　　　　　　　　　　　　　　　　　　　　　</a:t>
            </a:r>
            <a:endParaRPr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BA58F1FC-DA45-45B2-AFAA-0AB6ABD98024}"/>
              </a:ext>
            </a:extLst>
          </p:cNvPr>
          <p:cNvSpPr/>
          <p:nvPr/>
        </p:nvSpPr>
        <p:spPr>
          <a:xfrm>
            <a:off x="60649" y="6378891"/>
            <a:ext cx="6372000" cy="386255"/>
          </a:xfrm>
          <a:prstGeom prst="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統一したガバナンス（運用・ルール・仕様・データ標準等）</a:t>
            </a:r>
          </a:p>
        </p:txBody>
      </p:sp>
      <p:sp>
        <p:nvSpPr>
          <p:cNvPr id="45" name="テキスト ボックス 44">
            <a:extLst>
              <a:ext uri="{FF2B5EF4-FFF2-40B4-BE49-F238E27FC236}">
                <a16:creationId xmlns:a16="http://schemas.microsoft.com/office/drawing/2014/main" id="{A32FB274-4AB5-476E-999C-4E2C5E95208C}"/>
              </a:ext>
            </a:extLst>
          </p:cNvPr>
          <p:cNvSpPr txBox="1"/>
          <p:nvPr/>
        </p:nvSpPr>
        <p:spPr>
          <a:xfrm>
            <a:off x="122427" y="1282752"/>
            <a:ext cx="6264000" cy="369332"/>
          </a:xfrm>
          <a:prstGeom prst="rect">
            <a:avLst/>
          </a:prstGeom>
          <a:solidFill>
            <a:schemeClr val="bg1">
              <a:lumMod val="75000"/>
            </a:schemeClr>
          </a:solidFill>
        </p:spPr>
        <p:txBody>
          <a:bodyPr wrap="none" rtlCol="0">
            <a:noAutofit/>
          </a:bodyPr>
          <a:lstStyle/>
          <a:p>
            <a:pPr algn="ctr"/>
            <a:r>
              <a:rPr kumimoji="1" lang="ja-JP" altLang="en-US" b="1" dirty="0">
                <a:latin typeface="Meiryo UI" panose="020B0604030504040204" pitchFamily="50" charset="-128"/>
                <a:ea typeface="Meiryo UI" panose="020B0604030504040204" pitchFamily="50" charset="-128"/>
              </a:rPr>
              <a:t>データ連携基盤ベースのサービス</a:t>
            </a:r>
            <a:r>
              <a:rPr kumimoji="1" lang="ja-JP" altLang="en-US" sz="1200" b="1" dirty="0">
                <a:latin typeface="Meiryo UI" panose="020B0604030504040204" pitchFamily="50" charset="-128"/>
                <a:ea typeface="Meiryo UI" panose="020B0604030504040204" pitchFamily="50" charset="-128"/>
              </a:rPr>
              <a:t>（多様なデータからサービスを生み出す）</a:t>
            </a:r>
            <a:endParaRPr kumimoji="1" lang="ja-JP" altLang="en-US" b="1"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255F5D21-506D-4F1F-BED6-BB6875C72703}"/>
              </a:ext>
            </a:extLst>
          </p:cNvPr>
          <p:cNvSpPr txBox="1"/>
          <p:nvPr/>
        </p:nvSpPr>
        <p:spPr>
          <a:xfrm>
            <a:off x="5183861" y="1774484"/>
            <a:ext cx="2856872" cy="430887"/>
          </a:xfrm>
          <a:prstGeom prst="rect">
            <a:avLst/>
          </a:prstGeom>
          <a:noFill/>
          <a:ln>
            <a:solidFill>
              <a:schemeClr val="accent2"/>
            </a:solidFill>
          </a:ln>
        </p:spPr>
        <p:txBody>
          <a:bodyPr wrap="none" rtlCol="0">
            <a:spAutoFit/>
          </a:bodyPr>
          <a:lstStyle/>
          <a:p>
            <a:pPr algn="ctr"/>
            <a:r>
              <a:rPr lang="ja-JP" altLang="en-US" sz="1100" b="1" dirty="0">
                <a:solidFill>
                  <a:srgbClr val="FF0000"/>
                </a:solidFill>
                <a:latin typeface="Meiryo UI" panose="020B0604030504040204" pitchFamily="50" charset="-128"/>
                <a:ea typeface="Meiryo UI" panose="020B0604030504040204" pitchFamily="50" charset="-128"/>
              </a:rPr>
              <a:t>データ連携基盤で創出されたサービスを</a:t>
            </a:r>
            <a:endParaRPr lang="en-US" altLang="ja-JP" sz="1100" b="1" dirty="0">
              <a:solidFill>
                <a:srgbClr val="FF0000"/>
              </a:solidFill>
              <a:latin typeface="Meiryo UI" panose="020B0604030504040204" pitchFamily="50" charset="-128"/>
              <a:ea typeface="Meiryo UI" panose="020B0604030504040204" pitchFamily="50" charset="-128"/>
            </a:endParaRPr>
          </a:p>
          <a:p>
            <a:pPr algn="ctr"/>
            <a:r>
              <a:rPr lang="en-US" altLang="ja-JP" sz="1100" b="1" dirty="0">
                <a:solidFill>
                  <a:srgbClr val="FF0000"/>
                </a:solidFill>
                <a:latin typeface="Meiryo UI" panose="020B0604030504040204" pitchFamily="50" charset="-128"/>
                <a:ea typeface="Meiryo UI" panose="020B0604030504040204" pitchFamily="50" charset="-128"/>
              </a:rPr>
              <a:t>ID</a:t>
            </a:r>
            <a:r>
              <a:rPr lang="ja-JP" altLang="en-US" sz="1100" b="1" dirty="0">
                <a:solidFill>
                  <a:srgbClr val="FF0000"/>
                </a:solidFill>
                <a:latin typeface="Meiryo UI" panose="020B0604030504040204" pitchFamily="50" charset="-128"/>
                <a:ea typeface="Meiryo UI" panose="020B0604030504040204" pitchFamily="50" charset="-128"/>
              </a:rPr>
              <a:t>基盤のポータルで利用者（住民）に届ける</a:t>
            </a:r>
            <a:endParaRPr lang="en-US" altLang="ja-JP" sz="1100" b="1" dirty="0">
              <a:solidFill>
                <a:srgbClr val="FF0000"/>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334D6B69-AA45-482D-B891-71172517EC57}"/>
              </a:ext>
            </a:extLst>
          </p:cNvPr>
          <p:cNvSpPr/>
          <p:nvPr/>
        </p:nvSpPr>
        <p:spPr>
          <a:xfrm>
            <a:off x="1710338" y="4662908"/>
            <a:ext cx="864000" cy="440331"/>
          </a:xfrm>
          <a:prstGeom prst="rect">
            <a:avLst/>
          </a:prstGeom>
          <a:solidFill>
            <a:schemeClr val="bg1">
              <a:lumMod val="9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A</a:t>
            </a:r>
            <a:r>
              <a:rPr kumimoji="1" lang="ja-JP" altLang="en-US" sz="1400" b="1" dirty="0">
                <a:solidFill>
                  <a:schemeClr val="tx1"/>
                </a:solidFill>
                <a:latin typeface="Meiryo UI" panose="020B0604030504040204" pitchFamily="50" charset="-128"/>
                <a:ea typeface="Meiryo UI" panose="020B0604030504040204" pitchFamily="50" charset="-128"/>
              </a:rPr>
              <a:t>県</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3B57045B-C205-41EF-8F08-90FC36FF6A78}"/>
              </a:ext>
            </a:extLst>
          </p:cNvPr>
          <p:cNvSpPr/>
          <p:nvPr/>
        </p:nvSpPr>
        <p:spPr>
          <a:xfrm>
            <a:off x="2832150" y="4662137"/>
            <a:ext cx="864000" cy="440331"/>
          </a:xfrm>
          <a:prstGeom prst="rect">
            <a:avLst/>
          </a:prstGeom>
          <a:solidFill>
            <a:schemeClr val="bg1">
              <a:lumMod val="9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rPr>
              <a:t>B</a:t>
            </a:r>
            <a:r>
              <a:rPr kumimoji="1" lang="ja-JP" altLang="en-US" sz="1400" b="1" dirty="0">
                <a:solidFill>
                  <a:schemeClr val="tx1"/>
                </a:solidFill>
                <a:latin typeface="Meiryo UI" panose="020B0604030504040204" pitchFamily="50" charset="-128"/>
                <a:ea typeface="Meiryo UI" panose="020B0604030504040204" pitchFamily="50" charset="-128"/>
              </a:rPr>
              <a:t>県</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77CA869C-E11E-49DA-A05B-0F13FCA22AAC}"/>
              </a:ext>
            </a:extLst>
          </p:cNvPr>
          <p:cNvSpPr/>
          <p:nvPr/>
        </p:nvSpPr>
        <p:spPr>
          <a:xfrm>
            <a:off x="477100" y="4665627"/>
            <a:ext cx="864000" cy="440331"/>
          </a:xfrm>
          <a:prstGeom prst="rect">
            <a:avLst/>
          </a:prstGeom>
          <a:solidFill>
            <a:schemeClr val="accent4">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66D5831E-704D-4FF9-8959-5D463F94FCFA}"/>
              </a:ext>
            </a:extLst>
          </p:cNvPr>
          <p:cNvSpPr txBox="1"/>
          <p:nvPr/>
        </p:nvSpPr>
        <p:spPr>
          <a:xfrm>
            <a:off x="3879037" y="4010546"/>
            <a:ext cx="1439770" cy="383215"/>
          </a:xfrm>
          <a:prstGeom prst="rect">
            <a:avLst/>
          </a:prstGeom>
          <a:noFill/>
        </p:spPr>
        <p:txBody>
          <a:bodyPr wrap="none">
            <a:noAutofit/>
          </a:bodyPr>
          <a:lstStyle/>
          <a:p>
            <a:pPr algn="ctr"/>
            <a:r>
              <a:rPr kumimoji="1"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データ連携</a:t>
            </a:r>
            <a:r>
              <a:rPr kumimoji="1" lang="ja-JP" altLang="en-US" sz="2000" b="1" dirty="0">
                <a:latin typeface="Meiryo UI" panose="020B0604030504040204" pitchFamily="50" charset="-128"/>
                <a:ea typeface="Meiryo UI" panose="020B0604030504040204" pitchFamily="50" charset="-128"/>
              </a:rPr>
              <a:t>基盤</a:t>
            </a:r>
            <a:r>
              <a:rPr kumimoji="1" lang="en-US" altLang="ja-JP" sz="2000" b="1" dirty="0">
                <a:latin typeface="Meiryo UI" panose="020B0604030504040204" pitchFamily="50" charset="-128"/>
                <a:ea typeface="Meiryo UI" panose="020B0604030504040204" pitchFamily="50" charset="-128"/>
              </a:rPr>
              <a:t>】</a:t>
            </a:r>
            <a:endParaRPr kumimoji="1" lang="en-US" altLang="ja-JP" sz="2000" b="1" baseline="30000" dirty="0">
              <a:latin typeface="Meiryo UI" panose="020B0604030504040204" pitchFamily="50" charset="-128"/>
              <a:ea typeface="Meiryo UI" panose="020B0604030504040204" pitchFamily="50" charset="-128"/>
            </a:endParaRPr>
          </a:p>
          <a:p>
            <a:pPr algn="ctr"/>
            <a:endParaRPr lang="en-US" altLang="ja-JP" sz="20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9EA69337-0529-4EA1-A717-6B5B8E9B7A60}"/>
              </a:ext>
            </a:extLst>
          </p:cNvPr>
          <p:cNvSpPr/>
          <p:nvPr/>
        </p:nvSpPr>
        <p:spPr>
          <a:xfrm>
            <a:off x="4026145" y="4657219"/>
            <a:ext cx="864000" cy="440331"/>
          </a:xfrm>
          <a:prstGeom prst="rect">
            <a:avLst/>
          </a:prstGeom>
          <a:solidFill>
            <a:schemeClr val="bg1">
              <a:lumMod val="9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C</a:t>
            </a:r>
            <a:r>
              <a:rPr kumimoji="1" lang="ja-JP" altLang="en-US" sz="1400" b="1" dirty="0">
                <a:solidFill>
                  <a:schemeClr val="tx1"/>
                </a:solidFill>
                <a:latin typeface="Meiryo UI" panose="020B0604030504040204" pitchFamily="50" charset="-128"/>
                <a:ea typeface="Meiryo UI" panose="020B0604030504040204" pitchFamily="50" charset="-128"/>
              </a:rPr>
              <a:t>県</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A6B0D78B-FAFD-4908-BA07-74E71BD8DC87}"/>
              </a:ext>
            </a:extLst>
          </p:cNvPr>
          <p:cNvSpPr txBox="1"/>
          <p:nvPr/>
        </p:nvSpPr>
        <p:spPr>
          <a:xfrm>
            <a:off x="5042758" y="4687344"/>
            <a:ext cx="53091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a:t>
            </a:r>
          </a:p>
        </p:txBody>
      </p:sp>
      <p:sp>
        <p:nvSpPr>
          <p:cNvPr id="57" name="円柱 56">
            <a:extLst>
              <a:ext uri="{FF2B5EF4-FFF2-40B4-BE49-F238E27FC236}">
                <a16:creationId xmlns:a16="http://schemas.microsoft.com/office/drawing/2014/main" id="{710BC179-79E2-4BC3-B859-64737E54AA6D}"/>
              </a:ext>
            </a:extLst>
          </p:cNvPr>
          <p:cNvSpPr/>
          <p:nvPr/>
        </p:nvSpPr>
        <p:spPr>
          <a:xfrm>
            <a:off x="484204" y="5632262"/>
            <a:ext cx="852793"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観光・イベント</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避難所・被災者</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58" name="円柱 57">
            <a:extLst>
              <a:ext uri="{FF2B5EF4-FFF2-40B4-BE49-F238E27FC236}">
                <a16:creationId xmlns:a16="http://schemas.microsoft.com/office/drawing/2014/main" id="{890B0FBE-288F-4DB2-B2DF-3E89266FB813}"/>
              </a:ext>
            </a:extLst>
          </p:cNvPr>
          <p:cNvSpPr/>
          <p:nvPr/>
        </p:nvSpPr>
        <p:spPr>
          <a:xfrm>
            <a:off x="5146104" y="5632262"/>
            <a:ext cx="1108128" cy="612000"/>
          </a:xfrm>
          <a:prstGeom prst="can">
            <a:avLst>
              <a:gd name="adj" fmla="val 39198"/>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地図・人流・購買・交通</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イベント・アンケート等</a:t>
            </a:r>
            <a:endParaRPr lang="en-US" altLang="ja-JP" sz="800" dirty="0">
              <a:solidFill>
                <a:schemeClr val="tx1"/>
              </a:solidFill>
              <a:latin typeface="Meiryo UI" panose="020B0604030504040204" pitchFamily="50" charset="-128"/>
              <a:ea typeface="Meiryo UI" panose="020B0604030504040204" pitchFamily="50" charset="-128"/>
            </a:endParaRPr>
          </a:p>
        </p:txBody>
      </p:sp>
      <p:cxnSp>
        <p:nvCxnSpPr>
          <p:cNvPr id="59" name="直線コネクタ 58">
            <a:extLst>
              <a:ext uri="{FF2B5EF4-FFF2-40B4-BE49-F238E27FC236}">
                <a16:creationId xmlns:a16="http://schemas.microsoft.com/office/drawing/2014/main" id="{FDC1573B-C0AE-429F-BF6D-815FBDEA9427}"/>
              </a:ext>
            </a:extLst>
          </p:cNvPr>
          <p:cNvCxnSpPr>
            <a:cxnSpLocks/>
            <a:stCxn id="53" idx="0"/>
            <a:endCxn id="41" idx="2"/>
          </p:cNvCxnSpPr>
          <p:nvPr/>
        </p:nvCxnSpPr>
        <p:spPr>
          <a:xfrm flipH="1" flipV="1">
            <a:off x="743693" y="3473269"/>
            <a:ext cx="165407" cy="1192358"/>
          </a:xfrm>
          <a:prstGeom prst="line">
            <a:avLst/>
          </a:prstGeom>
          <a:ln w="22225"/>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1DC4D62-6CF1-40B0-84CD-259C89761354}"/>
              </a:ext>
            </a:extLst>
          </p:cNvPr>
          <p:cNvCxnSpPr>
            <a:cxnSpLocks/>
            <a:stCxn id="53" idx="0"/>
            <a:endCxn id="89" idx="2"/>
          </p:cNvCxnSpPr>
          <p:nvPr/>
        </p:nvCxnSpPr>
        <p:spPr>
          <a:xfrm flipV="1">
            <a:off x="909100" y="3463842"/>
            <a:ext cx="830391" cy="1201785"/>
          </a:xfrm>
          <a:prstGeom prst="line">
            <a:avLst/>
          </a:prstGeom>
          <a:ln w="22225"/>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888CF373-B1C6-48CE-B99B-193803988717}"/>
              </a:ext>
            </a:extLst>
          </p:cNvPr>
          <p:cNvCxnSpPr>
            <a:cxnSpLocks/>
            <a:stCxn id="53" idx="0"/>
            <a:endCxn id="85" idx="2"/>
          </p:cNvCxnSpPr>
          <p:nvPr/>
        </p:nvCxnSpPr>
        <p:spPr>
          <a:xfrm flipV="1">
            <a:off x="909100" y="3462271"/>
            <a:ext cx="4146622" cy="1203356"/>
          </a:xfrm>
          <a:prstGeom prst="line">
            <a:avLst/>
          </a:prstGeom>
          <a:ln w="22225"/>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5F4D3A43-2252-405D-A4CE-B101BF98572D}"/>
              </a:ext>
            </a:extLst>
          </p:cNvPr>
          <p:cNvCxnSpPr>
            <a:cxnSpLocks/>
            <a:endCxn id="53" idx="2"/>
          </p:cNvCxnSpPr>
          <p:nvPr/>
        </p:nvCxnSpPr>
        <p:spPr>
          <a:xfrm flipH="1" flipV="1">
            <a:off x="909100" y="5105958"/>
            <a:ext cx="1501" cy="551705"/>
          </a:xfrm>
          <a:prstGeom prst="line">
            <a:avLst/>
          </a:prstGeom>
          <a:ln w="22225"/>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id="{055A43D3-750A-46F2-B84B-1A854286D79F}"/>
              </a:ext>
            </a:extLst>
          </p:cNvPr>
          <p:cNvCxnSpPr>
            <a:cxnSpLocks/>
            <a:endCxn id="51" idx="2"/>
          </p:cNvCxnSpPr>
          <p:nvPr/>
        </p:nvCxnSpPr>
        <p:spPr>
          <a:xfrm flipV="1">
            <a:off x="2140841" y="5103239"/>
            <a:ext cx="1497" cy="618426"/>
          </a:xfrm>
          <a:prstGeom prst="line">
            <a:avLst/>
          </a:prstGeom>
          <a:ln w="22225">
            <a:prstDash val="sysDash"/>
          </a:ln>
        </p:spPr>
        <p:style>
          <a:lnRef idx="1">
            <a:schemeClr val="dk1"/>
          </a:lnRef>
          <a:fillRef idx="0">
            <a:schemeClr val="dk1"/>
          </a:fillRef>
          <a:effectRef idx="0">
            <a:schemeClr val="dk1"/>
          </a:effectRef>
          <a:fontRef idx="minor">
            <a:schemeClr val="tx1"/>
          </a:fontRef>
        </p:style>
      </p:cxnSp>
      <p:cxnSp>
        <p:nvCxnSpPr>
          <p:cNvPr id="73" name="直線コネクタ 72">
            <a:extLst>
              <a:ext uri="{FF2B5EF4-FFF2-40B4-BE49-F238E27FC236}">
                <a16:creationId xmlns:a16="http://schemas.microsoft.com/office/drawing/2014/main" id="{B53C37D0-CC0E-48A4-9D72-65C86BD3DD5D}"/>
              </a:ext>
            </a:extLst>
          </p:cNvPr>
          <p:cNvCxnSpPr>
            <a:cxnSpLocks/>
            <a:endCxn id="52" idx="2"/>
          </p:cNvCxnSpPr>
          <p:nvPr/>
        </p:nvCxnSpPr>
        <p:spPr>
          <a:xfrm flipH="1" flipV="1">
            <a:off x="3264150" y="5102468"/>
            <a:ext cx="586" cy="648692"/>
          </a:xfrm>
          <a:prstGeom prst="line">
            <a:avLst/>
          </a:prstGeom>
          <a:ln w="22225">
            <a:prstDash val="sysDash"/>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624C1EC3-5AE0-4B83-A884-EA1E6CCADFBF}"/>
              </a:ext>
            </a:extLst>
          </p:cNvPr>
          <p:cNvCxnSpPr>
            <a:cxnSpLocks/>
            <a:endCxn id="55" idx="2"/>
          </p:cNvCxnSpPr>
          <p:nvPr/>
        </p:nvCxnSpPr>
        <p:spPr>
          <a:xfrm flipH="1" flipV="1">
            <a:off x="4458145" y="5097550"/>
            <a:ext cx="2038" cy="633946"/>
          </a:xfrm>
          <a:prstGeom prst="line">
            <a:avLst/>
          </a:prstGeom>
          <a:ln w="22225">
            <a:prstDash val="sysDash"/>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E24553F4-AC1E-4849-A452-EB8F20031C41}"/>
              </a:ext>
            </a:extLst>
          </p:cNvPr>
          <p:cNvSpPr txBox="1"/>
          <p:nvPr/>
        </p:nvSpPr>
        <p:spPr>
          <a:xfrm>
            <a:off x="478708" y="5615937"/>
            <a:ext cx="825867"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府</a:t>
            </a:r>
            <a:r>
              <a:rPr kumimoji="1" lang="en-US" altLang="ja-JP" sz="1000" b="1" dirty="0">
                <a:latin typeface="Meiryo UI" panose="020B0604030504040204" pitchFamily="50" charset="-128"/>
                <a:ea typeface="Meiryo UI" panose="020B0604030504040204" pitchFamily="50" charset="-128"/>
              </a:rPr>
              <a:t>OP</a:t>
            </a:r>
            <a:r>
              <a:rPr kumimoji="1" lang="ja-JP" altLang="en-US" sz="1000" b="1" dirty="0">
                <a:latin typeface="Meiryo UI" panose="020B0604030504040204" pitchFamily="50" charset="-128"/>
                <a:ea typeface="Meiryo UI" panose="020B0604030504040204" pitchFamily="50" charset="-128"/>
              </a:rPr>
              <a:t>データ</a:t>
            </a:r>
          </a:p>
        </p:txBody>
      </p:sp>
      <p:sp>
        <p:nvSpPr>
          <p:cNvPr id="76" name="円柱 75">
            <a:extLst>
              <a:ext uri="{FF2B5EF4-FFF2-40B4-BE49-F238E27FC236}">
                <a16:creationId xmlns:a16="http://schemas.microsoft.com/office/drawing/2014/main" id="{BF222060-E503-4A0F-B062-3611D534D3E1}"/>
              </a:ext>
            </a:extLst>
          </p:cNvPr>
          <p:cNvSpPr/>
          <p:nvPr/>
        </p:nvSpPr>
        <p:spPr>
          <a:xfrm>
            <a:off x="1710861" y="5637430"/>
            <a:ext cx="852793"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観光・イベント</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公共交通</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7D3A7B62-A9E1-49E3-951A-AD01064C52DB}"/>
              </a:ext>
            </a:extLst>
          </p:cNvPr>
          <p:cNvSpPr txBox="1"/>
          <p:nvPr/>
        </p:nvSpPr>
        <p:spPr>
          <a:xfrm>
            <a:off x="1692021" y="5621105"/>
            <a:ext cx="920445"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県</a:t>
            </a:r>
            <a:r>
              <a:rPr kumimoji="1" lang="en-US" altLang="ja-JP" sz="1000" b="1" dirty="0">
                <a:latin typeface="Meiryo UI" panose="020B0604030504040204" pitchFamily="50" charset="-128"/>
                <a:ea typeface="Meiryo UI" panose="020B0604030504040204" pitchFamily="50" charset="-128"/>
              </a:rPr>
              <a:t>OP</a:t>
            </a:r>
            <a:r>
              <a:rPr kumimoji="1" lang="ja-JP" altLang="en-US" sz="1000" b="1" dirty="0">
                <a:latin typeface="Meiryo UI" panose="020B0604030504040204" pitchFamily="50" charset="-128"/>
                <a:ea typeface="Meiryo UI" panose="020B0604030504040204" pitchFamily="50" charset="-128"/>
              </a:rPr>
              <a:t>データ</a:t>
            </a:r>
          </a:p>
        </p:txBody>
      </p:sp>
      <p:sp>
        <p:nvSpPr>
          <p:cNvPr id="78" name="円柱 77">
            <a:extLst>
              <a:ext uri="{FF2B5EF4-FFF2-40B4-BE49-F238E27FC236}">
                <a16:creationId xmlns:a16="http://schemas.microsoft.com/office/drawing/2014/main" id="{280193EA-AE36-4CB1-8E31-250D1D3DAB50}"/>
              </a:ext>
            </a:extLst>
          </p:cNvPr>
          <p:cNvSpPr/>
          <p:nvPr/>
        </p:nvSpPr>
        <p:spPr>
          <a:xfrm>
            <a:off x="2836499" y="5645180"/>
            <a:ext cx="852793"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避難所・被災者</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各種統計</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62297155-9BB0-48A7-AC49-8966AAEB54FF}"/>
              </a:ext>
            </a:extLst>
          </p:cNvPr>
          <p:cNvSpPr txBox="1"/>
          <p:nvPr/>
        </p:nvSpPr>
        <p:spPr>
          <a:xfrm>
            <a:off x="2809910" y="5628855"/>
            <a:ext cx="920445"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県</a:t>
            </a:r>
            <a:r>
              <a:rPr kumimoji="1" lang="en-US" altLang="ja-JP" sz="1000" b="1" dirty="0">
                <a:latin typeface="Meiryo UI" panose="020B0604030504040204" pitchFamily="50" charset="-128"/>
                <a:ea typeface="Meiryo UI" panose="020B0604030504040204" pitchFamily="50" charset="-128"/>
              </a:rPr>
              <a:t>OP</a:t>
            </a:r>
            <a:r>
              <a:rPr kumimoji="1" lang="ja-JP" altLang="en-US" sz="1000" b="1" dirty="0">
                <a:latin typeface="Meiryo UI" panose="020B0604030504040204" pitchFamily="50" charset="-128"/>
                <a:ea typeface="Meiryo UI" panose="020B0604030504040204" pitchFamily="50" charset="-128"/>
              </a:rPr>
              <a:t>データ</a:t>
            </a:r>
          </a:p>
        </p:txBody>
      </p:sp>
      <p:sp>
        <p:nvSpPr>
          <p:cNvPr id="80" name="円柱 79">
            <a:extLst>
              <a:ext uri="{FF2B5EF4-FFF2-40B4-BE49-F238E27FC236}">
                <a16:creationId xmlns:a16="http://schemas.microsoft.com/office/drawing/2014/main" id="{054D1BB2-89B5-40FE-835F-92784FE1250F}"/>
              </a:ext>
            </a:extLst>
          </p:cNvPr>
          <p:cNvSpPr/>
          <p:nvPr/>
        </p:nvSpPr>
        <p:spPr>
          <a:xfrm>
            <a:off x="4037628" y="5637430"/>
            <a:ext cx="852793"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観光・イベント</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避難所・被災者</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a16="http://schemas.microsoft.com/office/drawing/2014/main" id="{77E2BFB9-2958-49DE-B5B4-AED3F1B947FC}"/>
              </a:ext>
            </a:extLst>
          </p:cNvPr>
          <p:cNvSpPr txBox="1"/>
          <p:nvPr/>
        </p:nvSpPr>
        <p:spPr>
          <a:xfrm>
            <a:off x="4018788" y="5621105"/>
            <a:ext cx="914033"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県</a:t>
            </a:r>
            <a:r>
              <a:rPr kumimoji="1" lang="en-US" altLang="ja-JP" sz="1000" b="1" dirty="0">
                <a:latin typeface="Meiryo UI" panose="020B0604030504040204" pitchFamily="50" charset="-128"/>
                <a:ea typeface="Meiryo UI" panose="020B0604030504040204" pitchFamily="50" charset="-128"/>
              </a:rPr>
              <a:t>OP</a:t>
            </a:r>
            <a:r>
              <a:rPr kumimoji="1" lang="ja-JP" altLang="en-US" sz="1000" b="1" dirty="0">
                <a:latin typeface="Meiryo UI" panose="020B0604030504040204" pitchFamily="50" charset="-128"/>
                <a:ea typeface="Meiryo UI" panose="020B0604030504040204" pitchFamily="50" charset="-128"/>
              </a:rPr>
              <a:t>データ</a:t>
            </a:r>
          </a:p>
        </p:txBody>
      </p:sp>
      <p:sp>
        <p:nvSpPr>
          <p:cNvPr id="82" name="テキスト ボックス 81">
            <a:extLst>
              <a:ext uri="{FF2B5EF4-FFF2-40B4-BE49-F238E27FC236}">
                <a16:creationId xmlns:a16="http://schemas.microsoft.com/office/drawing/2014/main" id="{19CCB412-F8EE-451D-A88A-A1DDFB9872BE}"/>
              </a:ext>
            </a:extLst>
          </p:cNvPr>
          <p:cNvSpPr txBox="1"/>
          <p:nvPr/>
        </p:nvSpPr>
        <p:spPr>
          <a:xfrm>
            <a:off x="5170828" y="5610773"/>
            <a:ext cx="1019831" cy="246221"/>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民間各種データ</a:t>
            </a:r>
          </a:p>
        </p:txBody>
      </p:sp>
      <p:sp>
        <p:nvSpPr>
          <p:cNvPr id="84" name="テキスト ボックス 83">
            <a:extLst>
              <a:ext uri="{FF2B5EF4-FFF2-40B4-BE49-F238E27FC236}">
                <a16:creationId xmlns:a16="http://schemas.microsoft.com/office/drawing/2014/main" id="{4320DDAC-9DBF-4F6B-9303-15AEA4D278CC}"/>
              </a:ext>
            </a:extLst>
          </p:cNvPr>
          <p:cNvSpPr txBox="1"/>
          <p:nvPr/>
        </p:nvSpPr>
        <p:spPr>
          <a:xfrm>
            <a:off x="1995054" y="1760884"/>
            <a:ext cx="3008751" cy="430887"/>
          </a:xfrm>
          <a:prstGeom prst="rect">
            <a:avLst/>
          </a:prstGeom>
          <a:noFill/>
          <a:ln>
            <a:solidFill>
              <a:schemeClr val="accent2"/>
            </a:solidFill>
          </a:ln>
        </p:spPr>
        <p:txBody>
          <a:bodyPr wrap="square" rtlCol="0">
            <a:spAutoFit/>
          </a:bodyPr>
          <a:lstStyle/>
          <a:p>
            <a:r>
              <a:rPr kumimoji="1" lang="en-US" altLang="ja-JP" sz="1100" b="1" dirty="0">
                <a:solidFill>
                  <a:srgbClr val="FF0000"/>
                </a:solidFill>
                <a:latin typeface="Meiryo UI" panose="020B0604030504040204" pitchFamily="50" charset="-128"/>
                <a:ea typeface="Meiryo UI" panose="020B0604030504040204" pitchFamily="50" charset="-128"/>
              </a:rPr>
              <a:t>1</a:t>
            </a:r>
            <a:r>
              <a:rPr kumimoji="1" lang="ja-JP" altLang="en-US" sz="1100" b="1" dirty="0">
                <a:solidFill>
                  <a:srgbClr val="FF0000"/>
                </a:solidFill>
                <a:latin typeface="Meiryo UI" panose="020B0604030504040204" pitchFamily="50" charset="-128"/>
                <a:ea typeface="Meiryo UI" panose="020B0604030504040204" pitchFamily="50" charset="-128"/>
              </a:rPr>
              <a:t>つのデータ連携基盤上に多様なサービスとデータが増えること</a:t>
            </a:r>
            <a:r>
              <a:rPr lang="ja-JP" altLang="en-US" sz="1100" b="1" dirty="0">
                <a:solidFill>
                  <a:srgbClr val="FF0000"/>
                </a:solidFill>
                <a:latin typeface="Meiryo UI" panose="020B0604030504040204" pitchFamily="50" charset="-128"/>
                <a:ea typeface="Meiryo UI" panose="020B0604030504040204" pitchFamily="50" charset="-128"/>
              </a:rPr>
              <a:t>で</a:t>
            </a:r>
            <a:r>
              <a:rPr kumimoji="1" lang="ja-JP" altLang="en-US" sz="1100" b="1" dirty="0">
                <a:solidFill>
                  <a:srgbClr val="FF0000"/>
                </a:solidFill>
                <a:latin typeface="Meiryo UI" panose="020B0604030504040204" pitchFamily="50" charset="-128"/>
                <a:ea typeface="Meiryo UI" panose="020B0604030504040204" pitchFamily="50" charset="-128"/>
              </a:rPr>
              <a:t>、更なるイノベーションの源泉となる</a:t>
            </a:r>
          </a:p>
        </p:txBody>
      </p:sp>
      <p:sp>
        <p:nvSpPr>
          <p:cNvPr id="85" name="四角形: 角を丸くする 84">
            <a:extLst>
              <a:ext uri="{FF2B5EF4-FFF2-40B4-BE49-F238E27FC236}">
                <a16:creationId xmlns:a16="http://schemas.microsoft.com/office/drawing/2014/main" id="{5A3B89DC-184F-4CF1-AE4C-55D7CC79D5B9}"/>
              </a:ext>
            </a:extLst>
          </p:cNvPr>
          <p:cNvSpPr/>
          <p:nvPr/>
        </p:nvSpPr>
        <p:spPr>
          <a:xfrm>
            <a:off x="3741722" y="3122906"/>
            <a:ext cx="2628000" cy="339365"/>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200" b="1" dirty="0">
                <a:solidFill>
                  <a:schemeClr val="tx1"/>
                </a:solidFill>
                <a:latin typeface="Meiryo UI" panose="020B0604030504040204" pitchFamily="50" charset="-128"/>
                <a:ea typeface="Meiryo UI" panose="020B0604030504040204" pitchFamily="50" charset="-128"/>
              </a:rPr>
              <a:t>ODPO</a:t>
            </a:r>
            <a:r>
              <a:rPr lang="ja-JP" altLang="en-US" sz="1200" b="1" dirty="0">
                <a:solidFill>
                  <a:schemeClr val="tx1"/>
                </a:solidFill>
                <a:latin typeface="Meiryo UI" panose="020B0604030504040204" pitchFamily="50" charset="-128"/>
                <a:ea typeface="Meiryo UI" panose="020B0604030504040204" pitchFamily="50" charset="-128"/>
              </a:rPr>
              <a:t>（データカタログ）</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18FEF49C-2102-4DE4-A328-9002CB784E78}"/>
              </a:ext>
            </a:extLst>
          </p:cNvPr>
          <p:cNvSpPr txBox="1"/>
          <p:nvPr/>
        </p:nvSpPr>
        <p:spPr>
          <a:xfrm>
            <a:off x="346216" y="2409604"/>
            <a:ext cx="2808000" cy="276999"/>
          </a:xfrm>
          <a:prstGeom prst="rect">
            <a:avLst/>
          </a:prstGeom>
          <a:noFill/>
          <a:ln>
            <a:solidFill>
              <a:schemeClr val="bg1">
                <a:lumMod val="50000"/>
              </a:schemeClr>
            </a:solidFill>
          </a:ln>
        </p:spPr>
        <p:txBody>
          <a:bodyPr wrap="none" rtlCol="0">
            <a:noAutofit/>
          </a:bodyPr>
          <a:lstStyle/>
          <a:p>
            <a:pPr algn="ctr"/>
            <a:r>
              <a:rPr lang="ja-JP" altLang="en-US" sz="1200" b="1" dirty="0">
                <a:latin typeface="Meiryo UI" panose="020B0604030504040204" pitchFamily="50" charset="-128"/>
                <a:ea typeface="Meiryo UI" panose="020B0604030504040204" pitchFamily="50" charset="-128"/>
              </a:rPr>
              <a:t>特定多数データによる分野特化サービス</a:t>
            </a:r>
            <a:endParaRPr kumimoji="1" lang="ja-JP" altLang="en-US" sz="1200" b="1" dirty="0">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3826E8BA-3382-40F3-A984-BFA7827BB6DE}"/>
              </a:ext>
            </a:extLst>
          </p:cNvPr>
          <p:cNvSpPr txBox="1"/>
          <p:nvPr/>
        </p:nvSpPr>
        <p:spPr>
          <a:xfrm>
            <a:off x="4034659" y="2385944"/>
            <a:ext cx="2196000" cy="276999"/>
          </a:xfrm>
          <a:prstGeom prst="rect">
            <a:avLst/>
          </a:prstGeom>
          <a:noFill/>
          <a:ln>
            <a:solidFill>
              <a:schemeClr val="bg1">
                <a:lumMod val="65000"/>
              </a:schemeClr>
            </a:solidFill>
          </a:ln>
        </p:spPr>
        <p:txBody>
          <a:bodyPr wrap="none" rtlCol="0">
            <a:noAutofit/>
          </a:bodyPr>
          <a:lstStyle/>
          <a:p>
            <a:pPr algn="ctr"/>
            <a:r>
              <a:rPr lang="ja-JP" altLang="en-US" sz="1200" b="1" dirty="0">
                <a:latin typeface="Meiryo UI" panose="020B0604030504040204" pitchFamily="50" charset="-128"/>
                <a:ea typeface="Meiryo UI" panose="020B0604030504040204" pitchFamily="50" charset="-128"/>
              </a:rPr>
              <a:t>データ仲介サービス</a:t>
            </a:r>
            <a:endParaRPr kumimoji="1" lang="ja-JP" altLang="en-US" sz="1200" b="1" dirty="0">
              <a:latin typeface="Meiryo UI" panose="020B0604030504040204" pitchFamily="50" charset="-128"/>
              <a:ea typeface="Meiryo UI" panose="020B0604030504040204" pitchFamily="50" charset="-128"/>
            </a:endParaRPr>
          </a:p>
        </p:txBody>
      </p:sp>
      <p:sp>
        <p:nvSpPr>
          <p:cNvPr id="89" name="四角形: 角を丸くする 88">
            <a:extLst>
              <a:ext uri="{FF2B5EF4-FFF2-40B4-BE49-F238E27FC236}">
                <a16:creationId xmlns:a16="http://schemas.microsoft.com/office/drawing/2014/main" id="{60F9ED5B-42C2-4B7C-AF25-C6AD2F51DEB0}"/>
              </a:ext>
            </a:extLst>
          </p:cNvPr>
          <p:cNvSpPr/>
          <p:nvPr/>
        </p:nvSpPr>
        <p:spPr>
          <a:xfrm>
            <a:off x="1307491" y="2793311"/>
            <a:ext cx="864000" cy="67053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広域防災</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（被災者</a:t>
            </a:r>
            <a:r>
              <a:rPr lang="en-US" altLang="ja-JP" sz="1050" b="1" dirty="0">
                <a:solidFill>
                  <a:schemeClr val="tx1"/>
                </a:solidFill>
                <a:latin typeface="Meiryo UI" panose="020B0604030504040204" pitchFamily="50" charset="-128"/>
                <a:ea typeface="Meiryo UI" panose="020B0604030504040204" pitchFamily="50" charset="-128"/>
              </a:rPr>
              <a:t>DB</a:t>
            </a:r>
            <a:r>
              <a:rPr lang="ja-JP" altLang="en-US" sz="1050" b="1" dirty="0">
                <a:solidFill>
                  <a:schemeClr val="tx1"/>
                </a:solidFill>
                <a:latin typeface="Meiryo UI" panose="020B0604030504040204" pitchFamily="50" charset="-128"/>
                <a:ea typeface="Meiryo UI" panose="020B0604030504040204" pitchFamily="50" charset="-128"/>
              </a:rPr>
              <a:t>等）</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87D3C1A4-701B-45B7-A6D6-851A0E360673}"/>
              </a:ext>
            </a:extLst>
          </p:cNvPr>
          <p:cNvSpPr/>
          <p:nvPr/>
        </p:nvSpPr>
        <p:spPr>
          <a:xfrm>
            <a:off x="311693" y="2802738"/>
            <a:ext cx="864000" cy="67053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広域観光</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（誘客機能等）</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338B3761-8BA2-4D87-B612-D6C37488C459}"/>
              </a:ext>
            </a:extLst>
          </p:cNvPr>
          <p:cNvSpPr txBox="1"/>
          <p:nvPr/>
        </p:nvSpPr>
        <p:spPr>
          <a:xfrm>
            <a:off x="146589" y="559242"/>
            <a:ext cx="11963950" cy="55399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t>大阪府のデータ連携基盤共同利用は、</a:t>
            </a:r>
            <a:r>
              <a:rPr kumimoji="1" lang="ja-JP" altLang="en-US" sz="1500" b="1" dirty="0"/>
              <a:t>「</a:t>
            </a:r>
            <a:r>
              <a:rPr lang="ja-JP" altLang="en-US" sz="1500" b="1" dirty="0"/>
              <a:t>データ連携基盤</a:t>
            </a:r>
            <a:r>
              <a:rPr kumimoji="1" lang="ja-JP" altLang="en-US" sz="1500" b="1" dirty="0"/>
              <a:t>」と「</a:t>
            </a:r>
            <a:r>
              <a:rPr lang="en-US" altLang="ja-JP" sz="1500" b="1" dirty="0"/>
              <a:t>ID</a:t>
            </a:r>
            <a:r>
              <a:rPr lang="ja-JP" altLang="en-US" sz="1500" b="1" dirty="0"/>
              <a:t>連携</a:t>
            </a:r>
            <a:r>
              <a:rPr kumimoji="1" lang="ja-JP" altLang="en-US" sz="1500" b="1" dirty="0"/>
              <a:t>基盤」</a:t>
            </a:r>
            <a:r>
              <a:rPr kumimoji="1" lang="ja-JP" altLang="en-US" sz="1500" dirty="0"/>
              <a:t>の両基盤によって実施。それぞれの利点と相乗効果を創出しながら展開</a:t>
            </a:r>
            <a:endParaRPr kumimoji="1" lang="en-US" altLang="ja-JP" sz="1500" dirty="0"/>
          </a:p>
          <a:p>
            <a:pPr marL="285750" indent="-285750">
              <a:buFont typeface="Arial" panose="020B0604020202020204" pitchFamily="34" charset="0"/>
              <a:buChar char="•"/>
            </a:pPr>
            <a:r>
              <a:rPr kumimoji="1" lang="ja-JP" altLang="en-US" sz="1500" dirty="0"/>
              <a:t>共同利用のケースは、</a:t>
            </a:r>
            <a:r>
              <a:rPr lang="ja-JP" altLang="en-US" sz="1500" dirty="0"/>
              <a:t>１）</a:t>
            </a:r>
            <a:r>
              <a:rPr kumimoji="1" lang="ja-JP" altLang="en-US" sz="1500" dirty="0"/>
              <a:t>府内（市町村）共同利用と、２）府外（都道府県間）を想定。それぞれの状況に応じて柔軟な使い方が可能。</a:t>
            </a:r>
            <a:endParaRPr kumimoji="1" lang="en-US" altLang="ja-JP" sz="1500" dirty="0"/>
          </a:p>
        </p:txBody>
      </p:sp>
      <p:cxnSp>
        <p:nvCxnSpPr>
          <p:cNvPr id="100" name="直線コネクタ 99">
            <a:extLst>
              <a:ext uri="{FF2B5EF4-FFF2-40B4-BE49-F238E27FC236}">
                <a16:creationId xmlns:a16="http://schemas.microsoft.com/office/drawing/2014/main" id="{A285857B-9546-4101-B284-BCB4D5F83CD3}"/>
              </a:ext>
            </a:extLst>
          </p:cNvPr>
          <p:cNvCxnSpPr/>
          <p:nvPr/>
        </p:nvCxnSpPr>
        <p:spPr>
          <a:xfrm>
            <a:off x="0" y="479844"/>
            <a:ext cx="12066814" cy="0"/>
          </a:xfrm>
          <a:prstGeom prst="line">
            <a:avLst/>
          </a:prstGeom>
        </p:spPr>
        <p:style>
          <a:lnRef idx="1">
            <a:schemeClr val="dk1"/>
          </a:lnRef>
          <a:fillRef idx="0">
            <a:schemeClr val="dk1"/>
          </a:fillRef>
          <a:effectRef idx="0">
            <a:schemeClr val="dk1"/>
          </a:effectRef>
          <a:fontRef idx="minor">
            <a:schemeClr val="tx1"/>
          </a:fontRef>
        </p:style>
      </p:cxnSp>
      <p:sp>
        <p:nvSpPr>
          <p:cNvPr id="116" name="テキスト ボックス 115">
            <a:extLst>
              <a:ext uri="{FF2B5EF4-FFF2-40B4-BE49-F238E27FC236}">
                <a16:creationId xmlns:a16="http://schemas.microsoft.com/office/drawing/2014/main" id="{1C5835B3-5668-44CF-8FF5-E11B1C8D3E5F}"/>
              </a:ext>
            </a:extLst>
          </p:cNvPr>
          <p:cNvSpPr txBox="1"/>
          <p:nvPr/>
        </p:nvSpPr>
        <p:spPr>
          <a:xfrm>
            <a:off x="3075105" y="2938819"/>
            <a:ext cx="53091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a:t>
            </a:r>
          </a:p>
        </p:txBody>
      </p:sp>
      <p:sp>
        <p:nvSpPr>
          <p:cNvPr id="121" name="四角形: 角を丸くする 120">
            <a:extLst>
              <a:ext uri="{FF2B5EF4-FFF2-40B4-BE49-F238E27FC236}">
                <a16:creationId xmlns:a16="http://schemas.microsoft.com/office/drawing/2014/main" id="{D86BAEFD-507F-4759-B76C-DD41B2E55F30}"/>
              </a:ext>
            </a:extLst>
          </p:cNvPr>
          <p:cNvSpPr/>
          <p:nvPr/>
        </p:nvSpPr>
        <p:spPr>
          <a:xfrm>
            <a:off x="9944778" y="107460"/>
            <a:ext cx="877226" cy="239905"/>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行政サービス</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122" name="四角形: 角を丸くする 121">
            <a:extLst>
              <a:ext uri="{FF2B5EF4-FFF2-40B4-BE49-F238E27FC236}">
                <a16:creationId xmlns:a16="http://schemas.microsoft.com/office/drawing/2014/main" id="{A6C1DD9A-9ED8-4B63-91CF-AAE8A03EDF3A}"/>
              </a:ext>
            </a:extLst>
          </p:cNvPr>
          <p:cNvSpPr/>
          <p:nvPr/>
        </p:nvSpPr>
        <p:spPr>
          <a:xfrm>
            <a:off x="10941239" y="107460"/>
            <a:ext cx="877226" cy="239905"/>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民間サービス</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123" name="テキスト ボックス 122">
            <a:extLst>
              <a:ext uri="{FF2B5EF4-FFF2-40B4-BE49-F238E27FC236}">
                <a16:creationId xmlns:a16="http://schemas.microsoft.com/office/drawing/2014/main" id="{622CB02C-4866-4DCC-913C-63A9D79351EA}"/>
              </a:ext>
            </a:extLst>
          </p:cNvPr>
          <p:cNvSpPr txBox="1"/>
          <p:nvPr/>
        </p:nvSpPr>
        <p:spPr>
          <a:xfrm>
            <a:off x="9230317" y="92878"/>
            <a:ext cx="748923" cy="261610"/>
          </a:xfrm>
          <a:prstGeom prst="rect">
            <a:avLst/>
          </a:prstGeom>
          <a:noFill/>
        </p:spPr>
        <p:txBody>
          <a:bodyPr wrap="none" rtlCol="0">
            <a:spAutoFit/>
          </a:bodyPr>
          <a:lstStyle/>
          <a:p>
            <a:r>
              <a:rPr kumimoji="1" lang="ja-JP" altLang="en-US" sz="1100" dirty="0"/>
              <a:t>＜凡例＞</a:t>
            </a:r>
          </a:p>
        </p:txBody>
      </p:sp>
      <p:sp>
        <p:nvSpPr>
          <p:cNvPr id="156" name="矢印: 左右 155">
            <a:extLst>
              <a:ext uri="{FF2B5EF4-FFF2-40B4-BE49-F238E27FC236}">
                <a16:creationId xmlns:a16="http://schemas.microsoft.com/office/drawing/2014/main" id="{418A9695-62B2-4C84-880E-D6A584CAC603}"/>
              </a:ext>
            </a:extLst>
          </p:cNvPr>
          <p:cNvSpPr/>
          <p:nvPr/>
        </p:nvSpPr>
        <p:spPr>
          <a:xfrm>
            <a:off x="3053273" y="2331704"/>
            <a:ext cx="864000" cy="432000"/>
          </a:xfrm>
          <a:prstGeom prst="leftRightArrow">
            <a:avLst>
              <a:gd name="adj1" fmla="val 55556"/>
              <a:gd name="adj2" fmla="val 44759"/>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rgbClr val="FF0000"/>
                </a:solidFill>
              </a:rPr>
              <a:t>相乗効果</a:t>
            </a:r>
          </a:p>
        </p:txBody>
      </p:sp>
      <p:sp>
        <p:nvSpPr>
          <p:cNvPr id="118" name="楕円 117">
            <a:extLst>
              <a:ext uri="{FF2B5EF4-FFF2-40B4-BE49-F238E27FC236}">
                <a16:creationId xmlns:a16="http://schemas.microsoft.com/office/drawing/2014/main" id="{609C1B10-0F7A-4D12-8054-46474EF932BE}"/>
              </a:ext>
            </a:extLst>
          </p:cNvPr>
          <p:cNvSpPr>
            <a:spLocks noChangeAspect="1"/>
          </p:cNvSpPr>
          <p:nvPr/>
        </p:nvSpPr>
        <p:spPr>
          <a:xfrm>
            <a:off x="139253" y="2367255"/>
            <a:ext cx="324000" cy="32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１</a:t>
            </a:r>
          </a:p>
        </p:txBody>
      </p:sp>
      <p:sp>
        <p:nvSpPr>
          <p:cNvPr id="119" name="楕円 118">
            <a:extLst>
              <a:ext uri="{FF2B5EF4-FFF2-40B4-BE49-F238E27FC236}">
                <a16:creationId xmlns:a16="http://schemas.microsoft.com/office/drawing/2014/main" id="{60D95B3E-FABE-404F-9786-9C02A73B1252}"/>
              </a:ext>
            </a:extLst>
          </p:cNvPr>
          <p:cNvSpPr>
            <a:spLocks noChangeAspect="1"/>
          </p:cNvSpPr>
          <p:nvPr/>
        </p:nvSpPr>
        <p:spPr>
          <a:xfrm>
            <a:off x="4026145" y="2366983"/>
            <a:ext cx="324000" cy="32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２</a:t>
            </a:r>
          </a:p>
        </p:txBody>
      </p:sp>
      <p:cxnSp>
        <p:nvCxnSpPr>
          <p:cNvPr id="124" name="直線コネクタ 123">
            <a:extLst>
              <a:ext uri="{FF2B5EF4-FFF2-40B4-BE49-F238E27FC236}">
                <a16:creationId xmlns:a16="http://schemas.microsoft.com/office/drawing/2014/main" id="{7A87A7A4-CC57-4DC2-86A5-06D9EC409F92}"/>
              </a:ext>
            </a:extLst>
          </p:cNvPr>
          <p:cNvCxnSpPr>
            <a:cxnSpLocks/>
            <a:endCxn id="40" idx="2"/>
          </p:cNvCxnSpPr>
          <p:nvPr/>
        </p:nvCxnSpPr>
        <p:spPr>
          <a:xfrm flipV="1">
            <a:off x="925340" y="3462270"/>
            <a:ext cx="1777846" cy="1182482"/>
          </a:xfrm>
          <a:prstGeom prst="line">
            <a:avLst/>
          </a:prstGeom>
          <a:ln w="22225"/>
        </p:spPr>
        <p:style>
          <a:lnRef idx="1">
            <a:schemeClr val="dk1"/>
          </a:lnRef>
          <a:fillRef idx="0">
            <a:schemeClr val="dk1"/>
          </a:fillRef>
          <a:effectRef idx="0">
            <a:schemeClr val="dk1"/>
          </a:effectRef>
          <a:fontRef idx="minor">
            <a:schemeClr val="tx1"/>
          </a:fontRef>
        </p:style>
      </p:cxnSp>
      <p:cxnSp>
        <p:nvCxnSpPr>
          <p:cNvPr id="125" name="直線矢印コネクタ 124">
            <a:extLst>
              <a:ext uri="{FF2B5EF4-FFF2-40B4-BE49-F238E27FC236}">
                <a16:creationId xmlns:a16="http://schemas.microsoft.com/office/drawing/2014/main" id="{E76EE8CD-6D1C-4C7D-9602-B129C9180C2B}"/>
              </a:ext>
            </a:extLst>
          </p:cNvPr>
          <p:cNvCxnSpPr>
            <a:cxnSpLocks/>
          </p:cNvCxnSpPr>
          <p:nvPr/>
        </p:nvCxnSpPr>
        <p:spPr>
          <a:xfrm flipV="1">
            <a:off x="3509856" y="2148214"/>
            <a:ext cx="0" cy="292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スライド番号プレースホルダー 16">
            <a:extLst>
              <a:ext uri="{FF2B5EF4-FFF2-40B4-BE49-F238E27FC236}">
                <a16:creationId xmlns:a16="http://schemas.microsoft.com/office/drawing/2014/main" id="{85332773-832F-4C3B-B081-D6272035B2D1}"/>
              </a:ext>
            </a:extLst>
          </p:cNvPr>
          <p:cNvSpPr>
            <a:spLocks noGrp="1"/>
          </p:cNvSpPr>
          <p:nvPr>
            <p:ph type="sldNum" sz="quarter" idx="12"/>
          </p:nvPr>
        </p:nvSpPr>
        <p:spPr>
          <a:xfrm>
            <a:off x="9446992" y="6492875"/>
            <a:ext cx="2743200" cy="365125"/>
          </a:xfrm>
        </p:spPr>
        <p:txBody>
          <a:bodyPr/>
          <a:lstStyle/>
          <a:p>
            <a:fld id="{2C890371-7548-485E-BA1E-ABC2C7CEDDBE}" type="slidenum">
              <a:rPr kumimoji="1" lang="ja-JP" altLang="en-US" sz="1600" smtClean="0">
                <a:solidFill>
                  <a:schemeClr val="tx1"/>
                </a:solidFill>
              </a:rPr>
              <a:t>11</a:t>
            </a:fld>
            <a:endParaRPr kumimoji="1" lang="ja-JP" altLang="en-US" sz="1600" dirty="0">
              <a:solidFill>
                <a:schemeClr val="tx1"/>
              </a:solidFill>
            </a:endParaRPr>
          </a:p>
        </p:txBody>
      </p:sp>
      <p:sp>
        <p:nvSpPr>
          <p:cNvPr id="127" name="四角形: 角を丸くする 126">
            <a:extLst>
              <a:ext uri="{FF2B5EF4-FFF2-40B4-BE49-F238E27FC236}">
                <a16:creationId xmlns:a16="http://schemas.microsoft.com/office/drawing/2014/main" id="{38515012-E97C-4E2F-BB8D-13B2C7500BE2}"/>
              </a:ext>
            </a:extLst>
          </p:cNvPr>
          <p:cNvSpPr/>
          <p:nvPr/>
        </p:nvSpPr>
        <p:spPr>
          <a:xfrm>
            <a:off x="6670951" y="3734820"/>
            <a:ext cx="5166150" cy="3018264"/>
          </a:xfrm>
          <a:prstGeom prst="roundRect">
            <a:avLst>
              <a:gd name="adj" fmla="val 885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129" name="直線コネクタ 128">
            <a:extLst>
              <a:ext uri="{FF2B5EF4-FFF2-40B4-BE49-F238E27FC236}">
                <a16:creationId xmlns:a16="http://schemas.microsoft.com/office/drawing/2014/main" id="{334DAE2A-22CF-42C8-81E5-C5276C6CB811}"/>
              </a:ext>
            </a:extLst>
          </p:cNvPr>
          <p:cNvCxnSpPr>
            <a:cxnSpLocks/>
          </p:cNvCxnSpPr>
          <p:nvPr/>
        </p:nvCxnSpPr>
        <p:spPr>
          <a:xfrm flipH="1">
            <a:off x="8017586" y="3287129"/>
            <a:ext cx="2736000" cy="0"/>
          </a:xfrm>
          <a:prstGeom prst="line">
            <a:avLst/>
          </a:prstGeom>
          <a:ln w="28575"/>
        </p:spPr>
        <p:style>
          <a:lnRef idx="1">
            <a:schemeClr val="dk1"/>
          </a:lnRef>
          <a:fillRef idx="0">
            <a:schemeClr val="dk1"/>
          </a:fillRef>
          <a:effectRef idx="0">
            <a:schemeClr val="dk1"/>
          </a:effectRef>
          <a:fontRef idx="minor">
            <a:schemeClr val="tx1"/>
          </a:fontRef>
        </p:style>
      </p:cxnSp>
      <p:sp>
        <p:nvSpPr>
          <p:cNvPr id="130" name="四角形: 角を丸くする 129">
            <a:extLst>
              <a:ext uri="{FF2B5EF4-FFF2-40B4-BE49-F238E27FC236}">
                <a16:creationId xmlns:a16="http://schemas.microsoft.com/office/drawing/2014/main" id="{37D4DA7E-A4DC-445D-A45B-9FC7E43FA0AA}"/>
              </a:ext>
            </a:extLst>
          </p:cNvPr>
          <p:cNvSpPr/>
          <p:nvPr/>
        </p:nvSpPr>
        <p:spPr>
          <a:xfrm>
            <a:off x="7887521" y="2446579"/>
            <a:ext cx="3960000" cy="304903"/>
          </a:xfrm>
          <a:prstGeom prst="roundRect">
            <a:avLst>
              <a:gd name="adj" fmla="val 11539"/>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a16="http://schemas.microsoft.com/office/drawing/2014/main" id="{6E040F1E-0AAA-4AE9-9F08-01DCBD7CF9C1}"/>
              </a:ext>
            </a:extLst>
          </p:cNvPr>
          <p:cNvSpPr txBox="1"/>
          <p:nvPr/>
        </p:nvSpPr>
        <p:spPr>
          <a:xfrm>
            <a:off x="11323126" y="3069807"/>
            <a:ext cx="53091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a:t>
            </a:r>
          </a:p>
        </p:txBody>
      </p:sp>
      <p:sp>
        <p:nvSpPr>
          <p:cNvPr id="132" name="四角形: 角を丸くする 131">
            <a:extLst>
              <a:ext uri="{FF2B5EF4-FFF2-40B4-BE49-F238E27FC236}">
                <a16:creationId xmlns:a16="http://schemas.microsoft.com/office/drawing/2014/main" id="{D3414BAC-0516-451F-BB47-F2253F4B899A}"/>
              </a:ext>
            </a:extLst>
          </p:cNvPr>
          <p:cNvSpPr/>
          <p:nvPr/>
        </p:nvSpPr>
        <p:spPr>
          <a:xfrm>
            <a:off x="8280589" y="3035417"/>
            <a:ext cx="576000" cy="46800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子育て</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アプリ</a:t>
            </a:r>
            <a:endParaRPr lang="en-US" altLang="ja-JP" sz="200" dirty="0">
              <a:solidFill>
                <a:schemeClr val="tx1"/>
              </a:solidFill>
              <a:latin typeface="Meiryo UI" panose="020B0604030504040204" pitchFamily="50" charset="-128"/>
              <a:ea typeface="Meiryo UI" panose="020B0604030504040204" pitchFamily="50" charset="-128"/>
            </a:endParaRPr>
          </a:p>
        </p:txBody>
      </p:sp>
      <p:sp>
        <p:nvSpPr>
          <p:cNvPr id="133" name="四角形: 角を丸くする 132">
            <a:extLst>
              <a:ext uri="{FF2B5EF4-FFF2-40B4-BE49-F238E27FC236}">
                <a16:creationId xmlns:a16="http://schemas.microsoft.com/office/drawing/2014/main" id="{ACAFD6EC-235F-4F46-AD84-EFA6EAC96552}"/>
              </a:ext>
            </a:extLst>
          </p:cNvPr>
          <p:cNvSpPr/>
          <p:nvPr/>
        </p:nvSpPr>
        <p:spPr>
          <a:xfrm>
            <a:off x="10767536" y="3035417"/>
            <a:ext cx="616121" cy="468000"/>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地域通貨</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アプリ</a:t>
            </a:r>
            <a:endParaRPr lang="en-US" altLang="ja-JP" sz="200" dirty="0">
              <a:solidFill>
                <a:schemeClr val="tx1"/>
              </a:solidFill>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EBF25FA6-DEF3-4A07-B9D7-98EF38CF0862}"/>
              </a:ext>
            </a:extLst>
          </p:cNvPr>
          <p:cNvSpPr txBox="1"/>
          <p:nvPr/>
        </p:nvSpPr>
        <p:spPr>
          <a:xfrm>
            <a:off x="6819843" y="1282752"/>
            <a:ext cx="4968000" cy="369332"/>
          </a:xfrm>
          <a:prstGeom prst="rect">
            <a:avLst/>
          </a:prstGeom>
          <a:solidFill>
            <a:schemeClr val="bg1">
              <a:lumMod val="75000"/>
            </a:schemeClr>
          </a:solidFill>
        </p:spPr>
        <p:txBody>
          <a:bodyPr wrap="none" rtlCol="0">
            <a:noAutofit/>
          </a:bodyPr>
          <a:lstStyle/>
          <a:p>
            <a:pPr algn="ctr"/>
            <a:r>
              <a:rPr kumimoji="1" lang="en-US" altLang="ja-JP" b="1" dirty="0">
                <a:latin typeface="Meiryo UI" panose="020B0604030504040204" pitchFamily="50" charset="-128"/>
                <a:ea typeface="Meiryo UI" panose="020B0604030504040204" pitchFamily="50" charset="-128"/>
              </a:rPr>
              <a:t>ID</a:t>
            </a:r>
            <a:r>
              <a:rPr kumimoji="1" lang="ja-JP" altLang="en-US" b="1" dirty="0">
                <a:latin typeface="Meiryo UI" panose="020B0604030504040204" pitchFamily="50" charset="-128"/>
                <a:ea typeface="Meiryo UI" panose="020B0604030504040204" pitchFamily="50" charset="-128"/>
              </a:rPr>
              <a:t>基盤ベースのサービス</a:t>
            </a:r>
            <a:r>
              <a:rPr kumimoji="1" lang="ja-JP" altLang="en-US" sz="1200" b="1" dirty="0">
                <a:latin typeface="Meiryo UI" panose="020B0604030504040204" pitchFamily="50" charset="-128"/>
                <a:ea typeface="Meiryo UI" panose="020B0604030504040204" pitchFamily="50" charset="-128"/>
              </a:rPr>
              <a:t>（サービスを個人に届ける）</a:t>
            </a:r>
            <a:endParaRPr kumimoji="1" lang="ja-JP" altLang="en-US" b="1" dirty="0">
              <a:latin typeface="Meiryo UI" panose="020B0604030504040204" pitchFamily="50" charset="-128"/>
              <a:ea typeface="Meiryo UI" panose="020B0604030504040204" pitchFamily="50" charset="-128"/>
            </a:endParaRPr>
          </a:p>
        </p:txBody>
      </p:sp>
      <p:sp>
        <p:nvSpPr>
          <p:cNvPr id="135" name="正方形/長方形 134">
            <a:extLst>
              <a:ext uri="{FF2B5EF4-FFF2-40B4-BE49-F238E27FC236}">
                <a16:creationId xmlns:a16="http://schemas.microsoft.com/office/drawing/2014/main" id="{A2D43A7E-8080-4079-A116-3F5EBFEE359A}"/>
              </a:ext>
            </a:extLst>
          </p:cNvPr>
          <p:cNvSpPr/>
          <p:nvPr/>
        </p:nvSpPr>
        <p:spPr>
          <a:xfrm>
            <a:off x="6826071" y="4475381"/>
            <a:ext cx="4815042" cy="1046066"/>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　　　　　　　　　　　　　　　　　　　　　　　　</a:t>
            </a:r>
            <a:endParaRPr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36" name="正方形/長方形 135">
            <a:extLst>
              <a:ext uri="{FF2B5EF4-FFF2-40B4-BE49-F238E27FC236}">
                <a16:creationId xmlns:a16="http://schemas.microsoft.com/office/drawing/2014/main" id="{E91D7204-968F-4057-8B7C-BA754A9EAF93}"/>
              </a:ext>
            </a:extLst>
          </p:cNvPr>
          <p:cNvSpPr/>
          <p:nvPr/>
        </p:nvSpPr>
        <p:spPr>
          <a:xfrm>
            <a:off x="8536167" y="4649172"/>
            <a:ext cx="936000" cy="440331"/>
          </a:xfrm>
          <a:prstGeom prst="rect">
            <a:avLst/>
          </a:prstGeom>
          <a:solidFill>
            <a:schemeClr val="bg1">
              <a:lumMod val="9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rPr>
              <a:t>D</a:t>
            </a:r>
            <a:r>
              <a:rPr kumimoji="1" lang="ja-JP" altLang="en-US" sz="1400" b="1" dirty="0">
                <a:solidFill>
                  <a:schemeClr val="tx1"/>
                </a:solidFill>
                <a:latin typeface="Meiryo UI" panose="020B0604030504040204" pitchFamily="50" charset="-128"/>
                <a:ea typeface="Meiryo UI" panose="020B0604030504040204" pitchFamily="50" charset="-128"/>
              </a:rPr>
              <a:t>県</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（市参加型）</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37" name="正方形/長方形 136">
            <a:extLst>
              <a:ext uri="{FF2B5EF4-FFF2-40B4-BE49-F238E27FC236}">
                <a16:creationId xmlns:a16="http://schemas.microsoft.com/office/drawing/2014/main" id="{9F0DD52A-C398-42B5-9297-90FAD70203C9}"/>
              </a:ext>
            </a:extLst>
          </p:cNvPr>
          <p:cNvSpPr/>
          <p:nvPr/>
        </p:nvSpPr>
        <p:spPr>
          <a:xfrm>
            <a:off x="10063678" y="4638571"/>
            <a:ext cx="936000" cy="440331"/>
          </a:xfrm>
          <a:prstGeom prst="rect">
            <a:avLst/>
          </a:prstGeom>
          <a:solidFill>
            <a:schemeClr val="bg1">
              <a:lumMod val="9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E</a:t>
            </a:r>
            <a:r>
              <a:rPr kumimoji="1" lang="ja-JP" altLang="en-US" sz="1400" b="1" dirty="0">
                <a:solidFill>
                  <a:schemeClr val="tx1"/>
                </a:solidFill>
                <a:latin typeface="Meiryo UI" panose="020B0604030504040204" pitchFamily="50" charset="-128"/>
                <a:ea typeface="Meiryo UI" panose="020B0604030504040204" pitchFamily="50" charset="-128"/>
              </a:rPr>
              <a:t>県</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（県単独型）</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38" name="テキスト ボックス 137">
            <a:extLst>
              <a:ext uri="{FF2B5EF4-FFF2-40B4-BE49-F238E27FC236}">
                <a16:creationId xmlns:a16="http://schemas.microsoft.com/office/drawing/2014/main" id="{68EDEE99-1CB2-4D14-9448-57445EC30B32}"/>
              </a:ext>
            </a:extLst>
          </p:cNvPr>
          <p:cNvSpPr txBox="1"/>
          <p:nvPr/>
        </p:nvSpPr>
        <p:spPr>
          <a:xfrm>
            <a:off x="11045413" y="4669183"/>
            <a:ext cx="53091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a:t>
            </a:r>
          </a:p>
        </p:txBody>
      </p:sp>
      <p:pic>
        <p:nvPicPr>
          <p:cNvPr id="139" name="グラフィックス 138" descr="転送 単色塗りつぶし">
            <a:extLst>
              <a:ext uri="{FF2B5EF4-FFF2-40B4-BE49-F238E27FC236}">
                <a16:creationId xmlns:a16="http://schemas.microsoft.com/office/drawing/2014/main" id="{BE65969A-45C6-44AF-81FF-53B90D95A05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58697" y="4886411"/>
            <a:ext cx="324000" cy="324000"/>
          </a:xfrm>
          <a:prstGeom prst="rect">
            <a:avLst/>
          </a:prstGeom>
        </p:spPr>
      </p:pic>
      <p:cxnSp>
        <p:nvCxnSpPr>
          <p:cNvPr id="140" name="直線コネクタ 139">
            <a:extLst>
              <a:ext uri="{FF2B5EF4-FFF2-40B4-BE49-F238E27FC236}">
                <a16:creationId xmlns:a16="http://schemas.microsoft.com/office/drawing/2014/main" id="{B941587C-33CC-49E7-895C-A0444E3797C6}"/>
              </a:ext>
            </a:extLst>
          </p:cNvPr>
          <p:cNvCxnSpPr>
            <a:cxnSpLocks/>
            <a:stCxn id="141" idx="0"/>
            <a:endCxn id="168" idx="2"/>
          </p:cNvCxnSpPr>
          <p:nvPr/>
        </p:nvCxnSpPr>
        <p:spPr>
          <a:xfrm flipH="1" flipV="1">
            <a:off x="7431635" y="3539481"/>
            <a:ext cx="25723" cy="1112412"/>
          </a:xfrm>
          <a:prstGeom prst="line">
            <a:avLst/>
          </a:prstGeom>
          <a:ln w="22225"/>
        </p:spPr>
        <p:style>
          <a:lnRef idx="1">
            <a:schemeClr val="dk1"/>
          </a:lnRef>
          <a:fillRef idx="0">
            <a:schemeClr val="dk1"/>
          </a:fillRef>
          <a:effectRef idx="0">
            <a:schemeClr val="dk1"/>
          </a:effectRef>
          <a:fontRef idx="minor">
            <a:schemeClr val="tx1"/>
          </a:fontRef>
        </p:style>
      </p:cxnSp>
      <p:sp>
        <p:nvSpPr>
          <p:cNvPr id="141" name="正方形/長方形 140">
            <a:extLst>
              <a:ext uri="{FF2B5EF4-FFF2-40B4-BE49-F238E27FC236}">
                <a16:creationId xmlns:a16="http://schemas.microsoft.com/office/drawing/2014/main" id="{1A518190-CED2-49A5-8E24-B6114558A68D}"/>
              </a:ext>
            </a:extLst>
          </p:cNvPr>
          <p:cNvSpPr/>
          <p:nvPr/>
        </p:nvSpPr>
        <p:spPr>
          <a:xfrm>
            <a:off x="6989358" y="4651893"/>
            <a:ext cx="936000" cy="440331"/>
          </a:xfrm>
          <a:prstGeom prst="rect">
            <a:avLst/>
          </a:prstGeom>
          <a:solidFill>
            <a:schemeClr val="accent4">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（市参加型）</a:t>
            </a:r>
            <a:endParaRPr kumimoji="1" lang="en-US" altLang="ja-JP" sz="1100" b="1" dirty="0">
              <a:solidFill>
                <a:schemeClr val="tx1"/>
              </a:solidFill>
              <a:latin typeface="Meiryo UI" panose="020B0604030504040204" pitchFamily="50" charset="-128"/>
              <a:ea typeface="Meiryo UI" panose="020B0604030504040204" pitchFamily="50" charset="-128"/>
            </a:endParaRPr>
          </a:p>
        </p:txBody>
      </p:sp>
      <p:pic>
        <p:nvPicPr>
          <p:cNvPr id="142" name="グラフィックス 141" descr="転送 単色塗りつぶし">
            <a:extLst>
              <a:ext uri="{FF2B5EF4-FFF2-40B4-BE49-F238E27FC236}">
                <a16:creationId xmlns:a16="http://schemas.microsoft.com/office/drawing/2014/main" id="{09EE7371-01F0-4901-9DA9-AAB84AD0C9E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90578" y="4889036"/>
            <a:ext cx="324000" cy="324000"/>
          </a:xfrm>
          <a:prstGeom prst="rect">
            <a:avLst/>
          </a:prstGeom>
        </p:spPr>
      </p:pic>
      <p:cxnSp>
        <p:nvCxnSpPr>
          <p:cNvPr id="143" name="直線コネクタ 142">
            <a:extLst>
              <a:ext uri="{FF2B5EF4-FFF2-40B4-BE49-F238E27FC236}">
                <a16:creationId xmlns:a16="http://schemas.microsoft.com/office/drawing/2014/main" id="{44D255F2-2F98-466C-B96C-600E5B958590}"/>
              </a:ext>
            </a:extLst>
          </p:cNvPr>
          <p:cNvCxnSpPr>
            <a:cxnSpLocks/>
          </p:cNvCxnSpPr>
          <p:nvPr/>
        </p:nvCxnSpPr>
        <p:spPr>
          <a:xfrm flipV="1">
            <a:off x="8683207" y="5065675"/>
            <a:ext cx="1405" cy="648000"/>
          </a:xfrm>
          <a:prstGeom prst="line">
            <a:avLst/>
          </a:prstGeom>
          <a:ln w="22225">
            <a:prstDash val="solid"/>
          </a:ln>
        </p:spPr>
        <p:style>
          <a:lnRef idx="1">
            <a:schemeClr val="dk1"/>
          </a:lnRef>
          <a:fillRef idx="0">
            <a:schemeClr val="dk1"/>
          </a:fillRef>
          <a:effectRef idx="0">
            <a:schemeClr val="dk1"/>
          </a:effectRef>
          <a:fontRef idx="minor">
            <a:schemeClr val="tx1"/>
          </a:fontRef>
        </p:style>
      </p:cxnSp>
      <p:cxnSp>
        <p:nvCxnSpPr>
          <p:cNvPr id="144" name="直線コネクタ 143">
            <a:extLst>
              <a:ext uri="{FF2B5EF4-FFF2-40B4-BE49-F238E27FC236}">
                <a16:creationId xmlns:a16="http://schemas.microsoft.com/office/drawing/2014/main" id="{AB141FF0-272D-49C8-8B05-9F9A0EDDC693}"/>
              </a:ext>
            </a:extLst>
          </p:cNvPr>
          <p:cNvCxnSpPr>
            <a:cxnSpLocks/>
          </p:cNvCxnSpPr>
          <p:nvPr/>
        </p:nvCxnSpPr>
        <p:spPr>
          <a:xfrm flipV="1">
            <a:off x="10193784" y="5065675"/>
            <a:ext cx="1405" cy="648000"/>
          </a:xfrm>
          <a:prstGeom prst="line">
            <a:avLst/>
          </a:prstGeom>
          <a:ln w="22225">
            <a:prstDash val="solid"/>
          </a:ln>
        </p:spPr>
        <p:style>
          <a:lnRef idx="1">
            <a:schemeClr val="dk1"/>
          </a:lnRef>
          <a:fillRef idx="0">
            <a:schemeClr val="dk1"/>
          </a:fillRef>
          <a:effectRef idx="0">
            <a:schemeClr val="dk1"/>
          </a:effectRef>
          <a:fontRef idx="minor">
            <a:schemeClr val="tx1"/>
          </a:fontRef>
        </p:style>
      </p:cxnSp>
      <p:cxnSp>
        <p:nvCxnSpPr>
          <p:cNvPr id="145" name="直線コネクタ 144">
            <a:extLst>
              <a:ext uri="{FF2B5EF4-FFF2-40B4-BE49-F238E27FC236}">
                <a16:creationId xmlns:a16="http://schemas.microsoft.com/office/drawing/2014/main" id="{8745E6C7-F2B6-49C3-8B0F-B4F2DC2327EE}"/>
              </a:ext>
            </a:extLst>
          </p:cNvPr>
          <p:cNvCxnSpPr>
            <a:cxnSpLocks/>
          </p:cNvCxnSpPr>
          <p:nvPr/>
        </p:nvCxnSpPr>
        <p:spPr>
          <a:xfrm flipV="1">
            <a:off x="7107075" y="5065675"/>
            <a:ext cx="0" cy="648000"/>
          </a:xfrm>
          <a:prstGeom prst="line">
            <a:avLst/>
          </a:prstGeom>
          <a:ln w="22225"/>
        </p:spPr>
        <p:style>
          <a:lnRef idx="1">
            <a:schemeClr val="dk1"/>
          </a:lnRef>
          <a:fillRef idx="0">
            <a:schemeClr val="dk1"/>
          </a:fillRef>
          <a:effectRef idx="0">
            <a:schemeClr val="dk1"/>
          </a:effectRef>
          <a:fontRef idx="minor">
            <a:schemeClr val="tx1"/>
          </a:fontRef>
        </p:style>
      </p:cxnSp>
      <p:sp>
        <p:nvSpPr>
          <p:cNvPr id="146" name="円柱 145">
            <a:extLst>
              <a:ext uri="{FF2B5EF4-FFF2-40B4-BE49-F238E27FC236}">
                <a16:creationId xmlns:a16="http://schemas.microsoft.com/office/drawing/2014/main" id="{440DA148-4263-4FBD-B3F5-87C71DA45DCE}"/>
              </a:ext>
            </a:extLst>
          </p:cNvPr>
          <p:cNvSpPr/>
          <p:nvPr/>
        </p:nvSpPr>
        <p:spPr>
          <a:xfrm>
            <a:off x="6801075" y="5687275"/>
            <a:ext cx="612000"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4</a:t>
            </a:r>
            <a:r>
              <a:rPr lang="ja-JP" altLang="en-US" sz="800" b="1" dirty="0">
                <a:solidFill>
                  <a:schemeClr val="tx1"/>
                </a:solidFill>
                <a:latin typeface="Meiryo UI" panose="020B0604030504040204" pitchFamily="50" charset="-128"/>
                <a:ea typeface="Meiryo UI" panose="020B0604030504040204" pitchFamily="50" charset="-128"/>
              </a:rPr>
              <a:t>情報</a:t>
            </a:r>
            <a:r>
              <a:rPr lang="ja-JP" altLang="en-US" sz="800" dirty="0">
                <a:solidFill>
                  <a:schemeClr val="tx1"/>
                </a:solidFill>
                <a:latin typeface="Meiryo UI" panose="020B0604030504040204" pitchFamily="50" charset="-128"/>
                <a:ea typeface="Meiryo UI" panose="020B0604030504040204" pitchFamily="50" charset="-128"/>
              </a:rPr>
              <a:t>＋</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興味関心</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57" name="テキスト ボックス 156">
            <a:extLst>
              <a:ext uri="{FF2B5EF4-FFF2-40B4-BE49-F238E27FC236}">
                <a16:creationId xmlns:a16="http://schemas.microsoft.com/office/drawing/2014/main" id="{12B1746A-C885-4ABC-A655-53F75292905F}"/>
              </a:ext>
            </a:extLst>
          </p:cNvPr>
          <p:cNvSpPr txBox="1"/>
          <p:nvPr/>
        </p:nvSpPr>
        <p:spPr>
          <a:xfrm>
            <a:off x="6781122" y="5680189"/>
            <a:ext cx="646331"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大阪府民</a:t>
            </a:r>
          </a:p>
        </p:txBody>
      </p:sp>
      <p:sp>
        <p:nvSpPr>
          <p:cNvPr id="159" name="テキスト ボックス 158">
            <a:extLst>
              <a:ext uri="{FF2B5EF4-FFF2-40B4-BE49-F238E27FC236}">
                <a16:creationId xmlns:a16="http://schemas.microsoft.com/office/drawing/2014/main" id="{10DA8530-430E-4098-88B3-29E293A86057}"/>
              </a:ext>
            </a:extLst>
          </p:cNvPr>
          <p:cNvSpPr txBox="1"/>
          <p:nvPr/>
        </p:nvSpPr>
        <p:spPr>
          <a:xfrm>
            <a:off x="7906548" y="4613182"/>
            <a:ext cx="590225" cy="338554"/>
          </a:xfrm>
          <a:prstGeom prst="rect">
            <a:avLst/>
          </a:prstGeom>
          <a:noFill/>
        </p:spPr>
        <p:txBody>
          <a:bodyPr wrap="none" rtlCol="0">
            <a:spAutoFit/>
          </a:bodyPr>
          <a:lstStyle/>
          <a:p>
            <a:pPr algn="ctr"/>
            <a:r>
              <a:rPr lang="ja-JP" altLang="en-US" sz="800" dirty="0">
                <a:latin typeface="Meiryo UI" panose="020B0604030504040204" pitchFamily="50" charset="-128"/>
                <a:ea typeface="Meiryo UI" panose="020B0604030504040204" pitchFamily="50" charset="-128"/>
              </a:rPr>
              <a:t>移転時に</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同一</a:t>
            </a:r>
            <a:r>
              <a:rPr lang="en-US" altLang="ja-JP" sz="800" dirty="0">
                <a:latin typeface="Meiryo UI" panose="020B0604030504040204" pitchFamily="50" charset="-128"/>
                <a:ea typeface="Meiryo UI" panose="020B0604030504040204" pitchFamily="50" charset="-128"/>
              </a:rPr>
              <a:t>ID</a:t>
            </a:r>
            <a:endParaRPr kumimoji="1" lang="ja-JP" altLang="en-US" sz="800" dirty="0">
              <a:latin typeface="Meiryo UI" panose="020B0604030504040204" pitchFamily="50" charset="-128"/>
              <a:ea typeface="Meiryo UI" panose="020B0604030504040204" pitchFamily="50" charset="-128"/>
            </a:endParaRPr>
          </a:p>
        </p:txBody>
      </p:sp>
      <p:sp>
        <p:nvSpPr>
          <p:cNvPr id="160" name="テキスト ボックス 159">
            <a:extLst>
              <a:ext uri="{FF2B5EF4-FFF2-40B4-BE49-F238E27FC236}">
                <a16:creationId xmlns:a16="http://schemas.microsoft.com/office/drawing/2014/main" id="{19A9BA28-226C-4E5A-8E31-CA1DD31DC1C0}"/>
              </a:ext>
            </a:extLst>
          </p:cNvPr>
          <p:cNvSpPr txBox="1"/>
          <p:nvPr/>
        </p:nvSpPr>
        <p:spPr>
          <a:xfrm>
            <a:off x="9469961" y="4613182"/>
            <a:ext cx="590225" cy="338554"/>
          </a:xfrm>
          <a:prstGeom prst="rect">
            <a:avLst/>
          </a:prstGeom>
          <a:noFill/>
        </p:spPr>
        <p:txBody>
          <a:bodyPr wrap="none" rtlCol="0">
            <a:spAutoFit/>
          </a:bodyPr>
          <a:lstStyle/>
          <a:p>
            <a:pPr algn="ctr"/>
            <a:r>
              <a:rPr lang="ja-JP" altLang="en-US" sz="800" dirty="0">
                <a:latin typeface="Meiryo UI" panose="020B0604030504040204" pitchFamily="50" charset="-128"/>
                <a:ea typeface="Meiryo UI" panose="020B0604030504040204" pitchFamily="50" charset="-128"/>
              </a:rPr>
              <a:t>移転時に</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同一</a:t>
            </a:r>
            <a:r>
              <a:rPr lang="en-US" altLang="ja-JP" sz="800" dirty="0">
                <a:latin typeface="Meiryo UI" panose="020B0604030504040204" pitchFamily="50" charset="-128"/>
                <a:ea typeface="Meiryo UI" panose="020B0604030504040204" pitchFamily="50" charset="-128"/>
              </a:rPr>
              <a:t>ID</a:t>
            </a:r>
            <a:endParaRPr kumimoji="1" lang="ja-JP" altLang="en-US" sz="800" dirty="0">
              <a:latin typeface="Meiryo UI" panose="020B0604030504040204" pitchFamily="50" charset="-128"/>
              <a:ea typeface="Meiryo UI" panose="020B0604030504040204" pitchFamily="50" charset="-128"/>
            </a:endParaRPr>
          </a:p>
        </p:txBody>
      </p:sp>
      <p:sp>
        <p:nvSpPr>
          <p:cNvPr id="161" name="テキスト ボックス 160">
            <a:extLst>
              <a:ext uri="{FF2B5EF4-FFF2-40B4-BE49-F238E27FC236}">
                <a16:creationId xmlns:a16="http://schemas.microsoft.com/office/drawing/2014/main" id="{4EB8BE5D-E87D-47EE-B83A-F713EDE49612}"/>
              </a:ext>
            </a:extLst>
          </p:cNvPr>
          <p:cNvSpPr txBox="1"/>
          <p:nvPr/>
        </p:nvSpPr>
        <p:spPr>
          <a:xfrm>
            <a:off x="7777175" y="4004305"/>
            <a:ext cx="1066144" cy="374403"/>
          </a:xfrm>
          <a:prstGeom prst="rect">
            <a:avLst/>
          </a:prstGeom>
          <a:noFill/>
        </p:spPr>
        <p:txBody>
          <a:bodyPr wrap="none">
            <a:noAutofit/>
          </a:bodyPr>
          <a:lstStyle/>
          <a:p>
            <a:pPr algn="ctr"/>
            <a:r>
              <a:rPr kumimoji="1" lang="en-US" altLang="ja-JP" sz="2000" b="1" dirty="0">
                <a:latin typeface="Meiryo UI" panose="020B0604030504040204" pitchFamily="50" charset="-128"/>
                <a:ea typeface="Meiryo UI" panose="020B0604030504040204" pitchFamily="50" charset="-128"/>
              </a:rPr>
              <a:t>【ID</a:t>
            </a:r>
            <a:r>
              <a:rPr kumimoji="1" lang="ja-JP" altLang="en-US" sz="2000" b="1" dirty="0">
                <a:latin typeface="Meiryo UI" panose="020B0604030504040204" pitchFamily="50" charset="-128"/>
                <a:ea typeface="Meiryo UI" panose="020B0604030504040204" pitchFamily="50" charset="-128"/>
              </a:rPr>
              <a:t>連携基盤</a:t>
            </a:r>
            <a:r>
              <a:rPr kumimoji="1" lang="en-US" altLang="ja-JP" sz="2000" b="1" dirty="0">
                <a:latin typeface="Meiryo UI" panose="020B0604030504040204" pitchFamily="50" charset="-128"/>
                <a:ea typeface="Meiryo UI" panose="020B0604030504040204" pitchFamily="50" charset="-128"/>
              </a:rPr>
              <a:t>】</a:t>
            </a:r>
            <a:endParaRPr kumimoji="1" lang="en-US" altLang="ja-JP" sz="2000" b="1" baseline="30000" dirty="0">
              <a:latin typeface="Meiryo UI" panose="020B0604030504040204" pitchFamily="50" charset="-128"/>
              <a:ea typeface="Meiryo UI" panose="020B0604030504040204" pitchFamily="50" charset="-128"/>
            </a:endParaRPr>
          </a:p>
          <a:p>
            <a:pPr algn="ctr"/>
            <a:endParaRPr lang="en-US" altLang="ja-JP" sz="2000" b="1" dirty="0">
              <a:latin typeface="Meiryo UI" panose="020B0604030504040204" pitchFamily="50" charset="-128"/>
              <a:ea typeface="Meiryo UI" panose="020B0604030504040204" pitchFamily="50" charset="-128"/>
            </a:endParaRPr>
          </a:p>
        </p:txBody>
      </p:sp>
      <p:sp>
        <p:nvSpPr>
          <p:cNvPr id="162" name="円柱 161">
            <a:extLst>
              <a:ext uri="{FF2B5EF4-FFF2-40B4-BE49-F238E27FC236}">
                <a16:creationId xmlns:a16="http://schemas.microsoft.com/office/drawing/2014/main" id="{E388AD41-6AE2-4ED2-9FEF-A2EF988C91E7}"/>
              </a:ext>
            </a:extLst>
          </p:cNvPr>
          <p:cNvSpPr/>
          <p:nvPr/>
        </p:nvSpPr>
        <p:spPr>
          <a:xfrm>
            <a:off x="8360142" y="5687275"/>
            <a:ext cx="612000"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4</a:t>
            </a:r>
            <a:r>
              <a:rPr lang="ja-JP" altLang="en-US" sz="800" b="1" dirty="0">
                <a:solidFill>
                  <a:schemeClr val="tx1"/>
                </a:solidFill>
                <a:latin typeface="Meiryo UI" panose="020B0604030504040204" pitchFamily="50" charset="-128"/>
                <a:ea typeface="Meiryo UI" panose="020B0604030504040204" pitchFamily="50" charset="-128"/>
              </a:rPr>
              <a:t>情報</a:t>
            </a:r>
            <a:r>
              <a:rPr lang="ja-JP" altLang="en-US" sz="800" dirty="0">
                <a:solidFill>
                  <a:schemeClr val="tx1"/>
                </a:solidFill>
                <a:latin typeface="Meiryo UI" panose="020B0604030504040204" pitchFamily="50" charset="-128"/>
                <a:ea typeface="Meiryo UI" panose="020B0604030504040204" pitchFamily="50" charset="-128"/>
              </a:rPr>
              <a:t>＋</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興味関心</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63" name="円柱 162">
            <a:extLst>
              <a:ext uri="{FF2B5EF4-FFF2-40B4-BE49-F238E27FC236}">
                <a16:creationId xmlns:a16="http://schemas.microsoft.com/office/drawing/2014/main" id="{ED657287-E414-4686-9964-9EC8ACA41182}"/>
              </a:ext>
            </a:extLst>
          </p:cNvPr>
          <p:cNvSpPr/>
          <p:nvPr/>
        </p:nvSpPr>
        <p:spPr>
          <a:xfrm>
            <a:off x="9870719" y="5687275"/>
            <a:ext cx="612000"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4</a:t>
            </a:r>
            <a:r>
              <a:rPr lang="ja-JP" altLang="en-US" sz="800" b="1" dirty="0">
                <a:solidFill>
                  <a:schemeClr val="tx1"/>
                </a:solidFill>
                <a:latin typeface="Meiryo UI" panose="020B0604030504040204" pitchFamily="50" charset="-128"/>
                <a:ea typeface="Meiryo UI" panose="020B0604030504040204" pitchFamily="50" charset="-128"/>
              </a:rPr>
              <a:t>情報</a:t>
            </a:r>
            <a:r>
              <a:rPr lang="ja-JP" altLang="en-US" sz="800" dirty="0">
                <a:solidFill>
                  <a:schemeClr val="tx1"/>
                </a:solidFill>
                <a:latin typeface="Meiryo UI" panose="020B0604030504040204" pitchFamily="50" charset="-128"/>
                <a:ea typeface="Meiryo UI" panose="020B0604030504040204" pitchFamily="50" charset="-128"/>
              </a:rPr>
              <a:t>＋</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興味関心</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64" name="テキスト ボックス 163">
            <a:extLst>
              <a:ext uri="{FF2B5EF4-FFF2-40B4-BE49-F238E27FC236}">
                <a16:creationId xmlns:a16="http://schemas.microsoft.com/office/drawing/2014/main" id="{365AA632-397C-4B39-837E-7766BA812349}"/>
              </a:ext>
            </a:extLst>
          </p:cNvPr>
          <p:cNvSpPr txBox="1"/>
          <p:nvPr/>
        </p:nvSpPr>
        <p:spPr>
          <a:xfrm>
            <a:off x="8430663" y="5672025"/>
            <a:ext cx="506870" cy="230832"/>
          </a:xfrm>
          <a:prstGeom prst="rect">
            <a:avLst/>
          </a:prstGeom>
          <a:noFill/>
        </p:spPr>
        <p:txBody>
          <a:bodyPr wrap="none" rtlCol="0">
            <a:spAutoFit/>
          </a:bodyPr>
          <a:lstStyle/>
          <a:p>
            <a:r>
              <a:rPr lang="en-US" altLang="ja-JP" sz="900" b="1" dirty="0">
                <a:latin typeface="Meiryo UI" panose="020B0604030504040204" pitchFamily="50" charset="-128"/>
                <a:ea typeface="Meiryo UI" panose="020B0604030504040204" pitchFamily="50" charset="-128"/>
              </a:rPr>
              <a:t>D</a:t>
            </a:r>
            <a:r>
              <a:rPr lang="ja-JP" altLang="en-US" sz="900" b="1" dirty="0">
                <a:latin typeface="Meiryo UI" panose="020B0604030504040204" pitchFamily="50" charset="-128"/>
                <a:ea typeface="Meiryo UI" panose="020B0604030504040204" pitchFamily="50" charset="-128"/>
              </a:rPr>
              <a:t>県民</a:t>
            </a:r>
            <a:endParaRPr kumimoji="1" lang="ja-JP" altLang="en-US" sz="900" b="1" dirty="0">
              <a:latin typeface="Meiryo UI" panose="020B0604030504040204" pitchFamily="50" charset="-128"/>
              <a:ea typeface="Meiryo UI" panose="020B0604030504040204" pitchFamily="50" charset="-128"/>
            </a:endParaRPr>
          </a:p>
        </p:txBody>
      </p:sp>
      <p:sp>
        <p:nvSpPr>
          <p:cNvPr id="165" name="テキスト ボックス 164">
            <a:extLst>
              <a:ext uri="{FF2B5EF4-FFF2-40B4-BE49-F238E27FC236}">
                <a16:creationId xmlns:a16="http://schemas.microsoft.com/office/drawing/2014/main" id="{78C476DA-2A6C-4643-8285-0EB89679E88B}"/>
              </a:ext>
            </a:extLst>
          </p:cNvPr>
          <p:cNvSpPr txBox="1"/>
          <p:nvPr/>
        </p:nvSpPr>
        <p:spPr>
          <a:xfrm>
            <a:off x="9943779" y="5680189"/>
            <a:ext cx="490840" cy="230832"/>
          </a:xfrm>
          <a:prstGeom prst="rect">
            <a:avLst/>
          </a:prstGeom>
          <a:noFill/>
        </p:spPr>
        <p:txBody>
          <a:bodyPr wrap="none" rtlCol="0">
            <a:spAutoFit/>
          </a:bodyPr>
          <a:lstStyle/>
          <a:p>
            <a:r>
              <a:rPr lang="en-US" altLang="ja-JP" sz="900" b="1" dirty="0">
                <a:latin typeface="Meiryo UI" panose="020B0604030504040204" pitchFamily="50" charset="-128"/>
                <a:ea typeface="Meiryo UI" panose="020B0604030504040204" pitchFamily="50" charset="-128"/>
              </a:rPr>
              <a:t>E</a:t>
            </a:r>
            <a:r>
              <a:rPr lang="ja-JP" altLang="en-US" sz="900" b="1" dirty="0">
                <a:latin typeface="Meiryo UI" panose="020B0604030504040204" pitchFamily="50" charset="-128"/>
                <a:ea typeface="Meiryo UI" panose="020B0604030504040204" pitchFamily="50" charset="-128"/>
              </a:rPr>
              <a:t>県民</a:t>
            </a:r>
            <a:endParaRPr kumimoji="1" lang="ja-JP" altLang="en-US" sz="900" b="1" dirty="0">
              <a:latin typeface="Meiryo UI" panose="020B0604030504040204" pitchFamily="50" charset="-128"/>
              <a:ea typeface="Meiryo UI" panose="020B0604030504040204" pitchFamily="50" charset="-128"/>
            </a:endParaRPr>
          </a:p>
        </p:txBody>
      </p:sp>
      <p:sp>
        <p:nvSpPr>
          <p:cNvPr id="166" name="正方形/長方形 165">
            <a:extLst>
              <a:ext uri="{FF2B5EF4-FFF2-40B4-BE49-F238E27FC236}">
                <a16:creationId xmlns:a16="http://schemas.microsoft.com/office/drawing/2014/main" id="{90E46632-6679-4965-96EA-4B6AE54B0199}"/>
              </a:ext>
            </a:extLst>
          </p:cNvPr>
          <p:cNvSpPr/>
          <p:nvPr/>
        </p:nvSpPr>
        <p:spPr>
          <a:xfrm>
            <a:off x="6669826" y="6381072"/>
            <a:ext cx="5153773" cy="386255"/>
          </a:xfrm>
          <a:prstGeom prst="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統一したガバナンス（運用・ルール・仕様・データ標準等）</a:t>
            </a:r>
          </a:p>
        </p:txBody>
      </p:sp>
      <p:sp>
        <p:nvSpPr>
          <p:cNvPr id="168" name="四角形: 角を丸くする 167">
            <a:extLst>
              <a:ext uri="{FF2B5EF4-FFF2-40B4-BE49-F238E27FC236}">
                <a16:creationId xmlns:a16="http://schemas.microsoft.com/office/drawing/2014/main" id="{215D5934-61DF-4F51-A2BB-98BF28416211}"/>
              </a:ext>
            </a:extLst>
          </p:cNvPr>
          <p:cNvSpPr/>
          <p:nvPr/>
        </p:nvSpPr>
        <p:spPr>
          <a:xfrm>
            <a:off x="6820721" y="2444336"/>
            <a:ext cx="1221827" cy="1095145"/>
          </a:xfrm>
          <a:prstGeom prst="roundRect">
            <a:avLst>
              <a:gd name="adj" fmla="val 11539"/>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my door</a:t>
            </a:r>
          </a:p>
          <a:p>
            <a:pPr algn="ctr"/>
            <a:r>
              <a:rPr kumimoji="1" lang="en-US" altLang="ja-JP" sz="1200" b="1" dirty="0">
                <a:solidFill>
                  <a:schemeClr val="tx1"/>
                </a:solidFill>
                <a:latin typeface="Meiryo UI" panose="020B0604030504040204" pitchFamily="50" charset="-128"/>
                <a:ea typeface="Meiryo UI" panose="020B0604030504040204" pitchFamily="50" charset="-128"/>
              </a:rPr>
              <a:t>OSAKA</a:t>
            </a: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・パーソナル配信</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・電子申請連携</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・デジタル通知</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AI</a:t>
            </a:r>
            <a:r>
              <a:rPr lang="ja-JP" altLang="en-US" sz="900" dirty="0">
                <a:solidFill>
                  <a:schemeClr val="tx1"/>
                </a:solidFill>
                <a:latin typeface="Meiryo UI" panose="020B0604030504040204" pitchFamily="50" charset="-128"/>
                <a:ea typeface="Meiryo UI" panose="020B0604030504040204" pitchFamily="50" charset="-128"/>
              </a:rPr>
              <a:t>チャットボット</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69" name="テキスト ボックス 168">
            <a:extLst>
              <a:ext uri="{FF2B5EF4-FFF2-40B4-BE49-F238E27FC236}">
                <a16:creationId xmlns:a16="http://schemas.microsoft.com/office/drawing/2014/main" id="{F5DFA616-EB16-4EC4-AE05-881BE909C938}"/>
              </a:ext>
            </a:extLst>
          </p:cNvPr>
          <p:cNvSpPr txBox="1"/>
          <p:nvPr/>
        </p:nvSpPr>
        <p:spPr>
          <a:xfrm>
            <a:off x="7976314" y="2986973"/>
            <a:ext cx="364202" cy="307777"/>
          </a:xfrm>
          <a:prstGeom prst="rect">
            <a:avLst/>
          </a:prstGeom>
          <a:noFill/>
        </p:spPr>
        <p:txBody>
          <a:bodyPr wrap="none" rtlCol="0">
            <a:spAutoFit/>
          </a:bodyPr>
          <a:lstStyle/>
          <a:p>
            <a:pPr algn="ctr"/>
            <a:r>
              <a:rPr lang="en-US" altLang="ja-JP" sz="700" dirty="0">
                <a:latin typeface="Meiryo UI" panose="020B0604030504040204" pitchFamily="50" charset="-128"/>
                <a:ea typeface="Meiryo UI" panose="020B0604030504040204" pitchFamily="50" charset="-128"/>
              </a:rPr>
              <a:t>ID</a:t>
            </a:r>
          </a:p>
          <a:p>
            <a:pPr algn="ctr"/>
            <a:r>
              <a:rPr kumimoji="1" lang="ja-JP" altLang="en-US" sz="700" dirty="0">
                <a:latin typeface="Meiryo UI" panose="020B0604030504040204" pitchFamily="50" charset="-128"/>
                <a:ea typeface="Meiryo UI" panose="020B0604030504040204" pitchFamily="50" charset="-128"/>
              </a:rPr>
              <a:t>連携</a:t>
            </a:r>
          </a:p>
        </p:txBody>
      </p:sp>
      <p:sp>
        <p:nvSpPr>
          <p:cNvPr id="170" name="テキスト ボックス 169">
            <a:extLst>
              <a:ext uri="{FF2B5EF4-FFF2-40B4-BE49-F238E27FC236}">
                <a16:creationId xmlns:a16="http://schemas.microsoft.com/office/drawing/2014/main" id="{2E3FA8B1-8E8A-4ABA-B32E-BCDA17E0D873}"/>
              </a:ext>
            </a:extLst>
          </p:cNvPr>
          <p:cNvSpPr txBox="1"/>
          <p:nvPr/>
        </p:nvSpPr>
        <p:spPr>
          <a:xfrm>
            <a:off x="8789194" y="2992139"/>
            <a:ext cx="364202" cy="307777"/>
          </a:xfrm>
          <a:prstGeom prst="rect">
            <a:avLst/>
          </a:prstGeom>
          <a:noFill/>
        </p:spPr>
        <p:txBody>
          <a:bodyPr wrap="none" rtlCol="0">
            <a:spAutoFit/>
          </a:bodyPr>
          <a:lstStyle/>
          <a:p>
            <a:pPr algn="ctr"/>
            <a:r>
              <a:rPr lang="en-US" altLang="ja-JP" sz="700" dirty="0">
                <a:latin typeface="Meiryo UI" panose="020B0604030504040204" pitchFamily="50" charset="-128"/>
                <a:ea typeface="Meiryo UI" panose="020B0604030504040204" pitchFamily="50" charset="-128"/>
              </a:rPr>
              <a:t>ID</a:t>
            </a:r>
          </a:p>
          <a:p>
            <a:pPr algn="ctr"/>
            <a:r>
              <a:rPr kumimoji="1" lang="ja-JP" altLang="en-US" sz="700" dirty="0">
                <a:latin typeface="Meiryo UI" panose="020B0604030504040204" pitchFamily="50" charset="-128"/>
                <a:ea typeface="Meiryo UI" panose="020B0604030504040204" pitchFamily="50" charset="-128"/>
              </a:rPr>
              <a:t>連携</a:t>
            </a:r>
          </a:p>
        </p:txBody>
      </p:sp>
      <p:sp>
        <p:nvSpPr>
          <p:cNvPr id="171" name="テキスト ボックス 170">
            <a:extLst>
              <a:ext uri="{FF2B5EF4-FFF2-40B4-BE49-F238E27FC236}">
                <a16:creationId xmlns:a16="http://schemas.microsoft.com/office/drawing/2014/main" id="{9C3D54F7-635B-46DD-8882-A402A6DFD701}"/>
              </a:ext>
            </a:extLst>
          </p:cNvPr>
          <p:cNvSpPr txBox="1"/>
          <p:nvPr/>
        </p:nvSpPr>
        <p:spPr>
          <a:xfrm>
            <a:off x="10433993" y="2997306"/>
            <a:ext cx="364202" cy="307777"/>
          </a:xfrm>
          <a:prstGeom prst="rect">
            <a:avLst/>
          </a:prstGeom>
          <a:noFill/>
        </p:spPr>
        <p:txBody>
          <a:bodyPr wrap="none" rtlCol="0">
            <a:spAutoFit/>
          </a:bodyPr>
          <a:lstStyle/>
          <a:p>
            <a:pPr algn="ctr"/>
            <a:r>
              <a:rPr lang="en-US" altLang="ja-JP" sz="700" dirty="0">
                <a:latin typeface="Meiryo UI" panose="020B0604030504040204" pitchFamily="50" charset="-128"/>
                <a:ea typeface="Meiryo UI" panose="020B0604030504040204" pitchFamily="50" charset="-128"/>
              </a:rPr>
              <a:t>ID</a:t>
            </a:r>
          </a:p>
          <a:p>
            <a:pPr algn="ctr"/>
            <a:r>
              <a:rPr kumimoji="1" lang="ja-JP" altLang="en-US" sz="700" dirty="0">
                <a:latin typeface="Meiryo UI" panose="020B0604030504040204" pitchFamily="50" charset="-128"/>
                <a:ea typeface="Meiryo UI" panose="020B0604030504040204" pitchFamily="50" charset="-128"/>
              </a:rPr>
              <a:t>連携</a:t>
            </a:r>
          </a:p>
        </p:txBody>
      </p:sp>
      <p:cxnSp>
        <p:nvCxnSpPr>
          <p:cNvPr id="172" name="直線コネクタ 171">
            <a:extLst>
              <a:ext uri="{FF2B5EF4-FFF2-40B4-BE49-F238E27FC236}">
                <a16:creationId xmlns:a16="http://schemas.microsoft.com/office/drawing/2014/main" id="{45EB1714-1808-427C-8301-8CA556676CF6}"/>
              </a:ext>
            </a:extLst>
          </p:cNvPr>
          <p:cNvCxnSpPr>
            <a:cxnSpLocks/>
          </p:cNvCxnSpPr>
          <p:nvPr/>
        </p:nvCxnSpPr>
        <p:spPr>
          <a:xfrm flipV="1">
            <a:off x="9373841" y="5065675"/>
            <a:ext cx="1405" cy="648000"/>
          </a:xfrm>
          <a:prstGeom prst="line">
            <a:avLst/>
          </a:prstGeom>
          <a:ln w="22225">
            <a:prstDash val="solid"/>
          </a:ln>
        </p:spPr>
        <p:style>
          <a:lnRef idx="1">
            <a:schemeClr val="dk1"/>
          </a:lnRef>
          <a:fillRef idx="0">
            <a:schemeClr val="dk1"/>
          </a:fillRef>
          <a:effectRef idx="0">
            <a:schemeClr val="dk1"/>
          </a:effectRef>
          <a:fontRef idx="minor">
            <a:schemeClr val="tx1"/>
          </a:fontRef>
        </p:style>
      </p:cxnSp>
      <p:cxnSp>
        <p:nvCxnSpPr>
          <p:cNvPr id="173" name="直線コネクタ 172">
            <a:extLst>
              <a:ext uri="{FF2B5EF4-FFF2-40B4-BE49-F238E27FC236}">
                <a16:creationId xmlns:a16="http://schemas.microsoft.com/office/drawing/2014/main" id="{85E8E156-58B6-49F2-990A-B546BA58B108}"/>
              </a:ext>
            </a:extLst>
          </p:cNvPr>
          <p:cNvCxnSpPr>
            <a:cxnSpLocks/>
          </p:cNvCxnSpPr>
          <p:nvPr/>
        </p:nvCxnSpPr>
        <p:spPr>
          <a:xfrm flipV="1">
            <a:off x="10893188" y="5065675"/>
            <a:ext cx="1405" cy="648000"/>
          </a:xfrm>
          <a:prstGeom prst="line">
            <a:avLst/>
          </a:prstGeom>
          <a:ln w="22225">
            <a:prstDash val="solid"/>
          </a:ln>
        </p:spPr>
        <p:style>
          <a:lnRef idx="1">
            <a:schemeClr val="dk1"/>
          </a:lnRef>
          <a:fillRef idx="0">
            <a:schemeClr val="dk1"/>
          </a:fillRef>
          <a:effectRef idx="0">
            <a:schemeClr val="dk1"/>
          </a:effectRef>
          <a:fontRef idx="minor">
            <a:schemeClr val="tx1"/>
          </a:fontRef>
        </p:style>
      </p:cxnSp>
      <p:cxnSp>
        <p:nvCxnSpPr>
          <p:cNvPr id="174" name="直線コネクタ 173">
            <a:extLst>
              <a:ext uri="{FF2B5EF4-FFF2-40B4-BE49-F238E27FC236}">
                <a16:creationId xmlns:a16="http://schemas.microsoft.com/office/drawing/2014/main" id="{52ACD75F-C2E6-413B-AA03-436164E96BEA}"/>
              </a:ext>
            </a:extLst>
          </p:cNvPr>
          <p:cNvCxnSpPr>
            <a:cxnSpLocks/>
          </p:cNvCxnSpPr>
          <p:nvPr/>
        </p:nvCxnSpPr>
        <p:spPr>
          <a:xfrm flipV="1">
            <a:off x="7821298" y="5065675"/>
            <a:ext cx="1" cy="648000"/>
          </a:xfrm>
          <a:prstGeom prst="line">
            <a:avLst/>
          </a:prstGeom>
          <a:ln w="22225"/>
        </p:spPr>
        <p:style>
          <a:lnRef idx="1">
            <a:schemeClr val="dk1"/>
          </a:lnRef>
          <a:fillRef idx="0">
            <a:schemeClr val="dk1"/>
          </a:fillRef>
          <a:effectRef idx="0">
            <a:schemeClr val="dk1"/>
          </a:effectRef>
          <a:fontRef idx="minor">
            <a:schemeClr val="tx1"/>
          </a:fontRef>
        </p:style>
      </p:cxnSp>
      <p:sp>
        <p:nvSpPr>
          <p:cNvPr id="175" name="円柱 174">
            <a:extLst>
              <a:ext uri="{FF2B5EF4-FFF2-40B4-BE49-F238E27FC236}">
                <a16:creationId xmlns:a16="http://schemas.microsoft.com/office/drawing/2014/main" id="{05BA1053-DEC8-40BC-B24A-D9CDFA142B59}"/>
              </a:ext>
            </a:extLst>
          </p:cNvPr>
          <p:cNvSpPr/>
          <p:nvPr/>
        </p:nvSpPr>
        <p:spPr>
          <a:xfrm>
            <a:off x="7498580" y="5687275"/>
            <a:ext cx="612000"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行政サービス</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イベント情報等</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76" name="テキスト ボックス 175">
            <a:extLst>
              <a:ext uri="{FF2B5EF4-FFF2-40B4-BE49-F238E27FC236}">
                <a16:creationId xmlns:a16="http://schemas.microsoft.com/office/drawing/2014/main" id="{BE3D0CAD-515E-4082-837D-5084C908102E}"/>
              </a:ext>
            </a:extLst>
          </p:cNvPr>
          <p:cNvSpPr txBox="1"/>
          <p:nvPr/>
        </p:nvSpPr>
        <p:spPr>
          <a:xfrm>
            <a:off x="7512581" y="5680189"/>
            <a:ext cx="646331"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行政情報</a:t>
            </a:r>
          </a:p>
        </p:txBody>
      </p:sp>
      <p:sp>
        <p:nvSpPr>
          <p:cNvPr id="177" name="円柱 176">
            <a:extLst>
              <a:ext uri="{FF2B5EF4-FFF2-40B4-BE49-F238E27FC236}">
                <a16:creationId xmlns:a16="http://schemas.microsoft.com/office/drawing/2014/main" id="{3CC3315E-F2AC-40B3-B6E1-E8E5B03CE3D0}"/>
              </a:ext>
            </a:extLst>
          </p:cNvPr>
          <p:cNvSpPr/>
          <p:nvPr/>
        </p:nvSpPr>
        <p:spPr>
          <a:xfrm>
            <a:off x="9050776" y="5687275"/>
            <a:ext cx="612000"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行政サービス</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イベント情報等</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78" name="円柱 177">
            <a:extLst>
              <a:ext uri="{FF2B5EF4-FFF2-40B4-BE49-F238E27FC236}">
                <a16:creationId xmlns:a16="http://schemas.microsoft.com/office/drawing/2014/main" id="{E25E8401-CDDB-4D76-B6B8-474AD9458304}"/>
              </a:ext>
            </a:extLst>
          </p:cNvPr>
          <p:cNvSpPr/>
          <p:nvPr/>
        </p:nvSpPr>
        <p:spPr>
          <a:xfrm>
            <a:off x="10570123" y="5687275"/>
            <a:ext cx="612000" cy="612000"/>
          </a:xfrm>
          <a:prstGeom prst="can">
            <a:avLst>
              <a:gd name="adj" fmla="val 39198"/>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行政サービス</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イベント情報等</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179" name="テキスト ボックス 178">
            <a:extLst>
              <a:ext uri="{FF2B5EF4-FFF2-40B4-BE49-F238E27FC236}">
                <a16:creationId xmlns:a16="http://schemas.microsoft.com/office/drawing/2014/main" id="{106446B1-0991-4541-ADB5-E2947DF8DDDC}"/>
              </a:ext>
            </a:extLst>
          </p:cNvPr>
          <p:cNvSpPr txBox="1"/>
          <p:nvPr/>
        </p:nvSpPr>
        <p:spPr>
          <a:xfrm>
            <a:off x="9049217" y="5680189"/>
            <a:ext cx="646331"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行政情報</a:t>
            </a:r>
            <a:endParaRPr kumimoji="1" lang="ja-JP" altLang="en-US" sz="900" b="1" dirty="0">
              <a:latin typeface="Meiryo UI" panose="020B0604030504040204" pitchFamily="50" charset="-128"/>
              <a:ea typeface="Meiryo UI" panose="020B0604030504040204" pitchFamily="50" charset="-128"/>
            </a:endParaRPr>
          </a:p>
        </p:txBody>
      </p:sp>
      <p:sp>
        <p:nvSpPr>
          <p:cNvPr id="180" name="テキスト ボックス 179">
            <a:extLst>
              <a:ext uri="{FF2B5EF4-FFF2-40B4-BE49-F238E27FC236}">
                <a16:creationId xmlns:a16="http://schemas.microsoft.com/office/drawing/2014/main" id="{473168B5-3419-4BF7-A034-2CBA4158E7CB}"/>
              </a:ext>
            </a:extLst>
          </p:cNvPr>
          <p:cNvSpPr txBox="1"/>
          <p:nvPr/>
        </p:nvSpPr>
        <p:spPr>
          <a:xfrm>
            <a:off x="10569704" y="5680189"/>
            <a:ext cx="646331"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行政情報</a:t>
            </a:r>
            <a:endParaRPr kumimoji="1" lang="ja-JP" altLang="en-US" sz="900" b="1" dirty="0">
              <a:latin typeface="Meiryo UI" panose="020B0604030504040204" pitchFamily="50" charset="-128"/>
              <a:ea typeface="Meiryo UI" panose="020B0604030504040204" pitchFamily="50" charset="-128"/>
            </a:endParaRPr>
          </a:p>
        </p:txBody>
      </p:sp>
      <p:sp>
        <p:nvSpPr>
          <p:cNvPr id="181" name="四角形: 角を丸くする 180">
            <a:extLst>
              <a:ext uri="{FF2B5EF4-FFF2-40B4-BE49-F238E27FC236}">
                <a16:creationId xmlns:a16="http://schemas.microsoft.com/office/drawing/2014/main" id="{F4331DE3-3C61-49C1-921E-A6627C6B3CC0}"/>
              </a:ext>
            </a:extLst>
          </p:cNvPr>
          <p:cNvSpPr/>
          <p:nvPr/>
        </p:nvSpPr>
        <p:spPr>
          <a:xfrm>
            <a:off x="9929496" y="3035417"/>
            <a:ext cx="576000" cy="46800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図書館</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アプリ</a:t>
            </a:r>
            <a:endParaRPr lang="en-US" altLang="ja-JP" sz="200" dirty="0">
              <a:solidFill>
                <a:schemeClr val="tx1"/>
              </a:solidFill>
              <a:latin typeface="Meiryo UI" panose="020B0604030504040204" pitchFamily="50" charset="-128"/>
              <a:ea typeface="Meiryo UI" panose="020B0604030504040204" pitchFamily="50" charset="-128"/>
            </a:endParaRPr>
          </a:p>
        </p:txBody>
      </p:sp>
      <p:sp>
        <p:nvSpPr>
          <p:cNvPr id="182" name="テキスト ボックス 181">
            <a:extLst>
              <a:ext uri="{FF2B5EF4-FFF2-40B4-BE49-F238E27FC236}">
                <a16:creationId xmlns:a16="http://schemas.microsoft.com/office/drawing/2014/main" id="{264A9F8A-011B-45B8-B48D-8D049E0C88C0}"/>
              </a:ext>
            </a:extLst>
          </p:cNvPr>
          <p:cNvSpPr txBox="1"/>
          <p:nvPr/>
        </p:nvSpPr>
        <p:spPr>
          <a:xfrm>
            <a:off x="9611064" y="2997583"/>
            <a:ext cx="364202" cy="307777"/>
          </a:xfrm>
          <a:prstGeom prst="rect">
            <a:avLst/>
          </a:prstGeom>
          <a:noFill/>
        </p:spPr>
        <p:txBody>
          <a:bodyPr wrap="none" rtlCol="0">
            <a:spAutoFit/>
          </a:bodyPr>
          <a:lstStyle/>
          <a:p>
            <a:pPr algn="ctr"/>
            <a:r>
              <a:rPr lang="en-US" altLang="ja-JP" sz="700" dirty="0">
                <a:latin typeface="Meiryo UI" panose="020B0604030504040204" pitchFamily="50" charset="-128"/>
                <a:ea typeface="Meiryo UI" panose="020B0604030504040204" pitchFamily="50" charset="-128"/>
              </a:rPr>
              <a:t>ID</a:t>
            </a:r>
          </a:p>
          <a:p>
            <a:pPr algn="ctr"/>
            <a:r>
              <a:rPr kumimoji="1" lang="ja-JP" altLang="en-US" sz="700" dirty="0">
                <a:latin typeface="Meiryo UI" panose="020B0604030504040204" pitchFamily="50" charset="-128"/>
                <a:ea typeface="Meiryo UI" panose="020B0604030504040204" pitchFamily="50" charset="-128"/>
              </a:rPr>
              <a:t>連携</a:t>
            </a:r>
          </a:p>
        </p:txBody>
      </p:sp>
      <p:sp>
        <p:nvSpPr>
          <p:cNvPr id="183" name="四角形: 角を丸くする 182">
            <a:extLst>
              <a:ext uri="{FF2B5EF4-FFF2-40B4-BE49-F238E27FC236}">
                <a16:creationId xmlns:a16="http://schemas.microsoft.com/office/drawing/2014/main" id="{409CC102-8FC9-4B7C-80BE-E8EC9E72AC7F}"/>
              </a:ext>
            </a:extLst>
          </p:cNvPr>
          <p:cNvSpPr/>
          <p:nvPr/>
        </p:nvSpPr>
        <p:spPr>
          <a:xfrm>
            <a:off x="9107630" y="3035417"/>
            <a:ext cx="576000" cy="468000"/>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防災</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アプリ</a:t>
            </a:r>
            <a:endParaRPr lang="en-US" altLang="ja-JP" sz="200" dirty="0">
              <a:solidFill>
                <a:schemeClr val="tx1"/>
              </a:solidFill>
              <a:latin typeface="Meiryo UI" panose="020B0604030504040204" pitchFamily="50" charset="-128"/>
              <a:ea typeface="Meiryo UI" panose="020B0604030504040204" pitchFamily="50" charset="-128"/>
            </a:endParaRPr>
          </a:p>
        </p:txBody>
      </p:sp>
      <p:sp>
        <p:nvSpPr>
          <p:cNvPr id="184" name="テキスト ボックス 183">
            <a:extLst>
              <a:ext uri="{FF2B5EF4-FFF2-40B4-BE49-F238E27FC236}">
                <a16:creationId xmlns:a16="http://schemas.microsoft.com/office/drawing/2014/main" id="{EF152996-4088-4FC6-AFC5-CCB84633AD7C}"/>
              </a:ext>
            </a:extLst>
          </p:cNvPr>
          <p:cNvSpPr txBox="1"/>
          <p:nvPr/>
        </p:nvSpPr>
        <p:spPr>
          <a:xfrm>
            <a:off x="8910927" y="2465731"/>
            <a:ext cx="1829347" cy="261610"/>
          </a:xfrm>
          <a:prstGeom prst="rect">
            <a:avLst/>
          </a:prstGeom>
          <a:noFill/>
        </p:spPr>
        <p:txBody>
          <a:bodyPr wrap="none" rtlCol="0">
            <a:spAutoFit/>
          </a:bodyPr>
          <a:lstStyle/>
          <a:p>
            <a:r>
              <a:rPr kumimoji="1" lang="ja-JP" altLang="en-US" sz="1100" b="1" dirty="0">
                <a:solidFill>
                  <a:srgbClr val="FF0000"/>
                </a:solidFill>
              </a:rPr>
              <a:t>＜ベースコンテンツサービス＞</a:t>
            </a:r>
          </a:p>
        </p:txBody>
      </p:sp>
      <p:sp>
        <p:nvSpPr>
          <p:cNvPr id="185" name="テキスト ボックス 184">
            <a:extLst>
              <a:ext uri="{FF2B5EF4-FFF2-40B4-BE49-F238E27FC236}">
                <a16:creationId xmlns:a16="http://schemas.microsoft.com/office/drawing/2014/main" id="{EFA502E2-1CE4-432E-9E12-D94E4CDE2F2A}"/>
              </a:ext>
            </a:extLst>
          </p:cNvPr>
          <p:cNvSpPr txBox="1"/>
          <p:nvPr/>
        </p:nvSpPr>
        <p:spPr>
          <a:xfrm>
            <a:off x="8916922" y="2761758"/>
            <a:ext cx="1805302" cy="261610"/>
          </a:xfrm>
          <a:prstGeom prst="rect">
            <a:avLst/>
          </a:prstGeom>
          <a:noFill/>
        </p:spPr>
        <p:txBody>
          <a:bodyPr wrap="none" rtlCol="0">
            <a:spAutoFit/>
          </a:bodyPr>
          <a:lstStyle/>
          <a:p>
            <a:r>
              <a:rPr kumimoji="1" lang="ja-JP" altLang="en-US" sz="1100" b="1" dirty="0">
                <a:solidFill>
                  <a:srgbClr val="FF0000"/>
                </a:solidFill>
              </a:rPr>
              <a:t>＜</a:t>
            </a:r>
            <a:r>
              <a:rPr kumimoji="1" lang="en-US" altLang="ja-JP" sz="1100" b="1" dirty="0">
                <a:solidFill>
                  <a:srgbClr val="FF0000"/>
                </a:solidFill>
              </a:rPr>
              <a:t>ID</a:t>
            </a:r>
            <a:r>
              <a:rPr kumimoji="1" lang="ja-JP" altLang="en-US" sz="1100" b="1" dirty="0">
                <a:solidFill>
                  <a:srgbClr val="FF0000"/>
                </a:solidFill>
              </a:rPr>
              <a:t>連携サービスの拡充＞</a:t>
            </a:r>
          </a:p>
        </p:txBody>
      </p:sp>
      <p:sp>
        <p:nvSpPr>
          <p:cNvPr id="186" name="正方形/長方形 185">
            <a:extLst>
              <a:ext uri="{FF2B5EF4-FFF2-40B4-BE49-F238E27FC236}">
                <a16:creationId xmlns:a16="http://schemas.microsoft.com/office/drawing/2014/main" id="{8168A92E-52AC-4825-BDB1-1558ABFABF26}"/>
              </a:ext>
            </a:extLst>
          </p:cNvPr>
          <p:cNvSpPr/>
          <p:nvPr/>
        </p:nvSpPr>
        <p:spPr>
          <a:xfrm>
            <a:off x="7006291" y="5176828"/>
            <a:ext cx="324000" cy="216182"/>
          </a:xfrm>
          <a:prstGeom prst="rect">
            <a:avLst/>
          </a:prstGeom>
          <a:solidFill>
            <a:schemeClr val="accent4">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堺市</a:t>
            </a:r>
            <a:endParaRPr kumimoji="1" lang="en-US" altLang="ja-JP" sz="600" b="1" dirty="0">
              <a:solidFill>
                <a:schemeClr val="tx1"/>
              </a:solidFill>
              <a:latin typeface="Meiryo UI" panose="020B0604030504040204" pitchFamily="50" charset="-128"/>
              <a:ea typeface="Meiryo UI" panose="020B0604030504040204" pitchFamily="50" charset="-128"/>
            </a:endParaRPr>
          </a:p>
        </p:txBody>
      </p:sp>
      <p:sp>
        <p:nvSpPr>
          <p:cNvPr id="187" name="正方形/長方形 186">
            <a:extLst>
              <a:ext uri="{FF2B5EF4-FFF2-40B4-BE49-F238E27FC236}">
                <a16:creationId xmlns:a16="http://schemas.microsoft.com/office/drawing/2014/main" id="{0011A2C4-8F19-47F0-B100-73C308753712}"/>
              </a:ext>
            </a:extLst>
          </p:cNvPr>
          <p:cNvSpPr/>
          <p:nvPr/>
        </p:nvSpPr>
        <p:spPr>
          <a:xfrm>
            <a:off x="7607428" y="5244558"/>
            <a:ext cx="324000" cy="216182"/>
          </a:xfrm>
          <a:prstGeom prst="rect">
            <a:avLst/>
          </a:prstGeom>
          <a:solidFill>
            <a:schemeClr val="accent4">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A</a:t>
            </a:r>
            <a:r>
              <a:rPr kumimoji="1" lang="ja-JP" altLang="en-US" sz="800" b="1" dirty="0">
                <a:solidFill>
                  <a:schemeClr val="tx1"/>
                </a:solidFill>
                <a:latin typeface="Meiryo UI" panose="020B0604030504040204" pitchFamily="50" charset="-128"/>
                <a:ea typeface="Meiryo UI" panose="020B0604030504040204" pitchFamily="50" charset="-128"/>
              </a:rPr>
              <a:t>市</a:t>
            </a:r>
            <a:endParaRPr kumimoji="1" lang="en-US" altLang="ja-JP" sz="600" b="1" dirty="0">
              <a:solidFill>
                <a:schemeClr val="tx1"/>
              </a:solidFill>
              <a:latin typeface="Meiryo UI" panose="020B0604030504040204" pitchFamily="50" charset="-128"/>
              <a:ea typeface="Meiryo UI" panose="020B0604030504040204" pitchFamily="50" charset="-128"/>
            </a:endParaRPr>
          </a:p>
        </p:txBody>
      </p:sp>
      <p:sp>
        <p:nvSpPr>
          <p:cNvPr id="188" name="正方形/長方形 187">
            <a:extLst>
              <a:ext uri="{FF2B5EF4-FFF2-40B4-BE49-F238E27FC236}">
                <a16:creationId xmlns:a16="http://schemas.microsoft.com/office/drawing/2014/main" id="{09DA8A5F-3225-450D-9C56-1B8408C056BF}"/>
              </a:ext>
            </a:extLst>
          </p:cNvPr>
          <p:cNvSpPr/>
          <p:nvPr/>
        </p:nvSpPr>
        <p:spPr>
          <a:xfrm>
            <a:off x="7514294" y="5202226"/>
            <a:ext cx="324000" cy="216182"/>
          </a:xfrm>
          <a:prstGeom prst="rect">
            <a:avLst/>
          </a:prstGeom>
          <a:solidFill>
            <a:schemeClr val="accent4">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A</a:t>
            </a:r>
            <a:r>
              <a:rPr kumimoji="1" lang="ja-JP" altLang="en-US" sz="800" b="1" dirty="0">
                <a:solidFill>
                  <a:schemeClr val="tx1"/>
                </a:solidFill>
                <a:latin typeface="Meiryo UI" panose="020B0604030504040204" pitchFamily="50" charset="-128"/>
                <a:ea typeface="Meiryo UI" panose="020B0604030504040204" pitchFamily="50" charset="-128"/>
              </a:rPr>
              <a:t>市</a:t>
            </a:r>
            <a:endParaRPr kumimoji="1" lang="en-US" altLang="ja-JP" sz="600" b="1" dirty="0">
              <a:solidFill>
                <a:schemeClr val="tx1"/>
              </a:solidFill>
              <a:latin typeface="Meiryo UI" panose="020B0604030504040204" pitchFamily="50" charset="-128"/>
              <a:ea typeface="Meiryo UI" panose="020B0604030504040204" pitchFamily="50" charset="-128"/>
            </a:endParaRPr>
          </a:p>
        </p:txBody>
      </p:sp>
      <p:sp>
        <p:nvSpPr>
          <p:cNvPr id="189" name="正方形/長方形 188">
            <a:extLst>
              <a:ext uri="{FF2B5EF4-FFF2-40B4-BE49-F238E27FC236}">
                <a16:creationId xmlns:a16="http://schemas.microsoft.com/office/drawing/2014/main" id="{AB64D143-DA9B-4684-B52D-C74C20C8BBD4}"/>
              </a:ext>
            </a:extLst>
          </p:cNvPr>
          <p:cNvSpPr/>
          <p:nvPr/>
        </p:nvSpPr>
        <p:spPr>
          <a:xfrm>
            <a:off x="7438094" y="5159894"/>
            <a:ext cx="324000" cy="216182"/>
          </a:xfrm>
          <a:prstGeom prst="rect">
            <a:avLst/>
          </a:prstGeom>
          <a:solidFill>
            <a:schemeClr val="accent4">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A</a:t>
            </a:r>
            <a:r>
              <a:rPr kumimoji="1" lang="ja-JP" altLang="en-US" sz="800" b="1" dirty="0">
                <a:solidFill>
                  <a:schemeClr val="tx1"/>
                </a:solidFill>
                <a:latin typeface="Meiryo UI" panose="020B0604030504040204" pitchFamily="50" charset="-128"/>
                <a:ea typeface="Meiryo UI" panose="020B0604030504040204" pitchFamily="50" charset="-128"/>
              </a:rPr>
              <a:t>市</a:t>
            </a:r>
            <a:endParaRPr kumimoji="1" lang="en-US" altLang="ja-JP" sz="600" b="1" dirty="0">
              <a:solidFill>
                <a:schemeClr val="tx1"/>
              </a:solidFill>
              <a:latin typeface="Meiryo UI" panose="020B0604030504040204" pitchFamily="50" charset="-128"/>
              <a:ea typeface="Meiryo UI" panose="020B0604030504040204" pitchFamily="50" charset="-128"/>
            </a:endParaRPr>
          </a:p>
        </p:txBody>
      </p:sp>
      <p:sp>
        <p:nvSpPr>
          <p:cNvPr id="190" name="正方形/長方形 189">
            <a:extLst>
              <a:ext uri="{FF2B5EF4-FFF2-40B4-BE49-F238E27FC236}">
                <a16:creationId xmlns:a16="http://schemas.microsoft.com/office/drawing/2014/main" id="{6DFAA511-D662-4433-B517-1127A6E251E7}"/>
              </a:ext>
            </a:extLst>
          </p:cNvPr>
          <p:cNvSpPr/>
          <p:nvPr/>
        </p:nvSpPr>
        <p:spPr>
          <a:xfrm>
            <a:off x="8919762" y="5219158"/>
            <a:ext cx="324000" cy="216182"/>
          </a:xfrm>
          <a:prstGeom prst="rect">
            <a:avLst/>
          </a:prstGeom>
          <a:solidFill>
            <a:schemeClr val="bg1"/>
          </a:solid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A</a:t>
            </a:r>
            <a:r>
              <a:rPr kumimoji="1" lang="ja-JP" altLang="en-US" sz="800" b="1" dirty="0">
                <a:solidFill>
                  <a:schemeClr val="tx1"/>
                </a:solidFill>
                <a:latin typeface="Meiryo UI" panose="020B0604030504040204" pitchFamily="50" charset="-128"/>
                <a:ea typeface="Meiryo UI" panose="020B0604030504040204" pitchFamily="50" charset="-128"/>
              </a:rPr>
              <a:t>市</a:t>
            </a:r>
            <a:endParaRPr kumimoji="1" lang="en-US" altLang="ja-JP" sz="600" b="1" dirty="0">
              <a:solidFill>
                <a:schemeClr val="tx1"/>
              </a:solidFill>
              <a:latin typeface="Meiryo UI" panose="020B0604030504040204" pitchFamily="50" charset="-128"/>
              <a:ea typeface="Meiryo UI" panose="020B0604030504040204" pitchFamily="50" charset="-128"/>
            </a:endParaRPr>
          </a:p>
        </p:txBody>
      </p:sp>
      <p:sp>
        <p:nvSpPr>
          <p:cNvPr id="191" name="正方形/長方形 190">
            <a:extLst>
              <a:ext uri="{FF2B5EF4-FFF2-40B4-BE49-F238E27FC236}">
                <a16:creationId xmlns:a16="http://schemas.microsoft.com/office/drawing/2014/main" id="{3DA4601B-2085-4DB8-BEA9-BAF40F3E335B}"/>
              </a:ext>
            </a:extLst>
          </p:cNvPr>
          <p:cNvSpPr/>
          <p:nvPr/>
        </p:nvSpPr>
        <p:spPr>
          <a:xfrm>
            <a:off x="8826628" y="5176826"/>
            <a:ext cx="324000" cy="216182"/>
          </a:xfrm>
          <a:prstGeom prst="rect">
            <a:avLst/>
          </a:prstGeom>
          <a:solidFill>
            <a:schemeClr val="bg1"/>
          </a:solid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A</a:t>
            </a:r>
            <a:r>
              <a:rPr kumimoji="1" lang="ja-JP" altLang="en-US" sz="800" b="1" dirty="0">
                <a:solidFill>
                  <a:schemeClr val="tx1"/>
                </a:solidFill>
                <a:latin typeface="Meiryo UI" panose="020B0604030504040204" pitchFamily="50" charset="-128"/>
                <a:ea typeface="Meiryo UI" panose="020B0604030504040204" pitchFamily="50" charset="-128"/>
              </a:rPr>
              <a:t>市</a:t>
            </a:r>
            <a:endParaRPr kumimoji="1" lang="en-US" altLang="ja-JP" sz="600" b="1" dirty="0">
              <a:solidFill>
                <a:schemeClr val="tx1"/>
              </a:solidFill>
              <a:latin typeface="Meiryo UI" panose="020B0604030504040204" pitchFamily="50" charset="-128"/>
              <a:ea typeface="Meiryo UI" panose="020B0604030504040204" pitchFamily="50" charset="-128"/>
            </a:endParaRPr>
          </a:p>
        </p:txBody>
      </p:sp>
      <p:sp>
        <p:nvSpPr>
          <p:cNvPr id="192" name="正方形/長方形 191">
            <a:extLst>
              <a:ext uri="{FF2B5EF4-FFF2-40B4-BE49-F238E27FC236}">
                <a16:creationId xmlns:a16="http://schemas.microsoft.com/office/drawing/2014/main" id="{728418C0-7A92-40B6-A101-56D485A5B148}"/>
              </a:ext>
            </a:extLst>
          </p:cNvPr>
          <p:cNvSpPr/>
          <p:nvPr/>
        </p:nvSpPr>
        <p:spPr>
          <a:xfrm>
            <a:off x="8750428" y="5134494"/>
            <a:ext cx="324000" cy="216182"/>
          </a:xfrm>
          <a:prstGeom prst="rect">
            <a:avLst/>
          </a:prstGeom>
          <a:solidFill>
            <a:schemeClr val="bg1"/>
          </a:solid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800" b="1" dirty="0">
                <a:solidFill>
                  <a:schemeClr val="tx1"/>
                </a:solidFill>
                <a:latin typeface="Meiryo UI" panose="020B0604030504040204" pitchFamily="50" charset="-128"/>
                <a:ea typeface="Meiryo UI" panose="020B0604030504040204" pitchFamily="50" charset="-128"/>
              </a:rPr>
              <a:t>A</a:t>
            </a:r>
            <a:r>
              <a:rPr kumimoji="1" lang="ja-JP" altLang="en-US" sz="800" b="1" dirty="0">
                <a:solidFill>
                  <a:schemeClr val="tx1"/>
                </a:solidFill>
                <a:latin typeface="Meiryo UI" panose="020B0604030504040204" pitchFamily="50" charset="-128"/>
                <a:ea typeface="Meiryo UI" panose="020B0604030504040204" pitchFamily="50" charset="-128"/>
              </a:rPr>
              <a:t>市</a:t>
            </a:r>
            <a:endParaRPr kumimoji="1" lang="en-US" altLang="ja-JP" sz="600" b="1" dirty="0">
              <a:solidFill>
                <a:schemeClr val="tx1"/>
              </a:solidFill>
              <a:latin typeface="Meiryo UI" panose="020B0604030504040204" pitchFamily="50" charset="-128"/>
              <a:ea typeface="Meiryo UI" panose="020B0604030504040204" pitchFamily="50" charset="-128"/>
            </a:endParaRPr>
          </a:p>
        </p:txBody>
      </p:sp>
      <p:sp>
        <p:nvSpPr>
          <p:cNvPr id="193" name="四角形: 角を丸くする 192">
            <a:extLst>
              <a:ext uri="{FF2B5EF4-FFF2-40B4-BE49-F238E27FC236}">
                <a16:creationId xmlns:a16="http://schemas.microsoft.com/office/drawing/2014/main" id="{12B7E0B1-4F51-4DD6-9902-16C910D0F9AB}"/>
              </a:ext>
            </a:extLst>
          </p:cNvPr>
          <p:cNvSpPr/>
          <p:nvPr/>
        </p:nvSpPr>
        <p:spPr>
          <a:xfrm>
            <a:off x="7923543" y="2457663"/>
            <a:ext cx="438891" cy="288000"/>
          </a:xfrm>
          <a:prstGeom prst="roundRect">
            <a:avLst>
              <a:gd name="adj" fmla="val 1153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94" name="楕円 193">
            <a:extLst>
              <a:ext uri="{FF2B5EF4-FFF2-40B4-BE49-F238E27FC236}">
                <a16:creationId xmlns:a16="http://schemas.microsoft.com/office/drawing/2014/main" id="{6D173267-C46D-42DD-800E-86536DBE7562}"/>
              </a:ext>
            </a:extLst>
          </p:cNvPr>
          <p:cNvSpPr>
            <a:spLocks noChangeAspect="1"/>
          </p:cNvSpPr>
          <p:nvPr/>
        </p:nvSpPr>
        <p:spPr>
          <a:xfrm>
            <a:off x="6636618" y="2425596"/>
            <a:ext cx="324000" cy="32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３</a:t>
            </a:r>
            <a:endParaRPr kumimoji="1" lang="ja-JP" altLang="en-US" sz="1600" b="1" dirty="0"/>
          </a:p>
        </p:txBody>
      </p:sp>
      <p:cxnSp>
        <p:nvCxnSpPr>
          <p:cNvPr id="195" name="直線矢印コネクタ 194">
            <a:extLst>
              <a:ext uri="{FF2B5EF4-FFF2-40B4-BE49-F238E27FC236}">
                <a16:creationId xmlns:a16="http://schemas.microsoft.com/office/drawing/2014/main" id="{8775985C-CE4E-4855-8F1E-D4004E622F30}"/>
              </a:ext>
            </a:extLst>
          </p:cNvPr>
          <p:cNvCxnSpPr/>
          <p:nvPr/>
        </p:nvCxnSpPr>
        <p:spPr>
          <a:xfrm>
            <a:off x="6536873" y="1545363"/>
            <a:ext cx="0" cy="292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7" name="矢印: 左右 146">
            <a:extLst>
              <a:ext uri="{FF2B5EF4-FFF2-40B4-BE49-F238E27FC236}">
                <a16:creationId xmlns:a16="http://schemas.microsoft.com/office/drawing/2014/main" id="{E5513D50-7B2F-43E7-B191-138D658C9691}"/>
              </a:ext>
            </a:extLst>
          </p:cNvPr>
          <p:cNvSpPr/>
          <p:nvPr/>
        </p:nvSpPr>
        <p:spPr>
          <a:xfrm>
            <a:off x="6104873" y="1242362"/>
            <a:ext cx="864000" cy="432000"/>
          </a:xfrm>
          <a:prstGeom prst="leftRightArrow">
            <a:avLst>
              <a:gd name="adj1" fmla="val 55556"/>
              <a:gd name="adj2" fmla="val 44759"/>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rgbClr val="FF0000"/>
                </a:solidFill>
              </a:rPr>
              <a:t>相乗効果</a:t>
            </a:r>
          </a:p>
        </p:txBody>
      </p:sp>
      <p:sp>
        <p:nvSpPr>
          <p:cNvPr id="46" name="テキスト ボックス 45">
            <a:extLst>
              <a:ext uri="{FF2B5EF4-FFF2-40B4-BE49-F238E27FC236}">
                <a16:creationId xmlns:a16="http://schemas.microsoft.com/office/drawing/2014/main" id="{B6F3AE7D-7CA0-4CF4-AFF6-6E9F80E70572}"/>
              </a:ext>
            </a:extLst>
          </p:cNvPr>
          <p:cNvSpPr txBox="1"/>
          <p:nvPr/>
        </p:nvSpPr>
        <p:spPr>
          <a:xfrm>
            <a:off x="3983610" y="2657649"/>
            <a:ext cx="2287806"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データ利活用によるイノベーション創出</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（多様な商品開発やマーケティング）</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287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D561FA28-24A5-4AAA-8B23-74D20FC96A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7110" y="2934083"/>
            <a:ext cx="4629514" cy="3857928"/>
          </a:xfrm>
          <a:prstGeom prst="rect">
            <a:avLst/>
          </a:prstGeom>
        </p:spPr>
      </p:pic>
      <p:sp>
        <p:nvSpPr>
          <p:cNvPr id="13" name="テキスト ボックス 12">
            <a:extLst>
              <a:ext uri="{FF2B5EF4-FFF2-40B4-BE49-F238E27FC236}">
                <a16:creationId xmlns:a16="http://schemas.microsoft.com/office/drawing/2014/main" id="{2F685072-177C-4554-9967-FC0AB6D2387F}"/>
              </a:ext>
            </a:extLst>
          </p:cNvPr>
          <p:cNvSpPr txBox="1"/>
          <p:nvPr/>
        </p:nvSpPr>
        <p:spPr>
          <a:xfrm>
            <a:off x="507222" y="4010389"/>
            <a:ext cx="4443391" cy="338554"/>
          </a:xfrm>
          <a:prstGeom prst="rect">
            <a:avLst/>
          </a:prstGeom>
          <a:noFill/>
        </p:spPr>
        <p:txBody>
          <a:bodyPr wrap="square" rtlCol="0">
            <a:spAutoFit/>
          </a:bodyPr>
          <a:lstStyle/>
          <a:p>
            <a:r>
              <a:rPr kumimoji="1" lang="ja-JP" altLang="en-US" sz="1600" b="1" dirty="0"/>
              <a:t>＜参加団体（４１団体）＞</a:t>
            </a:r>
            <a:r>
              <a:rPr kumimoji="1" lang="en-US" altLang="ja-JP" sz="1200" dirty="0"/>
              <a:t>※</a:t>
            </a:r>
            <a:r>
              <a:rPr kumimoji="1" lang="ja-JP" altLang="en-US" sz="1200" dirty="0"/>
              <a:t>大阪府含む</a:t>
            </a:r>
            <a:endParaRPr kumimoji="1" lang="ja-JP" altLang="en-US" sz="1600" dirty="0"/>
          </a:p>
        </p:txBody>
      </p:sp>
      <p:sp>
        <p:nvSpPr>
          <p:cNvPr id="14" name="テキスト ボックス 13">
            <a:extLst>
              <a:ext uri="{FF2B5EF4-FFF2-40B4-BE49-F238E27FC236}">
                <a16:creationId xmlns:a16="http://schemas.microsoft.com/office/drawing/2014/main" id="{AF6E73AA-61E3-4493-8FC9-2353B91F3647}"/>
              </a:ext>
            </a:extLst>
          </p:cNvPr>
          <p:cNvSpPr txBox="1"/>
          <p:nvPr/>
        </p:nvSpPr>
        <p:spPr>
          <a:xfrm>
            <a:off x="7647701" y="1093842"/>
            <a:ext cx="1664238" cy="338554"/>
          </a:xfrm>
          <a:prstGeom prst="rect">
            <a:avLst/>
          </a:prstGeom>
          <a:noFill/>
        </p:spPr>
        <p:txBody>
          <a:bodyPr wrap="none" rtlCol="0">
            <a:spAutoFit/>
          </a:bodyPr>
          <a:lstStyle/>
          <a:p>
            <a:r>
              <a:rPr kumimoji="1" lang="ja-JP" altLang="en-US" sz="1600" b="1" dirty="0"/>
              <a:t>＜オブザーバー＞</a:t>
            </a:r>
          </a:p>
        </p:txBody>
      </p:sp>
      <p:graphicFrame>
        <p:nvGraphicFramePr>
          <p:cNvPr id="15" name="表 15">
            <a:extLst>
              <a:ext uri="{FF2B5EF4-FFF2-40B4-BE49-F238E27FC236}">
                <a16:creationId xmlns:a16="http://schemas.microsoft.com/office/drawing/2014/main" id="{776C0AAC-0D87-41B5-9CC6-F8455C502CFA}"/>
              </a:ext>
            </a:extLst>
          </p:cNvPr>
          <p:cNvGraphicFramePr>
            <a:graphicFrameLocks noGrp="1"/>
          </p:cNvGraphicFramePr>
          <p:nvPr>
            <p:extLst>
              <p:ext uri="{D42A27DB-BD31-4B8C-83A1-F6EECF244321}">
                <p14:modId xmlns:p14="http://schemas.microsoft.com/office/powerpoint/2010/main" val="937644160"/>
              </p:ext>
            </p:extLst>
          </p:nvPr>
        </p:nvGraphicFramePr>
        <p:xfrm>
          <a:off x="581879" y="4410556"/>
          <a:ext cx="6376035" cy="2346942"/>
        </p:xfrm>
        <a:graphic>
          <a:graphicData uri="http://schemas.openxmlformats.org/drawingml/2006/table">
            <a:tbl>
              <a:tblPr firstRow="1" bandRow="1">
                <a:tableStyleId>{5940675A-B579-460E-94D1-54222C63F5DA}</a:tableStyleId>
              </a:tblPr>
              <a:tblGrid>
                <a:gridCol w="803592">
                  <a:extLst>
                    <a:ext uri="{9D8B030D-6E8A-4147-A177-3AD203B41FA5}">
                      <a16:colId xmlns:a16="http://schemas.microsoft.com/office/drawing/2014/main" val="4143233296"/>
                    </a:ext>
                  </a:extLst>
                </a:gridCol>
                <a:gridCol w="5572443">
                  <a:extLst>
                    <a:ext uri="{9D8B030D-6E8A-4147-A177-3AD203B41FA5}">
                      <a16:colId xmlns:a16="http://schemas.microsoft.com/office/drawing/2014/main" val="2556073936"/>
                    </a:ext>
                  </a:extLst>
                </a:gridCol>
              </a:tblGrid>
              <a:tr h="264161">
                <a:tc>
                  <a:txBody>
                    <a:bodyPr/>
                    <a:lstStyle/>
                    <a:p>
                      <a:pPr algn="ctr"/>
                      <a:r>
                        <a:rPr kumimoji="1" lang="ja-JP" altLang="en-US" sz="1300" b="1" dirty="0"/>
                        <a:t>ブロック</a:t>
                      </a:r>
                    </a:p>
                  </a:txBody>
                  <a:tcPr>
                    <a:solidFill>
                      <a:schemeClr val="accent5">
                        <a:lumMod val="20000"/>
                        <a:lumOff val="80000"/>
                      </a:schemeClr>
                    </a:solidFill>
                  </a:tcPr>
                </a:tc>
                <a:tc>
                  <a:txBody>
                    <a:bodyPr/>
                    <a:lstStyle/>
                    <a:p>
                      <a:pPr algn="ctr"/>
                      <a:r>
                        <a:rPr kumimoji="1" lang="ja-JP" altLang="en-US" sz="1300" b="1" dirty="0"/>
                        <a:t>都道府県名</a:t>
                      </a:r>
                    </a:p>
                  </a:txBody>
                  <a:tcPr>
                    <a:solidFill>
                      <a:schemeClr val="accent5">
                        <a:lumMod val="20000"/>
                        <a:lumOff val="80000"/>
                      </a:schemeClr>
                    </a:solidFill>
                  </a:tcPr>
                </a:tc>
                <a:extLst>
                  <a:ext uri="{0D108BD9-81ED-4DB2-BD59-A6C34878D82A}">
                    <a16:rowId xmlns:a16="http://schemas.microsoft.com/office/drawing/2014/main" val="1781297638"/>
                  </a:ext>
                </a:extLst>
              </a:tr>
              <a:tr h="264161">
                <a:tc>
                  <a:txBody>
                    <a:bodyPr/>
                    <a:lstStyle/>
                    <a:p>
                      <a:r>
                        <a:rPr kumimoji="1" lang="ja-JP" altLang="en-US" sz="1300" dirty="0"/>
                        <a:t>東北</a:t>
                      </a:r>
                    </a:p>
                  </a:txBody>
                  <a:tcPr/>
                </a:tc>
                <a:tc>
                  <a:txBody>
                    <a:bodyPr/>
                    <a:lstStyle/>
                    <a:p>
                      <a:r>
                        <a:rPr kumimoji="1" lang="ja-JP" altLang="en-US" sz="1300" b="0" dirty="0">
                          <a:solidFill>
                            <a:schemeClr val="tx1"/>
                          </a:solidFill>
                        </a:rPr>
                        <a:t>北海道、岩手県、宮城県、秋田県、山形県、福島県</a:t>
                      </a:r>
                    </a:p>
                  </a:txBody>
                  <a:tcPr/>
                </a:tc>
                <a:extLst>
                  <a:ext uri="{0D108BD9-81ED-4DB2-BD59-A6C34878D82A}">
                    <a16:rowId xmlns:a16="http://schemas.microsoft.com/office/drawing/2014/main" val="1472525584"/>
                  </a:ext>
                </a:extLst>
              </a:tr>
              <a:tr h="264161">
                <a:tc>
                  <a:txBody>
                    <a:bodyPr/>
                    <a:lstStyle/>
                    <a:p>
                      <a:r>
                        <a:rPr kumimoji="1" lang="ja-JP" altLang="en-US" sz="1300" dirty="0"/>
                        <a:t>関東</a:t>
                      </a:r>
                    </a:p>
                  </a:txBody>
                  <a:tcPr/>
                </a:tc>
                <a:tc>
                  <a:txBody>
                    <a:bodyPr/>
                    <a:lstStyle/>
                    <a:p>
                      <a:r>
                        <a:rPr kumimoji="1" lang="ja-JP" altLang="en-US" sz="1300" b="0" dirty="0">
                          <a:solidFill>
                            <a:schemeClr val="tx1"/>
                          </a:solidFill>
                        </a:rPr>
                        <a:t>茨城県、栃木県、群馬県、埼玉県、千葉県、神奈川県</a:t>
                      </a:r>
                    </a:p>
                  </a:txBody>
                  <a:tcPr/>
                </a:tc>
                <a:extLst>
                  <a:ext uri="{0D108BD9-81ED-4DB2-BD59-A6C34878D82A}">
                    <a16:rowId xmlns:a16="http://schemas.microsoft.com/office/drawing/2014/main" val="3014072850"/>
                  </a:ext>
                </a:extLst>
              </a:tr>
              <a:tr h="304791">
                <a:tc>
                  <a:txBody>
                    <a:bodyPr/>
                    <a:lstStyle/>
                    <a:p>
                      <a:r>
                        <a:rPr kumimoji="1" lang="ja-JP" altLang="en-US" sz="1300" dirty="0"/>
                        <a:t>中部</a:t>
                      </a:r>
                    </a:p>
                  </a:txBody>
                  <a:tcPr/>
                </a:tc>
                <a:tc>
                  <a:txBody>
                    <a:bodyPr/>
                    <a:lstStyle/>
                    <a:p>
                      <a:r>
                        <a:rPr kumimoji="1" lang="ja-JP" altLang="en-US" sz="1300" b="0" dirty="0">
                          <a:solidFill>
                            <a:schemeClr val="tx1"/>
                          </a:solidFill>
                        </a:rPr>
                        <a:t>新潟県、富山県、石川県、福井県、山梨県、長野県、岐阜県、静岡県、愛知県</a:t>
                      </a:r>
                    </a:p>
                  </a:txBody>
                  <a:tcPr/>
                </a:tc>
                <a:extLst>
                  <a:ext uri="{0D108BD9-81ED-4DB2-BD59-A6C34878D82A}">
                    <a16:rowId xmlns:a16="http://schemas.microsoft.com/office/drawing/2014/main" val="3520447901"/>
                  </a:ext>
                </a:extLst>
              </a:tr>
              <a:tr h="304791">
                <a:tc>
                  <a:txBody>
                    <a:bodyPr/>
                    <a:lstStyle/>
                    <a:p>
                      <a:r>
                        <a:rPr kumimoji="1" lang="ja-JP" altLang="en-US" sz="1300" dirty="0"/>
                        <a:t>近畿</a:t>
                      </a:r>
                    </a:p>
                  </a:txBody>
                  <a:tcPr/>
                </a:tc>
                <a:tc>
                  <a:txBody>
                    <a:bodyPr/>
                    <a:lstStyle/>
                    <a:p>
                      <a:r>
                        <a:rPr kumimoji="1" lang="ja-JP" altLang="en-US" sz="1300" b="0" dirty="0">
                          <a:solidFill>
                            <a:schemeClr val="tx1"/>
                          </a:solidFill>
                        </a:rPr>
                        <a:t>三重県、滋賀県、京都府、大阪府、兵庫県、奈良県、和歌山県</a:t>
                      </a:r>
                    </a:p>
                  </a:txBody>
                  <a:tcPr/>
                </a:tc>
                <a:extLst>
                  <a:ext uri="{0D108BD9-81ED-4DB2-BD59-A6C34878D82A}">
                    <a16:rowId xmlns:a16="http://schemas.microsoft.com/office/drawing/2014/main" val="231945730"/>
                  </a:ext>
                </a:extLst>
              </a:tr>
              <a:tr h="264161">
                <a:tc>
                  <a:txBody>
                    <a:bodyPr/>
                    <a:lstStyle/>
                    <a:p>
                      <a:r>
                        <a:rPr kumimoji="1" lang="ja-JP" altLang="en-US" sz="1300" dirty="0"/>
                        <a:t>中国</a:t>
                      </a:r>
                    </a:p>
                  </a:txBody>
                  <a:tcPr/>
                </a:tc>
                <a:tc>
                  <a:txBody>
                    <a:bodyPr/>
                    <a:lstStyle/>
                    <a:p>
                      <a:r>
                        <a:rPr kumimoji="1" lang="ja-JP" altLang="en-US" sz="1300" b="0" dirty="0">
                          <a:solidFill>
                            <a:schemeClr val="tx1"/>
                          </a:solidFill>
                        </a:rPr>
                        <a:t>鳥取県、島根県、岡山県、広島県</a:t>
                      </a:r>
                    </a:p>
                  </a:txBody>
                  <a:tcPr/>
                </a:tc>
                <a:extLst>
                  <a:ext uri="{0D108BD9-81ED-4DB2-BD59-A6C34878D82A}">
                    <a16:rowId xmlns:a16="http://schemas.microsoft.com/office/drawing/2014/main" val="1497623976"/>
                  </a:ext>
                </a:extLst>
              </a:tr>
              <a:tr h="264161">
                <a:tc>
                  <a:txBody>
                    <a:bodyPr/>
                    <a:lstStyle/>
                    <a:p>
                      <a:r>
                        <a:rPr kumimoji="1" lang="ja-JP" altLang="en-US" sz="1300" dirty="0"/>
                        <a:t>四国</a:t>
                      </a:r>
                    </a:p>
                  </a:txBody>
                  <a:tcPr/>
                </a:tc>
                <a:tc>
                  <a:txBody>
                    <a:bodyPr/>
                    <a:lstStyle/>
                    <a:p>
                      <a:r>
                        <a:rPr kumimoji="1" lang="ja-JP" altLang="en-US" sz="1300" b="0" dirty="0">
                          <a:solidFill>
                            <a:schemeClr val="tx1"/>
                          </a:solidFill>
                        </a:rPr>
                        <a:t>徳島県、香川県、愛媛県、高知県</a:t>
                      </a:r>
                    </a:p>
                  </a:txBody>
                  <a:tcPr/>
                </a:tc>
                <a:extLst>
                  <a:ext uri="{0D108BD9-81ED-4DB2-BD59-A6C34878D82A}">
                    <a16:rowId xmlns:a16="http://schemas.microsoft.com/office/drawing/2014/main" val="4136332524"/>
                  </a:ext>
                </a:extLst>
              </a:tr>
              <a:tr h="217379">
                <a:tc>
                  <a:txBody>
                    <a:bodyPr/>
                    <a:lstStyle/>
                    <a:p>
                      <a:r>
                        <a:rPr kumimoji="1" lang="ja-JP" altLang="en-US" sz="1300" dirty="0"/>
                        <a:t>九州</a:t>
                      </a:r>
                    </a:p>
                  </a:txBody>
                  <a:tcPr/>
                </a:tc>
                <a:tc>
                  <a:txBody>
                    <a:bodyPr/>
                    <a:lstStyle/>
                    <a:p>
                      <a:r>
                        <a:rPr kumimoji="1" lang="ja-JP" altLang="en-US" sz="1300" b="0" dirty="0">
                          <a:solidFill>
                            <a:schemeClr val="tx1"/>
                          </a:solidFill>
                        </a:rPr>
                        <a:t>長崎県、大分県、宮崎県、鹿児島県、沖縄県</a:t>
                      </a:r>
                    </a:p>
                  </a:txBody>
                  <a:tcPr/>
                </a:tc>
                <a:extLst>
                  <a:ext uri="{0D108BD9-81ED-4DB2-BD59-A6C34878D82A}">
                    <a16:rowId xmlns:a16="http://schemas.microsoft.com/office/drawing/2014/main" val="828601804"/>
                  </a:ext>
                </a:extLst>
              </a:tr>
            </a:tbl>
          </a:graphicData>
        </a:graphic>
      </p:graphicFrame>
      <p:sp>
        <p:nvSpPr>
          <p:cNvPr id="25" name="テキスト ボックス 24">
            <a:extLst>
              <a:ext uri="{FF2B5EF4-FFF2-40B4-BE49-F238E27FC236}">
                <a16:creationId xmlns:a16="http://schemas.microsoft.com/office/drawing/2014/main" id="{EBAAB8D6-E73B-4A61-AF8C-828F4C476011}"/>
              </a:ext>
            </a:extLst>
          </p:cNvPr>
          <p:cNvSpPr txBox="1"/>
          <p:nvPr/>
        </p:nvSpPr>
        <p:spPr>
          <a:xfrm>
            <a:off x="7706737" y="1454005"/>
            <a:ext cx="4246451" cy="1492716"/>
          </a:xfrm>
          <a:prstGeom prst="rect">
            <a:avLst/>
          </a:prstGeom>
          <a:noFill/>
          <a:ln>
            <a:solidFill>
              <a:schemeClr val="bg1">
                <a:lumMod val="75000"/>
              </a:schemeClr>
            </a:solidFill>
            <a:prstDash val="dash"/>
          </a:ln>
        </p:spPr>
        <p:txBody>
          <a:bodyPr wrap="square" rtlCol="0">
            <a:spAutoFit/>
          </a:bodyPr>
          <a:lstStyle/>
          <a:p>
            <a:pPr marL="285750" indent="-285750">
              <a:buFont typeface="Arial" panose="020B0604020202020204" pitchFamily="34" charset="0"/>
              <a:buChar char="•"/>
            </a:pPr>
            <a:r>
              <a:rPr kumimoji="1" lang="ja-JP" altLang="en-US" sz="1300" dirty="0"/>
              <a:t>内閣府地方創生推進事務局</a:t>
            </a:r>
            <a:endParaRPr kumimoji="1" lang="en-US" altLang="ja-JP" sz="1300" dirty="0"/>
          </a:p>
          <a:p>
            <a:pPr marL="285750" indent="-285750">
              <a:buFont typeface="Arial" panose="020B0604020202020204" pitchFamily="34" charset="0"/>
              <a:buChar char="•"/>
            </a:pPr>
            <a:r>
              <a:rPr kumimoji="1" lang="ja-JP" altLang="en-US" sz="1300" dirty="0"/>
              <a:t>内閣府科学技術・イノベーション推進事務局</a:t>
            </a:r>
            <a:endParaRPr kumimoji="1" lang="en-US" altLang="ja-JP" sz="1300" dirty="0"/>
          </a:p>
          <a:p>
            <a:pPr marL="285750" indent="-285750">
              <a:buFont typeface="Arial" panose="020B0604020202020204" pitchFamily="34" charset="0"/>
              <a:buChar char="•"/>
            </a:pPr>
            <a:r>
              <a:rPr lang="ja-JP" altLang="en-US" sz="1300" dirty="0"/>
              <a:t>デジタル庁（国民向けサービスグループ）</a:t>
            </a:r>
            <a:endParaRPr lang="en-US" altLang="ja-JP" sz="1300" dirty="0"/>
          </a:p>
          <a:p>
            <a:pPr marL="285750" indent="-285750">
              <a:buFont typeface="Arial" panose="020B0604020202020204" pitchFamily="34" charset="0"/>
              <a:buChar char="•"/>
            </a:pPr>
            <a:r>
              <a:rPr kumimoji="1" lang="ja-JP" altLang="en-US" sz="1300" dirty="0"/>
              <a:t>都道府県情報主管課長会</a:t>
            </a:r>
            <a:endParaRPr kumimoji="1" lang="en-US" altLang="ja-JP" sz="1300" dirty="0"/>
          </a:p>
          <a:p>
            <a:pPr marL="285750" indent="-285750">
              <a:buFont typeface="Arial" panose="020B0604020202020204" pitchFamily="34" charset="0"/>
              <a:buChar char="•"/>
            </a:pPr>
            <a:r>
              <a:rPr kumimoji="1" lang="zh-TW" altLang="en-US" sz="1300" dirty="0"/>
              <a:t>全国地域情報化推進協会</a:t>
            </a:r>
            <a:r>
              <a:rPr kumimoji="1" lang="ja-JP" altLang="en-US" sz="1300" dirty="0"/>
              <a:t>（</a:t>
            </a:r>
            <a:r>
              <a:rPr kumimoji="1" lang="en-US" altLang="ja-JP" sz="1300" dirty="0"/>
              <a:t>APPLIC</a:t>
            </a:r>
            <a:r>
              <a:rPr kumimoji="1" lang="ja-JP" altLang="en-US" sz="1300" dirty="0"/>
              <a:t>）</a:t>
            </a:r>
            <a:endParaRPr kumimoji="1" lang="en-US" altLang="ja-JP" sz="1300" dirty="0"/>
          </a:p>
          <a:p>
            <a:pPr marL="285750" indent="-285750">
              <a:buFont typeface="Arial" panose="020B0604020202020204" pitchFamily="34" charset="0"/>
              <a:buChar char="•"/>
            </a:pPr>
            <a:r>
              <a:rPr lang="ja-JP" altLang="en-US" sz="1300" dirty="0"/>
              <a:t>関西広域連合</a:t>
            </a:r>
            <a:endParaRPr lang="en-US" altLang="ja-JP" sz="1300" dirty="0"/>
          </a:p>
          <a:p>
            <a:pPr marL="285750" indent="-285750">
              <a:buFont typeface="Arial" panose="020B0604020202020204" pitchFamily="34" charset="0"/>
              <a:buChar char="•"/>
            </a:pPr>
            <a:r>
              <a:rPr lang="ja-JP" altLang="en-US" sz="1300" dirty="0"/>
              <a:t>関西経済連合会、四国経済連合会、九州経済連合会</a:t>
            </a:r>
            <a:endParaRPr lang="en-US" altLang="ja-JP" sz="1300" dirty="0"/>
          </a:p>
        </p:txBody>
      </p:sp>
      <p:sp>
        <p:nvSpPr>
          <p:cNvPr id="16" name="タイトル 1">
            <a:extLst>
              <a:ext uri="{FF2B5EF4-FFF2-40B4-BE49-F238E27FC236}">
                <a16:creationId xmlns:a16="http://schemas.microsoft.com/office/drawing/2014/main" id="{ACAFBE79-7598-487D-819C-B498DCD5392B}"/>
              </a:ext>
            </a:extLst>
          </p:cNvPr>
          <p:cNvSpPr txBox="1">
            <a:spLocks/>
          </p:cNvSpPr>
          <p:nvPr/>
        </p:nvSpPr>
        <p:spPr>
          <a:xfrm>
            <a:off x="249111" y="1112370"/>
            <a:ext cx="720000" cy="738609"/>
          </a:xfrm>
          <a:prstGeom prst="rect">
            <a:avLst/>
          </a:prstGeom>
          <a:solidFill>
            <a:srgbClr val="5B9BD5">
              <a:lumMod val="20000"/>
              <a:lumOff val="80000"/>
            </a:srgbClr>
          </a:solidFill>
          <a:ln>
            <a:solidFill>
              <a:srgbClr val="DEEBF7"/>
            </a:solidFill>
          </a:ln>
          <a:effectLst>
            <a:outerShdw blurRad="50800" dist="38100" dir="2700000" algn="tl" rotWithShape="0">
              <a:prstClr val="black">
                <a:alpha val="40000"/>
              </a:prstClr>
            </a:outerShdw>
          </a:effectLst>
        </p:spPr>
        <p:txBody>
          <a:bodyPr vert="horz" lIns="142554" tIns="71277" rIns="142554" bIns="71277"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pPr marL="0" marR="0" lvl="0" indent="0" algn="ctr" defTabSz="142555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目的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4A4609D-2863-4030-9978-D47C5A48EDB6}"/>
              </a:ext>
            </a:extLst>
          </p:cNvPr>
          <p:cNvSpPr txBox="1"/>
          <p:nvPr/>
        </p:nvSpPr>
        <p:spPr>
          <a:xfrm>
            <a:off x="1086659" y="1132661"/>
            <a:ext cx="5908028" cy="737988"/>
          </a:xfrm>
          <a:prstGeom prst="rect">
            <a:avLst/>
          </a:prstGeom>
          <a:noFill/>
        </p:spPr>
        <p:txBody>
          <a:bodyPr wrap="square" rtlCol="0" anchor="ctr">
            <a:noAutofit/>
          </a:bodyPr>
          <a:lstStyle/>
          <a:p>
            <a:pPr marL="267291" lvl="0" indent="-267291" defTabSz="712775">
              <a:spcAft>
                <a:spcPts val="468"/>
              </a:spcAft>
              <a:buFont typeface="Wingdings" panose="05000000000000000000" pitchFamily="2" charset="2"/>
              <a:buChar char="n"/>
              <a:defRPr/>
            </a:pPr>
            <a:r>
              <a:rPr kumimoji="1"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データ連携基盤について、共通の課題を</a:t>
            </a:r>
            <a:r>
              <a:rPr lang="ja-JP" altLang="en-US" sz="1400" b="1" kern="0" dirty="0">
                <a:solidFill>
                  <a:prstClr val="black"/>
                </a:solidFill>
                <a:latin typeface="Meiryo UI" panose="020B0604030504040204" pitchFamily="50" charset="-128"/>
                <a:ea typeface="Meiryo UI" panose="020B0604030504040204" pitchFamily="50" charset="-128"/>
              </a:rPr>
              <a:t>持つ</a:t>
            </a:r>
            <a:r>
              <a:rPr kumimoji="1"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都道府県間による双方向討議</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を通じて、</a:t>
            </a:r>
            <a:r>
              <a:rPr kumimoji="1" lang="ja-JP" altLang="en-US" sz="14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効果的な課題解決</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a:t>
            </a:r>
            <a:r>
              <a:rPr kumimoji="1" lang="ja-JP" altLang="en-US" sz="14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「共用化」による効果創出を具体化</a:t>
            </a:r>
            <a:endParaRPr kumimoji="1" lang="en-US" altLang="ja-JP" sz="14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67291" lvl="0" indent="-267291" defTabSz="712775">
              <a:spcAft>
                <a:spcPts val="468"/>
              </a:spcAft>
              <a:buFont typeface="Wingdings" panose="05000000000000000000" pitchFamily="2" charset="2"/>
              <a:buChar char="n"/>
              <a:defRPr/>
            </a:pPr>
            <a:r>
              <a:rPr lang="ja-JP" altLang="en-US" sz="1400" b="1" kern="0" dirty="0">
                <a:solidFill>
                  <a:prstClr val="black"/>
                </a:solidFill>
                <a:latin typeface="Meiryo UI" panose="020B0604030504040204" pitchFamily="50" charset="-128"/>
                <a:ea typeface="Meiryo UI" panose="020B0604030504040204" pitchFamily="50" charset="-128"/>
              </a:rPr>
              <a:t>スーパーシティの理念でもある「先端サービスの横展開」の実現を図る</a:t>
            </a:r>
            <a:endPar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タイトル 1">
            <a:extLst>
              <a:ext uri="{FF2B5EF4-FFF2-40B4-BE49-F238E27FC236}">
                <a16:creationId xmlns:a16="http://schemas.microsoft.com/office/drawing/2014/main" id="{77BDC4EB-13CE-43B7-A269-313688905089}"/>
              </a:ext>
            </a:extLst>
          </p:cNvPr>
          <p:cNvSpPr txBox="1">
            <a:spLocks/>
          </p:cNvSpPr>
          <p:nvPr/>
        </p:nvSpPr>
        <p:spPr>
          <a:xfrm>
            <a:off x="249111" y="1981497"/>
            <a:ext cx="720000" cy="1224000"/>
          </a:xfrm>
          <a:prstGeom prst="rect">
            <a:avLst/>
          </a:prstGeom>
          <a:solidFill>
            <a:srgbClr val="5B9BD5">
              <a:lumMod val="20000"/>
              <a:lumOff val="80000"/>
            </a:srgbClr>
          </a:solidFill>
          <a:effectLst>
            <a:outerShdw blurRad="50800" dist="38100" dir="2700000" algn="tl" rotWithShape="0">
              <a:prstClr val="black">
                <a:alpha val="40000"/>
              </a:prstClr>
            </a:outerShdw>
          </a:effectLst>
        </p:spPr>
        <p:txBody>
          <a:bodyPr vert="horz" lIns="142554" tIns="71277" rIns="142554" bIns="71277"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pPr marL="0" marR="0" lvl="0" indent="0" algn="ctr" defTabSz="1425550"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検討テーマ</a:t>
            </a:r>
          </a:p>
        </p:txBody>
      </p:sp>
      <p:sp>
        <p:nvSpPr>
          <p:cNvPr id="20" name="テキスト ボックス 19">
            <a:extLst>
              <a:ext uri="{FF2B5EF4-FFF2-40B4-BE49-F238E27FC236}">
                <a16:creationId xmlns:a16="http://schemas.microsoft.com/office/drawing/2014/main" id="{BAB091D4-B7F5-4220-8106-A44345A043EF}"/>
              </a:ext>
            </a:extLst>
          </p:cNvPr>
          <p:cNvSpPr txBox="1"/>
          <p:nvPr/>
        </p:nvSpPr>
        <p:spPr>
          <a:xfrm>
            <a:off x="1077630" y="2028331"/>
            <a:ext cx="4459042" cy="1138753"/>
          </a:xfrm>
          <a:prstGeom prst="rect">
            <a:avLst/>
          </a:prstGeom>
          <a:noFill/>
        </p:spPr>
        <p:txBody>
          <a:bodyPr wrap="square" rtlCol="0" anchor="ctr">
            <a:noAutofit/>
          </a:bodyPr>
          <a:lstStyle/>
          <a:p>
            <a:pPr marL="267291" marR="0" lvl="0" indent="-267291" defTabSz="712775" eaLnBrk="1" fontAlgn="auto" latinLnBrk="0" hangingPunct="1">
              <a:lnSpc>
                <a:spcPts val="1300"/>
              </a:lnSpc>
              <a:spcBef>
                <a:spcPts val="0"/>
              </a:spcBef>
              <a:spcAft>
                <a:spcPts val="468"/>
              </a:spcAft>
              <a:buClrTx/>
              <a:buSzTx/>
              <a:buFont typeface="Wingdings" panose="05000000000000000000" pitchFamily="2" charset="2"/>
              <a:buChar char="n"/>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共用化の概念整理、類型化</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67291" marR="0" lvl="0" indent="-267291" defTabSz="712775" eaLnBrk="1" fontAlgn="auto" latinLnBrk="0" hangingPunct="1">
              <a:lnSpc>
                <a:spcPts val="1300"/>
              </a:lnSpc>
              <a:spcBef>
                <a:spcPts val="0"/>
              </a:spcBef>
              <a:spcAft>
                <a:spcPts val="468"/>
              </a:spcAft>
              <a:buClrTx/>
              <a:buSzTx/>
              <a:buFont typeface="Wingdings" panose="05000000000000000000" pitchFamily="2" charset="2"/>
              <a:buChar char="n"/>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実務的な課題とその解決策</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554380" marR="0" lvl="1" indent="-277190" defTabSz="712775" eaLnBrk="1" fontAlgn="auto" latinLnBrk="0" hangingPunct="1">
              <a:lnSpc>
                <a:spcPts val="1300"/>
              </a:lnSpc>
              <a:spcBef>
                <a:spcPts val="0"/>
              </a:spcBef>
              <a:spcAft>
                <a:spcPts val="468"/>
              </a:spcAft>
              <a:buClrTx/>
              <a:buSzTx/>
              <a:buFont typeface="Wingdings" panose="05000000000000000000" pitchFamily="2" charset="2"/>
              <a:buChar char="Ø"/>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ガバナンス、運用ルール、運営体制</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554380" marR="0" lvl="1" indent="-277190" defTabSz="712775" eaLnBrk="1" fontAlgn="auto" latinLnBrk="0" hangingPunct="1">
              <a:lnSpc>
                <a:spcPts val="1300"/>
              </a:lnSpc>
              <a:spcBef>
                <a:spcPts val="0"/>
              </a:spcBef>
              <a:spcAft>
                <a:spcPts val="468"/>
              </a:spcAft>
              <a:buClrTx/>
              <a:buSzTx/>
              <a:buFont typeface="Wingdings" panose="05000000000000000000" pitchFamily="2" charset="2"/>
              <a:buChar char="Ø"/>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システム設計、費用分担　等</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67291" marR="0" lvl="0" indent="-267291" defTabSz="712775" eaLnBrk="1" fontAlgn="auto" latinLnBrk="0" hangingPunct="1">
              <a:lnSpc>
                <a:spcPts val="1300"/>
              </a:lnSpc>
              <a:spcBef>
                <a:spcPts val="0"/>
              </a:spcBef>
              <a:spcAft>
                <a:spcPts val="468"/>
              </a:spcAft>
              <a:buClrTx/>
              <a:buSzTx/>
              <a:buFont typeface="Wingdings" panose="05000000000000000000" pitchFamily="2" charset="2"/>
              <a:buChar char="n"/>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メリット・ユースケースの具体化　その他</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タイトル 1">
            <a:extLst>
              <a:ext uri="{FF2B5EF4-FFF2-40B4-BE49-F238E27FC236}">
                <a16:creationId xmlns:a16="http://schemas.microsoft.com/office/drawing/2014/main" id="{B6321B8F-6D02-4DF7-B2DD-AA77D46FCDB8}"/>
              </a:ext>
            </a:extLst>
          </p:cNvPr>
          <p:cNvSpPr txBox="1">
            <a:spLocks/>
          </p:cNvSpPr>
          <p:nvPr/>
        </p:nvSpPr>
        <p:spPr>
          <a:xfrm>
            <a:off x="259621" y="3313716"/>
            <a:ext cx="697766" cy="648000"/>
          </a:xfrm>
          <a:prstGeom prst="rect">
            <a:avLst/>
          </a:prstGeom>
          <a:solidFill>
            <a:srgbClr val="5B9BD5">
              <a:lumMod val="20000"/>
              <a:lumOff val="80000"/>
            </a:srgbClr>
          </a:solidFill>
          <a:ln>
            <a:solidFill>
              <a:srgbClr val="DEEBF7"/>
            </a:solidFill>
          </a:ln>
          <a:effectLst>
            <a:outerShdw blurRad="50800" dist="38100" dir="2700000" algn="tl" rotWithShape="0">
              <a:prstClr val="black">
                <a:alpha val="40000"/>
              </a:prstClr>
            </a:outerShdw>
          </a:effectLst>
        </p:spPr>
        <p:txBody>
          <a:bodyPr vert="horz" wrap="none" lIns="142554" tIns="71277" rIns="142554" bIns="71277"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pPr marL="0" marR="0" lvl="0" indent="0" algn="ctr" defTabSz="1425550" rtl="0" eaLnBrk="1" fontAlgn="auto" latinLnBrk="0" hangingPunct="1">
              <a:lnSpc>
                <a:spcPct val="9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SWG</a:t>
            </a:r>
          </a:p>
        </p:txBody>
      </p:sp>
      <p:sp>
        <p:nvSpPr>
          <p:cNvPr id="22" name="テキスト ボックス 21">
            <a:extLst>
              <a:ext uri="{FF2B5EF4-FFF2-40B4-BE49-F238E27FC236}">
                <a16:creationId xmlns:a16="http://schemas.microsoft.com/office/drawing/2014/main" id="{09470497-6F6B-4777-8D0D-9C5DA61F8C28}"/>
              </a:ext>
            </a:extLst>
          </p:cNvPr>
          <p:cNvSpPr txBox="1"/>
          <p:nvPr/>
        </p:nvSpPr>
        <p:spPr>
          <a:xfrm>
            <a:off x="1073520" y="3271677"/>
            <a:ext cx="6260446" cy="737988"/>
          </a:xfrm>
          <a:prstGeom prst="rect">
            <a:avLst/>
          </a:prstGeom>
          <a:noFill/>
        </p:spPr>
        <p:txBody>
          <a:bodyPr wrap="square" rtlCol="0" anchor="ctr">
            <a:noAutofit/>
          </a:bodyPr>
          <a:lstStyle/>
          <a:p>
            <a:pPr marL="267291" marR="0" lvl="0" indent="-267291" defTabSz="712775" eaLnBrk="1" fontAlgn="auto" latinLnBrk="0" hangingPunct="1">
              <a:lnSpc>
                <a:spcPct val="100000"/>
              </a:lnSpc>
              <a:spcBef>
                <a:spcPts val="0"/>
              </a:spcBef>
              <a:spcAft>
                <a:spcPts val="468"/>
              </a:spcAft>
              <a:buClrTx/>
              <a:buSzTx/>
              <a:buFont typeface="Wingdings" panose="05000000000000000000" pitchFamily="2" charset="2"/>
              <a:buChar char="n"/>
              <a:tabLst/>
              <a:defRPr/>
            </a:pPr>
            <a:r>
              <a:rPr kumimoji="1"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相互利用</a:t>
            </a:r>
            <a:r>
              <a:rPr kumimoji="1"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SWG</a:t>
            </a:r>
            <a:r>
              <a:rPr kumimoji="1"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複数のデータ連携基盤の相互利用に関する研究（</a:t>
            </a:r>
            <a:r>
              <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a:t>
            </a: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団体）</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67291" marR="0" lvl="0" indent="-267291" defTabSz="712775" eaLnBrk="1" fontAlgn="auto" latinLnBrk="0" hangingPunct="1">
              <a:lnSpc>
                <a:spcPct val="100000"/>
              </a:lnSpc>
              <a:spcBef>
                <a:spcPts val="0"/>
              </a:spcBef>
              <a:spcAft>
                <a:spcPts val="468"/>
              </a:spcAft>
              <a:buClrTx/>
              <a:buSzTx/>
              <a:buFont typeface="Wingdings" panose="05000000000000000000" pitchFamily="2" charset="2"/>
              <a:buChar char="n"/>
              <a:tabLst/>
              <a:defRPr/>
            </a:pPr>
            <a:r>
              <a:rPr lang="ja-JP" altLang="en-US" sz="1400" b="1" kern="0" dirty="0">
                <a:solidFill>
                  <a:prstClr val="black"/>
                </a:solidFill>
                <a:latin typeface="Meiryo UI" panose="020B0604030504040204" pitchFamily="50" charset="-128"/>
                <a:ea typeface="Meiryo UI" panose="020B0604030504040204" pitchFamily="50" charset="-128"/>
              </a:rPr>
              <a:t>共同利用</a:t>
            </a:r>
            <a:r>
              <a:rPr lang="en-US" altLang="ja-JP" sz="1400" b="1" kern="0" dirty="0">
                <a:solidFill>
                  <a:prstClr val="black"/>
                </a:solidFill>
                <a:latin typeface="Meiryo UI" panose="020B0604030504040204" pitchFamily="50" charset="-128"/>
                <a:ea typeface="Meiryo UI" panose="020B0604030504040204" pitchFamily="50" charset="-128"/>
              </a:rPr>
              <a:t>SWG</a:t>
            </a:r>
            <a:r>
              <a:rPr lang="ja-JP" altLang="en-US" sz="1400" b="1" kern="0" dirty="0">
                <a:solidFill>
                  <a:prstClr val="black"/>
                </a:solidFill>
                <a:latin typeface="Meiryo UI" panose="020B0604030504040204" pitchFamily="50" charset="-128"/>
                <a:ea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rPr>
              <a:t>一つのデータ連携基盤の共同利用に関する研究（</a:t>
            </a:r>
            <a:r>
              <a:rPr lang="en-US" altLang="ja-JP" sz="1400" kern="0" dirty="0">
                <a:solidFill>
                  <a:prstClr val="black"/>
                </a:solidFill>
                <a:latin typeface="Meiryo UI" panose="020B0604030504040204" pitchFamily="50" charset="-128"/>
                <a:ea typeface="Meiryo UI" panose="020B0604030504040204" pitchFamily="50" charset="-128"/>
              </a:rPr>
              <a:t>18</a:t>
            </a:r>
            <a:r>
              <a:rPr lang="ja-JP" altLang="en-US" sz="1400" kern="0" dirty="0">
                <a:solidFill>
                  <a:prstClr val="black"/>
                </a:solidFill>
                <a:latin typeface="Meiryo UI" panose="020B0604030504040204" pitchFamily="50" charset="-128"/>
                <a:ea typeface="Meiryo UI" panose="020B0604030504040204" pitchFamily="50" charset="-128"/>
              </a:rPr>
              <a:t>団体）</a:t>
            </a:r>
            <a:endPar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578B34EC-2446-40B8-B218-B89BAF6E16AB}"/>
              </a:ext>
            </a:extLst>
          </p:cNvPr>
          <p:cNvSpPr txBox="1"/>
          <p:nvPr/>
        </p:nvSpPr>
        <p:spPr>
          <a:xfrm>
            <a:off x="339364" y="621938"/>
            <a:ext cx="11528983" cy="3385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b="1" dirty="0"/>
              <a:t>地域発のボトムアップによる研究会を設置</a:t>
            </a:r>
            <a:r>
              <a:rPr lang="ja-JP" altLang="en-US" sz="1600" b="1" dirty="0"/>
              <a:t>し、都道府県におけるデータ連携基盤のあり方を検討。共用化のメリット・デメリットを整理。</a:t>
            </a:r>
            <a:endParaRPr kumimoji="1" lang="en-US" altLang="ja-JP" sz="1600" b="1" dirty="0"/>
          </a:p>
        </p:txBody>
      </p:sp>
      <p:sp>
        <p:nvSpPr>
          <p:cNvPr id="27" name="スライド番号プレースホルダー 16">
            <a:extLst>
              <a:ext uri="{FF2B5EF4-FFF2-40B4-BE49-F238E27FC236}">
                <a16:creationId xmlns:a16="http://schemas.microsoft.com/office/drawing/2014/main" id="{ECB9ADF9-4115-4571-9AF4-56B5F8F5D56B}"/>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12</a:t>
            </a:fld>
            <a:endParaRPr kumimoji="1" lang="ja-JP" altLang="en-US" sz="1600">
              <a:solidFill>
                <a:schemeClr val="tx1"/>
              </a:solidFill>
            </a:endParaRPr>
          </a:p>
        </p:txBody>
      </p:sp>
      <p:sp>
        <p:nvSpPr>
          <p:cNvPr id="26" name="テキスト ボックス 25">
            <a:extLst>
              <a:ext uri="{FF2B5EF4-FFF2-40B4-BE49-F238E27FC236}">
                <a16:creationId xmlns:a16="http://schemas.microsoft.com/office/drawing/2014/main" id="{2959B18E-D9A6-45E1-9962-18B61B78D640}"/>
              </a:ext>
            </a:extLst>
          </p:cNvPr>
          <p:cNvSpPr txBox="1"/>
          <p:nvPr/>
        </p:nvSpPr>
        <p:spPr>
          <a:xfrm>
            <a:off x="76609" y="43347"/>
            <a:ext cx="9238426" cy="400110"/>
          </a:xfrm>
          <a:prstGeom prst="rect">
            <a:avLst/>
          </a:prstGeom>
          <a:noFill/>
        </p:spPr>
        <p:txBody>
          <a:bodyPr wrap="none" rtlCol="0">
            <a:spAutoFit/>
          </a:bodyPr>
          <a:lstStyle/>
          <a:p>
            <a:r>
              <a:rPr kumimoji="1" lang="ja-JP" altLang="en-US" sz="2000" b="1" dirty="0"/>
              <a:t>２）自治体データ連携基盤共用化研究会の設置・運営　（令和</a:t>
            </a:r>
            <a:r>
              <a:rPr kumimoji="1" lang="en-US" altLang="ja-JP" sz="2000" b="1" dirty="0"/>
              <a:t>6</a:t>
            </a:r>
            <a:r>
              <a:rPr kumimoji="1" lang="ja-JP" altLang="en-US" sz="2000" b="1" dirty="0"/>
              <a:t>年</a:t>
            </a:r>
            <a:r>
              <a:rPr kumimoji="1" lang="en-US" altLang="ja-JP" sz="2000" b="1" dirty="0"/>
              <a:t>6</a:t>
            </a:r>
            <a:r>
              <a:rPr kumimoji="1" lang="ja-JP" altLang="en-US" sz="2000" b="1" dirty="0"/>
              <a:t>月</a:t>
            </a:r>
            <a:r>
              <a:rPr kumimoji="1" lang="en-US" altLang="ja-JP" sz="2000" b="1" dirty="0"/>
              <a:t>29</a:t>
            </a:r>
            <a:r>
              <a:rPr kumimoji="1" lang="ja-JP" altLang="en-US" sz="2000" b="1" dirty="0"/>
              <a:t>日設置）</a:t>
            </a:r>
          </a:p>
        </p:txBody>
      </p:sp>
      <p:cxnSp>
        <p:nvCxnSpPr>
          <p:cNvPr id="28" name="直線コネクタ 27">
            <a:extLst>
              <a:ext uri="{FF2B5EF4-FFF2-40B4-BE49-F238E27FC236}">
                <a16:creationId xmlns:a16="http://schemas.microsoft.com/office/drawing/2014/main" id="{3D6B7A17-EB19-46B9-A161-780A1C98D102}"/>
              </a:ext>
            </a:extLst>
          </p:cNvPr>
          <p:cNvCxnSpPr/>
          <p:nvPr/>
        </p:nvCxnSpPr>
        <p:spPr>
          <a:xfrm>
            <a:off x="0" y="479844"/>
            <a:ext cx="120668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918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E7B1A53-70FE-4EC0-AB9E-21F04C45CE26}"/>
              </a:ext>
            </a:extLst>
          </p:cNvPr>
          <p:cNvSpPr txBox="1"/>
          <p:nvPr/>
        </p:nvSpPr>
        <p:spPr>
          <a:xfrm>
            <a:off x="1882857" y="1506304"/>
            <a:ext cx="7537938" cy="625556"/>
          </a:xfrm>
          <a:prstGeom prst="rect">
            <a:avLst/>
          </a:prstGeom>
          <a:noFill/>
          <a:ln w="9525">
            <a:solidFill>
              <a:srgbClr val="4472C4"/>
            </a:solidFill>
          </a:ln>
        </p:spPr>
        <p:txBody>
          <a:bodyPr wrap="square">
            <a:spAutoFit/>
          </a:bodyPr>
          <a:lstStyle/>
          <a:p>
            <a:pPr marL="183280" indent="-183280" defTabSz="586496">
              <a:buFont typeface="Wingdings" panose="05000000000000000000" pitchFamily="2" charset="2"/>
              <a:buChar char="l"/>
              <a:defRPr/>
            </a:pPr>
            <a:r>
              <a:rPr lang="ja-JP" altLang="en-US" sz="1155" b="1" kern="0" dirty="0">
                <a:solidFill>
                  <a:srgbClr val="FF0000"/>
                </a:solidFill>
                <a:latin typeface="Meiryo UI"/>
                <a:ea typeface="Meiryo UI"/>
              </a:rPr>
              <a:t>共同利用では、①データ拡充・サービス創出効果と、②割り勘効果・運営負担の軽減効果　</a:t>
            </a:r>
            <a:r>
              <a:rPr lang="ja-JP" altLang="en-US" sz="1155" kern="0" dirty="0">
                <a:solidFill>
                  <a:prstClr val="black"/>
                </a:solidFill>
                <a:latin typeface="Meiryo UI"/>
                <a:ea typeface="Meiryo UI"/>
              </a:rPr>
              <a:t>の２つの効果が期待される</a:t>
            </a:r>
            <a:endParaRPr lang="en-US" altLang="ja-JP" sz="1155" kern="0" dirty="0">
              <a:solidFill>
                <a:prstClr val="black"/>
              </a:solidFill>
              <a:latin typeface="Meiryo UI"/>
              <a:ea typeface="Meiryo UI"/>
            </a:endParaRPr>
          </a:p>
          <a:p>
            <a:pPr marL="183280" indent="-183280" defTabSz="586496">
              <a:buFont typeface="Wingdings" panose="05000000000000000000" pitchFamily="2" charset="2"/>
              <a:buChar char="l"/>
              <a:defRPr/>
            </a:pPr>
            <a:endParaRPr lang="ja-JP" altLang="en-US" sz="1155" kern="0" dirty="0">
              <a:solidFill>
                <a:prstClr val="black"/>
              </a:solidFill>
              <a:latin typeface="Meiryo UI"/>
              <a:ea typeface="Meiryo UI"/>
            </a:endParaRPr>
          </a:p>
          <a:p>
            <a:pPr marL="183280" indent="-183280" defTabSz="586496">
              <a:buFont typeface="Wingdings" panose="05000000000000000000" pitchFamily="2" charset="2"/>
              <a:buChar char="l"/>
              <a:defRPr/>
            </a:pPr>
            <a:r>
              <a:rPr lang="ja-JP" altLang="en-US" sz="1155" b="1" kern="0" dirty="0">
                <a:solidFill>
                  <a:srgbClr val="FF0000"/>
                </a:solidFill>
                <a:latin typeface="Meiryo UI"/>
                <a:ea typeface="Meiryo UI"/>
              </a:rPr>
              <a:t>相互利用では、</a:t>
            </a:r>
            <a:r>
              <a:rPr lang="ja-JP" altLang="en-US" sz="1155" b="1" kern="0" dirty="0">
                <a:solidFill>
                  <a:prstClr val="black"/>
                </a:solidFill>
                <a:latin typeface="Meiryo UI"/>
                <a:ea typeface="Meiryo UI"/>
              </a:rPr>
              <a:t>①</a:t>
            </a:r>
            <a:r>
              <a:rPr lang="ja-JP" altLang="en-US" sz="1155" kern="0" dirty="0">
                <a:solidFill>
                  <a:prstClr val="black"/>
                </a:solidFill>
                <a:latin typeface="Meiryo UI"/>
                <a:ea typeface="Meiryo UI"/>
              </a:rPr>
              <a:t>の効果は期待されるものの、</a:t>
            </a:r>
            <a:r>
              <a:rPr lang="ja-JP" altLang="en-US" sz="1155" b="1" kern="0" dirty="0">
                <a:solidFill>
                  <a:srgbClr val="FF0000"/>
                </a:solidFill>
                <a:latin typeface="Meiryo UI"/>
                <a:ea typeface="Meiryo UI"/>
              </a:rPr>
              <a:t>②は「技術的な連携コスト」が必要となり効果が限定的</a:t>
            </a:r>
          </a:p>
        </p:txBody>
      </p:sp>
      <p:sp>
        <p:nvSpPr>
          <p:cNvPr id="33" name="正方形/長方形 32">
            <a:extLst>
              <a:ext uri="{FF2B5EF4-FFF2-40B4-BE49-F238E27FC236}">
                <a16:creationId xmlns:a16="http://schemas.microsoft.com/office/drawing/2014/main" id="{F84B0A4E-4D3A-4371-BA62-F77D532D8B9C}"/>
              </a:ext>
            </a:extLst>
          </p:cNvPr>
          <p:cNvSpPr/>
          <p:nvPr/>
        </p:nvSpPr>
        <p:spPr>
          <a:xfrm>
            <a:off x="734201" y="1506305"/>
            <a:ext cx="1083688" cy="614229"/>
          </a:xfrm>
          <a:prstGeom prst="rect">
            <a:avLst/>
          </a:prstGeom>
          <a:solidFill>
            <a:srgbClr val="ABC9E7"/>
          </a:solidFill>
          <a:ln w="19050" cap="flat" cmpd="sng" algn="ctr">
            <a:noFill/>
            <a:prstDash val="solid"/>
            <a:miter lim="800000"/>
          </a:ln>
          <a:effectLst/>
        </p:spPr>
        <p:txBody>
          <a:bodyPr rtlCol="0" anchor="ctr"/>
          <a:lstStyle/>
          <a:p>
            <a:pPr algn="ctr" defTabSz="586496">
              <a:defRPr/>
            </a:pPr>
            <a:r>
              <a:rPr lang="ja-JP" altLang="en-US" sz="1155" b="1" kern="0" dirty="0">
                <a:solidFill>
                  <a:prstClr val="black"/>
                </a:solidFill>
                <a:latin typeface="Meiryo UI"/>
                <a:ea typeface="Meiryo UI"/>
              </a:rPr>
              <a:t>共同利用</a:t>
            </a:r>
            <a:endParaRPr lang="en-US" altLang="ja-JP" sz="1155" b="1" kern="0" dirty="0">
              <a:solidFill>
                <a:prstClr val="black"/>
              </a:solidFill>
              <a:latin typeface="Meiryo UI"/>
              <a:ea typeface="Meiryo UI"/>
            </a:endParaRPr>
          </a:p>
          <a:p>
            <a:pPr algn="ctr" defTabSz="586496">
              <a:defRPr/>
            </a:pPr>
            <a:r>
              <a:rPr lang="ja-JP" altLang="en-US" sz="1155" b="1" kern="0" dirty="0">
                <a:solidFill>
                  <a:prstClr val="black"/>
                </a:solidFill>
                <a:latin typeface="Meiryo UI"/>
                <a:ea typeface="Meiryo UI"/>
              </a:rPr>
              <a:t>と</a:t>
            </a:r>
            <a:endParaRPr lang="en-US" altLang="ja-JP" sz="1155" b="1" kern="0" dirty="0">
              <a:solidFill>
                <a:prstClr val="black"/>
              </a:solidFill>
              <a:latin typeface="Meiryo UI"/>
              <a:ea typeface="Meiryo UI"/>
            </a:endParaRPr>
          </a:p>
          <a:p>
            <a:pPr algn="ctr" defTabSz="586496">
              <a:defRPr/>
            </a:pPr>
            <a:r>
              <a:rPr lang="ja-JP" altLang="en-US" sz="1155" b="1" kern="0" dirty="0">
                <a:solidFill>
                  <a:prstClr val="black"/>
                </a:solidFill>
                <a:latin typeface="Meiryo UI"/>
                <a:ea typeface="Meiryo UI"/>
              </a:rPr>
              <a:t>相互利用</a:t>
            </a:r>
          </a:p>
        </p:txBody>
      </p:sp>
      <p:sp>
        <p:nvSpPr>
          <p:cNvPr id="34" name="正方形/長方形 33">
            <a:extLst>
              <a:ext uri="{FF2B5EF4-FFF2-40B4-BE49-F238E27FC236}">
                <a16:creationId xmlns:a16="http://schemas.microsoft.com/office/drawing/2014/main" id="{D21AF818-5C17-40C6-A9C4-4C309B081B8B}"/>
              </a:ext>
            </a:extLst>
          </p:cNvPr>
          <p:cNvSpPr/>
          <p:nvPr/>
        </p:nvSpPr>
        <p:spPr>
          <a:xfrm>
            <a:off x="734201" y="2379815"/>
            <a:ext cx="1083688" cy="981381"/>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algn="ctr" defTabSz="586496">
              <a:defRPr/>
            </a:pPr>
            <a:r>
              <a:rPr lang="ja-JP" altLang="en-US" sz="1155" b="1" kern="0" dirty="0">
                <a:solidFill>
                  <a:prstClr val="black"/>
                </a:solidFill>
                <a:latin typeface="Meiryo UI"/>
                <a:ea typeface="Meiryo UI"/>
              </a:rPr>
              <a:t>サービス</a:t>
            </a:r>
            <a:endParaRPr lang="en-US" altLang="ja-JP" sz="1155" b="1" kern="0" dirty="0">
              <a:solidFill>
                <a:prstClr val="black"/>
              </a:solidFill>
              <a:latin typeface="Meiryo UI"/>
              <a:ea typeface="Meiryo UI"/>
            </a:endParaRPr>
          </a:p>
          <a:p>
            <a:pPr algn="ctr" defTabSz="586496">
              <a:defRPr/>
            </a:pPr>
            <a:r>
              <a:rPr lang="ja-JP" altLang="en-US" sz="1155" b="1" kern="0" dirty="0">
                <a:solidFill>
                  <a:prstClr val="black"/>
                </a:solidFill>
                <a:latin typeface="Meiryo UI"/>
                <a:ea typeface="Meiryo UI"/>
              </a:rPr>
              <a:t>ユースケース</a:t>
            </a:r>
          </a:p>
        </p:txBody>
      </p:sp>
      <p:sp>
        <p:nvSpPr>
          <p:cNvPr id="35" name="正方形/長方形 34">
            <a:extLst>
              <a:ext uri="{FF2B5EF4-FFF2-40B4-BE49-F238E27FC236}">
                <a16:creationId xmlns:a16="http://schemas.microsoft.com/office/drawing/2014/main" id="{916067B5-024E-48DB-B4D3-A275135A8BAB}"/>
              </a:ext>
            </a:extLst>
          </p:cNvPr>
          <p:cNvSpPr/>
          <p:nvPr/>
        </p:nvSpPr>
        <p:spPr>
          <a:xfrm>
            <a:off x="465308" y="1506305"/>
            <a:ext cx="237427" cy="614229"/>
          </a:xfrm>
          <a:prstGeom prst="rect">
            <a:avLst/>
          </a:prstGeom>
          <a:solidFill>
            <a:schemeClr val="tx2"/>
          </a:solidFill>
          <a:ln w="19050" cap="flat" cmpd="sng" algn="ctr">
            <a:noFill/>
            <a:prstDash val="solid"/>
            <a:miter lim="800000"/>
          </a:ln>
          <a:effectLst/>
        </p:spPr>
        <p:txBody>
          <a:bodyPr rtlCol="0" anchor="ctr"/>
          <a:lstStyle/>
          <a:p>
            <a:pPr algn="ctr" defTabSz="586496">
              <a:lnSpc>
                <a:spcPct val="130000"/>
              </a:lnSpc>
              <a:defRPr/>
            </a:pPr>
            <a:r>
              <a:rPr lang="en-US" altLang="ja-JP" sz="1155" b="1" kern="0" dirty="0">
                <a:solidFill>
                  <a:schemeClr val="bg1"/>
                </a:solidFill>
                <a:latin typeface="Meiryo UI"/>
                <a:ea typeface="Meiryo UI"/>
              </a:rPr>
              <a:t>0</a:t>
            </a:r>
            <a:endParaRPr lang="ja-JP" altLang="en-US" sz="1155" b="1" kern="0" dirty="0">
              <a:solidFill>
                <a:schemeClr val="bg1"/>
              </a:solidFill>
              <a:latin typeface="Meiryo UI"/>
              <a:ea typeface="Meiryo UI"/>
            </a:endParaRPr>
          </a:p>
        </p:txBody>
      </p:sp>
      <p:sp>
        <p:nvSpPr>
          <p:cNvPr id="36" name="正方形/長方形 35">
            <a:extLst>
              <a:ext uri="{FF2B5EF4-FFF2-40B4-BE49-F238E27FC236}">
                <a16:creationId xmlns:a16="http://schemas.microsoft.com/office/drawing/2014/main" id="{D1BCDA6F-E34C-4213-A6B4-D5CE41B9A57C}"/>
              </a:ext>
            </a:extLst>
          </p:cNvPr>
          <p:cNvSpPr/>
          <p:nvPr/>
        </p:nvSpPr>
        <p:spPr>
          <a:xfrm>
            <a:off x="734201" y="3422002"/>
            <a:ext cx="1083688" cy="614229"/>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algn="ctr" defTabSz="586496">
              <a:defRPr/>
            </a:pPr>
            <a:r>
              <a:rPr lang="ja-JP" altLang="en-US" sz="1155" b="1" kern="0" dirty="0">
                <a:solidFill>
                  <a:prstClr val="black"/>
                </a:solidFill>
                <a:latin typeface="Meiryo UI"/>
                <a:ea typeface="Meiryo UI"/>
              </a:rPr>
              <a:t>システム</a:t>
            </a:r>
            <a:endParaRPr lang="en-US" altLang="ja-JP" sz="1155" b="1" kern="0" dirty="0">
              <a:solidFill>
                <a:prstClr val="black"/>
              </a:solidFill>
              <a:latin typeface="Meiryo UI"/>
              <a:ea typeface="Meiryo UI"/>
            </a:endParaRPr>
          </a:p>
          <a:p>
            <a:pPr algn="ctr" defTabSz="586496">
              <a:defRPr/>
            </a:pPr>
            <a:r>
              <a:rPr lang="en-US" altLang="ja-JP" sz="1155" b="1" kern="0" dirty="0">
                <a:solidFill>
                  <a:prstClr val="black"/>
                </a:solidFill>
                <a:latin typeface="Meiryo UI"/>
                <a:ea typeface="Meiryo UI"/>
              </a:rPr>
              <a:t>(</a:t>
            </a:r>
            <a:r>
              <a:rPr lang="ja-JP" altLang="en-US" sz="1155" b="1" kern="0" dirty="0">
                <a:solidFill>
                  <a:prstClr val="black"/>
                </a:solidFill>
                <a:latin typeface="Meiryo UI"/>
                <a:ea typeface="Meiryo UI"/>
              </a:rPr>
              <a:t>データ種類</a:t>
            </a:r>
            <a:r>
              <a:rPr lang="en-US" altLang="ja-JP" sz="1155" b="1" kern="0" dirty="0">
                <a:solidFill>
                  <a:prstClr val="black"/>
                </a:solidFill>
                <a:latin typeface="Meiryo UI"/>
                <a:ea typeface="Meiryo UI"/>
              </a:rPr>
              <a:t>)</a:t>
            </a:r>
            <a:endParaRPr lang="ja-JP" altLang="en-US" sz="1155" b="1" kern="0" dirty="0">
              <a:solidFill>
                <a:prstClr val="black"/>
              </a:solidFill>
              <a:latin typeface="Meiryo UI"/>
              <a:ea typeface="Meiryo UI"/>
            </a:endParaRPr>
          </a:p>
        </p:txBody>
      </p:sp>
      <p:sp>
        <p:nvSpPr>
          <p:cNvPr id="37" name="テキスト ボックス 36">
            <a:extLst>
              <a:ext uri="{FF2B5EF4-FFF2-40B4-BE49-F238E27FC236}">
                <a16:creationId xmlns:a16="http://schemas.microsoft.com/office/drawing/2014/main" id="{35E94EE7-0BD4-4CF5-8000-DD6B0FDCDDE5}"/>
              </a:ext>
            </a:extLst>
          </p:cNvPr>
          <p:cNvSpPr txBox="1"/>
          <p:nvPr/>
        </p:nvSpPr>
        <p:spPr>
          <a:xfrm>
            <a:off x="1882857" y="2379815"/>
            <a:ext cx="7537938" cy="923330"/>
          </a:xfrm>
          <a:prstGeom prst="rect">
            <a:avLst/>
          </a:prstGeom>
          <a:noFill/>
          <a:ln>
            <a:solidFill>
              <a:srgbClr val="4472C4"/>
            </a:solidFill>
          </a:ln>
        </p:spPr>
        <p:txBody>
          <a:bodyPr wrap="square">
            <a:spAutoFit/>
          </a:bodyPr>
          <a:lstStyle/>
          <a:p>
            <a:pPr defTabSz="586496">
              <a:defRPr/>
            </a:pPr>
            <a:r>
              <a:rPr lang="ja-JP" altLang="en-US" sz="1100" b="1" kern="0" dirty="0">
                <a:solidFill>
                  <a:prstClr val="black"/>
                </a:solidFill>
                <a:latin typeface="Meiryo UI"/>
                <a:ea typeface="Meiryo UI"/>
              </a:rPr>
              <a:t>１．データカタログ</a:t>
            </a:r>
            <a:r>
              <a:rPr lang="en-US" altLang="ja-JP" sz="1000" b="1" kern="0" dirty="0">
                <a:solidFill>
                  <a:prstClr val="black"/>
                </a:solidFill>
                <a:latin typeface="Meiryo UI"/>
                <a:ea typeface="Meiryo UI"/>
              </a:rPr>
              <a:t>(</a:t>
            </a:r>
            <a:r>
              <a:rPr lang="ja-JP" altLang="en-US" sz="1000" b="1" kern="0" dirty="0">
                <a:solidFill>
                  <a:prstClr val="black"/>
                </a:solidFill>
                <a:latin typeface="Meiryo UI"/>
                <a:ea typeface="Meiryo UI"/>
              </a:rPr>
              <a:t>データ取引市場</a:t>
            </a:r>
            <a:r>
              <a:rPr lang="en-US" altLang="ja-JP" sz="1000" b="1" kern="0" dirty="0">
                <a:solidFill>
                  <a:prstClr val="black"/>
                </a:solidFill>
                <a:latin typeface="Meiryo UI"/>
                <a:ea typeface="Meiryo UI"/>
              </a:rPr>
              <a:t>)</a:t>
            </a:r>
            <a:r>
              <a:rPr lang="ja-JP" altLang="en-US" sz="1100" b="1" kern="0" dirty="0">
                <a:solidFill>
                  <a:prstClr val="black"/>
                </a:solidFill>
                <a:latin typeface="Meiryo UI"/>
                <a:ea typeface="Meiryo UI"/>
              </a:rPr>
              <a:t>　・・・　</a:t>
            </a:r>
            <a:r>
              <a:rPr lang="ja-JP" altLang="en-US" sz="1100" kern="0" dirty="0">
                <a:solidFill>
                  <a:prstClr val="black"/>
                </a:solidFill>
                <a:latin typeface="Meiryo UI"/>
                <a:ea typeface="Meiryo UI"/>
              </a:rPr>
              <a:t>データカタログの共同利用は</a:t>
            </a:r>
            <a:r>
              <a:rPr lang="ja-JP" altLang="en-US" sz="1100" b="1" kern="0" dirty="0">
                <a:solidFill>
                  <a:srgbClr val="FF0000"/>
                </a:solidFill>
                <a:latin typeface="Meiryo UI"/>
                <a:ea typeface="Meiryo UI"/>
              </a:rPr>
              <a:t>データ充実や利活用促進に加え、データ標準化に寄与</a:t>
            </a:r>
            <a:endParaRPr lang="en-US" altLang="ja-JP" sz="1100" b="1" kern="0" dirty="0">
              <a:solidFill>
                <a:srgbClr val="FF0000"/>
              </a:solidFill>
              <a:latin typeface="Meiryo UI"/>
              <a:ea typeface="Meiryo UI"/>
            </a:endParaRPr>
          </a:p>
          <a:p>
            <a:pPr defTabSz="586496">
              <a:defRPr/>
            </a:pPr>
            <a:endParaRPr lang="en-US" altLang="ja-JP" sz="500" b="1" kern="0" dirty="0">
              <a:solidFill>
                <a:prstClr val="black"/>
              </a:solidFill>
              <a:latin typeface="Meiryo UI"/>
              <a:ea typeface="Meiryo UI"/>
            </a:endParaRPr>
          </a:p>
          <a:p>
            <a:pPr defTabSz="586496">
              <a:defRPr/>
            </a:pPr>
            <a:r>
              <a:rPr lang="ja-JP" altLang="en-US" sz="1100" b="1" kern="0" dirty="0">
                <a:solidFill>
                  <a:prstClr val="black"/>
                </a:solidFill>
                <a:latin typeface="Meiryo UI"/>
                <a:ea typeface="Meiryo UI"/>
              </a:rPr>
              <a:t>２．総合行政ポータル　・・・　</a:t>
            </a:r>
            <a:r>
              <a:rPr lang="ja-JP" altLang="en-US" sz="1100" b="1" kern="0" dirty="0">
                <a:solidFill>
                  <a:srgbClr val="FF0000"/>
                </a:solidFill>
                <a:latin typeface="Meiryo UI"/>
                <a:ea typeface="Meiryo UI"/>
              </a:rPr>
              <a:t>「住民裨益」に直結する分かりやすい（内外に説明しやすい）サービス。</a:t>
            </a:r>
            <a:r>
              <a:rPr lang="ja-JP" altLang="en-US" sz="1100" kern="0" dirty="0">
                <a:solidFill>
                  <a:prstClr val="black"/>
                </a:solidFill>
                <a:latin typeface="Meiryo UI"/>
                <a:ea typeface="Meiryo UI"/>
              </a:rPr>
              <a:t>①</a:t>
            </a:r>
            <a:r>
              <a:rPr lang="en-US" altLang="ja-JP" sz="1100" kern="0" dirty="0">
                <a:solidFill>
                  <a:prstClr val="black"/>
                </a:solidFill>
                <a:latin typeface="Meiryo UI"/>
                <a:ea typeface="Meiryo UI"/>
              </a:rPr>
              <a:t>ID</a:t>
            </a:r>
            <a:r>
              <a:rPr lang="ja-JP" altLang="en-US" sz="1100" kern="0" dirty="0">
                <a:solidFill>
                  <a:prstClr val="black"/>
                </a:solidFill>
                <a:latin typeface="Meiryo UI"/>
                <a:ea typeface="Meiryo UI"/>
              </a:rPr>
              <a:t>連携基盤の共同利用と、</a:t>
            </a:r>
            <a:endParaRPr lang="en-US" altLang="ja-JP" sz="1100" kern="0" dirty="0">
              <a:solidFill>
                <a:prstClr val="black"/>
              </a:solidFill>
              <a:latin typeface="Meiryo UI"/>
              <a:ea typeface="Meiryo UI"/>
            </a:endParaRPr>
          </a:p>
          <a:p>
            <a:pPr defTabSz="586496">
              <a:defRPr/>
            </a:pPr>
            <a:r>
              <a:rPr lang="ja-JP" altLang="en-US" sz="1100" kern="0" dirty="0">
                <a:solidFill>
                  <a:prstClr val="black"/>
                </a:solidFill>
                <a:latin typeface="Meiryo UI"/>
                <a:ea typeface="Meiryo UI"/>
              </a:rPr>
              <a:t>　　　　　　　　　　　　　　　　　　②ポータルサービスの共同利用（共同調達）の２つの要素がある。</a:t>
            </a:r>
            <a:endParaRPr lang="en-US" altLang="ja-JP" sz="1100" kern="0" dirty="0">
              <a:solidFill>
                <a:srgbClr val="FF0000"/>
              </a:solidFill>
              <a:latin typeface="Meiryo UI"/>
              <a:ea typeface="Meiryo UI"/>
            </a:endParaRPr>
          </a:p>
          <a:p>
            <a:pPr defTabSz="586496">
              <a:defRPr/>
            </a:pPr>
            <a:endParaRPr lang="en-US" altLang="ja-JP" sz="500" b="1" kern="0" dirty="0">
              <a:solidFill>
                <a:prstClr val="black"/>
              </a:solidFill>
              <a:latin typeface="Meiryo UI"/>
              <a:ea typeface="Meiryo UI"/>
            </a:endParaRPr>
          </a:p>
          <a:p>
            <a:pPr defTabSz="586496">
              <a:defRPr/>
            </a:pPr>
            <a:r>
              <a:rPr lang="ja-JP" altLang="en-US" sz="1100" b="1" kern="0" dirty="0">
                <a:solidFill>
                  <a:prstClr val="black"/>
                </a:solidFill>
                <a:latin typeface="Meiryo UI"/>
                <a:ea typeface="Meiryo UI"/>
              </a:rPr>
              <a:t>３．分野別　・・・　</a:t>
            </a:r>
            <a:r>
              <a:rPr lang="ja-JP" altLang="en-US" sz="1100" kern="0" dirty="0">
                <a:solidFill>
                  <a:prstClr val="black"/>
                </a:solidFill>
                <a:latin typeface="Meiryo UI"/>
                <a:ea typeface="Meiryo UI"/>
              </a:rPr>
              <a:t>都道府県域をまたぐ分野別ユースケースは</a:t>
            </a:r>
            <a:r>
              <a:rPr lang="ja-JP" altLang="en-US" sz="1100" b="1" kern="0" dirty="0">
                <a:solidFill>
                  <a:prstClr val="black"/>
                </a:solidFill>
                <a:latin typeface="Meiryo UI"/>
                <a:ea typeface="Meiryo UI"/>
              </a:rPr>
              <a:t>、</a:t>
            </a:r>
            <a:r>
              <a:rPr lang="ja-JP" altLang="en-US" sz="1100" b="1" kern="0" dirty="0">
                <a:solidFill>
                  <a:srgbClr val="FF0000"/>
                </a:solidFill>
                <a:latin typeface="Meiryo UI"/>
                <a:ea typeface="Meiryo UI"/>
              </a:rPr>
              <a:t>「広域観光」と「広域防災」が有力</a:t>
            </a:r>
            <a:r>
              <a:rPr lang="ja-JP" altLang="en-US" sz="1100" kern="0" dirty="0">
                <a:solidFill>
                  <a:prstClr val="black"/>
                </a:solidFill>
                <a:latin typeface="Meiryo UI"/>
                <a:ea typeface="Meiryo UI"/>
              </a:rPr>
              <a:t>との整理</a:t>
            </a:r>
          </a:p>
        </p:txBody>
      </p:sp>
      <p:sp>
        <p:nvSpPr>
          <p:cNvPr id="38" name="正方形/長方形 37">
            <a:extLst>
              <a:ext uri="{FF2B5EF4-FFF2-40B4-BE49-F238E27FC236}">
                <a16:creationId xmlns:a16="http://schemas.microsoft.com/office/drawing/2014/main" id="{8F483DEC-B55B-4576-9B30-1E1992065869}"/>
              </a:ext>
            </a:extLst>
          </p:cNvPr>
          <p:cNvSpPr/>
          <p:nvPr/>
        </p:nvSpPr>
        <p:spPr>
          <a:xfrm>
            <a:off x="465308" y="2379815"/>
            <a:ext cx="237427" cy="981381"/>
          </a:xfrm>
          <a:prstGeom prst="rect">
            <a:avLst/>
          </a:prstGeom>
          <a:solidFill>
            <a:srgbClr val="025A9D"/>
          </a:solidFill>
          <a:ln w="12700" cap="flat" cmpd="sng" algn="ctr">
            <a:noFill/>
            <a:prstDash val="solid"/>
            <a:miter lim="800000"/>
          </a:ln>
          <a:effectLst/>
        </p:spPr>
        <p:txBody>
          <a:bodyPr rtlCol="0" anchor="ctr"/>
          <a:lstStyle/>
          <a:p>
            <a:pPr algn="ctr" defTabSz="586496">
              <a:lnSpc>
                <a:spcPct val="130000"/>
              </a:lnSpc>
              <a:defRPr/>
            </a:pPr>
            <a:r>
              <a:rPr lang="en-US" altLang="ja-JP" sz="1155" b="1" kern="0" dirty="0">
                <a:solidFill>
                  <a:schemeClr val="bg1"/>
                </a:solidFill>
                <a:latin typeface="Meiryo UI"/>
                <a:ea typeface="Meiryo UI"/>
              </a:rPr>
              <a:t>1</a:t>
            </a:r>
            <a:endParaRPr lang="ja-JP" altLang="en-US" sz="1155" b="1" kern="0" dirty="0">
              <a:solidFill>
                <a:schemeClr val="bg1"/>
              </a:solidFill>
              <a:latin typeface="Meiryo UI"/>
              <a:ea typeface="Meiryo UI"/>
            </a:endParaRPr>
          </a:p>
        </p:txBody>
      </p:sp>
      <p:sp>
        <p:nvSpPr>
          <p:cNvPr id="39" name="正方形/長方形 38">
            <a:extLst>
              <a:ext uri="{FF2B5EF4-FFF2-40B4-BE49-F238E27FC236}">
                <a16:creationId xmlns:a16="http://schemas.microsoft.com/office/drawing/2014/main" id="{819E9474-2023-47F8-B9CD-6EF718287728}"/>
              </a:ext>
            </a:extLst>
          </p:cNvPr>
          <p:cNvSpPr/>
          <p:nvPr/>
        </p:nvSpPr>
        <p:spPr>
          <a:xfrm>
            <a:off x="465308" y="3422002"/>
            <a:ext cx="237427" cy="614229"/>
          </a:xfrm>
          <a:prstGeom prst="rect">
            <a:avLst/>
          </a:prstGeom>
          <a:solidFill>
            <a:srgbClr val="025A9D"/>
          </a:solidFill>
          <a:ln w="12700" cap="flat" cmpd="sng" algn="ctr">
            <a:noFill/>
            <a:prstDash val="solid"/>
            <a:miter lim="800000"/>
          </a:ln>
          <a:effectLst/>
        </p:spPr>
        <p:txBody>
          <a:bodyPr rtlCol="0" anchor="ctr"/>
          <a:lstStyle/>
          <a:p>
            <a:pPr algn="ctr" defTabSz="586496">
              <a:lnSpc>
                <a:spcPct val="130000"/>
              </a:lnSpc>
              <a:defRPr/>
            </a:pPr>
            <a:r>
              <a:rPr lang="en-US" altLang="ja-JP" sz="1155" b="1" kern="0" dirty="0">
                <a:solidFill>
                  <a:schemeClr val="bg1"/>
                </a:solidFill>
                <a:latin typeface="Meiryo UI"/>
                <a:ea typeface="Meiryo UI"/>
              </a:rPr>
              <a:t>2</a:t>
            </a:r>
            <a:endParaRPr lang="ja-JP" altLang="en-US" sz="1155" b="1" kern="0" dirty="0">
              <a:solidFill>
                <a:schemeClr val="bg1"/>
              </a:solidFill>
              <a:latin typeface="Meiryo UI"/>
              <a:ea typeface="Meiryo UI"/>
            </a:endParaRPr>
          </a:p>
        </p:txBody>
      </p:sp>
      <p:sp>
        <p:nvSpPr>
          <p:cNvPr id="40" name="テキスト ボックス 39">
            <a:extLst>
              <a:ext uri="{FF2B5EF4-FFF2-40B4-BE49-F238E27FC236}">
                <a16:creationId xmlns:a16="http://schemas.microsoft.com/office/drawing/2014/main" id="{3E3720D1-D776-49A8-B2DC-D563F42A84F8}"/>
              </a:ext>
            </a:extLst>
          </p:cNvPr>
          <p:cNvSpPr txBox="1"/>
          <p:nvPr/>
        </p:nvSpPr>
        <p:spPr>
          <a:xfrm>
            <a:off x="1882857" y="3422002"/>
            <a:ext cx="7537938" cy="625556"/>
          </a:xfrm>
          <a:prstGeom prst="rect">
            <a:avLst/>
          </a:prstGeom>
          <a:noFill/>
          <a:ln>
            <a:solidFill>
              <a:srgbClr val="4472C4"/>
            </a:solidFill>
          </a:ln>
        </p:spPr>
        <p:txBody>
          <a:bodyPr wrap="square">
            <a:spAutoFit/>
          </a:bodyPr>
          <a:lstStyle/>
          <a:p>
            <a:pPr marL="183280" indent="-183280" defTabSz="586496">
              <a:buFont typeface="Wingdings" panose="05000000000000000000" pitchFamily="2" charset="2"/>
              <a:buChar char="l"/>
              <a:defRPr/>
            </a:pPr>
            <a:r>
              <a:rPr lang="ja-JP" altLang="en-US" sz="1155" b="1" kern="0" dirty="0">
                <a:solidFill>
                  <a:prstClr val="black"/>
                </a:solidFill>
                <a:latin typeface="Meiryo UI"/>
                <a:ea typeface="Meiryo UI"/>
              </a:rPr>
              <a:t>データ連携基盤</a:t>
            </a:r>
            <a:r>
              <a:rPr lang="en-US" altLang="ja-JP" sz="1155" b="1" kern="0" dirty="0">
                <a:solidFill>
                  <a:prstClr val="black"/>
                </a:solidFill>
                <a:latin typeface="Meiryo UI"/>
                <a:ea typeface="Meiryo UI"/>
              </a:rPr>
              <a:t>(</a:t>
            </a:r>
            <a:r>
              <a:rPr lang="ja-JP" altLang="en-US" sz="1155" b="1" kern="0" dirty="0">
                <a:solidFill>
                  <a:prstClr val="black"/>
                </a:solidFill>
                <a:latin typeface="Meiryo UI"/>
                <a:ea typeface="Meiryo UI"/>
              </a:rPr>
              <a:t>非パーソナル</a:t>
            </a:r>
            <a:r>
              <a:rPr lang="en-US" altLang="ja-JP" sz="1155" b="1" kern="0" dirty="0">
                <a:solidFill>
                  <a:prstClr val="black"/>
                </a:solidFill>
                <a:latin typeface="Meiryo UI"/>
                <a:ea typeface="Meiryo UI"/>
              </a:rPr>
              <a:t>)</a:t>
            </a:r>
            <a:r>
              <a:rPr lang="ja-JP" altLang="en-US" sz="1155" b="1" kern="0" dirty="0">
                <a:solidFill>
                  <a:prstClr val="black"/>
                </a:solidFill>
                <a:latin typeface="Meiryo UI"/>
                <a:ea typeface="Meiryo UI"/>
              </a:rPr>
              <a:t>・・・　</a:t>
            </a:r>
            <a:r>
              <a:rPr lang="ja-JP" altLang="en-US" sz="1155" b="1" kern="0" dirty="0">
                <a:solidFill>
                  <a:srgbClr val="FF0000"/>
                </a:solidFill>
                <a:latin typeface="Meiryo UI"/>
                <a:ea typeface="Meiryo UI"/>
              </a:rPr>
              <a:t>複数団体が自由に使えるテナントを設け、共同運営のルール</a:t>
            </a:r>
            <a:r>
              <a:rPr lang="ja-JP" altLang="en-US" sz="1155" kern="0" dirty="0">
                <a:solidFill>
                  <a:prstClr val="black"/>
                </a:solidFill>
                <a:latin typeface="Meiryo UI"/>
                <a:ea typeface="Meiryo UI"/>
              </a:rPr>
              <a:t>作り必要</a:t>
            </a:r>
            <a:endParaRPr lang="en-US" altLang="ja-JP" sz="1155" kern="0" dirty="0">
              <a:solidFill>
                <a:prstClr val="black"/>
              </a:solidFill>
              <a:latin typeface="Meiryo UI"/>
              <a:ea typeface="Meiryo UI"/>
            </a:endParaRPr>
          </a:p>
          <a:p>
            <a:pPr marL="183280" indent="-183280" defTabSz="586496">
              <a:buFont typeface="Wingdings" panose="05000000000000000000" pitchFamily="2" charset="2"/>
              <a:buChar char="l"/>
              <a:defRPr/>
            </a:pPr>
            <a:endParaRPr lang="ja-JP" altLang="en-US" sz="1155" kern="0" dirty="0">
              <a:solidFill>
                <a:prstClr val="black"/>
              </a:solidFill>
              <a:latin typeface="Meiryo UI"/>
              <a:ea typeface="Meiryo UI"/>
            </a:endParaRPr>
          </a:p>
          <a:p>
            <a:pPr marL="183280" indent="-183280" defTabSz="586496">
              <a:buFont typeface="Wingdings" panose="05000000000000000000" pitchFamily="2" charset="2"/>
              <a:buChar char="l"/>
              <a:defRPr/>
            </a:pPr>
            <a:r>
              <a:rPr lang="en-US" altLang="ja-JP" sz="1155" b="1" kern="0" dirty="0">
                <a:solidFill>
                  <a:prstClr val="black"/>
                </a:solidFill>
                <a:latin typeface="Meiryo UI"/>
                <a:ea typeface="Meiryo UI"/>
              </a:rPr>
              <a:t>ID</a:t>
            </a:r>
            <a:r>
              <a:rPr lang="ja-JP" altLang="en-US" sz="1155" b="1" kern="0" dirty="0">
                <a:solidFill>
                  <a:prstClr val="black"/>
                </a:solidFill>
                <a:latin typeface="Meiryo UI"/>
                <a:ea typeface="Meiryo UI"/>
              </a:rPr>
              <a:t>連携基盤（パーソナル）・・・　</a:t>
            </a:r>
            <a:r>
              <a:rPr lang="ja-JP" altLang="en-US" sz="1155" b="1" kern="0" dirty="0">
                <a:solidFill>
                  <a:srgbClr val="FF0000"/>
                </a:solidFill>
                <a:latin typeface="Meiryo UI"/>
                <a:ea typeface="Meiryo UI"/>
              </a:rPr>
              <a:t>特定の自治体が、他の自治体の個人情報を管理することの困難性</a:t>
            </a:r>
            <a:r>
              <a:rPr lang="ja-JP" altLang="en-US" sz="1155" kern="0" dirty="0">
                <a:latin typeface="Meiryo UI"/>
                <a:ea typeface="Meiryo UI"/>
              </a:rPr>
              <a:t>を整理する必要</a:t>
            </a:r>
          </a:p>
        </p:txBody>
      </p:sp>
      <p:sp>
        <p:nvSpPr>
          <p:cNvPr id="41" name="正方形/長方形 40">
            <a:extLst>
              <a:ext uri="{FF2B5EF4-FFF2-40B4-BE49-F238E27FC236}">
                <a16:creationId xmlns:a16="http://schemas.microsoft.com/office/drawing/2014/main" id="{D51F9A0B-C3A2-4C13-A515-112E2569150A}"/>
              </a:ext>
            </a:extLst>
          </p:cNvPr>
          <p:cNvSpPr/>
          <p:nvPr/>
        </p:nvSpPr>
        <p:spPr>
          <a:xfrm>
            <a:off x="734201" y="4259717"/>
            <a:ext cx="1083688" cy="798959"/>
          </a:xfrm>
          <a:prstGeom prst="rect">
            <a:avLst/>
          </a:prstGeom>
          <a:solidFill>
            <a:srgbClr val="5B9BD5">
              <a:lumMod val="20000"/>
              <a:lumOff val="80000"/>
            </a:srgbClr>
          </a:solidFill>
          <a:ln w="12700" cap="flat" cmpd="sng" algn="ctr">
            <a:noFill/>
            <a:prstDash val="solid"/>
            <a:miter lim="800000"/>
          </a:ln>
          <a:effectLst/>
        </p:spPr>
        <p:txBody>
          <a:bodyPr rtlCol="0" anchor="ctr"/>
          <a:lstStyle/>
          <a:p>
            <a:pPr algn="ctr" defTabSz="586496">
              <a:defRPr/>
            </a:pPr>
            <a:r>
              <a:rPr lang="ja-JP" altLang="en-US" sz="1155" b="1" kern="0" dirty="0">
                <a:solidFill>
                  <a:prstClr val="black"/>
                </a:solidFill>
                <a:latin typeface="Meiryo UI"/>
                <a:ea typeface="Meiryo UI"/>
              </a:rPr>
              <a:t>ガバナンス</a:t>
            </a:r>
            <a:endParaRPr lang="en-US" altLang="ja-JP" sz="1155" b="1" kern="0" dirty="0">
              <a:solidFill>
                <a:prstClr val="black"/>
              </a:solidFill>
              <a:latin typeface="Meiryo UI"/>
              <a:ea typeface="Meiryo UI"/>
            </a:endParaRPr>
          </a:p>
          <a:p>
            <a:pPr algn="ctr" defTabSz="586496">
              <a:defRPr/>
            </a:pPr>
            <a:r>
              <a:rPr lang="ja-JP" altLang="en-US" sz="1155" b="1" kern="0" dirty="0">
                <a:solidFill>
                  <a:prstClr val="black"/>
                </a:solidFill>
                <a:latin typeface="Meiryo UI"/>
                <a:ea typeface="Meiryo UI"/>
              </a:rPr>
              <a:t>ルール</a:t>
            </a:r>
            <a:endParaRPr lang="en-US" altLang="ja-JP" sz="1155" b="1" kern="0" dirty="0">
              <a:solidFill>
                <a:prstClr val="black"/>
              </a:solidFill>
              <a:latin typeface="Meiryo UI"/>
              <a:ea typeface="Meiryo UI"/>
            </a:endParaRPr>
          </a:p>
        </p:txBody>
      </p:sp>
      <p:sp>
        <p:nvSpPr>
          <p:cNvPr id="42" name="正方形/長方形 41">
            <a:extLst>
              <a:ext uri="{FF2B5EF4-FFF2-40B4-BE49-F238E27FC236}">
                <a16:creationId xmlns:a16="http://schemas.microsoft.com/office/drawing/2014/main" id="{33FA3A90-F3BB-4FE2-A44B-BDC2DE8F0D29}"/>
              </a:ext>
            </a:extLst>
          </p:cNvPr>
          <p:cNvSpPr/>
          <p:nvPr/>
        </p:nvSpPr>
        <p:spPr>
          <a:xfrm>
            <a:off x="465308" y="4259717"/>
            <a:ext cx="237427" cy="798959"/>
          </a:xfrm>
          <a:prstGeom prst="rect">
            <a:avLst/>
          </a:prstGeom>
          <a:solidFill>
            <a:srgbClr val="5B9BD5"/>
          </a:solidFill>
          <a:ln w="12700" cap="flat" cmpd="sng" algn="ctr">
            <a:noFill/>
            <a:prstDash val="solid"/>
            <a:miter lim="800000"/>
          </a:ln>
          <a:effectLst/>
        </p:spPr>
        <p:txBody>
          <a:bodyPr rtlCol="0" anchor="ctr"/>
          <a:lstStyle/>
          <a:p>
            <a:pPr algn="ctr" defTabSz="586496">
              <a:lnSpc>
                <a:spcPct val="130000"/>
              </a:lnSpc>
              <a:defRPr/>
            </a:pPr>
            <a:r>
              <a:rPr lang="en-US" altLang="ja-JP" sz="1155" b="1" kern="0" dirty="0">
                <a:solidFill>
                  <a:schemeClr val="bg1"/>
                </a:solidFill>
                <a:latin typeface="Meiryo UI"/>
                <a:ea typeface="Meiryo UI"/>
              </a:rPr>
              <a:t>3</a:t>
            </a:r>
            <a:endParaRPr lang="ja-JP" altLang="en-US" sz="1155" b="1" kern="0" dirty="0">
              <a:solidFill>
                <a:schemeClr val="bg1"/>
              </a:solidFill>
              <a:latin typeface="Meiryo UI"/>
              <a:ea typeface="Meiryo UI"/>
            </a:endParaRPr>
          </a:p>
        </p:txBody>
      </p:sp>
      <p:sp>
        <p:nvSpPr>
          <p:cNvPr id="43" name="テキスト ボックス 42">
            <a:extLst>
              <a:ext uri="{FF2B5EF4-FFF2-40B4-BE49-F238E27FC236}">
                <a16:creationId xmlns:a16="http://schemas.microsoft.com/office/drawing/2014/main" id="{8D5FE1F4-210D-42FC-A312-5938B9F78BFA}"/>
              </a:ext>
            </a:extLst>
          </p:cNvPr>
          <p:cNvSpPr txBox="1"/>
          <p:nvPr/>
        </p:nvSpPr>
        <p:spPr>
          <a:xfrm>
            <a:off x="1882857" y="4259717"/>
            <a:ext cx="7537938" cy="803297"/>
          </a:xfrm>
          <a:prstGeom prst="rect">
            <a:avLst/>
          </a:prstGeom>
          <a:noFill/>
          <a:ln>
            <a:solidFill>
              <a:srgbClr val="4472C4"/>
            </a:solidFill>
          </a:ln>
        </p:spPr>
        <p:txBody>
          <a:bodyPr wrap="square">
            <a:spAutoFit/>
          </a:bodyPr>
          <a:lstStyle/>
          <a:p>
            <a:pPr marL="183280" indent="-183280" defTabSz="586496">
              <a:buFont typeface="Wingdings" panose="05000000000000000000" pitchFamily="2" charset="2"/>
              <a:buChar char="l"/>
              <a:defRPr/>
            </a:pPr>
            <a:r>
              <a:rPr lang="ja-JP" altLang="en-US" sz="1155" b="1" kern="0" dirty="0">
                <a:solidFill>
                  <a:prstClr val="black"/>
                </a:solidFill>
                <a:latin typeface="Meiryo UI"/>
                <a:ea typeface="Meiryo UI"/>
              </a:rPr>
              <a:t>共同利用運用　・・・　</a:t>
            </a:r>
            <a:r>
              <a:rPr lang="ja-JP" altLang="en-US" sz="1155" b="1" kern="0" dirty="0">
                <a:solidFill>
                  <a:srgbClr val="FF0000"/>
                </a:solidFill>
                <a:latin typeface="Meiryo UI"/>
                <a:ea typeface="Meiryo UI"/>
              </a:rPr>
              <a:t>「責任分界点」・「意思決定方式」・「費用按分」</a:t>
            </a:r>
            <a:r>
              <a:rPr lang="ja-JP" altLang="en-US" sz="1155" kern="0" dirty="0">
                <a:solidFill>
                  <a:prstClr val="black"/>
                </a:solidFill>
                <a:latin typeface="Meiryo UI"/>
                <a:ea typeface="Meiryo UI"/>
              </a:rPr>
              <a:t>などの運用ルールや、</a:t>
            </a:r>
            <a:r>
              <a:rPr lang="ja-JP" altLang="en-US" sz="1155" b="1" kern="0" dirty="0">
                <a:solidFill>
                  <a:srgbClr val="FF0000"/>
                </a:solidFill>
                <a:latin typeface="Meiryo UI"/>
                <a:ea typeface="Meiryo UI"/>
              </a:rPr>
              <a:t>「公平・公正な契約方式（随意契約の手法含む）」、「入退会のルール」 </a:t>
            </a:r>
            <a:r>
              <a:rPr lang="ja-JP" altLang="en-US" sz="1155" kern="0" dirty="0">
                <a:solidFill>
                  <a:prstClr val="black"/>
                </a:solidFill>
                <a:latin typeface="Meiryo UI"/>
                <a:ea typeface="Meiryo UI"/>
              </a:rPr>
              <a:t>などの事項を定める必要あり</a:t>
            </a:r>
            <a:endParaRPr lang="en-US" altLang="ja-JP" sz="1155" kern="0" dirty="0">
              <a:solidFill>
                <a:prstClr val="black"/>
              </a:solidFill>
              <a:latin typeface="Meiryo UI"/>
              <a:ea typeface="Meiryo UI"/>
            </a:endParaRPr>
          </a:p>
          <a:p>
            <a:pPr marL="183280" indent="-183280" defTabSz="586496">
              <a:buFont typeface="Wingdings" panose="05000000000000000000" pitchFamily="2" charset="2"/>
              <a:buChar char="l"/>
              <a:defRPr/>
            </a:pPr>
            <a:endParaRPr lang="ja-JP" altLang="en-US" sz="1155" kern="0" dirty="0">
              <a:solidFill>
                <a:prstClr val="black"/>
              </a:solidFill>
              <a:latin typeface="Meiryo UI"/>
              <a:ea typeface="Meiryo UI"/>
            </a:endParaRPr>
          </a:p>
          <a:p>
            <a:pPr marL="183280" indent="-183280" defTabSz="586496">
              <a:buFont typeface="Wingdings" panose="05000000000000000000" pitchFamily="2" charset="2"/>
              <a:buChar char="l"/>
              <a:defRPr/>
            </a:pPr>
            <a:r>
              <a:rPr lang="ja-JP" altLang="en-US" sz="1155" b="1" kern="0" dirty="0">
                <a:solidFill>
                  <a:prstClr val="black"/>
                </a:solidFill>
                <a:latin typeface="Meiryo UI"/>
                <a:ea typeface="Meiryo UI"/>
              </a:rPr>
              <a:t>相互利用運用　・・・</a:t>
            </a:r>
            <a:r>
              <a:rPr lang="ja-JP" altLang="en-US" sz="1155" b="1" kern="0" dirty="0">
                <a:solidFill>
                  <a:srgbClr val="FF0000"/>
                </a:solidFill>
                <a:latin typeface="Meiryo UI"/>
                <a:ea typeface="Meiryo UI"/>
              </a:rPr>
              <a:t>　</a:t>
            </a:r>
            <a:r>
              <a:rPr lang="ja-JP" altLang="en-US" sz="1155" kern="0" dirty="0">
                <a:solidFill>
                  <a:prstClr val="black"/>
                </a:solidFill>
                <a:latin typeface="Meiryo UI"/>
                <a:ea typeface="Meiryo UI"/>
              </a:rPr>
              <a:t>相互連携先が追加される際には、全国共通的なルール整備が必要</a:t>
            </a:r>
          </a:p>
        </p:txBody>
      </p:sp>
      <p:sp>
        <p:nvSpPr>
          <p:cNvPr id="44" name="正方形/長方形 43">
            <a:extLst>
              <a:ext uri="{FF2B5EF4-FFF2-40B4-BE49-F238E27FC236}">
                <a16:creationId xmlns:a16="http://schemas.microsoft.com/office/drawing/2014/main" id="{C03886AD-E631-41B1-96E9-A9DE69F1DCCA}"/>
              </a:ext>
            </a:extLst>
          </p:cNvPr>
          <p:cNvSpPr/>
          <p:nvPr/>
        </p:nvSpPr>
        <p:spPr>
          <a:xfrm>
            <a:off x="734201" y="5119956"/>
            <a:ext cx="1083688" cy="517245"/>
          </a:xfrm>
          <a:prstGeom prst="rect">
            <a:avLst/>
          </a:prstGeom>
          <a:solidFill>
            <a:srgbClr val="5B9BD5">
              <a:lumMod val="20000"/>
              <a:lumOff val="80000"/>
            </a:srgbClr>
          </a:solidFill>
          <a:ln w="12700" cap="flat" cmpd="sng" algn="ctr">
            <a:noFill/>
            <a:prstDash val="solid"/>
            <a:miter lim="800000"/>
          </a:ln>
          <a:effectLst/>
        </p:spPr>
        <p:txBody>
          <a:bodyPr rtlCol="0" anchor="ctr"/>
          <a:lstStyle/>
          <a:p>
            <a:pPr algn="ctr" defTabSz="586496">
              <a:defRPr/>
            </a:pPr>
            <a:r>
              <a:rPr lang="ja-JP" altLang="en-US" sz="1155" b="1" kern="0" dirty="0">
                <a:solidFill>
                  <a:prstClr val="black"/>
                </a:solidFill>
                <a:latin typeface="Meiryo UI"/>
                <a:ea typeface="Meiryo UI"/>
              </a:rPr>
              <a:t>費用分担</a:t>
            </a:r>
          </a:p>
        </p:txBody>
      </p:sp>
      <p:sp>
        <p:nvSpPr>
          <p:cNvPr id="45" name="正方形/長方形 44">
            <a:extLst>
              <a:ext uri="{FF2B5EF4-FFF2-40B4-BE49-F238E27FC236}">
                <a16:creationId xmlns:a16="http://schemas.microsoft.com/office/drawing/2014/main" id="{6D95C5C8-1E5C-431F-900A-6D8D82A2B1F1}"/>
              </a:ext>
            </a:extLst>
          </p:cNvPr>
          <p:cNvSpPr/>
          <p:nvPr/>
        </p:nvSpPr>
        <p:spPr>
          <a:xfrm>
            <a:off x="465308" y="5119956"/>
            <a:ext cx="237427" cy="517245"/>
          </a:xfrm>
          <a:prstGeom prst="rect">
            <a:avLst/>
          </a:prstGeom>
          <a:solidFill>
            <a:srgbClr val="5B9BD5"/>
          </a:solidFill>
          <a:ln w="12700" cap="flat" cmpd="sng" algn="ctr">
            <a:noFill/>
            <a:prstDash val="solid"/>
            <a:miter lim="800000"/>
          </a:ln>
          <a:effectLst/>
        </p:spPr>
        <p:txBody>
          <a:bodyPr rtlCol="0" anchor="ctr"/>
          <a:lstStyle/>
          <a:p>
            <a:pPr algn="ctr" defTabSz="586496">
              <a:lnSpc>
                <a:spcPct val="130000"/>
              </a:lnSpc>
              <a:defRPr/>
            </a:pPr>
            <a:r>
              <a:rPr lang="en-US" altLang="ja-JP" sz="1155" b="1" kern="0" dirty="0">
                <a:solidFill>
                  <a:schemeClr val="bg1"/>
                </a:solidFill>
                <a:latin typeface="Meiryo UI"/>
                <a:ea typeface="Meiryo UI"/>
              </a:rPr>
              <a:t>4</a:t>
            </a:r>
            <a:endParaRPr lang="ja-JP" altLang="en-US" sz="1155" b="1" kern="0" dirty="0">
              <a:solidFill>
                <a:schemeClr val="bg1"/>
              </a:solidFill>
              <a:latin typeface="Meiryo UI"/>
              <a:ea typeface="Meiryo UI"/>
            </a:endParaRPr>
          </a:p>
        </p:txBody>
      </p:sp>
      <p:sp>
        <p:nvSpPr>
          <p:cNvPr id="46" name="テキスト ボックス 45">
            <a:extLst>
              <a:ext uri="{FF2B5EF4-FFF2-40B4-BE49-F238E27FC236}">
                <a16:creationId xmlns:a16="http://schemas.microsoft.com/office/drawing/2014/main" id="{C28F4AAB-86F8-4D0C-AC50-0B132A32ADCF}"/>
              </a:ext>
            </a:extLst>
          </p:cNvPr>
          <p:cNvSpPr txBox="1"/>
          <p:nvPr/>
        </p:nvSpPr>
        <p:spPr>
          <a:xfrm>
            <a:off x="1882857" y="5119956"/>
            <a:ext cx="7537938" cy="447815"/>
          </a:xfrm>
          <a:prstGeom prst="rect">
            <a:avLst/>
          </a:prstGeom>
          <a:noFill/>
          <a:ln>
            <a:solidFill>
              <a:srgbClr val="4472C4"/>
            </a:solidFill>
          </a:ln>
        </p:spPr>
        <p:txBody>
          <a:bodyPr wrap="square">
            <a:spAutoFit/>
          </a:bodyPr>
          <a:lstStyle/>
          <a:p>
            <a:pPr marL="183280" indent="-183280" defTabSz="586496">
              <a:buFont typeface="Wingdings" panose="05000000000000000000" pitchFamily="2" charset="2"/>
              <a:buChar char="l"/>
              <a:defRPr/>
            </a:pPr>
            <a:r>
              <a:rPr lang="ja-JP" altLang="en-US" sz="1155" b="1" kern="0" dirty="0">
                <a:solidFill>
                  <a:prstClr val="black"/>
                </a:solidFill>
                <a:latin typeface="Meiryo UI"/>
                <a:ea typeface="Meiryo UI"/>
              </a:rPr>
              <a:t>費用分担の基準やルール　・・・　</a:t>
            </a:r>
            <a:r>
              <a:rPr lang="ja-JP" altLang="en-US" sz="1155" kern="0" dirty="0">
                <a:solidFill>
                  <a:prstClr val="black"/>
                </a:solidFill>
                <a:latin typeface="Meiryo UI"/>
                <a:ea typeface="Meiryo UI"/>
              </a:rPr>
              <a:t>議会や財政当局に説明・納得してもらえるような、</a:t>
            </a:r>
            <a:r>
              <a:rPr lang="ja-JP" altLang="en-US" sz="1155" b="1" kern="0" dirty="0">
                <a:solidFill>
                  <a:srgbClr val="FF0000"/>
                </a:solidFill>
                <a:latin typeface="Meiryo UI"/>
                <a:ea typeface="Meiryo UI"/>
              </a:rPr>
              <a:t>利用形態に応じた公平性・納得性の高い按分ルール</a:t>
            </a:r>
            <a:r>
              <a:rPr lang="ja-JP" altLang="en-US" sz="1155" kern="0" dirty="0">
                <a:solidFill>
                  <a:prstClr val="black"/>
                </a:solidFill>
                <a:latin typeface="Meiryo UI"/>
                <a:ea typeface="Meiryo UI"/>
              </a:rPr>
              <a:t>（例：人口割や地域割）を設計する必要</a:t>
            </a:r>
            <a:endParaRPr lang="en-US" altLang="ja-JP" sz="1155" kern="0" dirty="0">
              <a:solidFill>
                <a:prstClr val="black"/>
              </a:solidFill>
              <a:latin typeface="Meiryo UI"/>
              <a:ea typeface="Meiryo UI"/>
            </a:endParaRPr>
          </a:p>
        </p:txBody>
      </p:sp>
      <p:sp>
        <p:nvSpPr>
          <p:cNvPr id="47" name="正方形/長方形 46">
            <a:extLst>
              <a:ext uri="{FF2B5EF4-FFF2-40B4-BE49-F238E27FC236}">
                <a16:creationId xmlns:a16="http://schemas.microsoft.com/office/drawing/2014/main" id="{9BD2BE1D-1BE1-4BB7-95E7-07258EB46EA0}"/>
              </a:ext>
            </a:extLst>
          </p:cNvPr>
          <p:cNvSpPr/>
          <p:nvPr/>
        </p:nvSpPr>
        <p:spPr>
          <a:xfrm>
            <a:off x="734201" y="5698480"/>
            <a:ext cx="1083688" cy="861306"/>
          </a:xfrm>
          <a:prstGeom prst="rect">
            <a:avLst/>
          </a:prstGeom>
          <a:solidFill>
            <a:srgbClr val="5B9BD5">
              <a:lumMod val="20000"/>
              <a:lumOff val="80000"/>
            </a:srgbClr>
          </a:solidFill>
          <a:ln w="12700" cap="flat" cmpd="sng" algn="ctr">
            <a:noFill/>
            <a:prstDash val="solid"/>
            <a:miter lim="800000"/>
          </a:ln>
          <a:effectLst/>
        </p:spPr>
        <p:txBody>
          <a:bodyPr rtlCol="0" anchor="ctr"/>
          <a:lstStyle/>
          <a:p>
            <a:pPr algn="ctr" defTabSz="586496">
              <a:defRPr/>
            </a:pPr>
            <a:r>
              <a:rPr lang="ja-JP" altLang="en-US" sz="1155" b="1" kern="0" dirty="0">
                <a:solidFill>
                  <a:prstClr val="black"/>
                </a:solidFill>
                <a:latin typeface="Meiryo UI"/>
                <a:ea typeface="Meiryo UI"/>
              </a:rPr>
              <a:t>推進体制</a:t>
            </a:r>
          </a:p>
        </p:txBody>
      </p:sp>
      <p:sp>
        <p:nvSpPr>
          <p:cNvPr id="48" name="正方形/長方形 47">
            <a:extLst>
              <a:ext uri="{FF2B5EF4-FFF2-40B4-BE49-F238E27FC236}">
                <a16:creationId xmlns:a16="http://schemas.microsoft.com/office/drawing/2014/main" id="{3F8303A6-EF90-4D86-990B-F9E1D56105DF}"/>
              </a:ext>
            </a:extLst>
          </p:cNvPr>
          <p:cNvSpPr/>
          <p:nvPr/>
        </p:nvSpPr>
        <p:spPr>
          <a:xfrm>
            <a:off x="465308" y="5698480"/>
            <a:ext cx="237427" cy="861306"/>
          </a:xfrm>
          <a:prstGeom prst="rect">
            <a:avLst/>
          </a:prstGeom>
          <a:solidFill>
            <a:srgbClr val="5B9BD5"/>
          </a:solidFill>
          <a:ln w="12700" cap="flat" cmpd="sng" algn="ctr">
            <a:noFill/>
            <a:prstDash val="solid"/>
            <a:miter lim="800000"/>
          </a:ln>
          <a:effectLst/>
        </p:spPr>
        <p:txBody>
          <a:bodyPr rtlCol="0" anchor="ctr"/>
          <a:lstStyle/>
          <a:p>
            <a:pPr algn="ctr" defTabSz="586496">
              <a:lnSpc>
                <a:spcPct val="130000"/>
              </a:lnSpc>
              <a:defRPr/>
            </a:pPr>
            <a:r>
              <a:rPr lang="en-US" altLang="ja-JP" sz="1155" b="1" kern="0" dirty="0">
                <a:solidFill>
                  <a:schemeClr val="bg1"/>
                </a:solidFill>
                <a:latin typeface="Meiryo UI"/>
                <a:ea typeface="Meiryo UI"/>
              </a:rPr>
              <a:t>5</a:t>
            </a:r>
            <a:endParaRPr lang="ja-JP" altLang="en-US" sz="1155" b="1" kern="0" dirty="0">
              <a:solidFill>
                <a:schemeClr val="bg1"/>
              </a:solidFill>
              <a:latin typeface="Meiryo UI"/>
              <a:ea typeface="Meiryo UI"/>
            </a:endParaRPr>
          </a:p>
        </p:txBody>
      </p:sp>
      <p:sp>
        <p:nvSpPr>
          <p:cNvPr id="49" name="テキスト ボックス 48">
            <a:extLst>
              <a:ext uri="{FF2B5EF4-FFF2-40B4-BE49-F238E27FC236}">
                <a16:creationId xmlns:a16="http://schemas.microsoft.com/office/drawing/2014/main" id="{C88C03B1-32CC-420C-A362-9DD18AAB6958}"/>
              </a:ext>
            </a:extLst>
          </p:cNvPr>
          <p:cNvSpPr txBox="1"/>
          <p:nvPr/>
        </p:nvSpPr>
        <p:spPr>
          <a:xfrm>
            <a:off x="1882857" y="5698481"/>
            <a:ext cx="7537938" cy="882229"/>
          </a:xfrm>
          <a:prstGeom prst="rect">
            <a:avLst/>
          </a:prstGeom>
          <a:noFill/>
          <a:ln>
            <a:solidFill>
              <a:srgbClr val="4472C4"/>
            </a:solidFill>
          </a:ln>
        </p:spPr>
        <p:txBody>
          <a:bodyPr wrap="square">
            <a:spAutoFit/>
          </a:bodyPr>
          <a:lstStyle/>
          <a:p>
            <a:pPr marL="183280" indent="-183280" defTabSz="586496">
              <a:buFont typeface="Wingdings" panose="05000000000000000000" pitchFamily="2" charset="2"/>
              <a:buChar char="l"/>
              <a:defRPr/>
            </a:pPr>
            <a:r>
              <a:rPr lang="ja-JP" altLang="en-US" sz="1155" kern="0" dirty="0">
                <a:solidFill>
                  <a:prstClr val="black"/>
                </a:solidFill>
                <a:latin typeface="Meiryo UI"/>
                <a:ea typeface="Meiryo UI"/>
              </a:rPr>
              <a:t>事業運営方針などを決定する枠組みや、責任分界などを定義する枠組みを確保するため、</a:t>
            </a:r>
            <a:r>
              <a:rPr lang="ja-JP" altLang="en-US" sz="1155" b="1" kern="0" dirty="0">
                <a:solidFill>
                  <a:srgbClr val="FF0000"/>
                </a:solidFill>
                <a:latin typeface="Meiryo UI"/>
                <a:ea typeface="Meiryo UI"/>
              </a:rPr>
              <a:t>何等か複数の都道府県が共同で基盤を運営する推進体制が必要</a:t>
            </a:r>
            <a:endParaRPr lang="en-US" altLang="ja-JP" sz="1155" b="1" kern="0" dirty="0">
              <a:solidFill>
                <a:srgbClr val="FF0000"/>
              </a:solidFill>
              <a:latin typeface="Meiryo UI"/>
              <a:ea typeface="Meiryo UI"/>
            </a:endParaRPr>
          </a:p>
          <a:p>
            <a:pPr marL="183280" indent="-183280" defTabSz="586496">
              <a:buFont typeface="Wingdings" panose="05000000000000000000" pitchFamily="2" charset="2"/>
              <a:buChar char="l"/>
              <a:defRPr/>
            </a:pPr>
            <a:endParaRPr lang="en-US" altLang="ja-JP" sz="513" b="1" kern="0" dirty="0">
              <a:solidFill>
                <a:srgbClr val="FF0000"/>
              </a:solidFill>
              <a:latin typeface="Meiryo UI"/>
              <a:ea typeface="Meiryo UI"/>
            </a:endParaRPr>
          </a:p>
          <a:p>
            <a:pPr marL="183280" indent="-183280" defTabSz="586496">
              <a:buFont typeface="Wingdings" panose="05000000000000000000" pitchFamily="2" charset="2"/>
              <a:buChar char="l"/>
              <a:defRPr/>
            </a:pPr>
            <a:r>
              <a:rPr lang="ja-JP" altLang="en-US" sz="1155" kern="0" dirty="0">
                <a:solidFill>
                  <a:prstClr val="black"/>
                </a:solidFill>
                <a:latin typeface="Meiryo UI"/>
                <a:ea typeface="Meiryo UI"/>
              </a:rPr>
              <a:t>共同利用によって生まれるコストメリット、データの標準化や利活用施策、サービスの共同企画・運営等、</a:t>
            </a:r>
            <a:r>
              <a:rPr lang="ja-JP" altLang="en-US" sz="1155" b="1" kern="0" dirty="0">
                <a:solidFill>
                  <a:srgbClr val="FF0000"/>
                </a:solidFill>
                <a:latin typeface="Meiryo UI"/>
                <a:ea typeface="Meiryo UI"/>
              </a:rPr>
              <a:t>共同利用することによるメリットの可視化・共有化が重要</a:t>
            </a:r>
          </a:p>
        </p:txBody>
      </p:sp>
      <p:sp>
        <p:nvSpPr>
          <p:cNvPr id="50" name="右中かっこ 49">
            <a:extLst>
              <a:ext uri="{FF2B5EF4-FFF2-40B4-BE49-F238E27FC236}">
                <a16:creationId xmlns:a16="http://schemas.microsoft.com/office/drawing/2014/main" id="{D9C09C7B-8699-4712-81F6-EC506FD34DDC}"/>
              </a:ext>
            </a:extLst>
          </p:cNvPr>
          <p:cNvSpPr/>
          <p:nvPr/>
        </p:nvSpPr>
        <p:spPr>
          <a:xfrm>
            <a:off x="9469095" y="2376835"/>
            <a:ext cx="100506" cy="1662575"/>
          </a:xfrm>
          <a:prstGeom prst="rightBrace">
            <a:avLst/>
          </a:prstGeom>
          <a:noFill/>
          <a:ln w="28575" cap="flat" cmpd="sng" algn="ctr">
            <a:solidFill>
              <a:srgbClr val="FF0000"/>
            </a:solidFill>
            <a:prstDash val="solid"/>
            <a:miter lim="800000"/>
          </a:ln>
          <a:effectLst/>
        </p:spPr>
        <p:txBody>
          <a:bodyPr rtlCol="0" anchor="ctr"/>
          <a:lstStyle/>
          <a:p>
            <a:pPr algn="ctr" defTabSz="586496">
              <a:defRPr/>
            </a:pPr>
            <a:endParaRPr lang="ja-JP" altLang="en-US" sz="1155" kern="0">
              <a:solidFill>
                <a:prstClr val="black"/>
              </a:solidFill>
              <a:latin typeface="Meiryo UI"/>
              <a:ea typeface="Meiryo UI"/>
            </a:endParaRPr>
          </a:p>
        </p:txBody>
      </p:sp>
      <p:sp>
        <p:nvSpPr>
          <p:cNvPr id="51" name="四角形: 角を丸くする 50">
            <a:extLst>
              <a:ext uri="{FF2B5EF4-FFF2-40B4-BE49-F238E27FC236}">
                <a16:creationId xmlns:a16="http://schemas.microsoft.com/office/drawing/2014/main" id="{99289A51-611A-44E8-A29B-4834E9A71E1C}"/>
              </a:ext>
            </a:extLst>
          </p:cNvPr>
          <p:cNvSpPr/>
          <p:nvPr/>
        </p:nvSpPr>
        <p:spPr>
          <a:xfrm>
            <a:off x="9639859" y="1309099"/>
            <a:ext cx="1973373" cy="216256"/>
          </a:xfrm>
          <a:prstGeom prst="roundRect">
            <a:avLst>
              <a:gd name="adj" fmla="val 8189"/>
            </a:avLst>
          </a:prstGeom>
          <a:solidFill>
            <a:srgbClr val="ED7D31">
              <a:lumMod val="20000"/>
              <a:lumOff val="80000"/>
            </a:srgbClr>
          </a:solidFill>
          <a:ln w="12700" cap="flat" cmpd="sng" algn="ctr">
            <a:solidFill>
              <a:srgbClr val="FF0000"/>
            </a:solidFill>
            <a:prstDash val="solid"/>
            <a:miter lim="800000"/>
          </a:ln>
          <a:effectLst/>
        </p:spPr>
        <p:txBody>
          <a:bodyPr lIns="0" tIns="0" rIns="0" bIns="0" rtlCol="0" anchor="ctr" anchorCtr="1">
            <a:noAutofit/>
          </a:bodyPr>
          <a:lstStyle/>
          <a:p>
            <a:pPr algn="ctr" defTabSz="586496">
              <a:defRPr/>
            </a:pPr>
            <a:r>
              <a:rPr lang="en-US" altLang="ja-JP" sz="1155" b="1" kern="0" dirty="0">
                <a:solidFill>
                  <a:srgbClr val="FF0000"/>
                </a:solidFill>
                <a:latin typeface="Meiryo UI"/>
                <a:ea typeface="Meiryo UI"/>
              </a:rPr>
              <a:t>R7</a:t>
            </a:r>
            <a:r>
              <a:rPr lang="ja-JP" altLang="en-US" sz="1155" b="1" kern="0" dirty="0">
                <a:solidFill>
                  <a:srgbClr val="FF0000"/>
                </a:solidFill>
                <a:latin typeface="Meiryo UI"/>
                <a:ea typeface="Meiryo UI"/>
              </a:rPr>
              <a:t>年度の検討ポイント</a:t>
            </a:r>
          </a:p>
        </p:txBody>
      </p:sp>
      <p:sp>
        <p:nvSpPr>
          <p:cNvPr id="52" name="テキスト ボックス 51">
            <a:extLst>
              <a:ext uri="{FF2B5EF4-FFF2-40B4-BE49-F238E27FC236}">
                <a16:creationId xmlns:a16="http://schemas.microsoft.com/office/drawing/2014/main" id="{61344AAA-F34E-4277-BAE2-95A45F66861F}"/>
              </a:ext>
            </a:extLst>
          </p:cNvPr>
          <p:cNvSpPr txBox="1"/>
          <p:nvPr/>
        </p:nvSpPr>
        <p:spPr>
          <a:xfrm>
            <a:off x="9550756" y="1654316"/>
            <a:ext cx="2039268" cy="447815"/>
          </a:xfrm>
          <a:prstGeom prst="rect">
            <a:avLst/>
          </a:prstGeom>
          <a:noFill/>
        </p:spPr>
        <p:txBody>
          <a:bodyPr wrap="square" rtlCol="0">
            <a:spAutoFit/>
          </a:bodyPr>
          <a:lstStyle/>
          <a:p>
            <a:pPr defTabSz="586496"/>
            <a:r>
              <a:rPr lang="ja-JP" altLang="en-US" sz="1155" b="1" dirty="0">
                <a:solidFill>
                  <a:srgbClr val="FF0000"/>
                </a:solidFill>
                <a:latin typeface="Meiryo UI"/>
                <a:ea typeface="Meiryo UI"/>
              </a:rPr>
              <a:t>原則として、共同利用を</a:t>
            </a:r>
            <a:endParaRPr lang="en-US" altLang="ja-JP" sz="1155" b="1" dirty="0">
              <a:solidFill>
                <a:srgbClr val="FF0000"/>
              </a:solidFill>
              <a:latin typeface="Meiryo UI"/>
              <a:ea typeface="Meiryo UI"/>
            </a:endParaRPr>
          </a:p>
          <a:p>
            <a:pPr defTabSz="586496"/>
            <a:r>
              <a:rPr lang="ja-JP" altLang="en-US" sz="1155" b="1" dirty="0">
                <a:solidFill>
                  <a:srgbClr val="FF0000"/>
                </a:solidFill>
                <a:latin typeface="Meiryo UI"/>
                <a:ea typeface="Meiryo UI"/>
              </a:rPr>
              <a:t>基本に具体化検討を進める</a:t>
            </a:r>
          </a:p>
        </p:txBody>
      </p:sp>
      <p:sp>
        <p:nvSpPr>
          <p:cNvPr id="53" name="テキスト ボックス 52">
            <a:extLst>
              <a:ext uri="{FF2B5EF4-FFF2-40B4-BE49-F238E27FC236}">
                <a16:creationId xmlns:a16="http://schemas.microsoft.com/office/drawing/2014/main" id="{1875EE8B-241F-4683-A56A-1208D6D4CF6C}"/>
              </a:ext>
            </a:extLst>
          </p:cNvPr>
          <p:cNvSpPr txBox="1"/>
          <p:nvPr/>
        </p:nvSpPr>
        <p:spPr>
          <a:xfrm>
            <a:off x="9691719" y="2644536"/>
            <a:ext cx="2034974" cy="981038"/>
          </a:xfrm>
          <a:prstGeom prst="rect">
            <a:avLst/>
          </a:prstGeom>
          <a:noFill/>
        </p:spPr>
        <p:txBody>
          <a:bodyPr wrap="square" rtlCol="0">
            <a:spAutoFit/>
          </a:bodyPr>
          <a:lstStyle/>
          <a:p>
            <a:pPr defTabSz="586496"/>
            <a:r>
              <a:rPr lang="en-US" altLang="ja-JP" sz="1155" b="1" u="sng" dirty="0">
                <a:solidFill>
                  <a:srgbClr val="FF0000"/>
                </a:solidFill>
                <a:latin typeface="Meiryo UI"/>
                <a:ea typeface="Meiryo UI"/>
              </a:rPr>
              <a:t>【</a:t>
            </a:r>
            <a:r>
              <a:rPr lang="ja-JP" altLang="en-US" sz="1155" b="1" u="sng" dirty="0">
                <a:solidFill>
                  <a:srgbClr val="FF0000"/>
                </a:solidFill>
                <a:latin typeface="Meiryo UI"/>
                <a:ea typeface="Meiryo UI"/>
              </a:rPr>
              <a:t>サービス・システムの選択</a:t>
            </a:r>
            <a:r>
              <a:rPr lang="en-US" altLang="ja-JP" sz="1155" b="1" u="sng" dirty="0">
                <a:solidFill>
                  <a:srgbClr val="FF0000"/>
                </a:solidFill>
                <a:latin typeface="Meiryo UI"/>
                <a:ea typeface="Meiryo UI"/>
              </a:rPr>
              <a:t>】</a:t>
            </a:r>
          </a:p>
          <a:p>
            <a:pPr defTabSz="586496"/>
            <a:endParaRPr lang="en-US" altLang="ja-JP" sz="1155" b="1" u="sng" dirty="0">
              <a:solidFill>
                <a:srgbClr val="FF0000"/>
              </a:solidFill>
              <a:latin typeface="Meiryo UI"/>
              <a:ea typeface="Meiryo UI"/>
            </a:endParaRPr>
          </a:p>
          <a:p>
            <a:pPr defTabSz="586496"/>
            <a:r>
              <a:rPr lang="ja-JP" altLang="en-US" sz="1155" b="1" dirty="0">
                <a:solidFill>
                  <a:prstClr val="black"/>
                </a:solidFill>
                <a:latin typeface="Meiryo UI"/>
                <a:ea typeface="Meiryo UI"/>
              </a:rPr>
              <a:t>各団体における選択に応じた、共同利用の形態やメリット・デメリットの深堀りが必要</a:t>
            </a:r>
          </a:p>
        </p:txBody>
      </p:sp>
      <p:sp>
        <p:nvSpPr>
          <p:cNvPr id="54" name="右中かっこ 53">
            <a:extLst>
              <a:ext uri="{FF2B5EF4-FFF2-40B4-BE49-F238E27FC236}">
                <a16:creationId xmlns:a16="http://schemas.microsoft.com/office/drawing/2014/main" id="{38AEC3DF-CCD7-4C15-9B33-B3668440A121}"/>
              </a:ext>
            </a:extLst>
          </p:cNvPr>
          <p:cNvSpPr/>
          <p:nvPr/>
        </p:nvSpPr>
        <p:spPr>
          <a:xfrm>
            <a:off x="9471674" y="4239192"/>
            <a:ext cx="100506" cy="2333273"/>
          </a:xfrm>
          <a:prstGeom prst="rightBrace">
            <a:avLst/>
          </a:prstGeom>
          <a:noFill/>
          <a:ln w="28575" cap="flat" cmpd="sng" algn="ctr">
            <a:solidFill>
              <a:srgbClr val="FF0000"/>
            </a:solidFill>
            <a:prstDash val="solid"/>
            <a:miter lim="800000"/>
          </a:ln>
          <a:effectLst/>
        </p:spPr>
        <p:txBody>
          <a:bodyPr rtlCol="0" anchor="ctr"/>
          <a:lstStyle/>
          <a:p>
            <a:pPr algn="ctr" defTabSz="586496">
              <a:defRPr/>
            </a:pPr>
            <a:endParaRPr lang="ja-JP" altLang="en-US" sz="1155" kern="0">
              <a:solidFill>
                <a:prstClr val="black"/>
              </a:solidFill>
              <a:latin typeface="Meiryo UI"/>
              <a:ea typeface="Meiryo UI"/>
            </a:endParaRPr>
          </a:p>
        </p:txBody>
      </p:sp>
      <p:sp>
        <p:nvSpPr>
          <p:cNvPr id="55" name="テキスト ボックス 54">
            <a:extLst>
              <a:ext uri="{FF2B5EF4-FFF2-40B4-BE49-F238E27FC236}">
                <a16:creationId xmlns:a16="http://schemas.microsoft.com/office/drawing/2014/main" id="{838C9C6C-73CD-4A6D-82C7-8229A47E891C}"/>
              </a:ext>
            </a:extLst>
          </p:cNvPr>
          <p:cNvSpPr txBox="1"/>
          <p:nvPr/>
        </p:nvSpPr>
        <p:spPr>
          <a:xfrm>
            <a:off x="9691719" y="4885634"/>
            <a:ext cx="2034974" cy="1158779"/>
          </a:xfrm>
          <a:prstGeom prst="rect">
            <a:avLst/>
          </a:prstGeom>
          <a:noFill/>
        </p:spPr>
        <p:txBody>
          <a:bodyPr wrap="square" rtlCol="0">
            <a:spAutoFit/>
          </a:bodyPr>
          <a:lstStyle/>
          <a:p>
            <a:pPr defTabSz="586496"/>
            <a:r>
              <a:rPr lang="en-US" altLang="ja-JP" sz="1155" b="1" u="sng" dirty="0">
                <a:solidFill>
                  <a:srgbClr val="FF0000"/>
                </a:solidFill>
                <a:latin typeface="Meiryo UI"/>
                <a:ea typeface="Meiryo UI"/>
              </a:rPr>
              <a:t>【</a:t>
            </a:r>
            <a:r>
              <a:rPr lang="ja-JP" altLang="en-US" sz="1155" b="1" u="sng" dirty="0">
                <a:solidFill>
                  <a:srgbClr val="FF0000"/>
                </a:solidFill>
                <a:latin typeface="Meiryo UI"/>
                <a:ea typeface="Meiryo UI"/>
              </a:rPr>
              <a:t>ガバナンス・運用の決定</a:t>
            </a:r>
            <a:r>
              <a:rPr lang="en-US" altLang="ja-JP" sz="1155" b="1" u="sng" dirty="0">
                <a:solidFill>
                  <a:srgbClr val="FF0000"/>
                </a:solidFill>
                <a:latin typeface="Meiryo UI"/>
                <a:ea typeface="Meiryo UI"/>
              </a:rPr>
              <a:t>】</a:t>
            </a:r>
          </a:p>
          <a:p>
            <a:pPr defTabSz="586496"/>
            <a:endParaRPr lang="en-US" altLang="ja-JP" sz="1155" b="1" u="sng" dirty="0">
              <a:solidFill>
                <a:srgbClr val="FF0000"/>
              </a:solidFill>
              <a:latin typeface="Meiryo UI"/>
              <a:ea typeface="Meiryo UI"/>
            </a:endParaRPr>
          </a:p>
          <a:p>
            <a:pPr defTabSz="586496"/>
            <a:r>
              <a:rPr lang="ja-JP" altLang="en-US" sz="1155" b="1" dirty="0">
                <a:solidFill>
                  <a:prstClr val="black"/>
                </a:solidFill>
                <a:latin typeface="Meiryo UI"/>
                <a:ea typeface="Meiryo UI"/>
              </a:rPr>
              <a:t>共同利用の際に必ず決めなければならないルールや運用スキームについて、年度内の決定が必要</a:t>
            </a:r>
          </a:p>
        </p:txBody>
      </p:sp>
      <p:sp>
        <p:nvSpPr>
          <p:cNvPr id="29" name="テキスト ボックス 28">
            <a:extLst>
              <a:ext uri="{FF2B5EF4-FFF2-40B4-BE49-F238E27FC236}">
                <a16:creationId xmlns:a16="http://schemas.microsoft.com/office/drawing/2014/main" id="{720C310D-078E-4DC2-8636-60CE0D2F51B9}"/>
              </a:ext>
            </a:extLst>
          </p:cNvPr>
          <p:cNvSpPr txBox="1"/>
          <p:nvPr/>
        </p:nvSpPr>
        <p:spPr>
          <a:xfrm>
            <a:off x="575034" y="593658"/>
            <a:ext cx="11085923"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b="1" dirty="0"/>
              <a:t>自治体データ連携基盤共用化研究会では、延べ８回の会議を開催して、共用化の概念整理や、サービス・システム・ガバナンスにおけるそれぞれの実務課題を棚卸し。引き続き調査研究を進めることとしている。</a:t>
            </a:r>
            <a:endParaRPr kumimoji="1" lang="en-US" altLang="ja-JP" sz="1600" b="1" dirty="0"/>
          </a:p>
        </p:txBody>
      </p:sp>
      <p:sp>
        <p:nvSpPr>
          <p:cNvPr id="30" name="スライド番号プレースホルダー 16">
            <a:extLst>
              <a:ext uri="{FF2B5EF4-FFF2-40B4-BE49-F238E27FC236}">
                <a16:creationId xmlns:a16="http://schemas.microsoft.com/office/drawing/2014/main" id="{05202B60-A72F-4F1A-83FA-0CB646CF267A}"/>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13</a:t>
            </a:fld>
            <a:endParaRPr kumimoji="1" lang="ja-JP" altLang="en-US" sz="1600">
              <a:solidFill>
                <a:schemeClr val="tx1"/>
              </a:solidFill>
            </a:endParaRPr>
          </a:p>
        </p:txBody>
      </p:sp>
      <p:sp>
        <p:nvSpPr>
          <p:cNvPr id="31" name="テキスト ボックス 30">
            <a:extLst>
              <a:ext uri="{FF2B5EF4-FFF2-40B4-BE49-F238E27FC236}">
                <a16:creationId xmlns:a16="http://schemas.microsoft.com/office/drawing/2014/main" id="{6F5A0EF6-591F-449B-BF16-84F8A77157FD}"/>
              </a:ext>
            </a:extLst>
          </p:cNvPr>
          <p:cNvSpPr txBox="1"/>
          <p:nvPr/>
        </p:nvSpPr>
        <p:spPr>
          <a:xfrm>
            <a:off x="76609" y="43347"/>
            <a:ext cx="6548588" cy="400110"/>
          </a:xfrm>
          <a:prstGeom prst="rect">
            <a:avLst/>
          </a:prstGeom>
          <a:noFill/>
        </p:spPr>
        <p:txBody>
          <a:bodyPr wrap="none" rtlCol="0">
            <a:spAutoFit/>
          </a:bodyPr>
          <a:lstStyle/>
          <a:p>
            <a:r>
              <a:rPr lang="ja-JP" altLang="en-US" sz="2000" b="1" dirty="0"/>
              <a:t>３</a:t>
            </a:r>
            <a:r>
              <a:rPr kumimoji="1" lang="ja-JP" altLang="en-US" sz="2000" b="1" dirty="0"/>
              <a:t>）自治体データ連携基盤共用化研究会における検討状況</a:t>
            </a:r>
          </a:p>
        </p:txBody>
      </p:sp>
      <p:cxnSp>
        <p:nvCxnSpPr>
          <p:cNvPr id="56" name="直線コネクタ 55">
            <a:extLst>
              <a:ext uri="{FF2B5EF4-FFF2-40B4-BE49-F238E27FC236}">
                <a16:creationId xmlns:a16="http://schemas.microsoft.com/office/drawing/2014/main" id="{1302B158-30D8-43BB-9A2D-23C510832E32}"/>
              </a:ext>
            </a:extLst>
          </p:cNvPr>
          <p:cNvCxnSpPr/>
          <p:nvPr/>
        </p:nvCxnSpPr>
        <p:spPr>
          <a:xfrm>
            <a:off x="0" y="479844"/>
            <a:ext cx="120668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010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63503D19-FAB6-42A8-8675-CD74F5D0F095}"/>
              </a:ext>
            </a:extLst>
          </p:cNvPr>
          <p:cNvSpPr txBox="1"/>
          <p:nvPr/>
        </p:nvSpPr>
        <p:spPr>
          <a:xfrm>
            <a:off x="136434" y="2828073"/>
            <a:ext cx="9072000" cy="338554"/>
          </a:xfrm>
          <a:prstGeom prst="rect">
            <a:avLst/>
          </a:prstGeom>
          <a:noFill/>
          <a:ln>
            <a:solidFill>
              <a:schemeClr val="bg1">
                <a:lumMod val="50000"/>
              </a:schemeClr>
            </a:solidFill>
          </a:ln>
        </p:spPr>
        <p:txBody>
          <a:bodyPr wrap="square">
            <a:spAutoFit/>
          </a:bodyPr>
          <a:lstStyle/>
          <a:p>
            <a:r>
              <a:rPr lang="ja-JP" altLang="en-US" sz="1600" b="1" dirty="0"/>
              <a:t>２．共同利用による </a:t>
            </a:r>
            <a:r>
              <a:rPr lang="en-US" altLang="ja-JP" sz="1600" b="1" dirty="0"/>
              <a:t>『</a:t>
            </a:r>
            <a:r>
              <a:rPr lang="ja-JP" altLang="en-US" sz="1600" b="1" dirty="0"/>
              <a:t>マーケットの拡大</a:t>
            </a:r>
            <a:r>
              <a:rPr lang="en-US" altLang="ja-JP" sz="1600" b="1" dirty="0"/>
              <a:t>』</a:t>
            </a:r>
            <a:r>
              <a:rPr lang="ja-JP" altLang="en-US" sz="1600" b="1" dirty="0"/>
              <a:t>　➡　</a:t>
            </a:r>
            <a:r>
              <a:rPr lang="ja-JP" altLang="en-US" sz="1600" b="1" u="sng" dirty="0">
                <a:solidFill>
                  <a:srgbClr val="FF0000"/>
                </a:solidFill>
              </a:rPr>
              <a:t>基盤の魅力が高まり、データの標準化が進む</a:t>
            </a:r>
          </a:p>
        </p:txBody>
      </p:sp>
      <p:sp>
        <p:nvSpPr>
          <p:cNvPr id="5" name="テキスト ボックス 4">
            <a:extLst>
              <a:ext uri="{FF2B5EF4-FFF2-40B4-BE49-F238E27FC236}">
                <a16:creationId xmlns:a16="http://schemas.microsoft.com/office/drawing/2014/main" id="{3CD211A1-373E-45EF-9DA0-980C97670A82}"/>
              </a:ext>
            </a:extLst>
          </p:cNvPr>
          <p:cNvSpPr txBox="1"/>
          <p:nvPr/>
        </p:nvSpPr>
        <p:spPr>
          <a:xfrm>
            <a:off x="161046" y="648442"/>
            <a:ext cx="9072000" cy="338554"/>
          </a:xfrm>
          <a:prstGeom prst="rect">
            <a:avLst/>
          </a:prstGeom>
          <a:noFill/>
          <a:ln>
            <a:solidFill>
              <a:schemeClr val="bg1">
                <a:lumMod val="50000"/>
              </a:schemeClr>
            </a:solidFill>
          </a:ln>
        </p:spPr>
        <p:txBody>
          <a:bodyPr wrap="square">
            <a:spAutoFit/>
          </a:bodyPr>
          <a:lstStyle/>
          <a:p>
            <a:r>
              <a:rPr lang="ja-JP" altLang="en-US" sz="1600" b="1" dirty="0"/>
              <a:t>１．共同利用による </a:t>
            </a:r>
            <a:r>
              <a:rPr lang="en-US" altLang="ja-JP" sz="1600" b="1" dirty="0"/>
              <a:t>『</a:t>
            </a:r>
            <a:r>
              <a:rPr lang="ja-JP" altLang="en-US" sz="1600" b="1" dirty="0"/>
              <a:t>割り勘効果</a:t>
            </a:r>
            <a:r>
              <a:rPr lang="en-US" altLang="ja-JP" sz="1600" b="1" dirty="0"/>
              <a:t>』</a:t>
            </a:r>
            <a:r>
              <a:rPr lang="ja-JP" altLang="en-US" sz="1600" b="1" dirty="0"/>
              <a:t>　➡　</a:t>
            </a:r>
            <a:r>
              <a:rPr lang="ja-JP" altLang="en-US" sz="1600" b="1" u="sng" dirty="0">
                <a:solidFill>
                  <a:srgbClr val="FF0000"/>
                </a:solidFill>
              </a:rPr>
              <a:t>ランニングコストと運用負担が軽減</a:t>
            </a:r>
          </a:p>
        </p:txBody>
      </p:sp>
      <p:sp>
        <p:nvSpPr>
          <p:cNvPr id="6" name="テキスト ボックス 5">
            <a:extLst>
              <a:ext uri="{FF2B5EF4-FFF2-40B4-BE49-F238E27FC236}">
                <a16:creationId xmlns:a16="http://schemas.microsoft.com/office/drawing/2014/main" id="{0D20D419-ECD3-444B-980B-4294E04C6074}"/>
              </a:ext>
            </a:extLst>
          </p:cNvPr>
          <p:cNvSpPr txBox="1"/>
          <p:nvPr/>
        </p:nvSpPr>
        <p:spPr>
          <a:xfrm>
            <a:off x="140097" y="4872884"/>
            <a:ext cx="9072000" cy="338554"/>
          </a:xfrm>
          <a:prstGeom prst="rect">
            <a:avLst/>
          </a:prstGeom>
          <a:noFill/>
          <a:ln>
            <a:solidFill>
              <a:schemeClr val="bg1">
                <a:lumMod val="50000"/>
              </a:schemeClr>
            </a:solidFill>
          </a:ln>
        </p:spPr>
        <p:txBody>
          <a:bodyPr wrap="square">
            <a:spAutoFit/>
          </a:bodyPr>
          <a:lstStyle/>
          <a:p>
            <a:r>
              <a:rPr lang="ja-JP" altLang="en-US" sz="1600" b="1" dirty="0"/>
              <a:t>３．共同利用による　</a:t>
            </a:r>
            <a:r>
              <a:rPr lang="en-US" altLang="ja-JP" sz="1600" b="1" dirty="0"/>
              <a:t>『</a:t>
            </a:r>
            <a:r>
              <a:rPr lang="ja-JP" altLang="en-US" sz="1600" b="1" dirty="0"/>
              <a:t>安定的な推進体制</a:t>
            </a:r>
            <a:r>
              <a:rPr lang="en-US" altLang="ja-JP" sz="1600" b="1" dirty="0"/>
              <a:t>』</a:t>
            </a:r>
            <a:r>
              <a:rPr lang="ja-JP" altLang="en-US" sz="1600" b="1" dirty="0"/>
              <a:t>　➡　</a:t>
            </a:r>
            <a:r>
              <a:rPr lang="ja-JP" altLang="en-US" sz="1600" b="1" u="sng" dirty="0">
                <a:solidFill>
                  <a:srgbClr val="FF0000"/>
                </a:solidFill>
              </a:rPr>
              <a:t>人材や知見の集積による推進力の確保</a:t>
            </a:r>
          </a:p>
        </p:txBody>
      </p:sp>
      <p:pic>
        <p:nvPicPr>
          <p:cNvPr id="4" name="図 3">
            <a:extLst>
              <a:ext uri="{FF2B5EF4-FFF2-40B4-BE49-F238E27FC236}">
                <a16:creationId xmlns:a16="http://schemas.microsoft.com/office/drawing/2014/main" id="{A30525C6-5330-418A-B732-F649AE60C6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8905" y="2818788"/>
            <a:ext cx="2464762" cy="2055591"/>
          </a:xfrm>
          <a:prstGeom prst="rect">
            <a:avLst/>
          </a:prstGeom>
        </p:spPr>
      </p:pic>
      <p:sp>
        <p:nvSpPr>
          <p:cNvPr id="7" name="テキスト ボックス 6">
            <a:extLst>
              <a:ext uri="{FF2B5EF4-FFF2-40B4-BE49-F238E27FC236}">
                <a16:creationId xmlns:a16="http://schemas.microsoft.com/office/drawing/2014/main" id="{6B446C0E-9CF6-4797-BE25-6793E0055354}"/>
              </a:ext>
            </a:extLst>
          </p:cNvPr>
          <p:cNvSpPr txBox="1"/>
          <p:nvPr/>
        </p:nvSpPr>
        <p:spPr>
          <a:xfrm>
            <a:off x="10286360" y="4426786"/>
            <a:ext cx="1784463" cy="400110"/>
          </a:xfrm>
          <a:prstGeom prst="rect">
            <a:avLst/>
          </a:prstGeom>
          <a:noFill/>
        </p:spPr>
        <p:txBody>
          <a:bodyPr wrap="none" rtlCol="0">
            <a:spAutoFit/>
          </a:bodyPr>
          <a:lstStyle/>
          <a:p>
            <a:r>
              <a:rPr lang="en-US" altLang="ja-JP" sz="1000" dirty="0"/>
              <a:t>※</a:t>
            </a:r>
            <a:r>
              <a:rPr lang="ja-JP" altLang="en-US" sz="1000" dirty="0"/>
              <a:t>　</a:t>
            </a:r>
            <a:r>
              <a:rPr kumimoji="1" lang="ja-JP" altLang="en-US" sz="1000" dirty="0"/>
              <a:t>自治体データ連携基盤</a:t>
            </a:r>
            <a:endParaRPr kumimoji="1" lang="en-US" altLang="ja-JP" sz="1000" dirty="0"/>
          </a:p>
          <a:p>
            <a:r>
              <a:rPr lang="ja-JP" altLang="en-US" sz="1000" dirty="0"/>
              <a:t>　　 </a:t>
            </a:r>
            <a:r>
              <a:rPr kumimoji="1" lang="ja-JP" altLang="en-US" sz="1000" dirty="0"/>
              <a:t>共用化研究会の参加団体</a:t>
            </a:r>
          </a:p>
        </p:txBody>
      </p:sp>
      <p:sp>
        <p:nvSpPr>
          <p:cNvPr id="8" name="テキスト ボックス 7">
            <a:extLst>
              <a:ext uri="{FF2B5EF4-FFF2-40B4-BE49-F238E27FC236}">
                <a16:creationId xmlns:a16="http://schemas.microsoft.com/office/drawing/2014/main" id="{FC28847C-7B56-4B9A-B9EA-08F2621CD018}"/>
              </a:ext>
            </a:extLst>
          </p:cNvPr>
          <p:cNvSpPr txBox="1"/>
          <p:nvPr/>
        </p:nvSpPr>
        <p:spPr>
          <a:xfrm>
            <a:off x="136434" y="3308862"/>
            <a:ext cx="5433917" cy="133113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a:t>データ連携基盤上で様々なサービスを展開していくためには、自治体のリソース（財源と人材）だけでは難しく、公民連携が前提となる。</a:t>
            </a:r>
            <a:endParaRPr kumimoji="1" lang="en-US" altLang="ja-JP" sz="1400" dirty="0"/>
          </a:p>
          <a:p>
            <a:pPr marL="285750" indent="-285750">
              <a:buFont typeface="Wingdings" panose="05000000000000000000" pitchFamily="2" charset="2"/>
              <a:buChar char="Ø"/>
            </a:pPr>
            <a:endParaRPr lang="en-US" altLang="ja-JP" sz="1050" dirty="0"/>
          </a:p>
          <a:p>
            <a:pPr marL="285750" indent="-285750">
              <a:buFont typeface="Wingdings" panose="05000000000000000000" pitchFamily="2" charset="2"/>
              <a:buChar char="Ø"/>
            </a:pPr>
            <a:r>
              <a:rPr lang="ja-JP" altLang="en-US" sz="1400" dirty="0"/>
              <a:t>民間の投資を促しつつ、ビジネスモデルとして成立するスキームを作っていくことが重要であり、そのためには民間事業者にとって魅力的なデータ連携基盤であり続けなければならない。　</a:t>
            </a:r>
            <a:endParaRPr lang="en-US" altLang="ja-JP" sz="1400" dirty="0"/>
          </a:p>
        </p:txBody>
      </p:sp>
      <p:sp>
        <p:nvSpPr>
          <p:cNvPr id="12" name="二等辺三角形 11">
            <a:extLst>
              <a:ext uri="{FF2B5EF4-FFF2-40B4-BE49-F238E27FC236}">
                <a16:creationId xmlns:a16="http://schemas.microsoft.com/office/drawing/2014/main" id="{6000C5D4-61DE-4B7F-AFD2-BCF4A0CC8ACF}"/>
              </a:ext>
            </a:extLst>
          </p:cNvPr>
          <p:cNvSpPr/>
          <p:nvPr/>
        </p:nvSpPr>
        <p:spPr>
          <a:xfrm rot="5400000">
            <a:off x="5196039" y="3920186"/>
            <a:ext cx="1084217" cy="2753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D4002B1-805D-4472-B929-52F58D60D92F}"/>
              </a:ext>
            </a:extLst>
          </p:cNvPr>
          <p:cNvSpPr txBox="1"/>
          <p:nvPr/>
        </p:nvSpPr>
        <p:spPr>
          <a:xfrm>
            <a:off x="161046" y="1096669"/>
            <a:ext cx="5433917" cy="1546577"/>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a:t>サービス価値を出すことができるデータ連携基盤には、一定の機能が備わっていることが必要であるが、価値の高いデータ連携基盤のコストは必ずしも安くない（「安かろう悪かろう」では持たないほうが</a:t>
            </a:r>
            <a:r>
              <a:rPr lang="ja-JP" altLang="en-US" sz="1400" dirty="0"/>
              <a:t>良い</a:t>
            </a:r>
            <a:r>
              <a:rPr kumimoji="1" lang="ja-JP" altLang="en-US" sz="1400" dirty="0"/>
              <a:t>）</a:t>
            </a:r>
            <a:endParaRPr kumimoji="1" lang="en-US" altLang="ja-JP" sz="1400" dirty="0"/>
          </a:p>
          <a:p>
            <a:pPr marL="285750" indent="-285750">
              <a:buFont typeface="Wingdings" panose="05000000000000000000" pitchFamily="2" charset="2"/>
              <a:buChar char="Ø"/>
            </a:pPr>
            <a:endParaRPr lang="en-US" altLang="ja-JP" sz="1050" dirty="0"/>
          </a:p>
          <a:p>
            <a:pPr marL="285750" indent="-285750">
              <a:buFont typeface="Wingdings" panose="05000000000000000000" pitchFamily="2" charset="2"/>
              <a:buChar char="Ø"/>
            </a:pPr>
            <a:r>
              <a:rPr lang="ja-JP" altLang="en-US" sz="1400" dirty="0"/>
              <a:t>一方で、いち地方公共団体が、一定以上の機能を持つデータ連携基盤を公費で持ち続けるのは負担が大きく、データ連携基盤上のサービスや、データの収集・整備にもコストがかかってくる。</a:t>
            </a:r>
            <a:endParaRPr lang="en-US" altLang="ja-JP" sz="1400" dirty="0"/>
          </a:p>
        </p:txBody>
      </p:sp>
      <p:sp>
        <p:nvSpPr>
          <p:cNvPr id="15" name="テキスト ボックス 14">
            <a:extLst>
              <a:ext uri="{FF2B5EF4-FFF2-40B4-BE49-F238E27FC236}">
                <a16:creationId xmlns:a16="http://schemas.microsoft.com/office/drawing/2014/main" id="{41B3C509-2BEC-412F-89C1-FCC63253F7C2}"/>
              </a:ext>
            </a:extLst>
          </p:cNvPr>
          <p:cNvSpPr txBox="1"/>
          <p:nvPr/>
        </p:nvSpPr>
        <p:spPr>
          <a:xfrm>
            <a:off x="6007274" y="1166790"/>
            <a:ext cx="3016577" cy="1464231"/>
          </a:xfrm>
          <a:prstGeom prst="roundRect">
            <a:avLst>
              <a:gd name="adj" fmla="val 13828"/>
            </a:avLst>
          </a:prstGeom>
          <a:solidFill>
            <a:schemeClr val="accent4">
              <a:lumMod val="20000"/>
              <a:lumOff val="80000"/>
            </a:schemeClr>
          </a:solidFill>
        </p:spPr>
        <p:txBody>
          <a:bodyPr wrap="square">
            <a:spAutoFit/>
          </a:bodyPr>
          <a:lstStyle/>
          <a:p>
            <a:r>
              <a:rPr lang="ja-JP" altLang="en-US" sz="1600" b="1" dirty="0"/>
              <a:t>一定以上の品質を担保しつつ、運用負担も含めたかかるコストを賄うためには、共同利用による「負担の共有（割り勘効果）」が有効</a:t>
            </a:r>
            <a:endParaRPr lang="en-US" altLang="ja-JP" sz="1600" b="1" dirty="0"/>
          </a:p>
        </p:txBody>
      </p:sp>
      <p:sp>
        <p:nvSpPr>
          <p:cNvPr id="16" name="二等辺三角形 15">
            <a:extLst>
              <a:ext uri="{FF2B5EF4-FFF2-40B4-BE49-F238E27FC236}">
                <a16:creationId xmlns:a16="http://schemas.microsoft.com/office/drawing/2014/main" id="{ACE5EDB8-EAB4-4096-A3C1-44635FD35E2D}"/>
              </a:ext>
            </a:extLst>
          </p:cNvPr>
          <p:cNvSpPr/>
          <p:nvPr/>
        </p:nvSpPr>
        <p:spPr>
          <a:xfrm rot="5400000">
            <a:off x="5220651" y="1761480"/>
            <a:ext cx="1084217" cy="2753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7618998-2984-472E-A30F-2F95CAACF0CD}"/>
              </a:ext>
            </a:extLst>
          </p:cNvPr>
          <p:cNvSpPr txBox="1"/>
          <p:nvPr/>
        </p:nvSpPr>
        <p:spPr>
          <a:xfrm>
            <a:off x="9500914" y="3133742"/>
            <a:ext cx="1502228" cy="430887"/>
          </a:xfrm>
          <a:prstGeom prst="rect">
            <a:avLst/>
          </a:prstGeom>
          <a:noFill/>
        </p:spPr>
        <p:txBody>
          <a:bodyPr wrap="square" rtlCol="0">
            <a:spAutoFit/>
          </a:bodyPr>
          <a:lstStyle/>
          <a:p>
            <a:r>
              <a:rPr kumimoji="1" lang="ja-JP" altLang="en-US" sz="1100" dirty="0">
                <a:solidFill>
                  <a:srgbClr val="FF0000"/>
                </a:solidFill>
              </a:rPr>
              <a:t>マーケット拡大に対する民間の関心は高い</a:t>
            </a:r>
          </a:p>
        </p:txBody>
      </p:sp>
      <p:sp>
        <p:nvSpPr>
          <p:cNvPr id="19" name="テキスト ボックス 18">
            <a:extLst>
              <a:ext uri="{FF2B5EF4-FFF2-40B4-BE49-F238E27FC236}">
                <a16:creationId xmlns:a16="http://schemas.microsoft.com/office/drawing/2014/main" id="{E57227C6-498C-45C5-9429-F92C5AC641C8}"/>
              </a:ext>
            </a:extLst>
          </p:cNvPr>
          <p:cNvSpPr txBox="1"/>
          <p:nvPr/>
        </p:nvSpPr>
        <p:spPr>
          <a:xfrm>
            <a:off x="136434" y="5254496"/>
            <a:ext cx="5433917" cy="133113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a:t>社会課題が多様化する一方で、人口減少・人材不足のなかで自治体における政策立案やサービス構築のリソースは必ずしも十分でない</a:t>
            </a:r>
            <a:endParaRPr kumimoji="1" lang="en-US" altLang="ja-JP" sz="1400" dirty="0"/>
          </a:p>
          <a:p>
            <a:pPr marL="285750" indent="-285750">
              <a:buFont typeface="Wingdings" panose="05000000000000000000" pitchFamily="2" charset="2"/>
              <a:buChar char="Ø"/>
            </a:pPr>
            <a:endParaRPr lang="en-US" altLang="ja-JP" sz="1050" dirty="0"/>
          </a:p>
          <a:p>
            <a:pPr marL="285750" indent="-285750">
              <a:buFont typeface="Wingdings" panose="05000000000000000000" pitchFamily="2" charset="2"/>
              <a:buChar char="Ø"/>
            </a:pPr>
            <a:r>
              <a:rPr lang="ja-JP" altLang="en-US" sz="1400" dirty="0"/>
              <a:t>リソース不足を補いながら、質の高いサービスを維持・向上していくためには、デジタル技術や有用なデータの活用が不可避であり、それを実現するための安定的な推進体制が必要</a:t>
            </a:r>
            <a:endParaRPr lang="en-US" altLang="ja-JP" sz="1400" dirty="0"/>
          </a:p>
        </p:txBody>
      </p:sp>
      <p:sp>
        <p:nvSpPr>
          <p:cNvPr id="21" name="二等辺三角形 20">
            <a:extLst>
              <a:ext uri="{FF2B5EF4-FFF2-40B4-BE49-F238E27FC236}">
                <a16:creationId xmlns:a16="http://schemas.microsoft.com/office/drawing/2014/main" id="{3DD48880-2C60-41D8-A4C4-3868971A758D}"/>
              </a:ext>
            </a:extLst>
          </p:cNvPr>
          <p:cNvSpPr/>
          <p:nvPr/>
        </p:nvSpPr>
        <p:spPr>
          <a:xfrm rot="5400000">
            <a:off x="5196039" y="5932754"/>
            <a:ext cx="1084217" cy="2753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柱 21">
            <a:extLst>
              <a:ext uri="{FF2B5EF4-FFF2-40B4-BE49-F238E27FC236}">
                <a16:creationId xmlns:a16="http://schemas.microsoft.com/office/drawing/2014/main" id="{50340C79-DA03-4AA2-92F4-906B8079C8CB}"/>
              </a:ext>
            </a:extLst>
          </p:cNvPr>
          <p:cNvSpPr/>
          <p:nvPr/>
        </p:nvSpPr>
        <p:spPr>
          <a:xfrm>
            <a:off x="9399500" y="1996431"/>
            <a:ext cx="1132351" cy="288000"/>
          </a:xfrm>
          <a:prstGeom prst="can">
            <a:avLst>
              <a:gd name="adj" fmla="val 29292"/>
            </a:avLst>
          </a:prstGeom>
          <a:solidFill>
            <a:schemeClr val="accent5">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rPr>
              <a:t>多様なデータ</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81609456-AA90-491A-993B-B755BD761124}"/>
              </a:ext>
            </a:extLst>
          </p:cNvPr>
          <p:cNvSpPr/>
          <p:nvPr/>
        </p:nvSpPr>
        <p:spPr>
          <a:xfrm>
            <a:off x="9412428" y="1613277"/>
            <a:ext cx="1132486" cy="288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データ連携基盤</a:t>
            </a:r>
            <a:endParaRPr lang="en-US" altLang="ja-JP" sz="1100" b="1" dirty="0">
              <a:solidFill>
                <a:schemeClr val="tx1"/>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209E5634-B040-4A88-AA07-EFA4C1D29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5547" y="1135727"/>
            <a:ext cx="1179367" cy="384513"/>
          </a:xfrm>
          <a:prstGeom prst="rect">
            <a:avLst/>
          </a:prstGeom>
        </p:spPr>
      </p:pic>
      <p:sp>
        <p:nvSpPr>
          <p:cNvPr id="27" name="右中かっこ 26">
            <a:extLst>
              <a:ext uri="{FF2B5EF4-FFF2-40B4-BE49-F238E27FC236}">
                <a16:creationId xmlns:a16="http://schemas.microsoft.com/office/drawing/2014/main" id="{E3021C46-D558-4ECC-9365-26198D603636}"/>
              </a:ext>
            </a:extLst>
          </p:cNvPr>
          <p:cNvSpPr/>
          <p:nvPr/>
        </p:nvSpPr>
        <p:spPr>
          <a:xfrm>
            <a:off x="10570598" y="911277"/>
            <a:ext cx="144000" cy="1800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BA6C715E-4838-42A5-B807-FE1A0F3897AE}"/>
              </a:ext>
            </a:extLst>
          </p:cNvPr>
          <p:cNvSpPr/>
          <p:nvPr/>
        </p:nvSpPr>
        <p:spPr>
          <a:xfrm>
            <a:off x="9420294" y="2380421"/>
            <a:ext cx="1116000" cy="288000"/>
          </a:xfrm>
          <a:prstGeom prst="rect">
            <a:avLst/>
          </a:prstGeom>
          <a:solidFill>
            <a:schemeClr val="accent4">
              <a:lumMod val="40000"/>
              <a:lumOff val="6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ガバナンス・運用</a:t>
            </a:r>
          </a:p>
        </p:txBody>
      </p:sp>
      <p:sp>
        <p:nvSpPr>
          <p:cNvPr id="29" name="テキスト ボックス 28">
            <a:extLst>
              <a:ext uri="{FF2B5EF4-FFF2-40B4-BE49-F238E27FC236}">
                <a16:creationId xmlns:a16="http://schemas.microsoft.com/office/drawing/2014/main" id="{8E19E0F2-8B64-4422-9763-24541267B2A9}"/>
              </a:ext>
            </a:extLst>
          </p:cNvPr>
          <p:cNvSpPr txBox="1"/>
          <p:nvPr/>
        </p:nvSpPr>
        <p:spPr>
          <a:xfrm>
            <a:off x="9451752" y="905775"/>
            <a:ext cx="1053494" cy="261610"/>
          </a:xfrm>
          <a:prstGeom prst="rect">
            <a:avLst/>
          </a:prstGeom>
          <a:noFill/>
        </p:spPr>
        <p:txBody>
          <a:bodyPr wrap="none" rtlCol="0">
            <a:spAutoFit/>
          </a:bodyPr>
          <a:lstStyle/>
          <a:p>
            <a:r>
              <a:rPr kumimoji="1" lang="ja-JP" altLang="en-US" sz="1050" b="1" dirty="0"/>
              <a:t>多様なサービス</a:t>
            </a:r>
          </a:p>
        </p:txBody>
      </p:sp>
      <p:sp>
        <p:nvSpPr>
          <p:cNvPr id="30" name="テキスト ボックス 29">
            <a:extLst>
              <a:ext uri="{FF2B5EF4-FFF2-40B4-BE49-F238E27FC236}">
                <a16:creationId xmlns:a16="http://schemas.microsoft.com/office/drawing/2014/main" id="{E2117B9D-DF9A-4205-94F7-1E6CED08FB32}"/>
              </a:ext>
            </a:extLst>
          </p:cNvPr>
          <p:cNvSpPr txBox="1"/>
          <p:nvPr/>
        </p:nvSpPr>
        <p:spPr>
          <a:xfrm>
            <a:off x="11213146" y="1345735"/>
            <a:ext cx="908500" cy="884601"/>
          </a:xfrm>
          <a:prstGeom prst="rect">
            <a:avLst/>
          </a:prstGeom>
          <a:noFill/>
        </p:spPr>
        <p:txBody>
          <a:bodyPr wrap="square" rtlCol="0">
            <a:spAutoFit/>
          </a:bodyPr>
          <a:lstStyle/>
          <a:p>
            <a:pPr>
              <a:lnSpc>
                <a:spcPct val="150000"/>
              </a:lnSpc>
            </a:pPr>
            <a:r>
              <a:rPr kumimoji="1" lang="ja-JP" altLang="en-US" sz="1200" dirty="0">
                <a:solidFill>
                  <a:srgbClr val="FF0000"/>
                </a:solidFill>
              </a:rPr>
              <a:t>かかるコストを</a:t>
            </a:r>
            <a:r>
              <a:rPr lang="ja-JP" altLang="en-US" sz="1200" dirty="0">
                <a:solidFill>
                  <a:srgbClr val="FF0000"/>
                </a:solidFill>
              </a:rPr>
              <a:t>共同負担で低減</a:t>
            </a:r>
            <a:endParaRPr kumimoji="1" lang="ja-JP" altLang="en-US" sz="1200" dirty="0">
              <a:solidFill>
                <a:srgbClr val="FF0000"/>
              </a:solidFill>
            </a:endParaRPr>
          </a:p>
        </p:txBody>
      </p:sp>
      <p:pic>
        <p:nvPicPr>
          <p:cNvPr id="32" name="グラフィックス 31" descr="校舎 単色塗りつぶし">
            <a:extLst>
              <a:ext uri="{FF2B5EF4-FFF2-40B4-BE49-F238E27FC236}">
                <a16:creationId xmlns:a16="http://schemas.microsoft.com/office/drawing/2014/main" id="{EC59A159-4FF5-4382-AD12-89BF1643C8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4269" y="5093947"/>
            <a:ext cx="468000" cy="468000"/>
          </a:xfrm>
          <a:prstGeom prst="rect">
            <a:avLst/>
          </a:prstGeom>
        </p:spPr>
      </p:pic>
      <p:sp>
        <p:nvSpPr>
          <p:cNvPr id="33" name="正方形/長方形 32">
            <a:extLst>
              <a:ext uri="{FF2B5EF4-FFF2-40B4-BE49-F238E27FC236}">
                <a16:creationId xmlns:a16="http://schemas.microsoft.com/office/drawing/2014/main" id="{278819B2-2F72-4247-B2AB-ED09582354D1}"/>
              </a:ext>
            </a:extLst>
          </p:cNvPr>
          <p:cNvSpPr/>
          <p:nvPr/>
        </p:nvSpPr>
        <p:spPr>
          <a:xfrm>
            <a:off x="9433600" y="6248395"/>
            <a:ext cx="518669" cy="40151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tx1"/>
                </a:solidFill>
              </a:rPr>
              <a:t>関係者</a:t>
            </a:r>
            <a:endParaRPr kumimoji="1" lang="en-US" altLang="ja-JP" sz="1050" dirty="0">
              <a:solidFill>
                <a:schemeClr val="tx1"/>
              </a:solidFill>
            </a:endParaRPr>
          </a:p>
          <a:p>
            <a:pPr algn="ctr"/>
            <a:r>
              <a:rPr kumimoji="1" lang="ja-JP" altLang="en-US" sz="1050" dirty="0">
                <a:solidFill>
                  <a:schemeClr val="tx1"/>
                </a:solidFill>
              </a:rPr>
              <a:t>調整</a:t>
            </a:r>
          </a:p>
        </p:txBody>
      </p:sp>
      <p:sp>
        <p:nvSpPr>
          <p:cNvPr id="34" name="正方形/長方形 33">
            <a:extLst>
              <a:ext uri="{FF2B5EF4-FFF2-40B4-BE49-F238E27FC236}">
                <a16:creationId xmlns:a16="http://schemas.microsoft.com/office/drawing/2014/main" id="{C453D205-B209-4E60-99B4-B57E7BEAC0ED}"/>
              </a:ext>
            </a:extLst>
          </p:cNvPr>
          <p:cNvSpPr/>
          <p:nvPr/>
        </p:nvSpPr>
        <p:spPr>
          <a:xfrm>
            <a:off x="10047075" y="6248395"/>
            <a:ext cx="518669" cy="40151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tx1"/>
                </a:solidFill>
              </a:rPr>
              <a:t>システム</a:t>
            </a:r>
            <a:endParaRPr kumimoji="1" lang="en-US" altLang="ja-JP" sz="1050" dirty="0">
              <a:solidFill>
                <a:schemeClr val="tx1"/>
              </a:solidFill>
            </a:endParaRPr>
          </a:p>
          <a:p>
            <a:pPr algn="ctr"/>
            <a:r>
              <a:rPr lang="ja-JP" altLang="en-US" sz="1050" dirty="0">
                <a:solidFill>
                  <a:schemeClr val="tx1"/>
                </a:solidFill>
              </a:rPr>
              <a:t>開発</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D0E58626-0275-423C-95BA-D9B06A73CA77}"/>
              </a:ext>
            </a:extLst>
          </p:cNvPr>
          <p:cNvSpPr/>
          <p:nvPr/>
        </p:nvSpPr>
        <p:spPr>
          <a:xfrm>
            <a:off x="10658507" y="6248395"/>
            <a:ext cx="518669" cy="40151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tx1"/>
                </a:solidFill>
              </a:rPr>
              <a:t>サービス</a:t>
            </a:r>
            <a:endParaRPr kumimoji="1" lang="en-US" altLang="ja-JP" sz="1050" dirty="0">
              <a:solidFill>
                <a:schemeClr val="tx1"/>
              </a:solidFill>
            </a:endParaRPr>
          </a:p>
          <a:p>
            <a:pPr algn="ctr"/>
            <a:r>
              <a:rPr lang="ja-JP" altLang="en-US" sz="1050" dirty="0">
                <a:solidFill>
                  <a:schemeClr val="tx1"/>
                </a:solidFill>
              </a:rPr>
              <a:t>構築</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F20A61DB-79F6-4F59-8AD3-80AAFF314410}"/>
              </a:ext>
            </a:extLst>
          </p:cNvPr>
          <p:cNvSpPr/>
          <p:nvPr/>
        </p:nvSpPr>
        <p:spPr>
          <a:xfrm>
            <a:off x="11263275" y="6248395"/>
            <a:ext cx="518669" cy="40151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dirty="0">
                <a:solidFill>
                  <a:schemeClr val="tx1"/>
                </a:solidFill>
              </a:rPr>
              <a:t>運用</a:t>
            </a:r>
            <a:endParaRPr kumimoji="1" lang="en-US" altLang="ja-JP" sz="1050" dirty="0">
              <a:solidFill>
                <a:schemeClr val="tx1"/>
              </a:solidFill>
            </a:endParaRPr>
          </a:p>
          <a:p>
            <a:pPr algn="ctr"/>
            <a:r>
              <a:rPr lang="ja-JP" altLang="en-US" sz="1050" dirty="0">
                <a:solidFill>
                  <a:schemeClr val="tx1"/>
                </a:solidFill>
              </a:rPr>
              <a:t>ガバナンス</a:t>
            </a:r>
            <a:endParaRPr kumimoji="1" lang="ja-JP" altLang="en-US" sz="1050" dirty="0">
              <a:solidFill>
                <a:schemeClr val="tx1"/>
              </a:solidFill>
            </a:endParaRPr>
          </a:p>
        </p:txBody>
      </p:sp>
      <p:sp>
        <p:nvSpPr>
          <p:cNvPr id="37" name="テキスト ボックス 36">
            <a:extLst>
              <a:ext uri="{FF2B5EF4-FFF2-40B4-BE49-F238E27FC236}">
                <a16:creationId xmlns:a16="http://schemas.microsoft.com/office/drawing/2014/main" id="{06CF4465-1A42-4D6E-871A-E93F16DAD8A9}"/>
              </a:ext>
            </a:extLst>
          </p:cNvPr>
          <p:cNvSpPr txBox="1"/>
          <p:nvPr/>
        </p:nvSpPr>
        <p:spPr>
          <a:xfrm>
            <a:off x="10703587" y="1313128"/>
            <a:ext cx="369332" cy="1015663"/>
          </a:xfrm>
          <a:prstGeom prst="rect">
            <a:avLst/>
          </a:prstGeom>
          <a:noFill/>
        </p:spPr>
        <p:txBody>
          <a:bodyPr vert="eaVert" wrap="none" rtlCol="0">
            <a:spAutoFit/>
          </a:bodyPr>
          <a:lstStyle/>
          <a:p>
            <a:r>
              <a:rPr kumimoji="1" lang="ja-JP" altLang="en-US" sz="1200" b="1" dirty="0">
                <a:solidFill>
                  <a:srgbClr val="FF0000"/>
                </a:solidFill>
              </a:rPr>
              <a:t>一定のコスト</a:t>
            </a:r>
          </a:p>
        </p:txBody>
      </p:sp>
      <p:pic>
        <p:nvPicPr>
          <p:cNvPr id="38" name="グラフィックス 37" descr="校舎 単色塗りつぶし">
            <a:extLst>
              <a:ext uri="{FF2B5EF4-FFF2-40B4-BE49-F238E27FC236}">
                <a16:creationId xmlns:a16="http://schemas.microsoft.com/office/drawing/2014/main" id="{F2175C20-4AF3-43E9-AD1B-756FA689C5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99981" y="5087294"/>
            <a:ext cx="468000" cy="468000"/>
          </a:xfrm>
          <a:prstGeom prst="rect">
            <a:avLst/>
          </a:prstGeom>
        </p:spPr>
      </p:pic>
      <p:pic>
        <p:nvPicPr>
          <p:cNvPr id="39" name="グラフィックス 38" descr="校舎 単色塗りつぶし">
            <a:extLst>
              <a:ext uri="{FF2B5EF4-FFF2-40B4-BE49-F238E27FC236}">
                <a16:creationId xmlns:a16="http://schemas.microsoft.com/office/drawing/2014/main" id="{8C0ED767-30C1-4069-824A-85F55CA5480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27106" y="5094935"/>
            <a:ext cx="468000" cy="468000"/>
          </a:xfrm>
          <a:prstGeom prst="rect">
            <a:avLst/>
          </a:prstGeom>
        </p:spPr>
      </p:pic>
      <p:pic>
        <p:nvPicPr>
          <p:cNvPr id="40" name="グラフィックス 39" descr="校舎 単色塗りつぶし">
            <a:extLst>
              <a:ext uri="{FF2B5EF4-FFF2-40B4-BE49-F238E27FC236}">
                <a16:creationId xmlns:a16="http://schemas.microsoft.com/office/drawing/2014/main" id="{86461EF9-4806-4E41-86B6-85EC9F46E75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52544" y="5077597"/>
            <a:ext cx="468000" cy="468000"/>
          </a:xfrm>
          <a:prstGeom prst="rect">
            <a:avLst/>
          </a:prstGeom>
        </p:spPr>
      </p:pic>
      <p:sp>
        <p:nvSpPr>
          <p:cNvPr id="41" name="テキスト ボックス 40">
            <a:extLst>
              <a:ext uri="{FF2B5EF4-FFF2-40B4-BE49-F238E27FC236}">
                <a16:creationId xmlns:a16="http://schemas.microsoft.com/office/drawing/2014/main" id="{0F27E4DF-75DB-4E3C-A505-2786AD2B4467}"/>
              </a:ext>
            </a:extLst>
          </p:cNvPr>
          <p:cNvSpPr txBox="1"/>
          <p:nvPr/>
        </p:nvSpPr>
        <p:spPr>
          <a:xfrm>
            <a:off x="11461787" y="5159809"/>
            <a:ext cx="530915" cy="369332"/>
          </a:xfrm>
          <a:prstGeom prst="rect">
            <a:avLst/>
          </a:prstGeom>
          <a:noFill/>
        </p:spPr>
        <p:txBody>
          <a:bodyPr wrap="none" rtlCol="0">
            <a:spAutoFit/>
          </a:bodyPr>
          <a:lstStyle/>
          <a:p>
            <a:r>
              <a:rPr kumimoji="1" lang="ja-JP" altLang="en-US" dirty="0"/>
              <a:t>・・・</a:t>
            </a:r>
          </a:p>
        </p:txBody>
      </p:sp>
      <p:cxnSp>
        <p:nvCxnSpPr>
          <p:cNvPr id="43" name="直線矢印コネクタ 42">
            <a:extLst>
              <a:ext uri="{FF2B5EF4-FFF2-40B4-BE49-F238E27FC236}">
                <a16:creationId xmlns:a16="http://schemas.microsoft.com/office/drawing/2014/main" id="{F2BCCEBF-95A6-445B-BD17-441A49BA6634}"/>
              </a:ext>
            </a:extLst>
          </p:cNvPr>
          <p:cNvCxnSpPr>
            <a:cxnSpLocks/>
          </p:cNvCxnSpPr>
          <p:nvPr/>
        </p:nvCxnSpPr>
        <p:spPr>
          <a:xfrm>
            <a:off x="9692934" y="5458825"/>
            <a:ext cx="259335" cy="236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2FE4B09A-2F49-400F-B428-FC38AF7B143A}"/>
              </a:ext>
            </a:extLst>
          </p:cNvPr>
          <p:cNvCxnSpPr>
            <a:cxnSpLocks/>
          </p:cNvCxnSpPr>
          <p:nvPr/>
        </p:nvCxnSpPr>
        <p:spPr>
          <a:xfrm>
            <a:off x="10229672" y="5498692"/>
            <a:ext cx="86209" cy="231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E3FCFFB9-CCDC-4179-A8B3-AD30F6165E3F}"/>
              </a:ext>
            </a:extLst>
          </p:cNvPr>
          <p:cNvCxnSpPr>
            <a:cxnSpLocks/>
          </p:cNvCxnSpPr>
          <p:nvPr/>
        </p:nvCxnSpPr>
        <p:spPr>
          <a:xfrm flipH="1">
            <a:off x="10584978" y="5508368"/>
            <a:ext cx="175284" cy="212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a:extLst>
              <a:ext uri="{FF2B5EF4-FFF2-40B4-BE49-F238E27FC236}">
                <a16:creationId xmlns:a16="http://schemas.microsoft.com/office/drawing/2014/main" id="{C26FE543-AEA5-45DF-8990-42FE2F5E040C}"/>
              </a:ext>
            </a:extLst>
          </p:cNvPr>
          <p:cNvCxnSpPr>
            <a:cxnSpLocks/>
          </p:cNvCxnSpPr>
          <p:nvPr/>
        </p:nvCxnSpPr>
        <p:spPr>
          <a:xfrm flipH="1">
            <a:off x="10911702" y="5426637"/>
            <a:ext cx="351573" cy="293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C88EE982-EBC3-4275-B4AD-F8D147A9C3AF}"/>
              </a:ext>
            </a:extLst>
          </p:cNvPr>
          <p:cNvSpPr txBox="1"/>
          <p:nvPr/>
        </p:nvSpPr>
        <p:spPr>
          <a:xfrm>
            <a:off x="9318530" y="5485439"/>
            <a:ext cx="466794" cy="261610"/>
          </a:xfrm>
          <a:prstGeom prst="rect">
            <a:avLst/>
          </a:prstGeom>
          <a:noFill/>
        </p:spPr>
        <p:txBody>
          <a:bodyPr wrap="none" rtlCol="0">
            <a:spAutoFit/>
          </a:bodyPr>
          <a:lstStyle/>
          <a:p>
            <a:r>
              <a:rPr kumimoji="1" lang="ja-JP" altLang="en-US" sz="1050" b="1" dirty="0"/>
              <a:t>人材</a:t>
            </a:r>
          </a:p>
        </p:txBody>
      </p:sp>
      <p:sp>
        <p:nvSpPr>
          <p:cNvPr id="58" name="テキスト ボックス 57">
            <a:extLst>
              <a:ext uri="{FF2B5EF4-FFF2-40B4-BE49-F238E27FC236}">
                <a16:creationId xmlns:a16="http://schemas.microsoft.com/office/drawing/2014/main" id="{F888992C-F2E5-4D73-9360-BDF400176DDC}"/>
              </a:ext>
            </a:extLst>
          </p:cNvPr>
          <p:cNvSpPr txBox="1"/>
          <p:nvPr/>
        </p:nvSpPr>
        <p:spPr>
          <a:xfrm>
            <a:off x="11116094" y="5480548"/>
            <a:ext cx="453970" cy="253916"/>
          </a:xfrm>
          <a:prstGeom prst="rect">
            <a:avLst/>
          </a:prstGeom>
          <a:noFill/>
        </p:spPr>
        <p:txBody>
          <a:bodyPr wrap="none" rtlCol="0">
            <a:spAutoFit/>
          </a:bodyPr>
          <a:lstStyle/>
          <a:p>
            <a:r>
              <a:rPr kumimoji="1" lang="ja-JP" altLang="en-US" sz="1050" b="1" dirty="0"/>
              <a:t>知見</a:t>
            </a:r>
          </a:p>
        </p:txBody>
      </p:sp>
      <p:sp>
        <p:nvSpPr>
          <p:cNvPr id="59" name="二等辺三角形 58">
            <a:extLst>
              <a:ext uri="{FF2B5EF4-FFF2-40B4-BE49-F238E27FC236}">
                <a16:creationId xmlns:a16="http://schemas.microsoft.com/office/drawing/2014/main" id="{CF8EE299-6A64-479E-8028-679689BBCB7C}"/>
              </a:ext>
            </a:extLst>
          </p:cNvPr>
          <p:cNvSpPr/>
          <p:nvPr/>
        </p:nvSpPr>
        <p:spPr>
          <a:xfrm rot="5400000">
            <a:off x="10752753" y="1825726"/>
            <a:ext cx="694030" cy="13765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7F2C8A4D-96DC-448C-8380-76C389A39767}"/>
              </a:ext>
            </a:extLst>
          </p:cNvPr>
          <p:cNvCxnSpPr/>
          <p:nvPr/>
        </p:nvCxnSpPr>
        <p:spPr>
          <a:xfrm>
            <a:off x="9692934" y="5962448"/>
            <a:ext cx="0" cy="288000"/>
          </a:xfrm>
          <a:prstGeom prst="line">
            <a:avLst/>
          </a:prstGeom>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1984E414-4DF2-4D37-A17A-CCE171ACE85C}"/>
              </a:ext>
            </a:extLst>
          </p:cNvPr>
          <p:cNvCxnSpPr/>
          <p:nvPr/>
        </p:nvCxnSpPr>
        <p:spPr>
          <a:xfrm>
            <a:off x="10316823" y="5971970"/>
            <a:ext cx="0" cy="288000"/>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3DE05411-184E-4EC3-BA8F-BC9881E74A77}"/>
              </a:ext>
            </a:extLst>
          </p:cNvPr>
          <p:cNvCxnSpPr/>
          <p:nvPr/>
        </p:nvCxnSpPr>
        <p:spPr>
          <a:xfrm>
            <a:off x="10902613" y="5971970"/>
            <a:ext cx="0" cy="28800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5DB17600-5C7C-4E88-ABB1-29861113EA2B}"/>
              </a:ext>
            </a:extLst>
          </p:cNvPr>
          <p:cNvCxnSpPr/>
          <p:nvPr/>
        </p:nvCxnSpPr>
        <p:spPr>
          <a:xfrm>
            <a:off x="11531262" y="5971970"/>
            <a:ext cx="0" cy="288000"/>
          </a:xfrm>
          <a:prstGeom prst="line">
            <a:avLst/>
          </a:prstGeom>
        </p:spPr>
        <p:style>
          <a:lnRef idx="1">
            <a:schemeClr val="dk1"/>
          </a:lnRef>
          <a:fillRef idx="0">
            <a:schemeClr val="dk1"/>
          </a:fillRef>
          <a:effectRef idx="0">
            <a:schemeClr val="dk1"/>
          </a:effectRef>
          <a:fontRef idx="minor">
            <a:schemeClr val="tx1"/>
          </a:fontRef>
        </p:style>
      </p:cxnSp>
      <p:sp>
        <p:nvSpPr>
          <p:cNvPr id="31" name="四角形: 角を丸くする 30">
            <a:extLst>
              <a:ext uri="{FF2B5EF4-FFF2-40B4-BE49-F238E27FC236}">
                <a16:creationId xmlns:a16="http://schemas.microsoft.com/office/drawing/2014/main" id="{D02EDAB7-FE43-4F69-881B-7D7ED3334622}"/>
              </a:ext>
            </a:extLst>
          </p:cNvPr>
          <p:cNvSpPr/>
          <p:nvPr/>
        </p:nvSpPr>
        <p:spPr>
          <a:xfrm>
            <a:off x="9430109" y="5737954"/>
            <a:ext cx="2340000" cy="28800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安定的な共同推進体制</a:t>
            </a:r>
          </a:p>
        </p:txBody>
      </p:sp>
      <p:cxnSp>
        <p:nvCxnSpPr>
          <p:cNvPr id="66" name="直線コネクタ 65">
            <a:extLst>
              <a:ext uri="{FF2B5EF4-FFF2-40B4-BE49-F238E27FC236}">
                <a16:creationId xmlns:a16="http://schemas.microsoft.com/office/drawing/2014/main" id="{19D06DCB-E5FC-4D87-81E8-0E39CC30DF79}"/>
              </a:ext>
            </a:extLst>
          </p:cNvPr>
          <p:cNvCxnSpPr/>
          <p:nvPr/>
        </p:nvCxnSpPr>
        <p:spPr>
          <a:xfrm>
            <a:off x="9229076" y="648442"/>
            <a:ext cx="28845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F5B542E9-3940-4069-B26B-A6D020652FAF}"/>
              </a:ext>
            </a:extLst>
          </p:cNvPr>
          <p:cNvCxnSpPr/>
          <p:nvPr/>
        </p:nvCxnSpPr>
        <p:spPr>
          <a:xfrm>
            <a:off x="9189697" y="2823922"/>
            <a:ext cx="28845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DA19A72-4829-473A-8EE6-5A8520987047}"/>
              </a:ext>
            </a:extLst>
          </p:cNvPr>
          <p:cNvCxnSpPr/>
          <p:nvPr/>
        </p:nvCxnSpPr>
        <p:spPr>
          <a:xfrm>
            <a:off x="9194987" y="4866903"/>
            <a:ext cx="28845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04F869D4-B047-4BD7-98CB-B2268A28F4CC}"/>
              </a:ext>
            </a:extLst>
          </p:cNvPr>
          <p:cNvSpPr txBox="1"/>
          <p:nvPr/>
        </p:nvSpPr>
        <p:spPr>
          <a:xfrm>
            <a:off x="6018359" y="3305930"/>
            <a:ext cx="3092391" cy="1438632"/>
          </a:xfrm>
          <a:prstGeom prst="roundRect">
            <a:avLst>
              <a:gd name="adj" fmla="val 13828"/>
            </a:avLst>
          </a:prstGeom>
          <a:solidFill>
            <a:schemeClr val="accent4">
              <a:lumMod val="20000"/>
              <a:lumOff val="80000"/>
            </a:schemeClr>
          </a:solidFill>
        </p:spPr>
        <p:txBody>
          <a:bodyPr wrap="square">
            <a:spAutoFit/>
          </a:bodyPr>
          <a:lstStyle/>
          <a:p>
            <a:r>
              <a:rPr lang="ja-JP" altLang="en-US" sz="1600" b="1" dirty="0"/>
              <a:t>共同利用により①質の高いデータ連携基盤が提供できることで、②マーケット拡大によるビジネス機会が増え、③結果的にデータとサービスが集積する </a:t>
            </a:r>
            <a:r>
              <a:rPr lang="en-US" altLang="ja-JP" sz="1400" b="1" dirty="0"/>
              <a:t>(</a:t>
            </a:r>
            <a:r>
              <a:rPr lang="ja-JP" altLang="en-US" sz="1400" b="1" dirty="0"/>
              <a:t>標準化する</a:t>
            </a:r>
            <a:r>
              <a:rPr lang="en-US" altLang="ja-JP" sz="1400" b="1" dirty="0"/>
              <a:t>)</a:t>
            </a:r>
            <a:endParaRPr lang="en-US" altLang="ja-JP" sz="1600" b="1" dirty="0"/>
          </a:p>
        </p:txBody>
      </p:sp>
      <p:sp>
        <p:nvSpPr>
          <p:cNvPr id="52" name="テキスト ボックス 51">
            <a:extLst>
              <a:ext uri="{FF2B5EF4-FFF2-40B4-BE49-F238E27FC236}">
                <a16:creationId xmlns:a16="http://schemas.microsoft.com/office/drawing/2014/main" id="{CA101935-56FC-4F9F-A148-A3DC6E830964}"/>
              </a:ext>
            </a:extLst>
          </p:cNvPr>
          <p:cNvSpPr txBox="1"/>
          <p:nvPr/>
        </p:nvSpPr>
        <p:spPr>
          <a:xfrm>
            <a:off x="6023328" y="5434076"/>
            <a:ext cx="3016577" cy="1170980"/>
          </a:xfrm>
          <a:prstGeom prst="roundRect">
            <a:avLst>
              <a:gd name="adj" fmla="val 13828"/>
            </a:avLst>
          </a:prstGeom>
          <a:solidFill>
            <a:schemeClr val="accent4">
              <a:lumMod val="20000"/>
              <a:lumOff val="80000"/>
            </a:schemeClr>
          </a:solidFill>
        </p:spPr>
        <p:txBody>
          <a:bodyPr wrap="square">
            <a:spAutoFit/>
          </a:bodyPr>
          <a:lstStyle/>
          <a:p>
            <a:r>
              <a:rPr lang="ja-JP" altLang="en-US" sz="1600" b="1" dirty="0"/>
              <a:t>共通する社会課題に対し、人材と知見を集積し、質の高いデジタルサービスを提供するために、安定的な推進体制を構築する</a:t>
            </a:r>
            <a:endParaRPr lang="en-US" altLang="ja-JP" sz="1600" b="1" dirty="0"/>
          </a:p>
        </p:txBody>
      </p:sp>
      <p:sp>
        <p:nvSpPr>
          <p:cNvPr id="55" name="スライド番号プレースホルダー 16">
            <a:extLst>
              <a:ext uri="{FF2B5EF4-FFF2-40B4-BE49-F238E27FC236}">
                <a16:creationId xmlns:a16="http://schemas.microsoft.com/office/drawing/2014/main" id="{3FC7163F-29A5-481D-B1D0-67049D5A64AF}"/>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14</a:t>
            </a:fld>
            <a:endParaRPr kumimoji="1" lang="ja-JP" altLang="en-US" sz="1600">
              <a:solidFill>
                <a:schemeClr val="tx1"/>
              </a:solidFill>
            </a:endParaRPr>
          </a:p>
        </p:txBody>
      </p:sp>
      <p:sp>
        <p:nvSpPr>
          <p:cNvPr id="53" name="テキスト ボックス 52">
            <a:extLst>
              <a:ext uri="{FF2B5EF4-FFF2-40B4-BE49-F238E27FC236}">
                <a16:creationId xmlns:a16="http://schemas.microsoft.com/office/drawing/2014/main" id="{94B204E4-06F0-40DA-8A7F-C272275871E9}"/>
              </a:ext>
            </a:extLst>
          </p:cNvPr>
          <p:cNvSpPr txBox="1"/>
          <p:nvPr/>
        </p:nvSpPr>
        <p:spPr>
          <a:xfrm>
            <a:off x="76609" y="43347"/>
            <a:ext cx="8260595" cy="400110"/>
          </a:xfrm>
          <a:prstGeom prst="rect">
            <a:avLst/>
          </a:prstGeom>
          <a:noFill/>
        </p:spPr>
        <p:txBody>
          <a:bodyPr wrap="none" rtlCol="0">
            <a:spAutoFit/>
          </a:bodyPr>
          <a:lstStyle/>
          <a:p>
            <a:r>
              <a:rPr lang="ja-JP" altLang="en-US" sz="2000" b="1" dirty="0"/>
              <a:t>４）検討結果まとめ・・・「持続可能なデータ連携基盤」のための共同利用とは</a:t>
            </a:r>
          </a:p>
        </p:txBody>
      </p:sp>
      <p:cxnSp>
        <p:nvCxnSpPr>
          <p:cNvPr id="56" name="直線コネクタ 55">
            <a:extLst>
              <a:ext uri="{FF2B5EF4-FFF2-40B4-BE49-F238E27FC236}">
                <a16:creationId xmlns:a16="http://schemas.microsoft.com/office/drawing/2014/main" id="{C7AA4372-CB60-46B6-BACA-E6314AF7E8F4}"/>
              </a:ext>
            </a:extLst>
          </p:cNvPr>
          <p:cNvCxnSpPr/>
          <p:nvPr/>
        </p:nvCxnSpPr>
        <p:spPr>
          <a:xfrm>
            <a:off x="0" y="479844"/>
            <a:ext cx="120668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976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 塗りつぶしなし 16">
            <a:extLst>
              <a:ext uri="{FF2B5EF4-FFF2-40B4-BE49-F238E27FC236}">
                <a16:creationId xmlns:a16="http://schemas.microsoft.com/office/drawing/2014/main" id="{DB12F44B-9DA1-4CF9-AD00-95D7F85A82E6}"/>
              </a:ext>
            </a:extLst>
          </p:cNvPr>
          <p:cNvSpPr/>
          <p:nvPr/>
        </p:nvSpPr>
        <p:spPr>
          <a:xfrm>
            <a:off x="964321" y="2041196"/>
            <a:ext cx="7359869" cy="2140106"/>
          </a:xfrm>
          <a:prstGeom prst="donut">
            <a:avLst>
              <a:gd name="adj" fmla="val 116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 塗りつぶしなし 11">
            <a:extLst>
              <a:ext uri="{FF2B5EF4-FFF2-40B4-BE49-F238E27FC236}">
                <a16:creationId xmlns:a16="http://schemas.microsoft.com/office/drawing/2014/main" id="{38A2FBC9-F779-4BFE-9BD7-F2FF46C61DF1}"/>
              </a:ext>
            </a:extLst>
          </p:cNvPr>
          <p:cNvSpPr/>
          <p:nvPr/>
        </p:nvSpPr>
        <p:spPr>
          <a:xfrm>
            <a:off x="1198605" y="2035893"/>
            <a:ext cx="2467306" cy="2178659"/>
          </a:xfrm>
          <a:prstGeom prst="donut">
            <a:avLst>
              <a:gd name="adj" fmla="val 93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四角形: 角を丸くする 6">
            <a:extLst>
              <a:ext uri="{FF2B5EF4-FFF2-40B4-BE49-F238E27FC236}">
                <a16:creationId xmlns:a16="http://schemas.microsoft.com/office/drawing/2014/main" id="{CB6A8BFB-FC0E-445C-8CF8-494D9A0CD798}"/>
              </a:ext>
            </a:extLst>
          </p:cNvPr>
          <p:cNvSpPr/>
          <p:nvPr/>
        </p:nvSpPr>
        <p:spPr>
          <a:xfrm>
            <a:off x="712542" y="2564337"/>
            <a:ext cx="1371600" cy="1116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tx1"/>
                </a:solidFill>
              </a:rPr>
              <a:t>大阪府</a:t>
            </a:r>
          </a:p>
        </p:txBody>
      </p:sp>
      <p:sp>
        <p:nvSpPr>
          <p:cNvPr id="10" name="四角形: 角を丸くする 9">
            <a:extLst>
              <a:ext uri="{FF2B5EF4-FFF2-40B4-BE49-F238E27FC236}">
                <a16:creationId xmlns:a16="http://schemas.microsoft.com/office/drawing/2014/main" id="{EE04E96D-9C24-461A-AB98-DA1F87E7954D}"/>
              </a:ext>
            </a:extLst>
          </p:cNvPr>
          <p:cNvSpPr/>
          <p:nvPr/>
        </p:nvSpPr>
        <p:spPr>
          <a:xfrm>
            <a:off x="2683231" y="1513257"/>
            <a:ext cx="1371600" cy="111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tx1"/>
                </a:solidFill>
              </a:rPr>
              <a:t>鳥取県</a:t>
            </a:r>
          </a:p>
        </p:txBody>
      </p:sp>
      <p:sp>
        <p:nvSpPr>
          <p:cNvPr id="11" name="四角形: 角を丸くする 10">
            <a:extLst>
              <a:ext uri="{FF2B5EF4-FFF2-40B4-BE49-F238E27FC236}">
                <a16:creationId xmlns:a16="http://schemas.microsoft.com/office/drawing/2014/main" id="{5E68F704-A748-47F6-904B-A554ED7F0836}"/>
              </a:ext>
            </a:extLst>
          </p:cNvPr>
          <p:cNvSpPr/>
          <p:nvPr/>
        </p:nvSpPr>
        <p:spPr>
          <a:xfrm>
            <a:off x="2683231" y="3422793"/>
            <a:ext cx="1371600" cy="10993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dirty="0">
                <a:solidFill>
                  <a:schemeClr val="tx1"/>
                </a:solidFill>
              </a:rPr>
              <a:t>奈良県</a:t>
            </a:r>
          </a:p>
        </p:txBody>
      </p:sp>
      <p:sp>
        <p:nvSpPr>
          <p:cNvPr id="13" name="四角形: 角を丸くする 12">
            <a:extLst>
              <a:ext uri="{FF2B5EF4-FFF2-40B4-BE49-F238E27FC236}">
                <a16:creationId xmlns:a16="http://schemas.microsoft.com/office/drawing/2014/main" id="{2B210F0A-3B6B-4575-8A04-AAA8F433544D}"/>
              </a:ext>
            </a:extLst>
          </p:cNvPr>
          <p:cNvSpPr/>
          <p:nvPr/>
        </p:nvSpPr>
        <p:spPr>
          <a:xfrm>
            <a:off x="5602479" y="1492237"/>
            <a:ext cx="1371600" cy="111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600" b="1" dirty="0">
                <a:solidFill>
                  <a:schemeClr val="tx1"/>
                </a:solidFill>
              </a:rPr>
              <a:t>A</a:t>
            </a:r>
            <a:r>
              <a:rPr kumimoji="1" lang="ja-JP" altLang="en-US" sz="1600" b="1" dirty="0">
                <a:solidFill>
                  <a:schemeClr val="tx1"/>
                </a:solidFill>
              </a:rPr>
              <a:t>県</a:t>
            </a:r>
          </a:p>
        </p:txBody>
      </p:sp>
      <p:sp>
        <p:nvSpPr>
          <p:cNvPr id="14" name="四角形: 角を丸くする 13">
            <a:extLst>
              <a:ext uri="{FF2B5EF4-FFF2-40B4-BE49-F238E27FC236}">
                <a16:creationId xmlns:a16="http://schemas.microsoft.com/office/drawing/2014/main" id="{E4812E2E-E351-4A86-9CF9-ECBEE60F06C5}"/>
              </a:ext>
            </a:extLst>
          </p:cNvPr>
          <p:cNvSpPr/>
          <p:nvPr/>
        </p:nvSpPr>
        <p:spPr>
          <a:xfrm>
            <a:off x="5602479" y="3425422"/>
            <a:ext cx="1371600" cy="111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600" b="1" dirty="0">
                <a:solidFill>
                  <a:schemeClr val="tx1"/>
                </a:solidFill>
              </a:rPr>
              <a:t>B</a:t>
            </a:r>
            <a:r>
              <a:rPr kumimoji="1" lang="ja-JP" altLang="en-US" sz="1600" b="1" dirty="0">
                <a:solidFill>
                  <a:schemeClr val="tx1"/>
                </a:solidFill>
              </a:rPr>
              <a:t>県</a:t>
            </a:r>
          </a:p>
        </p:txBody>
      </p:sp>
      <p:sp>
        <p:nvSpPr>
          <p:cNvPr id="15" name="四角形: 角を丸くする 14">
            <a:extLst>
              <a:ext uri="{FF2B5EF4-FFF2-40B4-BE49-F238E27FC236}">
                <a16:creationId xmlns:a16="http://schemas.microsoft.com/office/drawing/2014/main" id="{AB0E75F7-D13F-4BA7-A7E0-E36E2E7BCEF7}"/>
              </a:ext>
            </a:extLst>
          </p:cNvPr>
          <p:cNvSpPr/>
          <p:nvPr/>
        </p:nvSpPr>
        <p:spPr>
          <a:xfrm>
            <a:off x="7623095" y="2532328"/>
            <a:ext cx="1371600" cy="111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600" b="1" dirty="0">
                <a:solidFill>
                  <a:schemeClr val="tx1"/>
                </a:solidFill>
              </a:rPr>
              <a:t>C</a:t>
            </a:r>
            <a:r>
              <a:rPr kumimoji="1" lang="ja-JP" altLang="en-US" sz="1600" b="1" dirty="0">
                <a:solidFill>
                  <a:schemeClr val="tx1"/>
                </a:solidFill>
              </a:rPr>
              <a:t>県</a:t>
            </a:r>
          </a:p>
        </p:txBody>
      </p:sp>
      <p:cxnSp>
        <p:nvCxnSpPr>
          <p:cNvPr id="19" name="直線コネクタ 18">
            <a:extLst>
              <a:ext uri="{FF2B5EF4-FFF2-40B4-BE49-F238E27FC236}">
                <a16:creationId xmlns:a16="http://schemas.microsoft.com/office/drawing/2014/main" id="{5738D80C-F71B-4128-92E4-EFCC07162893}"/>
              </a:ext>
            </a:extLst>
          </p:cNvPr>
          <p:cNvCxnSpPr>
            <a:cxnSpLocks/>
          </p:cNvCxnSpPr>
          <p:nvPr/>
        </p:nvCxnSpPr>
        <p:spPr>
          <a:xfrm flipV="1">
            <a:off x="4378514" y="598516"/>
            <a:ext cx="0" cy="403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50E819CE-8FC0-4AED-B6C2-5C4D8F69025F}"/>
              </a:ext>
            </a:extLst>
          </p:cNvPr>
          <p:cNvSpPr txBox="1"/>
          <p:nvPr/>
        </p:nvSpPr>
        <p:spPr>
          <a:xfrm>
            <a:off x="8932346" y="2662865"/>
            <a:ext cx="656240" cy="646331"/>
          </a:xfrm>
          <a:prstGeom prst="rect">
            <a:avLst/>
          </a:prstGeom>
          <a:noFill/>
        </p:spPr>
        <p:txBody>
          <a:bodyPr wrap="square">
            <a:spAutoFit/>
          </a:bodyPr>
          <a:lstStyle/>
          <a:p>
            <a:r>
              <a:rPr kumimoji="1" lang="ja-JP" altLang="en-US" sz="3600" b="1" dirty="0"/>
              <a:t>＋　</a:t>
            </a:r>
            <a:endParaRPr lang="ja-JP" altLang="en-US" sz="3600" b="1" dirty="0"/>
          </a:p>
        </p:txBody>
      </p:sp>
      <p:sp>
        <p:nvSpPr>
          <p:cNvPr id="8" name="テキスト ボックス 7">
            <a:extLst>
              <a:ext uri="{FF2B5EF4-FFF2-40B4-BE49-F238E27FC236}">
                <a16:creationId xmlns:a16="http://schemas.microsoft.com/office/drawing/2014/main" id="{4D7801E4-9F8B-425D-A88D-A2945F6A1353}"/>
              </a:ext>
            </a:extLst>
          </p:cNvPr>
          <p:cNvSpPr txBox="1"/>
          <p:nvPr/>
        </p:nvSpPr>
        <p:spPr>
          <a:xfrm>
            <a:off x="2750653" y="2023425"/>
            <a:ext cx="609462" cy="230832"/>
          </a:xfrm>
          <a:prstGeom prst="rect">
            <a:avLst/>
          </a:prstGeom>
          <a:noFill/>
        </p:spPr>
        <p:txBody>
          <a:bodyPr wrap="none" rtlCol="0">
            <a:spAutoFit/>
          </a:bodyPr>
          <a:lstStyle/>
          <a:p>
            <a:r>
              <a:rPr kumimoji="1" lang="ja-JP" altLang="en-US" sz="900" b="1" dirty="0"/>
              <a:t>とりネット</a:t>
            </a:r>
          </a:p>
        </p:txBody>
      </p:sp>
      <p:sp>
        <p:nvSpPr>
          <p:cNvPr id="9" name="フローチャート: 複数書類 8">
            <a:extLst>
              <a:ext uri="{FF2B5EF4-FFF2-40B4-BE49-F238E27FC236}">
                <a16:creationId xmlns:a16="http://schemas.microsoft.com/office/drawing/2014/main" id="{74C64E0C-D259-48AD-9EBF-EFB86F20929D}"/>
              </a:ext>
            </a:extLst>
          </p:cNvPr>
          <p:cNvSpPr>
            <a:spLocks/>
          </p:cNvSpPr>
          <p:nvPr/>
        </p:nvSpPr>
        <p:spPr>
          <a:xfrm>
            <a:off x="1387366" y="1976276"/>
            <a:ext cx="756000" cy="432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tx1"/>
                </a:solidFill>
              </a:rPr>
              <a:t>イベントデータ</a:t>
            </a:r>
          </a:p>
        </p:txBody>
      </p:sp>
      <p:pic>
        <p:nvPicPr>
          <p:cNvPr id="27" name="図 26">
            <a:extLst>
              <a:ext uri="{FF2B5EF4-FFF2-40B4-BE49-F238E27FC236}">
                <a16:creationId xmlns:a16="http://schemas.microsoft.com/office/drawing/2014/main" id="{5103CF24-A6FF-4329-8489-8C76826CE9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817" y="3102364"/>
            <a:ext cx="297366" cy="513671"/>
          </a:xfrm>
          <a:prstGeom prst="rect">
            <a:avLst/>
          </a:prstGeom>
        </p:spPr>
      </p:pic>
      <p:pic>
        <p:nvPicPr>
          <p:cNvPr id="29" name="図 28">
            <a:extLst>
              <a:ext uri="{FF2B5EF4-FFF2-40B4-BE49-F238E27FC236}">
                <a16:creationId xmlns:a16="http://schemas.microsoft.com/office/drawing/2014/main" id="{62BB7BF2-1F41-482E-838D-627A92E549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4611" y="3205931"/>
            <a:ext cx="707374" cy="360000"/>
          </a:xfrm>
          <a:prstGeom prst="rect">
            <a:avLst/>
          </a:prstGeom>
          <a:effectLst>
            <a:outerShdw blurRad="50800" dist="38100" dir="2700000" algn="tl" rotWithShape="0">
              <a:prstClr val="black">
                <a:alpha val="40000"/>
              </a:prstClr>
            </a:outerShdw>
          </a:effectLst>
        </p:spPr>
      </p:pic>
      <p:sp>
        <p:nvSpPr>
          <p:cNvPr id="30" name="テキスト ボックス 29">
            <a:extLst>
              <a:ext uri="{FF2B5EF4-FFF2-40B4-BE49-F238E27FC236}">
                <a16:creationId xmlns:a16="http://schemas.microsoft.com/office/drawing/2014/main" id="{14267205-F5D4-4006-9AEB-AE86D1428632}"/>
              </a:ext>
            </a:extLst>
          </p:cNvPr>
          <p:cNvSpPr txBox="1"/>
          <p:nvPr/>
        </p:nvSpPr>
        <p:spPr>
          <a:xfrm>
            <a:off x="688425" y="2872373"/>
            <a:ext cx="655949" cy="230832"/>
          </a:xfrm>
          <a:prstGeom prst="rect">
            <a:avLst/>
          </a:prstGeom>
          <a:noFill/>
        </p:spPr>
        <p:txBody>
          <a:bodyPr wrap="none" rtlCol="0">
            <a:spAutoFit/>
          </a:bodyPr>
          <a:lstStyle/>
          <a:p>
            <a:r>
              <a:rPr kumimoji="1" lang="en-US" altLang="ja-JP" sz="900" b="1" dirty="0" err="1"/>
              <a:t>mydoor</a:t>
            </a:r>
            <a:endParaRPr kumimoji="1" lang="ja-JP" altLang="en-US" sz="900" b="1" dirty="0"/>
          </a:p>
        </p:txBody>
      </p:sp>
      <p:sp>
        <p:nvSpPr>
          <p:cNvPr id="31" name="テキスト ボックス 30">
            <a:extLst>
              <a:ext uri="{FF2B5EF4-FFF2-40B4-BE49-F238E27FC236}">
                <a16:creationId xmlns:a16="http://schemas.microsoft.com/office/drawing/2014/main" id="{52255564-0989-4B1A-9E6C-8257D16CAAA1}"/>
              </a:ext>
            </a:extLst>
          </p:cNvPr>
          <p:cNvSpPr txBox="1"/>
          <p:nvPr/>
        </p:nvSpPr>
        <p:spPr>
          <a:xfrm>
            <a:off x="1188524" y="3005999"/>
            <a:ext cx="843501" cy="215444"/>
          </a:xfrm>
          <a:prstGeom prst="rect">
            <a:avLst/>
          </a:prstGeom>
          <a:noFill/>
        </p:spPr>
        <p:txBody>
          <a:bodyPr wrap="none" rtlCol="0">
            <a:spAutoFit/>
          </a:bodyPr>
          <a:lstStyle/>
          <a:p>
            <a:r>
              <a:rPr kumimoji="1" lang="en-US" altLang="ja-JP" sz="800" b="1" dirty="0"/>
              <a:t>OSAKAINFO</a:t>
            </a:r>
            <a:endParaRPr kumimoji="1" lang="ja-JP" altLang="en-US" sz="800" b="1" dirty="0"/>
          </a:p>
        </p:txBody>
      </p:sp>
      <p:sp>
        <p:nvSpPr>
          <p:cNvPr id="32" name="フローチャート: 複数書類 31">
            <a:extLst>
              <a:ext uri="{FF2B5EF4-FFF2-40B4-BE49-F238E27FC236}">
                <a16:creationId xmlns:a16="http://schemas.microsoft.com/office/drawing/2014/main" id="{32D7B0AA-539E-4EC8-80F3-54959B5E3707}"/>
              </a:ext>
            </a:extLst>
          </p:cNvPr>
          <p:cNvSpPr>
            <a:spLocks/>
          </p:cNvSpPr>
          <p:nvPr/>
        </p:nvSpPr>
        <p:spPr>
          <a:xfrm>
            <a:off x="3357673" y="2812466"/>
            <a:ext cx="756000" cy="432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tx1"/>
                </a:solidFill>
              </a:rPr>
              <a:t>イベントデータ</a:t>
            </a:r>
          </a:p>
        </p:txBody>
      </p:sp>
      <p:sp>
        <p:nvSpPr>
          <p:cNvPr id="33" name="フローチャート: 複数書類 32">
            <a:extLst>
              <a:ext uri="{FF2B5EF4-FFF2-40B4-BE49-F238E27FC236}">
                <a16:creationId xmlns:a16="http://schemas.microsoft.com/office/drawing/2014/main" id="{D122B057-3322-4CF6-8CDD-3ACDF68A53EE}"/>
              </a:ext>
            </a:extLst>
          </p:cNvPr>
          <p:cNvSpPr>
            <a:spLocks/>
          </p:cNvSpPr>
          <p:nvPr/>
        </p:nvSpPr>
        <p:spPr>
          <a:xfrm>
            <a:off x="1389993" y="3903436"/>
            <a:ext cx="756000" cy="432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tx1"/>
                </a:solidFill>
              </a:rPr>
              <a:t>イベントデータ</a:t>
            </a:r>
          </a:p>
        </p:txBody>
      </p:sp>
      <p:pic>
        <p:nvPicPr>
          <p:cNvPr id="16" name="図 15">
            <a:extLst>
              <a:ext uri="{FF2B5EF4-FFF2-40B4-BE49-F238E27FC236}">
                <a16:creationId xmlns:a16="http://schemas.microsoft.com/office/drawing/2014/main" id="{EE6D4903-3C48-4730-99B4-256FA2AB77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8596" y="3846122"/>
            <a:ext cx="324523" cy="612000"/>
          </a:xfrm>
          <a:prstGeom prst="rect">
            <a:avLst/>
          </a:prstGeom>
        </p:spPr>
      </p:pic>
      <p:sp>
        <p:nvSpPr>
          <p:cNvPr id="34" name="テキスト ボックス 33">
            <a:extLst>
              <a:ext uri="{FF2B5EF4-FFF2-40B4-BE49-F238E27FC236}">
                <a16:creationId xmlns:a16="http://schemas.microsoft.com/office/drawing/2014/main" id="{2DC19866-934E-4689-87CD-832A0CE8020F}"/>
              </a:ext>
            </a:extLst>
          </p:cNvPr>
          <p:cNvSpPr txBox="1"/>
          <p:nvPr/>
        </p:nvSpPr>
        <p:spPr>
          <a:xfrm>
            <a:off x="2665419" y="3909902"/>
            <a:ext cx="816249" cy="369332"/>
          </a:xfrm>
          <a:prstGeom prst="rect">
            <a:avLst/>
          </a:prstGeom>
          <a:noFill/>
        </p:spPr>
        <p:txBody>
          <a:bodyPr wrap="none" rtlCol="0">
            <a:spAutoFit/>
          </a:bodyPr>
          <a:lstStyle/>
          <a:p>
            <a:r>
              <a:rPr kumimoji="1" lang="ja-JP" altLang="en-US" sz="900" b="1" dirty="0"/>
              <a:t>奈良スーパー</a:t>
            </a:r>
            <a:endParaRPr kumimoji="1" lang="en-US" altLang="ja-JP" sz="900" b="1" dirty="0"/>
          </a:p>
          <a:p>
            <a:r>
              <a:rPr kumimoji="1" lang="ja-JP" altLang="en-US" sz="900" b="1" dirty="0"/>
              <a:t>アプリ</a:t>
            </a:r>
          </a:p>
        </p:txBody>
      </p:sp>
      <p:sp>
        <p:nvSpPr>
          <p:cNvPr id="36" name="フローチャート: 複数書類 35">
            <a:extLst>
              <a:ext uri="{FF2B5EF4-FFF2-40B4-BE49-F238E27FC236}">
                <a16:creationId xmlns:a16="http://schemas.microsoft.com/office/drawing/2014/main" id="{83EC896E-4B66-4A55-BB71-C186AC8358AE}"/>
              </a:ext>
            </a:extLst>
          </p:cNvPr>
          <p:cNvSpPr>
            <a:spLocks/>
          </p:cNvSpPr>
          <p:nvPr/>
        </p:nvSpPr>
        <p:spPr>
          <a:xfrm>
            <a:off x="7072174" y="2031501"/>
            <a:ext cx="756000" cy="432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tx1"/>
                </a:solidFill>
              </a:rPr>
              <a:t>観光・イベント</a:t>
            </a:r>
            <a:endParaRPr kumimoji="1" lang="en-US" altLang="ja-JP" sz="800" dirty="0">
              <a:solidFill>
                <a:schemeClr val="tx1"/>
              </a:solidFill>
            </a:endParaRPr>
          </a:p>
          <a:p>
            <a:pPr algn="ctr"/>
            <a:r>
              <a:rPr kumimoji="1" lang="ja-JP" altLang="en-US" sz="800" dirty="0">
                <a:solidFill>
                  <a:schemeClr val="tx1"/>
                </a:solidFill>
              </a:rPr>
              <a:t>データ</a:t>
            </a:r>
          </a:p>
        </p:txBody>
      </p:sp>
      <p:sp>
        <p:nvSpPr>
          <p:cNvPr id="37" name="フローチャート: 複数書類 36">
            <a:extLst>
              <a:ext uri="{FF2B5EF4-FFF2-40B4-BE49-F238E27FC236}">
                <a16:creationId xmlns:a16="http://schemas.microsoft.com/office/drawing/2014/main" id="{1489BF70-1C92-428C-86E4-4B82C988210B}"/>
              </a:ext>
            </a:extLst>
          </p:cNvPr>
          <p:cNvSpPr>
            <a:spLocks/>
          </p:cNvSpPr>
          <p:nvPr/>
        </p:nvSpPr>
        <p:spPr>
          <a:xfrm>
            <a:off x="7083974" y="3825374"/>
            <a:ext cx="756000" cy="432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tx1"/>
                </a:solidFill>
              </a:rPr>
              <a:t>観光・イベント</a:t>
            </a:r>
            <a:endParaRPr kumimoji="1" lang="en-US" altLang="ja-JP" sz="800" dirty="0">
              <a:solidFill>
                <a:schemeClr val="tx1"/>
              </a:solidFill>
            </a:endParaRPr>
          </a:p>
          <a:p>
            <a:pPr algn="ctr"/>
            <a:r>
              <a:rPr kumimoji="1" lang="ja-JP" altLang="en-US" sz="800" dirty="0">
                <a:solidFill>
                  <a:schemeClr val="tx1"/>
                </a:solidFill>
              </a:rPr>
              <a:t>データ</a:t>
            </a:r>
          </a:p>
        </p:txBody>
      </p:sp>
      <p:sp>
        <p:nvSpPr>
          <p:cNvPr id="40" name="フローチャート: 複数書類 39">
            <a:extLst>
              <a:ext uri="{FF2B5EF4-FFF2-40B4-BE49-F238E27FC236}">
                <a16:creationId xmlns:a16="http://schemas.microsoft.com/office/drawing/2014/main" id="{D01E4DD4-A1B1-470E-A7DB-47476EF40C51}"/>
              </a:ext>
            </a:extLst>
          </p:cNvPr>
          <p:cNvSpPr>
            <a:spLocks/>
          </p:cNvSpPr>
          <p:nvPr/>
        </p:nvSpPr>
        <p:spPr>
          <a:xfrm>
            <a:off x="4624983" y="1821296"/>
            <a:ext cx="756000" cy="432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tx1"/>
                </a:solidFill>
              </a:rPr>
              <a:t>観光・イベント</a:t>
            </a:r>
            <a:endParaRPr kumimoji="1" lang="en-US" altLang="ja-JP" sz="800" dirty="0">
              <a:solidFill>
                <a:schemeClr val="tx1"/>
              </a:solidFill>
            </a:endParaRPr>
          </a:p>
          <a:p>
            <a:pPr algn="ctr"/>
            <a:r>
              <a:rPr kumimoji="1" lang="ja-JP" altLang="en-US" sz="800" dirty="0">
                <a:solidFill>
                  <a:schemeClr val="tx1"/>
                </a:solidFill>
              </a:rPr>
              <a:t>データ</a:t>
            </a:r>
          </a:p>
        </p:txBody>
      </p:sp>
      <p:sp>
        <p:nvSpPr>
          <p:cNvPr id="41" name="フローチャート: 複数書類 40">
            <a:extLst>
              <a:ext uri="{FF2B5EF4-FFF2-40B4-BE49-F238E27FC236}">
                <a16:creationId xmlns:a16="http://schemas.microsoft.com/office/drawing/2014/main" id="{6FB48640-6AAE-4992-A3FF-12243768B0AE}"/>
              </a:ext>
            </a:extLst>
          </p:cNvPr>
          <p:cNvSpPr>
            <a:spLocks/>
          </p:cNvSpPr>
          <p:nvPr/>
        </p:nvSpPr>
        <p:spPr>
          <a:xfrm>
            <a:off x="4611414" y="4056603"/>
            <a:ext cx="756000" cy="432000"/>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dirty="0">
                <a:solidFill>
                  <a:schemeClr val="tx1"/>
                </a:solidFill>
              </a:rPr>
              <a:t>観光・イベント</a:t>
            </a:r>
            <a:endParaRPr kumimoji="1" lang="en-US" altLang="ja-JP" sz="800" dirty="0">
              <a:solidFill>
                <a:schemeClr val="tx1"/>
              </a:solidFill>
            </a:endParaRPr>
          </a:p>
          <a:p>
            <a:pPr algn="ctr"/>
            <a:r>
              <a:rPr kumimoji="1" lang="ja-JP" altLang="en-US" sz="800" dirty="0">
                <a:solidFill>
                  <a:schemeClr val="tx1"/>
                </a:solidFill>
              </a:rPr>
              <a:t>データ</a:t>
            </a:r>
          </a:p>
        </p:txBody>
      </p:sp>
      <p:sp>
        <p:nvSpPr>
          <p:cNvPr id="43" name="テキスト ボックス 42">
            <a:extLst>
              <a:ext uri="{FF2B5EF4-FFF2-40B4-BE49-F238E27FC236}">
                <a16:creationId xmlns:a16="http://schemas.microsoft.com/office/drawing/2014/main" id="{8C5163E8-D560-4D7D-973A-8A94A73D8523}"/>
              </a:ext>
            </a:extLst>
          </p:cNvPr>
          <p:cNvSpPr txBox="1"/>
          <p:nvPr/>
        </p:nvSpPr>
        <p:spPr>
          <a:xfrm>
            <a:off x="5943473" y="1889564"/>
            <a:ext cx="805029" cy="230832"/>
          </a:xfrm>
          <a:prstGeom prst="rect">
            <a:avLst/>
          </a:prstGeom>
          <a:noFill/>
        </p:spPr>
        <p:txBody>
          <a:bodyPr wrap="none" rtlCol="0">
            <a:spAutoFit/>
          </a:bodyPr>
          <a:lstStyle/>
          <a:p>
            <a:r>
              <a:rPr kumimoji="1" lang="ja-JP" altLang="en-US" sz="900" b="1" dirty="0"/>
              <a:t>観光サイト等</a:t>
            </a:r>
          </a:p>
        </p:txBody>
      </p:sp>
      <p:pic>
        <p:nvPicPr>
          <p:cNvPr id="44" name="図 43">
            <a:extLst>
              <a:ext uri="{FF2B5EF4-FFF2-40B4-BE49-F238E27FC236}">
                <a16:creationId xmlns:a16="http://schemas.microsoft.com/office/drawing/2014/main" id="{874751CD-7DF6-44AC-9E5C-5412258241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4005"/>
          <a:stretch/>
        </p:blipFill>
        <p:spPr>
          <a:xfrm>
            <a:off x="5884868" y="4066134"/>
            <a:ext cx="771916" cy="389487"/>
          </a:xfrm>
          <a:prstGeom prst="rect">
            <a:avLst/>
          </a:prstGeom>
        </p:spPr>
      </p:pic>
      <p:sp>
        <p:nvSpPr>
          <p:cNvPr id="45" name="テキスト ボックス 44">
            <a:extLst>
              <a:ext uri="{FF2B5EF4-FFF2-40B4-BE49-F238E27FC236}">
                <a16:creationId xmlns:a16="http://schemas.microsoft.com/office/drawing/2014/main" id="{C798A4A2-E300-47CF-8652-DFAA76FAE396}"/>
              </a:ext>
            </a:extLst>
          </p:cNvPr>
          <p:cNvSpPr txBox="1"/>
          <p:nvPr/>
        </p:nvSpPr>
        <p:spPr>
          <a:xfrm>
            <a:off x="5943473" y="3814863"/>
            <a:ext cx="805029" cy="230832"/>
          </a:xfrm>
          <a:prstGeom prst="rect">
            <a:avLst/>
          </a:prstGeom>
          <a:noFill/>
        </p:spPr>
        <p:txBody>
          <a:bodyPr wrap="none" rtlCol="0">
            <a:spAutoFit/>
          </a:bodyPr>
          <a:lstStyle/>
          <a:p>
            <a:r>
              <a:rPr kumimoji="1" lang="ja-JP" altLang="en-US" sz="900" b="1" dirty="0"/>
              <a:t>観光サイト等</a:t>
            </a:r>
          </a:p>
        </p:txBody>
      </p:sp>
      <p:sp>
        <p:nvSpPr>
          <p:cNvPr id="47" name="テキスト ボックス 46">
            <a:extLst>
              <a:ext uri="{FF2B5EF4-FFF2-40B4-BE49-F238E27FC236}">
                <a16:creationId xmlns:a16="http://schemas.microsoft.com/office/drawing/2014/main" id="{03FE93AC-1527-4AA8-B7FC-942AEB2054ED}"/>
              </a:ext>
            </a:extLst>
          </p:cNvPr>
          <p:cNvSpPr txBox="1"/>
          <p:nvPr/>
        </p:nvSpPr>
        <p:spPr>
          <a:xfrm>
            <a:off x="8003625" y="2892867"/>
            <a:ext cx="805029" cy="230832"/>
          </a:xfrm>
          <a:prstGeom prst="rect">
            <a:avLst/>
          </a:prstGeom>
          <a:noFill/>
        </p:spPr>
        <p:txBody>
          <a:bodyPr wrap="none" rtlCol="0">
            <a:spAutoFit/>
          </a:bodyPr>
          <a:lstStyle/>
          <a:p>
            <a:r>
              <a:rPr kumimoji="1" lang="ja-JP" altLang="en-US" sz="900" b="1" dirty="0"/>
              <a:t>観光サイト等</a:t>
            </a:r>
          </a:p>
        </p:txBody>
      </p:sp>
      <p:sp>
        <p:nvSpPr>
          <p:cNvPr id="49" name="テキスト ボックス 48">
            <a:extLst>
              <a:ext uri="{FF2B5EF4-FFF2-40B4-BE49-F238E27FC236}">
                <a16:creationId xmlns:a16="http://schemas.microsoft.com/office/drawing/2014/main" id="{231849C9-2525-41A4-90FA-34A4B3B2EFE4}"/>
              </a:ext>
            </a:extLst>
          </p:cNvPr>
          <p:cNvSpPr txBox="1"/>
          <p:nvPr/>
        </p:nvSpPr>
        <p:spPr>
          <a:xfrm>
            <a:off x="4385536" y="2667092"/>
            <a:ext cx="2266967" cy="738664"/>
          </a:xfrm>
          <a:prstGeom prst="rect">
            <a:avLst/>
          </a:prstGeom>
          <a:noFill/>
        </p:spPr>
        <p:txBody>
          <a:bodyPr wrap="none" rtlCol="0">
            <a:spAutoFit/>
          </a:bodyPr>
          <a:lstStyle/>
          <a:p>
            <a:pPr algn="ctr"/>
            <a:r>
              <a:rPr kumimoji="1" lang="ja-JP" altLang="en-US" sz="1400" b="1" dirty="0">
                <a:solidFill>
                  <a:srgbClr val="FF0000"/>
                </a:solidFill>
              </a:rPr>
              <a:t>データ連携基盤を通じて</a:t>
            </a:r>
            <a:endParaRPr kumimoji="1" lang="en-US" altLang="ja-JP" sz="1400" b="1" dirty="0">
              <a:solidFill>
                <a:srgbClr val="FF0000"/>
              </a:solidFill>
            </a:endParaRPr>
          </a:p>
          <a:p>
            <a:pPr algn="ctr"/>
            <a:r>
              <a:rPr lang="ja-JP" altLang="en-US" sz="1400" b="1" dirty="0">
                <a:solidFill>
                  <a:srgbClr val="FF0000"/>
                </a:solidFill>
              </a:rPr>
              <a:t>各府県の観光・イベント情報</a:t>
            </a:r>
            <a:endParaRPr lang="en-US" altLang="ja-JP" sz="1400" b="1" dirty="0">
              <a:solidFill>
                <a:srgbClr val="FF0000"/>
              </a:solidFill>
            </a:endParaRPr>
          </a:p>
          <a:p>
            <a:pPr algn="ctr"/>
            <a:r>
              <a:rPr kumimoji="1" lang="ja-JP" altLang="en-US" sz="1400" b="1" dirty="0">
                <a:solidFill>
                  <a:srgbClr val="FF0000"/>
                </a:solidFill>
              </a:rPr>
              <a:t>が相互に流通</a:t>
            </a:r>
          </a:p>
        </p:txBody>
      </p:sp>
      <p:pic>
        <p:nvPicPr>
          <p:cNvPr id="95" name="図 94">
            <a:extLst>
              <a:ext uri="{FF2B5EF4-FFF2-40B4-BE49-F238E27FC236}">
                <a16:creationId xmlns:a16="http://schemas.microsoft.com/office/drawing/2014/main" id="{1676A000-F7F6-4C91-AA28-33E4A44DBF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172" y="4853323"/>
            <a:ext cx="9522371" cy="1621914"/>
          </a:xfrm>
          <a:prstGeom prst="rect">
            <a:avLst/>
          </a:prstGeom>
        </p:spPr>
      </p:pic>
      <p:cxnSp>
        <p:nvCxnSpPr>
          <p:cNvPr id="98" name="直線コネクタ 97">
            <a:extLst>
              <a:ext uri="{FF2B5EF4-FFF2-40B4-BE49-F238E27FC236}">
                <a16:creationId xmlns:a16="http://schemas.microsoft.com/office/drawing/2014/main" id="{3548D5D3-DDE8-458E-B651-6886E4400B06}"/>
              </a:ext>
            </a:extLst>
          </p:cNvPr>
          <p:cNvCxnSpPr/>
          <p:nvPr/>
        </p:nvCxnSpPr>
        <p:spPr>
          <a:xfrm>
            <a:off x="356730" y="4744849"/>
            <a:ext cx="115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角丸四角形 9">
            <a:extLst>
              <a:ext uri="{FF2B5EF4-FFF2-40B4-BE49-F238E27FC236}">
                <a16:creationId xmlns:a16="http://schemas.microsoft.com/office/drawing/2014/main" id="{207B19BD-ABD0-453F-9A62-12A65A3BDFF9}"/>
              </a:ext>
            </a:extLst>
          </p:cNvPr>
          <p:cNvSpPr/>
          <p:nvPr/>
        </p:nvSpPr>
        <p:spPr>
          <a:xfrm>
            <a:off x="2026296" y="2937256"/>
            <a:ext cx="1056291" cy="341154"/>
          </a:xfrm>
          <a:prstGeom prst="roundRect">
            <a:avLst>
              <a:gd name="adj" fmla="val 8001"/>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1"/>
          <a:lstStyle/>
          <a:p>
            <a:pPr algn="ctr"/>
            <a:r>
              <a:rPr lang="en-US" altLang="ja-JP" sz="1400" b="1" dirty="0">
                <a:solidFill>
                  <a:schemeClr val="bg1"/>
                </a:solidFill>
                <a:latin typeface="Meiryo UI" panose="020B0604030504040204" pitchFamily="50" charset="-128"/>
                <a:ea typeface="Meiryo UI" panose="020B0604030504040204" pitchFamily="50" charset="-128"/>
              </a:rPr>
              <a:t>ORDEN</a:t>
            </a:r>
          </a:p>
        </p:txBody>
      </p:sp>
      <p:pic>
        <p:nvPicPr>
          <p:cNvPr id="38" name="図 37">
            <a:extLst>
              <a:ext uri="{FF2B5EF4-FFF2-40B4-BE49-F238E27FC236}">
                <a16:creationId xmlns:a16="http://schemas.microsoft.com/office/drawing/2014/main" id="{87ACD452-A8DA-4493-95FF-3FEA6D4C386B}"/>
              </a:ext>
            </a:extLst>
          </p:cNvPr>
          <p:cNvPicPr>
            <a:picLocks noChangeAspect="1"/>
          </p:cNvPicPr>
          <p:nvPr/>
        </p:nvPicPr>
        <p:blipFill>
          <a:blip r:embed="rId7"/>
          <a:stretch>
            <a:fillRect/>
          </a:stretch>
        </p:blipFill>
        <p:spPr>
          <a:xfrm>
            <a:off x="3334302" y="2009389"/>
            <a:ext cx="562908" cy="501092"/>
          </a:xfrm>
          <a:prstGeom prst="rect">
            <a:avLst/>
          </a:prstGeom>
        </p:spPr>
      </p:pic>
      <p:sp>
        <p:nvSpPr>
          <p:cNvPr id="54" name="テキスト ボックス 53">
            <a:extLst>
              <a:ext uri="{FF2B5EF4-FFF2-40B4-BE49-F238E27FC236}">
                <a16:creationId xmlns:a16="http://schemas.microsoft.com/office/drawing/2014/main" id="{608ACA9A-D4CA-499D-AE6D-E82DC0C4F961}"/>
              </a:ext>
            </a:extLst>
          </p:cNvPr>
          <p:cNvSpPr txBox="1"/>
          <p:nvPr/>
        </p:nvSpPr>
        <p:spPr>
          <a:xfrm>
            <a:off x="10272757" y="1532978"/>
            <a:ext cx="1095172" cy="307777"/>
          </a:xfrm>
          <a:prstGeom prst="rect">
            <a:avLst/>
          </a:prstGeom>
          <a:noFill/>
        </p:spPr>
        <p:txBody>
          <a:bodyPr wrap="none" rtlCol="0">
            <a:spAutoFit/>
          </a:bodyPr>
          <a:lstStyle/>
          <a:p>
            <a:r>
              <a:rPr kumimoji="1" lang="en-US" altLang="ja-JP" sz="1400" b="1" dirty="0"/>
              <a:t>AI</a:t>
            </a:r>
            <a:r>
              <a:rPr kumimoji="1" lang="ja-JP" altLang="en-US" sz="1400" b="1" dirty="0"/>
              <a:t>レコメンド</a:t>
            </a:r>
            <a:endParaRPr kumimoji="1" lang="en-US" altLang="ja-JP" sz="1400" b="1" dirty="0"/>
          </a:p>
        </p:txBody>
      </p:sp>
      <p:pic>
        <p:nvPicPr>
          <p:cNvPr id="55" name="図 54">
            <a:extLst>
              <a:ext uri="{FF2B5EF4-FFF2-40B4-BE49-F238E27FC236}">
                <a16:creationId xmlns:a16="http://schemas.microsoft.com/office/drawing/2014/main" id="{346A45E6-3ECF-49E9-A94E-7759233B2F33}"/>
              </a:ext>
            </a:extLst>
          </p:cNvPr>
          <p:cNvPicPr>
            <a:picLocks noChangeAspect="1"/>
          </p:cNvPicPr>
          <p:nvPr/>
        </p:nvPicPr>
        <p:blipFill>
          <a:blip r:embed="rId8"/>
          <a:stretch>
            <a:fillRect/>
          </a:stretch>
        </p:blipFill>
        <p:spPr>
          <a:xfrm>
            <a:off x="9524892" y="1553152"/>
            <a:ext cx="697316" cy="1398533"/>
          </a:xfrm>
          <a:prstGeom prst="rect">
            <a:avLst/>
          </a:prstGeom>
        </p:spPr>
      </p:pic>
      <p:sp>
        <p:nvSpPr>
          <p:cNvPr id="56" name="テキスト ボックス 55">
            <a:extLst>
              <a:ext uri="{FF2B5EF4-FFF2-40B4-BE49-F238E27FC236}">
                <a16:creationId xmlns:a16="http://schemas.microsoft.com/office/drawing/2014/main" id="{3B53CEC5-F638-4374-84E9-A33CC4ABA7A0}"/>
              </a:ext>
            </a:extLst>
          </p:cNvPr>
          <p:cNvSpPr txBox="1"/>
          <p:nvPr/>
        </p:nvSpPr>
        <p:spPr>
          <a:xfrm>
            <a:off x="10246162" y="3100534"/>
            <a:ext cx="1197764" cy="523220"/>
          </a:xfrm>
          <a:prstGeom prst="rect">
            <a:avLst/>
          </a:prstGeom>
          <a:noFill/>
        </p:spPr>
        <p:txBody>
          <a:bodyPr wrap="none" rtlCol="0">
            <a:spAutoFit/>
          </a:bodyPr>
          <a:lstStyle/>
          <a:p>
            <a:r>
              <a:rPr lang="en-US" altLang="ja-JP" sz="1400" b="1" dirty="0"/>
              <a:t>NFT</a:t>
            </a:r>
          </a:p>
          <a:p>
            <a:r>
              <a:rPr lang="ja-JP" altLang="en-US" sz="1400" b="1" dirty="0"/>
              <a:t>スタンプラリー</a:t>
            </a:r>
            <a:endParaRPr kumimoji="1" lang="ja-JP" altLang="en-US" sz="1400" b="1" dirty="0"/>
          </a:p>
        </p:txBody>
      </p:sp>
      <p:pic>
        <p:nvPicPr>
          <p:cNvPr id="57" name="図 56">
            <a:extLst>
              <a:ext uri="{FF2B5EF4-FFF2-40B4-BE49-F238E27FC236}">
                <a16:creationId xmlns:a16="http://schemas.microsoft.com/office/drawing/2014/main" id="{35C2EA30-4A47-4271-8479-BE1BAFF59879}"/>
              </a:ext>
            </a:extLst>
          </p:cNvPr>
          <p:cNvPicPr>
            <a:picLocks noChangeAspect="1"/>
          </p:cNvPicPr>
          <p:nvPr/>
        </p:nvPicPr>
        <p:blipFill>
          <a:blip r:embed="rId9"/>
          <a:stretch>
            <a:fillRect/>
          </a:stretch>
        </p:blipFill>
        <p:spPr>
          <a:xfrm>
            <a:off x="9425847" y="2969191"/>
            <a:ext cx="898971" cy="1600608"/>
          </a:xfrm>
          <a:prstGeom prst="rect">
            <a:avLst/>
          </a:prstGeom>
        </p:spPr>
      </p:pic>
      <p:sp>
        <p:nvSpPr>
          <p:cNvPr id="58" name="テキスト ボックス 57">
            <a:extLst>
              <a:ext uri="{FF2B5EF4-FFF2-40B4-BE49-F238E27FC236}">
                <a16:creationId xmlns:a16="http://schemas.microsoft.com/office/drawing/2014/main" id="{D9C9DEA0-916F-4578-9448-4B966FB512E0}"/>
              </a:ext>
            </a:extLst>
          </p:cNvPr>
          <p:cNvSpPr txBox="1"/>
          <p:nvPr/>
        </p:nvSpPr>
        <p:spPr>
          <a:xfrm>
            <a:off x="10251132" y="1817563"/>
            <a:ext cx="1841115" cy="646331"/>
          </a:xfrm>
          <a:prstGeom prst="rect">
            <a:avLst/>
          </a:prstGeom>
          <a:noFill/>
        </p:spPr>
        <p:txBody>
          <a:bodyPr wrap="square" rtlCol="0">
            <a:spAutoFit/>
          </a:bodyPr>
          <a:lstStyle/>
          <a:p>
            <a:r>
              <a:rPr kumimoji="1" lang="ja-JP" altLang="en-US" sz="1200" dirty="0"/>
              <a:t>利用者の属性や関心事に合わせて観光スポット及びルートをレコメンド</a:t>
            </a:r>
          </a:p>
        </p:txBody>
      </p:sp>
      <p:sp>
        <p:nvSpPr>
          <p:cNvPr id="59" name="テキスト ボックス 58">
            <a:extLst>
              <a:ext uri="{FF2B5EF4-FFF2-40B4-BE49-F238E27FC236}">
                <a16:creationId xmlns:a16="http://schemas.microsoft.com/office/drawing/2014/main" id="{DB67E8EF-9ADC-45E9-B405-4F0AD70D39C7}"/>
              </a:ext>
            </a:extLst>
          </p:cNvPr>
          <p:cNvSpPr txBox="1"/>
          <p:nvPr/>
        </p:nvSpPr>
        <p:spPr>
          <a:xfrm>
            <a:off x="10246162" y="3625393"/>
            <a:ext cx="1841115" cy="646331"/>
          </a:xfrm>
          <a:prstGeom prst="rect">
            <a:avLst/>
          </a:prstGeom>
          <a:noFill/>
        </p:spPr>
        <p:txBody>
          <a:bodyPr wrap="square" rtlCol="0">
            <a:spAutoFit/>
          </a:bodyPr>
          <a:lstStyle/>
          <a:p>
            <a:r>
              <a:rPr kumimoji="1" lang="ja-JP" altLang="en-US" sz="1200" dirty="0"/>
              <a:t>ブロックチェーンの技術を活用した一意性を担保できるスタンプラリー</a:t>
            </a:r>
          </a:p>
        </p:txBody>
      </p:sp>
      <p:pic>
        <p:nvPicPr>
          <p:cNvPr id="60" name="図 59">
            <a:extLst>
              <a:ext uri="{FF2B5EF4-FFF2-40B4-BE49-F238E27FC236}">
                <a16:creationId xmlns:a16="http://schemas.microsoft.com/office/drawing/2014/main" id="{413051E9-E03A-4E74-8E10-54A0865D8C1B}"/>
              </a:ext>
            </a:extLst>
          </p:cNvPr>
          <p:cNvPicPr>
            <a:picLocks noChangeAspect="1"/>
          </p:cNvPicPr>
          <p:nvPr/>
        </p:nvPicPr>
        <p:blipFill>
          <a:blip r:embed="rId10"/>
          <a:stretch>
            <a:fillRect/>
          </a:stretch>
        </p:blipFill>
        <p:spPr>
          <a:xfrm>
            <a:off x="10399728" y="5091865"/>
            <a:ext cx="1471592" cy="1533377"/>
          </a:xfrm>
          <a:prstGeom prst="rect">
            <a:avLst/>
          </a:prstGeom>
        </p:spPr>
      </p:pic>
      <p:sp>
        <p:nvSpPr>
          <p:cNvPr id="61" name="テキスト ボックス 60">
            <a:extLst>
              <a:ext uri="{FF2B5EF4-FFF2-40B4-BE49-F238E27FC236}">
                <a16:creationId xmlns:a16="http://schemas.microsoft.com/office/drawing/2014/main" id="{9B06F8F7-07D3-45CD-A51D-B44A547EB359}"/>
              </a:ext>
            </a:extLst>
          </p:cNvPr>
          <p:cNvSpPr txBox="1"/>
          <p:nvPr/>
        </p:nvSpPr>
        <p:spPr>
          <a:xfrm>
            <a:off x="9839355" y="5263069"/>
            <a:ext cx="1069524" cy="369332"/>
          </a:xfrm>
          <a:prstGeom prst="rect">
            <a:avLst/>
          </a:prstGeom>
          <a:noFill/>
        </p:spPr>
        <p:txBody>
          <a:bodyPr wrap="none" rtlCol="0">
            <a:spAutoFit/>
          </a:bodyPr>
          <a:lstStyle/>
          <a:p>
            <a:r>
              <a:rPr kumimoji="1" lang="en-US" altLang="ja-JP" b="1" dirty="0">
                <a:solidFill>
                  <a:srgbClr val="FF0000"/>
                </a:solidFill>
              </a:rPr>
              <a:t>×</a:t>
            </a:r>
            <a:r>
              <a:rPr lang="ja-JP" altLang="en-US" b="1" dirty="0">
                <a:solidFill>
                  <a:srgbClr val="FF0000"/>
                </a:solidFill>
              </a:rPr>
              <a:t>６</a:t>
            </a:r>
            <a:r>
              <a:rPr kumimoji="1" lang="ja-JP" altLang="en-US" b="1" dirty="0">
                <a:solidFill>
                  <a:srgbClr val="FF0000"/>
                </a:solidFill>
              </a:rPr>
              <a:t>府県</a:t>
            </a:r>
          </a:p>
        </p:txBody>
      </p:sp>
      <p:pic>
        <p:nvPicPr>
          <p:cNvPr id="63" name="図 62">
            <a:extLst>
              <a:ext uri="{FF2B5EF4-FFF2-40B4-BE49-F238E27FC236}">
                <a16:creationId xmlns:a16="http://schemas.microsoft.com/office/drawing/2014/main" id="{C19D0149-82B8-407B-8D89-96C5107CA1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4005"/>
          <a:stretch/>
        </p:blipFill>
        <p:spPr>
          <a:xfrm>
            <a:off x="5904264" y="2132043"/>
            <a:ext cx="771916" cy="389487"/>
          </a:xfrm>
          <a:prstGeom prst="rect">
            <a:avLst/>
          </a:prstGeom>
        </p:spPr>
      </p:pic>
      <p:pic>
        <p:nvPicPr>
          <p:cNvPr id="64" name="図 63">
            <a:extLst>
              <a:ext uri="{FF2B5EF4-FFF2-40B4-BE49-F238E27FC236}">
                <a16:creationId xmlns:a16="http://schemas.microsoft.com/office/drawing/2014/main" id="{58DBDC6F-CBA8-4590-BB81-71D1C7CC0A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4005"/>
          <a:stretch/>
        </p:blipFill>
        <p:spPr>
          <a:xfrm>
            <a:off x="8007384" y="3137879"/>
            <a:ext cx="771916" cy="389487"/>
          </a:xfrm>
          <a:prstGeom prst="rect">
            <a:avLst/>
          </a:prstGeom>
        </p:spPr>
      </p:pic>
      <p:sp>
        <p:nvSpPr>
          <p:cNvPr id="2" name="矢印: 左右 1">
            <a:extLst>
              <a:ext uri="{FF2B5EF4-FFF2-40B4-BE49-F238E27FC236}">
                <a16:creationId xmlns:a16="http://schemas.microsoft.com/office/drawing/2014/main" id="{4BAC51F9-E084-41E0-88FC-AF86BC04B2D1}"/>
              </a:ext>
            </a:extLst>
          </p:cNvPr>
          <p:cNvSpPr/>
          <p:nvPr/>
        </p:nvSpPr>
        <p:spPr>
          <a:xfrm>
            <a:off x="656705" y="623455"/>
            <a:ext cx="3699163" cy="465512"/>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F27D529-456E-4F80-B4CE-15A53A8847A3}"/>
              </a:ext>
            </a:extLst>
          </p:cNvPr>
          <p:cNvSpPr txBox="1"/>
          <p:nvPr/>
        </p:nvSpPr>
        <p:spPr>
          <a:xfrm>
            <a:off x="926291" y="610843"/>
            <a:ext cx="3474869" cy="469359"/>
          </a:xfrm>
          <a:prstGeom prst="rect">
            <a:avLst/>
          </a:prstGeom>
          <a:noFill/>
        </p:spPr>
        <p:txBody>
          <a:bodyPr wrap="square" rtlCol="0">
            <a:spAutoFit/>
          </a:bodyPr>
          <a:lstStyle/>
          <a:p>
            <a:pPr algn="ctr"/>
            <a:r>
              <a:rPr lang="ja-JP" altLang="en-US" sz="1400" b="1" dirty="0"/>
              <a:t>３</a:t>
            </a:r>
            <a:r>
              <a:rPr kumimoji="1" lang="ja-JP" altLang="en-US" sz="1400" b="1" dirty="0"/>
              <a:t>府県広域データ連携事業</a:t>
            </a:r>
            <a:endParaRPr kumimoji="1" lang="en-US" altLang="ja-JP" sz="1400" b="1" dirty="0"/>
          </a:p>
          <a:p>
            <a:pPr algn="ctr"/>
            <a:r>
              <a:rPr kumimoji="1" lang="en-US" altLang="ja-JP" sz="1050" dirty="0"/>
              <a:t>[</a:t>
            </a:r>
            <a:r>
              <a:rPr kumimoji="1" lang="ja-JP" altLang="en-US" sz="1050" dirty="0"/>
              <a:t>令和６年度　デジタル田園都市国家構想交付金事業</a:t>
            </a:r>
            <a:r>
              <a:rPr lang="en-US" altLang="ja-JP" sz="1050" dirty="0"/>
              <a:t>]</a:t>
            </a:r>
            <a:endParaRPr kumimoji="1" lang="ja-JP" altLang="en-US" sz="1050" dirty="0"/>
          </a:p>
        </p:txBody>
      </p:sp>
      <p:sp>
        <p:nvSpPr>
          <p:cNvPr id="65" name="矢印: 左右 64">
            <a:extLst>
              <a:ext uri="{FF2B5EF4-FFF2-40B4-BE49-F238E27FC236}">
                <a16:creationId xmlns:a16="http://schemas.microsoft.com/office/drawing/2014/main" id="{60AA363F-5F09-41D3-97CE-07C8D3E75AC0}"/>
              </a:ext>
            </a:extLst>
          </p:cNvPr>
          <p:cNvSpPr/>
          <p:nvPr/>
        </p:nvSpPr>
        <p:spPr>
          <a:xfrm>
            <a:off x="651162" y="1025236"/>
            <a:ext cx="11294226" cy="465512"/>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D193EF51-C7CE-4C06-A782-1A801C7D38EE}"/>
              </a:ext>
            </a:extLst>
          </p:cNvPr>
          <p:cNvSpPr txBox="1"/>
          <p:nvPr/>
        </p:nvSpPr>
        <p:spPr>
          <a:xfrm>
            <a:off x="6649155" y="845791"/>
            <a:ext cx="2816797" cy="469359"/>
          </a:xfrm>
          <a:prstGeom prst="rect">
            <a:avLst/>
          </a:prstGeom>
          <a:noFill/>
        </p:spPr>
        <p:txBody>
          <a:bodyPr wrap="none" rtlCol="0">
            <a:spAutoFit/>
          </a:bodyPr>
          <a:lstStyle/>
          <a:p>
            <a:pPr algn="ctr"/>
            <a:r>
              <a:rPr kumimoji="1" lang="ja-JP" altLang="en-US" sz="1400" b="1" dirty="0"/>
              <a:t>広域観光促進実証事業</a:t>
            </a:r>
            <a:endParaRPr kumimoji="1" lang="en-US" altLang="ja-JP" sz="1400" b="1" dirty="0"/>
          </a:p>
          <a:p>
            <a:pPr algn="ctr"/>
            <a:r>
              <a:rPr kumimoji="1" lang="en-US" altLang="ja-JP" sz="1050" dirty="0"/>
              <a:t>[</a:t>
            </a:r>
            <a:r>
              <a:rPr kumimoji="1" lang="ja-JP" altLang="en-US" sz="1050" dirty="0"/>
              <a:t>令和７年度　内閣府調査事業（委託事業）</a:t>
            </a:r>
            <a:r>
              <a:rPr kumimoji="1" lang="en-US" altLang="ja-JP" sz="1050" dirty="0"/>
              <a:t>]</a:t>
            </a:r>
            <a:endParaRPr kumimoji="1" lang="ja-JP" altLang="en-US" sz="1050" dirty="0"/>
          </a:p>
        </p:txBody>
      </p:sp>
      <p:sp>
        <p:nvSpPr>
          <p:cNvPr id="53" name="スライド番号プレースホルダー 16">
            <a:extLst>
              <a:ext uri="{FF2B5EF4-FFF2-40B4-BE49-F238E27FC236}">
                <a16:creationId xmlns:a16="http://schemas.microsoft.com/office/drawing/2014/main" id="{3A7C7301-4F75-498D-A541-F3DAF5A81BFD}"/>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15</a:t>
            </a:fld>
            <a:endParaRPr kumimoji="1" lang="ja-JP" altLang="en-US" sz="1600">
              <a:solidFill>
                <a:schemeClr val="tx1"/>
              </a:solidFill>
            </a:endParaRPr>
          </a:p>
        </p:txBody>
      </p:sp>
      <p:sp>
        <p:nvSpPr>
          <p:cNvPr id="62" name="テキスト ボックス 61">
            <a:extLst>
              <a:ext uri="{FF2B5EF4-FFF2-40B4-BE49-F238E27FC236}">
                <a16:creationId xmlns:a16="http://schemas.microsoft.com/office/drawing/2014/main" id="{A041818F-E531-4D37-91A2-C656006F03E1}"/>
              </a:ext>
            </a:extLst>
          </p:cNvPr>
          <p:cNvSpPr txBox="1"/>
          <p:nvPr/>
        </p:nvSpPr>
        <p:spPr>
          <a:xfrm>
            <a:off x="76609" y="43347"/>
            <a:ext cx="84128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５）広域実証の代表例　広域観光データ連携実証事業（令和７年度事業）</a:t>
            </a:r>
          </a:p>
        </p:txBody>
      </p:sp>
      <p:cxnSp>
        <p:nvCxnSpPr>
          <p:cNvPr id="66" name="直線コネクタ 65">
            <a:extLst>
              <a:ext uri="{FF2B5EF4-FFF2-40B4-BE49-F238E27FC236}">
                <a16:creationId xmlns:a16="http://schemas.microsoft.com/office/drawing/2014/main" id="{1C8B0040-83DF-4B89-B3E4-917AE199102C}"/>
              </a:ext>
            </a:extLst>
          </p:cNvPr>
          <p:cNvCxnSpPr/>
          <p:nvPr/>
        </p:nvCxnSpPr>
        <p:spPr>
          <a:xfrm>
            <a:off x="0" y="479844"/>
            <a:ext cx="120668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624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a:extLst>
              <a:ext uri="{FF2B5EF4-FFF2-40B4-BE49-F238E27FC236}">
                <a16:creationId xmlns:a16="http://schemas.microsoft.com/office/drawing/2014/main" id="{0B957E70-11DB-2DEE-5142-41C635B313C3}"/>
              </a:ext>
            </a:extLst>
          </p:cNvPr>
          <p:cNvSpPr/>
          <p:nvPr/>
        </p:nvSpPr>
        <p:spPr>
          <a:xfrm>
            <a:off x="3700541" y="807501"/>
            <a:ext cx="1856841" cy="5998944"/>
          </a:xfrm>
          <a:prstGeom prst="rect">
            <a:avLst/>
          </a:prstGeom>
          <a:pattFill prst="pct60">
            <a:fgClr>
              <a:schemeClr val="bg1"/>
            </a:fgClr>
            <a:bgClr>
              <a:srgbClr val="F3F4F7"/>
            </a:bgClr>
          </a:pattFill>
          <a:ln>
            <a:solidFill>
              <a:schemeClr val="tx2">
                <a:lumMod val="20000"/>
                <a:lumOff val="80000"/>
              </a:schemeClr>
            </a:solidFill>
          </a:ln>
          <a:effectLst>
            <a:outerShdw blurRad="63500" dist="38100" dir="600000" sx="99000" sy="99000" algn="tl" rotWithShape="0">
              <a:schemeClr val="tx2">
                <a:lumMod val="60000"/>
                <a:lumOff val="40000"/>
                <a:alpha val="4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2" name="矢印: 五方向 11">
            <a:extLst>
              <a:ext uri="{FF2B5EF4-FFF2-40B4-BE49-F238E27FC236}">
                <a16:creationId xmlns:a16="http://schemas.microsoft.com/office/drawing/2014/main" id="{8229F389-1538-ADB9-003E-7ABDAB3C08D7}"/>
              </a:ext>
            </a:extLst>
          </p:cNvPr>
          <p:cNvSpPr/>
          <p:nvPr/>
        </p:nvSpPr>
        <p:spPr>
          <a:xfrm flipH="1">
            <a:off x="3678206" y="1951148"/>
            <a:ext cx="1887129" cy="509330"/>
          </a:xfrm>
          <a:prstGeom prst="homePlate">
            <a:avLst>
              <a:gd name="adj" fmla="val 926782"/>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47" name="正方形/長方形 146">
            <a:extLst>
              <a:ext uri="{FF2B5EF4-FFF2-40B4-BE49-F238E27FC236}">
                <a16:creationId xmlns:a16="http://schemas.microsoft.com/office/drawing/2014/main" id="{C1DB659A-5378-4EA3-91F1-58360C5ECB88}"/>
              </a:ext>
            </a:extLst>
          </p:cNvPr>
          <p:cNvSpPr/>
          <p:nvPr/>
        </p:nvSpPr>
        <p:spPr>
          <a:xfrm>
            <a:off x="1628899" y="807501"/>
            <a:ext cx="1856841" cy="5998944"/>
          </a:xfrm>
          <a:prstGeom prst="rect">
            <a:avLst/>
          </a:prstGeom>
          <a:pattFill prst="pct60">
            <a:fgClr>
              <a:schemeClr val="bg1"/>
            </a:fgClr>
            <a:bgClr>
              <a:srgbClr val="F3F4F7"/>
            </a:bgClr>
          </a:pattFill>
          <a:ln>
            <a:solidFill>
              <a:schemeClr val="tx2">
                <a:lumMod val="20000"/>
                <a:lumOff val="80000"/>
              </a:schemeClr>
            </a:solidFill>
          </a:ln>
          <a:effectLst>
            <a:outerShdw blurRad="63500" dist="38100" dir="600000" sx="99000" sy="99000" algn="tl" rotWithShape="0">
              <a:schemeClr val="tx2">
                <a:lumMod val="60000"/>
                <a:lumOff val="40000"/>
                <a:alpha val="4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4" name="矢印: 五方向 3">
            <a:extLst>
              <a:ext uri="{FF2B5EF4-FFF2-40B4-BE49-F238E27FC236}">
                <a16:creationId xmlns:a16="http://schemas.microsoft.com/office/drawing/2014/main" id="{C52DE230-D542-56C9-57EE-4F1294959332}"/>
              </a:ext>
            </a:extLst>
          </p:cNvPr>
          <p:cNvSpPr/>
          <p:nvPr/>
        </p:nvSpPr>
        <p:spPr>
          <a:xfrm flipH="1">
            <a:off x="1561176" y="1327166"/>
            <a:ext cx="1933143" cy="509330"/>
          </a:xfrm>
          <a:prstGeom prst="homePlate">
            <a:avLst>
              <a:gd name="adj" fmla="val 926782"/>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49" name="正方形/長方形 148">
            <a:extLst>
              <a:ext uri="{FF2B5EF4-FFF2-40B4-BE49-F238E27FC236}">
                <a16:creationId xmlns:a16="http://schemas.microsoft.com/office/drawing/2014/main" id="{3BA3B184-B7C6-E23C-EDF5-92CBD737AF8A}"/>
              </a:ext>
            </a:extLst>
          </p:cNvPr>
          <p:cNvSpPr/>
          <p:nvPr/>
        </p:nvSpPr>
        <p:spPr>
          <a:xfrm>
            <a:off x="5757802" y="807501"/>
            <a:ext cx="1872020" cy="5998944"/>
          </a:xfrm>
          <a:prstGeom prst="rect">
            <a:avLst/>
          </a:prstGeom>
          <a:pattFill prst="pct60">
            <a:fgClr>
              <a:schemeClr val="bg1"/>
            </a:fgClr>
            <a:bgClr>
              <a:srgbClr val="F3F4F7"/>
            </a:bgClr>
          </a:pattFill>
          <a:ln>
            <a:solidFill>
              <a:schemeClr val="tx2">
                <a:lumMod val="20000"/>
                <a:lumOff val="80000"/>
              </a:schemeClr>
            </a:solidFill>
          </a:ln>
          <a:effectLst>
            <a:outerShdw blurRad="63500" dist="38100" dir="600000" sx="99000" sy="99000" algn="tl" rotWithShape="0">
              <a:schemeClr val="tx2">
                <a:lumMod val="60000"/>
                <a:lumOff val="40000"/>
                <a:alpha val="4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50" name="正方形/長方形 149">
            <a:extLst>
              <a:ext uri="{FF2B5EF4-FFF2-40B4-BE49-F238E27FC236}">
                <a16:creationId xmlns:a16="http://schemas.microsoft.com/office/drawing/2014/main" id="{4875A85C-CF55-C88D-C923-BB526118BD8A}"/>
              </a:ext>
            </a:extLst>
          </p:cNvPr>
          <p:cNvSpPr/>
          <p:nvPr/>
        </p:nvSpPr>
        <p:spPr>
          <a:xfrm>
            <a:off x="7815264" y="807501"/>
            <a:ext cx="1856841" cy="5998944"/>
          </a:xfrm>
          <a:prstGeom prst="rect">
            <a:avLst/>
          </a:prstGeom>
          <a:pattFill prst="pct60">
            <a:fgClr>
              <a:schemeClr val="bg1"/>
            </a:fgClr>
            <a:bgClr>
              <a:srgbClr val="F3F4F7"/>
            </a:bgClr>
          </a:pattFill>
          <a:ln>
            <a:solidFill>
              <a:schemeClr val="tx2">
                <a:lumMod val="20000"/>
                <a:lumOff val="80000"/>
              </a:schemeClr>
            </a:solidFill>
          </a:ln>
          <a:effectLst>
            <a:outerShdw blurRad="63500" dist="38100" dir="600000" sx="99000" sy="99000" algn="tl" rotWithShape="0">
              <a:schemeClr val="tx2">
                <a:lumMod val="60000"/>
                <a:lumOff val="40000"/>
                <a:alpha val="4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54" name="正方形/長方形 153">
            <a:extLst>
              <a:ext uri="{FF2B5EF4-FFF2-40B4-BE49-F238E27FC236}">
                <a16:creationId xmlns:a16="http://schemas.microsoft.com/office/drawing/2014/main" id="{F66F9642-9858-5DCE-E45D-EE421B136D34}"/>
              </a:ext>
            </a:extLst>
          </p:cNvPr>
          <p:cNvSpPr/>
          <p:nvPr/>
        </p:nvSpPr>
        <p:spPr>
          <a:xfrm>
            <a:off x="9886850" y="807501"/>
            <a:ext cx="1936372" cy="5998944"/>
          </a:xfrm>
          <a:prstGeom prst="rect">
            <a:avLst/>
          </a:prstGeom>
          <a:pattFill prst="pct60">
            <a:fgClr>
              <a:schemeClr val="bg1"/>
            </a:fgClr>
            <a:bgClr>
              <a:srgbClr val="F3F4F7"/>
            </a:bgClr>
          </a:pattFill>
          <a:ln>
            <a:solidFill>
              <a:schemeClr val="tx2">
                <a:lumMod val="20000"/>
                <a:lumOff val="80000"/>
              </a:schemeClr>
            </a:solidFill>
          </a:ln>
          <a:effectLst>
            <a:outerShdw blurRad="63500" dist="38100" dir="600000" sx="99000" sy="99000" algn="tl" rotWithShape="0">
              <a:schemeClr val="tx2">
                <a:lumMod val="60000"/>
                <a:lumOff val="40000"/>
                <a:alpha val="4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11" name="矢印: 五方向 110">
            <a:extLst>
              <a:ext uri="{FF2B5EF4-FFF2-40B4-BE49-F238E27FC236}">
                <a16:creationId xmlns:a16="http://schemas.microsoft.com/office/drawing/2014/main" id="{8A7ED681-8987-2276-78C4-2E46949404B6}"/>
              </a:ext>
            </a:extLst>
          </p:cNvPr>
          <p:cNvSpPr/>
          <p:nvPr/>
        </p:nvSpPr>
        <p:spPr>
          <a:xfrm flipH="1">
            <a:off x="5395502" y="3819776"/>
            <a:ext cx="6363293" cy="509330"/>
          </a:xfrm>
          <a:prstGeom prst="homePlate">
            <a:avLst>
              <a:gd name="adj" fmla="val 539682"/>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10" name="矢印: 五方向 109">
            <a:extLst>
              <a:ext uri="{FF2B5EF4-FFF2-40B4-BE49-F238E27FC236}">
                <a16:creationId xmlns:a16="http://schemas.microsoft.com/office/drawing/2014/main" id="{439546B9-2E9A-BAAA-F033-C5E46A30E9AE}"/>
              </a:ext>
            </a:extLst>
          </p:cNvPr>
          <p:cNvSpPr/>
          <p:nvPr/>
        </p:nvSpPr>
        <p:spPr>
          <a:xfrm flipH="1">
            <a:off x="3229055" y="3147841"/>
            <a:ext cx="8529742" cy="576000"/>
          </a:xfrm>
          <a:prstGeom prst="homePlate">
            <a:avLst>
              <a:gd name="adj" fmla="val 926782"/>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5F2E6324-23BE-4AF8-4EE9-E801A4B82609}"/>
              </a:ext>
            </a:extLst>
          </p:cNvPr>
          <p:cNvSpPr/>
          <p:nvPr/>
        </p:nvSpPr>
        <p:spPr>
          <a:xfrm>
            <a:off x="257338" y="1322271"/>
            <a:ext cx="400039" cy="17620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a:ea typeface="Meiryo UI"/>
                <a:cs typeface="+mn-cs"/>
              </a:rPr>
              <a:t>基盤</a:t>
            </a:r>
          </a:p>
        </p:txBody>
      </p:sp>
      <p:sp>
        <p:nvSpPr>
          <p:cNvPr id="5" name="正方形/長方形 4">
            <a:extLst>
              <a:ext uri="{FF2B5EF4-FFF2-40B4-BE49-F238E27FC236}">
                <a16:creationId xmlns:a16="http://schemas.microsoft.com/office/drawing/2014/main" id="{ECC08CB4-0E96-6B20-EC80-8D3CC79D9678}"/>
              </a:ext>
            </a:extLst>
          </p:cNvPr>
          <p:cNvSpPr/>
          <p:nvPr/>
        </p:nvSpPr>
        <p:spPr>
          <a:xfrm>
            <a:off x="257338" y="3185090"/>
            <a:ext cx="400039" cy="238594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a:ea typeface="Meiryo UI"/>
                <a:cs typeface="+mn-cs"/>
              </a:rPr>
              <a:t>サービス</a:t>
            </a:r>
          </a:p>
        </p:txBody>
      </p:sp>
      <p:sp>
        <p:nvSpPr>
          <p:cNvPr id="8" name="正方形/長方形 7">
            <a:extLst>
              <a:ext uri="{FF2B5EF4-FFF2-40B4-BE49-F238E27FC236}">
                <a16:creationId xmlns:a16="http://schemas.microsoft.com/office/drawing/2014/main" id="{F067CF79-1862-E1AC-6B67-C124C5C921E3}"/>
              </a:ext>
            </a:extLst>
          </p:cNvPr>
          <p:cNvSpPr/>
          <p:nvPr/>
        </p:nvSpPr>
        <p:spPr>
          <a:xfrm>
            <a:off x="257338" y="5669850"/>
            <a:ext cx="400039" cy="11395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a:ea typeface="Meiryo UI"/>
                <a:cs typeface="+mn-cs"/>
              </a:rPr>
              <a:t>府外共用化</a:t>
            </a:r>
          </a:p>
        </p:txBody>
      </p:sp>
      <p:sp>
        <p:nvSpPr>
          <p:cNvPr id="17" name="正方形/長方形 16">
            <a:extLst>
              <a:ext uri="{FF2B5EF4-FFF2-40B4-BE49-F238E27FC236}">
                <a16:creationId xmlns:a16="http://schemas.microsoft.com/office/drawing/2014/main" id="{FBEEB370-5FCA-6292-D6AE-FC39A8E74644}"/>
              </a:ext>
            </a:extLst>
          </p:cNvPr>
          <p:cNvSpPr/>
          <p:nvPr/>
        </p:nvSpPr>
        <p:spPr>
          <a:xfrm>
            <a:off x="1628900" y="548053"/>
            <a:ext cx="1871948" cy="251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R4</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年度</a:t>
            </a:r>
          </a:p>
        </p:txBody>
      </p:sp>
      <p:sp>
        <p:nvSpPr>
          <p:cNvPr id="60" name="正方形/長方形 59">
            <a:extLst>
              <a:ext uri="{FF2B5EF4-FFF2-40B4-BE49-F238E27FC236}">
                <a16:creationId xmlns:a16="http://schemas.microsoft.com/office/drawing/2014/main" id="{1BACC39A-FB90-2E37-8B51-AB89C267FB47}"/>
              </a:ext>
            </a:extLst>
          </p:cNvPr>
          <p:cNvSpPr/>
          <p:nvPr/>
        </p:nvSpPr>
        <p:spPr>
          <a:xfrm>
            <a:off x="3693387" y="548053"/>
            <a:ext cx="1871948" cy="251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R5</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年度</a:t>
            </a:r>
          </a:p>
        </p:txBody>
      </p:sp>
      <p:sp>
        <p:nvSpPr>
          <p:cNvPr id="63" name="正方形/長方形 62">
            <a:extLst>
              <a:ext uri="{FF2B5EF4-FFF2-40B4-BE49-F238E27FC236}">
                <a16:creationId xmlns:a16="http://schemas.microsoft.com/office/drawing/2014/main" id="{63F79811-4F37-FB4F-D44A-4F26FA43E6B8}"/>
              </a:ext>
            </a:extLst>
          </p:cNvPr>
          <p:cNvSpPr/>
          <p:nvPr/>
        </p:nvSpPr>
        <p:spPr>
          <a:xfrm>
            <a:off x="5757875" y="548053"/>
            <a:ext cx="1871948" cy="251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R6</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年度</a:t>
            </a:r>
          </a:p>
        </p:txBody>
      </p:sp>
      <p:sp>
        <p:nvSpPr>
          <p:cNvPr id="66" name="正方形/長方形 65">
            <a:extLst>
              <a:ext uri="{FF2B5EF4-FFF2-40B4-BE49-F238E27FC236}">
                <a16:creationId xmlns:a16="http://schemas.microsoft.com/office/drawing/2014/main" id="{9135DFE8-FB55-6240-2F36-0C566A6E1D53}"/>
              </a:ext>
            </a:extLst>
          </p:cNvPr>
          <p:cNvSpPr/>
          <p:nvPr/>
        </p:nvSpPr>
        <p:spPr>
          <a:xfrm>
            <a:off x="7822362" y="548053"/>
            <a:ext cx="1871948" cy="251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R7</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年度</a:t>
            </a:r>
          </a:p>
        </p:txBody>
      </p:sp>
      <p:sp>
        <p:nvSpPr>
          <p:cNvPr id="70" name="正方形/長方形 69">
            <a:extLst>
              <a:ext uri="{FF2B5EF4-FFF2-40B4-BE49-F238E27FC236}">
                <a16:creationId xmlns:a16="http://schemas.microsoft.com/office/drawing/2014/main" id="{8425430C-5BF3-3691-EE49-F05D58A1F769}"/>
              </a:ext>
            </a:extLst>
          </p:cNvPr>
          <p:cNvSpPr/>
          <p:nvPr/>
        </p:nvSpPr>
        <p:spPr>
          <a:xfrm>
            <a:off x="9886851" y="548053"/>
            <a:ext cx="1871948" cy="251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R8</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年度～</a:t>
            </a:r>
          </a:p>
        </p:txBody>
      </p:sp>
      <p:sp>
        <p:nvSpPr>
          <p:cNvPr id="71" name="正方形/長方形 70">
            <a:extLst>
              <a:ext uri="{FF2B5EF4-FFF2-40B4-BE49-F238E27FC236}">
                <a16:creationId xmlns:a16="http://schemas.microsoft.com/office/drawing/2014/main" id="{DA4A309F-5F51-0FF0-2A8D-140145041331}"/>
              </a:ext>
            </a:extLst>
          </p:cNvPr>
          <p:cNvSpPr/>
          <p:nvPr/>
        </p:nvSpPr>
        <p:spPr>
          <a:xfrm>
            <a:off x="789195" y="1322270"/>
            <a:ext cx="773032" cy="51433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データ</a:t>
            </a:r>
            <a:endParaRPr kumimoji="1" lang="en-US" altLang="ja-JP" sz="14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基盤</a:t>
            </a:r>
          </a:p>
        </p:txBody>
      </p:sp>
      <p:sp>
        <p:nvSpPr>
          <p:cNvPr id="72" name="正方形/長方形 71">
            <a:extLst>
              <a:ext uri="{FF2B5EF4-FFF2-40B4-BE49-F238E27FC236}">
                <a16:creationId xmlns:a16="http://schemas.microsoft.com/office/drawing/2014/main" id="{E166F034-5313-254A-2986-A285D6D4505B}"/>
              </a:ext>
            </a:extLst>
          </p:cNvPr>
          <p:cNvSpPr/>
          <p:nvPr/>
        </p:nvSpPr>
        <p:spPr>
          <a:xfrm>
            <a:off x="789195" y="1946141"/>
            <a:ext cx="773032" cy="51433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Meiryo UI"/>
                <a:ea typeface="Meiryo UI"/>
                <a:cs typeface="+mn-cs"/>
              </a:rPr>
              <a:t>ID</a:t>
            </a: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基盤</a:t>
            </a:r>
          </a:p>
        </p:txBody>
      </p:sp>
      <p:sp>
        <p:nvSpPr>
          <p:cNvPr id="73" name="正方形/長方形 72">
            <a:extLst>
              <a:ext uri="{FF2B5EF4-FFF2-40B4-BE49-F238E27FC236}">
                <a16:creationId xmlns:a16="http://schemas.microsoft.com/office/drawing/2014/main" id="{63826B6A-01D5-BCEB-0EE4-84035C170CFB}"/>
              </a:ext>
            </a:extLst>
          </p:cNvPr>
          <p:cNvSpPr/>
          <p:nvPr/>
        </p:nvSpPr>
        <p:spPr>
          <a:xfrm>
            <a:off x="789195" y="2570011"/>
            <a:ext cx="773032" cy="51433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ガバナ</a:t>
            </a:r>
            <a:endParaRPr kumimoji="1" lang="en-US" altLang="ja-JP" sz="14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ンス</a:t>
            </a:r>
          </a:p>
        </p:txBody>
      </p:sp>
      <p:cxnSp>
        <p:nvCxnSpPr>
          <p:cNvPr id="74" name="直線矢印コネクタ 73">
            <a:extLst>
              <a:ext uri="{FF2B5EF4-FFF2-40B4-BE49-F238E27FC236}">
                <a16:creationId xmlns:a16="http://schemas.microsoft.com/office/drawing/2014/main" id="{B93DD740-7682-7938-D1A4-7764B35353CD}"/>
              </a:ext>
            </a:extLst>
          </p:cNvPr>
          <p:cNvCxnSpPr/>
          <p:nvPr/>
        </p:nvCxnSpPr>
        <p:spPr>
          <a:xfrm>
            <a:off x="1789491" y="1592937"/>
            <a:ext cx="1367962" cy="0"/>
          </a:xfrm>
          <a:prstGeom prst="straightConnector1">
            <a:avLst/>
          </a:prstGeom>
          <a:ln w="50800">
            <a:solidFill>
              <a:schemeClr val="accent1"/>
            </a:solidFill>
            <a:prstDash val="sysDot"/>
            <a:headEnd type="oval"/>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2EBF17AD-F12D-C699-B968-FB1FE749A4CC}"/>
              </a:ext>
            </a:extLst>
          </p:cNvPr>
          <p:cNvSpPr txBox="1"/>
          <p:nvPr/>
        </p:nvSpPr>
        <p:spPr>
          <a:xfrm>
            <a:off x="1694045" y="1322271"/>
            <a:ext cx="1380506"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調査</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(R3)</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・開発</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(R4)</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6" name="テキスト ボックス 75">
            <a:extLst>
              <a:ext uri="{FF2B5EF4-FFF2-40B4-BE49-F238E27FC236}">
                <a16:creationId xmlns:a16="http://schemas.microsoft.com/office/drawing/2014/main" id="{077E5916-E779-51E5-9D04-F05BEA3793EC}"/>
              </a:ext>
            </a:extLst>
          </p:cNvPr>
          <p:cNvSpPr txBox="1"/>
          <p:nvPr/>
        </p:nvSpPr>
        <p:spPr>
          <a:xfrm>
            <a:off x="3106308" y="1455784"/>
            <a:ext cx="950901"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R4</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末／稼働</a:t>
            </a:r>
          </a:p>
        </p:txBody>
      </p:sp>
      <p:cxnSp>
        <p:nvCxnSpPr>
          <p:cNvPr id="79" name="直線矢印コネクタ 78">
            <a:extLst>
              <a:ext uri="{FF2B5EF4-FFF2-40B4-BE49-F238E27FC236}">
                <a16:creationId xmlns:a16="http://schemas.microsoft.com/office/drawing/2014/main" id="{6836FAC4-FFE0-040D-73D5-0284301A9602}"/>
              </a:ext>
            </a:extLst>
          </p:cNvPr>
          <p:cNvCxnSpPr/>
          <p:nvPr/>
        </p:nvCxnSpPr>
        <p:spPr>
          <a:xfrm>
            <a:off x="3853979" y="2204937"/>
            <a:ext cx="1367962" cy="0"/>
          </a:xfrm>
          <a:prstGeom prst="straightConnector1">
            <a:avLst/>
          </a:prstGeom>
          <a:ln w="50800">
            <a:solidFill>
              <a:schemeClr val="accent1"/>
            </a:solidFill>
            <a:prstDash val="sysDot"/>
            <a:headEnd type="oval"/>
            <a:tailEnd type="triangle"/>
          </a:ln>
        </p:spPr>
        <p:style>
          <a:lnRef idx="1">
            <a:schemeClr val="dk1"/>
          </a:lnRef>
          <a:fillRef idx="0">
            <a:schemeClr val="dk1"/>
          </a:fillRef>
          <a:effectRef idx="0">
            <a:schemeClr val="dk1"/>
          </a:effectRef>
          <a:fontRef idx="minor">
            <a:schemeClr val="tx1"/>
          </a:fontRef>
        </p:style>
      </p:cxnSp>
      <p:sp>
        <p:nvSpPr>
          <p:cNvPr id="80" name="テキスト ボックス 79">
            <a:extLst>
              <a:ext uri="{FF2B5EF4-FFF2-40B4-BE49-F238E27FC236}">
                <a16:creationId xmlns:a16="http://schemas.microsoft.com/office/drawing/2014/main" id="{5083BE9C-EAD0-940F-1DE5-9B2AFBBAF017}"/>
              </a:ext>
            </a:extLst>
          </p:cNvPr>
          <p:cNvSpPr txBox="1"/>
          <p:nvPr/>
        </p:nvSpPr>
        <p:spPr>
          <a:xfrm>
            <a:off x="3758532" y="1899254"/>
            <a:ext cx="466794"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開発</a:t>
            </a:r>
          </a:p>
        </p:txBody>
      </p:sp>
      <p:sp>
        <p:nvSpPr>
          <p:cNvPr id="81" name="テキスト ボックス 80">
            <a:extLst>
              <a:ext uri="{FF2B5EF4-FFF2-40B4-BE49-F238E27FC236}">
                <a16:creationId xmlns:a16="http://schemas.microsoft.com/office/drawing/2014/main" id="{101B565D-71DC-20C4-A477-B28C5D9264CA}"/>
              </a:ext>
            </a:extLst>
          </p:cNvPr>
          <p:cNvSpPr txBox="1"/>
          <p:nvPr/>
        </p:nvSpPr>
        <p:spPr>
          <a:xfrm>
            <a:off x="5170795" y="2094046"/>
            <a:ext cx="950901" cy="261610"/>
          </a:xfrm>
          <a:prstGeom prst="rect">
            <a:avLst/>
          </a:prstGeom>
          <a:noFill/>
        </p:spPr>
        <p:txBody>
          <a:bodyPr wrap="squar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R5</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末／稼働</a:t>
            </a:r>
          </a:p>
        </p:txBody>
      </p:sp>
      <p:sp>
        <p:nvSpPr>
          <p:cNvPr id="82" name="四角形: 角を丸くする 81">
            <a:extLst>
              <a:ext uri="{FF2B5EF4-FFF2-40B4-BE49-F238E27FC236}">
                <a16:creationId xmlns:a16="http://schemas.microsoft.com/office/drawing/2014/main" id="{B30CD8ED-BC90-EB8D-9031-E0BC43783078}"/>
              </a:ext>
            </a:extLst>
          </p:cNvPr>
          <p:cNvSpPr/>
          <p:nvPr/>
        </p:nvSpPr>
        <p:spPr>
          <a:xfrm>
            <a:off x="3046465" y="2536761"/>
            <a:ext cx="8712334" cy="504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84" name="テキスト ボックス 83">
            <a:extLst>
              <a:ext uri="{FF2B5EF4-FFF2-40B4-BE49-F238E27FC236}">
                <a16:creationId xmlns:a16="http://schemas.microsoft.com/office/drawing/2014/main" id="{4FA487EA-7009-71A4-29CF-9A806FB45E43}"/>
              </a:ext>
            </a:extLst>
          </p:cNvPr>
          <p:cNvSpPr txBox="1"/>
          <p:nvPr/>
        </p:nvSpPr>
        <p:spPr>
          <a:xfrm>
            <a:off x="3005508" y="2546350"/>
            <a:ext cx="1354858"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ガバナンスボード設置</a:t>
            </a:r>
          </a:p>
        </p:txBody>
      </p:sp>
      <p:sp>
        <p:nvSpPr>
          <p:cNvPr id="88" name="正方形/長方形 87">
            <a:extLst>
              <a:ext uri="{FF2B5EF4-FFF2-40B4-BE49-F238E27FC236}">
                <a16:creationId xmlns:a16="http://schemas.microsoft.com/office/drawing/2014/main" id="{E07B0517-548C-D393-3C93-7E4DB302E697}"/>
              </a:ext>
            </a:extLst>
          </p:cNvPr>
          <p:cNvSpPr/>
          <p:nvPr/>
        </p:nvSpPr>
        <p:spPr>
          <a:xfrm>
            <a:off x="789195" y="3185090"/>
            <a:ext cx="773032" cy="5143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Meiryo UI"/>
                <a:ea typeface="Meiryo UI"/>
                <a:cs typeface="+mn-cs"/>
              </a:rPr>
              <a:t>ODPO</a:t>
            </a:r>
            <a:endParaRPr kumimoji="1" lang="ja-JP" altLang="en-US" sz="14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89" name="正方形/長方形 88">
            <a:extLst>
              <a:ext uri="{FF2B5EF4-FFF2-40B4-BE49-F238E27FC236}">
                <a16:creationId xmlns:a16="http://schemas.microsoft.com/office/drawing/2014/main" id="{46138B47-1C4E-EAD9-30C6-7E121A4477C7}"/>
              </a:ext>
            </a:extLst>
          </p:cNvPr>
          <p:cNvSpPr/>
          <p:nvPr/>
        </p:nvSpPr>
        <p:spPr>
          <a:xfrm>
            <a:off x="789195" y="3808960"/>
            <a:ext cx="773032" cy="5143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solidFill>
                  <a:prstClr val="white"/>
                </a:solidFill>
                <a:effectLst/>
                <a:uLnTx/>
                <a:uFillTx/>
                <a:latin typeface="Meiryo UI"/>
                <a:ea typeface="Meiryo UI"/>
                <a:cs typeface="+mn-cs"/>
              </a:rPr>
              <a:t>mydoor</a:t>
            </a:r>
            <a:endParaRPr kumimoji="1" lang="en-US" altLang="ja-JP" sz="12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a:ea typeface="Meiryo UI"/>
                <a:cs typeface="+mn-cs"/>
              </a:rPr>
              <a:t>OSAKA</a:t>
            </a:r>
            <a:endParaRPr kumimoji="1" lang="ja-JP" altLang="en-US" sz="12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90" name="正方形/長方形 89">
            <a:extLst>
              <a:ext uri="{FF2B5EF4-FFF2-40B4-BE49-F238E27FC236}">
                <a16:creationId xmlns:a16="http://schemas.microsoft.com/office/drawing/2014/main" id="{7E0C95C5-2A30-F832-6619-6BEBCCB00AEA}"/>
              </a:ext>
            </a:extLst>
          </p:cNvPr>
          <p:cNvSpPr/>
          <p:nvPr/>
        </p:nvSpPr>
        <p:spPr>
          <a:xfrm>
            <a:off x="789195" y="4432830"/>
            <a:ext cx="773032" cy="5143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a:ea typeface="Meiryo UI"/>
                <a:cs typeface="+mn-cs"/>
              </a:rPr>
              <a:t>スーパーシティ</a:t>
            </a:r>
            <a:r>
              <a:rPr kumimoji="1" lang="en-US" altLang="ja-JP" sz="1200" b="0" i="0" u="none" strike="noStrike" kern="1200" cap="none" spc="0" normalizeH="0" baseline="0" noProof="0" dirty="0">
                <a:ln>
                  <a:noFill/>
                </a:ln>
                <a:solidFill>
                  <a:prstClr val="white"/>
                </a:solidFill>
                <a:effectLst/>
                <a:uLnTx/>
                <a:uFillTx/>
                <a:latin typeface="Meiryo UI"/>
                <a:ea typeface="Meiryo UI"/>
                <a:cs typeface="+mn-cs"/>
              </a:rPr>
              <a:t>PJ</a:t>
            </a:r>
          </a:p>
        </p:txBody>
      </p:sp>
      <p:sp>
        <p:nvSpPr>
          <p:cNvPr id="94" name="テキスト ボックス 93">
            <a:extLst>
              <a:ext uri="{FF2B5EF4-FFF2-40B4-BE49-F238E27FC236}">
                <a16:creationId xmlns:a16="http://schemas.microsoft.com/office/drawing/2014/main" id="{6A44D9A4-11CD-C9DE-00E7-8328EFE91A84}"/>
              </a:ext>
            </a:extLst>
          </p:cNvPr>
          <p:cNvSpPr txBox="1"/>
          <p:nvPr/>
        </p:nvSpPr>
        <p:spPr>
          <a:xfrm>
            <a:off x="4459880" y="3186204"/>
            <a:ext cx="926857" cy="430887"/>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R6.3</a:t>
            </a: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サービス開始</a:t>
            </a:r>
          </a:p>
        </p:txBody>
      </p:sp>
      <p:sp>
        <p:nvSpPr>
          <p:cNvPr id="95" name="テキスト ボックス 94">
            <a:extLst>
              <a:ext uri="{FF2B5EF4-FFF2-40B4-BE49-F238E27FC236}">
                <a16:creationId xmlns:a16="http://schemas.microsoft.com/office/drawing/2014/main" id="{9FB75CFB-1E17-235E-1281-538D7D4E60E3}"/>
              </a:ext>
            </a:extLst>
          </p:cNvPr>
          <p:cNvSpPr txBox="1"/>
          <p:nvPr/>
        </p:nvSpPr>
        <p:spPr>
          <a:xfrm>
            <a:off x="5865289" y="3126788"/>
            <a:ext cx="825844" cy="253909"/>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300</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カタログ</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6" name="テキスト ボックス 95">
            <a:extLst>
              <a:ext uri="{FF2B5EF4-FFF2-40B4-BE49-F238E27FC236}">
                <a16:creationId xmlns:a16="http://schemas.microsoft.com/office/drawing/2014/main" id="{F63F2AEE-E8D2-9448-5BED-95E13E71BA9F}"/>
              </a:ext>
            </a:extLst>
          </p:cNvPr>
          <p:cNvSpPr txBox="1"/>
          <p:nvPr/>
        </p:nvSpPr>
        <p:spPr>
          <a:xfrm>
            <a:off x="7971341" y="3118476"/>
            <a:ext cx="918816" cy="276991"/>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450</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カタログ</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7" name="テキスト ボックス 96">
            <a:extLst>
              <a:ext uri="{FF2B5EF4-FFF2-40B4-BE49-F238E27FC236}">
                <a16:creationId xmlns:a16="http://schemas.microsoft.com/office/drawing/2014/main" id="{8828EE2C-B279-11B8-D324-DE470318C765}"/>
              </a:ext>
            </a:extLst>
          </p:cNvPr>
          <p:cNvSpPr txBox="1"/>
          <p:nvPr/>
        </p:nvSpPr>
        <p:spPr>
          <a:xfrm>
            <a:off x="9894513" y="3110163"/>
            <a:ext cx="1040641" cy="307769"/>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900</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カタログ</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a:ea typeface="Meiryo UI"/>
              </a:rPr>
              <a:t>（</a:t>
            </a:r>
            <a:r>
              <a:rPr lang="en-US" altLang="ja-JP" sz="1000" dirty="0">
                <a:solidFill>
                  <a:prstClr val="black"/>
                </a:solidFill>
                <a:latin typeface="Meiryo UI"/>
                <a:ea typeface="Meiryo UI"/>
              </a:rPr>
              <a:t>R9</a:t>
            </a:r>
            <a:r>
              <a:rPr lang="ja-JP" altLang="en-US" sz="1000" dirty="0">
                <a:solidFill>
                  <a:prstClr val="black"/>
                </a:solidFill>
                <a:latin typeface="Meiryo UI"/>
                <a:ea typeface="Meiryo UI"/>
              </a:rPr>
              <a:t>に</a:t>
            </a:r>
            <a:r>
              <a:rPr lang="en-US" altLang="ja-JP" sz="1000" dirty="0">
                <a:solidFill>
                  <a:prstClr val="black"/>
                </a:solidFill>
                <a:latin typeface="Meiryo UI"/>
                <a:ea typeface="Meiryo UI"/>
              </a:rPr>
              <a:t>1100</a:t>
            </a:r>
            <a:r>
              <a:rPr lang="ja-JP" altLang="en-US" sz="1000" dirty="0">
                <a:solidFill>
                  <a:prstClr val="black"/>
                </a:solidFill>
                <a:latin typeface="Meiryo UI"/>
                <a:ea typeface="Meiryo UI"/>
              </a:rPr>
              <a:t>カタログ）</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3" name="テキスト ボックス 102">
            <a:extLst>
              <a:ext uri="{FF2B5EF4-FFF2-40B4-BE49-F238E27FC236}">
                <a16:creationId xmlns:a16="http://schemas.microsoft.com/office/drawing/2014/main" id="{2DC50E1C-1CAB-39B7-385F-0E67400266F8}"/>
              </a:ext>
            </a:extLst>
          </p:cNvPr>
          <p:cNvSpPr txBox="1"/>
          <p:nvPr/>
        </p:nvSpPr>
        <p:spPr>
          <a:xfrm>
            <a:off x="5381876" y="3799889"/>
            <a:ext cx="926857" cy="430887"/>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R6.8</a:t>
            </a: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サービス開始</a:t>
            </a:r>
          </a:p>
        </p:txBody>
      </p:sp>
      <p:sp>
        <p:nvSpPr>
          <p:cNvPr id="104" name="テキスト ボックス 103">
            <a:extLst>
              <a:ext uri="{FF2B5EF4-FFF2-40B4-BE49-F238E27FC236}">
                <a16:creationId xmlns:a16="http://schemas.microsoft.com/office/drawing/2014/main" id="{B1F9B494-C526-1263-B8AB-2C1CD5A5EE5C}"/>
              </a:ext>
            </a:extLst>
          </p:cNvPr>
          <p:cNvSpPr txBox="1"/>
          <p:nvPr/>
        </p:nvSpPr>
        <p:spPr>
          <a:xfrm>
            <a:off x="6338075" y="3976854"/>
            <a:ext cx="1255437" cy="253909"/>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・堺市との共同利用</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5" name="テキスト ボックス 104">
            <a:extLst>
              <a:ext uri="{FF2B5EF4-FFF2-40B4-BE49-F238E27FC236}">
                <a16:creationId xmlns:a16="http://schemas.microsoft.com/office/drawing/2014/main" id="{5B257562-6908-02F3-20EE-66345441B7D2}"/>
              </a:ext>
            </a:extLst>
          </p:cNvPr>
          <p:cNvSpPr txBox="1"/>
          <p:nvPr/>
        </p:nvSpPr>
        <p:spPr>
          <a:xfrm>
            <a:off x="7927587" y="3853129"/>
            <a:ext cx="1406115" cy="461652"/>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・サービス拡充</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・４団体との共同利用（予定）</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8" name="二等辺三角形 107">
            <a:extLst>
              <a:ext uri="{FF2B5EF4-FFF2-40B4-BE49-F238E27FC236}">
                <a16:creationId xmlns:a16="http://schemas.microsoft.com/office/drawing/2014/main" id="{B2EF747E-2407-0FF1-E9C5-4F744DBA8DA4}"/>
              </a:ext>
            </a:extLst>
          </p:cNvPr>
          <p:cNvSpPr/>
          <p:nvPr/>
        </p:nvSpPr>
        <p:spPr>
          <a:xfrm rot="16200000">
            <a:off x="5559117" y="800245"/>
            <a:ext cx="504000" cy="7812000"/>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13" name="テキスト ボックス 112">
            <a:extLst>
              <a:ext uri="{FF2B5EF4-FFF2-40B4-BE49-F238E27FC236}">
                <a16:creationId xmlns:a16="http://schemas.microsoft.com/office/drawing/2014/main" id="{BE62D4D4-16B3-85EE-9167-A456D5B7551B}"/>
              </a:ext>
            </a:extLst>
          </p:cNvPr>
          <p:cNvSpPr txBox="1"/>
          <p:nvPr/>
        </p:nvSpPr>
        <p:spPr>
          <a:xfrm>
            <a:off x="6074456" y="4375058"/>
            <a:ext cx="753585" cy="600164"/>
          </a:xfrm>
          <a:prstGeom prst="rect">
            <a:avLst/>
          </a:prstGeom>
          <a:noFill/>
        </p:spPr>
        <p:txBody>
          <a:bodyPr wrap="squar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R6.9</a:t>
            </a: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夢コン</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実装</a:t>
            </a:r>
          </a:p>
        </p:txBody>
      </p:sp>
      <p:cxnSp>
        <p:nvCxnSpPr>
          <p:cNvPr id="114" name="直線矢印コネクタ 113">
            <a:extLst>
              <a:ext uri="{FF2B5EF4-FFF2-40B4-BE49-F238E27FC236}">
                <a16:creationId xmlns:a16="http://schemas.microsoft.com/office/drawing/2014/main" id="{B88083A1-CA74-E564-45EC-7429EF65E75C}"/>
              </a:ext>
            </a:extLst>
          </p:cNvPr>
          <p:cNvCxnSpPr>
            <a:cxnSpLocks/>
          </p:cNvCxnSpPr>
          <p:nvPr/>
        </p:nvCxnSpPr>
        <p:spPr>
          <a:xfrm flipH="1">
            <a:off x="7839808" y="4731089"/>
            <a:ext cx="761198" cy="0"/>
          </a:xfrm>
          <a:prstGeom prst="straightConnector1">
            <a:avLst/>
          </a:prstGeom>
          <a:ln w="50800">
            <a:solidFill>
              <a:schemeClr val="accent6"/>
            </a:solidFill>
            <a:prstDash val="sysDot"/>
            <a:headEnd type="oval"/>
            <a:tailEnd type="none"/>
          </a:ln>
        </p:spPr>
        <p:style>
          <a:lnRef idx="1">
            <a:schemeClr val="dk1"/>
          </a:lnRef>
          <a:fillRef idx="0">
            <a:schemeClr val="dk1"/>
          </a:fillRef>
          <a:effectRef idx="0">
            <a:schemeClr val="dk1"/>
          </a:effectRef>
          <a:fontRef idx="minor">
            <a:schemeClr val="tx1"/>
          </a:fontRef>
        </p:style>
      </p:cxnSp>
      <p:sp>
        <p:nvSpPr>
          <p:cNvPr id="115" name="テキスト ボックス 114">
            <a:extLst>
              <a:ext uri="{FF2B5EF4-FFF2-40B4-BE49-F238E27FC236}">
                <a16:creationId xmlns:a16="http://schemas.microsoft.com/office/drawing/2014/main" id="{AD70ADB8-1DF3-A9D7-571C-415ED8E9A310}"/>
              </a:ext>
            </a:extLst>
          </p:cNvPr>
          <p:cNvSpPr txBox="1"/>
          <p:nvPr/>
        </p:nvSpPr>
        <p:spPr>
          <a:xfrm>
            <a:off x="7680045" y="4463281"/>
            <a:ext cx="1140056"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R7</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　ファストパス</a:t>
            </a:r>
          </a:p>
        </p:txBody>
      </p:sp>
      <p:sp>
        <p:nvSpPr>
          <p:cNvPr id="117" name="テキスト ボックス 116">
            <a:extLst>
              <a:ext uri="{FF2B5EF4-FFF2-40B4-BE49-F238E27FC236}">
                <a16:creationId xmlns:a16="http://schemas.microsoft.com/office/drawing/2014/main" id="{964353B1-9D66-36DD-1759-580A2D10C7A7}"/>
              </a:ext>
            </a:extLst>
          </p:cNvPr>
          <p:cNvSpPr txBox="1"/>
          <p:nvPr/>
        </p:nvSpPr>
        <p:spPr>
          <a:xfrm>
            <a:off x="7737182" y="4765472"/>
            <a:ext cx="889987" cy="261610"/>
          </a:xfrm>
          <a:prstGeom prst="rect">
            <a:avLst/>
          </a:prstGeom>
          <a:noFill/>
        </p:spPr>
        <p:txBody>
          <a:bodyPr wrap="none" rtlCol="0">
            <a:spAutoFit/>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実証→実装</a:t>
            </a:r>
          </a:p>
        </p:txBody>
      </p:sp>
      <p:sp>
        <p:nvSpPr>
          <p:cNvPr id="118" name="正方形/長方形 117">
            <a:extLst>
              <a:ext uri="{FF2B5EF4-FFF2-40B4-BE49-F238E27FC236}">
                <a16:creationId xmlns:a16="http://schemas.microsoft.com/office/drawing/2014/main" id="{C97095C4-41D4-4C1A-CAC5-2525CE88221D}"/>
              </a:ext>
            </a:extLst>
          </p:cNvPr>
          <p:cNvSpPr/>
          <p:nvPr/>
        </p:nvSpPr>
        <p:spPr>
          <a:xfrm>
            <a:off x="789195" y="5056700"/>
            <a:ext cx="773032" cy="51433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その他</a:t>
            </a:r>
          </a:p>
        </p:txBody>
      </p:sp>
      <p:sp>
        <p:nvSpPr>
          <p:cNvPr id="119" name="矢印: 五方向 118">
            <a:extLst>
              <a:ext uri="{FF2B5EF4-FFF2-40B4-BE49-F238E27FC236}">
                <a16:creationId xmlns:a16="http://schemas.microsoft.com/office/drawing/2014/main" id="{C74AE48F-5672-BA0A-DE6E-CB9B305D4A85}"/>
              </a:ext>
            </a:extLst>
          </p:cNvPr>
          <p:cNvSpPr/>
          <p:nvPr/>
        </p:nvSpPr>
        <p:spPr>
          <a:xfrm flipH="1">
            <a:off x="6096000" y="5114379"/>
            <a:ext cx="5662795" cy="509330"/>
          </a:xfrm>
          <a:prstGeom prst="homePlate">
            <a:avLst>
              <a:gd name="adj" fmla="val 54754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21" name="テキスト ボックス 120">
            <a:extLst>
              <a:ext uri="{FF2B5EF4-FFF2-40B4-BE49-F238E27FC236}">
                <a16:creationId xmlns:a16="http://schemas.microsoft.com/office/drawing/2014/main" id="{6CC60D51-CE69-B428-3402-DB5243A1FD8A}"/>
              </a:ext>
            </a:extLst>
          </p:cNvPr>
          <p:cNvSpPr txBox="1"/>
          <p:nvPr/>
        </p:nvSpPr>
        <p:spPr>
          <a:xfrm>
            <a:off x="9828235" y="3794940"/>
            <a:ext cx="1406115" cy="502740"/>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・サービス拡充</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団体との共同利用</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R9</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に</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15</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団体目標）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3" name="テキスト ボックス 122">
            <a:extLst>
              <a:ext uri="{FF2B5EF4-FFF2-40B4-BE49-F238E27FC236}">
                <a16:creationId xmlns:a16="http://schemas.microsoft.com/office/drawing/2014/main" id="{637FB0E2-0E10-1763-428A-573B9BCF2E09}"/>
              </a:ext>
            </a:extLst>
          </p:cNvPr>
          <p:cNvSpPr txBox="1"/>
          <p:nvPr/>
        </p:nvSpPr>
        <p:spPr>
          <a:xfrm>
            <a:off x="5757875" y="5037832"/>
            <a:ext cx="1524776" cy="600164"/>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R7.1</a:t>
            </a: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・分野間データ連携</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・広域観光</a:t>
            </a: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相互利用</a:t>
            </a: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a:t>
            </a:r>
          </a:p>
        </p:txBody>
      </p:sp>
      <p:sp>
        <p:nvSpPr>
          <p:cNvPr id="126" name="正方形/長方形 125">
            <a:extLst>
              <a:ext uri="{FF2B5EF4-FFF2-40B4-BE49-F238E27FC236}">
                <a16:creationId xmlns:a16="http://schemas.microsoft.com/office/drawing/2014/main" id="{49AEE9A1-E780-9188-1373-9FA9D85A0EF6}"/>
              </a:ext>
            </a:extLst>
          </p:cNvPr>
          <p:cNvSpPr/>
          <p:nvPr/>
        </p:nvSpPr>
        <p:spPr>
          <a:xfrm>
            <a:off x="789195" y="5672642"/>
            <a:ext cx="773032" cy="51433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実施</a:t>
            </a:r>
            <a:endParaRPr kumimoji="1" lang="en-US" altLang="ja-JP" sz="1400"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体制</a:t>
            </a:r>
            <a:endParaRPr kumimoji="1" lang="en-US" altLang="ja-JP" sz="14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27" name="正方形/長方形 126">
            <a:extLst>
              <a:ext uri="{FF2B5EF4-FFF2-40B4-BE49-F238E27FC236}">
                <a16:creationId xmlns:a16="http://schemas.microsoft.com/office/drawing/2014/main" id="{C5239A58-EB1D-48E4-C0D8-B656CC6F970D}"/>
              </a:ext>
            </a:extLst>
          </p:cNvPr>
          <p:cNvSpPr/>
          <p:nvPr/>
        </p:nvSpPr>
        <p:spPr>
          <a:xfrm>
            <a:off x="789195" y="6296512"/>
            <a:ext cx="773032" cy="51433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a:ea typeface="Meiryo UI"/>
                <a:cs typeface="+mn-cs"/>
              </a:rPr>
              <a:t>サービス</a:t>
            </a:r>
          </a:p>
        </p:txBody>
      </p:sp>
      <p:sp>
        <p:nvSpPr>
          <p:cNvPr id="128" name="矢印: 五方向 127">
            <a:extLst>
              <a:ext uri="{FF2B5EF4-FFF2-40B4-BE49-F238E27FC236}">
                <a16:creationId xmlns:a16="http://schemas.microsoft.com/office/drawing/2014/main" id="{B3E93EF7-BC74-3B68-41CC-AC48B4B2FCFA}"/>
              </a:ext>
            </a:extLst>
          </p:cNvPr>
          <p:cNvSpPr/>
          <p:nvPr/>
        </p:nvSpPr>
        <p:spPr>
          <a:xfrm flipH="1">
            <a:off x="6096000" y="5717011"/>
            <a:ext cx="5662795" cy="509330"/>
          </a:xfrm>
          <a:prstGeom prst="homePlate">
            <a:avLst>
              <a:gd name="adj" fmla="val 42186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29" name="矢印: 五方向 128">
            <a:extLst>
              <a:ext uri="{FF2B5EF4-FFF2-40B4-BE49-F238E27FC236}">
                <a16:creationId xmlns:a16="http://schemas.microsoft.com/office/drawing/2014/main" id="{633B7ADC-B6B0-6ADE-90E5-A730F3FBCF64}"/>
              </a:ext>
            </a:extLst>
          </p:cNvPr>
          <p:cNvSpPr/>
          <p:nvPr/>
        </p:nvSpPr>
        <p:spPr>
          <a:xfrm flipH="1">
            <a:off x="7857650" y="6268704"/>
            <a:ext cx="3918987" cy="509330"/>
          </a:xfrm>
          <a:prstGeom prst="homePlate">
            <a:avLst>
              <a:gd name="adj" fmla="val 509761"/>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31" name="テキスト ボックス 130">
            <a:extLst>
              <a:ext uri="{FF2B5EF4-FFF2-40B4-BE49-F238E27FC236}">
                <a16:creationId xmlns:a16="http://schemas.microsoft.com/office/drawing/2014/main" id="{26AAB8A8-21A0-C9A3-4FD0-31DC40C3014F}"/>
              </a:ext>
            </a:extLst>
          </p:cNvPr>
          <p:cNvSpPr txBox="1"/>
          <p:nvPr/>
        </p:nvSpPr>
        <p:spPr>
          <a:xfrm>
            <a:off x="5645872" y="5916695"/>
            <a:ext cx="1031051" cy="600164"/>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R6.6</a:t>
            </a: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自治体共用化</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研究会</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32" name="テキスト ボックス 131">
            <a:extLst>
              <a:ext uri="{FF2B5EF4-FFF2-40B4-BE49-F238E27FC236}">
                <a16:creationId xmlns:a16="http://schemas.microsoft.com/office/drawing/2014/main" id="{D4AC6789-36AF-2DB6-166F-443D8CDEF020}"/>
              </a:ext>
            </a:extLst>
          </p:cNvPr>
          <p:cNvSpPr txBox="1"/>
          <p:nvPr/>
        </p:nvSpPr>
        <p:spPr>
          <a:xfrm>
            <a:off x="6295199" y="5764129"/>
            <a:ext cx="1255437" cy="253909"/>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41</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道府県による検討</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・論点整理</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5" name="テキスト ボックス 134">
            <a:extLst>
              <a:ext uri="{FF2B5EF4-FFF2-40B4-BE49-F238E27FC236}">
                <a16:creationId xmlns:a16="http://schemas.microsoft.com/office/drawing/2014/main" id="{A4DB8703-37C7-4D92-A8C1-3A381103CFB4}"/>
              </a:ext>
            </a:extLst>
          </p:cNvPr>
          <p:cNvSpPr txBox="1"/>
          <p:nvPr/>
        </p:nvSpPr>
        <p:spPr>
          <a:xfrm>
            <a:off x="7928269" y="5724925"/>
            <a:ext cx="1255437" cy="253909"/>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・実践を踏まえた具体化</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9" name="テキスト ボックス 138">
            <a:extLst>
              <a:ext uri="{FF2B5EF4-FFF2-40B4-BE49-F238E27FC236}">
                <a16:creationId xmlns:a16="http://schemas.microsoft.com/office/drawing/2014/main" id="{50C99EAE-D871-4A35-0F1F-C89A2EFB106A}"/>
              </a:ext>
            </a:extLst>
          </p:cNvPr>
          <p:cNvSpPr txBox="1"/>
          <p:nvPr/>
        </p:nvSpPr>
        <p:spPr>
          <a:xfrm>
            <a:off x="10028789" y="5852376"/>
            <a:ext cx="1710725"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事業体（協議会）へ移行</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p:txBody>
      </p:sp>
      <p:cxnSp>
        <p:nvCxnSpPr>
          <p:cNvPr id="140" name="直線矢印コネクタ 139">
            <a:extLst>
              <a:ext uri="{FF2B5EF4-FFF2-40B4-BE49-F238E27FC236}">
                <a16:creationId xmlns:a16="http://schemas.microsoft.com/office/drawing/2014/main" id="{6A661222-9CAD-6C35-B32E-A4E200F2BFD3}"/>
              </a:ext>
            </a:extLst>
          </p:cNvPr>
          <p:cNvCxnSpPr>
            <a:cxnSpLocks/>
          </p:cNvCxnSpPr>
          <p:nvPr/>
        </p:nvCxnSpPr>
        <p:spPr>
          <a:xfrm flipH="1">
            <a:off x="8355122" y="6570154"/>
            <a:ext cx="1045359" cy="0"/>
          </a:xfrm>
          <a:prstGeom prst="straightConnector1">
            <a:avLst/>
          </a:prstGeom>
          <a:ln w="50800">
            <a:solidFill>
              <a:schemeClr val="accent2"/>
            </a:solidFill>
            <a:prstDash val="sysDot"/>
            <a:headEnd type="oval"/>
            <a:tailEnd type="none"/>
          </a:ln>
        </p:spPr>
        <p:style>
          <a:lnRef idx="1">
            <a:schemeClr val="dk1"/>
          </a:lnRef>
          <a:fillRef idx="0">
            <a:schemeClr val="dk1"/>
          </a:fillRef>
          <a:effectRef idx="0">
            <a:schemeClr val="dk1"/>
          </a:effectRef>
          <a:fontRef idx="minor">
            <a:schemeClr val="tx1"/>
          </a:fontRef>
        </p:style>
      </p:cxnSp>
      <p:sp>
        <p:nvSpPr>
          <p:cNvPr id="141" name="テキスト ボックス 140">
            <a:extLst>
              <a:ext uri="{FF2B5EF4-FFF2-40B4-BE49-F238E27FC236}">
                <a16:creationId xmlns:a16="http://schemas.microsoft.com/office/drawing/2014/main" id="{7E546736-AD4A-F340-EB50-39D5152BF07D}"/>
              </a:ext>
            </a:extLst>
          </p:cNvPr>
          <p:cNvSpPr txBox="1"/>
          <p:nvPr/>
        </p:nvSpPr>
        <p:spPr>
          <a:xfrm>
            <a:off x="8273947" y="6149458"/>
            <a:ext cx="1160863" cy="600164"/>
          </a:xfrm>
          <a:prstGeom prst="rect">
            <a:avLst/>
          </a:prstGeom>
          <a:noFill/>
        </p:spPr>
        <p:txBody>
          <a:bodyPr wrap="square" rtlCol="0">
            <a:spAutoFit/>
          </a:bodyPr>
          <a:lstStyle/>
          <a:p>
            <a:pPr defTabSz="914348">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広域観光</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共同利用の実践</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45" name="テキスト ボックス 144">
            <a:extLst>
              <a:ext uri="{FF2B5EF4-FFF2-40B4-BE49-F238E27FC236}">
                <a16:creationId xmlns:a16="http://schemas.microsoft.com/office/drawing/2014/main" id="{2016BCF0-3397-D537-E178-CB33852F9484}"/>
              </a:ext>
            </a:extLst>
          </p:cNvPr>
          <p:cNvSpPr txBox="1"/>
          <p:nvPr/>
        </p:nvSpPr>
        <p:spPr>
          <a:xfrm>
            <a:off x="9875126" y="6338236"/>
            <a:ext cx="1964136" cy="430887"/>
          </a:xfrm>
          <a:prstGeom prst="rect">
            <a:avLst/>
          </a:prstGeom>
          <a:noFill/>
        </p:spPr>
        <p:txBody>
          <a:bodyPr wrap="squar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都道府県を超えた</a:t>
            </a:r>
            <a:endParaRPr kumimoji="1" lang="en-US" altLang="ja-JP" sz="110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共同利用の実現・サービス提供</a:t>
            </a:r>
          </a:p>
        </p:txBody>
      </p:sp>
      <p:sp>
        <p:nvSpPr>
          <p:cNvPr id="146" name="テキスト ボックス 145">
            <a:extLst>
              <a:ext uri="{FF2B5EF4-FFF2-40B4-BE49-F238E27FC236}">
                <a16:creationId xmlns:a16="http://schemas.microsoft.com/office/drawing/2014/main" id="{CD4AA3F5-75B0-3B99-4187-BF4186388D86}"/>
              </a:ext>
            </a:extLst>
          </p:cNvPr>
          <p:cNvSpPr txBox="1"/>
          <p:nvPr/>
        </p:nvSpPr>
        <p:spPr>
          <a:xfrm>
            <a:off x="8362276" y="6580786"/>
            <a:ext cx="1031052" cy="261610"/>
          </a:xfrm>
          <a:prstGeom prst="rect">
            <a:avLst/>
          </a:prstGeom>
          <a:noFill/>
        </p:spPr>
        <p:txBody>
          <a:bodyPr wrap="none" rtlCol="0">
            <a:spAutoFit/>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（実証事業）</a:t>
            </a:r>
          </a:p>
        </p:txBody>
      </p:sp>
      <p:sp>
        <p:nvSpPr>
          <p:cNvPr id="2" name="正方形/長方形 1">
            <a:extLst>
              <a:ext uri="{FF2B5EF4-FFF2-40B4-BE49-F238E27FC236}">
                <a16:creationId xmlns:a16="http://schemas.microsoft.com/office/drawing/2014/main" id="{85EA7731-0991-3E9C-7690-674E66D32DAE}"/>
              </a:ext>
            </a:extLst>
          </p:cNvPr>
          <p:cNvSpPr/>
          <p:nvPr/>
        </p:nvSpPr>
        <p:spPr>
          <a:xfrm>
            <a:off x="1613923" y="848864"/>
            <a:ext cx="3922680" cy="251993"/>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546A"/>
                </a:solidFill>
                <a:effectLst/>
                <a:uLnTx/>
                <a:uFillTx/>
                <a:latin typeface="Meiryo UI"/>
                <a:ea typeface="Meiryo UI"/>
                <a:cs typeface="+mn-cs"/>
              </a:rPr>
              <a:t>基盤・ガバナンス構築、検討・準備</a:t>
            </a:r>
          </a:p>
        </p:txBody>
      </p:sp>
      <p:sp>
        <p:nvSpPr>
          <p:cNvPr id="6" name="正方形/長方形 5">
            <a:extLst>
              <a:ext uri="{FF2B5EF4-FFF2-40B4-BE49-F238E27FC236}">
                <a16:creationId xmlns:a16="http://schemas.microsoft.com/office/drawing/2014/main" id="{E31D6F66-0739-A4B8-4B84-763C847CA8CF}"/>
              </a:ext>
            </a:extLst>
          </p:cNvPr>
          <p:cNvSpPr/>
          <p:nvPr/>
        </p:nvSpPr>
        <p:spPr>
          <a:xfrm>
            <a:off x="5772127" y="855732"/>
            <a:ext cx="1871948" cy="251993"/>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546A"/>
                </a:solidFill>
                <a:effectLst/>
                <a:uLnTx/>
                <a:uFillTx/>
                <a:latin typeface="Meiryo UI"/>
                <a:ea typeface="Meiryo UI"/>
                <a:cs typeface="+mn-cs"/>
              </a:rPr>
              <a:t>立ち上げ</a:t>
            </a:r>
          </a:p>
        </p:txBody>
      </p:sp>
      <p:sp>
        <p:nvSpPr>
          <p:cNvPr id="7" name="正方形/長方形 6">
            <a:extLst>
              <a:ext uri="{FF2B5EF4-FFF2-40B4-BE49-F238E27FC236}">
                <a16:creationId xmlns:a16="http://schemas.microsoft.com/office/drawing/2014/main" id="{71739504-6B3E-4574-5CC5-9A7083DF1A01}"/>
              </a:ext>
            </a:extLst>
          </p:cNvPr>
          <p:cNvSpPr/>
          <p:nvPr/>
        </p:nvSpPr>
        <p:spPr>
          <a:xfrm>
            <a:off x="7813808" y="848913"/>
            <a:ext cx="1908358" cy="276592"/>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546A"/>
                </a:solidFill>
                <a:effectLst/>
                <a:uLnTx/>
                <a:uFillTx/>
                <a:latin typeface="Meiryo UI"/>
                <a:ea typeface="Meiryo UI"/>
                <a:cs typeface="+mn-cs"/>
              </a:rPr>
              <a:t>データ連携基盤共用化実装</a:t>
            </a:r>
            <a:endParaRPr kumimoji="1" lang="en-US" altLang="ja-JP" sz="1200" b="1"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9" name="正方形/長方形 8">
            <a:extLst>
              <a:ext uri="{FF2B5EF4-FFF2-40B4-BE49-F238E27FC236}">
                <a16:creationId xmlns:a16="http://schemas.microsoft.com/office/drawing/2014/main" id="{9BE3F765-A183-260D-D1CD-E935C4C02C9F}"/>
              </a:ext>
            </a:extLst>
          </p:cNvPr>
          <p:cNvSpPr/>
          <p:nvPr/>
        </p:nvSpPr>
        <p:spPr>
          <a:xfrm>
            <a:off x="9886850" y="867868"/>
            <a:ext cx="1852664" cy="274513"/>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44546A"/>
                </a:solidFill>
                <a:effectLst/>
                <a:uLnTx/>
                <a:uFillTx/>
                <a:latin typeface="Meiryo UI"/>
                <a:ea typeface="Meiryo UI"/>
                <a:cs typeface="+mn-cs"/>
              </a:rPr>
              <a:t>ID</a:t>
            </a:r>
            <a:r>
              <a:rPr kumimoji="1" lang="ja-JP" altLang="en-US" sz="1200" b="1" i="0" u="none" strike="noStrike" kern="1200" cap="none" spc="0" normalizeH="0" baseline="0" noProof="0" dirty="0">
                <a:ln>
                  <a:noFill/>
                </a:ln>
                <a:solidFill>
                  <a:srgbClr val="44546A"/>
                </a:solidFill>
                <a:effectLst/>
                <a:uLnTx/>
                <a:uFillTx/>
                <a:latin typeface="Meiryo UI"/>
                <a:ea typeface="Meiryo UI"/>
                <a:cs typeface="+mn-cs"/>
              </a:rPr>
              <a:t>連携基盤共用化実装</a:t>
            </a:r>
          </a:p>
        </p:txBody>
      </p:sp>
      <p:sp>
        <p:nvSpPr>
          <p:cNvPr id="13" name="楕円 12">
            <a:extLst>
              <a:ext uri="{FF2B5EF4-FFF2-40B4-BE49-F238E27FC236}">
                <a16:creationId xmlns:a16="http://schemas.microsoft.com/office/drawing/2014/main" id="{1F6B49D9-0648-D187-0AA9-A97C049C72E4}"/>
              </a:ext>
            </a:extLst>
          </p:cNvPr>
          <p:cNvSpPr/>
          <p:nvPr/>
        </p:nvSpPr>
        <p:spPr>
          <a:xfrm>
            <a:off x="3046464" y="2807293"/>
            <a:ext cx="143996" cy="14399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4" name="楕円 13">
            <a:extLst>
              <a:ext uri="{FF2B5EF4-FFF2-40B4-BE49-F238E27FC236}">
                <a16:creationId xmlns:a16="http://schemas.microsoft.com/office/drawing/2014/main" id="{8FC0C5C8-9832-959C-E7B6-ABA6B3BBA187}"/>
              </a:ext>
            </a:extLst>
          </p:cNvPr>
          <p:cNvSpPr/>
          <p:nvPr/>
        </p:nvSpPr>
        <p:spPr>
          <a:xfrm>
            <a:off x="5320658" y="3339499"/>
            <a:ext cx="143996" cy="14399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5" name="楕円 14">
            <a:extLst>
              <a:ext uri="{FF2B5EF4-FFF2-40B4-BE49-F238E27FC236}">
                <a16:creationId xmlns:a16="http://schemas.microsoft.com/office/drawing/2014/main" id="{2BE360FA-996A-0DF6-6662-1FCBF1D020DF}"/>
              </a:ext>
            </a:extLst>
          </p:cNvPr>
          <p:cNvSpPr/>
          <p:nvPr/>
        </p:nvSpPr>
        <p:spPr>
          <a:xfrm>
            <a:off x="6242252" y="4008583"/>
            <a:ext cx="143996" cy="14399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6" name="楕円 15">
            <a:extLst>
              <a:ext uri="{FF2B5EF4-FFF2-40B4-BE49-F238E27FC236}">
                <a16:creationId xmlns:a16="http://schemas.microsoft.com/office/drawing/2014/main" id="{197A576D-3D7F-D603-4754-7A8D18B573D2}"/>
              </a:ext>
            </a:extLst>
          </p:cNvPr>
          <p:cNvSpPr/>
          <p:nvPr/>
        </p:nvSpPr>
        <p:spPr>
          <a:xfrm>
            <a:off x="6562096" y="4608081"/>
            <a:ext cx="143996" cy="14399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8" name="楕円 17">
            <a:extLst>
              <a:ext uri="{FF2B5EF4-FFF2-40B4-BE49-F238E27FC236}">
                <a16:creationId xmlns:a16="http://schemas.microsoft.com/office/drawing/2014/main" id="{16873B54-CEE1-F405-535F-3B3C612996B7}"/>
              </a:ext>
            </a:extLst>
          </p:cNvPr>
          <p:cNvSpPr/>
          <p:nvPr/>
        </p:nvSpPr>
        <p:spPr>
          <a:xfrm>
            <a:off x="7208219" y="5292282"/>
            <a:ext cx="143996" cy="14399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0" name="楕円 19">
            <a:extLst>
              <a:ext uri="{FF2B5EF4-FFF2-40B4-BE49-F238E27FC236}">
                <a16:creationId xmlns:a16="http://schemas.microsoft.com/office/drawing/2014/main" id="{210F1858-CBC7-C443-81FA-BD2E7CA17B2C}"/>
              </a:ext>
            </a:extLst>
          </p:cNvPr>
          <p:cNvSpPr/>
          <p:nvPr/>
        </p:nvSpPr>
        <p:spPr>
          <a:xfrm>
            <a:off x="6167471" y="5902387"/>
            <a:ext cx="143996" cy="14399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5D6385E0-0E19-8D93-668A-29BD5118A870}"/>
              </a:ext>
            </a:extLst>
          </p:cNvPr>
          <p:cNvSpPr txBox="1"/>
          <p:nvPr/>
        </p:nvSpPr>
        <p:spPr>
          <a:xfrm>
            <a:off x="1821722" y="1120621"/>
            <a:ext cx="1486304" cy="253916"/>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44546A"/>
                </a:solidFill>
                <a:effectLst/>
                <a:uLnTx/>
                <a:uFillTx/>
                <a:latin typeface="Meiryo UI"/>
                <a:ea typeface="Meiryo UI"/>
                <a:cs typeface="+mn-cs"/>
              </a:rPr>
              <a:t>R4.4</a:t>
            </a:r>
            <a:r>
              <a:rPr kumimoji="1" lang="ja-JP" altLang="en-US" sz="1050" b="0" i="0" u="none" strike="noStrike" kern="1200" cap="none" spc="0" normalizeH="0" baseline="0" noProof="0" dirty="0">
                <a:ln>
                  <a:noFill/>
                </a:ln>
                <a:solidFill>
                  <a:srgbClr val="44546A"/>
                </a:solidFill>
                <a:effectLst/>
                <a:uLnTx/>
                <a:uFillTx/>
                <a:latin typeface="Meiryo UI"/>
                <a:ea typeface="Meiryo UI"/>
                <a:cs typeface="+mn-cs"/>
              </a:rPr>
              <a:t>スーパーシティ指定</a:t>
            </a:r>
          </a:p>
        </p:txBody>
      </p:sp>
      <p:sp>
        <p:nvSpPr>
          <p:cNvPr id="22" name="テキスト ボックス 21">
            <a:extLst>
              <a:ext uri="{FF2B5EF4-FFF2-40B4-BE49-F238E27FC236}">
                <a16:creationId xmlns:a16="http://schemas.microsoft.com/office/drawing/2014/main" id="{C493D36D-14FB-A65F-6990-05A8CA37B8D6}"/>
              </a:ext>
            </a:extLst>
          </p:cNvPr>
          <p:cNvSpPr txBox="1"/>
          <p:nvPr/>
        </p:nvSpPr>
        <p:spPr>
          <a:xfrm>
            <a:off x="3539887" y="1142381"/>
            <a:ext cx="2233304" cy="253916"/>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44546A"/>
                </a:solidFill>
                <a:effectLst/>
                <a:uLnTx/>
                <a:uFillTx/>
                <a:latin typeface="Meiryo UI"/>
                <a:ea typeface="Meiryo UI"/>
                <a:cs typeface="+mn-cs"/>
              </a:rPr>
              <a:t>R5.10</a:t>
            </a:r>
            <a:r>
              <a:rPr kumimoji="1" lang="ja-JP" altLang="en-US" sz="1050" b="0" i="0" u="none" strike="noStrike" kern="1200" cap="none" spc="0" normalizeH="0" baseline="0" noProof="0" dirty="0">
                <a:ln>
                  <a:noFill/>
                </a:ln>
                <a:solidFill>
                  <a:srgbClr val="44546A"/>
                </a:solidFill>
                <a:effectLst/>
                <a:uLnTx/>
                <a:uFillTx/>
                <a:latin typeface="Meiryo UI"/>
                <a:ea typeface="Meiryo UI"/>
                <a:cs typeface="+mn-cs"/>
              </a:rPr>
              <a:t>データ連携基盤整備事業認定</a:t>
            </a:r>
          </a:p>
        </p:txBody>
      </p:sp>
      <p:sp>
        <p:nvSpPr>
          <p:cNvPr id="29" name="矢印: 五方向 28">
            <a:extLst>
              <a:ext uri="{FF2B5EF4-FFF2-40B4-BE49-F238E27FC236}">
                <a16:creationId xmlns:a16="http://schemas.microsoft.com/office/drawing/2014/main" id="{38A44F4A-9C52-27E7-84ED-8E92944DB944}"/>
              </a:ext>
            </a:extLst>
          </p:cNvPr>
          <p:cNvSpPr/>
          <p:nvPr/>
        </p:nvSpPr>
        <p:spPr>
          <a:xfrm flipH="1">
            <a:off x="5742824" y="1380991"/>
            <a:ext cx="1893802" cy="509330"/>
          </a:xfrm>
          <a:prstGeom prst="homePlate">
            <a:avLst>
              <a:gd name="adj" fmla="val 926782"/>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30" name="直線矢印コネクタ 29">
            <a:extLst>
              <a:ext uri="{FF2B5EF4-FFF2-40B4-BE49-F238E27FC236}">
                <a16:creationId xmlns:a16="http://schemas.microsoft.com/office/drawing/2014/main" id="{173040EE-943A-50D9-93D7-6FA1832DB4F1}"/>
              </a:ext>
            </a:extLst>
          </p:cNvPr>
          <p:cNvCxnSpPr>
            <a:cxnSpLocks/>
          </p:cNvCxnSpPr>
          <p:nvPr/>
        </p:nvCxnSpPr>
        <p:spPr>
          <a:xfrm>
            <a:off x="5889008" y="1638008"/>
            <a:ext cx="1698081" cy="0"/>
          </a:xfrm>
          <a:prstGeom prst="straightConnector1">
            <a:avLst/>
          </a:prstGeom>
          <a:ln w="50800">
            <a:solidFill>
              <a:schemeClr val="accent1"/>
            </a:solidFill>
            <a:prstDash val="sysDot"/>
            <a:headEnd type="oval"/>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D590452A-9582-800A-E728-22216E70D33E}"/>
              </a:ext>
            </a:extLst>
          </p:cNvPr>
          <p:cNvSpPr txBox="1"/>
          <p:nvPr/>
        </p:nvSpPr>
        <p:spPr>
          <a:xfrm>
            <a:off x="7620847" y="1527117"/>
            <a:ext cx="950901"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R6</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末／稼働</a:t>
            </a:r>
          </a:p>
        </p:txBody>
      </p:sp>
      <p:sp>
        <p:nvSpPr>
          <p:cNvPr id="32" name="テキスト ボックス 31">
            <a:extLst>
              <a:ext uri="{FF2B5EF4-FFF2-40B4-BE49-F238E27FC236}">
                <a16:creationId xmlns:a16="http://schemas.microsoft.com/office/drawing/2014/main" id="{818E91A3-599E-4932-230B-2834854217B3}"/>
              </a:ext>
            </a:extLst>
          </p:cNvPr>
          <p:cNvSpPr txBox="1"/>
          <p:nvPr/>
        </p:nvSpPr>
        <p:spPr>
          <a:xfrm>
            <a:off x="5865912" y="1349816"/>
            <a:ext cx="1313180"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共同利用機能開発</a:t>
            </a:r>
          </a:p>
        </p:txBody>
      </p:sp>
      <p:sp>
        <p:nvSpPr>
          <p:cNvPr id="34" name="矢印: 五方向 33">
            <a:extLst>
              <a:ext uri="{FF2B5EF4-FFF2-40B4-BE49-F238E27FC236}">
                <a16:creationId xmlns:a16="http://schemas.microsoft.com/office/drawing/2014/main" id="{7A63B781-6B42-BF7A-7DC6-79E4BFFABD3F}"/>
              </a:ext>
            </a:extLst>
          </p:cNvPr>
          <p:cNvSpPr/>
          <p:nvPr/>
        </p:nvSpPr>
        <p:spPr>
          <a:xfrm flipH="1">
            <a:off x="7806740" y="2021495"/>
            <a:ext cx="1829992" cy="509330"/>
          </a:xfrm>
          <a:prstGeom prst="homePlate">
            <a:avLst>
              <a:gd name="adj" fmla="val 926782"/>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35" name="直線矢印コネクタ 34">
            <a:extLst>
              <a:ext uri="{FF2B5EF4-FFF2-40B4-BE49-F238E27FC236}">
                <a16:creationId xmlns:a16="http://schemas.microsoft.com/office/drawing/2014/main" id="{5ACDE0B1-0703-6FB2-3214-E6BF73942E67}"/>
              </a:ext>
            </a:extLst>
          </p:cNvPr>
          <p:cNvCxnSpPr>
            <a:cxnSpLocks/>
          </p:cNvCxnSpPr>
          <p:nvPr/>
        </p:nvCxnSpPr>
        <p:spPr>
          <a:xfrm>
            <a:off x="7884363" y="2269758"/>
            <a:ext cx="1710214" cy="0"/>
          </a:xfrm>
          <a:prstGeom prst="straightConnector1">
            <a:avLst/>
          </a:prstGeom>
          <a:ln w="50800">
            <a:solidFill>
              <a:schemeClr val="accent1"/>
            </a:solidFill>
            <a:prstDash val="sysDot"/>
            <a:headEnd type="oval"/>
            <a:tailEnd type="triangle"/>
          </a:ln>
        </p:spPr>
        <p:style>
          <a:lnRef idx="1">
            <a:schemeClr val="dk1"/>
          </a:lnRef>
          <a:fillRef idx="0">
            <a:schemeClr val="dk1"/>
          </a:fillRef>
          <a:effectRef idx="0">
            <a:schemeClr val="dk1"/>
          </a:effectRef>
          <a:fontRef idx="minor">
            <a:schemeClr val="tx1"/>
          </a:fontRef>
        </p:style>
      </p:cxnSp>
      <p:sp>
        <p:nvSpPr>
          <p:cNvPr id="36" name="テキスト ボックス 35">
            <a:extLst>
              <a:ext uri="{FF2B5EF4-FFF2-40B4-BE49-F238E27FC236}">
                <a16:creationId xmlns:a16="http://schemas.microsoft.com/office/drawing/2014/main" id="{18490A3E-125A-3ECA-52C5-18C155C6935B}"/>
              </a:ext>
            </a:extLst>
          </p:cNvPr>
          <p:cNvSpPr txBox="1"/>
          <p:nvPr/>
        </p:nvSpPr>
        <p:spPr>
          <a:xfrm>
            <a:off x="9605236" y="2150113"/>
            <a:ext cx="950901"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Meiryo UI"/>
                <a:ea typeface="Meiryo UI"/>
                <a:cs typeface="+mn-cs"/>
              </a:rPr>
              <a:t>R7</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n-cs"/>
              </a:rPr>
              <a:t>末／稼働</a:t>
            </a:r>
          </a:p>
        </p:txBody>
      </p:sp>
      <p:sp>
        <p:nvSpPr>
          <p:cNvPr id="37" name="テキスト ボックス 36">
            <a:extLst>
              <a:ext uri="{FF2B5EF4-FFF2-40B4-BE49-F238E27FC236}">
                <a16:creationId xmlns:a16="http://schemas.microsoft.com/office/drawing/2014/main" id="{81919A9C-2520-5096-289E-31AF78202407}"/>
              </a:ext>
            </a:extLst>
          </p:cNvPr>
          <p:cNvSpPr txBox="1"/>
          <p:nvPr/>
        </p:nvSpPr>
        <p:spPr>
          <a:xfrm>
            <a:off x="7873194" y="1964497"/>
            <a:ext cx="1313180"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共同利用機能開発</a:t>
            </a:r>
          </a:p>
        </p:txBody>
      </p:sp>
      <p:sp>
        <p:nvSpPr>
          <p:cNvPr id="44" name="テキスト ボックス 43">
            <a:extLst>
              <a:ext uri="{FF2B5EF4-FFF2-40B4-BE49-F238E27FC236}">
                <a16:creationId xmlns:a16="http://schemas.microsoft.com/office/drawing/2014/main" id="{A3A12F1C-0038-162F-8D9C-C1747838D436}"/>
              </a:ext>
            </a:extLst>
          </p:cNvPr>
          <p:cNvSpPr txBox="1"/>
          <p:nvPr/>
        </p:nvSpPr>
        <p:spPr>
          <a:xfrm>
            <a:off x="5301282" y="2546350"/>
            <a:ext cx="1322798"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PIA</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ガイドライン整備</a:t>
            </a:r>
          </a:p>
        </p:txBody>
      </p:sp>
      <p:sp>
        <p:nvSpPr>
          <p:cNvPr id="45" name="楕円 44">
            <a:extLst>
              <a:ext uri="{FF2B5EF4-FFF2-40B4-BE49-F238E27FC236}">
                <a16:creationId xmlns:a16="http://schemas.microsoft.com/office/drawing/2014/main" id="{5FAA3D4A-C803-A64C-F47A-30EE5FF50036}"/>
              </a:ext>
            </a:extLst>
          </p:cNvPr>
          <p:cNvSpPr/>
          <p:nvPr/>
        </p:nvSpPr>
        <p:spPr>
          <a:xfrm>
            <a:off x="5342238" y="2807293"/>
            <a:ext cx="143996" cy="14399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46" name="テキスト ボックス 45">
            <a:extLst>
              <a:ext uri="{FF2B5EF4-FFF2-40B4-BE49-F238E27FC236}">
                <a16:creationId xmlns:a16="http://schemas.microsoft.com/office/drawing/2014/main" id="{6A7A09DF-1B44-5407-E518-5EFB4694967E}"/>
              </a:ext>
            </a:extLst>
          </p:cNvPr>
          <p:cNvSpPr txBox="1"/>
          <p:nvPr/>
        </p:nvSpPr>
        <p:spPr>
          <a:xfrm>
            <a:off x="7373936" y="2546350"/>
            <a:ext cx="1409360"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ELSI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アセスメント実証</a:t>
            </a:r>
          </a:p>
        </p:txBody>
      </p:sp>
      <p:sp>
        <p:nvSpPr>
          <p:cNvPr id="47" name="楕円 46">
            <a:extLst>
              <a:ext uri="{FF2B5EF4-FFF2-40B4-BE49-F238E27FC236}">
                <a16:creationId xmlns:a16="http://schemas.microsoft.com/office/drawing/2014/main" id="{43660AD1-60EE-B2F4-E615-E365B54B0B93}"/>
              </a:ext>
            </a:extLst>
          </p:cNvPr>
          <p:cNvSpPr/>
          <p:nvPr/>
        </p:nvSpPr>
        <p:spPr>
          <a:xfrm>
            <a:off x="7414892" y="2807293"/>
            <a:ext cx="143996" cy="14399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41" name="テキスト ボックス 40">
            <a:extLst>
              <a:ext uri="{FF2B5EF4-FFF2-40B4-BE49-F238E27FC236}">
                <a16:creationId xmlns:a16="http://schemas.microsoft.com/office/drawing/2014/main" id="{128D12EE-07EA-76CA-51E1-0BDAA85CB735}"/>
              </a:ext>
            </a:extLst>
          </p:cNvPr>
          <p:cNvSpPr txBox="1"/>
          <p:nvPr/>
        </p:nvSpPr>
        <p:spPr>
          <a:xfrm>
            <a:off x="3983488" y="4426024"/>
            <a:ext cx="1497526" cy="261610"/>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R5</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ファストパス実証等</a:t>
            </a:r>
          </a:p>
        </p:txBody>
      </p:sp>
      <p:cxnSp>
        <p:nvCxnSpPr>
          <p:cNvPr id="42" name="直線矢印コネクタ 41">
            <a:extLst>
              <a:ext uri="{FF2B5EF4-FFF2-40B4-BE49-F238E27FC236}">
                <a16:creationId xmlns:a16="http://schemas.microsoft.com/office/drawing/2014/main" id="{6A55D616-0A62-D88A-FCD1-7A5C7B04B12E}"/>
              </a:ext>
            </a:extLst>
          </p:cNvPr>
          <p:cNvCxnSpPr>
            <a:cxnSpLocks/>
          </p:cNvCxnSpPr>
          <p:nvPr/>
        </p:nvCxnSpPr>
        <p:spPr>
          <a:xfrm>
            <a:off x="4057209" y="4721036"/>
            <a:ext cx="1479394" cy="0"/>
          </a:xfrm>
          <a:prstGeom prst="straightConnector1">
            <a:avLst/>
          </a:prstGeom>
          <a:ln w="50800">
            <a:solidFill>
              <a:schemeClr val="accent6"/>
            </a:solidFill>
            <a:prstDash val="sysDot"/>
            <a:headEnd type="oval"/>
            <a:tailEnd type="triangle"/>
          </a:ln>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9906DF5C-532D-9376-B2A0-FB747C00BBCE}"/>
              </a:ext>
            </a:extLst>
          </p:cNvPr>
          <p:cNvSpPr txBox="1"/>
          <p:nvPr/>
        </p:nvSpPr>
        <p:spPr>
          <a:xfrm>
            <a:off x="1921323" y="4381738"/>
            <a:ext cx="1356462" cy="430887"/>
          </a:xfrm>
          <a:prstGeom prst="rect">
            <a:avLst/>
          </a:prstGeom>
          <a:noFill/>
        </p:spPr>
        <p:txBody>
          <a:bodyPr wrap="none" rtlCol="0">
            <a:sp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R4</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ファストパス実証</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R4</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夢コン実証等</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57" name="直線矢印コネクタ 56">
            <a:extLst>
              <a:ext uri="{FF2B5EF4-FFF2-40B4-BE49-F238E27FC236}">
                <a16:creationId xmlns:a16="http://schemas.microsoft.com/office/drawing/2014/main" id="{BAEA8BAE-5A01-EA47-C7DE-D4E3E5BD8614}"/>
              </a:ext>
            </a:extLst>
          </p:cNvPr>
          <p:cNvCxnSpPr>
            <a:cxnSpLocks/>
          </p:cNvCxnSpPr>
          <p:nvPr/>
        </p:nvCxnSpPr>
        <p:spPr>
          <a:xfrm>
            <a:off x="2045093" y="4815933"/>
            <a:ext cx="1479394" cy="0"/>
          </a:xfrm>
          <a:prstGeom prst="straightConnector1">
            <a:avLst/>
          </a:prstGeom>
          <a:ln w="50800">
            <a:solidFill>
              <a:schemeClr val="accent6"/>
            </a:solidFill>
            <a:prstDash val="sysDot"/>
            <a:headEnd type="oval"/>
            <a:tailEnd type="triangle"/>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FC9F30F9-71FB-4DE3-9496-5DF2347B3C45}"/>
              </a:ext>
            </a:extLst>
          </p:cNvPr>
          <p:cNvSpPr txBox="1"/>
          <p:nvPr/>
        </p:nvSpPr>
        <p:spPr>
          <a:xfrm>
            <a:off x="7191591" y="3101850"/>
            <a:ext cx="94365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a:ea typeface="Meiryo UI"/>
                <a:cs typeface="+mn-cs"/>
              </a:rPr>
              <a:t>3/14</a:t>
            </a:r>
            <a:r>
              <a:rPr kumimoji="1" lang="ja-JP" altLang="en-US" sz="600" b="1" i="0" u="none" strike="noStrike" kern="1200" cap="none" spc="0" normalizeH="0" baseline="0" noProof="0" dirty="0">
                <a:ln>
                  <a:noFill/>
                </a:ln>
                <a:solidFill>
                  <a:prstClr val="black"/>
                </a:solidFill>
                <a:effectLst/>
                <a:uLnTx/>
                <a:uFillTx/>
                <a:latin typeface="Meiryo UI"/>
                <a:ea typeface="Meiryo UI"/>
                <a:cs typeface="+mn-cs"/>
              </a:rPr>
              <a:t>現在</a:t>
            </a:r>
            <a:endParaRPr kumimoji="1" lang="en-US" altLang="ja-JP" sz="6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Meiryo UI"/>
                <a:ea typeface="Meiryo UI"/>
                <a:cs typeface="+mn-cs"/>
              </a:rPr>
              <a:t>民間　</a:t>
            </a:r>
            <a:r>
              <a:rPr kumimoji="1" lang="en-US" altLang="ja-JP" sz="500" b="1" i="0" u="none" strike="noStrike" kern="1200" cap="none" spc="0" normalizeH="0" baseline="0" noProof="0" dirty="0">
                <a:ln>
                  <a:noFill/>
                </a:ln>
                <a:solidFill>
                  <a:prstClr val="black"/>
                </a:solidFill>
                <a:effectLst/>
                <a:uLnTx/>
                <a:uFillTx/>
                <a:latin typeface="Meiryo UI"/>
                <a:ea typeface="Meiryo UI"/>
                <a:cs typeface="+mn-cs"/>
              </a:rPr>
              <a:t>27</a:t>
            </a:r>
            <a:r>
              <a:rPr kumimoji="1" lang="ja-JP" altLang="en-US" sz="500" b="1" i="0" u="none" strike="noStrike" kern="1200" cap="none" spc="0" normalizeH="0" baseline="0" noProof="0" dirty="0">
                <a:ln>
                  <a:noFill/>
                </a:ln>
                <a:solidFill>
                  <a:prstClr val="black"/>
                </a:solidFill>
                <a:effectLst/>
                <a:uLnTx/>
                <a:uFillTx/>
                <a:latin typeface="Meiryo UI"/>
                <a:ea typeface="Meiryo UI"/>
                <a:cs typeface="+mn-cs"/>
              </a:rPr>
              <a:t>カタログ</a:t>
            </a:r>
            <a:endParaRPr kumimoji="1" lang="en-US" altLang="ja-JP" sz="5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Meiryo UI"/>
                <a:ea typeface="Meiryo UI"/>
                <a:cs typeface="+mn-cs"/>
              </a:rPr>
              <a:t>行政</a:t>
            </a:r>
            <a:r>
              <a:rPr kumimoji="1" lang="en-US" altLang="ja-JP" sz="500" b="1" i="0" u="none" strike="noStrike" kern="1200" cap="none" spc="0" normalizeH="0" baseline="0" noProof="0" dirty="0">
                <a:ln>
                  <a:noFill/>
                </a:ln>
                <a:solidFill>
                  <a:prstClr val="black"/>
                </a:solidFill>
                <a:effectLst/>
                <a:uLnTx/>
                <a:uFillTx/>
                <a:latin typeface="Meiryo UI"/>
                <a:ea typeface="Meiryo UI"/>
                <a:cs typeface="+mn-cs"/>
              </a:rPr>
              <a:t>518</a:t>
            </a:r>
            <a:r>
              <a:rPr kumimoji="1" lang="ja-JP" altLang="en-US" sz="500" b="1" i="0" u="none" strike="noStrike" kern="1200" cap="none" spc="0" normalizeH="0" baseline="0" noProof="0" dirty="0">
                <a:ln>
                  <a:noFill/>
                </a:ln>
                <a:solidFill>
                  <a:prstClr val="black"/>
                </a:solidFill>
                <a:effectLst/>
                <a:uLnTx/>
                <a:uFillTx/>
                <a:latin typeface="Meiryo UI"/>
                <a:ea typeface="Meiryo UI"/>
                <a:cs typeface="+mn-cs"/>
              </a:rPr>
              <a:t>カタログ</a:t>
            </a:r>
            <a:endParaRPr kumimoji="1" lang="en-US" altLang="ja-JP" sz="5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black"/>
                </a:solidFill>
                <a:effectLst/>
                <a:uLnTx/>
                <a:uFillTx/>
                <a:latin typeface="Meiryo UI"/>
                <a:ea typeface="Meiryo UI"/>
                <a:cs typeface="+mn-cs"/>
              </a:rPr>
              <a:t>計　 </a:t>
            </a:r>
            <a:r>
              <a:rPr kumimoji="1" lang="en-US" altLang="ja-JP" sz="500" b="1" i="0" u="none" strike="noStrike" kern="1200" cap="none" spc="0" normalizeH="0" baseline="0" noProof="0" dirty="0">
                <a:ln>
                  <a:noFill/>
                </a:ln>
                <a:solidFill>
                  <a:prstClr val="black"/>
                </a:solidFill>
                <a:effectLst/>
                <a:uLnTx/>
                <a:uFillTx/>
                <a:latin typeface="Meiryo UI"/>
                <a:ea typeface="Meiryo UI"/>
                <a:cs typeface="+mn-cs"/>
              </a:rPr>
              <a:t>545</a:t>
            </a:r>
            <a:r>
              <a:rPr kumimoji="1" lang="ja-JP" altLang="en-US" sz="500" b="1" i="0" u="none" strike="noStrike" kern="1200" cap="none" spc="0" normalizeH="0" baseline="0" noProof="0" dirty="0">
                <a:ln>
                  <a:noFill/>
                </a:ln>
                <a:solidFill>
                  <a:prstClr val="black"/>
                </a:solidFill>
                <a:effectLst/>
                <a:uLnTx/>
                <a:uFillTx/>
                <a:latin typeface="Meiryo UI"/>
                <a:ea typeface="Meiryo UI"/>
                <a:cs typeface="+mn-cs"/>
              </a:rPr>
              <a:t>カタログ</a:t>
            </a:r>
          </a:p>
        </p:txBody>
      </p:sp>
      <p:sp>
        <p:nvSpPr>
          <p:cNvPr id="52" name="二等辺三角形 51">
            <a:extLst>
              <a:ext uri="{FF2B5EF4-FFF2-40B4-BE49-F238E27FC236}">
                <a16:creationId xmlns:a16="http://schemas.microsoft.com/office/drawing/2014/main" id="{D092C376-7378-4EF0-AF36-CD524B453823}"/>
              </a:ext>
            </a:extLst>
          </p:cNvPr>
          <p:cNvSpPr/>
          <p:nvPr/>
        </p:nvSpPr>
        <p:spPr>
          <a:xfrm rot="10800000">
            <a:off x="7160110" y="3168354"/>
            <a:ext cx="99171" cy="12395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30" name="テキスト ボックス 129">
            <a:extLst>
              <a:ext uri="{FF2B5EF4-FFF2-40B4-BE49-F238E27FC236}">
                <a16:creationId xmlns:a16="http://schemas.microsoft.com/office/drawing/2014/main" id="{80FE6B69-69E9-4179-9341-762FC2C13B07}"/>
              </a:ext>
            </a:extLst>
          </p:cNvPr>
          <p:cNvSpPr txBox="1"/>
          <p:nvPr/>
        </p:nvSpPr>
        <p:spPr>
          <a:xfrm>
            <a:off x="6726014" y="3546233"/>
            <a:ext cx="93600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アイデアコンテスト</a:t>
            </a:r>
          </a:p>
        </p:txBody>
      </p:sp>
      <p:cxnSp>
        <p:nvCxnSpPr>
          <p:cNvPr id="133" name="直線矢印コネクタ 132">
            <a:extLst>
              <a:ext uri="{FF2B5EF4-FFF2-40B4-BE49-F238E27FC236}">
                <a16:creationId xmlns:a16="http://schemas.microsoft.com/office/drawing/2014/main" id="{F5F5ADAF-38E2-4329-8064-B19A552D8E1F}"/>
              </a:ext>
            </a:extLst>
          </p:cNvPr>
          <p:cNvCxnSpPr>
            <a:cxnSpLocks/>
          </p:cNvCxnSpPr>
          <p:nvPr/>
        </p:nvCxnSpPr>
        <p:spPr>
          <a:xfrm>
            <a:off x="6738047" y="3542422"/>
            <a:ext cx="5004000" cy="0"/>
          </a:xfrm>
          <a:prstGeom prst="straightConnector1">
            <a:avLst/>
          </a:prstGeom>
          <a:ln w="50800">
            <a:solidFill>
              <a:schemeClr val="accent6"/>
            </a:solidFill>
            <a:prstDash val="sysDot"/>
            <a:headEnd type="oval"/>
            <a:tailEnd type="triangle"/>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66A6C6F9-605D-4D09-BB93-E6856AB13C02}"/>
              </a:ext>
            </a:extLst>
          </p:cNvPr>
          <p:cNvSpPr txBox="1"/>
          <p:nvPr/>
        </p:nvSpPr>
        <p:spPr>
          <a:xfrm>
            <a:off x="7871963" y="5129174"/>
            <a:ext cx="3466597" cy="461652"/>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・新たなデータ活用創出</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（例）広域防災、モビリティ、</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等</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93FE2C55-7D52-4774-AAEB-4B5A17D83404}"/>
              </a:ext>
            </a:extLst>
          </p:cNvPr>
          <p:cNvSpPr/>
          <p:nvPr/>
        </p:nvSpPr>
        <p:spPr>
          <a:xfrm>
            <a:off x="9667702" y="4454244"/>
            <a:ext cx="2128058" cy="50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20" name="テキスト ボックス 119">
            <a:extLst>
              <a:ext uri="{FF2B5EF4-FFF2-40B4-BE49-F238E27FC236}">
                <a16:creationId xmlns:a16="http://schemas.microsoft.com/office/drawing/2014/main" id="{80E19B92-AB9F-DF59-7472-564FC8E3C705}"/>
              </a:ext>
            </a:extLst>
          </p:cNvPr>
          <p:cNvSpPr txBox="1"/>
          <p:nvPr/>
        </p:nvSpPr>
        <p:spPr>
          <a:xfrm>
            <a:off x="9817144" y="4479638"/>
            <a:ext cx="1808848" cy="461652"/>
          </a:xfrm>
          <a:prstGeom prst="rect">
            <a:avLst/>
          </a:prstGeom>
          <a:noFill/>
        </p:spPr>
        <p:txBody>
          <a:bodyPr wrap="none" rtlCol="0">
            <a:noAutofit/>
          </a:bodyPr>
          <a:lstStyle/>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・新フィールドでの新サービス検討</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34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・既存サービスの横展開</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6" name="テキスト ボックス 115">
            <a:extLst>
              <a:ext uri="{FF2B5EF4-FFF2-40B4-BE49-F238E27FC236}">
                <a16:creationId xmlns:a16="http://schemas.microsoft.com/office/drawing/2014/main" id="{A234F29D-9C86-463A-BE2F-1A5B79BA638D}"/>
              </a:ext>
            </a:extLst>
          </p:cNvPr>
          <p:cNvSpPr txBox="1"/>
          <p:nvPr/>
        </p:nvSpPr>
        <p:spPr>
          <a:xfrm>
            <a:off x="8458590" y="3549005"/>
            <a:ext cx="69095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ハッカソン</a:t>
            </a:r>
          </a:p>
        </p:txBody>
      </p:sp>
      <p:sp>
        <p:nvSpPr>
          <p:cNvPr id="124" name="楕円 123">
            <a:extLst>
              <a:ext uri="{FF2B5EF4-FFF2-40B4-BE49-F238E27FC236}">
                <a16:creationId xmlns:a16="http://schemas.microsoft.com/office/drawing/2014/main" id="{6241C50A-892E-4626-9130-134157C3EA5B}"/>
              </a:ext>
            </a:extLst>
          </p:cNvPr>
          <p:cNvSpPr/>
          <p:nvPr/>
        </p:nvSpPr>
        <p:spPr>
          <a:xfrm>
            <a:off x="8418605" y="3472008"/>
            <a:ext cx="143996" cy="14399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4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00" name="スライド番号プレースホルダー 16">
            <a:extLst>
              <a:ext uri="{FF2B5EF4-FFF2-40B4-BE49-F238E27FC236}">
                <a16:creationId xmlns:a16="http://schemas.microsoft.com/office/drawing/2014/main" id="{03B1C43B-7F05-4593-80E4-E261EDD9203D}"/>
              </a:ext>
            </a:extLst>
          </p:cNvPr>
          <p:cNvSpPr>
            <a:spLocks noGrp="1"/>
          </p:cNvSpPr>
          <p:nvPr>
            <p:ph type="sldNum" sz="quarter" idx="12"/>
          </p:nvPr>
        </p:nvSpPr>
        <p:spPr>
          <a:xfrm>
            <a:off x="9427725" y="6503565"/>
            <a:ext cx="2743200" cy="365125"/>
          </a:xfrm>
        </p:spPr>
        <p:txBody>
          <a:bodyPr/>
          <a:lstStyle/>
          <a:p>
            <a:fld id="{2C890371-7548-485E-BA1E-ABC2C7CEDDBE}" type="slidenum">
              <a:rPr kumimoji="1" lang="ja-JP" altLang="en-US" sz="1600" smtClean="0">
                <a:solidFill>
                  <a:schemeClr val="tx1"/>
                </a:solidFill>
              </a:rPr>
              <a:t>16</a:t>
            </a:fld>
            <a:endParaRPr kumimoji="1" lang="ja-JP" altLang="en-US" sz="1600" dirty="0">
              <a:solidFill>
                <a:schemeClr val="tx1"/>
              </a:solidFill>
            </a:endParaRPr>
          </a:p>
        </p:txBody>
      </p:sp>
      <p:sp>
        <p:nvSpPr>
          <p:cNvPr id="109" name="テキスト ボックス 108">
            <a:extLst>
              <a:ext uri="{FF2B5EF4-FFF2-40B4-BE49-F238E27FC236}">
                <a16:creationId xmlns:a16="http://schemas.microsoft.com/office/drawing/2014/main" id="{D99A1CA6-C87E-4BEC-B5D4-4927033AB33B}"/>
              </a:ext>
            </a:extLst>
          </p:cNvPr>
          <p:cNvSpPr txBox="1"/>
          <p:nvPr/>
        </p:nvSpPr>
        <p:spPr>
          <a:xfrm>
            <a:off x="76609" y="43347"/>
            <a:ext cx="2895344" cy="400110"/>
          </a:xfrm>
          <a:prstGeom prst="rect">
            <a:avLst/>
          </a:prstGeom>
          <a:noFill/>
        </p:spPr>
        <p:txBody>
          <a:bodyPr wrap="none" rtlCol="0">
            <a:spAutoFit/>
          </a:bodyPr>
          <a:lstStyle/>
          <a:p>
            <a:pPr>
              <a:defRPr/>
            </a:pPr>
            <a:r>
              <a:rPr lang="ja-JP" altLang="en-US" sz="2000" b="1" dirty="0">
                <a:solidFill>
                  <a:prstClr val="black"/>
                </a:solidFill>
                <a:latin typeface="Meiryo UI" panose="020B0604030504040204" pitchFamily="50" charset="-128"/>
                <a:ea typeface="Meiryo UI" panose="020B0604030504040204" pitchFamily="50" charset="-128"/>
              </a:rPr>
              <a:t>６</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ORDEN</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ロードマップ</a:t>
            </a:r>
            <a:endParaRPr kumimoji="1" lang="ja-JP" altLang="en-US" sz="2000" b="1"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12" name="直線コネクタ 111">
            <a:extLst>
              <a:ext uri="{FF2B5EF4-FFF2-40B4-BE49-F238E27FC236}">
                <a16:creationId xmlns:a16="http://schemas.microsoft.com/office/drawing/2014/main" id="{1CEC15CF-7554-4720-8A76-3FEE16EB252C}"/>
              </a:ext>
            </a:extLst>
          </p:cNvPr>
          <p:cNvCxnSpPr/>
          <p:nvPr/>
        </p:nvCxnSpPr>
        <p:spPr>
          <a:xfrm>
            <a:off x="0" y="479844"/>
            <a:ext cx="1206681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935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A204BCC-588E-4604-B972-0C1BF1A9F14D}"/>
              </a:ext>
            </a:extLst>
          </p:cNvPr>
          <p:cNvSpPr txBox="1"/>
          <p:nvPr/>
        </p:nvSpPr>
        <p:spPr>
          <a:xfrm>
            <a:off x="133004" y="563599"/>
            <a:ext cx="11862262" cy="6032421"/>
          </a:xfrm>
          <a:prstGeom prst="rect">
            <a:avLst/>
          </a:prstGeom>
          <a:noFill/>
          <a:ln>
            <a:solidFill>
              <a:schemeClr val="bg1">
                <a:lumMod val="65000"/>
              </a:schemeClr>
            </a:solidFill>
          </a:ln>
        </p:spPr>
        <p:txBody>
          <a:bodyPr wrap="square">
            <a:spAutoFit/>
          </a:bodyPr>
          <a:lstStyle/>
          <a:p>
            <a:r>
              <a:rPr lang="ja-JP" altLang="en-US" sz="1600" b="1" dirty="0">
                <a:latin typeface="+mn-ea"/>
              </a:rPr>
              <a:t>１．大きな方針</a:t>
            </a:r>
            <a:endParaRPr lang="en-US" altLang="ja-JP" sz="1600" b="1" dirty="0">
              <a:latin typeface="+mn-ea"/>
            </a:endParaRPr>
          </a:p>
          <a:p>
            <a:pPr marL="171450" indent="-171450">
              <a:buFont typeface="Wingdings" panose="05000000000000000000" pitchFamily="2" charset="2"/>
              <a:buChar char="n"/>
            </a:pPr>
            <a:r>
              <a:rPr lang="ja-JP" altLang="en-US" sz="1600" b="1" dirty="0">
                <a:latin typeface="+mn-ea"/>
              </a:rPr>
              <a:t>大阪府では、スーパーシティに課せられた「都市間の広域連携と横展開をめざす」という理念の実践と、「データ連携基盤の共同利用」を推進する国方針を大阪が率先して具体化していくために、大阪広域データ連携基盤</a:t>
            </a:r>
            <a:r>
              <a:rPr lang="en-US" altLang="ja-JP" sz="1600" b="1" dirty="0">
                <a:latin typeface="+mn-ea"/>
              </a:rPr>
              <a:t>ORDEN</a:t>
            </a:r>
            <a:r>
              <a:rPr lang="ja-JP" altLang="en-US" sz="1600" b="1" dirty="0">
                <a:latin typeface="+mn-ea"/>
              </a:rPr>
              <a:t>の共同利用を積極的に進めて行くこととしている。具体的には、以下に示す「①府内（市町村）共同利用」と、「➁府外（都道府県間）共同利用」の両輪を着実に進めて行く。</a:t>
            </a:r>
            <a:endParaRPr lang="en-US" altLang="ja-JP" sz="1600" b="1" dirty="0">
              <a:latin typeface="+mn-ea"/>
            </a:endParaRPr>
          </a:p>
          <a:p>
            <a:pPr marL="171450" indent="-171450">
              <a:buFont typeface="Wingdings" panose="05000000000000000000" pitchFamily="2" charset="2"/>
              <a:buChar char="n"/>
            </a:pPr>
            <a:r>
              <a:rPr lang="ja-JP" altLang="en-US" sz="1600" b="1" dirty="0">
                <a:latin typeface="+mn-ea"/>
              </a:rPr>
              <a:t>データ連携基盤を活用するサービス部分は、各自治体と共同利用の協議をしたうえで決定する。</a:t>
            </a:r>
            <a:endParaRPr lang="en-US" altLang="ja-JP" sz="1600" b="1" dirty="0">
              <a:latin typeface="+mn-ea"/>
            </a:endParaRPr>
          </a:p>
          <a:p>
            <a:pPr marL="171450" indent="-171450">
              <a:buFont typeface="Wingdings" panose="05000000000000000000" pitchFamily="2" charset="2"/>
              <a:buChar char="n"/>
            </a:pPr>
            <a:r>
              <a:rPr lang="ja-JP" altLang="en-US" sz="1600" b="1" dirty="0">
                <a:latin typeface="+mn-ea"/>
              </a:rPr>
              <a:t>大阪府では今後、</a:t>
            </a:r>
            <a:r>
              <a:rPr lang="en-US" altLang="ja-JP" sz="1600" b="1" dirty="0">
                <a:latin typeface="+mn-ea"/>
              </a:rPr>
              <a:t>ID</a:t>
            </a:r>
            <a:r>
              <a:rPr lang="ja-JP" altLang="en-US" sz="1600" b="1" dirty="0">
                <a:latin typeface="+mn-ea"/>
              </a:rPr>
              <a:t>が必要な行政サービスについて、可能な範囲で</a:t>
            </a:r>
            <a:r>
              <a:rPr lang="en-US" altLang="ja-JP" sz="1600" b="1" dirty="0" err="1">
                <a:latin typeface="+mn-ea"/>
              </a:rPr>
              <a:t>mydoorID</a:t>
            </a:r>
            <a:r>
              <a:rPr lang="ja-JP" altLang="en-US" sz="1600" b="1" dirty="0">
                <a:latin typeface="+mn-ea"/>
              </a:rPr>
              <a:t>に統一／連携できるよう取り組む。</a:t>
            </a:r>
          </a:p>
          <a:p>
            <a:endParaRPr lang="en-US" altLang="ja-JP" sz="1200" b="1" dirty="0">
              <a:latin typeface="+mn-ea"/>
            </a:endParaRPr>
          </a:p>
          <a:p>
            <a:r>
              <a:rPr lang="ja-JP" altLang="en-US" sz="1400" b="1" dirty="0">
                <a:latin typeface="+mn-ea"/>
              </a:rPr>
              <a:t>２．二つの共同利用</a:t>
            </a:r>
            <a:endParaRPr lang="en-US" altLang="ja-JP" sz="1400" b="1" dirty="0">
              <a:latin typeface="+mn-ea"/>
            </a:endParaRPr>
          </a:p>
          <a:p>
            <a:r>
              <a:rPr lang="ja-JP" altLang="en-US" sz="1400" b="1" dirty="0">
                <a:latin typeface="+mn-ea"/>
              </a:rPr>
              <a:t>①府内（市町村）共同利用</a:t>
            </a:r>
            <a:endParaRPr lang="en-US" altLang="ja-JP" sz="1400" b="1" dirty="0">
              <a:latin typeface="+mn-ea"/>
            </a:endParaRPr>
          </a:p>
          <a:p>
            <a:pPr marL="171450" indent="-171450">
              <a:buFont typeface="Wingdings" panose="05000000000000000000" pitchFamily="2" charset="2"/>
              <a:buChar char="u"/>
            </a:pPr>
            <a:r>
              <a:rPr lang="ja-JP" altLang="en-US" sz="1400" dirty="0">
                <a:latin typeface="+mn-ea"/>
              </a:rPr>
              <a:t>大阪府では、「地域のデジタル格差解消による“住民</a:t>
            </a:r>
            <a:r>
              <a:rPr lang="en-US" altLang="ja-JP" sz="1400" dirty="0">
                <a:latin typeface="+mn-ea"/>
              </a:rPr>
              <a:t>QOL</a:t>
            </a:r>
            <a:r>
              <a:rPr lang="ja-JP" altLang="en-US" sz="1400" dirty="0">
                <a:latin typeface="+mn-ea"/>
              </a:rPr>
              <a:t>向上”」及び「官民の活発なデータ利活用による“イノベーション創出</a:t>
            </a:r>
            <a:r>
              <a:rPr lang="en-US" altLang="ja-JP" sz="1400" dirty="0">
                <a:latin typeface="+mn-ea"/>
              </a:rPr>
              <a:t>/</a:t>
            </a:r>
            <a:r>
              <a:rPr lang="ja-JP" altLang="en-US" sz="1400" dirty="0">
                <a:latin typeface="+mn-ea"/>
              </a:rPr>
              <a:t>地域経済の活性化”」を目的として、市町村との共同利用を前提に</a:t>
            </a:r>
            <a:r>
              <a:rPr lang="en-US" altLang="ja-JP" sz="1400" dirty="0">
                <a:latin typeface="+mn-ea"/>
              </a:rPr>
              <a:t>ORDEN</a:t>
            </a:r>
            <a:r>
              <a:rPr lang="ja-JP" altLang="en-US" sz="1400" dirty="0">
                <a:latin typeface="+mn-ea"/>
              </a:rPr>
              <a:t>を大阪府主導で整備。特に市町村との共同利用では、</a:t>
            </a:r>
            <a:r>
              <a:rPr lang="en-US" altLang="ja-JP" sz="1400" dirty="0">
                <a:latin typeface="+mn-ea"/>
              </a:rPr>
              <a:t>ID</a:t>
            </a:r>
            <a:r>
              <a:rPr lang="ja-JP" altLang="en-US" sz="1400" dirty="0">
                <a:latin typeface="+mn-ea"/>
              </a:rPr>
              <a:t>連携基盤がベースの行政総合ポータルとしての</a:t>
            </a:r>
            <a:r>
              <a:rPr lang="en-US" altLang="ja-JP" sz="1400" dirty="0">
                <a:latin typeface="+mn-ea"/>
              </a:rPr>
              <a:t>『my door OSAKA』</a:t>
            </a:r>
            <a:r>
              <a:rPr lang="ja-JP" altLang="en-US" sz="1400" dirty="0">
                <a:latin typeface="+mn-ea"/>
              </a:rPr>
              <a:t>の府内展開を企図し、各市町村へ参画を働きかけている。　</a:t>
            </a:r>
            <a:endParaRPr lang="en-US" altLang="ja-JP" sz="1400" dirty="0">
              <a:latin typeface="+mn-ea"/>
            </a:endParaRPr>
          </a:p>
          <a:p>
            <a:pPr marL="171450" indent="-171450">
              <a:buFont typeface="Wingdings" panose="05000000000000000000" pitchFamily="2" charset="2"/>
              <a:buChar char="u"/>
            </a:pPr>
            <a:r>
              <a:rPr lang="ja-JP" altLang="en-US" sz="1400" dirty="0">
                <a:latin typeface="+mn-ea"/>
              </a:rPr>
              <a:t>大阪府としては、</a:t>
            </a:r>
            <a:r>
              <a:rPr lang="en-US" altLang="ja-JP" sz="1400" dirty="0">
                <a:latin typeface="+mn-ea"/>
              </a:rPr>
              <a:t>ORDEN</a:t>
            </a:r>
            <a:r>
              <a:rPr lang="ja-JP" altLang="en-US" sz="1400" dirty="0">
                <a:latin typeface="+mn-ea"/>
              </a:rPr>
              <a:t>の共同利用を基本方針として、府内市町村が今後個別にデータ連携基盤を構築しないよう府内市町村等に対するサポートや合意形成の場（協議会等）を構築することで行政負担面や、住民の利便性の面においても、無駄や重複のないデータ連携基盤の発展をめざす。</a:t>
            </a:r>
            <a:endParaRPr lang="en-US" altLang="ja-JP" sz="1400" dirty="0">
              <a:latin typeface="+mn-ea"/>
            </a:endParaRPr>
          </a:p>
          <a:p>
            <a:pPr marL="171450" indent="-171450">
              <a:buFont typeface="Wingdings" panose="05000000000000000000" pitchFamily="2" charset="2"/>
              <a:buChar char="u"/>
            </a:pPr>
            <a:r>
              <a:rPr lang="ja-JP" altLang="en-US" sz="1400" dirty="0">
                <a:latin typeface="+mn-ea"/>
              </a:rPr>
              <a:t>一方、個別の市町村においては、豊能町が</a:t>
            </a:r>
            <a:r>
              <a:rPr lang="en-US" altLang="ja-JP" sz="1400" dirty="0">
                <a:latin typeface="+mn-ea"/>
              </a:rPr>
              <a:t>ID</a:t>
            </a:r>
            <a:r>
              <a:rPr lang="ja-JP" altLang="en-US" sz="1400" dirty="0">
                <a:latin typeface="+mn-ea"/>
              </a:rPr>
              <a:t>連携基盤（住民ポータル）を構築・提供し、門真市が健康・医療データ連携基盤（</a:t>
            </a:r>
            <a:r>
              <a:rPr lang="en-US" altLang="ja-JP" sz="1400" dirty="0">
                <a:latin typeface="+mn-ea"/>
              </a:rPr>
              <a:t>ID</a:t>
            </a:r>
            <a:r>
              <a:rPr lang="ja-JP" altLang="en-US" sz="1400" dirty="0">
                <a:latin typeface="+mn-ea"/>
              </a:rPr>
              <a:t>及びデータ連携基盤）</a:t>
            </a:r>
            <a:r>
              <a:rPr lang="ja-JP" altLang="en-US" sz="1400">
                <a:latin typeface="+mn-ea"/>
              </a:rPr>
              <a:t>を構築済。</a:t>
            </a:r>
            <a:r>
              <a:rPr lang="ja-JP" altLang="en-US" sz="1400" dirty="0">
                <a:latin typeface="+mn-ea"/>
              </a:rPr>
              <a:t>（両市町との役割分担については、継続協議中。）</a:t>
            </a:r>
            <a:endParaRPr lang="en-US" altLang="ja-JP" sz="1400" dirty="0">
              <a:latin typeface="+mn-ea"/>
            </a:endParaRPr>
          </a:p>
          <a:p>
            <a:pPr marL="171450" indent="-171450">
              <a:buFont typeface="Wingdings" panose="05000000000000000000" pitchFamily="2" charset="2"/>
              <a:buChar char="u"/>
            </a:pPr>
            <a:r>
              <a:rPr lang="ja-JP" altLang="en-US" sz="1400" dirty="0">
                <a:latin typeface="+mn-ea"/>
              </a:rPr>
              <a:t>なお、大阪府が未整備の健康・医療分野のデータ連携基盤については、門真市で構築済のデータ連携基盤の状況を見極め、他市町村における同種基盤のニーズを把握しながら、大阪府としてのあり方を継続して検討する。</a:t>
            </a:r>
            <a:endParaRPr lang="en-US" altLang="ja-JP" sz="1400" dirty="0">
              <a:latin typeface="+mn-ea"/>
            </a:endParaRPr>
          </a:p>
          <a:p>
            <a:endParaRPr lang="en-US" altLang="ja-JP" sz="1200" dirty="0">
              <a:latin typeface="+mn-ea"/>
            </a:endParaRPr>
          </a:p>
          <a:p>
            <a:r>
              <a:rPr lang="ja-JP" altLang="en-US" sz="1400" b="1" dirty="0">
                <a:latin typeface="+mn-ea"/>
              </a:rPr>
              <a:t>➁府外（都道府県間）共同利用</a:t>
            </a:r>
            <a:endParaRPr lang="en-US" altLang="ja-JP" sz="1400" b="1" dirty="0">
              <a:latin typeface="+mn-ea"/>
            </a:endParaRPr>
          </a:p>
          <a:p>
            <a:pPr marL="171450" indent="-171450">
              <a:buFont typeface="Wingdings" panose="05000000000000000000" pitchFamily="2" charset="2"/>
              <a:buChar char="u"/>
            </a:pPr>
            <a:r>
              <a:rPr lang="ja-JP" altLang="en-US" sz="1400" dirty="0">
                <a:latin typeface="+mn-ea"/>
              </a:rPr>
              <a:t>スーパーシティのデータ連携基盤として「都市間の広域連携と横展開」という理念の実践と、共同利用参加自治体に公平性が担保され、実効性</a:t>
            </a:r>
            <a:r>
              <a:rPr lang="en-US" altLang="ja-JP" sz="1400" dirty="0">
                <a:latin typeface="+mn-ea"/>
              </a:rPr>
              <a:t>(</a:t>
            </a:r>
            <a:r>
              <a:rPr lang="ja-JP" altLang="en-US" sz="1400" dirty="0">
                <a:latin typeface="+mn-ea"/>
              </a:rPr>
              <a:t>適正コストで費用対効果が明確）のある推進体制を構築し、府外（都道府県間）のデータ連携基盤の共同利用をめざしている。</a:t>
            </a:r>
            <a:endParaRPr lang="en-US" altLang="ja-JP" sz="1400" dirty="0">
              <a:latin typeface="+mn-ea"/>
            </a:endParaRPr>
          </a:p>
          <a:p>
            <a:pPr marL="171450" indent="-171450">
              <a:buFont typeface="Wingdings" panose="05000000000000000000" pitchFamily="2" charset="2"/>
              <a:buChar char="u"/>
            </a:pPr>
            <a:r>
              <a:rPr lang="ja-JP" altLang="en-US" sz="1400" dirty="0">
                <a:latin typeface="+mn-ea"/>
              </a:rPr>
              <a:t>これの実現のために、令和</a:t>
            </a:r>
            <a:r>
              <a:rPr lang="en-US" altLang="ja-JP" sz="1400" dirty="0">
                <a:latin typeface="+mn-ea"/>
              </a:rPr>
              <a:t>6</a:t>
            </a:r>
            <a:r>
              <a:rPr lang="ja-JP" altLang="en-US" sz="1400" dirty="0">
                <a:latin typeface="+mn-ea"/>
              </a:rPr>
              <a:t>年度においては「データ連携基盤について、共通の課題を持つ都道府県間による双方向討議を通じて、効果的な課題解決と「共用化」による効果創出を具体化」するための、</a:t>
            </a:r>
            <a:r>
              <a:rPr lang="en-US" altLang="ja-JP" sz="1400" dirty="0">
                <a:latin typeface="+mn-ea"/>
              </a:rPr>
              <a:t>『</a:t>
            </a:r>
            <a:r>
              <a:rPr lang="ja-JP" altLang="en-US" sz="1400" dirty="0">
                <a:latin typeface="+mn-ea"/>
              </a:rPr>
              <a:t>自治体データ連携基盤共用化研究会</a:t>
            </a:r>
            <a:r>
              <a:rPr lang="en-US" altLang="ja-JP" sz="1400" dirty="0">
                <a:latin typeface="+mn-ea"/>
              </a:rPr>
              <a:t>』</a:t>
            </a:r>
            <a:r>
              <a:rPr lang="ja-JP" altLang="en-US" sz="1400" dirty="0">
                <a:latin typeface="+mn-ea"/>
              </a:rPr>
              <a:t>を設置し、</a:t>
            </a:r>
            <a:r>
              <a:rPr lang="en-US" altLang="ja-JP" sz="1400" dirty="0">
                <a:latin typeface="+mn-ea"/>
              </a:rPr>
              <a:t>41</a:t>
            </a:r>
            <a:r>
              <a:rPr lang="ja-JP" altLang="en-US" sz="1400" dirty="0">
                <a:latin typeface="+mn-ea"/>
              </a:rPr>
              <a:t>道府県の参画を得て、国や経済界をはじめとする９団体のオブザーバーによって構成されている。</a:t>
            </a:r>
            <a:endParaRPr lang="en-US" altLang="ja-JP" sz="1400" dirty="0">
              <a:latin typeface="+mn-ea"/>
            </a:endParaRPr>
          </a:p>
          <a:p>
            <a:pPr marL="171450" indent="-171450">
              <a:buFont typeface="Wingdings" panose="05000000000000000000" pitchFamily="2" charset="2"/>
              <a:buChar char="u"/>
            </a:pPr>
            <a:r>
              <a:rPr lang="ja-JP" altLang="en-US" sz="1400" dirty="0">
                <a:latin typeface="+mn-ea"/>
              </a:rPr>
              <a:t>令和６年度は、相互利用*</a:t>
            </a:r>
            <a:r>
              <a:rPr lang="en-US" altLang="ja-JP" sz="1400" dirty="0">
                <a:latin typeface="+mn-ea"/>
              </a:rPr>
              <a:t>¹</a:t>
            </a:r>
            <a:r>
              <a:rPr lang="ja-JP" altLang="en-US" sz="1400" dirty="0">
                <a:latin typeface="+mn-ea"/>
              </a:rPr>
              <a:t>と共同利用*</a:t>
            </a:r>
            <a:r>
              <a:rPr lang="en-US" altLang="ja-JP" sz="1400" dirty="0">
                <a:latin typeface="+mn-ea"/>
              </a:rPr>
              <a:t>²</a:t>
            </a:r>
            <a:r>
              <a:rPr lang="ja-JP" altLang="en-US" sz="1400" dirty="0">
                <a:latin typeface="+mn-ea"/>
              </a:rPr>
              <a:t>の２つのサブワーキングを含めて延べ８回の会議を開催し、共用化の概念整理始まり、ユースケース検討、システム設計、ガバナンス、運用ルール、運営体制などについて調査・研究。</a:t>
            </a:r>
            <a:endParaRPr lang="en-US" altLang="ja-JP" sz="1400" dirty="0">
              <a:latin typeface="+mn-ea"/>
            </a:endParaRPr>
          </a:p>
        </p:txBody>
      </p:sp>
      <p:sp>
        <p:nvSpPr>
          <p:cNvPr id="10" name="テキスト ボックス 9">
            <a:extLst>
              <a:ext uri="{FF2B5EF4-FFF2-40B4-BE49-F238E27FC236}">
                <a16:creationId xmlns:a16="http://schemas.microsoft.com/office/drawing/2014/main" id="{68F6EE35-6987-4C14-B5F9-696F83C2D6DA}"/>
              </a:ext>
            </a:extLst>
          </p:cNvPr>
          <p:cNvSpPr txBox="1"/>
          <p:nvPr/>
        </p:nvSpPr>
        <p:spPr>
          <a:xfrm>
            <a:off x="121900" y="82853"/>
            <a:ext cx="3600666" cy="400110"/>
          </a:xfrm>
          <a:prstGeom prst="rect">
            <a:avLst/>
          </a:prstGeom>
          <a:noFill/>
        </p:spPr>
        <p:txBody>
          <a:bodyPr wrap="none" rtlCol="0">
            <a:spAutoFit/>
          </a:bodyPr>
          <a:lstStyle/>
          <a:p>
            <a:r>
              <a:rPr kumimoji="1" lang="ja-JP" altLang="en-US" sz="2000" b="1" dirty="0"/>
              <a:t>大阪府における共同利用ビジョン</a:t>
            </a:r>
          </a:p>
        </p:txBody>
      </p:sp>
      <p:cxnSp>
        <p:nvCxnSpPr>
          <p:cNvPr id="11" name="直線コネクタ 10">
            <a:extLst>
              <a:ext uri="{FF2B5EF4-FFF2-40B4-BE49-F238E27FC236}">
                <a16:creationId xmlns:a16="http://schemas.microsoft.com/office/drawing/2014/main" id="{F9A17710-CEF2-434D-A0C0-695232C1A031}"/>
              </a:ext>
            </a:extLst>
          </p:cNvPr>
          <p:cNvCxnSpPr/>
          <p:nvPr/>
        </p:nvCxnSpPr>
        <p:spPr>
          <a:xfrm>
            <a:off x="0" y="496905"/>
            <a:ext cx="12168000" cy="0"/>
          </a:xfrm>
          <a:prstGeom prst="line">
            <a:avLst/>
          </a:prstGeom>
        </p:spPr>
        <p:style>
          <a:lnRef idx="1">
            <a:schemeClr val="dk1"/>
          </a:lnRef>
          <a:fillRef idx="0">
            <a:schemeClr val="dk1"/>
          </a:fillRef>
          <a:effectRef idx="0">
            <a:schemeClr val="dk1"/>
          </a:effectRef>
          <a:fontRef idx="minor">
            <a:schemeClr val="tx1"/>
          </a:fontRef>
        </p:style>
      </p:cxnSp>
      <p:sp>
        <p:nvSpPr>
          <p:cNvPr id="7" name="スライド番号プレースホルダー 16">
            <a:extLst>
              <a:ext uri="{FF2B5EF4-FFF2-40B4-BE49-F238E27FC236}">
                <a16:creationId xmlns:a16="http://schemas.microsoft.com/office/drawing/2014/main" id="{2265DE8C-3C48-4C72-AE64-9A461CBE0C90}"/>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2</a:t>
            </a:fld>
            <a:endParaRPr kumimoji="1" lang="ja-JP" altLang="en-US" sz="1600" dirty="0">
              <a:solidFill>
                <a:schemeClr val="tx1"/>
              </a:solidFill>
            </a:endParaRPr>
          </a:p>
        </p:txBody>
      </p:sp>
      <p:sp>
        <p:nvSpPr>
          <p:cNvPr id="8" name="テキスト ボックス 7">
            <a:extLst>
              <a:ext uri="{FF2B5EF4-FFF2-40B4-BE49-F238E27FC236}">
                <a16:creationId xmlns:a16="http://schemas.microsoft.com/office/drawing/2014/main" id="{ED21195A-FD09-4AF6-9E6E-9565E7CB09F8}"/>
              </a:ext>
            </a:extLst>
          </p:cNvPr>
          <p:cNvSpPr txBox="1"/>
          <p:nvPr/>
        </p:nvSpPr>
        <p:spPr>
          <a:xfrm>
            <a:off x="277532" y="6571479"/>
            <a:ext cx="49460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a:ea typeface="Meiryo UI"/>
                <a:cs typeface="+mn-cs"/>
              </a:rPr>
              <a:t>　</a:t>
            </a:r>
            <a:r>
              <a:rPr kumimoji="1" lang="ja-JP" altLang="en-US" sz="1050" b="0" i="0" u="none" strike="noStrike" kern="1200" cap="none" spc="0" normalizeH="0" baseline="0" noProof="0" dirty="0">
                <a:ln>
                  <a:noFill/>
                </a:ln>
                <a:effectLst/>
                <a:uLnTx/>
                <a:uFillTx/>
                <a:latin typeface="Meiryo UI"/>
                <a:ea typeface="Meiryo UI"/>
                <a:cs typeface="+mn-cs"/>
              </a:rPr>
              <a:t>*</a:t>
            </a:r>
            <a:r>
              <a:rPr lang="en-US" altLang="ja-JP" sz="1050" dirty="0">
                <a:latin typeface="Meiryo UI"/>
                <a:ea typeface="Meiryo UI"/>
              </a:rPr>
              <a:t>¹</a:t>
            </a:r>
            <a:r>
              <a:rPr lang="ja-JP" altLang="en-US" sz="1050" dirty="0">
                <a:latin typeface="Meiryo UI"/>
                <a:ea typeface="Meiryo UI"/>
              </a:rPr>
              <a:t> 相互利用</a:t>
            </a:r>
            <a:r>
              <a:rPr kumimoji="1" lang="en-US" altLang="ja-JP" sz="1050" b="0" i="0" u="none" strike="noStrike" kern="1200" cap="none" spc="0" normalizeH="0" baseline="0" noProof="0" dirty="0">
                <a:ln>
                  <a:noFill/>
                </a:ln>
                <a:effectLst/>
                <a:uLnTx/>
                <a:uFillTx/>
                <a:latin typeface="Meiryo UI"/>
                <a:ea typeface="Meiryo UI"/>
                <a:cs typeface="+mn-cs"/>
              </a:rPr>
              <a:t>…</a:t>
            </a:r>
            <a:r>
              <a:rPr kumimoji="1" lang="ja-JP" altLang="en-US" sz="1050" b="0" i="0" u="none" strike="noStrike" kern="1200" cap="none" spc="0" normalizeH="0" baseline="0" noProof="0" dirty="0">
                <a:ln>
                  <a:noFill/>
                </a:ln>
                <a:effectLst/>
                <a:uLnTx/>
                <a:uFillTx/>
                <a:latin typeface="Meiryo UI"/>
                <a:ea typeface="Meiryo UI"/>
                <a:cs typeface="+mn-cs"/>
              </a:rPr>
              <a:t>複数自治体のデータ連携基盤が</a:t>
            </a:r>
            <a:r>
              <a:rPr kumimoji="1" lang="en-US" altLang="ja-JP" sz="1050" b="0" i="0" u="none" strike="noStrike" kern="1200" cap="none" spc="0" normalizeH="0" baseline="0" noProof="0" dirty="0">
                <a:ln>
                  <a:noFill/>
                </a:ln>
                <a:effectLst/>
                <a:uLnTx/>
                <a:uFillTx/>
                <a:latin typeface="Meiryo UI"/>
                <a:ea typeface="Meiryo UI"/>
                <a:cs typeface="+mn-cs"/>
              </a:rPr>
              <a:t>API</a:t>
            </a:r>
            <a:r>
              <a:rPr kumimoji="1" lang="ja-JP" altLang="en-US" sz="1050" b="0" i="0" u="none" strike="noStrike" kern="1200" cap="none" spc="0" normalizeH="0" baseline="0" noProof="0" dirty="0">
                <a:ln>
                  <a:noFill/>
                </a:ln>
                <a:effectLst/>
                <a:uLnTx/>
                <a:uFillTx/>
                <a:latin typeface="Meiryo UI"/>
                <a:ea typeface="Meiryo UI"/>
                <a:cs typeface="+mn-cs"/>
              </a:rPr>
              <a:t>等を介して相互に接続</a:t>
            </a:r>
          </a:p>
        </p:txBody>
      </p:sp>
      <p:sp>
        <p:nvSpPr>
          <p:cNvPr id="9" name="テキスト ボックス 8">
            <a:extLst>
              <a:ext uri="{FF2B5EF4-FFF2-40B4-BE49-F238E27FC236}">
                <a16:creationId xmlns:a16="http://schemas.microsoft.com/office/drawing/2014/main" id="{FD2DCCED-F3E4-4595-9649-610379D00651}"/>
              </a:ext>
            </a:extLst>
          </p:cNvPr>
          <p:cNvSpPr txBox="1"/>
          <p:nvPr/>
        </p:nvSpPr>
        <p:spPr>
          <a:xfrm>
            <a:off x="4495360" y="6593157"/>
            <a:ext cx="494607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a:ea typeface="Meiryo UI"/>
                <a:cs typeface="+mn-cs"/>
              </a:rPr>
              <a:t>　</a:t>
            </a:r>
            <a:r>
              <a:rPr kumimoji="1" lang="ja-JP" altLang="en-US" sz="1050" b="0" i="0" u="none" strike="noStrike" kern="1200" cap="none" spc="0" normalizeH="0" baseline="0" noProof="0" dirty="0">
                <a:ln>
                  <a:noFill/>
                </a:ln>
                <a:effectLst/>
                <a:uLnTx/>
                <a:uFillTx/>
                <a:latin typeface="Meiryo UI"/>
                <a:ea typeface="Meiryo UI"/>
                <a:cs typeface="+mn-cs"/>
              </a:rPr>
              <a:t>*</a:t>
            </a:r>
            <a:r>
              <a:rPr kumimoji="1" lang="en-US" altLang="ja-JP" sz="1050" b="0" i="0" u="none" strike="noStrike" kern="1200" cap="none" spc="0" normalizeH="0" baseline="0" noProof="0" dirty="0">
                <a:ln>
                  <a:noFill/>
                </a:ln>
                <a:effectLst/>
                <a:uLnTx/>
                <a:uFillTx/>
                <a:latin typeface="Meiryo UI"/>
                <a:ea typeface="Meiryo UI"/>
                <a:cs typeface="+mn-cs"/>
              </a:rPr>
              <a:t>²</a:t>
            </a:r>
            <a:r>
              <a:rPr lang="ja-JP" altLang="en-US" sz="1050" dirty="0">
                <a:latin typeface="Meiryo UI"/>
                <a:ea typeface="Meiryo UI"/>
              </a:rPr>
              <a:t> 共同利用</a:t>
            </a:r>
            <a:r>
              <a:rPr kumimoji="1" lang="en-US" altLang="ja-JP" sz="1050" b="0" i="0" u="none" strike="noStrike" kern="1200" cap="none" spc="0" normalizeH="0" baseline="0" noProof="0" dirty="0">
                <a:ln>
                  <a:noFill/>
                </a:ln>
                <a:effectLst/>
                <a:uLnTx/>
                <a:uFillTx/>
                <a:latin typeface="Meiryo UI"/>
                <a:ea typeface="Meiryo UI"/>
                <a:cs typeface="+mn-cs"/>
              </a:rPr>
              <a:t>…</a:t>
            </a:r>
            <a:r>
              <a:rPr kumimoji="1" lang="ja-JP" altLang="en-US" sz="1050" b="0" i="0" u="none" strike="noStrike" kern="1200" cap="none" spc="0" normalizeH="0" baseline="0" noProof="0" dirty="0">
                <a:ln>
                  <a:noFill/>
                </a:ln>
                <a:effectLst/>
                <a:uLnTx/>
                <a:uFillTx/>
                <a:latin typeface="Meiryo UI"/>
                <a:ea typeface="Meiryo UI"/>
                <a:cs typeface="+mn-cs"/>
              </a:rPr>
              <a:t>複数自治体間で同一のデータ連携基盤を利用</a:t>
            </a:r>
          </a:p>
        </p:txBody>
      </p:sp>
    </p:spTree>
    <p:extLst>
      <p:ext uri="{BB962C8B-B14F-4D97-AF65-F5344CB8AC3E}">
        <p14:creationId xmlns:p14="http://schemas.microsoft.com/office/powerpoint/2010/main" val="345321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35D3907-E47C-4AEB-B032-A277E03F6930}"/>
              </a:ext>
            </a:extLst>
          </p:cNvPr>
          <p:cNvSpPr txBox="1"/>
          <p:nvPr/>
        </p:nvSpPr>
        <p:spPr>
          <a:xfrm>
            <a:off x="279099" y="235818"/>
            <a:ext cx="11787447" cy="6386364"/>
          </a:xfrm>
          <a:prstGeom prst="rect">
            <a:avLst/>
          </a:prstGeom>
          <a:noFill/>
          <a:ln>
            <a:solidFill>
              <a:schemeClr val="tx1">
                <a:lumMod val="50000"/>
                <a:lumOff val="50000"/>
              </a:schemeClr>
            </a:solidFill>
          </a:ln>
        </p:spPr>
        <p:txBody>
          <a:bodyPr wrap="square">
            <a:spAutoFit/>
          </a:bodyPr>
          <a:lstStyle/>
          <a:p>
            <a:r>
              <a:rPr lang="ja-JP" altLang="en-US" sz="1400" b="1" dirty="0">
                <a:latin typeface="+mn-ea"/>
              </a:rPr>
              <a:t>１．データ連携基盤の現況</a:t>
            </a:r>
            <a:endParaRPr lang="en-US" altLang="ja-JP" sz="1400" b="1" dirty="0">
              <a:latin typeface="+mn-ea"/>
            </a:endParaRPr>
          </a:p>
          <a:p>
            <a:r>
              <a:rPr lang="ja-JP" altLang="en-US" sz="1400" b="1" dirty="0">
                <a:latin typeface="+mn-ea"/>
              </a:rPr>
              <a:t>　１）大阪府：大阪広域データ連携基盤（</a:t>
            </a:r>
            <a:r>
              <a:rPr lang="en-US" altLang="ja-JP" sz="1400" b="1" dirty="0">
                <a:latin typeface="+mn-ea"/>
              </a:rPr>
              <a:t>ORDEN</a:t>
            </a:r>
            <a:r>
              <a:rPr lang="ja-JP" altLang="en-US" sz="1400" b="1" dirty="0">
                <a:latin typeface="+mn-ea"/>
              </a:rPr>
              <a:t>）</a:t>
            </a:r>
            <a:endParaRPr lang="en-US" altLang="ja-JP" sz="1400" b="1" dirty="0">
              <a:latin typeface="+mn-ea"/>
            </a:endParaRPr>
          </a:p>
          <a:p>
            <a:r>
              <a:rPr lang="ja-JP" altLang="en-US" sz="1400" dirty="0">
                <a:latin typeface="+mn-ea"/>
              </a:rPr>
              <a:t>　　①　</a:t>
            </a:r>
            <a:r>
              <a:rPr lang="en-US" altLang="ja-JP" sz="1400" dirty="0">
                <a:latin typeface="+mn-ea"/>
              </a:rPr>
              <a:t>ODPO</a:t>
            </a:r>
            <a:r>
              <a:rPr lang="ja-JP" altLang="en-US" sz="1400" dirty="0">
                <a:latin typeface="+mn-ea"/>
              </a:rPr>
              <a:t>（</a:t>
            </a:r>
            <a:r>
              <a:rPr lang="nn-NO" altLang="ja-JP" sz="1400" dirty="0">
                <a:latin typeface="+mn-ea"/>
              </a:rPr>
              <a:t>Open Data Platform in Osaka</a:t>
            </a:r>
            <a:r>
              <a:rPr lang="ja-JP" altLang="en-US" sz="1400" dirty="0">
                <a:latin typeface="+mn-ea"/>
              </a:rPr>
              <a:t>）・・・　データ連携基盤をベースとした、官民のデータ流通を促しイノベーションの創出を図るデータカタログ</a:t>
            </a:r>
            <a:endParaRPr lang="en-US" altLang="ja-JP" sz="1400" dirty="0">
              <a:latin typeface="+mn-ea"/>
            </a:endParaRPr>
          </a:p>
          <a:p>
            <a:r>
              <a:rPr lang="ja-JP" altLang="en-US" sz="1400" dirty="0">
                <a:latin typeface="+mn-ea"/>
              </a:rPr>
              <a:t>　　②　</a:t>
            </a:r>
            <a:r>
              <a:rPr lang="en-US" altLang="ja-JP" sz="1400" dirty="0">
                <a:latin typeface="+mn-ea"/>
              </a:rPr>
              <a:t>my door OSAKA</a:t>
            </a:r>
            <a:r>
              <a:rPr lang="ja-JP" altLang="en-US" sz="1400" dirty="0">
                <a:latin typeface="+mn-ea"/>
              </a:rPr>
              <a:t>（マイド・ア・おおさか）・・・　</a:t>
            </a:r>
            <a:r>
              <a:rPr lang="en-US" altLang="ja-JP" sz="1400" dirty="0">
                <a:latin typeface="+mn-ea"/>
              </a:rPr>
              <a:t>ID</a:t>
            </a:r>
            <a:r>
              <a:rPr lang="ja-JP" altLang="en-US" sz="1400" dirty="0">
                <a:latin typeface="+mn-ea"/>
              </a:rPr>
              <a:t>連携基盤をベースとした、行政サービスのワンストップ化を実現する府と府内市町村共同の総合行政ポータル</a:t>
            </a:r>
            <a:endParaRPr lang="en-US" altLang="ja-JP" sz="1400" dirty="0">
              <a:latin typeface="+mn-ea"/>
            </a:endParaRPr>
          </a:p>
          <a:p>
            <a:r>
              <a:rPr lang="ja-JP" altLang="en-US" sz="1400" dirty="0">
                <a:latin typeface="+mn-ea"/>
              </a:rPr>
              <a:t>　　③　スーパーシティ事業　・・・　</a:t>
            </a:r>
            <a:r>
              <a:rPr lang="en-US" altLang="ja-JP" sz="1400" dirty="0">
                <a:latin typeface="+mn-ea"/>
              </a:rPr>
              <a:t>AI</a:t>
            </a:r>
            <a:r>
              <a:rPr lang="ja-JP" altLang="en-US" sz="1400" dirty="0">
                <a:latin typeface="+mn-ea"/>
              </a:rPr>
              <a:t>車両予測システム（夢洲コンストラクション）ほか</a:t>
            </a:r>
            <a:endParaRPr lang="en-US" altLang="ja-JP" sz="1400" strike="sngStrike" dirty="0">
              <a:latin typeface="+mn-ea"/>
            </a:endParaRPr>
          </a:p>
          <a:p>
            <a:r>
              <a:rPr lang="ja-JP" altLang="en-US" sz="1400" dirty="0">
                <a:latin typeface="+mn-ea"/>
              </a:rPr>
              <a:t>　　④　分野間データ連携事業　・・・　</a:t>
            </a:r>
            <a:r>
              <a:rPr lang="en-US" altLang="ja-JP" sz="1400" dirty="0">
                <a:latin typeface="+mn-ea"/>
              </a:rPr>
              <a:t>《</a:t>
            </a:r>
            <a:r>
              <a:rPr lang="ja-JP" altLang="en-US" sz="1400" dirty="0">
                <a:latin typeface="+mn-ea"/>
              </a:rPr>
              <a:t>観光分野</a:t>
            </a:r>
            <a:r>
              <a:rPr lang="en-US" altLang="ja-JP" sz="1400" dirty="0">
                <a:latin typeface="+mn-ea"/>
              </a:rPr>
              <a:t>》</a:t>
            </a:r>
            <a:r>
              <a:rPr lang="ja-JP" altLang="en-US" sz="1400" dirty="0">
                <a:latin typeface="+mn-ea"/>
              </a:rPr>
              <a:t>　</a:t>
            </a:r>
            <a:r>
              <a:rPr lang="en-US" altLang="ja-JP" sz="1400" dirty="0">
                <a:latin typeface="+mn-ea"/>
              </a:rPr>
              <a:t>3</a:t>
            </a:r>
            <a:r>
              <a:rPr lang="ja-JP" altLang="en-US" sz="1400" dirty="0">
                <a:latin typeface="+mn-ea"/>
              </a:rPr>
              <a:t>府県によるイベントデータの流通　／　</a:t>
            </a:r>
            <a:r>
              <a:rPr lang="en-US" altLang="ja-JP" sz="1400" dirty="0">
                <a:latin typeface="+mn-ea"/>
              </a:rPr>
              <a:t>《</a:t>
            </a:r>
            <a:r>
              <a:rPr lang="ja-JP" altLang="en-US" sz="1400" dirty="0">
                <a:latin typeface="+mn-ea"/>
              </a:rPr>
              <a:t>防災分野</a:t>
            </a:r>
            <a:r>
              <a:rPr lang="en-US" altLang="ja-JP" sz="1400" dirty="0">
                <a:latin typeface="+mn-ea"/>
              </a:rPr>
              <a:t>》</a:t>
            </a:r>
            <a:r>
              <a:rPr lang="ja-JP" altLang="en-US" sz="1400" dirty="0">
                <a:latin typeface="+mn-ea"/>
              </a:rPr>
              <a:t>　大阪防災アプリに公衆</a:t>
            </a:r>
            <a:r>
              <a:rPr lang="en-US" altLang="ja-JP" sz="1400" dirty="0">
                <a:latin typeface="+mn-ea"/>
              </a:rPr>
              <a:t>LAN</a:t>
            </a:r>
            <a:r>
              <a:rPr lang="ja-JP" altLang="en-US" sz="1400" dirty="0">
                <a:latin typeface="+mn-ea"/>
              </a:rPr>
              <a:t>オープンデータを連携</a:t>
            </a:r>
            <a:endParaRPr lang="en-US" altLang="ja-JP" sz="1400" dirty="0">
              <a:latin typeface="+mn-ea"/>
            </a:endParaRPr>
          </a:p>
          <a:p>
            <a:r>
              <a:rPr lang="ja-JP" altLang="en-US" sz="1400" b="1" dirty="0">
                <a:latin typeface="+mn-ea"/>
              </a:rPr>
              <a:t>　２）大阪府内の市町村</a:t>
            </a:r>
            <a:endParaRPr lang="en-US" altLang="ja-JP" sz="1400" b="1" dirty="0">
              <a:latin typeface="+mn-ea"/>
            </a:endParaRPr>
          </a:p>
          <a:p>
            <a:r>
              <a:rPr lang="ja-JP" altLang="en-US" sz="1400" dirty="0">
                <a:latin typeface="+mn-ea"/>
              </a:rPr>
              <a:t>　　①　豊能町：とよのんコンシェルジュ　・・・　</a:t>
            </a:r>
            <a:r>
              <a:rPr lang="en-US" altLang="ja-JP" sz="1400" dirty="0">
                <a:latin typeface="+mn-ea"/>
              </a:rPr>
              <a:t>ID</a:t>
            </a:r>
            <a:r>
              <a:rPr lang="ja-JP" altLang="en-US" sz="1400" dirty="0">
                <a:latin typeface="+mn-ea"/>
              </a:rPr>
              <a:t>連携基盤をベースとした住民ポータル</a:t>
            </a:r>
            <a:endParaRPr lang="en-US" altLang="ja-JP" sz="1400" dirty="0">
              <a:latin typeface="+mn-ea"/>
            </a:endParaRPr>
          </a:p>
          <a:p>
            <a:r>
              <a:rPr lang="ja-JP" altLang="en-US" sz="1400" dirty="0">
                <a:latin typeface="+mn-ea"/>
              </a:rPr>
              <a:t>　　②　門真市：門真市スマートシティ推進事業　・・・　健康・医療データ連携基盤（健康アプリ・サービス）</a:t>
            </a:r>
          </a:p>
          <a:p>
            <a:endParaRPr lang="ja-JP" altLang="en-US" sz="1050" b="1" dirty="0">
              <a:latin typeface="+mn-ea"/>
            </a:endParaRPr>
          </a:p>
          <a:p>
            <a:r>
              <a:rPr lang="ja-JP" altLang="en-US" sz="1400" b="1" dirty="0">
                <a:latin typeface="+mn-ea"/>
              </a:rPr>
              <a:t>２．考慮事項</a:t>
            </a:r>
            <a:br>
              <a:rPr lang="ja-JP" altLang="en-US" sz="1400" dirty="0">
                <a:latin typeface="+mn-ea"/>
              </a:rPr>
            </a:br>
            <a:r>
              <a:rPr lang="ja-JP" altLang="en-US" sz="1400" dirty="0">
                <a:latin typeface="+mn-ea"/>
              </a:rPr>
              <a:t>　</a:t>
            </a:r>
            <a:r>
              <a:rPr lang="ja-JP" altLang="en-US" sz="1400" b="1" dirty="0">
                <a:latin typeface="+mn-ea"/>
              </a:rPr>
              <a:t>１）府内（市町村）共同利用</a:t>
            </a:r>
            <a:endParaRPr lang="en-US" altLang="ja-JP" sz="1400" dirty="0">
              <a:latin typeface="+mn-ea"/>
            </a:endParaRPr>
          </a:p>
          <a:p>
            <a:r>
              <a:rPr lang="ja-JP" altLang="en-US" sz="1400" dirty="0">
                <a:latin typeface="+mn-ea"/>
              </a:rPr>
              <a:t>　　①　豊能町の</a:t>
            </a:r>
            <a:r>
              <a:rPr lang="en-US" altLang="ja-JP" sz="1400" dirty="0">
                <a:latin typeface="+mn-ea"/>
              </a:rPr>
              <a:t>ID</a:t>
            </a:r>
            <a:r>
              <a:rPr lang="ja-JP" altLang="en-US" sz="1400" dirty="0">
                <a:latin typeface="+mn-ea"/>
              </a:rPr>
              <a:t>連携基盤（住民ポータル）については、大阪府の基盤と比較するとデータ管理方式が異なるため、連携・集約を検討する場合は、双方の</a:t>
            </a:r>
            <a:endParaRPr lang="en-US" altLang="ja-JP" sz="1400" dirty="0">
              <a:latin typeface="+mn-ea"/>
            </a:endParaRPr>
          </a:p>
          <a:p>
            <a:r>
              <a:rPr lang="en-US" altLang="ja-JP" sz="1400" dirty="0">
                <a:latin typeface="+mn-ea"/>
              </a:rPr>
              <a:t>      </a:t>
            </a:r>
            <a:r>
              <a:rPr lang="ja-JP" altLang="en-US" sz="1400" dirty="0">
                <a:latin typeface="+mn-ea"/>
              </a:rPr>
              <a:t>　 要件を合わせる必要がある。</a:t>
            </a:r>
            <a:br>
              <a:rPr lang="en-US" altLang="ja-JP" sz="1400" dirty="0">
                <a:latin typeface="+mn-ea"/>
              </a:rPr>
            </a:br>
            <a:r>
              <a:rPr lang="ja-JP" altLang="en-US" sz="1400" dirty="0">
                <a:latin typeface="+mn-ea"/>
              </a:rPr>
              <a:t>　　　 　加えて、豊能町の提供サービスは一定住民サービスとして定着していることや、大阪府の提供サービスと重複しない独自提供分野（サービス）もあるため</a:t>
            </a:r>
            <a:endParaRPr lang="en-US" altLang="ja-JP" sz="1400" dirty="0">
              <a:latin typeface="+mn-ea"/>
            </a:endParaRPr>
          </a:p>
          <a:p>
            <a:r>
              <a:rPr lang="en-US" altLang="ja-JP" sz="1400" dirty="0">
                <a:latin typeface="+mn-ea"/>
              </a:rPr>
              <a:t>      </a:t>
            </a:r>
            <a:r>
              <a:rPr lang="ja-JP" altLang="en-US" sz="1400" dirty="0">
                <a:latin typeface="+mn-ea"/>
              </a:rPr>
              <a:t>　 それらも考慮する必要がある。</a:t>
            </a:r>
            <a:br>
              <a:rPr lang="en-US" altLang="ja-JP" sz="1400" dirty="0">
                <a:latin typeface="+mn-ea"/>
              </a:rPr>
            </a:br>
            <a:r>
              <a:rPr lang="ja-JP" altLang="en-US" sz="1400" dirty="0">
                <a:latin typeface="+mn-ea"/>
              </a:rPr>
              <a:t>　　②　門真市の健康・医療データ連携基盤（健康アプリ・サービス）については、門真市は</a:t>
            </a:r>
            <a:r>
              <a:rPr lang="en-US" altLang="ja-JP" sz="1400" dirty="0">
                <a:latin typeface="+mn-ea"/>
              </a:rPr>
              <a:t>SaaS</a:t>
            </a:r>
            <a:r>
              <a:rPr lang="ja-JP" altLang="en-US" sz="1400" dirty="0">
                <a:latin typeface="+mn-ea"/>
              </a:rPr>
              <a:t>を利用していることから、他自治体との共同利用においては</a:t>
            </a:r>
            <a:endParaRPr lang="en-US" altLang="ja-JP" sz="1400" dirty="0">
              <a:latin typeface="+mn-ea"/>
            </a:endParaRPr>
          </a:p>
          <a:p>
            <a:r>
              <a:rPr lang="en-US" altLang="ja-JP" sz="1400" dirty="0">
                <a:latin typeface="+mn-ea"/>
              </a:rPr>
              <a:t>       </a:t>
            </a:r>
            <a:r>
              <a:rPr lang="ja-JP" altLang="en-US" sz="1400" dirty="0">
                <a:latin typeface="+mn-ea"/>
              </a:rPr>
              <a:t>　利用権等の整理が必要である。</a:t>
            </a:r>
            <a:br>
              <a:rPr lang="en-US" altLang="ja-JP" sz="1400" dirty="0">
                <a:latin typeface="+mn-ea"/>
              </a:rPr>
            </a:br>
            <a:r>
              <a:rPr lang="ja-JP" altLang="en-US" sz="1400" dirty="0">
                <a:latin typeface="+mn-ea"/>
              </a:rPr>
              <a:t>　　　   </a:t>
            </a:r>
            <a:r>
              <a:rPr lang="en-US" altLang="ja-JP" sz="1400" dirty="0">
                <a:latin typeface="+mn-ea"/>
              </a:rPr>
              <a:t>※</a:t>
            </a:r>
            <a:r>
              <a:rPr lang="ja-JP" altLang="en-US" sz="1400" dirty="0">
                <a:latin typeface="+mn-ea"/>
              </a:rPr>
              <a:t>門真市サービスの共同利用が難しい場合は、希望自治体での個別整備や大阪府での一元的な整備について議論を行う。</a:t>
            </a:r>
          </a:p>
          <a:p>
            <a:r>
              <a:rPr lang="ja-JP" altLang="en-US" sz="1400" dirty="0">
                <a:latin typeface="+mn-ea"/>
              </a:rPr>
              <a:t>　</a:t>
            </a:r>
            <a:r>
              <a:rPr lang="ja-JP" altLang="en-US" sz="1400" b="1" dirty="0">
                <a:latin typeface="+mn-ea"/>
              </a:rPr>
              <a:t>２）府外（都道府県間）共同利用</a:t>
            </a:r>
            <a:endParaRPr lang="en-US" altLang="ja-JP" sz="1400" b="1" dirty="0">
              <a:latin typeface="+mn-ea"/>
            </a:endParaRPr>
          </a:p>
          <a:p>
            <a:r>
              <a:rPr lang="ja-JP" altLang="en-US" sz="1400" dirty="0">
                <a:latin typeface="+mn-ea"/>
              </a:rPr>
              <a:t>　　①　共同利用ルールや手続が複雑にならないよう留意し、機動的なデータ活用やイノベーションのための環境を提供できるようにする。</a:t>
            </a:r>
            <a:endParaRPr lang="en-US" altLang="ja-JP" sz="1400" dirty="0">
              <a:latin typeface="+mn-ea"/>
            </a:endParaRPr>
          </a:p>
          <a:p>
            <a:r>
              <a:rPr lang="ja-JP" altLang="en-US" sz="1400" dirty="0">
                <a:latin typeface="+mn-ea"/>
              </a:rPr>
              <a:t>　　②　様々な技術の活用に向けた検討・実証を行い、知見を共有することで、ユースケースを継続的に産み出し、共同利用を推進する。</a:t>
            </a:r>
            <a:endParaRPr lang="en-US" altLang="ja-JP" sz="1400" dirty="0">
              <a:latin typeface="+mn-ea"/>
            </a:endParaRPr>
          </a:p>
          <a:p>
            <a:r>
              <a:rPr lang="en-US" altLang="ja-JP" sz="1400" dirty="0">
                <a:latin typeface="+mn-ea"/>
              </a:rPr>
              <a:t>      </a:t>
            </a:r>
            <a:r>
              <a:rPr lang="ja-JP" altLang="en-US" sz="1400" dirty="0">
                <a:latin typeface="+mn-ea"/>
              </a:rPr>
              <a:t>（挑戦的で公共性の高い活動の維持）</a:t>
            </a:r>
          </a:p>
          <a:p>
            <a:endParaRPr lang="en-US" altLang="ja-JP" sz="1050" b="1" dirty="0">
              <a:latin typeface="+mn-ea"/>
            </a:endParaRPr>
          </a:p>
          <a:p>
            <a:r>
              <a:rPr lang="ja-JP" altLang="en-US" sz="1400" b="1" dirty="0">
                <a:latin typeface="+mn-ea"/>
              </a:rPr>
              <a:t>３．当面の対応スケジュール</a:t>
            </a:r>
            <a:br>
              <a:rPr lang="ja-JP" altLang="en-US" sz="1400" dirty="0">
                <a:latin typeface="+mn-ea"/>
              </a:rPr>
            </a:br>
            <a:r>
              <a:rPr lang="ja-JP" altLang="en-US" sz="1300" dirty="0">
                <a:latin typeface="+mn-ea"/>
              </a:rPr>
              <a:t>　　</a:t>
            </a:r>
            <a:r>
              <a:rPr lang="en-US" altLang="ja-JP" sz="1300" dirty="0">
                <a:latin typeface="+mn-ea"/>
              </a:rPr>
              <a:t>2025</a:t>
            </a:r>
            <a:r>
              <a:rPr lang="ja-JP" altLang="en-US" sz="1300" dirty="0">
                <a:latin typeface="+mn-ea"/>
              </a:rPr>
              <a:t>年度　府内：府内市町村との分野間データ連携基盤（データカタログサイト）</a:t>
            </a:r>
            <a:r>
              <a:rPr lang="en-US" altLang="ja-JP" sz="1300" dirty="0">
                <a:latin typeface="+mn-ea"/>
              </a:rPr>
              <a:t>/ID</a:t>
            </a:r>
            <a:r>
              <a:rPr lang="ja-JP" altLang="en-US" sz="1300" dirty="0">
                <a:latin typeface="+mn-ea"/>
              </a:rPr>
              <a:t>連携基盤（住民ポータル）の共同利用の拡大</a:t>
            </a:r>
            <a:br>
              <a:rPr lang="ja-JP" altLang="en-US" sz="1300" dirty="0">
                <a:latin typeface="+mn-ea"/>
              </a:rPr>
            </a:br>
            <a:r>
              <a:rPr lang="ja-JP" altLang="en-US" sz="1300" dirty="0">
                <a:latin typeface="+mn-ea"/>
              </a:rPr>
              <a:t>　　　　　　　　　　府外：広域観光実証等の実践を通じた共同利用モデルの具体化</a:t>
            </a:r>
            <a:br>
              <a:rPr lang="ja-JP" altLang="en-US" sz="1300" dirty="0">
                <a:latin typeface="+mn-ea"/>
              </a:rPr>
            </a:br>
            <a:r>
              <a:rPr lang="ja-JP" altLang="en-US" sz="1300" dirty="0">
                <a:latin typeface="+mn-ea"/>
              </a:rPr>
              <a:t>　　</a:t>
            </a:r>
            <a:r>
              <a:rPr lang="en-US" altLang="ja-JP" sz="1300" dirty="0">
                <a:latin typeface="+mn-ea"/>
              </a:rPr>
              <a:t>2026</a:t>
            </a:r>
            <a:r>
              <a:rPr lang="ja-JP" altLang="en-US" sz="1300" dirty="0">
                <a:latin typeface="+mn-ea"/>
              </a:rPr>
              <a:t>年度　府内：さらなる市町村サービスの拡大及び共同利用市町村の拡大</a:t>
            </a:r>
            <a:endParaRPr lang="en-US" altLang="ja-JP" sz="1300" dirty="0">
              <a:latin typeface="+mn-ea"/>
            </a:endParaRPr>
          </a:p>
          <a:p>
            <a:r>
              <a:rPr lang="ja-JP" altLang="en-US" sz="1300" dirty="0">
                <a:latin typeface="+mn-ea"/>
              </a:rPr>
              <a:t>　　　　　　　　　　府外：他自治体との共同利用の体制構築</a:t>
            </a:r>
            <a:br>
              <a:rPr lang="ja-JP" altLang="en-US" sz="1300" dirty="0">
                <a:latin typeface="+mn-ea"/>
              </a:rPr>
            </a:br>
            <a:r>
              <a:rPr lang="ja-JP" altLang="en-US" sz="1300" dirty="0">
                <a:latin typeface="+mn-ea"/>
              </a:rPr>
              <a:t>　　</a:t>
            </a:r>
            <a:r>
              <a:rPr lang="en-US" altLang="ja-JP" sz="1300" dirty="0">
                <a:latin typeface="+mn-ea"/>
              </a:rPr>
              <a:t>2027</a:t>
            </a:r>
            <a:r>
              <a:rPr lang="ja-JP" altLang="en-US" sz="1300" dirty="0">
                <a:latin typeface="+mn-ea"/>
              </a:rPr>
              <a:t>年度　府内外：</a:t>
            </a:r>
            <a:r>
              <a:rPr lang="en-US" altLang="ja-JP" sz="1300" dirty="0">
                <a:latin typeface="+mn-ea"/>
              </a:rPr>
              <a:t>ORDEN</a:t>
            </a:r>
            <a:r>
              <a:rPr lang="ja-JP" altLang="en-US" sz="1300" dirty="0">
                <a:latin typeface="+mn-ea"/>
              </a:rPr>
              <a:t>の持続可能な事業体組成による安定的な事業運営の実現　／　</a:t>
            </a:r>
            <a:r>
              <a:rPr lang="ja-JP" altLang="en-US" sz="1400" dirty="0">
                <a:latin typeface="+mn-ea"/>
              </a:rPr>
              <a:t>さらなるサービス拡大及び共同利用自治体の拡大</a:t>
            </a:r>
          </a:p>
        </p:txBody>
      </p:sp>
      <p:sp>
        <p:nvSpPr>
          <p:cNvPr id="6" name="テキスト ボックス 5">
            <a:extLst>
              <a:ext uri="{FF2B5EF4-FFF2-40B4-BE49-F238E27FC236}">
                <a16:creationId xmlns:a16="http://schemas.microsoft.com/office/drawing/2014/main" id="{0884F6F4-978D-4EDB-BD81-C573AD403165}"/>
              </a:ext>
            </a:extLst>
          </p:cNvPr>
          <p:cNvSpPr txBox="1"/>
          <p:nvPr/>
        </p:nvSpPr>
        <p:spPr>
          <a:xfrm>
            <a:off x="125454" y="-78263"/>
            <a:ext cx="752129" cy="369332"/>
          </a:xfrm>
          <a:prstGeom prst="rect">
            <a:avLst/>
          </a:prstGeom>
          <a:noFill/>
        </p:spPr>
        <p:txBody>
          <a:bodyPr wrap="none" rtlCol="0">
            <a:spAutoFit/>
          </a:bodyPr>
          <a:lstStyle/>
          <a:p>
            <a:r>
              <a:rPr kumimoji="1" lang="ja-JP" altLang="en-US" b="1" dirty="0"/>
              <a:t>つづき</a:t>
            </a:r>
          </a:p>
        </p:txBody>
      </p:sp>
      <p:sp>
        <p:nvSpPr>
          <p:cNvPr id="7" name="スライド番号プレースホルダー 16">
            <a:extLst>
              <a:ext uri="{FF2B5EF4-FFF2-40B4-BE49-F238E27FC236}">
                <a16:creationId xmlns:a16="http://schemas.microsoft.com/office/drawing/2014/main" id="{34E5EDBA-C35F-4A02-BDFF-7A851AB9948C}"/>
              </a:ext>
            </a:extLst>
          </p:cNvPr>
          <p:cNvSpPr>
            <a:spLocks noGrp="1"/>
          </p:cNvSpPr>
          <p:nvPr>
            <p:ph type="sldNum" sz="quarter" idx="12"/>
          </p:nvPr>
        </p:nvSpPr>
        <p:spPr>
          <a:xfrm>
            <a:off x="9391233" y="6536503"/>
            <a:ext cx="2743200" cy="365125"/>
          </a:xfrm>
        </p:spPr>
        <p:txBody>
          <a:bodyPr/>
          <a:lstStyle/>
          <a:p>
            <a:fld id="{2C890371-7548-485E-BA1E-ABC2C7CEDDBE}" type="slidenum">
              <a:rPr kumimoji="1" lang="ja-JP" altLang="en-US" sz="1600" smtClean="0">
                <a:solidFill>
                  <a:schemeClr val="tx1"/>
                </a:solidFill>
              </a:rPr>
              <a:t>3</a:t>
            </a:fld>
            <a:endParaRPr kumimoji="1" lang="ja-JP" altLang="en-US" sz="1600" dirty="0">
              <a:solidFill>
                <a:schemeClr val="tx1"/>
              </a:solidFill>
            </a:endParaRPr>
          </a:p>
        </p:txBody>
      </p:sp>
    </p:spTree>
    <p:extLst>
      <p:ext uri="{BB962C8B-B14F-4D97-AF65-F5344CB8AC3E}">
        <p14:creationId xmlns:p14="http://schemas.microsoft.com/office/powerpoint/2010/main" val="429142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37BC668-AFDF-402E-81C6-90C668C707DF}"/>
              </a:ext>
            </a:extLst>
          </p:cNvPr>
          <p:cNvSpPr txBox="1"/>
          <p:nvPr/>
        </p:nvSpPr>
        <p:spPr>
          <a:xfrm>
            <a:off x="477331" y="1415735"/>
            <a:ext cx="9585704" cy="1077218"/>
          </a:xfrm>
          <a:prstGeom prst="rect">
            <a:avLst/>
          </a:prstGeom>
          <a:noFill/>
        </p:spPr>
        <p:txBody>
          <a:bodyPr wrap="square" rtlCol="0">
            <a:spAutoFit/>
          </a:bodyPr>
          <a:lstStyle/>
          <a:p>
            <a:r>
              <a:rPr lang="ja-JP" altLang="en-US" sz="3200" dirty="0"/>
              <a:t>「サービスを創出し続ける持続可能なデータ連携基盤」</a:t>
            </a:r>
            <a:endParaRPr lang="en-US" altLang="ja-JP" sz="3200" dirty="0"/>
          </a:p>
          <a:p>
            <a:r>
              <a:rPr lang="ja-JP" altLang="en-US" sz="3200" dirty="0"/>
              <a:t>の実現のために大阪がめざす２つの共同利用</a:t>
            </a:r>
          </a:p>
        </p:txBody>
      </p:sp>
      <p:sp>
        <p:nvSpPr>
          <p:cNvPr id="2" name="正方形/長方形 1">
            <a:extLst>
              <a:ext uri="{FF2B5EF4-FFF2-40B4-BE49-F238E27FC236}">
                <a16:creationId xmlns:a16="http://schemas.microsoft.com/office/drawing/2014/main" id="{87B0F0A7-965D-42CE-A02E-B9F2FA0B611E}"/>
              </a:ext>
            </a:extLst>
          </p:cNvPr>
          <p:cNvSpPr/>
          <p:nvPr/>
        </p:nvSpPr>
        <p:spPr>
          <a:xfrm>
            <a:off x="10786822" y="263472"/>
            <a:ext cx="984142" cy="51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別冊</a:t>
            </a:r>
          </a:p>
        </p:txBody>
      </p:sp>
      <p:cxnSp>
        <p:nvCxnSpPr>
          <p:cNvPr id="6" name="直線コネクタ 5">
            <a:extLst>
              <a:ext uri="{FF2B5EF4-FFF2-40B4-BE49-F238E27FC236}">
                <a16:creationId xmlns:a16="http://schemas.microsoft.com/office/drawing/2014/main" id="{53A19A15-79D6-4C22-AD2C-E2D1EDC08833}"/>
              </a:ext>
            </a:extLst>
          </p:cNvPr>
          <p:cNvCxnSpPr/>
          <p:nvPr/>
        </p:nvCxnSpPr>
        <p:spPr>
          <a:xfrm>
            <a:off x="271220" y="2563455"/>
            <a:ext cx="11360258"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F7D935CD-57E0-4D4E-A0A4-E4FC85F0C4B1}"/>
              </a:ext>
            </a:extLst>
          </p:cNvPr>
          <p:cNvSpPr txBox="1"/>
          <p:nvPr/>
        </p:nvSpPr>
        <p:spPr>
          <a:xfrm>
            <a:off x="1327037" y="2807415"/>
            <a:ext cx="8927027" cy="289310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１．データ連携基盤の共同利用をめざす背景　・・・　スーパーシティ理念の実践</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２．データ連携基盤の共同利用に向けた歩み（全体方針との連携）</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３．大阪における「二つの共同利用」　・・・　「都道府県間（府外）共同利用」と「市町村（府内）共同利用」</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４．大阪府と府内におけるデータ連携基盤の整備状況（市町村含む）</a:t>
            </a:r>
            <a:endParaRPr lang="en-US" altLang="ja-JP" sz="1400" b="1" dirty="0">
              <a:latin typeface="Meiryo UI" panose="020B0604030504040204" pitchFamily="50" charset="-128"/>
              <a:ea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５．共同利用に向けた大阪の挑戦</a:t>
            </a:r>
            <a:br>
              <a:rPr lang="en-US" altLang="ja-JP" sz="1400" b="1"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１）</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連携基盤とデータ連携基盤による共同利用サービス展開</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２）二つの共同利用の取組と目標</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３）自治体データ連携基盤共用化研究会の設置・運営（令和</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４）実証事業と推進体制の調査</a:t>
            </a:r>
            <a:endParaRPr kumimoji="1"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395E132-288B-45F4-A8C2-CBEB551D3FF3}"/>
              </a:ext>
            </a:extLst>
          </p:cNvPr>
          <p:cNvSpPr/>
          <p:nvPr/>
        </p:nvSpPr>
        <p:spPr>
          <a:xfrm>
            <a:off x="185980" y="1416579"/>
            <a:ext cx="108488" cy="115462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C2C81A9-FD21-4927-B4FE-1C60CAC34DF9}"/>
              </a:ext>
            </a:extLst>
          </p:cNvPr>
          <p:cNvSpPr txBox="1"/>
          <p:nvPr/>
        </p:nvSpPr>
        <p:spPr>
          <a:xfrm>
            <a:off x="588935" y="2788179"/>
            <a:ext cx="662361" cy="307777"/>
          </a:xfrm>
          <a:prstGeom prst="rect">
            <a:avLst/>
          </a:prstGeom>
          <a:noFill/>
        </p:spPr>
        <p:txBody>
          <a:bodyPr wrap="none" rtlCol="0">
            <a:spAutoFit/>
          </a:bodyPr>
          <a:lstStyle/>
          <a:p>
            <a:r>
              <a:rPr kumimoji="1" lang="ja-JP" altLang="en-US" sz="1400" b="1" dirty="0"/>
              <a:t>目　次</a:t>
            </a:r>
          </a:p>
        </p:txBody>
      </p:sp>
      <p:sp>
        <p:nvSpPr>
          <p:cNvPr id="10" name="スライド番号プレースホルダー 16">
            <a:extLst>
              <a:ext uri="{FF2B5EF4-FFF2-40B4-BE49-F238E27FC236}">
                <a16:creationId xmlns:a16="http://schemas.microsoft.com/office/drawing/2014/main" id="{BADA7D9C-FE3C-418C-A117-60F7ABA876A5}"/>
              </a:ext>
            </a:extLst>
          </p:cNvPr>
          <p:cNvSpPr>
            <a:spLocks noGrp="1"/>
          </p:cNvSpPr>
          <p:nvPr>
            <p:ph type="sldNum" sz="quarter" idx="12"/>
          </p:nvPr>
        </p:nvSpPr>
        <p:spPr>
          <a:xfrm>
            <a:off x="9268934" y="6417460"/>
            <a:ext cx="2743200" cy="365125"/>
          </a:xfrm>
        </p:spPr>
        <p:txBody>
          <a:bodyPr/>
          <a:lstStyle/>
          <a:p>
            <a:fld id="{2C890371-7548-485E-BA1E-ABC2C7CEDDBE}" type="slidenum">
              <a:rPr kumimoji="1" lang="ja-JP" altLang="en-US" sz="1600" smtClean="0">
                <a:solidFill>
                  <a:schemeClr val="tx1"/>
                </a:solidFill>
              </a:rPr>
              <a:t>4</a:t>
            </a:fld>
            <a:endParaRPr kumimoji="1" lang="ja-JP" altLang="en-US" sz="1600">
              <a:solidFill>
                <a:schemeClr val="tx1"/>
              </a:solidFill>
            </a:endParaRPr>
          </a:p>
        </p:txBody>
      </p:sp>
    </p:spTree>
    <p:extLst>
      <p:ext uri="{BB962C8B-B14F-4D97-AF65-F5344CB8AC3E}">
        <p14:creationId xmlns:p14="http://schemas.microsoft.com/office/powerpoint/2010/main" val="58919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AE2E362-4D47-4182-8324-DA6F82BBFA04}"/>
              </a:ext>
            </a:extLst>
          </p:cNvPr>
          <p:cNvSpPr txBox="1"/>
          <p:nvPr/>
        </p:nvSpPr>
        <p:spPr>
          <a:xfrm>
            <a:off x="227216" y="1501877"/>
            <a:ext cx="3864338" cy="584775"/>
          </a:xfrm>
          <a:prstGeom prst="rect">
            <a:avLst/>
          </a:prstGeom>
          <a:solidFill>
            <a:schemeClr val="bg1">
              <a:lumMod val="95000"/>
            </a:schemeClr>
          </a:solidFill>
          <a:ln>
            <a:solidFill>
              <a:schemeClr val="tx1"/>
            </a:solidFill>
          </a:ln>
        </p:spPr>
        <p:txBody>
          <a:bodyPr wrap="square" rtlCol="0">
            <a:spAutoFit/>
          </a:bodyPr>
          <a:lstStyle/>
          <a:p>
            <a:pPr algn="ctr"/>
            <a:r>
              <a:rPr lang="ja-JP" altLang="en-US" sz="1600" b="1" dirty="0"/>
              <a:t>「データ整備基盤は、都道府県に一つ」</a:t>
            </a:r>
            <a:endParaRPr lang="en-US" altLang="ja-JP" sz="1600" b="1" dirty="0"/>
          </a:p>
          <a:p>
            <a:pPr algn="ctr"/>
            <a:r>
              <a:rPr lang="ja-JP" altLang="en-US" sz="1600" b="1" dirty="0"/>
              <a:t>という国の新しい方針</a:t>
            </a:r>
          </a:p>
        </p:txBody>
      </p:sp>
      <p:sp>
        <p:nvSpPr>
          <p:cNvPr id="9" name="二等辺三角形 8">
            <a:extLst>
              <a:ext uri="{FF2B5EF4-FFF2-40B4-BE49-F238E27FC236}">
                <a16:creationId xmlns:a16="http://schemas.microsoft.com/office/drawing/2014/main" id="{E82D4E30-DB32-4F69-B1AA-8B65958B7654}"/>
              </a:ext>
            </a:extLst>
          </p:cNvPr>
          <p:cNvSpPr/>
          <p:nvPr/>
        </p:nvSpPr>
        <p:spPr>
          <a:xfrm rot="10800000">
            <a:off x="1367647" y="2173214"/>
            <a:ext cx="1620000" cy="25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p>
        </p:txBody>
      </p:sp>
      <p:sp>
        <p:nvSpPr>
          <p:cNvPr id="10" name="テキスト ボックス 9">
            <a:extLst>
              <a:ext uri="{FF2B5EF4-FFF2-40B4-BE49-F238E27FC236}">
                <a16:creationId xmlns:a16="http://schemas.microsoft.com/office/drawing/2014/main" id="{660F1E36-A1B2-43E3-B988-AB3FA8227981}"/>
              </a:ext>
            </a:extLst>
          </p:cNvPr>
          <p:cNvSpPr txBox="1"/>
          <p:nvPr/>
        </p:nvSpPr>
        <p:spPr>
          <a:xfrm>
            <a:off x="4403276" y="1501877"/>
            <a:ext cx="3564402" cy="584775"/>
          </a:xfrm>
          <a:prstGeom prst="rect">
            <a:avLst/>
          </a:prstGeom>
          <a:solidFill>
            <a:schemeClr val="bg1">
              <a:lumMod val="95000"/>
            </a:schemeClr>
          </a:solidFill>
          <a:ln>
            <a:solidFill>
              <a:schemeClr val="tx1"/>
            </a:solidFill>
          </a:ln>
        </p:spPr>
        <p:txBody>
          <a:bodyPr wrap="square" rtlCol="0">
            <a:spAutoFit/>
          </a:bodyPr>
          <a:lstStyle/>
          <a:p>
            <a:pPr algn="ctr"/>
            <a:r>
              <a:rPr lang="ja-JP" altLang="en-US" sz="1600" b="1" dirty="0"/>
              <a:t>既に</a:t>
            </a:r>
            <a:r>
              <a:rPr lang="en-US" altLang="ja-JP" sz="1600" b="1" dirty="0"/>
              <a:t>3/4</a:t>
            </a:r>
            <a:r>
              <a:rPr lang="ja-JP" altLang="en-US" sz="1600" b="1" dirty="0"/>
              <a:t>の都道府県が、データ整備</a:t>
            </a:r>
            <a:endParaRPr lang="en-US" altLang="ja-JP" sz="1600" b="1" dirty="0"/>
          </a:p>
          <a:p>
            <a:pPr algn="ctr"/>
            <a:r>
              <a:rPr lang="ja-JP" altLang="en-US" sz="1600" b="1" dirty="0"/>
              <a:t>基盤を整備または整備予定している</a:t>
            </a:r>
          </a:p>
        </p:txBody>
      </p:sp>
      <p:sp>
        <p:nvSpPr>
          <p:cNvPr id="11" name="二等辺三角形 10">
            <a:extLst>
              <a:ext uri="{FF2B5EF4-FFF2-40B4-BE49-F238E27FC236}">
                <a16:creationId xmlns:a16="http://schemas.microsoft.com/office/drawing/2014/main" id="{D6CCC824-BE24-4BB1-A29B-3E468FB1B357}"/>
              </a:ext>
            </a:extLst>
          </p:cNvPr>
          <p:cNvSpPr/>
          <p:nvPr/>
        </p:nvSpPr>
        <p:spPr>
          <a:xfrm rot="10800000">
            <a:off x="5382727" y="2173215"/>
            <a:ext cx="1620000" cy="25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p>
        </p:txBody>
      </p:sp>
      <p:sp>
        <p:nvSpPr>
          <p:cNvPr id="12" name="テキスト ボックス 11">
            <a:extLst>
              <a:ext uri="{FF2B5EF4-FFF2-40B4-BE49-F238E27FC236}">
                <a16:creationId xmlns:a16="http://schemas.microsoft.com/office/drawing/2014/main" id="{27605A7A-7CD0-42FD-AA47-9F2CEF37688F}"/>
              </a:ext>
            </a:extLst>
          </p:cNvPr>
          <p:cNvSpPr txBox="1"/>
          <p:nvPr/>
        </p:nvSpPr>
        <p:spPr>
          <a:xfrm>
            <a:off x="8267104" y="1501877"/>
            <a:ext cx="3564402" cy="584775"/>
          </a:xfrm>
          <a:prstGeom prst="rect">
            <a:avLst/>
          </a:prstGeom>
          <a:solidFill>
            <a:schemeClr val="bg1">
              <a:lumMod val="95000"/>
            </a:schemeClr>
          </a:solidFill>
          <a:ln>
            <a:solidFill>
              <a:schemeClr val="tx1"/>
            </a:solidFill>
          </a:ln>
        </p:spPr>
        <p:txBody>
          <a:bodyPr wrap="square" rtlCol="0">
            <a:spAutoFit/>
          </a:bodyPr>
          <a:lstStyle/>
          <a:p>
            <a:pPr algn="ctr"/>
            <a:r>
              <a:rPr lang="ja-JP" altLang="en-US" sz="1600" b="1" dirty="0"/>
              <a:t>データ連携基盤の共同利用が進めば様々なメリットが</a:t>
            </a:r>
          </a:p>
        </p:txBody>
      </p:sp>
      <p:sp>
        <p:nvSpPr>
          <p:cNvPr id="13" name="二等辺三角形 12">
            <a:extLst>
              <a:ext uri="{FF2B5EF4-FFF2-40B4-BE49-F238E27FC236}">
                <a16:creationId xmlns:a16="http://schemas.microsoft.com/office/drawing/2014/main" id="{44AE5B1B-BB35-47F1-9D49-CF67704B1840}"/>
              </a:ext>
            </a:extLst>
          </p:cNvPr>
          <p:cNvSpPr/>
          <p:nvPr/>
        </p:nvSpPr>
        <p:spPr>
          <a:xfrm rot="10800000">
            <a:off x="9105152" y="2173215"/>
            <a:ext cx="1620000" cy="25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p>
        </p:txBody>
      </p:sp>
      <p:cxnSp>
        <p:nvCxnSpPr>
          <p:cNvPr id="34" name="直線コネクタ 33">
            <a:extLst>
              <a:ext uri="{FF2B5EF4-FFF2-40B4-BE49-F238E27FC236}">
                <a16:creationId xmlns:a16="http://schemas.microsoft.com/office/drawing/2014/main" id="{1F3D1795-B86B-4806-B1F8-D140345EE866}"/>
              </a:ext>
            </a:extLst>
          </p:cNvPr>
          <p:cNvCxnSpPr>
            <a:cxnSpLocks/>
          </p:cNvCxnSpPr>
          <p:nvPr/>
        </p:nvCxnSpPr>
        <p:spPr>
          <a:xfrm>
            <a:off x="0" y="502475"/>
            <a:ext cx="122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7C52C09-6453-416E-9B50-1E4759F31038}"/>
              </a:ext>
            </a:extLst>
          </p:cNvPr>
          <p:cNvSpPr txBox="1"/>
          <p:nvPr/>
        </p:nvSpPr>
        <p:spPr>
          <a:xfrm>
            <a:off x="75361" y="48762"/>
            <a:ext cx="4786888"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１．</a:t>
            </a:r>
            <a:r>
              <a:rPr kumimoji="1" lang="ja-JP" altLang="en-US" sz="2000" b="1" dirty="0">
                <a:latin typeface="Meiryo UI" panose="020B0604030504040204" pitchFamily="50" charset="-128"/>
                <a:ea typeface="Meiryo UI" panose="020B0604030504040204" pitchFamily="50" charset="-128"/>
              </a:rPr>
              <a:t>データ連携基盤の共同利用めざす背景</a:t>
            </a:r>
          </a:p>
        </p:txBody>
      </p:sp>
      <p:sp>
        <p:nvSpPr>
          <p:cNvPr id="38" name="スライド番号プレースホルダー 16">
            <a:extLst>
              <a:ext uri="{FF2B5EF4-FFF2-40B4-BE49-F238E27FC236}">
                <a16:creationId xmlns:a16="http://schemas.microsoft.com/office/drawing/2014/main" id="{382E6765-BE81-49B0-8FDF-069ACEE9D65D}"/>
              </a:ext>
            </a:extLst>
          </p:cNvPr>
          <p:cNvSpPr txBox="1">
            <a:spLocks/>
          </p:cNvSpPr>
          <p:nvPr/>
        </p:nvSpPr>
        <p:spPr>
          <a:xfrm>
            <a:off x="10980548" y="6469784"/>
            <a:ext cx="121145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C890371-7548-485E-BA1E-ABC2C7CEDDBE}" type="slidenum">
              <a:rPr lang="ja-JP" altLang="en-US" sz="1800" smtClean="0">
                <a:solidFill>
                  <a:schemeClr val="tx1"/>
                </a:solidFill>
              </a:rPr>
              <a:pPr/>
              <a:t>5</a:t>
            </a:fld>
            <a:endParaRPr lang="ja-JP" altLang="en-US" sz="1800">
              <a:solidFill>
                <a:schemeClr val="tx1"/>
              </a:solidFill>
            </a:endParaRPr>
          </a:p>
        </p:txBody>
      </p:sp>
      <p:sp>
        <p:nvSpPr>
          <p:cNvPr id="39" name="楕円 38">
            <a:extLst>
              <a:ext uri="{FF2B5EF4-FFF2-40B4-BE49-F238E27FC236}">
                <a16:creationId xmlns:a16="http://schemas.microsoft.com/office/drawing/2014/main" id="{7BFB22B7-F43A-4402-AFF4-5C1C3C371083}"/>
              </a:ext>
            </a:extLst>
          </p:cNvPr>
          <p:cNvSpPr/>
          <p:nvPr/>
        </p:nvSpPr>
        <p:spPr>
          <a:xfrm>
            <a:off x="8461670" y="3736037"/>
            <a:ext cx="3314369" cy="734914"/>
          </a:xfrm>
          <a:prstGeom prst="ellipse">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pic>
        <p:nvPicPr>
          <p:cNvPr id="40" name="図 39">
            <a:extLst>
              <a:ext uri="{FF2B5EF4-FFF2-40B4-BE49-F238E27FC236}">
                <a16:creationId xmlns:a16="http://schemas.microsoft.com/office/drawing/2014/main" id="{85FC7072-A944-435C-A737-FE51C5233A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3495" y="2898357"/>
            <a:ext cx="3665421" cy="1498153"/>
          </a:xfrm>
          <a:prstGeom prst="rect">
            <a:avLst/>
          </a:prstGeom>
        </p:spPr>
      </p:pic>
      <p:sp>
        <p:nvSpPr>
          <p:cNvPr id="41" name="テキスト ボックス 40">
            <a:extLst>
              <a:ext uri="{FF2B5EF4-FFF2-40B4-BE49-F238E27FC236}">
                <a16:creationId xmlns:a16="http://schemas.microsoft.com/office/drawing/2014/main" id="{B6A175E5-1085-439C-9589-6E86B502D9EF}"/>
              </a:ext>
            </a:extLst>
          </p:cNvPr>
          <p:cNvSpPr txBox="1"/>
          <p:nvPr/>
        </p:nvSpPr>
        <p:spPr>
          <a:xfrm>
            <a:off x="312496" y="4395182"/>
            <a:ext cx="3711478" cy="338554"/>
          </a:xfrm>
          <a:prstGeom prst="rect">
            <a:avLst/>
          </a:prstGeom>
          <a:noFill/>
        </p:spPr>
        <p:txBody>
          <a:bodyPr wrap="square">
            <a:spAutoFit/>
          </a:bodyPr>
          <a:lstStyle/>
          <a:p>
            <a:r>
              <a:rPr lang="ja-JP" altLang="en-US" sz="800" dirty="0"/>
              <a:t>出典：デジ田交付金（デジタル実装タイプ）</a:t>
            </a:r>
            <a:r>
              <a:rPr lang="en-US" altLang="ja-JP" sz="800" dirty="0"/>
              <a:t>TYPE2/3</a:t>
            </a:r>
            <a:r>
              <a:rPr lang="ja-JP" altLang="en-US" sz="800" dirty="0"/>
              <a:t>事業におけるデータ連携基盤の</a:t>
            </a:r>
            <a:endParaRPr lang="en-US" altLang="ja-JP" sz="800" dirty="0"/>
          </a:p>
          <a:p>
            <a:r>
              <a:rPr lang="ja-JP" altLang="en-US" sz="800" dirty="0"/>
              <a:t>　　　　取り扱いについて　</a:t>
            </a:r>
            <a:r>
              <a:rPr lang="en-US" altLang="ja-JP" sz="800" dirty="0"/>
              <a:t>-</a:t>
            </a:r>
            <a:r>
              <a:rPr lang="ja-JP" altLang="en-US" sz="800" dirty="0"/>
              <a:t>都道府県担当者向け説明会　資料（令和</a:t>
            </a:r>
            <a:r>
              <a:rPr lang="en-US" altLang="ja-JP" sz="800" dirty="0"/>
              <a:t>6</a:t>
            </a:r>
            <a:r>
              <a:rPr lang="ja-JP" altLang="en-US" sz="800" dirty="0"/>
              <a:t>年</a:t>
            </a:r>
            <a:r>
              <a:rPr lang="en-US" altLang="ja-JP" sz="800" dirty="0"/>
              <a:t>1</a:t>
            </a:r>
            <a:r>
              <a:rPr lang="ja-JP" altLang="en-US" sz="800" dirty="0"/>
              <a:t>月</a:t>
            </a:r>
            <a:r>
              <a:rPr lang="en-US" altLang="ja-JP" sz="800" dirty="0"/>
              <a:t>15</a:t>
            </a:r>
            <a:r>
              <a:rPr lang="ja-JP" altLang="en-US" sz="800" dirty="0"/>
              <a:t>日）</a:t>
            </a:r>
          </a:p>
        </p:txBody>
      </p:sp>
      <p:pic>
        <p:nvPicPr>
          <p:cNvPr id="42" name="図 41">
            <a:extLst>
              <a:ext uri="{FF2B5EF4-FFF2-40B4-BE49-F238E27FC236}">
                <a16:creationId xmlns:a16="http://schemas.microsoft.com/office/drawing/2014/main" id="{F704F27D-188F-4A7B-9A00-0117DEF291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8400" y="4969379"/>
            <a:ext cx="3560644" cy="1620000"/>
          </a:xfrm>
          <a:prstGeom prst="rect">
            <a:avLst/>
          </a:prstGeom>
        </p:spPr>
      </p:pic>
      <p:sp>
        <p:nvSpPr>
          <p:cNvPr id="43" name="正方形/長方形 42">
            <a:extLst>
              <a:ext uri="{FF2B5EF4-FFF2-40B4-BE49-F238E27FC236}">
                <a16:creationId xmlns:a16="http://schemas.microsoft.com/office/drawing/2014/main" id="{D851DA12-3E68-4B1A-B5DD-6A09F2B991C6}"/>
              </a:ext>
            </a:extLst>
          </p:cNvPr>
          <p:cNvSpPr/>
          <p:nvPr/>
        </p:nvSpPr>
        <p:spPr>
          <a:xfrm>
            <a:off x="286253" y="2806511"/>
            <a:ext cx="3753384" cy="15899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4" name="正方形/長方形 43">
            <a:extLst>
              <a:ext uri="{FF2B5EF4-FFF2-40B4-BE49-F238E27FC236}">
                <a16:creationId xmlns:a16="http://schemas.microsoft.com/office/drawing/2014/main" id="{468362DC-CBBC-4B61-8AA7-43A640775A64}"/>
              </a:ext>
            </a:extLst>
          </p:cNvPr>
          <p:cNvSpPr/>
          <p:nvPr/>
        </p:nvSpPr>
        <p:spPr>
          <a:xfrm>
            <a:off x="4411486" y="2807015"/>
            <a:ext cx="3554643" cy="144307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45" name="テキスト ボックス 44">
            <a:extLst>
              <a:ext uri="{FF2B5EF4-FFF2-40B4-BE49-F238E27FC236}">
                <a16:creationId xmlns:a16="http://schemas.microsoft.com/office/drawing/2014/main" id="{17D25FF4-3BC7-4545-98CE-9993F4EA9DE0}"/>
              </a:ext>
            </a:extLst>
          </p:cNvPr>
          <p:cNvSpPr txBox="1"/>
          <p:nvPr/>
        </p:nvSpPr>
        <p:spPr>
          <a:xfrm>
            <a:off x="7034621" y="4072682"/>
            <a:ext cx="838691" cy="190950"/>
          </a:xfrm>
          <a:prstGeom prst="rect">
            <a:avLst/>
          </a:prstGeom>
          <a:noFill/>
        </p:spPr>
        <p:txBody>
          <a:bodyPr wrap="none" rtlCol="0">
            <a:spAutoFit/>
          </a:bodyPr>
          <a:lstStyle/>
          <a:p>
            <a:r>
              <a:rPr lang="ja-JP" altLang="en-US" sz="641" dirty="0"/>
              <a:t>出典：大阪府調査</a:t>
            </a:r>
          </a:p>
        </p:txBody>
      </p:sp>
      <p:sp>
        <p:nvSpPr>
          <p:cNvPr id="46" name="テキスト ボックス 45">
            <a:extLst>
              <a:ext uri="{FF2B5EF4-FFF2-40B4-BE49-F238E27FC236}">
                <a16:creationId xmlns:a16="http://schemas.microsoft.com/office/drawing/2014/main" id="{DDD826AF-AC0E-4A85-9237-03921F1B6A1F}"/>
              </a:ext>
            </a:extLst>
          </p:cNvPr>
          <p:cNvSpPr txBox="1"/>
          <p:nvPr/>
        </p:nvSpPr>
        <p:spPr>
          <a:xfrm>
            <a:off x="8401114" y="3976787"/>
            <a:ext cx="3381408" cy="408060"/>
          </a:xfrm>
          <a:prstGeom prst="rect">
            <a:avLst/>
          </a:prstGeom>
          <a:noFill/>
        </p:spPr>
        <p:txBody>
          <a:bodyPr wrap="square">
            <a:spAutoFit/>
          </a:bodyPr>
          <a:lstStyle/>
          <a:p>
            <a:r>
              <a:rPr lang="ja-JP" altLang="en-US" sz="1026" b="1" dirty="0"/>
              <a:t>①利用者の接続が促進され、②割り勘効果でコストを抑え、③共通的な運用で楽になる</a:t>
            </a:r>
            <a:endParaRPr lang="en-US" altLang="ja-JP" sz="1026" b="1" dirty="0"/>
          </a:p>
        </p:txBody>
      </p:sp>
      <p:sp>
        <p:nvSpPr>
          <p:cNvPr id="47" name="四角形: 角を丸くする 46">
            <a:extLst>
              <a:ext uri="{FF2B5EF4-FFF2-40B4-BE49-F238E27FC236}">
                <a16:creationId xmlns:a16="http://schemas.microsoft.com/office/drawing/2014/main" id="{8F707818-3CF2-41D3-B5DB-DFB36BA9A563}"/>
              </a:ext>
            </a:extLst>
          </p:cNvPr>
          <p:cNvSpPr/>
          <p:nvPr/>
        </p:nvSpPr>
        <p:spPr>
          <a:xfrm>
            <a:off x="8304607" y="2948488"/>
            <a:ext cx="1058182" cy="645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183" rIns="46183" rtlCol="0" anchor="ctr"/>
          <a:lstStyle/>
          <a:p>
            <a:r>
              <a:rPr lang="ja-JP" altLang="en-US" sz="898" dirty="0">
                <a:solidFill>
                  <a:schemeClr val="tx1"/>
                </a:solidFill>
              </a:rPr>
              <a:t>データ連携基盤を都道府県で既に運用している団体</a:t>
            </a:r>
          </a:p>
        </p:txBody>
      </p:sp>
      <p:sp>
        <p:nvSpPr>
          <p:cNvPr id="48" name="四角形: 角を丸くする 47">
            <a:extLst>
              <a:ext uri="{FF2B5EF4-FFF2-40B4-BE49-F238E27FC236}">
                <a16:creationId xmlns:a16="http://schemas.microsoft.com/office/drawing/2014/main" id="{967F0364-3B63-44BE-A9BB-5AC1D03FFD5A}"/>
              </a:ext>
            </a:extLst>
          </p:cNvPr>
          <p:cNvSpPr/>
          <p:nvPr/>
        </p:nvSpPr>
        <p:spPr>
          <a:xfrm>
            <a:off x="9516609" y="2950942"/>
            <a:ext cx="1058182" cy="645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183" rIns="46183" rtlCol="0" anchor="ctr"/>
          <a:lstStyle/>
          <a:p>
            <a:r>
              <a:rPr lang="ja-JP" altLang="en-US" sz="898" dirty="0">
                <a:solidFill>
                  <a:schemeClr val="tx1"/>
                </a:solidFill>
              </a:rPr>
              <a:t>データ連携基盤は市町村が中心に整備している団体</a:t>
            </a:r>
          </a:p>
        </p:txBody>
      </p:sp>
      <p:sp>
        <p:nvSpPr>
          <p:cNvPr id="49" name="四角形: 角を丸くする 48">
            <a:extLst>
              <a:ext uri="{FF2B5EF4-FFF2-40B4-BE49-F238E27FC236}">
                <a16:creationId xmlns:a16="http://schemas.microsoft.com/office/drawing/2014/main" id="{34080F6D-CAF6-4E62-9DC9-AFF9668A167F}"/>
              </a:ext>
            </a:extLst>
          </p:cNvPr>
          <p:cNvSpPr/>
          <p:nvPr/>
        </p:nvSpPr>
        <p:spPr>
          <a:xfrm>
            <a:off x="10752481" y="2946035"/>
            <a:ext cx="1058182" cy="645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6183" rIns="46183" rtlCol="0" anchor="ctr"/>
          <a:lstStyle/>
          <a:p>
            <a:r>
              <a:rPr lang="ja-JP" altLang="en-US" sz="898" dirty="0">
                <a:solidFill>
                  <a:schemeClr val="tx1"/>
                </a:solidFill>
              </a:rPr>
              <a:t>データ連携基盤については、これから検討を始める団体</a:t>
            </a:r>
          </a:p>
        </p:txBody>
      </p:sp>
      <p:sp>
        <p:nvSpPr>
          <p:cNvPr id="50" name="右中かっこ 49">
            <a:extLst>
              <a:ext uri="{FF2B5EF4-FFF2-40B4-BE49-F238E27FC236}">
                <a16:creationId xmlns:a16="http://schemas.microsoft.com/office/drawing/2014/main" id="{8C7D0166-9172-4312-A769-64571645E3D7}"/>
              </a:ext>
            </a:extLst>
          </p:cNvPr>
          <p:cNvSpPr/>
          <p:nvPr/>
        </p:nvSpPr>
        <p:spPr>
          <a:xfrm rot="5400000">
            <a:off x="10046776" y="1980256"/>
            <a:ext cx="95658" cy="34111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539"/>
          </a:p>
        </p:txBody>
      </p:sp>
      <p:sp>
        <p:nvSpPr>
          <p:cNvPr id="51" name="テキスト ボックス 50">
            <a:extLst>
              <a:ext uri="{FF2B5EF4-FFF2-40B4-BE49-F238E27FC236}">
                <a16:creationId xmlns:a16="http://schemas.microsoft.com/office/drawing/2014/main" id="{C5F78506-F31E-4011-B63A-21AC3A3F49E0}"/>
              </a:ext>
            </a:extLst>
          </p:cNvPr>
          <p:cNvSpPr txBox="1"/>
          <p:nvPr/>
        </p:nvSpPr>
        <p:spPr>
          <a:xfrm>
            <a:off x="8977353" y="3749810"/>
            <a:ext cx="1965603" cy="270074"/>
          </a:xfrm>
          <a:prstGeom prst="rect">
            <a:avLst/>
          </a:prstGeom>
          <a:noFill/>
        </p:spPr>
        <p:txBody>
          <a:bodyPr wrap="none" rtlCol="0">
            <a:spAutoFit/>
          </a:bodyPr>
          <a:lstStyle/>
          <a:p>
            <a:r>
              <a:rPr lang="ja-JP" altLang="en-US" sz="1155" b="1" dirty="0"/>
              <a:t>もし共同利用が可能になれば</a:t>
            </a:r>
          </a:p>
        </p:txBody>
      </p:sp>
      <p:sp>
        <p:nvSpPr>
          <p:cNvPr id="52" name="テキスト ボックス 51">
            <a:extLst>
              <a:ext uri="{FF2B5EF4-FFF2-40B4-BE49-F238E27FC236}">
                <a16:creationId xmlns:a16="http://schemas.microsoft.com/office/drawing/2014/main" id="{FF677A6D-54D1-450B-9534-D4E3C8922425}"/>
              </a:ext>
            </a:extLst>
          </p:cNvPr>
          <p:cNvSpPr txBox="1"/>
          <p:nvPr/>
        </p:nvSpPr>
        <p:spPr>
          <a:xfrm>
            <a:off x="8467291" y="2764074"/>
            <a:ext cx="659155" cy="200952"/>
          </a:xfrm>
          <a:prstGeom prst="rect">
            <a:avLst/>
          </a:prstGeom>
          <a:noFill/>
        </p:spPr>
        <p:txBody>
          <a:bodyPr wrap="none" rtlCol="0">
            <a:spAutoFit/>
          </a:bodyPr>
          <a:lstStyle/>
          <a:p>
            <a:r>
              <a:rPr lang="ja-JP" altLang="en-US" sz="706" b="1" dirty="0"/>
              <a:t>＜ケース</a:t>
            </a:r>
            <a:r>
              <a:rPr lang="en-US" altLang="ja-JP" sz="706" b="1" dirty="0"/>
              <a:t>A</a:t>
            </a:r>
            <a:r>
              <a:rPr lang="ja-JP" altLang="en-US" sz="706" b="1" dirty="0"/>
              <a:t>＞</a:t>
            </a:r>
          </a:p>
        </p:txBody>
      </p:sp>
      <p:sp>
        <p:nvSpPr>
          <p:cNvPr id="53" name="テキスト ボックス 52">
            <a:extLst>
              <a:ext uri="{FF2B5EF4-FFF2-40B4-BE49-F238E27FC236}">
                <a16:creationId xmlns:a16="http://schemas.microsoft.com/office/drawing/2014/main" id="{0A202FC4-897F-4B99-AA81-A5E5617FA93D}"/>
              </a:ext>
            </a:extLst>
          </p:cNvPr>
          <p:cNvSpPr txBox="1"/>
          <p:nvPr/>
        </p:nvSpPr>
        <p:spPr>
          <a:xfrm>
            <a:off x="9713116" y="2764074"/>
            <a:ext cx="657552" cy="200952"/>
          </a:xfrm>
          <a:prstGeom prst="rect">
            <a:avLst/>
          </a:prstGeom>
          <a:noFill/>
        </p:spPr>
        <p:txBody>
          <a:bodyPr wrap="none" rtlCol="0">
            <a:spAutoFit/>
          </a:bodyPr>
          <a:lstStyle/>
          <a:p>
            <a:r>
              <a:rPr lang="ja-JP" altLang="en-US" sz="706" b="1" dirty="0"/>
              <a:t>＜ケース</a:t>
            </a:r>
            <a:r>
              <a:rPr lang="en-US" altLang="ja-JP" sz="706" b="1" dirty="0"/>
              <a:t>B</a:t>
            </a:r>
            <a:r>
              <a:rPr lang="ja-JP" altLang="en-US" sz="706" b="1" dirty="0"/>
              <a:t>＞</a:t>
            </a:r>
          </a:p>
        </p:txBody>
      </p:sp>
      <p:sp>
        <p:nvSpPr>
          <p:cNvPr id="54" name="テキスト ボックス 53">
            <a:extLst>
              <a:ext uri="{FF2B5EF4-FFF2-40B4-BE49-F238E27FC236}">
                <a16:creationId xmlns:a16="http://schemas.microsoft.com/office/drawing/2014/main" id="{EB4C132D-0219-42D8-B072-D8159D95C566}"/>
              </a:ext>
            </a:extLst>
          </p:cNvPr>
          <p:cNvSpPr txBox="1"/>
          <p:nvPr/>
        </p:nvSpPr>
        <p:spPr>
          <a:xfrm>
            <a:off x="10906827" y="2749077"/>
            <a:ext cx="654346" cy="200952"/>
          </a:xfrm>
          <a:prstGeom prst="rect">
            <a:avLst/>
          </a:prstGeom>
          <a:noFill/>
        </p:spPr>
        <p:txBody>
          <a:bodyPr wrap="none" rtlCol="0">
            <a:spAutoFit/>
          </a:bodyPr>
          <a:lstStyle/>
          <a:p>
            <a:r>
              <a:rPr lang="ja-JP" altLang="en-US" sz="706" b="1" dirty="0"/>
              <a:t>＜ケース</a:t>
            </a:r>
            <a:r>
              <a:rPr lang="en-US" altLang="ja-JP" sz="706" b="1" dirty="0"/>
              <a:t>C</a:t>
            </a:r>
            <a:r>
              <a:rPr lang="ja-JP" altLang="en-US" sz="706" b="1" dirty="0"/>
              <a:t>＞</a:t>
            </a:r>
          </a:p>
        </p:txBody>
      </p:sp>
      <p:graphicFrame>
        <p:nvGraphicFramePr>
          <p:cNvPr id="55" name="グラフ 54">
            <a:extLst>
              <a:ext uri="{FF2B5EF4-FFF2-40B4-BE49-F238E27FC236}">
                <a16:creationId xmlns:a16="http://schemas.microsoft.com/office/drawing/2014/main" id="{C959F0B9-25FA-4DB7-A0C6-19DC9C10627B}"/>
              </a:ext>
            </a:extLst>
          </p:cNvPr>
          <p:cNvGraphicFramePr/>
          <p:nvPr>
            <p:extLst>
              <p:ext uri="{D42A27DB-BD31-4B8C-83A1-F6EECF244321}">
                <p14:modId xmlns:p14="http://schemas.microsoft.com/office/powerpoint/2010/main" val="854114307"/>
              </p:ext>
            </p:extLst>
          </p:nvPr>
        </p:nvGraphicFramePr>
        <p:xfrm>
          <a:off x="5640112" y="2820519"/>
          <a:ext cx="1566729" cy="1446212"/>
        </p:xfrm>
        <a:graphic>
          <a:graphicData uri="http://schemas.openxmlformats.org/drawingml/2006/chart">
            <c:chart xmlns:c="http://schemas.openxmlformats.org/drawingml/2006/chart" xmlns:r="http://schemas.openxmlformats.org/officeDocument/2006/relationships" r:id="rId4"/>
          </a:graphicData>
        </a:graphic>
      </p:graphicFrame>
      <p:sp>
        <p:nvSpPr>
          <p:cNvPr id="56" name="テキスト ボックス 55">
            <a:extLst>
              <a:ext uri="{FF2B5EF4-FFF2-40B4-BE49-F238E27FC236}">
                <a16:creationId xmlns:a16="http://schemas.microsoft.com/office/drawing/2014/main" id="{A4BF0C32-4DAF-49B6-BB8C-487F6ABC65ED}"/>
              </a:ext>
            </a:extLst>
          </p:cNvPr>
          <p:cNvSpPr txBox="1"/>
          <p:nvPr/>
        </p:nvSpPr>
        <p:spPr>
          <a:xfrm>
            <a:off x="6931339" y="3067831"/>
            <a:ext cx="803451" cy="142218"/>
          </a:xfrm>
          <a:prstGeom prst="rect">
            <a:avLst/>
          </a:prstGeom>
          <a:noFill/>
        </p:spPr>
        <p:txBody>
          <a:bodyPr wrap="square" lIns="0" tIns="0" rIns="0" bIns="0" rtlCol="0">
            <a:spAutoFit/>
          </a:bodyPr>
          <a:lstStyle/>
          <a:p>
            <a:pPr defTabSz="646385" fontAlgn="ctr">
              <a:lnSpc>
                <a:spcPct val="120000"/>
              </a:lnSpc>
              <a:spcAft>
                <a:spcPts val="257"/>
              </a:spcAft>
              <a:buClr>
                <a:srgbClr val="000000"/>
              </a:buClr>
            </a:pPr>
            <a:r>
              <a:rPr lang="ja-JP" altLang="en-US" sz="770" b="1" spc="64" dirty="0">
                <a:solidFill>
                  <a:srgbClr val="000000"/>
                </a:solidFill>
              </a:rPr>
              <a:t>整備済み　２０</a:t>
            </a:r>
          </a:p>
        </p:txBody>
      </p:sp>
      <p:sp>
        <p:nvSpPr>
          <p:cNvPr id="57" name="テキスト ボックス 56">
            <a:extLst>
              <a:ext uri="{FF2B5EF4-FFF2-40B4-BE49-F238E27FC236}">
                <a16:creationId xmlns:a16="http://schemas.microsoft.com/office/drawing/2014/main" id="{0DA360B0-8D3C-4C16-8192-1CB01322C5C1}"/>
              </a:ext>
            </a:extLst>
          </p:cNvPr>
          <p:cNvSpPr txBox="1"/>
          <p:nvPr/>
        </p:nvSpPr>
        <p:spPr>
          <a:xfrm>
            <a:off x="4500550" y="2870065"/>
            <a:ext cx="922629" cy="473288"/>
          </a:xfrm>
          <a:prstGeom prst="rect">
            <a:avLst/>
          </a:prstGeom>
          <a:noFill/>
          <a:ln>
            <a:solidFill>
              <a:schemeClr val="bg1">
                <a:lumMod val="50000"/>
              </a:schemeClr>
            </a:solidFill>
          </a:ln>
        </p:spPr>
        <p:txBody>
          <a:bodyPr wrap="square" lIns="23091" tIns="23091" rIns="23091" bIns="23091" rtlCol="0">
            <a:spAutoFit/>
          </a:bodyPr>
          <a:lstStyle/>
          <a:p>
            <a:pPr defTabSz="646385" fontAlgn="ctr">
              <a:lnSpc>
                <a:spcPct val="120000"/>
              </a:lnSpc>
              <a:spcAft>
                <a:spcPts val="257"/>
              </a:spcAft>
              <a:buClr>
                <a:srgbClr val="000000"/>
              </a:buClr>
            </a:pPr>
            <a:r>
              <a:rPr lang="ja-JP" altLang="en-US" sz="770" b="1" spc="64" dirty="0">
                <a:solidFill>
                  <a:srgbClr val="000000"/>
                </a:solidFill>
              </a:rPr>
              <a:t>都道府県におけるデータ連携基盤の整備状況</a:t>
            </a:r>
          </a:p>
        </p:txBody>
      </p:sp>
      <p:sp>
        <p:nvSpPr>
          <p:cNvPr id="58" name="テキスト ボックス 57">
            <a:extLst>
              <a:ext uri="{FF2B5EF4-FFF2-40B4-BE49-F238E27FC236}">
                <a16:creationId xmlns:a16="http://schemas.microsoft.com/office/drawing/2014/main" id="{F474C94D-D594-428F-81E7-9E32448B9685}"/>
              </a:ext>
            </a:extLst>
          </p:cNvPr>
          <p:cNvSpPr txBox="1"/>
          <p:nvPr/>
        </p:nvSpPr>
        <p:spPr>
          <a:xfrm>
            <a:off x="5551732" y="3143239"/>
            <a:ext cx="715072" cy="322909"/>
          </a:xfrm>
          <a:prstGeom prst="rect">
            <a:avLst/>
          </a:prstGeom>
          <a:noFill/>
        </p:spPr>
        <p:txBody>
          <a:bodyPr wrap="square" lIns="0" tIns="0" rIns="0" bIns="0" rtlCol="0">
            <a:spAutoFit/>
          </a:bodyPr>
          <a:lstStyle/>
          <a:p>
            <a:pPr algn="r" defTabSz="646385" fontAlgn="ctr">
              <a:lnSpc>
                <a:spcPct val="120000"/>
              </a:lnSpc>
              <a:spcAft>
                <a:spcPts val="257"/>
              </a:spcAft>
              <a:buClr>
                <a:srgbClr val="000000"/>
              </a:buClr>
            </a:pPr>
            <a:r>
              <a:rPr lang="ja-JP" altLang="en-US" sz="770" b="1" spc="64" dirty="0">
                <a:solidFill>
                  <a:srgbClr val="000000"/>
                </a:solidFill>
              </a:rPr>
              <a:t>整備予定なし</a:t>
            </a:r>
            <a:endParaRPr lang="en-US" altLang="ja-JP" sz="770" b="1" spc="64" dirty="0">
              <a:solidFill>
                <a:srgbClr val="000000"/>
              </a:solidFill>
            </a:endParaRPr>
          </a:p>
          <a:p>
            <a:pPr algn="r" defTabSz="646385" fontAlgn="ctr">
              <a:lnSpc>
                <a:spcPct val="120000"/>
              </a:lnSpc>
              <a:spcAft>
                <a:spcPts val="257"/>
              </a:spcAft>
              <a:buClr>
                <a:srgbClr val="000000"/>
              </a:buClr>
            </a:pPr>
            <a:r>
              <a:rPr lang="ja-JP" altLang="en-US" sz="770" b="1" spc="64" dirty="0">
                <a:solidFill>
                  <a:srgbClr val="000000"/>
                </a:solidFill>
              </a:rPr>
              <a:t>　</a:t>
            </a:r>
            <a:r>
              <a:rPr lang="en-US" altLang="ja-JP" sz="770" b="1" spc="64" dirty="0">
                <a:solidFill>
                  <a:srgbClr val="000000"/>
                </a:solidFill>
              </a:rPr>
              <a:t>12</a:t>
            </a:r>
            <a:endParaRPr lang="ja-JP" altLang="en-US" sz="770" b="1" spc="64" dirty="0">
              <a:solidFill>
                <a:srgbClr val="000000"/>
              </a:solidFill>
            </a:endParaRPr>
          </a:p>
        </p:txBody>
      </p:sp>
      <p:sp>
        <p:nvSpPr>
          <p:cNvPr id="59" name="テキスト ボックス 58">
            <a:extLst>
              <a:ext uri="{FF2B5EF4-FFF2-40B4-BE49-F238E27FC236}">
                <a16:creationId xmlns:a16="http://schemas.microsoft.com/office/drawing/2014/main" id="{C1BD8CAE-C8FE-43B8-BFF2-A3B29EBD1282}"/>
              </a:ext>
            </a:extLst>
          </p:cNvPr>
          <p:cNvSpPr txBox="1"/>
          <p:nvPr/>
        </p:nvSpPr>
        <p:spPr>
          <a:xfrm>
            <a:off x="5603649" y="3791333"/>
            <a:ext cx="852998" cy="142218"/>
          </a:xfrm>
          <a:prstGeom prst="rect">
            <a:avLst/>
          </a:prstGeom>
          <a:noFill/>
        </p:spPr>
        <p:txBody>
          <a:bodyPr wrap="square" lIns="0" tIns="0" rIns="0" bIns="0" rtlCol="0">
            <a:spAutoFit/>
          </a:bodyPr>
          <a:lstStyle/>
          <a:p>
            <a:pPr defTabSz="646385" fontAlgn="ctr">
              <a:lnSpc>
                <a:spcPct val="120000"/>
              </a:lnSpc>
              <a:spcAft>
                <a:spcPts val="257"/>
              </a:spcAft>
              <a:buClr>
                <a:srgbClr val="000000"/>
              </a:buClr>
            </a:pPr>
            <a:r>
              <a:rPr lang="ja-JP" altLang="en-US" sz="770" b="1" spc="64" dirty="0">
                <a:solidFill>
                  <a:srgbClr val="000000"/>
                </a:solidFill>
              </a:rPr>
              <a:t>整備予定　</a:t>
            </a:r>
            <a:r>
              <a:rPr lang="en-US" altLang="ja-JP" sz="770" b="1" spc="64" dirty="0">
                <a:solidFill>
                  <a:srgbClr val="000000"/>
                </a:solidFill>
              </a:rPr>
              <a:t>15</a:t>
            </a:r>
            <a:endParaRPr lang="ja-JP" altLang="en-US" sz="770" b="1" spc="64" dirty="0">
              <a:solidFill>
                <a:srgbClr val="000000"/>
              </a:solidFill>
            </a:endParaRPr>
          </a:p>
        </p:txBody>
      </p:sp>
      <p:pic>
        <p:nvPicPr>
          <p:cNvPr id="60" name="図 59">
            <a:extLst>
              <a:ext uri="{FF2B5EF4-FFF2-40B4-BE49-F238E27FC236}">
                <a16:creationId xmlns:a16="http://schemas.microsoft.com/office/drawing/2014/main" id="{0FE546EA-2900-4B6C-B377-9BFD9302C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5420" y="4880710"/>
            <a:ext cx="3553762" cy="1735560"/>
          </a:xfrm>
          <a:prstGeom prst="rect">
            <a:avLst/>
          </a:prstGeom>
        </p:spPr>
      </p:pic>
      <p:sp>
        <p:nvSpPr>
          <p:cNvPr id="33" name="テキスト ボックス 32">
            <a:extLst>
              <a:ext uri="{FF2B5EF4-FFF2-40B4-BE49-F238E27FC236}">
                <a16:creationId xmlns:a16="http://schemas.microsoft.com/office/drawing/2014/main" id="{520F7F36-ED3C-4505-8EBA-BED00336471A}"/>
              </a:ext>
            </a:extLst>
          </p:cNvPr>
          <p:cNvSpPr txBox="1"/>
          <p:nvPr/>
        </p:nvSpPr>
        <p:spPr>
          <a:xfrm>
            <a:off x="1526866" y="614130"/>
            <a:ext cx="9178078" cy="584775"/>
          </a:xfrm>
          <a:prstGeom prst="rect">
            <a:avLst/>
          </a:prstGeom>
          <a:noFill/>
        </p:spPr>
        <p:txBody>
          <a:bodyPr wrap="square" rtlCol="0">
            <a:spAutoFit/>
          </a:bodyPr>
          <a:lstStyle/>
          <a:p>
            <a:pPr algn="ctr">
              <a:defRPr/>
            </a:pPr>
            <a:r>
              <a:rPr lang="ja-JP" altLang="en-US" sz="1600" b="1" dirty="0">
                <a:latin typeface="+mn-ea"/>
              </a:rPr>
              <a:t>大阪府はスーパーシティのデータ連携基盤（</a:t>
            </a:r>
            <a:r>
              <a:rPr lang="en-US" altLang="ja-JP" sz="1600" b="1" dirty="0">
                <a:latin typeface="+mn-ea"/>
              </a:rPr>
              <a:t>ORDEN</a:t>
            </a:r>
            <a:r>
              <a:rPr lang="ja-JP" altLang="en-US" sz="1600" b="1" dirty="0">
                <a:latin typeface="+mn-ea"/>
              </a:rPr>
              <a:t>）として、スーパーシティの理念や国の方針に沿う形で、データ連携基盤の共同利用を推進する</a:t>
            </a:r>
          </a:p>
        </p:txBody>
      </p:sp>
      <p:sp>
        <p:nvSpPr>
          <p:cNvPr id="2" name="矢印: 下 1">
            <a:extLst>
              <a:ext uri="{FF2B5EF4-FFF2-40B4-BE49-F238E27FC236}">
                <a16:creationId xmlns:a16="http://schemas.microsoft.com/office/drawing/2014/main" id="{1DDFC11F-A61C-4C97-B707-D0D8700C2DF4}"/>
              </a:ext>
            </a:extLst>
          </p:cNvPr>
          <p:cNvSpPr/>
          <p:nvPr/>
        </p:nvSpPr>
        <p:spPr>
          <a:xfrm>
            <a:off x="1499595" y="4794772"/>
            <a:ext cx="1356102" cy="216976"/>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7330EA72-F35C-43EF-B237-2FB2D3B74FC3}"/>
              </a:ext>
            </a:extLst>
          </p:cNvPr>
          <p:cNvSpPr>
            <a:spLocks noChangeAspect="1"/>
          </p:cNvSpPr>
          <p:nvPr/>
        </p:nvSpPr>
        <p:spPr>
          <a:xfrm>
            <a:off x="153344" y="1324861"/>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１</a:t>
            </a:r>
          </a:p>
        </p:txBody>
      </p:sp>
      <p:sp>
        <p:nvSpPr>
          <p:cNvPr id="36" name="楕円 35">
            <a:extLst>
              <a:ext uri="{FF2B5EF4-FFF2-40B4-BE49-F238E27FC236}">
                <a16:creationId xmlns:a16="http://schemas.microsoft.com/office/drawing/2014/main" id="{D730265C-1825-4FC3-A1AD-71149DD4FC8F}"/>
              </a:ext>
            </a:extLst>
          </p:cNvPr>
          <p:cNvSpPr>
            <a:spLocks noChangeAspect="1"/>
          </p:cNvSpPr>
          <p:nvPr/>
        </p:nvSpPr>
        <p:spPr>
          <a:xfrm>
            <a:off x="4351273" y="1324861"/>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２</a:t>
            </a:r>
            <a:endParaRPr kumimoji="1" lang="ja-JP" altLang="en-US" sz="1600" b="1" dirty="0"/>
          </a:p>
        </p:txBody>
      </p:sp>
      <p:sp>
        <p:nvSpPr>
          <p:cNvPr id="37" name="楕円 36">
            <a:extLst>
              <a:ext uri="{FF2B5EF4-FFF2-40B4-BE49-F238E27FC236}">
                <a16:creationId xmlns:a16="http://schemas.microsoft.com/office/drawing/2014/main" id="{811FF835-E734-4E02-B341-CCEA32DB0F90}"/>
              </a:ext>
            </a:extLst>
          </p:cNvPr>
          <p:cNvSpPr>
            <a:spLocks noChangeAspect="1"/>
          </p:cNvSpPr>
          <p:nvPr/>
        </p:nvSpPr>
        <p:spPr>
          <a:xfrm>
            <a:off x="8212072" y="1324861"/>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３</a:t>
            </a:r>
          </a:p>
        </p:txBody>
      </p:sp>
      <p:sp>
        <p:nvSpPr>
          <p:cNvPr id="4" name="テキスト ボックス 3">
            <a:extLst>
              <a:ext uri="{FF2B5EF4-FFF2-40B4-BE49-F238E27FC236}">
                <a16:creationId xmlns:a16="http://schemas.microsoft.com/office/drawing/2014/main" id="{1189A560-8F59-4888-9D91-DC4073A34D0C}"/>
              </a:ext>
            </a:extLst>
          </p:cNvPr>
          <p:cNvSpPr txBox="1"/>
          <p:nvPr/>
        </p:nvSpPr>
        <p:spPr>
          <a:xfrm>
            <a:off x="552041" y="2496130"/>
            <a:ext cx="3251211" cy="276999"/>
          </a:xfrm>
          <a:prstGeom prst="rect">
            <a:avLst/>
          </a:prstGeom>
          <a:noFill/>
        </p:spPr>
        <p:txBody>
          <a:bodyPr wrap="none" rtlCol="0">
            <a:spAutoFit/>
          </a:bodyPr>
          <a:lstStyle/>
          <a:p>
            <a:r>
              <a:rPr kumimoji="1" lang="ja-JP" altLang="en-US" sz="1200" b="1" dirty="0">
                <a:solidFill>
                  <a:srgbClr val="FF0000"/>
                </a:solidFill>
              </a:rPr>
              <a:t>データ連携基盤は都道府県に</a:t>
            </a:r>
            <a:r>
              <a:rPr kumimoji="1" lang="en-US" altLang="ja-JP" sz="1200" b="1" dirty="0">
                <a:solidFill>
                  <a:srgbClr val="FF0000"/>
                </a:solidFill>
              </a:rPr>
              <a:t>1</a:t>
            </a:r>
            <a:r>
              <a:rPr kumimoji="1" lang="ja-JP" altLang="en-US" sz="1200" b="1" dirty="0">
                <a:solidFill>
                  <a:srgbClr val="FF0000"/>
                </a:solidFill>
              </a:rPr>
              <a:t>つという国の方針</a:t>
            </a:r>
          </a:p>
        </p:txBody>
      </p:sp>
      <p:pic>
        <p:nvPicPr>
          <p:cNvPr id="6" name="図 5">
            <a:extLst>
              <a:ext uri="{FF2B5EF4-FFF2-40B4-BE49-F238E27FC236}">
                <a16:creationId xmlns:a16="http://schemas.microsoft.com/office/drawing/2014/main" id="{BEE04442-76B5-4204-8BEF-3B36290EB3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2741" y="6092643"/>
            <a:ext cx="3674804" cy="385553"/>
          </a:xfrm>
          <a:prstGeom prst="rect">
            <a:avLst/>
          </a:prstGeom>
        </p:spPr>
      </p:pic>
      <p:pic>
        <p:nvPicPr>
          <p:cNvPr id="14" name="図 13">
            <a:extLst>
              <a:ext uri="{FF2B5EF4-FFF2-40B4-BE49-F238E27FC236}">
                <a16:creationId xmlns:a16="http://schemas.microsoft.com/office/drawing/2014/main" id="{746B5755-313A-42D1-A16D-9D548BFFB8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582" y="5456817"/>
            <a:ext cx="3582400" cy="602233"/>
          </a:xfrm>
          <a:prstGeom prst="rect">
            <a:avLst/>
          </a:prstGeom>
        </p:spPr>
      </p:pic>
      <p:sp>
        <p:nvSpPr>
          <p:cNvPr id="15" name="正方形/長方形 14">
            <a:extLst>
              <a:ext uri="{FF2B5EF4-FFF2-40B4-BE49-F238E27FC236}">
                <a16:creationId xmlns:a16="http://schemas.microsoft.com/office/drawing/2014/main" id="{9857E198-2A86-40B5-B654-91FCFD1A748E}"/>
              </a:ext>
            </a:extLst>
          </p:cNvPr>
          <p:cNvSpPr/>
          <p:nvPr/>
        </p:nvSpPr>
        <p:spPr>
          <a:xfrm>
            <a:off x="229110" y="5384799"/>
            <a:ext cx="3814618" cy="1182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7DC664E7-45C2-4B73-A401-0C187F4B5EB8}"/>
              </a:ext>
            </a:extLst>
          </p:cNvPr>
          <p:cNvSpPr txBox="1"/>
          <p:nvPr/>
        </p:nvSpPr>
        <p:spPr>
          <a:xfrm>
            <a:off x="289148" y="5075386"/>
            <a:ext cx="3776996" cy="276999"/>
          </a:xfrm>
          <a:prstGeom prst="rect">
            <a:avLst/>
          </a:prstGeom>
          <a:noFill/>
        </p:spPr>
        <p:txBody>
          <a:bodyPr wrap="none" rtlCol="0">
            <a:spAutoFit/>
          </a:bodyPr>
          <a:lstStyle/>
          <a:p>
            <a:r>
              <a:rPr kumimoji="1" lang="ja-JP" altLang="en-US" sz="1200" b="1" dirty="0">
                <a:solidFill>
                  <a:srgbClr val="FF0000"/>
                </a:solidFill>
              </a:rPr>
              <a:t>「都道府県間を超えた取組はむしろ好ましい」というガイド</a:t>
            </a:r>
          </a:p>
        </p:txBody>
      </p:sp>
      <p:sp>
        <p:nvSpPr>
          <p:cNvPr id="62" name="テキスト ボックス 61">
            <a:extLst>
              <a:ext uri="{FF2B5EF4-FFF2-40B4-BE49-F238E27FC236}">
                <a16:creationId xmlns:a16="http://schemas.microsoft.com/office/drawing/2014/main" id="{BBEC7C8F-3057-45B1-88CA-7F7510E6DE7F}"/>
              </a:ext>
            </a:extLst>
          </p:cNvPr>
          <p:cNvSpPr txBox="1"/>
          <p:nvPr/>
        </p:nvSpPr>
        <p:spPr>
          <a:xfrm>
            <a:off x="4500930" y="2496130"/>
            <a:ext cx="3510898" cy="276999"/>
          </a:xfrm>
          <a:prstGeom prst="rect">
            <a:avLst/>
          </a:prstGeom>
          <a:noFill/>
        </p:spPr>
        <p:txBody>
          <a:bodyPr wrap="none" rtlCol="0">
            <a:spAutoFit/>
          </a:bodyPr>
          <a:lstStyle/>
          <a:p>
            <a:r>
              <a:rPr kumimoji="1" lang="ja-JP" altLang="en-US" sz="1200" b="1" dirty="0">
                <a:solidFill>
                  <a:srgbClr val="FF0000"/>
                </a:solidFill>
              </a:rPr>
              <a:t>このままでは、４７のデータ連携基盤が出来かねない</a:t>
            </a:r>
          </a:p>
        </p:txBody>
      </p:sp>
      <p:sp>
        <p:nvSpPr>
          <p:cNvPr id="63" name="テキスト ボックス 62">
            <a:extLst>
              <a:ext uri="{FF2B5EF4-FFF2-40B4-BE49-F238E27FC236}">
                <a16:creationId xmlns:a16="http://schemas.microsoft.com/office/drawing/2014/main" id="{C694413F-B402-46A1-AF30-BBA462E16B49}"/>
              </a:ext>
            </a:extLst>
          </p:cNvPr>
          <p:cNvSpPr txBox="1"/>
          <p:nvPr/>
        </p:nvSpPr>
        <p:spPr>
          <a:xfrm>
            <a:off x="4514788" y="4544293"/>
            <a:ext cx="3393878" cy="276999"/>
          </a:xfrm>
          <a:prstGeom prst="rect">
            <a:avLst/>
          </a:prstGeom>
          <a:noFill/>
        </p:spPr>
        <p:txBody>
          <a:bodyPr wrap="none" rtlCol="0">
            <a:spAutoFit/>
          </a:bodyPr>
          <a:lstStyle/>
          <a:p>
            <a:r>
              <a:rPr lang="ja-JP" altLang="en-US" sz="1200" b="1" dirty="0">
                <a:solidFill>
                  <a:srgbClr val="FF0000"/>
                </a:solidFill>
              </a:rPr>
              <a:t>データ連携基盤の乱立はデータ利用者にとって不便</a:t>
            </a:r>
            <a:endParaRPr kumimoji="1" lang="ja-JP" altLang="en-US" sz="1200" b="1" dirty="0">
              <a:solidFill>
                <a:srgbClr val="FF0000"/>
              </a:solidFill>
            </a:endParaRPr>
          </a:p>
        </p:txBody>
      </p:sp>
      <p:sp>
        <p:nvSpPr>
          <p:cNvPr id="64" name="テキスト ボックス 63">
            <a:extLst>
              <a:ext uri="{FF2B5EF4-FFF2-40B4-BE49-F238E27FC236}">
                <a16:creationId xmlns:a16="http://schemas.microsoft.com/office/drawing/2014/main" id="{60FBF5FC-1665-4827-BC02-C6A5744B6271}"/>
              </a:ext>
            </a:extLst>
          </p:cNvPr>
          <p:cNvSpPr txBox="1"/>
          <p:nvPr/>
        </p:nvSpPr>
        <p:spPr>
          <a:xfrm>
            <a:off x="8643439" y="2496130"/>
            <a:ext cx="2949846" cy="276999"/>
          </a:xfrm>
          <a:prstGeom prst="rect">
            <a:avLst/>
          </a:prstGeom>
          <a:noFill/>
        </p:spPr>
        <p:txBody>
          <a:bodyPr wrap="none" rtlCol="0">
            <a:spAutoFit/>
          </a:bodyPr>
          <a:lstStyle/>
          <a:p>
            <a:r>
              <a:rPr kumimoji="1" lang="ja-JP" altLang="en-US" sz="1200" b="1" dirty="0">
                <a:solidFill>
                  <a:srgbClr val="FF0000"/>
                </a:solidFill>
              </a:rPr>
              <a:t>都道府県の</a:t>
            </a:r>
            <a:r>
              <a:rPr lang="ja-JP" altLang="en-US" sz="1200" b="1" dirty="0">
                <a:solidFill>
                  <a:srgbClr val="FF0000"/>
                </a:solidFill>
              </a:rPr>
              <a:t>ステータス</a:t>
            </a:r>
            <a:r>
              <a:rPr kumimoji="1" lang="ja-JP" altLang="en-US" sz="1200" b="1" dirty="0">
                <a:solidFill>
                  <a:srgbClr val="FF0000"/>
                </a:solidFill>
              </a:rPr>
              <a:t>は千差万別だが、、、</a:t>
            </a:r>
          </a:p>
        </p:txBody>
      </p:sp>
      <p:sp>
        <p:nvSpPr>
          <p:cNvPr id="16" name="正方形/長方形 15">
            <a:extLst>
              <a:ext uri="{FF2B5EF4-FFF2-40B4-BE49-F238E27FC236}">
                <a16:creationId xmlns:a16="http://schemas.microsoft.com/office/drawing/2014/main" id="{F62472C2-8D14-4BC8-8C74-104B0C3CA0EC}"/>
              </a:ext>
            </a:extLst>
          </p:cNvPr>
          <p:cNvSpPr/>
          <p:nvPr/>
        </p:nvSpPr>
        <p:spPr>
          <a:xfrm>
            <a:off x="4413183" y="4839855"/>
            <a:ext cx="3556000" cy="1810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43DC974-04DC-4FE6-9439-C51205A71A92}"/>
              </a:ext>
            </a:extLst>
          </p:cNvPr>
          <p:cNvSpPr/>
          <p:nvPr/>
        </p:nvSpPr>
        <p:spPr>
          <a:xfrm>
            <a:off x="8315547" y="4844470"/>
            <a:ext cx="3556000" cy="1810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AA289EDF-614E-4DAD-BEE6-BA7EBC905C39}"/>
              </a:ext>
            </a:extLst>
          </p:cNvPr>
          <p:cNvSpPr txBox="1"/>
          <p:nvPr/>
        </p:nvSpPr>
        <p:spPr>
          <a:xfrm>
            <a:off x="8478329" y="4393403"/>
            <a:ext cx="3280065" cy="461665"/>
          </a:xfrm>
          <a:prstGeom prst="rect">
            <a:avLst/>
          </a:prstGeom>
          <a:noFill/>
        </p:spPr>
        <p:txBody>
          <a:bodyPr wrap="none" rtlCol="0">
            <a:spAutoFit/>
          </a:bodyPr>
          <a:lstStyle/>
          <a:p>
            <a:r>
              <a:rPr lang="ja-JP" altLang="en-US" sz="1200" b="1" dirty="0">
                <a:solidFill>
                  <a:srgbClr val="FF0000"/>
                </a:solidFill>
              </a:rPr>
              <a:t>拡張容易性の高いデータ連携基盤の共同利用は</a:t>
            </a:r>
            <a:endParaRPr lang="en-US" altLang="ja-JP" sz="1200" b="1" dirty="0">
              <a:solidFill>
                <a:srgbClr val="FF0000"/>
              </a:solidFill>
            </a:endParaRPr>
          </a:p>
          <a:p>
            <a:r>
              <a:rPr lang="ja-JP" altLang="en-US" sz="1200" b="1" dirty="0">
                <a:solidFill>
                  <a:srgbClr val="FF0000"/>
                </a:solidFill>
              </a:rPr>
              <a:t>皆が</a:t>
            </a:r>
            <a:r>
              <a:rPr lang="en-US" altLang="ja-JP" sz="1200" b="1" dirty="0">
                <a:solidFill>
                  <a:srgbClr val="FF0000"/>
                </a:solidFill>
              </a:rPr>
              <a:t>Win-Win</a:t>
            </a:r>
            <a:r>
              <a:rPr lang="ja-JP" altLang="en-US" sz="1200" b="1" dirty="0">
                <a:solidFill>
                  <a:srgbClr val="FF0000"/>
                </a:solidFill>
              </a:rPr>
              <a:t>に</a:t>
            </a:r>
            <a:endParaRPr kumimoji="1" lang="ja-JP" altLang="en-US" sz="1200" b="1" dirty="0">
              <a:solidFill>
                <a:srgbClr val="FF0000"/>
              </a:solidFill>
            </a:endParaRPr>
          </a:p>
        </p:txBody>
      </p:sp>
      <p:sp>
        <p:nvSpPr>
          <p:cNvPr id="70" name="テキスト ボックス 69">
            <a:extLst>
              <a:ext uri="{FF2B5EF4-FFF2-40B4-BE49-F238E27FC236}">
                <a16:creationId xmlns:a16="http://schemas.microsoft.com/office/drawing/2014/main" id="{1D00C569-C301-45F4-8C2D-07D99F532B3A}"/>
              </a:ext>
            </a:extLst>
          </p:cNvPr>
          <p:cNvSpPr txBox="1"/>
          <p:nvPr/>
        </p:nvSpPr>
        <p:spPr>
          <a:xfrm>
            <a:off x="289405" y="6577889"/>
            <a:ext cx="3711478" cy="215444"/>
          </a:xfrm>
          <a:prstGeom prst="rect">
            <a:avLst/>
          </a:prstGeom>
          <a:noFill/>
        </p:spPr>
        <p:txBody>
          <a:bodyPr wrap="square">
            <a:spAutoFit/>
          </a:bodyPr>
          <a:lstStyle/>
          <a:p>
            <a:r>
              <a:rPr lang="ja-JP" altLang="en-US" sz="800" dirty="0"/>
              <a:t>出典：データ連携基盤の共同利用ガイドブック（令和</a:t>
            </a:r>
            <a:r>
              <a:rPr lang="en-US" altLang="ja-JP" sz="800" dirty="0"/>
              <a:t>6</a:t>
            </a:r>
            <a:r>
              <a:rPr lang="ja-JP" altLang="en-US" sz="800" dirty="0"/>
              <a:t>年</a:t>
            </a:r>
            <a:r>
              <a:rPr lang="en-US" altLang="ja-JP" sz="800" dirty="0"/>
              <a:t>10</a:t>
            </a:r>
            <a:r>
              <a:rPr lang="ja-JP" altLang="en-US" sz="800" dirty="0"/>
              <a:t>月</a:t>
            </a:r>
            <a:r>
              <a:rPr lang="en-US" altLang="ja-JP" sz="800" dirty="0"/>
              <a:t>10</a:t>
            </a:r>
            <a:r>
              <a:rPr lang="ja-JP" altLang="en-US" sz="800" dirty="0"/>
              <a:t>日）</a:t>
            </a:r>
          </a:p>
        </p:txBody>
      </p:sp>
    </p:spTree>
    <p:extLst>
      <p:ext uri="{BB962C8B-B14F-4D97-AF65-F5344CB8AC3E}">
        <p14:creationId xmlns:p14="http://schemas.microsoft.com/office/powerpoint/2010/main" val="14772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1194EF7-B514-408F-BE06-6C91CFAD29A2}"/>
              </a:ext>
            </a:extLst>
          </p:cNvPr>
          <p:cNvSpPr txBox="1"/>
          <p:nvPr/>
        </p:nvSpPr>
        <p:spPr>
          <a:xfrm>
            <a:off x="86036" y="52774"/>
            <a:ext cx="7471917" cy="400110"/>
          </a:xfrm>
          <a:prstGeom prst="rect">
            <a:avLst/>
          </a:prstGeom>
          <a:noFill/>
        </p:spPr>
        <p:txBody>
          <a:bodyPr wrap="none" rtlCol="0">
            <a:spAutoFit/>
          </a:bodyPr>
          <a:lstStyle/>
          <a:p>
            <a:r>
              <a:rPr lang="ja-JP" altLang="en-US" sz="2000" b="1" dirty="0"/>
              <a:t>２．データ連携基盤の</a:t>
            </a:r>
            <a:r>
              <a:rPr kumimoji="1" lang="ja-JP" altLang="en-US" sz="2000" b="1" dirty="0"/>
              <a:t>共同利用に向けた歩み（全体方針との連携）</a:t>
            </a:r>
          </a:p>
        </p:txBody>
      </p:sp>
      <p:cxnSp>
        <p:nvCxnSpPr>
          <p:cNvPr id="7" name="Straight Connector 5">
            <a:extLst>
              <a:ext uri="{FF2B5EF4-FFF2-40B4-BE49-F238E27FC236}">
                <a16:creationId xmlns:a16="http://schemas.microsoft.com/office/drawing/2014/main" id="{56F3865D-FF71-402F-8181-F73D0EBBE33E}"/>
              </a:ext>
            </a:extLst>
          </p:cNvPr>
          <p:cNvCxnSpPr>
            <a:cxnSpLocks/>
          </p:cNvCxnSpPr>
          <p:nvPr/>
        </p:nvCxnSpPr>
        <p:spPr bwMode="gray">
          <a:xfrm>
            <a:off x="253913" y="3647294"/>
            <a:ext cx="11231688" cy="0"/>
          </a:xfrm>
          <a:prstGeom prst="line">
            <a:avLst/>
          </a:prstGeom>
          <a:ln w="19050">
            <a:solidFill>
              <a:srgbClr val="75787B"/>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BA4EA9EE-BF10-4B0D-BDD7-2B23F2D9A1C7}"/>
              </a:ext>
            </a:extLst>
          </p:cNvPr>
          <p:cNvGrpSpPr/>
          <p:nvPr/>
        </p:nvGrpSpPr>
        <p:grpSpPr>
          <a:xfrm>
            <a:off x="1577962" y="3474109"/>
            <a:ext cx="403958" cy="475807"/>
            <a:chOff x="3274289" y="5842436"/>
            <a:chExt cx="629782" cy="741796"/>
          </a:xfrm>
        </p:grpSpPr>
        <p:sp>
          <p:nvSpPr>
            <p:cNvPr id="9" name="Oval 7">
              <a:extLst>
                <a:ext uri="{FF2B5EF4-FFF2-40B4-BE49-F238E27FC236}">
                  <a16:creationId xmlns:a16="http://schemas.microsoft.com/office/drawing/2014/main" id="{02C27707-0F90-4975-B9CB-F698791F68AC}"/>
                </a:ext>
              </a:extLst>
            </p:cNvPr>
            <p:cNvSpPr>
              <a:spLocks/>
            </p:cNvSpPr>
            <p:nvPr/>
          </p:nvSpPr>
          <p:spPr bwMode="gray">
            <a:xfrm>
              <a:off x="3355178" y="5842436"/>
              <a:ext cx="468000" cy="468000"/>
            </a:xfrm>
            <a:prstGeom prst="ellipse">
              <a:avLst/>
            </a:prstGeom>
            <a:solidFill>
              <a:schemeClr val="tx1">
                <a:lumMod val="50000"/>
                <a:lumOff val="50000"/>
              </a:schemeClr>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sp>
          <p:nvSpPr>
            <p:cNvPr id="10" name="TextBox 56">
              <a:extLst>
                <a:ext uri="{FF2B5EF4-FFF2-40B4-BE49-F238E27FC236}">
                  <a16:creationId xmlns:a16="http://schemas.microsoft.com/office/drawing/2014/main" id="{C2BFF576-8B4F-46CD-9059-5413497D90D8}"/>
                </a:ext>
              </a:extLst>
            </p:cNvPr>
            <p:cNvSpPr txBox="1"/>
            <p:nvPr/>
          </p:nvSpPr>
          <p:spPr bwMode="gray">
            <a:xfrm rot="5400000">
              <a:off x="3450628" y="6130790"/>
              <a:ext cx="277103" cy="629782"/>
            </a:xfrm>
            <a:prstGeom prst="rect">
              <a:avLst/>
            </a:prstGeom>
            <a:noFill/>
          </p:spPr>
          <p:txBody>
            <a:bodyPr vert="vert270" wrap="none" lIns="0" tIns="0" rIns="0" bIns="0" rtlCol="0" anchor="ctr" anchorCtr="0">
              <a:spAutoFit/>
            </a:bodyPr>
            <a:lstStyle/>
            <a:p>
              <a:pPr algn="r" defTabSz="914348" fontAlgn="base">
                <a:spcBef>
                  <a:spcPts val="600"/>
                </a:spcBef>
                <a:spcAft>
                  <a:spcPct val="0"/>
                </a:spcAft>
                <a:buSzPct val="100000"/>
              </a:pPr>
              <a:r>
                <a:rPr lang="en-US" altLang="ja-JP" sz="1155" b="1" dirty="0">
                  <a:solidFill>
                    <a:schemeClr val="tx1">
                      <a:lumMod val="50000"/>
                      <a:lumOff val="50000"/>
                    </a:schemeClr>
                  </a:solidFill>
                  <a:latin typeface="+mn-ea"/>
                  <a:cs typeface="Arial" charset="0"/>
                  <a:sym typeface="+mn-lt"/>
                </a:rPr>
                <a:t>2023</a:t>
              </a:r>
              <a:endParaRPr lang="ja-JP" altLang="en-US" sz="673" dirty="0">
                <a:solidFill>
                  <a:schemeClr val="tx1">
                    <a:lumMod val="50000"/>
                    <a:lumOff val="50000"/>
                  </a:schemeClr>
                </a:solidFill>
                <a:latin typeface="+mn-ea"/>
                <a:cs typeface="Arial" charset="0"/>
                <a:sym typeface="+mn-lt"/>
              </a:endParaRPr>
            </a:p>
          </p:txBody>
        </p:sp>
      </p:grpSp>
      <p:grpSp>
        <p:nvGrpSpPr>
          <p:cNvPr id="11" name="グループ化 10">
            <a:extLst>
              <a:ext uri="{FF2B5EF4-FFF2-40B4-BE49-F238E27FC236}">
                <a16:creationId xmlns:a16="http://schemas.microsoft.com/office/drawing/2014/main" id="{6F7780F1-440F-425F-9207-B4A8FD54E805}"/>
              </a:ext>
            </a:extLst>
          </p:cNvPr>
          <p:cNvGrpSpPr/>
          <p:nvPr/>
        </p:nvGrpSpPr>
        <p:grpSpPr>
          <a:xfrm>
            <a:off x="4100830" y="3474109"/>
            <a:ext cx="403958" cy="475807"/>
            <a:chOff x="4336527" y="5842436"/>
            <a:chExt cx="629782" cy="741796"/>
          </a:xfrm>
        </p:grpSpPr>
        <p:sp>
          <p:nvSpPr>
            <p:cNvPr id="12" name="Oval 13">
              <a:extLst>
                <a:ext uri="{FF2B5EF4-FFF2-40B4-BE49-F238E27FC236}">
                  <a16:creationId xmlns:a16="http://schemas.microsoft.com/office/drawing/2014/main" id="{92018C30-FFF7-485F-A6C3-F06A7CAB6EA2}"/>
                </a:ext>
              </a:extLst>
            </p:cNvPr>
            <p:cNvSpPr>
              <a:spLocks/>
            </p:cNvSpPr>
            <p:nvPr/>
          </p:nvSpPr>
          <p:spPr bwMode="gray">
            <a:xfrm>
              <a:off x="4417416" y="5842436"/>
              <a:ext cx="468000" cy="468000"/>
            </a:xfrm>
            <a:prstGeom prst="ellipse">
              <a:avLst/>
            </a:prstGeom>
            <a:solidFill>
              <a:schemeClr val="tx1">
                <a:lumMod val="50000"/>
                <a:lumOff val="50000"/>
              </a:schemeClr>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sp>
          <p:nvSpPr>
            <p:cNvPr id="13" name="TextBox 57">
              <a:extLst>
                <a:ext uri="{FF2B5EF4-FFF2-40B4-BE49-F238E27FC236}">
                  <a16:creationId xmlns:a16="http://schemas.microsoft.com/office/drawing/2014/main" id="{88987EE0-8FB7-4082-9538-B178F0010662}"/>
                </a:ext>
              </a:extLst>
            </p:cNvPr>
            <p:cNvSpPr txBox="1"/>
            <p:nvPr/>
          </p:nvSpPr>
          <p:spPr bwMode="gray">
            <a:xfrm rot="5400000">
              <a:off x="4512866" y="6130790"/>
              <a:ext cx="277103" cy="629782"/>
            </a:xfrm>
            <a:prstGeom prst="rect">
              <a:avLst/>
            </a:prstGeom>
            <a:noFill/>
          </p:spPr>
          <p:txBody>
            <a:bodyPr vert="vert270" wrap="none" lIns="0" tIns="0" rIns="0" bIns="0" rtlCol="0" anchor="ctr" anchorCtr="0">
              <a:spAutoFit/>
            </a:bodyPr>
            <a:lstStyle/>
            <a:p>
              <a:pPr algn="r" defTabSz="914348" fontAlgn="base">
                <a:spcBef>
                  <a:spcPts val="600"/>
                </a:spcBef>
                <a:spcAft>
                  <a:spcPct val="0"/>
                </a:spcAft>
                <a:buSzPct val="100000"/>
              </a:pPr>
              <a:r>
                <a:rPr lang="en-US" altLang="ja-JP" sz="1155" b="1" dirty="0">
                  <a:solidFill>
                    <a:schemeClr val="tx1">
                      <a:lumMod val="50000"/>
                      <a:lumOff val="50000"/>
                    </a:schemeClr>
                  </a:solidFill>
                  <a:latin typeface="+mn-ea"/>
                  <a:cs typeface="Arial" charset="0"/>
                  <a:sym typeface="+mn-lt"/>
                </a:rPr>
                <a:t>2024</a:t>
              </a:r>
              <a:endParaRPr lang="ja-JP" altLang="en-US" sz="673" dirty="0">
                <a:solidFill>
                  <a:schemeClr val="tx1">
                    <a:lumMod val="50000"/>
                    <a:lumOff val="50000"/>
                  </a:schemeClr>
                </a:solidFill>
                <a:latin typeface="+mn-ea"/>
                <a:cs typeface="Arial" charset="0"/>
                <a:sym typeface="+mn-lt"/>
              </a:endParaRPr>
            </a:p>
          </p:txBody>
        </p:sp>
      </p:grpSp>
      <p:grpSp>
        <p:nvGrpSpPr>
          <p:cNvPr id="14" name="グループ化 13">
            <a:extLst>
              <a:ext uri="{FF2B5EF4-FFF2-40B4-BE49-F238E27FC236}">
                <a16:creationId xmlns:a16="http://schemas.microsoft.com/office/drawing/2014/main" id="{D57604B7-30A7-405C-B9D3-153275F0E37F}"/>
              </a:ext>
            </a:extLst>
          </p:cNvPr>
          <p:cNvGrpSpPr/>
          <p:nvPr/>
        </p:nvGrpSpPr>
        <p:grpSpPr>
          <a:xfrm>
            <a:off x="9201708" y="3474109"/>
            <a:ext cx="403958" cy="475807"/>
            <a:chOff x="14688195" y="5842436"/>
            <a:chExt cx="629782" cy="741796"/>
          </a:xfrm>
        </p:grpSpPr>
        <p:sp>
          <p:nvSpPr>
            <p:cNvPr id="15" name="Oval 14">
              <a:extLst>
                <a:ext uri="{FF2B5EF4-FFF2-40B4-BE49-F238E27FC236}">
                  <a16:creationId xmlns:a16="http://schemas.microsoft.com/office/drawing/2014/main" id="{5049592B-9047-4119-A71A-9B2C7335368D}"/>
                </a:ext>
              </a:extLst>
            </p:cNvPr>
            <p:cNvSpPr>
              <a:spLocks/>
            </p:cNvSpPr>
            <p:nvPr/>
          </p:nvSpPr>
          <p:spPr bwMode="gray">
            <a:xfrm>
              <a:off x="14769084" y="5842436"/>
              <a:ext cx="468000" cy="468000"/>
            </a:xfrm>
            <a:prstGeom prst="ellipse">
              <a:avLst/>
            </a:prstGeom>
            <a:solidFill>
              <a:schemeClr val="tx1">
                <a:lumMod val="50000"/>
                <a:lumOff val="50000"/>
              </a:schemeClr>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sp>
          <p:nvSpPr>
            <p:cNvPr id="16" name="TextBox 58">
              <a:extLst>
                <a:ext uri="{FF2B5EF4-FFF2-40B4-BE49-F238E27FC236}">
                  <a16:creationId xmlns:a16="http://schemas.microsoft.com/office/drawing/2014/main" id="{52F646F3-01D9-4D5C-BE35-D666999033B6}"/>
                </a:ext>
              </a:extLst>
            </p:cNvPr>
            <p:cNvSpPr txBox="1"/>
            <p:nvPr/>
          </p:nvSpPr>
          <p:spPr bwMode="gray">
            <a:xfrm rot="5400000">
              <a:off x="14864534" y="6130790"/>
              <a:ext cx="277103" cy="629782"/>
            </a:xfrm>
            <a:prstGeom prst="rect">
              <a:avLst/>
            </a:prstGeom>
            <a:noFill/>
          </p:spPr>
          <p:txBody>
            <a:bodyPr vert="vert270" wrap="none" lIns="0" tIns="0" rIns="0" bIns="0" rtlCol="0" anchor="ctr" anchorCtr="0">
              <a:spAutoFit/>
            </a:bodyPr>
            <a:lstStyle/>
            <a:p>
              <a:pPr algn="r" defTabSz="914348" fontAlgn="base">
                <a:spcBef>
                  <a:spcPts val="600"/>
                </a:spcBef>
                <a:spcAft>
                  <a:spcPct val="0"/>
                </a:spcAft>
                <a:buSzPct val="100000"/>
              </a:pPr>
              <a:r>
                <a:rPr lang="en-US" altLang="ja-JP" sz="1155" b="1">
                  <a:solidFill>
                    <a:schemeClr val="tx1">
                      <a:lumMod val="50000"/>
                      <a:lumOff val="50000"/>
                    </a:schemeClr>
                  </a:solidFill>
                  <a:latin typeface="+mn-ea"/>
                  <a:cs typeface="Arial" charset="0"/>
                  <a:sym typeface="+mn-lt"/>
                </a:rPr>
                <a:t>2025</a:t>
              </a:r>
              <a:endParaRPr lang="ja-JP" altLang="en-US" sz="673">
                <a:solidFill>
                  <a:schemeClr val="tx1">
                    <a:lumMod val="50000"/>
                    <a:lumOff val="50000"/>
                  </a:schemeClr>
                </a:solidFill>
                <a:latin typeface="+mn-ea"/>
                <a:cs typeface="Arial" charset="0"/>
                <a:sym typeface="+mn-lt"/>
              </a:endParaRPr>
            </a:p>
          </p:txBody>
        </p:sp>
      </p:grpSp>
      <p:sp>
        <p:nvSpPr>
          <p:cNvPr id="17" name="TextBox 44">
            <a:extLst>
              <a:ext uri="{FF2B5EF4-FFF2-40B4-BE49-F238E27FC236}">
                <a16:creationId xmlns:a16="http://schemas.microsoft.com/office/drawing/2014/main" id="{2633DBB8-DBDD-4013-9E52-3E5221863690}"/>
              </a:ext>
            </a:extLst>
          </p:cNvPr>
          <p:cNvSpPr txBox="1"/>
          <p:nvPr/>
        </p:nvSpPr>
        <p:spPr bwMode="gray">
          <a:xfrm>
            <a:off x="3908580" y="1639885"/>
            <a:ext cx="1212059" cy="1393523"/>
          </a:xfrm>
          <a:prstGeom prst="rect">
            <a:avLst/>
          </a:prstGeom>
          <a:noFill/>
        </p:spPr>
        <p:txBody>
          <a:bodyPr wrap="square" lIns="0" tIns="0" rIns="0" bIns="0" rtlCol="0" anchor="t" anchorCtr="0">
            <a:spAutoFit/>
          </a:bodyPr>
          <a:lstStyle/>
          <a:p>
            <a:pPr defTabSz="914348" fontAlgn="base">
              <a:spcAft>
                <a:spcPct val="0"/>
              </a:spcAft>
              <a:buSzPct val="100000"/>
            </a:pPr>
            <a:r>
              <a:rPr lang="en-US" altLang="ja-JP" sz="1283" b="1" dirty="0">
                <a:latin typeface="+mn-ea"/>
                <a:cs typeface="Arial" charset="0"/>
                <a:sym typeface="+mn-lt"/>
              </a:rPr>
              <a:t>12</a:t>
            </a:r>
            <a:r>
              <a:rPr lang="ja-JP" altLang="en-US" sz="1283" b="1" dirty="0">
                <a:latin typeface="+mn-ea"/>
                <a:cs typeface="Arial" charset="0"/>
                <a:sym typeface="+mn-lt"/>
              </a:rPr>
              <a:t>月</a:t>
            </a:r>
            <a:endParaRPr lang="en-US" altLang="ja-JP" sz="1283" b="1" dirty="0">
              <a:latin typeface="+mn-ea"/>
              <a:cs typeface="Arial" charset="0"/>
              <a:sym typeface="+mn-lt"/>
            </a:endParaRPr>
          </a:p>
          <a:p>
            <a:pPr defTabSz="914348" fontAlgn="base">
              <a:spcAft>
                <a:spcPct val="0"/>
              </a:spcAft>
              <a:buSzPct val="100000"/>
            </a:pPr>
            <a:r>
              <a:rPr lang="ja-JP" altLang="en-US" sz="1155" b="1" dirty="0">
                <a:latin typeface="+mn-ea"/>
                <a:cs typeface="Arial" charset="0"/>
                <a:sym typeface="+mn-lt"/>
              </a:rPr>
              <a:t>共同利用を</a:t>
            </a:r>
            <a:endParaRPr lang="en-US" altLang="ja-JP" sz="1155" b="1" dirty="0">
              <a:latin typeface="+mn-ea"/>
              <a:cs typeface="Arial" charset="0"/>
              <a:sym typeface="+mn-lt"/>
            </a:endParaRPr>
          </a:p>
          <a:p>
            <a:pPr defTabSz="914348" fontAlgn="base">
              <a:spcAft>
                <a:spcPts val="385"/>
              </a:spcAft>
              <a:buSzPct val="100000"/>
            </a:pPr>
            <a:r>
              <a:rPr lang="ja-JP" altLang="en-US" sz="1155" b="1" dirty="0">
                <a:latin typeface="+mn-ea"/>
                <a:cs typeface="Arial" charset="0"/>
                <a:sym typeface="+mn-lt"/>
              </a:rPr>
              <a:t>推進する方針</a:t>
            </a:r>
            <a:endParaRPr lang="en-US" altLang="ja-JP" sz="1155" b="1" dirty="0">
              <a:latin typeface="+mn-ea"/>
              <a:cs typeface="Arial" charset="0"/>
              <a:sym typeface="+mn-lt"/>
            </a:endParaRPr>
          </a:p>
          <a:p>
            <a:pPr defTabSz="914348" fontAlgn="base">
              <a:spcAft>
                <a:spcPct val="0"/>
              </a:spcAft>
              <a:buSzPct val="100000"/>
            </a:pPr>
            <a:r>
              <a:rPr lang="ja-JP" altLang="en-US" sz="1026" dirty="0">
                <a:latin typeface="+mn-ea"/>
                <a:cs typeface="Arial" charset="0"/>
                <a:sym typeface="+mn-lt"/>
              </a:rPr>
              <a:t>デジタル田園都市国家構想交付金の案内において「データ連携基盤の共同利用の基本的な考え方」が示された</a:t>
            </a:r>
            <a:endParaRPr lang="en-US" altLang="ja-JP" sz="1026" dirty="0">
              <a:latin typeface="+mn-ea"/>
              <a:cs typeface="Arial" charset="0"/>
              <a:sym typeface="+mn-lt"/>
            </a:endParaRPr>
          </a:p>
        </p:txBody>
      </p:sp>
      <p:sp>
        <p:nvSpPr>
          <p:cNvPr id="19" name="Oval 9">
            <a:extLst>
              <a:ext uri="{FF2B5EF4-FFF2-40B4-BE49-F238E27FC236}">
                <a16:creationId xmlns:a16="http://schemas.microsoft.com/office/drawing/2014/main" id="{29406EA3-9C39-4EF2-8409-DCC7CB27908A}"/>
              </a:ext>
            </a:extLst>
          </p:cNvPr>
          <p:cNvSpPr>
            <a:spLocks noChangeAspect="1"/>
          </p:cNvSpPr>
          <p:nvPr/>
        </p:nvSpPr>
        <p:spPr bwMode="gray">
          <a:xfrm>
            <a:off x="5258263" y="3560613"/>
            <a:ext cx="178281" cy="179995"/>
          </a:xfrm>
          <a:prstGeom prst="ellipse">
            <a:avLst/>
          </a:prstGeom>
          <a:solidFill>
            <a:schemeClr val="accent3"/>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20" name="Straight Connector 11">
            <a:extLst>
              <a:ext uri="{FF2B5EF4-FFF2-40B4-BE49-F238E27FC236}">
                <a16:creationId xmlns:a16="http://schemas.microsoft.com/office/drawing/2014/main" id="{72FEA9BD-C182-4B4F-A31D-779D382C87DA}"/>
              </a:ext>
            </a:extLst>
          </p:cNvPr>
          <p:cNvCxnSpPr>
            <a:cxnSpLocks/>
          </p:cNvCxnSpPr>
          <p:nvPr/>
        </p:nvCxnSpPr>
        <p:spPr bwMode="gray">
          <a:xfrm flipV="1">
            <a:off x="5347403" y="1639884"/>
            <a:ext cx="475" cy="1944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Box 44">
            <a:extLst>
              <a:ext uri="{FF2B5EF4-FFF2-40B4-BE49-F238E27FC236}">
                <a16:creationId xmlns:a16="http://schemas.microsoft.com/office/drawing/2014/main" id="{DBFB3393-BFB4-4458-BA3B-92525C5DA84B}"/>
              </a:ext>
            </a:extLst>
          </p:cNvPr>
          <p:cNvSpPr txBox="1"/>
          <p:nvPr/>
        </p:nvSpPr>
        <p:spPr bwMode="gray">
          <a:xfrm>
            <a:off x="5391974" y="1640256"/>
            <a:ext cx="1740349" cy="1235659"/>
          </a:xfrm>
          <a:prstGeom prst="rect">
            <a:avLst/>
          </a:prstGeom>
          <a:noFill/>
        </p:spPr>
        <p:txBody>
          <a:bodyPr wrap="square" lIns="0" tIns="0" rIns="0" bIns="0" rtlCol="0" anchor="t" anchorCtr="0">
            <a:spAutoFit/>
          </a:bodyPr>
          <a:lstStyle/>
          <a:p>
            <a:pPr defTabSz="914348" fontAlgn="base">
              <a:spcAft>
                <a:spcPct val="0"/>
              </a:spcAft>
              <a:buSzPct val="100000"/>
            </a:pPr>
            <a:r>
              <a:rPr lang="en-US" altLang="ja-JP" sz="1283" b="1" dirty="0">
                <a:latin typeface="+mn-ea"/>
                <a:cs typeface="Arial" charset="0"/>
                <a:sym typeface="+mn-lt"/>
              </a:rPr>
              <a:t>5</a:t>
            </a:r>
            <a:r>
              <a:rPr lang="ja-JP" altLang="en-US" sz="1283" b="1" dirty="0">
                <a:latin typeface="+mn-ea"/>
                <a:cs typeface="Arial" charset="0"/>
                <a:sym typeface="+mn-lt"/>
              </a:rPr>
              <a:t>月</a:t>
            </a:r>
          </a:p>
          <a:p>
            <a:pPr defTabSz="914348" fontAlgn="base">
              <a:spcAft>
                <a:spcPts val="385"/>
              </a:spcAft>
              <a:buSzPct val="100000"/>
            </a:pPr>
            <a:r>
              <a:rPr lang="ja-JP" altLang="en-US" sz="1155" b="1" dirty="0">
                <a:latin typeface="+mn-ea"/>
                <a:cs typeface="Arial" charset="0"/>
                <a:sym typeface="+mn-lt"/>
              </a:rPr>
              <a:t>共同利用のビジョン策定に　関する事務連絡</a:t>
            </a:r>
            <a:endParaRPr lang="en-US" altLang="ja-JP" sz="1155" b="1" dirty="0">
              <a:latin typeface="+mn-ea"/>
              <a:cs typeface="Arial" charset="0"/>
              <a:sym typeface="+mn-lt"/>
            </a:endParaRPr>
          </a:p>
          <a:p>
            <a:pPr defTabSz="914348" fontAlgn="base">
              <a:spcAft>
                <a:spcPct val="0"/>
              </a:spcAft>
              <a:buSzPct val="100000"/>
            </a:pPr>
            <a:r>
              <a:rPr lang="ja-JP" altLang="en-US" sz="1026" dirty="0">
                <a:latin typeface="+mn-ea"/>
                <a:cs typeface="Arial" charset="0"/>
                <a:sym typeface="+mn-lt"/>
              </a:rPr>
              <a:t>都道府県に対し、データ連携基盤の現状把握と、データ連携基盤の共同利用に関するビジョン策定を依頼</a:t>
            </a:r>
          </a:p>
        </p:txBody>
      </p:sp>
      <p:sp>
        <p:nvSpPr>
          <p:cNvPr id="22" name="Oval 48">
            <a:extLst>
              <a:ext uri="{FF2B5EF4-FFF2-40B4-BE49-F238E27FC236}">
                <a16:creationId xmlns:a16="http://schemas.microsoft.com/office/drawing/2014/main" id="{65B70F59-1A9A-4B57-8AC0-7FCAEC28EF19}"/>
              </a:ext>
            </a:extLst>
          </p:cNvPr>
          <p:cNvSpPr>
            <a:spLocks noChangeAspect="1"/>
          </p:cNvSpPr>
          <p:nvPr/>
        </p:nvSpPr>
        <p:spPr bwMode="gray">
          <a:xfrm>
            <a:off x="5856395" y="3560612"/>
            <a:ext cx="178281" cy="179995"/>
          </a:xfrm>
          <a:prstGeom prst="ellipse">
            <a:avLst/>
          </a:prstGeom>
          <a:solidFill>
            <a:srgbClr val="4472C4"/>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23" name="Straight Connector 49">
            <a:extLst>
              <a:ext uri="{FF2B5EF4-FFF2-40B4-BE49-F238E27FC236}">
                <a16:creationId xmlns:a16="http://schemas.microsoft.com/office/drawing/2014/main" id="{CEB8FDF8-4776-4544-BC16-68E682E8A415}"/>
              </a:ext>
            </a:extLst>
          </p:cNvPr>
          <p:cNvCxnSpPr>
            <a:cxnSpLocks/>
          </p:cNvCxnSpPr>
          <p:nvPr/>
        </p:nvCxnSpPr>
        <p:spPr bwMode="gray">
          <a:xfrm flipV="1">
            <a:off x="5945538" y="3728388"/>
            <a:ext cx="1" cy="280800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24" name="TextBox 44">
            <a:extLst>
              <a:ext uri="{FF2B5EF4-FFF2-40B4-BE49-F238E27FC236}">
                <a16:creationId xmlns:a16="http://schemas.microsoft.com/office/drawing/2014/main" id="{CA1F230B-935B-4785-A4E1-DA41C6769A7C}"/>
              </a:ext>
            </a:extLst>
          </p:cNvPr>
          <p:cNvSpPr txBox="1"/>
          <p:nvPr/>
        </p:nvSpPr>
        <p:spPr bwMode="gray">
          <a:xfrm>
            <a:off x="5990474" y="5292484"/>
            <a:ext cx="1888826" cy="1077796"/>
          </a:xfrm>
          <a:prstGeom prst="rect">
            <a:avLst/>
          </a:prstGeom>
          <a:noFill/>
        </p:spPr>
        <p:txBody>
          <a:bodyPr wrap="square" lIns="0" tIns="0" rIns="0" bIns="0" rtlCol="0" anchor="t" anchorCtr="0">
            <a:spAutoFit/>
          </a:bodyPr>
          <a:lstStyle/>
          <a:p>
            <a:pPr defTabSz="914348" fontAlgn="base">
              <a:spcAft>
                <a:spcPct val="0"/>
              </a:spcAft>
              <a:buSzPct val="100000"/>
            </a:pPr>
            <a:r>
              <a:rPr lang="en-US" altLang="ja-JP" sz="1283" b="1" dirty="0">
                <a:latin typeface="+mn-ea"/>
                <a:cs typeface="Arial" charset="0"/>
                <a:sym typeface="+mn-lt"/>
              </a:rPr>
              <a:t>6</a:t>
            </a:r>
            <a:r>
              <a:rPr lang="ja-JP" altLang="en-US" sz="1283" b="1" dirty="0">
                <a:latin typeface="+mn-ea"/>
                <a:cs typeface="Arial" charset="0"/>
                <a:sym typeface="+mn-lt"/>
              </a:rPr>
              <a:t>月</a:t>
            </a:r>
            <a:endParaRPr lang="en-US" altLang="ja-JP" sz="1283" b="1" dirty="0">
              <a:latin typeface="+mn-ea"/>
              <a:cs typeface="Arial" charset="0"/>
              <a:sym typeface="+mn-lt"/>
            </a:endParaRPr>
          </a:p>
          <a:p>
            <a:pPr defTabSz="914348" fontAlgn="base">
              <a:spcAft>
                <a:spcPts val="385"/>
              </a:spcAft>
              <a:buSzPct val="100000"/>
            </a:pPr>
            <a:r>
              <a:rPr lang="ja-JP" altLang="en-US" sz="1155" b="1" dirty="0">
                <a:latin typeface="+mn-ea"/>
                <a:cs typeface="Arial" charset="0"/>
                <a:sym typeface="+mn-lt"/>
              </a:rPr>
              <a:t>第</a:t>
            </a:r>
            <a:r>
              <a:rPr lang="en-US" altLang="ja-JP" sz="1155" b="1" dirty="0">
                <a:latin typeface="+mn-ea"/>
                <a:cs typeface="Arial" charset="0"/>
                <a:sym typeface="+mn-lt"/>
              </a:rPr>
              <a:t>1</a:t>
            </a:r>
            <a:r>
              <a:rPr lang="ja-JP" altLang="en-US" sz="1155" b="1" dirty="0">
                <a:latin typeface="+mn-ea"/>
                <a:cs typeface="Arial" charset="0"/>
                <a:sym typeface="+mn-lt"/>
              </a:rPr>
              <a:t>回自治体データ連携基盤共用化研究会</a:t>
            </a:r>
          </a:p>
          <a:p>
            <a:pPr defTabSz="914348" fontAlgn="base">
              <a:spcAft>
                <a:spcPct val="0"/>
              </a:spcAft>
              <a:buSzPct val="100000"/>
            </a:pPr>
            <a:r>
              <a:rPr lang="ja-JP" altLang="en-US" sz="1026" u="sng" dirty="0">
                <a:latin typeface="+mn-ea"/>
                <a:cs typeface="Arial" charset="0"/>
                <a:sym typeface="+mn-lt"/>
              </a:rPr>
              <a:t>都道府県間共同利用</a:t>
            </a:r>
            <a:r>
              <a:rPr lang="ja-JP" altLang="en-US" sz="1026" dirty="0">
                <a:latin typeface="+mn-ea"/>
                <a:cs typeface="Arial" charset="0"/>
                <a:sym typeface="+mn-lt"/>
              </a:rPr>
              <a:t>の実現に</a:t>
            </a:r>
            <a:br>
              <a:rPr lang="en-US" altLang="ja-JP" sz="1026" dirty="0">
                <a:latin typeface="+mn-ea"/>
                <a:cs typeface="Arial" charset="0"/>
                <a:sym typeface="+mn-lt"/>
              </a:rPr>
            </a:br>
            <a:r>
              <a:rPr lang="ja-JP" altLang="en-US" sz="1026" dirty="0">
                <a:latin typeface="+mn-ea"/>
                <a:cs typeface="Arial" charset="0"/>
                <a:sym typeface="+mn-lt"/>
              </a:rPr>
              <a:t>向けた意見交換を実施</a:t>
            </a:r>
            <a:endParaRPr lang="en-US" altLang="ja-JP" sz="1026" dirty="0">
              <a:latin typeface="+mn-ea"/>
              <a:cs typeface="Arial" charset="0"/>
              <a:sym typeface="+mn-lt"/>
            </a:endParaRPr>
          </a:p>
          <a:p>
            <a:pPr defTabSz="914348" fontAlgn="base">
              <a:spcAft>
                <a:spcPct val="0"/>
              </a:spcAft>
              <a:buSzPct val="100000"/>
            </a:pPr>
            <a:r>
              <a:rPr lang="ja-JP" altLang="en-US" sz="1026" dirty="0">
                <a:latin typeface="+mn-ea"/>
                <a:cs typeface="Arial" charset="0"/>
                <a:sym typeface="+mn-lt"/>
              </a:rPr>
              <a:t>（年度末まで</a:t>
            </a:r>
            <a:r>
              <a:rPr lang="en-US" altLang="ja-JP" sz="1026" dirty="0">
                <a:latin typeface="+mn-ea"/>
                <a:cs typeface="Arial" charset="0"/>
                <a:sym typeface="+mn-lt"/>
              </a:rPr>
              <a:t>8</a:t>
            </a:r>
            <a:r>
              <a:rPr lang="ja-JP" altLang="en-US" sz="1026" dirty="0">
                <a:latin typeface="+mn-ea"/>
                <a:cs typeface="Arial" charset="0"/>
                <a:sym typeface="+mn-lt"/>
              </a:rPr>
              <a:t>回開催）</a:t>
            </a:r>
            <a:endParaRPr lang="en-US" altLang="ja-JP" sz="1026" dirty="0">
              <a:latin typeface="+mn-ea"/>
              <a:cs typeface="Arial" charset="0"/>
              <a:sym typeface="+mn-lt"/>
            </a:endParaRPr>
          </a:p>
        </p:txBody>
      </p:sp>
      <p:sp>
        <p:nvSpPr>
          <p:cNvPr id="25" name="Oval 42">
            <a:extLst>
              <a:ext uri="{FF2B5EF4-FFF2-40B4-BE49-F238E27FC236}">
                <a16:creationId xmlns:a16="http://schemas.microsoft.com/office/drawing/2014/main" id="{C06118CD-514A-4A5A-9C2D-3EDE02823F2D}"/>
              </a:ext>
            </a:extLst>
          </p:cNvPr>
          <p:cNvSpPr>
            <a:spLocks noChangeAspect="1"/>
          </p:cNvSpPr>
          <p:nvPr/>
        </p:nvSpPr>
        <p:spPr bwMode="gray">
          <a:xfrm>
            <a:off x="1964133" y="3560612"/>
            <a:ext cx="178281" cy="179995"/>
          </a:xfrm>
          <a:prstGeom prst="ellipse">
            <a:avLst/>
          </a:prstGeom>
          <a:solidFill>
            <a:srgbClr val="4472C4"/>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26" name="Straight Connector 54">
            <a:extLst>
              <a:ext uri="{FF2B5EF4-FFF2-40B4-BE49-F238E27FC236}">
                <a16:creationId xmlns:a16="http://schemas.microsoft.com/office/drawing/2014/main" id="{57FDF963-C885-4E93-9209-33AA553811FB}"/>
              </a:ext>
            </a:extLst>
          </p:cNvPr>
          <p:cNvCxnSpPr>
            <a:cxnSpLocks/>
            <a:endCxn id="25" idx="4"/>
          </p:cNvCxnSpPr>
          <p:nvPr/>
        </p:nvCxnSpPr>
        <p:spPr bwMode="gray">
          <a:xfrm flipH="1" flipV="1">
            <a:off x="2053274" y="3740607"/>
            <a:ext cx="1" cy="1440898"/>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27" name="TextBox 44">
            <a:extLst>
              <a:ext uri="{FF2B5EF4-FFF2-40B4-BE49-F238E27FC236}">
                <a16:creationId xmlns:a16="http://schemas.microsoft.com/office/drawing/2014/main" id="{6E599A56-EEDE-4BA9-90D7-183699CFD353}"/>
              </a:ext>
            </a:extLst>
          </p:cNvPr>
          <p:cNvSpPr txBox="1"/>
          <p:nvPr/>
        </p:nvSpPr>
        <p:spPr bwMode="gray">
          <a:xfrm>
            <a:off x="2098220" y="3778267"/>
            <a:ext cx="1426246" cy="1077796"/>
          </a:xfrm>
          <a:prstGeom prst="rect">
            <a:avLst/>
          </a:prstGeom>
          <a:noFill/>
        </p:spPr>
        <p:txBody>
          <a:bodyPr wrap="square" lIns="0" tIns="0" rIns="0" bIns="0" rtlCol="0" anchor="ctr" anchorCtr="0">
            <a:spAutoFit/>
          </a:bodyPr>
          <a:lstStyle/>
          <a:p>
            <a:pPr defTabSz="914348" fontAlgn="base">
              <a:spcAft>
                <a:spcPct val="0"/>
              </a:spcAft>
              <a:buSzPct val="100000"/>
              <a:defRPr/>
            </a:pPr>
            <a:r>
              <a:rPr lang="en-US" altLang="ja-JP" sz="1283" b="1" dirty="0">
                <a:solidFill>
                  <a:srgbClr val="000000"/>
                </a:solidFill>
                <a:latin typeface="+mn-ea"/>
                <a:cs typeface="Arial" charset="0"/>
                <a:sym typeface="+mn-lt"/>
              </a:rPr>
              <a:t>4</a:t>
            </a:r>
            <a:r>
              <a:rPr kumimoji="0" lang="ja-JP" altLang="en-US" sz="1283" b="1" dirty="0">
                <a:solidFill>
                  <a:srgbClr val="000000"/>
                </a:solidFill>
                <a:latin typeface="+mn-ea"/>
                <a:cs typeface="Arial" charset="0"/>
                <a:sym typeface="+mn-lt"/>
              </a:rPr>
              <a:t>月</a:t>
            </a:r>
            <a:endParaRPr kumimoji="0" lang="en-US" altLang="ja-JP" sz="1283" b="1" dirty="0">
              <a:solidFill>
                <a:srgbClr val="000000"/>
              </a:solidFill>
              <a:latin typeface="+mn-ea"/>
              <a:cs typeface="Arial" charset="0"/>
              <a:sym typeface="+mn-lt"/>
            </a:endParaRPr>
          </a:p>
          <a:p>
            <a:pPr defTabSz="914348" fontAlgn="base">
              <a:spcAft>
                <a:spcPts val="200"/>
              </a:spcAft>
              <a:buSzPct val="100000"/>
              <a:defRPr/>
            </a:pPr>
            <a:r>
              <a:rPr kumimoji="0" lang="ja-JP" altLang="en-US" sz="1155" b="1" dirty="0">
                <a:latin typeface="+mn-ea"/>
                <a:cs typeface="Arial" charset="0"/>
                <a:sym typeface="+mn-lt"/>
              </a:rPr>
              <a:t>大阪広域データ連携</a:t>
            </a:r>
            <a:endParaRPr kumimoji="0" lang="en-US" altLang="ja-JP" sz="1155" b="1" dirty="0">
              <a:latin typeface="+mn-ea"/>
              <a:cs typeface="Arial" charset="0"/>
              <a:sym typeface="+mn-lt"/>
            </a:endParaRPr>
          </a:p>
          <a:p>
            <a:pPr defTabSz="914348" fontAlgn="base">
              <a:spcAft>
                <a:spcPts val="200"/>
              </a:spcAft>
              <a:buSzPct val="100000"/>
              <a:defRPr/>
            </a:pPr>
            <a:r>
              <a:rPr kumimoji="0" lang="ja-JP" altLang="en-US" sz="1155" b="1" dirty="0">
                <a:latin typeface="+mn-ea"/>
                <a:cs typeface="Arial" charset="0"/>
                <a:sym typeface="+mn-lt"/>
              </a:rPr>
              <a:t>基盤</a:t>
            </a:r>
            <a:r>
              <a:rPr kumimoji="0" lang="ja-JP" altLang="en-US" sz="1155" b="1" dirty="0">
                <a:solidFill>
                  <a:srgbClr val="000000"/>
                </a:solidFill>
                <a:latin typeface="+mn-ea"/>
                <a:cs typeface="Arial" charset="0"/>
                <a:sym typeface="+mn-lt"/>
              </a:rPr>
              <a:t>（</a:t>
            </a:r>
            <a:r>
              <a:rPr kumimoji="0" lang="en-US" altLang="ja-JP" sz="1155" b="1" dirty="0">
                <a:solidFill>
                  <a:srgbClr val="000000"/>
                </a:solidFill>
                <a:latin typeface="+mn-ea"/>
                <a:cs typeface="Arial" charset="0"/>
                <a:sym typeface="+mn-lt"/>
              </a:rPr>
              <a:t>ORDEN)</a:t>
            </a:r>
            <a:r>
              <a:rPr kumimoji="0" lang="ja-JP" altLang="en-US" sz="1155" b="1" dirty="0">
                <a:solidFill>
                  <a:srgbClr val="000000"/>
                </a:solidFill>
                <a:latin typeface="+mn-ea"/>
                <a:cs typeface="Arial" charset="0"/>
                <a:sym typeface="+mn-lt"/>
              </a:rPr>
              <a:t>構築</a:t>
            </a:r>
            <a:endParaRPr kumimoji="0" lang="en-US" altLang="ja-JP" sz="1155" b="1" dirty="0">
              <a:solidFill>
                <a:srgbClr val="000000"/>
              </a:solidFill>
              <a:latin typeface="+mn-ea"/>
              <a:cs typeface="Arial" charset="0"/>
              <a:sym typeface="+mn-lt"/>
            </a:endParaRPr>
          </a:p>
          <a:p>
            <a:pPr defTabSz="914348" fontAlgn="base">
              <a:spcAft>
                <a:spcPct val="0"/>
              </a:spcAft>
              <a:buSzPct val="100000"/>
              <a:defRPr/>
            </a:pPr>
            <a:r>
              <a:rPr lang="ja-JP" altLang="en-US" sz="1026" dirty="0">
                <a:solidFill>
                  <a:srgbClr val="000000"/>
                </a:solidFill>
                <a:latin typeface="+mn-ea"/>
                <a:cs typeface="Arial" charset="0"/>
                <a:sym typeface="+mn-lt"/>
              </a:rPr>
              <a:t>先端的サービスの実装や多様なデータの流通を促進する仕組みとして構築</a:t>
            </a:r>
            <a:endParaRPr kumimoji="0" lang="ja-JP" altLang="en-US" sz="1026" dirty="0">
              <a:solidFill>
                <a:srgbClr val="000000"/>
              </a:solidFill>
              <a:latin typeface="+mn-ea"/>
              <a:cs typeface="Arial" charset="0"/>
              <a:sym typeface="+mn-lt"/>
            </a:endParaRPr>
          </a:p>
        </p:txBody>
      </p:sp>
      <p:sp>
        <p:nvSpPr>
          <p:cNvPr id="28" name="TextBox 44">
            <a:extLst>
              <a:ext uri="{FF2B5EF4-FFF2-40B4-BE49-F238E27FC236}">
                <a16:creationId xmlns:a16="http://schemas.microsoft.com/office/drawing/2014/main" id="{E8EF70D9-AA33-4FA6-A334-D21D08F85E69}"/>
              </a:ext>
            </a:extLst>
          </p:cNvPr>
          <p:cNvSpPr txBox="1"/>
          <p:nvPr/>
        </p:nvSpPr>
        <p:spPr bwMode="gray">
          <a:xfrm>
            <a:off x="9833895" y="3779208"/>
            <a:ext cx="1695858" cy="1091646"/>
          </a:xfrm>
          <a:prstGeom prst="rect">
            <a:avLst/>
          </a:prstGeom>
          <a:noFill/>
        </p:spPr>
        <p:txBody>
          <a:bodyPr wrap="square" lIns="0" tIns="0" rIns="0" bIns="0" rtlCol="0" anchor="t" anchorCtr="0">
            <a:spAutoFit/>
          </a:bodyPr>
          <a:lstStyle/>
          <a:p>
            <a:pPr defTabSz="914348" fontAlgn="base">
              <a:spcAft>
                <a:spcPct val="0"/>
              </a:spcAft>
              <a:buSzPct val="100000"/>
            </a:pPr>
            <a:r>
              <a:rPr lang="en-US" altLang="ja-JP" sz="1283" b="1" dirty="0">
                <a:latin typeface="+mn-ea"/>
                <a:cs typeface="Arial" charset="0"/>
                <a:sym typeface="+mn-lt"/>
              </a:rPr>
              <a:t>3</a:t>
            </a:r>
            <a:r>
              <a:rPr lang="ja-JP" altLang="en-US" sz="1283" b="1" dirty="0">
                <a:latin typeface="+mn-ea"/>
                <a:cs typeface="Arial" charset="0"/>
                <a:sym typeface="+mn-lt"/>
              </a:rPr>
              <a:t>月</a:t>
            </a:r>
            <a:endParaRPr lang="en-US" altLang="ja-JP" sz="1283" b="1" dirty="0">
              <a:latin typeface="+mn-ea"/>
              <a:cs typeface="Arial" charset="0"/>
              <a:sym typeface="+mn-lt"/>
            </a:endParaRPr>
          </a:p>
          <a:p>
            <a:pPr marL="0" marR="0" lvl="0" indent="0" algn="l" defTabSz="914348" rtl="0" eaLnBrk="1" fontAlgn="base" latinLnBrk="0" hangingPunct="1">
              <a:lnSpc>
                <a:spcPct val="100000"/>
              </a:lnSpc>
              <a:spcBef>
                <a:spcPts val="0"/>
              </a:spcBef>
              <a:spcAft>
                <a:spcPts val="385"/>
              </a:spcAft>
              <a:buClrTx/>
              <a:buSzPct val="100000"/>
              <a:buFontTx/>
              <a:buNone/>
              <a:tabLst/>
              <a:defRPr/>
            </a:pPr>
            <a:r>
              <a:rPr kumimoji="1" lang="ja-JP" altLang="en-US" sz="1155" b="1" i="0" u="none" strike="noStrike" kern="1200" cap="none" spc="0" normalizeH="0" baseline="0" noProof="0" dirty="0">
                <a:ln>
                  <a:noFill/>
                </a:ln>
                <a:effectLst/>
                <a:uLnTx/>
                <a:uFillTx/>
                <a:latin typeface="Meiryo UI"/>
                <a:ea typeface="Meiryo UI"/>
                <a:cs typeface="Arial" charset="0"/>
                <a:sym typeface="+mn-lt"/>
              </a:rPr>
              <a:t>大阪府</a:t>
            </a:r>
            <a:r>
              <a:rPr kumimoji="1" lang="ja-JP" altLang="en-US" sz="1200" b="1" i="0" u="none" strike="noStrike" kern="1200" cap="none" spc="0" normalizeH="0" baseline="0" noProof="0" dirty="0">
                <a:ln>
                  <a:noFill/>
                </a:ln>
                <a:effectLst/>
                <a:uLnTx/>
                <a:uFillTx/>
                <a:latin typeface="Meiryo UI"/>
                <a:ea typeface="Meiryo UI"/>
                <a:cs typeface="+mn-cs"/>
              </a:rPr>
              <a:t>におけるデータ連携基盤</a:t>
            </a:r>
            <a:r>
              <a:rPr kumimoji="1" lang="ja-JP" altLang="en-US" sz="1155" b="1" i="0" u="none" strike="noStrike" kern="1200" cap="none" spc="0" normalizeH="0" baseline="0" noProof="0" dirty="0">
                <a:ln>
                  <a:noFill/>
                </a:ln>
                <a:effectLst/>
                <a:uLnTx/>
                <a:uFillTx/>
                <a:latin typeface="Meiryo UI"/>
                <a:ea typeface="Meiryo UI"/>
                <a:cs typeface="Arial" charset="0"/>
                <a:sym typeface="+mn-lt"/>
              </a:rPr>
              <a:t>共同利用ビジョン策定</a:t>
            </a:r>
            <a:endParaRPr kumimoji="1" lang="en-US" altLang="ja-JP" sz="1026" b="1" i="0" u="none" strike="noStrike" kern="1200" cap="none" spc="0" normalizeH="0" baseline="0" noProof="0" dirty="0">
              <a:ln>
                <a:noFill/>
              </a:ln>
              <a:effectLst/>
              <a:uLnTx/>
              <a:uFillTx/>
              <a:latin typeface="Meiryo UI"/>
              <a:ea typeface="Meiryo UI"/>
              <a:cs typeface="Arial" charset="0"/>
              <a:sym typeface="+mn-lt"/>
            </a:endParaRPr>
          </a:p>
          <a:p>
            <a:pPr marL="0" marR="0" lvl="0" indent="0" algn="l" defTabSz="914348" rtl="0" eaLnBrk="1" fontAlgn="base" latinLnBrk="0" hangingPunct="1">
              <a:lnSpc>
                <a:spcPct val="100000"/>
              </a:lnSpc>
              <a:spcBef>
                <a:spcPts val="0"/>
              </a:spcBef>
              <a:spcAft>
                <a:spcPct val="0"/>
              </a:spcAft>
              <a:buClrTx/>
              <a:buSzPct val="100000"/>
              <a:buFontTx/>
              <a:buNone/>
              <a:tabLst/>
              <a:defRPr/>
            </a:pPr>
            <a:r>
              <a:rPr kumimoji="1" lang="ja-JP" altLang="en-US" sz="1026" b="0" i="0" u="none" strike="noStrike" kern="1200" cap="none" spc="0" normalizeH="0" baseline="0" noProof="0" dirty="0">
                <a:ln>
                  <a:noFill/>
                </a:ln>
                <a:effectLst/>
                <a:uLnTx/>
                <a:uFillTx/>
                <a:latin typeface="Meiryo UI"/>
                <a:ea typeface="Meiryo UI"/>
                <a:cs typeface="Arial" charset="0"/>
                <a:sym typeface="+mn-lt"/>
              </a:rPr>
              <a:t>府内（市町村）と府外（都道府県間）の共同利用を２本の柱とするビジョン策定</a:t>
            </a:r>
          </a:p>
        </p:txBody>
      </p:sp>
      <p:sp>
        <p:nvSpPr>
          <p:cNvPr id="29" name="テキスト ボックス 28">
            <a:extLst>
              <a:ext uri="{FF2B5EF4-FFF2-40B4-BE49-F238E27FC236}">
                <a16:creationId xmlns:a16="http://schemas.microsoft.com/office/drawing/2014/main" id="{B09A2D1F-D475-4485-901D-87954E7E42F6}"/>
              </a:ext>
            </a:extLst>
          </p:cNvPr>
          <p:cNvSpPr txBox="1"/>
          <p:nvPr/>
        </p:nvSpPr>
        <p:spPr>
          <a:xfrm>
            <a:off x="1272450" y="690486"/>
            <a:ext cx="9426972" cy="553998"/>
          </a:xfrm>
          <a:prstGeom prst="rect">
            <a:avLst/>
          </a:prstGeom>
          <a:noFill/>
        </p:spPr>
        <p:txBody>
          <a:bodyPr wrap="square" lIns="0" tIns="0" rIns="0" bIns="0" rtlCol="0">
            <a:spAutoFit/>
          </a:bodyPr>
          <a:lstStyle/>
          <a:p>
            <a:pPr defTabSz="646348" fontAlgn="ctr">
              <a:spcAft>
                <a:spcPts val="257"/>
              </a:spcAft>
              <a:buClr>
                <a:srgbClr val="000000"/>
              </a:buClr>
              <a:defRPr/>
            </a:pPr>
            <a:r>
              <a:rPr lang="ja-JP" altLang="en-US" b="1" spc="64" dirty="0">
                <a:solidFill>
                  <a:srgbClr val="000000"/>
                </a:solidFill>
                <a:latin typeface="Meiryo UI" panose="020B0604030504040204" pitchFamily="50" charset="-128"/>
                <a:ea typeface="Meiryo UI" panose="020B0604030504040204" pitchFamily="50" charset="-128"/>
              </a:rPr>
              <a:t>大阪府では、データ連携基盤にかかる全国の動向と整合を取りながら、一部先駆けて共同利用を推進しており、</a:t>
            </a:r>
            <a:r>
              <a:rPr lang="en-US" altLang="ja-JP" b="1" spc="64" dirty="0">
                <a:solidFill>
                  <a:srgbClr val="000000"/>
                </a:solidFill>
                <a:latin typeface="Meiryo UI" panose="020B0604030504040204" pitchFamily="50" charset="-128"/>
                <a:ea typeface="Meiryo UI" panose="020B0604030504040204" pitchFamily="50" charset="-128"/>
              </a:rPr>
              <a:t>2025</a:t>
            </a:r>
            <a:r>
              <a:rPr lang="ja-JP" altLang="en-US" b="1" spc="64" dirty="0">
                <a:solidFill>
                  <a:srgbClr val="000000"/>
                </a:solidFill>
                <a:latin typeface="Meiryo UI" panose="020B0604030504040204" pitchFamily="50" charset="-128"/>
                <a:ea typeface="Meiryo UI" panose="020B0604030504040204" pitchFamily="50" charset="-128"/>
              </a:rPr>
              <a:t>年度は</a:t>
            </a:r>
            <a:r>
              <a:rPr lang="ja-JP" altLang="en-US" b="1" spc="64" dirty="0">
                <a:latin typeface="Meiryo UI" panose="020B0604030504040204" pitchFamily="50" charset="-128"/>
                <a:ea typeface="Meiryo UI" panose="020B0604030504040204" pitchFamily="50" charset="-128"/>
              </a:rPr>
              <a:t>広域自治体間の</a:t>
            </a:r>
            <a:r>
              <a:rPr lang="ja-JP" altLang="en-US" b="1" spc="64" dirty="0">
                <a:solidFill>
                  <a:srgbClr val="000000"/>
                </a:solidFill>
                <a:latin typeface="Meiryo UI" panose="020B0604030504040204" pitchFamily="50" charset="-128"/>
                <a:ea typeface="Meiryo UI" panose="020B0604030504040204" pitchFamily="50" charset="-128"/>
              </a:rPr>
              <a:t>共同利用実証を全国初の事例として実施する。</a:t>
            </a:r>
            <a:endParaRPr lang="en-US" altLang="ja-JP" b="1" spc="64" dirty="0">
              <a:solidFill>
                <a:srgbClr val="000000"/>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1DF64A3-3F5F-4801-9CA4-7110B2449349}"/>
              </a:ext>
            </a:extLst>
          </p:cNvPr>
          <p:cNvSpPr/>
          <p:nvPr/>
        </p:nvSpPr>
        <p:spPr>
          <a:xfrm>
            <a:off x="275439" y="1648999"/>
            <a:ext cx="225540" cy="190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square" lIns="0" tIns="0" rIns="0" bIns="0" rtlCol="0" anchor="ctr" anchorCtr="1">
            <a:noAutofit/>
          </a:bodyPr>
          <a:lstStyle/>
          <a:p>
            <a:pPr algn="l"/>
            <a:r>
              <a:rPr lang="ja-JP" altLang="en-US" sz="1283" b="1">
                <a:solidFill>
                  <a:srgbClr val="000000"/>
                </a:solidFill>
                <a:latin typeface="+mn-ea"/>
              </a:rPr>
              <a:t>全体の動向</a:t>
            </a:r>
          </a:p>
        </p:txBody>
      </p:sp>
      <p:sp>
        <p:nvSpPr>
          <p:cNvPr id="31" name="正方形/長方形 30">
            <a:extLst>
              <a:ext uri="{FF2B5EF4-FFF2-40B4-BE49-F238E27FC236}">
                <a16:creationId xmlns:a16="http://schemas.microsoft.com/office/drawing/2014/main" id="{258768CA-3031-4FEF-A338-79B4A3016A0E}"/>
              </a:ext>
            </a:extLst>
          </p:cNvPr>
          <p:cNvSpPr/>
          <p:nvPr/>
        </p:nvSpPr>
        <p:spPr>
          <a:xfrm>
            <a:off x="275439" y="3732175"/>
            <a:ext cx="225540" cy="27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square" lIns="0" tIns="0" rIns="0" bIns="0" rtlCol="0" anchor="ctr" anchorCtr="1">
            <a:noAutofit/>
          </a:bodyPr>
          <a:lstStyle/>
          <a:p>
            <a:pPr algn="l"/>
            <a:r>
              <a:rPr lang="ja-JP" altLang="en-US" sz="1283" b="1" dirty="0">
                <a:solidFill>
                  <a:srgbClr val="000000"/>
                </a:solidFill>
                <a:latin typeface="+mn-ea"/>
              </a:rPr>
              <a:t>大阪府の動向</a:t>
            </a:r>
          </a:p>
        </p:txBody>
      </p:sp>
      <p:grpSp>
        <p:nvGrpSpPr>
          <p:cNvPr id="32" name="グループ化 31">
            <a:extLst>
              <a:ext uri="{FF2B5EF4-FFF2-40B4-BE49-F238E27FC236}">
                <a16:creationId xmlns:a16="http://schemas.microsoft.com/office/drawing/2014/main" id="{89AEAA5C-F743-406B-9526-87F1CE81EC92}"/>
              </a:ext>
            </a:extLst>
          </p:cNvPr>
          <p:cNvGrpSpPr/>
          <p:nvPr/>
        </p:nvGrpSpPr>
        <p:grpSpPr>
          <a:xfrm>
            <a:off x="523254" y="3474109"/>
            <a:ext cx="403958" cy="475807"/>
            <a:chOff x="1211510" y="5842436"/>
            <a:chExt cx="629782" cy="741796"/>
          </a:xfrm>
        </p:grpSpPr>
        <p:sp>
          <p:nvSpPr>
            <p:cNvPr id="33" name="Oval 7">
              <a:extLst>
                <a:ext uri="{FF2B5EF4-FFF2-40B4-BE49-F238E27FC236}">
                  <a16:creationId xmlns:a16="http://schemas.microsoft.com/office/drawing/2014/main" id="{FA0EDB98-B2BE-4604-BE5A-E53B8ADCA02F}"/>
                </a:ext>
              </a:extLst>
            </p:cNvPr>
            <p:cNvSpPr>
              <a:spLocks/>
            </p:cNvSpPr>
            <p:nvPr/>
          </p:nvSpPr>
          <p:spPr bwMode="gray">
            <a:xfrm>
              <a:off x="1292399" y="5842436"/>
              <a:ext cx="468000" cy="468000"/>
            </a:xfrm>
            <a:prstGeom prst="ellipse">
              <a:avLst/>
            </a:prstGeom>
            <a:solidFill>
              <a:schemeClr val="tx1">
                <a:lumMod val="50000"/>
                <a:lumOff val="50000"/>
              </a:schemeClr>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sp>
          <p:nvSpPr>
            <p:cNvPr id="34" name="TextBox 56">
              <a:extLst>
                <a:ext uri="{FF2B5EF4-FFF2-40B4-BE49-F238E27FC236}">
                  <a16:creationId xmlns:a16="http://schemas.microsoft.com/office/drawing/2014/main" id="{1C60214B-C286-42CC-876A-33F30A31F388}"/>
                </a:ext>
              </a:extLst>
            </p:cNvPr>
            <p:cNvSpPr txBox="1"/>
            <p:nvPr/>
          </p:nvSpPr>
          <p:spPr bwMode="gray">
            <a:xfrm rot="5400000">
              <a:off x="1387849" y="6130790"/>
              <a:ext cx="277103" cy="629782"/>
            </a:xfrm>
            <a:prstGeom prst="rect">
              <a:avLst/>
            </a:prstGeom>
            <a:noFill/>
          </p:spPr>
          <p:txBody>
            <a:bodyPr vert="vert270" wrap="none" lIns="0" tIns="0" rIns="0" bIns="0" rtlCol="0" anchor="ctr" anchorCtr="0">
              <a:spAutoFit/>
            </a:bodyPr>
            <a:lstStyle/>
            <a:p>
              <a:pPr algn="r" defTabSz="914348" fontAlgn="base">
                <a:spcBef>
                  <a:spcPts val="600"/>
                </a:spcBef>
                <a:spcAft>
                  <a:spcPct val="0"/>
                </a:spcAft>
                <a:buSzPct val="100000"/>
              </a:pPr>
              <a:r>
                <a:rPr lang="en-US" altLang="ja-JP" sz="1155" b="1">
                  <a:solidFill>
                    <a:schemeClr val="tx1">
                      <a:lumMod val="50000"/>
                      <a:lumOff val="50000"/>
                    </a:schemeClr>
                  </a:solidFill>
                  <a:latin typeface="+mn-ea"/>
                  <a:cs typeface="Arial" charset="0"/>
                  <a:sym typeface="+mn-lt"/>
                </a:rPr>
                <a:t>2022</a:t>
              </a:r>
              <a:endParaRPr lang="ja-JP" altLang="en-US" sz="673">
                <a:solidFill>
                  <a:schemeClr val="tx1">
                    <a:lumMod val="50000"/>
                    <a:lumOff val="50000"/>
                  </a:schemeClr>
                </a:solidFill>
                <a:latin typeface="+mn-ea"/>
                <a:cs typeface="Arial" charset="0"/>
                <a:sym typeface="+mn-lt"/>
              </a:endParaRPr>
            </a:p>
          </p:txBody>
        </p:sp>
      </p:grpSp>
      <p:sp>
        <p:nvSpPr>
          <p:cNvPr id="36" name="Oval 39">
            <a:extLst>
              <a:ext uri="{FF2B5EF4-FFF2-40B4-BE49-F238E27FC236}">
                <a16:creationId xmlns:a16="http://schemas.microsoft.com/office/drawing/2014/main" id="{349DA601-2285-4D94-9502-C336829F3B83}"/>
              </a:ext>
            </a:extLst>
          </p:cNvPr>
          <p:cNvSpPr>
            <a:spLocks noChangeAspect="1"/>
          </p:cNvSpPr>
          <p:nvPr/>
        </p:nvSpPr>
        <p:spPr bwMode="gray">
          <a:xfrm>
            <a:off x="1183333" y="3560613"/>
            <a:ext cx="178281" cy="179995"/>
          </a:xfrm>
          <a:prstGeom prst="ellipse">
            <a:avLst/>
          </a:prstGeom>
          <a:solidFill>
            <a:schemeClr val="accent3"/>
          </a:solidFill>
          <a:ln w="19050" algn="ctr">
            <a:solidFill>
              <a:schemeClr val="accent3"/>
            </a:solid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srgbClr val="046A38"/>
              </a:solidFill>
              <a:latin typeface="+mn-ea"/>
              <a:cs typeface="Arial" charset="0"/>
              <a:sym typeface="+mn-lt"/>
            </a:endParaRPr>
          </a:p>
        </p:txBody>
      </p:sp>
      <p:sp>
        <p:nvSpPr>
          <p:cNvPr id="38" name="TextBox 44">
            <a:extLst>
              <a:ext uri="{FF2B5EF4-FFF2-40B4-BE49-F238E27FC236}">
                <a16:creationId xmlns:a16="http://schemas.microsoft.com/office/drawing/2014/main" id="{E0AD2560-37FC-443D-8A12-5E80100AB328}"/>
              </a:ext>
            </a:extLst>
          </p:cNvPr>
          <p:cNvSpPr txBox="1"/>
          <p:nvPr/>
        </p:nvSpPr>
        <p:spPr bwMode="gray">
          <a:xfrm>
            <a:off x="1401884" y="1685764"/>
            <a:ext cx="1199914" cy="1077796"/>
          </a:xfrm>
          <a:prstGeom prst="rect">
            <a:avLst/>
          </a:prstGeom>
          <a:noFill/>
        </p:spPr>
        <p:txBody>
          <a:bodyPr wrap="square" lIns="0" tIns="0" rIns="0" bIns="0" rtlCol="0" anchor="t" anchorCtr="0">
            <a:spAutoFit/>
          </a:bodyPr>
          <a:lstStyle/>
          <a:p>
            <a:pPr defTabSz="914348" fontAlgn="base">
              <a:spcAft>
                <a:spcPct val="0"/>
              </a:spcAft>
              <a:buSzPct val="100000"/>
            </a:pPr>
            <a:r>
              <a:rPr lang="en-US" altLang="ja-JP" sz="1283" b="1" dirty="0">
                <a:latin typeface="+mn-ea"/>
                <a:cs typeface="Arial" charset="0"/>
                <a:sym typeface="+mn-lt"/>
              </a:rPr>
              <a:t>7</a:t>
            </a:r>
            <a:r>
              <a:rPr lang="ja-JP" altLang="en-US" sz="1283" b="1" dirty="0">
                <a:latin typeface="+mn-ea"/>
                <a:cs typeface="Arial" charset="0"/>
                <a:sym typeface="+mn-lt"/>
              </a:rPr>
              <a:t>月</a:t>
            </a:r>
            <a:endParaRPr lang="en-US" altLang="ja-JP" sz="1283" b="1" dirty="0">
              <a:latin typeface="+mn-ea"/>
              <a:cs typeface="Arial" charset="0"/>
              <a:sym typeface="+mn-lt"/>
            </a:endParaRPr>
          </a:p>
          <a:p>
            <a:pPr defTabSz="914348" fontAlgn="base">
              <a:spcAft>
                <a:spcPts val="385"/>
              </a:spcAft>
              <a:buSzPct val="100000"/>
            </a:pPr>
            <a:r>
              <a:rPr lang="ja-JP" altLang="en-US" sz="1155" b="1" dirty="0">
                <a:latin typeface="+mn-ea"/>
                <a:cs typeface="Arial" charset="0"/>
                <a:sym typeface="+mn-lt"/>
              </a:rPr>
              <a:t>データ仲介機能の提供開始</a:t>
            </a:r>
            <a:endParaRPr lang="en-US" altLang="ja-JP" sz="1155" b="1" dirty="0">
              <a:latin typeface="+mn-ea"/>
              <a:cs typeface="Arial" charset="0"/>
              <a:sym typeface="+mn-lt"/>
            </a:endParaRPr>
          </a:p>
          <a:p>
            <a:pPr defTabSz="914348" fontAlgn="base">
              <a:spcAft>
                <a:spcPct val="0"/>
              </a:spcAft>
              <a:buSzPct val="100000"/>
            </a:pPr>
            <a:r>
              <a:rPr lang="ja-JP" altLang="en-US" sz="1026" dirty="0">
                <a:latin typeface="+mn-ea"/>
                <a:cs typeface="Arial" charset="0"/>
                <a:sym typeface="+mn-lt"/>
              </a:rPr>
              <a:t>データ連携基盤のコアとなるデータ仲介機能をオープンソースで提供</a:t>
            </a:r>
            <a:endParaRPr lang="en-US" altLang="ja-JP" sz="1026" dirty="0">
              <a:latin typeface="+mn-ea"/>
              <a:cs typeface="Arial" charset="0"/>
              <a:sym typeface="+mn-lt"/>
            </a:endParaRPr>
          </a:p>
        </p:txBody>
      </p:sp>
      <p:cxnSp>
        <p:nvCxnSpPr>
          <p:cNvPr id="39" name="Straight Connector 49">
            <a:extLst>
              <a:ext uri="{FF2B5EF4-FFF2-40B4-BE49-F238E27FC236}">
                <a16:creationId xmlns:a16="http://schemas.microsoft.com/office/drawing/2014/main" id="{B4710BC9-5DF8-4730-A0EC-122A1AEE6FD7}"/>
              </a:ext>
            </a:extLst>
          </p:cNvPr>
          <p:cNvCxnSpPr>
            <a:cxnSpLocks/>
          </p:cNvCxnSpPr>
          <p:nvPr/>
        </p:nvCxnSpPr>
        <p:spPr bwMode="gray">
          <a:xfrm flipH="1" flipV="1">
            <a:off x="1026342" y="3728388"/>
            <a:ext cx="2" cy="280800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40" name="TextBox 44">
            <a:extLst>
              <a:ext uri="{FF2B5EF4-FFF2-40B4-BE49-F238E27FC236}">
                <a16:creationId xmlns:a16="http://schemas.microsoft.com/office/drawing/2014/main" id="{42E9B84D-641A-4EB1-BFA4-47A8BFD99FCC}"/>
              </a:ext>
            </a:extLst>
          </p:cNvPr>
          <p:cNvSpPr txBox="1"/>
          <p:nvPr/>
        </p:nvSpPr>
        <p:spPr bwMode="gray">
          <a:xfrm>
            <a:off x="1080707" y="5292484"/>
            <a:ext cx="1779246" cy="1026499"/>
          </a:xfrm>
          <a:prstGeom prst="rect">
            <a:avLst/>
          </a:prstGeom>
          <a:noFill/>
        </p:spPr>
        <p:txBody>
          <a:bodyPr wrap="square" lIns="0" tIns="0" rIns="0" bIns="0" rtlCol="0" anchor="t" anchorCtr="0">
            <a:spAutoFit/>
          </a:bodyPr>
          <a:lstStyle/>
          <a:p>
            <a:pPr defTabSz="914348" fontAlgn="base">
              <a:spcAft>
                <a:spcPct val="0"/>
              </a:spcAft>
              <a:buSzPct val="100000"/>
            </a:pPr>
            <a:r>
              <a:rPr lang="en-US" altLang="ja-JP" sz="1283" b="1" dirty="0">
                <a:latin typeface="+mn-ea"/>
                <a:cs typeface="Arial" charset="0"/>
                <a:sym typeface="+mn-lt"/>
              </a:rPr>
              <a:t>4</a:t>
            </a:r>
            <a:r>
              <a:rPr lang="ja-JP" altLang="en-US" sz="1283" b="1" dirty="0">
                <a:latin typeface="+mn-ea"/>
                <a:cs typeface="Arial" charset="0"/>
                <a:sym typeface="+mn-lt"/>
              </a:rPr>
              <a:t>月</a:t>
            </a:r>
            <a:endParaRPr lang="en-US" altLang="ja-JP" sz="1283" b="1" dirty="0">
              <a:latin typeface="+mn-ea"/>
              <a:cs typeface="Arial" charset="0"/>
              <a:sym typeface="+mn-lt"/>
            </a:endParaRPr>
          </a:p>
          <a:p>
            <a:pPr defTabSz="914348" fontAlgn="base">
              <a:buSzPct val="100000"/>
            </a:pPr>
            <a:r>
              <a:rPr lang="ja-JP" altLang="en-US" sz="1155" b="1" dirty="0">
                <a:latin typeface="+mn-ea"/>
                <a:cs typeface="Arial" charset="0"/>
                <a:sym typeface="+mn-lt"/>
              </a:rPr>
              <a:t>内閣府のスーパーシティ型</a:t>
            </a:r>
            <a:endParaRPr lang="en-US" altLang="ja-JP" sz="1155" b="1" dirty="0">
              <a:latin typeface="+mn-ea"/>
              <a:cs typeface="Arial" charset="0"/>
              <a:sym typeface="+mn-lt"/>
            </a:endParaRPr>
          </a:p>
          <a:p>
            <a:pPr defTabSz="914348" fontAlgn="base">
              <a:buSzPct val="100000"/>
            </a:pPr>
            <a:r>
              <a:rPr lang="ja-JP" altLang="en-US" sz="1155" b="1" dirty="0">
                <a:latin typeface="+mn-ea"/>
                <a:cs typeface="Arial" charset="0"/>
                <a:sym typeface="+mn-lt"/>
              </a:rPr>
              <a:t>国家戦略特区に指定</a:t>
            </a:r>
          </a:p>
          <a:p>
            <a:pPr defTabSz="914348" fontAlgn="base">
              <a:spcAft>
                <a:spcPct val="0"/>
              </a:spcAft>
              <a:buSzPct val="100000"/>
            </a:pPr>
            <a:r>
              <a:rPr lang="ja-JP" altLang="en-US" sz="1026" dirty="0">
                <a:latin typeface="+mn-ea"/>
                <a:cs typeface="Arial" charset="0"/>
                <a:sym typeface="+mn-lt"/>
              </a:rPr>
              <a:t>スーパーシティのデータ連携基盤として日本におけるデータ駆動型</a:t>
            </a:r>
            <a:endParaRPr lang="en-US" altLang="ja-JP" sz="1026" dirty="0">
              <a:latin typeface="+mn-ea"/>
              <a:cs typeface="Arial" charset="0"/>
              <a:sym typeface="+mn-lt"/>
            </a:endParaRPr>
          </a:p>
          <a:p>
            <a:pPr defTabSz="914348" fontAlgn="base">
              <a:spcAft>
                <a:spcPct val="0"/>
              </a:spcAft>
              <a:buSzPct val="100000"/>
            </a:pPr>
            <a:r>
              <a:rPr lang="ja-JP" altLang="en-US" sz="1026" dirty="0">
                <a:latin typeface="+mn-ea"/>
                <a:cs typeface="Arial" charset="0"/>
                <a:sym typeface="+mn-lt"/>
              </a:rPr>
              <a:t>スマートシティを牽引</a:t>
            </a:r>
            <a:endParaRPr lang="en-US" altLang="ja-JP" sz="1026" dirty="0">
              <a:latin typeface="+mn-ea"/>
              <a:cs typeface="Arial" charset="0"/>
              <a:sym typeface="+mn-lt"/>
            </a:endParaRPr>
          </a:p>
        </p:txBody>
      </p:sp>
      <p:sp>
        <p:nvSpPr>
          <p:cNvPr id="41" name="Oval 42">
            <a:extLst>
              <a:ext uri="{FF2B5EF4-FFF2-40B4-BE49-F238E27FC236}">
                <a16:creationId xmlns:a16="http://schemas.microsoft.com/office/drawing/2014/main" id="{A9A9EC90-45F3-4048-AC9F-2C8C979C14AA}"/>
              </a:ext>
            </a:extLst>
          </p:cNvPr>
          <p:cNvSpPr>
            <a:spLocks noChangeAspect="1"/>
          </p:cNvSpPr>
          <p:nvPr/>
        </p:nvSpPr>
        <p:spPr bwMode="gray">
          <a:xfrm>
            <a:off x="6445786" y="3560612"/>
            <a:ext cx="178281" cy="179995"/>
          </a:xfrm>
          <a:prstGeom prst="ellipse">
            <a:avLst/>
          </a:prstGeom>
          <a:solidFill>
            <a:srgbClr val="4472C4"/>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42" name="Straight Connector 54">
            <a:extLst>
              <a:ext uri="{FF2B5EF4-FFF2-40B4-BE49-F238E27FC236}">
                <a16:creationId xmlns:a16="http://schemas.microsoft.com/office/drawing/2014/main" id="{78AB026B-3308-4C5B-8553-01CC47F282C2}"/>
              </a:ext>
            </a:extLst>
          </p:cNvPr>
          <p:cNvCxnSpPr>
            <a:endCxn id="41" idx="4"/>
          </p:cNvCxnSpPr>
          <p:nvPr/>
        </p:nvCxnSpPr>
        <p:spPr bwMode="gray">
          <a:xfrm flipH="1" flipV="1">
            <a:off x="6534927" y="3740607"/>
            <a:ext cx="1" cy="1440898"/>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43" name="TextBox 44">
            <a:extLst>
              <a:ext uri="{FF2B5EF4-FFF2-40B4-BE49-F238E27FC236}">
                <a16:creationId xmlns:a16="http://schemas.microsoft.com/office/drawing/2014/main" id="{73330961-B447-498B-9B3A-0755D0F563E3}"/>
              </a:ext>
            </a:extLst>
          </p:cNvPr>
          <p:cNvSpPr txBox="1"/>
          <p:nvPr/>
        </p:nvSpPr>
        <p:spPr bwMode="gray">
          <a:xfrm>
            <a:off x="6579873" y="3778234"/>
            <a:ext cx="1426246" cy="1255537"/>
          </a:xfrm>
          <a:prstGeom prst="rect">
            <a:avLst/>
          </a:prstGeom>
          <a:noFill/>
        </p:spPr>
        <p:txBody>
          <a:bodyPr wrap="square" lIns="0" tIns="0" rIns="0" bIns="0" rtlCol="0" anchor="ctr" anchorCtr="0">
            <a:spAutoFit/>
          </a:bodyPr>
          <a:lstStyle/>
          <a:p>
            <a:pPr defTabSz="914348" fontAlgn="base">
              <a:spcAft>
                <a:spcPct val="0"/>
              </a:spcAft>
              <a:buSzPct val="100000"/>
              <a:defRPr/>
            </a:pPr>
            <a:r>
              <a:rPr kumimoji="0" lang="en-US" altLang="ja-JP" sz="1283" b="1" dirty="0">
                <a:solidFill>
                  <a:srgbClr val="000000"/>
                </a:solidFill>
                <a:latin typeface="+mn-ea"/>
                <a:cs typeface="Arial" charset="0"/>
                <a:sym typeface="+mn-lt"/>
              </a:rPr>
              <a:t>8</a:t>
            </a:r>
            <a:r>
              <a:rPr kumimoji="0" lang="ja-JP" altLang="en-US" sz="1283" b="1" dirty="0">
                <a:solidFill>
                  <a:srgbClr val="000000"/>
                </a:solidFill>
                <a:latin typeface="+mn-ea"/>
                <a:cs typeface="Arial" charset="0"/>
                <a:sym typeface="+mn-lt"/>
              </a:rPr>
              <a:t>月</a:t>
            </a:r>
            <a:endParaRPr kumimoji="0" lang="en-US" altLang="ja-JP" sz="1283" b="1" dirty="0">
              <a:solidFill>
                <a:srgbClr val="000000"/>
              </a:solidFill>
              <a:latin typeface="+mn-ea"/>
              <a:cs typeface="Arial" charset="0"/>
              <a:sym typeface="+mn-lt"/>
            </a:endParaRPr>
          </a:p>
          <a:p>
            <a:pPr defTabSz="914348" fontAlgn="base">
              <a:spcAft>
                <a:spcPts val="385"/>
              </a:spcAft>
              <a:buSzPct val="100000"/>
              <a:defRPr/>
            </a:pPr>
            <a:r>
              <a:rPr lang="en-US" altLang="ja-JP" sz="1155" b="1" dirty="0">
                <a:solidFill>
                  <a:srgbClr val="000000"/>
                </a:solidFill>
                <a:latin typeface="+mn-ea"/>
                <a:cs typeface="Arial" charset="0"/>
                <a:sym typeface="+mn-lt"/>
              </a:rPr>
              <a:t>m</a:t>
            </a:r>
            <a:r>
              <a:rPr kumimoji="0" lang="en-US" altLang="ja-JP" sz="1155" b="1" dirty="0">
                <a:solidFill>
                  <a:srgbClr val="000000"/>
                </a:solidFill>
                <a:latin typeface="+mn-ea"/>
                <a:cs typeface="Arial" charset="0"/>
                <a:sym typeface="+mn-lt"/>
              </a:rPr>
              <a:t>y door OSAKA</a:t>
            </a:r>
            <a:r>
              <a:rPr kumimoji="0" lang="ja-JP" altLang="en-US" sz="1155" b="1" dirty="0">
                <a:solidFill>
                  <a:srgbClr val="000000"/>
                </a:solidFill>
                <a:latin typeface="+mn-ea"/>
                <a:cs typeface="Arial" charset="0"/>
                <a:sym typeface="+mn-lt"/>
              </a:rPr>
              <a:t>（総合行政ポータル）　リリース</a:t>
            </a:r>
            <a:endParaRPr kumimoji="0" lang="en-US" altLang="ja-JP" sz="1155" b="1" dirty="0">
              <a:solidFill>
                <a:srgbClr val="000000"/>
              </a:solidFill>
              <a:latin typeface="+mn-ea"/>
              <a:cs typeface="Arial" charset="0"/>
              <a:sym typeface="+mn-lt"/>
            </a:endParaRPr>
          </a:p>
          <a:p>
            <a:pPr defTabSz="914348" fontAlgn="base">
              <a:spcAft>
                <a:spcPct val="0"/>
              </a:spcAft>
              <a:buSzPct val="100000"/>
              <a:defRPr/>
            </a:pPr>
            <a:r>
              <a:rPr lang="ja-JP" altLang="en-US" sz="1026" dirty="0">
                <a:solidFill>
                  <a:srgbClr val="000000"/>
                </a:solidFill>
                <a:latin typeface="+mn-ea"/>
                <a:cs typeface="Arial" charset="0"/>
                <a:sym typeface="+mn-lt"/>
              </a:rPr>
              <a:t>大阪府と堺市と共同利用を開始し、市町村の拡大を</a:t>
            </a:r>
            <a:r>
              <a:rPr lang="ja-JP" altLang="en-US" sz="1026" dirty="0">
                <a:latin typeface="+mn-ea"/>
                <a:cs typeface="Arial" charset="0"/>
                <a:sym typeface="+mn-lt"/>
              </a:rPr>
              <a:t>めざす</a:t>
            </a:r>
            <a:endParaRPr kumimoji="0" lang="ja-JP" altLang="en-US" sz="1026" dirty="0">
              <a:latin typeface="+mn-ea"/>
              <a:cs typeface="Arial" charset="0"/>
              <a:sym typeface="+mn-lt"/>
            </a:endParaRPr>
          </a:p>
        </p:txBody>
      </p:sp>
      <p:sp>
        <p:nvSpPr>
          <p:cNvPr id="45" name="Oval 29">
            <a:extLst>
              <a:ext uri="{FF2B5EF4-FFF2-40B4-BE49-F238E27FC236}">
                <a16:creationId xmlns:a16="http://schemas.microsoft.com/office/drawing/2014/main" id="{A34BCD4B-3EDA-4F43-9482-D54D43BC0A29}"/>
              </a:ext>
            </a:extLst>
          </p:cNvPr>
          <p:cNvSpPr>
            <a:spLocks noChangeAspect="1"/>
          </p:cNvSpPr>
          <p:nvPr/>
        </p:nvSpPr>
        <p:spPr bwMode="gray">
          <a:xfrm>
            <a:off x="7104174" y="3560613"/>
            <a:ext cx="178281" cy="179995"/>
          </a:xfrm>
          <a:prstGeom prst="ellipse">
            <a:avLst/>
          </a:prstGeom>
          <a:solidFill>
            <a:schemeClr val="accent3"/>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46" name="Straight Connector 30">
            <a:extLst>
              <a:ext uri="{FF2B5EF4-FFF2-40B4-BE49-F238E27FC236}">
                <a16:creationId xmlns:a16="http://schemas.microsoft.com/office/drawing/2014/main" id="{CC89A503-4585-4F23-BB77-E0A5E4E17D90}"/>
              </a:ext>
            </a:extLst>
          </p:cNvPr>
          <p:cNvCxnSpPr>
            <a:cxnSpLocks/>
          </p:cNvCxnSpPr>
          <p:nvPr/>
        </p:nvCxnSpPr>
        <p:spPr bwMode="gray">
          <a:xfrm flipV="1">
            <a:off x="7193313" y="1639884"/>
            <a:ext cx="0" cy="1944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4">
            <a:extLst>
              <a:ext uri="{FF2B5EF4-FFF2-40B4-BE49-F238E27FC236}">
                <a16:creationId xmlns:a16="http://schemas.microsoft.com/office/drawing/2014/main" id="{47EECFBC-66B9-4B52-B1CE-84F4A6218CC1}"/>
              </a:ext>
            </a:extLst>
          </p:cNvPr>
          <p:cNvSpPr txBox="1"/>
          <p:nvPr/>
        </p:nvSpPr>
        <p:spPr bwMode="gray">
          <a:xfrm>
            <a:off x="7238070" y="1638563"/>
            <a:ext cx="1780535" cy="1577035"/>
          </a:xfrm>
          <a:prstGeom prst="rect">
            <a:avLst/>
          </a:prstGeom>
          <a:noFill/>
        </p:spPr>
        <p:txBody>
          <a:bodyPr wrap="square" lIns="0" tIns="0" rIns="0" bIns="0" rtlCol="0" anchor="ctr" anchorCtr="0">
            <a:spAutoFit/>
          </a:bodyPr>
          <a:lstStyle/>
          <a:p>
            <a:pPr defTabSz="914348" fontAlgn="base">
              <a:spcAft>
                <a:spcPct val="0"/>
              </a:spcAft>
              <a:buSzPct val="100000"/>
            </a:pPr>
            <a:r>
              <a:rPr lang="en-US" altLang="ja-JP" sz="1283" b="1" dirty="0">
                <a:latin typeface="+mn-ea"/>
                <a:cs typeface="Arial" charset="0"/>
                <a:sym typeface="+mn-lt"/>
              </a:rPr>
              <a:t>10</a:t>
            </a:r>
            <a:r>
              <a:rPr lang="ja-JP" altLang="en-US" sz="1283" b="1" dirty="0">
                <a:latin typeface="+mn-ea"/>
                <a:cs typeface="Arial" charset="0"/>
                <a:sym typeface="+mn-lt"/>
              </a:rPr>
              <a:t>月</a:t>
            </a:r>
            <a:endParaRPr lang="en-US" altLang="ja-JP" sz="1283" b="1" dirty="0">
              <a:latin typeface="+mn-ea"/>
              <a:cs typeface="Arial" charset="0"/>
              <a:sym typeface="+mn-lt"/>
            </a:endParaRPr>
          </a:p>
          <a:p>
            <a:pPr defTabSz="914348" fontAlgn="base">
              <a:spcAft>
                <a:spcPts val="385"/>
              </a:spcAft>
              <a:buSzPct val="100000"/>
            </a:pPr>
            <a:r>
              <a:rPr lang="ja-JP" altLang="en-US" sz="1155" b="1" dirty="0">
                <a:latin typeface="+mn-ea"/>
                <a:cs typeface="Arial" charset="0"/>
                <a:sym typeface="+mn-lt"/>
              </a:rPr>
              <a:t>データ連携基盤の共同利用　　　　ガイドブックの公開</a:t>
            </a:r>
            <a:endParaRPr lang="en-US" altLang="ja-JP" sz="1155" b="1" dirty="0">
              <a:latin typeface="+mn-ea"/>
              <a:cs typeface="Arial" charset="0"/>
              <a:sym typeface="+mn-lt"/>
            </a:endParaRPr>
          </a:p>
          <a:p>
            <a:pPr defTabSz="914348" fontAlgn="base">
              <a:spcAft>
                <a:spcPts val="192"/>
              </a:spcAft>
              <a:buSzPct val="100000"/>
            </a:pPr>
            <a:r>
              <a:rPr lang="ja-JP" altLang="en-US" sz="1026" dirty="0">
                <a:latin typeface="+mn-ea"/>
                <a:cs typeface="Arial" charset="0"/>
                <a:sym typeface="+mn-lt"/>
              </a:rPr>
              <a:t>共同利用のメリットと共同利用</a:t>
            </a:r>
            <a:br>
              <a:rPr lang="en-US" altLang="ja-JP" sz="1026" dirty="0">
                <a:latin typeface="+mn-ea"/>
                <a:cs typeface="Arial" charset="0"/>
                <a:sym typeface="+mn-lt"/>
              </a:rPr>
            </a:br>
            <a:r>
              <a:rPr lang="ja-JP" altLang="en-US" sz="1026" dirty="0">
                <a:latin typeface="+mn-ea"/>
                <a:cs typeface="Arial" charset="0"/>
                <a:sym typeface="+mn-lt"/>
              </a:rPr>
              <a:t>実現における課題と解決策を</a:t>
            </a:r>
            <a:br>
              <a:rPr lang="en-US" altLang="ja-JP" sz="1026" dirty="0">
                <a:latin typeface="+mn-ea"/>
                <a:cs typeface="Arial" charset="0"/>
                <a:sym typeface="+mn-lt"/>
              </a:rPr>
            </a:br>
            <a:r>
              <a:rPr lang="ja-JP" altLang="en-US" sz="1026" dirty="0">
                <a:latin typeface="+mn-ea"/>
                <a:cs typeface="Arial" charset="0"/>
                <a:sym typeface="+mn-lt"/>
              </a:rPr>
              <a:t>明確にし、共同利用の実現に</a:t>
            </a:r>
            <a:br>
              <a:rPr lang="en-US" altLang="ja-JP" sz="1026" dirty="0">
                <a:latin typeface="+mn-ea"/>
                <a:cs typeface="Arial" charset="0"/>
                <a:sym typeface="+mn-lt"/>
              </a:rPr>
            </a:br>
            <a:r>
              <a:rPr lang="ja-JP" altLang="en-US" sz="1026" dirty="0">
                <a:latin typeface="+mn-ea"/>
                <a:cs typeface="Arial" charset="0"/>
                <a:sym typeface="+mn-lt"/>
              </a:rPr>
              <a:t>向けた手引きを提示</a:t>
            </a:r>
            <a:endParaRPr lang="en-US" altLang="ja-JP" sz="1026" dirty="0">
              <a:latin typeface="+mn-ea"/>
              <a:cs typeface="Arial" charset="0"/>
              <a:sym typeface="+mn-lt"/>
            </a:endParaRPr>
          </a:p>
          <a:p>
            <a:pPr defTabSz="914348" fontAlgn="base">
              <a:spcAft>
                <a:spcPct val="0"/>
              </a:spcAft>
              <a:buSzPct val="100000"/>
            </a:pPr>
            <a:r>
              <a:rPr lang="ja-JP" altLang="en-US" sz="1026" u="sng" dirty="0">
                <a:latin typeface="+mn-ea"/>
                <a:cs typeface="Arial" charset="0"/>
                <a:sym typeface="+mn-lt"/>
              </a:rPr>
              <a:t>都道府県を超えた共同利用</a:t>
            </a:r>
            <a:r>
              <a:rPr lang="ja-JP" altLang="en-US" sz="1026" dirty="0">
                <a:latin typeface="+mn-ea"/>
                <a:cs typeface="Arial" charset="0"/>
                <a:sym typeface="+mn-lt"/>
              </a:rPr>
              <a:t>の     取組が行われることを推奨</a:t>
            </a:r>
          </a:p>
        </p:txBody>
      </p:sp>
      <p:sp>
        <p:nvSpPr>
          <p:cNvPr id="48" name="Oval 9">
            <a:extLst>
              <a:ext uri="{FF2B5EF4-FFF2-40B4-BE49-F238E27FC236}">
                <a16:creationId xmlns:a16="http://schemas.microsoft.com/office/drawing/2014/main" id="{85C44BE2-920E-4EDB-8C64-9E1273C4FBF2}"/>
              </a:ext>
            </a:extLst>
          </p:cNvPr>
          <p:cNvSpPr>
            <a:spLocks noChangeAspect="1"/>
          </p:cNvSpPr>
          <p:nvPr/>
        </p:nvSpPr>
        <p:spPr bwMode="gray">
          <a:xfrm>
            <a:off x="8956131" y="3560612"/>
            <a:ext cx="178281" cy="179995"/>
          </a:xfrm>
          <a:prstGeom prst="ellipse">
            <a:avLst/>
          </a:prstGeom>
          <a:solidFill>
            <a:schemeClr val="accent3"/>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49" name="Straight Connector 11">
            <a:extLst>
              <a:ext uri="{FF2B5EF4-FFF2-40B4-BE49-F238E27FC236}">
                <a16:creationId xmlns:a16="http://schemas.microsoft.com/office/drawing/2014/main" id="{5D6EA22C-BDE1-4690-8F8C-837EAF7F8728}"/>
              </a:ext>
            </a:extLst>
          </p:cNvPr>
          <p:cNvCxnSpPr>
            <a:cxnSpLocks/>
          </p:cNvCxnSpPr>
          <p:nvPr/>
        </p:nvCxnSpPr>
        <p:spPr bwMode="gray">
          <a:xfrm flipV="1">
            <a:off x="9045271" y="1639884"/>
            <a:ext cx="475" cy="1944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extBox 44">
            <a:extLst>
              <a:ext uri="{FF2B5EF4-FFF2-40B4-BE49-F238E27FC236}">
                <a16:creationId xmlns:a16="http://schemas.microsoft.com/office/drawing/2014/main" id="{DD6396FF-5F1C-44A9-81F5-994C19BF50C4}"/>
              </a:ext>
            </a:extLst>
          </p:cNvPr>
          <p:cNvSpPr txBox="1"/>
          <p:nvPr/>
        </p:nvSpPr>
        <p:spPr bwMode="gray">
          <a:xfrm>
            <a:off x="9089841" y="1640255"/>
            <a:ext cx="2525425" cy="1800301"/>
          </a:xfrm>
          <a:prstGeom prst="rect">
            <a:avLst/>
          </a:prstGeom>
          <a:noFill/>
        </p:spPr>
        <p:txBody>
          <a:bodyPr wrap="square" lIns="0" tIns="0" rIns="0" bIns="0" rtlCol="0" anchor="t" anchorCtr="0">
            <a:spAutoFit/>
          </a:bodyPr>
          <a:lstStyle/>
          <a:p>
            <a:pPr defTabSz="914348" fontAlgn="base">
              <a:spcAft>
                <a:spcPct val="0"/>
              </a:spcAft>
              <a:buSzPct val="100000"/>
              <a:defRPr/>
            </a:pPr>
            <a:r>
              <a:rPr kumimoji="0" lang="en-US" altLang="ja-JP" sz="1283" b="1" dirty="0">
                <a:solidFill>
                  <a:srgbClr val="000000"/>
                </a:solidFill>
                <a:latin typeface="BIZ UDPゴシック"/>
                <a:ea typeface="BIZ UDPゴシック"/>
                <a:cs typeface="Arial" charset="0"/>
                <a:sym typeface="+mn-lt"/>
              </a:rPr>
              <a:t>12</a:t>
            </a:r>
            <a:r>
              <a:rPr kumimoji="0" lang="ja-JP" altLang="en-US" sz="1283" b="1" dirty="0">
                <a:solidFill>
                  <a:srgbClr val="000000"/>
                </a:solidFill>
                <a:latin typeface="BIZ UDPゴシック"/>
                <a:ea typeface="BIZ UDPゴシック"/>
                <a:cs typeface="Arial" charset="0"/>
                <a:sym typeface="+mn-lt"/>
              </a:rPr>
              <a:t>月</a:t>
            </a:r>
            <a:endParaRPr kumimoji="0" lang="en-US" altLang="ja-JP" sz="1283" b="1" dirty="0">
              <a:solidFill>
                <a:srgbClr val="000000"/>
              </a:solidFill>
              <a:latin typeface="BIZ UDPゴシック"/>
              <a:ea typeface="BIZ UDPゴシック"/>
              <a:cs typeface="Arial" charset="0"/>
              <a:sym typeface="+mn-lt"/>
            </a:endParaRPr>
          </a:p>
          <a:p>
            <a:pPr defTabSz="914348" fontAlgn="base">
              <a:spcAft>
                <a:spcPts val="385"/>
              </a:spcAft>
              <a:buSzPct val="100000"/>
              <a:defRPr/>
            </a:pPr>
            <a:r>
              <a:rPr kumimoji="0" lang="ja-JP" altLang="en-US" sz="1155" b="1" dirty="0">
                <a:solidFill>
                  <a:srgbClr val="000000"/>
                </a:solidFill>
                <a:latin typeface="BIZ UDPゴシック"/>
                <a:ea typeface="BIZ UDPゴシック"/>
                <a:cs typeface="Arial" charset="0"/>
                <a:sym typeface="+mn-lt"/>
              </a:rPr>
              <a:t>新しい地⽅経済・⽣活環境創⽣交付⾦ （</a:t>
            </a:r>
            <a:r>
              <a:rPr kumimoji="0" lang="en-US" altLang="ja-JP" sz="1155" b="1" dirty="0">
                <a:solidFill>
                  <a:srgbClr val="000000"/>
                </a:solidFill>
                <a:latin typeface="BIZ UDPゴシック"/>
                <a:ea typeface="BIZ UDPゴシック"/>
                <a:cs typeface="Arial" charset="0"/>
                <a:sym typeface="+mn-lt"/>
              </a:rPr>
              <a:t>TYPE V</a:t>
            </a:r>
            <a:r>
              <a:rPr kumimoji="0" lang="ja-JP" altLang="en-US" sz="1155" b="1" dirty="0">
                <a:solidFill>
                  <a:srgbClr val="000000"/>
                </a:solidFill>
                <a:latin typeface="BIZ UDPゴシック"/>
                <a:ea typeface="BIZ UDPゴシック"/>
                <a:cs typeface="Arial" charset="0"/>
                <a:sym typeface="+mn-lt"/>
              </a:rPr>
              <a:t>）の開始</a:t>
            </a:r>
            <a:endParaRPr kumimoji="0" lang="en-US" altLang="ja-JP" sz="1155" b="1" dirty="0">
              <a:solidFill>
                <a:srgbClr val="000000"/>
              </a:solidFill>
              <a:latin typeface="BIZ UDPゴシック"/>
              <a:ea typeface="BIZ UDPゴシック"/>
              <a:cs typeface="Arial" charset="0"/>
              <a:sym typeface="+mn-lt"/>
            </a:endParaRPr>
          </a:p>
          <a:p>
            <a:pPr defTabSz="914348" fontAlgn="base">
              <a:spcAft>
                <a:spcPct val="0"/>
              </a:spcAft>
              <a:buSzPct val="100000"/>
              <a:defRPr/>
            </a:pPr>
            <a:r>
              <a:rPr lang="ja-JP" altLang="en-US" sz="1026" dirty="0">
                <a:solidFill>
                  <a:srgbClr val="000000"/>
                </a:solidFill>
                <a:latin typeface="+mn-ea"/>
                <a:cs typeface="Arial" charset="0"/>
                <a:sym typeface="+mn-lt"/>
              </a:rPr>
              <a:t>データ連携基盤（を含むデジタル公共財）の</a:t>
            </a:r>
            <a:br>
              <a:rPr lang="en-US" altLang="ja-JP" sz="1026" dirty="0">
                <a:solidFill>
                  <a:srgbClr val="000000"/>
                </a:solidFill>
                <a:latin typeface="+mn-ea"/>
                <a:cs typeface="Arial" charset="0"/>
                <a:sym typeface="+mn-lt"/>
              </a:rPr>
            </a:br>
            <a:r>
              <a:rPr lang="ja-JP" altLang="en-US" sz="1026" dirty="0">
                <a:solidFill>
                  <a:srgbClr val="000000"/>
                </a:solidFill>
                <a:latin typeface="+mn-ea"/>
                <a:cs typeface="Arial" charset="0"/>
                <a:sym typeface="+mn-lt"/>
              </a:rPr>
              <a:t>共同調達・利用が高補助率支援対象</a:t>
            </a:r>
            <a:endParaRPr lang="en-US" altLang="ja-JP" sz="1026" dirty="0">
              <a:solidFill>
                <a:srgbClr val="000000"/>
              </a:solidFill>
              <a:latin typeface="+mn-ea"/>
              <a:cs typeface="Arial" charset="0"/>
              <a:sym typeface="+mn-lt"/>
            </a:endParaRPr>
          </a:p>
          <a:p>
            <a:pPr defTabSz="914348" fontAlgn="base">
              <a:spcAft>
                <a:spcPct val="0"/>
              </a:spcAft>
              <a:buSzPct val="100000"/>
              <a:defRPr/>
            </a:pPr>
            <a:endParaRPr lang="en-US" altLang="ja-JP" sz="1026" dirty="0">
              <a:solidFill>
                <a:srgbClr val="000000"/>
              </a:solidFill>
              <a:latin typeface="BIZ UDPゴシック"/>
              <a:ea typeface="BIZ UDPゴシック"/>
              <a:cs typeface="Arial" charset="0"/>
              <a:sym typeface="+mn-lt"/>
            </a:endParaRPr>
          </a:p>
          <a:p>
            <a:pPr defTabSz="914348" fontAlgn="base">
              <a:spcAft>
                <a:spcPts val="385"/>
              </a:spcAft>
              <a:buSzPct val="100000"/>
            </a:pPr>
            <a:r>
              <a:rPr lang="ja-JP" altLang="en-US" sz="1155" b="1" dirty="0">
                <a:latin typeface="+mn-ea"/>
                <a:cs typeface="Arial" charset="0"/>
                <a:sym typeface="+mn-lt"/>
              </a:rPr>
              <a:t>デジタル地方創生モデル仕様書を公開</a:t>
            </a:r>
            <a:endParaRPr lang="en-US" altLang="ja-JP" sz="1155" b="1" dirty="0">
              <a:latin typeface="+mn-ea"/>
              <a:cs typeface="Arial" charset="0"/>
              <a:sym typeface="+mn-lt"/>
            </a:endParaRPr>
          </a:p>
          <a:p>
            <a:pPr defTabSz="914348" fontAlgn="base">
              <a:spcAft>
                <a:spcPct val="0"/>
              </a:spcAft>
              <a:buSzPct val="100000"/>
            </a:pPr>
            <a:r>
              <a:rPr lang="ja-JP" altLang="en-US" sz="1026" dirty="0">
                <a:latin typeface="+mn-ea"/>
                <a:cs typeface="Arial" charset="0"/>
                <a:sym typeface="+mn-lt"/>
              </a:rPr>
              <a:t>地方自治体がデータ連携基盤を活用できるようにするための標準化仕様を提供</a:t>
            </a:r>
          </a:p>
          <a:p>
            <a:pPr defTabSz="914348" fontAlgn="base">
              <a:spcAft>
                <a:spcPct val="0"/>
              </a:spcAft>
              <a:buSzPct val="100000"/>
              <a:defRPr/>
            </a:pPr>
            <a:endParaRPr kumimoji="0" lang="ja-JP" altLang="en-US" sz="1155" dirty="0">
              <a:solidFill>
                <a:srgbClr val="000000"/>
              </a:solidFill>
              <a:latin typeface="BIZ UDPゴシック"/>
              <a:ea typeface="BIZ UDPゴシック"/>
              <a:cs typeface="Arial" charset="0"/>
              <a:sym typeface="+mn-lt"/>
            </a:endParaRPr>
          </a:p>
        </p:txBody>
      </p:sp>
      <p:sp>
        <p:nvSpPr>
          <p:cNvPr id="51" name="Oval 9">
            <a:extLst>
              <a:ext uri="{FF2B5EF4-FFF2-40B4-BE49-F238E27FC236}">
                <a16:creationId xmlns:a16="http://schemas.microsoft.com/office/drawing/2014/main" id="{D10BB0B2-6987-40E3-B104-EAE0DA58E07E}"/>
              </a:ext>
            </a:extLst>
          </p:cNvPr>
          <p:cNvSpPr>
            <a:spLocks noChangeAspect="1"/>
          </p:cNvSpPr>
          <p:nvPr/>
        </p:nvSpPr>
        <p:spPr bwMode="gray">
          <a:xfrm>
            <a:off x="3760967" y="3560612"/>
            <a:ext cx="178281" cy="179995"/>
          </a:xfrm>
          <a:prstGeom prst="ellipse">
            <a:avLst/>
          </a:prstGeom>
          <a:solidFill>
            <a:schemeClr val="accent3"/>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52" name="Straight Connector 11">
            <a:extLst>
              <a:ext uri="{FF2B5EF4-FFF2-40B4-BE49-F238E27FC236}">
                <a16:creationId xmlns:a16="http://schemas.microsoft.com/office/drawing/2014/main" id="{B5BBD82C-F62D-4E70-AB4F-EC1D9CF22B5C}"/>
              </a:ext>
            </a:extLst>
          </p:cNvPr>
          <p:cNvCxnSpPr>
            <a:cxnSpLocks/>
          </p:cNvCxnSpPr>
          <p:nvPr/>
        </p:nvCxnSpPr>
        <p:spPr bwMode="gray">
          <a:xfrm flipV="1">
            <a:off x="3850107" y="1639884"/>
            <a:ext cx="475" cy="1944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Oval 42">
            <a:extLst>
              <a:ext uri="{FF2B5EF4-FFF2-40B4-BE49-F238E27FC236}">
                <a16:creationId xmlns:a16="http://schemas.microsoft.com/office/drawing/2014/main" id="{6AC876FC-C86D-47E3-8E89-B77771D35826}"/>
              </a:ext>
            </a:extLst>
          </p:cNvPr>
          <p:cNvSpPr>
            <a:spLocks noChangeAspect="1"/>
          </p:cNvSpPr>
          <p:nvPr/>
        </p:nvSpPr>
        <p:spPr bwMode="gray">
          <a:xfrm>
            <a:off x="937201" y="3560612"/>
            <a:ext cx="178281" cy="179995"/>
          </a:xfrm>
          <a:prstGeom prst="ellipse">
            <a:avLst/>
          </a:prstGeom>
          <a:solidFill>
            <a:srgbClr val="4472C4"/>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sp>
        <p:nvSpPr>
          <p:cNvPr id="54" name="Oval 42">
            <a:extLst>
              <a:ext uri="{FF2B5EF4-FFF2-40B4-BE49-F238E27FC236}">
                <a16:creationId xmlns:a16="http://schemas.microsoft.com/office/drawing/2014/main" id="{D5261AD8-CF9B-40F9-9596-681455A4844D}"/>
              </a:ext>
            </a:extLst>
          </p:cNvPr>
          <p:cNvSpPr>
            <a:spLocks noChangeAspect="1"/>
          </p:cNvSpPr>
          <p:nvPr/>
        </p:nvSpPr>
        <p:spPr bwMode="gray">
          <a:xfrm>
            <a:off x="4514604" y="3560612"/>
            <a:ext cx="178281" cy="179995"/>
          </a:xfrm>
          <a:prstGeom prst="ellipse">
            <a:avLst/>
          </a:prstGeom>
          <a:solidFill>
            <a:srgbClr val="4472C4"/>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55" name="Straight Connector 54">
            <a:extLst>
              <a:ext uri="{FF2B5EF4-FFF2-40B4-BE49-F238E27FC236}">
                <a16:creationId xmlns:a16="http://schemas.microsoft.com/office/drawing/2014/main" id="{D4E99981-9405-4FB1-8DB6-D891BA73DDF9}"/>
              </a:ext>
            </a:extLst>
          </p:cNvPr>
          <p:cNvCxnSpPr>
            <a:cxnSpLocks/>
            <a:endCxn id="54" idx="4"/>
          </p:cNvCxnSpPr>
          <p:nvPr/>
        </p:nvCxnSpPr>
        <p:spPr bwMode="gray">
          <a:xfrm flipH="1" flipV="1">
            <a:off x="4603745" y="3740607"/>
            <a:ext cx="1" cy="1440898"/>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56" name="TextBox 44">
            <a:extLst>
              <a:ext uri="{FF2B5EF4-FFF2-40B4-BE49-F238E27FC236}">
                <a16:creationId xmlns:a16="http://schemas.microsoft.com/office/drawing/2014/main" id="{73C22829-5559-4AA6-BE28-5A73D4185361}"/>
              </a:ext>
            </a:extLst>
          </p:cNvPr>
          <p:cNvSpPr txBox="1"/>
          <p:nvPr/>
        </p:nvSpPr>
        <p:spPr bwMode="gray">
          <a:xfrm>
            <a:off x="4648691" y="3765756"/>
            <a:ext cx="1257454" cy="1255537"/>
          </a:xfrm>
          <a:prstGeom prst="rect">
            <a:avLst/>
          </a:prstGeom>
          <a:noFill/>
        </p:spPr>
        <p:txBody>
          <a:bodyPr wrap="square" lIns="0" tIns="0" rIns="0" bIns="0" rtlCol="0" anchor="ctr" anchorCtr="0">
            <a:spAutoFit/>
          </a:bodyPr>
          <a:lstStyle/>
          <a:p>
            <a:pPr defTabSz="914348" fontAlgn="base">
              <a:spcAft>
                <a:spcPct val="0"/>
              </a:spcAft>
              <a:buSzPct val="100000"/>
              <a:defRPr/>
            </a:pPr>
            <a:r>
              <a:rPr lang="en-US" altLang="ja-JP" sz="1283" b="1" dirty="0">
                <a:solidFill>
                  <a:srgbClr val="000000"/>
                </a:solidFill>
                <a:latin typeface="+mn-ea"/>
                <a:cs typeface="Arial" charset="0"/>
                <a:sym typeface="+mn-lt"/>
              </a:rPr>
              <a:t>3</a:t>
            </a:r>
            <a:r>
              <a:rPr kumimoji="0" lang="ja-JP" altLang="en-US" sz="1283" b="1" dirty="0">
                <a:solidFill>
                  <a:srgbClr val="000000"/>
                </a:solidFill>
                <a:latin typeface="+mn-ea"/>
                <a:cs typeface="Arial" charset="0"/>
                <a:sym typeface="+mn-lt"/>
              </a:rPr>
              <a:t>月</a:t>
            </a:r>
            <a:endParaRPr kumimoji="0" lang="en-US" altLang="ja-JP" sz="1283" b="1" dirty="0">
              <a:solidFill>
                <a:srgbClr val="000000"/>
              </a:solidFill>
              <a:latin typeface="+mn-ea"/>
              <a:cs typeface="Arial" charset="0"/>
              <a:sym typeface="+mn-lt"/>
            </a:endParaRPr>
          </a:p>
          <a:p>
            <a:pPr defTabSz="914348" fontAlgn="base">
              <a:spcAft>
                <a:spcPts val="385"/>
              </a:spcAft>
              <a:buSzPct val="100000"/>
              <a:defRPr/>
            </a:pPr>
            <a:r>
              <a:rPr kumimoji="0" lang="ja-JP" altLang="en-US" sz="1155" b="1" dirty="0">
                <a:latin typeface="+mn-ea"/>
                <a:cs typeface="Arial" charset="0"/>
                <a:sym typeface="+mn-lt"/>
              </a:rPr>
              <a:t>データ仲介プラットフォーム（</a:t>
            </a:r>
            <a:r>
              <a:rPr kumimoji="0" lang="en-US" altLang="ja-JP" sz="1155" b="1" dirty="0">
                <a:latin typeface="+mn-ea"/>
                <a:cs typeface="Arial" charset="0"/>
                <a:sym typeface="+mn-lt"/>
              </a:rPr>
              <a:t>ODPO</a:t>
            </a:r>
            <a:r>
              <a:rPr kumimoji="0" lang="ja-JP" altLang="en-US" sz="1155" b="1" dirty="0">
                <a:latin typeface="+mn-ea"/>
                <a:cs typeface="Arial" charset="0"/>
                <a:sym typeface="+mn-lt"/>
              </a:rPr>
              <a:t>）リリース</a:t>
            </a:r>
            <a:endParaRPr kumimoji="0" lang="en-US" altLang="ja-JP" sz="1155" b="1" dirty="0">
              <a:latin typeface="+mn-ea"/>
              <a:cs typeface="Arial" charset="0"/>
              <a:sym typeface="+mn-lt"/>
            </a:endParaRPr>
          </a:p>
          <a:p>
            <a:pPr defTabSz="914348" fontAlgn="base">
              <a:spcAft>
                <a:spcPct val="0"/>
              </a:spcAft>
              <a:buSzPct val="100000"/>
              <a:defRPr/>
            </a:pPr>
            <a:r>
              <a:rPr lang="ja-JP" altLang="en-US" sz="1026" dirty="0">
                <a:solidFill>
                  <a:srgbClr val="000000"/>
                </a:solidFill>
                <a:latin typeface="+mn-ea"/>
                <a:cs typeface="Arial" charset="0"/>
                <a:sym typeface="+mn-lt"/>
              </a:rPr>
              <a:t>データ連携基盤を活用した官民のデータ流通を実現するプラットフォーム</a:t>
            </a:r>
          </a:p>
        </p:txBody>
      </p:sp>
      <p:sp>
        <p:nvSpPr>
          <p:cNvPr id="57" name="Oval 48">
            <a:extLst>
              <a:ext uri="{FF2B5EF4-FFF2-40B4-BE49-F238E27FC236}">
                <a16:creationId xmlns:a16="http://schemas.microsoft.com/office/drawing/2014/main" id="{02A951E7-21E9-48CF-A067-BFEBE6D94012}"/>
              </a:ext>
            </a:extLst>
          </p:cNvPr>
          <p:cNvSpPr>
            <a:spLocks noChangeAspect="1"/>
          </p:cNvSpPr>
          <p:nvPr/>
        </p:nvSpPr>
        <p:spPr bwMode="gray">
          <a:xfrm>
            <a:off x="3424397" y="3560612"/>
            <a:ext cx="178281" cy="179995"/>
          </a:xfrm>
          <a:prstGeom prst="ellipse">
            <a:avLst/>
          </a:prstGeom>
          <a:solidFill>
            <a:srgbClr val="4472C4"/>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58" name="Straight Connector 49">
            <a:extLst>
              <a:ext uri="{FF2B5EF4-FFF2-40B4-BE49-F238E27FC236}">
                <a16:creationId xmlns:a16="http://schemas.microsoft.com/office/drawing/2014/main" id="{47638785-8E83-4F22-BA69-1C451867669B}"/>
              </a:ext>
            </a:extLst>
          </p:cNvPr>
          <p:cNvCxnSpPr>
            <a:cxnSpLocks/>
          </p:cNvCxnSpPr>
          <p:nvPr/>
        </p:nvCxnSpPr>
        <p:spPr bwMode="gray">
          <a:xfrm flipV="1">
            <a:off x="3513540" y="3728388"/>
            <a:ext cx="1" cy="280800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59" name="TextBox 44">
            <a:extLst>
              <a:ext uri="{FF2B5EF4-FFF2-40B4-BE49-F238E27FC236}">
                <a16:creationId xmlns:a16="http://schemas.microsoft.com/office/drawing/2014/main" id="{203661F8-1414-4E5B-BC35-FCF93AB1CD29}"/>
              </a:ext>
            </a:extLst>
          </p:cNvPr>
          <p:cNvSpPr txBox="1"/>
          <p:nvPr/>
        </p:nvSpPr>
        <p:spPr bwMode="gray">
          <a:xfrm>
            <a:off x="3558476" y="5318132"/>
            <a:ext cx="1886811" cy="1204240"/>
          </a:xfrm>
          <a:prstGeom prst="rect">
            <a:avLst/>
          </a:prstGeom>
          <a:noFill/>
        </p:spPr>
        <p:txBody>
          <a:bodyPr wrap="square" lIns="0" tIns="0" rIns="0" bIns="0" rtlCol="0" anchor="ctr" anchorCtr="0">
            <a:spAutoFit/>
          </a:bodyPr>
          <a:lstStyle/>
          <a:p>
            <a:pPr defTabSz="914348" fontAlgn="base">
              <a:spcAft>
                <a:spcPct val="0"/>
              </a:spcAft>
              <a:buSzPct val="100000"/>
              <a:defRPr/>
            </a:pPr>
            <a:r>
              <a:rPr kumimoji="0" lang="en-US" altLang="ja-JP" sz="1283" b="1" dirty="0">
                <a:solidFill>
                  <a:srgbClr val="000000"/>
                </a:solidFill>
                <a:latin typeface="+mn-ea"/>
                <a:cs typeface="Arial" charset="0"/>
                <a:sym typeface="+mn-lt"/>
              </a:rPr>
              <a:t>10</a:t>
            </a:r>
            <a:r>
              <a:rPr kumimoji="0" lang="ja-JP" altLang="en-US" sz="1283" b="1" dirty="0">
                <a:solidFill>
                  <a:srgbClr val="000000"/>
                </a:solidFill>
                <a:latin typeface="+mn-ea"/>
                <a:cs typeface="Arial" charset="0"/>
                <a:sym typeface="+mn-lt"/>
              </a:rPr>
              <a:t>月</a:t>
            </a:r>
            <a:endParaRPr kumimoji="0" lang="en-US" altLang="ja-JP" sz="1283" b="1" dirty="0">
              <a:solidFill>
                <a:srgbClr val="000000"/>
              </a:solidFill>
              <a:latin typeface="+mn-ea"/>
              <a:cs typeface="Arial" charset="0"/>
              <a:sym typeface="+mn-lt"/>
            </a:endParaRPr>
          </a:p>
          <a:p>
            <a:pPr defTabSz="914348" fontAlgn="base">
              <a:buSzPct val="100000"/>
              <a:defRPr/>
            </a:pPr>
            <a:r>
              <a:rPr kumimoji="0" lang="ja-JP" altLang="en-US" sz="1155" b="1" dirty="0">
                <a:solidFill>
                  <a:srgbClr val="000000"/>
                </a:solidFill>
                <a:latin typeface="+mn-ea"/>
                <a:cs typeface="Arial" charset="0"/>
                <a:sym typeface="+mn-lt"/>
              </a:rPr>
              <a:t>国家戦略特別区域データ</a:t>
            </a:r>
            <a:endParaRPr kumimoji="0" lang="en-US" altLang="ja-JP" sz="1155" b="1" dirty="0">
              <a:solidFill>
                <a:srgbClr val="000000"/>
              </a:solidFill>
              <a:latin typeface="+mn-ea"/>
              <a:cs typeface="Arial" charset="0"/>
              <a:sym typeface="+mn-lt"/>
            </a:endParaRPr>
          </a:p>
          <a:p>
            <a:pPr defTabSz="914348" fontAlgn="base">
              <a:buSzPct val="100000"/>
              <a:defRPr/>
            </a:pPr>
            <a:r>
              <a:rPr kumimoji="0" lang="ja-JP" altLang="en-US" sz="1155" b="1" dirty="0">
                <a:solidFill>
                  <a:srgbClr val="000000"/>
                </a:solidFill>
                <a:latin typeface="+mn-ea"/>
                <a:cs typeface="Arial" charset="0"/>
                <a:sym typeface="+mn-lt"/>
              </a:rPr>
              <a:t>連携基盤整備事業を含む</a:t>
            </a:r>
            <a:endParaRPr kumimoji="0" lang="en-US" altLang="ja-JP" sz="1155" b="1" dirty="0">
              <a:solidFill>
                <a:srgbClr val="000000"/>
              </a:solidFill>
              <a:latin typeface="+mn-ea"/>
              <a:cs typeface="Arial" charset="0"/>
              <a:sym typeface="+mn-lt"/>
            </a:endParaRPr>
          </a:p>
          <a:p>
            <a:pPr defTabSz="914348" fontAlgn="base">
              <a:buSzPct val="100000"/>
              <a:defRPr/>
            </a:pPr>
            <a:r>
              <a:rPr kumimoji="0" lang="ja-JP" altLang="en-US" sz="1155" b="1" dirty="0">
                <a:solidFill>
                  <a:srgbClr val="000000"/>
                </a:solidFill>
                <a:latin typeface="+mn-ea"/>
                <a:cs typeface="Arial" charset="0"/>
                <a:sym typeface="+mn-lt"/>
              </a:rPr>
              <a:t>区域計画の認定</a:t>
            </a:r>
            <a:endParaRPr kumimoji="0" lang="en-US" altLang="ja-JP" sz="1155" b="1" dirty="0">
              <a:solidFill>
                <a:srgbClr val="000000"/>
              </a:solidFill>
              <a:latin typeface="+mn-ea"/>
              <a:cs typeface="Arial" charset="0"/>
              <a:sym typeface="+mn-lt"/>
            </a:endParaRPr>
          </a:p>
          <a:p>
            <a:pPr defTabSz="914348" fontAlgn="base">
              <a:spcAft>
                <a:spcPct val="0"/>
              </a:spcAft>
              <a:buSzPct val="100000"/>
              <a:defRPr/>
            </a:pPr>
            <a:r>
              <a:rPr lang="en-US" altLang="ja-JP" sz="1026" dirty="0">
                <a:solidFill>
                  <a:srgbClr val="000000"/>
                </a:solidFill>
                <a:latin typeface="+mn-ea"/>
                <a:cs typeface="Arial" charset="0"/>
                <a:sym typeface="+mn-lt"/>
              </a:rPr>
              <a:t>ORDEN</a:t>
            </a:r>
            <a:r>
              <a:rPr lang="ja-JP" altLang="en-US" sz="1026" dirty="0">
                <a:solidFill>
                  <a:srgbClr val="000000"/>
                </a:solidFill>
                <a:latin typeface="+mn-ea"/>
                <a:cs typeface="Arial" charset="0"/>
                <a:sym typeface="+mn-lt"/>
              </a:rPr>
              <a:t>の事業が記載された</a:t>
            </a:r>
            <a:endParaRPr lang="en-US" altLang="ja-JP" sz="1026" dirty="0">
              <a:solidFill>
                <a:srgbClr val="000000"/>
              </a:solidFill>
              <a:latin typeface="+mn-ea"/>
              <a:cs typeface="Arial" charset="0"/>
              <a:sym typeface="+mn-lt"/>
            </a:endParaRPr>
          </a:p>
          <a:p>
            <a:pPr defTabSz="914348" fontAlgn="base">
              <a:spcAft>
                <a:spcPct val="0"/>
              </a:spcAft>
              <a:buSzPct val="100000"/>
              <a:defRPr/>
            </a:pPr>
            <a:r>
              <a:rPr lang="ja-JP" altLang="en-US" sz="1026" dirty="0">
                <a:solidFill>
                  <a:srgbClr val="000000"/>
                </a:solidFill>
                <a:latin typeface="+mn-ea"/>
                <a:cs typeface="Arial" charset="0"/>
                <a:sym typeface="+mn-lt"/>
              </a:rPr>
              <a:t>「スーパーシティ型国家戦略特別</a:t>
            </a:r>
            <a:endParaRPr lang="en-US" altLang="ja-JP" sz="1026" dirty="0">
              <a:solidFill>
                <a:srgbClr val="000000"/>
              </a:solidFill>
              <a:latin typeface="+mn-ea"/>
              <a:cs typeface="Arial" charset="0"/>
              <a:sym typeface="+mn-lt"/>
            </a:endParaRPr>
          </a:p>
          <a:p>
            <a:pPr defTabSz="914348" fontAlgn="base">
              <a:spcAft>
                <a:spcPct val="0"/>
              </a:spcAft>
              <a:buSzPct val="100000"/>
              <a:defRPr/>
            </a:pPr>
            <a:r>
              <a:rPr lang="ja-JP" altLang="en-US" sz="1026" dirty="0">
                <a:solidFill>
                  <a:srgbClr val="000000"/>
                </a:solidFill>
                <a:latin typeface="+mn-ea"/>
                <a:cs typeface="Arial" charset="0"/>
                <a:sym typeface="+mn-lt"/>
              </a:rPr>
              <a:t>区域 区域計画」の認定</a:t>
            </a:r>
          </a:p>
        </p:txBody>
      </p:sp>
      <p:sp>
        <p:nvSpPr>
          <p:cNvPr id="60" name="Oval 48">
            <a:extLst>
              <a:ext uri="{FF2B5EF4-FFF2-40B4-BE49-F238E27FC236}">
                <a16:creationId xmlns:a16="http://schemas.microsoft.com/office/drawing/2014/main" id="{3D0E085D-7AC3-482E-AF85-C59C903EA57B}"/>
              </a:ext>
            </a:extLst>
          </p:cNvPr>
          <p:cNvSpPr>
            <a:spLocks noChangeAspect="1"/>
          </p:cNvSpPr>
          <p:nvPr/>
        </p:nvSpPr>
        <p:spPr bwMode="gray">
          <a:xfrm>
            <a:off x="9699816" y="3560612"/>
            <a:ext cx="178281" cy="179995"/>
          </a:xfrm>
          <a:prstGeom prst="ellipse">
            <a:avLst/>
          </a:prstGeom>
          <a:solidFill>
            <a:srgbClr val="4472C4"/>
          </a:solidFill>
          <a:ln w="19050" algn="ctr">
            <a:noFill/>
            <a:miter lim="800000"/>
            <a:headEnd/>
            <a:tailEnd/>
          </a:ln>
        </p:spPr>
        <p:txBody>
          <a:bodyPr wrap="square" lIns="88898" tIns="88898" rIns="88898" bIns="88898" rtlCol="0" anchor="ctr"/>
          <a:lstStyle/>
          <a:p>
            <a:pPr algn="ctr" defTabSz="914348" fontAlgn="base">
              <a:lnSpc>
                <a:spcPct val="106000"/>
              </a:lnSpc>
              <a:spcBef>
                <a:spcPct val="0"/>
              </a:spcBef>
              <a:spcAft>
                <a:spcPct val="0"/>
              </a:spcAft>
            </a:pPr>
            <a:endParaRPr lang="ja-JP" altLang="en-US" b="1">
              <a:solidFill>
                <a:prstClr val="white"/>
              </a:solidFill>
              <a:latin typeface="+mn-ea"/>
              <a:cs typeface="Arial" charset="0"/>
              <a:sym typeface="+mn-lt"/>
            </a:endParaRPr>
          </a:p>
        </p:txBody>
      </p:sp>
      <p:cxnSp>
        <p:nvCxnSpPr>
          <p:cNvPr id="61" name="Straight Connector 49">
            <a:extLst>
              <a:ext uri="{FF2B5EF4-FFF2-40B4-BE49-F238E27FC236}">
                <a16:creationId xmlns:a16="http://schemas.microsoft.com/office/drawing/2014/main" id="{8F1AB608-DF44-43E0-9284-1C58D311E93C}"/>
              </a:ext>
            </a:extLst>
          </p:cNvPr>
          <p:cNvCxnSpPr>
            <a:cxnSpLocks/>
          </p:cNvCxnSpPr>
          <p:nvPr/>
        </p:nvCxnSpPr>
        <p:spPr bwMode="gray">
          <a:xfrm flipV="1">
            <a:off x="9788958" y="3728388"/>
            <a:ext cx="1" cy="2808000"/>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sp>
        <p:nvSpPr>
          <p:cNvPr id="62" name="TextBox 44">
            <a:extLst>
              <a:ext uri="{FF2B5EF4-FFF2-40B4-BE49-F238E27FC236}">
                <a16:creationId xmlns:a16="http://schemas.microsoft.com/office/drawing/2014/main" id="{604A4F0B-C845-449F-A3DF-BDD2ED5DF84C}"/>
              </a:ext>
            </a:extLst>
          </p:cNvPr>
          <p:cNvSpPr txBox="1"/>
          <p:nvPr/>
        </p:nvSpPr>
        <p:spPr bwMode="gray">
          <a:xfrm>
            <a:off x="9842209" y="5108559"/>
            <a:ext cx="1737900" cy="880369"/>
          </a:xfrm>
          <a:prstGeom prst="rect">
            <a:avLst/>
          </a:prstGeom>
          <a:noFill/>
        </p:spPr>
        <p:txBody>
          <a:bodyPr wrap="square" lIns="0" tIns="0" rIns="0" bIns="0" rtlCol="0" anchor="t" anchorCtr="0">
            <a:spAutoFit/>
          </a:bodyPr>
          <a:lstStyle/>
          <a:p>
            <a:pPr defTabSz="914348" fontAlgn="base">
              <a:spcAft>
                <a:spcPts val="385"/>
              </a:spcAft>
              <a:buSzPct val="100000"/>
            </a:pPr>
            <a:r>
              <a:rPr lang="ja-JP" altLang="en-US" sz="1155" b="1" dirty="0">
                <a:latin typeface="+mn-ea"/>
                <a:cs typeface="Arial" charset="0"/>
                <a:sym typeface="+mn-lt"/>
              </a:rPr>
              <a:t>都道府県間共同利用の</a:t>
            </a:r>
            <a:br>
              <a:rPr lang="en-US" altLang="ja-JP" sz="1155" b="1" dirty="0">
                <a:latin typeface="+mn-ea"/>
                <a:cs typeface="Arial" charset="0"/>
                <a:sym typeface="+mn-lt"/>
              </a:rPr>
            </a:br>
            <a:r>
              <a:rPr lang="ja-JP" altLang="en-US" sz="1155" b="1" dirty="0">
                <a:latin typeface="+mn-ea"/>
                <a:cs typeface="Arial" charset="0"/>
                <a:sym typeface="+mn-lt"/>
              </a:rPr>
              <a:t>実証開始</a:t>
            </a:r>
            <a:endParaRPr lang="en-US" altLang="ja-JP" sz="1155" b="1" dirty="0">
              <a:latin typeface="+mn-ea"/>
              <a:cs typeface="Arial" charset="0"/>
              <a:sym typeface="+mn-lt"/>
            </a:endParaRPr>
          </a:p>
          <a:p>
            <a:pPr defTabSz="914348" fontAlgn="base">
              <a:spcAft>
                <a:spcPct val="0"/>
              </a:spcAft>
              <a:buSzPct val="100000"/>
            </a:pPr>
            <a:r>
              <a:rPr lang="ja-JP" altLang="en-US" sz="1026" dirty="0">
                <a:latin typeface="+mn-ea"/>
                <a:cs typeface="Arial" charset="0"/>
                <a:sym typeface="+mn-lt"/>
              </a:rPr>
              <a:t>広域観光実証事業を通して、</a:t>
            </a:r>
            <a:br>
              <a:rPr lang="en-US" altLang="ja-JP" sz="1026" dirty="0">
                <a:latin typeface="+mn-ea"/>
                <a:cs typeface="Arial" charset="0"/>
                <a:sym typeface="+mn-lt"/>
              </a:rPr>
            </a:br>
            <a:r>
              <a:rPr lang="ja-JP" altLang="en-US" sz="1026" dirty="0">
                <a:latin typeface="+mn-ea"/>
                <a:cs typeface="Arial" charset="0"/>
                <a:sym typeface="+mn-lt"/>
              </a:rPr>
              <a:t>共同利用の有効性を検証予定（大阪府、奈良県、鳥取県）</a:t>
            </a:r>
            <a:endParaRPr lang="ja-JP" altLang="en-US" sz="1155" dirty="0">
              <a:latin typeface="+mn-ea"/>
              <a:cs typeface="Arial" charset="0"/>
              <a:sym typeface="+mn-lt"/>
            </a:endParaRPr>
          </a:p>
        </p:txBody>
      </p:sp>
      <p:cxnSp>
        <p:nvCxnSpPr>
          <p:cNvPr id="63" name="直線コネクタ 62">
            <a:extLst>
              <a:ext uri="{FF2B5EF4-FFF2-40B4-BE49-F238E27FC236}">
                <a16:creationId xmlns:a16="http://schemas.microsoft.com/office/drawing/2014/main" id="{86AB378A-DB39-4D53-A5FA-08256565D7B0}"/>
              </a:ext>
            </a:extLst>
          </p:cNvPr>
          <p:cNvCxnSpPr>
            <a:cxnSpLocks/>
          </p:cNvCxnSpPr>
          <p:nvPr/>
        </p:nvCxnSpPr>
        <p:spPr>
          <a:xfrm>
            <a:off x="0" y="502475"/>
            <a:ext cx="122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11">
            <a:extLst>
              <a:ext uri="{FF2B5EF4-FFF2-40B4-BE49-F238E27FC236}">
                <a16:creationId xmlns:a16="http://schemas.microsoft.com/office/drawing/2014/main" id="{EE37D9EC-5077-4EE0-9409-11E7A3CDDE42}"/>
              </a:ext>
            </a:extLst>
          </p:cNvPr>
          <p:cNvCxnSpPr>
            <a:cxnSpLocks/>
          </p:cNvCxnSpPr>
          <p:nvPr/>
        </p:nvCxnSpPr>
        <p:spPr bwMode="gray">
          <a:xfrm flipV="1">
            <a:off x="1268733" y="1639884"/>
            <a:ext cx="475" cy="1944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スライド番号プレースホルダー 16">
            <a:extLst>
              <a:ext uri="{FF2B5EF4-FFF2-40B4-BE49-F238E27FC236}">
                <a16:creationId xmlns:a16="http://schemas.microsoft.com/office/drawing/2014/main" id="{0D6AE801-FABA-472F-9AA1-0DC66DB038C7}"/>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6</a:t>
            </a:fld>
            <a:endParaRPr kumimoji="1" lang="ja-JP" altLang="en-US" sz="1600">
              <a:solidFill>
                <a:schemeClr val="tx1"/>
              </a:solidFill>
            </a:endParaRPr>
          </a:p>
        </p:txBody>
      </p:sp>
    </p:spTree>
    <p:extLst>
      <p:ext uri="{BB962C8B-B14F-4D97-AF65-F5344CB8AC3E}">
        <p14:creationId xmlns:p14="http://schemas.microsoft.com/office/powerpoint/2010/main" val="281214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直線コネクタ 102">
            <a:extLst>
              <a:ext uri="{FF2B5EF4-FFF2-40B4-BE49-F238E27FC236}">
                <a16:creationId xmlns:a16="http://schemas.microsoft.com/office/drawing/2014/main" id="{F138FF38-DCB0-4C6A-98A9-EC44206B9276}"/>
              </a:ext>
            </a:extLst>
          </p:cNvPr>
          <p:cNvCxnSpPr>
            <a:stCxn id="162" idx="2"/>
          </p:cNvCxnSpPr>
          <p:nvPr/>
        </p:nvCxnSpPr>
        <p:spPr>
          <a:xfrm>
            <a:off x="3178075" y="3264542"/>
            <a:ext cx="0" cy="375081"/>
          </a:xfrm>
          <a:prstGeom prst="line">
            <a:avLst/>
          </a:prstGeom>
        </p:spPr>
        <p:style>
          <a:lnRef idx="1">
            <a:schemeClr val="dk1"/>
          </a:lnRef>
          <a:fillRef idx="0">
            <a:schemeClr val="dk1"/>
          </a:fillRef>
          <a:effectRef idx="0">
            <a:schemeClr val="dk1"/>
          </a:effectRef>
          <a:fontRef idx="minor">
            <a:schemeClr val="tx1"/>
          </a:fontRef>
        </p:style>
      </p:cxnSp>
      <p:sp>
        <p:nvSpPr>
          <p:cNvPr id="104" name="正方形/長方形 103">
            <a:extLst>
              <a:ext uri="{FF2B5EF4-FFF2-40B4-BE49-F238E27FC236}">
                <a16:creationId xmlns:a16="http://schemas.microsoft.com/office/drawing/2014/main" id="{9A4C473A-99B0-476B-A59C-8BCA085EFE51}"/>
              </a:ext>
            </a:extLst>
          </p:cNvPr>
          <p:cNvSpPr/>
          <p:nvPr/>
        </p:nvSpPr>
        <p:spPr>
          <a:xfrm>
            <a:off x="10054971" y="4291382"/>
            <a:ext cx="1152000" cy="1584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D</a:t>
            </a:r>
            <a:r>
              <a:rPr lang="ja-JP" altLang="en-US" sz="1600" b="1" dirty="0">
                <a:solidFill>
                  <a:schemeClr val="tx1"/>
                </a:solidFill>
              </a:rPr>
              <a:t>県</a:t>
            </a:r>
            <a:endParaRPr lang="en-US" altLang="ja-JP" sz="1600" b="1" dirty="0">
              <a:solidFill>
                <a:schemeClr val="tx1"/>
              </a:solidFill>
            </a:endParaRPr>
          </a:p>
          <a:p>
            <a:pPr algn="ctr"/>
            <a:endParaRPr lang="en-US" altLang="ja-JP" sz="400" b="1" dirty="0">
              <a:solidFill>
                <a:schemeClr val="tx1"/>
              </a:solidFill>
            </a:endParaRPr>
          </a:p>
          <a:p>
            <a:pPr algn="ctr"/>
            <a:endParaRPr lang="en-US" altLang="ja-JP" sz="1400" dirty="0">
              <a:solidFill>
                <a:schemeClr val="tx1"/>
              </a:solidFill>
            </a:endParaRPr>
          </a:p>
          <a:p>
            <a:pPr algn="ctr"/>
            <a:endParaRPr lang="en-US" altLang="ja-JP" sz="1400" dirty="0">
              <a:solidFill>
                <a:schemeClr val="tx1"/>
              </a:solidFill>
            </a:endParaRPr>
          </a:p>
          <a:p>
            <a:pPr algn="ctr"/>
            <a:endParaRPr kumimoji="1" lang="en-US" altLang="ja-JP" sz="1400" dirty="0">
              <a:solidFill>
                <a:schemeClr val="tx1"/>
              </a:solidFill>
            </a:endParaRPr>
          </a:p>
          <a:p>
            <a:pPr algn="ctr"/>
            <a:endParaRPr lang="en-US" altLang="ja-JP" sz="1400" dirty="0">
              <a:solidFill>
                <a:schemeClr val="tx1"/>
              </a:solidFill>
            </a:endParaRPr>
          </a:p>
          <a:p>
            <a:pPr algn="ctr"/>
            <a:endParaRPr kumimoji="1" lang="ja-JP" altLang="en-US" sz="1400" dirty="0">
              <a:solidFill>
                <a:schemeClr val="tx1"/>
              </a:solidFill>
            </a:endParaRPr>
          </a:p>
        </p:txBody>
      </p:sp>
      <p:sp>
        <p:nvSpPr>
          <p:cNvPr id="105" name="正方形/長方形 104">
            <a:extLst>
              <a:ext uri="{FF2B5EF4-FFF2-40B4-BE49-F238E27FC236}">
                <a16:creationId xmlns:a16="http://schemas.microsoft.com/office/drawing/2014/main" id="{74401E97-6C8C-46FD-80FF-CAB4E2BBFCDB}"/>
              </a:ext>
            </a:extLst>
          </p:cNvPr>
          <p:cNvSpPr/>
          <p:nvPr/>
        </p:nvSpPr>
        <p:spPr>
          <a:xfrm>
            <a:off x="8809937" y="4286215"/>
            <a:ext cx="1152000" cy="1584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C</a:t>
            </a:r>
            <a:r>
              <a:rPr lang="ja-JP" altLang="en-US" sz="1600" b="1" dirty="0">
                <a:solidFill>
                  <a:schemeClr val="tx1"/>
                </a:solidFill>
              </a:rPr>
              <a:t>県</a:t>
            </a:r>
            <a:endParaRPr lang="en-US" altLang="ja-JP" sz="1400" b="1" dirty="0">
              <a:solidFill>
                <a:schemeClr val="tx1"/>
              </a:solidFill>
            </a:endParaRPr>
          </a:p>
          <a:p>
            <a:pPr algn="ctr"/>
            <a:endParaRPr lang="en-US" altLang="ja-JP" sz="900" dirty="0">
              <a:solidFill>
                <a:schemeClr val="tx1"/>
              </a:solidFill>
            </a:endParaRPr>
          </a:p>
          <a:p>
            <a:pPr algn="ctr"/>
            <a:endParaRPr lang="en-US" altLang="ja-JP" sz="1200" dirty="0">
              <a:solidFill>
                <a:schemeClr val="tx1"/>
              </a:solidFill>
            </a:endParaRPr>
          </a:p>
          <a:p>
            <a:pPr algn="ctr"/>
            <a:endParaRPr lang="en-US" altLang="ja-JP" sz="1400" dirty="0">
              <a:solidFill>
                <a:schemeClr val="tx1"/>
              </a:solidFill>
            </a:endParaRPr>
          </a:p>
          <a:p>
            <a:pPr algn="ctr"/>
            <a:endParaRPr kumimoji="1" lang="en-US" altLang="ja-JP" sz="1400" dirty="0">
              <a:solidFill>
                <a:schemeClr val="tx1"/>
              </a:solidFill>
            </a:endParaRPr>
          </a:p>
          <a:p>
            <a:pPr algn="ctr"/>
            <a:endParaRPr lang="en-US" altLang="ja-JP" sz="1400" dirty="0">
              <a:solidFill>
                <a:schemeClr val="tx1"/>
              </a:solidFill>
            </a:endParaRPr>
          </a:p>
          <a:p>
            <a:pPr algn="ctr"/>
            <a:endParaRPr kumimoji="1" lang="ja-JP" altLang="en-US" sz="1400" dirty="0">
              <a:solidFill>
                <a:schemeClr val="tx1"/>
              </a:solidFill>
            </a:endParaRPr>
          </a:p>
        </p:txBody>
      </p:sp>
      <p:sp>
        <p:nvSpPr>
          <p:cNvPr id="106" name="正方形/長方形 105">
            <a:extLst>
              <a:ext uri="{FF2B5EF4-FFF2-40B4-BE49-F238E27FC236}">
                <a16:creationId xmlns:a16="http://schemas.microsoft.com/office/drawing/2014/main" id="{0D6536B3-BD76-422B-BC1C-D067AC723725}"/>
              </a:ext>
            </a:extLst>
          </p:cNvPr>
          <p:cNvSpPr/>
          <p:nvPr/>
        </p:nvSpPr>
        <p:spPr>
          <a:xfrm>
            <a:off x="7549491" y="4286215"/>
            <a:ext cx="1152000" cy="1584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B</a:t>
            </a:r>
            <a:r>
              <a:rPr lang="ja-JP" altLang="en-US" sz="1600" b="1" dirty="0">
                <a:solidFill>
                  <a:schemeClr val="tx1"/>
                </a:solidFill>
              </a:rPr>
              <a:t>県</a:t>
            </a:r>
            <a:endParaRPr lang="en-US" altLang="ja-JP" sz="1600" b="1" dirty="0">
              <a:solidFill>
                <a:schemeClr val="tx1"/>
              </a:solidFill>
            </a:endParaRPr>
          </a:p>
          <a:p>
            <a:pPr algn="ctr"/>
            <a:endParaRPr lang="en-US" altLang="ja-JP" sz="1100" b="1" dirty="0">
              <a:solidFill>
                <a:schemeClr val="tx1"/>
              </a:solidFill>
            </a:endParaRPr>
          </a:p>
          <a:p>
            <a:pPr algn="ctr"/>
            <a:endParaRPr lang="en-US" altLang="ja-JP" sz="1100" dirty="0">
              <a:solidFill>
                <a:schemeClr val="tx1"/>
              </a:solidFill>
            </a:endParaRPr>
          </a:p>
          <a:p>
            <a:pPr algn="ctr"/>
            <a:endParaRPr lang="en-US" altLang="ja-JP" sz="1400" dirty="0">
              <a:solidFill>
                <a:schemeClr val="tx1"/>
              </a:solidFill>
            </a:endParaRPr>
          </a:p>
          <a:p>
            <a:pPr algn="ctr"/>
            <a:endParaRPr kumimoji="1" lang="en-US" altLang="ja-JP" sz="1400" dirty="0">
              <a:solidFill>
                <a:schemeClr val="tx1"/>
              </a:solidFill>
            </a:endParaRPr>
          </a:p>
          <a:p>
            <a:pPr algn="ctr"/>
            <a:endParaRPr lang="en-US" altLang="ja-JP" sz="1400" dirty="0">
              <a:solidFill>
                <a:schemeClr val="tx1"/>
              </a:solidFill>
            </a:endParaRPr>
          </a:p>
          <a:p>
            <a:pPr algn="ctr"/>
            <a:endParaRPr kumimoji="1" lang="ja-JP" altLang="en-US" sz="1400" dirty="0">
              <a:solidFill>
                <a:schemeClr val="tx1"/>
              </a:solidFill>
            </a:endParaRPr>
          </a:p>
        </p:txBody>
      </p:sp>
      <p:sp>
        <p:nvSpPr>
          <p:cNvPr id="107" name="正方形/長方形 106">
            <a:extLst>
              <a:ext uri="{FF2B5EF4-FFF2-40B4-BE49-F238E27FC236}">
                <a16:creationId xmlns:a16="http://schemas.microsoft.com/office/drawing/2014/main" id="{DF33211F-4AE6-4EE0-AE56-10F4CF99B803}"/>
              </a:ext>
            </a:extLst>
          </p:cNvPr>
          <p:cNvSpPr/>
          <p:nvPr/>
        </p:nvSpPr>
        <p:spPr>
          <a:xfrm>
            <a:off x="6286545" y="4291470"/>
            <a:ext cx="1152000" cy="1584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A</a:t>
            </a:r>
            <a:r>
              <a:rPr lang="ja-JP" altLang="en-US" sz="1600" b="1" dirty="0">
                <a:solidFill>
                  <a:schemeClr val="tx1"/>
                </a:solidFill>
              </a:rPr>
              <a:t>県</a:t>
            </a:r>
            <a:endParaRPr lang="en-US" altLang="ja-JP" sz="1600" b="1" dirty="0">
              <a:solidFill>
                <a:schemeClr val="tx1"/>
              </a:solidFill>
            </a:endParaRPr>
          </a:p>
          <a:p>
            <a:pPr algn="ctr"/>
            <a:endParaRPr lang="en-US" altLang="ja-JP" sz="1050" b="1" dirty="0">
              <a:solidFill>
                <a:schemeClr val="tx1"/>
              </a:solidFill>
            </a:endParaRPr>
          </a:p>
          <a:p>
            <a:pPr algn="ctr"/>
            <a:endParaRPr lang="en-US" altLang="ja-JP" sz="1100" dirty="0">
              <a:solidFill>
                <a:schemeClr val="tx1"/>
              </a:solidFill>
            </a:endParaRPr>
          </a:p>
          <a:p>
            <a:pPr algn="ctr"/>
            <a:endParaRPr lang="en-US" altLang="ja-JP" sz="1400" dirty="0">
              <a:solidFill>
                <a:schemeClr val="tx1"/>
              </a:solidFill>
            </a:endParaRPr>
          </a:p>
          <a:p>
            <a:pPr algn="ctr"/>
            <a:endParaRPr kumimoji="1" lang="en-US" altLang="ja-JP" sz="1400" dirty="0">
              <a:solidFill>
                <a:schemeClr val="tx1"/>
              </a:solidFill>
            </a:endParaRPr>
          </a:p>
          <a:p>
            <a:pPr algn="ctr"/>
            <a:endParaRPr lang="en-US" altLang="ja-JP" sz="1400" dirty="0">
              <a:solidFill>
                <a:schemeClr val="tx1"/>
              </a:solidFill>
            </a:endParaRPr>
          </a:p>
          <a:p>
            <a:pPr algn="ctr"/>
            <a:endParaRPr kumimoji="1" lang="ja-JP" altLang="en-US" sz="1400" dirty="0">
              <a:solidFill>
                <a:schemeClr val="tx1"/>
              </a:solidFill>
            </a:endParaRPr>
          </a:p>
        </p:txBody>
      </p:sp>
      <p:sp>
        <p:nvSpPr>
          <p:cNvPr id="108" name="正方形/長方形 107">
            <a:extLst>
              <a:ext uri="{FF2B5EF4-FFF2-40B4-BE49-F238E27FC236}">
                <a16:creationId xmlns:a16="http://schemas.microsoft.com/office/drawing/2014/main" id="{956D6539-65E2-4077-AC78-60193D04CA03}"/>
              </a:ext>
            </a:extLst>
          </p:cNvPr>
          <p:cNvSpPr/>
          <p:nvPr/>
        </p:nvSpPr>
        <p:spPr>
          <a:xfrm>
            <a:off x="322081" y="4301105"/>
            <a:ext cx="5684581" cy="1584000"/>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endParaRPr kumimoji="1" lang="ja-JP" altLang="en-US" sz="1600" b="1" dirty="0">
              <a:solidFill>
                <a:schemeClr val="tx1"/>
              </a:solidFill>
            </a:endParaRPr>
          </a:p>
        </p:txBody>
      </p:sp>
      <p:sp>
        <p:nvSpPr>
          <p:cNvPr id="109" name="正方形/長方形 108">
            <a:extLst>
              <a:ext uri="{FF2B5EF4-FFF2-40B4-BE49-F238E27FC236}">
                <a16:creationId xmlns:a16="http://schemas.microsoft.com/office/drawing/2014/main" id="{59D9D9D5-33D1-4605-8AD5-44C743CDACB0}"/>
              </a:ext>
            </a:extLst>
          </p:cNvPr>
          <p:cNvSpPr/>
          <p:nvPr/>
        </p:nvSpPr>
        <p:spPr>
          <a:xfrm>
            <a:off x="415071" y="4735015"/>
            <a:ext cx="11316513" cy="1044000"/>
          </a:xfrm>
          <a:prstGeom prst="rect">
            <a:avLst/>
          </a:prstGeom>
          <a:solidFill>
            <a:schemeClr val="tx1">
              <a:lumMod val="65000"/>
              <a:lumOff val="3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 name="直線コネクタ 109">
            <a:extLst>
              <a:ext uri="{FF2B5EF4-FFF2-40B4-BE49-F238E27FC236}">
                <a16:creationId xmlns:a16="http://schemas.microsoft.com/office/drawing/2014/main" id="{6018F7BE-52E3-41B7-8120-4171AE30AE27}"/>
              </a:ext>
            </a:extLst>
          </p:cNvPr>
          <p:cNvCxnSpPr>
            <a:stCxn id="113" idx="2"/>
          </p:cNvCxnSpPr>
          <p:nvPr/>
        </p:nvCxnSpPr>
        <p:spPr>
          <a:xfrm>
            <a:off x="1281716" y="3262971"/>
            <a:ext cx="0" cy="375081"/>
          </a:xfrm>
          <a:prstGeom prst="line">
            <a:avLst/>
          </a:prstGeom>
        </p:spPr>
        <p:style>
          <a:lnRef idx="1">
            <a:schemeClr val="dk1"/>
          </a:lnRef>
          <a:fillRef idx="0">
            <a:schemeClr val="dk1"/>
          </a:fillRef>
          <a:effectRef idx="0">
            <a:schemeClr val="dk1"/>
          </a:effectRef>
          <a:fontRef idx="minor">
            <a:schemeClr val="tx1"/>
          </a:fontRef>
        </p:style>
      </p:cxnSp>
      <p:cxnSp>
        <p:nvCxnSpPr>
          <p:cNvPr id="111" name="直線コネクタ 110">
            <a:extLst>
              <a:ext uri="{FF2B5EF4-FFF2-40B4-BE49-F238E27FC236}">
                <a16:creationId xmlns:a16="http://schemas.microsoft.com/office/drawing/2014/main" id="{48E391FE-05F9-47BD-9E3B-3A511BAF5BA1}"/>
              </a:ext>
            </a:extLst>
          </p:cNvPr>
          <p:cNvCxnSpPr/>
          <p:nvPr/>
        </p:nvCxnSpPr>
        <p:spPr>
          <a:xfrm>
            <a:off x="1708087" y="3089553"/>
            <a:ext cx="0" cy="375081"/>
          </a:xfrm>
          <a:prstGeom prst="line">
            <a:avLst/>
          </a:prstGeom>
        </p:spPr>
        <p:style>
          <a:lnRef idx="1">
            <a:schemeClr val="dk1"/>
          </a:lnRef>
          <a:fillRef idx="0">
            <a:schemeClr val="dk1"/>
          </a:fillRef>
          <a:effectRef idx="0">
            <a:schemeClr val="dk1"/>
          </a:effectRef>
          <a:fontRef idx="minor">
            <a:schemeClr val="tx1"/>
          </a:fontRef>
        </p:style>
      </p:cxnSp>
      <p:cxnSp>
        <p:nvCxnSpPr>
          <p:cNvPr id="112" name="直線コネクタ 111">
            <a:extLst>
              <a:ext uri="{FF2B5EF4-FFF2-40B4-BE49-F238E27FC236}">
                <a16:creationId xmlns:a16="http://schemas.microsoft.com/office/drawing/2014/main" id="{0D960479-0713-42FA-A35E-0DF6390C8B6B}"/>
              </a:ext>
            </a:extLst>
          </p:cNvPr>
          <p:cNvCxnSpPr/>
          <p:nvPr/>
        </p:nvCxnSpPr>
        <p:spPr>
          <a:xfrm>
            <a:off x="2129199" y="3079041"/>
            <a:ext cx="0" cy="375081"/>
          </a:xfrm>
          <a:prstGeom prst="line">
            <a:avLst/>
          </a:prstGeom>
        </p:spPr>
        <p:style>
          <a:lnRef idx="1">
            <a:schemeClr val="dk1"/>
          </a:lnRef>
          <a:fillRef idx="0">
            <a:schemeClr val="dk1"/>
          </a:fillRef>
          <a:effectRef idx="0">
            <a:schemeClr val="dk1"/>
          </a:effectRef>
          <a:fontRef idx="minor">
            <a:schemeClr val="tx1"/>
          </a:fontRef>
        </p:style>
      </p:cxnSp>
      <p:sp>
        <p:nvSpPr>
          <p:cNvPr id="113" name="正方形/長方形 112">
            <a:extLst>
              <a:ext uri="{FF2B5EF4-FFF2-40B4-BE49-F238E27FC236}">
                <a16:creationId xmlns:a16="http://schemas.microsoft.com/office/drawing/2014/main" id="{89710797-9DE0-43FF-8B39-C9E911F35F29}"/>
              </a:ext>
            </a:extLst>
          </p:cNvPr>
          <p:cNvSpPr/>
          <p:nvPr/>
        </p:nvSpPr>
        <p:spPr>
          <a:xfrm>
            <a:off x="1101716" y="2794971"/>
            <a:ext cx="360000" cy="46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a</a:t>
            </a:r>
            <a:r>
              <a:rPr lang="ja-JP" altLang="en-US" sz="1200" dirty="0">
                <a:solidFill>
                  <a:schemeClr val="tx1"/>
                </a:solidFill>
              </a:rPr>
              <a:t>市</a:t>
            </a:r>
            <a:endParaRPr kumimoji="1" lang="ja-JP" altLang="en-US" sz="1200" dirty="0">
              <a:solidFill>
                <a:schemeClr val="tx1"/>
              </a:solidFill>
            </a:endParaRPr>
          </a:p>
        </p:txBody>
      </p:sp>
      <p:sp>
        <p:nvSpPr>
          <p:cNvPr id="114" name="正方形/長方形 113">
            <a:extLst>
              <a:ext uri="{FF2B5EF4-FFF2-40B4-BE49-F238E27FC236}">
                <a16:creationId xmlns:a16="http://schemas.microsoft.com/office/drawing/2014/main" id="{8CF22301-5041-4940-B96F-4057D4D1EAC7}"/>
              </a:ext>
            </a:extLst>
          </p:cNvPr>
          <p:cNvSpPr/>
          <p:nvPr/>
        </p:nvSpPr>
        <p:spPr>
          <a:xfrm>
            <a:off x="1530030" y="2794971"/>
            <a:ext cx="360000" cy="46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b</a:t>
            </a:r>
          </a:p>
          <a:p>
            <a:pPr algn="ctr"/>
            <a:r>
              <a:rPr lang="ja-JP" altLang="en-US" sz="1200" dirty="0">
                <a:solidFill>
                  <a:schemeClr val="tx1"/>
                </a:solidFill>
              </a:rPr>
              <a:t>市</a:t>
            </a:r>
            <a:endParaRPr kumimoji="1" lang="ja-JP" altLang="en-US" sz="1200" dirty="0">
              <a:solidFill>
                <a:schemeClr val="tx1"/>
              </a:solidFill>
            </a:endParaRPr>
          </a:p>
        </p:txBody>
      </p:sp>
      <p:sp>
        <p:nvSpPr>
          <p:cNvPr id="115" name="正方形/長方形 114">
            <a:extLst>
              <a:ext uri="{FF2B5EF4-FFF2-40B4-BE49-F238E27FC236}">
                <a16:creationId xmlns:a16="http://schemas.microsoft.com/office/drawing/2014/main" id="{E29B64C6-A562-461C-A30A-12227E5D4B28}"/>
              </a:ext>
            </a:extLst>
          </p:cNvPr>
          <p:cNvSpPr/>
          <p:nvPr/>
        </p:nvSpPr>
        <p:spPr>
          <a:xfrm>
            <a:off x="1968858" y="2794971"/>
            <a:ext cx="360000" cy="46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C</a:t>
            </a:r>
          </a:p>
          <a:p>
            <a:pPr algn="ctr"/>
            <a:r>
              <a:rPr lang="ja-JP" altLang="en-US" sz="1200" dirty="0">
                <a:solidFill>
                  <a:schemeClr val="tx1"/>
                </a:solidFill>
              </a:rPr>
              <a:t>市</a:t>
            </a:r>
            <a:endParaRPr kumimoji="1" lang="ja-JP" altLang="en-US" sz="1200" dirty="0">
              <a:solidFill>
                <a:schemeClr val="tx1"/>
              </a:solidFill>
            </a:endParaRPr>
          </a:p>
        </p:txBody>
      </p:sp>
      <p:sp>
        <p:nvSpPr>
          <p:cNvPr id="116" name="テキスト ボックス 115">
            <a:extLst>
              <a:ext uri="{FF2B5EF4-FFF2-40B4-BE49-F238E27FC236}">
                <a16:creationId xmlns:a16="http://schemas.microsoft.com/office/drawing/2014/main" id="{549B0C65-7CD6-4CF8-BC15-0991422BA4D0}"/>
              </a:ext>
            </a:extLst>
          </p:cNvPr>
          <p:cNvSpPr txBox="1"/>
          <p:nvPr/>
        </p:nvSpPr>
        <p:spPr>
          <a:xfrm>
            <a:off x="2276809" y="2844305"/>
            <a:ext cx="530915" cy="369332"/>
          </a:xfrm>
          <a:prstGeom prst="rect">
            <a:avLst/>
          </a:prstGeom>
          <a:noFill/>
        </p:spPr>
        <p:txBody>
          <a:bodyPr wrap="none" rtlCol="0">
            <a:spAutoFit/>
          </a:bodyPr>
          <a:lstStyle/>
          <a:p>
            <a:r>
              <a:rPr lang="ja-JP" altLang="en-US" dirty="0"/>
              <a:t>・・・</a:t>
            </a:r>
            <a:endParaRPr kumimoji="1" lang="ja-JP" altLang="en-US" dirty="0"/>
          </a:p>
        </p:txBody>
      </p:sp>
      <p:sp>
        <p:nvSpPr>
          <p:cNvPr id="117" name="テキスト ボックス 116">
            <a:extLst>
              <a:ext uri="{FF2B5EF4-FFF2-40B4-BE49-F238E27FC236}">
                <a16:creationId xmlns:a16="http://schemas.microsoft.com/office/drawing/2014/main" id="{4C72A934-72F4-4E15-A521-462C10E22C35}"/>
              </a:ext>
            </a:extLst>
          </p:cNvPr>
          <p:cNvSpPr txBox="1"/>
          <p:nvPr/>
        </p:nvSpPr>
        <p:spPr>
          <a:xfrm>
            <a:off x="392940" y="4819716"/>
            <a:ext cx="430887" cy="874598"/>
          </a:xfrm>
          <a:prstGeom prst="rect">
            <a:avLst/>
          </a:prstGeom>
          <a:noFill/>
        </p:spPr>
        <p:txBody>
          <a:bodyPr vert="vert270" wrap="none" rtlCol="0">
            <a:spAutoFit/>
          </a:bodyPr>
          <a:lstStyle/>
          <a:p>
            <a:r>
              <a:rPr kumimoji="1" lang="en-US" altLang="ja-JP" sz="1600" b="1" dirty="0">
                <a:solidFill>
                  <a:schemeClr val="bg1"/>
                </a:solidFill>
              </a:rPr>
              <a:t>ORDEN</a:t>
            </a:r>
            <a:endParaRPr kumimoji="1" lang="ja-JP" altLang="en-US" sz="1600" b="1" dirty="0">
              <a:solidFill>
                <a:schemeClr val="bg1"/>
              </a:solidFill>
            </a:endParaRPr>
          </a:p>
        </p:txBody>
      </p:sp>
      <p:sp>
        <p:nvSpPr>
          <p:cNvPr id="118" name="テキスト ボックス 117">
            <a:extLst>
              <a:ext uri="{FF2B5EF4-FFF2-40B4-BE49-F238E27FC236}">
                <a16:creationId xmlns:a16="http://schemas.microsoft.com/office/drawing/2014/main" id="{6DE4A178-3899-408A-8B67-5582FE5843AA}"/>
              </a:ext>
            </a:extLst>
          </p:cNvPr>
          <p:cNvSpPr txBox="1"/>
          <p:nvPr/>
        </p:nvSpPr>
        <p:spPr>
          <a:xfrm>
            <a:off x="6406283" y="2994962"/>
            <a:ext cx="915635" cy="276999"/>
          </a:xfrm>
          <a:prstGeom prst="rect">
            <a:avLst/>
          </a:prstGeom>
          <a:noFill/>
        </p:spPr>
        <p:txBody>
          <a:bodyPr wrap="none" rtlCol="0">
            <a:spAutoFit/>
          </a:bodyPr>
          <a:lstStyle/>
          <a:p>
            <a:r>
              <a:rPr kumimoji="1" lang="ja-JP" altLang="en-US" sz="1200" b="1" dirty="0"/>
              <a:t>フルセット型</a:t>
            </a:r>
          </a:p>
        </p:txBody>
      </p:sp>
      <p:sp>
        <p:nvSpPr>
          <p:cNvPr id="119" name="テキスト ボックス 118">
            <a:extLst>
              <a:ext uri="{FF2B5EF4-FFF2-40B4-BE49-F238E27FC236}">
                <a16:creationId xmlns:a16="http://schemas.microsoft.com/office/drawing/2014/main" id="{143323AB-57A2-4E01-A476-E930144FE8E5}"/>
              </a:ext>
            </a:extLst>
          </p:cNvPr>
          <p:cNvSpPr txBox="1"/>
          <p:nvPr/>
        </p:nvSpPr>
        <p:spPr>
          <a:xfrm>
            <a:off x="7630020" y="2863812"/>
            <a:ext cx="992579" cy="461665"/>
          </a:xfrm>
          <a:prstGeom prst="rect">
            <a:avLst/>
          </a:prstGeom>
          <a:noFill/>
        </p:spPr>
        <p:txBody>
          <a:bodyPr wrap="none" rtlCol="0">
            <a:spAutoFit/>
          </a:bodyPr>
          <a:lstStyle/>
          <a:p>
            <a:pPr algn="ctr"/>
            <a:r>
              <a:rPr kumimoji="1" lang="en-US" altLang="ja-JP" sz="1200" b="1" dirty="0"/>
              <a:t>ID/</a:t>
            </a:r>
            <a:r>
              <a:rPr kumimoji="1" lang="ja-JP" altLang="en-US" sz="1200" b="1" dirty="0"/>
              <a:t>ポータル</a:t>
            </a:r>
            <a:endParaRPr kumimoji="1" lang="en-US" altLang="ja-JP" sz="1200" b="1" dirty="0"/>
          </a:p>
          <a:p>
            <a:pPr algn="ctr"/>
            <a:r>
              <a:rPr kumimoji="1" lang="ja-JP" altLang="en-US" sz="1200" b="1" dirty="0"/>
              <a:t>セット型</a:t>
            </a:r>
          </a:p>
        </p:txBody>
      </p:sp>
      <p:sp>
        <p:nvSpPr>
          <p:cNvPr id="120" name="テキスト ボックス 119">
            <a:extLst>
              <a:ext uri="{FF2B5EF4-FFF2-40B4-BE49-F238E27FC236}">
                <a16:creationId xmlns:a16="http://schemas.microsoft.com/office/drawing/2014/main" id="{A76AB03B-0BD5-4214-B3DF-1C7133A7CC38}"/>
              </a:ext>
            </a:extLst>
          </p:cNvPr>
          <p:cNvSpPr txBox="1"/>
          <p:nvPr/>
        </p:nvSpPr>
        <p:spPr>
          <a:xfrm>
            <a:off x="8780477" y="2886558"/>
            <a:ext cx="1167306" cy="461665"/>
          </a:xfrm>
          <a:prstGeom prst="rect">
            <a:avLst/>
          </a:prstGeom>
          <a:noFill/>
        </p:spPr>
        <p:txBody>
          <a:bodyPr wrap="none" rtlCol="0">
            <a:spAutoFit/>
          </a:bodyPr>
          <a:lstStyle/>
          <a:p>
            <a:pPr algn="ctr"/>
            <a:r>
              <a:rPr kumimoji="1" lang="ja-JP" altLang="en-US" sz="1200" b="1" dirty="0"/>
              <a:t>データ</a:t>
            </a:r>
            <a:r>
              <a:rPr kumimoji="1" lang="en-US" altLang="ja-JP" sz="1200" b="1" dirty="0"/>
              <a:t>/</a:t>
            </a:r>
            <a:r>
              <a:rPr kumimoji="1" lang="ja-JP" altLang="en-US" sz="1200" b="1" dirty="0"/>
              <a:t>カタログ</a:t>
            </a:r>
            <a:endParaRPr kumimoji="1" lang="en-US" altLang="ja-JP" sz="1200" b="1" dirty="0"/>
          </a:p>
          <a:p>
            <a:pPr algn="ctr"/>
            <a:r>
              <a:rPr lang="ja-JP" altLang="en-US" sz="1200" b="1" dirty="0"/>
              <a:t>セット型</a:t>
            </a:r>
            <a:endParaRPr kumimoji="1" lang="ja-JP" altLang="en-US" sz="1200" b="1" dirty="0"/>
          </a:p>
        </p:txBody>
      </p:sp>
      <p:sp>
        <p:nvSpPr>
          <p:cNvPr id="121" name="右中かっこ 120">
            <a:extLst>
              <a:ext uri="{FF2B5EF4-FFF2-40B4-BE49-F238E27FC236}">
                <a16:creationId xmlns:a16="http://schemas.microsoft.com/office/drawing/2014/main" id="{2BCFE9C3-BE8B-4FF7-BB0C-ACFB873D3B7C}"/>
              </a:ext>
            </a:extLst>
          </p:cNvPr>
          <p:cNvSpPr/>
          <p:nvPr/>
        </p:nvSpPr>
        <p:spPr>
          <a:xfrm rot="16200000" flipV="1">
            <a:off x="8663959" y="340348"/>
            <a:ext cx="144000" cy="4896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22" name="直線コネクタ 121">
            <a:extLst>
              <a:ext uri="{FF2B5EF4-FFF2-40B4-BE49-F238E27FC236}">
                <a16:creationId xmlns:a16="http://schemas.microsoft.com/office/drawing/2014/main" id="{9218C3C3-2231-4160-AB4A-384BA49A47B6}"/>
              </a:ext>
            </a:extLst>
          </p:cNvPr>
          <p:cNvCxnSpPr>
            <a:cxnSpLocks/>
          </p:cNvCxnSpPr>
          <p:nvPr/>
        </p:nvCxnSpPr>
        <p:spPr>
          <a:xfrm>
            <a:off x="1870292" y="4046976"/>
            <a:ext cx="0" cy="82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6CA729-311E-447E-8A79-7EC86EEA6EE1}"/>
              </a:ext>
            </a:extLst>
          </p:cNvPr>
          <p:cNvCxnSpPr>
            <a:cxnSpLocks/>
          </p:cNvCxnSpPr>
          <p:nvPr/>
        </p:nvCxnSpPr>
        <p:spPr>
          <a:xfrm>
            <a:off x="3691387" y="4046976"/>
            <a:ext cx="0" cy="82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1001CE9-D9A3-42F1-B74E-5F8747C6929F}"/>
              </a:ext>
            </a:extLst>
          </p:cNvPr>
          <p:cNvCxnSpPr>
            <a:cxnSpLocks/>
          </p:cNvCxnSpPr>
          <p:nvPr/>
        </p:nvCxnSpPr>
        <p:spPr>
          <a:xfrm>
            <a:off x="5207285" y="4046976"/>
            <a:ext cx="0" cy="828000"/>
          </a:xfrm>
          <a:prstGeom prst="line">
            <a:avLst/>
          </a:prstGeom>
          <a:ln w="19050"/>
        </p:spPr>
        <p:style>
          <a:lnRef idx="1">
            <a:schemeClr val="dk1"/>
          </a:lnRef>
          <a:fillRef idx="0">
            <a:schemeClr val="dk1"/>
          </a:fillRef>
          <a:effectRef idx="0">
            <a:schemeClr val="dk1"/>
          </a:effectRef>
          <a:fontRef idx="minor">
            <a:schemeClr val="tx1"/>
          </a:fontRef>
        </p:style>
      </p:cxnSp>
      <p:sp>
        <p:nvSpPr>
          <p:cNvPr id="125" name="四角形: 角を丸くする 124">
            <a:extLst>
              <a:ext uri="{FF2B5EF4-FFF2-40B4-BE49-F238E27FC236}">
                <a16:creationId xmlns:a16="http://schemas.microsoft.com/office/drawing/2014/main" id="{3E4A3B37-E966-4845-ADF3-17F09AB1C01A}"/>
              </a:ext>
            </a:extLst>
          </p:cNvPr>
          <p:cNvSpPr/>
          <p:nvPr/>
        </p:nvSpPr>
        <p:spPr>
          <a:xfrm>
            <a:off x="1094277" y="3445538"/>
            <a:ext cx="1584000" cy="684000"/>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rPr>
              <a:t>総合行政ポータル</a:t>
            </a:r>
            <a:endParaRPr lang="en-US" altLang="ja-JP" sz="1600" dirty="0">
              <a:solidFill>
                <a:schemeClr val="tx1"/>
              </a:solidFill>
            </a:endParaRPr>
          </a:p>
          <a:p>
            <a:pPr algn="ctr"/>
            <a:endParaRPr kumimoji="1" lang="en-US" altLang="ja-JP" sz="400" dirty="0">
              <a:solidFill>
                <a:schemeClr val="tx1"/>
              </a:solidFill>
            </a:endParaRPr>
          </a:p>
          <a:p>
            <a:pPr algn="ctr"/>
            <a:r>
              <a:rPr kumimoji="1" lang="en-US" altLang="ja-JP" sz="1200" b="1" dirty="0">
                <a:solidFill>
                  <a:schemeClr val="tx1"/>
                </a:solidFill>
              </a:rPr>
              <a:t>【my door</a:t>
            </a:r>
            <a:r>
              <a:rPr lang="ja-JP" altLang="en-US" sz="1200" b="1" dirty="0">
                <a:solidFill>
                  <a:schemeClr val="tx1"/>
                </a:solidFill>
              </a:rPr>
              <a:t> </a:t>
            </a:r>
            <a:r>
              <a:rPr kumimoji="1" lang="en-US" altLang="ja-JP" sz="1200" b="1" dirty="0">
                <a:solidFill>
                  <a:schemeClr val="tx1"/>
                </a:solidFill>
              </a:rPr>
              <a:t>OSAKA】</a:t>
            </a:r>
            <a:endParaRPr kumimoji="1" lang="ja-JP" altLang="en-US" sz="1200" b="1" dirty="0">
              <a:solidFill>
                <a:schemeClr val="tx1"/>
              </a:solidFill>
            </a:endParaRPr>
          </a:p>
        </p:txBody>
      </p:sp>
      <p:sp>
        <p:nvSpPr>
          <p:cNvPr id="126" name="四角形: 角を丸くする 125">
            <a:extLst>
              <a:ext uri="{FF2B5EF4-FFF2-40B4-BE49-F238E27FC236}">
                <a16:creationId xmlns:a16="http://schemas.microsoft.com/office/drawing/2014/main" id="{87C5D022-F464-433E-9783-D587CFC639BE}"/>
              </a:ext>
            </a:extLst>
          </p:cNvPr>
          <p:cNvSpPr/>
          <p:nvPr/>
        </p:nvSpPr>
        <p:spPr>
          <a:xfrm>
            <a:off x="4499125" y="3445538"/>
            <a:ext cx="1440000" cy="684000"/>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rPr>
              <a:t>データカタログ</a:t>
            </a:r>
            <a:endParaRPr kumimoji="1" lang="en-US" altLang="ja-JP" sz="1600" dirty="0">
              <a:solidFill>
                <a:schemeClr val="tx1"/>
              </a:solidFill>
            </a:endParaRPr>
          </a:p>
          <a:p>
            <a:pPr algn="ctr"/>
            <a:endParaRPr kumimoji="1" lang="en-US" altLang="ja-JP" sz="400" dirty="0">
              <a:solidFill>
                <a:schemeClr val="tx1"/>
              </a:solidFill>
            </a:endParaRPr>
          </a:p>
          <a:p>
            <a:pPr algn="ctr"/>
            <a:r>
              <a:rPr lang="en-US" altLang="ja-JP" sz="1400" b="1" dirty="0">
                <a:solidFill>
                  <a:schemeClr val="tx1"/>
                </a:solidFill>
              </a:rPr>
              <a:t>【</a:t>
            </a:r>
            <a:r>
              <a:rPr kumimoji="1" lang="en-US" altLang="ja-JP" sz="1400" b="1" dirty="0">
                <a:solidFill>
                  <a:schemeClr val="tx1"/>
                </a:solidFill>
              </a:rPr>
              <a:t>ODPO】</a:t>
            </a:r>
            <a:endParaRPr kumimoji="1" lang="ja-JP" altLang="en-US" b="1" dirty="0">
              <a:solidFill>
                <a:schemeClr val="tx1"/>
              </a:solidFill>
            </a:endParaRPr>
          </a:p>
        </p:txBody>
      </p:sp>
      <p:sp>
        <p:nvSpPr>
          <p:cNvPr id="127" name="四角形: 角を丸くする 126">
            <a:extLst>
              <a:ext uri="{FF2B5EF4-FFF2-40B4-BE49-F238E27FC236}">
                <a16:creationId xmlns:a16="http://schemas.microsoft.com/office/drawing/2014/main" id="{65A8BCDE-D210-4AB2-B3B8-5D31B813A50C}"/>
              </a:ext>
            </a:extLst>
          </p:cNvPr>
          <p:cNvSpPr/>
          <p:nvPr/>
        </p:nvSpPr>
        <p:spPr>
          <a:xfrm>
            <a:off x="2969848" y="3445538"/>
            <a:ext cx="1404000" cy="684000"/>
          </a:xfrm>
          <a:prstGeom prst="round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rPr>
              <a:t>分野別</a:t>
            </a:r>
            <a:r>
              <a:rPr lang="en-US" altLang="ja-JP" sz="1600" dirty="0">
                <a:solidFill>
                  <a:schemeClr val="tx1"/>
                </a:solidFill>
              </a:rPr>
              <a:t>PJ</a:t>
            </a:r>
          </a:p>
          <a:p>
            <a:pPr algn="ctr"/>
            <a:endParaRPr lang="en-US" altLang="ja-JP" sz="400" dirty="0">
              <a:solidFill>
                <a:schemeClr val="tx1"/>
              </a:solidFill>
            </a:endParaRPr>
          </a:p>
          <a:p>
            <a:pPr algn="ctr"/>
            <a:r>
              <a:rPr kumimoji="1" lang="en-US" altLang="ja-JP" sz="1200" dirty="0">
                <a:solidFill>
                  <a:schemeClr val="tx1"/>
                </a:solidFill>
              </a:rPr>
              <a:t>(</a:t>
            </a:r>
            <a:r>
              <a:rPr kumimoji="1" lang="ja-JP" altLang="en-US" sz="1200" dirty="0">
                <a:solidFill>
                  <a:schemeClr val="tx1"/>
                </a:solidFill>
              </a:rPr>
              <a:t>防災・観光・交通等</a:t>
            </a:r>
            <a:r>
              <a:rPr kumimoji="1" lang="en-US" altLang="ja-JP" sz="1200" dirty="0">
                <a:solidFill>
                  <a:schemeClr val="tx1"/>
                </a:solidFill>
              </a:rPr>
              <a:t>)</a:t>
            </a:r>
            <a:endParaRPr kumimoji="1" lang="ja-JP" altLang="en-US" sz="1600" dirty="0">
              <a:solidFill>
                <a:schemeClr val="tx1"/>
              </a:solidFill>
            </a:endParaRPr>
          </a:p>
        </p:txBody>
      </p:sp>
      <p:cxnSp>
        <p:nvCxnSpPr>
          <p:cNvPr id="128" name="直線コネクタ 127">
            <a:extLst>
              <a:ext uri="{FF2B5EF4-FFF2-40B4-BE49-F238E27FC236}">
                <a16:creationId xmlns:a16="http://schemas.microsoft.com/office/drawing/2014/main" id="{D26AAAF6-15D2-4DEC-8B52-02BC97F94F15}"/>
              </a:ext>
            </a:extLst>
          </p:cNvPr>
          <p:cNvCxnSpPr>
            <a:cxnSpLocks/>
          </p:cNvCxnSpPr>
          <p:nvPr/>
        </p:nvCxnSpPr>
        <p:spPr>
          <a:xfrm>
            <a:off x="6584393" y="4064143"/>
            <a:ext cx="0" cy="82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9" name="直線コネクタ 128">
            <a:extLst>
              <a:ext uri="{FF2B5EF4-FFF2-40B4-BE49-F238E27FC236}">
                <a16:creationId xmlns:a16="http://schemas.microsoft.com/office/drawing/2014/main" id="{C234D383-88D6-4F32-96B4-1807295250CE}"/>
              </a:ext>
            </a:extLst>
          </p:cNvPr>
          <p:cNvCxnSpPr>
            <a:cxnSpLocks/>
          </p:cNvCxnSpPr>
          <p:nvPr/>
        </p:nvCxnSpPr>
        <p:spPr>
          <a:xfrm>
            <a:off x="7112252" y="4064143"/>
            <a:ext cx="0" cy="82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直線コネクタ 129">
            <a:extLst>
              <a:ext uri="{FF2B5EF4-FFF2-40B4-BE49-F238E27FC236}">
                <a16:creationId xmlns:a16="http://schemas.microsoft.com/office/drawing/2014/main" id="{B5DA1E7E-5EB3-43FC-A1B5-73E1FE7B824A}"/>
              </a:ext>
            </a:extLst>
          </p:cNvPr>
          <p:cNvCxnSpPr>
            <a:cxnSpLocks/>
          </p:cNvCxnSpPr>
          <p:nvPr/>
        </p:nvCxnSpPr>
        <p:spPr>
          <a:xfrm>
            <a:off x="7854801" y="4064143"/>
            <a:ext cx="0" cy="828000"/>
          </a:xfrm>
          <a:prstGeom prst="line">
            <a:avLst/>
          </a:prstGeom>
          <a:ln w="19050"/>
        </p:spPr>
        <p:style>
          <a:lnRef idx="1">
            <a:schemeClr val="dk1"/>
          </a:lnRef>
          <a:fillRef idx="0">
            <a:schemeClr val="dk1"/>
          </a:fillRef>
          <a:effectRef idx="0">
            <a:schemeClr val="dk1"/>
          </a:effectRef>
          <a:fontRef idx="minor">
            <a:schemeClr val="tx1"/>
          </a:fontRef>
        </p:style>
      </p:cxnSp>
      <p:sp>
        <p:nvSpPr>
          <p:cNvPr id="131" name="四角形: 角を丸くする 130">
            <a:extLst>
              <a:ext uri="{FF2B5EF4-FFF2-40B4-BE49-F238E27FC236}">
                <a16:creationId xmlns:a16="http://schemas.microsoft.com/office/drawing/2014/main" id="{E30F147A-EED3-4D98-8B04-9D600CF768F2}"/>
              </a:ext>
            </a:extLst>
          </p:cNvPr>
          <p:cNvSpPr/>
          <p:nvPr/>
        </p:nvSpPr>
        <p:spPr>
          <a:xfrm>
            <a:off x="6371138" y="3445538"/>
            <a:ext cx="432000" cy="68400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200" dirty="0">
                <a:solidFill>
                  <a:schemeClr val="tx1"/>
                </a:solidFill>
              </a:rPr>
              <a:t>ポータル</a:t>
            </a:r>
          </a:p>
        </p:txBody>
      </p:sp>
      <p:sp>
        <p:nvSpPr>
          <p:cNvPr id="132" name="四角形: 角を丸くする 131">
            <a:extLst>
              <a:ext uri="{FF2B5EF4-FFF2-40B4-BE49-F238E27FC236}">
                <a16:creationId xmlns:a16="http://schemas.microsoft.com/office/drawing/2014/main" id="{1C5852F4-F3AF-4C60-99A2-1A048375984B}"/>
              </a:ext>
            </a:extLst>
          </p:cNvPr>
          <p:cNvSpPr/>
          <p:nvPr/>
        </p:nvSpPr>
        <p:spPr>
          <a:xfrm>
            <a:off x="6898997" y="3445538"/>
            <a:ext cx="432000" cy="68400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200" dirty="0">
                <a:solidFill>
                  <a:schemeClr val="tx1"/>
                </a:solidFill>
              </a:rPr>
              <a:t>カタログ</a:t>
            </a:r>
          </a:p>
        </p:txBody>
      </p:sp>
      <p:sp>
        <p:nvSpPr>
          <p:cNvPr id="133" name="四角形: 角を丸くする 132">
            <a:extLst>
              <a:ext uri="{FF2B5EF4-FFF2-40B4-BE49-F238E27FC236}">
                <a16:creationId xmlns:a16="http://schemas.microsoft.com/office/drawing/2014/main" id="{BD55966A-5F4A-40DD-9218-A61B670A6650}"/>
              </a:ext>
            </a:extLst>
          </p:cNvPr>
          <p:cNvSpPr/>
          <p:nvPr/>
        </p:nvSpPr>
        <p:spPr>
          <a:xfrm>
            <a:off x="7638801" y="3445538"/>
            <a:ext cx="432000" cy="68400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200" dirty="0">
                <a:solidFill>
                  <a:schemeClr val="tx1"/>
                </a:solidFill>
              </a:rPr>
              <a:t>ポータル</a:t>
            </a:r>
          </a:p>
        </p:txBody>
      </p:sp>
      <p:sp>
        <p:nvSpPr>
          <p:cNvPr id="134" name="四角形: 角を丸くする 133">
            <a:extLst>
              <a:ext uri="{FF2B5EF4-FFF2-40B4-BE49-F238E27FC236}">
                <a16:creationId xmlns:a16="http://schemas.microsoft.com/office/drawing/2014/main" id="{8B0DE79C-6B1F-4FC6-94DD-2E1050CFB723}"/>
              </a:ext>
            </a:extLst>
          </p:cNvPr>
          <p:cNvSpPr/>
          <p:nvPr/>
        </p:nvSpPr>
        <p:spPr>
          <a:xfrm>
            <a:off x="1079614" y="4915015"/>
            <a:ext cx="1584000" cy="684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a:solidFill>
                  <a:schemeClr val="tx1"/>
                </a:solidFill>
              </a:rPr>
              <a:t>ID</a:t>
            </a:r>
            <a:r>
              <a:rPr kumimoji="1" lang="ja-JP" altLang="en-US" dirty="0">
                <a:solidFill>
                  <a:schemeClr val="tx1"/>
                </a:solidFill>
              </a:rPr>
              <a:t>連携基盤</a:t>
            </a:r>
          </a:p>
        </p:txBody>
      </p:sp>
      <p:sp>
        <p:nvSpPr>
          <p:cNvPr id="135" name="四角形: 角を丸くする 134">
            <a:extLst>
              <a:ext uri="{FF2B5EF4-FFF2-40B4-BE49-F238E27FC236}">
                <a16:creationId xmlns:a16="http://schemas.microsoft.com/office/drawing/2014/main" id="{1BA10B4D-6760-4D10-B840-1D91E37D595B}"/>
              </a:ext>
            </a:extLst>
          </p:cNvPr>
          <p:cNvSpPr/>
          <p:nvPr/>
        </p:nvSpPr>
        <p:spPr>
          <a:xfrm>
            <a:off x="2910527" y="4915015"/>
            <a:ext cx="3060000" cy="684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データ連携</a:t>
            </a:r>
            <a:r>
              <a:rPr kumimoji="1" lang="ja-JP" altLang="en-US" dirty="0">
                <a:solidFill>
                  <a:schemeClr val="tx1"/>
                </a:solidFill>
              </a:rPr>
              <a:t>基盤</a:t>
            </a:r>
          </a:p>
        </p:txBody>
      </p:sp>
      <p:sp>
        <p:nvSpPr>
          <p:cNvPr id="136" name="テキスト ボックス 135">
            <a:extLst>
              <a:ext uri="{FF2B5EF4-FFF2-40B4-BE49-F238E27FC236}">
                <a16:creationId xmlns:a16="http://schemas.microsoft.com/office/drawing/2014/main" id="{F2C8DC9E-B453-4177-8135-85E41B30F953}"/>
              </a:ext>
            </a:extLst>
          </p:cNvPr>
          <p:cNvSpPr txBox="1"/>
          <p:nvPr/>
        </p:nvSpPr>
        <p:spPr>
          <a:xfrm>
            <a:off x="2837983" y="4325189"/>
            <a:ext cx="800219" cy="338554"/>
          </a:xfrm>
          <a:prstGeom prst="rect">
            <a:avLst/>
          </a:prstGeom>
          <a:noFill/>
        </p:spPr>
        <p:txBody>
          <a:bodyPr wrap="none" rtlCol="0">
            <a:spAutoFit/>
          </a:bodyPr>
          <a:lstStyle/>
          <a:p>
            <a:r>
              <a:rPr kumimoji="1" lang="ja-JP" altLang="en-US" sz="1600" b="1" dirty="0"/>
              <a:t>大阪府</a:t>
            </a:r>
          </a:p>
        </p:txBody>
      </p:sp>
      <p:sp>
        <p:nvSpPr>
          <p:cNvPr id="137" name="正方形/長方形 136">
            <a:extLst>
              <a:ext uri="{FF2B5EF4-FFF2-40B4-BE49-F238E27FC236}">
                <a16:creationId xmlns:a16="http://schemas.microsoft.com/office/drawing/2014/main" id="{9A166C26-CB13-4C34-9228-CFE78D0B3ED1}"/>
              </a:ext>
            </a:extLst>
          </p:cNvPr>
          <p:cNvSpPr/>
          <p:nvPr/>
        </p:nvSpPr>
        <p:spPr>
          <a:xfrm>
            <a:off x="873895" y="2263967"/>
            <a:ext cx="5171415" cy="3780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四角形: 角を丸くする 137">
            <a:extLst>
              <a:ext uri="{FF2B5EF4-FFF2-40B4-BE49-F238E27FC236}">
                <a16:creationId xmlns:a16="http://schemas.microsoft.com/office/drawing/2014/main" id="{73DF6C8C-CBCE-4E3C-8DF0-03E19B75AEE9}"/>
              </a:ext>
            </a:extLst>
          </p:cNvPr>
          <p:cNvSpPr/>
          <p:nvPr/>
        </p:nvSpPr>
        <p:spPr>
          <a:xfrm>
            <a:off x="6245537" y="4895070"/>
            <a:ext cx="557601" cy="684000"/>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a:solidFill>
                  <a:schemeClr val="tx1"/>
                </a:solidFill>
              </a:rPr>
              <a:t>ID</a:t>
            </a:r>
            <a:r>
              <a:rPr kumimoji="1" lang="ja-JP" altLang="en-US" sz="1200" dirty="0">
                <a:solidFill>
                  <a:schemeClr val="tx1"/>
                </a:solidFill>
              </a:rPr>
              <a:t>連携</a:t>
            </a:r>
            <a:endParaRPr kumimoji="1" lang="en-US" altLang="ja-JP" sz="1200" dirty="0">
              <a:solidFill>
                <a:schemeClr val="tx1"/>
              </a:solidFill>
            </a:endParaRPr>
          </a:p>
          <a:p>
            <a:pPr algn="ctr"/>
            <a:r>
              <a:rPr kumimoji="1" lang="ja-JP" altLang="en-US" sz="1200" dirty="0">
                <a:solidFill>
                  <a:schemeClr val="tx1"/>
                </a:solidFill>
              </a:rPr>
              <a:t>基盤</a:t>
            </a:r>
          </a:p>
        </p:txBody>
      </p:sp>
      <p:sp>
        <p:nvSpPr>
          <p:cNvPr id="139" name="四角形: 角を丸くする 138">
            <a:extLst>
              <a:ext uri="{FF2B5EF4-FFF2-40B4-BE49-F238E27FC236}">
                <a16:creationId xmlns:a16="http://schemas.microsoft.com/office/drawing/2014/main" id="{BFAB6B99-CCDA-4A51-98BA-4E2B3AEAC1C6}"/>
              </a:ext>
            </a:extLst>
          </p:cNvPr>
          <p:cNvSpPr/>
          <p:nvPr/>
        </p:nvSpPr>
        <p:spPr>
          <a:xfrm>
            <a:off x="6836875" y="4887851"/>
            <a:ext cx="680496" cy="684000"/>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schemeClr val="tx1"/>
                </a:solidFill>
              </a:rPr>
              <a:t>データ</a:t>
            </a:r>
            <a:endParaRPr lang="en-US" altLang="ja-JP" sz="1200" dirty="0">
              <a:solidFill>
                <a:schemeClr val="tx1"/>
              </a:solidFill>
            </a:endParaRPr>
          </a:p>
          <a:p>
            <a:pPr algn="ctr"/>
            <a:r>
              <a:rPr lang="ja-JP" altLang="en-US" sz="1200" dirty="0">
                <a:solidFill>
                  <a:schemeClr val="tx1"/>
                </a:solidFill>
              </a:rPr>
              <a:t>連携</a:t>
            </a:r>
            <a:r>
              <a:rPr kumimoji="1" lang="ja-JP" altLang="en-US" sz="1200" dirty="0">
                <a:solidFill>
                  <a:schemeClr val="tx1"/>
                </a:solidFill>
              </a:rPr>
              <a:t>基盤</a:t>
            </a:r>
          </a:p>
        </p:txBody>
      </p:sp>
      <p:cxnSp>
        <p:nvCxnSpPr>
          <p:cNvPr id="141" name="直線コネクタ 140">
            <a:extLst>
              <a:ext uri="{FF2B5EF4-FFF2-40B4-BE49-F238E27FC236}">
                <a16:creationId xmlns:a16="http://schemas.microsoft.com/office/drawing/2014/main" id="{48903FBF-946D-4FE5-BC36-CC154BAF75B8}"/>
              </a:ext>
            </a:extLst>
          </p:cNvPr>
          <p:cNvCxnSpPr>
            <a:cxnSpLocks/>
          </p:cNvCxnSpPr>
          <p:nvPr/>
        </p:nvCxnSpPr>
        <p:spPr>
          <a:xfrm>
            <a:off x="6288521" y="3344980"/>
            <a:ext cx="1116000" cy="0"/>
          </a:xfrm>
          <a:prstGeom prst="line">
            <a:avLst/>
          </a:prstGeom>
        </p:spPr>
        <p:style>
          <a:lnRef idx="1">
            <a:schemeClr val="dk1"/>
          </a:lnRef>
          <a:fillRef idx="0">
            <a:schemeClr val="dk1"/>
          </a:fillRef>
          <a:effectRef idx="0">
            <a:schemeClr val="dk1"/>
          </a:effectRef>
          <a:fontRef idx="minor">
            <a:schemeClr val="tx1"/>
          </a:fontRef>
        </p:style>
      </p:cxnSp>
      <p:cxnSp>
        <p:nvCxnSpPr>
          <p:cNvPr id="142" name="直線コネクタ 141">
            <a:extLst>
              <a:ext uri="{FF2B5EF4-FFF2-40B4-BE49-F238E27FC236}">
                <a16:creationId xmlns:a16="http://schemas.microsoft.com/office/drawing/2014/main" id="{D60C0F53-8526-4906-A3DC-75572F2F62A9}"/>
              </a:ext>
            </a:extLst>
          </p:cNvPr>
          <p:cNvCxnSpPr>
            <a:cxnSpLocks/>
          </p:cNvCxnSpPr>
          <p:nvPr/>
        </p:nvCxnSpPr>
        <p:spPr>
          <a:xfrm>
            <a:off x="7552910" y="3344980"/>
            <a:ext cx="1116000" cy="0"/>
          </a:xfrm>
          <a:prstGeom prst="line">
            <a:avLst/>
          </a:prstGeom>
        </p:spPr>
        <p:style>
          <a:lnRef idx="1">
            <a:schemeClr val="dk1"/>
          </a:lnRef>
          <a:fillRef idx="0">
            <a:schemeClr val="dk1"/>
          </a:fillRef>
          <a:effectRef idx="0">
            <a:schemeClr val="dk1"/>
          </a:effectRef>
          <a:fontRef idx="minor">
            <a:schemeClr val="tx1"/>
          </a:fontRef>
        </p:style>
      </p:cxnSp>
      <p:cxnSp>
        <p:nvCxnSpPr>
          <p:cNvPr id="143" name="直線コネクタ 142">
            <a:extLst>
              <a:ext uri="{FF2B5EF4-FFF2-40B4-BE49-F238E27FC236}">
                <a16:creationId xmlns:a16="http://schemas.microsoft.com/office/drawing/2014/main" id="{76EE0455-EBE9-4429-BAC5-BFFAB23DFAF1}"/>
              </a:ext>
            </a:extLst>
          </p:cNvPr>
          <p:cNvCxnSpPr>
            <a:cxnSpLocks/>
          </p:cNvCxnSpPr>
          <p:nvPr/>
        </p:nvCxnSpPr>
        <p:spPr>
          <a:xfrm>
            <a:off x="8794761" y="3344980"/>
            <a:ext cx="1116000" cy="0"/>
          </a:xfrm>
          <a:prstGeom prst="line">
            <a:avLst/>
          </a:prstGeom>
        </p:spPr>
        <p:style>
          <a:lnRef idx="1">
            <a:schemeClr val="dk1"/>
          </a:lnRef>
          <a:fillRef idx="0">
            <a:schemeClr val="dk1"/>
          </a:fillRef>
          <a:effectRef idx="0">
            <a:schemeClr val="dk1"/>
          </a:effectRef>
          <a:fontRef idx="minor">
            <a:schemeClr val="tx1"/>
          </a:fontRef>
        </p:style>
      </p:cxnSp>
      <p:sp>
        <p:nvSpPr>
          <p:cNvPr id="144" name="正方形/長方形 143">
            <a:extLst>
              <a:ext uri="{FF2B5EF4-FFF2-40B4-BE49-F238E27FC236}">
                <a16:creationId xmlns:a16="http://schemas.microsoft.com/office/drawing/2014/main" id="{5FB5B370-BD69-453C-A9EA-AE56527F5966}"/>
              </a:ext>
            </a:extLst>
          </p:cNvPr>
          <p:cNvSpPr/>
          <p:nvPr/>
        </p:nvSpPr>
        <p:spPr>
          <a:xfrm>
            <a:off x="6181142" y="2263967"/>
            <a:ext cx="5643289" cy="3780000"/>
          </a:xfrm>
          <a:prstGeom prst="rect">
            <a:avLst/>
          </a:prstGeom>
          <a:no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テキスト ボックス 144">
            <a:extLst>
              <a:ext uri="{FF2B5EF4-FFF2-40B4-BE49-F238E27FC236}">
                <a16:creationId xmlns:a16="http://schemas.microsoft.com/office/drawing/2014/main" id="{87EBAE34-EE16-4EA4-B41A-A0683135BD7A}"/>
              </a:ext>
            </a:extLst>
          </p:cNvPr>
          <p:cNvSpPr txBox="1"/>
          <p:nvPr/>
        </p:nvSpPr>
        <p:spPr>
          <a:xfrm>
            <a:off x="2696162" y="1836624"/>
            <a:ext cx="1617751" cy="584775"/>
          </a:xfrm>
          <a:prstGeom prst="rect">
            <a:avLst/>
          </a:prstGeom>
          <a:solidFill>
            <a:schemeClr val="accent2">
              <a:lumMod val="20000"/>
              <a:lumOff val="80000"/>
            </a:schemeClr>
          </a:solidFill>
          <a:ln w="19050">
            <a:solidFill>
              <a:srgbClr val="FF0000"/>
            </a:solidFill>
          </a:ln>
        </p:spPr>
        <p:txBody>
          <a:bodyPr wrap="none" rtlCol="0">
            <a:spAutoFit/>
          </a:bodyPr>
          <a:lstStyle/>
          <a:p>
            <a:pPr algn="ctr"/>
            <a:r>
              <a:rPr lang="ja-JP" altLang="en-US" sz="1600" b="1" dirty="0"/>
              <a:t>①</a:t>
            </a:r>
            <a:r>
              <a:rPr kumimoji="1" lang="ja-JP" altLang="en-US" sz="1600" b="1" dirty="0"/>
              <a:t>府内</a:t>
            </a:r>
            <a:r>
              <a:rPr kumimoji="1" lang="en-US" altLang="ja-JP" sz="1600" b="1" dirty="0"/>
              <a:t>(</a:t>
            </a:r>
            <a:r>
              <a:rPr kumimoji="1" lang="ja-JP" altLang="en-US" sz="1600" b="1" dirty="0"/>
              <a:t>市町村</a:t>
            </a:r>
            <a:r>
              <a:rPr kumimoji="1" lang="en-US" altLang="ja-JP" sz="1600" b="1" dirty="0"/>
              <a:t>)</a:t>
            </a:r>
          </a:p>
          <a:p>
            <a:pPr algn="ctr"/>
            <a:r>
              <a:rPr lang="ja-JP" altLang="en-US" sz="1600" b="1" dirty="0"/>
              <a:t>共</a:t>
            </a:r>
            <a:r>
              <a:rPr kumimoji="1" lang="ja-JP" altLang="en-US" sz="1600" b="1" dirty="0"/>
              <a:t>同利用</a:t>
            </a:r>
            <a:endParaRPr kumimoji="1" lang="en-US" altLang="ja-JP" sz="1600" b="1" dirty="0"/>
          </a:p>
        </p:txBody>
      </p:sp>
      <p:sp>
        <p:nvSpPr>
          <p:cNvPr id="146" name="テキスト ボックス 145">
            <a:extLst>
              <a:ext uri="{FF2B5EF4-FFF2-40B4-BE49-F238E27FC236}">
                <a16:creationId xmlns:a16="http://schemas.microsoft.com/office/drawing/2014/main" id="{2AA387B9-1A89-474F-9FCB-94FDC0139A76}"/>
              </a:ext>
            </a:extLst>
          </p:cNvPr>
          <p:cNvSpPr txBox="1"/>
          <p:nvPr/>
        </p:nvSpPr>
        <p:spPr>
          <a:xfrm>
            <a:off x="7798528" y="1772293"/>
            <a:ext cx="2031325" cy="584775"/>
          </a:xfrm>
          <a:prstGeom prst="rect">
            <a:avLst/>
          </a:prstGeom>
          <a:solidFill>
            <a:schemeClr val="accent5">
              <a:lumMod val="20000"/>
              <a:lumOff val="80000"/>
            </a:schemeClr>
          </a:solidFill>
          <a:ln w="19050">
            <a:solidFill>
              <a:schemeClr val="accent1"/>
            </a:solidFill>
          </a:ln>
        </p:spPr>
        <p:txBody>
          <a:bodyPr wrap="none" rtlCol="0">
            <a:spAutoFit/>
          </a:bodyPr>
          <a:lstStyle/>
          <a:p>
            <a:pPr algn="ctr"/>
            <a:r>
              <a:rPr kumimoji="1" lang="ja-JP" altLang="en-US" sz="1600" b="1" dirty="0"/>
              <a:t>②</a:t>
            </a:r>
            <a:r>
              <a:rPr lang="ja-JP" altLang="en-US" sz="1600" b="1" dirty="0"/>
              <a:t>府外（</a:t>
            </a:r>
            <a:r>
              <a:rPr kumimoji="1" lang="ja-JP" altLang="en-US" sz="1600" b="1" dirty="0"/>
              <a:t>都道府県）</a:t>
            </a:r>
            <a:endParaRPr kumimoji="1" lang="en-US" altLang="ja-JP" sz="1600" b="1" dirty="0"/>
          </a:p>
          <a:p>
            <a:pPr algn="ctr"/>
            <a:r>
              <a:rPr kumimoji="1" lang="ja-JP" altLang="en-US" sz="1600" b="1" dirty="0"/>
              <a:t>共同利用</a:t>
            </a:r>
            <a:endParaRPr kumimoji="1" lang="en-US" altLang="ja-JP" sz="1600" b="1" dirty="0"/>
          </a:p>
        </p:txBody>
      </p:sp>
      <p:pic>
        <p:nvPicPr>
          <p:cNvPr id="147" name="図 146">
            <a:extLst>
              <a:ext uri="{FF2B5EF4-FFF2-40B4-BE49-F238E27FC236}">
                <a16:creationId xmlns:a16="http://schemas.microsoft.com/office/drawing/2014/main" id="{A732B720-6926-4860-80AB-2C9567C6E4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1709" y="1462421"/>
            <a:ext cx="695584" cy="988723"/>
          </a:xfrm>
          <a:prstGeom prst="rect">
            <a:avLst/>
          </a:prstGeom>
        </p:spPr>
      </p:pic>
      <p:pic>
        <p:nvPicPr>
          <p:cNvPr id="148" name="図 147">
            <a:extLst>
              <a:ext uri="{FF2B5EF4-FFF2-40B4-BE49-F238E27FC236}">
                <a16:creationId xmlns:a16="http://schemas.microsoft.com/office/drawing/2014/main" id="{82355BAC-A99C-4AFB-94AC-5F48A886A4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52398" y="1451478"/>
            <a:ext cx="1004720" cy="974695"/>
          </a:xfrm>
          <a:prstGeom prst="rect">
            <a:avLst/>
          </a:prstGeom>
        </p:spPr>
      </p:pic>
      <p:sp>
        <p:nvSpPr>
          <p:cNvPr id="149" name="テキスト ボックス 148">
            <a:extLst>
              <a:ext uri="{FF2B5EF4-FFF2-40B4-BE49-F238E27FC236}">
                <a16:creationId xmlns:a16="http://schemas.microsoft.com/office/drawing/2014/main" id="{290B1B9C-C9A7-49AD-AF95-82688186375D}"/>
              </a:ext>
            </a:extLst>
          </p:cNvPr>
          <p:cNvSpPr txBox="1"/>
          <p:nvPr/>
        </p:nvSpPr>
        <p:spPr>
          <a:xfrm>
            <a:off x="6752350" y="2417140"/>
            <a:ext cx="4214868" cy="261610"/>
          </a:xfrm>
          <a:prstGeom prst="rect">
            <a:avLst/>
          </a:prstGeom>
          <a:noFill/>
        </p:spPr>
        <p:txBody>
          <a:bodyPr wrap="square">
            <a:spAutoFit/>
          </a:bodyPr>
          <a:lstStyle/>
          <a:p>
            <a:r>
              <a:rPr kumimoji="1" lang="ja-JP" altLang="en-US" sz="1100" dirty="0"/>
              <a:t>共同利用する対象</a:t>
            </a:r>
            <a:r>
              <a:rPr lang="ja-JP" altLang="en-US" sz="1100" dirty="0"/>
              <a:t>（基盤とサービスのセット）</a:t>
            </a:r>
            <a:r>
              <a:rPr kumimoji="1" lang="ja-JP" altLang="en-US" sz="1100" dirty="0"/>
              <a:t>は自治体ごとに異なる</a:t>
            </a:r>
            <a:endParaRPr kumimoji="1" lang="ja-JP" altLang="en-US" sz="1100" baseline="30000" dirty="0"/>
          </a:p>
        </p:txBody>
      </p:sp>
      <p:sp>
        <p:nvSpPr>
          <p:cNvPr id="150" name="テキスト ボックス 149">
            <a:extLst>
              <a:ext uri="{FF2B5EF4-FFF2-40B4-BE49-F238E27FC236}">
                <a16:creationId xmlns:a16="http://schemas.microsoft.com/office/drawing/2014/main" id="{43C5D062-DF2A-4906-9F0C-4423E0E3285B}"/>
              </a:ext>
            </a:extLst>
          </p:cNvPr>
          <p:cNvSpPr txBox="1"/>
          <p:nvPr/>
        </p:nvSpPr>
        <p:spPr>
          <a:xfrm>
            <a:off x="10005749" y="2961466"/>
            <a:ext cx="1151277" cy="276999"/>
          </a:xfrm>
          <a:prstGeom prst="rect">
            <a:avLst/>
          </a:prstGeom>
          <a:noFill/>
        </p:spPr>
        <p:txBody>
          <a:bodyPr wrap="none" rtlCol="0">
            <a:spAutoFit/>
          </a:bodyPr>
          <a:lstStyle/>
          <a:p>
            <a:r>
              <a:rPr kumimoji="1" lang="ja-JP" altLang="en-US" sz="1200" b="1" dirty="0"/>
              <a:t>データ基盤のみ</a:t>
            </a:r>
          </a:p>
        </p:txBody>
      </p:sp>
      <p:cxnSp>
        <p:nvCxnSpPr>
          <p:cNvPr id="151" name="直線コネクタ 150">
            <a:extLst>
              <a:ext uri="{FF2B5EF4-FFF2-40B4-BE49-F238E27FC236}">
                <a16:creationId xmlns:a16="http://schemas.microsoft.com/office/drawing/2014/main" id="{4C2CD565-739E-4CE6-AA03-16912688250D}"/>
              </a:ext>
            </a:extLst>
          </p:cNvPr>
          <p:cNvCxnSpPr>
            <a:cxnSpLocks/>
          </p:cNvCxnSpPr>
          <p:nvPr/>
        </p:nvCxnSpPr>
        <p:spPr>
          <a:xfrm>
            <a:off x="11022504" y="4115205"/>
            <a:ext cx="0" cy="828000"/>
          </a:xfrm>
          <a:prstGeom prst="line">
            <a:avLst/>
          </a:prstGeom>
          <a:ln w="19050"/>
        </p:spPr>
        <p:style>
          <a:lnRef idx="1">
            <a:schemeClr val="dk1"/>
          </a:lnRef>
          <a:fillRef idx="0">
            <a:schemeClr val="dk1"/>
          </a:fillRef>
          <a:effectRef idx="0">
            <a:schemeClr val="dk1"/>
          </a:effectRef>
          <a:fontRef idx="minor">
            <a:schemeClr val="tx1"/>
          </a:fontRef>
        </p:style>
      </p:cxnSp>
      <p:sp>
        <p:nvSpPr>
          <p:cNvPr id="152" name="四角形: 角を丸くする 151">
            <a:extLst>
              <a:ext uri="{FF2B5EF4-FFF2-40B4-BE49-F238E27FC236}">
                <a16:creationId xmlns:a16="http://schemas.microsoft.com/office/drawing/2014/main" id="{6403D5CB-CAF7-4F0F-A2FF-887CCB8AFB26}"/>
              </a:ext>
            </a:extLst>
          </p:cNvPr>
          <p:cNvSpPr/>
          <p:nvPr/>
        </p:nvSpPr>
        <p:spPr>
          <a:xfrm>
            <a:off x="10770504" y="3450705"/>
            <a:ext cx="432000" cy="684000"/>
          </a:xfrm>
          <a:prstGeom prst="round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ja-JP" altLang="en-US" sz="1400" dirty="0">
                <a:solidFill>
                  <a:schemeClr val="tx1"/>
                </a:solidFill>
              </a:rPr>
              <a:t>分野</a:t>
            </a:r>
            <a:r>
              <a:rPr lang="en-US" altLang="ja-JP" sz="1400" dirty="0">
                <a:solidFill>
                  <a:schemeClr val="tx1"/>
                </a:solidFill>
              </a:rPr>
              <a:t>PJ</a:t>
            </a:r>
            <a:endParaRPr kumimoji="1" lang="ja-JP" altLang="en-US" sz="1400" dirty="0">
              <a:solidFill>
                <a:schemeClr val="tx1"/>
              </a:solidFill>
            </a:endParaRPr>
          </a:p>
        </p:txBody>
      </p:sp>
      <p:cxnSp>
        <p:nvCxnSpPr>
          <p:cNvPr id="154" name="直線コネクタ 153">
            <a:extLst>
              <a:ext uri="{FF2B5EF4-FFF2-40B4-BE49-F238E27FC236}">
                <a16:creationId xmlns:a16="http://schemas.microsoft.com/office/drawing/2014/main" id="{66746B63-8968-45AD-BF0F-5D4D2189C438}"/>
              </a:ext>
            </a:extLst>
          </p:cNvPr>
          <p:cNvCxnSpPr>
            <a:cxnSpLocks/>
          </p:cNvCxnSpPr>
          <p:nvPr/>
        </p:nvCxnSpPr>
        <p:spPr>
          <a:xfrm>
            <a:off x="10039795" y="3350147"/>
            <a:ext cx="1116000" cy="0"/>
          </a:xfrm>
          <a:prstGeom prst="line">
            <a:avLst/>
          </a:prstGeom>
        </p:spPr>
        <p:style>
          <a:lnRef idx="1">
            <a:schemeClr val="dk1"/>
          </a:lnRef>
          <a:fillRef idx="0">
            <a:schemeClr val="dk1"/>
          </a:fillRef>
          <a:effectRef idx="0">
            <a:schemeClr val="dk1"/>
          </a:effectRef>
          <a:fontRef idx="minor">
            <a:schemeClr val="tx1"/>
          </a:fontRef>
        </p:style>
      </p:cxnSp>
      <p:sp>
        <p:nvSpPr>
          <p:cNvPr id="155" name="テキスト ボックス 154">
            <a:extLst>
              <a:ext uri="{FF2B5EF4-FFF2-40B4-BE49-F238E27FC236}">
                <a16:creationId xmlns:a16="http://schemas.microsoft.com/office/drawing/2014/main" id="{E7124DD4-55A7-44DC-83B5-4F04460AA8EB}"/>
              </a:ext>
            </a:extLst>
          </p:cNvPr>
          <p:cNvSpPr txBox="1"/>
          <p:nvPr/>
        </p:nvSpPr>
        <p:spPr>
          <a:xfrm>
            <a:off x="10340119" y="3646534"/>
            <a:ext cx="466794" cy="261610"/>
          </a:xfrm>
          <a:prstGeom prst="rect">
            <a:avLst/>
          </a:prstGeom>
          <a:noFill/>
        </p:spPr>
        <p:txBody>
          <a:bodyPr wrap="none" rtlCol="0">
            <a:spAutoFit/>
          </a:bodyPr>
          <a:lstStyle/>
          <a:p>
            <a:r>
              <a:rPr kumimoji="1" lang="ja-JP" altLang="en-US" sz="1100" dirty="0"/>
              <a:t>自前</a:t>
            </a:r>
          </a:p>
        </p:txBody>
      </p:sp>
      <p:cxnSp>
        <p:nvCxnSpPr>
          <p:cNvPr id="156" name="直線コネクタ 155">
            <a:extLst>
              <a:ext uri="{FF2B5EF4-FFF2-40B4-BE49-F238E27FC236}">
                <a16:creationId xmlns:a16="http://schemas.microsoft.com/office/drawing/2014/main" id="{1B021FC6-4AED-4D29-B7D6-6ABCD24C093C}"/>
              </a:ext>
            </a:extLst>
          </p:cNvPr>
          <p:cNvCxnSpPr>
            <a:cxnSpLocks/>
          </p:cNvCxnSpPr>
          <p:nvPr/>
        </p:nvCxnSpPr>
        <p:spPr>
          <a:xfrm>
            <a:off x="9651393" y="4077058"/>
            <a:ext cx="0" cy="828000"/>
          </a:xfrm>
          <a:prstGeom prst="line">
            <a:avLst/>
          </a:prstGeom>
          <a:ln w="19050"/>
        </p:spPr>
        <p:style>
          <a:lnRef idx="1">
            <a:schemeClr val="dk1"/>
          </a:lnRef>
          <a:fillRef idx="0">
            <a:schemeClr val="dk1"/>
          </a:fillRef>
          <a:effectRef idx="0">
            <a:schemeClr val="dk1"/>
          </a:effectRef>
          <a:fontRef idx="minor">
            <a:schemeClr val="tx1"/>
          </a:fontRef>
        </p:style>
      </p:cxnSp>
      <p:sp>
        <p:nvSpPr>
          <p:cNvPr id="157" name="四角形: 角を丸くする 156">
            <a:extLst>
              <a:ext uri="{FF2B5EF4-FFF2-40B4-BE49-F238E27FC236}">
                <a16:creationId xmlns:a16="http://schemas.microsoft.com/office/drawing/2014/main" id="{BE32066B-CE6E-4B4B-B34C-2304F431F09C}"/>
              </a:ext>
            </a:extLst>
          </p:cNvPr>
          <p:cNvSpPr/>
          <p:nvPr/>
        </p:nvSpPr>
        <p:spPr>
          <a:xfrm>
            <a:off x="9469134" y="3458453"/>
            <a:ext cx="432000" cy="684000"/>
          </a:xfrm>
          <a:prstGeom prst="roundRect">
            <a:avLst/>
          </a:prstGeom>
          <a:solidFill>
            <a:schemeClr val="accent4">
              <a:lumMod val="20000"/>
              <a:lumOff val="8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200" dirty="0">
                <a:solidFill>
                  <a:schemeClr val="tx1"/>
                </a:solidFill>
              </a:rPr>
              <a:t>カタログ</a:t>
            </a:r>
          </a:p>
        </p:txBody>
      </p:sp>
      <p:sp>
        <p:nvSpPr>
          <p:cNvPr id="159" name="テキスト ボックス 158">
            <a:extLst>
              <a:ext uri="{FF2B5EF4-FFF2-40B4-BE49-F238E27FC236}">
                <a16:creationId xmlns:a16="http://schemas.microsoft.com/office/drawing/2014/main" id="{549AF757-D679-4426-910C-F85377109F86}"/>
              </a:ext>
            </a:extLst>
          </p:cNvPr>
          <p:cNvSpPr txBox="1"/>
          <p:nvPr/>
        </p:nvSpPr>
        <p:spPr>
          <a:xfrm>
            <a:off x="11243943" y="4252067"/>
            <a:ext cx="530915" cy="369332"/>
          </a:xfrm>
          <a:prstGeom prst="rect">
            <a:avLst/>
          </a:prstGeom>
          <a:noFill/>
        </p:spPr>
        <p:txBody>
          <a:bodyPr wrap="none" rtlCol="0">
            <a:spAutoFit/>
          </a:bodyPr>
          <a:lstStyle/>
          <a:p>
            <a:r>
              <a:rPr lang="ja-JP" altLang="en-US" dirty="0"/>
              <a:t>・・・</a:t>
            </a:r>
            <a:endParaRPr kumimoji="1" lang="ja-JP" altLang="en-US" dirty="0"/>
          </a:p>
        </p:txBody>
      </p:sp>
      <p:sp>
        <p:nvSpPr>
          <p:cNvPr id="160" name="テキスト ボックス 159">
            <a:extLst>
              <a:ext uri="{FF2B5EF4-FFF2-40B4-BE49-F238E27FC236}">
                <a16:creationId xmlns:a16="http://schemas.microsoft.com/office/drawing/2014/main" id="{CC6F1701-CDD6-47E4-9F9B-F0F982CBB40C}"/>
              </a:ext>
            </a:extLst>
          </p:cNvPr>
          <p:cNvSpPr txBox="1"/>
          <p:nvPr/>
        </p:nvSpPr>
        <p:spPr>
          <a:xfrm>
            <a:off x="4506574" y="3017739"/>
            <a:ext cx="1500087" cy="369332"/>
          </a:xfrm>
          <a:prstGeom prst="rect">
            <a:avLst/>
          </a:prstGeom>
          <a:noFill/>
        </p:spPr>
        <p:txBody>
          <a:bodyPr wrap="square" rtlCol="0">
            <a:spAutoFit/>
          </a:bodyPr>
          <a:lstStyle/>
          <a:p>
            <a:r>
              <a:rPr kumimoji="1" lang="en-US" altLang="ja-JP" sz="900" dirty="0">
                <a:solidFill>
                  <a:srgbClr val="FF0000"/>
                </a:solidFill>
              </a:rPr>
              <a:t>※</a:t>
            </a:r>
            <a:r>
              <a:rPr kumimoji="1" lang="ja-JP" altLang="en-US" sz="900" dirty="0">
                <a:solidFill>
                  <a:srgbClr val="FF0000"/>
                </a:solidFill>
              </a:rPr>
              <a:t>　市町村</a:t>
            </a:r>
            <a:r>
              <a:rPr lang="ja-JP" altLang="en-US" sz="900" dirty="0">
                <a:solidFill>
                  <a:srgbClr val="FF0000"/>
                </a:solidFill>
              </a:rPr>
              <a:t>がデータカタログに</a:t>
            </a:r>
            <a:endParaRPr lang="en-US" altLang="ja-JP" sz="900" dirty="0">
              <a:solidFill>
                <a:srgbClr val="FF0000"/>
              </a:solidFill>
            </a:endParaRPr>
          </a:p>
          <a:p>
            <a:r>
              <a:rPr lang="ja-JP" altLang="en-US" sz="900" dirty="0">
                <a:solidFill>
                  <a:srgbClr val="FF0000"/>
                </a:solidFill>
              </a:rPr>
              <a:t>　　オープンデータを掲載</a:t>
            </a:r>
            <a:endParaRPr lang="en-US" altLang="ja-JP" sz="900" dirty="0">
              <a:solidFill>
                <a:srgbClr val="FF0000"/>
              </a:solidFill>
            </a:endParaRPr>
          </a:p>
        </p:txBody>
      </p:sp>
      <p:cxnSp>
        <p:nvCxnSpPr>
          <p:cNvPr id="161" name="直線コネクタ 160">
            <a:extLst>
              <a:ext uri="{FF2B5EF4-FFF2-40B4-BE49-F238E27FC236}">
                <a16:creationId xmlns:a16="http://schemas.microsoft.com/office/drawing/2014/main" id="{6BE61941-A86A-4CBF-BCE7-031A8774F87A}"/>
              </a:ext>
            </a:extLst>
          </p:cNvPr>
          <p:cNvCxnSpPr/>
          <p:nvPr/>
        </p:nvCxnSpPr>
        <p:spPr>
          <a:xfrm>
            <a:off x="3604446" y="3091124"/>
            <a:ext cx="0" cy="375081"/>
          </a:xfrm>
          <a:prstGeom prst="line">
            <a:avLst/>
          </a:prstGeom>
        </p:spPr>
        <p:style>
          <a:lnRef idx="1">
            <a:schemeClr val="dk1"/>
          </a:lnRef>
          <a:fillRef idx="0">
            <a:schemeClr val="dk1"/>
          </a:fillRef>
          <a:effectRef idx="0">
            <a:schemeClr val="dk1"/>
          </a:effectRef>
          <a:fontRef idx="minor">
            <a:schemeClr val="tx1"/>
          </a:fontRef>
        </p:style>
      </p:cxnSp>
      <p:sp>
        <p:nvSpPr>
          <p:cNvPr id="162" name="正方形/長方形 161">
            <a:extLst>
              <a:ext uri="{FF2B5EF4-FFF2-40B4-BE49-F238E27FC236}">
                <a16:creationId xmlns:a16="http://schemas.microsoft.com/office/drawing/2014/main" id="{94DCC4C3-80B1-48A2-BE65-C8F1747AACE3}"/>
              </a:ext>
            </a:extLst>
          </p:cNvPr>
          <p:cNvSpPr/>
          <p:nvPr/>
        </p:nvSpPr>
        <p:spPr>
          <a:xfrm>
            <a:off x="2998075" y="2796542"/>
            <a:ext cx="360000" cy="46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d</a:t>
            </a:r>
            <a:r>
              <a:rPr lang="ja-JP" altLang="en-US" sz="1200" dirty="0">
                <a:solidFill>
                  <a:schemeClr val="tx1"/>
                </a:solidFill>
              </a:rPr>
              <a:t>市</a:t>
            </a:r>
            <a:endParaRPr kumimoji="1" lang="ja-JP" altLang="en-US" sz="1200" dirty="0">
              <a:solidFill>
                <a:schemeClr val="tx1"/>
              </a:solidFill>
            </a:endParaRPr>
          </a:p>
        </p:txBody>
      </p:sp>
      <p:sp>
        <p:nvSpPr>
          <p:cNvPr id="163" name="正方形/長方形 162">
            <a:extLst>
              <a:ext uri="{FF2B5EF4-FFF2-40B4-BE49-F238E27FC236}">
                <a16:creationId xmlns:a16="http://schemas.microsoft.com/office/drawing/2014/main" id="{7183BE0A-C52F-4C94-BDDC-CEA7E0D228A7}"/>
              </a:ext>
            </a:extLst>
          </p:cNvPr>
          <p:cNvSpPr/>
          <p:nvPr/>
        </p:nvSpPr>
        <p:spPr>
          <a:xfrm>
            <a:off x="3426389" y="2796542"/>
            <a:ext cx="360000" cy="46800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rPr>
              <a:t>e</a:t>
            </a:r>
          </a:p>
          <a:p>
            <a:pPr algn="ctr"/>
            <a:r>
              <a:rPr lang="ja-JP" altLang="en-US" sz="1200" dirty="0">
                <a:solidFill>
                  <a:schemeClr val="tx1"/>
                </a:solidFill>
              </a:rPr>
              <a:t>市</a:t>
            </a:r>
            <a:endParaRPr kumimoji="1" lang="ja-JP" altLang="en-US" sz="1200" dirty="0">
              <a:solidFill>
                <a:schemeClr val="tx1"/>
              </a:solidFill>
            </a:endParaRPr>
          </a:p>
        </p:txBody>
      </p:sp>
      <p:sp>
        <p:nvSpPr>
          <p:cNvPr id="164" name="テキスト ボックス 163">
            <a:extLst>
              <a:ext uri="{FF2B5EF4-FFF2-40B4-BE49-F238E27FC236}">
                <a16:creationId xmlns:a16="http://schemas.microsoft.com/office/drawing/2014/main" id="{693610F6-0965-4FF7-897E-205395710E18}"/>
              </a:ext>
            </a:extLst>
          </p:cNvPr>
          <p:cNvSpPr txBox="1"/>
          <p:nvPr/>
        </p:nvSpPr>
        <p:spPr>
          <a:xfrm>
            <a:off x="3734307" y="2855389"/>
            <a:ext cx="530915" cy="369332"/>
          </a:xfrm>
          <a:prstGeom prst="rect">
            <a:avLst/>
          </a:prstGeom>
          <a:noFill/>
        </p:spPr>
        <p:txBody>
          <a:bodyPr wrap="none" rtlCol="0">
            <a:spAutoFit/>
          </a:bodyPr>
          <a:lstStyle/>
          <a:p>
            <a:r>
              <a:rPr lang="ja-JP" altLang="en-US" dirty="0"/>
              <a:t>・・・</a:t>
            </a:r>
            <a:endParaRPr kumimoji="1" lang="ja-JP" altLang="en-US" dirty="0"/>
          </a:p>
        </p:txBody>
      </p:sp>
      <p:sp>
        <p:nvSpPr>
          <p:cNvPr id="165" name="テキスト ボックス 164">
            <a:extLst>
              <a:ext uri="{FF2B5EF4-FFF2-40B4-BE49-F238E27FC236}">
                <a16:creationId xmlns:a16="http://schemas.microsoft.com/office/drawing/2014/main" id="{084A90E3-1A7A-48A5-80A4-8D4009007FA7}"/>
              </a:ext>
            </a:extLst>
          </p:cNvPr>
          <p:cNvSpPr txBox="1"/>
          <p:nvPr/>
        </p:nvSpPr>
        <p:spPr>
          <a:xfrm>
            <a:off x="825125" y="633467"/>
            <a:ext cx="10763573" cy="646331"/>
          </a:xfrm>
          <a:prstGeom prst="rect">
            <a:avLst/>
          </a:prstGeom>
          <a:noFill/>
        </p:spPr>
        <p:txBody>
          <a:bodyPr wrap="square" rtlCol="0">
            <a:spAutoFit/>
          </a:bodyPr>
          <a:lstStyle/>
          <a:p>
            <a:pPr algn="ctr"/>
            <a:r>
              <a:rPr kumimoji="1" lang="ja-JP" altLang="en-US" b="1" dirty="0"/>
              <a:t>大阪府は、住民の</a:t>
            </a:r>
            <a:r>
              <a:rPr kumimoji="1" lang="en-US" altLang="ja-JP" b="1" dirty="0"/>
              <a:t>QOL</a:t>
            </a:r>
            <a:r>
              <a:rPr kumimoji="1" lang="ja-JP" altLang="en-US" b="1" dirty="0"/>
              <a:t>向上と、都市競争力の強化を実現し、持続可能なデータ連携基盤とするため、</a:t>
            </a:r>
            <a:endParaRPr kumimoji="1" lang="en-US" altLang="ja-JP" b="1" dirty="0"/>
          </a:p>
          <a:p>
            <a:pPr algn="ctr"/>
            <a:r>
              <a:rPr kumimoji="1" lang="ja-JP" altLang="en-US" b="1" dirty="0"/>
              <a:t>①府内（市町村）の共同利用と、②府外（都道府県）の共同利用の</a:t>
            </a:r>
            <a:r>
              <a:rPr lang="ja-JP" altLang="en-US" b="1" dirty="0"/>
              <a:t>２つの共同利用に挑戦</a:t>
            </a:r>
            <a:endParaRPr kumimoji="1" lang="en-US" altLang="ja-JP" b="1" dirty="0"/>
          </a:p>
        </p:txBody>
      </p:sp>
      <p:sp>
        <p:nvSpPr>
          <p:cNvPr id="166" name="テキスト ボックス 165">
            <a:extLst>
              <a:ext uri="{FF2B5EF4-FFF2-40B4-BE49-F238E27FC236}">
                <a16:creationId xmlns:a16="http://schemas.microsoft.com/office/drawing/2014/main" id="{595B35CB-5DEC-41FF-A322-ED80B197394A}"/>
              </a:ext>
            </a:extLst>
          </p:cNvPr>
          <p:cNvSpPr txBox="1"/>
          <p:nvPr/>
        </p:nvSpPr>
        <p:spPr>
          <a:xfrm>
            <a:off x="1998691" y="6103476"/>
            <a:ext cx="2595582" cy="677108"/>
          </a:xfrm>
          <a:prstGeom prst="rect">
            <a:avLst/>
          </a:prstGeom>
          <a:noFill/>
        </p:spPr>
        <p:txBody>
          <a:bodyPr wrap="none" rtlCol="0">
            <a:spAutoFit/>
          </a:bodyPr>
          <a:lstStyle/>
          <a:p>
            <a:pPr algn="ctr"/>
            <a:r>
              <a:rPr kumimoji="1" lang="ja-JP" altLang="en-US" sz="2000" b="1" dirty="0">
                <a:solidFill>
                  <a:srgbClr val="FF0000"/>
                </a:solidFill>
              </a:rPr>
              <a:t>住民</a:t>
            </a:r>
            <a:r>
              <a:rPr kumimoji="1" lang="en-US" altLang="ja-JP" sz="2000" b="1" dirty="0">
                <a:solidFill>
                  <a:srgbClr val="FF0000"/>
                </a:solidFill>
              </a:rPr>
              <a:t>QOL</a:t>
            </a:r>
            <a:r>
              <a:rPr kumimoji="1" lang="ja-JP" altLang="en-US" sz="2000" b="1" dirty="0">
                <a:solidFill>
                  <a:srgbClr val="FF0000"/>
                </a:solidFill>
              </a:rPr>
              <a:t>向上の追及</a:t>
            </a:r>
            <a:endParaRPr kumimoji="1" lang="en-US" altLang="ja-JP" sz="2000" b="1" dirty="0">
              <a:solidFill>
                <a:srgbClr val="FF0000"/>
              </a:solidFill>
            </a:endParaRPr>
          </a:p>
          <a:p>
            <a:pPr algn="ctr"/>
            <a:r>
              <a:rPr kumimoji="1" lang="ja-JP" altLang="en-US" b="1" dirty="0">
                <a:solidFill>
                  <a:srgbClr val="FF0000"/>
                </a:solidFill>
              </a:rPr>
              <a:t>（</a:t>
            </a:r>
            <a:r>
              <a:rPr kumimoji="1" lang="en-US" altLang="ja-JP" b="1" dirty="0">
                <a:solidFill>
                  <a:srgbClr val="FF0000"/>
                </a:solidFill>
              </a:rPr>
              <a:t>well-being</a:t>
            </a:r>
            <a:r>
              <a:rPr kumimoji="1" lang="ja-JP" altLang="en-US" b="1" dirty="0">
                <a:solidFill>
                  <a:srgbClr val="FF0000"/>
                </a:solidFill>
              </a:rPr>
              <a:t>の実現）</a:t>
            </a:r>
          </a:p>
        </p:txBody>
      </p:sp>
      <p:sp>
        <p:nvSpPr>
          <p:cNvPr id="167" name="テキスト ボックス 166">
            <a:extLst>
              <a:ext uri="{FF2B5EF4-FFF2-40B4-BE49-F238E27FC236}">
                <a16:creationId xmlns:a16="http://schemas.microsoft.com/office/drawing/2014/main" id="{3AF8CC33-FD72-4B44-9163-59CE9F49F6C4}"/>
              </a:ext>
            </a:extLst>
          </p:cNvPr>
          <p:cNvSpPr txBox="1"/>
          <p:nvPr/>
        </p:nvSpPr>
        <p:spPr>
          <a:xfrm>
            <a:off x="7442070" y="6103476"/>
            <a:ext cx="3004348" cy="677108"/>
          </a:xfrm>
          <a:prstGeom prst="rect">
            <a:avLst/>
          </a:prstGeom>
          <a:noFill/>
        </p:spPr>
        <p:txBody>
          <a:bodyPr wrap="none" rtlCol="0">
            <a:spAutoFit/>
          </a:bodyPr>
          <a:lstStyle/>
          <a:p>
            <a:pPr algn="ctr"/>
            <a:r>
              <a:rPr kumimoji="1" lang="ja-JP" altLang="en-US" sz="2000" b="1" dirty="0">
                <a:solidFill>
                  <a:schemeClr val="accent1"/>
                </a:solidFill>
              </a:rPr>
              <a:t>都市競争力の強化</a:t>
            </a:r>
            <a:endParaRPr kumimoji="1" lang="en-US" altLang="ja-JP" sz="2000" b="1" dirty="0">
              <a:solidFill>
                <a:schemeClr val="accent1"/>
              </a:solidFill>
            </a:endParaRPr>
          </a:p>
          <a:p>
            <a:pPr algn="ctr"/>
            <a:r>
              <a:rPr lang="ja-JP" altLang="en-US" b="1" dirty="0">
                <a:solidFill>
                  <a:schemeClr val="accent1"/>
                </a:solidFill>
              </a:rPr>
              <a:t>（デジタル地方創生の推進）</a:t>
            </a:r>
            <a:endParaRPr kumimoji="1" lang="ja-JP" altLang="en-US" b="1" dirty="0">
              <a:solidFill>
                <a:schemeClr val="accent1"/>
              </a:solidFill>
            </a:endParaRPr>
          </a:p>
        </p:txBody>
      </p:sp>
      <p:cxnSp>
        <p:nvCxnSpPr>
          <p:cNvPr id="69" name="直線コネクタ 68">
            <a:extLst>
              <a:ext uri="{FF2B5EF4-FFF2-40B4-BE49-F238E27FC236}">
                <a16:creationId xmlns:a16="http://schemas.microsoft.com/office/drawing/2014/main" id="{A5742F72-31E6-420D-8807-CA024988D71D}"/>
              </a:ext>
            </a:extLst>
          </p:cNvPr>
          <p:cNvCxnSpPr>
            <a:cxnSpLocks/>
          </p:cNvCxnSpPr>
          <p:nvPr/>
        </p:nvCxnSpPr>
        <p:spPr>
          <a:xfrm>
            <a:off x="0" y="502475"/>
            <a:ext cx="122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スライド番号プレースホルダー 16">
            <a:extLst>
              <a:ext uri="{FF2B5EF4-FFF2-40B4-BE49-F238E27FC236}">
                <a16:creationId xmlns:a16="http://schemas.microsoft.com/office/drawing/2014/main" id="{EA1DB56B-2226-4B60-9AEB-E6F99727A361}"/>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7</a:t>
            </a:fld>
            <a:endParaRPr kumimoji="1" lang="ja-JP" altLang="en-US" sz="1600">
              <a:solidFill>
                <a:schemeClr val="tx1"/>
              </a:solidFill>
            </a:endParaRPr>
          </a:p>
        </p:txBody>
      </p:sp>
      <p:sp>
        <p:nvSpPr>
          <p:cNvPr id="71" name="四角形: 角を丸くする 70">
            <a:extLst>
              <a:ext uri="{FF2B5EF4-FFF2-40B4-BE49-F238E27FC236}">
                <a16:creationId xmlns:a16="http://schemas.microsoft.com/office/drawing/2014/main" id="{B2FCADC1-7D1E-4F33-A66A-301138708B9B}"/>
              </a:ext>
            </a:extLst>
          </p:cNvPr>
          <p:cNvSpPr/>
          <p:nvPr/>
        </p:nvSpPr>
        <p:spPr>
          <a:xfrm>
            <a:off x="7610361" y="4905058"/>
            <a:ext cx="557601" cy="684000"/>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a:solidFill>
                  <a:schemeClr val="tx1"/>
                </a:solidFill>
              </a:rPr>
              <a:t>ID</a:t>
            </a:r>
            <a:r>
              <a:rPr kumimoji="1" lang="ja-JP" altLang="en-US" sz="1200" dirty="0">
                <a:solidFill>
                  <a:schemeClr val="tx1"/>
                </a:solidFill>
              </a:rPr>
              <a:t>連携</a:t>
            </a:r>
            <a:endParaRPr kumimoji="1" lang="en-US" altLang="ja-JP" sz="1200" dirty="0">
              <a:solidFill>
                <a:schemeClr val="tx1"/>
              </a:solidFill>
            </a:endParaRPr>
          </a:p>
          <a:p>
            <a:pPr algn="ctr"/>
            <a:r>
              <a:rPr kumimoji="1" lang="ja-JP" altLang="en-US" sz="1200" dirty="0">
                <a:solidFill>
                  <a:schemeClr val="tx1"/>
                </a:solidFill>
              </a:rPr>
              <a:t>基盤</a:t>
            </a:r>
          </a:p>
        </p:txBody>
      </p:sp>
      <p:sp>
        <p:nvSpPr>
          <p:cNvPr id="72" name="四角形: 角を丸くする 71">
            <a:extLst>
              <a:ext uri="{FF2B5EF4-FFF2-40B4-BE49-F238E27FC236}">
                <a16:creationId xmlns:a16="http://schemas.microsoft.com/office/drawing/2014/main" id="{940D2949-14A5-4C6E-AAD6-BA01159A6BE5}"/>
              </a:ext>
            </a:extLst>
          </p:cNvPr>
          <p:cNvSpPr/>
          <p:nvPr/>
        </p:nvSpPr>
        <p:spPr>
          <a:xfrm>
            <a:off x="9331685" y="4919963"/>
            <a:ext cx="680496" cy="684000"/>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schemeClr val="tx1"/>
                </a:solidFill>
              </a:rPr>
              <a:t>データ</a:t>
            </a:r>
            <a:endParaRPr lang="en-US" altLang="ja-JP" sz="1200" dirty="0">
              <a:solidFill>
                <a:schemeClr val="tx1"/>
              </a:solidFill>
            </a:endParaRPr>
          </a:p>
          <a:p>
            <a:pPr algn="ctr"/>
            <a:r>
              <a:rPr lang="ja-JP" altLang="en-US" sz="1200" dirty="0">
                <a:solidFill>
                  <a:schemeClr val="tx1"/>
                </a:solidFill>
              </a:rPr>
              <a:t>連携</a:t>
            </a:r>
            <a:r>
              <a:rPr kumimoji="1" lang="ja-JP" altLang="en-US" sz="1200" dirty="0">
                <a:solidFill>
                  <a:schemeClr val="tx1"/>
                </a:solidFill>
              </a:rPr>
              <a:t>基盤</a:t>
            </a:r>
          </a:p>
        </p:txBody>
      </p:sp>
      <p:sp>
        <p:nvSpPr>
          <p:cNvPr id="73" name="四角形: 角を丸くする 72">
            <a:extLst>
              <a:ext uri="{FF2B5EF4-FFF2-40B4-BE49-F238E27FC236}">
                <a16:creationId xmlns:a16="http://schemas.microsoft.com/office/drawing/2014/main" id="{C461EC28-3327-45C0-9659-DDE6C81EBDDF}"/>
              </a:ext>
            </a:extLst>
          </p:cNvPr>
          <p:cNvSpPr/>
          <p:nvPr/>
        </p:nvSpPr>
        <p:spPr>
          <a:xfrm>
            <a:off x="10716870" y="4947255"/>
            <a:ext cx="680496" cy="684000"/>
          </a:xfrm>
          <a:prstGeom prst="roundRect">
            <a:avLst/>
          </a:prstGeom>
          <a:solidFill>
            <a:schemeClr val="bg1">
              <a:lumMod val="9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solidFill>
                  <a:schemeClr val="tx1"/>
                </a:solidFill>
              </a:rPr>
              <a:t>データ</a:t>
            </a:r>
            <a:endParaRPr lang="en-US" altLang="ja-JP" sz="1200" dirty="0">
              <a:solidFill>
                <a:schemeClr val="tx1"/>
              </a:solidFill>
            </a:endParaRPr>
          </a:p>
          <a:p>
            <a:pPr algn="ctr"/>
            <a:r>
              <a:rPr lang="ja-JP" altLang="en-US" sz="1200" dirty="0">
                <a:solidFill>
                  <a:schemeClr val="tx1"/>
                </a:solidFill>
              </a:rPr>
              <a:t>連携</a:t>
            </a:r>
            <a:r>
              <a:rPr kumimoji="1" lang="ja-JP" altLang="en-US" sz="1200" dirty="0">
                <a:solidFill>
                  <a:schemeClr val="tx1"/>
                </a:solidFill>
              </a:rPr>
              <a:t>基盤</a:t>
            </a:r>
          </a:p>
        </p:txBody>
      </p:sp>
      <p:sp>
        <p:nvSpPr>
          <p:cNvPr id="75" name="テキスト ボックス 74">
            <a:extLst>
              <a:ext uri="{FF2B5EF4-FFF2-40B4-BE49-F238E27FC236}">
                <a16:creationId xmlns:a16="http://schemas.microsoft.com/office/drawing/2014/main" id="{2DCFE1DA-517A-4CA8-B7DD-597DB5441578}"/>
              </a:ext>
            </a:extLst>
          </p:cNvPr>
          <p:cNvSpPr txBox="1"/>
          <p:nvPr/>
        </p:nvSpPr>
        <p:spPr>
          <a:xfrm>
            <a:off x="86036" y="52774"/>
            <a:ext cx="11636519" cy="400110"/>
          </a:xfrm>
          <a:prstGeom prst="rect">
            <a:avLst/>
          </a:prstGeom>
          <a:noFill/>
        </p:spPr>
        <p:txBody>
          <a:bodyPr wrap="none" rtlCol="0">
            <a:spAutoFit/>
          </a:bodyPr>
          <a:lstStyle/>
          <a:p>
            <a:r>
              <a:rPr lang="ja-JP" altLang="en-US" sz="2000" b="1" dirty="0"/>
              <a:t>３．大阪における「２つの共同利用」　・・・　「府内（市町村）共同利用」と「府外（都道府県間）共同利用」</a:t>
            </a:r>
          </a:p>
        </p:txBody>
      </p:sp>
    </p:spTree>
    <p:extLst>
      <p:ext uri="{BB962C8B-B14F-4D97-AF65-F5344CB8AC3E}">
        <p14:creationId xmlns:p14="http://schemas.microsoft.com/office/powerpoint/2010/main" val="412277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16F3EBB7-DC5E-4B78-83B6-68B6348AC984}"/>
              </a:ext>
            </a:extLst>
          </p:cNvPr>
          <p:cNvSpPr txBox="1"/>
          <p:nvPr/>
        </p:nvSpPr>
        <p:spPr>
          <a:xfrm>
            <a:off x="77273" y="66419"/>
            <a:ext cx="7620997" cy="400110"/>
          </a:xfrm>
          <a:prstGeom prst="rect">
            <a:avLst/>
          </a:prstGeom>
          <a:noFill/>
        </p:spPr>
        <p:txBody>
          <a:bodyPr wrap="none" rtlCol="0">
            <a:spAutoFit/>
          </a:bodyPr>
          <a:lstStyle/>
          <a:p>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．大阪府と府内におけるデータ連携基盤の整備状況（市町村含む）</a:t>
            </a:r>
          </a:p>
        </p:txBody>
      </p:sp>
      <p:cxnSp>
        <p:nvCxnSpPr>
          <p:cNvPr id="94" name="直線コネクタ 93">
            <a:extLst>
              <a:ext uri="{FF2B5EF4-FFF2-40B4-BE49-F238E27FC236}">
                <a16:creationId xmlns:a16="http://schemas.microsoft.com/office/drawing/2014/main" id="{C0621DA0-69E0-42BA-BEB4-C6025E08E2F4}"/>
              </a:ext>
            </a:extLst>
          </p:cNvPr>
          <p:cNvCxnSpPr/>
          <p:nvPr/>
        </p:nvCxnSpPr>
        <p:spPr>
          <a:xfrm>
            <a:off x="7408826" y="4967430"/>
            <a:ext cx="0" cy="3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四角形: 角を丸くする 94">
            <a:extLst>
              <a:ext uri="{FF2B5EF4-FFF2-40B4-BE49-F238E27FC236}">
                <a16:creationId xmlns:a16="http://schemas.microsoft.com/office/drawing/2014/main" id="{39E00662-C2B4-4384-9FCB-C78235D9535A}"/>
              </a:ext>
            </a:extLst>
          </p:cNvPr>
          <p:cNvSpPr/>
          <p:nvPr/>
        </p:nvSpPr>
        <p:spPr>
          <a:xfrm>
            <a:off x="10169898" y="2659189"/>
            <a:ext cx="1476000" cy="2484000"/>
          </a:xfrm>
          <a:prstGeom prst="roundRect">
            <a:avLst>
              <a:gd name="adj" fmla="val 739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a:extLst>
              <a:ext uri="{FF2B5EF4-FFF2-40B4-BE49-F238E27FC236}">
                <a16:creationId xmlns:a16="http://schemas.microsoft.com/office/drawing/2014/main" id="{7D443739-E90C-4D44-A26E-62FB447183EE}"/>
              </a:ext>
            </a:extLst>
          </p:cNvPr>
          <p:cNvCxnSpPr/>
          <p:nvPr/>
        </p:nvCxnSpPr>
        <p:spPr>
          <a:xfrm>
            <a:off x="9599214" y="4690864"/>
            <a:ext cx="0" cy="6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07CAFB18-0DD7-4F6E-A309-C168F72658B2}"/>
              </a:ext>
            </a:extLst>
          </p:cNvPr>
          <p:cNvCxnSpPr>
            <a:cxnSpLocks/>
          </p:cNvCxnSpPr>
          <p:nvPr/>
        </p:nvCxnSpPr>
        <p:spPr>
          <a:xfrm>
            <a:off x="6030884" y="5976039"/>
            <a:ext cx="0" cy="21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4DD3C42E-2BD9-4504-9B6B-F2272F0695F8}"/>
              </a:ext>
            </a:extLst>
          </p:cNvPr>
          <p:cNvCxnSpPr>
            <a:cxnSpLocks/>
          </p:cNvCxnSpPr>
          <p:nvPr/>
        </p:nvCxnSpPr>
        <p:spPr>
          <a:xfrm>
            <a:off x="1694191" y="4829867"/>
            <a:ext cx="0" cy="4570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DD8176FA-FDF2-4B2C-8695-E2D8A338F616}"/>
              </a:ext>
            </a:extLst>
          </p:cNvPr>
          <p:cNvCxnSpPr/>
          <p:nvPr/>
        </p:nvCxnSpPr>
        <p:spPr>
          <a:xfrm>
            <a:off x="4482614" y="5016982"/>
            <a:ext cx="0" cy="396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6D79E330-1249-4CF6-9A84-062488C278EE}"/>
              </a:ext>
            </a:extLst>
          </p:cNvPr>
          <p:cNvSpPr/>
          <p:nvPr/>
        </p:nvSpPr>
        <p:spPr>
          <a:xfrm>
            <a:off x="3532693" y="3861358"/>
            <a:ext cx="2268000" cy="11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02" name="正方形/長方形 101">
            <a:extLst>
              <a:ext uri="{FF2B5EF4-FFF2-40B4-BE49-F238E27FC236}">
                <a16:creationId xmlns:a16="http://schemas.microsoft.com/office/drawing/2014/main" id="{5AB51979-F347-403E-AC7C-B1A0F0B1892C}"/>
              </a:ext>
            </a:extLst>
          </p:cNvPr>
          <p:cNvSpPr/>
          <p:nvPr/>
        </p:nvSpPr>
        <p:spPr>
          <a:xfrm>
            <a:off x="3531418" y="2507812"/>
            <a:ext cx="2268000" cy="118800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03" name="正方形/長方形 102">
            <a:extLst>
              <a:ext uri="{FF2B5EF4-FFF2-40B4-BE49-F238E27FC236}">
                <a16:creationId xmlns:a16="http://schemas.microsoft.com/office/drawing/2014/main" id="{A763CBB1-637F-4EC0-8C6A-63F4178CCEE8}"/>
              </a:ext>
            </a:extLst>
          </p:cNvPr>
          <p:cNvSpPr/>
          <p:nvPr/>
        </p:nvSpPr>
        <p:spPr>
          <a:xfrm>
            <a:off x="6087292" y="1010250"/>
            <a:ext cx="5580000" cy="28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2" b="1" dirty="0">
                <a:solidFill>
                  <a:schemeClr val="tx1"/>
                </a:solidFill>
                <a:latin typeface="Meiryo UI" panose="020B0604030504040204" pitchFamily="50" charset="-128"/>
                <a:ea typeface="Meiryo UI" panose="020B0604030504040204" pitchFamily="50" charset="-128"/>
              </a:rPr>
              <a:t>＜行政サービス＞</a:t>
            </a:r>
          </a:p>
        </p:txBody>
      </p:sp>
      <p:sp>
        <p:nvSpPr>
          <p:cNvPr id="104" name="正方形/長方形 103">
            <a:extLst>
              <a:ext uri="{FF2B5EF4-FFF2-40B4-BE49-F238E27FC236}">
                <a16:creationId xmlns:a16="http://schemas.microsoft.com/office/drawing/2014/main" id="{554A8361-2DFD-4457-8517-A51F29B48F80}"/>
              </a:ext>
            </a:extLst>
          </p:cNvPr>
          <p:cNvSpPr/>
          <p:nvPr/>
        </p:nvSpPr>
        <p:spPr>
          <a:xfrm>
            <a:off x="399011" y="1010262"/>
            <a:ext cx="5414556" cy="28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2" b="1" dirty="0">
                <a:solidFill>
                  <a:schemeClr val="tx1"/>
                </a:solidFill>
                <a:latin typeface="Meiryo UI" panose="020B0604030504040204" pitchFamily="50" charset="-128"/>
                <a:ea typeface="Meiryo UI" panose="020B0604030504040204" pitchFamily="50" charset="-128"/>
              </a:rPr>
              <a:t>＜民間サービス＞</a:t>
            </a:r>
          </a:p>
        </p:txBody>
      </p:sp>
      <p:sp>
        <p:nvSpPr>
          <p:cNvPr id="105" name="正方形/長方形 104">
            <a:extLst>
              <a:ext uri="{FF2B5EF4-FFF2-40B4-BE49-F238E27FC236}">
                <a16:creationId xmlns:a16="http://schemas.microsoft.com/office/drawing/2014/main" id="{FE42FC61-3E61-4619-ADE0-19BE805403E8}"/>
              </a:ext>
            </a:extLst>
          </p:cNvPr>
          <p:cNvSpPr/>
          <p:nvPr/>
        </p:nvSpPr>
        <p:spPr>
          <a:xfrm>
            <a:off x="403996" y="1344056"/>
            <a:ext cx="2628000" cy="26325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58500" rIns="58500" rtlCol="0" anchor="ctr"/>
          <a:lstStyle/>
          <a:p>
            <a:pPr algn="ctr"/>
            <a:r>
              <a:rPr kumimoji="1" lang="ja-JP" altLang="en-US" sz="1251" b="1" dirty="0">
                <a:solidFill>
                  <a:schemeClr val="tx1"/>
                </a:solidFill>
                <a:latin typeface="Meiryo UI" panose="020B0604030504040204" pitchFamily="50" charset="-128"/>
                <a:ea typeface="Meiryo UI" panose="020B0604030504040204" pitchFamily="50" charset="-128"/>
              </a:rPr>
              <a:t>データカタログ／取引市場</a:t>
            </a:r>
            <a:r>
              <a:rPr kumimoji="1" lang="ja-JP" altLang="en-US" sz="1200" b="1" dirty="0">
                <a:solidFill>
                  <a:schemeClr val="tx1"/>
                </a:solidFill>
                <a:latin typeface="Meiryo UI" panose="020B0604030504040204" pitchFamily="50" charset="-128"/>
                <a:ea typeface="Meiryo UI" panose="020B0604030504040204" pitchFamily="50" charset="-128"/>
              </a:rPr>
              <a:t>（汎用系）</a:t>
            </a:r>
            <a:endParaRPr kumimoji="1" lang="ja-JP" altLang="en-US" sz="1251" b="1" dirty="0">
              <a:solidFill>
                <a:schemeClr val="tx1"/>
              </a:solidFill>
              <a:latin typeface="Meiryo UI" panose="020B0604030504040204" pitchFamily="50" charset="-128"/>
              <a:ea typeface="Meiryo UI" panose="020B0604030504040204" pitchFamily="50" charset="-128"/>
            </a:endParaRPr>
          </a:p>
        </p:txBody>
      </p:sp>
      <p:sp>
        <p:nvSpPr>
          <p:cNvPr id="106" name="正方形/長方形 105">
            <a:extLst>
              <a:ext uri="{FF2B5EF4-FFF2-40B4-BE49-F238E27FC236}">
                <a16:creationId xmlns:a16="http://schemas.microsoft.com/office/drawing/2014/main" id="{8DDEA6FE-7E70-465A-AF96-555DEAC91634}"/>
              </a:ext>
            </a:extLst>
          </p:cNvPr>
          <p:cNvSpPr/>
          <p:nvPr/>
        </p:nvSpPr>
        <p:spPr>
          <a:xfrm>
            <a:off x="3201684" y="1344057"/>
            <a:ext cx="2592000" cy="26325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58500" rIns="58500" rtlCol="0" anchor="ctr"/>
          <a:lstStyle/>
          <a:p>
            <a:pPr algn="ctr"/>
            <a:r>
              <a:rPr kumimoji="1" lang="ja-JP" altLang="en-US" sz="1251" b="1" dirty="0">
                <a:solidFill>
                  <a:schemeClr val="tx1"/>
                </a:solidFill>
                <a:latin typeface="Meiryo UI" panose="020B0604030504040204" pitchFamily="50" charset="-128"/>
                <a:ea typeface="Meiryo UI" panose="020B0604030504040204" pitchFamily="50" charset="-128"/>
              </a:rPr>
              <a:t>民間プロジェクト（</a:t>
            </a:r>
            <a:r>
              <a:rPr lang="ja-JP" altLang="en-US" sz="1251" b="1" dirty="0">
                <a:solidFill>
                  <a:schemeClr val="tx1"/>
                </a:solidFill>
                <a:latin typeface="Meiryo UI" panose="020B0604030504040204" pitchFamily="50" charset="-128"/>
                <a:ea typeface="Meiryo UI" panose="020B0604030504040204" pitchFamily="50" charset="-128"/>
              </a:rPr>
              <a:t>特化系</a:t>
            </a:r>
            <a:r>
              <a:rPr kumimoji="1" lang="ja-JP" altLang="en-US" sz="1251" b="1" dirty="0">
                <a:solidFill>
                  <a:schemeClr val="tx1"/>
                </a:solidFill>
                <a:latin typeface="Meiryo UI" panose="020B0604030504040204" pitchFamily="50" charset="-128"/>
                <a:ea typeface="Meiryo UI" panose="020B0604030504040204" pitchFamily="50" charset="-128"/>
              </a:rPr>
              <a:t>）</a:t>
            </a:r>
          </a:p>
        </p:txBody>
      </p:sp>
      <p:sp>
        <p:nvSpPr>
          <p:cNvPr id="107" name="正方形/長方形 106">
            <a:extLst>
              <a:ext uri="{FF2B5EF4-FFF2-40B4-BE49-F238E27FC236}">
                <a16:creationId xmlns:a16="http://schemas.microsoft.com/office/drawing/2014/main" id="{0F596FB8-F4CB-4B57-B64F-810B69B18278}"/>
              </a:ext>
            </a:extLst>
          </p:cNvPr>
          <p:cNvSpPr/>
          <p:nvPr/>
        </p:nvSpPr>
        <p:spPr>
          <a:xfrm>
            <a:off x="8953074" y="1344057"/>
            <a:ext cx="2700000" cy="26325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58500" rIns="58500" rtlCol="0" anchor="ctr"/>
          <a:lstStyle/>
          <a:p>
            <a:pPr algn="ctr"/>
            <a:r>
              <a:rPr lang="ja-JP" altLang="en-US" sz="1251" b="1" dirty="0">
                <a:solidFill>
                  <a:schemeClr val="tx1"/>
                </a:solidFill>
                <a:latin typeface="Meiryo UI" panose="020B0604030504040204" pitchFamily="50" charset="-128"/>
                <a:ea typeface="Meiryo UI" panose="020B0604030504040204" pitchFamily="50" charset="-128"/>
              </a:rPr>
              <a:t>行政</a:t>
            </a:r>
            <a:r>
              <a:rPr kumimoji="1" lang="ja-JP" altLang="en-US" sz="1251" b="1" dirty="0">
                <a:solidFill>
                  <a:schemeClr val="tx1"/>
                </a:solidFill>
                <a:latin typeface="Meiryo UI" panose="020B0604030504040204" pitchFamily="50" charset="-128"/>
                <a:ea typeface="Meiryo UI" panose="020B0604030504040204" pitchFamily="50" charset="-128"/>
              </a:rPr>
              <a:t>ポータル（汎用系）</a:t>
            </a:r>
          </a:p>
        </p:txBody>
      </p:sp>
      <p:sp>
        <p:nvSpPr>
          <p:cNvPr id="108" name="正方形/長方形 107">
            <a:extLst>
              <a:ext uri="{FF2B5EF4-FFF2-40B4-BE49-F238E27FC236}">
                <a16:creationId xmlns:a16="http://schemas.microsoft.com/office/drawing/2014/main" id="{75C528F4-B2BC-484A-AE37-E4A5E1814DC5}"/>
              </a:ext>
            </a:extLst>
          </p:cNvPr>
          <p:cNvSpPr/>
          <p:nvPr/>
        </p:nvSpPr>
        <p:spPr>
          <a:xfrm>
            <a:off x="6087543" y="1344057"/>
            <a:ext cx="2700000" cy="26325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58500" rIns="58500" rtlCol="0" anchor="ctr"/>
          <a:lstStyle/>
          <a:p>
            <a:pPr algn="ctr"/>
            <a:r>
              <a:rPr kumimoji="1" lang="ja-JP" altLang="en-US" sz="1251" b="1" dirty="0">
                <a:solidFill>
                  <a:schemeClr val="tx1"/>
                </a:solidFill>
                <a:latin typeface="Meiryo UI" panose="020B0604030504040204" pitchFamily="50" charset="-128"/>
                <a:ea typeface="Meiryo UI" panose="020B0604030504040204" pitchFamily="50" charset="-128"/>
              </a:rPr>
              <a:t>行政プロジェクト（</a:t>
            </a:r>
            <a:r>
              <a:rPr lang="ja-JP" altLang="en-US" sz="1251" b="1" dirty="0">
                <a:solidFill>
                  <a:schemeClr val="tx1"/>
                </a:solidFill>
                <a:latin typeface="Meiryo UI" panose="020B0604030504040204" pitchFamily="50" charset="-128"/>
                <a:ea typeface="Meiryo UI" panose="020B0604030504040204" pitchFamily="50" charset="-128"/>
              </a:rPr>
              <a:t>特化</a:t>
            </a:r>
            <a:r>
              <a:rPr kumimoji="1" lang="ja-JP" altLang="en-US" sz="1251" b="1" dirty="0">
                <a:solidFill>
                  <a:schemeClr val="tx1"/>
                </a:solidFill>
                <a:latin typeface="Meiryo UI" panose="020B0604030504040204" pitchFamily="50" charset="-128"/>
                <a:ea typeface="Meiryo UI" panose="020B0604030504040204" pitchFamily="50" charset="-128"/>
              </a:rPr>
              <a:t>系）</a:t>
            </a:r>
          </a:p>
        </p:txBody>
      </p:sp>
      <p:pic>
        <p:nvPicPr>
          <p:cNvPr id="109" name="図 108">
            <a:extLst>
              <a:ext uri="{FF2B5EF4-FFF2-40B4-BE49-F238E27FC236}">
                <a16:creationId xmlns:a16="http://schemas.microsoft.com/office/drawing/2014/main" id="{DDF9A2B1-A4B7-4A0B-8536-A868574FDB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3455" y="2576467"/>
            <a:ext cx="1721135" cy="1086956"/>
          </a:xfrm>
          <a:prstGeom prst="rect">
            <a:avLst/>
          </a:prstGeom>
        </p:spPr>
      </p:pic>
      <p:sp>
        <p:nvSpPr>
          <p:cNvPr id="110" name="正方形/長方形 109">
            <a:extLst>
              <a:ext uri="{FF2B5EF4-FFF2-40B4-BE49-F238E27FC236}">
                <a16:creationId xmlns:a16="http://schemas.microsoft.com/office/drawing/2014/main" id="{4E13D1E2-5C60-41AF-B7D9-14B36BD73E25}"/>
              </a:ext>
            </a:extLst>
          </p:cNvPr>
          <p:cNvSpPr/>
          <p:nvPr/>
        </p:nvSpPr>
        <p:spPr>
          <a:xfrm>
            <a:off x="323740" y="5249833"/>
            <a:ext cx="11328857" cy="779180"/>
          </a:xfrm>
          <a:prstGeom prst="rect">
            <a:avLst/>
          </a:prstGeom>
          <a:solidFill>
            <a:schemeClr val="bg1">
              <a:lumMod val="7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9175" tIns="29175" rIns="29175" bIns="29175" rtlCol="0" anchor="ctr"/>
          <a:lstStyle/>
          <a:p>
            <a:r>
              <a:rPr lang="ja-JP" altLang="en-US" sz="2269" b="1" dirty="0">
                <a:solidFill>
                  <a:schemeClr val="tx1"/>
                </a:solidFill>
                <a:latin typeface="Meiryo UI" panose="020B0604030504040204" pitchFamily="50" charset="-128"/>
                <a:ea typeface="Meiryo UI" panose="020B0604030504040204" pitchFamily="50" charset="-128"/>
              </a:rPr>
              <a:t>　　　　　　　</a:t>
            </a:r>
            <a:endParaRPr lang="ja-JP" altLang="en-US" sz="1625" b="1" dirty="0">
              <a:solidFill>
                <a:schemeClr val="tx1"/>
              </a:solidFill>
              <a:latin typeface="Meiryo UI" panose="020B0604030504040204" pitchFamily="50" charset="-128"/>
              <a:ea typeface="Meiryo UI" panose="020B0604030504040204" pitchFamily="50" charset="-128"/>
            </a:endParaRPr>
          </a:p>
        </p:txBody>
      </p:sp>
      <p:sp>
        <p:nvSpPr>
          <p:cNvPr id="111" name="四角形: 角を丸くする 110">
            <a:extLst>
              <a:ext uri="{FF2B5EF4-FFF2-40B4-BE49-F238E27FC236}">
                <a16:creationId xmlns:a16="http://schemas.microsoft.com/office/drawing/2014/main" id="{2EAEFBE5-CB61-455C-ACF7-820E29BA1332}"/>
              </a:ext>
            </a:extLst>
          </p:cNvPr>
          <p:cNvSpPr/>
          <p:nvPr/>
        </p:nvSpPr>
        <p:spPr>
          <a:xfrm>
            <a:off x="8935411" y="5310855"/>
            <a:ext cx="2660844" cy="324000"/>
          </a:xfrm>
          <a:prstGeom prst="roundRect">
            <a:avLst/>
          </a:prstGeom>
          <a:solidFill>
            <a:schemeClr val="bg1">
              <a:lumMod val="95000"/>
            </a:schemeClr>
          </a:solidFill>
          <a:ln>
            <a:solidFill>
              <a:schemeClr val="bg1">
                <a:lumMod val="50000"/>
              </a:schemeClr>
            </a:solidFill>
          </a:ln>
        </p:spPr>
        <p:txBody>
          <a:bodyPr wrap="none" anchor="ctr" anchorCtr="0">
            <a:noAutofit/>
          </a:bodyPr>
          <a:lstStyle/>
          <a:p>
            <a:pPr algn="ctr" defTabSz="370570">
              <a:defRPr/>
            </a:pPr>
            <a:r>
              <a:rPr lang="en-US" altLang="ja-JP" sz="1300" b="1" dirty="0">
                <a:solidFill>
                  <a:prstClr val="black"/>
                </a:solidFill>
                <a:latin typeface="Meiryo UI" panose="020B0604030504040204" pitchFamily="50" charset="-128"/>
                <a:ea typeface="Meiryo UI" panose="020B0604030504040204" pitchFamily="50" charset="-128"/>
              </a:rPr>
              <a:t>ID</a:t>
            </a:r>
            <a:r>
              <a:rPr lang="ja-JP" altLang="en-US" sz="1300" b="1" dirty="0">
                <a:solidFill>
                  <a:prstClr val="black"/>
                </a:solidFill>
                <a:latin typeface="Meiryo UI" panose="020B0604030504040204" pitchFamily="50" charset="-128"/>
                <a:ea typeface="Meiryo UI" panose="020B0604030504040204" pitchFamily="50" charset="-128"/>
              </a:rPr>
              <a:t>連携基盤</a:t>
            </a:r>
          </a:p>
        </p:txBody>
      </p:sp>
      <p:sp>
        <p:nvSpPr>
          <p:cNvPr id="112" name="テキスト ボックス 111">
            <a:extLst>
              <a:ext uri="{FF2B5EF4-FFF2-40B4-BE49-F238E27FC236}">
                <a16:creationId xmlns:a16="http://schemas.microsoft.com/office/drawing/2014/main" id="{4E3EC775-E1D1-4FEA-A068-4C035013661D}"/>
              </a:ext>
            </a:extLst>
          </p:cNvPr>
          <p:cNvSpPr txBox="1"/>
          <p:nvPr/>
        </p:nvSpPr>
        <p:spPr>
          <a:xfrm>
            <a:off x="405682" y="1631805"/>
            <a:ext cx="2628000" cy="380250"/>
          </a:xfrm>
          <a:prstGeom prst="rect">
            <a:avLst/>
          </a:prstGeom>
          <a:noFill/>
          <a:ln>
            <a:solidFill>
              <a:schemeClr val="bg1">
                <a:lumMod val="50000"/>
              </a:schemeClr>
            </a:solidFill>
          </a:ln>
        </p:spPr>
        <p:txBody>
          <a:bodyPr wrap="square" tIns="36000" rtlCol="0">
            <a:noAutofit/>
          </a:bodyPr>
          <a:lstStyle/>
          <a:p>
            <a:pPr algn="ctr"/>
            <a:r>
              <a:rPr kumimoji="1" lang="en-US" altLang="ja-JP" sz="1300" b="1" dirty="0"/>
              <a:t>ODPO</a:t>
            </a:r>
          </a:p>
          <a:p>
            <a:pPr algn="ctr"/>
            <a:r>
              <a:rPr lang="ja-JP" altLang="en-US" sz="894" dirty="0"/>
              <a:t>（</a:t>
            </a:r>
            <a:r>
              <a:rPr lang="en-US" altLang="ja-JP" sz="894" dirty="0"/>
              <a:t>Open Data Platform in Osaka</a:t>
            </a:r>
            <a:r>
              <a:rPr lang="ja-JP" altLang="en-US" sz="894" dirty="0"/>
              <a:t>）</a:t>
            </a:r>
            <a:endParaRPr kumimoji="1" lang="ja-JP" altLang="en-US" sz="894" dirty="0"/>
          </a:p>
        </p:txBody>
      </p:sp>
      <p:sp>
        <p:nvSpPr>
          <p:cNvPr id="113" name="テキスト ボックス 112">
            <a:extLst>
              <a:ext uri="{FF2B5EF4-FFF2-40B4-BE49-F238E27FC236}">
                <a16:creationId xmlns:a16="http://schemas.microsoft.com/office/drawing/2014/main" id="{6CE0EB01-5AAE-4F40-B30A-FD8DDCD7A8EA}"/>
              </a:ext>
            </a:extLst>
          </p:cNvPr>
          <p:cNvSpPr txBox="1"/>
          <p:nvPr/>
        </p:nvSpPr>
        <p:spPr>
          <a:xfrm>
            <a:off x="351571" y="2033170"/>
            <a:ext cx="2707516" cy="553998"/>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ORDEN</a:t>
            </a:r>
            <a:r>
              <a:rPr lang="ja-JP" altLang="en-US" sz="1000" dirty="0">
                <a:latin typeface="Meiryo UI" panose="020B0604030504040204" pitchFamily="50" charset="-128"/>
                <a:ea typeface="Meiryo UI" panose="020B0604030504040204" pitchFamily="50" charset="-128"/>
              </a:rPr>
              <a:t>に流通する</a:t>
            </a:r>
            <a:r>
              <a:rPr kumimoji="1" lang="ja-JP" altLang="en-US" sz="1000" dirty="0">
                <a:latin typeface="Meiryo UI" panose="020B0604030504040204" pitchFamily="50" charset="-128"/>
                <a:ea typeface="Meiryo UI" panose="020B0604030504040204" pitchFamily="50" charset="-128"/>
              </a:rPr>
              <a:t>官民の多様なデータを、カタログ機能で仲介し、様々な商品開発やマーケティングに寄与</a:t>
            </a:r>
            <a:r>
              <a:rPr lang="ja-JP" altLang="en-US" sz="1000" dirty="0">
                <a:latin typeface="Meiryo UI" panose="020B0604030504040204" pitchFamily="50" charset="-128"/>
                <a:ea typeface="Meiryo UI" panose="020B0604030504040204" pitchFamily="50" charset="-128"/>
              </a:rPr>
              <a:t>することで</a:t>
            </a:r>
            <a:r>
              <a:rPr kumimoji="1" lang="ja-JP" altLang="en-US" sz="1000" b="1" dirty="0">
                <a:solidFill>
                  <a:srgbClr val="FF0000"/>
                </a:solidFill>
                <a:latin typeface="Meiryo UI" panose="020B0604030504040204" pitchFamily="50" charset="-128"/>
                <a:ea typeface="Meiryo UI" panose="020B0604030504040204" pitchFamily="50" charset="-128"/>
              </a:rPr>
              <a:t>イノベーションを創出</a:t>
            </a:r>
          </a:p>
        </p:txBody>
      </p:sp>
      <p:sp>
        <p:nvSpPr>
          <p:cNvPr id="114" name="テキスト ボックス 113">
            <a:extLst>
              <a:ext uri="{FF2B5EF4-FFF2-40B4-BE49-F238E27FC236}">
                <a16:creationId xmlns:a16="http://schemas.microsoft.com/office/drawing/2014/main" id="{30C959AB-2F51-47DF-8D74-7B483606439B}"/>
              </a:ext>
            </a:extLst>
          </p:cNvPr>
          <p:cNvSpPr txBox="1"/>
          <p:nvPr/>
        </p:nvSpPr>
        <p:spPr>
          <a:xfrm>
            <a:off x="3201684" y="1640742"/>
            <a:ext cx="2592000" cy="380250"/>
          </a:xfrm>
          <a:prstGeom prst="rect">
            <a:avLst/>
          </a:prstGeom>
          <a:noFill/>
          <a:ln>
            <a:solidFill>
              <a:schemeClr val="bg1">
                <a:lumMod val="50000"/>
              </a:schemeClr>
            </a:solidFill>
          </a:ln>
        </p:spPr>
        <p:txBody>
          <a:bodyPr wrap="square" rtlCol="0" anchor="ctr" anchorCtr="0">
            <a:noAutofit/>
          </a:bodyPr>
          <a:lstStyle/>
          <a:p>
            <a:pPr algn="ctr"/>
            <a:r>
              <a:rPr kumimoji="1" lang="ja-JP" altLang="en-US" sz="1300" b="1" dirty="0"/>
              <a:t>スーパーシティプロジェクト</a:t>
            </a:r>
            <a:endParaRPr kumimoji="1" lang="ja-JP" altLang="en-US" sz="894" dirty="0"/>
          </a:p>
        </p:txBody>
      </p:sp>
      <p:pic>
        <p:nvPicPr>
          <p:cNvPr id="115" name="図 114">
            <a:extLst>
              <a:ext uri="{FF2B5EF4-FFF2-40B4-BE49-F238E27FC236}">
                <a16:creationId xmlns:a16="http://schemas.microsoft.com/office/drawing/2014/main" id="{143831CB-4FE5-4331-8166-1F71F64E0B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6725" y="3949563"/>
            <a:ext cx="1772814" cy="1088178"/>
          </a:xfrm>
          <a:prstGeom prst="rect">
            <a:avLst/>
          </a:prstGeom>
        </p:spPr>
      </p:pic>
      <p:sp>
        <p:nvSpPr>
          <p:cNvPr id="116" name="四角形: 角を丸くする 115">
            <a:extLst>
              <a:ext uri="{FF2B5EF4-FFF2-40B4-BE49-F238E27FC236}">
                <a16:creationId xmlns:a16="http://schemas.microsoft.com/office/drawing/2014/main" id="{3038454D-8B31-4C8B-9EA5-6879A17E29FF}"/>
              </a:ext>
            </a:extLst>
          </p:cNvPr>
          <p:cNvSpPr/>
          <p:nvPr/>
        </p:nvSpPr>
        <p:spPr>
          <a:xfrm>
            <a:off x="3231508" y="2498844"/>
            <a:ext cx="432000" cy="1188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ja-JP" altLang="en-US" sz="800" b="1" dirty="0">
                <a:solidFill>
                  <a:srgbClr val="FF0000"/>
                </a:solidFill>
                <a:latin typeface="Meiryo UI" panose="020B0604030504040204" pitchFamily="50" charset="-128"/>
                <a:ea typeface="Meiryo UI" panose="020B0604030504040204" pitchFamily="50" charset="-128"/>
              </a:rPr>
              <a:t>夢洲コンストラクション</a:t>
            </a:r>
            <a:endParaRPr lang="en-US" altLang="ja-JP" sz="800" b="1" dirty="0">
              <a:solidFill>
                <a:srgbClr val="FF0000"/>
              </a:solidFill>
              <a:latin typeface="Meiryo UI" panose="020B0604030504040204" pitchFamily="50" charset="-128"/>
              <a:ea typeface="Meiryo UI" panose="020B0604030504040204" pitchFamily="50" charset="-128"/>
            </a:endParaRPr>
          </a:p>
          <a:p>
            <a:pPr algn="ctr"/>
            <a:r>
              <a:rPr kumimoji="1" lang="ja-JP" altLang="en-US" sz="800" b="1" dirty="0">
                <a:solidFill>
                  <a:schemeClr val="tx1"/>
                </a:solidFill>
                <a:latin typeface="Meiryo UI" panose="020B0604030504040204" pitchFamily="50" charset="-128"/>
                <a:ea typeface="Meiryo UI" panose="020B0604030504040204" pitchFamily="50" charset="-128"/>
              </a:rPr>
              <a:t>（</a:t>
            </a:r>
            <a:r>
              <a:rPr kumimoji="1" lang="en-US" altLang="ja-JP" sz="800" b="1" dirty="0">
                <a:solidFill>
                  <a:schemeClr val="tx1"/>
                </a:solidFill>
                <a:latin typeface="Meiryo UI" panose="020B0604030504040204" pitchFamily="50" charset="-128"/>
                <a:ea typeface="Meiryo UI" panose="020B0604030504040204" pitchFamily="50" charset="-128"/>
              </a:rPr>
              <a:t>AI</a:t>
            </a:r>
            <a:r>
              <a:rPr kumimoji="1" lang="ja-JP" altLang="en-US" sz="800" b="1" dirty="0">
                <a:solidFill>
                  <a:schemeClr val="tx1"/>
                </a:solidFill>
                <a:latin typeface="Meiryo UI" panose="020B0604030504040204" pitchFamily="50" charset="-128"/>
                <a:ea typeface="Meiryo UI" panose="020B0604030504040204" pitchFamily="50" charset="-128"/>
              </a:rPr>
              <a:t>車両予測システム）</a:t>
            </a:r>
          </a:p>
        </p:txBody>
      </p:sp>
      <p:sp>
        <p:nvSpPr>
          <p:cNvPr id="118" name="テキスト ボックス 117">
            <a:extLst>
              <a:ext uri="{FF2B5EF4-FFF2-40B4-BE49-F238E27FC236}">
                <a16:creationId xmlns:a16="http://schemas.microsoft.com/office/drawing/2014/main" id="{94D915BB-37A3-4922-B72A-696F5216D9D2}"/>
              </a:ext>
            </a:extLst>
          </p:cNvPr>
          <p:cNvSpPr txBox="1"/>
          <p:nvPr/>
        </p:nvSpPr>
        <p:spPr>
          <a:xfrm>
            <a:off x="8953074" y="1647111"/>
            <a:ext cx="2700000" cy="380250"/>
          </a:xfrm>
          <a:prstGeom prst="rect">
            <a:avLst/>
          </a:prstGeom>
          <a:noFill/>
          <a:ln>
            <a:solidFill>
              <a:schemeClr val="bg1">
                <a:lumMod val="50000"/>
              </a:schemeClr>
            </a:solidFill>
          </a:ln>
        </p:spPr>
        <p:txBody>
          <a:bodyPr wrap="square" tIns="36000" rtlCol="0">
            <a:noAutofit/>
          </a:bodyPr>
          <a:lstStyle/>
          <a:p>
            <a:pPr algn="ctr"/>
            <a:r>
              <a:rPr lang="en-US" altLang="ja-JP" sz="1300" b="1" dirty="0"/>
              <a:t>my </a:t>
            </a:r>
            <a:r>
              <a:rPr kumimoji="1" lang="en-US" altLang="ja-JP" sz="1300" b="1" dirty="0"/>
              <a:t>door OSAKA</a:t>
            </a:r>
          </a:p>
          <a:p>
            <a:pPr algn="ctr"/>
            <a:r>
              <a:rPr lang="ja-JP" altLang="en-US" sz="894" dirty="0"/>
              <a:t>（マイド・ア・おおさか）</a:t>
            </a:r>
            <a:endParaRPr kumimoji="1" lang="ja-JP" altLang="en-US" sz="894" dirty="0"/>
          </a:p>
        </p:txBody>
      </p:sp>
      <p:sp>
        <p:nvSpPr>
          <p:cNvPr id="119" name="テキスト ボックス 118">
            <a:extLst>
              <a:ext uri="{FF2B5EF4-FFF2-40B4-BE49-F238E27FC236}">
                <a16:creationId xmlns:a16="http://schemas.microsoft.com/office/drawing/2014/main" id="{23CBD8B3-7694-40AC-8DCF-9C18EBCDD690}"/>
              </a:ext>
            </a:extLst>
          </p:cNvPr>
          <p:cNvSpPr txBox="1"/>
          <p:nvPr/>
        </p:nvSpPr>
        <p:spPr>
          <a:xfrm>
            <a:off x="6087543" y="1656047"/>
            <a:ext cx="2700000" cy="380250"/>
          </a:xfrm>
          <a:prstGeom prst="rect">
            <a:avLst/>
          </a:prstGeom>
          <a:noFill/>
          <a:ln>
            <a:solidFill>
              <a:schemeClr val="bg1">
                <a:lumMod val="50000"/>
              </a:schemeClr>
            </a:solidFill>
          </a:ln>
        </p:spPr>
        <p:txBody>
          <a:bodyPr wrap="square" rtlCol="0" anchor="ctr" anchorCtr="0">
            <a:noAutofit/>
          </a:bodyPr>
          <a:lstStyle/>
          <a:p>
            <a:pPr algn="ctr"/>
            <a:r>
              <a:rPr kumimoji="1" lang="ja-JP" altLang="en-US" sz="1200" b="1" dirty="0"/>
              <a:t>行政データの利活用</a:t>
            </a:r>
          </a:p>
        </p:txBody>
      </p:sp>
      <p:sp>
        <p:nvSpPr>
          <p:cNvPr id="120" name="テキスト ボックス 119">
            <a:extLst>
              <a:ext uri="{FF2B5EF4-FFF2-40B4-BE49-F238E27FC236}">
                <a16:creationId xmlns:a16="http://schemas.microsoft.com/office/drawing/2014/main" id="{681E5323-41FA-422F-A206-2194660B16A7}"/>
              </a:ext>
            </a:extLst>
          </p:cNvPr>
          <p:cNvSpPr txBox="1"/>
          <p:nvPr/>
        </p:nvSpPr>
        <p:spPr>
          <a:xfrm>
            <a:off x="3936495" y="5661850"/>
            <a:ext cx="4179349" cy="369332"/>
          </a:xfrm>
          <a:prstGeom prst="rect">
            <a:avLst/>
          </a:prstGeom>
          <a:noFill/>
        </p:spPr>
        <p:txBody>
          <a:bodyPr wrap="none" rtlCol="0">
            <a:spAutoFit/>
          </a:bodyPr>
          <a:lstStyle/>
          <a:p>
            <a:r>
              <a:rPr kumimoji="1" lang="en-US" altLang="ja-JP" b="1" dirty="0">
                <a:latin typeface="+mn-ea"/>
              </a:rPr>
              <a:t>【</a:t>
            </a:r>
            <a:r>
              <a:rPr kumimoji="1" lang="ja-JP" altLang="en-US" b="1" dirty="0">
                <a:latin typeface="+mn-ea"/>
              </a:rPr>
              <a:t>大阪広域データ連携基盤（</a:t>
            </a:r>
            <a:r>
              <a:rPr kumimoji="1" lang="en-US" altLang="ja-JP" b="1" dirty="0">
                <a:latin typeface="+mn-ea"/>
              </a:rPr>
              <a:t>ORDEN</a:t>
            </a:r>
            <a:r>
              <a:rPr lang="ja-JP" altLang="en-US" b="1" dirty="0">
                <a:latin typeface="+mn-ea"/>
              </a:rPr>
              <a:t>）</a:t>
            </a:r>
            <a:r>
              <a:rPr kumimoji="1" lang="en-US" altLang="ja-JP" b="1" dirty="0">
                <a:latin typeface="+mn-ea"/>
              </a:rPr>
              <a:t>】</a:t>
            </a:r>
            <a:endParaRPr kumimoji="1" lang="ja-JP" altLang="en-US" b="1" dirty="0">
              <a:latin typeface="+mn-ea"/>
            </a:endParaRPr>
          </a:p>
        </p:txBody>
      </p:sp>
      <p:sp>
        <p:nvSpPr>
          <p:cNvPr id="121" name="テキスト ボックス 120">
            <a:extLst>
              <a:ext uri="{FF2B5EF4-FFF2-40B4-BE49-F238E27FC236}">
                <a16:creationId xmlns:a16="http://schemas.microsoft.com/office/drawing/2014/main" id="{BFDCFE9E-B8AF-4C6E-84E2-A7A00AED6783}"/>
              </a:ext>
            </a:extLst>
          </p:cNvPr>
          <p:cNvSpPr txBox="1"/>
          <p:nvPr/>
        </p:nvSpPr>
        <p:spPr>
          <a:xfrm>
            <a:off x="8934353" y="2064335"/>
            <a:ext cx="2843068" cy="553998"/>
          </a:xfrm>
          <a:prstGeom prst="rect">
            <a:avLst/>
          </a:prstGeom>
          <a:noFill/>
        </p:spPr>
        <p:txBody>
          <a:bodyPr wrap="square">
            <a:spAutoFit/>
          </a:bodyPr>
          <a:lstStyle/>
          <a:p>
            <a:r>
              <a:rPr lang="en-US" altLang="ja-JP" sz="1000" dirty="0">
                <a:latin typeface="Meiryo UI" panose="020B0604030504040204" pitchFamily="50" charset="-128"/>
                <a:ea typeface="Meiryo UI" panose="020B0604030504040204" pitchFamily="50" charset="-128"/>
              </a:rPr>
              <a:t>ID</a:t>
            </a:r>
            <a:r>
              <a:rPr lang="ja-JP" altLang="en-US" sz="1000" dirty="0">
                <a:latin typeface="Meiryo UI" panose="020B0604030504040204" pitchFamily="50" charset="-128"/>
                <a:ea typeface="Meiryo UI" panose="020B0604030504040204" pitchFamily="50" charset="-128"/>
              </a:rPr>
              <a:t>連携による個人配信や、電子申請連携による行政手続のワンストップ化を実現。府と市町村の広域利用を</a:t>
            </a:r>
            <a:r>
              <a:rPr lang="ja-JP" altLang="en-US" sz="1000" dirty="0">
                <a:solidFill>
                  <a:srgbClr val="FF0000"/>
                </a:solidFill>
                <a:latin typeface="Meiryo UI" panose="020B0604030504040204" pitchFamily="50" charset="-128"/>
                <a:ea typeface="Meiryo UI" panose="020B0604030504040204" pitchFamily="50" charset="-128"/>
              </a:rPr>
              <a:t>めざす</a:t>
            </a:r>
            <a:r>
              <a:rPr lang="ja-JP" altLang="en-US" sz="1000" b="1" dirty="0">
                <a:solidFill>
                  <a:srgbClr val="FF0000"/>
                </a:solidFill>
                <a:latin typeface="Meiryo UI" panose="020B0604030504040204" pitchFamily="50" charset="-128"/>
                <a:ea typeface="Meiryo UI" panose="020B0604030504040204" pitchFamily="50" charset="-128"/>
              </a:rPr>
              <a:t>総合行政ポータル</a:t>
            </a:r>
            <a:endParaRPr lang="en-US" altLang="ja-JP" sz="1000" b="1" dirty="0">
              <a:solidFill>
                <a:srgbClr val="FF0000"/>
              </a:solidFill>
              <a:latin typeface="Meiryo UI" panose="020B0604030504040204" pitchFamily="50" charset="-128"/>
              <a:ea typeface="Meiryo UI" panose="020B0604030504040204" pitchFamily="50" charset="-128"/>
            </a:endParaRPr>
          </a:p>
        </p:txBody>
      </p:sp>
      <p:sp>
        <p:nvSpPr>
          <p:cNvPr id="122" name="正方形/長方形 121">
            <a:extLst>
              <a:ext uri="{FF2B5EF4-FFF2-40B4-BE49-F238E27FC236}">
                <a16:creationId xmlns:a16="http://schemas.microsoft.com/office/drawing/2014/main" id="{83800B75-9A93-4731-BC75-DED349ABE816}"/>
              </a:ext>
            </a:extLst>
          </p:cNvPr>
          <p:cNvSpPr/>
          <p:nvPr/>
        </p:nvSpPr>
        <p:spPr>
          <a:xfrm>
            <a:off x="6109855" y="2297289"/>
            <a:ext cx="1255222"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23" name="四角形: 角を丸くする 122">
            <a:extLst>
              <a:ext uri="{FF2B5EF4-FFF2-40B4-BE49-F238E27FC236}">
                <a16:creationId xmlns:a16="http://schemas.microsoft.com/office/drawing/2014/main" id="{7A04C4F1-9185-4602-8873-208251C3FB9C}"/>
              </a:ext>
            </a:extLst>
          </p:cNvPr>
          <p:cNvSpPr/>
          <p:nvPr/>
        </p:nvSpPr>
        <p:spPr>
          <a:xfrm>
            <a:off x="416542" y="5312022"/>
            <a:ext cx="8403262" cy="324000"/>
          </a:xfrm>
          <a:prstGeom prst="roundRect">
            <a:avLst/>
          </a:prstGeom>
          <a:solidFill>
            <a:schemeClr val="bg1">
              <a:lumMod val="95000"/>
            </a:schemeClr>
          </a:solidFill>
          <a:ln>
            <a:solidFill>
              <a:schemeClr val="bg1">
                <a:lumMod val="50000"/>
              </a:schemeClr>
            </a:solidFill>
          </a:ln>
        </p:spPr>
        <p:txBody>
          <a:bodyPr wrap="none" anchor="ctr" anchorCtr="0">
            <a:noAutofit/>
          </a:bodyPr>
          <a:lstStyle/>
          <a:p>
            <a:pPr algn="ctr" defTabSz="370570">
              <a:defRPr/>
            </a:pPr>
            <a:r>
              <a:rPr lang="ja-JP" altLang="en-US" sz="1300" b="1" dirty="0">
                <a:solidFill>
                  <a:prstClr val="black"/>
                </a:solidFill>
                <a:latin typeface="Meiryo UI" panose="020B0604030504040204" pitchFamily="50" charset="-128"/>
                <a:ea typeface="Meiryo UI" panose="020B0604030504040204" pitchFamily="50" charset="-128"/>
              </a:rPr>
              <a:t>データ連携基盤</a:t>
            </a:r>
          </a:p>
        </p:txBody>
      </p:sp>
      <p:cxnSp>
        <p:nvCxnSpPr>
          <p:cNvPr id="124" name="直線コネクタ 123">
            <a:extLst>
              <a:ext uri="{FF2B5EF4-FFF2-40B4-BE49-F238E27FC236}">
                <a16:creationId xmlns:a16="http://schemas.microsoft.com/office/drawing/2014/main" id="{8AE54793-37E8-479B-A6DE-A74C3601A42B}"/>
              </a:ext>
            </a:extLst>
          </p:cNvPr>
          <p:cNvCxnSpPr/>
          <p:nvPr/>
        </p:nvCxnSpPr>
        <p:spPr>
          <a:xfrm>
            <a:off x="3119055" y="1306993"/>
            <a:ext cx="0" cy="38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9C949169-4072-418C-AA7C-302D6E488EC4}"/>
              </a:ext>
            </a:extLst>
          </p:cNvPr>
          <p:cNvCxnSpPr/>
          <p:nvPr/>
        </p:nvCxnSpPr>
        <p:spPr>
          <a:xfrm>
            <a:off x="8861149" y="1311659"/>
            <a:ext cx="0" cy="3780000"/>
          </a:xfrm>
          <a:prstGeom prst="line">
            <a:avLst/>
          </a:prstGeom>
          <a:ln>
            <a:solidFill>
              <a:schemeClr val="accent3"/>
            </a:solidFill>
          </a:ln>
        </p:spPr>
        <p:style>
          <a:lnRef idx="1">
            <a:schemeClr val="accent6"/>
          </a:lnRef>
          <a:fillRef idx="0">
            <a:schemeClr val="accent6"/>
          </a:fillRef>
          <a:effectRef idx="0">
            <a:schemeClr val="accent6"/>
          </a:effectRef>
          <a:fontRef idx="minor">
            <a:schemeClr val="tx1"/>
          </a:fontRef>
        </p:style>
      </p:cxnSp>
      <p:sp>
        <p:nvSpPr>
          <p:cNvPr id="126" name="フローチャート: 磁気ディスク 125">
            <a:extLst>
              <a:ext uri="{FF2B5EF4-FFF2-40B4-BE49-F238E27FC236}">
                <a16:creationId xmlns:a16="http://schemas.microsoft.com/office/drawing/2014/main" id="{0262498C-3CAA-4CB4-BB69-93461EFF13C5}"/>
              </a:ext>
            </a:extLst>
          </p:cNvPr>
          <p:cNvSpPr/>
          <p:nvPr/>
        </p:nvSpPr>
        <p:spPr>
          <a:xfrm>
            <a:off x="317423" y="6195475"/>
            <a:ext cx="11313622" cy="512896"/>
          </a:xfrm>
          <a:prstGeom prst="flowChartMagneticDisk">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id="{4B0D7204-F8A4-47AF-A54F-3969C3808F8A}"/>
              </a:ext>
            </a:extLst>
          </p:cNvPr>
          <p:cNvSpPr txBox="1"/>
          <p:nvPr/>
        </p:nvSpPr>
        <p:spPr>
          <a:xfrm>
            <a:off x="3172356" y="2027629"/>
            <a:ext cx="2746306"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スーパーシティ事業として</a:t>
            </a:r>
            <a:r>
              <a:rPr kumimoji="1" lang="ja-JP" altLang="en-US" sz="1000" b="1" dirty="0">
                <a:solidFill>
                  <a:srgbClr val="FF0000"/>
                </a:solidFill>
                <a:latin typeface="Meiryo UI" panose="020B0604030504040204" pitchFamily="50" charset="-128"/>
                <a:ea typeface="Meiryo UI" panose="020B0604030504040204" pitchFamily="50" charset="-128"/>
              </a:rPr>
              <a:t>モビリティ分野の先端サービスを実装。</a:t>
            </a:r>
            <a:r>
              <a:rPr kumimoji="1" lang="ja-JP" altLang="en-US" sz="1000" dirty="0">
                <a:latin typeface="Meiryo UI" panose="020B0604030504040204" pitchFamily="50" charset="-128"/>
                <a:ea typeface="Meiryo UI" panose="020B0604030504040204" pitchFamily="50" charset="-128"/>
              </a:rPr>
              <a:t>将来の横展開をめざす</a:t>
            </a:r>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28" name="テキスト ボックス 127">
            <a:extLst>
              <a:ext uri="{FF2B5EF4-FFF2-40B4-BE49-F238E27FC236}">
                <a16:creationId xmlns:a16="http://schemas.microsoft.com/office/drawing/2014/main" id="{E8DCBA17-FB46-47DC-93C4-6BEFADCD9095}"/>
              </a:ext>
            </a:extLst>
          </p:cNvPr>
          <p:cNvSpPr txBox="1"/>
          <p:nvPr/>
        </p:nvSpPr>
        <p:spPr>
          <a:xfrm>
            <a:off x="6044736" y="2037711"/>
            <a:ext cx="1656000"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①</a:t>
            </a:r>
            <a:r>
              <a:rPr kumimoji="1" lang="ja-JP" altLang="en-US" sz="1000" b="1" dirty="0">
                <a:solidFill>
                  <a:srgbClr val="FF0000"/>
                </a:solidFill>
                <a:latin typeface="Meiryo UI" panose="020B0604030504040204" pitchFamily="50" charset="-128"/>
                <a:ea typeface="Meiryo UI" panose="020B0604030504040204" pitchFamily="50" charset="-128"/>
              </a:rPr>
              <a:t>オープンデータを可視化</a:t>
            </a:r>
            <a:endParaRPr kumimoji="1" lang="en-US" altLang="ja-JP" sz="1000" b="1" dirty="0">
              <a:solidFill>
                <a:srgbClr val="FF0000"/>
              </a:solidFill>
              <a:latin typeface="Meiryo UI" panose="020B0604030504040204" pitchFamily="50" charset="-128"/>
              <a:ea typeface="Meiryo UI" panose="020B0604030504040204" pitchFamily="50" charset="-128"/>
            </a:endParaRPr>
          </a:p>
        </p:txBody>
      </p:sp>
      <p:sp>
        <p:nvSpPr>
          <p:cNvPr id="129" name="テキスト ボックス 128">
            <a:extLst>
              <a:ext uri="{FF2B5EF4-FFF2-40B4-BE49-F238E27FC236}">
                <a16:creationId xmlns:a16="http://schemas.microsoft.com/office/drawing/2014/main" id="{7F756991-B9C0-4990-8641-C4A0473477E1}"/>
              </a:ext>
            </a:extLst>
          </p:cNvPr>
          <p:cNvSpPr txBox="1"/>
          <p:nvPr/>
        </p:nvSpPr>
        <p:spPr>
          <a:xfrm>
            <a:off x="739833" y="6308931"/>
            <a:ext cx="10452392"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官民の多様なデータ　</a:t>
            </a:r>
            <a:r>
              <a:rPr lang="ja-JP" altLang="en-US" sz="1050" b="1" dirty="0">
                <a:latin typeface="Meiryo UI" panose="020B0604030504040204" pitchFamily="50" charset="-128"/>
                <a:ea typeface="Meiryo UI" panose="020B0604030504040204" pitchFamily="50" charset="-128"/>
              </a:rPr>
              <a:t>（行政データ・民間データ ／ オープンデータ・クローズデータ ／ 静的データ・動的データ ／ パーソナルデータ・非パーソナルデータ ／ 有償データ・無償データ）</a:t>
            </a:r>
            <a:endParaRPr lang="ja-JP" altLang="en-US" sz="975" b="1" dirty="0">
              <a:latin typeface="Meiryo UI" panose="020B0604030504040204" pitchFamily="50" charset="-128"/>
              <a:ea typeface="Meiryo UI" panose="020B0604030504040204" pitchFamily="50" charset="-128"/>
            </a:endParaRPr>
          </a:p>
        </p:txBody>
      </p:sp>
      <p:pic>
        <p:nvPicPr>
          <p:cNvPr id="130" name="図 129">
            <a:extLst>
              <a:ext uri="{FF2B5EF4-FFF2-40B4-BE49-F238E27FC236}">
                <a16:creationId xmlns:a16="http://schemas.microsoft.com/office/drawing/2014/main" id="{08DC4F67-0430-4178-BB48-0B076BB1B1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1252" y="2530564"/>
            <a:ext cx="1011656" cy="530942"/>
          </a:xfrm>
          <a:prstGeom prst="rect">
            <a:avLst/>
          </a:prstGeom>
        </p:spPr>
      </p:pic>
      <p:sp>
        <p:nvSpPr>
          <p:cNvPr id="131" name="正方形/長方形 130">
            <a:extLst>
              <a:ext uri="{FF2B5EF4-FFF2-40B4-BE49-F238E27FC236}">
                <a16:creationId xmlns:a16="http://schemas.microsoft.com/office/drawing/2014/main" id="{BF0A62EF-CBF2-4F88-9A6B-33088C450F13}"/>
              </a:ext>
            </a:extLst>
          </p:cNvPr>
          <p:cNvSpPr/>
          <p:nvPr/>
        </p:nvSpPr>
        <p:spPr>
          <a:xfrm>
            <a:off x="6104313" y="4226906"/>
            <a:ext cx="2651760" cy="86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pic>
        <p:nvPicPr>
          <p:cNvPr id="132" name="図 131">
            <a:extLst>
              <a:ext uri="{FF2B5EF4-FFF2-40B4-BE49-F238E27FC236}">
                <a16:creationId xmlns:a16="http://schemas.microsoft.com/office/drawing/2014/main" id="{15150151-8E22-46C6-8948-99FEA11F40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42305" y="2524660"/>
            <a:ext cx="1075603" cy="507347"/>
          </a:xfrm>
          <a:prstGeom prst="rect">
            <a:avLst/>
          </a:prstGeom>
        </p:spPr>
      </p:pic>
      <p:sp>
        <p:nvSpPr>
          <p:cNvPr id="133" name="正方形/長方形 132">
            <a:extLst>
              <a:ext uri="{FF2B5EF4-FFF2-40B4-BE49-F238E27FC236}">
                <a16:creationId xmlns:a16="http://schemas.microsoft.com/office/drawing/2014/main" id="{2D684FD2-5C6D-4E0A-BBAA-7F0C344DA510}"/>
              </a:ext>
            </a:extLst>
          </p:cNvPr>
          <p:cNvSpPr/>
          <p:nvPr/>
        </p:nvSpPr>
        <p:spPr>
          <a:xfrm>
            <a:off x="7492539" y="2297289"/>
            <a:ext cx="1255222"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35" name="テキスト ボックス 134">
            <a:extLst>
              <a:ext uri="{FF2B5EF4-FFF2-40B4-BE49-F238E27FC236}">
                <a16:creationId xmlns:a16="http://schemas.microsoft.com/office/drawing/2014/main" id="{E4C9DEF4-AA92-457F-A915-A2B056DE14BB}"/>
              </a:ext>
            </a:extLst>
          </p:cNvPr>
          <p:cNvSpPr txBox="1"/>
          <p:nvPr/>
        </p:nvSpPr>
        <p:spPr>
          <a:xfrm>
            <a:off x="6170481" y="2285112"/>
            <a:ext cx="1144721" cy="253916"/>
          </a:xfrm>
          <a:prstGeom prst="rect">
            <a:avLst/>
          </a:prstGeom>
          <a:noFill/>
        </p:spPr>
        <p:txBody>
          <a:bodyPr wrap="square" rtlCol="0">
            <a:spAutoFit/>
          </a:bodyPr>
          <a:lstStyle/>
          <a:p>
            <a:pPr algn="ctr"/>
            <a:r>
              <a:rPr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デジタル</a:t>
            </a:r>
            <a:r>
              <a:rPr kumimoji="1" lang="en-US" altLang="ja-JP" sz="1000" b="1" dirty="0">
                <a:latin typeface="Meiryo UI" panose="020B0604030504040204" pitchFamily="50" charset="-128"/>
                <a:ea typeface="Meiryo UI" panose="020B0604030504040204" pitchFamily="50" charset="-128"/>
              </a:rPr>
              <a:t>MAP】</a:t>
            </a:r>
            <a:endParaRPr kumimoji="1" lang="en-US" altLang="ja-JP" sz="1000" b="1" dirty="0">
              <a:solidFill>
                <a:srgbClr val="FF0000"/>
              </a:solidFill>
              <a:latin typeface="Meiryo UI" panose="020B0604030504040204" pitchFamily="50" charset="-128"/>
              <a:ea typeface="Meiryo UI" panose="020B0604030504040204" pitchFamily="50" charset="-128"/>
            </a:endParaRPr>
          </a:p>
        </p:txBody>
      </p:sp>
      <p:sp>
        <p:nvSpPr>
          <p:cNvPr id="136" name="テキスト ボックス 135">
            <a:extLst>
              <a:ext uri="{FF2B5EF4-FFF2-40B4-BE49-F238E27FC236}">
                <a16:creationId xmlns:a16="http://schemas.microsoft.com/office/drawing/2014/main" id="{464D0564-D28D-40F4-9736-E11B309A6719}"/>
              </a:ext>
            </a:extLst>
          </p:cNvPr>
          <p:cNvSpPr txBox="1"/>
          <p:nvPr/>
        </p:nvSpPr>
        <p:spPr>
          <a:xfrm>
            <a:off x="7561476" y="2287883"/>
            <a:ext cx="1144721" cy="253916"/>
          </a:xfrm>
          <a:prstGeom prst="rect">
            <a:avLst/>
          </a:prstGeom>
          <a:noFill/>
        </p:spPr>
        <p:txBody>
          <a:bodyPr wrap="square" rtlCol="0">
            <a:spAutoFit/>
          </a:bodyPr>
          <a:lstStyle/>
          <a:p>
            <a:pPr algn="ctr"/>
            <a:r>
              <a:rPr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ダッシュボード</a:t>
            </a:r>
            <a:r>
              <a:rPr kumimoji="1" lang="en-US" altLang="ja-JP" sz="1000" b="1" dirty="0">
                <a:latin typeface="Meiryo UI" panose="020B0604030504040204" pitchFamily="50" charset="-128"/>
                <a:ea typeface="Meiryo UI" panose="020B0604030504040204" pitchFamily="50" charset="-128"/>
              </a:rPr>
              <a:t>】</a:t>
            </a:r>
            <a:endParaRPr kumimoji="1" lang="en-US" altLang="ja-JP" sz="1000" b="1" dirty="0">
              <a:solidFill>
                <a:srgbClr val="FF0000"/>
              </a:solidFill>
              <a:latin typeface="Meiryo UI" panose="020B0604030504040204" pitchFamily="50" charset="-128"/>
              <a:ea typeface="Meiryo UI" panose="020B0604030504040204" pitchFamily="50" charset="-128"/>
            </a:endParaRPr>
          </a:p>
        </p:txBody>
      </p:sp>
      <p:sp>
        <p:nvSpPr>
          <p:cNvPr id="137" name="テキスト ボックス 136">
            <a:extLst>
              <a:ext uri="{FF2B5EF4-FFF2-40B4-BE49-F238E27FC236}">
                <a16:creationId xmlns:a16="http://schemas.microsoft.com/office/drawing/2014/main" id="{98D10684-E4CA-4EF7-9ACA-2E24ACD3F08E}"/>
              </a:ext>
            </a:extLst>
          </p:cNvPr>
          <p:cNvSpPr txBox="1"/>
          <p:nvPr/>
        </p:nvSpPr>
        <p:spPr>
          <a:xfrm>
            <a:off x="6117430" y="4231051"/>
            <a:ext cx="1269899" cy="338554"/>
          </a:xfrm>
          <a:prstGeom prst="rect">
            <a:avLst/>
          </a:prstGeom>
          <a:noFill/>
        </p:spPr>
        <p:txBody>
          <a:bodyPr wrap="none" rtlCol="0">
            <a:spAutoFit/>
          </a:bodyPr>
          <a:lstStyle/>
          <a:p>
            <a:pPr algn="ctr" defTabSz="586496">
              <a:defRPr/>
            </a:pPr>
            <a:r>
              <a:rPr kumimoji="0" lang="en-US" altLang="ja-JP" sz="800" b="1" kern="0" dirty="0">
                <a:latin typeface="Meiryo UI" panose="020B0604030504040204" pitchFamily="50" charset="-128"/>
                <a:ea typeface="Meiryo UI" panose="020B0604030504040204" pitchFamily="50" charset="-128"/>
              </a:rPr>
              <a:t>3</a:t>
            </a:r>
            <a:r>
              <a:rPr kumimoji="0" lang="ja-JP" altLang="en-US" sz="800" b="1" kern="0" dirty="0">
                <a:latin typeface="Meiryo UI" panose="020B0604030504040204" pitchFamily="50" charset="-128"/>
                <a:ea typeface="Meiryo UI" panose="020B0604030504040204" pitchFamily="50" charset="-128"/>
              </a:rPr>
              <a:t>府県による</a:t>
            </a:r>
            <a:endParaRPr kumimoji="0" lang="en-US" altLang="ja-JP" sz="800" b="1" kern="0" dirty="0">
              <a:latin typeface="Meiryo UI" panose="020B0604030504040204" pitchFamily="50" charset="-128"/>
              <a:ea typeface="Meiryo UI" panose="020B0604030504040204" pitchFamily="50" charset="-128"/>
            </a:endParaRPr>
          </a:p>
          <a:p>
            <a:pPr algn="ctr" defTabSz="586496">
              <a:defRPr/>
            </a:pPr>
            <a:r>
              <a:rPr kumimoji="0" lang="ja-JP" altLang="en-US" sz="800" b="1" kern="0" dirty="0">
                <a:latin typeface="Meiryo UI" panose="020B0604030504040204" pitchFamily="50" charset="-128"/>
                <a:ea typeface="Meiryo UI" panose="020B0604030504040204" pitchFamily="50" charset="-128"/>
              </a:rPr>
              <a:t>イベント情報のデータ連携</a:t>
            </a:r>
          </a:p>
        </p:txBody>
      </p:sp>
      <p:sp>
        <p:nvSpPr>
          <p:cNvPr id="138" name="テキスト ボックス 137">
            <a:extLst>
              <a:ext uri="{FF2B5EF4-FFF2-40B4-BE49-F238E27FC236}">
                <a16:creationId xmlns:a16="http://schemas.microsoft.com/office/drawing/2014/main" id="{16A5D846-EA7E-4857-941C-D9A0D86EB2C5}"/>
              </a:ext>
            </a:extLst>
          </p:cNvPr>
          <p:cNvSpPr txBox="1"/>
          <p:nvPr/>
        </p:nvSpPr>
        <p:spPr>
          <a:xfrm>
            <a:off x="7579868" y="4249905"/>
            <a:ext cx="1021433" cy="338554"/>
          </a:xfrm>
          <a:prstGeom prst="rect">
            <a:avLst/>
          </a:prstGeom>
          <a:noFill/>
        </p:spPr>
        <p:txBody>
          <a:bodyPr wrap="none" rtlCol="0">
            <a:spAutoFit/>
          </a:bodyPr>
          <a:lstStyle/>
          <a:p>
            <a:pPr algn="ctr" defTabSz="586496">
              <a:defRPr/>
            </a:pPr>
            <a:r>
              <a:rPr kumimoji="0" lang="ja-JP" altLang="en-US" sz="800" b="1" kern="0" dirty="0">
                <a:latin typeface="Meiryo UI" panose="020B0604030504040204" pitchFamily="50" charset="-128"/>
                <a:ea typeface="Meiryo UI" panose="020B0604030504040204" pitchFamily="50" charset="-128"/>
              </a:rPr>
              <a:t>大阪防災アプリに</a:t>
            </a:r>
            <a:endParaRPr kumimoji="0" lang="en-US" altLang="ja-JP" sz="800" b="1" kern="0" dirty="0">
              <a:latin typeface="Meiryo UI" panose="020B0604030504040204" pitchFamily="50" charset="-128"/>
              <a:ea typeface="Meiryo UI" panose="020B0604030504040204" pitchFamily="50" charset="-128"/>
            </a:endParaRPr>
          </a:p>
          <a:p>
            <a:pPr algn="ctr" defTabSz="586496">
              <a:defRPr/>
            </a:pPr>
            <a:r>
              <a:rPr kumimoji="0" lang="ja-JP" altLang="en-US" sz="800" b="1" kern="0" dirty="0">
                <a:latin typeface="Meiryo UI" panose="020B0604030504040204" pitchFamily="50" charset="-128"/>
                <a:ea typeface="Meiryo UI" panose="020B0604030504040204" pitchFamily="50" charset="-128"/>
              </a:rPr>
              <a:t>公衆無線</a:t>
            </a:r>
            <a:r>
              <a:rPr kumimoji="0" lang="en-US" altLang="ja-JP" sz="800" b="1" kern="0" dirty="0">
                <a:latin typeface="Meiryo UI" panose="020B0604030504040204" pitchFamily="50" charset="-128"/>
                <a:ea typeface="Meiryo UI" panose="020B0604030504040204" pitchFamily="50" charset="-128"/>
              </a:rPr>
              <a:t>LAN</a:t>
            </a:r>
            <a:r>
              <a:rPr kumimoji="0" lang="ja-JP" altLang="en-US" sz="800" b="1" kern="0" dirty="0">
                <a:latin typeface="Meiryo UI" panose="020B0604030504040204" pitchFamily="50" charset="-128"/>
                <a:ea typeface="Meiryo UI" panose="020B0604030504040204" pitchFamily="50" charset="-128"/>
              </a:rPr>
              <a:t>情報</a:t>
            </a:r>
          </a:p>
        </p:txBody>
      </p:sp>
      <p:pic>
        <p:nvPicPr>
          <p:cNvPr id="139" name="図 138">
            <a:extLst>
              <a:ext uri="{FF2B5EF4-FFF2-40B4-BE49-F238E27FC236}">
                <a16:creationId xmlns:a16="http://schemas.microsoft.com/office/drawing/2014/main" id="{57A1432A-7747-4F4C-B4C8-7D88D6D04E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10983" y="4585759"/>
            <a:ext cx="232031" cy="468000"/>
          </a:xfrm>
          <a:prstGeom prst="rect">
            <a:avLst/>
          </a:prstGeom>
        </p:spPr>
      </p:pic>
      <p:pic>
        <p:nvPicPr>
          <p:cNvPr id="140" name="図 139">
            <a:extLst>
              <a:ext uri="{FF2B5EF4-FFF2-40B4-BE49-F238E27FC236}">
                <a16:creationId xmlns:a16="http://schemas.microsoft.com/office/drawing/2014/main" id="{EEAFBC1F-BD25-4008-B548-1CF34666702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86418" y="4557782"/>
            <a:ext cx="314755" cy="468000"/>
          </a:xfrm>
          <a:prstGeom prst="rect">
            <a:avLst/>
          </a:prstGeom>
        </p:spPr>
      </p:pic>
      <p:sp>
        <p:nvSpPr>
          <p:cNvPr id="141" name="テキスト ボックス 140">
            <a:extLst>
              <a:ext uri="{FF2B5EF4-FFF2-40B4-BE49-F238E27FC236}">
                <a16:creationId xmlns:a16="http://schemas.microsoft.com/office/drawing/2014/main" id="{DFDF2576-B278-447F-A0BC-08F5FC48C5B2}"/>
              </a:ext>
            </a:extLst>
          </p:cNvPr>
          <p:cNvSpPr txBox="1"/>
          <p:nvPr/>
        </p:nvSpPr>
        <p:spPr>
          <a:xfrm>
            <a:off x="6047077" y="4001545"/>
            <a:ext cx="1764000"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③</a:t>
            </a:r>
            <a:r>
              <a:rPr kumimoji="1" lang="ja-JP" altLang="en-US" sz="1000" b="1" dirty="0">
                <a:solidFill>
                  <a:srgbClr val="FF0000"/>
                </a:solidFill>
                <a:latin typeface="Meiryo UI" panose="020B0604030504040204" pitchFamily="50" charset="-128"/>
                <a:ea typeface="Meiryo UI" panose="020B0604030504040204" pitchFamily="50" charset="-128"/>
              </a:rPr>
              <a:t>分野間データ連携事業</a:t>
            </a:r>
            <a:endParaRPr kumimoji="1" lang="en-US" altLang="ja-JP" sz="1000" b="1" dirty="0">
              <a:solidFill>
                <a:srgbClr val="FF0000"/>
              </a:solidFill>
              <a:latin typeface="Meiryo UI" panose="020B0604030504040204" pitchFamily="50" charset="-128"/>
              <a:ea typeface="Meiryo UI" panose="020B0604030504040204" pitchFamily="50" charset="-128"/>
            </a:endParaRPr>
          </a:p>
        </p:txBody>
      </p:sp>
      <p:grpSp>
        <p:nvGrpSpPr>
          <p:cNvPr id="142" name="グループ化 141">
            <a:extLst>
              <a:ext uri="{FF2B5EF4-FFF2-40B4-BE49-F238E27FC236}">
                <a16:creationId xmlns:a16="http://schemas.microsoft.com/office/drawing/2014/main" id="{5B9E4F8F-E439-4B41-A055-080D05465B38}"/>
              </a:ext>
            </a:extLst>
          </p:cNvPr>
          <p:cNvGrpSpPr/>
          <p:nvPr/>
        </p:nvGrpSpPr>
        <p:grpSpPr>
          <a:xfrm>
            <a:off x="9016690" y="2977318"/>
            <a:ext cx="1152000" cy="1836000"/>
            <a:chOff x="5245084" y="2535206"/>
            <a:chExt cx="1312494" cy="2316349"/>
          </a:xfrm>
        </p:grpSpPr>
        <p:pic>
          <p:nvPicPr>
            <p:cNvPr id="143" name="図 142">
              <a:extLst>
                <a:ext uri="{FF2B5EF4-FFF2-40B4-BE49-F238E27FC236}">
                  <a16:creationId xmlns:a16="http://schemas.microsoft.com/office/drawing/2014/main" id="{6116E06F-18E8-4AC6-B6B4-E17600D4DB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45084" y="2535206"/>
              <a:ext cx="1312494" cy="2316349"/>
            </a:xfrm>
            <a:prstGeom prst="rect">
              <a:avLst/>
            </a:prstGeom>
          </p:spPr>
        </p:pic>
        <p:sp>
          <p:nvSpPr>
            <p:cNvPr id="144" name="正方形/長方形 143">
              <a:extLst>
                <a:ext uri="{FF2B5EF4-FFF2-40B4-BE49-F238E27FC236}">
                  <a16:creationId xmlns:a16="http://schemas.microsoft.com/office/drawing/2014/main" id="{5D425B16-2A0C-434C-B584-659FD1F23BBE}"/>
                </a:ext>
              </a:extLst>
            </p:cNvPr>
            <p:cNvSpPr/>
            <p:nvPr/>
          </p:nvSpPr>
          <p:spPr>
            <a:xfrm>
              <a:off x="5522634" y="4496011"/>
              <a:ext cx="719670" cy="231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5" name="図 144">
            <a:extLst>
              <a:ext uri="{FF2B5EF4-FFF2-40B4-BE49-F238E27FC236}">
                <a16:creationId xmlns:a16="http://schemas.microsoft.com/office/drawing/2014/main" id="{8299E39C-2D8D-4345-B0B0-EFC6CBD48BD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500280" y="2943254"/>
            <a:ext cx="1012159" cy="540000"/>
          </a:xfrm>
          <a:prstGeom prst="rect">
            <a:avLst/>
          </a:prstGeom>
        </p:spPr>
      </p:pic>
      <p:sp>
        <p:nvSpPr>
          <p:cNvPr id="146" name="テキスト ボックス 145">
            <a:extLst>
              <a:ext uri="{FF2B5EF4-FFF2-40B4-BE49-F238E27FC236}">
                <a16:creationId xmlns:a16="http://schemas.microsoft.com/office/drawing/2014/main" id="{CD59FC64-8972-4C10-9EF4-46C7FCF2542E}"/>
              </a:ext>
            </a:extLst>
          </p:cNvPr>
          <p:cNvSpPr txBox="1"/>
          <p:nvPr/>
        </p:nvSpPr>
        <p:spPr>
          <a:xfrm>
            <a:off x="10162163" y="2684690"/>
            <a:ext cx="1350275"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①</a:t>
            </a:r>
            <a:r>
              <a:rPr lang="ja-JP" altLang="en-US" sz="1000" b="1" dirty="0">
                <a:latin typeface="Meiryo UI" panose="020B0604030504040204" pitchFamily="50" charset="-128"/>
                <a:ea typeface="Meiryo UI" panose="020B0604030504040204" pitchFamily="50" charset="-128"/>
              </a:rPr>
              <a:t>おすすめ配信</a:t>
            </a:r>
            <a:endParaRPr kumimoji="1" lang="en-US" altLang="ja-JP" sz="1000" b="1" dirty="0">
              <a:latin typeface="Meiryo UI" panose="020B0604030504040204" pitchFamily="50" charset="-128"/>
              <a:ea typeface="Meiryo UI" panose="020B0604030504040204" pitchFamily="50" charset="-128"/>
            </a:endParaRPr>
          </a:p>
        </p:txBody>
      </p:sp>
      <p:sp>
        <p:nvSpPr>
          <p:cNvPr id="147" name="テキスト ボックス 146">
            <a:extLst>
              <a:ext uri="{FF2B5EF4-FFF2-40B4-BE49-F238E27FC236}">
                <a16:creationId xmlns:a16="http://schemas.microsoft.com/office/drawing/2014/main" id="{E746BFF1-86AB-4A91-9C9B-685F7AA94BF1}"/>
              </a:ext>
            </a:extLst>
          </p:cNvPr>
          <p:cNvSpPr txBox="1"/>
          <p:nvPr/>
        </p:nvSpPr>
        <p:spPr>
          <a:xfrm>
            <a:off x="10167081" y="3495854"/>
            <a:ext cx="1224000"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②電子申請連携</a:t>
            </a:r>
            <a:endParaRPr kumimoji="1" lang="en-US" altLang="ja-JP" sz="1000" b="1" dirty="0">
              <a:latin typeface="Meiryo UI" panose="020B0604030504040204" pitchFamily="50" charset="-128"/>
              <a:ea typeface="Meiryo UI" panose="020B0604030504040204" pitchFamily="50" charset="-128"/>
            </a:endParaRPr>
          </a:p>
        </p:txBody>
      </p:sp>
      <p:sp>
        <p:nvSpPr>
          <p:cNvPr id="148" name="テキスト ボックス 147">
            <a:extLst>
              <a:ext uri="{FF2B5EF4-FFF2-40B4-BE49-F238E27FC236}">
                <a16:creationId xmlns:a16="http://schemas.microsoft.com/office/drawing/2014/main" id="{E4AA0722-D5A7-4CF9-8271-AEABF4BD3FA9}"/>
              </a:ext>
            </a:extLst>
          </p:cNvPr>
          <p:cNvSpPr txBox="1"/>
          <p:nvPr/>
        </p:nvSpPr>
        <p:spPr>
          <a:xfrm>
            <a:off x="10162166" y="4316846"/>
            <a:ext cx="1224000"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③デジタル通知</a:t>
            </a:r>
            <a:endParaRPr kumimoji="1" lang="en-US" altLang="ja-JP" sz="1000" b="1" dirty="0">
              <a:latin typeface="Meiryo UI" panose="020B0604030504040204" pitchFamily="50" charset="-128"/>
              <a:ea typeface="Meiryo UI" panose="020B0604030504040204" pitchFamily="50" charset="-128"/>
            </a:endParaRPr>
          </a:p>
        </p:txBody>
      </p:sp>
      <p:sp>
        <p:nvSpPr>
          <p:cNvPr id="149" name="正方形/長方形 148">
            <a:extLst>
              <a:ext uri="{FF2B5EF4-FFF2-40B4-BE49-F238E27FC236}">
                <a16:creationId xmlns:a16="http://schemas.microsoft.com/office/drawing/2014/main" id="{CAF247CE-E554-4D3E-BDD3-BEE87BBA1F64}"/>
              </a:ext>
            </a:extLst>
          </p:cNvPr>
          <p:cNvSpPr/>
          <p:nvPr/>
        </p:nvSpPr>
        <p:spPr>
          <a:xfrm>
            <a:off x="6099397" y="3327256"/>
            <a:ext cx="2651760" cy="68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50" name="テキスト ボックス 149">
            <a:extLst>
              <a:ext uri="{FF2B5EF4-FFF2-40B4-BE49-F238E27FC236}">
                <a16:creationId xmlns:a16="http://schemas.microsoft.com/office/drawing/2014/main" id="{CFED3E2F-445B-4E6F-989D-BC851EFEBC25}"/>
              </a:ext>
            </a:extLst>
          </p:cNvPr>
          <p:cNvSpPr txBox="1"/>
          <p:nvPr/>
        </p:nvSpPr>
        <p:spPr>
          <a:xfrm>
            <a:off x="6049650" y="3104514"/>
            <a:ext cx="2459811"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②</a:t>
            </a:r>
            <a:r>
              <a:rPr kumimoji="1" lang="ja-JP" altLang="en-US" sz="1000" b="1" dirty="0">
                <a:solidFill>
                  <a:srgbClr val="FF0000"/>
                </a:solidFill>
                <a:latin typeface="Meiryo UI" panose="020B0604030504040204" pitchFamily="50" charset="-128"/>
                <a:ea typeface="Meiryo UI" panose="020B0604030504040204" pitchFamily="50" charset="-128"/>
              </a:rPr>
              <a:t>万博インバウンドを府内各地に誘客</a:t>
            </a:r>
            <a:endParaRPr kumimoji="1" lang="en-US" altLang="ja-JP" sz="1000" b="1" dirty="0">
              <a:solidFill>
                <a:srgbClr val="FF0000"/>
              </a:solidFill>
              <a:latin typeface="Meiryo UI" panose="020B0604030504040204" pitchFamily="50" charset="-128"/>
              <a:ea typeface="Meiryo UI" panose="020B0604030504040204" pitchFamily="50" charset="-128"/>
            </a:endParaRPr>
          </a:p>
        </p:txBody>
      </p:sp>
      <p:pic>
        <p:nvPicPr>
          <p:cNvPr id="151" name="図 150">
            <a:extLst>
              <a:ext uri="{FF2B5EF4-FFF2-40B4-BE49-F238E27FC236}">
                <a16:creationId xmlns:a16="http://schemas.microsoft.com/office/drawing/2014/main" id="{976AAB8F-EC8A-4543-86E8-85CD9AC0412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66626" y="3361609"/>
            <a:ext cx="1336219" cy="638194"/>
          </a:xfrm>
          <a:prstGeom prst="rect">
            <a:avLst/>
          </a:prstGeom>
        </p:spPr>
      </p:pic>
      <p:pic>
        <p:nvPicPr>
          <p:cNvPr id="152" name="図 151">
            <a:extLst>
              <a:ext uri="{FF2B5EF4-FFF2-40B4-BE49-F238E27FC236}">
                <a16:creationId xmlns:a16="http://schemas.microsoft.com/office/drawing/2014/main" id="{3A2D4349-8B42-4E6F-A37C-1F348368781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244543" y="3395032"/>
            <a:ext cx="572678" cy="562497"/>
          </a:xfrm>
          <a:prstGeom prst="rect">
            <a:avLst/>
          </a:prstGeom>
        </p:spPr>
      </p:pic>
      <p:pic>
        <p:nvPicPr>
          <p:cNvPr id="153" name="グラフィックス 152" descr="環状の矢印 単色塗りつぶし">
            <a:extLst>
              <a:ext uri="{FF2B5EF4-FFF2-40B4-BE49-F238E27FC236}">
                <a16:creationId xmlns:a16="http://schemas.microsoft.com/office/drawing/2014/main" id="{3E2F63D4-C0D9-4EE3-A4B9-45857BC2328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793733" y="3427750"/>
            <a:ext cx="540000" cy="540000"/>
          </a:xfrm>
          <a:prstGeom prst="rect">
            <a:avLst/>
          </a:prstGeom>
        </p:spPr>
      </p:pic>
      <p:sp>
        <p:nvSpPr>
          <p:cNvPr id="154" name="四角形: 角を丸くする 153">
            <a:extLst>
              <a:ext uri="{FF2B5EF4-FFF2-40B4-BE49-F238E27FC236}">
                <a16:creationId xmlns:a16="http://schemas.microsoft.com/office/drawing/2014/main" id="{936102E2-2C94-4668-9935-DC5903F712AC}"/>
              </a:ext>
            </a:extLst>
          </p:cNvPr>
          <p:cNvSpPr/>
          <p:nvPr/>
        </p:nvSpPr>
        <p:spPr>
          <a:xfrm>
            <a:off x="5093817" y="2356617"/>
            <a:ext cx="756000" cy="24509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t>R6.9</a:t>
            </a:r>
            <a:r>
              <a:rPr kumimoji="1" lang="ja-JP" altLang="en-US" sz="1000" b="1" dirty="0"/>
              <a:t>月開始</a:t>
            </a:r>
          </a:p>
        </p:txBody>
      </p:sp>
      <p:sp>
        <p:nvSpPr>
          <p:cNvPr id="155" name="四角形: 角を丸くする 154">
            <a:extLst>
              <a:ext uri="{FF2B5EF4-FFF2-40B4-BE49-F238E27FC236}">
                <a16:creationId xmlns:a16="http://schemas.microsoft.com/office/drawing/2014/main" id="{4B78E2AA-3DF7-4FD1-BAF3-0296F30C3746}"/>
              </a:ext>
            </a:extLst>
          </p:cNvPr>
          <p:cNvSpPr/>
          <p:nvPr/>
        </p:nvSpPr>
        <p:spPr>
          <a:xfrm>
            <a:off x="466825" y="2772966"/>
            <a:ext cx="792000" cy="24509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t>R6.</a:t>
            </a:r>
            <a:r>
              <a:rPr lang="ja-JP" altLang="en-US" sz="1000" b="1" dirty="0"/>
              <a:t>３</a:t>
            </a:r>
            <a:r>
              <a:rPr kumimoji="1" lang="ja-JP" altLang="en-US" sz="1000" b="1" dirty="0"/>
              <a:t>月開始</a:t>
            </a:r>
          </a:p>
        </p:txBody>
      </p:sp>
      <p:sp>
        <p:nvSpPr>
          <p:cNvPr id="156" name="四角形: 角を丸くする 155">
            <a:extLst>
              <a:ext uri="{FF2B5EF4-FFF2-40B4-BE49-F238E27FC236}">
                <a16:creationId xmlns:a16="http://schemas.microsoft.com/office/drawing/2014/main" id="{308DA5DF-A896-4F75-BA76-A043AD3FBB4C}"/>
              </a:ext>
            </a:extLst>
          </p:cNvPr>
          <p:cNvSpPr/>
          <p:nvPr/>
        </p:nvSpPr>
        <p:spPr>
          <a:xfrm>
            <a:off x="8027122" y="4045586"/>
            <a:ext cx="756000" cy="24509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t>R7.</a:t>
            </a:r>
            <a:r>
              <a:rPr lang="en-US" altLang="ja-JP" sz="1000" b="1" dirty="0"/>
              <a:t>2</a:t>
            </a:r>
            <a:r>
              <a:rPr kumimoji="1" lang="ja-JP" altLang="en-US" sz="1000" b="1" dirty="0"/>
              <a:t>月開始</a:t>
            </a:r>
          </a:p>
        </p:txBody>
      </p:sp>
      <p:sp>
        <p:nvSpPr>
          <p:cNvPr id="157" name="四角形: 角を丸くする 156">
            <a:extLst>
              <a:ext uri="{FF2B5EF4-FFF2-40B4-BE49-F238E27FC236}">
                <a16:creationId xmlns:a16="http://schemas.microsoft.com/office/drawing/2014/main" id="{AD00C28F-3C5D-4A91-9623-2ABB640BD9CC}"/>
              </a:ext>
            </a:extLst>
          </p:cNvPr>
          <p:cNvSpPr/>
          <p:nvPr/>
        </p:nvSpPr>
        <p:spPr>
          <a:xfrm>
            <a:off x="8028692" y="3311869"/>
            <a:ext cx="756000" cy="24509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t>R7.4</a:t>
            </a:r>
            <a:r>
              <a:rPr kumimoji="1" lang="ja-JP" altLang="en-US" sz="1000" b="1" dirty="0"/>
              <a:t>月予定</a:t>
            </a:r>
          </a:p>
        </p:txBody>
      </p:sp>
      <p:sp>
        <p:nvSpPr>
          <p:cNvPr id="158" name="四角形: 角を丸くする 157">
            <a:extLst>
              <a:ext uri="{FF2B5EF4-FFF2-40B4-BE49-F238E27FC236}">
                <a16:creationId xmlns:a16="http://schemas.microsoft.com/office/drawing/2014/main" id="{B97BF47B-A258-47C5-A80C-9771E574D227}"/>
              </a:ext>
            </a:extLst>
          </p:cNvPr>
          <p:cNvSpPr/>
          <p:nvPr/>
        </p:nvSpPr>
        <p:spPr>
          <a:xfrm>
            <a:off x="7947010" y="2105236"/>
            <a:ext cx="818830" cy="24509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t>R</a:t>
            </a:r>
            <a:r>
              <a:rPr kumimoji="1" lang="ja-JP" altLang="en-US" sz="1000" b="1" dirty="0"/>
              <a:t>６</a:t>
            </a:r>
            <a:r>
              <a:rPr kumimoji="1" lang="en-US" altLang="ja-JP" sz="1000" b="1"/>
              <a:t>.1</a:t>
            </a:r>
            <a:r>
              <a:rPr kumimoji="1" lang="ja-JP" altLang="en-US" sz="1000" b="1"/>
              <a:t>月</a:t>
            </a:r>
            <a:r>
              <a:rPr kumimoji="1" lang="ja-JP" altLang="en-US" sz="1000" b="1" dirty="0"/>
              <a:t>開始</a:t>
            </a:r>
          </a:p>
        </p:txBody>
      </p:sp>
      <p:sp>
        <p:nvSpPr>
          <p:cNvPr id="159" name="四角形: 角を丸くする 158">
            <a:extLst>
              <a:ext uri="{FF2B5EF4-FFF2-40B4-BE49-F238E27FC236}">
                <a16:creationId xmlns:a16="http://schemas.microsoft.com/office/drawing/2014/main" id="{94476CE1-DB57-495C-83D6-90E5167CBFD2}"/>
              </a:ext>
            </a:extLst>
          </p:cNvPr>
          <p:cNvSpPr/>
          <p:nvPr/>
        </p:nvSpPr>
        <p:spPr>
          <a:xfrm>
            <a:off x="9150484" y="2708551"/>
            <a:ext cx="756000" cy="24509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t>R6.8</a:t>
            </a:r>
            <a:r>
              <a:rPr kumimoji="1" lang="ja-JP" altLang="en-US" sz="1000" b="1" dirty="0"/>
              <a:t>月開始</a:t>
            </a:r>
          </a:p>
        </p:txBody>
      </p:sp>
      <p:sp>
        <p:nvSpPr>
          <p:cNvPr id="160" name="四角形: 角を丸くする 159">
            <a:extLst>
              <a:ext uri="{FF2B5EF4-FFF2-40B4-BE49-F238E27FC236}">
                <a16:creationId xmlns:a16="http://schemas.microsoft.com/office/drawing/2014/main" id="{B809C871-ADDA-40D9-B143-C4B3B999086A}"/>
              </a:ext>
            </a:extLst>
          </p:cNvPr>
          <p:cNvSpPr/>
          <p:nvPr/>
        </p:nvSpPr>
        <p:spPr>
          <a:xfrm>
            <a:off x="4824218" y="3754926"/>
            <a:ext cx="1080000" cy="24509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t>R7.</a:t>
            </a:r>
            <a:r>
              <a:rPr kumimoji="1" lang="ja-JP" altLang="en-US" sz="1000" b="1" dirty="0"/>
              <a:t>８月実証予定</a:t>
            </a:r>
          </a:p>
        </p:txBody>
      </p:sp>
      <p:pic>
        <p:nvPicPr>
          <p:cNvPr id="161" name="図 160">
            <a:extLst>
              <a:ext uri="{FF2B5EF4-FFF2-40B4-BE49-F238E27FC236}">
                <a16:creationId xmlns:a16="http://schemas.microsoft.com/office/drawing/2014/main" id="{1000827B-6196-4234-A05D-DD0473E2495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03895" y="3726040"/>
            <a:ext cx="1021629" cy="591307"/>
          </a:xfrm>
          <a:prstGeom prst="rect">
            <a:avLst/>
          </a:prstGeom>
        </p:spPr>
      </p:pic>
      <p:pic>
        <p:nvPicPr>
          <p:cNvPr id="162" name="図 161">
            <a:extLst>
              <a:ext uri="{FF2B5EF4-FFF2-40B4-BE49-F238E27FC236}">
                <a16:creationId xmlns:a16="http://schemas.microsoft.com/office/drawing/2014/main" id="{6980E8CF-2BB7-42B8-A0D3-41ABC4836B7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500281" y="4520441"/>
            <a:ext cx="1012158" cy="589888"/>
          </a:xfrm>
          <a:prstGeom prst="rect">
            <a:avLst/>
          </a:prstGeom>
        </p:spPr>
      </p:pic>
      <p:sp>
        <p:nvSpPr>
          <p:cNvPr id="2" name="テキスト ボックス 1">
            <a:extLst>
              <a:ext uri="{FF2B5EF4-FFF2-40B4-BE49-F238E27FC236}">
                <a16:creationId xmlns:a16="http://schemas.microsoft.com/office/drawing/2014/main" id="{F70B8E45-CE84-4600-A673-0A0FD591735D}"/>
              </a:ext>
            </a:extLst>
          </p:cNvPr>
          <p:cNvSpPr txBox="1"/>
          <p:nvPr/>
        </p:nvSpPr>
        <p:spPr>
          <a:xfrm>
            <a:off x="2942105" y="565266"/>
            <a:ext cx="6393097" cy="369332"/>
          </a:xfrm>
          <a:prstGeom prst="rect">
            <a:avLst/>
          </a:prstGeom>
          <a:noFill/>
        </p:spPr>
        <p:txBody>
          <a:bodyPr wrap="none" rtlCol="0">
            <a:spAutoFit/>
          </a:bodyPr>
          <a:lstStyle/>
          <a:p>
            <a:r>
              <a:rPr kumimoji="1" lang="ja-JP" altLang="en-US" dirty="0"/>
              <a:t>大阪府では</a:t>
            </a:r>
            <a:r>
              <a:rPr kumimoji="1" lang="en-US" altLang="ja-JP" dirty="0"/>
              <a:t>ORDEN</a:t>
            </a:r>
            <a:r>
              <a:rPr kumimoji="1" lang="ja-JP" altLang="en-US" dirty="0"/>
              <a:t>上に様々な主体による多様なサービスを展開中</a:t>
            </a:r>
          </a:p>
        </p:txBody>
      </p:sp>
      <p:sp>
        <p:nvSpPr>
          <p:cNvPr id="4" name="円: 塗りつぶしなし 3">
            <a:extLst>
              <a:ext uri="{FF2B5EF4-FFF2-40B4-BE49-F238E27FC236}">
                <a16:creationId xmlns:a16="http://schemas.microsoft.com/office/drawing/2014/main" id="{809F043C-96A9-4788-BF22-D62F20840864}"/>
              </a:ext>
            </a:extLst>
          </p:cNvPr>
          <p:cNvSpPr/>
          <p:nvPr/>
        </p:nvSpPr>
        <p:spPr>
          <a:xfrm>
            <a:off x="6457950" y="4619626"/>
            <a:ext cx="733425" cy="40005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四角形: 角を丸くする 2">
            <a:extLst>
              <a:ext uri="{FF2B5EF4-FFF2-40B4-BE49-F238E27FC236}">
                <a16:creationId xmlns:a16="http://schemas.microsoft.com/office/drawing/2014/main" id="{FF61EC3E-CC35-46A3-9FDA-FC92A58616E8}"/>
              </a:ext>
            </a:extLst>
          </p:cNvPr>
          <p:cNvSpPr/>
          <p:nvPr/>
        </p:nvSpPr>
        <p:spPr>
          <a:xfrm>
            <a:off x="6580735" y="4553642"/>
            <a:ext cx="468000" cy="2160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rPr>
              <a:t>大阪府</a:t>
            </a:r>
          </a:p>
        </p:txBody>
      </p:sp>
      <p:sp>
        <p:nvSpPr>
          <p:cNvPr id="77" name="四角形: 角を丸くする 76">
            <a:extLst>
              <a:ext uri="{FF2B5EF4-FFF2-40B4-BE49-F238E27FC236}">
                <a16:creationId xmlns:a16="http://schemas.microsoft.com/office/drawing/2014/main" id="{EFE34A60-5BE9-416C-8B2F-DB9121B3DF00}"/>
              </a:ext>
            </a:extLst>
          </p:cNvPr>
          <p:cNvSpPr/>
          <p:nvPr/>
        </p:nvSpPr>
        <p:spPr>
          <a:xfrm>
            <a:off x="6275935" y="4829867"/>
            <a:ext cx="468000" cy="2160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rPr>
              <a:t>鳥取県</a:t>
            </a:r>
          </a:p>
        </p:txBody>
      </p:sp>
      <p:sp>
        <p:nvSpPr>
          <p:cNvPr id="78" name="四角形: 角を丸くする 77">
            <a:extLst>
              <a:ext uri="{FF2B5EF4-FFF2-40B4-BE49-F238E27FC236}">
                <a16:creationId xmlns:a16="http://schemas.microsoft.com/office/drawing/2014/main" id="{2F3239D8-8F3E-4615-9F2A-2C886F9A3E3C}"/>
              </a:ext>
            </a:extLst>
          </p:cNvPr>
          <p:cNvSpPr/>
          <p:nvPr/>
        </p:nvSpPr>
        <p:spPr>
          <a:xfrm>
            <a:off x="6885535" y="4829867"/>
            <a:ext cx="468000" cy="2160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rPr>
              <a:t>奈良県</a:t>
            </a:r>
          </a:p>
        </p:txBody>
      </p:sp>
      <p:pic>
        <p:nvPicPr>
          <p:cNvPr id="5" name="図 4">
            <a:extLst>
              <a:ext uri="{FF2B5EF4-FFF2-40B4-BE49-F238E27FC236}">
                <a16:creationId xmlns:a16="http://schemas.microsoft.com/office/drawing/2014/main" id="{A057D0F7-A6C3-43FA-9E60-6EB926838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0513" y="2931736"/>
            <a:ext cx="2754906" cy="1846399"/>
          </a:xfrm>
          <a:prstGeom prst="rect">
            <a:avLst/>
          </a:prstGeom>
        </p:spPr>
      </p:pic>
      <p:sp>
        <p:nvSpPr>
          <p:cNvPr id="82" name="スライド番号プレースホルダー 16">
            <a:extLst>
              <a:ext uri="{FF2B5EF4-FFF2-40B4-BE49-F238E27FC236}">
                <a16:creationId xmlns:a16="http://schemas.microsoft.com/office/drawing/2014/main" id="{D7E5BAE0-C531-4FC5-AD54-DB5E8B7CAE83}"/>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8</a:t>
            </a:fld>
            <a:endParaRPr kumimoji="1" lang="ja-JP" altLang="en-US" sz="1600" dirty="0">
              <a:solidFill>
                <a:schemeClr val="tx1"/>
              </a:solidFill>
            </a:endParaRPr>
          </a:p>
        </p:txBody>
      </p:sp>
      <p:cxnSp>
        <p:nvCxnSpPr>
          <p:cNvPr id="79" name="直線コネクタ 78">
            <a:extLst>
              <a:ext uri="{FF2B5EF4-FFF2-40B4-BE49-F238E27FC236}">
                <a16:creationId xmlns:a16="http://schemas.microsoft.com/office/drawing/2014/main" id="{7B41A18F-4878-4946-A21C-3BDEE8AE9950}"/>
              </a:ext>
            </a:extLst>
          </p:cNvPr>
          <p:cNvCxnSpPr>
            <a:cxnSpLocks/>
          </p:cNvCxnSpPr>
          <p:nvPr/>
        </p:nvCxnSpPr>
        <p:spPr>
          <a:xfrm>
            <a:off x="0" y="502475"/>
            <a:ext cx="122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四角形: 角を丸くする 79">
            <a:extLst>
              <a:ext uri="{FF2B5EF4-FFF2-40B4-BE49-F238E27FC236}">
                <a16:creationId xmlns:a16="http://schemas.microsoft.com/office/drawing/2014/main" id="{ABF1B561-B732-4E44-9CDE-89E8EC962397}"/>
              </a:ext>
            </a:extLst>
          </p:cNvPr>
          <p:cNvSpPr/>
          <p:nvPr/>
        </p:nvSpPr>
        <p:spPr>
          <a:xfrm>
            <a:off x="3222952" y="3852390"/>
            <a:ext cx="432000" cy="1188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lang="ja-JP" altLang="en-US" sz="853" b="1" dirty="0">
                <a:solidFill>
                  <a:srgbClr val="FF0000"/>
                </a:solidFill>
                <a:latin typeface="Meiryo UI" panose="020B0604030504040204" pitchFamily="50" charset="-128"/>
                <a:ea typeface="Meiryo UI" panose="020B0604030504040204" pitchFamily="50" charset="-128"/>
              </a:rPr>
              <a:t>万博周遊最適化実証</a:t>
            </a:r>
            <a:endParaRPr lang="en-US" altLang="ja-JP" sz="853" b="1" dirty="0">
              <a:solidFill>
                <a:srgbClr val="FF0000"/>
              </a:solidFill>
              <a:latin typeface="Meiryo UI" panose="020B0604030504040204" pitchFamily="50" charset="-128"/>
              <a:ea typeface="Meiryo UI" panose="020B0604030504040204" pitchFamily="50" charset="-128"/>
            </a:endParaRPr>
          </a:p>
          <a:p>
            <a:pPr algn="ctr"/>
            <a:r>
              <a:rPr kumimoji="1" lang="ja-JP" altLang="en-US" sz="853" b="1" dirty="0">
                <a:solidFill>
                  <a:schemeClr val="tx1"/>
                </a:solidFill>
                <a:latin typeface="Meiryo UI" panose="020B0604030504040204" pitchFamily="50" charset="-128"/>
                <a:ea typeface="Meiryo UI" panose="020B0604030504040204" pitchFamily="50" charset="-128"/>
              </a:rPr>
              <a:t>（</a:t>
            </a:r>
            <a:r>
              <a:rPr lang="ja-JP" altLang="en-US" sz="800" b="1" dirty="0">
                <a:solidFill>
                  <a:schemeClr val="tx1"/>
                </a:solidFill>
                <a:latin typeface="Meiryo UI" panose="020B0604030504040204" pitchFamily="50" charset="-128"/>
                <a:ea typeface="Meiryo UI" panose="020B0604030504040204" pitchFamily="50" charset="-128"/>
              </a:rPr>
              <a:t>周遊促進＆混雑緩和</a:t>
            </a:r>
            <a:r>
              <a:rPr kumimoji="1" lang="ja-JP" altLang="en-US" sz="800" b="1" dirty="0">
                <a:solidFill>
                  <a:schemeClr val="tx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19564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A70A4FF7-FD02-4877-983C-CF3CC8D5B396}"/>
              </a:ext>
            </a:extLst>
          </p:cNvPr>
          <p:cNvGraphicFramePr>
            <a:graphicFrameLocks noGrp="1"/>
          </p:cNvGraphicFramePr>
          <p:nvPr>
            <p:extLst>
              <p:ext uri="{D42A27DB-BD31-4B8C-83A1-F6EECF244321}">
                <p14:modId xmlns:p14="http://schemas.microsoft.com/office/powerpoint/2010/main" val="3075183228"/>
              </p:ext>
            </p:extLst>
          </p:nvPr>
        </p:nvGraphicFramePr>
        <p:xfrm>
          <a:off x="908499" y="737132"/>
          <a:ext cx="10086730" cy="5849390"/>
        </p:xfrm>
        <a:graphic>
          <a:graphicData uri="http://schemas.openxmlformats.org/drawingml/2006/table">
            <a:tbl>
              <a:tblPr firstRow="1" bandRow="1">
                <a:tableStyleId>{5940675A-B579-460E-94D1-54222C63F5DA}</a:tableStyleId>
              </a:tblPr>
              <a:tblGrid>
                <a:gridCol w="1149668">
                  <a:extLst>
                    <a:ext uri="{9D8B030D-6E8A-4147-A177-3AD203B41FA5}">
                      <a16:colId xmlns:a16="http://schemas.microsoft.com/office/drawing/2014/main" val="3509649412"/>
                    </a:ext>
                  </a:extLst>
                </a:gridCol>
                <a:gridCol w="4312903">
                  <a:extLst>
                    <a:ext uri="{9D8B030D-6E8A-4147-A177-3AD203B41FA5}">
                      <a16:colId xmlns:a16="http://schemas.microsoft.com/office/drawing/2014/main" val="3626370950"/>
                    </a:ext>
                  </a:extLst>
                </a:gridCol>
                <a:gridCol w="4624159">
                  <a:extLst>
                    <a:ext uri="{9D8B030D-6E8A-4147-A177-3AD203B41FA5}">
                      <a16:colId xmlns:a16="http://schemas.microsoft.com/office/drawing/2014/main" val="2983743752"/>
                    </a:ext>
                  </a:extLst>
                </a:gridCol>
              </a:tblGrid>
              <a:tr h="285333">
                <a:tc>
                  <a:txBody>
                    <a:bodyPr/>
                    <a:lstStyle/>
                    <a:p>
                      <a:pPr algn="ctr"/>
                      <a:endParaRPr kumimoji="1" lang="ja-JP" altLang="en-US" sz="1200" b="1" dirty="0"/>
                    </a:p>
                  </a:txBody>
                  <a:tcPr>
                    <a:solidFill>
                      <a:schemeClr val="accent5">
                        <a:lumMod val="20000"/>
                        <a:lumOff val="80000"/>
                      </a:schemeClr>
                    </a:solidFill>
                  </a:tcPr>
                </a:tc>
                <a:tc>
                  <a:txBody>
                    <a:bodyPr/>
                    <a:lstStyle/>
                    <a:p>
                      <a:pPr algn="ctr"/>
                      <a:r>
                        <a:rPr kumimoji="1" lang="ja-JP" altLang="en-US" sz="1400" b="1" dirty="0"/>
                        <a:t>豊能町</a:t>
                      </a:r>
                    </a:p>
                  </a:txBody>
                  <a:tcPr>
                    <a:solidFill>
                      <a:schemeClr val="accent5">
                        <a:lumMod val="20000"/>
                        <a:lumOff val="80000"/>
                      </a:schemeClr>
                    </a:solidFill>
                  </a:tcPr>
                </a:tc>
                <a:tc>
                  <a:txBody>
                    <a:bodyPr/>
                    <a:lstStyle/>
                    <a:p>
                      <a:pPr algn="ctr"/>
                      <a:r>
                        <a:rPr kumimoji="1" lang="ja-JP" altLang="en-US" sz="1400" b="1" dirty="0"/>
                        <a:t>門真市</a:t>
                      </a:r>
                    </a:p>
                  </a:txBody>
                  <a:tcPr>
                    <a:solidFill>
                      <a:schemeClr val="accent5">
                        <a:lumMod val="20000"/>
                        <a:lumOff val="80000"/>
                      </a:schemeClr>
                    </a:solidFill>
                  </a:tcPr>
                </a:tc>
                <a:extLst>
                  <a:ext uri="{0D108BD9-81ED-4DB2-BD59-A6C34878D82A}">
                    <a16:rowId xmlns:a16="http://schemas.microsoft.com/office/drawing/2014/main" val="586572134"/>
                  </a:ext>
                </a:extLst>
              </a:tr>
              <a:tr h="298802">
                <a:tc>
                  <a:txBody>
                    <a:bodyPr/>
                    <a:lstStyle/>
                    <a:p>
                      <a:pPr algn="l"/>
                      <a:r>
                        <a:rPr kumimoji="1" lang="ja-JP" altLang="en-US" sz="1400" b="0" dirty="0"/>
                        <a:t>サービス名</a:t>
                      </a:r>
                    </a:p>
                  </a:txBody>
                  <a:tcPr>
                    <a:noFill/>
                  </a:tcPr>
                </a:tc>
                <a:tc>
                  <a:txBody>
                    <a:bodyPr/>
                    <a:lstStyle/>
                    <a:p>
                      <a:pPr algn="l"/>
                      <a:r>
                        <a:rPr kumimoji="1" lang="ja-JP" altLang="en-US" sz="1400" b="0" dirty="0"/>
                        <a:t>とよのんコンシェルジ</a:t>
                      </a:r>
                      <a:r>
                        <a:rPr kumimoji="1" lang="ja-JP" altLang="en-US" sz="1400" b="0" dirty="0">
                          <a:solidFill>
                            <a:schemeClr val="tx1"/>
                          </a:solidFill>
                        </a:rPr>
                        <a:t>ュ</a:t>
                      </a:r>
                    </a:p>
                  </a:txBody>
                  <a:tcPr>
                    <a:noFill/>
                  </a:tcPr>
                </a:tc>
                <a:tc>
                  <a:txBody>
                    <a:bodyPr/>
                    <a:lstStyle/>
                    <a:p>
                      <a:pPr algn="l"/>
                      <a:r>
                        <a:rPr kumimoji="1" lang="ja-JP" altLang="en-US" sz="1400" b="0" dirty="0"/>
                        <a:t>門真市スマートシティ推進事業</a:t>
                      </a:r>
                    </a:p>
                  </a:txBody>
                  <a:tcPr>
                    <a:noFill/>
                  </a:tcPr>
                </a:tc>
                <a:extLst>
                  <a:ext uri="{0D108BD9-81ED-4DB2-BD59-A6C34878D82A}">
                    <a16:rowId xmlns:a16="http://schemas.microsoft.com/office/drawing/2014/main" val="318803125"/>
                  </a:ext>
                </a:extLst>
              </a:tr>
              <a:tr h="298802">
                <a:tc>
                  <a:txBody>
                    <a:bodyPr/>
                    <a:lstStyle/>
                    <a:p>
                      <a:r>
                        <a:rPr kumimoji="1" lang="ja-JP" altLang="en-US" sz="1400" dirty="0"/>
                        <a:t>種別</a:t>
                      </a:r>
                    </a:p>
                  </a:txBody>
                  <a:tcPr/>
                </a:tc>
                <a:tc>
                  <a:txBody>
                    <a:bodyPr/>
                    <a:lstStyle/>
                    <a:p>
                      <a:r>
                        <a:rPr kumimoji="1" lang="ja-JP" altLang="en-US" sz="1400" dirty="0"/>
                        <a:t>パーソナル（</a:t>
                      </a:r>
                      <a:r>
                        <a:rPr kumimoji="1" lang="en-US" altLang="ja-JP" sz="1400" dirty="0"/>
                        <a:t>ID</a:t>
                      </a:r>
                      <a:r>
                        <a:rPr kumimoji="1" lang="ja-JP" altLang="en-US" sz="1400" dirty="0"/>
                        <a:t>情報）</a:t>
                      </a:r>
                    </a:p>
                  </a:txBody>
                  <a:tcPr/>
                </a:tc>
                <a:tc>
                  <a:txBody>
                    <a:bodyPr/>
                    <a:lstStyle/>
                    <a:p>
                      <a:r>
                        <a:rPr kumimoji="1" lang="ja-JP" altLang="en-US" sz="1400" dirty="0"/>
                        <a:t>パーソナル（</a:t>
                      </a:r>
                      <a:r>
                        <a:rPr kumimoji="1" lang="en-US" altLang="ja-JP" sz="1400" dirty="0"/>
                        <a:t>ID</a:t>
                      </a:r>
                      <a:r>
                        <a:rPr kumimoji="1" lang="ja-JP" altLang="en-US" sz="1400" dirty="0"/>
                        <a:t>及び健康・医療情報）</a:t>
                      </a:r>
                    </a:p>
                  </a:txBody>
                  <a:tcPr/>
                </a:tc>
                <a:extLst>
                  <a:ext uri="{0D108BD9-81ED-4DB2-BD59-A6C34878D82A}">
                    <a16:rowId xmlns:a16="http://schemas.microsoft.com/office/drawing/2014/main" val="3055486275"/>
                  </a:ext>
                </a:extLst>
              </a:tr>
              <a:tr h="491288">
                <a:tc>
                  <a:txBody>
                    <a:bodyPr/>
                    <a:lstStyle/>
                    <a:p>
                      <a:r>
                        <a:rPr kumimoji="1" lang="ja-JP" altLang="en-US" sz="1400" dirty="0"/>
                        <a:t>サービス開始</a:t>
                      </a:r>
                    </a:p>
                  </a:txBody>
                  <a:tcPr/>
                </a:tc>
                <a:tc>
                  <a:txBody>
                    <a:bodyPr/>
                    <a:lstStyle/>
                    <a:p>
                      <a:r>
                        <a:rPr kumimoji="1" lang="ja-JP" altLang="en-US" sz="1400" dirty="0"/>
                        <a:t>令和４年</a:t>
                      </a:r>
                      <a:r>
                        <a:rPr kumimoji="1" lang="en-US" altLang="ja-JP" sz="1400" dirty="0"/>
                        <a:t>4</a:t>
                      </a:r>
                      <a:r>
                        <a:rPr kumimoji="1" lang="ja-JP" altLang="en-US" sz="1400" dirty="0"/>
                        <a:t>月～</a:t>
                      </a:r>
                    </a:p>
                  </a:txBody>
                  <a:tcPr/>
                </a:tc>
                <a:tc>
                  <a:txBody>
                    <a:bodyPr/>
                    <a:lstStyle/>
                    <a:p>
                      <a:r>
                        <a:rPr kumimoji="1" lang="ja-JP" altLang="en-US" sz="1400" dirty="0"/>
                        <a:t>令和</a:t>
                      </a:r>
                      <a:r>
                        <a:rPr kumimoji="1" lang="en-US" altLang="ja-JP" sz="1400" dirty="0"/>
                        <a:t>7</a:t>
                      </a:r>
                      <a:r>
                        <a:rPr kumimoji="1" lang="ja-JP" altLang="en-US" sz="1400" dirty="0"/>
                        <a:t>年度から一部サービスを提供予定</a:t>
                      </a:r>
                    </a:p>
                  </a:txBody>
                  <a:tcPr/>
                </a:tc>
                <a:extLst>
                  <a:ext uri="{0D108BD9-81ED-4DB2-BD59-A6C34878D82A}">
                    <a16:rowId xmlns:a16="http://schemas.microsoft.com/office/drawing/2014/main" val="1071419884"/>
                  </a:ext>
                </a:extLst>
              </a:tr>
              <a:tr h="1942715">
                <a:tc>
                  <a:txBody>
                    <a:bodyPr/>
                    <a:lstStyle/>
                    <a:p>
                      <a:r>
                        <a:rPr kumimoji="1" lang="ja-JP" altLang="en-US" sz="1400" dirty="0"/>
                        <a:t>サービス概要</a:t>
                      </a:r>
                    </a:p>
                  </a:txBody>
                  <a:tcPr/>
                </a:tc>
                <a:tc>
                  <a:txBody>
                    <a:bodyPr/>
                    <a:lstStyle/>
                    <a:p>
                      <a:pPr marL="171450" indent="-171450">
                        <a:buFont typeface="Arial" panose="020B0604020202020204" pitchFamily="34" charset="0"/>
                        <a:buChar char="•"/>
                      </a:pPr>
                      <a:r>
                        <a:rPr kumimoji="1" lang="en-US" altLang="ja-JP" sz="1200" dirty="0"/>
                        <a:t>ID</a:t>
                      </a:r>
                      <a:r>
                        <a:rPr kumimoji="1" lang="ja-JP" altLang="en-US" sz="1200" dirty="0"/>
                        <a:t>管理</a:t>
                      </a:r>
                      <a:r>
                        <a:rPr kumimoji="1" lang="en-US" altLang="ja-JP" sz="1200" dirty="0"/>
                        <a:t>(</a:t>
                      </a:r>
                      <a:r>
                        <a:rPr kumimoji="1" lang="ja-JP" altLang="en-US" sz="1200" dirty="0"/>
                        <a:t>個人情報管理</a:t>
                      </a:r>
                      <a:r>
                        <a:rPr kumimoji="1" lang="en-US" altLang="ja-JP" sz="1200" dirty="0"/>
                        <a:t>)</a:t>
                      </a:r>
                      <a:r>
                        <a:rPr kumimoji="1" lang="ja-JP" altLang="en-US" sz="1200" dirty="0"/>
                        <a:t>のデータ連携基盤を活用し、スマートシティサービスが集約されたスマホアプリ。「１つのアカウントで複数の</a:t>
                      </a:r>
                      <a:r>
                        <a:rPr kumimoji="1" lang="en-US" altLang="ja-JP" sz="1200" dirty="0"/>
                        <a:t>ID</a:t>
                      </a:r>
                      <a:r>
                        <a:rPr kumimoji="1" lang="ja-JP" altLang="en-US" sz="1200" dirty="0"/>
                        <a:t>サービスを使った認証」ができる</a:t>
                      </a:r>
                      <a:endParaRPr kumimoji="1" lang="en-US" altLang="ja-JP" sz="1200" dirty="0"/>
                    </a:p>
                    <a:p>
                      <a:endParaRPr kumimoji="1" lang="en-US" altLang="ja-JP" sz="1000" dirty="0"/>
                    </a:p>
                    <a:p>
                      <a:r>
                        <a:rPr kumimoji="1" lang="ja-JP" altLang="en-US" sz="1200" b="1" dirty="0"/>
                        <a:t>＜提供サービス＞</a:t>
                      </a:r>
                    </a:p>
                    <a:p>
                      <a:r>
                        <a:rPr kumimoji="1" lang="ja-JP" altLang="en-US" sz="1100" b="1" dirty="0"/>
                        <a:t>①健康イベントの申し込み</a:t>
                      </a:r>
                    </a:p>
                    <a:p>
                      <a:r>
                        <a:rPr kumimoji="1" lang="ja-JP" altLang="en-US" sz="1100" b="1" dirty="0"/>
                        <a:t>②</a:t>
                      </a:r>
                      <a:r>
                        <a:rPr kumimoji="1" lang="ja-JP" altLang="en-US" sz="1100" b="1" dirty="0">
                          <a:solidFill>
                            <a:schemeClr val="tx1"/>
                          </a:solidFill>
                        </a:rPr>
                        <a:t>移動サービス予約</a:t>
                      </a:r>
                      <a:endParaRPr kumimoji="1" lang="en-US" altLang="ja-JP" sz="1100" b="1" dirty="0">
                        <a:solidFill>
                          <a:schemeClr val="tx1"/>
                        </a:solidFill>
                      </a:endParaRPr>
                    </a:p>
                    <a:p>
                      <a:r>
                        <a:rPr kumimoji="1" lang="ja-JP" altLang="en-US" sz="1100" b="1" dirty="0"/>
                        <a:t>③子ども見守り</a:t>
                      </a:r>
                    </a:p>
                    <a:p>
                      <a:r>
                        <a:rPr kumimoji="1" lang="ja-JP" altLang="en-US" sz="1100" b="1" dirty="0"/>
                        <a:t>④買物困難者支援</a:t>
                      </a:r>
                    </a:p>
                    <a:p>
                      <a:r>
                        <a:rPr kumimoji="1" lang="ja-JP" altLang="en-US" sz="1100" b="1" dirty="0"/>
                        <a:t>⑤災害時避難支援　など</a:t>
                      </a:r>
                    </a:p>
                  </a:txBody>
                  <a:tcPr/>
                </a:tc>
                <a:tc>
                  <a:txBody>
                    <a:bodyPr/>
                    <a:lstStyle/>
                    <a:p>
                      <a:pPr marL="171450" indent="-171450">
                        <a:buFont typeface="Arial" panose="020B0604020202020204" pitchFamily="34" charset="0"/>
                        <a:buChar char="•"/>
                      </a:pPr>
                      <a:r>
                        <a:rPr kumimoji="1" lang="ja-JP" altLang="en-US" sz="1200" dirty="0"/>
                        <a:t>個人のニーズ、悩みに即した健康・医療サービスを提供可能な基盤を整備</a:t>
                      </a:r>
                      <a:endParaRPr kumimoji="1" lang="en-US" altLang="ja-JP" sz="1200" dirty="0"/>
                    </a:p>
                    <a:p>
                      <a:endParaRPr kumimoji="1" lang="en-US" altLang="ja-JP" sz="800" dirty="0"/>
                    </a:p>
                    <a:p>
                      <a:r>
                        <a:rPr kumimoji="1" lang="ja-JP" altLang="en-US" sz="1200" b="1" dirty="0"/>
                        <a:t>＜提供予定サービス＞</a:t>
                      </a:r>
                      <a:endParaRPr kumimoji="1" lang="en-US" altLang="ja-JP" sz="1200" b="1" dirty="0"/>
                    </a:p>
                    <a:p>
                      <a:r>
                        <a:rPr kumimoji="1" lang="ja-JP" altLang="en-US" sz="1100" b="1" dirty="0"/>
                        <a:t>①門真市アプリ・総合デジタル</a:t>
                      </a:r>
                      <a:r>
                        <a:rPr kumimoji="1" lang="en-US" altLang="ja-JP" sz="1100" b="1" dirty="0"/>
                        <a:t>ID</a:t>
                      </a:r>
                      <a:r>
                        <a:rPr kumimoji="1" lang="ja-JP" altLang="en-US" sz="1100" b="1" dirty="0"/>
                        <a:t>サービス</a:t>
                      </a:r>
                      <a:endParaRPr kumimoji="1" lang="en-US" altLang="ja-JP" sz="1100" b="1" dirty="0"/>
                    </a:p>
                    <a:p>
                      <a:pPr marL="171450" indent="-171450">
                        <a:buFont typeface="Wingdings" panose="05000000000000000000" pitchFamily="2" charset="2"/>
                        <a:buChar char="Ø"/>
                      </a:pPr>
                      <a:r>
                        <a:rPr kumimoji="1" lang="ja-JP" altLang="en-US" sz="1050" dirty="0"/>
                        <a:t>マイナンバーカードをトラストアンカーとする総合デジタル</a:t>
                      </a:r>
                      <a:r>
                        <a:rPr kumimoji="1" lang="en-US" altLang="ja-JP" sz="1050" dirty="0"/>
                        <a:t>ID</a:t>
                      </a:r>
                      <a:r>
                        <a:rPr kumimoji="1" lang="ja-JP" altLang="en-US" sz="1050" dirty="0"/>
                        <a:t>を具備した門真市アプリ</a:t>
                      </a:r>
                      <a:endParaRPr kumimoji="1" lang="en-US" altLang="ja-JP" sz="1050" dirty="0"/>
                    </a:p>
                    <a:p>
                      <a:r>
                        <a:rPr kumimoji="1" lang="ja-JP" altLang="en-US" sz="1100" b="1" dirty="0"/>
                        <a:t>②健康管理アプリサービス</a:t>
                      </a:r>
                      <a:endParaRPr kumimoji="1" lang="en-US" altLang="ja-JP" sz="1100" b="1" dirty="0"/>
                    </a:p>
                    <a:p>
                      <a:pPr marL="171450" indent="-171450">
                        <a:buFont typeface="Wingdings" panose="05000000000000000000" pitchFamily="2" charset="2"/>
                        <a:buChar char="Ø"/>
                      </a:pPr>
                      <a:r>
                        <a:rPr kumimoji="1" lang="en-US" altLang="ja-JP" sz="1050" dirty="0"/>
                        <a:t>PHR</a:t>
                      </a:r>
                      <a:r>
                        <a:rPr kumimoji="1" lang="ja-JP" altLang="en-US" sz="1050" dirty="0"/>
                        <a:t>や服薬データなどを管理可能なアプリサービス</a:t>
                      </a:r>
                      <a:endParaRPr kumimoji="1" lang="en-US" altLang="ja-JP" sz="1050" dirty="0"/>
                    </a:p>
                    <a:p>
                      <a:r>
                        <a:rPr kumimoji="1" lang="ja-JP" altLang="en-US" sz="1100" b="1" dirty="0"/>
                        <a:t>③健康・医療データ連携基盤サービス</a:t>
                      </a:r>
                      <a:endParaRPr kumimoji="1" lang="en-US" altLang="ja-JP" sz="1100" b="1" dirty="0"/>
                    </a:p>
                    <a:p>
                      <a:pPr marL="171450" indent="-171450">
                        <a:buFont typeface="Wingdings" panose="05000000000000000000" pitchFamily="2" charset="2"/>
                        <a:buChar char="Ø"/>
                      </a:pPr>
                      <a:r>
                        <a:rPr kumimoji="1" lang="ja-JP" altLang="en-US" sz="1050" dirty="0"/>
                        <a:t>個人のニーズに即した適切な健康増進・医療サービスを提供</a:t>
                      </a:r>
                    </a:p>
                  </a:txBody>
                  <a:tcPr/>
                </a:tc>
                <a:extLst>
                  <a:ext uri="{0D108BD9-81ED-4DB2-BD59-A6C34878D82A}">
                    <a16:rowId xmlns:a16="http://schemas.microsoft.com/office/drawing/2014/main" val="2959332294"/>
                  </a:ext>
                </a:extLst>
              </a:tr>
              <a:tr h="2500987">
                <a:tc>
                  <a:txBody>
                    <a:bodyPr/>
                    <a:lstStyle/>
                    <a:p>
                      <a:r>
                        <a:rPr kumimoji="1" lang="ja-JP" altLang="en-US" sz="1400" dirty="0"/>
                        <a:t>イメージ図</a:t>
                      </a:r>
                    </a:p>
                  </a:txBody>
                  <a:tcPr/>
                </a:tc>
                <a:tc>
                  <a:txBody>
                    <a:bodyPr/>
                    <a:lstStyle/>
                    <a:p>
                      <a:pPr algn="ctr"/>
                      <a:r>
                        <a:rPr kumimoji="1" lang="ja-JP" altLang="en-US" sz="1200" dirty="0"/>
                        <a:t>行政総合サービスアプリ（スーパーアプリ</a:t>
                      </a:r>
                      <a:r>
                        <a:rPr kumimoji="1" lang="ja-JP" altLang="en-US" sz="1400" dirty="0"/>
                        <a:t>）</a:t>
                      </a:r>
                    </a:p>
                  </a:txBody>
                  <a:tcPr/>
                </a:tc>
                <a:tc>
                  <a:txBody>
                    <a:bodyPr/>
                    <a:lstStyle/>
                    <a:p>
                      <a:endParaRPr kumimoji="1" lang="ja-JP" altLang="en-US" sz="1400" dirty="0"/>
                    </a:p>
                  </a:txBody>
                  <a:tcPr/>
                </a:tc>
                <a:extLst>
                  <a:ext uri="{0D108BD9-81ED-4DB2-BD59-A6C34878D82A}">
                    <a16:rowId xmlns:a16="http://schemas.microsoft.com/office/drawing/2014/main" val="1681353893"/>
                  </a:ext>
                </a:extLst>
              </a:tr>
            </a:tbl>
          </a:graphicData>
        </a:graphic>
      </p:graphicFrame>
      <p:pic>
        <p:nvPicPr>
          <p:cNvPr id="6" name="図 5">
            <a:extLst>
              <a:ext uri="{FF2B5EF4-FFF2-40B4-BE49-F238E27FC236}">
                <a16:creationId xmlns:a16="http://schemas.microsoft.com/office/drawing/2014/main" id="{3254EC4D-36C1-4E25-B45C-1665F5614F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96525" y="4467547"/>
            <a:ext cx="1104515" cy="1973107"/>
          </a:xfrm>
          <a:prstGeom prst="rect">
            <a:avLst/>
          </a:prstGeom>
          <a:ln>
            <a:solidFill>
              <a:schemeClr val="tx1"/>
            </a:solidFill>
          </a:ln>
        </p:spPr>
      </p:pic>
      <p:pic>
        <p:nvPicPr>
          <p:cNvPr id="8" name="図 7">
            <a:extLst>
              <a:ext uri="{FF2B5EF4-FFF2-40B4-BE49-F238E27FC236}">
                <a16:creationId xmlns:a16="http://schemas.microsoft.com/office/drawing/2014/main" id="{9C46B559-1968-4E7C-8D22-0A2F5214D9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50718" y="4425984"/>
            <a:ext cx="980680" cy="1989059"/>
          </a:xfrm>
          <a:prstGeom prst="rect">
            <a:avLst/>
          </a:prstGeom>
        </p:spPr>
      </p:pic>
      <p:grpSp>
        <p:nvGrpSpPr>
          <p:cNvPr id="5" name="グループ化 4">
            <a:extLst>
              <a:ext uri="{FF2B5EF4-FFF2-40B4-BE49-F238E27FC236}">
                <a16:creationId xmlns:a16="http://schemas.microsoft.com/office/drawing/2014/main" id="{DA9AC6B7-BCAF-4460-A959-CEA0F97C4193}"/>
              </a:ext>
            </a:extLst>
          </p:cNvPr>
          <p:cNvGrpSpPr/>
          <p:nvPr/>
        </p:nvGrpSpPr>
        <p:grpSpPr>
          <a:xfrm>
            <a:off x="7107382" y="4164677"/>
            <a:ext cx="2921083" cy="2294629"/>
            <a:chOff x="4346496" y="4343951"/>
            <a:chExt cx="2646162" cy="2343318"/>
          </a:xfrm>
        </p:grpSpPr>
        <p:pic>
          <p:nvPicPr>
            <p:cNvPr id="9" name="図 8">
              <a:extLst>
                <a:ext uri="{FF2B5EF4-FFF2-40B4-BE49-F238E27FC236}">
                  <a16:creationId xmlns:a16="http://schemas.microsoft.com/office/drawing/2014/main" id="{7B2B0711-B649-4866-86AB-6FFED817D4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6496" y="4343951"/>
              <a:ext cx="2646162" cy="2343318"/>
            </a:xfrm>
            <a:prstGeom prst="rect">
              <a:avLst/>
            </a:prstGeom>
            <a:ln>
              <a:solidFill>
                <a:schemeClr val="tx1"/>
              </a:solidFill>
            </a:ln>
          </p:spPr>
        </p:pic>
        <p:sp>
          <p:nvSpPr>
            <p:cNvPr id="3" name="正方形/長方形 2">
              <a:extLst>
                <a:ext uri="{FF2B5EF4-FFF2-40B4-BE49-F238E27FC236}">
                  <a16:creationId xmlns:a16="http://schemas.microsoft.com/office/drawing/2014/main" id="{FD2B903E-16F1-4440-A7AD-27F708247AB1}"/>
                </a:ext>
              </a:extLst>
            </p:cNvPr>
            <p:cNvSpPr/>
            <p:nvPr/>
          </p:nvSpPr>
          <p:spPr>
            <a:xfrm>
              <a:off x="5427822" y="4945380"/>
              <a:ext cx="6019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スライド番号プレースホルダー 16">
            <a:extLst>
              <a:ext uri="{FF2B5EF4-FFF2-40B4-BE49-F238E27FC236}">
                <a16:creationId xmlns:a16="http://schemas.microsoft.com/office/drawing/2014/main" id="{A2FF7BE8-8FF7-4B63-9CF7-0D2D24002161}"/>
              </a:ext>
            </a:extLst>
          </p:cNvPr>
          <p:cNvSpPr>
            <a:spLocks noGrp="1"/>
          </p:cNvSpPr>
          <p:nvPr>
            <p:ph type="sldNum" sz="quarter" idx="12"/>
          </p:nvPr>
        </p:nvSpPr>
        <p:spPr>
          <a:xfrm>
            <a:off x="9372629" y="6492875"/>
            <a:ext cx="2743200" cy="365125"/>
          </a:xfrm>
        </p:spPr>
        <p:txBody>
          <a:bodyPr/>
          <a:lstStyle/>
          <a:p>
            <a:fld id="{2C890371-7548-485E-BA1E-ABC2C7CEDDBE}" type="slidenum">
              <a:rPr kumimoji="1" lang="ja-JP" altLang="en-US" sz="1600" smtClean="0">
                <a:solidFill>
                  <a:schemeClr val="tx1"/>
                </a:solidFill>
              </a:rPr>
              <a:t>9</a:t>
            </a:fld>
            <a:endParaRPr kumimoji="1" lang="ja-JP" altLang="en-US" sz="1600" dirty="0">
              <a:solidFill>
                <a:schemeClr val="tx1"/>
              </a:solidFill>
            </a:endParaRPr>
          </a:p>
        </p:txBody>
      </p:sp>
      <p:sp>
        <p:nvSpPr>
          <p:cNvPr id="17" name="テキスト ボックス 16">
            <a:extLst>
              <a:ext uri="{FF2B5EF4-FFF2-40B4-BE49-F238E27FC236}">
                <a16:creationId xmlns:a16="http://schemas.microsoft.com/office/drawing/2014/main" id="{FE06673D-B853-4931-807A-5C155E744074}"/>
              </a:ext>
            </a:extLst>
          </p:cNvPr>
          <p:cNvSpPr txBox="1"/>
          <p:nvPr/>
        </p:nvSpPr>
        <p:spPr>
          <a:xfrm>
            <a:off x="77273" y="66419"/>
            <a:ext cx="7620997" cy="400110"/>
          </a:xfrm>
          <a:prstGeom prst="rect">
            <a:avLst/>
          </a:prstGeom>
          <a:noFill/>
        </p:spPr>
        <p:txBody>
          <a:bodyPr wrap="none" rtlCol="0">
            <a:spAutoFit/>
          </a:bodyPr>
          <a:lstStyle/>
          <a:p>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．大阪府と府内におけるデータ連携基盤の整備状況（市町村含む）</a:t>
            </a:r>
          </a:p>
        </p:txBody>
      </p:sp>
      <p:cxnSp>
        <p:nvCxnSpPr>
          <p:cNvPr id="18" name="直線コネクタ 17">
            <a:extLst>
              <a:ext uri="{FF2B5EF4-FFF2-40B4-BE49-F238E27FC236}">
                <a16:creationId xmlns:a16="http://schemas.microsoft.com/office/drawing/2014/main" id="{816B2024-009B-4296-B50A-C856BA112A5D}"/>
              </a:ext>
            </a:extLst>
          </p:cNvPr>
          <p:cNvCxnSpPr>
            <a:cxnSpLocks/>
          </p:cNvCxnSpPr>
          <p:nvPr/>
        </p:nvCxnSpPr>
        <p:spPr>
          <a:xfrm>
            <a:off x="0" y="502475"/>
            <a:ext cx="122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0591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5579</Words>
  <Application>Microsoft Office PowerPoint</Application>
  <PresentationFormat>ワイド画面</PresentationFormat>
  <Paragraphs>708</Paragraphs>
  <Slides>16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BIZ UDPゴシック</vt:lpstr>
      <vt:lpstr>Meiryo UI</vt:lpstr>
      <vt:lpstr>游ゴシック</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５．共同利用に向けた大阪の挑戦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2025-03-31T05:58:07Z</dcterms:created>
  <dcterms:modified xsi:type="dcterms:W3CDTF">2025-04-01T08:52:10Z</dcterms:modified>
</cp:coreProperties>
</file>