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33" removePersonalInfoOnSave="1" saveSubsetFonts="1">
  <p:sldMasterIdLst>
    <p:sldMasterId id="2147483648" r:id="rId1"/>
  </p:sldMasterIdLst>
  <p:notesMasterIdLst>
    <p:notesMasterId r:id="rId30"/>
  </p:notesMasterIdLst>
  <p:handoutMasterIdLst>
    <p:handoutMasterId r:id="rId31"/>
  </p:handoutMasterIdLst>
  <p:sldIdLst>
    <p:sldId id="2570" r:id="rId2"/>
    <p:sldId id="2571" r:id="rId3"/>
    <p:sldId id="2572" r:id="rId4"/>
    <p:sldId id="2573" r:id="rId5"/>
    <p:sldId id="2574" r:id="rId6"/>
    <p:sldId id="2575" r:id="rId7"/>
    <p:sldId id="2576" r:id="rId8"/>
    <p:sldId id="2577" r:id="rId9"/>
    <p:sldId id="2578" r:id="rId10"/>
    <p:sldId id="2579" r:id="rId11"/>
    <p:sldId id="2580" r:id="rId12"/>
    <p:sldId id="2581" r:id="rId13"/>
    <p:sldId id="2582" r:id="rId14"/>
    <p:sldId id="2583" r:id="rId15"/>
    <p:sldId id="2584" r:id="rId16"/>
    <p:sldId id="2585" r:id="rId17"/>
    <p:sldId id="2586" r:id="rId18"/>
    <p:sldId id="2587" r:id="rId19"/>
    <p:sldId id="2588" r:id="rId20"/>
    <p:sldId id="2589" r:id="rId21"/>
    <p:sldId id="2590" r:id="rId22"/>
    <p:sldId id="2591" r:id="rId23"/>
    <p:sldId id="2592" r:id="rId24"/>
    <p:sldId id="2593" r:id="rId25"/>
    <p:sldId id="2594" r:id="rId26"/>
    <p:sldId id="2595" r:id="rId27"/>
    <p:sldId id="2596" r:id="rId28"/>
    <p:sldId id="2597" r:id="rId2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242</a:t>
            </a:fld>
            <a:endParaRPr kumimoji="1" lang="ja-JP" altLang="en-US"/>
          </a:p>
        </p:txBody>
      </p:sp>
    </p:spTree>
    <p:extLst>
      <p:ext uri="{BB962C8B-B14F-4D97-AF65-F5344CB8AC3E}">
        <p14:creationId xmlns:p14="http://schemas.microsoft.com/office/powerpoint/2010/main" val="2477691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259</a:t>
            </a:fld>
            <a:endParaRPr kumimoji="1" lang="ja-JP" altLang="en-US"/>
          </a:p>
        </p:txBody>
      </p:sp>
    </p:spTree>
    <p:extLst>
      <p:ext uri="{BB962C8B-B14F-4D97-AF65-F5344CB8AC3E}">
        <p14:creationId xmlns:p14="http://schemas.microsoft.com/office/powerpoint/2010/main" val="111588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7"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243</a:t>
            </a:fld>
            <a:endParaRPr lang="en-US" altLang="ja-JP" dirty="0"/>
          </a:p>
        </p:txBody>
      </p:sp>
    </p:spTree>
    <p:extLst>
      <p:ext uri="{BB962C8B-B14F-4D97-AF65-F5344CB8AC3E}">
        <p14:creationId xmlns:p14="http://schemas.microsoft.com/office/powerpoint/2010/main" val="159802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移動</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245</a:t>
            </a:fld>
            <a:endParaRPr kumimoji="1" lang="ja-JP" altLang="en-US"/>
          </a:p>
        </p:txBody>
      </p:sp>
    </p:spTree>
    <p:extLst>
      <p:ext uri="{BB962C8B-B14F-4D97-AF65-F5344CB8AC3E}">
        <p14:creationId xmlns:p14="http://schemas.microsoft.com/office/powerpoint/2010/main" val="241303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移動</a:t>
            </a:r>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246</a:t>
            </a:fld>
            <a:endParaRPr kumimoji="1" lang="ja-JP" altLang="en-US"/>
          </a:p>
        </p:txBody>
      </p:sp>
    </p:spTree>
    <p:extLst>
      <p:ext uri="{BB962C8B-B14F-4D97-AF65-F5344CB8AC3E}">
        <p14:creationId xmlns:p14="http://schemas.microsoft.com/office/powerpoint/2010/main" val="285182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83287" cy="4486275"/>
          </a:xfrm>
          <a:ln/>
        </p:spPr>
      </p:sp>
      <p:sp>
        <p:nvSpPr>
          <p:cNvPr id="16387" name="ノート プレースホルダ 2"/>
          <p:cNvSpPr>
            <a:spLocks noGrp="1"/>
          </p:cNvSpPr>
          <p:nvPr>
            <p:ph type="body" idx="1"/>
          </p:nvPr>
        </p:nvSpPr>
        <p:spPr>
          <a:xfrm>
            <a:off x="784244" y="5684419"/>
            <a:ext cx="5357135" cy="4252085"/>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247</a:t>
            </a:fld>
            <a:endParaRPr lang="en-US" altLang="ja-JP" dirty="0"/>
          </a:p>
        </p:txBody>
      </p:sp>
    </p:spTree>
    <p:extLst>
      <p:ext uri="{BB962C8B-B14F-4D97-AF65-F5344CB8AC3E}">
        <p14:creationId xmlns:p14="http://schemas.microsoft.com/office/powerpoint/2010/main" val="227465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6"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248</a:t>
            </a:fld>
            <a:endParaRPr lang="en-US" altLang="ja-JP" dirty="0"/>
          </a:p>
        </p:txBody>
      </p:sp>
    </p:spTree>
    <p:extLst>
      <p:ext uri="{BB962C8B-B14F-4D97-AF65-F5344CB8AC3E}">
        <p14:creationId xmlns:p14="http://schemas.microsoft.com/office/powerpoint/2010/main" val="352095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7"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249</a:t>
            </a:fld>
            <a:endParaRPr lang="en-US" altLang="ja-JP" dirty="0"/>
          </a:p>
        </p:txBody>
      </p:sp>
    </p:spTree>
    <p:extLst>
      <p:ext uri="{BB962C8B-B14F-4D97-AF65-F5344CB8AC3E}">
        <p14:creationId xmlns:p14="http://schemas.microsoft.com/office/powerpoint/2010/main" val="1186698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7" y="5677156"/>
            <a:ext cx="5349639" cy="4246652"/>
          </a:xfrm>
          <a:noFill/>
          <a:ln>
            <a:solidFill>
              <a:schemeClr val="tx1"/>
            </a:solidFill>
          </a:ln>
        </p:spPr>
        <p:txBody>
          <a:bodyPr/>
          <a:lstStyle/>
          <a:p>
            <a:endParaRPr lang="ja-JP" altLang="en-US" dirty="0">
              <a:ea typeface="ＭＳ Ｐ明朝" charset="-128"/>
            </a:endParaRPr>
          </a:p>
        </p:txBody>
      </p:sp>
      <p:sp>
        <p:nvSpPr>
          <p:cNvPr id="16388" name="スライド番号プレースホルダ 3"/>
          <p:cNvSpPr>
            <a:spLocks noGrp="1"/>
          </p:cNvSpPr>
          <p:nvPr>
            <p:ph type="sldNum" sz="quarter" idx="5"/>
          </p:nvPr>
        </p:nvSpPr>
        <p:spPr>
          <a:noFill/>
        </p:spPr>
        <p:txBody>
          <a:bodyPr/>
          <a:lstStyle/>
          <a:p>
            <a:fld id="{F4B57A7A-B1EC-4053-A1F3-DAB13443A32D}" type="slidenum">
              <a:rPr lang="en-US" altLang="ja-JP" smtClean="0"/>
              <a:pPr/>
              <a:t>250</a:t>
            </a:fld>
            <a:endParaRPr lang="en-US" altLang="ja-JP" dirty="0"/>
          </a:p>
        </p:txBody>
      </p:sp>
    </p:spTree>
    <p:extLst>
      <p:ext uri="{BB962C8B-B14F-4D97-AF65-F5344CB8AC3E}">
        <p14:creationId xmlns:p14="http://schemas.microsoft.com/office/powerpoint/2010/main" val="9648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258</a:t>
            </a:fld>
            <a:endParaRPr kumimoji="1" lang="ja-JP" altLang="en-US"/>
          </a:p>
        </p:txBody>
      </p:sp>
    </p:spTree>
    <p:extLst>
      <p:ext uri="{BB962C8B-B14F-4D97-AF65-F5344CB8AC3E}">
        <p14:creationId xmlns:p14="http://schemas.microsoft.com/office/powerpoint/2010/main" val="169091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5697" y="2847698"/>
            <a:ext cx="3901845" cy="546970"/>
          </a:xfrm>
          <a:prstGeom prst="rect">
            <a:avLst/>
          </a:prstGeom>
          <a:noFill/>
        </p:spPr>
        <p:txBody>
          <a:bodyPr wrap="square" lIns="27000" tIns="27000" rIns="27000" bIns="27000" rtlCol="0" anchor="ctr" anchorCtr="0">
            <a:spAutoFit/>
          </a:bodyPr>
          <a:lstStyle/>
          <a:p>
            <a:pPr algn="ctr"/>
            <a:r>
              <a:rPr lang="en-US" altLang="ja-JP" sz="3200" dirty="0">
                <a:latin typeface="Meiryo UI" panose="020B0604030504040204" pitchFamily="50" charset="-128"/>
                <a:ea typeface="Meiryo UI" panose="020B0604030504040204" pitchFamily="50" charset="-128"/>
              </a:rPr>
              <a:t>5</a:t>
            </a:r>
            <a:r>
              <a:rPr lang="ja-JP" altLang="en-US" sz="3200" dirty="0" err="1">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女性の活躍推進</a:t>
            </a:r>
          </a:p>
        </p:txBody>
      </p:sp>
      <p:sp>
        <p:nvSpPr>
          <p:cNvPr id="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1066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8"/>
          <p:cNvSpPr>
            <a:spLocks noChangeArrowheads="1"/>
          </p:cNvSpPr>
          <p:nvPr/>
        </p:nvSpPr>
        <p:spPr bwMode="auto">
          <a:xfrm>
            <a:off x="515609" y="6354288"/>
            <a:ext cx="8203110" cy="423863"/>
          </a:xfrm>
          <a:prstGeom prst="rect">
            <a:avLst/>
          </a:prstGeom>
          <a:noFill/>
          <a:ln w="0">
            <a:noFill/>
            <a:miter lim="800000"/>
            <a:headEnd/>
            <a:tailEnd/>
          </a:ln>
        </p:spPr>
        <p:txBody>
          <a:bodyPr wrap="none" tIns="0"/>
          <a:lstStyle/>
          <a:p>
            <a:r>
              <a:rPr lang="en-US" altLang="ja-JP" sz="1400" dirty="0">
                <a:latin typeface="+mn-ea"/>
                <a:ea typeface="+mn-ea"/>
                <a:cs typeface="Meiryo UI" pitchFamily="50" charset="-128"/>
              </a:rPr>
              <a:t>※</a:t>
            </a:r>
            <a:r>
              <a:rPr lang="ja-JP" altLang="en-US" sz="1400" dirty="0">
                <a:latin typeface="+mn-ea"/>
                <a:ea typeface="+mn-ea"/>
                <a:cs typeface="Meiryo UI" pitchFamily="50" charset="-128"/>
              </a:rPr>
              <a:t>　上記には、待機児童対策関連予算を含む「現役世代への重点投資」（こども・教育）の関連予算総額を計上。</a:t>
            </a:r>
          </a:p>
        </p:txBody>
      </p:sp>
      <p:cxnSp>
        <p:nvCxnSpPr>
          <p:cNvPr id="12" name="直線コネクタ 11"/>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17" name="角丸四角形 16"/>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大阪府・大阪市における改革取組</a:t>
            </a:r>
          </a:p>
        </p:txBody>
      </p:sp>
      <p:sp>
        <p:nvSpPr>
          <p:cNvPr id="19" name="テキスト ボックス 18"/>
          <p:cNvSpPr txBox="1"/>
          <p:nvPr/>
        </p:nvSpPr>
        <p:spPr>
          <a:xfrm>
            <a:off x="496858" y="680138"/>
            <a:ext cx="4263827" cy="369332"/>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rPr>
              <a:t>〇大阪市におけるこども・教育関連予算</a:t>
            </a:r>
            <a:endParaRPr kumimoji="1" lang="ja-JP" altLang="en-US" u="sng" dirty="0"/>
          </a:p>
        </p:txBody>
      </p:sp>
      <p:sp>
        <p:nvSpPr>
          <p:cNvPr id="15" name="Rectangle 28"/>
          <p:cNvSpPr>
            <a:spLocks noChangeArrowheads="1"/>
          </p:cNvSpPr>
          <p:nvPr/>
        </p:nvSpPr>
        <p:spPr bwMode="auto">
          <a:xfrm>
            <a:off x="504765" y="6100266"/>
            <a:ext cx="8203110" cy="423863"/>
          </a:xfrm>
          <a:prstGeom prst="rect">
            <a:avLst/>
          </a:prstGeom>
          <a:noFill/>
          <a:ln w="0">
            <a:noFill/>
            <a:miter lim="800000"/>
            <a:headEnd/>
            <a:tailEnd/>
          </a:ln>
        </p:spPr>
        <p:txBody>
          <a:bodyPr wrap="none" tIns="0"/>
          <a:lstStyle/>
          <a:p>
            <a:pPr>
              <a:lnSpc>
                <a:spcPct val="135000"/>
              </a:lnSpc>
            </a:pPr>
            <a:r>
              <a:rPr lang="en-US" altLang="ja-JP" sz="1400" dirty="0">
                <a:latin typeface="+mn-ea"/>
                <a:ea typeface="+mn-ea"/>
                <a:cs typeface="Meiryo UI" pitchFamily="50" charset="-128"/>
              </a:rPr>
              <a:t>※</a:t>
            </a:r>
            <a:r>
              <a:rPr lang="ja-JP" altLang="en-US" sz="1400" dirty="0">
                <a:latin typeface="+mn-ea"/>
                <a:ea typeface="+mn-ea"/>
                <a:cs typeface="Meiryo UI" pitchFamily="50" charset="-128"/>
              </a:rPr>
              <a:t>　「</a:t>
            </a:r>
            <a:r>
              <a:rPr lang="ja-JP" altLang="en-US" sz="1400" dirty="0">
                <a:solidFill>
                  <a:prstClr val="black"/>
                </a:solidFill>
              </a:rPr>
              <a:t>全体（一般会計・当初予算）に占める割合」は、「</a:t>
            </a:r>
            <a:r>
              <a:rPr lang="en-US" altLang="ja-JP" sz="1400" dirty="0">
                <a:solidFill>
                  <a:prstClr val="black"/>
                </a:solidFill>
              </a:rPr>
              <a:t>‰</a:t>
            </a:r>
            <a:r>
              <a:rPr lang="ja-JP" altLang="en-US" sz="1400" dirty="0">
                <a:solidFill>
                  <a:prstClr val="black"/>
                </a:solidFill>
              </a:rPr>
              <a:t>（パーミル）」（</a:t>
            </a:r>
            <a:r>
              <a:rPr lang="en-US" altLang="ja-JP" sz="1400" dirty="0">
                <a:solidFill>
                  <a:prstClr val="black"/>
                </a:solidFill>
              </a:rPr>
              <a:t>※</a:t>
            </a:r>
            <a:r>
              <a:rPr lang="ja-JP" altLang="en-US" sz="1400" dirty="0">
                <a:solidFill>
                  <a:prstClr val="black"/>
                </a:solidFill>
              </a:rPr>
              <a:t>千分率）で表記している。</a:t>
            </a:r>
            <a:r>
              <a:rPr lang="ja-JP" altLang="en-US" sz="1400" dirty="0">
                <a:latin typeface="+mn-ea"/>
                <a:ea typeface="+mn-ea"/>
                <a:cs typeface="Meiryo UI" pitchFamily="50" charset="-128"/>
              </a:rPr>
              <a:t>　</a:t>
            </a:r>
          </a:p>
        </p:txBody>
      </p:sp>
      <p:sp>
        <p:nvSpPr>
          <p:cNvPr id="37" name="Rectangle 28"/>
          <p:cNvSpPr>
            <a:spLocks noChangeArrowheads="1"/>
          </p:cNvSpPr>
          <p:nvPr/>
        </p:nvSpPr>
        <p:spPr bwMode="auto">
          <a:xfrm>
            <a:off x="4330048" y="771695"/>
            <a:ext cx="3597499" cy="253475"/>
          </a:xfrm>
          <a:prstGeom prst="rect">
            <a:avLst/>
          </a:prstGeom>
          <a:noFill/>
          <a:ln w="0">
            <a:noFill/>
            <a:miter lim="800000"/>
            <a:headEnd/>
            <a:tailEnd/>
          </a:ln>
        </p:spPr>
        <p:txBody>
          <a:bodyPr wrap="none" tIns="0"/>
          <a:lstStyle/>
          <a:p>
            <a:r>
              <a:rPr lang="en-US" altLang="ja-JP" sz="1400" dirty="0">
                <a:latin typeface="+mn-ea"/>
                <a:ea typeface="+mn-ea"/>
                <a:cs typeface="Meiryo UI" pitchFamily="50" charset="-128"/>
              </a:rPr>
              <a:t>※</a:t>
            </a:r>
            <a:r>
              <a:rPr lang="ja-JP" altLang="en-US" sz="1400" dirty="0">
                <a:latin typeface="+mn-ea"/>
                <a:ea typeface="+mn-ea"/>
                <a:cs typeface="Meiryo UI" pitchFamily="50" charset="-128"/>
              </a:rPr>
              <a:t>　「３．現役世代への重点投資」</a:t>
            </a:r>
            <a:r>
              <a:rPr lang="ja-JP" altLang="en-US" sz="1400" dirty="0">
                <a:latin typeface="+mn-ea"/>
                <a:cs typeface="Meiryo UI" pitchFamily="50" charset="-128"/>
              </a:rPr>
              <a:t>から再掲</a:t>
            </a:r>
          </a:p>
        </p:txBody>
      </p:sp>
      <p:sp>
        <p:nvSpPr>
          <p:cNvPr id="3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81907" y="908720"/>
            <a:ext cx="8980186" cy="5212532"/>
          </a:xfrm>
          <a:prstGeom prst="rect">
            <a:avLst/>
          </a:prstGeom>
        </p:spPr>
      </p:pic>
    </p:spTree>
    <p:extLst>
      <p:ext uri="{BB962C8B-B14F-4D97-AF65-F5344CB8AC3E}">
        <p14:creationId xmlns:p14="http://schemas.microsoft.com/office/powerpoint/2010/main" val="106802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大阪府・大阪市における改革取組</a:t>
            </a: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６．主な改革取組 </a:t>
            </a:r>
            <a:endParaRPr kumimoji="1" lang="ja-JP" altLang="en-US" sz="200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nvGraphicFramePr>
        <p:xfrm>
          <a:off x="270457" y="1405802"/>
          <a:ext cx="8603088" cy="3818630"/>
        </p:xfrm>
        <a:graphic>
          <a:graphicData uri="http://schemas.openxmlformats.org/drawingml/2006/table">
            <a:tbl>
              <a:tblPr/>
              <a:tblGrid>
                <a:gridCol w="2240923">
                  <a:extLst>
                    <a:ext uri="{9D8B030D-6E8A-4147-A177-3AD203B41FA5}">
                      <a16:colId xmlns:a16="http://schemas.microsoft.com/office/drawing/2014/main" val="20000"/>
                    </a:ext>
                  </a:extLst>
                </a:gridCol>
                <a:gridCol w="1184857">
                  <a:extLst>
                    <a:ext uri="{9D8B030D-6E8A-4147-A177-3AD203B41FA5}">
                      <a16:colId xmlns:a16="http://schemas.microsoft.com/office/drawing/2014/main" val="20001"/>
                    </a:ext>
                  </a:extLst>
                </a:gridCol>
                <a:gridCol w="3451538">
                  <a:extLst>
                    <a:ext uri="{9D8B030D-6E8A-4147-A177-3AD203B41FA5}">
                      <a16:colId xmlns:a16="http://schemas.microsoft.com/office/drawing/2014/main" val="20002"/>
                    </a:ext>
                  </a:extLst>
                </a:gridCol>
                <a:gridCol w="1725770">
                  <a:extLst>
                    <a:ext uri="{9D8B030D-6E8A-4147-A177-3AD203B41FA5}">
                      <a16:colId xmlns:a16="http://schemas.microsoft.com/office/drawing/2014/main" val="20003"/>
                    </a:ext>
                  </a:extLst>
                </a:gridCol>
              </a:tblGrid>
              <a:tr h="456368">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項目</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府／市</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主な改革取組</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1200" b="1" i="0" u="none" strike="noStrike" dirty="0">
                          <a:solidFill>
                            <a:schemeClr val="tx1"/>
                          </a:solidFill>
                          <a:effectLst/>
                          <a:latin typeface="Meiryo UI" panose="020B0604030504040204" pitchFamily="50" charset="-128"/>
                          <a:ea typeface="Meiryo UI" panose="020B0604030504040204" pitchFamily="50" charset="-128"/>
                        </a:rPr>
                        <a:t>2022</a:t>
                      </a: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年度予算</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0"/>
                  </a:ext>
                </a:extLst>
              </a:tr>
              <a:tr h="466982">
                <a:tc row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（１）</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女性の就業支援</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大阪府</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OSAKA</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しごとフィールド</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baseline="0" dirty="0">
                          <a:solidFill>
                            <a:schemeClr val="tx1"/>
                          </a:solidFill>
                          <a:effectLst/>
                          <a:latin typeface="Meiryo UI" panose="020B0604030504040204" pitchFamily="50" charset="-128"/>
                          <a:ea typeface="Meiryo UI" panose="020B0604030504040204" pitchFamily="50" charset="-128"/>
                        </a:rPr>
                        <a:t>414,743</a:t>
                      </a:r>
                      <a:r>
                        <a:rPr lang="ja-JP" altLang="en-US" sz="1200" b="0" i="0" u="none" strike="noStrike" baseline="0" dirty="0">
                          <a:solidFill>
                            <a:schemeClr val="tx1"/>
                          </a:solidFill>
                          <a:effectLst/>
                          <a:latin typeface="Meiryo UI" panose="020B0604030504040204" pitchFamily="50" charset="-128"/>
                          <a:ea typeface="Meiryo UI" panose="020B0604030504040204" pitchFamily="50" charset="-128"/>
                        </a:rPr>
                        <a:t>千円</a:t>
                      </a:r>
                      <a:r>
                        <a:rPr lang="en-US" altLang="ja-JP" sz="1200" b="0" i="0" u="none" strike="noStrike" baseline="0" dirty="0">
                          <a:solidFill>
                            <a:schemeClr val="tx1"/>
                          </a:solidFill>
                          <a:effectLst/>
                          <a:latin typeface="Meiryo UI" panose="020B0604030504040204" pitchFamily="50" charset="-128"/>
                          <a:ea typeface="Meiryo UI" panose="020B0604030504040204" pitchFamily="50" charset="-128"/>
                        </a:rPr>
                        <a:t>※</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4340">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大阪市</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200" b="0" i="0" u="none" strike="noStrike" baseline="0" dirty="0">
                          <a:solidFill>
                            <a:schemeClr val="tx1"/>
                          </a:solidFill>
                          <a:effectLst/>
                          <a:latin typeface="Meiryo UI" panose="020B0604030504040204" pitchFamily="50" charset="-128"/>
                          <a:ea typeface="Meiryo UI" panose="020B0604030504040204" pitchFamily="50" charset="-128"/>
                        </a:rPr>
                        <a:t>しごと情報ひろば総合就労サポート事業</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baseline="0" dirty="0">
                          <a:solidFill>
                            <a:schemeClr val="tx1"/>
                          </a:solidFill>
                          <a:effectLst/>
                          <a:latin typeface="Meiryo UI" panose="020B0604030504040204" pitchFamily="50" charset="-128"/>
                          <a:ea typeface="Meiryo UI" panose="020B0604030504040204" pitchFamily="50" charset="-128"/>
                        </a:rPr>
                        <a:t>98,996</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千円</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3725">
                <a:tc row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（２）</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女性の登用、働きやすい職場づく</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200" b="0" i="0" u="none" strike="noStrike" dirty="0" err="1">
                          <a:solidFill>
                            <a:srgbClr val="000000"/>
                          </a:solidFill>
                          <a:effectLst/>
                          <a:latin typeface="Meiryo UI" panose="020B0604030504040204" pitchFamily="50" charset="-128"/>
                          <a:ea typeface="Meiryo UI" panose="020B0604030504040204" pitchFamily="50" charset="-128"/>
                        </a:rPr>
                        <a:t>りに</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取り組む中小企業等への支援　</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表彰・認証</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大阪府</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「男女いきいき」制度</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311</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千円</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3725">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大阪市</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「女性活躍リーディングカンパニー」認証制度</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20,531</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千円</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6085">
                <a:tc row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（３）</a:t>
                      </a:r>
                      <a:br>
                        <a:rPr lang="ja-JP" altLang="en-US" sz="12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女性の</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活躍推進</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に向けた意識</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改革の推進</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大阪府</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200" b="0" i="0" u="none" strike="noStrike" baseline="0" dirty="0">
                          <a:solidFill>
                            <a:schemeClr val="tx1"/>
                          </a:solidFill>
                          <a:effectLst/>
                          <a:latin typeface="Meiryo UI" panose="020B0604030504040204" pitchFamily="50" charset="-128"/>
                          <a:ea typeface="Meiryo UI" panose="020B0604030504040204" pitchFamily="50" charset="-128"/>
                        </a:rPr>
                        <a:t>OSAKA</a:t>
                      </a:r>
                      <a:r>
                        <a:rPr lang="ja-JP" altLang="en-US" sz="1200" b="0" i="0" u="none" strike="noStrike" baseline="0" dirty="0">
                          <a:solidFill>
                            <a:schemeClr val="tx1"/>
                          </a:solidFill>
                          <a:effectLst/>
                          <a:latin typeface="Meiryo UI" panose="020B0604030504040204" pitchFamily="50" charset="-128"/>
                          <a:ea typeface="Meiryo UI" panose="020B0604030504040204" pitchFamily="50" charset="-128"/>
                        </a:rPr>
                        <a:t>女性活躍推進事業</a:t>
                      </a:r>
                      <a:endParaRPr lang="en-US" altLang="ja-JP" sz="1200" b="0" i="0" u="none" strike="noStrike" baseline="0" dirty="0">
                        <a:solidFill>
                          <a:schemeClr val="tx1"/>
                        </a:solidFill>
                        <a:effectLst/>
                        <a:latin typeface="Meiryo UI" panose="020B0604030504040204" pitchFamily="50" charset="-128"/>
                        <a:ea typeface="Meiryo UI" panose="020B0604030504040204" pitchFamily="50" charset="-128"/>
                      </a:endParaRP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1" lang="en-US" altLang="ja-JP" sz="1200" b="0" i="0" u="none" strike="noStrike" kern="1200" baseline="0" dirty="0">
                          <a:solidFill>
                            <a:schemeClr val="tx1"/>
                          </a:solidFill>
                          <a:effectLst/>
                          <a:latin typeface="Meiryo UI" panose="020B0604030504040204" pitchFamily="50" charset="-128"/>
                          <a:ea typeface="Meiryo UI" panose="020B0604030504040204" pitchFamily="50" charset="-128"/>
                          <a:cs typeface="+mn-cs"/>
                        </a:rPr>
                        <a:t>3,645</a:t>
                      </a:r>
                      <a:r>
                        <a:rPr kumimoji="1" lang="ja-JP" altLang="en-US" sz="1200" b="0" i="0" u="none" strike="noStrike" kern="1200" baseline="0" dirty="0">
                          <a:solidFill>
                            <a:schemeClr val="tx1"/>
                          </a:solidFill>
                          <a:effectLst/>
                          <a:latin typeface="Meiryo UI" panose="020B0604030504040204" pitchFamily="50" charset="-128"/>
                          <a:ea typeface="Meiryo UI" panose="020B0604030504040204" pitchFamily="50" charset="-128"/>
                          <a:cs typeface="+mn-cs"/>
                        </a:rPr>
                        <a:t>千円</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7405">
                <a:tc vMerge="1">
                  <a:txBody>
                    <a:bodyPr/>
                    <a:lstStyle/>
                    <a:p>
                      <a:endParaRPr kumimoji="1" lang="ja-JP" altLang="en-US"/>
                    </a:p>
                  </a:txBody>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大阪市</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　仕事と家庭の両立に向けた意識啓発等</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2,889</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千円</a:t>
                      </a:r>
                    </a:p>
                  </a:txBody>
                  <a:tcPr marL="8215" marR="8215" marT="82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2" name="正方形/長方形 11"/>
          <p:cNvSpPr/>
          <p:nvPr/>
        </p:nvSpPr>
        <p:spPr>
          <a:xfrm>
            <a:off x="317886" y="859841"/>
            <a:ext cx="4188797" cy="523220"/>
          </a:xfrm>
          <a:prstGeom prst="rect">
            <a:avLst/>
          </a:prstGeom>
        </p:spPr>
        <p:txBody>
          <a:bodyPr wrap="square">
            <a:spAutoFit/>
          </a:bodyPr>
          <a:lstStyle/>
          <a:p>
            <a:pPr marR="2360"/>
            <a:r>
              <a:rPr lang="ja-JP" altLang="en-US" sz="1400" dirty="0">
                <a:solidFill>
                  <a:srgbClr val="000000"/>
                </a:solidFill>
                <a:latin typeface="Meiryo UI" panose="020B0604030504040204" pitchFamily="50" charset="-128"/>
                <a:ea typeface="Meiryo UI" panose="020B0604030504040204" pitchFamily="50" charset="-128"/>
              </a:rPr>
              <a:t>○大阪府　女性活躍</a:t>
            </a:r>
            <a:r>
              <a:rPr lang="ja-JP" altLang="en-US" sz="1400" dirty="0">
                <a:latin typeface="Meiryo UI" panose="020B0604030504040204" pitchFamily="50" charset="-128"/>
                <a:ea typeface="Meiryo UI" panose="020B0604030504040204" pitchFamily="50" charset="-128"/>
              </a:rPr>
              <a:t>推進</a:t>
            </a:r>
            <a:r>
              <a:rPr lang="ja-JP" altLang="en-US" sz="1400" dirty="0">
                <a:solidFill>
                  <a:srgbClr val="000000"/>
                </a:solidFill>
                <a:latin typeface="Meiryo UI" panose="020B0604030504040204" pitchFamily="50" charset="-128"/>
                <a:ea typeface="Meiryo UI" panose="020B0604030504040204" pitchFamily="50" charset="-128"/>
              </a:rPr>
              <a:t>関連予算</a:t>
            </a:r>
            <a:endParaRPr lang="en-US" altLang="ja-JP" sz="1400" dirty="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　：　</a:t>
            </a:r>
            <a:r>
              <a:rPr lang="en-US" altLang="ja-JP" sz="1400" dirty="0">
                <a:latin typeface="Meiryo UI" panose="020B0604030504040204" pitchFamily="50" charset="-128"/>
                <a:ea typeface="Meiryo UI" panose="020B0604030504040204" pitchFamily="50" charset="-128"/>
              </a:rPr>
              <a:t>418,699</a:t>
            </a:r>
            <a:r>
              <a:rPr lang="ja-JP" altLang="en-US" sz="1400" dirty="0">
                <a:latin typeface="Meiryo UI" panose="020B0604030504040204" pitchFamily="50" charset="-128"/>
                <a:ea typeface="Meiryo UI" panose="020B0604030504040204" pitchFamily="50" charset="-128"/>
              </a:rPr>
              <a:t>千円</a:t>
            </a:r>
            <a:endParaRPr lang="en-US" altLang="ja-JP" sz="1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351126" y="833556"/>
            <a:ext cx="4492077" cy="523220"/>
          </a:xfrm>
          <a:prstGeom prst="rect">
            <a:avLst/>
          </a:prstGeom>
        </p:spPr>
        <p:txBody>
          <a:bodyPr wrap="square">
            <a:spAutoFit/>
          </a:bodyPr>
          <a:lstStyle/>
          <a:p>
            <a:pPr marR="2360"/>
            <a:r>
              <a:rPr lang="ja-JP" altLang="en-US" sz="1400" dirty="0">
                <a:solidFill>
                  <a:srgbClr val="000000"/>
                </a:solidFill>
                <a:latin typeface="Meiryo UI" panose="020B0604030504040204" pitchFamily="50" charset="-128"/>
                <a:ea typeface="Meiryo UI" panose="020B0604030504040204" pitchFamily="50" charset="-128"/>
              </a:rPr>
              <a:t>○大阪市　　女性活躍</a:t>
            </a:r>
            <a:r>
              <a:rPr lang="ja-JP" altLang="en-US" sz="1400" dirty="0">
                <a:latin typeface="Meiryo UI" panose="020B0604030504040204" pitchFamily="50" charset="-128"/>
                <a:ea typeface="Meiryo UI" panose="020B0604030504040204" pitchFamily="50" charset="-128"/>
              </a:rPr>
              <a:t>推進関</a:t>
            </a:r>
            <a:r>
              <a:rPr lang="ja-JP" altLang="en-US" sz="1400" dirty="0">
                <a:solidFill>
                  <a:srgbClr val="000000"/>
                </a:solidFill>
                <a:latin typeface="Meiryo UI" panose="020B0604030504040204" pitchFamily="50" charset="-128"/>
                <a:ea typeface="Meiryo UI" panose="020B0604030504040204" pitchFamily="50" charset="-128"/>
              </a:rPr>
              <a:t>連予算</a:t>
            </a:r>
            <a:endParaRPr lang="en-US" altLang="ja-JP" sz="1400" dirty="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　：　</a:t>
            </a:r>
            <a:r>
              <a:rPr lang="en-US" altLang="ja-JP" sz="1400" dirty="0">
                <a:latin typeface="Meiryo UI" panose="020B0604030504040204" pitchFamily="50" charset="-128"/>
                <a:ea typeface="Meiryo UI" panose="020B0604030504040204" pitchFamily="50" charset="-128"/>
              </a:rPr>
              <a:t>126,547</a:t>
            </a:r>
            <a:r>
              <a:rPr lang="ja-JP" altLang="en-US" sz="1400" dirty="0">
                <a:latin typeface="Meiryo UI" panose="020B0604030504040204" pitchFamily="50" charset="-128"/>
                <a:ea typeface="Meiryo UI" panose="020B0604030504040204" pitchFamily="50" charset="-128"/>
              </a:rPr>
              <a:t>千円</a:t>
            </a:r>
            <a:endParaRPr lang="en-US" altLang="ja-JP" sz="1400" strike="sngStrike"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70457" y="6492875"/>
            <a:ext cx="8572746" cy="307777"/>
          </a:xfrm>
          <a:prstGeom prst="rect">
            <a:avLst/>
          </a:prstGeom>
          <a:noFill/>
          <a:ln>
            <a:noFill/>
          </a:ln>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rPr>
              <a:t>主な改革取組の詳細は次ページ以降に記載。</a:t>
            </a:r>
          </a:p>
        </p:txBody>
      </p:sp>
      <p:sp>
        <p:nvSpPr>
          <p:cNvPr id="20" name="フローチャート: 組合せ 15"/>
          <p:cNvSpPr/>
          <p:nvPr/>
        </p:nvSpPr>
        <p:spPr>
          <a:xfrm>
            <a:off x="2043954" y="5772639"/>
            <a:ext cx="5056094" cy="528814"/>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2" name="テキスト ボックス 1"/>
          <p:cNvSpPr txBox="1"/>
          <p:nvPr/>
        </p:nvSpPr>
        <p:spPr>
          <a:xfrm>
            <a:off x="7086600" y="5289070"/>
            <a:ext cx="1875835" cy="400110"/>
          </a:xfrm>
          <a:prstGeom prst="rect">
            <a:avLst/>
          </a:prstGeom>
          <a:noFill/>
        </p:spPr>
        <p:txBody>
          <a:bodyPr wrap="none"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女性に限らず求職者すべてを</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対象とした事業の全体予算</a:t>
            </a:r>
          </a:p>
        </p:txBody>
      </p: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351745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4712" y="1067788"/>
            <a:ext cx="8207788" cy="1169551"/>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＜改革前の施策・状況＞</a:t>
            </a:r>
            <a:endParaRPr lang="en-US" altLang="ja-JP" sz="1400" b="1" dirty="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rPr>
              <a:t>2008</a:t>
            </a:r>
            <a:r>
              <a:rPr lang="ja-JP" altLang="en-US" sz="1400" dirty="0">
                <a:solidFill>
                  <a:srgbClr val="000000"/>
                </a:solidFill>
                <a:latin typeface="Meiryo UI" panose="020B0604030504040204" pitchFamily="50" charset="-128"/>
                <a:ea typeface="Meiryo UI" panose="020B0604030504040204" pitchFamily="50" charset="-128"/>
              </a:rPr>
              <a:t>年の保育所利用児童数は、</a:t>
            </a:r>
            <a:r>
              <a:rPr lang="en-US" altLang="ja-JP" sz="1400" dirty="0">
                <a:solidFill>
                  <a:srgbClr val="000000"/>
                </a:solidFill>
                <a:latin typeface="Meiryo UI" panose="020B0604030504040204" pitchFamily="50" charset="-128"/>
                <a:ea typeface="Meiryo UI" panose="020B0604030504040204" pitchFamily="50" charset="-128"/>
              </a:rPr>
              <a:t>40,418</a:t>
            </a:r>
            <a:r>
              <a:rPr lang="ja-JP" altLang="en-US" sz="1400" dirty="0">
                <a:solidFill>
                  <a:srgbClr val="000000"/>
                </a:solidFill>
                <a:latin typeface="Meiryo UI" panose="020B0604030504040204" pitchFamily="50" charset="-128"/>
                <a:ea typeface="Meiryo UI" panose="020B0604030504040204" pitchFamily="50" charset="-128"/>
              </a:rPr>
              <a:t>人で全国第１位であった。</a:t>
            </a:r>
            <a:endParaRPr lang="en-US" altLang="ja-JP" sz="1400" dirty="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〇しかしその一方で、待機児童数については、</a:t>
            </a:r>
            <a:r>
              <a:rPr lang="en-US" altLang="ja-JP" sz="1400" dirty="0">
                <a:solidFill>
                  <a:srgbClr val="000000"/>
                </a:solidFill>
                <a:latin typeface="Meiryo UI" panose="020B0604030504040204" pitchFamily="50" charset="-128"/>
                <a:ea typeface="Meiryo UI" panose="020B0604030504040204" pitchFamily="50" charset="-128"/>
              </a:rPr>
              <a:t>2003</a:t>
            </a:r>
            <a:r>
              <a:rPr lang="ja-JP" altLang="en-US" sz="1400" dirty="0">
                <a:solidFill>
                  <a:srgbClr val="000000"/>
                </a:solidFill>
                <a:latin typeface="Meiryo UI" panose="020B0604030504040204" pitchFamily="50" charset="-128"/>
                <a:ea typeface="Meiryo UI" panose="020B0604030504040204" pitchFamily="50" charset="-128"/>
              </a:rPr>
              <a:t>年の</a:t>
            </a:r>
            <a:r>
              <a:rPr lang="en-US" altLang="ja-JP" sz="1400" dirty="0">
                <a:solidFill>
                  <a:srgbClr val="000000"/>
                </a:solidFill>
                <a:latin typeface="Meiryo UI" panose="020B0604030504040204" pitchFamily="50" charset="-128"/>
                <a:ea typeface="Meiryo UI" panose="020B0604030504040204" pitchFamily="50" charset="-128"/>
              </a:rPr>
              <a:t>1,355</a:t>
            </a:r>
            <a:r>
              <a:rPr lang="ja-JP" altLang="en-US" sz="1400" dirty="0">
                <a:solidFill>
                  <a:srgbClr val="000000"/>
                </a:solidFill>
                <a:latin typeface="Meiryo UI" panose="020B0604030504040204" pitchFamily="50" charset="-128"/>
                <a:ea typeface="Meiryo UI" panose="020B0604030504040204" pitchFamily="50" charset="-128"/>
              </a:rPr>
              <a:t>人から減少傾向にあるものの、</a:t>
            </a:r>
            <a:r>
              <a:rPr lang="en-US" altLang="ja-JP" sz="1400" dirty="0">
                <a:solidFill>
                  <a:srgbClr val="000000"/>
                </a:solidFill>
                <a:latin typeface="Meiryo UI" panose="020B0604030504040204" pitchFamily="50" charset="-128"/>
                <a:ea typeface="Meiryo UI" panose="020B0604030504040204" pitchFamily="50" charset="-128"/>
              </a:rPr>
              <a:t>2008</a:t>
            </a:r>
            <a:r>
              <a:rPr lang="ja-JP" altLang="en-US" sz="1400" dirty="0">
                <a:solidFill>
                  <a:srgbClr val="000000"/>
                </a:solidFill>
                <a:latin typeface="Meiryo UI" panose="020B0604030504040204" pitchFamily="50" charset="-128"/>
                <a:ea typeface="Meiryo UI" panose="020B0604030504040204" pitchFamily="50" charset="-128"/>
              </a:rPr>
              <a:t>年は</a:t>
            </a:r>
            <a:r>
              <a:rPr lang="en-US" altLang="ja-JP" sz="1400" dirty="0">
                <a:solidFill>
                  <a:srgbClr val="000000"/>
                </a:solidFill>
                <a:latin typeface="Meiryo UI" panose="020B0604030504040204" pitchFamily="50" charset="-128"/>
                <a:ea typeface="Meiryo UI" panose="020B0604030504040204" pitchFamily="50" charset="-128"/>
              </a:rPr>
              <a:t>696</a:t>
            </a:r>
            <a:r>
              <a:rPr lang="ja-JP" altLang="en-US" sz="1400" dirty="0">
                <a:solidFill>
                  <a:srgbClr val="000000"/>
                </a:solidFill>
                <a:latin typeface="Meiryo UI" panose="020B0604030504040204" pitchFamily="50" charset="-128"/>
                <a:ea typeface="Meiryo UI" panose="020B0604030504040204" pitchFamily="50" charset="-128"/>
              </a:rPr>
              <a:t>人</a:t>
            </a:r>
            <a:endParaRPr lang="en-US" altLang="ja-JP" sz="1400" dirty="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　で、</a:t>
            </a:r>
            <a:r>
              <a:rPr lang="ja-JP" altLang="en-US" sz="1400" dirty="0">
                <a:latin typeface="Meiryo UI" panose="020B0604030504040204" pitchFamily="50" charset="-128"/>
                <a:ea typeface="Meiryo UI" panose="020B0604030504040204" pitchFamily="50" charset="-128"/>
              </a:rPr>
              <a:t>仙台市・横浜市に次いでワースト３位であった。</a:t>
            </a:r>
            <a:endParaRPr lang="en-US" altLang="ja-JP" sz="1400" dirty="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○このような状況を受けて、大阪市では待機児童対策の強化に取り組むこととしていた。</a:t>
            </a:r>
            <a:endParaRPr lang="en-US" altLang="ja-JP" sz="14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1506828" y="2852250"/>
            <a:ext cx="6014434" cy="408623"/>
          </a:xfrm>
          <a:prstGeom prst="roundRect">
            <a:avLst/>
          </a:prstGeom>
          <a:ln w="381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600" dirty="0">
                <a:solidFill>
                  <a:srgbClr val="000000"/>
                </a:solidFill>
                <a:latin typeface="Meiryo UI" panose="020B0604030504040204" pitchFamily="50" charset="-128"/>
                <a:ea typeface="Meiryo UI" panose="020B0604030504040204" pitchFamily="50" charset="-128"/>
              </a:rPr>
              <a:t>　</a:t>
            </a:r>
            <a:r>
              <a:rPr lang="ja-JP" altLang="en-US" dirty="0">
                <a:solidFill>
                  <a:srgbClr val="000000"/>
                </a:solidFill>
                <a:latin typeface="Meiryo UI" panose="020B0604030504040204" pitchFamily="50" charset="-128"/>
                <a:ea typeface="Meiryo UI" panose="020B0604030504040204" pitchFamily="50" charset="-128"/>
              </a:rPr>
              <a:t>待機児童解消に向けて、２つの側面で重点的に施策を拡充</a:t>
            </a:r>
            <a:endParaRPr lang="en-US" altLang="ja-JP" u="sng" dirty="0">
              <a:solidFill>
                <a:srgbClr val="000000"/>
              </a:solidFill>
              <a:latin typeface="Meiryo UI" panose="020B0604030504040204" pitchFamily="50" charset="-128"/>
              <a:ea typeface="Meiryo UI" panose="020B0604030504040204" pitchFamily="50" charset="-128"/>
            </a:endParaRPr>
          </a:p>
        </p:txBody>
      </p:sp>
      <p:sp>
        <p:nvSpPr>
          <p:cNvPr id="4" name="フローチャート: 組合せ 3"/>
          <p:cNvSpPr/>
          <p:nvPr/>
        </p:nvSpPr>
        <p:spPr>
          <a:xfrm>
            <a:off x="2525075" y="2260618"/>
            <a:ext cx="4093845" cy="462330"/>
          </a:xfrm>
          <a:prstGeom prst="flowChartMerg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61508" y="4437343"/>
            <a:ext cx="3727137" cy="2254463"/>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保育所整備等</a:t>
            </a:r>
            <a:endParaRPr kumimoji="1" lang="en-US" altLang="ja-JP" b="1" dirty="0">
              <a:latin typeface="Meiryo UI" panose="020B0604030504040204" pitchFamily="50" charset="-128"/>
              <a:ea typeface="Meiryo UI" panose="020B0604030504040204" pitchFamily="50" charset="-128"/>
            </a:endParaRPr>
          </a:p>
          <a:p>
            <a:pPr algn="ctr"/>
            <a:endParaRPr lang="en-US" altLang="ja-JP" sz="1050" b="1"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・保育所の居室面積基準の緩和を導入</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・保育所の設置が可能となる法人の拡大</a:t>
            </a:r>
          </a:p>
          <a:p>
            <a:pPr>
              <a:lnSpc>
                <a:spcPct val="150000"/>
              </a:lnSpc>
            </a:pPr>
            <a:r>
              <a:rPr lang="ja-JP" altLang="en-US" sz="1400" dirty="0">
                <a:latin typeface="Meiryo UI" panose="020B0604030504040204" pitchFamily="50" charset="-128"/>
                <a:ea typeface="Meiryo UI" panose="020B0604030504040204" pitchFamily="50" charset="-128"/>
              </a:rPr>
              <a:t>・区役所庁舎・市役所本庁舎、市営住宅などを</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活用した保育施設の整備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など</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endParaRPr lang="ja-JP" altLang="en-US" sz="1400" u="sng" dirty="0">
              <a:latin typeface="Meiryo UI" panose="020B0604030504040204" pitchFamily="50" charset="-128"/>
              <a:ea typeface="Meiryo UI" panose="020B0604030504040204" pitchFamily="50" charset="-128"/>
            </a:endParaRPr>
          </a:p>
        </p:txBody>
      </p:sp>
      <p:sp>
        <p:nvSpPr>
          <p:cNvPr id="8" name="下矢印 7"/>
          <p:cNvSpPr/>
          <p:nvPr/>
        </p:nvSpPr>
        <p:spPr>
          <a:xfrm rot="2640000">
            <a:off x="2469019" y="3352702"/>
            <a:ext cx="824248" cy="978408"/>
          </a:xfrm>
          <a:prstGeom prst="down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rot="18960000" flipH="1">
            <a:off x="5579170" y="3352703"/>
            <a:ext cx="824248" cy="978408"/>
          </a:xfrm>
          <a:prstGeom prst="down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783054" y="4408478"/>
            <a:ext cx="3498061" cy="214674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保育人材確保</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sz="1050" b="1"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・潜在保育士の再就職支援事業</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・新規採用保育士特別給付に対する補助</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事業　　　　　　　　　　　　　　　　　　　　　　　　　　　　　　　　　　　　　　　　　　　　　</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・保育士働き方改革推進事業　　　　</a:t>
            </a: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rPr>
              <a:t>　　　　　　　　　　　　　　　　　　　　　など</a:t>
            </a:r>
            <a:r>
              <a:rPr lang="en-US" altLang="ja-JP" sz="1400" dirty="0">
                <a:latin typeface="Meiryo UI" panose="020B0604030504040204" pitchFamily="50" charset="-128"/>
                <a:ea typeface="Meiryo UI" panose="020B0604030504040204" pitchFamily="50" charset="-128"/>
              </a:rPr>
              <a:t>       </a:t>
            </a:r>
            <a:endParaRPr lang="en-US" altLang="ja-JP" sz="1400" dirty="0"/>
          </a:p>
        </p:txBody>
      </p:sp>
      <p:sp>
        <p:nvSpPr>
          <p:cNvPr id="9" name="角丸四角形 8"/>
          <p:cNvSpPr/>
          <p:nvPr/>
        </p:nvSpPr>
        <p:spPr>
          <a:xfrm>
            <a:off x="661507" y="4355908"/>
            <a:ext cx="3727137" cy="21369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4659106" y="4342064"/>
            <a:ext cx="3727137" cy="21508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16" name="角丸四角形 15"/>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solidFill>
                  <a:schemeClr val="tx1"/>
                </a:solidFill>
                <a:latin typeface="Meiryo UI" panose="020B0604030504040204" pitchFamily="50" charset="-128"/>
                <a:ea typeface="Meiryo UI" panose="020B0604030504040204" pitchFamily="50" charset="-128"/>
              </a:rPr>
              <a:t>（１）女性の就業に向けた環境整備や支援</a:t>
            </a:r>
            <a:endParaRPr lang="ja-JP" altLang="en-US" sz="1750"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0457" y="782146"/>
            <a:ext cx="3624436" cy="369332"/>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rPr>
              <a:t>〇</a:t>
            </a:r>
            <a:r>
              <a:rPr lang="zh-TW" altLang="en-US" u="sng" dirty="0">
                <a:latin typeface="Meiryo UI" panose="020B0604030504040204" pitchFamily="50" charset="-128"/>
                <a:ea typeface="Meiryo UI" panose="020B0604030504040204" pitchFamily="50" charset="-128"/>
              </a:rPr>
              <a:t>待機児童対策（大阪市）</a:t>
            </a:r>
            <a:endParaRPr kumimoji="1" lang="ja-JP" altLang="en-US" u="sng" dirty="0"/>
          </a:p>
        </p:txBody>
      </p:sp>
      <p:sp>
        <p:nvSpPr>
          <p:cNvPr id="18" name="Rectangle 28"/>
          <p:cNvSpPr>
            <a:spLocks noChangeArrowheads="1"/>
          </p:cNvSpPr>
          <p:nvPr/>
        </p:nvSpPr>
        <p:spPr bwMode="auto">
          <a:xfrm>
            <a:off x="3219620" y="832680"/>
            <a:ext cx="3742882" cy="302780"/>
          </a:xfrm>
          <a:prstGeom prst="rect">
            <a:avLst/>
          </a:prstGeom>
          <a:noFill/>
          <a:ln w="0">
            <a:noFill/>
            <a:miter lim="800000"/>
            <a:headEnd/>
            <a:tailEnd/>
          </a:ln>
        </p:spPr>
        <p:txBody>
          <a:bodyPr wrap="none" tIns="0"/>
          <a:lstStyle/>
          <a:p>
            <a:r>
              <a:rPr lang="en-US" altLang="ja-JP" sz="1400" dirty="0">
                <a:latin typeface="+mn-ea"/>
                <a:ea typeface="+mn-ea"/>
                <a:cs typeface="Meiryo UI" pitchFamily="50" charset="-128"/>
              </a:rPr>
              <a:t>※</a:t>
            </a:r>
            <a:r>
              <a:rPr lang="ja-JP" altLang="en-US" sz="1400" dirty="0">
                <a:latin typeface="+mn-ea"/>
                <a:ea typeface="+mn-ea"/>
                <a:cs typeface="Meiryo UI" pitchFamily="50" charset="-128"/>
              </a:rPr>
              <a:t>　「３．現役世代への重点投資」</a:t>
            </a:r>
            <a:r>
              <a:rPr lang="ja-JP" altLang="en-US" sz="1400" dirty="0">
                <a:latin typeface="+mn-ea"/>
                <a:cs typeface="Meiryo UI" pitchFamily="50" charset="-128"/>
              </a:rPr>
              <a:t>から再掲</a:t>
            </a:r>
            <a:endParaRPr lang="en-US" altLang="ja-JP" sz="1400" dirty="0">
              <a:latin typeface="+mn-ea"/>
              <a:cs typeface="Meiryo UI" pitchFamily="50" charset="-128"/>
            </a:endParaRPr>
          </a:p>
        </p:txBody>
      </p:sp>
      <p:sp>
        <p:nvSpPr>
          <p:cNvPr id="19"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0790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284756" y="998122"/>
            <a:ext cx="8703313" cy="738664"/>
          </a:xfrm>
          <a:prstGeom prst="rect">
            <a:avLst/>
          </a:prstGeom>
        </p:spPr>
        <p:txBody>
          <a:bodyPr wrap="square">
            <a:spAutoFit/>
          </a:bodyPr>
          <a:lstStyle/>
          <a:p>
            <a:pPr marR="2360"/>
            <a:r>
              <a:rPr lang="ja-JP" altLang="en-US" sz="1400" dirty="0">
                <a:solidFill>
                  <a:srgbClr val="000000"/>
                </a:solidFill>
                <a:latin typeface="Meiryo UI" panose="020B0604030504040204" pitchFamily="50" charset="-128"/>
                <a:ea typeface="Meiryo UI" panose="020B0604030504040204" pitchFamily="50" charset="-128"/>
              </a:rPr>
              <a:t>○保育所</a:t>
            </a:r>
            <a:r>
              <a:rPr lang="ja-JP" altLang="en-US" sz="1400" dirty="0">
                <a:latin typeface="Meiryo UI" panose="020B0604030504040204" pitchFamily="50" charset="-128"/>
                <a:ea typeface="Meiryo UI" panose="020B0604030504040204" pitchFamily="50" charset="-128"/>
              </a:rPr>
              <a:t>等</a:t>
            </a:r>
            <a:r>
              <a:rPr lang="ja-JP" altLang="en-US" sz="1400" dirty="0">
                <a:solidFill>
                  <a:srgbClr val="000000"/>
                </a:solidFill>
                <a:latin typeface="Meiryo UI" panose="020B0604030504040204" pitchFamily="50" charset="-128"/>
                <a:ea typeface="Meiryo UI" panose="020B0604030504040204" pitchFamily="50" charset="-128"/>
              </a:rPr>
              <a:t>整備補助の拡充などにより保育所等入所枠を毎年増加</a:t>
            </a:r>
            <a:r>
              <a:rPr lang="ja-JP" altLang="en-US" sz="1400" b="1" dirty="0">
                <a:solidFill>
                  <a:srgbClr val="000000"/>
                </a:solidFill>
                <a:latin typeface="Meiryo UI" panose="020B0604030504040204" pitchFamily="50" charset="-128"/>
                <a:ea typeface="Meiryo UI" panose="020B0604030504040204" pitchFamily="50" charset="-128"/>
              </a:rPr>
              <a:t>。</a:t>
            </a:r>
            <a:endParaRPr lang="en-US" altLang="ja-JP" sz="1400" b="1" dirty="0">
              <a:solidFill>
                <a:srgbClr val="000000"/>
              </a:solidFill>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○全国的な保育士不足の中、</a:t>
            </a:r>
            <a:r>
              <a:rPr lang="ja-JP" altLang="en-US" sz="1400" b="1" dirty="0">
                <a:latin typeface="Meiryo UI" panose="020B0604030504040204" pitchFamily="50" charset="-128"/>
                <a:ea typeface="Meiryo UI" panose="020B0604030504040204" pitchFamily="50" charset="-128"/>
              </a:rPr>
              <a:t>本市の民間保育施設における常勤保育士数は年々増加</a:t>
            </a:r>
            <a:r>
              <a:rPr lang="ja-JP" altLang="en-US" sz="1400" dirty="0">
                <a:latin typeface="Meiryo UI" panose="020B0604030504040204" pitchFamily="50" charset="-128"/>
                <a:ea typeface="Meiryo UI" panose="020B0604030504040204" pitchFamily="50" charset="-128"/>
              </a:rPr>
              <a:t>しており、保育人材確保対策</a:t>
            </a:r>
            <a:endParaRPr lang="en-US" altLang="ja-JP" sz="1400" dirty="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　 事業の効果が現れている。</a:t>
            </a:r>
            <a:endParaRPr lang="en-US" altLang="ja-JP" sz="1400" dirty="0">
              <a:latin typeface="Meiryo UI" panose="020B0604030504040204" pitchFamily="50" charset="-128"/>
              <a:ea typeface="Meiryo UI" panose="020B0604030504040204" pitchFamily="50" charset="-128"/>
            </a:endParaRPr>
          </a:p>
        </p:txBody>
      </p:sp>
      <p:sp>
        <p:nvSpPr>
          <p:cNvPr id="14" name="Rectangle 28"/>
          <p:cNvSpPr>
            <a:spLocks noChangeArrowheads="1"/>
          </p:cNvSpPr>
          <p:nvPr/>
        </p:nvSpPr>
        <p:spPr bwMode="auto">
          <a:xfrm>
            <a:off x="3197879" y="753036"/>
            <a:ext cx="3888721" cy="282920"/>
          </a:xfrm>
          <a:prstGeom prst="rect">
            <a:avLst/>
          </a:prstGeom>
          <a:noFill/>
          <a:ln w="0">
            <a:noFill/>
            <a:miter lim="800000"/>
            <a:headEnd/>
            <a:tailEnd/>
          </a:ln>
        </p:spPr>
        <p:txBody>
          <a:bodyPr wrap="none" tIns="0"/>
          <a:lstStyle/>
          <a:p>
            <a:r>
              <a:rPr lang="en-US" altLang="ja-JP" sz="1400" dirty="0">
                <a:latin typeface="+mn-ea"/>
                <a:ea typeface="+mn-ea"/>
                <a:cs typeface="Meiryo UI" pitchFamily="50" charset="-128"/>
              </a:rPr>
              <a:t>※</a:t>
            </a:r>
            <a:r>
              <a:rPr lang="ja-JP" altLang="en-US" sz="1400" dirty="0">
                <a:latin typeface="+mn-ea"/>
                <a:ea typeface="+mn-ea"/>
                <a:cs typeface="Meiryo UI" pitchFamily="50" charset="-128"/>
              </a:rPr>
              <a:t>　「３．現役世代への重点投資」</a:t>
            </a:r>
            <a:r>
              <a:rPr lang="ja-JP" altLang="en-US" sz="1400" dirty="0">
                <a:latin typeface="+mn-ea"/>
                <a:cs typeface="Meiryo UI" pitchFamily="50" charset="-128"/>
              </a:rPr>
              <a:t>から再掲</a:t>
            </a:r>
            <a:endParaRPr lang="en-US" altLang="ja-JP" sz="1400" dirty="0">
              <a:latin typeface="+mn-ea"/>
              <a:cs typeface="Meiryo UI" pitchFamily="50" charset="-128"/>
            </a:endParaRPr>
          </a:p>
        </p:txBody>
      </p:sp>
      <p:sp>
        <p:nvSpPr>
          <p:cNvPr id="15" name="テキスト ボックス 14"/>
          <p:cNvSpPr txBox="1"/>
          <p:nvPr/>
        </p:nvSpPr>
        <p:spPr>
          <a:xfrm>
            <a:off x="270457" y="690705"/>
            <a:ext cx="3624436" cy="369332"/>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rPr>
              <a:t>〇</a:t>
            </a:r>
            <a:r>
              <a:rPr lang="zh-TW" altLang="en-US" u="sng" dirty="0">
                <a:latin typeface="Meiryo UI" panose="020B0604030504040204" pitchFamily="50" charset="-128"/>
                <a:ea typeface="Meiryo UI" panose="020B0604030504040204" pitchFamily="50" charset="-128"/>
              </a:rPr>
              <a:t>待機児童対策（大阪市）</a:t>
            </a:r>
            <a:endParaRPr kumimoji="1" lang="ja-JP" altLang="en-US" u="sng" dirty="0"/>
          </a:p>
        </p:txBody>
      </p:sp>
      <p:sp>
        <p:nvSpPr>
          <p:cNvPr id="17" name="テキスト ボックス 16"/>
          <p:cNvSpPr txBox="1"/>
          <p:nvPr/>
        </p:nvSpPr>
        <p:spPr>
          <a:xfrm>
            <a:off x="270457" y="266053"/>
            <a:ext cx="258733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６．主な改革取組</a:t>
            </a:r>
            <a:endParaRPr kumimoji="1" lang="ja-JP" altLang="en-US" sz="2000" dirty="0">
              <a:latin typeface="Meiryo UI" panose="020B0604030504040204" pitchFamily="50" charset="-128"/>
              <a:ea typeface="Meiryo UI" panose="020B0604030504040204" pitchFamily="50" charset="-128"/>
            </a:endParaRPr>
          </a:p>
        </p:txBody>
      </p:sp>
      <p:sp>
        <p:nvSpPr>
          <p:cNvPr id="18" name="角丸四角形 17"/>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solidFill>
                  <a:schemeClr val="tx1"/>
                </a:solidFill>
                <a:latin typeface="Meiryo UI" panose="020B0604030504040204" pitchFamily="50" charset="-128"/>
                <a:ea typeface="Meiryo UI" panose="020B0604030504040204" pitchFamily="50" charset="-128"/>
              </a:rPr>
              <a:t>（１）女性の就業に向けた環境整備や支援</a:t>
            </a:r>
            <a:endParaRPr lang="ja-JP" altLang="en-US" sz="1750" dirty="0">
              <a:solidFill>
                <a:schemeClr val="tx1"/>
              </a:solidFill>
              <a:latin typeface="Meiryo UI" panose="020B0604030504040204" pitchFamily="50" charset="-128"/>
              <a:ea typeface="Meiryo UI" panose="020B0604030504040204" pitchFamily="50" charset="-128"/>
            </a:endParaRPr>
          </a:p>
        </p:txBody>
      </p:sp>
      <p:sp>
        <p:nvSpPr>
          <p:cNvPr id="16" name="スライド番号プレースホルダー 3"/>
          <p:cNvSpPr txBox="1">
            <a:spLocks/>
          </p:cNvSpPr>
          <p:nvPr/>
        </p:nvSpPr>
        <p:spPr>
          <a:xfrm>
            <a:off x="7086600" y="636728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269388" y="1781919"/>
            <a:ext cx="8571719" cy="2493480"/>
          </a:xfrm>
          <a:prstGeom prst="rect">
            <a:avLst/>
          </a:prstGeom>
        </p:spPr>
      </p:pic>
      <p:pic>
        <p:nvPicPr>
          <p:cNvPr id="3" name="図 2"/>
          <p:cNvPicPr>
            <a:picLocks noChangeAspect="1"/>
          </p:cNvPicPr>
          <p:nvPr/>
        </p:nvPicPr>
        <p:blipFill>
          <a:blip r:embed="rId4"/>
          <a:stretch>
            <a:fillRect/>
          </a:stretch>
        </p:blipFill>
        <p:spPr>
          <a:xfrm>
            <a:off x="225175" y="4160581"/>
            <a:ext cx="8693649" cy="3084843"/>
          </a:xfrm>
          <a:prstGeom prst="rect">
            <a:avLst/>
          </a:prstGeom>
        </p:spPr>
      </p:pic>
    </p:spTree>
    <p:extLst>
      <p:ext uri="{BB962C8B-B14F-4D97-AF65-F5344CB8AC3E}">
        <p14:creationId xmlns:p14="http://schemas.microsoft.com/office/powerpoint/2010/main" val="72089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7283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284756" y="1051957"/>
            <a:ext cx="8834366" cy="523220"/>
          </a:xfrm>
          <a:prstGeom prst="rect">
            <a:avLst/>
          </a:prstGeom>
        </p:spPr>
        <p:txBody>
          <a:bodyPr wrap="square">
            <a:spAutoFit/>
          </a:bodyPr>
          <a:lstStyle/>
          <a:p>
            <a:pPr marR="2360"/>
            <a:r>
              <a:rPr lang="ja-JP" altLang="en-US" sz="1400" dirty="0">
                <a:latin typeface="Meiryo UI" panose="020B0604030504040204" pitchFamily="50" charset="-128"/>
                <a:ea typeface="Meiryo UI" panose="020B0604030504040204" pitchFamily="50" charset="-128"/>
              </a:rPr>
              <a:t>○待機児童解消に向けた特別対策により、</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年４月における</a:t>
            </a:r>
            <a:r>
              <a:rPr lang="ja-JP" altLang="en-US" sz="1400" b="1" dirty="0">
                <a:latin typeface="Meiryo UI" panose="020B0604030504040204" pitchFamily="50" charset="-128"/>
                <a:ea typeface="Meiryo UI" panose="020B0604030504040204" pitchFamily="50" charset="-128"/>
              </a:rPr>
              <a:t>在籍児童数は過去最高</a:t>
            </a:r>
            <a:r>
              <a:rPr lang="ja-JP" altLang="en-US" sz="1400" dirty="0">
                <a:latin typeface="Meiryo UI" panose="020B0604030504040204" pitchFamily="50" charset="-128"/>
                <a:ea typeface="Meiryo UI" panose="020B0604030504040204" pitchFamily="50" charset="-128"/>
              </a:rPr>
              <a:t>となり、</a:t>
            </a:r>
            <a:endParaRPr lang="en-US" altLang="ja-JP" sz="1400" dirty="0">
              <a:latin typeface="Meiryo UI" panose="020B0604030504040204" pitchFamily="50" charset="-128"/>
              <a:ea typeface="Meiryo UI" panose="020B0604030504040204" pitchFamily="50" charset="-128"/>
            </a:endParaRPr>
          </a:p>
          <a:p>
            <a:pPr marR="2360"/>
            <a:r>
              <a:rPr lang="ja-JP" altLang="en-US" sz="1400" dirty="0">
                <a:latin typeface="Meiryo UI" panose="020B0604030504040204" pitchFamily="50" charset="-128"/>
                <a:ea typeface="Meiryo UI" panose="020B0604030504040204" pitchFamily="50" charset="-128"/>
              </a:rPr>
              <a:t>　待機児童数は</a:t>
            </a:r>
            <a:r>
              <a:rPr lang="ja-JP" altLang="en-US" sz="1400" b="1" dirty="0">
                <a:latin typeface="Meiryo UI" panose="020B0604030504040204" pitchFamily="50" charset="-128"/>
                <a:ea typeface="Meiryo UI" panose="020B0604030504040204" pitchFamily="50" charset="-128"/>
              </a:rPr>
              <a:t>４人と</a:t>
            </a:r>
            <a:r>
              <a:rPr lang="en-US" altLang="ja-JP" sz="1400" b="1" dirty="0">
                <a:latin typeface="Meiryo UI" panose="020B0604030504040204" pitchFamily="50" charset="-128"/>
                <a:ea typeface="Meiryo UI" panose="020B0604030504040204" pitchFamily="50" charset="-128"/>
              </a:rPr>
              <a:t>1987</a:t>
            </a:r>
            <a:r>
              <a:rPr lang="ja-JP" altLang="en-US" sz="1400" b="1" dirty="0">
                <a:latin typeface="Meiryo UI" panose="020B0604030504040204" pitchFamily="50" charset="-128"/>
                <a:ea typeface="Meiryo UI" panose="020B0604030504040204" pitchFamily="50" charset="-128"/>
              </a:rPr>
              <a:t>年以降最も少なくなった。</a:t>
            </a:r>
            <a:endParaRPr lang="en-US" altLang="ja-JP" sz="1400" b="1" dirty="0">
              <a:latin typeface="Meiryo UI" panose="020B0604030504040204" pitchFamily="50" charset="-128"/>
              <a:ea typeface="Meiryo UI" panose="020B0604030504040204" pitchFamily="50" charset="-128"/>
            </a:endParaRPr>
          </a:p>
        </p:txBody>
      </p:sp>
      <p:sp>
        <p:nvSpPr>
          <p:cNvPr id="16" name="Rectangle 28"/>
          <p:cNvSpPr>
            <a:spLocks noChangeArrowheads="1"/>
          </p:cNvSpPr>
          <p:nvPr/>
        </p:nvSpPr>
        <p:spPr bwMode="auto">
          <a:xfrm>
            <a:off x="3115117" y="794923"/>
            <a:ext cx="3498180" cy="252321"/>
          </a:xfrm>
          <a:prstGeom prst="rect">
            <a:avLst/>
          </a:prstGeom>
          <a:noFill/>
          <a:ln w="0">
            <a:noFill/>
            <a:miter lim="800000"/>
            <a:headEnd/>
            <a:tailEnd/>
          </a:ln>
        </p:spPr>
        <p:txBody>
          <a:bodyPr wrap="none" tIns="0"/>
          <a:lstStyle/>
          <a:p>
            <a:r>
              <a:rPr lang="en-US" altLang="ja-JP" sz="1400" dirty="0">
                <a:latin typeface="+mn-ea"/>
                <a:ea typeface="+mn-ea"/>
                <a:cs typeface="Meiryo UI" pitchFamily="50" charset="-128"/>
              </a:rPr>
              <a:t>※</a:t>
            </a:r>
            <a:r>
              <a:rPr lang="ja-JP" altLang="en-US" sz="1400" dirty="0">
                <a:latin typeface="+mn-ea"/>
                <a:ea typeface="+mn-ea"/>
                <a:cs typeface="Meiryo UI" pitchFamily="50" charset="-128"/>
              </a:rPr>
              <a:t>　「３．現役世代への重点投資」</a:t>
            </a:r>
            <a:r>
              <a:rPr lang="ja-JP" altLang="en-US" sz="1400" dirty="0">
                <a:latin typeface="+mn-ea"/>
                <a:cs typeface="Meiryo UI" pitchFamily="50" charset="-128"/>
              </a:rPr>
              <a:t>から再掲</a:t>
            </a:r>
            <a:endParaRPr lang="en-US" altLang="ja-JP" sz="1400" dirty="0">
              <a:latin typeface="+mn-ea"/>
              <a:cs typeface="Meiryo UI" pitchFamily="50" charset="-128"/>
            </a:endParaRPr>
          </a:p>
        </p:txBody>
      </p:sp>
      <p:sp>
        <p:nvSpPr>
          <p:cNvPr id="17" name="テキスト ボックス 16"/>
          <p:cNvSpPr txBox="1"/>
          <p:nvPr/>
        </p:nvSpPr>
        <p:spPr>
          <a:xfrm>
            <a:off x="270457" y="729894"/>
            <a:ext cx="3624436" cy="369332"/>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rPr>
              <a:t>〇</a:t>
            </a:r>
            <a:r>
              <a:rPr lang="zh-TW" altLang="en-US" u="sng" dirty="0">
                <a:latin typeface="Meiryo UI" panose="020B0604030504040204" pitchFamily="50" charset="-128"/>
                <a:ea typeface="Meiryo UI" panose="020B0604030504040204" pitchFamily="50" charset="-128"/>
              </a:rPr>
              <a:t>待機児童対策（大阪市）</a:t>
            </a:r>
            <a:endParaRPr kumimoji="1" lang="ja-JP" altLang="en-US" u="sng" dirty="0"/>
          </a:p>
        </p:txBody>
      </p:sp>
      <p:sp>
        <p:nvSpPr>
          <p:cNvPr id="21" name="Rectangle 28"/>
          <p:cNvSpPr>
            <a:spLocks noChangeArrowheads="1"/>
          </p:cNvSpPr>
          <p:nvPr/>
        </p:nvSpPr>
        <p:spPr bwMode="auto">
          <a:xfrm>
            <a:off x="3276465" y="1584603"/>
            <a:ext cx="2591071" cy="364845"/>
          </a:xfrm>
          <a:prstGeom prst="rect">
            <a:avLst/>
          </a:prstGeom>
          <a:noFill/>
          <a:ln w="0">
            <a:noFill/>
            <a:miter lim="800000"/>
            <a:headEnd/>
            <a:tailEnd/>
          </a:ln>
        </p:spPr>
        <p:txBody>
          <a:bodyPr wrap="none" tIns="0"/>
          <a:lstStyle/>
          <a:p>
            <a:pPr algn="ctr">
              <a:lnSpc>
                <a:spcPct val="135000"/>
              </a:lnSpc>
            </a:pP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大阪市における保育所等在籍児童数と待機児童数の推移</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（各年</a:t>
            </a:r>
            <a:r>
              <a:rPr lang="en-US" altLang="ja-JP" sz="1100" b="1" u="sng"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b="1" u="sng" dirty="0">
                <a:latin typeface="Meiryo UI" panose="020B0604030504040204" pitchFamily="50" charset="-128"/>
                <a:ea typeface="Meiryo UI" panose="020B0604030504040204" pitchFamily="50" charset="-128"/>
                <a:cs typeface="Meiryo UI" panose="020B0604030504040204" pitchFamily="50" charset="-128"/>
              </a:rPr>
              <a:t>月）</a:t>
            </a:r>
            <a:endParaRPr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70457" y="266053"/>
            <a:ext cx="258733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６．主な改革取組</a:t>
            </a:r>
            <a:endParaRPr kumimoji="1" lang="ja-JP" altLang="en-US" sz="2000" dirty="0">
              <a:latin typeface="Meiryo UI" panose="020B0604030504040204" pitchFamily="50" charset="-128"/>
              <a:ea typeface="Meiryo UI" panose="020B0604030504040204" pitchFamily="50" charset="-128"/>
            </a:endParaRPr>
          </a:p>
        </p:txBody>
      </p:sp>
      <p:sp>
        <p:nvSpPr>
          <p:cNvPr id="28" name="角丸四角形 27"/>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solidFill>
                  <a:schemeClr val="tx1"/>
                </a:solidFill>
                <a:latin typeface="Meiryo UI" panose="020B0604030504040204" pitchFamily="50" charset="-128"/>
                <a:ea typeface="Meiryo UI" panose="020B0604030504040204" pitchFamily="50" charset="-128"/>
              </a:rPr>
              <a:t>（１）女性の就業に向けた環境整備や支援</a:t>
            </a:r>
            <a:endParaRPr lang="ja-JP" altLang="en-US" sz="1750" dirty="0">
              <a:solidFill>
                <a:schemeClr val="tx1"/>
              </a:solidFill>
              <a:latin typeface="Meiryo UI" panose="020B0604030504040204" pitchFamily="50" charset="-128"/>
              <a:ea typeface="Meiryo UI" panose="020B0604030504040204" pitchFamily="50" charset="-128"/>
            </a:endParaRPr>
          </a:p>
        </p:txBody>
      </p:sp>
      <p:sp>
        <p:nvSpPr>
          <p:cNvPr id="15" name="スライド番号プレースホルダー 3"/>
          <p:cNvSpPr txBox="1">
            <a:spLocks/>
          </p:cNvSpPr>
          <p:nvPr/>
        </p:nvSpPr>
        <p:spPr>
          <a:xfrm>
            <a:off x="6816145" y="6459727"/>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320116" y="1767025"/>
            <a:ext cx="8553429" cy="4980864"/>
          </a:xfrm>
          <a:prstGeom prst="rect">
            <a:avLst/>
          </a:prstGeom>
        </p:spPr>
      </p:pic>
    </p:spTree>
    <p:extLst>
      <p:ext uri="{BB962C8B-B14F-4D97-AF65-F5344CB8AC3E}">
        <p14:creationId xmlns:p14="http://schemas.microsoft.com/office/powerpoint/2010/main" val="119362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solidFill>
                  <a:schemeClr val="tx1"/>
                </a:solidFill>
                <a:latin typeface="Meiryo UI" panose="020B0604030504040204" pitchFamily="50" charset="-128"/>
                <a:ea typeface="Meiryo UI" panose="020B0604030504040204" pitchFamily="50" charset="-128"/>
              </a:rPr>
              <a:t>（１）女性の就業に向けた環境整備や支援</a:t>
            </a:r>
            <a:endParaRPr lang="ja-JP" altLang="en-US" sz="1750"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746559"/>
            <a:ext cx="8678940" cy="1169551"/>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＜改革前の施策・状況＞</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大阪の女性の就業状況は、全国に比べ、結婚・出産・子育て等を理由に離職する、いわゆる</a:t>
            </a:r>
            <a:r>
              <a:rPr lang="en-US" altLang="ja-JP" sz="1400" dirty="0">
                <a:latin typeface="Meiryo UI" panose="020B0604030504040204" pitchFamily="50" charset="-128"/>
                <a:ea typeface="Meiryo UI" panose="020B0604030504040204" pitchFamily="50" charset="-128"/>
              </a:rPr>
              <a:t>M</a:t>
            </a:r>
            <a:r>
              <a:rPr lang="ja-JP" altLang="en-US" sz="1400" dirty="0">
                <a:latin typeface="Meiryo UI" panose="020B0604030504040204" pitchFamily="50" charset="-128"/>
                <a:ea typeface="Meiryo UI" panose="020B0604030504040204" pitchFamily="50" charset="-128"/>
              </a:rPr>
              <a:t>字型カーブの谷が深く、</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その後の回復も鈍い傾向にあった。</a:t>
            </a:r>
            <a:endParaRPr lang="en-US" altLang="ja-JP" sz="1400" dirty="0">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働くことに意欲のある女性に対して、個々のニーズ・状況をふまえ、就職に向けた意識づけや相談・カウンセリング、キャリ</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アアップ支援、育児等と両立できる仕事の紹介、保育情報の提供など、きめ細かな総合的な窓口が必要であった。</a:t>
            </a:r>
            <a:endParaRPr lang="en-US" altLang="ja-JP" sz="1400" dirty="0">
              <a:latin typeface="Meiryo UI" panose="020B0604030504040204" pitchFamily="50" charset="-128"/>
              <a:ea typeface="Meiryo UI" panose="020B0604030504040204" pitchFamily="50" charset="-128"/>
            </a:endParaRPr>
          </a:p>
        </p:txBody>
      </p:sp>
      <p:sp>
        <p:nvSpPr>
          <p:cNvPr id="11" name="フローチャート: 組合せ 15"/>
          <p:cNvSpPr/>
          <p:nvPr/>
        </p:nvSpPr>
        <p:spPr>
          <a:xfrm>
            <a:off x="2221211" y="1993226"/>
            <a:ext cx="5056094" cy="163201"/>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2" name="正方形/長方形 11"/>
          <p:cNvSpPr/>
          <p:nvPr/>
        </p:nvSpPr>
        <p:spPr>
          <a:xfrm>
            <a:off x="454864" y="2155633"/>
            <a:ext cx="8588788" cy="2677656"/>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＜改革取組＞　　</a:t>
            </a:r>
            <a:r>
              <a:rPr lang="en-US" altLang="ja-JP" sz="1400" b="1" dirty="0">
                <a:latin typeface="Meiryo UI" panose="020B0604030504040204" pitchFamily="50" charset="-128"/>
                <a:ea typeface="Meiryo UI" panose="020B0604030504040204" pitchFamily="50" charset="-128"/>
              </a:rPr>
              <a:t>OSAKA</a:t>
            </a:r>
            <a:r>
              <a:rPr lang="ja-JP" altLang="en-US" sz="1400" b="1" dirty="0">
                <a:latin typeface="Meiryo UI" panose="020B0604030504040204" pitchFamily="50" charset="-128"/>
                <a:ea typeface="Meiryo UI" panose="020B0604030504040204" pitchFamily="50" charset="-128"/>
              </a:rPr>
              <a:t>しごとフィールド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大阪府　</a:t>
            </a:r>
            <a:r>
              <a:rPr lang="en-US" altLang="ja-JP" sz="1400" b="1" dirty="0">
                <a:latin typeface="Meiryo UI" panose="020B0604030504040204" pitchFamily="50" charset="-128"/>
                <a:ea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大阪府では、</a:t>
            </a:r>
            <a:r>
              <a:rPr lang="en-US" altLang="ja-JP" sz="1400" dirty="0">
                <a:latin typeface="Meiryo UI" panose="020B0604030504040204" pitchFamily="50" charset="-128"/>
                <a:ea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rPr>
              <a:t>年９月に、</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しごと館を</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しごとフィールドにリニューアルし、働きたい求職者に対する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支援に加えて、人材を求める企業への支援を実施。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rPr>
              <a:t>年から、キャリアカウンセラーと保育士資格を有する相談員を配置し、子育て等を機に離職した女性等に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対して、就活と保活をワンストップで支援する「働くママ応援コーナー」を設置。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同年９月からは、子育てしながら働き始めたい女性等をサポートするため、就活者向けに施設内で一時保育サービス</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を開始。さらに、</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年６月からは、全国初の取組として、就業支援施設</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しごとフィールド</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と企業主導</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型保育施設</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保育ルーム　キッズもみの木</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が連携。就職決定後も保育施設を利用可能に。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しごとフィールドを軸に女性の「働く」を支援する機関でネットワークを構築し、ワンストップで相談</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できる「働く女性・働きたい女性のための相談会」を開催。</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年から、出産や育児等でキャリアブランクのある女性の掘り起こしや就職支援を実施し、</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年から、オンライ</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ンによるセミナーやキャリアカウンセリング等を実施。</a:t>
            </a:r>
            <a:endParaRPr lang="en-US" altLang="ja-JP" sz="1400" dirty="0">
              <a:latin typeface="Meiryo UI" panose="020B0604030504040204" pitchFamily="50" charset="-128"/>
              <a:ea typeface="Meiryo UI" panose="020B0604030504040204" pitchFamily="50" charset="-128"/>
            </a:endParaRPr>
          </a:p>
        </p:txBody>
      </p:sp>
      <p:sp>
        <p:nvSpPr>
          <p:cNvPr id="31" name="正方形/長方形 30"/>
          <p:cNvSpPr/>
          <p:nvPr/>
        </p:nvSpPr>
        <p:spPr>
          <a:xfrm>
            <a:off x="1021976" y="5162395"/>
            <a:ext cx="7566212" cy="14467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829803" y="4808445"/>
            <a:ext cx="4284561" cy="523220"/>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＜改革の結果＞</a:t>
            </a:r>
            <a:endParaRPr lang="en-US" altLang="ja-JP" sz="1400" b="1" dirty="0">
              <a:solidFill>
                <a:srgbClr val="000000"/>
              </a:solidFill>
              <a:latin typeface="Meiryo UI" panose="020B0604030504040204" pitchFamily="50" charset="-128"/>
              <a:ea typeface="Meiryo UI" panose="020B0604030504040204" pitchFamily="50" charset="-128"/>
            </a:endParaRPr>
          </a:p>
          <a:p>
            <a:pPr algn="ct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1111623" y="5151149"/>
            <a:ext cx="4284561" cy="446276"/>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OSAKA</a:t>
            </a:r>
            <a:r>
              <a:rPr lang="ja-JP" altLang="en-US" sz="1400" b="1" dirty="0">
                <a:latin typeface="Meiryo UI" panose="020B0604030504040204" pitchFamily="50" charset="-128"/>
                <a:ea typeface="Meiryo UI" panose="020B0604030504040204" pitchFamily="50" charset="-128"/>
              </a:rPr>
              <a:t>しごとフィールドにおける女性就職者数（人）</a:t>
            </a:r>
            <a:endParaRPr lang="en-US" altLang="ja-JP" sz="1400" b="1"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※2013</a:t>
            </a:r>
            <a:r>
              <a:rPr lang="ja-JP" altLang="en-US" sz="900" dirty="0">
                <a:latin typeface="Meiryo UI" panose="020B0604030504040204" pitchFamily="50" charset="-128"/>
                <a:ea typeface="Meiryo UI" panose="020B0604030504040204" pitchFamily="50" charset="-128"/>
              </a:rPr>
              <a:t>は</a:t>
            </a:r>
            <a:r>
              <a:rPr lang="en-US" altLang="ja-JP" sz="900" dirty="0">
                <a:latin typeface="Meiryo UI" panose="020B0604030504040204" pitchFamily="50" charset="-128"/>
                <a:ea typeface="Meiryo UI" panose="020B0604030504040204" pitchFamily="50" charset="-128"/>
              </a:rPr>
              <a:t>9</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月のみ</a:t>
            </a:r>
            <a:endParaRPr lang="en-US" altLang="ja-JP" sz="1400" dirty="0">
              <a:latin typeface="Meiryo UI" panose="020B0604030504040204" pitchFamily="50" charset="-128"/>
              <a:ea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7812000" y="6372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（年度）</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136606" y="5517232"/>
            <a:ext cx="6870787" cy="999831"/>
          </a:xfrm>
          <a:prstGeom prst="rect">
            <a:avLst/>
          </a:prstGeom>
        </p:spPr>
      </p:pic>
    </p:spTree>
    <p:extLst>
      <p:ext uri="{BB962C8B-B14F-4D97-AF65-F5344CB8AC3E}">
        <p14:creationId xmlns:p14="http://schemas.microsoft.com/office/powerpoint/2010/main" val="3874241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3078052" y="303686"/>
            <a:ext cx="5795494"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solidFill>
                  <a:schemeClr val="tx1"/>
                </a:solidFill>
                <a:latin typeface="Meiryo UI" panose="020B0604030504040204" pitchFamily="50" charset="-128"/>
                <a:ea typeface="Meiryo UI" panose="020B0604030504040204" pitchFamily="50" charset="-128"/>
              </a:rPr>
              <a:t>（１）女性の就業に向けた環境整備や支援</a:t>
            </a:r>
            <a:endParaRPr lang="ja-JP" altLang="en-US" sz="1750"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６．主な改革取組 </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656406"/>
            <a:ext cx="8588788" cy="2462213"/>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＜改革取組＞　ワンストップの総合相談事業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大阪市　</a:t>
            </a:r>
            <a:r>
              <a:rPr lang="en-US" altLang="ja-JP" sz="14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しごと情報ひろば総合就労サポート事業</a:t>
            </a:r>
            <a:endParaRPr lang="en-US" altLang="ja-JP" sz="1400" u="sng" strike="sngStrike"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子育てのために一旦仕事を辞めた女性や母子家庭の母など女性の就職支援を重点的に行っているしごと情報ひろ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err="1">
                <a:latin typeface="Meiryo UI" panose="020B0604030504040204" pitchFamily="50" charset="-128"/>
                <a:ea typeface="Meiryo UI" panose="020B0604030504040204" pitchFamily="50" charset="-128"/>
              </a:rPr>
              <a:t>ば</a:t>
            </a:r>
            <a:r>
              <a:rPr lang="ja-JP" altLang="en-US" sz="1400" dirty="0">
                <a:latin typeface="Meiryo UI" panose="020B0604030504040204" pitchFamily="50" charset="-128"/>
                <a:ea typeface="Meiryo UI" panose="020B0604030504040204" pitchFamily="50" charset="-128"/>
              </a:rPr>
              <a:t>クレオ大阪西・マザーズ等相談窓口において、自分の適性に合った仕事選びに向け、求職者のニーズや状況に応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err="1">
                <a:latin typeface="Meiryo UI" panose="020B0604030504040204" pitchFamily="50" charset="-128"/>
                <a:ea typeface="Meiryo UI" panose="020B0604030504040204" pitchFamily="50" charset="-128"/>
              </a:rPr>
              <a:t>じた</a:t>
            </a:r>
            <a:r>
              <a:rPr lang="ja-JP" altLang="en-US" sz="1400" dirty="0">
                <a:latin typeface="Meiryo UI" panose="020B0604030504040204" pitchFamily="50" charset="-128"/>
                <a:ea typeface="Meiryo UI" panose="020B0604030504040204" pitchFamily="50" charset="-128"/>
              </a:rPr>
              <a:t>就労相談、カウンセリングをはじめ、企業とのマッチングや就職後の職場定着まで、ワンストップで切れ目なく総合的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に支援。</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コミュニケーション能力等スキルを向上させるセミナー・講座を実施。</a:t>
            </a:r>
          </a:p>
          <a:p>
            <a:r>
              <a:rPr lang="ja-JP" altLang="en-US" sz="1400" dirty="0">
                <a:latin typeface="Meiryo UI" panose="020B0604030504040204" pitchFamily="50" charset="-128"/>
                <a:ea typeface="Meiryo UI" panose="020B0604030504040204" pitchFamily="50" charset="-128"/>
              </a:rPr>
              <a:t>　　・ 大阪市女性活躍リーディングカンパニーなど、若者・女性の採用・人材育成に積極的に取り組む企業による合同就</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職説明会も開催。</a:t>
            </a:r>
          </a:p>
          <a:p>
            <a:r>
              <a:rPr lang="ja-JP" altLang="en-US" sz="1400" dirty="0">
                <a:latin typeface="Meiryo UI" panose="020B0604030504040204" pitchFamily="50" charset="-128"/>
                <a:ea typeface="Meiryo UI" panose="020B0604030504040204" pitchFamily="50" charset="-128"/>
              </a:rPr>
              <a:t>　　・ 求人企業に対しても、若年離職等の防止や、働きやすい職場環境整備を促すセミナーを開催。</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また相談窓口での支援に加えて、各種就職イベント等に出向いてのアウトリーチ型の相談支援も実施。　　　　　　　　　　　　　　　　</a:t>
            </a:r>
            <a:endParaRPr lang="en-US" altLang="ja-JP" sz="8800" dirty="0">
              <a:latin typeface="Meiryo UI" panose="020B0604030504040204" pitchFamily="50" charset="-128"/>
              <a:ea typeface="Meiryo UI" panose="020B0604030504040204" pitchFamily="50" charset="-128"/>
            </a:endParaRPr>
          </a:p>
        </p:txBody>
      </p:sp>
      <p:sp>
        <p:nvSpPr>
          <p:cNvPr id="20" name="正方形/長方形 19"/>
          <p:cNvSpPr/>
          <p:nvPr/>
        </p:nvSpPr>
        <p:spPr>
          <a:xfrm>
            <a:off x="634770" y="5564976"/>
            <a:ext cx="5608294" cy="307777"/>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dirty="0">
                <a:latin typeface="Meiryo UI" panose="020B0604030504040204" pitchFamily="50" charset="-128"/>
                <a:ea typeface="Meiryo UI" panose="020B0604030504040204" pitchFamily="50" charset="-128"/>
              </a:rPr>
              <a:t>・しごと情報ひろば総合就労サポート事業で支援を行った女性の就職者数</a:t>
            </a:r>
            <a:endParaRPr lang="en-US" altLang="ja-JP" sz="1400"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663085" y="6404053"/>
            <a:ext cx="472528" cy="215444"/>
          </a:xfrm>
          <a:prstGeom prst="rect">
            <a:avLst/>
          </a:prstGeom>
        </p:spPr>
        <p:txBody>
          <a:bodyPr wrap="square">
            <a:spAutoFit/>
          </a:bodyPr>
          <a:lstStyle/>
          <a:p>
            <a:r>
              <a:rPr lang="en-US" altLang="ja-JP" sz="800" dirty="0">
                <a:solidFill>
                  <a:srgbClr val="000000"/>
                </a:solidFill>
                <a:latin typeface="Meiryo UI" panose="020B0604030504040204" pitchFamily="50" charset="-128"/>
                <a:ea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rPr>
              <a:t>人</a:t>
            </a:r>
            <a:r>
              <a:rPr lang="en-US" altLang="ja-JP" sz="800" dirty="0">
                <a:solidFill>
                  <a:srgbClr val="000000"/>
                </a:solidFill>
                <a:latin typeface="Meiryo UI" panose="020B0604030504040204" pitchFamily="50" charset="-128"/>
                <a:ea typeface="Meiryo UI" panose="020B0604030504040204" pitchFamily="50" charset="-128"/>
              </a:rPr>
              <a:t>)</a:t>
            </a:r>
          </a:p>
        </p:txBody>
      </p:sp>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55" y="3986279"/>
            <a:ext cx="287493" cy="288000"/>
          </a:xfrm>
          <a:prstGeom prst="rect">
            <a:avLst/>
          </a:prstGeom>
        </p:spPr>
      </p:pic>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867" y="3986279"/>
            <a:ext cx="287492" cy="288000"/>
          </a:xfrm>
          <a:prstGeom prst="rect">
            <a:avLst/>
          </a:prstGeom>
        </p:spPr>
      </p:pic>
      <p:sp>
        <p:nvSpPr>
          <p:cNvPr id="29" name="角丸四角形 28"/>
          <p:cNvSpPr/>
          <p:nvPr/>
        </p:nvSpPr>
        <p:spPr>
          <a:xfrm>
            <a:off x="1859389" y="3493474"/>
            <a:ext cx="1908000" cy="25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ysClr val="windowText" lastClr="000000"/>
                </a:solidFill>
              </a:rPr>
              <a:t>相談・適職診断</a:t>
            </a:r>
            <a:r>
              <a:rPr kumimoji="1" lang="ja-JP" altLang="ja-JP" sz="800" dirty="0">
                <a:solidFill>
                  <a:sysClr val="windowText" lastClr="000000"/>
                </a:solidFill>
                <a:effectLst/>
              </a:rPr>
              <a:t>、スキルアップ支援</a:t>
            </a:r>
            <a:endParaRPr kumimoji="1" lang="en-US" altLang="ja-JP" sz="800" dirty="0">
              <a:solidFill>
                <a:sysClr val="windowText" lastClr="000000"/>
              </a:solidFill>
            </a:endParaRPr>
          </a:p>
          <a:p>
            <a:pPr algn="ctr"/>
            <a:r>
              <a:rPr kumimoji="1" lang="ja-JP" altLang="en-US" sz="800" dirty="0">
                <a:solidFill>
                  <a:sysClr val="windowText" lastClr="000000"/>
                </a:solidFill>
              </a:rPr>
              <a:t>キャリアカウンセリング　等</a:t>
            </a:r>
          </a:p>
        </p:txBody>
      </p:sp>
      <p:sp>
        <p:nvSpPr>
          <p:cNvPr id="30" name="角丸四角形 29"/>
          <p:cNvSpPr/>
          <p:nvPr/>
        </p:nvSpPr>
        <p:spPr>
          <a:xfrm>
            <a:off x="1854739" y="3792521"/>
            <a:ext cx="1908000" cy="25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ysClr val="windowText" lastClr="000000"/>
                </a:solidFill>
              </a:rPr>
              <a:t>働きやすい職場づくりに取り組む</a:t>
            </a:r>
            <a:endParaRPr kumimoji="1" lang="en-US" altLang="ja-JP" sz="800" dirty="0">
              <a:solidFill>
                <a:sysClr val="windowText" lastClr="000000"/>
              </a:solidFill>
            </a:endParaRPr>
          </a:p>
          <a:p>
            <a:pPr algn="ctr"/>
            <a:r>
              <a:rPr kumimoji="1" lang="ja-JP" altLang="en-US" sz="800" dirty="0">
                <a:solidFill>
                  <a:sysClr val="windowText" lastClr="000000"/>
                </a:solidFill>
              </a:rPr>
              <a:t>中小企業等の就職マッチング</a:t>
            </a:r>
            <a:endParaRPr kumimoji="1" lang="en-US" altLang="ja-JP" sz="800" dirty="0">
              <a:solidFill>
                <a:sysClr val="windowText" lastClr="000000"/>
              </a:solidFill>
            </a:endParaRPr>
          </a:p>
        </p:txBody>
      </p:sp>
      <p:sp>
        <p:nvSpPr>
          <p:cNvPr id="31" name="角丸四角形 30"/>
          <p:cNvSpPr/>
          <p:nvPr/>
        </p:nvSpPr>
        <p:spPr>
          <a:xfrm>
            <a:off x="2013011" y="4099968"/>
            <a:ext cx="1647825" cy="25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ysClr val="windowText" lastClr="000000"/>
                </a:solidFill>
              </a:rPr>
              <a:t>企業向けの定着支援</a:t>
            </a:r>
            <a:endParaRPr kumimoji="1" lang="en-US" altLang="ja-JP" sz="800" dirty="0">
              <a:solidFill>
                <a:sysClr val="windowText" lastClr="000000"/>
              </a:solidFill>
            </a:endParaRPr>
          </a:p>
          <a:p>
            <a:pPr algn="ctr"/>
            <a:r>
              <a:rPr kumimoji="1" lang="ja-JP" altLang="en-US" sz="800" dirty="0">
                <a:solidFill>
                  <a:sysClr val="windowText" lastClr="000000"/>
                </a:solidFill>
              </a:rPr>
              <a:t>（離職防止）セミナー</a:t>
            </a:r>
            <a:endParaRPr kumimoji="1" lang="en-US" altLang="ja-JP" sz="800" dirty="0">
              <a:solidFill>
                <a:sysClr val="windowText" lastClr="000000"/>
              </a:solidFill>
            </a:endParaRPr>
          </a:p>
        </p:txBody>
      </p:sp>
      <p:sp>
        <p:nvSpPr>
          <p:cNvPr id="33" name="角丸四角形 32"/>
          <p:cNvSpPr/>
          <p:nvPr/>
        </p:nvSpPr>
        <p:spPr>
          <a:xfrm>
            <a:off x="1873789" y="4782698"/>
            <a:ext cx="2088000" cy="1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ysClr val="windowText" lastClr="000000"/>
                </a:solidFill>
              </a:rPr>
              <a:t>求人情報提供</a:t>
            </a:r>
            <a:endParaRPr kumimoji="1" lang="en-US" altLang="ja-JP" sz="800" dirty="0">
              <a:solidFill>
                <a:sysClr val="windowText" lastClr="000000"/>
              </a:solidFill>
            </a:endParaRPr>
          </a:p>
        </p:txBody>
      </p:sp>
      <p:sp>
        <p:nvSpPr>
          <p:cNvPr id="34" name="上下矢印 33"/>
          <p:cNvSpPr/>
          <p:nvPr/>
        </p:nvSpPr>
        <p:spPr>
          <a:xfrm>
            <a:off x="3501037" y="4395818"/>
            <a:ext cx="418331" cy="324000"/>
          </a:xfrm>
          <a:prstGeom prst="upDownArrow">
            <a:avLst>
              <a:gd name="adj1" fmla="val 46722"/>
              <a:gd name="adj2" fmla="val 3630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t>連携</a:t>
            </a:r>
          </a:p>
        </p:txBody>
      </p:sp>
      <p:sp>
        <p:nvSpPr>
          <p:cNvPr id="35" name="右矢印 34"/>
          <p:cNvSpPr/>
          <p:nvPr/>
        </p:nvSpPr>
        <p:spPr>
          <a:xfrm>
            <a:off x="3970272" y="3764934"/>
            <a:ext cx="476250" cy="352425"/>
          </a:xfrm>
          <a:prstGeom prst="rightArrow">
            <a:avLst/>
          </a:prstGeom>
          <a:gradFill flip="none" rotWithShape="1">
            <a:gsLst>
              <a:gs pos="4700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6" name="角丸四角形 35"/>
          <p:cNvSpPr/>
          <p:nvPr/>
        </p:nvSpPr>
        <p:spPr>
          <a:xfrm>
            <a:off x="4615474" y="3583141"/>
            <a:ext cx="885825" cy="2762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rPr>
              <a:t>職業紹介</a:t>
            </a:r>
          </a:p>
        </p:txBody>
      </p:sp>
      <p:sp>
        <p:nvSpPr>
          <p:cNvPr id="37" name="角丸四角形 36"/>
          <p:cNvSpPr/>
          <p:nvPr/>
        </p:nvSpPr>
        <p:spPr>
          <a:xfrm>
            <a:off x="4624281" y="4043884"/>
            <a:ext cx="885825" cy="2762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rPr>
              <a:t>定着支援</a:t>
            </a:r>
          </a:p>
        </p:txBody>
      </p:sp>
      <p:sp>
        <p:nvSpPr>
          <p:cNvPr id="38" name="正方形/長方形 37"/>
          <p:cNvSpPr/>
          <p:nvPr/>
        </p:nvSpPr>
        <p:spPr>
          <a:xfrm>
            <a:off x="594282" y="4315346"/>
            <a:ext cx="43200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b="1" dirty="0">
                <a:solidFill>
                  <a:sysClr val="windowText" lastClr="000000"/>
                </a:solidFill>
              </a:rPr>
              <a:t>若者</a:t>
            </a:r>
          </a:p>
        </p:txBody>
      </p:sp>
      <p:sp>
        <p:nvSpPr>
          <p:cNvPr id="40" name="正方形/長方形 39"/>
          <p:cNvSpPr/>
          <p:nvPr/>
        </p:nvSpPr>
        <p:spPr>
          <a:xfrm>
            <a:off x="923647" y="4313054"/>
            <a:ext cx="432000" cy="266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b="1" dirty="0">
                <a:solidFill>
                  <a:sysClr val="windowText" lastClr="000000"/>
                </a:solidFill>
              </a:rPr>
              <a:t>女性</a:t>
            </a:r>
          </a:p>
        </p:txBody>
      </p:sp>
      <p:sp>
        <p:nvSpPr>
          <p:cNvPr id="41" name="右矢印 40"/>
          <p:cNvSpPr/>
          <p:nvPr/>
        </p:nvSpPr>
        <p:spPr>
          <a:xfrm rot="18822916">
            <a:off x="1010452" y="3538879"/>
            <a:ext cx="360000" cy="324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2" name="右矢印 41"/>
          <p:cNvSpPr/>
          <p:nvPr/>
        </p:nvSpPr>
        <p:spPr>
          <a:xfrm rot="20402687">
            <a:off x="5838583" y="4725137"/>
            <a:ext cx="360000" cy="324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 name="右矢印 42"/>
          <p:cNvSpPr/>
          <p:nvPr/>
        </p:nvSpPr>
        <p:spPr>
          <a:xfrm rot="2552083">
            <a:off x="974415" y="4610468"/>
            <a:ext cx="360000" cy="324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4" name="右矢印 43"/>
          <p:cNvSpPr/>
          <p:nvPr/>
        </p:nvSpPr>
        <p:spPr>
          <a:xfrm rot="1138597">
            <a:off x="5841690" y="3810368"/>
            <a:ext cx="360000" cy="324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5" name="角丸四角形 44"/>
          <p:cNvSpPr/>
          <p:nvPr/>
        </p:nvSpPr>
        <p:spPr>
          <a:xfrm>
            <a:off x="6460412" y="3772728"/>
            <a:ext cx="419100" cy="1008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dirty="0">
                <a:solidFill>
                  <a:sysClr val="windowText" lastClr="000000"/>
                </a:solidFill>
              </a:rPr>
              <a:t>就</a:t>
            </a:r>
            <a:endParaRPr kumimoji="1" lang="en-US" altLang="ja-JP" dirty="0">
              <a:solidFill>
                <a:sysClr val="windowText" lastClr="000000"/>
              </a:solidFill>
            </a:endParaRPr>
          </a:p>
          <a:p>
            <a:pPr algn="ctr"/>
            <a:endParaRPr lang="en-US" altLang="ja-JP" dirty="0">
              <a:solidFill>
                <a:sysClr val="windowText" lastClr="000000"/>
              </a:solidFill>
            </a:endParaRPr>
          </a:p>
          <a:p>
            <a:pPr algn="ctr"/>
            <a:r>
              <a:rPr kumimoji="1" lang="ja-JP" altLang="en-US" dirty="0">
                <a:solidFill>
                  <a:sysClr val="windowText" lastClr="000000"/>
                </a:solidFill>
              </a:rPr>
              <a:t>職</a:t>
            </a:r>
          </a:p>
        </p:txBody>
      </p:sp>
      <p:sp>
        <p:nvSpPr>
          <p:cNvPr id="46" name="角丸四角形 45"/>
          <p:cNvSpPr/>
          <p:nvPr/>
        </p:nvSpPr>
        <p:spPr>
          <a:xfrm>
            <a:off x="7765204" y="3772728"/>
            <a:ext cx="419100" cy="1008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dirty="0">
                <a:solidFill>
                  <a:sysClr val="windowText" lastClr="000000"/>
                </a:solidFill>
              </a:rPr>
              <a:t>職場定着</a:t>
            </a:r>
          </a:p>
        </p:txBody>
      </p:sp>
      <p:sp>
        <p:nvSpPr>
          <p:cNvPr id="47" name="右矢印 46"/>
          <p:cNvSpPr/>
          <p:nvPr/>
        </p:nvSpPr>
        <p:spPr>
          <a:xfrm>
            <a:off x="7142358" y="4097743"/>
            <a:ext cx="360000" cy="324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8" name="角丸四角形 47"/>
          <p:cNvSpPr/>
          <p:nvPr/>
        </p:nvSpPr>
        <p:spPr>
          <a:xfrm>
            <a:off x="1649581" y="3323416"/>
            <a:ext cx="4032000" cy="1080000"/>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5" name="横巻き 24"/>
          <p:cNvSpPr/>
          <p:nvPr/>
        </p:nvSpPr>
        <p:spPr>
          <a:xfrm>
            <a:off x="1498433" y="3106567"/>
            <a:ext cx="2772000" cy="396000"/>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dirty="0">
                <a:solidFill>
                  <a:schemeClr val="tx1"/>
                </a:solidFill>
              </a:rPr>
              <a:t>【</a:t>
            </a:r>
            <a:r>
              <a:rPr kumimoji="1" lang="ja-JP" altLang="en-US" dirty="0">
                <a:solidFill>
                  <a:schemeClr val="tx1"/>
                </a:solidFill>
              </a:rPr>
              <a:t>しごと情報ひろば総合就労サポート事業</a:t>
            </a:r>
            <a:r>
              <a:rPr kumimoji="1" lang="en-US" altLang="ja-JP" dirty="0">
                <a:solidFill>
                  <a:schemeClr val="tx1"/>
                </a:solidFill>
              </a:rPr>
              <a:t>】</a:t>
            </a:r>
          </a:p>
          <a:p>
            <a:pPr algn="ctr"/>
            <a:r>
              <a:rPr kumimoji="1" lang="ja-JP" altLang="en-US" sz="800" dirty="0">
                <a:solidFill>
                  <a:schemeClr val="tx1"/>
                </a:solidFill>
              </a:rPr>
              <a:t>☆しごと情報ひろば</a:t>
            </a:r>
            <a:r>
              <a:rPr lang="ja-JP" altLang="en-US" sz="800" dirty="0">
                <a:solidFill>
                  <a:schemeClr val="tx1"/>
                </a:solidFill>
              </a:rPr>
              <a:t> </a:t>
            </a:r>
            <a:r>
              <a:rPr kumimoji="1" lang="ja-JP" altLang="en-US" sz="800" dirty="0">
                <a:solidFill>
                  <a:schemeClr val="tx1"/>
                </a:solidFill>
              </a:rPr>
              <a:t>クレオ大阪西を含む市内４か所　等</a:t>
            </a:r>
          </a:p>
        </p:txBody>
      </p:sp>
      <p:sp>
        <p:nvSpPr>
          <p:cNvPr id="49" name="角丸四角形 48"/>
          <p:cNvSpPr/>
          <p:nvPr/>
        </p:nvSpPr>
        <p:spPr>
          <a:xfrm>
            <a:off x="1649403" y="4722709"/>
            <a:ext cx="4032000" cy="493502"/>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2" name="対角する 2 つの角を切り取った四角形 31"/>
          <p:cNvSpPr/>
          <p:nvPr/>
        </p:nvSpPr>
        <p:spPr>
          <a:xfrm>
            <a:off x="1467166" y="4996187"/>
            <a:ext cx="2772000" cy="324000"/>
          </a:xfrm>
          <a:prstGeom prst="snip2Diag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ysClr val="windowText" lastClr="000000"/>
                </a:solidFill>
              </a:rPr>
              <a:t>『</a:t>
            </a:r>
            <a:r>
              <a:rPr kumimoji="1" lang="ja-JP" altLang="en-US" sz="1200" dirty="0">
                <a:solidFill>
                  <a:sysClr val="windowText" lastClr="000000"/>
                </a:solidFill>
              </a:rPr>
              <a:t>ハローワークコーナー</a:t>
            </a:r>
            <a:r>
              <a:rPr kumimoji="1" lang="en-US" altLang="ja-JP" sz="1200" dirty="0">
                <a:solidFill>
                  <a:sysClr val="windowText" lastClr="000000"/>
                </a:solidFill>
              </a:rPr>
              <a:t>』</a:t>
            </a:r>
          </a:p>
          <a:p>
            <a:pPr algn="ctr"/>
            <a:r>
              <a:rPr kumimoji="1" lang="ja-JP" altLang="en-US" sz="800" dirty="0">
                <a:solidFill>
                  <a:sysClr val="windowText" lastClr="000000"/>
                </a:solidFill>
              </a:rPr>
              <a:t>☆しごと情報ひろば　天下茶屋・西淀川・平野で一体運営</a:t>
            </a:r>
          </a:p>
        </p:txBody>
      </p:sp>
      <p:sp>
        <p:nvSpPr>
          <p:cNvPr id="50" name="角丸四角形 49"/>
          <p:cNvSpPr/>
          <p:nvPr/>
        </p:nvSpPr>
        <p:spPr>
          <a:xfrm>
            <a:off x="588308" y="3102776"/>
            <a:ext cx="7975992" cy="2280642"/>
          </a:xfrm>
          <a:prstGeom prst="roundRect">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1" name="正方形/長方形 50"/>
          <p:cNvSpPr/>
          <p:nvPr/>
        </p:nvSpPr>
        <p:spPr>
          <a:xfrm>
            <a:off x="5681403" y="6000870"/>
            <a:ext cx="3438635" cy="55399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00" dirty="0">
                <a:latin typeface="Meiryo UI" panose="020B0604030504040204" pitchFamily="50" charset="-128"/>
                <a:ea typeface="Meiryo UI" panose="020B0604030504040204" pitchFamily="50" charset="-128"/>
              </a:rPr>
              <a:t>※2020</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月に発生した新型コロナ感染拡大の影響により企業</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活動が停滞し、有効求人倍率をはじめとする雇用労働関係指</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標が急速に悪化。</a:t>
            </a:r>
            <a:endParaRPr lang="en-US" altLang="ja-JP" sz="1000" dirty="0">
              <a:latin typeface="Meiryo UI" panose="020B0604030504040204" pitchFamily="50" charset="-128"/>
              <a:ea typeface="Meiryo UI" panose="020B0604030504040204" pitchFamily="50" charset="-128"/>
            </a:endParaRPr>
          </a:p>
        </p:txBody>
      </p:sp>
      <p:sp>
        <p:nvSpPr>
          <p:cNvPr id="39" name="正方形/長方形 38"/>
          <p:cNvSpPr/>
          <p:nvPr/>
        </p:nvSpPr>
        <p:spPr>
          <a:xfrm>
            <a:off x="431561" y="5333460"/>
            <a:ext cx="1474986" cy="307777"/>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＜改革の結果＞</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5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53" name="正方形/長方形 52"/>
          <p:cNvSpPr/>
          <p:nvPr/>
        </p:nvSpPr>
        <p:spPr>
          <a:xfrm>
            <a:off x="5256000" y="658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（年度）</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742114" y="5877272"/>
            <a:ext cx="5054022" cy="938865"/>
          </a:xfrm>
          <a:prstGeom prst="rect">
            <a:avLst/>
          </a:prstGeom>
        </p:spPr>
      </p:pic>
    </p:spTree>
    <p:extLst>
      <p:ext uri="{BB962C8B-B14F-4D97-AF65-F5344CB8AC3E}">
        <p14:creationId xmlns:p14="http://schemas.microsoft.com/office/powerpoint/2010/main" val="23103346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2781351" y="303686"/>
            <a:ext cx="6328161"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400" b="1" dirty="0">
                <a:latin typeface="Meiryo UI" panose="020B0604030504040204" pitchFamily="50" charset="-128"/>
                <a:ea typeface="Meiryo UI" panose="020B0604030504040204" pitchFamily="50" charset="-128"/>
              </a:rPr>
              <a:t>(2)</a:t>
            </a:r>
            <a:r>
              <a:rPr lang="ja-JP" altLang="ja-JP" sz="1400" b="1" dirty="0">
                <a:latin typeface="Meiryo UI" panose="020B0604030504040204" pitchFamily="50" charset="-128"/>
                <a:ea typeface="Meiryo UI" panose="020B0604030504040204" pitchFamily="50" charset="-128"/>
              </a:rPr>
              <a:t>女性の登用、働きやすい職場づくりに取り組む中小企業等への支援</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表彰・認証</a:t>
            </a:r>
            <a:r>
              <a:rPr lang="en-US" altLang="ja-JP" sz="1400" b="1"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199641"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６．主な改革取組</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64712" y="733680"/>
            <a:ext cx="8588788" cy="5262979"/>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＜改革前の施策・状況＞</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 </a:t>
            </a:r>
            <a:r>
              <a:rPr lang="en-US" altLang="ja-JP" sz="1400" dirty="0">
                <a:solidFill>
                  <a:srgbClr val="000000"/>
                </a:solidFill>
                <a:latin typeface="Meiryo UI" panose="020B0604030504040204" pitchFamily="50" charset="-128"/>
                <a:ea typeface="Meiryo UI" panose="020B0604030504040204" pitchFamily="50" charset="-128"/>
              </a:rPr>
              <a:t>2013</a:t>
            </a:r>
            <a:r>
              <a:rPr lang="ja-JP" altLang="en-US" sz="1400" dirty="0">
                <a:solidFill>
                  <a:srgbClr val="000000"/>
                </a:solidFill>
                <a:latin typeface="Meiryo UI" panose="020B0604030504040204" pitchFamily="50" charset="-128"/>
                <a:ea typeface="Meiryo UI" panose="020B0604030504040204" pitchFamily="50" charset="-128"/>
              </a:rPr>
              <a:t>年に大阪府が実施した「</a:t>
            </a:r>
            <a:r>
              <a:rPr lang="ja-JP" altLang="en-US" sz="1400" dirty="0">
                <a:latin typeface="Meiryo UI" panose="020B0604030504040204" pitchFamily="50" charset="-128"/>
                <a:ea typeface="Meiryo UI" panose="020B0604030504040204" pitchFamily="50" charset="-128"/>
              </a:rPr>
              <a:t>女性の就業機会拡大に関する調査」において、働いていない女性の退職理由について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は、</a:t>
            </a:r>
            <a:r>
              <a:rPr lang="en-US" altLang="ja-JP" sz="1400" dirty="0">
                <a:latin typeface="Meiryo UI" panose="020B0604030504040204" pitchFamily="50" charset="-128"/>
                <a:ea typeface="Meiryo UI" panose="020B0604030504040204" pitchFamily="50" charset="-128"/>
              </a:rPr>
              <a:t>77</a:t>
            </a:r>
            <a:r>
              <a:rPr lang="ja-JP" altLang="en-US" sz="1400" dirty="0">
                <a:latin typeface="Meiryo UI" panose="020B0604030504040204" pitchFamily="50" charset="-128"/>
                <a:ea typeface="Meiryo UI" panose="020B0604030504040204" pitchFamily="50" charset="-128"/>
              </a:rPr>
              <a:t>％が結婚・子育て・介護等の理由であり、そのうち「やむなく辞めた」は</a:t>
            </a:r>
            <a:r>
              <a:rPr lang="en-US" altLang="ja-JP" sz="1400" dirty="0">
                <a:latin typeface="Meiryo UI" panose="020B0604030504040204" pitchFamily="50" charset="-128"/>
                <a:ea typeface="Meiryo UI" panose="020B0604030504040204" pitchFamily="50" charset="-128"/>
              </a:rPr>
              <a:t>40.5%</a:t>
            </a:r>
            <a:r>
              <a:rPr lang="ja-JP" altLang="en-US" sz="1400" dirty="0" err="1">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「望んで辞めた」は</a:t>
            </a:r>
            <a:r>
              <a:rPr lang="en-US" altLang="ja-JP" sz="1400" dirty="0">
                <a:latin typeface="Meiryo UI" panose="020B0604030504040204" pitchFamily="50" charset="-128"/>
                <a:ea typeface="Meiryo UI" panose="020B0604030504040204" pitchFamily="50" charset="-128"/>
              </a:rPr>
              <a:t>36.5</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また、</a:t>
            </a:r>
            <a:r>
              <a:rPr lang="en-US" altLang="ja-JP" sz="1400" dirty="0">
                <a:latin typeface="Meiryo UI" panose="020B0604030504040204" pitchFamily="50" charset="-128"/>
                <a:ea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rPr>
              <a:t>年に大阪市が実施した「企業における女性活躍推進に関する調査」において、出産・育児・介護との両立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支援の取組が企業業績に及ぼす影響については、企業の</a:t>
            </a:r>
            <a:r>
              <a:rPr lang="en-US" altLang="ja-JP" sz="1400" dirty="0">
                <a:latin typeface="Meiryo UI" panose="020B0604030504040204" pitchFamily="50" charset="-128"/>
                <a:ea typeface="Meiryo UI" panose="020B0604030504040204" pitchFamily="50" charset="-128"/>
              </a:rPr>
              <a:t>36.6%</a:t>
            </a:r>
            <a:r>
              <a:rPr lang="ja-JP" altLang="en-US" sz="1400" dirty="0">
                <a:latin typeface="Meiryo UI" panose="020B0604030504040204" pitchFamily="50" charset="-128"/>
                <a:ea typeface="Meiryo UI" panose="020B0604030504040204" pitchFamily="50" charset="-128"/>
              </a:rPr>
              <a:t>が「デメリットのほうが大きいと感じる」と回答し、</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11.3%</a:t>
            </a:r>
            <a:r>
              <a:rPr lang="ja-JP" altLang="en-US" sz="1400" dirty="0">
                <a:latin typeface="Meiryo UI" panose="020B0604030504040204" pitchFamily="50" charset="-128"/>
                <a:ea typeface="Meiryo UI" panose="020B0604030504040204" pitchFamily="50" charset="-128"/>
              </a:rPr>
              <a:t>の「メリットのほうが大きいと感じる」の</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倍以上であった。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ja-JP" altLang="en-US" sz="1400" dirty="0">
                <a:solidFill>
                  <a:srgbClr val="000000"/>
                </a:solidFill>
                <a:latin typeface="Meiryo UI" panose="020B0604030504040204" pitchFamily="50" charset="-128"/>
                <a:ea typeface="Meiryo UI" panose="020B0604030504040204" pitchFamily="50" charset="-128"/>
              </a:rPr>
              <a:t>結婚や出産を機に離職する女性が多く、出産・育児等の両立支援を負担に感じる企業が多い状況となっていた。</a:t>
            </a:r>
          </a:p>
          <a:p>
            <a:r>
              <a:rPr lang="ja-JP" altLang="en-US" sz="1400" dirty="0">
                <a:solidFill>
                  <a:srgbClr val="000000"/>
                </a:solidFill>
                <a:latin typeface="Meiryo UI" panose="020B0604030504040204" pitchFamily="50" charset="-128"/>
                <a:ea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＜改革取組＞　　「男女いきいき」制度</a:t>
            </a:r>
            <a:r>
              <a:rPr lang="ja-JP" altLang="en-US" sz="1400" dirty="0">
                <a:solidFill>
                  <a:srgbClr val="000000"/>
                </a:solidFill>
                <a:latin typeface="Meiryo UI" panose="020B0604030504040204" pitchFamily="50" charset="-128"/>
                <a:ea typeface="Meiryo UI" panose="020B0604030504040204" pitchFamily="50" charset="-128"/>
              </a:rPr>
              <a:t>　　</a:t>
            </a:r>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大阪府　</a:t>
            </a:r>
            <a:r>
              <a:rPr lang="en-US" altLang="ja-JP" sz="1400" b="1" dirty="0">
                <a:solidFill>
                  <a:srgbClr val="000000"/>
                </a:solidFill>
                <a:latin typeface="Meiryo UI" panose="020B0604030504040204" pitchFamily="50" charset="-128"/>
                <a:ea typeface="Meiryo UI" panose="020B0604030504040204" pitchFamily="50" charset="-128"/>
              </a:rPr>
              <a:t>】</a:t>
            </a:r>
          </a:p>
          <a:p>
            <a:r>
              <a:rPr lang="ja-JP" altLang="en-US" sz="1400" b="1" dirty="0">
                <a:solidFill>
                  <a:srgbClr val="000000"/>
                </a:solidFill>
                <a:latin typeface="Meiryo UI" panose="020B0604030504040204" pitchFamily="50" charset="-128"/>
                <a:ea typeface="Meiryo UI" panose="020B0604030504040204" pitchFamily="50" charset="-128"/>
              </a:rPr>
              <a:t>○　「男女いきいきプラス」事業者認証制度 </a:t>
            </a:r>
            <a:r>
              <a:rPr lang="en-US" altLang="ja-JP" sz="1400" b="1" dirty="0">
                <a:solidFill>
                  <a:srgbClr val="000000"/>
                </a:solidFill>
                <a:latin typeface="Meiryo UI" panose="020B0604030504040204" pitchFamily="50" charset="-128"/>
                <a:ea typeface="Meiryo UI" panose="020B0604030504040204" pitchFamily="50" charset="-128"/>
              </a:rPr>
              <a:t>(2018</a:t>
            </a:r>
            <a:r>
              <a:rPr lang="ja-JP" altLang="en-US" sz="1400" b="1" dirty="0">
                <a:solidFill>
                  <a:srgbClr val="000000"/>
                </a:solidFill>
                <a:latin typeface="Meiryo UI" panose="020B0604030504040204" pitchFamily="50" charset="-128"/>
                <a:ea typeface="Meiryo UI" panose="020B0604030504040204" pitchFamily="50" charset="-128"/>
              </a:rPr>
              <a:t>年度～</a:t>
            </a:r>
            <a:r>
              <a:rPr lang="en-US" altLang="ja-JP" sz="1400" b="1" dirty="0">
                <a:solidFill>
                  <a:srgbClr val="000000"/>
                </a:solidFill>
                <a:latin typeface="Meiryo UI" panose="020B0604030504040204" pitchFamily="50" charset="-128"/>
                <a:ea typeface="Meiryo UI" panose="020B0604030504040204" pitchFamily="50" charset="-128"/>
              </a:rPr>
              <a:t>)</a:t>
            </a:r>
          </a:p>
          <a:p>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2002</a:t>
            </a:r>
            <a:r>
              <a:rPr lang="ja-JP" altLang="en-US" sz="1400" dirty="0">
                <a:latin typeface="Meiryo UI" panose="020B0604030504040204" pitchFamily="50" charset="-128"/>
                <a:ea typeface="Meiryo UI" panose="020B0604030504040204" pitchFamily="50" charset="-128"/>
              </a:rPr>
              <a:t>年度に創設した男女いきいき・元気宣言事業者登録制度</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の次のステップとして、女性活躍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推進法に基づく「一般事業主行動計画」を策定し、「女性の職業選択に資する情報の公表」を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実施している企業・団体を認証。</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「女性の能力活用」など、男性も女性もいきいき働くことのできる元気な企業・団体をめざしてがん</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err="1">
                <a:latin typeface="Meiryo UI" panose="020B0604030504040204" pitchFamily="50" charset="-128"/>
                <a:ea typeface="Meiryo UI" panose="020B0604030504040204" pitchFamily="50" charset="-128"/>
              </a:rPr>
              <a:t>ばって</a:t>
            </a:r>
            <a:r>
              <a:rPr lang="ja-JP" altLang="en-US" sz="1400" dirty="0">
                <a:latin typeface="Meiryo UI" panose="020B0604030504040204" pitchFamily="50" charset="-128"/>
                <a:ea typeface="Meiryo UI" panose="020B0604030504040204" pitchFamily="50" charset="-128"/>
              </a:rPr>
              <a:t>いる事業者のみなさんを「男女いきいき・元気宣言」事業者として登録し、その取組を応援。</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　「男女いきいき表彰制度」（</a:t>
            </a:r>
            <a:r>
              <a:rPr lang="en-US" altLang="ja-JP" sz="1400" b="1" dirty="0">
                <a:solidFill>
                  <a:srgbClr val="000000"/>
                </a:solidFill>
                <a:latin typeface="Meiryo UI" panose="020B0604030504040204" pitchFamily="50" charset="-128"/>
                <a:ea typeface="Meiryo UI" panose="020B0604030504040204" pitchFamily="50" charset="-128"/>
              </a:rPr>
              <a:t>2018</a:t>
            </a:r>
            <a:r>
              <a:rPr lang="ja-JP" altLang="en-US" sz="1400" b="1" dirty="0">
                <a:solidFill>
                  <a:srgbClr val="000000"/>
                </a:solidFill>
                <a:latin typeface="Meiryo UI" panose="020B0604030504040204" pitchFamily="50" charset="-128"/>
                <a:ea typeface="Meiryo UI" panose="020B0604030504040204" pitchFamily="50" charset="-128"/>
              </a:rPr>
              <a:t>年度～）</a:t>
            </a:r>
          </a:p>
          <a:p>
            <a:r>
              <a:rPr lang="ja-JP" altLang="en-US" sz="1400" dirty="0">
                <a:solidFill>
                  <a:srgbClr val="000000"/>
                </a:solidFill>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上記「男女いきいきプラス」事業者</a:t>
            </a:r>
            <a:r>
              <a:rPr lang="ja-JP" altLang="en-US" sz="1400" dirty="0">
                <a:solidFill>
                  <a:srgbClr val="000000"/>
                </a:solidFill>
                <a:latin typeface="Meiryo UI" panose="020B0604030504040204" pitchFamily="50" charset="-128"/>
                <a:ea typeface="Meiryo UI" panose="020B0604030504040204" pitchFamily="50" charset="-128"/>
              </a:rPr>
              <a:t>の中から、独創的、先進的な取組等を行なっている事業者を</a:t>
            </a:r>
            <a:endParaRPr lang="en-US" altLang="ja-JP" sz="1400"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選考し、男女いきいき事業者として表彰。</a:t>
            </a: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solidFill>
                <a:srgbClr val="000000"/>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1" name="フローチャート: 組合せ 15"/>
          <p:cNvSpPr/>
          <p:nvPr/>
        </p:nvSpPr>
        <p:spPr>
          <a:xfrm>
            <a:off x="2158303" y="2307052"/>
            <a:ext cx="5056094" cy="301143"/>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grpSp>
        <p:nvGrpSpPr>
          <p:cNvPr id="2" name="グループ化 1"/>
          <p:cNvGrpSpPr/>
          <p:nvPr/>
        </p:nvGrpSpPr>
        <p:grpSpPr>
          <a:xfrm>
            <a:off x="778668" y="5061124"/>
            <a:ext cx="4005367" cy="1723986"/>
            <a:chOff x="395630" y="4730249"/>
            <a:chExt cx="4005367" cy="2238510"/>
          </a:xfrm>
        </p:grpSpPr>
        <p:sp>
          <p:nvSpPr>
            <p:cNvPr id="20" name="正方形/長方形 19"/>
            <p:cNvSpPr/>
            <p:nvPr/>
          </p:nvSpPr>
          <p:spPr>
            <a:xfrm>
              <a:off x="395630" y="4919441"/>
              <a:ext cx="4005367" cy="20493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・「男女いきいき・元気宣言」、「男女いきいきプラス」のシンボル　　</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マークを使用可能。</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・「男女いきいき・元気宣言」登録事業者等として、府のホーム</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ページ等を通じて、広く府民に紹介。</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・企業向けの講座や研修などの情報をメールでお知らせ。</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・大阪府提携の融資を利用可能。</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おおさか男女いきいきサポートローン：商工中金　等</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テキスト ボックス 20"/>
            <p:cNvSpPr txBox="1"/>
            <p:nvPr/>
          </p:nvSpPr>
          <p:spPr>
            <a:xfrm>
              <a:off x="475586" y="4730249"/>
              <a:ext cx="1709122" cy="370463"/>
            </a:xfrm>
            <a:prstGeom prst="rect">
              <a:avLst/>
            </a:prstGeom>
            <a:solidFill>
              <a:schemeClr val="accent1">
                <a:lumMod val="60000"/>
                <a:lumOff val="40000"/>
              </a:schemeClr>
            </a:solidFill>
            <a:ln>
              <a:solidFill>
                <a:schemeClr val="tx1"/>
              </a:solidFill>
            </a:ln>
          </p:spPr>
          <p:txBody>
            <a:bodyPr wrap="none" rtlCol="0">
              <a:spAutoFit/>
            </a:bodyPr>
            <a:lstStyle/>
            <a:p>
              <a:r>
                <a:rPr lang="ja-JP" altLang="en-US" sz="1400" b="1" dirty="0">
                  <a:latin typeface="Meiryo UI" panose="020B0604030504040204" pitchFamily="50" charset="-128"/>
                  <a:ea typeface="Meiryo UI" panose="020B0604030504040204" pitchFamily="50" charset="-128"/>
                </a:rPr>
                <a:t>登録、認証のメリット</a:t>
              </a:r>
              <a:endParaRPr kumimoji="1" lang="ja-JP" altLang="en-US" sz="1400" b="1" dirty="0">
                <a:latin typeface="Meiryo UI" panose="020B0604030504040204" pitchFamily="50" charset="-128"/>
                <a:ea typeface="Meiryo UI" panose="020B0604030504040204" pitchFamily="50" charset="-128"/>
              </a:endParaRPr>
            </a:p>
          </p:txBody>
        </p:sp>
      </p:grpSp>
      <p:pic>
        <p:nvPicPr>
          <p:cNvPr id="2050" name="Picture 2" descr="D:\tanakajunya\Desktop\キャプチャ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574" y="2608195"/>
            <a:ext cx="747412" cy="9716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tanakajunya\Desktop\キャプチャ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180" y="3598679"/>
            <a:ext cx="1046549" cy="10153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tanakajunya\Desktop\キャプチャ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8305" y="4862344"/>
            <a:ext cx="3510681" cy="1921374"/>
          </a:xfrm>
          <a:prstGeom prst="rect">
            <a:avLst/>
          </a:prstGeom>
          <a:noFill/>
          <a:extLst>
            <a:ext uri="{909E8E84-426E-40DD-AFC4-6F175D3DCCD1}">
              <a14:hiddenFill xmlns:a14="http://schemas.microsoft.com/office/drawing/2010/main">
                <a:solidFill>
                  <a:srgbClr val="FFFFFF"/>
                </a:solidFill>
              </a14:hiddenFill>
            </a:ext>
          </a:extLst>
        </p:spPr>
      </p:pic>
      <p:sp>
        <p:nvSpPr>
          <p:cNvPr id="3" name="大かっこ 2"/>
          <p:cNvSpPr/>
          <p:nvPr/>
        </p:nvSpPr>
        <p:spPr>
          <a:xfrm>
            <a:off x="706020" y="3778611"/>
            <a:ext cx="7231160" cy="40897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432255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7568" y="1383061"/>
            <a:ext cx="176491" cy="329689"/>
          </a:xfrm>
          <a:prstGeom prst="rect">
            <a:avLst/>
          </a:prstGeom>
          <a:noFill/>
        </p:spPr>
        <p:txBody>
          <a:bodyPr wrap="none" lIns="87360" tIns="43680" rIns="87360" bIns="43680">
            <a:spAutoFit/>
          </a:bodyPr>
          <a:lstStyle/>
          <a:p>
            <a:pPr>
              <a:defRPr/>
            </a:pPr>
            <a:endParaRPr lang="en-US" altLang="ja-JP" sz="1569" dirty="0">
              <a:latin typeface="Meiryo UI" panose="020B0604030504040204" pitchFamily="50" charset="-128"/>
              <a:ea typeface="Meiryo UI" panose="020B0604030504040204" pitchFamily="50" charset="-128"/>
            </a:endParaRPr>
          </a:p>
        </p:txBody>
      </p:sp>
      <p:sp>
        <p:nvSpPr>
          <p:cNvPr id="18" name="角丸四角形 17"/>
          <p:cNvSpPr/>
          <p:nvPr/>
        </p:nvSpPr>
        <p:spPr>
          <a:xfrm>
            <a:off x="2743201" y="303686"/>
            <a:ext cx="636631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en-US" altLang="ja-JP" sz="1400" b="1" dirty="0">
                <a:latin typeface="Meiryo UI" panose="020B0604030504040204" pitchFamily="50" charset="-128"/>
                <a:ea typeface="Meiryo UI" panose="020B0604030504040204" pitchFamily="50" charset="-128"/>
              </a:rPr>
              <a:t>(2)</a:t>
            </a:r>
            <a:r>
              <a:rPr lang="ja-JP" altLang="ja-JP" sz="1400" b="1" dirty="0">
                <a:latin typeface="Meiryo UI" panose="020B0604030504040204" pitchFamily="50" charset="-128"/>
                <a:ea typeface="Meiryo UI" panose="020B0604030504040204" pitchFamily="50" charset="-128"/>
              </a:rPr>
              <a:t>女性の登用、働きやすい職場づくりに取り組む中小企業等への支援</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表彰・認証</a:t>
            </a:r>
            <a:r>
              <a:rPr lang="en-US" altLang="ja-JP" sz="1400" b="1"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270457" y="66616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0457" y="266053"/>
            <a:ext cx="2199641"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６．主な改革取組</a:t>
            </a:r>
            <a:endParaRPr kumimoji="1" lang="ja-JP" altLang="en-US"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335684" y="720844"/>
            <a:ext cx="8779288" cy="2246769"/>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＜改革取組＞　　「女性活躍リーディングカンパニー」認証制度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大阪市　</a:t>
            </a:r>
            <a:r>
              <a:rPr lang="en-US" altLang="ja-JP" sz="1400" b="1" dirty="0">
                <a:latin typeface="Meiryo UI" panose="020B0604030504040204" pitchFamily="50" charset="-128"/>
                <a:ea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法令の遵守に留まらず、「意欲のある女性が活躍し続けられる組織づくり」「仕事と生活の両立（ワーク・ライフ・バラン</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ス）支援」「男性の家庭参画支援」について積極的に推進する企業等を、大阪市が一定の基準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に則り認証し、当該の企業等が社会的に認知されることでその取組が広く普及するよう、「大阪市女性活躍リーディ</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ングカンパニー」認証事業を実施。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・また、特に優れた取組を行っている企業等に対し、毎年度、市長表彰を実施。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年度からは従来の「一つ星認証」や「二つ星認証」だけでなく、新たに女性活躍推進の取組を始めて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間もない、意欲的な中小企業を対象に「チャレンジ企業」として認証し、取組を支援する制度も導入。</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・さらに、女性活躍の進展に取り組まれている企業のステップアップ意欲の増進や、認証制度の認知度向上を目的として、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最も女性活躍の取組が進展している区分である「三つ星認証」を</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年度から新たに導入。</a:t>
            </a:r>
            <a:endParaRPr lang="en-US" altLang="ja-JP" sz="14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62655" y="3022293"/>
            <a:ext cx="8436544" cy="1815882"/>
          </a:xfrm>
          <a:prstGeom prst="rect">
            <a:avLst/>
          </a:prstGeom>
          <a:noFill/>
        </p:spPr>
        <p:txBody>
          <a:bodyPr wrap="square" rtlCol="0">
            <a:spAutoFit/>
          </a:bodyPr>
          <a:lstStyle>
            <a:defPPr>
              <a:defRPr lang="ja-JP"/>
            </a:defPPr>
            <a:lvl1pPr>
              <a:defRPr b="1"/>
            </a:lvl1pPr>
          </a:lstStyle>
          <a:p>
            <a:r>
              <a:rPr lang="ja-JP" altLang="en-US" sz="1200" dirty="0">
                <a:latin typeface="Meiryo UI" panose="020B0604030504040204" pitchFamily="50" charset="-128"/>
                <a:ea typeface="Meiryo UI" panose="020B0604030504040204" pitchFamily="50" charset="-128"/>
              </a:rPr>
              <a:t> </a:t>
            </a:r>
            <a:r>
              <a:rPr lang="ja-JP" altLang="en-US" sz="1200" b="0" dirty="0">
                <a:latin typeface="Meiryo UI" panose="020B0604030504040204" pitchFamily="50" charset="-128"/>
                <a:ea typeface="Meiryo UI" panose="020B0604030504040204" pitchFamily="50" charset="-128"/>
              </a:rPr>
              <a:t>　　認証企業は、「大阪市女性活躍リーディングカンパニー認証マーク」を商品や広告、名刺等に使用</a:t>
            </a:r>
            <a:endParaRPr lang="en-US" altLang="ja-JP" sz="1200" b="0" dirty="0">
              <a:latin typeface="Meiryo UI" panose="020B0604030504040204" pitchFamily="50" charset="-128"/>
              <a:ea typeface="Meiryo UI" panose="020B0604030504040204" pitchFamily="50" charset="-128"/>
            </a:endParaRPr>
          </a:p>
          <a:p>
            <a:r>
              <a:rPr lang="ja-JP" altLang="en-US" sz="1200" b="0" dirty="0">
                <a:latin typeface="Meiryo UI" panose="020B0604030504040204" pitchFamily="50" charset="-128"/>
                <a:ea typeface="Meiryo UI" panose="020B0604030504040204" pitchFamily="50" charset="-128"/>
              </a:rPr>
              <a:t>　できるほか、大阪市が次の支援に取り組む。</a:t>
            </a:r>
            <a:r>
              <a:rPr lang="ja-JP" altLang="en-US" sz="1000" b="0" dirty="0">
                <a:latin typeface="Meiryo UI" panose="020B0604030504040204" pitchFamily="50" charset="-128"/>
                <a:ea typeface="Meiryo UI" panose="020B0604030504040204" pitchFamily="50" charset="-128"/>
              </a:rPr>
              <a:t>（一部、「一つ星認証企業」以上に限る。）</a:t>
            </a:r>
          </a:p>
          <a:p>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1</a:t>
            </a:r>
            <a:r>
              <a:rPr lang="ja-JP" altLang="en-US" sz="1200" b="0" dirty="0">
                <a:latin typeface="Meiryo UI" panose="020B0604030504040204" pitchFamily="50" charset="-128"/>
                <a:ea typeface="Meiryo UI" panose="020B0604030504040204" pitchFamily="50" charset="-128"/>
              </a:rPr>
              <a:t>）市のホームページや各種広報媒体等を活用し、認証企業の名称や取組内容などを広報する。</a:t>
            </a:r>
          </a:p>
          <a:p>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2</a:t>
            </a:r>
            <a:r>
              <a:rPr lang="ja-JP" altLang="en-US" sz="1200" b="0" dirty="0">
                <a:latin typeface="Meiryo UI" panose="020B0604030504040204" pitchFamily="50" charset="-128"/>
                <a:ea typeface="Meiryo UI" panose="020B0604030504040204" pitchFamily="50" charset="-128"/>
              </a:rPr>
              <a:t>）金融機関と連携し、融資において利率を優遇する。　</a:t>
            </a:r>
            <a:endParaRPr lang="en-US" altLang="ja-JP" sz="1200" b="0" dirty="0">
              <a:latin typeface="Meiryo UI" panose="020B0604030504040204" pitchFamily="50" charset="-128"/>
              <a:ea typeface="Meiryo UI" panose="020B0604030504040204" pitchFamily="50" charset="-128"/>
            </a:endParaRPr>
          </a:p>
          <a:p>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3</a:t>
            </a:r>
            <a:r>
              <a:rPr lang="ja-JP" altLang="en-US" sz="1200" b="0" dirty="0">
                <a:latin typeface="Meiryo UI" panose="020B0604030504040204" pitchFamily="50" charset="-128"/>
                <a:ea typeface="Meiryo UI" panose="020B0604030504040204" pitchFamily="50" charset="-128"/>
              </a:rPr>
              <a:t>）求職者等に認証企業の取組を紹介する機会を提供する。</a:t>
            </a:r>
          </a:p>
          <a:p>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4</a:t>
            </a:r>
            <a:r>
              <a:rPr lang="ja-JP" altLang="en-US" sz="1200" b="0" dirty="0">
                <a:latin typeface="Meiryo UI" panose="020B0604030504040204" pitchFamily="50" charset="-128"/>
                <a:ea typeface="Meiryo UI" panose="020B0604030504040204" pitchFamily="50" charset="-128"/>
              </a:rPr>
              <a:t>）認証企業の情報を大阪圏の大学や市内の高校等に発信する。</a:t>
            </a:r>
          </a:p>
          <a:p>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5</a:t>
            </a:r>
            <a:r>
              <a:rPr lang="ja-JP" altLang="en-US" sz="1200" b="0" dirty="0">
                <a:latin typeface="Meiryo UI" panose="020B0604030504040204" pitchFamily="50" charset="-128"/>
                <a:ea typeface="Meiryo UI" panose="020B0604030504040204" pitchFamily="50" charset="-128"/>
              </a:rPr>
              <a:t>）本市が行う総合評価入札、プロポーザルによる入札、指定管理者の選定において加点する。　　　　　　　　　　　　　　　　　　　　　　　　　　　　　　　　　　　　　　　　　　　　　　　</a:t>
            </a:r>
            <a:endParaRPr lang="ja-JP" altLang="en-US" sz="900" b="0" dirty="0">
              <a:latin typeface="Meiryo UI" panose="020B0604030504040204" pitchFamily="50" charset="-128"/>
              <a:ea typeface="Meiryo UI" panose="020B0604030504040204" pitchFamily="50" charset="-128"/>
            </a:endParaRPr>
          </a:p>
          <a:p>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6</a:t>
            </a:r>
            <a:r>
              <a:rPr lang="ja-JP" altLang="en-US" sz="1200" b="0" dirty="0">
                <a:latin typeface="Meiryo UI" panose="020B0604030504040204" pitchFamily="50" charset="-128"/>
                <a:ea typeface="Meiryo UI" panose="020B0604030504040204" pitchFamily="50" charset="-128"/>
              </a:rPr>
              <a:t>）「チャレンジ企業」等に対し、取組を推進するために必要な情報及びノウハウを提供する。</a:t>
            </a:r>
            <a:endParaRPr lang="en-US" altLang="ja-JP" sz="1200" b="0" dirty="0">
              <a:latin typeface="Meiryo UI" panose="020B0604030504040204" pitchFamily="50" charset="-128"/>
              <a:ea typeface="Meiryo UI" panose="020B0604030504040204" pitchFamily="50" charset="-128"/>
            </a:endParaRPr>
          </a:p>
          <a:p>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7</a:t>
            </a:r>
            <a:r>
              <a:rPr lang="ja-JP" altLang="en-US" sz="1200" b="0" dirty="0">
                <a:latin typeface="Meiryo UI" panose="020B0604030504040204" pitchFamily="50" charset="-128"/>
                <a:ea typeface="Meiryo UI" panose="020B0604030504040204" pitchFamily="50" charset="-128"/>
              </a:rPr>
              <a:t>）男女共同参画センター（クレオ大阪）の施設利用料金が</a:t>
            </a:r>
            <a:r>
              <a:rPr lang="en-US" altLang="ja-JP" sz="1200" b="0" dirty="0">
                <a:latin typeface="Meiryo UI" panose="020B0604030504040204" pitchFamily="50" charset="-128"/>
                <a:ea typeface="Meiryo UI" panose="020B0604030504040204" pitchFamily="50" charset="-128"/>
              </a:rPr>
              <a:t>30</a:t>
            </a:r>
            <a:r>
              <a:rPr lang="ja-JP" altLang="en-US" sz="1200" b="0" dirty="0">
                <a:latin typeface="Meiryo UI" panose="020B0604030504040204" pitchFamily="50" charset="-128"/>
                <a:ea typeface="Meiryo UI" panose="020B0604030504040204" pitchFamily="50" charset="-128"/>
              </a:rPr>
              <a:t>％割引となる。</a:t>
            </a:r>
          </a:p>
        </p:txBody>
      </p:sp>
      <p:pic>
        <p:nvPicPr>
          <p:cNvPr id="1026" name="Picture 2" descr="http://www.city.osaka.lg.jp/shimin/cmsfiles/contents/0000299/299280/ninsh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179" y="3385166"/>
            <a:ext cx="1074242" cy="107424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94714" y="2946628"/>
            <a:ext cx="8477914" cy="1873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94714" y="2950968"/>
            <a:ext cx="400110" cy="1869291"/>
          </a:xfrm>
          <a:prstGeom prst="rect">
            <a:avLst/>
          </a:prstGeom>
          <a:solidFill>
            <a:schemeClr val="accent1">
              <a:lumMod val="60000"/>
              <a:lumOff val="40000"/>
            </a:schemeClr>
          </a:solidFill>
          <a:ln>
            <a:solidFill>
              <a:schemeClr val="tx1"/>
            </a:solidFill>
          </a:ln>
        </p:spPr>
        <p:txBody>
          <a:bodyPr vert="eaVert" wrap="square" rtlCol="0">
            <a:spAutoFit/>
          </a:bodyPr>
          <a:lstStyle/>
          <a:p>
            <a:pPr algn="ctr"/>
            <a:r>
              <a:rPr kumimoji="1" lang="ja-JP" altLang="en-US" sz="1400" b="1" dirty="0">
                <a:latin typeface="Meiryo UI" panose="020B0604030504040204" pitchFamily="50" charset="-128"/>
                <a:ea typeface="Meiryo UI" panose="020B0604030504040204" pitchFamily="50" charset="-128"/>
              </a:rPr>
              <a:t>認証企業等への支援</a:t>
            </a:r>
          </a:p>
        </p:txBody>
      </p:sp>
      <p:sp>
        <p:nvSpPr>
          <p:cNvPr id="13" name="正方形/長方形 12"/>
          <p:cNvSpPr/>
          <p:nvPr/>
        </p:nvSpPr>
        <p:spPr>
          <a:xfrm>
            <a:off x="4903170" y="5036854"/>
            <a:ext cx="4366859" cy="523220"/>
          </a:xfrm>
          <a:prstGeom prst="rect">
            <a:avLst/>
          </a:prstGeom>
        </p:spPr>
        <p:txBody>
          <a:bodyPr wrap="square">
            <a:spAutoFit/>
          </a:bodyPr>
          <a:lstStyle/>
          <a:p>
            <a:r>
              <a:rPr lang="ja-JP" altLang="en-US" sz="1400" dirty="0">
                <a:solidFill>
                  <a:srgbClr val="000000"/>
                </a:solidFill>
                <a:latin typeface="Meiryo UI" panose="020B0604030504040204" pitchFamily="50" charset="-128"/>
                <a:ea typeface="Meiryo UI" panose="020B0604030504040204" pitchFamily="50" charset="-128"/>
              </a:rPr>
              <a:t>・女性活躍リーディングカンパニー認証件数</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累計：市</a:t>
            </a:r>
            <a:r>
              <a:rPr lang="en-US" altLang="ja-JP" sz="1400" dirty="0">
                <a:solidFill>
                  <a:srgbClr val="000000"/>
                </a:solidFill>
                <a:latin typeface="Meiryo UI" panose="020B0604030504040204" pitchFamily="50" charset="-128"/>
                <a:ea typeface="Meiryo UI" panose="020B0604030504040204" pitchFamily="50" charset="-128"/>
              </a:rPr>
              <a:t>)</a:t>
            </a:r>
          </a:p>
          <a:p>
            <a:r>
              <a:rPr lang="en-US" altLang="ja-JP" sz="1400" dirty="0">
                <a:solidFill>
                  <a:srgbClr val="000000"/>
                </a:solidFill>
                <a:latin typeface="Meiryo UI" panose="020B0604030504040204" pitchFamily="50" charset="-128"/>
                <a:ea typeface="Meiryo UI" panose="020B0604030504040204" pitchFamily="50" charset="-128"/>
              </a:rPr>
              <a:t>  </a:t>
            </a:r>
            <a:r>
              <a:rPr lang="en-US" altLang="ja-JP" sz="1400" b="1" dirty="0">
                <a:solidFill>
                  <a:srgbClr val="000000"/>
                </a:solidFill>
                <a:latin typeface="Meiryo UI" panose="020B0604030504040204" pitchFamily="50" charset="-128"/>
                <a:ea typeface="Meiryo UI" panose="020B0604030504040204" pitchFamily="50" charset="-128"/>
              </a:rPr>
              <a:t>682</a:t>
            </a:r>
            <a:r>
              <a:rPr lang="ja-JP" altLang="en-US" sz="1400" b="1" dirty="0">
                <a:solidFill>
                  <a:srgbClr val="000000"/>
                </a:solidFill>
                <a:latin typeface="Meiryo UI" panose="020B0604030504040204" pitchFamily="50" charset="-128"/>
                <a:ea typeface="Meiryo UI" panose="020B0604030504040204" pitchFamily="50" charset="-128"/>
              </a:rPr>
              <a:t>件</a:t>
            </a:r>
            <a:r>
              <a:rPr lang="en-US" altLang="ja-JP" sz="1400" b="1"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000" dirty="0">
                <a:solidFill>
                  <a:srgbClr val="000000"/>
                </a:solidFill>
                <a:latin typeface="Meiryo UI" panose="020B0604030504040204" pitchFamily="50" charset="-128"/>
                <a:ea typeface="Meiryo UI" panose="020B0604030504040204" pitchFamily="50" charset="-128"/>
              </a:rPr>
              <a:t>（</a:t>
            </a:r>
            <a:r>
              <a:rPr lang="en-US" altLang="ja-JP" sz="1000" dirty="0">
                <a:solidFill>
                  <a:srgbClr val="000000"/>
                </a:solidFill>
                <a:latin typeface="Meiryo UI" panose="020B0604030504040204" pitchFamily="50" charset="-128"/>
                <a:ea typeface="Meiryo UI" panose="020B0604030504040204" pitchFamily="50" charset="-128"/>
              </a:rPr>
              <a:t>2022</a:t>
            </a:r>
            <a:r>
              <a:rPr lang="ja-JP" altLang="en-US" sz="1000" dirty="0">
                <a:solidFill>
                  <a:srgbClr val="000000"/>
                </a:solidFill>
                <a:latin typeface="Meiryo UI" panose="020B0604030504040204" pitchFamily="50" charset="-128"/>
                <a:ea typeface="Meiryo UI" panose="020B0604030504040204" pitchFamily="50" charset="-128"/>
              </a:rPr>
              <a:t>年</a:t>
            </a:r>
            <a:r>
              <a:rPr lang="en-US" altLang="ja-JP" sz="1000" dirty="0">
                <a:solidFill>
                  <a:srgbClr val="000000"/>
                </a:solidFill>
                <a:latin typeface="Meiryo UI" panose="020B0604030504040204" pitchFamily="50" charset="-128"/>
                <a:ea typeface="Meiryo UI" panose="020B0604030504040204" pitchFamily="50" charset="-128"/>
              </a:rPr>
              <a:t>3</a:t>
            </a:r>
            <a:r>
              <a:rPr lang="ja-JP" altLang="en-US" sz="1000" dirty="0">
                <a:solidFill>
                  <a:srgbClr val="000000"/>
                </a:solidFill>
                <a:latin typeface="Meiryo UI" panose="020B0604030504040204" pitchFamily="50" charset="-128"/>
                <a:ea typeface="Meiryo UI" panose="020B0604030504040204" pitchFamily="50" charset="-128"/>
              </a:rPr>
              <a:t>末時点）</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541259" y="4800075"/>
            <a:ext cx="4312932" cy="707886"/>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＜改革の結果＞</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男女いきいき・元気宣言事業者数</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累計：府</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651</a:t>
            </a:r>
            <a:r>
              <a:rPr lang="ja-JP" altLang="en-US" sz="1400" b="1" dirty="0">
                <a:latin typeface="Meiryo UI" panose="020B0604030504040204" pitchFamily="50" charset="-128"/>
                <a:ea typeface="Meiryo UI" panose="020B0604030504040204" pitchFamily="50" charset="-128"/>
              </a:rPr>
              <a:t>件</a:t>
            </a:r>
            <a:endParaRPr lang="en-US" altLang="ja-JP" sz="1400" b="1"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月末時点）</a:t>
            </a:r>
            <a:endParaRPr lang="en-US" altLang="ja-JP" sz="1400" dirty="0">
              <a:latin typeface="Meiryo UI" panose="020B0604030504040204" pitchFamily="50" charset="-128"/>
              <a:ea typeface="Meiryo UI" panose="020B0604030504040204" pitchFamily="50" charset="-128"/>
            </a:endParaRPr>
          </a:p>
        </p:txBody>
      </p:sp>
      <p:sp>
        <p:nvSpPr>
          <p:cNvPr id="21" name="スライド番号プレースホルダー 3"/>
          <p:cNvSpPr txBox="1">
            <a:spLocks/>
          </p:cNvSpPr>
          <p:nvPr/>
        </p:nvSpPr>
        <p:spPr>
          <a:xfrm>
            <a:off x="7052113" y="6450896"/>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3" name="図 2"/>
          <p:cNvPicPr>
            <a:picLocks noChangeAspect="1"/>
          </p:cNvPicPr>
          <p:nvPr/>
        </p:nvPicPr>
        <p:blipFill>
          <a:blip r:embed="rId4"/>
          <a:stretch>
            <a:fillRect/>
          </a:stretch>
        </p:blipFill>
        <p:spPr>
          <a:xfrm>
            <a:off x="35496" y="5166163"/>
            <a:ext cx="8949704" cy="1719221"/>
          </a:xfrm>
          <a:prstGeom prst="rect">
            <a:avLst/>
          </a:prstGeom>
        </p:spPr>
      </p:pic>
    </p:spTree>
    <p:extLst>
      <p:ext uri="{BB962C8B-B14F-4D97-AF65-F5344CB8AC3E}">
        <p14:creationId xmlns:p14="http://schemas.microsoft.com/office/powerpoint/2010/main" val="24769853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42962" y="2326390"/>
            <a:ext cx="9011350" cy="332398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＜改革取組＞</a:t>
            </a:r>
            <a:r>
              <a:rPr lang="ja-JP"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大阪府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大阪市　</a:t>
            </a:r>
            <a:r>
              <a:rPr lang="en-US" altLang="ja-JP" sz="14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推進月間</a:t>
            </a:r>
            <a:endParaRPr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大阪府では</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年度から毎年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月を「</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女性活躍推進月間」に設定し、大阪市等市町村にも呼びかけを行い、イ</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ベント等を集中的に実施している。（大阪労働局・大阪府・大阪市）、経済団体、労働団体、金融機関等で構成する「大阪働き方改革推進会議」では、</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を「ノー残業デー、ワーク・ライフ・バランス推進月間」に設定している。大阪市では、大阪女性きらめき応援会議の構成団体等においてもワーク・ライフ・バランスの取組推進の周知・啓発を行っており、市民、企業の方々に広く意義、重要性を理解し、取組を進めていただけるよう、機運の醸成を図っている。</a:t>
            </a:r>
            <a:endParaRPr lang="en-US" altLang="ja-JP" sz="10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イベント・講座等</a:t>
            </a:r>
            <a:endParaRPr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大阪府　</a:t>
            </a:r>
            <a:r>
              <a:rPr lang="en-US" altLang="ja-JP" sz="1400" b="1"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rPr>
              <a:t>女性活躍推進ドーン</a:t>
            </a:r>
            <a:r>
              <a:rPr lang="en-US" altLang="ja-JP" sz="1400" dirty="0">
                <a:latin typeface="Meiryo UI" panose="020B0604030504040204" pitchFamily="50" charset="-128"/>
                <a:ea typeface="Meiryo UI" panose="020B0604030504040204" pitchFamily="50" charset="-128"/>
              </a:rPr>
              <a:t>de</a:t>
            </a:r>
            <a:r>
              <a:rPr lang="ja-JP" altLang="en-US" sz="1400" dirty="0">
                <a:latin typeface="Meiryo UI" panose="020B0604030504040204" pitchFamily="50" charset="-128"/>
                <a:ea typeface="Meiryo UI" panose="020B0604030504040204" pitchFamily="50" charset="-128"/>
              </a:rPr>
              <a:t>キラリ</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フェスティバルを開催し、シンポジウムのほか、相談会や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合同企業説明会等を実施。</a:t>
            </a:r>
            <a:endParaRPr lang="en-US" altLang="ja-JP" sz="14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また、一人ひとりの意識改革を行うため、女性活躍</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推進に先進的に取り組む企業を講師に迎え、自社の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取組紹介や参加者間の意見交換を実施。</a:t>
            </a:r>
            <a:endParaRPr lang="en-US" altLang="ja-JP" sz="1200" dirty="0">
              <a:latin typeface="Meiryo UI" panose="020B0604030504040204" pitchFamily="50" charset="-128"/>
              <a:ea typeface="Meiryo UI" panose="020B0604030504040204" pitchFamily="50" charset="-128"/>
            </a:endParaRPr>
          </a:p>
        </p:txBody>
      </p:sp>
      <p:sp>
        <p:nvSpPr>
          <p:cNvPr id="3" name="角丸四角形 2"/>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（３）女性の活躍</a:t>
            </a:r>
            <a:r>
              <a:rPr lang="ja-JP" altLang="en-US" sz="1750" b="1" dirty="0">
                <a:solidFill>
                  <a:schemeClr val="tx1"/>
                </a:solidFill>
                <a:latin typeface="Meiryo UI" panose="020B0604030504040204" pitchFamily="50" charset="-128"/>
                <a:ea typeface="Meiryo UI" panose="020B0604030504040204" pitchFamily="50" charset="-128"/>
              </a:rPr>
              <a:t>推進に</a:t>
            </a:r>
            <a:r>
              <a:rPr lang="ja-JP" altLang="en-US" sz="1750" b="1" dirty="0">
                <a:latin typeface="Meiryo UI" panose="020B0604030504040204" pitchFamily="50" charset="-128"/>
                <a:ea typeface="Meiryo UI" panose="020B0604030504040204" pitchFamily="50" charset="-128"/>
              </a:rPr>
              <a:t>向けた意識改革の推進</a:t>
            </a:r>
            <a:endParaRPr lang="ja-JP" altLang="en-US" sz="175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６．主な改革取組 </a:t>
            </a:r>
            <a:endParaRPr kumimoji="1" lang="ja-JP" altLang="en-US" sz="2000"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53275" y="628187"/>
            <a:ext cx="8990725" cy="1600438"/>
          </a:xfrm>
          <a:prstGeom prst="rect">
            <a:avLst/>
          </a:prstGeom>
        </p:spPr>
        <p:txBody>
          <a:bodyPr wrap="square">
            <a:spAutoFit/>
          </a:bodyPr>
          <a:lstStyle/>
          <a:p>
            <a:pPr marR="2360"/>
            <a:r>
              <a:rPr lang="ja-JP" altLang="en-US" sz="1400" b="1" dirty="0">
                <a:solidFill>
                  <a:srgbClr val="000000"/>
                </a:solidFill>
                <a:latin typeface="Meiryo UI" panose="020B0604030504040204" pitchFamily="50" charset="-128"/>
                <a:ea typeface="Meiryo UI" panose="020B0604030504040204" pitchFamily="50" charset="-128"/>
              </a:rPr>
              <a:t>＜改革前の施策・状況＞</a:t>
            </a:r>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女性が活躍するには、男性の理解が不可欠であり、固定的な性別役割分担意識を解消するとともに、男性自らが家事や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子育て、介護、地域活動等に積極的に参画していく気運の醸成が求められ、 一方、若い女性においては、「女性は家庭を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優先すべき」と考える人も少なくなく、次代を担う若い世代が多様な生き方・働き方を選択していくことについて自覚し人生設</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計を行うようにしていく必要があった。</a:t>
            </a:r>
            <a:endParaRPr lang="ja-JP"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 また、ワーク・ライフ・バランスの推進は、企業にとっても従業員の意欲や生産性の向上が期待できるものであり、ワーク・ライフ・</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バランスの意義、重要性について社会全体として広めていく必要があった。</a:t>
            </a:r>
            <a:endParaRPr lang="en-US" altLang="ja-JP" sz="1400" dirty="0">
              <a:latin typeface="Meiryo UI" panose="020B0604030504040204" pitchFamily="50" charset="-128"/>
              <a:ea typeface="Meiryo UI" panose="020B0604030504040204" pitchFamily="50" charset="-128"/>
            </a:endParaRPr>
          </a:p>
        </p:txBody>
      </p:sp>
      <p:sp>
        <p:nvSpPr>
          <p:cNvPr id="8" name="フローチャート: 組合せ 15"/>
          <p:cNvSpPr/>
          <p:nvPr/>
        </p:nvSpPr>
        <p:spPr>
          <a:xfrm>
            <a:off x="2221211" y="2197079"/>
            <a:ext cx="5056094" cy="175939"/>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grpSp>
        <p:nvGrpSpPr>
          <p:cNvPr id="28" name="グループ化 27"/>
          <p:cNvGrpSpPr/>
          <p:nvPr/>
        </p:nvGrpSpPr>
        <p:grpSpPr>
          <a:xfrm>
            <a:off x="197528" y="5653487"/>
            <a:ext cx="4644929" cy="1169551"/>
            <a:chOff x="19349" y="6572981"/>
            <a:chExt cx="8506742" cy="1169551"/>
          </a:xfrm>
        </p:grpSpPr>
        <p:sp>
          <p:nvSpPr>
            <p:cNvPr id="9" name="正方形/長方形 8"/>
            <p:cNvSpPr/>
            <p:nvPr/>
          </p:nvSpPr>
          <p:spPr>
            <a:xfrm>
              <a:off x="19349" y="6572981"/>
              <a:ext cx="8506742" cy="1169551"/>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＜改革の結果＞</a:t>
              </a:r>
              <a:r>
                <a:rPr lang="ja-JP"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大阪府　</a:t>
              </a:r>
              <a:r>
                <a:rPr lang="en-US" altLang="ja-JP" sz="1400" b="1" dirty="0">
                  <a:latin typeface="Meiryo UI" panose="020B0604030504040204" pitchFamily="50" charset="-128"/>
                  <a:ea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ドーン</a:t>
              </a:r>
              <a:r>
                <a:rPr lang="en-US" altLang="ja-JP" sz="1400" dirty="0">
                  <a:latin typeface="Meiryo UI" panose="020B0604030504040204" pitchFamily="50" charset="-128"/>
                  <a:ea typeface="Meiryo UI" panose="020B0604030504040204" pitchFamily="50" charset="-128"/>
                </a:rPr>
                <a:t>de</a:t>
              </a:r>
              <a:r>
                <a:rPr lang="ja-JP" altLang="en-US" sz="1400" dirty="0">
                  <a:latin typeface="Meiryo UI" panose="020B0604030504040204" pitchFamily="50" charset="-128"/>
                  <a:ea typeface="Meiryo UI" panose="020B0604030504040204" pitchFamily="50" charset="-128"/>
                </a:rPr>
                <a:t>キラリ </a:t>
              </a:r>
              <a:r>
                <a:rPr lang="en-US" altLang="ja-JP" sz="1400" dirty="0">
                  <a:latin typeface="Meiryo UI" panose="020B0604030504040204" pitchFamily="50" charset="-128"/>
                  <a:ea typeface="Meiryo UI" panose="020B0604030504040204" pitchFamily="50" charset="-128"/>
                </a:rPr>
                <a:t>2days (2022)</a:t>
              </a:r>
              <a:r>
                <a:rPr lang="ja-JP" altLang="en-US" sz="1400" dirty="0">
                  <a:latin typeface="Meiryo UI" panose="020B0604030504040204" pitchFamily="50" charset="-128"/>
                  <a:ea typeface="Meiryo UI" panose="020B0604030504040204" pitchFamily="50" charset="-128"/>
                </a:rPr>
                <a:t>　　　　参加者　</a:t>
              </a:r>
              <a:r>
                <a:rPr lang="en-US" altLang="ja-JP" sz="1400" dirty="0">
                  <a:latin typeface="Meiryo UI" panose="020B0604030504040204" pitchFamily="50" charset="-128"/>
                  <a:ea typeface="Meiryo UI" panose="020B0604030504040204" pitchFamily="50" charset="-128"/>
                </a:rPr>
                <a:t>1,493</a:t>
              </a:r>
              <a:r>
                <a:rPr lang="ja-JP" altLang="en-US" sz="1400" dirty="0">
                  <a:latin typeface="Meiryo UI" panose="020B0604030504040204" pitchFamily="50" charset="-128"/>
                  <a:ea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新型コロナ拡大防止のため、</a:t>
              </a:r>
              <a:r>
                <a:rPr lang="en-US" altLang="ja-JP" sz="1050" dirty="0">
                  <a:latin typeface="Meiryo UI" panose="020B0604030504040204" pitchFamily="50" charset="-128"/>
                  <a:ea typeface="Meiryo UI" panose="020B0604030504040204" pitchFamily="50" charset="-128"/>
                </a:rPr>
                <a:t>WEB</a:t>
              </a:r>
              <a:r>
                <a:rPr lang="ja-JP" altLang="en-US" sz="1050" dirty="0">
                  <a:latin typeface="Meiryo UI" panose="020B0604030504040204" pitchFamily="50" charset="-128"/>
                  <a:ea typeface="Meiryo UI" panose="020B0604030504040204" pitchFamily="50" charset="-128"/>
                </a:rPr>
                <a:t>開催（一部を除く）</a:t>
              </a:r>
              <a:endParaRPr lang="en-US" altLang="ja-JP" sz="105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参加者の</a:t>
              </a:r>
              <a:r>
                <a:rPr lang="en-US" altLang="ja-JP" sz="1400" dirty="0">
                  <a:latin typeface="Meiryo UI" panose="020B0604030504040204" pitchFamily="50" charset="-128"/>
                  <a:ea typeface="Meiryo UI" panose="020B0604030504040204" pitchFamily="50" charset="-128"/>
                </a:rPr>
                <a:t>94.7</a:t>
              </a:r>
              <a:r>
                <a:rPr lang="ja-JP" altLang="en-US" sz="1400" dirty="0">
                  <a:latin typeface="Meiryo UI" panose="020B0604030504040204" pitchFamily="50" charset="-128"/>
                  <a:ea typeface="Meiryo UI" panose="020B0604030504040204" pitchFamily="50" charset="-128"/>
                </a:rPr>
                <a:t>％が「女性活躍推進や</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女性採用の取組を推進したい」と回答。</a:t>
              </a:r>
              <a:endParaRPr lang="en-US" altLang="ja-JP" sz="1400" dirty="0">
                <a:latin typeface="Meiryo UI" panose="020B0604030504040204" pitchFamily="50" charset="-128"/>
                <a:ea typeface="Meiryo UI" panose="020B0604030504040204" pitchFamily="50" charset="-128"/>
              </a:endParaRPr>
            </a:p>
          </p:txBody>
        </p:sp>
        <p:sp>
          <p:nvSpPr>
            <p:cNvPr id="15" name="右矢印 14"/>
            <p:cNvSpPr/>
            <p:nvPr/>
          </p:nvSpPr>
          <p:spPr>
            <a:xfrm>
              <a:off x="1059076" y="7345949"/>
              <a:ext cx="419778" cy="11102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4704671" y="4053221"/>
            <a:ext cx="4279399"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大阪府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大阪市　</a:t>
            </a:r>
            <a:r>
              <a:rPr lang="en-US" altLang="ja-JP" sz="1400" b="1" dirty="0">
                <a:latin typeface="Meiryo UI" panose="020B0604030504040204" pitchFamily="50" charset="-128"/>
                <a:ea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年から柔軟な働き方の実現に向けて、</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を</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活用し、場所や時間を有効に活用できるテレワークの</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普及を促進するため、テレワークセミナーを実施。</a:t>
            </a:r>
            <a:endParaRPr lang="en-US" altLang="ja-JP" sz="1400" dirty="0">
              <a:latin typeface="Meiryo UI" panose="020B0604030504040204" pitchFamily="50" charset="-128"/>
              <a:ea typeface="Meiryo UI" panose="020B0604030504040204" pitchFamily="50" charset="-128"/>
            </a:endParaRPr>
          </a:p>
        </p:txBody>
      </p:sp>
      <p:sp>
        <p:nvSpPr>
          <p:cNvPr id="24" name="正方形/長方形 23"/>
          <p:cNvSpPr/>
          <p:nvPr/>
        </p:nvSpPr>
        <p:spPr>
          <a:xfrm>
            <a:off x="4842457" y="5650634"/>
            <a:ext cx="4279399" cy="954107"/>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　大阪市　</a:t>
            </a:r>
            <a:r>
              <a:rPr lang="en-US" altLang="ja-JP" sz="1400" b="1"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・ワーク・ライフ・バランスの意義、重要性について情報誌、</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HP</a:t>
            </a:r>
            <a:r>
              <a:rPr lang="ja-JP" altLang="en-US" sz="1400" dirty="0">
                <a:latin typeface="Meiryo UI" panose="020B0604030504040204" pitchFamily="50" charset="-128"/>
                <a:ea typeface="Meiryo UI" panose="020B0604030504040204" pitchFamily="50" charset="-128"/>
              </a:rPr>
              <a:t>等の活用や様々な団体と連携した啓発回数。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回</a:t>
            </a:r>
            <a:endParaRPr lang="en-US" altLang="ja-JP" sz="1400" dirty="0">
              <a:latin typeface="Meiryo UI" panose="020B0604030504040204" pitchFamily="50" charset="-128"/>
              <a:ea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8853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7503" y="0"/>
            <a:ext cx="1112805"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1</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総論</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37503" y="400110"/>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角丸四角形 4"/>
          <p:cNvSpPr/>
          <p:nvPr/>
        </p:nvSpPr>
        <p:spPr>
          <a:xfrm>
            <a:off x="265570" y="483349"/>
            <a:ext cx="8575021" cy="11456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65570" y="637901"/>
            <a:ext cx="8517704" cy="830997"/>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大阪の女性の就業率は、</a:t>
            </a:r>
            <a:r>
              <a:rPr lang="en-US" altLang="ja-JP" sz="1500" dirty="0">
                <a:latin typeface="Meiryo UI" panose="020B0604030504040204" pitchFamily="50" charset="-128"/>
                <a:ea typeface="Meiryo UI" panose="020B0604030504040204" pitchFamily="50" charset="-128"/>
              </a:rPr>
              <a:t>66.1%</a:t>
            </a:r>
            <a:r>
              <a:rPr lang="ja-JP" altLang="en-US" sz="1500" dirty="0">
                <a:latin typeface="Meiryo UI" panose="020B0604030504040204" pitchFamily="50" charset="-128"/>
                <a:ea typeface="Meiryo UI" panose="020B0604030504040204" pitchFamily="50" charset="-128"/>
              </a:rPr>
              <a:t>で全国</a:t>
            </a:r>
            <a:r>
              <a:rPr lang="en-US" altLang="ja-JP" sz="1500" dirty="0">
                <a:latin typeface="Meiryo UI" panose="020B0604030504040204" pitchFamily="50" charset="-128"/>
                <a:ea typeface="Meiryo UI" panose="020B0604030504040204" pitchFamily="50" charset="-128"/>
              </a:rPr>
              <a:t>45</a:t>
            </a:r>
            <a:r>
              <a:rPr lang="ja-JP" altLang="en-US" sz="1500" dirty="0">
                <a:latin typeface="Meiryo UI" panose="020B0604030504040204" pitchFamily="50" charset="-128"/>
                <a:ea typeface="Meiryo UI" panose="020B0604030504040204" pitchFamily="50" charset="-128"/>
              </a:rPr>
              <a:t>位と最低水準であった。また、大阪では、結婚・出産・子育て期にあたる年代の女性の就業率が下がる、いわゆる「</a:t>
            </a:r>
            <a:r>
              <a:rPr lang="en-US" altLang="ja-JP" sz="1500" dirty="0">
                <a:latin typeface="Meiryo UI" panose="020B0604030504040204" pitchFamily="50" charset="-128"/>
                <a:ea typeface="Meiryo UI" panose="020B0604030504040204" pitchFamily="50" charset="-128"/>
              </a:rPr>
              <a:t>M</a:t>
            </a:r>
            <a:r>
              <a:rPr lang="ja-JP" altLang="en-US" sz="1500" dirty="0">
                <a:latin typeface="Meiryo UI" panose="020B0604030504040204" pitchFamily="50" charset="-128"/>
                <a:ea typeface="Meiryo UI" panose="020B0604030504040204" pitchFamily="50" charset="-128"/>
              </a:rPr>
              <a:t>字カーブ」の谷が全国に比べて深く、その後の回復も鈍い傾向にあった。その背景には、家事・育児等の負担が女性に集中し、仕事との両立を困難にしている状況がある。</a:t>
            </a:r>
            <a:endParaRPr lang="en-US" altLang="ja-JP" sz="1500" dirty="0">
              <a:latin typeface="Meiryo UI" panose="020B0604030504040204" pitchFamily="50" charset="-128"/>
              <a:ea typeface="Meiryo UI" panose="020B0604030504040204" pitchFamily="50" charset="-128"/>
            </a:endParaRPr>
          </a:p>
        </p:txBody>
      </p:sp>
      <p:sp>
        <p:nvSpPr>
          <p:cNvPr id="7" name="角丸四角形 6"/>
          <p:cNvSpPr/>
          <p:nvPr/>
        </p:nvSpPr>
        <p:spPr>
          <a:xfrm>
            <a:off x="265570" y="362268"/>
            <a:ext cx="1864941"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改革前の状況</a:t>
            </a:r>
          </a:p>
        </p:txBody>
      </p:sp>
      <p:sp>
        <p:nvSpPr>
          <p:cNvPr id="10" name="下矢印 9"/>
          <p:cNvSpPr/>
          <p:nvPr/>
        </p:nvSpPr>
        <p:spPr>
          <a:xfrm>
            <a:off x="4075221" y="1699662"/>
            <a:ext cx="848140" cy="163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角丸四角形 11"/>
          <p:cNvSpPr/>
          <p:nvPr/>
        </p:nvSpPr>
        <p:spPr>
          <a:xfrm>
            <a:off x="280409" y="1914019"/>
            <a:ext cx="8560182" cy="3171073"/>
          </a:xfrm>
          <a:prstGeom prst="roundRect">
            <a:avLst>
              <a:gd name="adj" fmla="val 106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370483" y="2007462"/>
            <a:ext cx="8435390" cy="3108543"/>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女性の就業に大きな影響を与える子育て等の環境改善として、大阪府・大阪市では、待機児童対策をはじめとした現役世代への重点投資として、こども・教育分野に予算の重点配分を行い、取組を推進している。</a:t>
            </a:r>
          </a:p>
          <a:p>
            <a:r>
              <a:rPr lang="ja-JP" altLang="en-US" sz="1500" dirty="0">
                <a:latin typeface="Meiryo UI" panose="020B0604030504040204" pitchFamily="50" charset="-128"/>
                <a:ea typeface="Meiryo UI" panose="020B0604030504040204" pitchFamily="50" charset="-128"/>
              </a:rPr>
              <a:t>　女性活躍推進としては、大阪府では、就業支援施設である</a:t>
            </a:r>
            <a:r>
              <a:rPr lang="en-US" altLang="ja-JP" sz="1500" dirty="0">
                <a:latin typeface="Meiryo UI" panose="020B0604030504040204" pitchFamily="50" charset="-128"/>
                <a:ea typeface="Meiryo UI" panose="020B0604030504040204" pitchFamily="50" charset="-128"/>
              </a:rPr>
              <a:t>OSAKA</a:t>
            </a:r>
            <a:r>
              <a:rPr lang="ja-JP" altLang="en-US" sz="1500" dirty="0">
                <a:latin typeface="Meiryo UI" panose="020B0604030504040204" pitchFamily="50" charset="-128"/>
                <a:ea typeface="Meiryo UI" panose="020B0604030504040204" pitchFamily="50" charset="-128"/>
              </a:rPr>
              <a:t>しごとフィールドにおいて、</a:t>
            </a:r>
            <a:r>
              <a:rPr lang="en-US" altLang="ja-JP" sz="1500" dirty="0">
                <a:latin typeface="Meiryo UI" panose="020B0604030504040204" pitchFamily="50" charset="-128"/>
                <a:ea typeface="Meiryo UI" panose="020B0604030504040204" pitchFamily="50" charset="-128"/>
              </a:rPr>
              <a:t>2014</a:t>
            </a:r>
            <a:r>
              <a:rPr lang="ja-JP" altLang="en-US" sz="1500" dirty="0">
                <a:latin typeface="Meiryo UI" panose="020B0604030504040204" pitchFamily="50" charset="-128"/>
                <a:ea typeface="Meiryo UI" panose="020B0604030504040204" pitchFamily="50" charset="-128"/>
              </a:rPr>
              <a:t>年に働くママ応援コーナーを設置し、子育て等を機に離職した女性等に対する就活と保活をワンストップで支援している。　</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2017</a:t>
            </a:r>
            <a:r>
              <a:rPr lang="ja-JP" altLang="en-US" sz="1500" dirty="0">
                <a:latin typeface="Meiryo UI" panose="020B0604030504040204" pitchFamily="50" charset="-128"/>
                <a:ea typeface="Meiryo UI" panose="020B0604030504040204" pitchFamily="50" charset="-128"/>
              </a:rPr>
              <a:t>年度から、全国で初めて企業主導型保育施設</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保育ルーム　キッズもみの木</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と連携し、就職活動中の一時保育に加え、就職決定後も保育施設を利用可能としている。また、</a:t>
            </a:r>
            <a:r>
              <a:rPr lang="en-US" altLang="ja-JP" sz="1500" dirty="0">
                <a:latin typeface="Meiryo UI" panose="020B0604030504040204" pitchFamily="50" charset="-128"/>
                <a:ea typeface="Meiryo UI" panose="020B0604030504040204" pitchFamily="50" charset="-128"/>
              </a:rPr>
              <a:t>2019</a:t>
            </a:r>
            <a:r>
              <a:rPr lang="ja-JP" altLang="en-US" sz="1500" dirty="0">
                <a:latin typeface="Meiryo UI" panose="020B0604030504040204" pitchFamily="50" charset="-128"/>
                <a:ea typeface="Meiryo UI" panose="020B0604030504040204" pitchFamily="50" charset="-128"/>
              </a:rPr>
              <a:t>年からキャリアブランクのある女性向け就職支援を開始し、</a:t>
            </a:r>
            <a:r>
              <a:rPr lang="en-US" altLang="ja-JP" sz="1500" dirty="0">
                <a:latin typeface="Meiryo UI" panose="020B0604030504040204" pitchFamily="50" charset="-128"/>
                <a:ea typeface="Meiryo UI" panose="020B0604030504040204" pitchFamily="50" charset="-128"/>
              </a:rPr>
              <a:t>2020</a:t>
            </a:r>
            <a:r>
              <a:rPr lang="ja-JP" altLang="en-US" sz="1500" dirty="0">
                <a:latin typeface="Meiryo UI" panose="020B0604030504040204" pitchFamily="50" charset="-128"/>
                <a:ea typeface="Meiryo UI" panose="020B0604030504040204" pitchFamily="50" charset="-128"/>
              </a:rPr>
              <a:t>年からはオンラインでの支援を開始した。 　</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大阪市では、 「しごと情報ひろば」を市内４か所に設置し、ハローワークとも連携しながら、きめ細かい就労支援を行っている。とりわけ、「しごと情報ひろば　クレオ大阪西・マザーズ」においては、常駐保育士による一時保育を実施するなど、子育てされている女性にも安心して相談していただける環境を整えている。</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その他、大阪府・大阪市では中小企業等への支援</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表彰・認証</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や、意識改革の推進など様々な取組を行っており、大阪市では、男女がともに主体的に家事・育児に関わる意義について「家事・育児シェアチェックシート」等を作成し、広く啓発を行っている。</a:t>
            </a:r>
            <a:endParaRPr lang="en-US" altLang="ja-JP" sz="1500" dirty="0">
              <a:solidFill>
                <a:srgbClr val="C00000"/>
              </a:solidFill>
              <a:latin typeface="Meiryo UI" panose="020B0604030504040204" pitchFamily="50" charset="-128"/>
              <a:ea typeface="Meiryo UI" panose="020B0604030504040204" pitchFamily="50" charset="-128"/>
            </a:endParaRPr>
          </a:p>
        </p:txBody>
      </p:sp>
      <p:sp>
        <p:nvSpPr>
          <p:cNvPr id="14" name="角丸四角形 13"/>
          <p:cNvSpPr/>
          <p:nvPr/>
        </p:nvSpPr>
        <p:spPr>
          <a:xfrm>
            <a:off x="301648" y="1707194"/>
            <a:ext cx="1864941" cy="356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取組内容・手法</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7" name="角丸四角形 16"/>
          <p:cNvSpPr/>
          <p:nvPr/>
        </p:nvSpPr>
        <p:spPr>
          <a:xfrm>
            <a:off x="283265" y="5427337"/>
            <a:ext cx="8557326" cy="13522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35766" y="5508795"/>
            <a:ext cx="8504825" cy="1492716"/>
          </a:xfrm>
          <a:prstGeom prst="rect">
            <a:avLst/>
          </a:prstGeom>
          <a:noFill/>
        </p:spPr>
        <p:txBody>
          <a:bodyPr wrap="square" rtlCol="0">
            <a:spAutoFit/>
          </a:bodyPr>
          <a:lstStyle/>
          <a:p>
            <a:pPr fontAlgn="ctr">
              <a:defRPr/>
            </a:pP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これらの取組により、大阪の女性の就業率は改革前の</a:t>
            </a:r>
            <a:r>
              <a:rPr lang="en-US" altLang="ja-JP" sz="1500" dirty="0">
                <a:latin typeface="Meiryo UI" panose="020B0604030504040204" pitchFamily="50" charset="-128"/>
                <a:ea typeface="Meiryo UI" panose="020B0604030504040204" pitchFamily="50" charset="-128"/>
              </a:rPr>
              <a:t>66.1</a:t>
            </a:r>
            <a:r>
              <a:rPr lang="ja-JP" altLang="en-US" sz="1500" dirty="0">
                <a:latin typeface="Meiryo UI" panose="020B0604030504040204" pitchFamily="50" charset="-128"/>
                <a:ea typeface="Meiryo UI" panose="020B0604030504040204" pitchFamily="50" charset="-128"/>
              </a:rPr>
              <a:t>％から５ポイント近く上昇。また、いわゆる「</a:t>
            </a:r>
            <a:r>
              <a:rPr lang="en-US" altLang="ja-JP" sz="1500" dirty="0">
                <a:latin typeface="Meiryo UI" panose="020B0604030504040204" pitchFamily="50" charset="-128"/>
                <a:ea typeface="Meiryo UI" panose="020B0604030504040204" pitchFamily="50" charset="-128"/>
              </a:rPr>
              <a:t>M</a:t>
            </a:r>
            <a:r>
              <a:rPr lang="ja-JP" altLang="en-US" sz="1500" dirty="0">
                <a:latin typeface="Meiryo UI" panose="020B0604030504040204" pitchFamily="50" charset="-128"/>
                <a:ea typeface="Meiryo UI" panose="020B0604030504040204" pitchFamily="50" charset="-128"/>
              </a:rPr>
              <a:t>字カーブ」　谷は依然として全国を下回るものの全年齢層で６ポイント程度改善した。さらに、家事関連時間が夫は増加し、妻は減少することで全国水準のレベルまで改善した。 </a:t>
            </a:r>
            <a:endParaRPr lang="en-US" altLang="ja-JP" sz="1500" dirty="0">
              <a:latin typeface="Meiryo UI" panose="020B0604030504040204" pitchFamily="50" charset="-128"/>
              <a:ea typeface="Meiryo UI" panose="020B0604030504040204" pitchFamily="50" charset="-128"/>
            </a:endParaRPr>
          </a:p>
          <a:p>
            <a:pPr fontAlgn="ctr">
              <a:defRPr/>
            </a:pPr>
            <a:r>
              <a:rPr lang="ja-JP" altLang="en-US" sz="1500" dirty="0">
                <a:latin typeface="Meiryo UI" panose="020B0604030504040204" pitchFamily="50" charset="-128"/>
                <a:ea typeface="Meiryo UI" panose="020B0604030504040204" pitchFamily="50" charset="-128"/>
              </a:rPr>
              <a:t>　引き続き、あらゆる分野における女性の参画拡大を推進し、女性の就業支援や環境整備、企業における女性活躍、男性の家事・育児等への参画拡大に取り組んでいく。</a:t>
            </a:r>
            <a:endParaRPr lang="en-US" altLang="ja-JP" sz="1500" dirty="0">
              <a:latin typeface="Meiryo UI" panose="020B0604030504040204" pitchFamily="50" charset="-128"/>
              <a:ea typeface="Meiryo UI" panose="020B0604030504040204" pitchFamily="50" charset="-128"/>
            </a:endParaRPr>
          </a:p>
          <a:p>
            <a:pPr fontAlgn="ctr">
              <a:defRPr/>
            </a:pPr>
            <a:endParaRPr lang="en-US" altLang="ja-JP" sz="1500" dirty="0">
              <a:latin typeface="Meiryo UI" panose="020B0604030504040204" pitchFamily="50" charset="-128"/>
              <a:ea typeface="Meiryo UI" panose="020B0604030504040204" pitchFamily="50" charset="-128"/>
            </a:endParaRPr>
          </a:p>
        </p:txBody>
      </p:sp>
      <p:sp>
        <p:nvSpPr>
          <p:cNvPr id="19" name="角丸四角形 18"/>
          <p:cNvSpPr/>
          <p:nvPr/>
        </p:nvSpPr>
        <p:spPr>
          <a:xfrm>
            <a:off x="283266" y="5203461"/>
            <a:ext cx="955372" cy="3099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成果</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21" name="下矢印 20"/>
          <p:cNvSpPr/>
          <p:nvPr/>
        </p:nvSpPr>
        <p:spPr>
          <a:xfrm>
            <a:off x="4075221" y="5150408"/>
            <a:ext cx="848140" cy="2901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60303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（３）女性の活躍</a:t>
            </a:r>
            <a:r>
              <a:rPr lang="ja-JP" altLang="en-US" sz="1750" b="1" dirty="0">
                <a:solidFill>
                  <a:schemeClr val="tx1"/>
                </a:solidFill>
                <a:latin typeface="Meiryo UI" panose="020B0604030504040204" pitchFamily="50" charset="-128"/>
                <a:ea typeface="Meiryo UI" panose="020B0604030504040204" pitchFamily="50" charset="-128"/>
              </a:rPr>
              <a:t>推進</a:t>
            </a:r>
            <a:r>
              <a:rPr lang="ja-JP" altLang="en-US" sz="1750" b="1" dirty="0">
                <a:latin typeface="Meiryo UI" panose="020B0604030504040204" pitchFamily="50" charset="-128"/>
                <a:ea typeface="Meiryo UI" panose="020B0604030504040204" pitchFamily="50" charset="-128"/>
              </a:rPr>
              <a:t>に向けた意識改革の推進</a:t>
            </a:r>
            <a:endParaRPr lang="ja-JP" altLang="en-US" sz="175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６．主な改革取組 </a:t>
            </a:r>
            <a:endParaRPr kumimoji="1" lang="ja-JP" altLang="en-US" sz="2000"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70457" y="860547"/>
            <a:ext cx="9011350" cy="1384995"/>
          </a:xfrm>
          <a:prstGeom prst="rect">
            <a:avLst/>
          </a:prstGeom>
        </p:spPr>
        <p:txBody>
          <a:bodyPr wrap="square">
            <a:spAutoFit/>
          </a:bodyPr>
          <a:lstStyle/>
          <a:p>
            <a:r>
              <a:rPr lang="ja-JP" altLang="en-US" sz="1400" b="1" dirty="0">
                <a:solidFill>
                  <a:srgbClr val="000000"/>
                </a:solidFill>
                <a:latin typeface="Meiryo UI" panose="020B0604030504040204" pitchFamily="50" charset="-128"/>
                <a:ea typeface="Meiryo UI" panose="020B0604030504040204" pitchFamily="50" charset="-128"/>
              </a:rPr>
              <a:t>　</a:t>
            </a:r>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大阪市　</a:t>
            </a:r>
            <a:r>
              <a:rPr lang="en-US" altLang="ja-JP" sz="1400" b="1" dirty="0">
                <a:solidFill>
                  <a:srgbClr val="000000"/>
                </a:solidFill>
                <a:latin typeface="Meiryo UI" panose="020B0604030504040204" pitchFamily="50" charset="-128"/>
                <a:ea typeface="Meiryo UI" panose="020B0604030504040204" pitchFamily="50" charset="-128"/>
              </a:rPr>
              <a:t>】</a:t>
            </a:r>
          </a:p>
          <a:p>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■「家事・育児シェアチェックシート」と啓発動画を作成。（</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⇒男性の家事・育児等への参画を促進するため、各家庭での分担について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みつめ直し、理想的なシェアについてパートナーと話し合うきっかけづくりに資する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ツール「家事・育児シェアチェックシート」と、芸人さんによるコミカルな啓発動画を</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作成し、男女がともに主体的に家事・育児に関わる意義を広く啓発している。</a:t>
            </a:r>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7556" y="752314"/>
            <a:ext cx="2277647" cy="1456104"/>
          </a:xfrm>
          <a:prstGeom prst="rect">
            <a:avLst/>
          </a:prstGeom>
        </p:spPr>
      </p:pic>
      <p:grpSp>
        <p:nvGrpSpPr>
          <p:cNvPr id="6" name="グループ化 5"/>
          <p:cNvGrpSpPr/>
          <p:nvPr/>
        </p:nvGrpSpPr>
        <p:grpSpPr>
          <a:xfrm>
            <a:off x="857956" y="2242001"/>
            <a:ext cx="3695885" cy="4520043"/>
            <a:chOff x="857956" y="2242001"/>
            <a:chExt cx="3695885" cy="4520043"/>
          </a:xfrm>
        </p:grpSpPr>
        <p:sp>
          <p:nvSpPr>
            <p:cNvPr id="2" name="正方形/長方形 1"/>
            <p:cNvSpPr/>
            <p:nvPr/>
          </p:nvSpPr>
          <p:spPr>
            <a:xfrm>
              <a:off x="857956" y="2242001"/>
              <a:ext cx="3695885" cy="45200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547" y="2353775"/>
              <a:ext cx="3450283" cy="4284092"/>
            </a:xfrm>
            <a:prstGeom prst="rect">
              <a:avLst/>
            </a:prstGeom>
          </p:spPr>
        </p:pic>
      </p:grpSp>
      <p:grpSp>
        <p:nvGrpSpPr>
          <p:cNvPr id="7" name="グループ化 6"/>
          <p:cNvGrpSpPr/>
          <p:nvPr/>
        </p:nvGrpSpPr>
        <p:grpSpPr>
          <a:xfrm>
            <a:off x="4776132" y="2242001"/>
            <a:ext cx="3695885" cy="4520043"/>
            <a:chOff x="4776132" y="2242001"/>
            <a:chExt cx="3695885" cy="4520043"/>
          </a:xfrm>
        </p:grpSpPr>
        <p:sp>
          <p:nvSpPr>
            <p:cNvPr id="11" name="正方形/長方形 10"/>
            <p:cNvSpPr/>
            <p:nvPr/>
          </p:nvSpPr>
          <p:spPr>
            <a:xfrm>
              <a:off x="4776132" y="2242001"/>
              <a:ext cx="3695885" cy="45200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1956" y="2353775"/>
              <a:ext cx="3409244" cy="4284092"/>
            </a:xfrm>
            <a:prstGeom prst="rect">
              <a:avLst/>
            </a:prstGeom>
          </p:spPr>
        </p:pic>
      </p:gr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38691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052294" y="303686"/>
            <a:ext cx="5821252" cy="340913"/>
          </a:xfrm>
          <a:prstGeom prst="roundRect">
            <a:avLst/>
          </a:prstGeom>
          <a:solidFill>
            <a:srgbClr val="00B0F0"/>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lIns="87360" tIns="43680" rIns="87360" bIns="43680" rtlCol="0" anchor="ctr"/>
          <a:lstStyle/>
          <a:p>
            <a:pPr algn="ctr"/>
            <a:r>
              <a:rPr lang="ja-JP" altLang="en-US" sz="1750" b="1" dirty="0">
                <a:latin typeface="Meiryo UI" panose="020B0604030504040204" pitchFamily="50" charset="-128"/>
                <a:ea typeface="Meiryo UI" panose="020B0604030504040204" pitchFamily="50" charset="-128"/>
              </a:rPr>
              <a:t>（３）女性の活躍</a:t>
            </a:r>
            <a:r>
              <a:rPr lang="ja-JP" altLang="en-US" sz="1750" b="1" dirty="0">
                <a:solidFill>
                  <a:schemeClr val="tx1"/>
                </a:solidFill>
                <a:latin typeface="Meiryo UI" panose="020B0604030504040204" pitchFamily="50" charset="-128"/>
                <a:ea typeface="Meiryo UI" panose="020B0604030504040204" pitchFamily="50" charset="-128"/>
              </a:rPr>
              <a:t>推進</a:t>
            </a:r>
            <a:r>
              <a:rPr lang="ja-JP" altLang="en-US" sz="1750" b="1" dirty="0">
                <a:latin typeface="Meiryo UI" panose="020B0604030504040204" pitchFamily="50" charset="-128"/>
                <a:ea typeface="Meiryo UI" panose="020B0604030504040204" pitchFamily="50" charset="-128"/>
              </a:rPr>
              <a:t>に向けた意識改革の推進</a:t>
            </a:r>
            <a:endParaRPr lang="ja-JP" altLang="en-US" sz="175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70457" y="266053"/>
            <a:ext cx="228620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６．主な改革取組 </a:t>
            </a:r>
            <a:endParaRPr kumimoji="1" lang="ja-JP" altLang="en-US" sz="2000"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00" y="833307"/>
            <a:ext cx="8231410" cy="5140773"/>
          </a:xfrm>
          <a:prstGeom prst="rect">
            <a:avLst/>
          </a:prstGeom>
        </p:spPr>
      </p:pic>
      <p:pic>
        <p:nvPicPr>
          <p:cNvPr id="14" name="画像：検索窓">
            <a:extLst>
              <a:ext uri="{FF2B5EF4-FFF2-40B4-BE49-F238E27FC236}">
                <a16:creationId xmlns:a16="http://schemas.microsoft.com/office/drawing/2014/main" id="{84994959-54C1-854A-9C45-1F589EC6F8C7}"/>
              </a:ext>
            </a:extLst>
          </p:cNvPr>
          <p:cNvPicPr>
            <a:picLocks noChangeAspect="1"/>
          </p:cNvPicPr>
          <p:nvPr/>
        </p:nvPicPr>
        <p:blipFill>
          <a:blip r:embed="rId3"/>
          <a:stretch>
            <a:fillRect/>
          </a:stretch>
        </p:blipFill>
        <p:spPr>
          <a:xfrm>
            <a:off x="4271496" y="6166554"/>
            <a:ext cx="4289489" cy="450317"/>
          </a:xfrm>
          <a:prstGeom prst="rect">
            <a:avLst/>
          </a:prstGeom>
          <a:noFill/>
        </p:spPr>
      </p:pic>
      <p:sp>
        <p:nvSpPr>
          <p:cNvPr id="15" name="テキスト：生活自立支援">
            <a:extLst>
              <a:ext uri="{FF2B5EF4-FFF2-40B4-BE49-F238E27FC236}">
                <a16:creationId xmlns:a16="http://schemas.microsoft.com/office/drawing/2014/main" id="{B1C295D4-C785-E949-9C91-6F4AA900BF02}"/>
              </a:ext>
            </a:extLst>
          </p:cNvPr>
          <p:cNvSpPr/>
          <p:nvPr/>
        </p:nvSpPr>
        <p:spPr>
          <a:xfrm>
            <a:off x="4548805" y="6166554"/>
            <a:ext cx="3734873"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000" b="1" spc="-54" dirty="0">
                <a:solidFill>
                  <a:schemeClr val="tx1">
                    <a:lumMod val="85000"/>
                    <a:lumOff val="15000"/>
                  </a:schemeClr>
                </a:solidFill>
                <a:latin typeface="MS PGothic" panose="020B0600070205080204" pitchFamily="34" charset="-128"/>
                <a:ea typeface="MS PGothic" panose="020B0600070205080204" pitchFamily="34" charset="-128"/>
              </a:rPr>
              <a:t>家事・育児シェアチェックシート</a:t>
            </a: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93174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38EB4B5-84AB-48DC-BEE6-F64FC1AC6348}"/>
              </a:ext>
            </a:extLst>
          </p:cNvPr>
          <p:cNvPicPr>
            <a:picLocks noChangeAspect="1"/>
          </p:cNvPicPr>
          <p:nvPr/>
        </p:nvPicPr>
        <p:blipFill>
          <a:blip r:embed="rId2"/>
          <a:stretch>
            <a:fillRect/>
          </a:stretch>
        </p:blipFill>
        <p:spPr>
          <a:xfrm>
            <a:off x="5345731" y="2079812"/>
            <a:ext cx="3600231" cy="4741409"/>
          </a:xfrm>
          <a:prstGeom prst="rect">
            <a:avLst/>
          </a:prstGeom>
        </p:spPr>
      </p:pic>
      <p:sp>
        <p:nvSpPr>
          <p:cNvPr id="11" name="テキスト ボックス 10">
            <a:extLst>
              <a:ext uri="{FF2B5EF4-FFF2-40B4-BE49-F238E27FC236}">
                <a16:creationId xmlns:a16="http://schemas.microsoft.com/office/drawing/2014/main" id="{8B77F2AD-E0D8-469F-9014-B91490F074A7}"/>
              </a:ext>
            </a:extLst>
          </p:cNvPr>
          <p:cNvSpPr txBox="1"/>
          <p:nvPr/>
        </p:nvSpPr>
        <p:spPr>
          <a:xfrm>
            <a:off x="318473" y="0"/>
            <a:ext cx="3042698" cy="385672"/>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７．改革の成果</a:t>
            </a:r>
            <a:endParaRPr kumimoji="1" lang="ja-JP" altLang="en-US" sz="2000"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46135F64-8C49-4418-8DF6-A8F4F7E222A3}"/>
              </a:ext>
            </a:extLst>
          </p:cNvPr>
          <p:cNvCxnSpPr/>
          <p:nvPr/>
        </p:nvCxnSpPr>
        <p:spPr>
          <a:xfrm>
            <a:off x="266957" y="41846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EA96353-5B0C-4B53-802A-1140E203C4EC}"/>
              </a:ext>
            </a:extLst>
          </p:cNvPr>
          <p:cNvSpPr txBox="1"/>
          <p:nvPr/>
        </p:nvSpPr>
        <p:spPr>
          <a:xfrm>
            <a:off x="266957" y="677736"/>
            <a:ext cx="8706118" cy="1077218"/>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大阪の女性の就業率は、</a:t>
            </a:r>
            <a:r>
              <a:rPr lang="en-US" altLang="ja-JP" sz="1600" dirty="0">
                <a:latin typeface="Meiryo UI" panose="020B0604030504040204" pitchFamily="50" charset="-128"/>
                <a:ea typeface="Meiryo UI" panose="020B0604030504040204" pitchFamily="50" charset="-128"/>
              </a:rPr>
              <a:t>71.7%</a:t>
            </a:r>
            <a:r>
              <a:rPr lang="ja-JP" altLang="en-US" sz="1600" dirty="0">
                <a:latin typeface="Meiryo UI" panose="020B0604030504040204" pitchFamily="50" charset="-128"/>
                <a:ea typeface="Meiryo UI" panose="020B0604030504040204" pitchFamily="50" charset="-128"/>
              </a:rPr>
              <a:t>で全国</a:t>
            </a:r>
            <a:r>
              <a:rPr lang="en-US" altLang="ja-JP" sz="1600" dirty="0">
                <a:latin typeface="Meiryo UI" panose="020B0604030504040204" pitchFamily="50" charset="-128"/>
                <a:ea typeface="Meiryo UI" panose="020B0604030504040204" pitchFamily="50" charset="-128"/>
              </a:rPr>
              <a:t>46</a:t>
            </a:r>
            <a:r>
              <a:rPr lang="ja-JP" altLang="en-US" sz="1600" dirty="0">
                <a:latin typeface="Meiryo UI" panose="020B0604030504040204" pitchFamily="50" charset="-128"/>
                <a:ea typeface="Meiryo UI" panose="020B0604030504040204" pitchFamily="50" charset="-128"/>
              </a:rPr>
              <a:t>位</a:t>
            </a:r>
            <a:r>
              <a:rPr lang="zh-TW" altLang="en-US" sz="1600" dirty="0">
                <a:latin typeface="Meiryo UI" panose="020B0604030504040204" pitchFamily="50" charset="-128"/>
                <a:ea typeface="Meiryo UI" panose="020B0604030504040204" pitchFamily="50" charset="-128"/>
              </a:rPr>
              <a:t>（</a:t>
            </a:r>
            <a:r>
              <a:rPr lang="en-US" altLang="zh-TW" sz="1600" dirty="0">
                <a:latin typeface="Meiryo UI" panose="020B0604030504040204" pitchFamily="50" charset="-128"/>
                <a:ea typeface="Meiryo UI" panose="020B0604030504040204" pitchFamily="50" charset="-128"/>
              </a:rPr>
              <a:t>201</a:t>
            </a:r>
            <a:r>
              <a:rPr lang="en-US" altLang="ja-JP" sz="1600" dirty="0">
                <a:latin typeface="Meiryo UI" panose="020B0604030504040204" pitchFamily="50" charset="-128"/>
                <a:ea typeface="Meiryo UI" panose="020B0604030504040204" pitchFamily="50" charset="-128"/>
              </a:rPr>
              <a:t>7</a:t>
            </a:r>
            <a:r>
              <a:rPr lang="zh-TW" altLang="en-US" sz="1600" dirty="0">
                <a:latin typeface="Meiryo UI" panose="020B0604030504040204" pitchFamily="50" charset="-128"/>
                <a:ea typeface="Meiryo UI" panose="020B0604030504040204" pitchFamily="50" charset="-128"/>
              </a:rPr>
              <a:t>年就業構造基本調査）</a:t>
            </a:r>
            <a:r>
              <a:rPr lang="ja-JP" altLang="en-US" sz="1600" dirty="0">
                <a:latin typeface="Meiryo UI" panose="020B0604030504040204" pitchFamily="50" charset="-128"/>
                <a:ea typeface="Meiryo UI" panose="020B0604030504040204" pitchFamily="50" charset="-128"/>
              </a:rPr>
              <a:t>で依然として最低水準ではあるが、就業率は、改革前の</a:t>
            </a:r>
            <a:r>
              <a:rPr lang="en-US" altLang="ja-JP" sz="1600" dirty="0">
                <a:latin typeface="Meiryo UI" panose="020B0604030504040204" pitchFamily="50" charset="-128"/>
                <a:ea typeface="Meiryo UI" panose="020B0604030504040204" pitchFamily="50" charset="-128"/>
              </a:rPr>
              <a:t>66.1</a:t>
            </a:r>
            <a:r>
              <a:rPr lang="ja-JP" altLang="en-US" sz="1600" dirty="0">
                <a:latin typeface="Meiryo UI" panose="020B0604030504040204" pitchFamily="50" charset="-128"/>
                <a:ea typeface="Meiryo UI" panose="020B0604030504040204" pitchFamily="50" charset="-128"/>
              </a:rPr>
              <a:t>％から５ポイント近く上昇した。</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また、第</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子出産前後の妻の就業経歴では、改革前は</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割強の女性が仕事を辞めていたが、３割強までに改善した。</a:t>
            </a:r>
            <a:endParaRPr lang="en-US" altLang="ja-JP" sz="1600" dirty="0">
              <a:latin typeface="Meiryo UI" panose="020B0604030504040204" pitchFamily="50" charset="-128"/>
              <a:ea typeface="Meiryo UI"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 name="図 1"/>
          <p:cNvPicPr>
            <a:picLocks noChangeAspect="1"/>
          </p:cNvPicPr>
          <p:nvPr/>
        </p:nvPicPr>
        <p:blipFill>
          <a:blip r:embed="rId3"/>
          <a:stretch>
            <a:fillRect/>
          </a:stretch>
        </p:blipFill>
        <p:spPr>
          <a:xfrm>
            <a:off x="107504" y="1957474"/>
            <a:ext cx="5358848" cy="4852837"/>
          </a:xfrm>
          <a:prstGeom prst="rect">
            <a:avLst/>
          </a:prstGeom>
        </p:spPr>
      </p:pic>
    </p:spTree>
    <p:extLst>
      <p:ext uri="{BB962C8B-B14F-4D97-AF65-F5344CB8AC3E}">
        <p14:creationId xmlns:p14="http://schemas.microsoft.com/office/powerpoint/2010/main" val="123528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8" y="54589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98323" y="898844"/>
            <a:ext cx="8952126" cy="1708160"/>
          </a:xfrm>
          <a:prstGeom prst="rect">
            <a:avLst/>
          </a:prstGeom>
          <a:noFill/>
        </p:spPr>
        <p:txBody>
          <a:bodyPr wrap="square" rtlCol="0">
            <a:spAutoFit/>
          </a:bodyPr>
          <a:lstStyle/>
          <a:p>
            <a:pPr marL="100013" lvl="0" indent="-100013">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rPr>
              <a:t>年４月の大阪市の保育所等在籍児童数は</a:t>
            </a:r>
            <a:r>
              <a:rPr lang="en-US" altLang="ja-JP" sz="1600" dirty="0">
                <a:latin typeface="Meiryo UI" panose="020B0604030504040204" pitchFamily="50" charset="-128"/>
                <a:ea typeface="Meiryo UI" panose="020B0604030504040204" pitchFamily="50" charset="-128"/>
              </a:rPr>
              <a:t>55,000</a:t>
            </a:r>
            <a:r>
              <a:rPr lang="ja-JP" altLang="en-US" sz="1600" dirty="0">
                <a:latin typeface="Meiryo UI" panose="020B0604030504040204" pitchFamily="50" charset="-128"/>
                <a:ea typeface="Meiryo UI" panose="020B0604030504040204" pitchFamily="50" charset="-128"/>
              </a:rPr>
              <a:t>人を超え過去最高となり、待機児童数につ</a:t>
            </a:r>
            <a:endParaRPr lang="en-US" altLang="ja-JP" sz="1600" dirty="0">
              <a:latin typeface="Meiryo UI" panose="020B0604030504040204" pitchFamily="50" charset="-128"/>
              <a:ea typeface="Meiryo UI" panose="020B0604030504040204" pitchFamily="50" charset="-128"/>
            </a:endParaRPr>
          </a:p>
          <a:p>
            <a:pPr marL="100013" lvl="0" indent="-100013">
              <a:defRPr/>
            </a:pPr>
            <a:r>
              <a:rPr lang="ja-JP" altLang="en-US" sz="1600" dirty="0">
                <a:latin typeface="Meiryo UI" panose="020B0604030504040204" pitchFamily="50" charset="-128"/>
                <a:ea typeface="Meiryo UI" panose="020B0604030504040204" pitchFamily="50" charset="-128"/>
              </a:rPr>
              <a:t>　　いても４人と</a:t>
            </a:r>
            <a:r>
              <a:rPr lang="en-US" altLang="ja-JP" sz="1600" dirty="0">
                <a:latin typeface="Meiryo UI" panose="020B0604030504040204" pitchFamily="50" charset="-128"/>
                <a:ea typeface="Meiryo UI" panose="020B0604030504040204" pitchFamily="50" charset="-128"/>
              </a:rPr>
              <a:t>1987</a:t>
            </a:r>
            <a:r>
              <a:rPr lang="ja-JP" altLang="en-US" sz="1600" dirty="0">
                <a:latin typeface="Meiryo UI" panose="020B0604030504040204" pitchFamily="50" charset="-128"/>
                <a:ea typeface="Meiryo UI" panose="020B0604030504040204" pitchFamily="50" charset="-128"/>
              </a:rPr>
              <a:t>年以降最も少なくなった。また、全国的な保育士不足の中、大阪市内の民間保育</a:t>
            </a:r>
            <a:endParaRPr lang="en-US" altLang="ja-JP" sz="1600" dirty="0">
              <a:latin typeface="Meiryo UI" panose="020B0604030504040204" pitchFamily="50" charset="-128"/>
              <a:ea typeface="Meiryo UI" panose="020B0604030504040204" pitchFamily="50" charset="-128"/>
            </a:endParaRPr>
          </a:p>
          <a:p>
            <a:pPr marL="100013" lvl="0" indent="-100013">
              <a:defRPr/>
            </a:pPr>
            <a:r>
              <a:rPr lang="ja-JP" altLang="en-US" sz="1600" dirty="0">
                <a:latin typeface="Meiryo UI" panose="020B0604030504040204" pitchFamily="50" charset="-128"/>
                <a:ea typeface="Meiryo UI" panose="020B0604030504040204" pitchFamily="50" charset="-128"/>
              </a:rPr>
              <a:t>　　施設における常勤保育士数は年々増加しており、保育人材確保対策事業の効果が現れている。</a:t>
            </a:r>
            <a:endParaRPr lang="en-US" altLang="ja-JP" sz="1600" dirty="0">
              <a:latin typeface="Meiryo UI" panose="020B0604030504040204" pitchFamily="50" charset="-128"/>
              <a:ea typeface="Meiryo UI" panose="020B0604030504040204" pitchFamily="50" charset="-128"/>
            </a:endParaRPr>
          </a:p>
          <a:p>
            <a:pPr marL="100013" lvl="0" indent="-100013">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現役世代への重点投資」から再掲</a:t>
            </a:r>
          </a:p>
          <a:p>
            <a:endParaRPr lang="en-US" altLang="ja-JP" sz="9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◆結婚・出産・子育て期にあたる年代の女性の就業率が下がる、いわゆる「</a:t>
            </a:r>
            <a:r>
              <a:rPr lang="en-US" altLang="ja-JP" sz="1600" dirty="0">
                <a:latin typeface="Meiryo UI" panose="020B0604030504040204" pitchFamily="50" charset="-128"/>
                <a:ea typeface="Meiryo UI" panose="020B0604030504040204" pitchFamily="50" charset="-128"/>
              </a:rPr>
              <a:t>M</a:t>
            </a:r>
            <a:r>
              <a:rPr lang="ja-JP" altLang="en-US" sz="1600" dirty="0">
                <a:latin typeface="Meiryo UI" panose="020B0604030504040204" pitchFamily="50" charset="-128"/>
                <a:ea typeface="Meiryo UI" panose="020B0604030504040204" pitchFamily="50" charset="-128"/>
              </a:rPr>
              <a:t>字カーブ」の谷は依然として全国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に比べて低いが、大阪における女性の就業率は、改革前から全年齢層で６ポイント程度改善している。</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58607031-D25A-482B-8F26-A8DE14FC6DBA}"/>
              </a:ext>
            </a:extLst>
          </p:cNvPr>
          <p:cNvSpPr txBox="1"/>
          <p:nvPr/>
        </p:nvSpPr>
        <p:spPr>
          <a:xfrm>
            <a:off x="176907" y="165519"/>
            <a:ext cx="3042698" cy="385672"/>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７．改革の成果</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stretch>
            <a:fillRect/>
          </a:stretch>
        </p:blipFill>
        <p:spPr>
          <a:xfrm>
            <a:off x="98323" y="2969635"/>
            <a:ext cx="4493454" cy="3924000"/>
          </a:xfrm>
          <a:prstGeom prst="rect">
            <a:avLst/>
          </a:prstGeom>
        </p:spPr>
      </p:pic>
      <p:sp>
        <p:nvSpPr>
          <p:cNvPr id="8" name="スライド番号プレースホルダー 3"/>
          <p:cNvSpPr txBox="1">
            <a:spLocks/>
          </p:cNvSpPr>
          <p:nvPr/>
        </p:nvSpPr>
        <p:spPr>
          <a:xfrm>
            <a:off x="7139669" y="6492875"/>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4104000" y="633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600" dirty="0">
                <a:solidFill>
                  <a:schemeClr val="tx1"/>
                </a:solidFill>
                <a:latin typeface="Meiryo UI" panose="020B0604030504040204" pitchFamily="50" charset="-128"/>
                <a:ea typeface="Meiryo UI" panose="020B0604030504040204" pitchFamily="50" charset="-128"/>
              </a:rPr>
              <a:t>（歳）</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4579392" y="2822098"/>
            <a:ext cx="4529721" cy="4035902"/>
          </a:xfrm>
          <a:prstGeom prst="rect">
            <a:avLst/>
          </a:prstGeom>
        </p:spPr>
      </p:pic>
    </p:spTree>
    <p:extLst>
      <p:ext uri="{BB962C8B-B14F-4D97-AF65-F5344CB8AC3E}">
        <p14:creationId xmlns:p14="http://schemas.microsoft.com/office/powerpoint/2010/main" val="243467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26688" y="64608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35870" y="837537"/>
            <a:ext cx="8701395"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大阪府の「管理的職業従事者に占める女性割合」は、改革前（</a:t>
            </a:r>
            <a:r>
              <a:rPr lang="en-US" altLang="ja-JP" sz="1600" dirty="0">
                <a:latin typeface="Meiryo UI" panose="020B0604030504040204" pitchFamily="50" charset="-128"/>
                <a:ea typeface="Meiryo UI" panose="020B0604030504040204" pitchFamily="50" charset="-128"/>
              </a:rPr>
              <a:t>2005</a:t>
            </a:r>
            <a:r>
              <a:rPr lang="ja-JP" altLang="en-US" sz="1600" dirty="0">
                <a:latin typeface="Meiryo UI" panose="020B0604030504040204" pitchFamily="50" charset="-128"/>
                <a:ea typeface="Meiryo UI" panose="020B0604030504040204" pitchFamily="50" charset="-128"/>
              </a:rPr>
              <a:t>年）で</a:t>
            </a:r>
            <a:r>
              <a:rPr lang="en-US" altLang="ja-JP" sz="1600" dirty="0">
                <a:latin typeface="Meiryo UI" panose="020B0604030504040204" pitchFamily="50" charset="-128"/>
                <a:ea typeface="Meiryo UI" panose="020B0604030504040204" pitchFamily="50" charset="-128"/>
              </a:rPr>
              <a:t>6.4</a:t>
            </a:r>
            <a:r>
              <a:rPr lang="ja-JP" altLang="en-US" sz="1600" dirty="0">
                <a:latin typeface="Meiryo UI" panose="020B0604030504040204" pitchFamily="50" charset="-128"/>
                <a:ea typeface="Meiryo UI" panose="020B0604030504040204" pitchFamily="50" charset="-128"/>
              </a:rPr>
              <a:t>％であったが、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rPr>
              <a:t>年では</a:t>
            </a:r>
            <a:r>
              <a:rPr lang="en-US" altLang="ja-JP" sz="1600" dirty="0">
                <a:latin typeface="Meiryo UI" panose="020B0604030504040204" pitchFamily="50" charset="-128"/>
                <a:ea typeface="Meiryo UI" panose="020B0604030504040204" pitchFamily="50" charset="-128"/>
              </a:rPr>
              <a:t>8.3%</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年では</a:t>
            </a:r>
            <a:r>
              <a:rPr lang="en-US" altLang="ja-JP" sz="1600" dirty="0">
                <a:latin typeface="Meiryo UI" panose="020B0604030504040204" pitchFamily="50" charset="-128"/>
                <a:ea typeface="Meiryo UI" panose="020B0604030504040204" pitchFamily="50" charset="-128"/>
              </a:rPr>
              <a:t>11.4</a:t>
            </a:r>
            <a:r>
              <a:rPr lang="ja-JP" altLang="en-US" sz="1600" dirty="0">
                <a:latin typeface="Meiryo UI" panose="020B0604030504040204" pitchFamily="50" charset="-128"/>
                <a:ea typeface="Meiryo UI" panose="020B0604030504040204" pitchFamily="50" charset="-128"/>
              </a:rPr>
              <a:t>％と年々上昇している。</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109"/>
          <p:cNvSpPr txBox="1"/>
          <p:nvPr/>
        </p:nvSpPr>
        <p:spPr>
          <a:xfrm>
            <a:off x="496237" y="1682261"/>
            <a:ext cx="8074557" cy="4750472"/>
          </a:xfrm>
          <a:prstGeom prst="rect">
            <a:avLst/>
          </a:prstGeom>
          <a:solidFill>
            <a:schemeClr val="lt1"/>
          </a:solidFill>
          <a:ln w="9525">
            <a:solidFill>
              <a:prstClr val="black"/>
            </a:solidFill>
            <a:prstDash val="sys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管理的職業従事者に占める女性割合の推移　【大阪府・全国】</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1" name="図 10"/>
          <p:cNvPicPr/>
          <p:nvPr/>
        </p:nvPicPr>
        <p:blipFill>
          <a:blip r:embed="rId2">
            <a:extLst>
              <a:ext uri="{28A0092B-C50C-407E-A947-70E740481C1C}">
                <a14:useLocalDpi xmlns:a14="http://schemas.microsoft.com/office/drawing/2010/main" val="0"/>
              </a:ext>
            </a:extLst>
          </a:blip>
          <a:srcRect/>
          <a:stretch>
            <a:fillRect/>
          </a:stretch>
        </p:blipFill>
        <p:spPr bwMode="auto">
          <a:xfrm>
            <a:off x="649302" y="1981622"/>
            <a:ext cx="7760086" cy="4250145"/>
          </a:xfrm>
          <a:prstGeom prst="rect">
            <a:avLst/>
          </a:prstGeom>
          <a:noFill/>
          <a:ln>
            <a:noFill/>
          </a:ln>
        </p:spPr>
      </p:pic>
      <p:sp>
        <p:nvSpPr>
          <p:cNvPr id="12" name="テキスト ボックス 110"/>
          <p:cNvSpPr txBox="1"/>
          <p:nvPr/>
        </p:nvSpPr>
        <p:spPr>
          <a:xfrm>
            <a:off x="4545498" y="6137715"/>
            <a:ext cx="4178361" cy="308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資料出所：総務省「国勢調査」　※雇用者のうち、「管理的職業従事者」に占める女性割合</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E75766F1-3C02-47A6-95BB-4E83BDEAE388}"/>
              </a:ext>
            </a:extLst>
          </p:cNvPr>
          <p:cNvSpPr txBox="1"/>
          <p:nvPr/>
        </p:nvSpPr>
        <p:spPr>
          <a:xfrm>
            <a:off x="226688" y="203091"/>
            <a:ext cx="3042698" cy="385672"/>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７．改革の成果</a:t>
            </a:r>
            <a:endParaRPr kumimoji="1" lang="ja-JP" altLang="en-US" sz="2000" dirty="0">
              <a:latin typeface="Meiryo UI" panose="020B0604030504040204" pitchFamily="50" charset="-128"/>
              <a:ea typeface="Meiryo UI" panose="020B0604030504040204" pitchFamily="50" charset="-128"/>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7632000" y="5904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00" dirty="0">
                <a:solidFill>
                  <a:schemeClr val="tx1"/>
                </a:solidFill>
                <a:latin typeface="Meiryo UI" panose="020B0604030504040204" pitchFamily="50" charset="-128"/>
                <a:ea typeface="Meiryo UI" panose="020B0604030504040204" pitchFamily="50" charset="-128"/>
              </a:rPr>
              <a:t>（年）</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937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rotWithShape="1">
          <a:blip r:embed="rId2"/>
          <a:srcRect t="26367"/>
          <a:stretch/>
        </p:blipFill>
        <p:spPr>
          <a:xfrm>
            <a:off x="502783" y="1960462"/>
            <a:ext cx="3926164" cy="1458952"/>
          </a:xfrm>
          <a:prstGeom prst="rect">
            <a:avLst/>
          </a:prstGeom>
        </p:spPr>
      </p:pic>
      <p:sp>
        <p:nvSpPr>
          <p:cNvPr id="20" name="テキスト ボックス 19"/>
          <p:cNvSpPr txBox="1"/>
          <p:nvPr/>
        </p:nvSpPr>
        <p:spPr>
          <a:xfrm>
            <a:off x="206338" y="507776"/>
            <a:ext cx="8667207"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○「社会生活基本調査」　家事関連時間</a:t>
            </a:r>
            <a:endParaRPr kumimoji="1" lang="ja-JP" altLang="en-US" sz="105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3"/>
          <a:stretch>
            <a:fillRect/>
          </a:stretch>
        </p:blipFill>
        <p:spPr>
          <a:xfrm>
            <a:off x="244832" y="3961685"/>
            <a:ext cx="5383235" cy="2822693"/>
          </a:xfrm>
          <a:prstGeom prst="rect">
            <a:avLst/>
          </a:prstGeom>
        </p:spPr>
      </p:pic>
      <p:sp>
        <p:nvSpPr>
          <p:cNvPr id="3" name="テキスト ボックス 2"/>
          <p:cNvSpPr txBox="1"/>
          <p:nvPr/>
        </p:nvSpPr>
        <p:spPr>
          <a:xfrm>
            <a:off x="321973" y="89312"/>
            <a:ext cx="3042698" cy="385672"/>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７．改革の成果</a:t>
            </a:r>
            <a:endParaRPr kumimoji="1" lang="ja-JP" altLang="en-US" sz="2000"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270457" y="50777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06338" y="3424090"/>
            <a:ext cx="3951723"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○男女共同参画白書</a:t>
            </a:r>
            <a:r>
              <a:rPr lang="en-US" altLang="ja-JP" sz="2000" b="1" dirty="0">
                <a:latin typeface="Meiryo UI" panose="020B0604030504040204" pitchFamily="50" charset="-128"/>
                <a:ea typeface="Meiryo UI" panose="020B0604030504040204" pitchFamily="50" charset="-128"/>
              </a:rPr>
              <a:t>(2017</a:t>
            </a:r>
            <a:r>
              <a:rPr lang="ja-JP" altLang="en-US" sz="2000" b="1" dirty="0">
                <a:latin typeface="Meiryo UI" panose="020B0604030504040204" pitchFamily="50" charset="-128"/>
                <a:ea typeface="Meiryo UI" panose="020B0604030504040204" pitchFamily="50" charset="-128"/>
              </a:rPr>
              <a:t>年度</a:t>
            </a:r>
            <a:r>
              <a:rPr lang="en-US" altLang="ja-JP" sz="2000" b="1" dirty="0">
                <a:latin typeface="Meiryo UI" panose="020B0604030504040204" pitchFamily="50" charset="-128"/>
                <a:ea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99523" y="820310"/>
            <a:ext cx="8474022" cy="95410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・家事、介護・看護、育児、買い物（家事関連時間）に要する時間について、夫は増加したものの全国より伸び率が</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低く、妻は減少したが、</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年に再び増加。</a:t>
            </a:r>
          </a:p>
          <a:p>
            <a:r>
              <a:rPr lang="ja-JP" altLang="en-US" sz="1400" dirty="0">
                <a:latin typeface="Meiryo UI" panose="020B0604030504040204" pitchFamily="50" charset="-128"/>
                <a:ea typeface="Meiryo UI" panose="020B0604030504040204" pitchFamily="50" charset="-128"/>
              </a:rPr>
              <a:t>　　　　　夫：　</a:t>
            </a:r>
            <a:r>
              <a:rPr lang="en-US" altLang="ja-JP" sz="1400" dirty="0">
                <a:latin typeface="Meiryo UI" panose="020B0604030504040204" pitchFamily="50" charset="-128"/>
                <a:ea typeface="Meiryo UI" panose="020B0604030504040204" pitchFamily="50" charset="-128"/>
              </a:rPr>
              <a:t>85</a:t>
            </a:r>
            <a:r>
              <a:rPr lang="ja-JP" altLang="en-US" sz="1400" dirty="0">
                <a:latin typeface="Meiryo UI" panose="020B0604030504040204" pitchFamily="50" charset="-128"/>
                <a:ea typeface="Meiryo UI" panose="020B0604030504040204" pitchFamily="50" charset="-128"/>
              </a:rPr>
              <a:t>分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全国</a:t>
            </a:r>
            <a:r>
              <a:rPr lang="en-US" altLang="ja-JP" sz="1400" b="1" dirty="0">
                <a:latin typeface="Meiryo UI" panose="020B0604030504040204" pitchFamily="50" charset="-128"/>
                <a:ea typeface="Meiryo UI" panose="020B0604030504040204" pitchFamily="50" charset="-128"/>
              </a:rPr>
              <a:t>15</a:t>
            </a:r>
            <a:r>
              <a:rPr lang="ja-JP" altLang="en-US" sz="1400" b="1" dirty="0">
                <a:latin typeface="Meiryo UI" panose="020B0604030504040204" pitchFamily="50" charset="-128"/>
                <a:ea typeface="Meiryo UI" panose="020B0604030504040204" pitchFamily="50" charset="-128"/>
              </a:rPr>
              <a:t>位</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　</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102</a:t>
            </a:r>
            <a:r>
              <a:rPr lang="ja-JP" altLang="en-US" sz="1400" dirty="0">
                <a:latin typeface="Meiryo UI" panose="020B0604030504040204" pitchFamily="50" charset="-128"/>
                <a:ea typeface="Meiryo UI" panose="020B0604030504040204" pitchFamily="50" charset="-128"/>
              </a:rPr>
              <a:t>分  （　</a:t>
            </a:r>
            <a:r>
              <a:rPr lang="ja-JP" altLang="en-US" sz="1400" b="1" dirty="0">
                <a:latin typeface="Meiryo UI" panose="020B0604030504040204" pitchFamily="50" charset="-128"/>
                <a:ea typeface="Meiryo UI" panose="020B0604030504040204" pitchFamily="50" charset="-128"/>
              </a:rPr>
              <a:t>全国</a:t>
            </a:r>
            <a:r>
              <a:rPr lang="en-US" altLang="ja-JP" sz="1400" b="1" dirty="0">
                <a:latin typeface="Meiryo UI" panose="020B0604030504040204" pitchFamily="50" charset="-128"/>
                <a:ea typeface="Meiryo UI" panose="020B0604030504040204" pitchFamily="50" charset="-128"/>
              </a:rPr>
              <a:t>32</a:t>
            </a:r>
            <a:r>
              <a:rPr lang="ja-JP" altLang="en-US" sz="1400" b="1" dirty="0">
                <a:latin typeface="Meiryo UI" panose="020B0604030504040204" pitchFamily="50" charset="-128"/>
                <a:ea typeface="Meiryo UI" panose="020B0604030504040204" pitchFamily="50" charset="-128"/>
              </a:rPr>
              <a:t>位</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　</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妻：</a:t>
            </a:r>
            <a:r>
              <a:rPr lang="en-US" altLang="ja-JP" sz="1400" dirty="0">
                <a:latin typeface="Meiryo UI" panose="020B0604030504040204" pitchFamily="50" charset="-128"/>
                <a:ea typeface="Meiryo UI" panose="020B0604030504040204" pitchFamily="50" charset="-128"/>
              </a:rPr>
              <a:t>445</a:t>
            </a:r>
            <a:r>
              <a:rPr lang="ja-JP" altLang="en-US" sz="1400" dirty="0">
                <a:latin typeface="Meiryo UI" panose="020B0604030504040204" pitchFamily="50" charset="-128"/>
                <a:ea typeface="Meiryo UI" panose="020B0604030504040204" pitchFamily="50" charset="-128"/>
              </a:rPr>
              <a:t>分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全国</a:t>
            </a:r>
            <a:r>
              <a:rPr lang="en-US" altLang="ja-JP" sz="1400" b="1" dirty="0">
                <a:latin typeface="Meiryo UI" panose="020B0604030504040204" pitchFamily="50" charset="-128"/>
                <a:ea typeface="Meiryo UI" panose="020B0604030504040204" pitchFamily="50" charset="-128"/>
              </a:rPr>
              <a:t>34</a:t>
            </a:r>
            <a:r>
              <a:rPr lang="ja-JP" altLang="en-US" sz="1400" b="1" dirty="0">
                <a:latin typeface="Meiryo UI" panose="020B0604030504040204" pitchFamily="50" charset="-128"/>
                <a:ea typeface="Meiryo UI" panose="020B0604030504040204" pitchFamily="50" charset="-128"/>
              </a:rPr>
              <a:t>位</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463</a:t>
            </a:r>
            <a:r>
              <a:rPr lang="ja-JP" altLang="en-US" sz="1400" dirty="0">
                <a:latin typeface="Meiryo UI" panose="020B0604030504040204" pitchFamily="50" charset="-128"/>
                <a:ea typeface="Meiryo UI" panose="020B0604030504040204" pitchFamily="50" charset="-128"/>
              </a:rPr>
              <a:t>分　（　</a:t>
            </a:r>
            <a:r>
              <a:rPr lang="ja-JP" altLang="en-US" sz="1400" b="1" dirty="0">
                <a:latin typeface="Meiryo UI" panose="020B0604030504040204" pitchFamily="50" charset="-128"/>
                <a:ea typeface="Meiryo UI" panose="020B0604030504040204" pitchFamily="50" charset="-128"/>
              </a:rPr>
              <a:t>全国</a:t>
            </a:r>
            <a:r>
              <a:rPr lang="en-US" altLang="ja-JP" sz="1400" b="1" dirty="0">
                <a:latin typeface="Meiryo UI" panose="020B0604030504040204" pitchFamily="50" charset="-128"/>
                <a:ea typeface="Meiryo UI" panose="020B0604030504040204" pitchFamily="50" charset="-128"/>
              </a:rPr>
              <a:t>12</a:t>
            </a:r>
            <a:r>
              <a:rPr lang="ja-JP" altLang="en-US" sz="1400" b="1" dirty="0">
                <a:latin typeface="Meiryo UI" panose="020B0604030504040204" pitchFamily="50" charset="-128"/>
                <a:ea typeface="Meiryo UI" panose="020B0604030504040204" pitchFamily="50" charset="-128"/>
              </a:rPr>
              <a:t>位</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　）</a:t>
            </a:r>
            <a:endParaRPr lang="en-US" altLang="ja-JP" sz="1400" dirty="0">
              <a:latin typeface="Meiryo UI" panose="020B0604030504040204" pitchFamily="50" charset="-128"/>
              <a:ea typeface="Meiryo UI" panose="020B0604030504040204" pitchFamily="50" charset="-128"/>
            </a:endParaRPr>
          </a:p>
        </p:txBody>
      </p:sp>
      <p:sp>
        <p:nvSpPr>
          <p:cNvPr id="5" name="線吹き出し 1 4"/>
          <p:cNvSpPr/>
          <p:nvPr/>
        </p:nvSpPr>
        <p:spPr>
          <a:xfrm>
            <a:off x="2396369" y="3913768"/>
            <a:ext cx="1270698" cy="700202"/>
          </a:xfrm>
          <a:prstGeom prst="callout1">
            <a:avLst>
              <a:gd name="adj1" fmla="val 59925"/>
              <a:gd name="adj2" fmla="val 87939"/>
              <a:gd name="adj3" fmla="val 87218"/>
              <a:gd name="adj4" fmla="val 1336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東京都</a:t>
            </a:r>
            <a:r>
              <a:rPr lang="ja-JP" altLang="en-US" sz="900" b="1" dirty="0">
                <a:solidFill>
                  <a:schemeClr val="tx1"/>
                </a:solidFill>
                <a:latin typeface="Meiryo UI" panose="020B0604030504040204" pitchFamily="50" charset="-128"/>
                <a:ea typeface="Meiryo UI" panose="020B0604030504040204" pitchFamily="50" charset="-128"/>
              </a:rPr>
              <a:t>（第</a:t>
            </a:r>
            <a:r>
              <a:rPr lang="en-US" altLang="ja-JP" sz="900" b="1" dirty="0">
                <a:solidFill>
                  <a:schemeClr val="tx1"/>
                </a:solidFill>
                <a:latin typeface="Meiryo UI" panose="020B0604030504040204" pitchFamily="50" charset="-128"/>
                <a:ea typeface="Meiryo UI" panose="020B0604030504040204" pitchFamily="50" charset="-128"/>
              </a:rPr>
              <a:t>28</a:t>
            </a:r>
            <a:r>
              <a:rPr lang="ja-JP" altLang="en-US" sz="900" b="1" dirty="0">
                <a:solidFill>
                  <a:schemeClr val="tx1"/>
                </a:solidFill>
                <a:latin typeface="Meiryo UI" panose="020B0604030504040204" pitchFamily="50" charset="-128"/>
                <a:ea typeface="Meiryo UI" panose="020B0604030504040204" pitchFamily="50" charset="-128"/>
              </a:rPr>
              <a:t>位）</a:t>
            </a:r>
            <a:endParaRPr kumimoji="1" lang="en-US" altLang="ja-JP" sz="900" b="1"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73.0%</a:t>
            </a:r>
            <a:endParaRPr lang="ja-JP" altLang="en-US"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2010</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68.9%</a:t>
            </a:r>
          </a:p>
          <a:p>
            <a:r>
              <a:rPr lang="en-US" altLang="ja-JP" sz="900" dirty="0">
                <a:solidFill>
                  <a:schemeClr val="tx1"/>
                </a:solidFill>
                <a:latin typeface="Meiryo UI" panose="020B0604030504040204" pitchFamily="50" charset="-128"/>
                <a:ea typeface="Meiryo UI" panose="020B0604030504040204" pitchFamily="50" charset="-128"/>
              </a:rPr>
              <a:t>2005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56.8%</a:t>
            </a:r>
          </a:p>
        </p:txBody>
      </p:sp>
      <p:sp>
        <p:nvSpPr>
          <p:cNvPr id="31" name="線吹き出し 1 30"/>
          <p:cNvSpPr/>
          <p:nvPr/>
        </p:nvSpPr>
        <p:spPr>
          <a:xfrm>
            <a:off x="913647" y="4310555"/>
            <a:ext cx="1146973" cy="649492"/>
          </a:xfrm>
          <a:prstGeom prst="callout1">
            <a:avLst>
              <a:gd name="adj1" fmla="val 83377"/>
              <a:gd name="adj2" fmla="val 64816"/>
              <a:gd name="adj3" fmla="val 144474"/>
              <a:gd name="adj4" fmla="val 133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chemeClr val="tx1"/>
                </a:solidFill>
                <a:latin typeface="Meiryo UI" panose="020B0604030504040204" pitchFamily="50" charset="-128"/>
                <a:ea typeface="Meiryo UI" panose="020B0604030504040204" pitchFamily="50" charset="-128"/>
              </a:rPr>
              <a:t>全国</a:t>
            </a:r>
            <a:endParaRPr kumimoji="1" lang="en-US" altLang="ja-JP" sz="900" b="1"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72.0%</a:t>
            </a:r>
            <a:endParaRPr lang="ja-JP" altLang="en-US"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2010</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67.5%</a:t>
            </a:r>
          </a:p>
          <a:p>
            <a:r>
              <a:rPr lang="en-US" altLang="ja-JP" sz="900" dirty="0">
                <a:solidFill>
                  <a:schemeClr val="tx1"/>
                </a:solidFill>
                <a:latin typeface="Meiryo UI" panose="020B0604030504040204" pitchFamily="50" charset="-128"/>
                <a:ea typeface="Meiryo UI" panose="020B0604030504040204" pitchFamily="50" charset="-128"/>
              </a:rPr>
              <a:t>2005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62.1%</a:t>
            </a:r>
          </a:p>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32" name="線吹き出し 1 31"/>
          <p:cNvSpPr/>
          <p:nvPr/>
        </p:nvSpPr>
        <p:spPr>
          <a:xfrm>
            <a:off x="4751097" y="4693294"/>
            <a:ext cx="1149901" cy="719499"/>
          </a:xfrm>
          <a:prstGeom prst="callout1">
            <a:avLst>
              <a:gd name="adj1" fmla="val 12826"/>
              <a:gd name="adj2" fmla="val 6729"/>
              <a:gd name="adj3" fmla="val 6391"/>
              <a:gd name="adj4" fmla="val -2336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愛知県（第</a:t>
            </a:r>
            <a:r>
              <a:rPr lang="en-US" altLang="ja-JP" sz="900" b="1" dirty="0">
                <a:solidFill>
                  <a:schemeClr val="tx1"/>
                </a:solidFill>
                <a:latin typeface="Meiryo UI" panose="020B0604030504040204" pitchFamily="50" charset="-128"/>
                <a:ea typeface="Meiryo UI" panose="020B0604030504040204" pitchFamily="50" charset="-128"/>
              </a:rPr>
              <a:t>40</a:t>
            </a:r>
            <a:r>
              <a:rPr lang="ja-JP" altLang="en-US" sz="900" b="1" dirty="0">
                <a:solidFill>
                  <a:schemeClr val="tx1"/>
                </a:solidFill>
                <a:latin typeface="Meiryo UI" panose="020B0604030504040204" pitchFamily="50" charset="-128"/>
                <a:ea typeface="Meiryo UI" panose="020B0604030504040204" pitchFamily="50" charset="-128"/>
              </a:rPr>
              <a:t>位）</a:t>
            </a:r>
            <a:endParaRPr lang="en-US" altLang="ja-JP" sz="900" b="1"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70.2%</a:t>
            </a:r>
            <a:endParaRPr lang="ja-JP" altLang="en-US"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2010</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65.9%</a:t>
            </a:r>
          </a:p>
          <a:p>
            <a:r>
              <a:rPr lang="en-US" altLang="ja-JP" sz="900" dirty="0">
                <a:solidFill>
                  <a:schemeClr val="tx1"/>
                </a:solidFill>
                <a:latin typeface="Meiryo UI" panose="020B0604030504040204" pitchFamily="50" charset="-128"/>
                <a:ea typeface="Meiryo UI" panose="020B0604030504040204" pitchFamily="50" charset="-128"/>
              </a:rPr>
              <a:t>2005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62.3%</a:t>
            </a:r>
          </a:p>
        </p:txBody>
      </p:sp>
      <p:sp>
        <p:nvSpPr>
          <p:cNvPr id="33" name="線吹き出し 1 32"/>
          <p:cNvSpPr/>
          <p:nvPr/>
        </p:nvSpPr>
        <p:spPr>
          <a:xfrm>
            <a:off x="3961062" y="5691495"/>
            <a:ext cx="1287712" cy="696828"/>
          </a:xfrm>
          <a:prstGeom prst="callout1">
            <a:avLst>
              <a:gd name="adj1" fmla="val -4448"/>
              <a:gd name="adj2" fmla="val 31733"/>
              <a:gd name="adj3" fmla="val -80402"/>
              <a:gd name="adj4" fmla="val 266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神奈川県（第</a:t>
            </a:r>
            <a:r>
              <a:rPr lang="en-US" altLang="ja-JP" sz="900" b="1" dirty="0">
                <a:solidFill>
                  <a:schemeClr val="tx1"/>
                </a:solidFill>
                <a:latin typeface="Meiryo UI" panose="020B0604030504040204" pitchFamily="50" charset="-128"/>
                <a:ea typeface="Meiryo UI" panose="020B0604030504040204" pitchFamily="50" charset="-128"/>
              </a:rPr>
              <a:t>47</a:t>
            </a:r>
            <a:r>
              <a:rPr lang="ja-JP" altLang="en-US" sz="900" b="1" dirty="0">
                <a:solidFill>
                  <a:schemeClr val="tx1"/>
                </a:solidFill>
                <a:latin typeface="Meiryo UI" panose="020B0604030504040204" pitchFamily="50" charset="-128"/>
                <a:ea typeface="Meiryo UI" panose="020B0604030504040204" pitchFamily="50" charset="-128"/>
              </a:rPr>
              <a:t>位）</a:t>
            </a:r>
            <a:endParaRPr lang="en-US" altLang="ja-JP" sz="900" b="1"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67.6%</a:t>
            </a:r>
            <a:endParaRPr lang="ja-JP" altLang="en-US"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2010</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63.1%</a:t>
            </a:r>
          </a:p>
          <a:p>
            <a:r>
              <a:rPr lang="en-US" altLang="ja-JP" sz="900" dirty="0">
                <a:solidFill>
                  <a:schemeClr val="tx1"/>
                </a:solidFill>
                <a:latin typeface="Meiryo UI" panose="020B0604030504040204" pitchFamily="50" charset="-128"/>
                <a:ea typeface="Meiryo UI" panose="020B0604030504040204" pitchFamily="50" charset="-128"/>
              </a:rPr>
              <a:t>2005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57.9%</a:t>
            </a:r>
          </a:p>
          <a:p>
            <a:pPr algn="ct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34" name="線吹き出し 1 33"/>
          <p:cNvSpPr/>
          <p:nvPr/>
        </p:nvSpPr>
        <p:spPr>
          <a:xfrm>
            <a:off x="2664510" y="5736231"/>
            <a:ext cx="1184717" cy="734366"/>
          </a:xfrm>
          <a:prstGeom prst="callout1">
            <a:avLst>
              <a:gd name="adj1" fmla="val 53795"/>
              <a:gd name="adj2" fmla="val 4687"/>
              <a:gd name="adj3" fmla="val 29982"/>
              <a:gd name="adj4" fmla="val -328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大阪府（第</a:t>
            </a:r>
            <a:r>
              <a:rPr lang="en-US" altLang="ja-JP" sz="900" b="1" dirty="0">
                <a:solidFill>
                  <a:schemeClr val="tx1"/>
                </a:solidFill>
                <a:latin typeface="Meiryo UI" panose="020B0604030504040204" pitchFamily="50" charset="-128"/>
                <a:ea typeface="Meiryo UI" panose="020B0604030504040204" pitchFamily="50" charset="-128"/>
              </a:rPr>
              <a:t>44</a:t>
            </a:r>
            <a:r>
              <a:rPr lang="ja-JP" altLang="en-US" sz="900" b="1" dirty="0">
                <a:solidFill>
                  <a:schemeClr val="tx1"/>
                </a:solidFill>
                <a:latin typeface="Meiryo UI" panose="020B0604030504040204" pitchFamily="50" charset="-128"/>
                <a:ea typeface="Meiryo UI" panose="020B0604030504040204" pitchFamily="50" charset="-128"/>
              </a:rPr>
              <a:t>位）</a:t>
            </a:r>
            <a:endParaRPr lang="en-US" altLang="ja-JP" sz="900" b="1"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68.5%</a:t>
            </a:r>
            <a:endParaRPr lang="ja-JP" altLang="en-US" sz="900" dirty="0">
              <a:solidFill>
                <a:schemeClr val="tx1"/>
              </a:solidFill>
              <a:latin typeface="Meiryo UI" panose="020B0604030504040204" pitchFamily="50" charset="-128"/>
              <a:ea typeface="Meiryo UI" panose="020B0604030504040204" pitchFamily="50" charset="-128"/>
            </a:endParaRPr>
          </a:p>
          <a:p>
            <a:r>
              <a:rPr lang="en-US" altLang="ja-JP" sz="900" dirty="0">
                <a:solidFill>
                  <a:schemeClr val="tx1"/>
                </a:solidFill>
                <a:latin typeface="Meiryo UI" panose="020B0604030504040204" pitchFamily="50" charset="-128"/>
                <a:ea typeface="Meiryo UI" panose="020B0604030504040204" pitchFamily="50" charset="-128"/>
              </a:rPr>
              <a:t>2010</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63.3%</a:t>
            </a:r>
          </a:p>
          <a:p>
            <a:r>
              <a:rPr lang="en-US" altLang="ja-JP" sz="900" dirty="0">
                <a:solidFill>
                  <a:schemeClr val="tx1"/>
                </a:solidFill>
                <a:latin typeface="Meiryo UI" panose="020B0604030504040204" pitchFamily="50" charset="-128"/>
                <a:ea typeface="Meiryo UI" panose="020B0604030504040204" pitchFamily="50" charset="-128"/>
              </a:rPr>
              <a:t>2005</a:t>
            </a:r>
            <a:r>
              <a:rPr lang="ja-JP" altLang="en-US" sz="900" dirty="0">
                <a:solidFill>
                  <a:schemeClr val="tx1"/>
                </a:solidFill>
                <a:latin typeface="Meiryo UI" panose="020B0604030504040204" pitchFamily="50" charset="-128"/>
                <a:ea typeface="Meiryo UI" panose="020B0604030504040204" pitchFamily="50" charset="-128"/>
              </a:rPr>
              <a:t>年度　</a:t>
            </a:r>
            <a:r>
              <a:rPr lang="en-US" altLang="ja-JP" sz="900" dirty="0">
                <a:solidFill>
                  <a:schemeClr val="tx1"/>
                </a:solidFill>
                <a:latin typeface="Meiryo UI" panose="020B0604030504040204" pitchFamily="50" charset="-128"/>
                <a:ea typeface="Meiryo UI" panose="020B0604030504040204" pitchFamily="50" charset="-128"/>
              </a:rPr>
              <a:t>56.2%</a:t>
            </a:r>
          </a:p>
        </p:txBody>
      </p:sp>
      <p:sp>
        <p:nvSpPr>
          <p:cNvPr id="24" name="テキスト ボックス 23"/>
          <p:cNvSpPr txBox="1"/>
          <p:nvPr/>
        </p:nvSpPr>
        <p:spPr>
          <a:xfrm>
            <a:off x="5666705" y="3991590"/>
            <a:ext cx="3481446" cy="2508379"/>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大阪の女性</a:t>
            </a:r>
            <a:r>
              <a:rPr lang="en-US" altLang="ja-JP" sz="1400" dirty="0">
                <a:latin typeface="Meiryo UI" panose="020B0604030504040204" pitchFamily="50" charset="-128"/>
                <a:ea typeface="Meiryo UI" panose="020B0604030504040204" pitchFamily="50" charset="-128"/>
              </a:rPr>
              <a:t>(25~44</a:t>
            </a:r>
            <a:r>
              <a:rPr lang="ja-JP" altLang="en-US" sz="1400" dirty="0">
                <a:latin typeface="Meiryo UI" panose="020B0604030504040204" pitchFamily="50" charset="-128"/>
                <a:ea typeface="Meiryo UI" panose="020B0604030504040204" pitchFamily="50" charset="-128"/>
              </a:rPr>
              <a:t>歳</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の就業率は、全国</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第</a:t>
            </a:r>
            <a:r>
              <a:rPr lang="en-US" altLang="ja-JP" sz="1400" dirty="0">
                <a:latin typeface="Meiryo UI" panose="020B0604030504040204" pitchFamily="50" charset="-128"/>
                <a:ea typeface="Meiryo UI" panose="020B0604030504040204" pitchFamily="50" charset="-128"/>
              </a:rPr>
              <a:t>44</a:t>
            </a:r>
            <a:r>
              <a:rPr lang="ja-JP" altLang="en-US" sz="1400" dirty="0">
                <a:latin typeface="Meiryo UI" panose="020B0604030504040204" pitchFamily="50" charset="-128"/>
                <a:ea typeface="Meiryo UI" panose="020B0604030504040204" pitchFamily="50" charset="-128"/>
              </a:rPr>
              <a:t>位と依然として低いものの、</a:t>
            </a:r>
            <a:r>
              <a:rPr lang="en-US" altLang="ja-JP" sz="1400" dirty="0">
                <a:latin typeface="Meiryo UI" panose="020B0604030504040204" pitchFamily="50" charset="-128"/>
                <a:ea typeface="Meiryo UI" panose="020B0604030504040204" pitchFamily="50" charset="-128"/>
              </a:rPr>
              <a:t>2005</a:t>
            </a:r>
            <a:r>
              <a:rPr lang="ja-JP" altLang="en-US" sz="1400" dirty="0">
                <a:latin typeface="Meiryo UI" panose="020B0604030504040204" pitchFamily="50" charset="-128"/>
                <a:ea typeface="Meiryo UI" panose="020B0604030504040204" pitchFamily="50" charset="-128"/>
              </a:rPr>
              <a:t>年以</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降全国との</a:t>
            </a:r>
            <a:r>
              <a:rPr lang="ja-JP" altLang="en-US" sz="1400" b="1" dirty="0">
                <a:latin typeface="Meiryo UI" panose="020B0604030504040204" pitchFamily="50" charset="-128"/>
                <a:ea typeface="Meiryo UI" panose="020B0604030504040204" pitchFamily="50" charset="-128"/>
              </a:rPr>
              <a:t>差は着実に縮まっている</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（全国）  （大阪府） （ポイント差）</a:t>
            </a:r>
            <a:endParaRPr lang="en-US" altLang="ja-JP" sz="1100" dirty="0">
              <a:latin typeface="Meiryo UI" panose="020B0604030504040204" pitchFamily="50" charset="-128"/>
              <a:ea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2005</a:t>
            </a:r>
            <a:r>
              <a:rPr lang="ja-JP" altLang="en-US" sz="1100" dirty="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62.1%</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56.2%</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5.9%</a:t>
            </a: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　　　　　  </a:t>
            </a:r>
            <a:r>
              <a:rPr lang="en-US" altLang="ja-JP" sz="2000" b="1" u="sng" dirty="0">
                <a:solidFill>
                  <a:srgbClr val="FF0000"/>
                </a:solidFill>
                <a:latin typeface="Meiryo UI" panose="020B0604030504040204" pitchFamily="50" charset="-128"/>
                <a:ea typeface="Meiryo UI" panose="020B0604030504040204" pitchFamily="50" charset="-128"/>
              </a:rPr>
              <a:t>2.4</a:t>
            </a:r>
            <a:r>
              <a:rPr lang="ja-JP" altLang="en-US" sz="2000" b="1" u="sng" dirty="0">
                <a:solidFill>
                  <a:srgbClr val="FF0000"/>
                </a:solidFill>
                <a:latin typeface="Meiryo UI" panose="020B0604030504040204" pitchFamily="50" charset="-128"/>
                <a:ea typeface="Meiryo UI" panose="020B0604030504040204" pitchFamily="50" charset="-128"/>
              </a:rPr>
              <a:t>ポイント改善</a:t>
            </a:r>
            <a:endParaRPr lang="en-US" altLang="ja-JP" sz="2000" b="1"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2015</a:t>
            </a:r>
            <a:r>
              <a:rPr lang="ja-JP" altLang="en-US" sz="1100" dirty="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72.0%</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68.5</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3.5%</a:t>
            </a:r>
          </a:p>
        </p:txBody>
      </p:sp>
      <p:sp>
        <p:nvSpPr>
          <p:cNvPr id="13" name="上矢印 12"/>
          <p:cNvSpPr/>
          <p:nvPr/>
        </p:nvSpPr>
        <p:spPr>
          <a:xfrm flipV="1">
            <a:off x="8404621" y="5525418"/>
            <a:ext cx="318268" cy="6474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88663" y="3750942"/>
            <a:ext cx="1927131" cy="261610"/>
          </a:xfrm>
          <a:prstGeom prst="rect">
            <a:avLst/>
          </a:prstGeom>
          <a:noFill/>
        </p:spPr>
        <p:txBody>
          <a:bodyPr wrap="none" rtlCol="0">
            <a:spAutoFit/>
          </a:bodyPr>
          <a:lstStyle/>
          <a:p>
            <a:r>
              <a:rPr lang="ja-JP" altLang="en-US" sz="1100" u="sng" dirty="0">
                <a:latin typeface="Meiryo UI" panose="020B0604030504040204" pitchFamily="50" charset="-128"/>
                <a:ea typeface="Meiryo UI" panose="020B0604030504040204" pitchFamily="50" charset="-128"/>
              </a:rPr>
              <a:t>○女性 </a:t>
            </a:r>
            <a:r>
              <a:rPr lang="en-US" altLang="ja-JP" sz="1100" u="sng" dirty="0">
                <a:latin typeface="Meiryo UI" panose="020B0604030504040204" pitchFamily="50" charset="-128"/>
                <a:ea typeface="Meiryo UI" panose="020B0604030504040204" pitchFamily="50" charset="-128"/>
              </a:rPr>
              <a:t>(25~44</a:t>
            </a:r>
            <a:r>
              <a:rPr lang="ja-JP" altLang="en-US" sz="1100" u="sng" dirty="0">
                <a:latin typeface="Meiryo UI" panose="020B0604030504040204" pitchFamily="50" charset="-128"/>
                <a:ea typeface="Meiryo UI" panose="020B0604030504040204" pitchFamily="50" charset="-128"/>
              </a:rPr>
              <a:t>歳</a:t>
            </a:r>
            <a:r>
              <a:rPr lang="en-US" altLang="ja-JP" sz="1100" u="sng" dirty="0">
                <a:latin typeface="Meiryo UI" panose="020B0604030504040204" pitchFamily="50" charset="-128"/>
                <a:ea typeface="Meiryo UI" panose="020B0604030504040204" pitchFamily="50" charset="-128"/>
              </a:rPr>
              <a:t>)</a:t>
            </a:r>
            <a:r>
              <a:rPr lang="ja-JP" altLang="en-US" sz="1100" u="sng" dirty="0">
                <a:latin typeface="Meiryo UI" panose="020B0604030504040204" pitchFamily="50" charset="-128"/>
                <a:ea typeface="Meiryo UI" panose="020B0604030504040204" pitchFamily="50" charset="-128"/>
              </a:rPr>
              <a:t>の就業率</a:t>
            </a:r>
            <a:endParaRPr lang="ja-JP" altLang="en-US" sz="1000" u="sng"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4"/>
          <a:srcRect t="13294"/>
          <a:stretch/>
        </p:blipFill>
        <p:spPr>
          <a:xfrm>
            <a:off x="4852232" y="1780748"/>
            <a:ext cx="3956647" cy="1723246"/>
          </a:xfrm>
          <a:prstGeom prst="rect">
            <a:avLst/>
          </a:prstGeom>
        </p:spPr>
      </p:pic>
      <p:sp>
        <p:nvSpPr>
          <p:cNvPr id="21" name="テキスト ボックス 1"/>
          <p:cNvSpPr txBox="1"/>
          <p:nvPr/>
        </p:nvSpPr>
        <p:spPr>
          <a:xfrm>
            <a:off x="1304526" y="1699615"/>
            <a:ext cx="2322678" cy="271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「夫」の家事関連時間／</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a:t>
            </a:r>
          </a:p>
        </p:txBody>
      </p:sp>
      <p:sp>
        <p:nvSpPr>
          <p:cNvPr id="22" name="テキスト ボックス 1"/>
          <p:cNvSpPr txBox="1"/>
          <p:nvPr/>
        </p:nvSpPr>
        <p:spPr>
          <a:xfrm>
            <a:off x="5669216" y="1699615"/>
            <a:ext cx="2322678" cy="2718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「妻」の家事関連時間／</a:t>
            </a:r>
            <a:r>
              <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日</a:t>
            </a:r>
          </a:p>
        </p:txBody>
      </p:sp>
      <p:sp>
        <p:nvSpPr>
          <p:cNvPr id="25" name="テキスト ボックス 24"/>
          <p:cNvSpPr txBox="1"/>
          <p:nvPr/>
        </p:nvSpPr>
        <p:spPr>
          <a:xfrm>
            <a:off x="4936724" y="1748773"/>
            <a:ext cx="324000" cy="180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（分）</a:t>
            </a:r>
          </a:p>
        </p:txBody>
      </p:sp>
      <p:sp>
        <p:nvSpPr>
          <p:cNvPr id="27" name="テキスト ボックス 26"/>
          <p:cNvSpPr txBox="1"/>
          <p:nvPr/>
        </p:nvSpPr>
        <p:spPr>
          <a:xfrm>
            <a:off x="599856" y="1927938"/>
            <a:ext cx="324000" cy="180000"/>
          </a:xfrm>
          <a:prstGeom prst="rect">
            <a:avLst/>
          </a:prstGeom>
          <a:noFill/>
        </p:spPr>
        <p:txBody>
          <a:bodyPr wrap="none" lIns="0" tIns="0" rIns="0" bIns="0"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（分）</a:t>
            </a: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3096000" y="3132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年</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7452000" y="3204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4716000" y="6516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700" dirty="0">
                <a:solidFill>
                  <a:schemeClr val="tx1"/>
                </a:solidFill>
                <a:latin typeface="Meiryo UI" panose="020B0604030504040204" pitchFamily="50" charset="-128"/>
                <a:ea typeface="Meiryo UI" panose="020B0604030504040204" pitchFamily="50" charset="-128"/>
              </a:rPr>
              <a:t>（年度）</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0183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9523" y="231819"/>
            <a:ext cx="193354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７．改革の成果</a:t>
            </a:r>
            <a:endParaRPr kumimoji="1" lang="ja-JP" altLang="en-US" sz="2000" dirty="0">
              <a:latin typeface="Meiryo UI" panose="020B0604030504040204" pitchFamily="50" charset="-128"/>
              <a:ea typeface="Meiryo UI" panose="020B0604030504040204" pitchFamily="50" charset="-128"/>
            </a:endParaRPr>
          </a:p>
        </p:txBody>
      </p:sp>
      <p:sp>
        <p:nvSpPr>
          <p:cNvPr id="7" name="正方形/長方形 6"/>
          <p:cNvSpPr/>
          <p:nvPr/>
        </p:nvSpPr>
        <p:spPr>
          <a:xfrm>
            <a:off x="1431212" y="1556715"/>
            <a:ext cx="1009650" cy="276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55077" y="705299"/>
            <a:ext cx="8773672"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○「企業における女性活躍推進に関する調査」</a:t>
            </a:r>
            <a:r>
              <a:rPr lang="ja-JP" altLang="en-US" sz="2000" dirty="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対象：市内企業</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大阪商工会議所会員名簿より抽出</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の</a:t>
            </a:r>
            <a:r>
              <a:rPr lang="en-US" altLang="ja-JP" sz="1050" dirty="0">
                <a:latin typeface="Meiryo UI" panose="020B0604030504040204" pitchFamily="50" charset="-128"/>
                <a:ea typeface="Meiryo UI" panose="020B0604030504040204" pitchFamily="50" charset="-128"/>
              </a:rPr>
              <a:t>4,000</a:t>
            </a:r>
            <a:r>
              <a:rPr lang="ja-JP" altLang="en-US" sz="1050" dirty="0">
                <a:latin typeface="Meiryo UI" panose="020B0604030504040204" pitchFamily="50" charset="-128"/>
                <a:ea typeface="Meiryo UI" panose="020B0604030504040204" pitchFamily="50" charset="-128"/>
              </a:rPr>
              <a:t>社</a:t>
            </a:r>
            <a:endParaRPr kumimoji="1" lang="ja-JP" altLang="en-US" sz="1050" dirty="0">
              <a:latin typeface="Meiryo UI" panose="020B0604030504040204" pitchFamily="50" charset="-128"/>
              <a:ea typeface="Meiryo UI" panose="020B0604030504040204" pitchFamily="50" charset="-128"/>
            </a:endParaRPr>
          </a:p>
        </p:txBody>
      </p:sp>
      <p:sp>
        <p:nvSpPr>
          <p:cNvPr id="12" name="右矢印 11"/>
          <p:cNvSpPr/>
          <p:nvPr/>
        </p:nvSpPr>
        <p:spPr>
          <a:xfrm>
            <a:off x="6612808" y="2091297"/>
            <a:ext cx="1133341" cy="297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400112" y="1738451"/>
            <a:ext cx="1770036" cy="369332"/>
          </a:xfrm>
          <a:prstGeom prst="rect">
            <a:avLst/>
          </a:prstGeom>
          <a:noFill/>
        </p:spPr>
        <p:txBody>
          <a:bodyPr wrap="none" rtlCol="0">
            <a:spAutoFit/>
          </a:bodyPr>
          <a:lstStyle/>
          <a:p>
            <a:r>
              <a:rPr lang="ja-JP" altLang="en-US" b="1" u="sng" dirty="0">
                <a:solidFill>
                  <a:srgbClr val="FF0000"/>
                </a:solidFill>
                <a:latin typeface="Meiryo UI" panose="020B0604030504040204" pitchFamily="50" charset="-128"/>
                <a:ea typeface="Meiryo UI" panose="020B0604030504040204" pitchFamily="50" charset="-128"/>
              </a:rPr>
              <a:t>１</a:t>
            </a:r>
            <a:r>
              <a:rPr kumimoji="1" lang="en-US" altLang="ja-JP" b="1" u="sng" dirty="0">
                <a:solidFill>
                  <a:srgbClr val="FF0000"/>
                </a:solidFill>
                <a:latin typeface="Meiryo UI" panose="020B0604030504040204" pitchFamily="50" charset="-128"/>
                <a:ea typeface="Meiryo UI" panose="020B0604030504040204" pitchFamily="50" charset="-128"/>
              </a:rPr>
              <a:t>.</a:t>
            </a:r>
            <a:r>
              <a:rPr kumimoji="1" lang="ja-JP" altLang="en-US" b="1" u="sng" dirty="0">
                <a:solidFill>
                  <a:srgbClr val="FF0000"/>
                </a:solidFill>
                <a:latin typeface="Meiryo UI" panose="020B0604030504040204" pitchFamily="50" charset="-128"/>
                <a:ea typeface="Meiryo UI" panose="020B0604030504040204" pitchFamily="50" charset="-128"/>
              </a:rPr>
              <a:t>１ポイント</a:t>
            </a:r>
            <a:r>
              <a:rPr lang="en-US" altLang="ja-JP" b="1" u="sng" dirty="0">
                <a:solidFill>
                  <a:srgbClr val="FF0000"/>
                </a:solidFill>
                <a:latin typeface="Meiryo UI" panose="020B0604030504040204" pitchFamily="50" charset="-128"/>
                <a:ea typeface="Meiryo UI" panose="020B0604030504040204" pitchFamily="50" charset="-128"/>
              </a:rPr>
              <a:t>up</a:t>
            </a:r>
            <a:endParaRPr kumimoji="1" lang="ja-JP" altLang="en-US" b="1" u="sng" dirty="0">
              <a:solidFill>
                <a:srgbClr val="FF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51894" y="1092578"/>
            <a:ext cx="4193777"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　・ 企業における管理職候補は徐々に</a:t>
            </a:r>
            <a:r>
              <a:rPr lang="ja-JP" altLang="en-US" sz="1400" b="1" dirty="0">
                <a:latin typeface="Meiryo UI" panose="020B0604030504040204" pitchFamily="50" charset="-128"/>
                <a:ea typeface="Meiryo UI" panose="020B0604030504040204" pitchFamily="50" charset="-128"/>
              </a:rPr>
              <a:t>増加傾向</a:t>
            </a:r>
            <a:r>
              <a:rPr lang="ja-JP" altLang="en-US" sz="1400" dirty="0">
                <a:latin typeface="Meiryo UI" panose="020B0604030504040204" pitchFamily="50" charset="-128"/>
                <a:ea typeface="Meiryo UI" panose="020B0604030504040204" pitchFamily="50" charset="-128"/>
              </a:rPr>
              <a:t>にある。</a:t>
            </a:r>
            <a:endParaRPr lang="en-US" altLang="ja-JP" sz="14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1650287" y="1411540"/>
            <a:ext cx="571500"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質問</a:t>
            </a:r>
          </a:p>
        </p:txBody>
      </p:sp>
      <p:cxnSp>
        <p:nvCxnSpPr>
          <p:cNvPr id="58" name="直線コネクタ 57"/>
          <p:cNvCxnSpPr/>
          <p:nvPr/>
        </p:nvCxnSpPr>
        <p:spPr>
          <a:xfrm>
            <a:off x="337376" y="1762119"/>
            <a:ext cx="811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4256163" y="1391589"/>
            <a:ext cx="571500" cy="276999"/>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回答</a:t>
            </a:r>
          </a:p>
        </p:txBody>
      </p:sp>
      <p:sp>
        <p:nvSpPr>
          <p:cNvPr id="61" name="テキスト ボックス 60"/>
          <p:cNvSpPr txBox="1"/>
          <p:nvPr/>
        </p:nvSpPr>
        <p:spPr>
          <a:xfrm>
            <a:off x="5948194" y="1398119"/>
            <a:ext cx="694769" cy="276999"/>
          </a:xfrm>
          <a:prstGeom prst="rect">
            <a:avLst/>
          </a:prstGeom>
          <a:noFill/>
        </p:spPr>
        <p:txBody>
          <a:bodyPr wrap="square" rtlCol="0">
            <a:spAutoFit/>
          </a:bodyPr>
          <a:lstStyle/>
          <a:p>
            <a:pPr algn="ct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7721531" y="1404869"/>
            <a:ext cx="694769" cy="276999"/>
          </a:xfrm>
          <a:prstGeom prst="rect">
            <a:avLst/>
          </a:prstGeom>
          <a:noFill/>
        </p:spPr>
        <p:txBody>
          <a:bodyPr wrap="square" rtlCol="0">
            <a:spAutoFit/>
          </a:bodyPr>
          <a:lstStyle/>
          <a:p>
            <a:pPr algn="ct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7" name="直線コネクタ 66"/>
          <p:cNvCxnSpPr/>
          <p:nvPr/>
        </p:nvCxnSpPr>
        <p:spPr>
          <a:xfrm>
            <a:off x="304462" y="2451548"/>
            <a:ext cx="811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408385" y="2672677"/>
            <a:ext cx="305530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女性正規社員の中途採用（管理職以外）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641253" y="2494646"/>
            <a:ext cx="1998500"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「実施している」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及び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、実施を検討している」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5957846" y="2672676"/>
            <a:ext cx="704878"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47.0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7735122" y="2640170"/>
            <a:ext cx="704878"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46.3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コネクタ 71"/>
          <p:cNvCxnSpPr/>
          <p:nvPr/>
        </p:nvCxnSpPr>
        <p:spPr>
          <a:xfrm>
            <a:off x="298280" y="3147523"/>
            <a:ext cx="811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435921" y="1961230"/>
            <a:ext cx="1851502" cy="27906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女性管理職候補の有無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4219792" y="1904690"/>
            <a:ext cx="70441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5951973" y="2117454"/>
            <a:ext cx="704878"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36.4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7740080" y="2120183"/>
            <a:ext cx="704878"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37.5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0" name="直線コネクタ 99"/>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6515068" y="2402318"/>
            <a:ext cx="1250663" cy="369332"/>
          </a:xfrm>
          <a:prstGeom prst="rect">
            <a:avLst/>
          </a:prstGeom>
          <a:noFill/>
        </p:spPr>
        <p:txBody>
          <a:bodyPr wrap="none" rtlCol="0">
            <a:spAutoFit/>
          </a:bodyPr>
          <a:lstStyle/>
          <a:p>
            <a:r>
              <a:rPr kumimoji="1" lang="ja-JP" altLang="en-US" b="1" u="sng" dirty="0">
                <a:solidFill>
                  <a:srgbClr val="FF0000"/>
                </a:solidFill>
                <a:latin typeface="Meiryo UI" panose="020B0604030504040204" pitchFamily="50" charset="-128"/>
                <a:ea typeface="Meiryo UI" panose="020B0604030504040204" pitchFamily="50" charset="-128"/>
              </a:rPr>
              <a:t>ほぼ横ばい</a:t>
            </a:r>
          </a:p>
        </p:txBody>
      </p:sp>
      <p:sp>
        <p:nvSpPr>
          <p:cNvPr id="104" name="右矢印 103"/>
          <p:cNvSpPr/>
          <p:nvPr/>
        </p:nvSpPr>
        <p:spPr>
          <a:xfrm>
            <a:off x="6612808" y="2728700"/>
            <a:ext cx="1133341" cy="297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a:extLst>
              <a:ext uri="{FF2B5EF4-FFF2-40B4-BE49-F238E27FC236}">
                <a16:creationId xmlns:a16="http://schemas.microsoft.com/office/drawing/2014/main" id="{F10D0954-BA90-498E-AAC8-79024379AD27}"/>
              </a:ext>
            </a:extLst>
          </p:cNvPr>
          <p:cNvCxnSpPr/>
          <p:nvPr/>
        </p:nvCxnSpPr>
        <p:spPr>
          <a:xfrm>
            <a:off x="131040" y="372991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A2979B8F-9662-4F4B-9161-71D7C32251CA}"/>
              </a:ext>
            </a:extLst>
          </p:cNvPr>
          <p:cNvSpPr txBox="1"/>
          <p:nvPr/>
        </p:nvSpPr>
        <p:spPr>
          <a:xfrm>
            <a:off x="7656880" y="5100489"/>
            <a:ext cx="1146890" cy="276999"/>
          </a:xfrm>
          <a:prstGeom prst="rect">
            <a:avLst/>
          </a:prstGeom>
          <a:noFill/>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77</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テキスト ボックス 56">
            <a:extLst>
              <a:ext uri="{FF2B5EF4-FFF2-40B4-BE49-F238E27FC236}">
                <a16:creationId xmlns:a16="http://schemas.microsoft.com/office/drawing/2014/main" id="{5550F302-76F2-400A-9816-F115553DA468}"/>
              </a:ext>
            </a:extLst>
          </p:cNvPr>
          <p:cNvSpPr txBox="1"/>
          <p:nvPr/>
        </p:nvSpPr>
        <p:spPr>
          <a:xfrm>
            <a:off x="337376" y="3752289"/>
            <a:ext cx="8667207"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○「男女共同参画社会に関する府民意識調査」　</a:t>
            </a:r>
            <a:r>
              <a:rPr lang="ja-JP" altLang="en-US" sz="1050" dirty="0">
                <a:latin typeface="Meiryo UI" panose="020B0604030504040204" pitchFamily="50" charset="-128"/>
                <a:ea typeface="Meiryo UI" panose="020B0604030504040204" pitchFamily="50" charset="-128"/>
              </a:rPr>
              <a:t>対象：大阪府民　</a:t>
            </a:r>
            <a:r>
              <a:rPr lang="en-US" altLang="ja-JP" sz="1050" dirty="0">
                <a:latin typeface="Meiryo UI" panose="020B0604030504040204" pitchFamily="50" charset="-128"/>
                <a:ea typeface="Meiryo UI" panose="020B0604030504040204" pitchFamily="50" charset="-128"/>
              </a:rPr>
              <a:t>2014</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2,000</a:t>
            </a:r>
            <a:r>
              <a:rPr lang="ja-JP" altLang="en-US" sz="1050" dirty="0">
                <a:latin typeface="Meiryo UI" panose="020B0604030504040204" pitchFamily="50" charset="-128"/>
                <a:ea typeface="Meiryo UI" panose="020B0604030504040204" pitchFamily="50" charset="-128"/>
              </a:rPr>
              <a:t>人　</a:t>
            </a:r>
            <a:r>
              <a:rPr lang="en-US" altLang="ja-JP" sz="1050" dirty="0">
                <a:latin typeface="Meiryo UI" panose="020B0604030504040204" pitchFamily="50" charset="-128"/>
                <a:ea typeface="Meiryo UI" panose="020B0604030504040204" pitchFamily="50" charset="-128"/>
              </a:rPr>
              <a:t>2019</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2,800</a:t>
            </a:r>
            <a:r>
              <a:rPr lang="ja-JP" altLang="en-US" sz="1050" dirty="0">
                <a:latin typeface="Meiryo UI" panose="020B0604030504040204" pitchFamily="50" charset="-128"/>
                <a:ea typeface="Meiryo UI" panose="020B0604030504040204" pitchFamily="50" charset="-128"/>
              </a:rPr>
              <a:t>人</a:t>
            </a:r>
            <a:endParaRPr lang="en-US" altLang="ja-JP" sz="1050"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99D384E6-543F-4771-9944-3CC6E1B0566C}"/>
              </a:ext>
            </a:extLst>
          </p:cNvPr>
          <p:cNvSpPr txBox="1"/>
          <p:nvPr/>
        </p:nvSpPr>
        <p:spPr>
          <a:xfrm>
            <a:off x="337376" y="4190737"/>
            <a:ext cx="4397358"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　・ 女性活躍が進んでいると思う府民は</a:t>
            </a:r>
            <a:r>
              <a:rPr lang="ja-JP" altLang="en-US" sz="1400" b="1" dirty="0">
                <a:latin typeface="Meiryo UI" panose="020B0604030504040204" pitchFamily="50" charset="-128"/>
                <a:ea typeface="Meiryo UI" panose="020B0604030504040204" pitchFamily="50" charset="-128"/>
              </a:rPr>
              <a:t>増加傾向</a:t>
            </a:r>
            <a:r>
              <a:rPr lang="ja-JP" altLang="en-US" sz="1400" dirty="0">
                <a:latin typeface="Meiryo UI" panose="020B0604030504040204" pitchFamily="50" charset="-128"/>
                <a:ea typeface="Meiryo UI" panose="020B0604030504040204" pitchFamily="50" charset="-128"/>
              </a:rPr>
              <a:t>にある。</a:t>
            </a:r>
            <a:endParaRPr lang="en-US" altLang="ja-JP" sz="1400"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B99C4777-54EE-4DE5-BBFA-94ECA8201BBB}"/>
              </a:ext>
            </a:extLst>
          </p:cNvPr>
          <p:cNvSpPr txBox="1"/>
          <p:nvPr/>
        </p:nvSpPr>
        <p:spPr>
          <a:xfrm>
            <a:off x="528659" y="4813860"/>
            <a:ext cx="3055303" cy="46537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以前に比べて、社会で女性が活躍しやすくなっている</a:t>
            </a:r>
          </a:p>
        </p:txBody>
      </p:sp>
      <p:sp>
        <p:nvSpPr>
          <p:cNvPr id="65" name="テキスト ボックス 64">
            <a:extLst>
              <a:ext uri="{FF2B5EF4-FFF2-40B4-BE49-F238E27FC236}">
                <a16:creationId xmlns:a16="http://schemas.microsoft.com/office/drawing/2014/main" id="{9DCF3448-8CB3-47A8-9AC6-4BE8E7615241}"/>
              </a:ext>
            </a:extLst>
          </p:cNvPr>
          <p:cNvSpPr txBox="1"/>
          <p:nvPr/>
        </p:nvSpPr>
        <p:spPr>
          <a:xfrm>
            <a:off x="3891896" y="4851667"/>
            <a:ext cx="1714929" cy="651526"/>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「そう思う」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及び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「どちらかといえばそう思う」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82">
            <a:extLst>
              <a:ext uri="{FF2B5EF4-FFF2-40B4-BE49-F238E27FC236}">
                <a16:creationId xmlns:a16="http://schemas.microsoft.com/office/drawing/2014/main" id="{40C5397C-7164-4EF0-A865-3FADD25978F8}"/>
              </a:ext>
            </a:extLst>
          </p:cNvPr>
          <p:cNvSpPr/>
          <p:nvPr/>
        </p:nvSpPr>
        <p:spPr>
          <a:xfrm>
            <a:off x="6628926" y="5118625"/>
            <a:ext cx="1133341" cy="300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024A3071-ED2E-4306-B833-ED7DFA0EA981}"/>
              </a:ext>
            </a:extLst>
          </p:cNvPr>
          <p:cNvSpPr txBox="1"/>
          <p:nvPr/>
        </p:nvSpPr>
        <p:spPr>
          <a:xfrm>
            <a:off x="5662967" y="5091739"/>
            <a:ext cx="1146890" cy="279225"/>
          </a:xfrm>
          <a:prstGeom prst="rect">
            <a:avLst/>
          </a:prstGeom>
          <a:noFill/>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70.8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テキスト ボックス 101">
            <a:extLst>
              <a:ext uri="{FF2B5EF4-FFF2-40B4-BE49-F238E27FC236}">
                <a16:creationId xmlns:a16="http://schemas.microsoft.com/office/drawing/2014/main" id="{0273C72B-9502-4563-A960-623A87ACB6B0}"/>
              </a:ext>
            </a:extLst>
          </p:cNvPr>
          <p:cNvSpPr txBox="1"/>
          <p:nvPr/>
        </p:nvSpPr>
        <p:spPr>
          <a:xfrm>
            <a:off x="1634202" y="4560841"/>
            <a:ext cx="571500" cy="279225"/>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質問</a:t>
            </a:r>
          </a:p>
        </p:txBody>
      </p:sp>
      <p:sp>
        <p:nvSpPr>
          <p:cNvPr id="105" name="テキスト ボックス 104">
            <a:extLst>
              <a:ext uri="{FF2B5EF4-FFF2-40B4-BE49-F238E27FC236}">
                <a16:creationId xmlns:a16="http://schemas.microsoft.com/office/drawing/2014/main" id="{3B606271-65A1-4B93-82C8-A8C9F41947CE}"/>
              </a:ext>
            </a:extLst>
          </p:cNvPr>
          <p:cNvSpPr txBox="1"/>
          <p:nvPr/>
        </p:nvSpPr>
        <p:spPr>
          <a:xfrm>
            <a:off x="4384767" y="4553030"/>
            <a:ext cx="571500" cy="279225"/>
          </a:xfrm>
          <a:prstGeom prst="rect">
            <a:avLst/>
          </a:prstGeom>
          <a:noFill/>
        </p:spPr>
        <p:txBody>
          <a:bodyPr wrap="squar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回答</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a:extLst>
              <a:ext uri="{FF2B5EF4-FFF2-40B4-BE49-F238E27FC236}">
                <a16:creationId xmlns:a16="http://schemas.microsoft.com/office/drawing/2014/main" id="{A99EEC4F-B912-443F-95D7-C0B67F6A9E7E}"/>
              </a:ext>
            </a:extLst>
          </p:cNvPr>
          <p:cNvSpPr txBox="1"/>
          <p:nvPr/>
        </p:nvSpPr>
        <p:spPr>
          <a:xfrm>
            <a:off x="5891876" y="4545982"/>
            <a:ext cx="692908" cy="279225"/>
          </a:xfrm>
          <a:prstGeom prst="rect">
            <a:avLst/>
          </a:prstGeom>
          <a:noFill/>
        </p:spPr>
        <p:txBody>
          <a:bodyPr wrap="square" rtlCol="0">
            <a:spAutoFit/>
          </a:bodyPr>
          <a:lstStyle/>
          <a:p>
            <a:pPr algn="ct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a:extLst>
              <a:ext uri="{FF2B5EF4-FFF2-40B4-BE49-F238E27FC236}">
                <a16:creationId xmlns:a16="http://schemas.microsoft.com/office/drawing/2014/main" id="{39D51361-B231-4156-87D0-F789E11571F6}"/>
              </a:ext>
            </a:extLst>
          </p:cNvPr>
          <p:cNvSpPr txBox="1"/>
          <p:nvPr/>
        </p:nvSpPr>
        <p:spPr>
          <a:xfrm>
            <a:off x="7795402" y="4545905"/>
            <a:ext cx="692908" cy="279225"/>
          </a:xfrm>
          <a:prstGeom prst="rect">
            <a:avLst/>
          </a:prstGeom>
          <a:noFill/>
        </p:spPr>
        <p:txBody>
          <a:bodyPr wrap="square" rtlCol="0">
            <a:spAutoFit/>
          </a:bodyPr>
          <a:lstStyle/>
          <a:p>
            <a:pPr algn="ct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8" name="直線コネクタ 107">
            <a:extLst>
              <a:ext uri="{FF2B5EF4-FFF2-40B4-BE49-F238E27FC236}">
                <a16:creationId xmlns:a16="http://schemas.microsoft.com/office/drawing/2014/main" id="{91BA8D36-627D-4C67-A900-8DEEC7D41B2B}"/>
              </a:ext>
            </a:extLst>
          </p:cNvPr>
          <p:cNvCxnSpPr/>
          <p:nvPr/>
        </p:nvCxnSpPr>
        <p:spPr>
          <a:xfrm>
            <a:off x="385036" y="5484975"/>
            <a:ext cx="811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F2BA521E-378D-4146-8DC2-4072FF7C544C}"/>
              </a:ext>
            </a:extLst>
          </p:cNvPr>
          <p:cNvCxnSpPr/>
          <p:nvPr/>
        </p:nvCxnSpPr>
        <p:spPr>
          <a:xfrm>
            <a:off x="376472" y="6227946"/>
            <a:ext cx="811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a:extLst>
              <a:ext uri="{FF2B5EF4-FFF2-40B4-BE49-F238E27FC236}">
                <a16:creationId xmlns:a16="http://schemas.microsoft.com/office/drawing/2014/main" id="{C880F252-9F47-447B-A814-3DA941F96CF3}"/>
              </a:ext>
            </a:extLst>
          </p:cNvPr>
          <p:cNvSpPr txBox="1"/>
          <p:nvPr/>
        </p:nvSpPr>
        <p:spPr>
          <a:xfrm>
            <a:off x="523592" y="5541155"/>
            <a:ext cx="3055303" cy="46537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以前に比べて、男女とも働き続けやすいまちになっている</a:t>
            </a:r>
          </a:p>
        </p:txBody>
      </p:sp>
      <p:sp>
        <p:nvSpPr>
          <p:cNvPr id="111" name="テキスト ボックス 110">
            <a:extLst>
              <a:ext uri="{FF2B5EF4-FFF2-40B4-BE49-F238E27FC236}">
                <a16:creationId xmlns:a16="http://schemas.microsoft.com/office/drawing/2014/main" id="{76A09B1C-9797-497C-A183-574C643A38EE}"/>
              </a:ext>
            </a:extLst>
          </p:cNvPr>
          <p:cNvSpPr txBox="1"/>
          <p:nvPr/>
        </p:nvSpPr>
        <p:spPr>
          <a:xfrm>
            <a:off x="3893407" y="5548915"/>
            <a:ext cx="1714929" cy="651526"/>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「そう思う」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及び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「どちらかといえばそう思う」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a:extLst>
              <a:ext uri="{FF2B5EF4-FFF2-40B4-BE49-F238E27FC236}">
                <a16:creationId xmlns:a16="http://schemas.microsoft.com/office/drawing/2014/main" id="{2DF1B09D-605E-41AD-A3F2-5805F956F7A5}"/>
              </a:ext>
            </a:extLst>
          </p:cNvPr>
          <p:cNvSpPr txBox="1"/>
          <p:nvPr/>
        </p:nvSpPr>
        <p:spPr>
          <a:xfrm>
            <a:off x="5679409" y="5803002"/>
            <a:ext cx="1146890" cy="279225"/>
          </a:xfrm>
          <a:prstGeom prst="rect">
            <a:avLst/>
          </a:prstGeom>
          <a:noFill/>
        </p:spPr>
        <p:txBody>
          <a:bodyPr wrap="square" rtlCol="0">
            <a:spAutoFit/>
          </a:bodyPr>
          <a:lstStyle/>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46.9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3" name="直線コネクタ 112">
            <a:extLst>
              <a:ext uri="{FF2B5EF4-FFF2-40B4-BE49-F238E27FC236}">
                <a16:creationId xmlns:a16="http://schemas.microsoft.com/office/drawing/2014/main" id="{A0984BAB-BBF0-4A0E-8535-6A15B0D825F3}"/>
              </a:ext>
            </a:extLst>
          </p:cNvPr>
          <p:cNvCxnSpPr/>
          <p:nvPr/>
        </p:nvCxnSpPr>
        <p:spPr>
          <a:xfrm>
            <a:off x="385036" y="4813860"/>
            <a:ext cx="81118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テキスト ボックス 113">
            <a:extLst>
              <a:ext uri="{FF2B5EF4-FFF2-40B4-BE49-F238E27FC236}">
                <a16:creationId xmlns:a16="http://schemas.microsoft.com/office/drawing/2014/main" id="{FAAD05A7-9543-45D7-A7B0-4CF06D530594}"/>
              </a:ext>
            </a:extLst>
          </p:cNvPr>
          <p:cNvSpPr txBox="1"/>
          <p:nvPr/>
        </p:nvSpPr>
        <p:spPr>
          <a:xfrm>
            <a:off x="6439033" y="4788245"/>
            <a:ext cx="1619354" cy="369332"/>
          </a:xfrm>
          <a:prstGeom prst="rect">
            <a:avLst/>
          </a:prstGeom>
          <a:noFill/>
        </p:spPr>
        <p:txBody>
          <a:bodyPr wrap="none" rtlCol="0">
            <a:spAutoFit/>
          </a:bodyPr>
          <a:lstStyle/>
          <a:p>
            <a:r>
              <a:rPr lang="en-US" altLang="ja-JP" b="1" u="sng" dirty="0">
                <a:solidFill>
                  <a:srgbClr val="FF0000"/>
                </a:solidFill>
                <a:latin typeface="Meiryo UI" panose="020B0604030504040204" pitchFamily="50" charset="-128"/>
                <a:ea typeface="Meiryo UI" panose="020B0604030504040204" pitchFamily="50" charset="-128"/>
              </a:rPr>
              <a:t>6</a:t>
            </a:r>
            <a:r>
              <a:rPr kumimoji="1" lang="en-US" altLang="ja-JP" b="1" u="sng" dirty="0">
                <a:solidFill>
                  <a:srgbClr val="FF0000"/>
                </a:solidFill>
                <a:latin typeface="Meiryo UI" panose="020B0604030504040204" pitchFamily="50" charset="-128"/>
                <a:ea typeface="Meiryo UI" panose="020B0604030504040204" pitchFamily="50" charset="-128"/>
              </a:rPr>
              <a:t>.</a:t>
            </a:r>
            <a:r>
              <a:rPr lang="en-US" altLang="ja-JP" b="1" u="sng" dirty="0">
                <a:solidFill>
                  <a:srgbClr val="FF0000"/>
                </a:solidFill>
                <a:latin typeface="Meiryo UI" panose="020B0604030504040204" pitchFamily="50" charset="-128"/>
                <a:ea typeface="Meiryo UI" panose="020B0604030504040204" pitchFamily="50" charset="-128"/>
              </a:rPr>
              <a:t>4</a:t>
            </a:r>
            <a:r>
              <a:rPr kumimoji="1" lang="ja-JP" altLang="en-US" b="1" u="sng" dirty="0">
                <a:solidFill>
                  <a:srgbClr val="FF0000"/>
                </a:solidFill>
                <a:latin typeface="Meiryo UI" panose="020B0604030504040204" pitchFamily="50" charset="-128"/>
                <a:ea typeface="Meiryo UI" panose="020B0604030504040204" pitchFamily="50" charset="-128"/>
              </a:rPr>
              <a:t>ポイント</a:t>
            </a:r>
            <a:r>
              <a:rPr lang="en-US" altLang="ja-JP" b="1" u="sng" dirty="0">
                <a:solidFill>
                  <a:srgbClr val="FF0000"/>
                </a:solidFill>
                <a:latin typeface="Meiryo UI" panose="020B0604030504040204" pitchFamily="50" charset="-128"/>
                <a:ea typeface="Meiryo UI" panose="020B0604030504040204" pitchFamily="50" charset="-128"/>
              </a:rPr>
              <a:t>up</a:t>
            </a:r>
            <a:endParaRPr kumimoji="1" lang="ja-JP" altLang="en-US" b="1" u="sng" dirty="0">
              <a:solidFill>
                <a:srgbClr val="FF0000"/>
              </a:solidFill>
              <a:latin typeface="Meiryo UI" panose="020B0604030504040204" pitchFamily="50" charset="-128"/>
              <a:ea typeface="Meiryo UI" panose="020B0604030504040204" pitchFamily="50" charset="-128"/>
            </a:endParaRPr>
          </a:p>
        </p:txBody>
      </p:sp>
      <p:sp>
        <p:nvSpPr>
          <p:cNvPr id="115" name="テキスト ボックス 114">
            <a:extLst>
              <a:ext uri="{FF2B5EF4-FFF2-40B4-BE49-F238E27FC236}">
                <a16:creationId xmlns:a16="http://schemas.microsoft.com/office/drawing/2014/main" id="{EE00BECF-FE67-4C90-B620-6A31D88C3A83}"/>
              </a:ext>
            </a:extLst>
          </p:cNvPr>
          <p:cNvSpPr txBox="1"/>
          <p:nvPr/>
        </p:nvSpPr>
        <p:spPr>
          <a:xfrm>
            <a:off x="6474964" y="5481023"/>
            <a:ext cx="1619354" cy="369332"/>
          </a:xfrm>
          <a:prstGeom prst="rect">
            <a:avLst/>
          </a:prstGeom>
          <a:noFill/>
        </p:spPr>
        <p:txBody>
          <a:bodyPr wrap="none" rtlCol="0">
            <a:spAutoFit/>
          </a:bodyPr>
          <a:lstStyle/>
          <a:p>
            <a:r>
              <a:rPr lang="en-US" altLang="ja-JP" b="1" u="sng" dirty="0">
                <a:solidFill>
                  <a:srgbClr val="FF0000"/>
                </a:solidFill>
                <a:latin typeface="Meiryo UI" panose="020B0604030504040204" pitchFamily="50" charset="-128"/>
                <a:ea typeface="Meiryo UI" panose="020B0604030504040204" pitchFamily="50" charset="-128"/>
              </a:rPr>
              <a:t>8</a:t>
            </a:r>
            <a:r>
              <a:rPr kumimoji="1" lang="en-US" altLang="ja-JP" b="1" u="sng" dirty="0">
                <a:solidFill>
                  <a:srgbClr val="FF0000"/>
                </a:solidFill>
                <a:latin typeface="Meiryo UI" panose="020B0604030504040204" pitchFamily="50" charset="-128"/>
                <a:ea typeface="Meiryo UI" panose="020B0604030504040204" pitchFamily="50" charset="-128"/>
              </a:rPr>
              <a:t>.</a:t>
            </a:r>
            <a:r>
              <a:rPr lang="en-US" altLang="ja-JP" b="1" u="sng" dirty="0">
                <a:solidFill>
                  <a:srgbClr val="FF0000"/>
                </a:solidFill>
                <a:latin typeface="Meiryo UI" panose="020B0604030504040204" pitchFamily="50" charset="-128"/>
                <a:ea typeface="Meiryo UI" panose="020B0604030504040204" pitchFamily="50" charset="-128"/>
              </a:rPr>
              <a:t>1</a:t>
            </a:r>
            <a:r>
              <a:rPr kumimoji="1" lang="ja-JP" altLang="en-US" b="1" u="sng" dirty="0">
                <a:solidFill>
                  <a:srgbClr val="FF0000"/>
                </a:solidFill>
                <a:latin typeface="Meiryo UI" panose="020B0604030504040204" pitchFamily="50" charset="-128"/>
                <a:ea typeface="Meiryo UI" panose="020B0604030504040204" pitchFamily="50" charset="-128"/>
              </a:rPr>
              <a:t>ポイント</a:t>
            </a:r>
            <a:r>
              <a:rPr lang="en-US" altLang="ja-JP" b="1" u="sng" dirty="0">
                <a:solidFill>
                  <a:srgbClr val="FF0000"/>
                </a:solidFill>
                <a:latin typeface="Meiryo UI" panose="020B0604030504040204" pitchFamily="50" charset="-128"/>
                <a:ea typeface="Meiryo UI" panose="020B0604030504040204" pitchFamily="50" charset="-128"/>
              </a:rPr>
              <a:t>up</a:t>
            </a:r>
            <a:endParaRPr kumimoji="1" lang="ja-JP" altLang="en-US" b="1" u="sng" dirty="0">
              <a:solidFill>
                <a:srgbClr val="FF0000"/>
              </a:solidFill>
              <a:latin typeface="Meiryo UI" panose="020B0604030504040204" pitchFamily="50" charset="-128"/>
              <a:ea typeface="Meiryo UI" panose="020B0604030504040204" pitchFamily="50" charset="-128"/>
            </a:endParaRPr>
          </a:p>
        </p:txBody>
      </p:sp>
      <p:sp>
        <p:nvSpPr>
          <p:cNvPr id="116" name="右矢印 102">
            <a:extLst>
              <a:ext uri="{FF2B5EF4-FFF2-40B4-BE49-F238E27FC236}">
                <a16:creationId xmlns:a16="http://schemas.microsoft.com/office/drawing/2014/main" id="{A10D8431-9126-4F88-8F5C-A1D23D1FC2F2}"/>
              </a:ext>
            </a:extLst>
          </p:cNvPr>
          <p:cNvSpPr/>
          <p:nvPr/>
        </p:nvSpPr>
        <p:spPr>
          <a:xfrm>
            <a:off x="6601834" y="5812128"/>
            <a:ext cx="1133341" cy="300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id="{4A6AC04A-279C-4106-9E8A-C7CE66FB14DC}"/>
              </a:ext>
            </a:extLst>
          </p:cNvPr>
          <p:cNvSpPr txBox="1"/>
          <p:nvPr/>
        </p:nvSpPr>
        <p:spPr>
          <a:xfrm>
            <a:off x="7665186" y="5779095"/>
            <a:ext cx="1146890" cy="276999"/>
          </a:xfrm>
          <a:prstGeom prst="rect">
            <a:avLst/>
          </a:prstGeom>
          <a:noFill/>
        </p:spPr>
        <p:txBody>
          <a:bodyPr wrap="square" rtlCol="0">
            <a:spAutoFit/>
          </a:bodyP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55.0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1220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695588400"/>
              </p:ext>
            </p:extLst>
          </p:nvPr>
        </p:nvGraphicFramePr>
        <p:xfrm>
          <a:off x="287135" y="574099"/>
          <a:ext cx="8727086" cy="6155111"/>
        </p:xfrm>
        <a:graphic>
          <a:graphicData uri="http://schemas.openxmlformats.org/drawingml/2006/table">
            <a:tbl>
              <a:tblPr>
                <a:tableStyleId>{E8B1032C-EA38-4F05-BA0D-38AFFFC7BED3}</a:tableStyleId>
              </a:tblPr>
              <a:tblGrid>
                <a:gridCol w="537618">
                  <a:extLst>
                    <a:ext uri="{9D8B030D-6E8A-4147-A177-3AD203B41FA5}">
                      <a16:colId xmlns:a16="http://schemas.microsoft.com/office/drawing/2014/main" val="20000"/>
                    </a:ext>
                  </a:extLst>
                </a:gridCol>
                <a:gridCol w="645459">
                  <a:extLst>
                    <a:ext uri="{9D8B030D-6E8A-4147-A177-3AD203B41FA5}">
                      <a16:colId xmlns:a16="http://schemas.microsoft.com/office/drawing/2014/main" val="20001"/>
                    </a:ext>
                  </a:extLst>
                </a:gridCol>
                <a:gridCol w="685819">
                  <a:extLst>
                    <a:ext uri="{9D8B030D-6E8A-4147-A177-3AD203B41FA5}">
                      <a16:colId xmlns:a16="http://schemas.microsoft.com/office/drawing/2014/main" val="20002"/>
                    </a:ext>
                  </a:extLst>
                </a:gridCol>
                <a:gridCol w="685819">
                  <a:extLst>
                    <a:ext uri="{9D8B030D-6E8A-4147-A177-3AD203B41FA5}">
                      <a16:colId xmlns:a16="http://schemas.microsoft.com/office/drawing/2014/main" val="20003"/>
                    </a:ext>
                  </a:extLst>
                </a:gridCol>
                <a:gridCol w="685819">
                  <a:extLst>
                    <a:ext uri="{9D8B030D-6E8A-4147-A177-3AD203B41FA5}">
                      <a16:colId xmlns:a16="http://schemas.microsoft.com/office/drawing/2014/main" val="20004"/>
                    </a:ext>
                  </a:extLst>
                </a:gridCol>
                <a:gridCol w="685819">
                  <a:extLst>
                    <a:ext uri="{9D8B030D-6E8A-4147-A177-3AD203B41FA5}">
                      <a16:colId xmlns:a16="http://schemas.microsoft.com/office/drawing/2014/main" val="20005"/>
                    </a:ext>
                  </a:extLst>
                </a:gridCol>
                <a:gridCol w="685819">
                  <a:extLst>
                    <a:ext uri="{9D8B030D-6E8A-4147-A177-3AD203B41FA5}">
                      <a16:colId xmlns:a16="http://schemas.microsoft.com/office/drawing/2014/main" val="20006"/>
                    </a:ext>
                  </a:extLst>
                </a:gridCol>
                <a:gridCol w="685819">
                  <a:extLst>
                    <a:ext uri="{9D8B030D-6E8A-4147-A177-3AD203B41FA5}">
                      <a16:colId xmlns:a16="http://schemas.microsoft.com/office/drawing/2014/main" val="20007"/>
                    </a:ext>
                  </a:extLst>
                </a:gridCol>
                <a:gridCol w="685819">
                  <a:extLst>
                    <a:ext uri="{9D8B030D-6E8A-4147-A177-3AD203B41FA5}">
                      <a16:colId xmlns:a16="http://schemas.microsoft.com/office/drawing/2014/main" val="1936326765"/>
                    </a:ext>
                  </a:extLst>
                </a:gridCol>
                <a:gridCol w="685819">
                  <a:extLst>
                    <a:ext uri="{9D8B030D-6E8A-4147-A177-3AD203B41FA5}">
                      <a16:colId xmlns:a16="http://schemas.microsoft.com/office/drawing/2014/main" val="3434103561"/>
                    </a:ext>
                  </a:extLst>
                </a:gridCol>
                <a:gridCol w="685819">
                  <a:extLst>
                    <a:ext uri="{9D8B030D-6E8A-4147-A177-3AD203B41FA5}">
                      <a16:colId xmlns:a16="http://schemas.microsoft.com/office/drawing/2014/main" val="730148112"/>
                    </a:ext>
                  </a:extLst>
                </a:gridCol>
                <a:gridCol w="685819">
                  <a:extLst>
                    <a:ext uri="{9D8B030D-6E8A-4147-A177-3AD203B41FA5}">
                      <a16:colId xmlns:a16="http://schemas.microsoft.com/office/drawing/2014/main" val="3788282352"/>
                    </a:ext>
                  </a:extLst>
                </a:gridCol>
                <a:gridCol w="685819">
                  <a:extLst>
                    <a:ext uri="{9D8B030D-6E8A-4147-A177-3AD203B41FA5}">
                      <a16:colId xmlns:a16="http://schemas.microsoft.com/office/drawing/2014/main" val="20008"/>
                    </a:ext>
                  </a:extLst>
                </a:gridCol>
              </a:tblGrid>
              <a:tr h="265887">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solidFill>
                            <a:schemeClr val="bg1"/>
                          </a:solidFill>
                          <a:effectLst/>
                        </a:rPr>
                        <a:t>～</a:t>
                      </a:r>
                      <a:r>
                        <a:rPr lang="en-US" altLang="ja-JP" sz="1400" u="none" strike="noStrike" dirty="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2019</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2020</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2021</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2022</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5889224">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女性の活躍</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推進</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に向けた</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体制・計画</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marL="0" algn="l" defTabSz="914400" rtl="0" eaLnBrk="1" fontAlgn="ctr" latinLnBrk="0" hangingPunct="1"/>
                      <a:endParaRPr kumimoji="1" lang="ja-JP" altLang="en-US" sz="1050" kern="1200" dirty="0">
                        <a:solidFill>
                          <a:schemeClr val="dk1"/>
                        </a:solidFill>
                        <a:latin typeface="Meiryo UI" panose="020B0604030504040204" pitchFamily="50" charset="-128"/>
                        <a:ea typeface="Meiryo UI" panose="020B0604030504040204" pitchFamily="50" charset="-128"/>
                        <a:cs typeface="+mn-cs"/>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bl>
          </a:graphicData>
        </a:graphic>
      </p:graphicFrame>
      <p:cxnSp>
        <p:nvCxnSpPr>
          <p:cNvPr id="137" name="直線コネクタ 136"/>
          <p:cNvCxnSpPr/>
          <p:nvPr/>
        </p:nvCxnSpPr>
        <p:spPr>
          <a:xfrm flipV="1">
            <a:off x="1459368" y="5159422"/>
            <a:ext cx="7560428" cy="15828"/>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138" name="角丸四角形 137"/>
          <p:cNvSpPr/>
          <p:nvPr/>
        </p:nvSpPr>
        <p:spPr>
          <a:xfrm>
            <a:off x="869485" y="3694151"/>
            <a:ext cx="577328" cy="396783"/>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p>
        </p:txBody>
      </p:sp>
      <p:sp>
        <p:nvSpPr>
          <p:cNvPr id="139" name="角丸四角形 138"/>
          <p:cNvSpPr/>
          <p:nvPr/>
        </p:nvSpPr>
        <p:spPr>
          <a:xfrm>
            <a:off x="869485" y="5516639"/>
            <a:ext cx="577328"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20" name="大かっこ 19"/>
          <p:cNvSpPr/>
          <p:nvPr/>
        </p:nvSpPr>
        <p:spPr>
          <a:xfrm>
            <a:off x="2189390" y="5768936"/>
            <a:ext cx="616382" cy="43602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800" dirty="0">
                <a:latin typeface="Meiryo UI" panose="020B0604030504040204" pitchFamily="50" charset="-128"/>
                <a:ea typeface="Meiryo UI" panose="020B0604030504040204" pitchFamily="50" charset="-128"/>
              </a:rPr>
              <a:t>女性の活躍促進プロジェクトチーム</a:t>
            </a:r>
            <a:r>
              <a:rPr lang="ja-JP" altLang="en-US" sz="800" dirty="0">
                <a:latin typeface="Meiryo UI" panose="020B0604030504040204" pitchFamily="50" charset="-128"/>
                <a:ea typeface="Meiryo UI" panose="020B0604030504040204" pitchFamily="50" charset="-128"/>
              </a:rPr>
              <a:t>設置</a:t>
            </a:r>
            <a:endParaRPr kumimoji="1" lang="ja-JP" altLang="en-US" sz="800" dirty="0">
              <a:latin typeface="Meiryo UI" panose="020B0604030504040204" pitchFamily="50" charset="-128"/>
              <a:ea typeface="Meiryo UI" panose="020B0604030504040204" pitchFamily="50" charset="-128"/>
            </a:endParaRPr>
          </a:p>
        </p:txBody>
      </p:sp>
      <p:sp>
        <p:nvSpPr>
          <p:cNvPr id="21" name="大かっこ 20"/>
          <p:cNvSpPr/>
          <p:nvPr/>
        </p:nvSpPr>
        <p:spPr>
          <a:xfrm>
            <a:off x="2164640" y="5303849"/>
            <a:ext cx="630068" cy="43602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700" dirty="0">
                <a:latin typeface="Meiryo UI" panose="020B0604030504040204" pitchFamily="50" charset="-128"/>
                <a:ea typeface="Meiryo UI" panose="020B0604030504040204" pitchFamily="50" charset="-128"/>
              </a:rPr>
              <a:t>女性の活躍促進検討プロジェクトチーム</a:t>
            </a:r>
            <a:r>
              <a:rPr lang="ja-JP" altLang="en-US" sz="700" dirty="0">
                <a:latin typeface="Meiryo UI" panose="020B0604030504040204" pitchFamily="50" charset="-128"/>
                <a:ea typeface="Meiryo UI" panose="020B0604030504040204" pitchFamily="50" charset="-128"/>
              </a:rPr>
              <a:t>設置</a:t>
            </a:r>
            <a:endParaRPr kumimoji="1" lang="ja-JP" altLang="en-US" sz="700" dirty="0">
              <a:latin typeface="Meiryo UI" panose="020B0604030504040204" pitchFamily="50" charset="-128"/>
              <a:ea typeface="Meiryo UI" panose="020B0604030504040204" pitchFamily="50" charset="-128"/>
            </a:endParaRPr>
          </a:p>
        </p:txBody>
      </p:sp>
      <p:sp>
        <p:nvSpPr>
          <p:cNvPr id="22" name="大かっこ 21"/>
          <p:cNvSpPr/>
          <p:nvPr/>
        </p:nvSpPr>
        <p:spPr>
          <a:xfrm>
            <a:off x="2182388" y="6246505"/>
            <a:ext cx="631627" cy="46277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市民局内に</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女性活躍促進担当設置</a:t>
            </a:r>
            <a:endParaRPr kumimoji="1" lang="ja-JP" altLang="en-US" sz="800" dirty="0">
              <a:latin typeface="Meiryo UI" panose="020B0604030504040204" pitchFamily="50" charset="-128"/>
              <a:ea typeface="Meiryo UI" panose="020B0604030504040204" pitchFamily="50" charset="-128"/>
            </a:endParaRPr>
          </a:p>
        </p:txBody>
      </p:sp>
      <p:sp>
        <p:nvSpPr>
          <p:cNvPr id="23" name="大かっこ 22"/>
          <p:cNvSpPr/>
          <p:nvPr/>
        </p:nvSpPr>
        <p:spPr>
          <a:xfrm>
            <a:off x="2874487" y="5315868"/>
            <a:ext cx="616383" cy="53800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800" dirty="0">
                <a:latin typeface="Meiryo UI" panose="020B0604030504040204" pitchFamily="50" charset="-128"/>
                <a:ea typeface="Meiryo UI" panose="020B0604030504040204" pitchFamily="50" charset="-128"/>
              </a:rPr>
              <a:t>大阪市女性の活躍促進アクションプラン</a:t>
            </a:r>
            <a:r>
              <a:rPr lang="ja-JP" altLang="en-US" sz="800" dirty="0">
                <a:latin typeface="Meiryo UI" panose="020B0604030504040204" pitchFamily="50" charset="-128"/>
                <a:ea typeface="Meiryo UI" panose="020B0604030504040204" pitchFamily="50" charset="-128"/>
              </a:rPr>
              <a:t>策定</a:t>
            </a:r>
          </a:p>
        </p:txBody>
      </p:sp>
      <p:sp>
        <p:nvSpPr>
          <p:cNvPr id="25" name="大かっこ 24"/>
          <p:cNvSpPr/>
          <p:nvPr/>
        </p:nvSpPr>
        <p:spPr>
          <a:xfrm>
            <a:off x="2867435" y="5871812"/>
            <a:ext cx="616382" cy="55322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900" dirty="0">
                <a:latin typeface="Meiryo UI" panose="020B0604030504040204" pitchFamily="50" charset="-128"/>
                <a:ea typeface="Meiryo UI" panose="020B0604030504040204" pitchFamily="50" charset="-128"/>
              </a:rPr>
              <a:t>女性の活躍</a:t>
            </a:r>
            <a:endParaRPr lang="en-US" altLang="ja-JP" sz="900" dirty="0">
              <a:latin typeface="Meiryo UI" panose="020B0604030504040204" pitchFamily="50" charset="-128"/>
              <a:ea typeface="Meiryo UI" panose="020B0604030504040204" pitchFamily="50" charset="-128"/>
            </a:endParaRPr>
          </a:p>
          <a:p>
            <a:pPr algn="ctr"/>
            <a:r>
              <a:rPr lang="ja-JP" altLang="ja-JP" sz="900" dirty="0">
                <a:latin typeface="Meiryo UI" panose="020B0604030504040204" pitchFamily="50" charset="-128"/>
                <a:ea typeface="Meiryo UI" panose="020B0604030504040204" pitchFamily="50" charset="-128"/>
              </a:rPr>
              <a:t>促進統括</a:t>
            </a:r>
            <a:endParaRPr lang="en-US" altLang="ja-JP" sz="900" dirty="0">
              <a:latin typeface="Meiryo UI" panose="020B0604030504040204" pitchFamily="50" charset="-128"/>
              <a:ea typeface="Meiryo UI" panose="020B0604030504040204" pitchFamily="50" charset="-128"/>
            </a:endParaRPr>
          </a:p>
          <a:p>
            <a:pPr algn="ctr"/>
            <a:r>
              <a:rPr lang="ja-JP" altLang="ja-JP" sz="900" dirty="0">
                <a:latin typeface="Meiryo UI" panose="020B0604030504040204" pitchFamily="50" charset="-128"/>
                <a:ea typeface="Meiryo UI" panose="020B0604030504040204" pitchFamily="50" charset="-128"/>
              </a:rPr>
              <a:t>本部設置</a:t>
            </a:r>
            <a:endParaRPr lang="ja-JP" altLang="en-US" sz="900" dirty="0">
              <a:latin typeface="Meiryo UI" panose="020B0604030504040204" pitchFamily="50" charset="-128"/>
              <a:ea typeface="Meiryo UI" panose="020B0604030504040204" pitchFamily="50" charset="-128"/>
            </a:endParaRPr>
          </a:p>
        </p:txBody>
      </p:sp>
      <p:sp>
        <p:nvSpPr>
          <p:cNvPr id="26" name="大かっこ 25"/>
          <p:cNvSpPr/>
          <p:nvPr/>
        </p:nvSpPr>
        <p:spPr>
          <a:xfrm>
            <a:off x="3544072" y="5313605"/>
            <a:ext cx="637287" cy="52118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900" dirty="0">
                <a:latin typeface="Meiryo UI" panose="020B0604030504040204" pitchFamily="50" charset="-128"/>
                <a:ea typeface="Meiryo UI" panose="020B0604030504040204" pitchFamily="50" charset="-128"/>
              </a:rPr>
              <a:t>大阪女性</a:t>
            </a:r>
            <a:endParaRPr lang="en-US" altLang="ja-JP" sz="900" dirty="0">
              <a:latin typeface="Meiryo UI" panose="020B0604030504040204" pitchFamily="50" charset="-128"/>
              <a:ea typeface="Meiryo UI" panose="020B0604030504040204" pitchFamily="50" charset="-128"/>
            </a:endParaRPr>
          </a:p>
          <a:p>
            <a:pPr algn="ctr"/>
            <a:r>
              <a:rPr lang="ja-JP" altLang="ja-JP" sz="900" dirty="0">
                <a:latin typeface="Meiryo UI" panose="020B0604030504040204" pitchFamily="50" charset="-128"/>
                <a:ea typeface="Meiryo UI" panose="020B0604030504040204" pitchFamily="50" charset="-128"/>
              </a:rPr>
              <a:t>きらめき応援会議設置</a:t>
            </a:r>
            <a:endParaRPr lang="ja-JP" altLang="en-US" sz="900" dirty="0">
              <a:latin typeface="Meiryo UI" panose="020B0604030504040204" pitchFamily="50" charset="-128"/>
              <a:ea typeface="Meiryo UI" panose="020B0604030504040204" pitchFamily="50" charset="-128"/>
            </a:endParaRPr>
          </a:p>
        </p:txBody>
      </p:sp>
      <p:cxnSp>
        <p:nvCxnSpPr>
          <p:cNvPr id="72" name="直線矢印コネクタ 71"/>
          <p:cNvCxnSpPr>
            <a:cxnSpLocks/>
          </p:cNvCxnSpPr>
          <p:nvPr/>
        </p:nvCxnSpPr>
        <p:spPr>
          <a:xfrm>
            <a:off x="1470543" y="5194300"/>
            <a:ext cx="7555623" cy="8323"/>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66" name="フローチャート: 結合子 58"/>
          <p:cNvSpPr>
            <a:spLocks noChangeAspect="1"/>
          </p:cNvSpPr>
          <p:nvPr/>
        </p:nvSpPr>
        <p:spPr>
          <a:xfrm>
            <a:off x="3157824" y="513106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フローチャート: 結合子 58"/>
          <p:cNvSpPr>
            <a:spLocks noChangeAspect="1"/>
          </p:cNvSpPr>
          <p:nvPr/>
        </p:nvSpPr>
        <p:spPr>
          <a:xfrm>
            <a:off x="3793599" y="514405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フローチャート: 結合子 58"/>
          <p:cNvSpPr>
            <a:spLocks noChangeAspect="1"/>
          </p:cNvSpPr>
          <p:nvPr/>
        </p:nvSpPr>
        <p:spPr>
          <a:xfrm>
            <a:off x="2411232" y="514862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44" name="直線コネクタ 43"/>
          <p:cNvCxnSpPr/>
          <p:nvPr/>
        </p:nvCxnSpPr>
        <p:spPr>
          <a:xfrm flipV="1">
            <a:off x="855790" y="3326053"/>
            <a:ext cx="8170376" cy="73468"/>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45" name="角丸四角形 44"/>
          <p:cNvSpPr/>
          <p:nvPr/>
        </p:nvSpPr>
        <p:spPr>
          <a:xfrm>
            <a:off x="855790" y="1868792"/>
            <a:ext cx="591023"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国</a:t>
            </a:r>
          </a:p>
        </p:txBody>
      </p:sp>
      <p:cxnSp>
        <p:nvCxnSpPr>
          <p:cNvPr id="47" name="直線矢印コネクタ 46"/>
          <p:cNvCxnSpPr>
            <a:cxnSpLocks/>
          </p:cNvCxnSpPr>
          <p:nvPr/>
        </p:nvCxnSpPr>
        <p:spPr>
          <a:xfrm>
            <a:off x="1446813" y="957147"/>
            <a:ext cx="7567408"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8" name="フローチャート: 結合子 58"/>
          <p:cNvSpPr>
            <a:spLocks noChangeAspect="1"/>
          </p:cNvSpPr>
          <p:nvPr/>
        </p:nvSpPr>
        <p:spPr>
          <a:xfrm>
            <a:off x="1750139" y="89141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フローチャート: 結合子 58"/>
          <p:cNvSpPr>
            <a:spLocks noChangeAspect="1"/>
          </p:cNvSpPr>
          <p:nvPr/>
        </p:nvSpPr>
        <p:spPr>
          <a:xfrm>
            <a:off x="4470401" y="89320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5" name="フローチャート: 結合子 58"/>
          <p:cNvSpPr>
            <a:spLocks noChangeAspect="1"/>
          </p:cNvSpPr>
          <p:nvPr/>
        </p:nvSpPr>
        <p:spPr>
          <a:xfrm>
            <a:off x="3087132" y="90975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7" name="フローチャート: 結合子 58"/>
          <p:cNvSpPr>
            <a:spLocks noChangeAspect="1"/>
          </p:cNvSpPr>
          <p:nvPr/>
        </p:nvSpPr>
        <p:spPr>
          <a:xfrm>
            <a:off x="3758089" y="90975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8" name="フローチャート: 結合子 58"/>
          <p:cNvSpPr>
            <a:spLocks noChangeAspect="1"/>
          </p:cNvSpPr>
          <p:nvPr/>
        </p:nvSpPr>
        <p:spPr>
          <a:xfrm>
            <a:off x="2436743" y="90304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9" name="大かっこ 48"/>
          <p:cNvSpPr/>
          <p:nvPr/>
        </p:nvSpPr>
        <p:spPr>
          <a:xfrm>
            <a:off x="1459368" y="1071756"/>
            <a:ext cx="661924" cy="628495"/>
          </a:xfrm>
          <a:prstGeom prst="bracketPair">
            <a:avLst>
              <a:gd name="adj" fmla="val 16667"/>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第</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次男女</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共同参画</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基本計画</a:t>
            </a:r>
            <a:endParaRPr lang="en-US" altLang="ja-JP" sz="900" dirty="0">
              <a:latin typeface="Meiryo UI" panose="020B0604030504040204" pitchFamily="50" charset="-128"/>
              <a:ea typeface="Meiryo UI" panose="020B0604030504040204" pitchFamily="50" charset="-128"/>
            </a:endParaRPr>
          </a:p>
          <a:p>
            <a:pPr algn="ctr"/>
            <a:r>
              <a:rPr lang="en-US" altLang="ja-JP" sz="700" dirty="0">
                <a:latin typeface="Meiryo UI" panose="020B0604030504040204" pitchFamily="50" charset="-128"/>
                <a:ea typeface="Meiryo UI" panose="020B0604030504040204" pitchFamily="50" charset="-128"/>
              </a:rPr>
              <a:t>(2010</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12</a:t>
            </a:r>
            <a:r>
              <a:rPr lang="ja-JP" altLang="en-US" sz="700" dirty="0">
                <a:latin typeface="Meiryo UI" panose="020B0604030504040204" pitchFamily="50" charset="-128"/>
                <a:ea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rPr>
              <a:t>)</a:t>
            </a:r>
          </a:p>
        </p:txBody>
      </p:sp>
      <p:sp>
        <p:nvSpPr>
          <p:cNvPr id="51" name="大かっこ 50"/>
          <p:cNvSpPr/>
          <p:nvPr/>
        </p:nvSpPr>
        <p:spPr>
          <a:xfrm>
            <a:off x="1459368" y="2662750"/>
            <a:ext cx="685615" cy="66330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「女性の活躍促進による経済活性化」</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行動計画策定</a:t>
            </a:r>
            <a:endParaRPr lang="en-US" altLang="ja-JP" sz="800" dirty="0">
              <a:latin typeface="Meiryo UI" panose="020B0604030504040204" pitchFamily="50" charset="-128"/>
              <a:ea typeface="Meiryo UI" panose="020B0604030504040204" pitchFamily="50" charset="-128"/>
            </a:endParaRPr>
          </a:p>
          <a:p>
            <a:pPr algn="ctr"/>
            <a:r>
              <a:rPr lang="en-US" altLang="ja-JP" sz="600" dirty="0">
                <a:latin typeface="Meiryo UI" panose="020B0604030504040204" pitchFamily="50" charset="-128"/>
                <a:ea typeface="Meiryo UI" panose="020B0604030504040204" pitchFamily="50" charset="-128"/>
              </a:rPr>
              <a:t>(2012</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6</a:t>
            </a:r>
            <a:r>
              <a:rPr lang="ja-JP" altLang="en-US" sz="600" dirty="0">
                <a:latin typeface="Meiryo UI" panose="020B0604030504040204" pitchFamily="50" charset="-128"/>
                <a:ea typeface="Meiryo UI" panose="020B0604030504040204" pitchFamily="50" charset="-128"/>
              </a:rPr>
              <a:t>月</a:t>
            </a:r>
            <a:r>
              <a:rPr lang="en-US" altLang="ja-JP" sz="600" dirty="0">
                <a:latin typeface="Meiryo UI" panose="020B0604030504040204" pitchFamily="50" charset="-128"/>
                <a:ea typeface="Meiryo UI" panose="020B0604030504040204" pitchFamily="50" charset="-128"/>
              </a:rPr>
              <a:t>)</a:t>
            </a:r>
            <a:endParaRPr lang="en-US" altLang="ja-JP" sz="700" dirty="0">
              <a:latin typeface="Meiryo UI" panose="020B0604030504040204" pitchFamily="50" charset="-128"/>
              <a:ea typeface="Meiryo UI" panose="020B0604030504040204" pitchFamily="50" charset="-128"/>
            </a:endParaRPr>
          </a:p>
        </p:txBody>
      </p:sp>
      <p:sp>
        <p:nvSpPr>
          <p:cNvPr id="52" name="大かっこ 51"/>
          <p:cNvSpPr/>
          <p:nvPr/>
        </p:nvSpPr>
        <p:spPr>
          <a:xfrm>
            <a:off x="4244386" y="1080201"/>
            <a:ext cx="618678" cy="123294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女性の職業生活における活躍の推進に関する法律</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通称：女性</a:t>
            </a:r>
            <a:r>
              <a:rPr lang="ja-JP" altLang="en-US" sz="900" dirty="0">
                <a:solidFill>
                  <a:schemeClr val="tx1"/>
                </a:solidFill>
                <a:latin typeface="Meiryo UI" panose="020B0604030504040204" pitchFamily="50" charset="-128"/>
                <a:ea typeface="Meiryo UI" panose="020B0604030504040204" pitchFamily="50" charset="-128"/>
              </a:rPr>
              <a:t>活躍推進法</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施行</a:t>
            </a:r>
            <a:endParaRPr lang="en-US" altLang="ja-JP" sz="900" dirty="0">
              <a:latin typeface="Meiryo UI" panose="020B0604030504040204" pitchFamily="50" charset="-128"/>
              <a:ea typeface="Meiryo UI" panose="020B0604030504040204" pitchFamily="50" charset="-128"/>
            </a:endParaRPr>
          </a:p>
        </p:txBody>
      </p:sp>
      <p:sp>
        <p:nvSpPr>
          <p:cNvPr id="54" name="大かっこ 53"/>
          <p:cNvSpPr/>
          <p:nvPr/>
        </p:nvSpPr>
        <p:spPr>
          <a:xfrm>
            <a:off x="2861590" y="1088015"/>
            <a:ext cx="658907" cy="52457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すべての女性が輝く社会づくり</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本部設置</a:t>
            </a:r>
            <a:endParaRPr lang="en-US" altLang="ja-JP" sz="1100" dirty="0">
              <a:latin typeface="Meiryo UI" panose="020B0604030504040204" pitchFamily="50" charset="-128"/>
              <a:ea typeface="Meiryo UI" panose="020B0604030504040204" pitchFamily="50" charset="-128"/>
            </a:endParaRPr>
          </a:p>
        </p:txBody>
      </p:sp>
      <p:sp>
        <p:nvSpPr>
          <p:cNvPr id="56" name="大かっこ 55"/>
          <p:cNvSpPr/>
          <p:nvPr/>
        </p:nvSpPr>
        <p:spPr>
          <a:xfrm>
            <a:off x="3575110" y="1091045"/>
            <a:ext cx="618678" cy="44393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第</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次男女</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共同参画</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基本計画</a:t>
            </a:r>
            <a:endParaRPr lang="en-US" altLang="ja-JP" sz="900" dirty="0">
              <a:latin typeface="Meiryo UI" panose="020B0604030504040204" pitchFamily="50" charset="-128"/>
              <a:ea typeface="Meiryo UI" panose="020B0604030504040204" pitchFamily="50" charset="-128"/>
            </a:endParaRPr>
          </a:p>
        </p:txBody>
      </p:sp>
      <p:sp>
        <p:nvSpPr>
          <p:cNvPr id="50" name="大かっこ 49"/>
          <p:cNvSpPr/>
          <p:nvPr/>
        </p:nvSpPr>
        <p:spPr>
          <a:xfrm>
            <a:off x="1486831" y="1785626"/>
            <a:ext cx="661924" cy="83376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a:latin typeface="Meiryo UI" panose="020B0604030504040204" pitchFamily="50" charset="-128"/>
                <a:ea typeface="Meiryo UI" panose="020B0604030504040204" pitchFamily="50" charset="-128"/>
              </a:rPr>
              <a:t>女性の活躍による経済活性化を推進する関係閣僚会議設置</a:t>
            </a:r>
            <a:endParaRPr lang="en-US" altLang="ja-JP" sz="800" dirty="0">
              <a:latin typeface="Meiryo UI" panose="020B0604030504040204" pitchFamily="50" charset="-128"/>
              <a:ea typeface="Meiryo UI" panose="020B0604030504040204" pitchFamily="50" charset="-128"/>
            </a:endParaRPr>
          </a:p>
          <a:p>
            <a:pPr algn="ctr"/>
            <a:r>
              <a:rPr lang="en-US" altLang="ja-JP" sz="600" dirty="0">
                <a:latin typeface="Meiryo UI" panose="020B0604030504040204" pitchFamily="50" charset="-128"/>
                <a:ea typeface="Meiryo UI" panose="020B0604030504040204" pitchFamily="50" charset="-128"/>
              </a:rPr>
              <a:t>(2012</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5</a:t>
            </a:r>
            <a:r>
              <a:rPr lang="ja-JP" altLang="en-US" sz="600" dirty="0">
                <a:latin typeface="Meiryo UI" panose="020B0604030504040204" pitchFamily="50" charset="-128"/>
                <a:ea typeface="Meiryo UI" panose="020B0604030504040204" pitchFamily="50" charset="-128"/>
              </a:rPr>
              <a:t>月</a:t>
            </a:r>
            <a:r>
              <a:rPr lang="en-US" altLang="ja-JP" sz="600" dirty="0">
                <a:latin typeface="Meiryo UI" panose="020B0604030504040204" pitchFamily="50" charset="-128"/>
                <a:ea typeface="Meiryo UI" panose="020B0604030504040204" pitchFamily="50" charset="-128"/>
              </a:rPr>
              <a:t>)</a:t>
            </a:r>
          </a:p>
        </p:txBody>
      </p:sp>
      <p:sp>
        <p:nvSpPr>
          <p:cNvPr id="59" name="大かっこ 58"/>
          <p:cNvSpPr/>
          <p:nvPr/>
        </p:nvSpPr>
        <p:spPr>
          <a:xfrm>
            <a:off x="2180041" y="1066480"/>
            <a:ext cx="658907" cy="103216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「日本再興</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戦略」</a:t>
            </a:r>
            <a:r>
              <a:rPr lang="en-US" altLang="ja-JP" sz="700" dirty="0">
                <a:latin typeface="Meiryo UI" panose="020B0604030504040204" pitchFamily="50" charset="-128"/>
                <a:ea typeface="Meiryo UI" panose="020B0604030504040204" pitchFamily="50" charset="-128"/>
              </a:rPr>
              <a:t>(2013~2015)</a:t>
            </a:r>
            <a:r>
              <a:rPr lang="ja-JP" altLang="en-US" sz="1000" dirty="0">
                <a:latin typeface="Meiryo UI" panose="020B0604030504040204" pitchFamily="50" charset="-128"/>
                <a:ea typeface="Meiryo UI" panose="020B0604030504040204" pitchFamily="50" charset="-128"/>
              </a:rPr>
              <a:t>の中核に「女性の活躍推進」位置づけ</a:t>
            </a:r>
            <a:endParaRPr lang="en-US" altLang="ja-JP" sz="1000" dirty="0">
              <a:latin typeface="Meiryo UI" panose="020B0604030504040204" pitchFamily="50" charset="-128"/>
              <a:ea typeface="Meiryo UI" panose="020B0604030504040204" pitchFamily="50" charset="-128"/>
            </a:endParaRPr>
          </a:p>
        </p:txBody>
      </p:sp>
      <p:sp>
        <p:nvSpPr>
          <p:cNvPr id="60" name="大かっこ 59"/>
          <p:cNvSpPr/>
          <p:nvPr/>
        </p:nvSpPr>
        <p:spPr>
          <a:xfrm>
            <a:off x="1483333" y="3527769"/>
            <a:ext cx="647461" cy="81136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おおさか男女共同参画プラン策定</a:t>
            </a:r>
            <a:r>
              <a:rPr lang="ja-JP" altLang="en-US" sz="600" dirty="0">
                <a:solidFill>
                  <a:schemeClr val="tx1"/>
                </a:solidFill>
                <a:latin typeface="Meiryo UI" panose="020B0604030504040204" pitchFamily="50" charset="-128"/>
                <a:ea typeface="Meiryo UI" panose="020B0604030504040204" pitchFamily="50" charset="-128"/>
              </a:rPr>
              <a:t>（</a:t>
            </a:r>
            <a:r>
              <a:rPr lang="en-US" altLang="ja-JP" sz="600" dirty="0">
                <a:solidFill>
                  <a:schemeClr val="tx1"/>
                </a:solidFill>
                <a:latin typeface="Meiryo UI" panose="020B0604030504040204" pitchFamily="50" charset="-128"/>
                <a:ea typeface="Meiryo UI" panose="020B0604030504040204" pitchFamily="50" charset="-128"/>
              </a:rPr>
              <a:t>2011-2015</a:t>
            </a:r>
            <a:r>
              <a:rPr lang="ja-JP" altLang="en-US" sz="600" dirty="0">
                <a:solidFill>
                  <a:schemeClr val="tx1"/>
                </a:solidFill>
                <a:latin typeface="Meiryo UI" panose="020B0604030504040204" pitchFamily="50" charset="-128"/>
                <a:ea typeface="Meiryo UI" panose="020B0604030504040204" pitchFamily="50" charset="-128"/>
              </a:rPr>
              <a:t>）</a:t>
            </a:r>
            <a:endParaRPr lang="en-US" altLang="ja-JP" sz="600" dirty="0">
              <a:solidFill>
                <a:schemeClr val="tx1"/>
              </a:solidFill>
              <a:latin typeface="Meiryo UI" panose="020B0604030504040204" pitchFamily="50" charset="-128"/>
              <a:ea typeface="Meiryo UI" panose="020B0604030504040204" pitchFamily="50" charset="-128"/>
            </a:endParaRPr>
          </a:p>
        </p:txBody>
      </p:sp>
      <p:sp>
        <p:nvSpPr>
          <p:cNvPr id="71" name="大かっこ 70"/>
          <p:cNvSpPr/>
          <p:nvPr/>
        </p:nvSpPr>
        <p:spPr>
          <a:xfrm>
            <a:off x="2183648" y="3603814"/>
            <a:ext cx="647461" cy="53737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女性の</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就業機会拡大</a:t>
            </a:r>
            <a:r>
              <a:rPr lang="en-US" altLang="ja-JP" sz="900" dirty="0">
                <a:solidFill>
                  <a:schemeClr val="tx1"/>
                </a:solidFill>
                <a:latin typeface="Meiryo UI" panose="020B0604030504040204" pitchFamily="50" charset="-128"/>
                <a:ea typeface="Meiryo UI" panose="020B0604030504040204" pitchFamily="50" charset="-128"/>
              </a:rPr>
              <a:t>PT</a:t>
            </a:r>
            <a:r>
              <a:rPr lang="ja-JP" altLang="en-US" sz="900" dirty="0">
                <a:solidFill>
                  <a:schemeClr val="tx1"/>
                </a:solidFill>
                <a:latin typeface="Meiryo UI" panose="020B0604030504040204" pitchFamily="50" charset="-128"/>
                <a:ea typeface="Meiryo UI" panose="020B0604030504040204" pitchFamily="50" charset="-128"/>
              </a:rPr>
              <a:t>設置</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73" name="大かっこ 72"/>
          <p:cNvSpPr/>
          <p:nvPr/>
        </p:nvSpPr>
        <p:spPr>
          <a:xfrm>
            <a:off x="3520497" y="3535236"/>
            <a:ext cx="654205" cy="51407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900" dirty="0">
                <a:solidFill>
                  <a:schemeClr val="tx1"/>
                </a:solidFill>
                <a:latin typeface="Meiryo UI" panose="020B0604030504040204" pitchFamily="50" charset="-128"/>
                <a:ea typeface="Meiryo UI" panose="020B0604030504040204" pitchFamily="50" charset="-128"/>
              </a:rPr>
              <a:t>OSAKA</a:t>
            </a:r>
            <a:r>
              <a:rPr lang="ja-JP" altLang="en-US" sz="900" dirty="0">
                <a:solidFill>
                  <a:schemeClr val="tx1"/>
                </a:solidFill>
                <a:latin typeface="Meiryo UI" panose="020B0604030504040204" pitchFamily="50" charset="-128"/>
                <a:ea typeface="Meiryo UI" panose="020B0604030504040204" pitchFamily="50" charset="-128"/>
              </a:rPr>
              <a:t>女性活躍推進会議設置</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74" name="大かっこ 73"/>
          <p:cNvSpPr/>
          <p:nvPr/>
        </p:nvSpPr>
        <p:spPr>
          <a:xfrm>
            <a:off x="3535614" y="4596996"/>
            <a:ext cx="654205" cy="48889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女性活躍推進庁内連携会議設置</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75" name="大かっこ 74"/>
          <p:cNvSpPr/>
          <p:nvPr/>
        </p:nvSpPr>
        <p:spPr>
          <a:xfrm>
            <a:off x="3542358" y="4074023"/>
            <a:ext cx="647461" cy="48963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女性が輝く</a:t>
            </a:r>
            <a:r>
              <a:rPr lang="en-US" altLang="ja-JP" sz="900" dirty="0">
                <a:solidFill>
                  <a:schemeClr val="tx1"/>
                </a:solidFill>
                <a:latin typeface="Meiryo UI" panose="020B0604030504040204" pitchFamily="50" charset="-128"/>
                <a:ea typeface="Meiryo UI" panose="020B0604030504040204" pitchFamily="50" charset="-128"/>
              </a:rPr>
              <a:t>OSAKA</a:t>
            </a:r>
            <a:r>
              <a:rPr lang="ja-JP" altLang="en-US" sz="900" dirty="0">
                <a:solidFill>
                  <a:schemeClr val="tx1"/>
                </a:solidFill>
                <a:latin typeface="Meiryo UI" panose="020B0604030504040204" pitchFamily="50" charset="-128"/>
                <a:ea typeface="Meiryo UI" panose="020B0604030504040204" pitchFamily="50" charset="-128"/>
              </a:rPr>
              <a:t>行動宣言発表</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76" name="大かっこ 75"/>
          <p:cNvSpPr/>
          <p:nvPr/>
        </p:nvSpPr>
        <p:spPr>
          <a:xfrm>
            <a:off x="4226622" y="3538773"/>
            <a:ext cx="654205" cy="59173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おおさか男女共同参画</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プラン策定</a:t>
            </a:r>
            <a:r>
              <a:rPr lang="ja-JP" altLang="en-US" sz="600" dirty="0">
                <a:solidFill>
                  <a:schemeClr val="tx1"/>
                </a:solidFill>
                <a:latin typeface="Meiryo UI" panose="020B0604030504040204" pitchFamily="50" charset="-128"/>
                <a:ea typeface="Meiryo UI" panose="020B0604030504040204" pitchFamily="50" charset="-128"/>
              </a:rPr>
              <a:t>（</a:t>
            </a:r>
            <a:r>
              <a:rPr lang="en-US" altLang="ja-JP" sz="600" dirty="0">
                <a:solidFill>
                  <a:schemeClr val="tx1"/>
                </a:solidFill>
                <a:latin typeface="Meiryo UI" panose="020B0604030504040204" pitchFamily="50" charset="-128"/>
                <a:ea typeface="Meiryo UI" panose="020B0604030504040204" pitchFamily="50" charset="-128"/>
              </a:rPr>
              <a:t>2016-2020</a:t>
            </a:r>
            <a:r>
              <a:rPr lang="ja-JP" altLang="en-US" sz="600" dirty="0">
                <a:solidFill>
                  <a:schemeClr val="tx1"/>
                </a:solidFill>
                <a:latin typeface="Meiryo UI" panose="020B0604030504040204" pitchFamily="50" charset="-128"/>
                <a:ea typeface="Meiryo UI" panose="020B0604030504040204" pitchFamily="50" charset="-128"/>
              </a:rPr>
              <a:t>）</a:t>
            </a:r>
            <a:endParaRPr lang="en-US" altLang="ja-JP" sz="600" dirty="0">
              <a:solidFill>
                <a:schemeClr val="tx1"/>
              </a:solidFill>
              <a:latin typeface="Meiryo UI" panose="020B0604030504040204" pitchFamily="50" charset="-128"/>
              <a:ea typeface="Meiryo UI" panose="020B0604030504040204" pitchFamily="50" charset="-128"/>
            </a:endParaRPr>
          </a:p>
        </p:txBody>
      </p:sp>
      <p:sp>
        <p:nvSpPr>
          <p:cNvPr id="77" name="大かっこ 76"/>
          <p:cNvSpPr/>
          <p:nvPr/>
        </p:nvSpPr>
        <p:spPr>
          <a:xfrm>
            <a:off x="4244386" y="4211023"/>
            <a:ext cx="654205" cy="6043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女性活躍推進月間を</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設定</a:t>
            </a:r>
            <a:endParaRPr lang="en-US" altLang="ja-JP" sz="900" dirty="0">
              <a:solidFill>
                <a:schemeClr val="tx1"/>
              </a:solidFill>
              <a:latin typeface="Meiryo UI" panose="020B0604030504040204" pitchFamily="50" charset="-128"/>
              <a:ea typeface="Meiryo UI" panose="020B0604030504040204" pitchFamily="50" charset="-128"/>
            </a:endParaRPr>
          </a:p>
        </p:txBody>
      </p:sp>
      <p:cxnSp>
        <p:nvCxnSpPr>
          <p:cNvPr id="80" name="直線矢印コネクタ 79"/>
          <p:cNvCxnSpPr>
            <a:cxnSpLocks/>
          </p:cNvCxnSpPr>
          <p:nvPr/>
        </p:nvCxnSpPr>
        <p:spPr>
          <a:xfrm>
            <a:off x="1459368" y="3471714"/>
            <a:ext cx="7554853"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1" name="フローチャート: 結合子 58"/>
          <p:cNvSpPr>
            <a:spLocks noChangeAspect="1"/>
          </p:cNvSpPr>
          <p:nvPr/>
        </p:nvSpPr>
        <p:spPr>
          <a:xfrm>
            <a:off x="2460004" y="3419205"/>
            <a:ext cx="125499"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2" name="フローチャート: 結合子 58"/>
          <p:cNvSpPr>
            <a:spLocks noChangeAspect="1"/>
          </p:cNvSpPr>
          <p:nvPr/>
        </p:nvSpPr>
        <p:spPr>
          <a:xfrm>
            <a:off x="4481436" y="3399521"/>
            <a:ext cx="125499"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3" name="フローチャート: 結合子 58"/>
          <p:cNvSpPr>
            <a:spLocks noChangeAspect="1"/>
          </p:cNvSpPr>
          <p:nvPr/>
        </p:nvSpPr>
        <p:spPr>
          <a:xfrm>
            <a:off x="3758950" y="3399521"/>
            <a:ext cx="125499"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4" name="フローチャート: 結合子 58"/>
          <p:cNvSpPr>
            <a:spLocks noChangeAspect="1"/>
          </p:cNvSpPr>
          <p:nvPr/>
        </p:nvSpPr>
        <p:spPr>
          <a:xfrm>
            <a:off x="1755043" y="3417714"/>
            <a:ext cx="125499"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81631" y="128787"/>
            <a:ext cx="121058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参考資料</a:t>
            </a:r>
            <a:endParaRPr kumimoji="1" lang="ja-JP" altLang="en-US" sz="2000" dirty="0">
              <a:latin typeface="Meiryo UI" panose="020B0604030504040204" pitchFamily="50" charset="-128"/>
              <a:ea typeface="Meiryo UI" panose="020B0604030504040204" pitchFamily="50" charset="-128"/>
            </a:endParaRPr>
          </a:p>
        </p:txBody>
      </p:sp>
      <p:sp>
        <p:nvSpPr>
          <p:cNvPr id="62" name="正方形/長方形 61"/>
          <p:cNvSpPr/>
          <p:nvPr/>
        </p:nvSpPr>
        <p:spPr>
          <a:xfrm>
            <a:off x="1246446" y="134801"/>
            <a:ext cx="8030078" cy="338554"/>
          </a:xfrm>
          <a:prstGeom prst="rect">
            <a:avLst/>
          </a:prstGeom>
        </p:spPr>
        <p:txBody>
          <a:bodyPr wrap="square">
            <a:spAutoFit/>
          </a:bodyPr>
          <a:lstStyle/>
          <a:p>
            <a:pPr fontAlgn="ctr"/>
            <a:r>
              <a:rPr lang="ja-JP" altLang="en-US" sz="1600" b="1" dirty="0">
                <a:latin typeface="Meiryo UI" panose="020B0604030504040204" pitchFamily="50" charset="-128"/>
                <a:ea typeface="Meiryo UI" panose="020B0604030504040204" pitchFamily="50" charset="-128"/>
              </a:rPr>
              <a:t>＜女性の活躍推進に向けた具体的な取組を進めていくにあたっての体制及び計画の経過＞</a:t>
            </a:r>
            <a:endParaRPr lang="en-US" altLang="ja-JP" sz="1600" b="1" dirty="0">
              <a:latin typeface="Meiryo UI" panose="020B0604030504040204" pitchFamily="50" charset="-128"/>
              <a:ea typeface="Meiryo UI" panose="020B0604030504040204" pitchFamily="50" charset="-128"/>
            </a:endParaRPr>
          </a:p>
        </p:txBody>
      </p:sp>
      <p:sp>
        <p:nvSpPr>
          <p:cNvPr id="64" name="大かっこ 63">
            <a:extLst>
              <a:ext uri="{FF2B5EF4-FFF2-40B4-BE49-F238E27FC236}">
                <a16:creationId xmlns:a16="http://schemas.microsoft.com/office/drawing/2014/main" id="{4F734EB7-0D47-4A7D-8701-0E214355BE10}"/>
              </a:ext>
            </a:extLst>
          </p:cNvPr>
          <p:cNvSpPr/>
          <p:nvPr/>
        </p:nvSpPr>
        <p:spPr>
          <a:xfrm>
            <a:off x="6974904" y="1099268"/>
            <a:ext cx="673786" cy="64573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第</a:t>
            </a:r>
            <a:r>
              <a:rPr lang="en-US" altLang="ja-JP" sz="900" dirty="0">
                <a:solidFill>
                  <a:schemeClr val="tx1"/>
                </a:solidFill>
                <a:latin typeface="Meiryo UI" panose="020B0604030504040204" pitchFamily="50" charset="-128"/>
                <a:ea typeface="Meiryo UI" panose="020B0604030504040204" pitchFamily="50" charset="-128"/>
              </a:rPr>
              <a:t>5</a:t>
            </a:r>
            <a:r>
              <a:rPr lang="ja-JP" altLang="en-US" sz="900" dirty="0">
                <a:solidFill>
                  <a:schemeClr val="tx1"/>
                </a:solidFill>
                <a:latin typeface="Meiryo UI" panose="020B0604030504040204" pitchFamily="50" charset="-128"/>
                <a:ea typeface="Meiryo UI" panose="020B0604030504040204" pitchFamily="50" charset="-128"/>
              </a:rPr>
              <a:t>次男女</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共同参画</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基本計画</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65" name="大かっこ 64">
            <a:extLst>
              <a:ext uri="{FF2B5EF4-FFF2-40B4-BE49-F238E27FC236}">
                <a16:creationId xmlns:a16="http://schemas.microsoft.com/office/drawing/2014/main" id="{2F82C1D6-2C48-48BA-9E0D-7B537B39A594}"/>
              </a:ext>
            </a:extLst>
          </p:cNvPr>
          <p:cNvSpPr/>
          <p:nvPr/>
        </p:nvSpPr>
        <p:spPr>
          <a:xfrm>
            <a:off x="7660667" y="3564086"/>
            <a:ext cx="647461" cy="77505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おおさか男女共同参画</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プラン策定</a:t>
            </a:r>
            <a:r>
              <a:rPr lang="ja-JP" altLang="en-US" sz="600" dirty="0">
                <a:solidFill>
                  <a:schemeClr val="tx1"/>
                </a:solidFill>
                <a:latin typeface="Meiryo UI" panose="020B0604030504040204" pitchFamily="50" charset="-128"/>
                <a:ea typeface="Meiryo UI" panose="020B0604030504040204" pitchFamily="50" charset="-128"/>
              </a:rPr>
              <a:t>（</a:t>
            </a:r>
            <a:r>
              <a:rPr lang="en-US" altLang="ja-JP" sz="600" dirty="0">
                <a:solidFill>
                  <a:schemeClr val="tx1"/>
                </a:solidFill>
                <a:latin typeface="Meiryo UI" panose="020B0604030504040204" pitchFamily="50" charset="-128"/>
                <a:ea typeface="Meiryo UI" panose="020B0604030504040204" pitchFamily="50" charset="-128"/>
              </a:rPr>
              <a:t>2021-2025</a:t>
            </a:r>
            <a:r>
              <a:rPr lang="ja-JP" altLang="en-US" sz="600" dirty="0">
                <a:solidFill>
                  <a:schemeClr val="tx1"/>
                </a:solidFill>
                <a:latin typeface="Meiryo UI" panose="020B0604030504040204" pitchFamily="50" charset="-128"/>
                <a:ea typeface="Meiryo UI" panose="020B0604030504040204" pitchFamily="50" charset="-128"/>
              </a:rPr>
              <a:t>）</a:t>
            </a:r>
            <a:endParaRPr lang="en-US" altLang="ja-JP" sz="600" dirty="0">
              <a:solidFill>
                <a:schemeClr val="tx1"/>
              </a:solidFill>
              <a:latin typeface="Meiryo UI" panose="020B0604030504040204" pitchFamily="50" charset="-128"/>
              <a:ea typeface="Meiryo UI" panose="020B0604030504040204" pitchFamily="50" charset="-128"/>
            </a:endParaRPr>
          </a:p>
        </p:txBody>
      </p:sp>
      <p:sp>
        <p:nvSpPr>
          <p:cNvPr id="70" name="フローチャート: 結合子 58">
            <a:extLst>
              <a:ext uri="{FF2B5EF4-FFF2-40B4-BE49-F238E27FC236}">
                <a16:creationId xmlns:a16="http://schemas.microsoft.com/office/drawing/2014/main" id="{76817B6B-EF80-453E-B634-8B44A33F1AE4}"/>
              </a:ext>
            </a:extLst>
          </p:cNvPr>
          <p:cNvSpPr>
            <a:spLocks noChangeAspect="1"/>
          </p:cNvSpPr>
          <p:nvPr/>
        </p:nvSpPr>
        <p:spPr>
          <a:xfrm>
            <a:off x="7230198" y="890042"/>
            <a:ext cx="125499"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8" name="フローチャート: 結合子 58">
            <a:extLst>
              <a:ext uri="{FF2B5EF4-FFF2-40B4-BE49-F238E27FC236}">
                <a16:creationId xmlns:a16="http://schemas.microsoft.com/office/drawing/2014/main" id="{A0A1FF2E-AB32-44EB-96C8-FA2F9BF041A3}"/>
              </a:ext>
            </a:extLst>
          </p:cNvPr>
          <p:cNvSpPr>
            <a:spLocks noChangeAspect="1"/>
          </p:cNvSpPr>
          <p:nvPr/>
        </p:nvSpPr>
        <p:spPr>
          <a:xfrm>
            <a:off x="7915660" y="3408860"/>
            <a:ext cx="125499"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9" name="フローチャート: 結合子 58">
            <a:extLst>
              <a:ext uri="{FF2B5EF4-FFF2-40B4-BE49-F238E27FC236}">
                <a16:creationId xmlns:a16="http://schemas.microsoft.com/office/drawing/2014/main" id="{94469A58-2032-4ED6-BD02-0085B84E85D4}"/>
              </a:ext>
            </a:extLst>
          </p:cNvPr>
          <p:cNvSpPr>
            <a:spLocks noChangeAspect="1"/>
          </p:cNvSpPr>
          <p:nvPr/>
        </p:nvSpPr>
        <p:spPr>
          <a:xfrm>
            <a:off x="7896810" y="5148623"/>
            <a:ext cx="125499"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7" name="大かっこ 66"/>
          <p:cNvSpPr/>
          <p:nvPr/>
        </p:nvSpPr>
        <p:spPr>
          <a:xfrm>
            <a:off x="1470543" y="5233563"/>
            <a:ext cx="640677" cy="143371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1000" dirty="0">
                <a:solidFill>
                  <a:schemeClr val="tx1"/>
                </a:solidFill>
                <a:latin typeface="Meiryo UI" panose="020B0604030504040204" pitchFamily="50" charset="-128"/>
                <a:ea typeface="Meiryo UI" panose="020B0604030504040204" pitchFamily="50" charset="-128"/>
              </a:rPr>
              <a:t>大阪市</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ja-JP" sz="1000" dirty="0">
                <a:solidFill>
                  <a:schemeClr val="tx1"/>
                </a:solidFill>
                <a:latin typeface="Meiryo UI" panose="020B0604030504040204" pitchFamily="50" charset="-128"/>
                <a:ea typeface="Meiryo UI" panose="020B0604030504040204" pitchFamily="50" charset="-128"/>
              </a:rPr>
              <a:t>男女共同参画基本計画</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ja-JP" sz="800" dirty="0">
                <a:solidFill>
                  <a:schemeClr val="tx1"/>
                </a:solidFill>
                <a:latin typeface="Meiryo UI" panose="020B0604030504040204" pitchFamily="50" charset="-128"/>
                <a:ea typeface="Meiryo UI" panose="020B0604030504040204" pitchFamily="50" charset="-128"/>
              </a:rPr>
              <a:t>～第</a:t>
            </a:r>
            <a:r>
              <a:rPr lang="ja-JP" altLang="en-US" sz="800" dirty="0">
                <a:solidFill>
                  <a:schemeClr val="tx1"/>
                </a:solidFill>
                <a:latin typeface="Meiryo UI" panose="020B0604030504040204" pitchFamily="50" charset="-128"/>
                <a:ea typeface="Meiryo UI" panose="020B0604030504040204" pitchFamily="50" charset="-128"/>
              </a:rPr>
              <a:t>１</a:t>
            </a:r>
            <a:r>
              <a:rPr lang="ja-JP" altLang="ja-JP" sz="800" dirty="0">
                <a:solidFill>
                  <a:schemeClr val="tx1"/>
                </a:solidFill>
                <a:latin typeface="Meiryo UI" panose="020B0604030504040204" pitchFamily="50" charset="-128"/>
                <a:ea typeface="Meiryo UI" panose="020B0604030504040204" pitchFamily="50" charset="-128"/>
              </a:rPr>
              <a:t>次大阪市男女きらめき</a:t>
            </a:r>
            <a:r>
              <a:rPr lang="ja-JP" altLang="en-US" sz="800" dirty="0">
                <a:solidFill>
                  <a:schemeClr val="tx1"/>
                </a:solidFill>
                <a:latin typeface="Meiryo UI" panose="020B0604030504040204" pitchFamily="50" charset="-128"/>
                <a:ea typeface="Meiryo UI" panose="020B0604030504040204" pitchFamily="50" charset="-128"/>
              </a:rPr>
              <a:t>計画～</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en-US" altLang="ja-JP" sz="800" dirty="0">
                <a:solidFill>
                  <a:schemeClr val="tx1"/>
                </a:solidFill>
                <a:latin typeface="Meiryo UI" panose="020B0604030504040204" pitchFamily="50" charset="-128"/>
                <a:ea typeface="Meiryo UI" panose="020B0604030504040204" pitchFamily="50" charset="-128"/>
              </a:rPr>
              <a:t>(2006</a:t>
            </a:r>
            <a:r>
              <a:rPr lang="ja-JP" altLang="en-US" sz="800" dirty="0">
                <a:solidFill>
                  <a:schemeClr val="tx1"/>
                </a:solidFill>
                <a:latin typeface="Meiryo UI" panose="020B0604030504040204" pitchFamily="50" charset="-128"/>
                <a:ea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rPr>
              <a:t>2015</a:t>
            </a:r>
            <a:r>
              <a:rPr lang="ja-JP" altLang="en-US" sz="800" dirty="0">
                <a:solidFill>
                  <a:schemeClr val="tx1"/>
                </a:solidFill>
                <a:latin typeface="Meiryo UI" panose="020B0604030504040204" pitchFamily="50" charset="-128"/>
                <a:ea typeface="Meiryo UI" panose="020B0604030504040204" pitchFamily="50" charset="-128"/>
              </a:rPr>
              <a:t>）</a:t>
            </a:r>
          </a:p>
        </p:txBody>
      </p:sp>
      <p:sp>
        <p:nvSpPr>
          <p:cNvPr id="68" name="フローチャート: 結合子 58"/>
          <p:cNvSpPr>
            <a:spLocks noChangeAspect="1"/>
          </p:cNvSpPr>
          <p:nvPr/>
        </p:nvSpPr>
        <p:spPr>
          <a:xfrm>
            <a:off x="1741994" y="513106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9" name="大かっこ 68"/>
          <p:cNvSpPr/>
          <p:nvPr/>
        </p:nvSpPr>
        <p:spPr>
          <a:xfrm>
            <a:off x="4253424" y="5246670"/>
            <a:ext cx="600600" cy="140749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1000" dirty="0">
                <a:solidFill>
                  <a:schemeClr val="tx1"/>
                </a:solidFill>
                <a:latin typeface="Meiryo UI" panose="020B0604030504040204" pitchFamily="50" charset="-128"/>
                <a:ea typeface="Meiryo UI" panose="020B0604030504040204" pitchFamily="50" charset="-128"/>
              </a:rPr>
              <a:t>大阪市</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ja-JP" sz="1000" dirty="0">
                <a:solidFill>
                  <a:schemeClr val="tx1"/>
                </a:solidFill>
                <a:latin typeface="Meiryo UI" panose="020B0604030504040204" pitchFamily="50" charset="-128"/>
                <a:ea typeface="Meiryo UI" panose="020B0604030504040204" pitchFamily="50" charset="-128"/>
              </a:rPr>
              <a:t>男女共同参画基本計画</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ja-JP" sz="800" dirty="0">
                <a:solidFill>
                  <a:schemeClr val="tx1"/>
                </a:solidFill>
                <a:latin typeface="Meiryo UI" panose="020B0604030504040204" pitchFamily="50" charset="-128"/>
                <a:ea typeface="Meiryo UI" panose="020B0604030504040204" pitchFamily="50" charset="-128"/>
              </a:rPr>
              <a:t>～第２次大阪市男女きらめき</a:t>
            </a:r>
            <a:r>
              <a:rPr lang="ja-JP" altLang="en-US" sz="800" dirty="0">
                <a:solidFill>
                  <a:schemeClr val="tx1"/>
                </a:solidFill>
                <a:latin typeface="Meiryo UI" panose="020B0604030504040204" pitchFamily="50" charset="-128"/>
                <a:ea typeface="Meiryo UI" panose="020B0604030504040204" pitchFamily="50" charset="-128"/>
              </a:rPr>
              <a:t>計画～</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rPr>
              <a:t>2016</a:t>
            </a:r>
            <a:r>
              <a:rPr lang="ja-JP" altLang="en-US" sz="800" dirty="0">
                <a:solidFill>
                  <a:schemeClr val="tx1"/>
                </a:solidFill>
                <a:latin typeface="Meiryo UI" panose="020B0604030504040204" pitchFamily="50" charset="-128"/>
                <a:ea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rPr>
              <a:t>2020</a:t>
            </a:r>
            <a:r>
              <a:rPr lang="ja-JP" altLang="en-US" sz="800" dirty="0">
                <a:solidFill>
                  <a:schemeClr val="tx1"/>
                </a:solidFill>
                <a:latin typeface="Meiryo UI" panose="020B0604030504040204" pitchFamily="50" charset="-128"/>
                <a:ea typeface="Meiryo UI" panose="020B0604030504040204" pitchFamily="50" charset="-128"/>
              </a:rPr>
              <a:t>）</a:t>
            </a:r>
          </a:p>
        </p:txBody>
      </p:sp>
      <p:sp>
        <p:nvSpPr>
          <p:cNvPr id="85" name="フローチャート: 結合子 58"/>
          <p:cNvSpPr>
            <a:spLocks noChangeAspect="1"/>
          </p:cNvSpPr>
          <p:nvPr/>
        </p:nvSpPr>
        <p:spPr>
          <a:xfrm>
            <a:off x="4504448" y="513867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6" name="大かっこ 85"/>
          <p:cNvSpPr/>
          <p:nvPr/>
        </p:nvSpPr>
        <p:spPr>
          <a:xfrm>
            <a:off x="7698767" y="5325927"/>
            <a:ext cx="594333" cy="132823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1000" dirty="0">
                <a:solidFill>
                  <a:schemeClr val="tx1"/>
                </a:solidFill>
                <a:latin typeface="Meiryo UI" panose="020B0604030504040204" pitchFamily="50" charset="-128"/>
                <a:ea typeface="Meiryo UI" panose="020B0604030504040204" pitchFamily="50" charset="-128"/>
              </a:rPr>
              <a:t>大阪市</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ja-JP" sz="1000" dirty="0">
                <a:solidFill>
                  <a:schemeClr val="tx1"/>
                </a:solidFill>
                <a:latin typeface="Meiryo UI" panose="020B0604030504040204" pitchFamily="50" charset="-128"/>
                <a:ea typeface="Meiryo UI" panose="020B0604030504040204" pitchFamily="50" charset="-128"/>
              </a:rPr>
              <a:t>男女共同参画基本計画</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ja-JP" sz="800" dirty="0">
                <a:solidFill>
                  <a:schemeClr val="tx1"/>
                </a:solidFill>
                <a:latin typeface="Meiryo UI" panose="020B0604030504040204" pitchFamily="50" charset="-128"/>
                <a:ea typeface="Meiryo UI" panose="020B0604030504040204" pitchFamily="50" charset="-128"/>
              </a:rPr>
              <a:t>～第</a:t>
            </a:r>
            <a:r>
              <a:rPr lang="ja-JP" altLang="en-US" sz="800" dirty="0">
                <a:solidFill>
                  <a:schemeClr val="tx1"/>
                </a:solidFill>
                <a:latin typeface="Meiryo UI" panose="020B0604030504040204" pitchFamily="50" charset="-128"/>
                <a:ea typeface="Meiryo UI" panose="020B0604030504040204" pitchFamily="50" charset="-128"/>
              </a:rPr>
              <a:t>３</a:t>
            </a:r>
            <a:r>
              <a:rPr lang="ja-JP" altLang="ja-JP" sz="800" dirty="0">
                <a:solidFill>
                  <a:schemeClr val="tx1"/>
                </a:solidFill>
                <a:latin typeface="Meiryo UI" panose="020B0604030504040204" pitchFamily="50" charset="-128"/>
                <a:ea typeface="Meiryo UI" panose="020B0604030504040204" pitchFamily="50" charset="-128"/>
              </a:rPr>
              <a:t>次大阪市男女きらめき計画</a:t>
            </a:r>
            <a:r>
              <a:rPr lang="ja-JP" altLang="en-US" sz="800" dirty="0">
                <a:solidFill>
                  <a:schemeClr val="tx1"/>
                </a:solidFill>
                <a:latin typeface="Meiryo UI" panose="020B0604030504040204" pitchFamily="50" charset="-128"/>
                <a:ea typeface="Meiryo UI" panose="020B0604030504040204" pitchFamily="50" charset="-128"/>
              </a:rPr>
              <a:t>～</a:t>
            </a:r>
            <a:endParaRPr lang="en-US" altLang="ja-JP" sz="800" dirty="0">
              <a:solidFill>
                <a:schemeClr val="tx1"/>
              </a:solidFill>
              <a:latin typeface="Meiryo UI" panose="020B0604030504040204" pitchFamily="50" charset="-128"/>
              <a:ea typeface="Meiryo UI" panose="020B0604030504040204" pitchFamily="50" charset="-128"/>
            </a:endParaRPr>
          </a:p>
          <a:p>
            <a:pPr algn="ctr"/>
            <a:r>
              <a:rPr lang="en-US" altLang="ja-JP" sz="800" dirty="0">
                <a:solidFill>
                  <a:schemeClr val="tx1"/>
                </a:solidFill>
                <a:latin typeface="Meiryo UI" panose="020B0604030504040204" pitchFamily="50" charset="-128"/>
                <a:ea typeface="Meiryo UI" panose="020B0604030504040204" pitchFamily="50" charset="-128"/>
              </a:rPr>
              <a:t>(2021</a:t>
            </a:r>
            <a:r>
              <a:rPr lang="ja-JP" altLang="en-US" sz="800" dirty="0">
                <a:solidFill>
                  <a:schemeClr val="tx1"/>
                </a:solidFill>
                <a:latin typeface="Meiryo UI" panose="020B0604030504040204" pitchFamily="50" charset="-128"/>
                <a:ea typeface="Meiryo UI" panose="020B0604030504040204" pitchFamily="50" charset="-128"/>
              </a:rPr>
              <a:t>～</a:t>
            </a:r>
            <a:r>
              <a:rPr lang="en-US" altLang="ja-JP" sz="800" dirty="0">
                <a:solidFill>
                  <a:schemeClr val="tx1"/>
                </a:solidFill>
                <a:latin typeface="Meiryo UI" panose="020B0604030504040204" pitchFamily="50" charset="-128"/>
                <a:ea typeface="Meiryo UI" panose="020B0604030504040204" pitchFamily="50" charset="-128"/>
              </a:rPr>
              <a:t>2025</a:t>
            </a:r>
            <a:r>
              <a:rPr lang="ja-JP" altLang="en-US" sz="800" dirty="0">
                <a:solidFill>
                  <a:schemeClr val="tx1"/>
                </a:solidFill>
                <a:latin typeface="Meiryo UI" panose="020B0604030504040204" pitchFamily="50" charset="-128"/>
                <a:ea typeface="Meiryo UI" panose="020B0604030504040204" pitchFamily="50" charset="-128"/>
              </a:rPr>
              <a:t>）</a:t>
            </a:r>
          </a:p>
        </p:txBody>
      </p:sp>
      <p:cxnSp>
        <p:nvCxnSpPr>
          <p:cNvPr id="87" name="直線コネクタ 86"/>
          <p:cNvCxnSpPr/>
          <p:nvPr/>
        </p:nvCxnSpPr>
        <p:spPr>
          <a:xfrm flipV="1">
            <a:off x="843845" y="5069935"/>
            <a:ext cx="8170376" cy="6604"/>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6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259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3254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246184" y="3946002"/>
            <a:ext cx="8786385" cy="2880000"/>
          </a:xfrm>
          <a:prstGeom prst="rect">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大阪女性きらめき応援</a:t>
            </a:r>
            <a:r>
              <a:rPr lang="zh-TW"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会議（庁外会議</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＜設置趣旨＞</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女性が職場、地域等、様々な分野においてその能力を十分に発揮し、いきいきと活躍できるよう、大阪市と関係行政機関、経済団体、地域団体等関係団体における相互の連携・協働を進め、女性活躍の環境づくりの取組を全体として加速していくため設置。</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＜活動内容＞</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rPr>
              <a:t>　</a:t>
            </a:r>
            <a:r>
              <a:rPr lang="ja-JP" altLang="en-US" sz="1100" dirty="0">
                <a:solidFill>
                  <a:schemeClr val="tx1"/>
                </a:solidFill>
                <a:latin typeface="Meiryo UI" panose="020B0604030504040204" pitchFamily="50" charset="-128"/>
                <a:ea typeface="Meiryo UI" panose="020B0604030504040204" pitchFamily="50" charset="-128"/>
              </a:rPr>
              <a:t>①　女性が働き続けられる職場づくり、地域での女性の活躍等女性活躍の環境づくりの取組の情報共有。</a:t>
            </a:r>
          </a:p>
          <a:p>
            <a:r>
              <a:rPr lang="ja-JP" altLang="en-US" sz="1100" dirty="0">
                <a:solidFill>
                  <a:schemeClr val="tx1"/>
                </a:solidFill>
                <a:latin typeface="Meiryo UI" panose="020B0604030504040204" pitchFamily="50" charset="-128"/>
                <a:ea typeface="Meiryo UI" panose="020B0604030504040204" pitchFamily="50" charset="-128"/>
              </a:rPr>
              <a:t>　②　関係団体及び大阪市の取組をより効果的に実施していくため相互の連携・協働方策の検討、協議。</a:t>
            </a:r>
          </a:p>
          <a:p>
            <a:r>
              <a:rPr lang="ja-JP" altLang="en-US" sz="1100" dirty="0">
                <a:solidFill>
                  <a:schemeClr val="tx1"/>
                </a:solidFill>
                <a:latin typeface="Meiryo UI" panose="020B0604030504040204" pitchFamily="50" charset="-128"/>
                <a:ea typeface="Meiryo UI" panose="020B0604030504040204" pitchFamily="50" charset="-128"/>
              </a:rPr>
              <a:t>　③　女性活躍の環境づくりを加速していくため取り組むべき課題及び対応策の検討、協議。</a:t>
            </a:r>
          </a:p>
          <a:p>
            <a:r>
              <a:rPr lang="ja-JP" altLang="en-US" sz="1100" dirty="0">
                <a:solidFill>
                  <a:schemeClr val="tx1"/>
                </a:solidFill>
                <a:latin typeface="Meiryo UI" panose="020B0604030504040204" pitchFamily="50" charset="-128"/>
                <a:ea typeface="Meiryo UI" panose="020B0604030504040204" pitchFamily="50" charset="-128"/>
              </a:rPr>
              <a:t>　④　その他、女性の活躍推進のために必要な協議。</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286115" y="839706"/>
            <a:ext cx="7922579" cy="1998294"/>
          </a:xfrm>
          <a:prstGeom prst="rect">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zh-TW"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女性活躍推進会議（庁外会議）</a:t>
            </a:r>
            <a:r>
              <a:rPr lang="ja-JP" altLang="en-US" sz="1100" b="1" dirty="0">
                <a:solidFill>
                  <a:srgbClr val="000000"/>
                </a:solidFill>
                <a:latin typeface="Meiryo UI" panose="020B0604030504040204" pitchFamily="50" charset="-128"/>
                <a:ea typeface="Meiryo UI" panose="020B0604030504040204" pitchFamily="50" charset="-128"/>
              </a:rPr>
              <a:t>　</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女性が自らの意思によって持てる能力を十分に発揮し、様々な分野で活躍できる社会の実現に向けて、オール大阪で</a:t>
            </a:r>
            <a:r>
              <a:rPr lang="ja-JP" altLang="ja-JP" sz="1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女性の活躍</a:t>
            </a:r>
            <a:endParaRPr lang="en-US" altLang="ja-JP" sz="1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推進の機運を盛り上げる</a:t>
            </a:r>
            <a:r>
              <a:rPr lang="ja-JP"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＜活動内容＞</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女性が活躍できる社会の実現に向けた</a:t>
            </a:r>
            <a:r>
              <a:rPr lang="ja-JP" altLang="ja-JP" sz="1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連携方策の検討</a:t>
            </a:r>
            <a:r>
              <a:rPr lang="ja-JP"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ja-JP" sz="1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女性の活躍推進</a:t>
            </a:r>
            <a:r>
              <a:rPr lang="ja-JP"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に関する事項</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86115" y="3075608"/>
            <a:ext cx="7922579" cy="576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女性活躍推進庁内連絡会議（庁内会議）</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＜目的＞①</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女性活躍推進会議（庁外会議）における議題の整理・提案。</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②部局連携方策、部局横断型事業の検討。</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（検討内容を庁外会議に対しても提示）</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81631" y="128787"/>
            <a:ext cx="1210588"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参考資料</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832948" y="2784542"/>
            <a:ext cx="2808312" cy="388341"/>
            <a:chOff x="4764613" y="1857365"/>
            <a:chExt cx="2808312" cy="388341"/>
          </a:xfrm>
        </p:grpSpPr>
        <p:sp>
          <p:nvSpPr>
            <p:cNvPr id="27" name="上矢印 26"/>
            <p:cNvSpPr/>
            <p:nvPr/>
          </p:nvSpPr>
          <p:spPr>
            <a:xfrm rot="10800000">
              <a:off x="4764613" y="1857365"/>
              <a:ext cx="2808312" cy="38834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5672378" y="1858426"/>
              <a:ext cx="126923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②フィードバック</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1" name="フローチャート : 抜出し 40"/>
          <p:cNvSpPr/>
          <p:nvPr/>
        </p:nvSpPr>
        <p:spPr>
          <a:xfrm rot="5400000">
            <a:off x="7886940" y="1692688"/>
            <a:ext cx="989093" cy="228878"/>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8495927" y="1224985"/>
            <a:ext cx="576572" cy="132966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構成団体は議論を踏まえ、取組を推進</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上下矢印 45"/>
          <p:cNvSpPr/>
          <p:nvPr/>
        </p:nvSpPr>
        <p:spPr>
          <a:xfrm>
            <a:off x="7515819" y="2355237"/>
            <a:ext cx="586441" cy="923922"/>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連携</a:t>
            </a:r>
          </a:p>
        </p:txBody>
      </p:sp>
      <p:sp>
        <p:nvSpPr>
          <p:cNvPr id="29" name="上矢印 28"/>
          <p:cNvSpPr/>
          <p:nvPr/>
        </p:nvSpPr>
        <p:spPr>
          <a:xfrm>
            <a:off x="1460554" y="2745130"/>
            <a:ext cx="3168352" cy="35908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①議題の提案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292210" y="3662973"/>
            <a:ext cx="1565676" cy="307777"/>
            <a:chOff x="292210" y="3524377"/>
            <a:chExt cx="1565676" cy="307777"/>
          </a:xfrm>
        </p:grpSpPr>
        <p:sp>
          <p:nvSpPr>
            <p:cNvPr id="50" name="角丸四角形 49"/>
            <p:cNvSpPr/>
            <p:nvPr/>
          </p:nvSpPr>
          <p:spPr>
            <a:xfrm>
              <a:off x="292210" y="3553936"/>
              <a:ext cx="1228137" cy="230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76268" y="3524377"/>
              <a:ext cx="1481618" cy="307777"/>
            </a:xfrm>
            <a:prstGeom prst="rect">
              <a:avLst/>
            </a:prstGeom>
          </p:spPr>
          <p:txBody>
            <a:bodyPr wrap="square">
              <a:spAutoFit/>
            </a:bodyPr>
            <a:lstStyle/>
            <a:p>
              <a:pPr marR="2360"/>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大阪市　</a:t>
              </a:r>
              <a:r>
                <a:rPr lang="en-US" altLang="ja-JP" sz="1400" b="1" dirty="0">
                  <a:solidFill>
                    <a:srgbClr val="000000"/>
                  </a:solidFill>
                  <a:latin typeface="Meiryo UI" panose="020B0604030504040204" pitchFamily="50" charset="-128"/>
                  <a:ea typeface="Meiryo UI" panose="020B0604030504040204" pitchFamily="50" charset="-128"/>
                </a:rPr>
                <a:t>】</a:t>
              </a:r>
            </a:p>
          </p:txBody>
        </p:sp>
      </p:grpSp>
      <p:sp>
        <p:nvSpPr>
          <p:cNvPr id="15" name="正方形/長方形 14"/>
          <p:cNvSpPr/>
          <p:nvPr/>
        </p:nvSpPr>
        <p:spPr>
          <a:xfrm>
            <a:off x="1392219" y="160738"/>
            <a:ext cx="6874830" cy="338554"/>
          </a:xfrm>
          <a:prstGeom prst="rect">
            <a:avLst/>
          </a:prstGeom>
        </p:spPr>
        <p:txBody>
          <a:bodyPr wrap="square">
            <a:spAutoFit/>
          </a:bodyPr>
          <a:lstStyle/>
          <a:p>
            <a:pPr marR="2360"/>
            <a:r>
              <a:rPr lang="ja-JP" altLang="en-US" sz="1600" b="1" dirty="0">
                <a:solidFill>
                  <a:srgbClr val="000000"/>
                </a:solidFill>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女性の活躍推進に向けた具体的な取組を進めていくにあたっての体制</a:t>
            </a:r>
            <a:r>
              <a:rPr lang="ja-JP" altLang="en-US" sz="1600" b="1" dirty="0">
                <a:solidFill>
                  <a:srgbClr val="000000"/>
                </a:solidFill>
                <a:latin typeface="Meiryo UI" panose="020B0604030504040204" pitchFamily="50" charset="-128"/>
                <a:ea typeface="Meiryo UI" panose="020B0604030504040204" pitchFamily="50" charset="-128"/>
              </a:rPr>
              <a:t>＞　</a:t>
            </a:r>
            <a:endParaRPr lang="en-US" altLang="ja-JP" sz="1600" b="1" dirty="0">
              <a:solidFill>
                <a:srgbClr val="000000"/>
              </a:solidFill>
              <a:latin typeface="Meiryo UI" panose="020B0604030504040204" pitchFamily="50" charset="-128"/>
              <a:ea typeface="Meiryo UI" panose="020B0604030504040204" pitchFamily="50" charset="-128"/>
            </a:endParaRPr>
          </a:p>
        </p:txBody>
      </p:sp>
      <p:sp>
        <p:nvSpPr>
          <p:cNvPr id="17" name="角丸四角形 16"/>
          <p:cNvSpPr/>
          <p:nvPr/>
        </p:nvSpPr>
        <p:spPr>
          <a:xfrm>
            <a:off x="376268" y="5515243"/>
            <a:ext cx="5869986" cy="1260000"/>
          </a:xfrm>
          <a:prstGeom prst="roundRect">
            <a:avLst>
              <a:gd name="adj" fmla="val 184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85761" y="5604322"/>
            <a:ext cx="1031051" cy="384721"/>
          </a:xfrm>
          <a:prstGeom prst="rect">
            <a:avLst/>
          </a:prstGeom>
          <a:noFill/>
        </p:spPr>
        <p:txBody>
          <a:bodyPr wrap="none" rtlCol="0">
            <a:spAutoFit/>
          </a:bodyPr>
          <a:lstStyle/>
          <a:p>
            <a:pPr algn="ctr"/>
            <a:r>
              <a:rPr kumimoji="1" lang="ja-JP" altLang="en-US" sz="1100" b="1" dirty="0">
                <a:latin typeface="Meiryo UI" panose="020B0604030504040204" pitchFamily="50" charset="-128"/>
                <a:ea typeface="Meiryo UI" panose="020B0604030504040204" pitchFamily="50" charset="-128"/>
              </a:rPr>
              <a:t>関係行政機関</a:t>
            </a:r>
            <a:endParaRPr kumimoji="1" lang="en-US" altLang="ja-JP" sz="1100" b="1"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大阪労働局</a:t>
            </a:r>
            <a:r>
              <a:rPr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58560" y="6137347"/>
            <a:ext cx="1279517" cy="569387"/>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rPr>
              <a:t>経済団体・企業等</a:t>
            </a:r>
            <a:endParaRPr kumimoji="1" lang="en-US" altLang="ja-JP" sz="1100" b="1" dirty="0">
              <a:latin typeface="Meiryo UI" panose="020B0604030504040204" pitchFamily="50" charset="-128"/>
              <a:ea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関西経済連合会　　　</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 大阪商工会議所　など</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765603" y="5515243"/>
            <a:ext cx="889987" cy="384721"/>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rPr>
              <a:t>大学関係</a:t>
            </a:r>
            <a:endParaRPr lang="en-US" altLang="ja-JP" sz="1100" b="1"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大阪公立大学</a:t>
            </a:r>
            <a:r>
              <a:rPr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485275" y="5589779"/>
            <a:ext cx="1521570" cy="384721"/>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rPr>
              <a:t>地域団体・</a:t>
            </a:r>
            <a:r>
              <a:rPr lang="en-US" altLang="ja-JP" sz="1100" b="1" dirty="0">
                <a:latin typeface="Meiryo UI" panose="020B0604030504040204" pitchFamily="50" charset="-128"/>
                <a:ea typeface="Meiryo UI" panose="020B0604030504040204" pitchFamily="50" charset="-128"/>
              </a:rPr>
              <a:t>NPO</a:t>
            </a:r>
            <a:r>
              <a:rPr lang="ja-JP" altLang="en-US" sz="1100" b="1" dirty="0">
                <a:latin typeface="Meiryo UI" panose="020B0604030504040204" pitchFamily="50" charset="-128"/>
                <a:ea typeface="Meiryo UI" panose="020B0604030504040204" pitchFamily="50" charset="-128"/>
              </a:rPr>
              <a:t>等</a:t>
            </a:r>
            <a:endParaRPr lang="en-US" altLang="ja-JP" sz="1100" b="1"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市地域女性団体協議会　など</a:t>
            </a:r>
            <a:r>
              <a:rPr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919878" y="6129057"/>
            <a:ext cx="2546441" cy="384721"/>
          </a:xfrm>
          <a:prstGeom prst="rect">
            <a:avLst/>
          </a:prstGeom>
          <a:noFill/>
        </p:spPr>
        <p:txBody>
          <a:bodyPr wrap="square" rtlCol="0">
            <a:spAutoFit/>
          </a:bodyPr>
          <a:lstStyle/>
          <a:p>
            <a:pPr algn="ctr"/>
            <a:r>
              <a:rPr lang="ja-JP" altLang="en-US" sz="1100" b="1" dirty="0">
                <a:latin typeface="Meiryo UI" panose="020B0604030504040204" pitchFamily="50" charset="-128"/>
                <a:ea typeface="Meiryo UI" panose="020B0604030504040204" pitchFamily="50" charset="-128"/>
              </a:rPr>
              <a:t>男女共同参画支援団体</a:t>
            </a:r>
            <a:endParaRPr lang="en-US" altLang="ja-JP" sz="1100" b="1"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一財</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大阪市男女共同参画のまち創生協会</a:t>
            </a:r>
            <a:endParaRPr kumimoji="1" lang="ja-JP" altLang="en-US" sz="8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388505" y="6147178"/>
            <a:ext cx="1611339" cy="507831"/>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rPr>
              <a:t>大阪市</a:t>
            </a:r>
            <a:endParaRPr lang="en-US" altLang="ja-JP" sz="1100" b="1"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市民局、</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こども青少年局、経済戦略局　など</a:t>
            </a:r>
            <a:endParaRPr lang="en-US" altLang="ja-JP" sz="800" dirty="0">
              <a:latin typeface="Meiryo UI" panose="020B0604030504040204" pitchFamily="50" charset="-128"/>
              <a:ea typeface="Meiryo UI" panose="020B0604030504040204" pitchFamily="50" charset="-128"/>
            </a:endParaRPr>
          </a:p>
        </p:txBody>
      </p:sp>
      <p:cxnSp>
        <p:nvCxnSpPr>
          <p:cNvPr id="32" name="直線コネクタ 31"/>
          <p:cNvCxnSpPr/>
          <p:nvPr/>
        </p:nvCxnSpPr>
        <p:spPr>
          <a:xfrm>
            <a:off x="1513299" y="5769605"/>
            <a:ext cx="3395847" cy="457085"/>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p:cNvCxnSpPr>
            <a:endCxn id="26" idx="1"/>
          </p:cNvCxnSpPr>
          <p:nvPr/>
        </p:nvCxnSpPr>
        <p:spPr>
          <a:xfrm flipV="1">
            <a:off x="1714797" y="5782140"/>
            <a:ext cx="2770478" cy="461337"/>
          </a:xfrm>
          <a:prstGeom prst="line">
            <a:avLst/>
          </a:prstGeom>
        </p:spPr>
        <p:style>
          <a:lnRef idx="1">
            <a:schemeClr val="dk1"/>
          </a:lnRef>
          <a:fillRef idx="0">
            <a:schemeClr val="dk1"/>
          </a:fillRef>
          <a:effectRef idx="0">
            <a:schemeClr val="dk1"/>
          </a:effectRef>
          <a:fontRef idx="minor">
            <a:schemeClr val="tx1"/>
          </a:fontRef>
        </p:style>
      </p:cxnSp>
      <p:sp>
        <p:nvSpPr>
          <p:cNvPr id="34" name="大かっこ 33"/>
          <p:cNvSpPr/>
          <p:nvPr/>
        </p:nvSpPr>
        <p:spPr>
          <a:xfrm>
            <a:off x="558024" y="6345716"/>
            <a:ext cx="1116000"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sp>
        <p:nvSpPr>
          <p:cNvPr id="35" name="大かっこ 34"/>
          <p:cNvSpPr/>
          <p:nvPr/>
        </p:nvSpPr>
        <p:spPr>
          <a:xfrm>
            <a:off x="2197598" y="6321417"/>
            <a:ext cx="1991000" cy="15540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sp>
        <p:nvSpPr>
          <p:cNvPr id="36" name="大かっこ 35"/>
          <p:cNvSpPr/>
          <p:nvPr/>
        </p:nvSpPr>
        <p:spPr>
          <a:xfrm>
            <a:off x="4400060" y="6364312"/>
            <a:ext cx="1692000"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cxnSp>
        <p:nvCxnSpPr>
          <p:cNvPr id="43" name="直線コネクタ 42"/>
          <p:cNvCxnSpPr/>
          <p:nvPr/>
        </p:nvCxnSpPr>
        <p:spPr>
          <a:xfrm>
            <a:off x="3197691" y="5851622"/>
            <a:ext cx="0" cy="28800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6466069" y="5421853"/>
            <a:ext cx="2526919" cy="1375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767733" y="6559226"/>
            <a:ext cx="2553995" cy="246221"/>
          </a:xfrm>
          <a:prstGeom prst="rect">
            <a:avLst/>
          </a:prstGeom>
          <a:noFill/>
          <a:ln>
            <a:noFill/>
          </a:ln>
        </p:spPr>
        <p:txBody>
          <a:bodyPr wrap="square" rtlCol="0">
            <a:spAutoFit/>
          </a:bodyPr>
          <a:lstStyle/>
          <a:p>
            <a:pPr algn="ctr"/>
            <a:r>
              <a:rPr lang="en-US" altLang="ja-JP" sz="1000" u="sng" dirty="0">
                <a:latin typeface="Meiryo UI" panose="020B0604030504040204" pitchFamily="50" charset="-128"/>
                <a:ea typeface="Meiryo UI" panose="020B0604030504040204" pitchFamily="50" charset="-128"/>
              </a:rPr>
              <a:t>※ </a:t>
            </a:r>
            <a:r>
              <a:rPr lang="ja-JP" altLang="en-US" sz="1000" u="sng" dirty="0">
                <a:latin typeface="Meiryo UI" panose="020B0604030504040204" pitchFamily="50" charset="-128"/>
                <a:ea typeface="Meiryo UI" panose="020B0604030504040204" pitchFamily="50" charset="-128"/>
              </a:rPr>
              <a:t>構成団体は議論を踏まえ、取組を推進</a:t>
            </a:r>
            <a:endParaRPr lang="en-US" altLang="ja-JP" sz="1000" u="sng"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463620" y="6000889"/>
            <a:ext cx="1235783" cy="246221"/>
          </a:xfrm>
          <a:prstGeom prst="rect">
            <a:avLst/>
          </a:prstGeom>
          <a:noFill/>
          <a:ln>
            <a:noFill/>
          </a:ln>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市の推進体制</a:t>
            </a:r>
            <a:endParaRPr lang="en-US" altLang="ja-JP" sz="1000" dirty="0">
              <a:latin typeface="Meiryo UI" panose="020B0604030504040204" pitchFamily="50" charset="-128"/>
              <a:ea typeface="Meiryo UI" panose="020B0604030504040204" pitchFamily="50" charset="-128"/>
            </a:endParaRPr>
          </a:p>
        </p:txBody>
      </p:sp>
      <p:sp>
        <p:nvSpPr>
          <p:cNvPr id="44" name="下矢印 43"/>
          <p:cNvSpPr/>
          <p:nvPr/>
        </p:nvSpPr>
        <p:spPr>
          <a:xfrm rot="16200000">
            <a:off x="6008260" y="5688629"/>
            <a:ext cx="209762" cy="1172530"/>
          </a:xfrm>
          <a:prstGeom prst="down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6482081" y="5421854"/>
            <a:ext cx="2693440" cy="276999"/>
          </a:xfrm>
          <a:prstGeom prst="rect">
            <a:avLst/>
          </a:prstGeom>
          <a:noFill/>
          <a:ln>
            <a:noFill/>
          </a:ln>
        </p:spPr>
        <p:txBody>
          <a:bodyPr wrap="square" rtlCol="0">
            <a:spAutoFit/>
          </a:bodyPr>
          <a:lstStyle/>
          <a:p>
            <a:pPr algn="ctr"/>
            <a:r>
              <a:rPr lang="ja-JP" altLang="en-US" sz="1200" b="1" u="sng" dirty="0">
                <a:latin typeface="Meiryo UI" panose="020B0604030504040204" pitchFamily="50" charset="-128"/>
                <a:ea typeface="Meiryo UI" panose="020B0604030504040204" pitchFamily="50" charset="-128"/>
              </a:rPr>
              <a:t>大阪市女性の活躍推進統括本部</a:t>
            </a:r>
            <a:endParaRPr lang="en-US" altLang="ja-JP" sz="12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562526" y="5637220"/>
            <a:ext cx="2619253" cy="112338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市長を本部長とする、全庁横断的な組織</a:t>
            </a:r>
            <a:endParaRPr lang="en-US" altLang="ja-JP" sz="1100"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＜目的＞</a:t>
            </a:r>
          </a:p>
          <a:p>
            <a:r>
              <a:rPr lang="ja-JP" altLang="en-US" sz="1100" dirty="0">
                <a:latin typeface="Meiryo UI" panose="020B0604030504040204" pitchFamily="50" charset="-128"/>
                <a:ea typeface="Meiryo UI" panose="020B0604030504040204" pitchFamily="50" charset="-128"/>
              </a:rPr>
              <a:t> 「大阪市男女共同参画基本計画</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～第</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次大阪市男女きらめき計画～」</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に基づく女性の活躍推進の取組を総</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合的かつ集中的に推進する。</a:t>
            </a:r>
            <a:endParaRPr lang="en-US" altLang="ja-JP" sz="1100" dirty="0">
              <a:latin typeface="Meiryo UI" panose="020B0604030504040204" pitchFamily="50" charset="-128"/>
              <a:ea typeface="Meiryo UI" panose="020B0604030504040204" pitchFamily="50" charset="-128"/>
            </a:endParaRPr>
          </a:p>
        </p:txBody>
      </p:sp>
      <p:sp>
        <p:nvSpPr>
          <p:cNvPr id="9" name="角丸四角形 8"/>
          <p:cNvSpPr/>
          <p:nvPr/>
        </p:nvSpPr>
        <p:spPr>
          <a:xfrm>
            <a:off x="270456" y="584206"/>
            <a:ext cx="1228137" cy="230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323282" y="550942"/>
            <a:ext cx="1170664" cy="307777"/>
          </a:xfrm>
          <a:prstGeom prst="rect">
            <a:avLst/>
          </a:prstGeom>
        </p:spPr>
        <p:txBody>
          <a:bodyPr wrap="square">
            <a:spAutoFit/>
          </a:bodyPr>
          <a:lstStyle/>
          <a:p>
            <a:pPr marR="2360"/>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　大阪府　</a:t>
            </a:r>
            <a:r>
              <a:rPr lang="en-US" altLang="ja-JP" sz="1400" b="1" dirty="0">
                <a:solidFill>
                  <a:srgbClr val="000000"/>
                </a:solidFill>
                <a:latin typeface="Meiryo UI" panose="020B0604030504040204" pitchFamily="50" charset="-128"/>
                <a:ea typeface="Meiryo UI" panose="020B0604030504040204" pitchFamily="50" charset="-128"/>
              </a:rPr>
              <a:t>】</a:t>
            </a:r>
          </a:p>
        </p:txBody>
      </p:sp>
      <p:sp>
        <p:nvSpPr>
          <p:cNvPr id="63" name="角丸四角形 62"/>
          <p:cNvSpPr/>
          <p:nvPr/>
        </p:nvSpPr>
        <p:spPr>
          <a:xfrm>
            <a:off x="401668" y="1568934"/>
            <a:ext cx="5869986" cy="1235086"/>
          </a:xfrm>
          <a:prstGeom prst="roundRect">
            <a:avLst>
              <a:gd name="adj" fmla="val 184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393644" y="1707941"/>
            <a:ext cx="1574470" cy="384721"/>
          </a:xfrm>
          <a:prstGeom prst="rect">
            <a:avLst/>
          </a:prstGeom>
          <a:noFill/>
        </p:spPr>
        <p:txBody>
          <a:bodyPr wrap="none" rtlCol="0">
            <a:spAutoFit/>
          </a:bodyPr>
          <a:lstStyle/>
          <a:p>
            <a:pPr algn="ctr"/>
            <a:r>
              <a:rPr kumimoji="1" lang="ja-JP" altLang="en-US" sz="1100" b="1" dirty="0">
                <a:latin typeface="Meiryo UI" panose="020B0604030504040204" pitchFamily="50" charset="-128"/>
                <a:ea typeface="Meiryo UI" panose="020B0604030504040204" pitchFamily="50" charset="-128"/>
              </a:rPr>
              <a:t>関係行政機関</a:t>
            </a:r>
            <a:endParaRPr kumimoji="1" lang="en-US" altLang="ja-JP" sz="1100" b="1"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大阪労働局、近畿経済産業局</a:t>
            </a:r>
            <a:r>
              <a:rPr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54985" y="2240966"/>
            <a:ext cx="1245854" cy="523220"/>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rPr>
              <a:t>経済団体・企業等</a:t>
            </a:r>
            <a:endParaRPr kumimoji="1" lang="en-US" altLang="ja-JP" sz="1100" b="1"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関西経済連合会</a:t>
            </a:r>
            <a:r>
              <a:rPr lang="en-US" altLang="ja-JP" sz="800" dirty="0">
                <a:latin typeface="Meiryo UI" panose="020B0604030504040204" pitchFamily="50" charset="-128"/>
                <a:ea typeface="Meiryo UI" panose="020B0604030504040204" pitchFamily="50" charset="-128"/>
              </a:rPr>
              <a:t> </a:t>
            </a:r>
          </a:p>
          <a:p>
            <a:pPr algn="ctr"/>
            <a:r>
              <a:rPr lang="ja-JP" altLang="en-US" sz="800" dirty="0">
                <a:latin typeface="Meiryo UI" panose="020B0604030504040204" pitchFamily="50" charset="-128"/>
                <a:ea typeface="Meiryo UI" panose="020B0604030504040204" pitchFamily="50" charset="-128"/>
              </a:rPr>
              <a:t>大阪商工会議所　</a:t>
            </a:r>
            <a:endParaRPr kumimoji="1" lang="ja-JP" altLang="en-US" sz="800" dirty="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2272851" y="2302547"/>
            <a:ext cx="2133918" cy="507831"/>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rPr>
              <a:t>男女共同参画支援団体</a:t>
            </a:r>
            <a:endParaRPr lang="en-US" altLang="ja-JP" sz="1100" b="1"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（公財）２１世紀職業財団（関西事務所）</a:t>
            </a:r>
            <a:endParaRPr lang="en-US" altLang="ja-JP" sz="800" dirty="0">
              <a:latin typeface="Meiryo UI" panose="020B0604030504040204" pitchFamily="50" charset="-128"/>
              <a:ea typeface="Meiryo UI" panose="020B0604030504040204" pitchFamily="50" charset="-128"/>
            </a:endParaRPr>
          </a:p>
          <a:p>
            <a:pPr algn="ct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一財</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大阪府男女共同参画推進財団</a:t>
            </a:r>
            <a:endParaRPr kumimoji="1" lang="ja-JP" altLang="en-US" sz="800"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4752555" y="2264049"/>
            <a:ext cx="1348446" cy="507831"/>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rPr>
              <a:t>大阪府</a:t>
            </a:r>
            <a:endParaRPr lang="en-US" altLang="ja-JP" sz="1100" b="1"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政策企画部、商工労働部、</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府民文化部　など</a:t>
            </a:r>
            <a:endParaRPr lang="en-US" altLang="ja-JP" sz="800" dirty="0">
              <a:latin typeface="Meiryo UI" panose="020B0604030504040204" pitchFamily="50" charset="-128"/>
              <a:ea typeface="Meiryo UI" panose="020B0604030504040204" pitchFamily="50" charset="-128"/>
            </a:endParaRPr>
          </a:p>
        </p:txBody>
      </p:sp>
      <p:cxnSp>
        <p:nvCxnSpPr>
          <p:cNvPr id="71" name="直線コネクタ 70"/>
          <p:cNvCxnSpPr/>
          <p:nvPr/>
        </p:nvCxnSpPr>
        <p:spPr>
          <a:xfrm>
            <a:off x="1853618" y="1889819"/>
            <a:ext cx="3314367" cy="463982"/>
          </a:xfrm>
          <a:prstGeom prst="line">
            <a:avLst/>
          </a:prstGeom>
        </p:spPr>
        <p:style>
          <a:lnRef idx="1">
            <a:schemeClr val="dk1"/>
          </a:lnRef>
          <a:fillRef idx="0">
            <a:schemeClr val="dk1"/>
          </a:fillRef>
          <a:effectRef idx="0">
            <a:schemeClr val="dk1"/>
          </a:effectRef>
          <a:fontRef idx="minor">
            <a:schemeClr val="tx1"/>
          </a:fontRef>
        </p:style>
      </p:cxnSp>
      <p:cxnSp>
        <p:nvCxnSpPr>
          <p:cNvPr id="72" name="直線コネクタ 71"/>
          <p:cNvCxnSpPr>
            <a:endCxn id="57" idx="1"/>
          </p:cNvCxnSpPr>
          <p:nvPr/>
        </p:nvCxnSpPr>
        <p:spPr>
          <a:xfrm flipV="1">
            <a:off x="1900839" y="1932562"/>
            <a:ext cx="2706584" cy="406727"/>
          </a:xfrm>
          <a:prstGeom prst="line">
            <a:avLst/>
          </a:prstGeom>
        </p:spPr>
        <p:style>
          <a:lnRef idx="1">
            <a:schemeClr val="dk1"/>
          </a:lnRef>
          <a:fillRef idx="0">
            <a:schemeClr val="dk1"/>
          </a:fillRef>
          <a:effectRef idx="0">
            <a:schemeClr val="dk1"/>
          </a:effectRef>
          <a:fontRef idx="minor">
            <a:schemeClr val="tx1"/>
          </a:fontRef>
        </p:style>
      </p:cxnSp>
      <p:sp>
        <p:nvSpPr>
          <p:cNvPr id="73" name="大かっこ 72"/>
          <p:cNvSpPr/>
          <p:nvPr/>
        </p:nvSpPr>
        <p:spPr>
          <a:xfrm>
            <a:off x="737618" y="2449335"/>
            <a:ext cx="1116000"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sp>
        <p:nvSpPr>
          <p:cNvPr id="74" name="大かっこ 73"/>
          <p:cNvSpPr/>
          <p:nvPr/>
        </p:nvSpPr>
        <p:spPr>
          <a:xfrm>
            <a:off x="2405063" y="2462668"/>
            <a:ext cx="1916665"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sp>
        <p:nvSpPr>
          <p:cNvPr id="75" name="大かっこ 74"/>
          <p:cNvSpPr/>
          <p:nvPr/>
        </p:nvSpPr>
        <p:spPr>
          <a:xfrm>
            <a:off x="4791074" y="2434328"/>
            <a:ext cx="1300985"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cxnSp>
        <p:nvCxnSpPr>
          <p:cNvPr id="88" name="直線コネクタ 87"/>
          <p:cNvCxnSpPr/>
          <p:nvPr/>
        </p:nvCxnSpPr>
        <p:spPr>
          <a:xfrm>
            <a:off x="3470062" y="1995237"/>
            <a:ext cx="0" cy="360000"/>
          </a:xfrm>
          <a:prstGeom prst="line">
            <a:avLst/>
          </a:prstGeom>
        </p:spPr>
        <p:style>
          <a:lnRef idx="1">
            <a:schemeClr val="dk1"/>
          </a:lnRef>
          <a:fillRef idx="0">
            <a:schemeClr val="dk1"/>
          </a:fillRef>
          <a:effectRef idx="0">
            <a:schemeClr val="dk1"/>
          </a:effectRef>
          <a:fontRef idx="minor">
            <a:schemeClr val="tx1"/>
          </a:fontRef>
        </p:style>
      </p:cxnSp>
      <p:sp>
        <p:nvSpPr>
          <p:cNvPr id="57" name="テキスト ボックス 56"/>
          <p:cNvSpPr txBox="1"/>
          <p:nvPr/>
        </p:nvSpPr>
        <p:spPr>
          <a:xfrm>
            <a:off x="4607423" y="1678646"/>
            <a:ext cx="1279516" cy="507831"/>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rPr>
              <a:t>労働団体</a:t>
            </a:r>
            <a:endParaRPr kumimoji="1" lang="en-US" altLang="ja-JP" sz="1100" b="1"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　日本労働組合総連合会</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大阪府連合会</a:t>
            </a:r>
            <a:endParaRPr kumimoji="1" lang="ja-JP" altLang="en-US" sz="80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2742939" y="1545517"/>
            <a:ext cx="1454244" cy="507831"/>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rPr>
              <a:t>大学関係</a:t>
            </a:r>
            <a:endParaRPr kumimoji="1" lang="en-US" altLang="ja-JP" sz="1100" b="1"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南大阪地域大学コンソーシアム</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（府立大学他</a:t>
            </a:r>
            <a:r>
              <a:rPr lang="en-US" altLang="ja-JP" sz="800" dirty="0">
                <a:latin typeface="Meiryo UI" panose="020B0604030504040204" pitchFamily="50" charset="-128"/>
                <a:ea typeface="Meiryo UI" panose="020B0604030504040204" pitchFamily="50" charset="-128"/>
              </a:rPr>
              <a:t>10</a:t>
            </a:r>
            <a:r>
              <a:rPr lang="ja-JP" altLang="en-US" sz="800" dirty="0">
                <a:latin typeface="Meiryo UI" panose="020B0604030504040204" pitchFamily="50" charset="-128"/>
                <a:ea typeface="Meiryo UI" panose="020B0604030504040204" pitchFamily="50" charset="-128"/>
              </a:rPr>
              <a:t>大学）　</a:t>
            </a:r>
            <a:endParaRPr kumimoji="1" lang="ja-JP" altLang="en-US" sz="800" dirty="0">
              <a:latin typeface="Meiryo UI" panose="020B0604030504040204" pitchFamily="50" charset="-128"/>
              <a:ea typeface="Meiryo UI" panose="020B0604030504040204" pitchFamily="50" charset="-128"/>
            </a:endParaRPr>
          </a:p>
        </p:txBody>
      </p:sp>
      <p:sp>
        <p:nvSpPr>
          <p:cNvPr id="60" name="大かっこ 59"/>
          <p:cNvSpPr/>
          <p:nvPr/>
        </p:nvSpPr>
        <p:spPr>
          <a:xfrm>
            <a:off x="2753261" y="1683452"/>
            <a:ext cx="1443922"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a:p>
        </p:txBody>
      </p:sp>
      <p:sp>
        <p:nvSpPr>
          <p:cNvPr id="62" name="大かっこ 61"/>
          <p:cNvSpPr/>
          <p:nvPr/>
        </p:nvSpPr>
        <p:spPr>
          <a:xfrm>
            <a:off x="4705861" y="1836015"/>
            <a:ext cx="1181080" cy="3108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dirty="0"/>
          </a:p>
        </p:txBody>
      </p:sp>
      <p:sp>
        <p:nvSpPr>
          <p:cNvPr id="5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260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9489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2092239"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2</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改革前の状況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0457" y="605982"/>
            <a:ext cx="8706118" cy="255454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大阪の女性の就業率は、</a:t>
            </a:r>
            <a:r>
              <a:rPr lang="en-US" altLang="ja-JP" sz="1600" dirty="0">
                <a:latin typeface="Meiryo UI" panose="020B0604030504040204" pitchFamily="50" charset="-128"/>
                <a:ea typeface="Meiryo UI" panose="020B0604030504040204" pitchFamily="50" charset="-128"/>
              </a:rPr>
              <a:t>66.1%</a:t>
            </a:r>
            <a:r>
              <a:rPr lang="ja-JP" altLang="en-US" sz="1600" dirty="0">
                <a:latin typeface="Meiryo UI" panose="020B0604030504040204" pitchFamily="50" charset="-128"/>
                <a:ea typeface="Meiryo UI" panose="020B0604030504040204" pitchFamily="50" charset="-128"/>
              </a:rPr>
              <a:t>で全国</a:t>
            </a:r>
            <a:r>
              <a:rPr lang="en-US" altLang="ja-JP" sz="1600" dirty="0">
                <a:latin typeface="Meiryo UI" panose="020B0604030504040204" pitchFamily="50" charset="-128"/>
                <a:ea typeface="Meiryo UI" panose="020B0604030504040204" pitchFamily="50" charset="-128"/>
              </a:rPr>
              <a:t>45</a:t>
            </a:r>
            <a:r>
              <a:rPr lang="ja-JP" altLang="en-US" sz="1600" dirty="0">
                <a:latin typeface="Meiryo UI" panose="020B0604030504040204" pitchFamily="50" charset="-128"/>
                <a:ea typeface="Meiryo UI" panose="020B0604030504040204" pitchFamily="50" charset="-128"/>
              </a:rPr>
              <a:t>位</a:t>
            </a:r>
            <a:r>
              <a:rPr lang="zh-TW" altLang="en-US" sz="1600" dirty="0">
                <a:latin typeface="Meiryo UI" panose="020B0604030504040204" pitchFamily="50" charset="-128"/>
                <a:ea typeface="Meiryo UI" panose="020B0604030504040204" pitchFamily="50" charset="-128"/>
              </a:rPr>
              <a:t>（</a:t>
            </a:r>
            <a:r>
              <a:rPr lang="en-US" altLang="zh-TW" sz="1600" dirty="0">
                <a:latin typeface="Meiryo UI" panose="020B0604030504040204" pitchFamily="50" charset="-128"/>
                <a:ea typeface="Meiryo UI" panose="020B0604030504040204" pitchFamily="50" charset="-128"/>
              </a:rPr>
              <a:t>2012</a:t>
            </a:r>
            <a:r>
              <a:rPr lang="zh-TW" altLang="en-US" sz="1600" dirty="0">
                <a:latin typeface="Meiryo UI" panose="020B0604030504040204" pitchFamily="50" charset="-128"/>
                <a:ea typeface="Meiryo UI" panose="020B0604030504040204" pitchFamily="50" charset="-128"/>
              </a:rPr>
              <a:t>年就業構造基本調査）</a:t>
            </a:r>
            <a:r>
              <a:rPr lang="ja-JP" altLang="en-US" sz="1600" dirty="0">
                <a:latin typeface="Meiryo UI" panose="020B0604030504040204" pitchFamily="50" charset="-128"/>
                <a:ea typeface="Meiryo UI" panose="020B0604030504040204" pitchFamily="50" charset="-128"/>
              </a:rPr>
              <a:t>と最低水準であった。</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とりわけ、奈良県、兵庫県、京都府の関西圏が下位であり、生活習慣や地域性が背景にある可能性もある。</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就業率が低水準であることについては様々な要因が影響していると考えられるが、 「女性の就業機会拡大に関する調査」報告書（</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）において、大阪府の女性就業の特色として、第</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子出産により</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割強の女性が仕事を辞めており、現在働いていない女性が前職を辞めた理由をみると、結婚、子育て、介護などを理由に</a:t>
            </a:r>
            <a:r>
              <a:rPr lang="en-US" altLang="ja-JP" sz="1600" dirty="0">
                <a:latin typeface="Meiryo UI" panose="020B0604030504040204" pitchFamily="50" charset="-128"/>
                <a:ea typeface="Meiryo UI" panose="020B0604030504040204" pitchFamily="50" charset="-128"/>
              </a:rPr>
              <a:t>77</a:t>
            </a:r>
            <a:r>
              <a:rPr lang="ja-JP" altLang="en-US" sz="1600" dirty="0">
                <a:latin typeface="Meiryo UI" panose="020B0604030504040204" pitchFamily="50" charset="-128"/>
                <a:ea typeface="Meiryo UI" panose="020B0604030504040204" pitchFamily="50" charset="-128"/>
              </a:rPr>
              <a:t>％が離職している。その内数をみると「家事・育児」等が離職理由の約４割を占めていること、育児休業の利用率が低いことなどが挙げられていることから、女性を取り巻く環境において子育てが就業率に与える影響は大きいといえる。</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その他、介護問題や企業の対応といったことも女性の就業率に影響を与えている可能性がある。</a:t>
            </a:r>
          </a:p>
        </p:txBody>
      </p:sp>
      <p:pic>
        <p:nvPicPr>
          <p:cNvPr id="11"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37781" y="3300211"/>
            <a:ext cx="4678929" cy="309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270456" y="6279665"/>
            <a:ext cx="4613580"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「女性の就業機会拡大に関する調査」報告書（</a:t>
            </a:r>
            <a:r>
              <a:rPr kumimoji="1" lang="en-US" altLang="ja-JP" sz="1000" dirty="0">
                <a:latin typeface="Meiryo UI" panose="020B0604030504040204" pitchFamily="50" charset="-128"/>
                <a:ea typeface="Meiryo UI" panose="020B0604030504040204" pitchFamily="50" charset="-128"/>
              </a:rPr>
              <a:t>2013.</a:t>
            </a:r>
            <a:r>
              <a:rPr kumimoji="1" lang="ja-JP" altLang="en-US" sz="1000" dirty="0">
                <a:latin typeface="Meiryo UI" panose="020B0604030504040204" pitchFamily="50" charset="-128"/>
                <a:ea typeface="Meiryo UI" panose="020B0604030504040204" pitchFamily="50" charset="-128"/>
              </a:rPr>
              <a:t>大阪府）　　　　　</a:t>
            </a:r>
            <a:endParaRPr kumimoji="1"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2012</a:t>
            </a:r>
            <a:r>
              <a:rPr lang="ja-JP" altLang="en-US" sz="1000" dirty="0">
                <a:latin typeface="Meiryo UI" panose="020B0604030504040204" pitchFamily="50" charset="-128"/>
                <a:ea typeface="Meiryo UI" panose="020B0604030504040204" pitchFamily="50" charset="-128"/>
              </a:rPr>
              <a:t>就業構造基本調査）　</a:t>
            </a:r>
            <a:endParaRPr kumimoji="1" lang="ja-JP" altLang="en-US" sz="10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611757" y="6240833"/>
            <a:ext cx="4583757"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出典：国立社会保障・人口問題研究所「第</a:t>
            </a:r>
            <a:r>
              <a:rPr lang="en-US" altLang="ja-JP" sz="1000" dirty="0">
                <a:latin typeface="Meiryo UI" panose="020B0604030504040204" pitchFamily="50" charset="-128"/>
                <a:ea typeface="Meiryo UI" panose="020B0604030504040204" pitchFamily="50" charset="-128"/>
              </a:rPr>
              <a:t>14</a:t>
            </a:r>
            <a:r>
              <a:rPr lang="ja-JP" altLang="en-US" sz="1000" dirty="0">
                <a:latin typeface="Meiryo UI" panose="020B0604030504040204" pitchFamily="50" charset="-128"/>
                <a:ea typeface="Meiryo UI" panose="020B0604030504040204" pitchFamily="50" charset="-128"/>
              </a:rPr>
              <a:t>回出生動向基本調査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夫婦調査</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algn="r"/>
            <a:r>
              <a:rPr lang="en-US" altLang="ja-JP" sz="1000" dirty="0">
                <a:latin typeface="Meiryo UI" panose="020B0604030504040204" pitchFamily="50" charset="-128"/>
                <a:ea typeface="Meiryo UI" panose="020B0604030504040204" pitchFamily="50" charset="-128"/>
              </a:rPr>
              <a:t>(2010</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23516" y="6469151"/>
            <a:ext cx="369623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「女性の就業機会拡大に関する調査」報告書（</a:t>
            </a:r>
            <a:r>
              <a:rPr lang="en-US" altLang="ja-JP" sz="1000" dirty="0">
                <a:latin typeface="Meiryo UI" panose="020B0604030504040204" pitchFamily="50" charset="-128"/>
                <a:ea typeface="Meiryo UI" panose="020B0604030504040204" pitchFamily="50" charset="-128"/>
              </a:rPr>
              <a:t>2013</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大阪府）　　　　　</a:t>
            </a:r>
            <a:endParaRPr kumimoji="1" lang="en-US" altLang="ja-JP" sz="10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4611757" y="3119839"/>
            <a:ext cx="4433194" cy="3068028"/>
          </a:xfrm>
          <a:prstGeom prst="rect">
            <a:avLst/>
          </a:prstGeom>
        </p:spPr>
      </p:pic>
      <p:sp>
        <p:nvSpPr>
          <p:cNvPr id="5" name="右中かっこ 4"/>
          <p:cNvSpPr/>
          <p:nvPr/>
        </p:nvSpPr>
        <p:spPr>
          <a:xfrm>
            <a:off x="7799078" y="4218607"/>
            <a:ext cx="176548" cy="870492"/>
          </a:xfrm>
          <a:prstGeom prst="rightBrac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テキスト ボックス 9"/>
          <p:cNvSpPr txBox="1"/>
          <p:nvPr/>
        </p:nvSpPr>
        <p:spPr>
          <a:xfrm>
            <a:off x="7887352" y="4505130"/>
            <a:ext cx="1274140" cy="461665"/>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離職率</a:t>
            </a:r>
            <a:endParaRPr kumimoji="1" lang="en-US" altLang="ja-JP" sz="1200" b="1" u="sng" dirty="0">
              <a:latin typeface="Meiryo UI" panose="020B0604030504040204" pitchFamily="50" charset="-128"/>
              <a:ea typeface="Meiryo UI" panose="020B0604030504040204" pitchFamily="50" charset="-128"/>
            </a:endParaRPr>
          </a:p>
          <a:p>
            <a:r>
              <a:rPr lang="en-US" altLang="ja-JP" sz="1200" b="1" u="sng" dirty="0">
                <a:latin typeface="Meiryo UI" panose="020B0604030504040204" pitchFamily="50" charset="-128"/>
                <a:ea typeface="Meiryo UI" panose="020B0604030504040204" pitchFamily="50" charset="-128"/>
              </a:rPr>
              <a:t>43.9(62.0)%</a:t>
            </a:r>
            <a:endParaRPr kumimoji="1" lang="ja-JP" altLang="en-US" sz="1200" b="1" u="sng" dirty="0">
              <a:latin typeface="Meiryo UI" panose="020B0604030504040204" pitchFamily="50" charset="-128"/>
              <a:ea typeface="Meiryo UI" panose="020B0604030504040204" pitchFamily="50" charset="-128"/>
            </a:endParaRPr>
          </a:p>
        </p:txBody>
      </p:sp>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92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4756" y="4187686"/>
            <a:ext cx="4363211" cy="242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5499541" y="6609965"/>
            <a:ext cx="3569817" cy="246221"/>
          </a:xfrm>
          <a:prstGeom prst="rect">
            <a:avLst/>
          </a:prstGeom>
          <a:noFill/>
          <a:ln>
            <a:noFill/>
          </a:ln>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「女性の就業機会拡大に関する調査」報告書（</a:t>
            </a:r>
            <a:r>
              <a:rPr kumimoji="1" lang="en-US" altLang="ja-JP" sz="1000" dirty="0">
                <a:latin typeface="Meiryo UI" panose="020B0604030504040204" pitchFamily="50" charset="-128"/>
                <a:ea typeface="Meiryo UI" panose="020B0604030504040204" pitchFamily="50" charset="-128"/>
              </a:rPr>
              <a:t>2013.</a:t>
            </a:r>
            <a:r>
              <a:rPr kumimoji="1" lang="ja-JP" altLang="en-US" sz="1000" dirty="0">
                <a:latin typeface="Meiryo UI" panose="020B0604030504040204" pitchFamily="50" charset="-128"/>
                <a:ea typeface="Meiryo UI" panose="020B0604030504040204" pitchFamily="50" charset="-128"/>
              </a:rPr>
              <a:t>大阪府）</a:t>
            </a:r>
          </a:p>
        </p:txBody>
      </p:sp>
      <p:sp>
        <p:nvSpPr>
          <p:cNvPr id="2" name="テキスト ボックス 1"/>
          <p:cNvSpPr txBox="1"/>
          <p:nvPr/>
        </p:nvSpPr>
        <p:spPr>
          <a:xfrm>
            <a:off x="197759" y="255539"/>
            <a:ext cx="2092239"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2</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改革前の状況</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28414" y="664785"/>
            <a:ext cx="4602483" cy="3056221"/>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560" dirty="0">
                <a:latin typeface="Meiryo UI" panose="020B0604030504040204" pitchFamily="50" charset="-128"/>
                <a:ea typeface="Meiryo UI" panose="020B0604030504040204" pitchFamily="50" charset="-128"/>
              </a:rPr>
              <a:t>さらに、大阪では、男性の就業率に比べ、結婚・出産・子育て期にあたる年代の女性の就業率が下がる、いわゆる「</a:t>
            </a:r>
            <a:r>
              <a:rPr lang="en-US" altLang="ja-JP" sz="1560" dirty="0">
                <a:latin typeface="Meiryo UI" panose="020B0604030504040204" pitchFamily="50" charset="-128"/>
                <a:ea typeface="Meiryo UI" panose="020B0604030504040204" pitchFamily="50" charset="-128"/>
              </a:rPr>
              <a:t>M</a:t>
            </a:r>
            <a:r>
              <a:rPr lang="ja-JP" altLang="en-US" sz="1560" dirty="0">
                <a:latin typeface="Meiryo UI" panose="020B0604030504040204" pitchFamily="50" charset="-128"/>
                <a:ea typeface="Meiryo UI" panose="020B0604030504040204" pitchFamily="50" charset="-128"/>
              </a:rPr>
              <a:t>字カーブ」の谷が全国に比べて深く、その後の回復も鈍い傾向にあった。</a:t>
            </a:r>
            <a:endParaRPr lang="en-US" altLang="ja-JP" sz="156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560" dirty="0">
                <a:latin typeface="Meiryo UI" panose="020B0604030504040204" pitchFamily="50" charset="-128"/>
                <a:ea typeface="Meiryo UI" panose="020B0604030504040204" pitchFamily="50" charset="-128"/>
              </a:rPr>
              <a:t>背景には、保育所や学童保育などの環境整備が最も重要であるにもかかわらず、待機児童についてもその数は減少しているものの解消には至っていない状況、また、家事・育児の負担が女性に集中しており仕事との両立が困難となっている状況</a:t>
            </a:r>
            <a:r>
              <a:rPr lang="en-US" altLang="ja-JP" sz="1560" baseline="30000" dirty="0">
                <a:latin typeface="Meiryo UI" panose="020B0604030504040204" pitchFamily="50" charset="-128"/>
                <a:ea typeface="Meiryo UI" panose="020B0604030504040204" pitchFamily="50" charset="-128"/>
              </a:rPr>
              <a:t>※</a:t>
            </a:r>
            <a:r>
              <a:rPr lang="ja-JP" altLang="en-US" sz="1560" dirty="0">
                <a:latin typeface="Meiryo UI" panose="020B0604030504040204" pitchFamily="50" charset="-128"/>
                <a:ea typeface="Meiryo UI" panose="020B0604030504040204" pitchFamily="50" charset="-128"/>
              </a:rPr>
              <a:t>などがあった。</a:t>
            </a:r>
            <a:endParaRPr lang="en-US" altLang="ja-JP" sz="156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560" dirty="0">
                <a:latin typeface="Meiryo UI" panose="020B0604030504040204" pitchFamily="50" charset="-128"/>
                <a:ea typeface="Meiryo UI" panose="020B0604030504040204" pitchFamily="50" charset="-128"/>
              </a:rPr>
              <a:t>安心して子育てと仕事を両立できる環境整備が喫緊の課題となっていた。</a:t>
            </a:r>
            <a:endParaRPr lang="en-US" altLang="ja-JP" sz="1560" dirty="0">
              <a:latin typeface="Meiryo UI" panose="020B0604030504040204" pitchFamily="50" charset="-128"/>
              <a:ea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大阪府内の家事関連時間</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家事、介護・看護、育児、買い物</a:t>
            </a:r>
            <a:r>
              <a:rPr lang="en-US" altLang="ja-JP" sz="900" dirty="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夫：</a:t>
            </a:r>
            <a:r>
              <a:rPr lang="en-US" altLang="ja-JP" sz="900" dirty="0">
                <a:latin typeface="Meiryo UI" panose="020B0604030504040204" pitchFamily="50" charset="-128"/>
                <a:ea typeface="Meiryo UI" panose="020B0604030504040204" pitchFamily="50" charset="-128"/>
              </a:rPr>
              <a:t>56</a:t>
            </a:r>
            <a:r>
              <a:rPr lang="ja-JP" altLang="en-US" sz="900" dirty="0">
                <a:latin typeface="Meiryo UI" panose="020B0604030504040204" pitchFamily="50" charset="-128"/>
                <a:ea typeface="Meiryo UI" panose="020B0604030504040204" pitchFamily="50" charset="-128"/>
              </a:rPr>
              <a:t>分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全国</a:t>
            </a:r>
            <a:r>
              <a:rPr lang="en-US" altLang="ja-JP" sz="900" dirty="0">
                <a:latin typeface="Meiryo UI" panose="020B0604030504040204" pitchFamily="50" charset="-128"/>
                <a:ea typeface="Meiryo UI" panose="020B0604030504040204" pitchFamily="50" charset="-128"/>
              </a:rPr>
              <a:t>37</a:t>
            </a:r>
            <a:r>
              <a:rPr lang="ja-JP" altLang="en-US" sz="900" dirty="0">
                <a:latin typeface="Meiryo UI" panose="020B0604030504040204" pitchFamily="50" charset="-128"/>
                <a:ea typeface="Meiryo UI" panose="020B0604030504040204" pitchFamily="50" charset="-128"/>
              </a:rPr>
              <a:t>位</a:t>
            </a:r>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　妻：</a:t>
            </a:r>
            <a:r>
              <a:rPr lang="en-US" altLang="ja-JP" sz="900" dirty="0">
                <a:latin typeface="Meiryo UI" panose="020B0604030504040204" pitchFamily="50" charset="-128"/>
                <a:ea typeface="Meiryo UI" panose="020B0604030504040204" pitchFamily="50" charset="-128"/>
              </a:rPr>
              <a:t>479</a:t>
            </a:r>
            <a:r>
              <a:rPr lang="ja-JP" altLang="en-US" sz="900" dirty="0">
                <a:latin typeface="Meiryo UI" panose="020B0604030504040204" pitchFamily="50" charset="-128"/>
                <a:ea typeface="Meiryo UI" panose="020B0604030504040204" pitchFamily="50" charset="-128"/>
              </a:rPr>
              <a:t>分</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全国６位</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(2011</a:t>
            </a:r>
            <a:r>
              <a:rPr lang="ja-JP" altLang="en-US" sz="900" dirty="0">
                <a:latin typeface="Meiryo UI" panose="020B0604030504040204" pitchFamily="50" charset="-128"/>
                <a:ea typeface="Meiryo UI" panose="020B0604030504040204" pitchFamily="50" charset="-128"/>
              </a:rPr>
              <a:t>年社会生活基本調査</a:t>
            </a:r>
            <a:r>
              <a:rPr lang="en-US" altLang="ja-JP" sz="900" dirty="0">
                <a:latin typeface="Meiryo UI" panose="020B0604030504040204" pitchFamily="50" charset="-128"/>
                <a:ea typeface="Meiryo UI" panose="020B0604030504040204" pitchFamily="50" charset="-128"/>
              </a:rPr>
              <a:t>)</a:t>
            </a:r>
            <a:endParaRPr lang="ja-JP" altLang="ja-JP" sz="9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0457" y="3770133"/>
            <a:ext cx="4562756" cy="461665"/>
          </a:xfrm>
          <a:prstGeom prst="rect">
            <a:avLst/>
          </a:prstGeom>
          <a:noFill/>
        </p:spPr>
        <p:txBody>
          <a:bodyPr wrap="square" rtlCol="0">
            <a:spAutoFit/>
          </a:bodyPr>
          <a:lstStyle/>
          <a:p>
            <a:pPr marL="180975" indent="-180975">
              <a:tabLst>
                <a:tab pos="180975" algn="l"/>
              </a:tabLst>
            </a:pPr>
            <a:r>
              <a:rPr kumimoji="1" lang="ja-JP" altLang="en-US" sz="1200" u="sng" dirty="0">
                <a:latin typeface="Meiryo UI" panose="020B0604030504040204" pitchFamily="50" charset="-128"/>
                <a:ea typeface="Meiryo UI" panose="020B0604030504040204" pitchFamily="50" charset="-128"/>
                <a:cs typeface="Meiryo UI" panose="020B0604030504040204" pitchFamily="50" charset="-128"/>
              </a:rPr>
              <a:t>○大阪の働いていない２０代女性の約４割が、家事・育児・介護の</a:t>
            </a:r>
            <a:endParaRPr kumimoji="1"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tabLst>
                <a:tab pos="180975"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いずれ</a:t>
            </a:r>
            <a:r>
              <a:rPr kumimoji="1" lang="ja-JP" altLang="en-US" sz="1200" u="sng" dirty="0">
                <a:latin typeface="Meiryo UI" panose="020B0604030504040204" pitchFamily="50" charset="-128"/>
                <a:ea typeface="Meiryo UI" panose="020B0604030504040204" pitchFamily="50" charset="-128"/>
                <a:cs typeface="Meiryo UI" panose="020B0604030504040204" pitchFamily="50" charset="-128"/>
              </a:rPr>
              <a:t>かの理由でやむなく</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辞めている。</a:t>
            </a:r>
            <a:endParaRPr kumimoji="1"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4670986" y="3754772"/>
            <a:ext cx="4173063" cy="461665"/>
          </a:xfrm>
          <a:prstGeom prst="rect">
            <a:avLst/>
          </a:prstGeom>
          <a:noFill/>
        </p:spPr>
        <p:txBody>
          <a:bodyPr wrap="square" rtlCol="0">
            <a:spAutoFit/>
          </a:bodyPr>
          <a:lstStyle/>
          <a:p>
            <a:pPr marL="180975" indent="-180975">
              <a:tabLst>
                <a:tab pos="180975" algn="l"/>
              </a:tabLst>
            </a:pPr>
            <a:r>
              <a:rPr kumimoji="1" lang="ja-JP" altLang="en-US" sz="1200" u="sng" dirty="0">
                <a:latin typeface="Meiryo UI" panose="020B0604030504040204" pitchFamily="50" charset="-128"/>
                <a:ea typeface="Meiryo UI" panose="020B0604030504040204" pitchFamily="50" charset="-128"/>
                <a:cs typeface="Meiryo UI" panose="020B0604030504040204" pitchFamily="50" charset="-128"/>
              </a:rPr>
              <a:t>○働いていない女性が、就業のために一番必要だと考えるものは、「保育所や学童保育などの施設整備」が最も</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高い。</a:t>
            </a:r>
            <a:endParaRPr kumimoji="1"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3"/>
          <a:stretch>
            <a:fillRect/>
          </a:stretch>
        </p:blipFill>
        <p:spPr>
          <a:xfrm>
            <a:off x="4730897" y="4187686"/>
            <a:ext cx="4090133" cy="2407422"/>
          </a:xfrm>
          <a:prstGeom prst="rect">
            <a:avLst/>
          </a:prstGeom>
        </p:spPr>
      </p:pic>
      <p:pic>
        <p:nvPicPr>
          <p:cNvPr id="5" name="図 4"/>
          <p:cNvPicPr>
            <a:picLocks noChangeAspect="1"/>
          </p:cNvPicPr>
          <p:nvPr/>
        </p:nvPicPr>
        <p:blipFill>
          <a:blip r:embed="rId4"/>
          <a:stretch>
            <a:fillRect/>
          </a:stretch>
        </p:blipFill>
        <p:spPr>
          <a:xfrm>
            <a:off x="7530621" y="4158597"/>
            <a:ext cx="1201016" cy="743776"/>
          </a:xfrm>
          <a:prstGeom prst="rect">
            <a:avLst/>
          </a:prstGeom>
        </p:spPr>
      </p:pic>
      <p:sp>
        <p:nvSpPr>
          <p:cNvPr id="8" name="大かっこ 7"/>
          <p:cNvSpPr/>
          <p:nvPr/>
        </p:nvSpPr>
        <p:spPr>
          <a:xfrm>
            <a:off x="302278" y="3333632"/>
            <a:ext cx="4295108" cy="344552"/>
          </a:xfrm>
          <a:prstGeom prst="bracketPair">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テキスト ボックス 19"/>
          <p:cNvSpPr txBox="1"/>
          <p:nvPr/>
        </p:nvSpPr>
        <p:spPr>
          <a:xfrm>
            <a:off x="1219741" y="6621417"/>
            <a:ext cx="3569817" cy="246221"/>
          </a:xfrm>
          <a:prstGeom prst="rect">
            <a:avLst/>
          </a:prstGeom>
          <a:noFill/>
          <a:ln>
            <a:noFill/>
          </a:ln>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「女性の就業機会拡大に関する調査」報告書（</a:t>
            </a:r>
            <a:r>
              <a:rPr kumimoji="1" lang="en-US" altLang="ja-JP" sz="1000" dirty="0">
                <a:latin typeface="Meiryo UI" panose="020B0604030504040204" pitchFamily="50" charset="-128"/>
                <a:ea typeface="Meiryo UI" panose="020B0604030504040204" pitchFamily="50" charset="-128"/>
              </a:rPr>
              <a:t>2013.</a:t>
            </a:r>
            <a:r>
              <a:rPr kumimoji="1" lang="ja-JP" altLang="en-US" sz="1000" dirty="0">
                <a:latin typeface="Meiryo UI" panose="020B0604030504040204" pitchFamily="50" charset="-128"/>
                <a:ea typeface="Meiryo UI" panose="020B0604030504040204" pitchFamily="50" charset="-128"/>
              </a:rPr>
              <a:t>大阪府）</a:t>
            </a:r>
          </a:p>
        </p:txBody>
      </p:sp>
      <p:pic>
        <p:nvPicPr>
          <p:cNvPr id="12" name="図 11"/>
          <p:cNvPicPr>
            <a:picLocks noChangeAspect="1"/>
          </p:cNvPicPr>
          <p:nvPr/>
        </p:nvPicPr>
        <p:blipFill>
          <a:blip r:embed="rId5"/>
          <a:stretch>
            <a:fillRect/>
          </a:stretch>
        </p:blipFill>
        <p:spPr>
          <a:xfrm>
            <a:off x="4718188" y="735503"/>
            <a:ext cx="4240887" cy="3032816"/>
          </a:xfrm>
          <a:prstGeom prst="rect">
            <a:avLst/>
          </a:prstGeom>
          <a:ln>
            <a:solidFill>
              <a:schemeClr val="tx1"/>
            </a:solidFill>
          </a:ln>
        </p:spPr>
      </p:pic>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正方形/長方形 15"/>
          <p:cNvSpPr/>
          <p:nvPr/>
        </p:nvSpPr>
        <p:spPr>
          <a:xfrm>
            <a:off x="8496000" y="3348000"/>
            <a:ext cx="61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600" dirty="0">
                <a:solidFill>
                  <a:schemeClr val="tx1"/>
                </a:solidFill>
                <a:latin typeface="Meiryo UI" panose="020B0604030504040204" pitchFamily="50" charset="-128"/>
                <a:ea typeface="Meiryo UI" panose="020B0604030504040204" pitchFamily="50" charset="-128"/>
              </a:rPr>
              <a:t>（歳）</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627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7759" y="255539"/>
            <a:ext cx="3118161" cy="400110"/>
          </a:xfrm>
          <a:prstGeom prst="rect">
            <a:avLst/>
          </a:prstGeom>
          <a:noFill/>
        </p:spPr>
        <p:txBody>
          <a:bodyPr wrap="none" rtlCol="0">
            <a:spAutoFit/>
          </a:bodyPr>
          <a:lstStyle/>
          <a:p>
            <a:r>
              <a:rPr lang="en-US" altLang="ja-JP" sz="2000" dirty="0">
                <a:latin typeface="Meiryo UI" panose="020B0604030504040204" pitchFamily="50" charset="-128"/>
                <a:ea typeface="Meiryo UI" panose="020B0604030504040204" pitchFamily="50" charset="-128"/>
              </a:rPr>
              <a:t>3</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家庭・企業・行政の役割</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270457" y="821612"/>
            <a:ext cx="8603087" cy="5192822"/>
          </a:xfrm>
          <a:prstGeom prst="roundRect">
            <a:avLst/>
          </a:prstGeom>
          <a:solidFill>
            <a:srgbClr val="FE7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3287332" y="2990037"/>
            <a:ext cx="2569335"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H</a:t>
            </a:r>
            <a:r>
              <a:rPr lang="ja-JP" altLang="en-US" sz="1600" b="1" dirty="0">
                <a:solidFill>
                  <a:schemeClr val="tx1"/>
                </a:solidFill>
                <a:latin typeface="Meiryo UI" panose="020B0604030504040204" pitchFamily="50" charset="-128"/>
                <a:ea typeface="Meiryo UI" panose="020B0604030504040204" pitchFamily="50" charset="-128"/>
              </a:rPr>
              <a:t>企業で</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活躍したい女性</a:t>
            </a:r>
          </a:p>
        </p:txBody>
      </p:sp>
      <p:sp>
        <p:nvSpPr>
          <p:cNvPr id="21" name="角丸四角形 20"/>
          <p:cNvSpPr/>
          <p:nvPr/>
        </p:nvSpPr>
        <p:spPr>
          <a:xfrm>
            <a:off x="565044" y="1104211"/>
            <a:ext cx="1959215"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H</a:t>
            </a:r>
            <a:r>
              <a:rPr lang="ja-JP" altLang="en-US" sz="1600" b="1" dirty="0">
                <a:solidFill>
                  <a:schemeClr val="tx1"/>
                </a:solidFill>
                <a:latin typeface="Meiryo UI" panose="020B0604030504040204" pitchFamily="50" charset="-128"/>
                <a:ea typeface="Meiryo UI" panose="020B0604030504040204" pitchFamily="50" charset="-128"/>
              </a:rPr>
              <a:t>企　業</a:t>
            </a:r>
            <a:endParaRPr kumimoji="1" lang="ja-JP" altLang="en-US" sz="1600" b="1" dirty="0">
              <a:latin typeface="Meiryo UI" panose="020B0604030504040204" pitchFamily="50" charset="-128"/>
              <a:ea typeface="Meiryo UI" panose="020B0604030504040204" pitchFamily="50" charset="-128"/>
            </a:endParaRPr>
          </a:p>
        </p:txBody>
      </p:sp>
      <p:sp>
        <p:nvSpPr>
          <p:cNvPr id="24" name="角丸四角形 23"/>
          <p:cNvSpPr/>
          <p:nvPr/>
        </p:nvSpPr>
        <p:spPr>
          <a:xfrm>
            <a:off x="3210057" y="4930739"/>
            <a:ext cx="2569335"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H</a:t>
            </a:r>
            <a:r>
              <a:rPr lang="ja-JP" altLang="en-US" sz="1600" b="1" dirty="0">
                <a:solidFill>
                  <a:schemeClr val="tx1"/>
                </a:solidFill>
                <a:latin typeface="Meiryo UI" panose="020B0604030504040204" pitchFamily="50" charset="-128"/>
                <a:ea typeface="Meiryo UI" panose="020B0604030504040204" pitchFamily="50" charset="-128"/>
              </a:rPr>
              <a:t>行　政</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12" name="屈折矢印 11"/>
          <p:cNvSpPr/>
          <p:nvPr/>
        </p:nvSpPr>
        <p:spPr>
          <a:xfrm flipH="1">
            <a:off x="1826950" y="2177645"/>
            <a:ext cx="1212459" cy="3332174"/>
          </a:xfrm>
          <a:prstGeom prst="bentUpArrow">
            <a:avLst>
              <a:gd name="adj1" fmla="val 17683"/>
              <a:gd name="adj2" fmla="val 25000"/>
              <a:gd name="adj3" fmla="val 224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屈折矢印 13"/>
          <p:cNvSpPr/>
          <p:nvPr/>
        </p:nvSpPr>
        <p:spPr>
          <a:xfrm rot="10800000" flipH="1">
            <a:off x="2740675" y="1442432"/>
            <a:ext cx="1714624" cy="1520775"/>
          </a:xfrm>
          <a:prstGeom prst="bentUpArrow">
            <a:avLst>
              <a:gd name="adj1" fmla="val 14296"/>
              <a:gd name="adj2" fmla="val 25000"/>
              <a:gd name="adj3" fmla="val 207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矢印 15"/>
          <p:cNvSpPr/>
          <p:nvPr/>
        </p:nvSpPr>
        <p:spPr>
          <a:xfrm>
            <a:off x="4325521" y="3912829"/>
            <a:ext cx="484632" cy="978408"/>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屈折矢印 19"/>
          <p:cNvSpPr/>
          <p:nvPr/>
        </p:nvSpPr>
        <p:spPr>
          <a:xfrm>
            <a:off x="5987409" y="2177645"/>
            <a:ext cx="1265821" cy="3352526"/>
          </a:xfrm>
          <a:prstGeom prst="bentUpArrow">
            <a:avLst>
              <a:gd name="adj1" fmla="val 17683"/>
              <a:gd name="adj2" fmla="val 25000"/>
              <a:gd name="adj3" fmla="val 224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468751" y="1661028"/>
            <a:ext cx="1354858" cy="1600438"/>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積極的な女性</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登用・能力開発</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ワーク・ライフ・</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バランスの推進</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など</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p:txBody>
      </p:sp>
      <p:sp>
        <p:nvSpPr>
          <p:cNvPr id="26" name="角丸四角形 25"/>
          <p:cNvSpPr/>
          <p:nvPr/>
        </p:nvSpPr>
        <p:spPr>
          <a:xfrm>
            <a:off x="6500059" y="1102470"/>
            <a:ext cx="1959215"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H</a:t>
            </a:r>
            <a:r>
              <a:rPr lang="ja-JP" altLang="en-US" sz="1600" b="1" dirty="0">
                <a:solidFill>
                  <a:schemeClr val="tx1"/>
                </a:solidFill>
                <a:latin typeface="Meiryo UI" panose="020B0604030504040204" pitchFamily="50" charset="-128"/>
                <a:ea typeface="Meiryo UI" panose="020B0604030504040204" pitchFamily="50" charset="-128"/>
              </a:rPr>
              <a:t>家　庭</a:t>
            </a:r>
            <a:endParaRPr kumimoji="1" lang="ja-JP" altLang="en-US" sz="1600" b="1" dirty="0">
              <a:latin typeface="Meiryo UI" panose="020B0604030504040204" pitchFamily="50" charset="-128"/>
              <a:ea typeface="Meiryo UI" panose="020B0604030504040204" pitchFamily="50" charset="-128"/>
            </a:endParaRPr>
          </a:p>
        </p:txBody>
      </p:sp>
      <p:sp>
        <p:nvSpPr>
          <p:cNvPr id="27" name="屈折矢印 26"/>
          <p:cNvSpPr/>
          <p:nvPr/>
        </p:nvSpPr>
        <p:spPr>
          <a:xfrm rot="10800000">
            <a:off x="4529897" y="1440848"/>
            <a:ext cx="1714624" cy="1520775"/>
          </a:xfrm>
          <a:prstGeom prst="bentUpArrow">
            <a:avLst>
              <a:gd name="adj1" fmla="val 14296"/>
              <a:gd name="adj2" fmla="val 25000"/>
              <a:gd name="adj3" fmla="val 207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050455" y="1681716"/>
            <a:ext cx="1657826" cy="1384995"/>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男性の家事・育児</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・介護への参加</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女性の就業</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に対する理解</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など</a:t>
            </a:r>
            <a:endParaRPr lang="en-US" altLang="ja-JP" sz="1400" b="1" dirty="0">
              <a:latin typeface="Meiryo UI" panose="020B0604030504040204" pitchFamily="50" charset="-128"/>
              <a:ea typeface="Meiryo UI" panose="020B0604030504040204" pitchFamily="50" charset="-128"/>
            </a:endParaRPr>
          </a:p>
        </p:txBody>
      </p:sp>
      <p:sp>
        <p:nvSpPr>
          <p:cNvPr id="13" name="角丸四角形 12"/>
          <p:cNvSpPr/>
          <p:nvPr/>
        </p:nvSpPr>
        <p:spPr>
          <a:xfrm>
            <a:off x="307503" y="3090927"/>
            <a:ext cx="1692000" cy="176853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48763" y="3229251"/>
            <a:ext cx="1827744" cy="1600438"/>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表彰・　認証制度</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女性活躍推進月間／</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ワーク・ライフ・バランス</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推進月間などによる</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意識啓発</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など</a:t>
            </a:r>
            <a:endParaRPr lang="en-US" altLang="ja-JP" sz="1400" b="1" dirty="0">
              <a:latin typeface="Meiryo UI" panose="020B0604030504040204" pitchFamily="50" charset="-128"/>
              <a:ea typeface="Meiryo UI" panose="020B0604030504040204" pitchFamily="50" charset="-128"/>
            </a:endParaRPr>
          </a:p>
        </p:txBody>
      </p:sp>
      <p:sp>
        <p:nvSpPr>
          <p:cNvPr id="31" name="角丸四角形 30"/>
          <p:cNvSpPr/>
          <p:nvPr/>
        </p:nvSpPr>
        <p:spPr>
          <a:xfrm>
            <a:off x="3314878" y="4220702"/>
            <a:ext cx="960586" cy="5400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343765" y="4330172"/>
            <a:ext cx="902811"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就業</a:t>
            </a:r>
            <a:r>
              <a:rPr kumimoji="1" lang="ja-JP" altLang="en-US" sz="1400" b="1" dirty="0">
                <a:latin typeface="Meiryo UI" panose="020B0604030504040204" pitchFamily="50" charset="-128"/>
                <a:ea typeface="Meiryo UI" panose="020B0604030504040204" pitchFamily="50" charset="-128"/>
              </a:rPr>
              <a:t>支援</a:t>
            </a:r>
          </a:p>
        </p:txBody>
      </p:sp>
      <p:sp>
        <p:nvSpPr>
          <p:cNvPr id="33" name="角丸四角形 32"/>
          <p:cNvSpPr/>
          <p:nvPr/>
        </p:nvSpPr>
        <p:spPr>
          <a:xfrm>
            <a:off x="7103728" y="3090927"/>
            <a:ext cx="1728000" cy="16975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103728" y="3188019"/>
            <a:ext cx="1827744" cy="1600438"/>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女性活躍推進月間／</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ワーク・ライフ・バランス</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推進月間などによる</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意識啓発</a:t>
            </a:r>
            <a:endParaRPr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子育て環境の整備等</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など</a:t>
            </a:r>
            <a:endParaRPr lang="en-US" altLang="ja-JP" sz="1400" b="1" dirty="0">
              <a:latin typeface="Meiryo UI" panose="020B0604030504040204" pitchFamily="50" charset="-128"/>
              <a:ea typeface="Meiryo UI" panose="020B0604030504040204" pitchFamily="50" charset="-128"/>
            </a:endParaRPr>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9876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a:xfrm>
            <a:off x="5201632" y="5329180"/>
            <a:ext cx="3678712" cy="10924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5208813" y="3394040"/>
            <a:ext cx="3678712" cy="10924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194833" y="1351347"/>
            <a:ext cx="3678712" cy="14698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97759" y="255539"/>
            <a:ext cx="2874505"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４．課題と主な改革取組</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554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508037" y="1564386"/>
            <a:ext cx="3047880" cy="1015663"/>
          </a:xfrm>
          <a:prstGeom prst="rect">
            <a:avLst/>
          </a:prstGeom>
          <a:noFill/>
        </p:spPr>
        <p:txBody>
          <a:bodyPr wrap="square" rtlCol="0">
            <a:spAutoFit/>
          </a:bodyPr>
          <a:lstStyle/>
          <a:p>
            <a:pPr algn="ctr" fontAlgn="ctr"/>
            <a:r>
              <a:rPr lang="ja-JP" altLang="en-US" sz="2000" b="1" dirty="0">
                <a:solidFill>
                  <a:srgbClr val="000000"/>
                </a:solidFill>
                <a:latin typeface="Meiryo UI" panose="020B0604030504040204" pitchFamily="50" charset="-128"/>
                <a:ea typeface="Meiryo UI" panose="020B0604030504040204" pitchFamily="50" charset="-128"/>
              </a:rPr>
              <a:t>（１）</a:t>
            </a:r>
            <a:endParaRPr lang="en-US" altLang="ja-JP" sz="2000" b="1" dirty="0">
              <a:solidFill>
                <a:srgbClr val="000000"/>
              </a:solidFill>
              <a:latin typeface="Meiryo UI" panose="020B0604030504040204" pitchFamily="50" charset="-128"/>
              <a:ea typeface="Meiryo UI" panose="020B0604030504040204" pitchFamily="50" charset="-128"/>
            </a:endParaRPr>
          </a:p>
          <a:p>
            <a:pPr algn="ctr" fontAlgn="ctr"/>
            <a:r>
              <a:rPr lang="ja-JP" altLang="en-US" sz="2000" b="1" dirty="0">
                <a:solidFill>
                  <a:srgbClr val="000000"/>
                </a:solidFill>
                <a:latin typeface="Meiryo UI" panose="020B0604030504040204" pitchFamily="50" charset="-128"/>
                <a:ea typeface="Meiryo UI" panose="020B0604030504040204" pitchFamily="50" charset="-128"/>
              </a:rPr>
              <a:t>女性の</a:t>
            </a:r>
            <a:r>
              <a:rPr lang="ja-JP" altLang="en-US" sz="2000" b="1" dirty="0">
                <a:latin typeface="Meiryo UI" panose="020B0604030504040204" pitchFamily="50" charset="-128"/>
                <a:ea typeface="Meiryo UI" panose="020B0604030504040204" pitchFamily="50" charset="-128"/>
              </a:rPr>
              <a:t>就業に向けた</a:t>
            </a:r>
            <a:endParaRPr lang="en-US" altLang="ja-JP" sz="2000" b="1" dirty="0">
              <a:latin typeface="Meiryo UI" panose="020B0604030504040204" pitchFamily="50" charset="-128"/>
              <a:ea typeface="Meiryo UI" panose="020B0604030504040204" pitchFamily="50" charset="-128"/>
            </a:endParaRPr>
          </a:p>
          <a:p>
            <a:pPr algn="ctr" fontAlgn="ctr"/>
            <a:r>
              <a:rPr lang="ja-JP" altLang="en-US" sz="2000" b="1" dirty="0">
                <a:latin typeface="Meiryo UI" panose="020B0604030504040204" pitchFamily="50" charset="-128"/>
                <a:ea typeface="Meiryo UI" panose="020B0604030504040204" pitchFamily="50" charset="-128"/>
              </a:rPr>
              <a:t>環境整備や支援</a:t>
            </a:r>
            <a:endParaRPr lang="en-US" altLang="ja-JP" sz="2000" b="1"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508037" y="3380788"/>
            <a:ext cx="3106941" cy="1077218"/>
          </a:xfrm>
          <a:prstGeom prst="rect">
            <a:avLst/>
          </a:prstGeom>
          <a:noFill/>
        </p:spPr>
        <p:txBody>
          <a:bodyPr wrap="none" rtlCol="0">
            <a:spAutoFit/>
          </a:bodyPr>
          <a:lstStyle/>
          <a:p>
            <a:pPr algn="ctr" fontAlgn="ctr">
              <a:defRPr/>
            </a:pPr>
            <a:r>
              <a:rPr lang="ja-JP" altLang="en-US" sz="1600" b="1" dirty="0">
                <a:latin typeface="Meiryo UI" panose="020B0604030504040204" pitchFamily="50" charset="-128"/>
                <a:ea typeface="Meiryo UI" panose="020B0604030504040204" pitchFamily="50" charset="-128"/>
              </a:rPr>
              <a:t>（２）</a:t>
            </a:r>
            <a:endParaRPr lang="en-US" altLang="ja-JP" sz="1600" b="1" dirty="0">
              <a:latin typeface="Meiryo UI" panose="020B0604030504040204" pitchFamily="50" charset="-128"/>
              <a:ea typeface="Meiryo UI" panose="020B0604030504040204" pitchFamily="50" charset="-128"/>
            </a:endParaRPr>
          </a:p>
          <a:p>
            <a:pPr algn="ctr" fontAlgn="ctr">
              <a:defRPr/>
            </a:pPr>
            <a:r>
              <a:rPr lang="ja-JP" altLang="en-US" sz="1600" b="1" dirty="0">
                <a:latin typeface="Meiryo UI" panose="020B0604030504040204" pitchFamily="50" charset="-128"/>
                <a:ea typeface="Meiryo UI" panose="020B0604030504040204" pitchFamily="50" charset="-128"/>
              </a:rPr>
              <a:t>女性の登用、</a:t>
            </a:r>
            <a:endParaRPr lang="en-US" altLang="ja-JP" sz="1600" b="1" dirty="0">
              <a:latin typeface="Meiryo UI" panose="020B0604030504040204" pitchFamily="50" charset="-128"/>
              <a:ea typeface="Meiryo UI" panose="020B0604030504040204" pitchFamily="50" charset="-128"/>
            </a:endParaRPr>
          </a:p>
          <a:p>
            <a:pPr algn="ctr" fontAlgn="ctr">
              <a:defRPr/>
            </a:pPr>
            <a:r>
              <a:rPr lang="ja-JP" altLang="en-US" sz="1600" b="1" dirty="0">
                <a:latin typeface="Meiryo UI" panose="020B0604030504040204" pitchFamily="50" charset="-128"/>
                <a:ea typeface="Meiryo UI" panose="020B0604030504040204" pitchFamily="50" charset="-128"/>
              </a:rPr>
              <a:t>働きやすい職場づくりに取り組む</a:t>
            </a:r>
            <a:endParaRPr lang="en-US" altLang="ja-JP" sz="1600" b="1" dirty="0">
              <a:latin typeface="Meiryo UI" panose="020B0604030504040204" pitchFamily="50" charset="-128"/>
              <a:ea typeface="Meiryo UI" panose="020B0604030504040204" pitchFamily="50" charset="-128"/>
            </a:endParaRPr>
          </a:p>
          <a:p>
            <a:pPr algn="ctr" fontAlgn="ctr">
              <a:defRPr/>
            </a:pPr>
            <a:r>
              <a:rPr lang="ja-JP" altLang="en-US" sz="1600" b="1" dirty="0">
                <a:latin typeface="Meiryo UI" panose="020B0604030504040204" pitchFamily="50" charset="-128"/>
                <a:ea typeface="Meiryo UI" panose="020B0604030504040204" pitchFamily="50" charset="-128"/>
              </a:rPr>
              <a:t>中小企業等への支援</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表彰・認証</a:t>
            </a:r>
            <a:r>
              <a:rPr lang="en-US" altLang="ja-JP" sz="1600" b="1" dirty="0">
                <a:latin typeface="Meiryo UI" panose="020B0604030504040204" pitchFamily="50" charset="-128"/>
                <a:ea typeface="Meiryo UI" panose="020B0604030504040204" pitchFamily="50" charset="-128"/>
              </a:rPr>
              <a:t>)</a:t>
            </a:r>
            <a:endParaRPr lang="en-US" altLang="zh-TW" sz="1600" b="1"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5341929" y="5372327"/>
            <a:ext cx="3443077" cy="1015663"/>
          </a:xfrm>
          <a:prstGeom prst="rect">
            <a:avLst/>
          </a:prstGeom>
          <a:noFill/>
        </p:spPr>
        <p:txBody>
          <a:bodyPr wrap="square" rtlCol="0">
            <a:spAutoFit/>
          </a:bodyPr>
          <a:lstStyle/>
          <a:p>
            <a:pPr algn="ctr" fontAlgn="ctr">
              <a:defRPr/>
            </a:pPr>
            <a:r>
              <a:rPr lang="ja-JP" altLang="en-US" sz="2000" b="1" dirty="0">
                <a:latin typeface="Meiryo UI" panose="020B0604030504040204" pitchFamily="50" charset="-128"/>
                <a:ea typeface="Meiryo UI" panose="020B0604030504040204" pitchFamily="50" charset="-128"/>
              </a:rPr>
              <a:t>（３）</a:t>
            </a:r>
            <a:endParaRPr lang="en-US" altLang="ja-JP" sz="2000" b="1" dirty="0">
              <a:latin typeface="Meiryo UI" panose="020B0604030504040204" pitchFamily="50" charset="-128"/>
              <a:ea typeface="Meiryo UI" panose="020B0604030504040204" pitchFamily="50" charset="-128"/>
            </a:endParaRPr>
          </a:p>
          <a:p>
            <a:pPr algn="ctr" fontAlgn="ctr">
              <a:defRPr/>
            </a:pPr>
            <a:r>
              <a:rPr lang="ja-JP" altLang="en-US" sz="2000" b="1" dirty="0">
                <a:latin typeface="Meiryo UI" panose="020B0604030504040204" pitchFamily="50" charset="-128"/>
                <a:ea typeface="Meiryo UI" panose="020B0604030504040204" pitchFamily="50" charset="-128"/>
              </a:rPr>
              <a:t>女性の活躍推進に向けた</a:t>
            </a:r>
            <a:endParaRPr lang="en-US" altLang="ja-JP" sz="2000" b="1" dirty="0">
              <a:latin typeface="Meiryo UI" panose="020B0604030504040204" pitchFamily="50" charset="-128"/>
              <a:ea typeface="Meiryo UI" panose="020B0604030504040204" pitchFamily="50" charset="-128"/>
            </a:endParaRPr>
          </a:p>
          <a:p>
            <a:pPr algn="ctr" fontAlgn="ctr">
              <a:defRPr/>
            </a:pPr>
            <a:r>
              <a:rPr lang="ja-JP" altLang="en-US" sz="2000" b="1" dirty="0">
                <a:latin typeface="Meiryo UI" panose="020B0604030504040204" pitchFamily="50" charset="-128"/>
                <a:ea typeface="Meiryo UI" panose="020B0604030504040204" pitchFamily="50" charset="-128"/>
              </a:rPr>
              <a:t>意識改革の推進</a:t>
            </a:r>
            <a:endParaRPr lang="en-US" altLang="ja-JP" sz="20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405782" y="841430"/>
            <a:ext cx="1394934" cy="338554"/>
          </a:xfrm>
          <a:prstGeom prst="rect">
            <a:avLst/>
          </a:prstGeom>
          <a:noFill/>
        </p:spPr>
        <p:txBody>
          <a:bodyPr wrap="none" rtlCol="0">
            <a:spAutoFit/>
          </a:bodyPr>
          <a:lstStyle/>
          <a:p>
            <a:pPr algn="ctr" fontAlgn="ctr"/>
            <a:r>
              <a:rPr lang="ja-JP" altLang="en-US" sz="1600" b="1" dirty="0">
                <a:solidFill>
                  <a:srgbClr val="000000"/>
                </a:solidFill>
                <a:latin typeface="Meiryo UI" panose="020B0604030504040204" pitchFamily="50" charset="-128"/>
                <a:ea typeface="Meiryo UI" panose="020B0604030504040204" pitchFamily="50" charset="-128"/>
              </a:rPr>
              <a:t>＜主な課題＞</a:t>
            </a:r>
            <a:endParaRPr lang="en-US" altLang="ja-JP" sz="1600" b="1" dirty="0">
              <a:solidFill>
                <a:srgbClr val="000000"/>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158856" y="886655"/>
            <a:ext cx="1805301" cy="338554"/>
          </a:xfrm>
          <a:prstGeom prst="rect">
            <a:avLst/>
          </a:prstGeom>
          <a:noFill/>
        </p:spPr>
        <p:txBody>
          <a:bodyPr wrap="none" rtlCol="0">
            <a:spAutoFit/>
          </a:bodyPr>
          <a:lstStyle/>
          <a:p>
            <a:pPr algn="ctr" fontAlgn="ctr"/>
            <a:r>
              <a:rPr lang="ja-JP" altLang="en-US" sz="1600" b="1" dirty="0">
                <a:solidFill>
                  <a:srgbClr val="000000"/>
                </a:solidFill>
                <a:latin typeface="Meiryo UI" panose="020B0604030504040204" pitchFamily="50" charset="-128"/>
                <a:ea typeface="Meiryo UI" panose="020B0604030504040204" pitchFamily="50" charset="-128"/>
              </a:rPr>
              <a:t>＜主な改革取組＞</a:t>
            </a:r>
            <a:endParaRPr lang="en-US" altLang="ja-JP" sz="1600" b="1" dirty="0">
              <a:solidFill>
                <a:srgbClr val="000000"/>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70455" y="1421334"/>
            <a:ext cx="3784708" cy="1323439"/>
          </a:xfrm>
          <a:prstGeom prst="rect">
            <a:avLst/>
          </a:prstGeom>
          <a:noFill/>
        </p:spPr>
        <p:txBody>
          <a:bodyPr wrap="square" rtlCol="0">
            <a:spAutoFit/>
          </a:bodyPr>
          <a:lstStyle/>
          <a:p>
            <a:r>
              <a:rPr lang="ja-JP" altLang="en-US" sz="1600" dirty="0">
                <a:solidFill>
                  <a:srgbClr val="C00000"/>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女性の就業に与えるものとして、結婚・出産・子育てによる離職などの影響が大きい。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それらも相まって、大阪の女性の就業状況は、全国に比べ、いわゆる</a:t>
            </a:r>
            <a:r>
              <a:rPr lang="en-US" altLang="ja-JP" sz="1600" dirty="0">
                <a:latin typeface="Meiryo UI" panose="020B0604030504040204" pitchFamily="50" charset="-128"/>
                <a:ea typeface="Meiryo UI" panose="020B0604030504040204" pitchFamily="50" charset="-128"/>
              </a:rPr>
              <a:t>M</a:t>
            </a:r>
            <a:r>
              <a:rPr lang="ja-JP" altLang="en-US" sz="1600" dirty="0">
                <a:latin typeface="Meiryo UI" panose="020B0604030504040204" pitchFamily="50" charset="-128"/>
                <a:ea typeface="Meiryo UI" panose="020B0604030504040204" pitchFamily="50" charset="-128"/>
              </a:rPr>
              <a:t>字型カーブの谷が深く、その後の回復も鈍い傾向。</a:t>
            </a:r>
            <a:endParaRPr lang="en-US" altLang="ja-JP" sz="16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97689" y="3647495"/>
            <a:ext cx="3784707"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企業における女性の活躍推進への理解が十分進んでいない。</a:t>
            </a:r>
            <a:endParaRPr lang="en-US" altLang="ja-JP" sz="16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97689" y="5442545"/>
            <a:ext cx="3889997" cy="83099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固定的な性別役割分担意識の解消やワ</a:t>
            </a:r>
            <a:endParaRPr lang="en-US" altLang="ja-JP" sz="1600" dirty="0">
              <a:latin typeface="Meiryo UI" panose="020B0604030504040204" pitchFamily="50" charset="-128"/>
              <a:ea typeface="Meiryo UI" panose="020B0604030504040204" pitchFamily="50" charset="-128"/>
            </a:endParaRPr>
          </a:p>
          <a:p>
            <a:r>
              <a:rPr lang="ja-JP" altLang="en-US" sz="1600" dirty="0" err="1">
                <a:latin typeface="Meiryo UI" panose="020B0604030504040204" pitchFamily="50" charset="-128"/>
                <a:ea typeface="Meiryo UI" panose="020B0604030504040204" pitchFamily="50" charset="-128"/>
              </a:rPr>
              <a:t>ー</a:t>
            </a:r>
            <a:r>
              <a:rPr lang="ja-JP" altLang="en-US" sz="1600" dirty="0">
                <a:latin typeface="Meiryo UI" panose="020B0604030504040204" pitchFamily="50" charset="-128"/>
                <a:ea typeface="Meiryo UI" panose="020B0604030504040204" pitchFamily="50" charset="-128"/>
              </a:rPr>
              <a:t>ク・ライフ・バランス推進の意義、重要性に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ついて社会全体として広めていく必要がある。</a:t>
            </a:r>
            <a:endParaRPr lang="en-US" altLang="ja-JP" sz="1600" dirty="0">
              <a:latin typeface="Meiryo UI" panose="020B0604030504040204" pitchFamily="50" charset="-128"/>
              <a:ea typeface="Meiryo UI" panose="020B0604030504040204" pitchFamily="50" charset="-128"/>
            </a:endParaRPr>
          </a:p>
        </p:txBody>
      </p:sp>
      <p:sp>
        <p:nvSpPr>
          <p:cNvPr id="43" name="角丸四角形 42"/>
          <p:cNvSpPr/>
          <p:nvPr/>
        </p:nvSpPr>
        <p:spPr>
          <a:xfrm>
            <a:off x="324193" y="1351348"/>
            <a:ext cx="3599178" cy="14699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324193" y="3461479"/>
            <a:ext cx="3599178" cy="89630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rot="5400000">
            <a:off x="4076233" y="1887470"/>
            <a:ext cx="1077218" cy="550421"/>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rot="5400000">
            <a:off x="4090213" y="3707339"/>
            <a:ext cx="1077218" cy="550421"/>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rot="5400000">
            <a:off x="4076233" y="5595970"/>
            <a:ext cx="1077218" cy="550421"/>
          </a:xfrm>
          <a:prstGeom prst="triangl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303660" y="5332571"/>
            <a:ext cx="3599178" cy="10772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7441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631" y="128787"/>
            <a:ext cx="271260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５．主な改革取組経過</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2454411849"/>
              </p:ext>
            </p:extLst>
          </p:nvPr>
        </p:nvGraphicFramePr>
        <p:xfrm>
          <a:off x="62754" y="597830"/>
          <a:ext cx="8900938" cy="5585256"/>
        </p:xfrm>
        <a:graphic>
          <a:graphicData uri="http://schemas.openxmlformats.org/drawingml/2006/table">
            <a:tbl>
              <a:tblPr>
                <a:tableStyleId>{E8B1032C-EA38-4F05-BA0D-38AFFFC7BED3}</a:tableStyleId>
              </a:tblPr>
              <a:tblGrid>
                <a:gridCol w="735105">
                  <a:extLst>
                    <a:ext uri="{9D8B030D-6E8A-4147-A177-3AD203B41FA5}">
                      <a16:colId xmlns:a16="http://schemas.microsoft.com/office/drawing/2014/main" val="20000"/>
                    </a:ext>
                  </a:extLst>
                </a:gridCol>
                <a:gridCol w="663388">
                  <a:extLst>
                    <a:ext uri="{9D8B030D-6E8A-4147-A177-3AD203B41FA5}">
                      <a16:colId xmlns:a16="http://schemas.microsoft.com/office/drawing/2014/main" val="20001"/>
                    </a:ext>
                  </a:extLst>
                </a:gridCol>
                <a:gridCol w="700987">
                  <a:extLst>
                    <a:ext uri="{9D8B030D-6E8A-4147-A177-3AD203B41FA5}">
                      <a16:colId xmlns:a16="http://schemas.microsoft.com/office/drawing/2014/main" val="20002"/>
                    </a:ext>
                  </a:extLst>
                </a:gridCol>
                <a:gridCol w="664872">
                  <a:extLst>
                    <a:ext uri="{9D8B030D-6E8A-4147-A177-3AD203B41FA5}">
                      <a16:colId xmlns:a16="http://schemas.microsoft.com/office/drawing/2014/main" val="20003"/>
                    </a:ext>
                  </a:extLst>
                </a:gridCol>
                <a:gridCol w="691826">
                  <a:extLst>
                    <a:ext uri="{9D8B030D-6E8A-4147-A177-3AD203B41FA5}">
                      <a16:colId xmlns:a16="http://schemas.microsoft.com/office/drawing/2014/main" val="20004"/>
                    </a:ext>
                  </a:extLst>
                </a:gridCol>
                <a:gridCol w="637918">
                  <a:extLst>
                    <a:ext uri="{9D8B030D-6E8A-4147-A177-3AD203B41FA5}">
                      <a16:colId xmlns:a16="http://schemas.microsoft.com/office/drawing/2014/main" val="20005"/>
                    </a:ext>
                  </a:extLst>
                </a:gridCol>
                <a:gridCol w="664872">
                  <a:extLst>
                    <a:ext uri="{9D8B030D-6E8A-4147-A177-3AD203B41FA5}">
                      <a16:colId xmlns:a16="http://schemas.microsoft.com/office/drawing/2014/main" val="20006"/>
                    </a:ext>
                  </a:extLst>
                </a:gridCol>
                <a:gridCol w="727765">
                  <a:extLst>
                    <a:ext uri="{9D8B030D-6E8A-4147-A177-3AD203B41FA5}">
                      <a16:colId xmlns:a16="http://schemas.microsoft.com/office/drawing/2014/main" val="20007"/>
                    </a:ext>
                  </a:extLst>
                </a:gridCol>
                <a:gridCol w="682841">
                  <a:extLst>
                    <a:ext uri="{9D8B030D-6E8A-4147-A177-3AD203B41FA5}">
                      <a16:colId xmlns:a16="http://schemas.microsoft.com/office/drawing/2014/main" val="387336348"/>
                    </a:ext>
                  </a:extLst>
                </a:gridCol>
                <a:gridCol w="682841">
                  <a:extLst>
                    <a:ext uri="{9D8B030D-6E8A-4147-A177-3AD203B41FA5}">
                      <a16:colId xmlns:a16="http://schemas.microsoft.com/office/drawing/2014/main" val="1964610931"/>
                    </a:ext>
                  </a:extLst>
                </a:gridCol>
                <a:gridCol w="682841">
                  <a:extLst>
                    <a:ext uri="{9D8B030D-6E8A-4147-A177-3AD203B41FA5}">
                      <a16:colId xmlns:a16="http://schemas.microsoft.com/office/drawing/2014/main" val="1256485517"/>
                    </a:ext>
                  </a:extLst>
                </a:gridCol>
                <a:gridCol w="682841">
                  <a:extLst>
                    <a:ext uri="{9D8B030D-6E8A-4147-A177-3AD203B41FA5}">
                      <a16:colId xmlns:a16="http://schemas.microsoft.com/office/drawing/2014/main" val="433413505"/>
                    </a:ext>
                  </a:extLst>
                </a:gridCol>
                <a:gridCol w="682841">
                  <a:extLst>
                    <a:ext uri="{9D8B030D-6E8A-4147-A177-3AD203B41FA5}">
                      <a16:colId xmlns:a16="http://schemas.microsoft.com/office/drawing/2014/main" val="20008"/>
                    </a:ext>
                  </a:extLst>
                </a:gridCol>
              </a:tblGrid>
              <a:tr h="531962">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solidFill>
                            <a:schemeClr val="bg1"/>
                          </a:solidFill>
                          <a:effectLst/>
                        </a:rPr>
                        <a:t>～</a:t>
                      </a:r>
                      <a:r>
                        <a:rPr lang="en-US" altLang="ja-JP" sz="1400" u="none" strike="noStrike" dirty="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2019</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2020</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2021</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2022</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505329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b="0" dirty="0">
                        <a:latin typeface="Meiryo UI" panose="020B0604030504040204" pitchFamily="50" charset="-128"/>
                        <a:ea typeface="Meiryo UI" panose="020B0604030504040204" pitchFamily="50" charset="-128"/>
                      </a:endParaRPr>
                    </a:p>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（１）</a:t>
                      </a: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女性の就業</a:t>
                      </a: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に向けた環境整備や支援</a:t>
                      </a: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bl>
          </a:graphicData>
        </a:graphic>
      </p:graphicFrame>
      <p:sp>
        <p:nvSpPr>
          <p:cNvPr id="134" name="角丸四角形 133"/>
          <p:cNvSpPr/>
          <p:nvPr/>
        </p:nvSpPr>
        <p:spPr>
          <a:xfrm>
            <a:off x="810006" y="3623318"/>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p>
        </p:txBody>
      </p:sp>
      <p:sp>
        <p:nvSpPr>
          <p:cNvPr id="136" name="角丸四角形 135"/>
          <p:cNvSpPr/>
          <p:nvPr/>
        </p:nvSpPr>
        <p:spPr>
          <a:xfrm>
            <a:off x="795528" y="5230863"/>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106" name="大かっこ 105"/>
          <p:cNvSpPr/>
          <p:nvPr/>
        </p:nvSpPr>
        <p:spPr>
          <a:xfrm>
            <a:off x="1467362" y="4983381"/>
            <a:ext cx="640394" cy="836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a:latin typeface="Meiryo UI" panose="020B0604030504040204" pitchFamily="50" charset="-128"/>
                <a:ea typeface="Meiryo UI" panose="020B0604030504040204" pitchFamily="50" charset="-128"/>
              </a:rPr>
              <a:t>しごと情報</a:t>
            </a:r>
            <a:endParaRPr lang="en-US" altLang="ja-JP" sz="1050" dirty="0">
              <a:latin typeface="Meiryo UI" panose="020B0604030504040204" pitchFamily="50" charset="-128"/>
              <a:ea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rPr>
              <a:t>ひろばマザーズ開設</a:t>
            </a:r>
            <a:endParaRPr lang="en-US" altLang="ja-JP" sz="1050" dirty="0">
              <a:latin typeface="Meiryo UI" panose="020B0604030504040204" pitchFamily="50" charset="-128"/>
              <a:ea typeface="Meiryo UI" panose="020B0604030504040204" pitchFamily="50" charset="-128"/>
            </a:endParaRPr>
          </a:p>
          <a:p>
            <a:pPr algn="ctr"/>
            <a:r>
              <a:rPr lang="en-US" altLang="ja-JP" sz="700" dirty="0">
                <a:latin typeface="Meiryo UI" panose="020B0604030504040204" pitchFamily="50" charset="-128"/>
                <a:ea typeface="Meiryo UI" panose="020B0604030504040204" pitchFamily="50" charset="-128"/>
              </a:rPr>
              <a:t>(2011</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4</a:t>
            </a:r>
            <a:r>
              <a:rPr lang="ja-JP" altLang="en-US" sz="700" dirty="0">
                <a:latin typeface="Meiryo UI" panose="020B0604030504040204" pitchFamily="50" charset="-128"/>
                <a:ea typeface="Meiryo UI" panose="020B0604030504040204" pitchFamily="50" charset="-128"/>
              </a:rPr>
              <a:t>月</a:t>
            </a:r>
            <a:r>
              <a:rPr lang="en-US" altLang="ja-JP" sz="700" dirty="0">
                <a:latin typeface="Meiryo UI" panose="020B0604030504040204" pitchFamily="50" charset="-128"/>
                <a:ea typeface="Meiryo UI" panose="020B0604030504040204" pitchFamily="50" charset="-128"/>
              </a:rPr>
              <a:t>)</a:t>
            </a:r>
          </a:p>
        </p:txBody>
      </p:sp>
      <p:cxnSp>
        <p:nvCxnSpPr>
          <p:cNvPr id="141" name="直線コネクタ 140"/>
          <p:cNvCxnSpPr/>
          <p:nvPr/>
        </p:nvCxnSpPr>
        <p:spPr>
          <a:xfrm>
            <a:off x="1468843" y="4866985"/>
            <a:ext cx="1135626"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48" name="大かっこ 147"/>
          <p:cNvSpPr/>
          <p:nvPr/>
        </p:nvSpPr>
        <p:spPr>
          <a:xfrm>
            <a:off x="4185999" y="4978029"/>
            <a:ext cx="562729" cy="836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若者・女性の就労等トータルサポート事業</a:t>
            </a:r>
            <a:endParaRPr lang="en-US" altLang="ja-JP" sz="10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1482037" y="3045662"/>
            <a:ext cx="7448111" cy="1190858"/>
            <a:chOff x="2212879" y="3603141"/>
            <a:chExt cx="7448111" cy="1190858"/>
          </a:xfrm>
        </p:grpSpPr>
        <p:cxnSp>
          <p:nvCxnSpPr>
            <p:cNvPr id="40" name="直線矢印コネクタ 39"/>
            <p:cNvCxnSpPr>
              <a:cxnSpLocks/>
            </p:cNvCxnSpPr>
            <p:nvPr/>
          </p:nvCxnSpPr>
          <p:spPr>
            <a:xfrm>
              <a:off x="2212879" y="3603141"/>
              <a:ext cx="7448111"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43" name="大かっこ 42"/>
            <p:cNvSpPr/>
            <p:nvPr/>
          </p:nvSpPr>
          <p:spPr>
            <a:xfrm>
              <a:off x="2937490" y="3760270"/>
              <a:ext cx="571266" cy="72843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1000" dirty="0">
                  <a:solidFill>
                    <a:schemeClr val="tx1"/>
                  </a:solidFill>
                  <a:latin typeface="Meiryo UI" panose="020B0604030504040204" pitchFamily="50" charset="-128"/>
                  <a:ea typeface="Meiryo UI" panose="020B0604030504040204" pitchFamily="50" charset="-128"/>
                </a:rPr>
                <a:t>OSAKA</a:t>
              </a:r>
            </a:p>
            <a:p>
              <a:pPr algn="ctr"/>
              <a:r>
                <a:rPr lang="ja-JP" altLang="en-US" sz="1000" dirty="0">
                  <a:solidFill>
                    <a:schemeClr val="tx1"/>
                  </a:solidFill>
                  <a:latin typeface="Meiryo UI" panose="020B0604030504040204" pitchFamily="50" charset="-128"/>
                  <a:ea typeface="Meiryo UI" panose="020B0604030504040204" pitchFamily="50" charset="-128"/>
                </a:rPr>
                <a:t>しごとﾌｨｰﾙﾄﾞ開設</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5" name="大かっこ 44"/>
            <p:cNvSpPr/>
            <p:nvPr/>
          </p:nvSpPr>
          <p:spPr>
            <a:xfrm>
              <a:off x="3560963" y="3752762"/>
              <a:ext cx="671193" cy="104123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en-US" altLang="ja-JP" sz="900" dirty="0">
                  <a:solidFill>
                    <a:schemeClr val="tx1"/>
                  </a:solidFill>
                  <a:latin typeface="Meiryo UI" panose="020B0604030504040204" pitchFamily="50" charset="-128"/>
                  <a:ea typeface="Meiryo UI" panose="020B0604030504040204" pitchFamily="50" charset="-128"/>
                </a:rPr>
                <a:t>OSAKA</a:t>
              </a:r>
              <a:r>
                <a:rPr lang="ja-JP" altLang="en-US" sz="900" dirty="0">
                  <a:solidFill>
                    <a:schemeClr val="tx1"/>
                  </a:solidFill>
                  <a:latin typeface="Meiryo UI" panose="020B0604030504040204" pitchFamily="50" charset="-128"/>
                  <a:ea typeface="Meiryo UI" panose="020B0604030504040204" pitchFamily="50" charset="-128"/>
                </a:rPr>
                <a:t>しごとフィールドに働くママ応援ｺｰﾅｰ新設</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求職者向け一時保育サービス開始</a:t>
              </a:r>
              <a:endParaRPr lang="en-US" altLang="ja-JP" sz="900" dirty="0">
                <a:solidFill>
                  <a:schemeClr val="tx1"/>
                </a:solidFill>
                <a:latin typeface="Meiryo UI" panose="020B0604030504040204" pitchFamily="50" charset="-128"/>
                <a:ea typeface="Meiryo UI" panose="020B0604030504040204" pitchFamily="50" charset="-128"/>
              </a:endParaRPr>
            </a:p>
          </p:txBody>
        </p:sp>
      </p:grpSp>
      <p:sp>
        <p:nvSpPr>
          <p:cNvPr id="46" name="大かっこ 45"/>
          <p:cNvSpPr/>
          <p:nvPr/>
        </p:nvSpPr>
        <p:spPr>
          <a:xfrm>
            <a:off x="1502607" y="3180372"/>
            <a:ext cx="640394" cy="72843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1050" dirty="0">
                <a:solidFill>
                  <a:schemeClr val="tx1"/>
                </a:solidFill>
                <a:latin typeface="Meiryo UI" panose="020B0604030504040204" pitchFamily="50" charset="-128"/>
                <a:ea typeface="Meiryo UI" panose="020B0604030504040204" pitchFamily="50" charset="-128"/>
              </a:rPr>
              <a:t>OSAKA</a:t>
            </a:r>
          </a:p>
          <a:p>
            <a:pPr algn="ctr"/>
            <a:r>
              <a:rPr lang="ja-JP" altLang="en-US" sz="1050" dirty="0">
                <a:solidFill>
                  <a:schemeClr val="tx1"/>
                </a:solidFill>
                <a:latin typeface="Meiryo UI" panose="020B0604030504040204" pitchFamily="50" charset="-128"/>
                <a:ea typeface="Meiryo UI" panose="020B0604030504040204" pitchFamily="50" charset="-128"/>
              </a:rPr>
              <a:t>しごと館 </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47" name="フローチャート: 結合子 58"/>
          <p:cNvSpPr>
            <a:spLocks noChangeAspect="1"/>
          </p:cNvSpPr>
          <p:nvPr/>
        </p:nvSpPr>
        <p:spPr>
          <a:xfrm>
            <a:off x="1768804" y="298269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大かっこ 47"/>
          <p:cNvSpPr/>
          <p:nvPr/>
        </p:nvSpPr>
        <p:spPr>
          <a:xfrm>
            <a:off x="4845604" y="3172760"/>
            <a:ext cx="671193" cy="103918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en-US" altLang="ja-JP" sz="1000" dirty="0">
                <a:solidFill>
                  <a:schemeClr val="tx1"/>
                </a:solidFill>
                <a:latin typeface="Meiryo UI" panose="020B0604030504040204" pitchFamily="50" charset="-128"/>
                <a:ea typeface="Meiryo UI" panose="020B0604030504040204" pitchFamily="50" charset="-128"/>
              </a:rPr>
              <a:t>OSAKA</a:t>
            </a:r>
            <a:r>
              <a:rPr lang="ja-JP" altLang="en-US" sz="1000" dirty="0">
                <a:solidFill>
                  <a:schemeClr val="tx1"/>
                </a:solidFill>
                <a:latin typeface="Meiryo UI" panose="020B0604030504040204" pitchFamily="50" charset="-128"/>
                <a:ea typeface="Meiryo UI" panose="020B0604030504040204" pitchFamily="50" charset="-128"/>
              </a:rPr>
              <a:t>しごとフィールドリニューアル</a:t>
            </a:r>
            <a:endParaRPr lang="en-US" altLang="ja-JP" sz="1000" dirty="0">
              <a:solidFill>
                <a:schemeClr val="tx1"/>
              </a:solidFill>
              <a:latin typeface="Meiryo UI" panose="020B0604030504040204" pitchFamily="50" charset="-128"/>
              <a:ea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rPr>
              <a:t>就職決定後の月極保育も実施</a:t>
            </a:r>
            <a:endParaRPr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12" name="直線コネクタ 11"/>
          <p:cNvCxnSpPr>
            <a:cxnSpLocks/>
          </p:cNvCxnSpPr>
          <p:nvPr/>
        </p:nvCxnSpPr>
        <p:spPr>
          <a:xfrm flipV="1">
            <a:off x="1858623" y="4854933"/>
            <a:ext cx="7053344" cy="12879"/>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フローチャート: 結合子 58">
            <a:extLst>
              <a:ext uri="{FF2B5EF4-FFF2-40B4-BE49-F238E27FC236}">
                <a16:creationId xmlns:a16="http://schemas.microsoft.com/office/drawing/2014/main" id="{368755C9-7821-444F-91A4-309F0536488C}"/>
              </a:ext>
            </a:extLst>
          </p:cNvPr>
          <p:cNvSpPr>
            <a:spLocks noChangeAspect="1"/>
          </p:cNvSpPr>
          <p:nvPr/>
        </p:nvSpPr>
        <p:spPr>
          <a:xfrm>
            <a:off x="2445981" y="298322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58" name="フローチャート: 結合子 58">
            <a:extLst>
              <a:ext uri="{FF2B5EF4-FFF2-40B4-BE49-F238E27FC236}">
                <a16:creationId xmlns:a16="http://schemas.microsoft.com/office/drawing/2014/main" id="{A0B6686A-81AA-40CE-B929-4CAA7292C21F}"/>
              </a:ext>
            </a:extLst>
          </p:cNvPr>
          <p:cNvSpPr>
            <a:spLocks noChangeAspect="1"/>
          </p:cNvSpPr>
          <p:nvPr/>
        </p:nvSpPr>
        <p:spPr>
          <a:xfrm>
            <a:off x="3115845" y="299267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59" name="フローチャート: 結合子 58">
            <a:extLst>
              <a:ext uri="{FF2B5EF4-FFF2-40B4-BE49-F238E27FC236}">
                <a16:creationId xmlns:a16="http://schemas.microsoft.com/office/drawing/2014/main" id="{349F153A-4F20-475E-B950-9D98641FD67D}"/>
              </a:ext>
            </a:extLst>
          </p:cNvPr>
          <p:cNvSpPr>
            <a:spLocks noChangeAspect="1"/>
          </p:cNvSpPr>
          <p:nvPr/>
        </p:nvSpPr>
        <p:spPr>
          <a:xfrm>
            <a:off x="5127200" y="299267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60" name="フローチャート: 結合子 58">
            <a:extLst>
              <a:ext uri="{FF2B5EF4-FFF2-40B4-BE49-F238E27FC236}">
                <a16:creationId xmlns:a16="http://schemas.microsoft.com/office/drawing/2014/main" id="{DEBCEF98-7C0C-4D3D-8812-F5C1AAF636BD}"/>
              </a:ext>
            </a:extLst>
          </p:cNvPr>
          <p:cNvSpPr>
            <a:spLocks noChangeAspect="1"/>
          </p:cNvSpPr>
          <p:nvPr/>
        </p:nvSpPr>
        <p:spPr>
          <a:xfrm>
            <a:off x="1749420" y="481381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61" name="フローチャート: 結合子 58">
            <a:extLst>
              <a:ext uri="{FF2B5EF4-FFF2-40B4-BE49-F238E27FC236}">
                <a16:creationId xmlns:a16="http://schemas.microsoft.com/office/drawing/2014/main" id="{3851B9A9-F90D-4C39-87C7-5852B9DD5BDD}"/>
              </a:ext>
            </a:extLst>
          </p:cNvPr>
          <p:cNvSpPr>
            <a:spLocks noChangeAspect="1"/>
          </p:cNvSpPr>
          <p:nvPr/>
        </p:nvSpPr>
        <p:spPr>
          <a:xfrm>
            <a:off x="4410164" y="480109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63" name="大かっこ 62">
            <a:extLst>
              <a:ext uri="{FF2B5EF4-FFF2-40B4-BE49-F238E27FC236}">
                <a16:creationId xmlns:a16="http://schemas.microsoft.com/office/drawing/2014/main" id="{6B92DBD4-D89C-4D74-9CB9-A7DA7440FC50}"/>
              </a:ext>
            </a:extLst>
          </p:cNvPr>
          <p:cNvSpPr/>
          <p:nvPr/>
        </p:nvSpPr>
        <p:spPr>
          <a:xfrm>
            <a:off x="6268498" y="4925167"/>
            <a:ext cx="597240" cy="836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しごと情報</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ひろば総合就労サポート事業</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事業名称変更</a:t>
            </a:r>
            <a:r>
              <a:rPr lang="en-US" altLang="ja-JP" sz="800" dirty="0">
                <a:solidFill>
                  <a:schemeClr val="tx1"/>
                </a:solidFill>
                <a:latin typeface="Meiryo UI" panose="020B0604030504040204" pitchFamily="50" charset="-128"/>
                <a:ea typeface="Meiryo UI" panose="020B0604030504040204" pitchFamily="50" charset="-128"/>
              </a:rPr>
              <a:t>)</a:t>
            </a:r>
          </a:p>
        </p:txBody>
      </p:sp>
      <p:sp>
        <p:nvSpPr>
          <p:cNvPr id="64" name="大かっこ 63">
            <a:extLst>
              <a:ext uri="{FF2B5EF4-FFF2-40B4-BE49-F238E27FC236}">
                <a16:creationId xmlns:a16="http://schemas.microsoft.com/office/drawing/2014/main" id="{029B05CB-C2C9-4502-A66E-B6FA3F0AC957}"/>
              </a:ext>
            </a:extLst>
          </p:cNvPr>
          <p:cNvSpPr/>
          <p:nvPr/>
        </p:nvSpPr>
        <p:spPr>
          <a:xfrm>
            <a:off x="6283888" y="3131231"/>
            <a:ext cx="597240" cy="86679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solidFill>
                  <a:schemeClr val="tx1"/>
                </a:solidFill>
                <a:latin typeface="Meiryo UI" panose="020B0604030504040204" pitchFamily="50" charset="-128"/>
                <a:ea typeface="Meiryo UI" panose="020B0604030504040204" pitchFamily="50" charset="-128"/>
              </a:rPr>
              <a:t>キャリアブランクのある女性向け就職支援開始</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65" name="大かっこ 64">
            <a:extLst>
              <a:ext uri="{FF2B5EF4-FFF2-40B4-BE49-F238E27FC236}">
                <a16:creationId xmlns:a16="http://schemas.microsoft.com/office/drawing/2014/main" id="{BCA08E90-5079-4A40-A4BE-69CA693C4441}"/>
              </a:ext>
            </a:extLst>
          </p:cNvPr>
          <p:cNvSpPr/>
          <p:nvPr/>
        </p:nvSpPr>
        <p:spPr>
          <a:xfrm>
            <a:off x="6980070" y="3141669"/>
            <a:ext cx="593950" cy="90265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en-US" altLang="ja-JP" sz="900" dirty="0">
                <a:solidFill>
                  <a:schemeClr val="tx1"/>
                </a:solidFill>
                <a:latin typeface="Meiryo UI" panose="020B0604030504040204" pitchFamily="50" charset="-128"/>
                <a:ea typeface="Meiryo UI" panose="020B0604030504040204" pitchFamily="50" charset="-128"/>
              </a:rPr>
              <a:t>OSAKA</a:t>
            </a:r>
            <a:r>
              <a:rPr lang="ja-JP" altLang="en-US" sz="900" dirty="0">
                <a:solidFill>
                  <a:schemeClr val="tx1"/>
                </a:solidFill>
                <a:latin typeface="Meiryo UI" panose="020B0604030504040204" pitchFamily="50" charset="-128"/>
                <a:ea typeface="Meiryo UI" panose="020B0604030504040204" pitchFamily="50" charset="-128"/>
              </a:rPr>
              <a:t>しごとフィールドにおいてオンライン支援開始</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67" name="フローチャート: 結合子 66">
            <a:extLst>
              <a:ext uri="{FF2B5EF4-FFF2-40B4-BE49-F238E27FC236}">
                <a16:creationId xmlns:a16="http://schemas.microsoft.com/office/drawing/2014/main" id="{93EBE4E5-F33B-4710-AEA9-8C21DE970EDC}"/>
              </a:ext>
            </a:extLst>
          </p:cNvPr>
          <p:cNvSpPr>
            <a:spLocks noChangeAspect="1"/>
          </p:cNvSpPr>
          <p:nvPr/>
        </p:nvSpPr>
        <p:spPr>
          <a:xfrm>
            <a:off x="6531093" y="299267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68" name="フローチャート: 結合子 67">
            <a:extLst>
              <a:ext uri="{FF2B5EF4-FFF2-40B4-BE49-F238E27FC236}">
                <a16:creationId xmlns:a16="http://schemas.microsoft.com/office/drawing/2014/main" id="{AF3902C4-4559-4E83-86F2-5E5473471067}"/>
              </a:ext>
            </a:extLst>
          </p:cNvPr>
          <p:cNvSpPr>
            <a:spLocks noChangeAspect="1"/>
          </p:cNvSpPr>
          <p:nvPr/>
        </p:nvSpPr>
        <p:spPr>
          <a:xfrm>
            <a:off x="7223045" y="298269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69" name="フローチャート: 結合子 68">
            <a:extLst>
              <a:ext uri="{FF2B5EF4-FFF2-40B4-BE49-F238E27FC236}">
                <a16:creationId xmlns:a16="http://schemas.microsoft.com/office/drawing/2014/main" id="{4C2FEE2D-0749-45B4-8E31-9578C9BBB3F8}"/>
              </a:ext>
            </a:extLst>
          </p:cNvPr>
          <p:cNvSpPr>
            <a:spLocks noChangeAspect="1"/>
          </p:cNvSpPr>
          <p:nvPr/>
        </p:nvSpPr>
        <p:spPr>
          <a:xfrm>
            <a:off x="6513118" y="478534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49" name="大かっこ 48"/>
          <p:cNvSpPr/>
          <p:nvPr/>
        </p:nvSpPr>
        <p:spPr>
          <a:xfrm>
            <a:off x="6928619" y="4913305"/>
            <a:ext cx="630011" cy="90265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900" dirty="0">
                <a:solidFill>
                  <a:schemeClr val="tx1"/>
                </a:solidFill>
                <a:latin typeface="Meiryo UI" panose="020B0604030504040204" pitchFamily="50" charset="-128"/>
                <a:ea typeface="Meiryo UI" panose="020B0604030504040204" pitchFamily="50" charset="-128"/>
              </a:rPr>
              <a:t>しごと情報ひろば総合就労サポート事業においてオンライン支援開始</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52" name="フローチャート: 結合子 51">
            <a:extLst>
              <a:ext uri="{FF2B5EF4-FFF2-40B4-BE49-F238E27FC236}">
                <a16:creationId xmlns:a16="http://schemas.microsoft.com/office/drawing/2014/main" id="{4C2FEE2D-0749-45B4-8E31-9578C9BBB3F8}"/>
              </a:ext>
            </a:extLst>
          </p:cNvPr>
          <p:cNvSpPr>
            <a:spLocks noChangeAspect="1"/>
          </p:cNvSpPr>
          <p:nvPr/>
        </p:nvSpPr>
        <p:spPr>
          <a:xfrm>
            <a:off x="7214158" y="4815822"/>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cxnSp>
        <p:nvCxnSpPr>
          <p:cNvPr id="54" name="直線コネクタ 53"/>
          <p:cNvCxnSpPr/>
          <p:nvPr/>
        </p:nvCxnSpPr>
        <p:spPr>
          <a:xfrm>
            <a:off x="810006" y="2902857"/>
            <a:ext cx="8153686" cy="6019"/>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cxnSp>
        <p:nvCxnSpPr>
          <p:cNvPr id="41" name="直線コネクタ 40"/>
          <p:cNvCxnSpPr>
            <a:cxnSpLocks/>
          </p:cNvCxnSpPr>
          <p:nvPr/>
        </p:nvCxnSpPr>
        <p:spPr>
          <a:xfrm flipV="1">
            <a:off x="1482037" y="1307225"/>
            <a:ext cx="7481655" cy="19798"/>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大かっこ 43"/>
          <p:cNvSpPr/>
          <p:nvPr/>
        </p:nvSpPr>
        <p:spPr>
          <a:xfrm>
            <a:off x="1487217" y="1415811"/>
            <a:ext cx="7424750" cy="31457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zh-TW" altLang="en-US" sz="1200" dirty="0">
                <a:latin typeface="Meiryo UI" panose="020B0604030504040204" pitchFamily="50" charset="-128"/>
                <a:ea typeface="Meiryo UI" panose="020B0604030504040204" pitchFamily="50" charset="-128"/>
              </a:rPr>
              <a:t>保育所整備等</a:t>
            </a:r>
          </a:p>
        </p:txBody>
      </p:sp>
      <p:sp>
        <p:nvSpPr>
          <p:cNvPr id="50" name="大かっこ 49"/>
          <p:cNvSpPr/>
          <p:nvPr/>
        </p:nvSpPr>
        <p:spPr>
          <a:xfrm>
            <a:off x="1482037" y="1839629"/>
            <a:ext cx="7429930" cy="33473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zh-TW" altLang="en-US" sz="1200" dirty="0">
                <a:latin typeface="Meiryo UI" panose="020B0604030504040204" pitchFamily="50" charset="-128"/>
                <a:ea typeface="Meiryo UI" panose="020B0604030504040204" pitchFamily="50" charset="-128"/>
              </a:rPr>
              <a:t>保育人材確保</a:t>
            </a:r>
          </a:p>
        </p:txBody>
      </p:sp>
      <p:sp>
        <p:nvSpPr>
          <p:cNvPr id="51" name="テキスト ボックス 50"/>
          <p:cNvSpPr txBox="1"/>
          <p:nvPr/>
        </p:nvSpPr>
        <p:spPr>
          <a:xfrm>
            <a:off x="1826840" y="2295157"/>
            <a:ext cx="6091061" cy="461665"/>
          </a:xfrm>
          <a:prstGeom prst="rect">
            <a:avLst/>
          </a:prstGeom>
          <a:noFill/>
        </p:spPr>
        <p:txBody>
          <a:bodyPr wrap="square" rtlCol="0">
            <a:spAutoFit/>
          </a:bodyPr>
          <a:lstStyle/>
          <a:p>
            <a:r>
              <a:rPr lang="en-US" altLang="ja-JP" sz="1200" u="sng" dirty="0">
                <a:latin typeface="Meiryo UI" panose="020B0604030504040204" pitchFamily="50" charset="-128"/>
                <a:ea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rPr>
              <a:t>大阪府・大阪市の役割分担に応じ、それぞれ保育所整備等、保育人材確保に取り組んでいる。　　</a:t>
            </a:r>
            <a:endParaRPr lang="en-US" altLang="ja-JP" sz="1200"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u="sng" dirty="0">
                <a:latin typeface="Meiryo UI" panose="020B0604030504040204" pitchFamily="50" charset="-128"/>
                <a:ea typeface="Meiryo UI" panose="020B0604030504040204" pitchFamily="50" charset="-128"/>
              </a:rPr>
              <a:t>詳細は、「３．現役世代への重点投資」参照</a:t>
            </a:r>
            <a:endParaRPr kumimoji="1" lang="ja-JP" altLang="en-US" sz="1200" u="sng" dirty="0"/>
          </a:p>
        </p:txBody>
      </p:sp>
      <p:sp>
        <p:nvSpPr>
          <p:cNvPr id="53" name="角丸四角形 52"/>
          <p:cNvSpPr/>
          <p:nvPr/>
        </p:nvSpPr>
        <p:spPr>
          <a:xfrm>
            <a:off x="810006" y="1739437"/>
            <a:ext cx="640394" cy="612662"/>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endParaRPr lang="en-US" altLang="ja-JP" sz="1108" dirty="0">
              <a:solidFill>
                <a:schemeClr val="tx1"/>
              </a:solidFill>
              <a:ea typeface="Meiryo UI" panose="020B0604030504040204" pitchFamily="50" charset="-128"/>
            </a:endParaRPr>
          </a:p>
          <a:p>
            <a:pPr algn="ctr"/>
            <a:r>
              <a:rPr lang="ja-JP" altLang="en-US" sz="1108" dirty="0">
                <a:solidFill>
                  <a:schemeClr val="tx1"/>
                </a:solidFill>
                <a:ea typeface="Meiryo UI" panose="020B0604030504040204" pitchFamily="50" charset="-128"/>
              </a:rPr>
              <a:t>・</a:t>
            </a:r>
            <a:endParaRPr lang="en-US" altLang="ja-JP" sz="1108" dirty="0">
              <a:solidFill>
                <a:schemeClr val="tx1"/>
              </a:solidFill>
              <a:ea typeface="Meiryo UI" panose="020B0604030504040204" pitchFamily="50" charset="-128"/>
            </a:endParaRPr>
          </a:p>
          <a:p>
            <a:pPr algn="ctr"/>
            <a:r>
              <a:rPr lang="ja-JP" altLang="en-US" sz="1108" dirty="0">
                <a:solidFill>
                  <a:schemeClr val="tx1"/>
                </a:solidFill>
                <a:ea typeface="Meiryo UI" panose="020B0604030504040204" pitchFamily="50" charset="-128"/>
              </a:rPr>
              <a:t>大阪市</a:t>
            </a:r>
          </a:p>
        </p:txBody>
      </p:sp>
      <p:cxnSp>
        <p:nvCxnSpPr>
          <p:cNvPr id="70" name="直線コネクタ 69"/>
          <p:cNvCxnSpPr/>
          <p:nvPr/>
        </p:nvCxnSpPr>
        <p:spPr>
          <a:xfrm>
            <a:off x="795528" y="4643839"/>
            <a:ext cx="8153686" cy="6019"/>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sp>
        <p:nvSpPr>
          <p:cNvPr id="3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239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8627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631" y="128787"/>
            <a:ext cx="271260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５．主な改革取組経過</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2830828586"/>
              </p:ext>
            </p:extLst>
          </p:nvPr>
        </p:nvGraphicFramePr>
        <p:xfrm>
          <a:off x="62754" y="597830"/>
          <a:ext cx="8900938" cy="5164341"/>
        </p:xfrm>
        <a:graphic>
          <a:graphicData uri="http://schemas.openxmlformats.org/drawingml/2006/table">
            <a:tbl>
              <a:tblPr>
                <a:tableStyleId>{E8B1032C-EA38-4F05-BA0D-38AFFFC7BED3}</a:tableStyleId>
              </a:tblPr>
              <a:tblGrid>
                <a:gridCol w="735105">
                  <a:extLst>
                    <a:ext uri="{9D8B030D-6E8A-4147-A177-3AD203B41FA5}">
                      <a16:colId xmlns:a16="http://schemas.microsoft.com/office/drawing/2014/main" val="20000"/>
                    </a:ext>
                  </a:extLst>
                </a:gridCol>
                <a:gridCol w="663388">
                  <a:extLst>
                    <a:ext uri="{9D8B030D-6E8A-4147-A177-3AD203B41FA5}">
                      <a16:colId xmlns:a16="http://schemas.microsoft.com/office/drawing/2014/main" val="20001"/>
                    </a:ext>
                  </a:extLst>
                </a:gridCol>
                <a:gridCol w="700987">
                  <a:extLst>
                    <a:ext uri="{9D8B030D-6E8A-4147-A177-3AD203B41FA5}">
                      <a16:colId xmlns:a16="http://schemas.microsoft.com/office/drawing/2014/main" val="20002"/>
                    </a:ext>
                  </a:extLst>
                </a:gridCol>
                <a:gridCol w="664872">
                  <a:extLst>
                    <a:ext uri="{9D8B030D-6E8A-4147-A177-3AD203B41FA5}">
                      <a16:colId xmlns:a16="http://schemas.microsoft.com/office/drawing/2014/main" val="20003"/>
                    </a:ext>
                  </a:extLst>
                </a:gridCol>
                <a:gridCol w="691826">
                  <a:extLst>
                    <a:ext uri="{9D8B030D-6E8A-4147-A177-3AD203B41FA5}">
                      <a16:colId xmlns:a16="http://schemas.microsoft.com/office/drawing/2014/main" val="20004"/>
                    </a:ext>
                  </a:extLst>
                </a:gridCol>
                <a:gridCol w="637918">
                  <a:extLst>
                    <a:ext uri="{9D8B030D-6E8A-4147-A177-3AD203B41FA5}">
                      <a16:colId xmlns:a16="http://schemas.microsoft.com/office/drawing/2014/main" val="20005"/>
                    </a:ext>
                  </a:extLst>
                </a:gridCol>
                <a:gridCol w="664872">
                  <a:extLst>
                    <a:ext uri="{9D8B030D-6E8A-4147-A177-3AD203B41FA5}">
                      <a16:colId xmlns:a16="http://schemas.microsoft.com/office/drawing/2014/main" val="20006"/>
                    </a:ext>
                  </a:extLst>
                </a:gridCol>
                <a:gridCol w="727765">
                  <a:extLst>
                    <a:ext uri="{9D8B030D-6E8A-4147-A177-3AD203B41FA5}">
                      <a16:colId xmlns:a16="http://schemas.microsoft.com/office/drawing/2014/main" val="20007"/>
                    </a:ext>
                  </a:extLst>
                </a:gridCol>
                <a:gridCol w="682841">
                  <a:extLst>
                    <a:ext uri="{9D8B030D-6E8A-4147-A177-3AD203B41FA5}">
                      <a16:colId xmlns:a16="http://schemas.microsoft.com/office/drawing/2014/main" val="387336348"/>
                    </a:ext>
                  </a:extLst>
                </a:gridCol>
                <a:gridCol w="682841">
                  <a:extLst>
                    <a:ext uri="{9D8B030D-6E8A-4147-A177-3AD203B41FA5}">
                      <a16:colId xmlns:a16="http://schemas.microsoft.com/office/drawing/2014/main" val="1964610931"/>
                    </a:ext>
                  </a:extLst>
                </a:gridCol>
                <a:gridCol w="682841">
                  <a:extLst>
                    <a:ext uri="{9D8B030D-6E8A-4147-A177-3AD203B41FA5}">
                      <a16:colId xmlns:a16="http://schemas.microsoft.com/office/drawing/2014/main" val="1256485517"/>
                    </a:ext>
                  </a:extLst>
                </a:gridCol>
                <a:gridCol w="682841">
                  <a:extLst>
                    <a:ext uri="{9D8B030D-6E8A-4147-A177-3AD203B41FA5}">
                      <a16:colId xmlns:a16="http://schemas.microsoft.com/office/drawing/2014/main" val="433413505"/>
                    </a:ext>
                  </a:extLst>
                </a:gridCol>
                <a:gridCol w="682841">
                  <a:extLst>
                    <a:ext uri="{9D8B030D-6E8A-4147-A177-3AD203B41FA5}">
                      <a16:colId xmlns:a16="http://schemas.microsoft.com/office/drawing/2014/main" val="20008"/>
                    </a:ext>
                  </a:extLst>
                </a:gridCol>
              </a:tblGrid>
              <a:tr h="531962">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solidFill>
                            <a:schemeClr val="bg1"/>
                          </a:solidFill>
                          <a:effectLst/>
                        </a:rPr>
                        <a:t>～</a:t>
                      </a:r>
                      <a:r>
                        <a:rPr lang="en-US" altLang="ja-JP" sz="1400" u="none" strike="noStrike" dirty="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2019</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2020</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2021</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2022</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463237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（２）</a:t>
                      </a:r>
                      <a:endParaRPr kumimoji="1" lang="en-US" altLang="ja-JP" sz="1400" b="1" dirty="0">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女性の登用</a:t>
                      </a:r>
                      <a:r>
                        <a:rPr kumimoji="1" lang="ja-JP" altLang="en-US" sz="105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働きやすい職場</a:t>
                      </a:r>
                      <a:r>
                        <a:rPr lang="ja-JP" altLang="en-US" sz="1200" b="1" u="none" strike="noStrike" dirty="0">
                          <a:effectLst/>
                          <a:latin typeface="Meiryo UI" panose="020B0604030504040204" pitchFamily="50" charset="-128"/>
                          <a:ea typeface="Meiryo UI" panose="020B0604030504040204" pitchFamily="50" charset="-128"/>
                        </a:rPr>
                        <a:t>づくりに取り組む中小企業等</a:t>
                      </a:r>
                      <a:endParaRPr lang="en-US" altLang="ja-JP" sz="1200" b="1" u="none" strike="noStrike" dirty="0">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1" u="none" strike="noStrike" dirty="0" err="1">
                          <a:effectLst/>
                          <a:latin typeface="Meiryo UI" panose="020B0604030504040204" pitchFamily="50" charset="-128"/>
                          <a:ea typeface="Meiryo UI" panose="020B0604030504040204" pitchFamily="50" charset="-128"/>
                        </a:rPr>
                        <a:t>への</a:t>
                      </a:r>
                      <a:r>
                        <a:rPr lang="ja-JP" altLang="en-US" sz="1200" b="1" u="none" strike="noStrike" dirty="0">
                          <a:effectLst/>
                          <a:latin typeface="Meiryo UI" panose="020B0604030504040204" pitchFamily="50" charset="-128"/>
                          <a:ea typeface="Meiryo UI" panose="020B0604030504040204" pitchFamily="50" charset="-128"/>
                        </a:rPr>
                        <a:t>支援</a:t>
                      </a:r>
                      <a:endParaRPr lang="en-US" altLang="ja-JP" sz="1200" b="1" u="none" strike="noStrike" dirty="0">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1" u="none" strike="noStrike" dirty="0">
                          <a:effectLst/>
                          <a:latin typeface="Meiryo UI" panose="020B0604030504040204" pitchFamily="50" charset="-128"/>
                          <a:ea typeface="Meiryo UI" panose="020B0604030504040204" pitchFamily="50" charset="-128"/>
                        </a:rPr>
                        <a:t>(</a:t>
                      </a:r>
                      <a:r>
                        <a:rPr lang="ja-JP" altLang="en-US" sz="1200" b="1" u="none" strike="noStrike" dirty="0">
                          <a:effectLst/>
                          <a:latin typeface="Meiryo UI" panose="020B0604030504040204" pitchFamily="50" charset="-128"/>
                          <a:ea typeface="Meiryo UI" panose="020B0604030504040204" pitchFamily="50" charset="-128"/>
                        </a:rPr>
                        <a:t>表彰・認証</a:t>
                      </a:r>
                      <a:r>
                        <a:rPr lang="en-US" altLang="ja-JP" sz="1200" b="1" u="none" strike="noStrike" dirty="0">
                          <a:effectLst/>
                          <a:latin typeface="Meiryo UI" panose="020B0604030504040204" pitchFamily="50" charset="-128"/>
                          <a:ea typeface="Meiryo UI" panose="020B0604030504040204" pitchFamily="50" charset="-128"/>
                        </a:rPr>
                        <a:t>)</a:t>
                      </a:r>
                      <a:endParaRPr lang="en-US" altLang="zh-TW" sz="1200" b="1" u="none" strike="noStrike" dirty="0">
                        <a:effectLst/>
                        <a:latin typeface="Meiryo UI" panose="020B0604030504040204" pitchFamily="50" charset="-128"/>
                        <a:ea typeface="Meiryo UI" panose="020B0604030504040204" pitchFamily="50" charset="-128"/>
                      </a:endParaRPr>
                    </a:p>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bl>
          </a:graphicData>
        </a:graphic>
      </p:graphicFrame>
      <p:sp>
        <p:nvSpPr>
          <p:cNvPr id="138" name="角丸四角形 137"/>
          <p:cNvSpPr/>
          <p:nvPr/>
        </p:nvSpPr>
        <p:spPr>
          <a:xfrm>
            <a:off x="796666" y="2056277"/>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p>
        </p:txBody>
      </p:sp>
      <p:sp>
        <p:nvSpPr>
          <p:cNvPr id="139" name="角丸四角形 138"/>
          <p:cNvSpPr/>
          <p:nvPr/>
        </p:nvSpPr>
        <p:spPr>
          <a:xfrm>
            <a:off x="819742" y="4345074"/>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cxnSp>
        <p:nvCxnSpPr>
          <p:cNvPr id="140" name="直線コネクタ 139"/>
          <p:cNvCxnSpPr/>
          <p:nvPr/>
        </p:nvCxnSpPr>
        <p:spPr>
          <a:xfrm>
            <a:off x="796666" y="3265714"/>
            <a:ext cx="8164394" cy="49562"/>
          </a:xfrm>
          <a:prstGeom prst="line">
            <a:avLst/>
          </a:prstGeom>
          <a:ln w="3175">
            <a:solidFill>
              <a:schemeClr val="accent6">
                <a:lumMod val="40000"/>
                <a:lumOff val="60000"/>
              </a:schemeClr>
            </a:solidFill>
            <a:prstDash val="solid"/>
          </a:ln>
        </p:spPr>
        <p:style>
          <a:lnRef idx="1">
            <a:schemeClr val="dk1"/>
          </a:lnRef>
          <a:fillRef idx="0">
            <a:schemeClr val="dk1"/>
          </a:fillRef>
          <a:effectRef idx="0">
            <a:schemeClr val="dk1"/>
          </a:effectRef>
          <a:fontRef idx="minor">
            <a:schemeClr val="tx1"/>
          </a:fontRef>
        </p:style>
      </p:cxnSp>
      <p:cxnSp>
        <p:nvCxnSpPr>
          <p:cNvPr id="143" name="直線矢印コネクタ 142"/>
          <p:cNvCxnSpPr>
            <a:cxnSpLocks/>
            <a:stCxn id="144" idx="6"/>
          </p:cNvCxnSpPr>
          <p:nvPr/>
        </p:nvCxnSpPr>
        <p:spPr>
          <a:xfrm flipV="1">
            <a:off x="3270360" y="3430578"/>
            <a:ext cx="5690700" cy="4497"/>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44" name="フローチャート: 結合子 58"/>
          <p:cNvSpPr>
            <a:spLocks noChangeAspect="1"/>
          </p:cNvSpPr>
          <p:nvPr/>
        </p:nvSpPr>
        <p:spPr>
          <a:xfrm>
            <a:off x="3162360" y="338107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145" name="直線コネクタ 144"/>
          <p:cNvCxnSpPr>
            <a:cxnSpLocks/>
          </p:cNvCxnSpPr>
          <p:nvPr/>
        </p:nvCxnSpPr>
        <p:spPr>
          <a:xfrm>
            <a:off x="1518930" y="3431366"/>
            <a:ext cx="2304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46" name="大かっこ 145"/>
          <p:cNvSpPr/>
          <p:nvPr/>
        </p:nvSpPr>
        <p:spPr>
          <a:xfrm>
            <a:off x="2916389" y="3509221"/>
            <a:ext cx="584132" cy="78872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女性活躍</a:t>
            </a:r>
            <a:r>
              <a:rPr lang="ja-JP" altLang="en-US" sz="900" dirty="0">
                <a:solidFill>
                  <a:schemeClr val="tx1"/>
                </a:solidFill>
                <a:latin typeface="Meiryo UI" panose="020B0604030504040204" pitchFamily="50" charset="-128"/>
                <a:ea typeface="Meiryo UI" panose="020B0604030504040204" pitchFamily="50" charset="-128"/>
              </a:rPr>
              <a:t>リーディング</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カンパニー</a:t>
            </a:r>
            <a:r>
              <a:rPr lang="ja-JP" altLang="en-US" sz="1000" dirty="0">
                <a:solidFill>
                  <a:schemeClr val="tx1"/>
                </a:solidFill>
                <a:latin typeface="Meiryo UI" panose="020B0604030504040204" pitchFamily="50" charset="-128"/>
                <a:ea typeface="Meiryo UI" panose="020B0604030504040204" pitchFamily="50" charset="-128"/>
              </a:rPr>
              <a:t>認証・表彰の実施</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1618404" y="4556928"/>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34" name="大かっこ 33"/>
          <p:cNvSpPr/>
          <p:nvPr/>
        </p:nvSpPr>
        <p:spPr>
          <a:xfrm>
            <a:off x="2901792" y="4330846"/>
            <a:ext cx="584132" cy="71377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女性のステップアップ支援事業の実施</a:t>
            </a:r>
            <a:endParaRPr lang="en-US" altLang="ja-JP" sz="1000" dirty="0">
              <a:latin typeface="Meiryo UI" panose="020B0604030504040204" pitchFamily="50" charset="-128"/>
              <a:ea typeface="Meiryo UI" panose="020B0604030504040204" pitchFamily="50" charset="-128"/>
            </a:endParaRPr>
          </a:p>
        </p:txBody>
      </p:sp>
      <p:cxnSp>
        <p:nvCxnSpPr>
          <p:cNvPr id="35" name="直線矢印コネクタ 34"/>
          <p:cNvCxnSpPr>
            <a:cxnSpLocks/>
          </p:cNvCxnSpPr>
          <p:nvPr/>
        </p:nvCxnSpPr>
        <p:spPr>
          <a:xfrm>
            <a:off x="1466647" y="1281131"/>
            <a:ext cx="7497045" cy="33496"/>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36" name="大かっこ 35"/>
          <p:cNvSpPr/>
          <p:nvPr/>
        </p:nvSpPr>
        <p:spPr>
          <a:xfrm>
            <a:off x="1493536" y="1438776"/>
            <a:ext cx="640394" cy="9210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男女いきいき・元気宣言事業者</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登録制度</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en-US" altLang="ja-JP" sz="800" dirty="0">
                <a:solidFill>
                  <a:schemeClr val="tx1"/>
                </a:solidFill>
                <a:latin typeface="Meiryo UI" panose="020B0604030504040204" pitchFamily="50" charset="-128"/>
                <a:ea typeface="Meiryo UI" panose="020B0604030504040204" pitchFamily="50" charset="-128"/>
              </a:rPr>
              <a:t>(2003</a:t>
            </a:r>
            <a:r>
              <a:rPr lang="ja-JP" altLang="en-US" sz="800" dirty="0">
                <a:solidFill>
                  <a:schemeClr val="tx1"/>
                </a:solidFill>
                <a:latin typeface="Meiryo UI" panose="020B0604030504040204" pitchFamily="50" charset="-128"/>
                <a:ea typeface="Meiryo UI" panose="020B0604030504040204" pitchFamily="50" charset="-128"/>
              </a:rPr>
              <a:t>年～</a:t>
            </a:r>
            <a:r>
              <a:rPr lang="en-US" altLang="ja-JP" sz="800" dirty="0">
                <a:solidFill>
                  <a:schemeClr val="tx1"/>
                </a:solidFill>
                <a:latin typeface="Meiryo UI" panose="020B0604030504040204" pitchFamily="50" charset="-128"/>
                <a:ea typeface="Meiryo UI" panose="020B0604030504040204" pitchFamily="50" charset="-128"/>
              </a:rPr>
              <a:t>)</a:t>
            </a:r>
          </a:p>
        </p:txBody>
      </p:sp>
      <p:sp>
        <p:nvSpPr>
          <p:cNvPr id="38" name="大かっこ 37"/>
          <p:cNvSpPr/>
          <p:nvPr/>
        </p:nvSpPr>
        <p:spPr>
          <a:xfrm>
            <a:off x="5604596" y="1419818"/>
            <a:ext cx="562729" cy="108428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男女いきいきプラス事業者</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認証・男女いきいき表彰制度</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39" name="フローチャート: 結合子 58"/>
          <p:cNvSpPr>
            <a:spLocks noChangeAspect="1"/>
          </p:cNvSpPr>
          <p:nvPr/>
        </p:nvSpPr>
        <p:spPr>
          <a:xfrm>
            <a:off x="5831961" y="122377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50" name="大かっこ 49"/>
          <p:cNvSpPr/>
          <p:nvPr/>
        </p:nvSpPr>
        <p:spPr>
          <a:xfrm>
            <a:off x="4849960" y="3550376"/>
            <a:ext cx="651447" cy="51325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50" dirty="0">
                <a:solidFill>
                  <a:schemeClr val="tx1"/>
                </a:solidFill>
                <a:latin typeface="Meiryo UI" panose="020B0604030504040204" pitchFamily="50" charset="-128"/>
                <a:ea typeface="Meiryo UI" panose="020B0604030504040204" pitchFamily="50" charset="-128"/>
              </a:rPr>
              <a:t>チャレンジ企業認証の実施</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51" name="フローチャート: 結合子 58"/>
          <p:cNvSpPr>
            <a:spLocks noChangeAspect="1"/>
          </p:cNvSpPr>
          <p:nvPr/>
        </p:nvSpPr>
        <p:spPr>
          <a:xfrm>
            <a:off x="5161169" y="337028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2" name="フローチャート: 結合子 58">
            <a:extLst>
              <a:ext uri="{FF2B5EF4-FFF2-40B4-BE49-F238E27FC236}">
                <a16:creationId xmlns:a16="http://schemas.microsoft.com/office/drawing/2014/main" id="{F3970DF8-0D35-4EED-9634-FC6E2378FC77}"/>
              </a:ext>
            </a:extLst>
          </p:cNvPr>
          <p:cNvSpPr>
            <a:spLocks noChangeAspect="1"/>
          </p:cNvSpPr>
          <p:nvPr/>
        </p:nvSpPr>
        <p:spPr>
          <a:xfrm>
            <a:off x="1767925" y="123199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70" name="大かっこ 69">
            <a:extLst>
              <a:ext uri="{FF2B5EF4-FFF2-40B4-BE49-F238E27FC236}">
                <a16:creationId xmlns:a16="http://schemas.microsoft.com/office/drawing/2014/main" id="{581930E3-6962-45A5-B7EA-EA4F55973738}"/>
              </a:ext>
            </a:extLst>
          </p:cNvPr>
          <p:cNvSpPr/>
          <p:nvPr/>
        </p:nvSpPr>
        <p:spPr>
          <a:xfrm>
            <a:off x="8279595" y="3514256"/>
            <a:ext cx="593950" cy="61783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三つ星認証新設</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71" name="大かっこ 70">
            <a:extLst>
              <a:ext uri="{FF2B5EF4-FFF2-40B4-BE49-F238E27FC236}">
                <a16:creationId xmlns:a16="http://schemas.microsoft.com/office/drawing/2014/main" id="{69B34A80-3F2E-4A88-8184-84EEA37AAC82}"/>
              </a:ext>
            </a:extLst>
          </p:cNvPr>
          <p:cNvSpPr/>
          <p:nvPr/>
        </p:nvSpPr>
        <p:spPr>
          <a:xfrm>
            <a:off x="6964680" y="3514255"/>
            <a:ext cx="593950" cy="14042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solidFill>
                  <a:schemeClr val="tx1"/>
                </a:solidFill>
                <a:latin typeface="Meiryo UI" panose="020B0604030504040204" pitchFamily="50" charset="-128"/>
                <a:ea typeface="Meiryo UI" panose="020B0604030504040204" pitchFamily="50" charset="-128"/>
              </a:rPr>
              <a:t>女性活躍リーディングカンパニー認証企業市長表彰に中小規模企業部門創設</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53" name="フローチャート: 結合子 58"/>
          <p:cNvSpPr>
            <a:spLocks noChangeAspect="1"/>
          </p:cNvSpPr>
          <p:nvPr/>
        </p:nvSpPr>
        <p:spPr>
          <a:xfrm>
            <a:off x="7214939" y="3377545"/>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5811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1631" y="128787"/>
            <a:ext cx="2712602"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５．主な改革取組経過</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5352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9" name="表 28"/>
          <p:cNvGraphicFramePr>
            <a:graphicFrameLocks noGrp="1"/>
          </p:cNvGraphicFramePr>
          <p:nvPr>
            <p:extLst>
              <p:ext uri="{D42A27DB-BD31-4B8C-83A1-F6EECF244321}">
                <p14:modId xmlns:p14="http://schemas.microsoft.com/office/powerpoint/2010/main" val="1012193235"/>
              </p:ext>
            </p:extLst>
          </p:nvPr>
        </p:nvGraphicFramePr>
        <p:xfrm>
          <a:off x="157691" y="643942"/>
          <a:ext cx="8753406" cy="4832630"/>
        </p:xfrm>
        <a:graphic>
          <a:graphicData uri="http://schemas.openxmlformats.org/drawingml/2006/table">
            <a:tbl>
              <a:tblPr>
                <a:tableStyleId>{E8B1032C-EA38-4F05-BA0D-38AFFFC7BED3}</a:tableStyleId>
              </a:tblPr>
              <a:tblGrid>
                <a:gridCol w="702921">
                  <a:extLst>
                    <a:ext uri="{9D8B030D-6E8A-4147-A177-3AD203B41FA5}">
                      <a16:colId xmlns:a16="http://schemas.microsoft.com/office/drawing/2014/main" val="20000"/>
                    </a:ext>
                  </a:extLst>
                </a:gridCol>
                <a:gridCol w="757962">
                  <a:extLst>
                    <a:ext uri="{9D8B030D-6E8A-4147-A177-3AD203B41FA5}">
                      <a16:colId xmlns:a16="http://schemas.microsoft.com/office/drawing/2014/main" val="20001"/>
                    </a:ext>
                  </a:extLst>
                </a:gridCol>
                <a:gridCol w="674569">
                  <a:extLst>
                    <a:ext uri="{9D8B030D-6E8A-4147-A177-3AD203B41FA5}">
                      <a16:colId xmlns:a16="http://schemas.microsoft.com/office/drawing/2014/main" val="20002"/>
                    </a:ext>
                  </a:extLst>
                </a:gridCol>
                <a:gridCol w="696591">
                  <a:extLst>
                    <a:ext uri="{9D8B030D-6E8A-4147-A177-3AD203B41FA5}">
                      <a16:colId xmlns:a16="http://schemas.microsoft.com/office/drawing/2014/main" val="20003"/>
                    </a:ext>
                  </a:extLst>
                </a:gridCol>
                <a:gridCol w="696591">
                  <a:extLst>
                    <a:ext uri="{9D8B030D-6E8A-4147-A177-3AD203B41FA5}">
                      <a16:colId xmlns:a16="http://schemas.microsoft.com/office/drawing/2014/main" val="20004"/>
                    </a:ext>
                  </a:extLst>
                </a:gridCol>
                <a:gridCol w="696591">
                  <a:extLst>
                    <a:ext uri="{9D8B030D-6E8A-4147-A177-3AD203B41FA5}">
                      <a16:colId xmlns:a16="http://schemas.microsoft.com/office/drawing/2014/main" val="20005"/>
                    </a:ext>
                  </a:extLst>
                </a:gridCol>
                <a:gridCol w="673753">
                  <a:extLst>
                    <a:ext uri="{9D8B030D-6E8A-4147-A177-3AD203B41FA5}">
                      <a16:colId xmlns:a16="http://schemas.microsoft.com/office/drawing/2014/main" val="20006"/>
                    </a:ext>
                  </a:extLst>
                </a:gridCol>
                <a:gridCol w="662333">
                  <a:extLst>
                    <a:ext uri="{9D8B030D-6E8A-4147-A177-3AD203B41FA5}">
                      <a16:colId xmlns:a16="http://schemas.microsoft.com/office/drawing/2014/main" val="20007"/>
                    </a:ext>
                  </a:extLst>
                </a:gridCol>
                <a:gridCol w="638419">
                  <a:extLst>
                    <a:ext uri="{9D8B030D-6E8A-4147-A177-3AD203B41FA5}">
                      <a16:colId xmlns:a16="http://schemas.microsoft.com/office/drawing/2014/main" val="1023477503"/>
                    </a:ext>
                  </a:extLst>
                </a:gridCol>
                <a:gridCol w="638419">
                  <a:extLst>
                    <a:ext uri="{9D8B030D-6E8A-4147-A177-3AD203B41FA5}">
                      <a16:colId xmlns:a16="http://schemas.microsoft.com/office/drawing/2014/main" val="2455515812"/>
                    </a:ext>
                  </a:extLst>
                </a:gridCol>
                <a:gridCol w="638419">
                  <a:extLst>
                    <a:ext uri="{9D8B030D-6E8A-4147-A177-3AD203B41FA5}">
                      <a16:colId xmlns:a16="http://schemas.microsoft.com/office/drawing/2014/main" val="1739828557"/>
                    </a:ext>
                  </a:extLst>
                </a:gridCol>
                <a:gridCol w="638419">
                  <a:extLst>
                    <a:ext uri="{9D8B030D-6E8A-4147-A177-3AD203B41FA5}">
                      <a16:colId xmlns:a16="http://schemas.microsoft.com/office/drawing/2014/main" val="3507791415"/>
                    </a:ext>
                  </a:extLst>
                </a:gridCol>
                <a:gridCol w="638419">
                  <a:extLst>
                    <a:ext uri="{9D8B030D-6E8A-4147-A177-3AD203B41FA5}">
                      <a16:colId xmlns:a16="http://schemas.microsoft.com/office/drawing/2014/main" val="20008"/>
                    </a:ext>
                  </a:extLst>
                </a:gridCol>
              </a:tblGrid>
              <a:tr h="475330">
                <a:tc>
                  <a:txBody>
                    <a:bodyPr/>
                    <a:lstStyle/>
                    <a:p>
                      <a:pPr algn="ctr" fontAlgn="ctr"/>
                      <a:r>
                        <a:rPr lang="ja-JP" altLang="en-US" sz="1200" u="none" strike="noStrike" dirty="0">
                          <a:solidFill>
                            <a:schemeClr val="bg1"/>
                          </a:solidFill>
                          <a:effectLst/>
                        </a:rPr>
                        <a:t>　</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solidFill>
                            <a:schemeClr val="bg1"/>
                          </a:solidFill>
                          <a:effectLst/>
                        </a:rPr>
                        <a:t>～</a:t>
                      </a:r>
                      <a:r>
                        <a:rPr lang="en-US" altLang="ja-JP" sz="1400" u="none" strike="noStrike" dirty="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a:solidFill>
                            <a:schemeClr val="bg1"/>
                          </a:solidFill>
                          <a:effectLst/>
                        </a:rPr>
                        <a:t>2</a:t>
                      </a:r>
                      <a:r>
                        <a:rPr kumimoji="1" lang="en-US" altLang="ja-JP" sz="1400" u="none" strike="noStrike" kern="1200" dirty="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2019</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2020</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2021</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tc>
                  <a:txBody>
                    <a:bodyPr/>
                    <a:lstStyle/>
                    <a:p>
                      <a:pPr algn="ctr" fontAlgn="ctr"/>
                      <a:r>
                        <a:rPr lang="en-US" altLang="ja-JP" sz="1400" b="0" i="0" u="none" strike="noStrike" dirty="0">
                          <a:solidFill>
                            <a:schemeClr val="bg1"/>
                          </a:solidFill>
                          <a:effectLst/>
                          <a:latin typeface="+mn-lt"/>
                          <a:ea typeface="Meiryo UI" panose="020B0604030504040204" pitchFamily="50" charset="-128"/>
                        </a:rPr>
                        <a:t>2022</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a16="http://schemas.microsoft.com/office/drawing/2014/main" val="10000"/>
                  </a:ext>
                </a:extLst>
              </a:tr>
              <a:tr h="2267872">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1" i="0" u="none" strike="noStrike" dirty="0">
                          <a:solidFill>
                            <a:schemeClr val="tx1"/>
                          </a:solidFill>
                          <a:effectLst/>
                          <a:latin typeface="Meiryo UI" panose="020B0604030504040204" pitchFamily="50" charset="-128"/>
                          <a:ea typeface="Meiryo UI" panose="020B0604030504040204" pitchFamily="50" charset="-128"/>
                        </a:rPr>
                        <a:t>（３）</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女性の活躍推進に向けた</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chemeClr val="tx1"/>
                          </a:solidFill>
                          <a:effectLst/>
                          <a:latin typeface="Meiryo UI" panose="020B0604030504040204" pitchFamily="50" charset="-128"/>
                          <a:ea typeface="Meiryo UI" panose="020B0604030504040204" pitchFamily="50" charset="-128"/>
                        </a:rPr>
                        <a:t>意識改革の推進</a:t>
                      </a:r>
                      <a:endParaRPr lang="en-US" altLang="ja-JP" sz="1200" b="1" i="0" u="none" strike="noStrike"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1400" b="1" i="0" u="none" strike="noStrike" dirty="0">
                        <a:solidFill>
                          <a:srgbClr val="FF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1"/>
                  </a:ext>
                </a:extLst>
              </a:tr>
              <a:tr h="2089428">
                <a:tc vMerge="1">
                  <a:txBody>
                    <a:bodyPr/>
                    <a:lstStyle/>
                    <a:p>
                      <a:pPr algn="ctr" fontAlgn="ctr"/>
                      <a:endParaRPr lang="en-US" altLang="ja-JP" sz="14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a16="http://schemas.microsoft.com/office/drawing/2014/main" val="10002"/>
                  </a:ext>
                </a:extLst>
              </a:tr>
            </a:tbl>
          </a:graphicData>
        </a:graphic>
      </p:graphicFrame>
      <p:cxnSp>
        <p:nvCxnSpPr>
          <p:cNvPr id="31" name="直線矢印コネクタ 30"/>
          <p:cNvCxnSpPr>
            <a:cxnSpLocks/>
            <a:stCxn id="49" idx="6"/>
          </p:cNvCxnSpPr>
          <p:nvPr/>
        </p:nvCxnSpPr>
        <p:spPr>
          <a:xfrm>
            <a:off x="3389197" y="3556637"/>
            <a:ext cx="5484348" cy="18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32" name="フローチャート: 結合子 58"/>
          <p:cNvSpPr>
            <a:spLocks noChangeAspect="1"/>
          </p:cNvSpPr>
          <p:nvPr/>
        </p:nvSpPr>
        <p:spPr>
          <a:xfrm>
            <a:off x="3978368" y="3517851"/>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4" name="フローチャート: 結合子 58"/>
          <p:cNvSpPr>
            <a:spLocks noChangeAspect="1"/>
          </p:cNvSpPr>
          <p:nvPr/>
        </p:nvSpPr>
        <p:spPr>
          <a:xfrm>
            <a:off x="5317760" y="351033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35" name="直線コネクタ 34"/>
          <p:cNvCxnSpPr>
            <a:cxnSpLocks/>
            <a:endCxn id="49" idx="6"/>
          </p:cNvCxnSpPr>
          <p:nvPr/>
        </p:nvCxnSpPr>
        <p:spPr>
          <a:xfrm flipV="1">
            <a:off x="1618394" y="3556637"/>
            <a:ext cx="1770803" cy="15214"/>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37" name="大かっこ 36"/>
          <p:cNvSpPr/>
          <p:nvPr/>
        </p:nvSpPr>
        <p:spPr>
          <a:xfrm>
            <a:off x="5093387" y="3700760"/>
            <a:ext cx="592428" cy="9617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ja-JP" sz="1000" dirty="0">
                <a:latin typeface="Meiryo UI" panose="020B0604030504040204" pitchFamily="50" charset="-128"/>
                <a:ea typeface="Meiryo UI" panose="020B0604030504040204" pitchFamily="50" charset="-128"/>
              </a:rPr>
              <a:t>大阪市</a:t>
            </a:r>
            <a:endParaRPr lang="en-US" altLang="ja-JP" sz="1000" dirty="0">
              <a:latin typeface="Meiryo UI" panose="020B0604030504040204" pitchFamily="50" charset="-128"/>
              <a:ea typeface="Meiryo UI" panose="020B0604030504040204" pitchFamily="50" charset="-128"/>
            </a:endParaRPr>
          </a:p>
          <a:p>
            <a:pPr algn="ctr"/>
            <a:r>
              <a:rPr lang="ja-JP" altLang="ja-JP" sz="1000" dirty="0">
                <a:latin typeface="Meiryo UI" panose="020B0604030504040204" pitchFamily="50" charset="-128"/>
                <a:ea typeface="Meiryo UI" panose="020B0604030504040204" pitchFamily="50" charset="-128"/>
              </a:rPr>
              <a:t>女性活躍施策検討</a:t>
            </a:r>
            <a:endParaRPr lang="en-US" altLang="ja-JP" sz="1000" dirty="0">
              <a:latin typeface="Meiryo UI" panose="020B0604030504040204" pitchFamily="50" charset="-128"/>
              <a:ea typeface="Meiryo UI" panose="020B0604030504040204" pitchFamily="50" charset="-128"/>
            </a:endParaRPr>
          </a:p>
          <a:p>
            <a:pPr algn="ctr"/>
            <a:r>
              <a:rPr lang="ja-JP" altLang="ja-JP" sz="1000" dirty="0">
                <a:latin typeface="Meiryo UI" panose="020B0604030504040204" pitchFamily="50" charset="-128"/>
                <a:ea typeface="Meiryo UI" panose="020B0604030504040204" pitchFamily="50" charset="-128"/>
              </a:rPr>
              <a:t>プロジェクトチーム設置</a:t>
            </a:r>
            <a:endParaRPr lang="ja-JP" altLang="en-US" sz="1000" dirty="0">
              <a:latin typeface="Meiryo UI" panose="020B0604030504040204" pitchFamily="50" charset="-128"/>
              <a:ea typeface="Meiryo UI" panose="020B0604030504040204" pitchFamily="50" charset="-128"/>
            </a:endParaRPr>
          </a:p>
        </p:txBody>
      </p:sp>
      <p:sp>
        <p:nvSpPr>
          <p:cNvPr id="38" name="角丸四角形 37"/>
          <p:cNvSpPr/>
          <p:nvPr/>
        </p:nvSpPr>
        <p:spPr>
          <a:xfrm>
            <a:off x="910976" y="4301920"/>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大阪市</a:t>
            </a:r>
          </a:p>
        </p:txBody>
      </p:sp>
      <p:sp>
        <p:nvSpPr>
          <p:cNvPr id="39" name="大かっこ 38"/>
          <p:cNvSpPr/>
          <p:nvPr/>
        </p:nvSpPr>
        <p:spPr>
          <a:xfrm>
            <a:off x="5093387" y="4891710"/>
            <a:ext cx="585771" cy="39491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市長への</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施策提言</a:t>
            </a:r>
          </a:p>
        </p:txBody>
      </p:sp>
      <p:sp>
        <p:nvSpPr>
          <p:cNvPr id="40" name="フローチャート: 組合せ 15"/>
          <p:cNvSpPr/>
          <p:nvPr/>
        </p:nvSpPr>
        <p:spPr>
          <a:xfrm>
            <a:off x="5124613" y="4725628"/>
            <a:ext cx="592428" cy="91260"/>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11" name="曲折矢印 10"/>
          <p:cNvSpPr/>
          <p:nvPr/>
        </p:nvSpPr>
        <p:spPr>
          <a:xfrm rot="16200000" flipV="1">
            <a:off x="5747769" y="4739998"/>
            <a:ext cx="380530" cy="351789"/>
          </a:xfrm>
          <a:prstGeom prst="ben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フローチャート: 結合子 58"/>
          <p:cNvSpPr>
            <a:spLocks noChangeAspect="1"/>
          </p:cNvSpPr>
          <p:nvPr/>
        </p:nvSpPr>
        <p:spPr>
          <a:xfrm>
            <a:off x="5986942" y="350282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3" name="大かっこ 42"/>
          <p:cNvSpPr/>
          <p:nvPr/>
        </p:nvSpPr>
        <p:spPr>
          <a:xfrm>
            <a:off x="5744728" y="3700760"/>
            <a:ext cx="592428" cy="9617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ja-JP" altLang="en-US" sz="1000" dirty="0">
                <a:solidFill>
                  <a:schemeClr val="tx1"/>
                </a:solidFill>
                <a:latin typeface="Meiryo UI" panose="020B0604030504040204" pitchFamily="50" charset="-128"/>
                <a:ea typeface="Meiryo UI" panose="020B0604030504040204" pitchFamily="50" charset="-128"/>
              </a:rPr>
              <a:t>市長と企業トップによる宣言リレー等の実施</a:t>
            </a:r>
          </a:p>
        </p:txBody>
      </p:sp>
      <p:sp>
        <p:nvSpPr>
          <p:cNvPr id="46" name="大かっこ 45"/>
          <p:cNvSpPr/>
          <p:nvPr/>
        </p:nvSpPr>
        <p:spPr>
          <a:xfrm>
            <a:off x="3713535" y="3680562"/>
            <a:ext cx="640394" cy="72843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latin typeface="Meiryo UI" panose="020B0604030504040204" pitchFamily="50" charset="-128"/>
                <a:ea typeface="Meiryo UI" panose="020B0604030504040204" pitchFamily="50" charset="-128"/>
              </a:rPr>
              <a:t>男性への意識啓発事業の実施</a:t>
            </a:r>
            <a:endParaRPr lang="en-US" altLang="ja-JP" sz="1000" dirty="0">
              <a:latin typeface="Meiryo UI" panose="020B0604030504040204" pitchFamily="50" charset="-128"/>
              <a:ea typeface="Meiryo UI" panose="020B0604030504040204" pitchFamily="50" charset="-128"/>
            </a:endParaRPr>
          </a:p>
        </p:txBody>
      </p:sp>
      <p:sp>
        <p:nvSpPr>
          <p:cNvPr id="59" name="大かっこ 58"/>
          <p:cNvSpPr/>
          <p:nvPr/>
        </p:nvSpPr>
        <p:spPr>
          <a:xfrm>
            <a:off x="4429417" y="1390027"/>
            <a:ext cx="600244" cy="107483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女性活躍推進月間キックオフイベント、シンポジウムの開催</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60" name="大かっこ 59"/>
          <p:cNvSpPr/>
          <p:nvPr/>
        </p:nvSpPr>
        <p:spPr>
          <a:xfrm>
            <a:off x="5093387" y="1403661"/>
            <a:ext cx="600245" cy="194700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en-US" altLang="ja-JP" sz="1000" dirty="0">
                <a:solidFill>
                  <a:schemeClr val="tx1"/>
                </a:solidFill>
                <a:latin typeface="Meiryo UI" panose="020B0604030504040204" pitchFamily="50" charset="-128"/>
                <a:ea typeface="Meiryo UI" panose="020B0604030504040204" pitchFamily="50" charset="-128"/>
              </a:rPr>
              <a:t>OSAKA</a:t>
            </a:r>
            <a:r>
              <a:rPr lang="ja-JP" altLang="en-US" sz="1000" dirty="0">
                <a:solidFill>
                  <a:schemeClr val="tx1"/>
                </a:solidFill>
                <a:latin typeface="Meiryo UI" panose="020B0604030504040204" pitchFamily="50" charset="-128"/>
                <a:ea typeface="Meiryo UI" panose="020B0604030504040204" pitchFamily="50" charset="-128"/>
              </a:rPr>
              <a:t>女性活躍推進ドーン</a:t>
            </a:r>
            <a:r>
              <a:rPr lang="en-US" altLang="ja-JP" sz="1000" dirty="0">
                <a:solidFill>
                  <a:schemeClr val="tx1"/>
                </a:solidFill>
                <a:latin typeface="Meiryo UI" panose="020B0604030504040204" pitchFamily="50" charset="-128"/>
                <a:ea typeface="Meiryo UI" panose="020B0604030504040204" pitchFamily="50" charset="-128"/>
              </a:rPr>
              <a:t>de</a:t>
            </a:r>
            <a:r>
              <a:rPr lang="ja-JP" altLang="en-US" sz="1000" dirty="0">
                <a:solidFill>
                  <a:schemeClr val="tx1"/>
                </a:solidFill>
                <a:latin typeface="Meiryo UI" panose="020B0604030504040204" pitchFamily="50" charset="-128"/>
                <a:ea typeface="Meiryo UI" panose="020B0604030504040204" pitchFamily="50" charset="-128"/>
              </a:rPr>
              <a:t>キラリフェスティバル、</a:t>
            </a:r>
            <a:r>
              <a:rPr lang="ja-JP" altLang="ja-JP" sz="1000" dirty="0">
                <a:solidFill>
                  <a:schemeClr val="tx1"/>
                </a:solidFill>
                <a:latin typeface="Meiryo UI" panose="020B0604030504040204" pitchFamily="50" charset="-128"/>
                <a:ea typeface="Meiryo UI" panose="020B0604030504040204" pitchFamily="50" charset="-128"/>
              </a:rPr>
              <a:t>女性活躍推進リーダー養成講座「</a:t>
            </a:r>
            <a:r>
              <a:rPr lang="en-US" altLang="ja-JP" sz="1000" dirty="0">
                <a:solidFill>
                  <a:schemeClr val="tx1"/>
                </a:solidFill>
                <a:latin typeface="Meiryo UI" panose="020B0604030504040204" pitchFamily="50" charset="-128"/>
                <a:ea typeface="Meiryo UI" panose="020B0604030504040204" pitchFamily="50" charset="-128"/>
              </a:rPr>
              <a:t>OSAKA</a:t>
            </a:r>
            <a:r>
              <a:rPr lang="ja-JP" altLang="ja-JP" sz="1000" dirty="0">
                <a:solidFill>
                  <a:schemeClr val="tx1"/>
                </a:solidFill>
                <a:latin typeface="Meiryo UI" panose="020B0604030504040204" pitchFamily="50" charset="-128"/>
                <a:ea typeface="Meiryo UI" panose="020B0604030504040204" pitchFamily="50" charset="-128"/>
              </a:rPr>
              <a:t>輝（キラリ）塾」</a:t>
            </a:r>
            <a:r>
              <a:rPr lang="ja-JP" altLang="en-US" sz="1000" dirty="0">
                <a:solidFill>
                  <a:schemeClr val="tx1"/>
                </a:solidFill>
                <a:latin typeface="Meiryo UI" panose="020B0604030504040204" pitchFamily="50" charset="-128"/>
                <a:ea typeface="Meiryo UI" panose="020B0604030504040204" pitchFamily="50" charset="-128"/>
              </a:rPr>
              <a:t>等の開催</a:t>
            </a:r>
            <a:endParaRPr lang="en-US" altLang="ja-JP" sz="1000" dirty="0">
              <a:solidFill>
                <a:schemeClr val="tx1"/>
              </a:solidFill>
              <a:latin typeface="Meiryo UI" panose="020B0604030504040204" pitchFamily="50" charset="-128"/>
              <a:ea typeface="Meiryo UI" panose="020B0604030504040204" pitchFamily="50" charset="-128"/>
            </a:endParaRPr>
          </a:p>
        </p:txBody>
      </p:sp>
      <p:cxnSp>
        <p:nvCxnSpPr>
          <p:cNvPr id="61" name="直線矢印コネクタ 60"/>
          <p:cNvCxnSpPr>
            <a:cxnSpLocks/>
          </p:cNvCxnSpPr>
          <p:nvPr/>
        </p:nvCxnSpPr>
        <p:spPr>
          <a:xfrm flipV="1">
            <a:off x="3625661" y="1255743"/>
            <a:ext cx="5293011" cy="2012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63" name="フローチャート: 結合子 58"/>
          <p:cNvSpPr>
            <a:spLocks noChangeAspect="1"/>
          </p:cNvSpPr>
          <p:nvPr/>
        </p:nvSpPr>
        <p:spPr>
          <a:xfrm>
            <a:off x="5332272" y="1208744"/>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a:off x="1618394" y="1273901"/>
            <a:ext cx="291600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8" name="フローチャート: 結合子 58"/>
          <p:cNvSpPr>
            <a:spLocks noChangeAspect="1"/>
          </p:cNvSpPr>
          <p:nvPr/>
        </p:nvSpPr>
        <p:spPr>
          <a:xfrm>
            <a:off x="4665810" y="1217573"/>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0" name="角丸四角形 49"/>
          <p:cNvSpPr/>
          <p:nvPr/>
        </p:nvSpPr>
        <p:spPr>
          <a:xfrm>
            <a:off x="910689" y="2048903"/>
            <a:ext cx="640394" cy="423707"/>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a:solidFill>
                  <a:schemeClr val="tx1"/>
                </a:solidFill>
                <a:ea typeface="Meiryo UI" panose="020B0604030504040204" pitchFamily="50" charset="-128"/>
              </a:rPr>
              <a:t>大阪府</a:t>
            </a:r>
          </a:p>
        </p:txBody>
      </p:sp>
      <p:sp>
        <p:nvSpPr>
          <p:cNvPr id="33" name="大かっこ 32"/>
          <p:cNvSpPr/>
          <p:nvPr/>
        </p:nvSpPr>
        <p:spPr>
          <a:xfrm>
            <a:off x="4399613" y="3700760"/>
            <a:ext cx="640394" cy="72843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ワーク・ライフ・バランス推進月間の設定</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36" name="フローチャート: 結合子 58"/>
          <p:cNvSpPr>
            <a:spLocks noChangeAspect="1"/>
          </p:cNvSpPr>
          <p:nvPr/>
        </p:nvSpPr>
        <p:spPr>
          <a:xfrm>
            <a:off x="4675539" y="3494226"/>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1780693" y="4915892"/>
            <a:ext cx="1031051" cy="26161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点</a:t>
            </a:r>
            <a:r>
              <a:rPr lang="ja-JP" altLang="en-US" sz="1100" dirty="0">
                <a:solidFill>
                  <a:schemeClr val="dk1"/>
                </a:solidFill>
                <a:latin typeface="Meiryo UI" panose="020B0604030504040204" pitchFamily="50" charset="-128"/>
                <a:ea typeface="Meiryo UI" panose="020B0604030504040204" pitchFamily="50" charset="-128"/>
              </a:rPr>
              <a:t>線</a:t>
            </a:r>
            <a:r>
              <a:rPr lang="ja-JP" altLang="en-US" sz="1100" b="1" dirty="0">
                <a:solidFill>
                  <a:schemeClr val="dk1"/>
                </a:solidFill>
                <a:ea typeface="Meiryo UI" panose="020B0604030504040204" pitchFamily="50" charset="-128"/>
              </a:rPr>
              <a:t>：</a:t>
            </a:r>
            <a:r>
              <a:rPr lang="ja-JP" altLang="en-US" sz="1100" dirty="0">
                <a:solidFill>
                  <a:schemeClr val="dk1"/>
                </a:solidFill>
                <a:latin typeface="Meiryo UI" panose="020B0604030504040204" pitchFamily="50" charset="-128"/>
                <a:ea typeface="Meiryo UI" panose="020B0604030504040204" pitchFamily="50" charset="-128"/>
              </a:rPr>
              <a:t>未実施</a:t>
            </a:r>
          </a:p>
        </p:txBody>
      </p:sp>
      <p:sp>
        <p:nvSpPr>
          <p:cNvPr id="41" name="大かっこ 40"/>
          <p:cNvSpPr/>
          <p:nvPr/>
        </p:nvSpPr>
        <p:spPr>
          <a:xfrm>
            <a:off x="5757358" y="1402383"/>
            <a:ext cx="600245" cy="189439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ロールモデルに出会える！社会人女性交流会、高校・大学等でのライフデザインセミナー等の開催</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4" name="フローチャート: 結合子 58"/>
          <p:cNvSpPr>
            <a:spLocks noChangeAspect="1"/>
          </p:cNvSpPr>
          <p:nvPr/>
        </p:nvSpPr>
        <p:spPr>
          <a:xfrm>
            <a:off x="5986942" y="119481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5" name="大かっこ 44">
            <a:extLst>
              <a:ext uri="{FF2B5EF4-FFF2-40B4-BE49-F238E27FC236}">
                <a16:creationId xmlns:a16="http://schemas.microsoft.com/office/drawing/2014/main" id="{BFEFE00D-3496-4D0A-9B8F-D166BEEB9596}"/>
              </a:ext>
            </a:extLst>
          </p:cNvPr>
          <p:cNvSpPr/>
          <p:nvPr/>
        </p:nvSpPr>
        <p:spPr>
          <a:xfrm>
            <a:off x="6402407" y="1390790"/>
            <a:ext cx="600244" cy="189439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「ドーン</a:t>
            </a:r>
            <a:r>
              <a:rPr lang="en-US" altLang="ja-JP" sz="1000" dirty="0">
                <a:solidFill>
                  <a:schemeClr val="tx1"/>
                </a:solidFill>
                <a:latin typeface="Meiryo UI" panose="020B0604030504040204" pitchFamily="50" charset="-128"/>
                <a:ea typeface="Meiryo UI" panose="020B0604030504040204" pitchFamily="50" charset="-128"/>
              </a:rPr>
              <a:t>de</a:t>
            </a:r>
            <a:r>
              <a:rPr lang="ja-JP" altLang="en-US" sz="1000" dirty="0">
                <a:solidFill>
                  <a:schemeClr val="tx1"/>
                </a:solidFill>
                <a:latin typeface="Meiryo UI" panose="020B0604030504040204" pitchFamily="50" charset="-128"/>
                <a:ea typeface="Meiryo UI" panose="020B0604030504040204" pitchFamily="50" charset="-128"/>
              </a:rPr>
              <a:t>キラリフェスティバル」、「ロールモデルに学ぶ！女性のスキルアップ研修」、「ライフデザインセミナー」開催</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7" name="大かっこ 46">
            <a:extLst>
              <a:ext uri="{FF2B5EF4-FFF2-40B4-BE49-F238E27FC236}">
                <a16:creationId xmlns:a16="http://schemas.microsoft.com/office/drawing/2014/main" id="{93471DEB-C41A-4A69-9977-5B6CA0CDC009}"/>
              </a:ext>
            </a:extLst>
          </p:cNvPr>
          <p:cNvSpPr/>
          <p:nvPr/>
        </p:nvSpPr>
        <p:spPr>
          <a:xfrm>
            <a:off x="7018771" y="3733720"/>
            <a:ext cx="592428" cy="836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tx1"/>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育児・家事　チェックシートと啓発動画の作成</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51" name="フローチャート: 結合子 58">
            <a:extLst>
              <a:ext uri="{FF2B5EF4-FFF2-40B4-BE49-F238E27FC236}">
                <a16:creationId xmlns:a16="http://schemas.microsoft.com/office/drawing/2014/main" id="{1A22B420-3397-4C2F-B37F-D67C1957DBA2}"/>
              </a:ext>
            </a:extLst>
          </p:cNvPr>
          <p:cNvSpPr>
            <a:spLocks noChangeAspect="1"/>
          </p:cNvSpPr>
          <p:nvPr/>
        </p:nvSpPr>
        <p:spPr>
          <a:xfrm>
            <a:off x="7231827" y="3505540"/>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8" name="大かっこ 47"/>
          <p:cNvSpPr/>
          <p:nvPr/>
        </p:nvSpPr>
        <p:spPr>
          <a:xfrm>
            <a:off x="2974077" y="3691205"/>
            <a:ext cx="688163" cy="128948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1000" dirty="0">
                <a:solidFill>
                  <a:schemeClr val="tx1"/>
                </a:solidFill>
                <a:latin typeface="Meiryo UI" panose="020B0604030504040204" pitchFamily="50" charset="-128"/>
                <a:ea typeface="Meiryo UI" panose="020B0604030504040204" pitchFamily="50" charset="-128"/>
              </a:rPr>
              <a:t>ポータルサイト「きらめく女性の応援ひろば～未来へレディ</a:t>
            </a:r>
            <a:r>
              <a:rPr lang="en-US" altLang="ja-JP" sz="1000" dirty="0">
                <a:solidFill>
                  <a:schemeClr val="tx1"/>
                </a:solidFill>
                <a:latin typeface="Meiryo UI" panose="020B0604030504040204" pitchFamily="50" charset="-128"/>
                <a:ea typeface="Meiryo UI" panose="020B0604030504040204" pitchFamily="50" charset="-128"/>
              </a:rPr>
              <a:t>Go</a:t>
            </a:r>
            <a:r>
              <a:rPr lang="ja-JP" altLang="en-US" sz="1000" dirty="0">
                <a:solidFill>
                  <a:schemeClr val="tx1"/>
                </a:solidFill>
                <a:latin typeface="Meiryo UI" panose="020B0604030504040204" pitchFamily="50" charset="-128"/>
                <a:ea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開設</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9" name="フローチャート: 結合子 58"/>
          <p:cNvSpPr>
            <a:spLocks noChangeAspect="1"/>
          </p:cNvSpPr>
          <p:nvPr/>
        </p:nvSpPr>
        <p:spPr>
          <a:xfrm>
            <a:off x="3281197" y="3502637"/>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241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9763280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7461</Words>
  <Application>Microsoft Office PowerPoint</Application>
  <PresentationFormat>画面に合わせる (4:3)</PresentationFormat>
  <Paragraphs>743</Paragraphs>
  <Slides>28</Slides>
  <Notes>10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28</vt:i4>
      </vt:variant>
    </vt:vector>
  </HeadingPairs>
  <TitlesOfParts>
    <vt:vector size="44" baseType="lpstr">
      <vt:lpstr>BIZ UDPゴシック</vt:lpstr>
      <vt:lpstr>BIZ UDゴシック</vt:lpstr>
      <vt:lpstr>Meiryo UI</vt:lpstr>
      <vt:lpstr>MS PGothic</vt:lpstr>
      <vt:lpstr>MS PGothic</vt:lpstr>
      <vt:lpstr>ＭＳ Ｐ明朝</vt:lpstr>
      <vt:lpstr>ＭＳ 明朝</vt:lpstr>
      <vt:lpstr>UD デジタル 教科書体 NK-R</vt:lpstr>
      <vt:lpstr>メイリオ</vt:lpstr>
      <vt:lpstr>游ゴシック</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2023-06-16T02:47:33Z</dcterms:created>
  <dcterms:modified xsi:type="dcterms:W3CDTF">2023-06-16T02:47:38Z</dcterms:modified>
</cp:coreProperties>
</file>