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512" removePersonalInfoOnSave="1" saveSubsetFonts="1">
  <p:sldMasterIdLst>
    <p:sldMasterId id="2147483648" r:id="rId1"/>
  </p:sldMasterIdLst>
  <p:notesMasterIdLst>
    <p:notesMasterId r:id="rId61"/>
  </p:notesMasterIdLst>
  <p:handoutMasterIdLst>
    <p:handoutMasterId r:id="rId62"/>
  </p:handoutMasterIdLst>
  <p:sldIdLst>
    <p:sldId id="2849" r:id="rId2"/>
    <p:sldId id="2850" r:id="rId3"/>
    <p:sldId id="2851" r:id="rId4"/>
    <p:sldId id="2852" r:id="rId5"/>
    <p:sldId id="2853" r:id="rId6"/>
    <p:sldId id="2854" r:id="rId7"/>
    <p:sldId id="2855" r:id="rId8"/>
    <p:sldId id="2856" r:id="rId9"/>
    <p:sldId id="2857" r:id="rId10"/>
    <p:sldId id="2858" r:id="rId11"/>
    <p:sldId id="2859" r:id="rId12"/>
    <p:sldId id="2860" r:id="rId13"/>
    <p:sldId id="2861" r:id="rId14"/>
    <p:sldId id="2862" r:id="rId15"/>
    <p:sldId id="2863" r:id="rId16"/>
    <p:sldId id="2864" r:id="rId17"/>
    <p:sldId id="2865" r:id="rId18"/>
    <p:sldId id="2866" r:id="rId19"/>
    <p:sldId id="2867" r:id="rId20"/>
    <p:sldId id="2868" r:id="rId21"/>
    <p:sldId id="2869" r:id="rId22"/>
    <p:sldId id="2870" r:id="rId23"/>
    <p:sldId id="2871" r:id="rId24"/>
    <p:sldId id="2872" r:id="rId25"/>
    <p:sldId id="2873" r:id="rId26"/>
    <p:sldId id="2874" r:id="rId27"/>
    <p:sldId id="2875" r:id="rId28"/>
    <p:sldId id="2876" r:id="rId29"/>
    <p:sldId id="2877" r:id="rId30"/>
    <p:sldId id="2878" r:id="rId31"/>
    <p:sldId id="2879" r:id="rId32"/>
    <p:sldId id="2880" r:id="rId33"/>
    <p:sldId id="2881" r:id="rId34"/>
    <p:sldId id="2882" r:id="rId35"/>
    <p:sldId id="2883" r:id="rId36"/>
    <p:sldId id="2884" r:id="rId37"/>
    <p:sldId id="2885" r:id="rId38"/>
    <p:sldId id="2886" r:id="rId39"/>
    <p:sldId id="2887" r:id="rId40"/>
    <p:sldId id="2888" r:id="rId41"/>
    <p:sldId id="2889" r:id="rId42"/>
    <p:sldId id="2890" r:id="rId43"/>
    <p:sldId id="2891" r:id="rId44"/>
    <p:sldId id="2892" r:id="rId45"/>
    <p:sldId id="2893" r:id="rId46"/>
    <p:sldId id="2894" r:id="rId47"/>
    <p:sldId id="2895" r:id="rId48"/>
    <p:sldId id="2896" r:id="rId49"/>
    <p:sldId id="2897" r:id="rId50"/>
    <p:sldId id="2898" r:id="rId51"/>
    <p:sldId id="2899" r:id="rId52"/>
    <p:sldId id="2900" r:id="rId53"/>
    <p:sldId id="2901" r:id="rId54"/>
    <p:sldId id="2902" r:id="rId55"/>
    <p:sldId id="2903" r:id="rId56"/>
    <p:sldId id="2904" r:id="rId57"/>
    <p:sldId id="2905" r:id="rId58"/>
    <p:sldId id="2906" r:id="rId59"/>
    <p:sldId id="2907" r:id="rId60"/>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00CC"/>
    <a:srgbClr val="0000FF"/>
    <a:srgbClr val="66FF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00" autoAdjust="0"/>
    <p:restoredTop sz="94255" autoAdjust="0"/>
  </p:normalViewPr>
  <p:slideViewPr>
    <p:cSldViewPr>
      <p:cViewPr varScale="1">
        <p:scale>
          <a:sx n="57" d="100"/>
          <a:sy n="57" d="100"/>
        </p:scale>
        <p:origin x="1620" y="66"/>
      </p:cViewPr>
      <p:guideLst>
        <p:guide orient="horz" pos="2160"/>
        <p:guide pos="2880"/>
      </p:guideLst>
    </p:cSldViewPr>
  </p:slideViewPr>
  <p:notesTextViewPr>
    <p:cViewPr>
      <p:scale>
        <a:sx n="50" d="100"/>
        <a:sy n="50" d="100"/>
      </p:scale>
      <p:origin x="0" y="0"/>
    </p:cViewPr>
  </p:notesTextViewPr>
  <p:notesViewPr>
    <p:cSldViewPr>
      <p:cViewPr varScale="1">
        <p:scale>
          <a:sx n="50" d="100"/>
          <a:sy n="50" d="100"/>
        </p:scale>
        <p:origin x="2898" y="4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575" cy="498475"/>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9" y="1"/>
            <a:ext cx="2949575" cy="498475"/>
          </a:xfrm>
          <a:prstGeom prst="rect">
            <a:avLst/>
          </a:prstGeom>
        </p:spPr>
        <p:txBody>
          <a:bodyPr vert="horz" lIns="91433" tIns="45717" rIns="91433" bIns="45717" rtlCol="0"/>
          <a:lstStyle>
            <a:lvl1pPr algn="r">
              <a:defRPr sz="1200"/>
            </a:lvl1pPr>
          </a:lstStyle>
          <a:p>
            <a:fld id="{ACC26FBD-770B-46F2-A646-81AB63ABDF8C}" type="datetimeFigureOut">
              <a:rPr kumimoji="1" lang="ja-JP" altLang="en-US" smtClean="0"/>
              <a:t>2023/6/16</a:t>
            </a:fld>
            <a:endParaRPr kumimoji="1" lang="ja-JP" altLang="en-US"/>
          </a:p>
        </p:txBody>
      </p:sp>
      <p:sp>
        <p:nvSpPr>
          <p:cNvPr id="4" name="フッター プレースホルダー 3"/>
          <p:cNvSpPr>
            <a:spLocks noGrp="1"/>
          </p:cNvSpPr>
          <p:nvPr>
            <p:ph type="ftr" sz="quarter" idx="2"/>
          </p:nvPr>
        </p:nvSpPr>
        <p:spPr>
          <a:xfrm>
            <a:off x="1" y="9440863"/>
            <a:ext cx="2949575" cy="498475"/>
          </a:xfrm>
          <a:prstGeom prst="rect">
            <a:avLst/>
          </a:prstGeom>
        </p:spPr>
        <p:txBody>
          <a:bodyPr vert="horz" lIns="91433" tIns="45717" rIns="91433" bIns="4571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9" y="9440863"/>
            <a:ext cx="2949575" cy="498475"/>
          </a:xfrm>
          <a:prstGeom prst="rect">
            <a:avLst/>
          </a:prstGeom>
        </p:spPr>
        <p:txBody>
          <a:bodyPr vert="horz" lIns="91433" tIns="45717" rIns="91433" bIns="45717" rtlCol="0" anchor="b"/>
          <a:lstStyle>
            <a:lvl1pPr algn="r">
              <a:defRPr sz="1200"/>
            </a:lvl1pPr>
          </a:lstStyle>
          <a:p>
            <a:fld id="{A2B371EB-28AC-474B-AB92-25EA3880F0C9}" type="slidenum">
              <a:rPr kumimoji="1" lang="ja-JP" altLang="en-US" smtClean="0"/>
              <a:t>‹#›</a:t>
            </a:fld>
            <a:endParaRPr kumimoji="1" lang="ja-JP" altLang="en-US"/>
          </a:p>
        </p:txBody>
      </p:sp>
    </p:spTree>
    <p:extLst>
      <p:ext uri="{BB962C8B-B14F-4D97-AF65-F5344CB8AC3E}">
        <p14:creationId xmlns:p14="http://schemas.microsoft.com/office/powerpoint/2010/main" val="2146928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6888"/>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9" y="0"/>
            <a:ext cx="2949575" cy="496888"/>
          </a:xfrm>
          <a:prstGeom prst="rect">
            <a:avLst/>
          </a:prstGeom>
        </p:spPr>
        <p:txBody>
          <a:bodyPr vert="horz" lIns="91433" tIns="45717" rIns="91433" bIns="45717" rtlCol="0"/>
          <a:lstStyle>
            <a:lvl1pPr algn="r">
              <a:defRPr sz="1200"/>
            </a:lvl1pPr>
          </a:lstStyle>
          <a:p>
            <a:fld id="{FB536B7E-0C7A-4BE3-919A-6EED0595B36F}" type="datetimeFigureOut">
              <a:rPr kumimoji="1" lang="ja-JP" altLang="en-US" smtClean="0"/>
              <a:t>2023/6/16</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33" tIns="45717" rIns="91433" bIns="45717"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33" tIns="45717" rIns="91433" bIns="45717"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863"/>
            <a:ext cx="2949575" cy="496887"/>
          </a:xfrm>
          <a:prstGeom prst="rect">
            <a:avLst/>
          </a:prstGeom>
        </p:spPr>
        <p:txBody>
          <a:bodyPr vert="horz" lIns="91433" tIns="45717" rIns="91433"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9" y="9440863"/>
            <a:ext cx="2949575" cy="496887"/>
          </a:xfrm>
          <a:prstGeom prst="rect">
            <a:avLst/>
          </a:prstGeom>
        </p:spPr>
        <p:txBody>
          <a:bodyPr vert="horz" lIns="91433" tIns="45717" rIns="91433" bIns="45717" rtlCol="0" anchor="b"/>
          <a:lstStyle>
            <a:lvl1pPr algn="r">
              <a:defRPr sz="1200"/>
            </a:lvl1pPr>
          </a:lstStyle>
          <a:p>
            <a:fld id="{6DE47704-DA29-41EA-9615-E30FD9C8010D}" type="slidenum">
              <a:rPr kumimoji="1" lang="ja-JP" altLang="en-US" smtClean="0"/>
              <a:t>‹#›</a:t>
            </a:fld>
            <a:endParaRPr kumimoji="1" lang="ja-JP" altLang="en-US"/>
          </a:p>
        </p:txBody>
      </p:sp>
    </p:spTree>
    <p:extLst>
      <p:ext uri="{BB962C8B-B14F-4D97-AF65-F5344CB8AC3E}">
        <p14:creationId xmlns:p14="http://schemas.microsoft.com/office/powerpoint/2010/main" val="38114942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4811954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705782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6953924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7762182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4400944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2737394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7455056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4730748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133705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43854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263999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931332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268181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564802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972814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693268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80028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7AD8D2FA-1FDC-47CF-B540-06AC89371C3A}" type="datetime1">
              <a:rPr kumimoji="1" lang="ja-JP" altLang="en-US" smtClean="0"/>
              <a:t>2023/6/16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10400" y="6492875"/>
            <a:ext cx="2133600" cy="365125"/>
          </a:xfrm>
        </p:spPr>
        <p:txBody>
          <a:bodyPr/>
          <a:lstStyle>
            <a:lvl1pPr>
              <a:defRPr>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270664522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C930027-0968-4E78-B7A9-B3847EBDB7C6}" type="datetime1">
              <a:rPr kumimoji="1" lang="ja-JP" altLang="en-US" smtClean="0"/>
              <a:t>2023/6/16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13899115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55966E5-9D1C-452C-8592-60F8ECFF2F9D}" type="datetime1">
              <a:rPr kumimoji="1" lang="ja-JP" altLang="en-US" smtClean="0"/>
              <a:t>2023/6/16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23993532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F6D7899-8FA5-4CDF-8357-FB9C11600663}" type="datetime1">
              <a:rPr kumimoji="1" lang="ja-JP" altLang="en-US" smtClean="0"/>
              <a:t>2023/6/16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10400" y="6461872"/>
            <a:ext cx="2133600" cy="365125"/>
          </a:xfrm>
        </p:spPr>
        <p:txBody>
          <a:bodyPr/>
          <a:lstStyle>
            <a:lvl1pPr>
              <a:defRPr>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299967634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8A271CAB-2879-4598-9D2A-407F3B0BCF2B}" type="datetime1">
              <a:rPr kumimoji="1" lang="ja-JP" altLang="en-US" smtClean="0"/>
              <a:t>2023/6/16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6058977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DA9F7B40-6388-4DE2-839E-4987E81BB2AD}" type="datetime1">
              <a:rPr kumimoji="1" lang="ja-JP" altLang="en-US" smtClean="0"/>
              <a:t>2023/6/16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25382985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79091670-D886-40FC-AE3D-CFDF16ABFAE3}" type="datetime1">
              <a:rPr kumimoji="1" lang="ja-JP" altLang="en-US" smtClean="0"/>
              <a:t>2023/6/16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91523628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4105CAB8-AC56-4A33-8905-1D66F366CA69}" type="datetime1">
              <a:rPr kumimoji="1" lang="ja-JP" altLang="en-US" smtClean="0"/>
              <a:t>2023/6/16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7010400" y="6492875"/>
            <a:ext cx="2133600" cy="365125"/>
          </a:xfrm>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10711870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lvl1pPr>
              <a:defRPr sz="1100">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182597955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A8309E6-5D10-4054-8047-EB5DC1A6D7D7}" type="datetime1">
              <a:rPr kumimoji="1" lang="ja-JP" altLang="en-US" smtClean="0"/>
              <a:t>2023/6/16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00682071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52D2ED8-1D33-45AB-B862-79C4585C4C1A}" type="datetime1">
              <a:rPr kumimoji="1" lang="ja-JP" altLang="en-US" smtClean="0"/>
              <a:t>2023/6/16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88043266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8825F2-4083-4A06-B090-3F63E86FE005}" type="datetime1">
              <a:rPr kumimoji="1" lang="ja-JP" altLang="en-US" smtClean="0"/>
              <a:t>2023/6/16</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10400" y="6475319"/>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4185586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emf"/><Relationship Id="rId4" Type="http://schemas.openxmlformats.org/officeDocument/2006/relationships/image" Target="../media/image25.emf"/></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54.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3" Type="http://schemas.openxmlformats.org/officeDocument/2006/relationships/image" Target="../media/image35.jpeg"/><Relationship Id="rId7" Type="http://schemas.openxmlformats.org/officeDocument/2006/relationships/image" Target="../media/image39.png"/><Relationship Id="rId12" Type="http://schemas.openxmlformats.org/officeDocument/2006/relationships/image" Target="../media/image44.png"/><Relationship Id="rId2" Type="http://schemas.openxmlformats.org/officeDocument/2006/relationships/hyperlink" Target="http://www.pref.osaka.lg.jp/gyokaku/kohmin/izumi-all.html" TargetMode="External"/><Relationship Id="rId1" Type="http://schemas.openxmlformats.org/officeDocument/2006/relationships/slideLayout" Target="../slideLayouts/slideLayout7.xml"/><Relationship Id="rId6" Type="http://schemas.openxmlformats.org/officeDocument/2006/relationships/image" Target="../media/image38.jpeg"/><Relationship Id="rId11" Type="http://schemas.openxmlformats.org/officeDocument/2006/relationships/image" Target="../media/image43.jpeg"/><Relationship Id="rId5" Type="http://schemas.openxmlformats.org/officeDocument/2006/relationships/image" Target="../media/image37.jpeg"/><Relationship Id="rId10" Type="http://schemas.openxmlformats.org/officeDocument/2006/relationships/image" Target="../media/image42.jpeg"/><Relationship Id="rId4" Type="http://schemas.openxmlformats.org/officeDocument/2006/relationships/image" Target="../media/image36.png"/><Relationship Id="rId9" Type="http://schemas.openxmlformats.org/officeDocument/2006/relationships/image" Target="../media/image41.png"/></Relationships>
</file>

<file path=ppt/slides/_rels/slide5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jpeg"/><Relationship Id="rId3" Type="http://schemas.openxmlformats.org/officeDocument/2006/relationships/image" Target="../media/image49.png"/><Relationship Id="rId7" Type="http://schemas.openxmlformats.org/officeDocument/2006/relationships/image" Target="../media/image53.jpeg"/><Relationship Id="rId12" Type="http://schemas.openxmlformats.org/officeDocument/2006/relationships/image" Target="../media/image58.gif"/><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2.jpeg"/><Relationship Id="rId11" Type="http://schemas.openxmlformats.org/officeDocument/2006/relationships/image" Target="../media/image57.jpeg"/><Relationship Id="rId5" Type="http://schemas.openxmlformats.org/officeDocument/2006/relationships/image" Target="../media/image51.jpg"/><Relationship Id="rId10" Type="http://schemas.openxmlformats.org/officeDocument/2006/relationships/image" Target="../media/image56.jpeg"/><Relationship Id="rId4" Type="http://schemas.openxmlformats.org/officeDocument/2006/relationships/image" Target="../media/image50.jpeg"/><Relationship Id="rId9" Type="http://schemas.openxmlformats.org/officeDocument/2006/relationships/image" Target="../media/image55.png"/></Relationships>
</file>

<file path=ppt/slides/_rels/slide58.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70.jpeg"/><Relationship Id="rId3" Type="http://schemas.openxmlformats.org/officeDocument/2006/relationships/image" Target="../media/image49.png"/><Relationship Id="rId7" Type="http://schemas.openxmlformats.org/officeDocument/2006/relationships/image" Target="../media/image64.png"/><Relationship Id="rId12" Type="http://schemas.openxmlformats.org/officeDocument/2006/relationships/image" Target="../media/image69.jpeg"/><Relationship Id="rId2" Type="http://schemas.openxmlformats.org/officeDocument/2006/relationships/image" Target="../media/image60.png"/><Relationship Id="rId1" Type="http://schemas.openxmlformats.org/officeDocument/2006/relationships/slideLayout" Target="../slideLayouts/slideLayout7.xml"/><Relationship Id="rId6" Type="http://schemas.openxmlformats.org/officeDocument/2006/relationships/image" Target="../media/image63.jpeg"/><Relationship Id="rId11" Type="http://schemas.openxmlformats.org/officeDocument/2006/relationships/image" Target="../media/image68.png"/><Relationship Id="rId5" Type="http://schemas.openxmlformats.org/officeDocument/2006/relationships/image" Target="../media/image62.png"/><Relationship Id="rId10" Type="http://schemas.openxmlformats.org/officeDocument/2006/relationships/image" Target="../media/image67.jpeg"/><Relationship Id="rId4" Type="http://schemas.openxmlformats.org/officeDocument/2006/relationships/image" Target="../media/image61.jpeg"/><Relationship Id="rId9" Type="http://schemas.openxmlformats.org/officeDocument/2006/relationships/image" Target="../media/image66.jpeg"/><Relationship Id="rId14" Type="http://schemas.openxmlformats.org/officeDocument/2006/relationships/image" Target="../media/image71.jpeg"/></Relationships>
</file>

<file path=ppt/slides/_rels/slide59.xml.rels><?xml version="1.0" encoding="UTF-8" standalone="yes"?>
<Relationships xmlns="http://schemas.openxmlformats.org/package/2006/relationships"><Relationship Id="rId8" Type="http://schemas.openxmlformats.org/officeDocument/2006/relationships/image" Target="../media/image77.jpeg"/><Relationship Id="rId13" Type="http://schemas.openxmlformats.org/officeDocument/2006/relationships/image" Target="../media/image64.png"/><Relationship Id="rId18" Type="http://schemas.openxmlformats.org/officeDocument/2006/relationships/image" Target="../media/image84.png"/><Relationship Id="rId3" Type="http://schemas.openxmlformats.org/officeDocument/2006/relationships/image" Target="../media/image72.jpeg"/><Relationship Id="rId21" Type="http://schemas.openxmlformats.org/officeDocument/2006/relationships/image" Target="../media/image87.gif"/><Relationship Id="rId7" Type="http://schemas.openxmlformats.org/officeDocument/2006/relationships/image" Target="../media/image76.png"/><Relationship Id="rId12" Type="http://schemas.openxmlformats.org/officeDocument/2006/relationships/image" Target="../media/image81.png"/><Relationship Id="rId17" Type="http://schemas.openxmlformats.org/officeDocument/2006/relationships/image" Target="../media/image58.gif"/><Relationship Id="rId2" Type="http://schemas.openxmlformats.org/officeDocument/2006/relationships/image" Target="../media/image49.png"/><Relationship Id="rId16" Type="http://schemas.openxmlformats.org/officeDocument/2006/relationships/image" Target="../media/image83.jpeg"/><Relationship Id="rId20" Type="http://schemas.openxmlformats.org/officeDocument/2006/relationships/image" Target="../media/image86.jpeg"/><Relationship Id="rId1" Type="http://schemas.openxmlformats.org/officeDocument/2006/relationships/slideLayout" Target="../slideLayouts/slideLayout7.xml"/><Relationship Id="rId6" Type="http://schemas.openxmlformats.org/officeDocument/2006/relationships/image" Target="../media/image75.png"/><Relationship Id="rId11" Type="http://schemas.openxmlformats.org/officeDocument/2006/relationships/image" Target="../media/image80.png"/><Relationship Id="rId5" Type="http://schemas.openxmlformats.org/officeDocument/2006/relationships/image" Target="../media/image74.png"/><Relationship Id="rId15" Type="http://schemas.openxmlformats.org/officeDocument/2006/relationships/image" Target="../media/image61.jpeg"/><Relationship Id="rId23" Type="http://schemas.openxmlformats.org/officeDocument/2006/relationships/image" Target="../media/image65.png"/><Relationship Id="rId10" Type="http://schemas.openxmlformats.org/officeDocument/2006/relationships/image" Target="../media/image79.png"/><Relationship Id="rId19" Type="http://schemas.openxmlformats.org/officeDocument/2006/relationships/image" Target="../media/image85.jpeg"/><Relationship Id="rId4" Type="http://schemas.openxmlformats.org/officeDocument/2006/relationships/image" Target="../media/image73.png"/><Relationship Id="rId9" Type="http://schemas.openxmlformats.org/officeDocument/2006/relationships/image" Target="../media/image78.png"/><Relationship Id="rId14" Type="http://schemas.openxmlformats.org/officeDocument/2006/relationships/image" Target="../media/image82.png"/><Relationship Id="rId22" Type="http://schemas.openxmlformats.org/officeDocument/2006/relationships/image" Target="../media/image8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2536322" y="72242"/>
            <a:ext cx="3919816"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⑥ 保育所</a:t>
            </a:r>
          </a:p>
        </p:txBody>
      </p:sp>
      <p:sp>
        <p:nvSpPr>
          <p:cNvPr id="14" name="テキスト ボックス 13"/>
          <p:cNvSpPr txBox="1"/>
          <p:nvPr/>
        </p:nvSpPr>
        <p:spPr>
          <a:xfrm>
            <a:off x="11603" y="14928"/>
            <a:ext cx="2505795" cy="257369"/>
          </a:xfrm>
          <a:prstGeom prst="rect">
            <a:avLst/>
          </a:prstGeom>
          <a:noFill/>
        </p:spPr>
        <p:txBody>
          <a:bodyPr wrap="square" lIns="36000" tIns="36000" rIns="36000" bIns="36000" rtlCol="0">
            <a:noAutofit/>
          </a:bodyPr>
          <a:lstStyle/>
          <a:p>
            <a:r>
              <a:rPr lang="en-US" altLang="ja-JP" sz="1200" dirty="0">
                <a:latin typeface="Meiryo UI" panose="020B0604030504040204" pitchFamily="50" charset="-128"/>
                <a:ea typeface="Meiryo UI" panose="020B0604030504040204" pitchFamily="50" charset="-128"/>
              </a:rPr>
              <a:t>8</a:t>
            </a:r>
            <a:r>
              <a:rPr lang="ja-JP" altLang="en-US" sz="1200" dirty="0">
                <a:latin typeface="Meiryo UI" panose="020B0604030504040204" pitchFamily="50" charset="-128"/>
                <a:ea typeface="Meiryo UI" panose="020B0604030504040204" pitchFamily="50" charset="-128"/>
              </a:rPr>
              <a:t>　具体的な取組と成果 （民営化）</a:t>
            </a:r>
          </a:p>
        </p:txBody>
      </p:sp>
      <p:sp>
        <p:nvSpPr>
          <p:cNvPr id="3" name="角丸四角形 2"/>
          <p:cNvSpPr/>
          <p:nvPr/>
        </p:nvSpPr>
        <p:spPr>
          <a:xfrm>
            <a:off x="300244" y="1815152"/>
            <a:ext cx="2727619" cy="4310769"/>
          </a:xfrm>
          <a:prstGeom prst="roundRect">
            <a:avLst>
              <a:gd name="adj" fmla="val 4592"/>
            </a:avLst>
          </a:prstGeom>
        </p:spPr>
        <p:style>
          <a:lnRef idx="2">
            <a:schemeClr val="dk1"/>
          </a:lnRef>
          <a:fillRef idx="1">
            <a:schemeClr val="lt1"/>
          </a:fillRef>
          <a:effectRef idx="0">
            <a:schemeClr val="dk1"/>
          </a:effectRef>
          <a:fontRef idx="minor">
            <a:schemeClr val="dk1"/>
          </a:fontRef>
        </p:style>
        <p:txBody>
          <a:bodyPr rtlCol="0" anchor="ct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 15"/>
          <p:cNvSpPr/>
          <p:nvPr/>
        </p:nvSpPr>
        <p:spPr>
          <a:xfrm>
            <a:off x="6070303" y="1815152"/>
            <a:ext cx="2814391" cy="4310769"/>
          </a:xfrm>
          <a:prstGeom prst="roundRect">
            <a:avLst>
              <a:gd name="adj" fmla="val 4592"/>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331472" y="1097857"/>
            <a:ext cx="8648755" cy="338554"/>
          </a:xfrm>
          <a:prstGeom prst="rect">
            <a:avLst/>
          </a:prstGeom>
        </p:spPr>
        <p:txBody>
          <a:bodyPr wrap="square">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○公立保育所は児童</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人あたりの保育にかかる経費が民間保育所に比して高い。</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213306" y="1951629"/>
            <a:ext cx="2106984"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（当初の方向性）</a:t>
            </a:r>
            <a:endParaRPr kumimoji="1"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6067353" y="1950549"/>
            <a:ext cx="2869342"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cs typeface="Meiryo UI" panose="020B0604030504040204" pitchFamily="50" charset="-128"/>
              </a:rPr>
              <a:t>現在の状況）</a:t>
            </a:r>
            <a:endParaRPr kumimoji="1"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355252" y="2400876"/>
            <a:ext cx="2644114" cy="1569660"/>
          </a:xfrm>
          <a:prstGeom prst="rect">
            <a:avLst/>
          </a:prstGeom>
          <a:noFill/>
        </p:spPr>
        <p:txBody>
          <a:bodyPr wrap="square" rtlCol="0">
            <a:spAutoFit/>
          </a:bodyPr>
          <a:lstStyle/>
          <a:p>
            <a:pPr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セーフティネットとして必要な保育所を除き、統合・休廃止も視野に入れながら、原則民間移管（民間移管が困難な場合には、補完的に委託化）を推進。</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623002" y="4366357"/>
            <a:ext cx="2108613" cy="830997"/>
          </a:xfrm>
          <a:prstGeom prst="rect">
            <a:avLst/>
          </a:prstGeom>
          <a:noFill/>
        </p:spPr>
        <p:txBody>
          <a:bodyPr wrap="square" rtlCol="0">
            <a:spAutoFit/>
          </a:bodyPr>
          <a:lstStyle/>
          <a:p>
            <a:pPr marL="177800" indent="-177800"/>
            <a:r>
              <a:rPr lang="ja-JP" altLang="en-US" sz="1600" dirty="0">
                <a:latin typeface="Meiryo UI" panose="020B0604030504040204" pitchFamily="50" charset="-128"/>
                <a:ea typeface="Meiryo UI" panose="020B0604030504040204" pitchFamily="50" charset="-128"/>
                <a:cs typeface="Meiryo UI" panose="020B0604030504040204" pitchFamily="50" charset="-128"/>
              </a:rPr>
              <a:t>公立保育所数</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125</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か所</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2012</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月時点）</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大かっこ 7"/>
          <p:cNvSpPr/>
          <p:nvPr/>
        </p:nvSpPr>
        <p:spPr>
          <a:xfrm>
            <a:off x="601139" y="4366357"/>
            <a:ext cx="2152340" cy="865709"/>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6" name="テキスト ボックス 25"/>
          <p:cNvSpPr txBox="1"/>
          <p:nvPr/>
        </p:nvSpPr>
        <p:spPr>
          <a:xfrm>
            <a:off x="6150608" y="2403253"/>
            <a:ext cx="2653779" cy="830997"/>
          </a:xfrm>
          <a:prstGeom prst="rect">
            <a:avLst/>
          </a:prstGeom>
          <a:noFill/>
        </p:spPr>
        <p:txBody>
          <a:bodyPr wrap="square" rtlCol="0">
            <a:spAutoFit/>
          </a:bodyPr>
          <a:lstStyle/>
          <a:p>
            <a:pPr marL="177800" indent="-177800"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公立保育所数</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８７か所</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lgn="just"/>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月時点）</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3142933" y="2828026"/>
            <a:ext cx="2819353" cy="3375283"/>
          </a:xfrm>
          <a:prstGeom prst="rect">
            <a:avLst/>
          </a:prstGeom>
          <a:noFill/>
        </p:spPr>
        <p:txBody>
          <a:bodyPr wrap="square" rtlCol="0">
            <a:spAutoFit/>
          </a:bodyPr>
          <a:lstStyle/>
          <a:p>
            <a:pPr marL="177800" indent="-177800" algn="just">
              <a:lnSpc>
                <a:spcPts val="1600"/>
              </a:lnSpc>
              <a:defRPr/>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●「公立保育所新再編整備計画（案）」公表（</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2013.2</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algn="just">
              <a:lnSpc>
                <a:spcPts val="1600"/>
              </a:lnSpc>
              <a:defRPr/>
            </a:pP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lgn="just">
              <a:lnSpc>
                <a:spcPts val="1600"/>
              </a:lnSpc>
              <a:defRPr/>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●「公立保育所新再編整備計画（改訂）」公表（</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2017.6</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450850" indent="-273050" algn="just">
              <a:lnSpc>
                <a:spcPts val="1600"/>
              </a:lnSpc>
              <a:defRPr/>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lgn="just">
              <a:lnSpc>
                <a:spcPts val="1600"/>
              </a:lnSpc>
              <a:defRPr/>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●「大阪市立保育所のあり方について」により、セーフティーネットとしての機能・役割を果たす公立保育所（直営）数を公表（</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2017.12</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lgn="just">
              <a:lnSpc>
                <a:spcPts val="1600"/>
              </a:lnSpc>
              <a:defRPr/>
            </a:pPr>
            <a:endParaRPr lang="en-US" altLang="zh-TW" sz="13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lgn="just">
              <a:lnSpc>
                <a:spcPts val="1600"/>
              </a:lnSpc>
              <a:defRPr/>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a:t>
            </a:r>
            <a:r>
              <a:rPr lang="zh-TW" altLang="en-US" sz="1300" dirty="0">
                <a:latin typeface="Meiryo UI" panose="020B0604030504040204" pitchFamily="50" charset="-128"/>
                <a:ea typeface="Meiryo UI" panose="020B0604030504040204" pitchFamily="50" charset="-128"/>
                <a:cs typeface="Meiryo UI" panose="020B0604030504040204" pitchFamily="50" charset="-128"/>
              </a:rPr>
              <a:t>公立保育所民営化推進計画</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a:t>
            </a:r>
            <a:r>
              <a:rPr lang="zh-TW" altLang="en-US" sz="1300" dirty="0">
                <a:latin typeface="Meiryo UI" panose="020B0604030504040204" pitchFamily="50" charset="-128"/>
                <a:ea typeface="Meiryo UI" panose="020B0604030504040204" pitchFamily="50" charset="-128"/>
                <a:cs typeface="Meiryo UI" panose="020B0604030504040204" pitchFamily="50" charset="-128"/>
              </a:rPr>
              <a:t>策定（</a:t>
            </a:r>
            <a:r>
              <a:rPr lang="en-US" altLang="zh-TW" sz="1300" dirty="0">
                <a:latin typeface="Meiryo UI" panose="020B0604030504040204" pitchFamily="50" charset="-128"/>
                <a:ea typeface="Meiryo UI" panose="020B0604030504040204" pitchFamily="50" charset="-128"/>
                <a:cs typeface="Meiryo UI" panose="020B0604030504040204" pitchFamily="50" charset="-128"/>
              </a:rPr>
              <a:t>20</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22</a:t>
            </a:r>
            <a:r>
              <a:rPr lang="en-US" altLang="zh-TW" sz="13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3</a:t>
            </a:r>
            <a:r>
              <a:rPr lang="zh-TW" altLang="en-US" sz="1300" dirty="0">
                <a:latin typeface="Meiryo UI" panose="020B0604030504040204" pitchFamily="50" charset="-128"/>
                <a:ea typeface="Meiryo UI" panose="020B0604030504040204" pitchFamily="50" charset="-128"/>
                <a:cs typeface="Meiryo UI" panose="020B0604030504040204" pitchFamily="50" charset="-128"/>
              </a:rPr>
              <a:t>）</a:t>
            </a:r>
          </a:p>
          <a:p>
            <a:pPr marL="177800" indent="-177800" algn="just">
              <a:lnSpc>
                <a:spcPts val="1600"/>
              </a:lnSpc>
              <a:defRPr/>
            </a:pP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lgn="just">
              <a:lnSpc>
                <a:spcPts val="1600"/>
              </a:lnSpc>
              <a:defRPr/>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29</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か所</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を民間移管</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9</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か所</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を休廃止</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450850" indent="-273050">
              <a:lnSpc>
                <a:spcPts val="1600"/>
              </a:lnSpc>
              <a:defRPr/>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ホームベース 8"/>
          <p:cNvSpPr/>
          <p:nvPr/>
        </p:nvSpPr>
        <p:spPr>
          <a:xfrm>
            <a:off x="3317883" y="1950549"/>
            <a:ext cx="2508235" cy="600504"/>
          </a:xfrm>
          <a:prstGeom prst="homePlate">
            <a:avLst>
              <a:gd name="adj" fmla="val 4545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6214176" y="3185706"/>
            <a:ext cx="2575696" cy="2893100"/>
          </a:xfrm>
          <a:prstGeom prst="rect">
            <a:avLst/>
          </a:prstGeom>
          <a:noFill/>
        </p:spPr>
        <p:txBody>
          <a:bodyPr wrap="square" rtlCol="0">
            <a:spAutoFit/>
          </a:bodyPr>
          <a:lstStyle/>
          <a:p>
            <a:endParaRPr lang="en-US" altLang="ja-JP"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1400" dirty="0">
                <a:latin typeface="Meiryo UI" panose="020B0604030504040204" pitchFamily="50" charset="-128"/>
                <a:ea typeface="Meiryo UI" panose="020B0604030504040204" pitchFamily="50" charset="-128"/>
                <a:cs typeface="Meiryo UI" panose="020B0604030504040204" pitchFamily="50" charset="-128"/>
              </a:rPr>
              <a:t>＜今後の公立保育所について＞</a:t>
            </a:r>
          </a:p>
          <a:p>
            <a:pPr algn="just"/>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1400" dirty="0">
                <a:latin typeface="Meiryo UI" panose="020B0604030504040204" pitchFamily="50" charset="-128"/>
                <a:ea typeface="Meiryo UI" panose="020B0604030504040204" pitchFamily="50" charset="-128"/>
                <a:cs typeface="Meiryo UI" panose="020B0604030504040204" pitchFamily="50" charset="-128"/>
              </a:rPr>
              <a:t>配慮や支援を必要とする児童や保護者の見守り等を担うセーフ</a:t>
            </a:r>
          </a:p>
          <a:p>
            <a:pPr algn="just"/>
            <a:r>
              <a:rPr lang="ja-JP" altLang="en-US" sz="1400" dirty="0">
                <a:latin typeface="Meiryo UI" panose="020B0604030504040204" pitchFamily="50" charset="-128"/>
                <a:ea typeface="Meiryo UI" panose="020B0604030504040204" pitchFamily="50" charset="-128"/>
                <a:cs typeface="Meiryo UI" panose="020B0604030504040204" pitchFamily="50" charset="-128"/>
              </a:rPr>
              <a:t>ティネットとしての直営保育所の必要性を考慮しつつ</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2030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末までに</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35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所</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（直営）をめざす。</a:t>
            </a:r>
          </a:p>
          <a:p>
            <a:pPr algn="just"/>
            <a:r>
              <a:rPr lang="ja-JP" altLang="en-US" sz="1400" dirty="0">
                <a:latin typeface="Meiryo UI" panose="020B0604030504040204" pitchFamily="50" charset="-128"/>
                <a:ea typeface="Meiryo UI" panose="020B0604030504040204" pitchFamily="50" charset="-128"/>
                <a:cs typeface="Meiryo UI" panose="020B0604030504040204" pitchFamily="50" charset="-128"/>
              </a:rPr>
              <a:t>また、民間事業者が応募しやすい条件の検討に加え、短期間の仮設を前提とした用地確保など新たな民営化手法を検討・実施する。</a:t>
            </a:r>
          </a:p>
        </p:txBody>
      </p:sp>
      <p:sp>
        <p:nvSpPr>
          <p:cNvPr id="20" name="正方形/長方形 19"/>
          <p:cNvSpPr/>
          <p:nvPr/>
        </p:nvSpPr>
        <p:spPr>
          <a:xfrm>
            <a:off x="145066" y="746324"/>
            <a:ext cx="1663251" cy="338554"/>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（背　　景）</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512</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288058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270457" y="1110444"/>
            <a:ext cx="8603088" cy="770546"/>
          </a:xfrm>
          <a:prstGeom prst="roundRect">
            <a:avLst/>
          </a:prstGeom>
          <a:solidFill>
            <a:srgbClr val="FFFF00"/>
          </a:solidFill>
          <a:ln w="508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331472" y="1118845"/>
            <a:ext cx="8498203" cy="584775"/>
          </a:xfrm>
          <a:prstGeom prst="rect">
            <a:avLst/>
          </a:prstGeom>
        </p:spPr>
        <p:txBody>
          <a:bodyPr wrap="square">
            <a:spAutoFit/>
          </a:bodyPr>
          <a:lstStyle/>
          <a:p>
            <a:pPr marL="177800" indent="-17780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指定管理者の導入は、民間の活力やノウハウにより市場の活性化、コスト削減を図ることができた。</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特に施設の修繕や市場利用者のサービス向上に効果を上げている。</a:t>
            </a:r>
          </a:p>
        </p:txBody>
      </p:sp>
      <p:sp>
        <p:nvSpPr>
          <p:cNvPr id="2" name="テキスト ボックス 1"/>
          <p:cNvSpPr txBox="1"/>
          <p:nvPr/>
        </p:nvSpPr>
        <p:spPr>
          <a:xfrm>
            <a:off x="331472" y="1868110"/>
            <a:ext cx="8812528" cy="1785104"/>
          </a:xfrm>
          <a:prstGeom prst="rect">
            <a:avLst/>
          </a:prstGeom>
          <a:noFill/>
          <a:ln>
            <a:noFill/>
          </a:ln>
        </p:spPr>
        <p:txBody>
          <a:bodyPr wrap="square" rtlCol="0">
            <a:spAutoFit/>
          </a:bodyPr>
          <a:lstStyle/>
          <a:p>
            <a:pPr>
              <a:lnSpc>
                <a:spcPts val="1800"/>
              </a:lnSpc>
              <a:spcAft>
                <a:spcPts val="600"/>
              </a:spcAf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■指定管理者による管理</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運営期間   第</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期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日～</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31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日（</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年間）</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r>
            <a:br>
              <a:rPr lang="en-US" altLang="ja-JP" sz="1400" dirty="0">
                <a:latin typeface="Meiryo UI" panose="020B0604030504040204" pitchFamily="50" charset="-128"/>
                <a:ea typeface="Meiryo UI" panose="020B0604030504040204" pitchFamily="50" charset="-128"/>
                <a:cs typeface="Meiryo UI" panose="020B0604030504040204" pitchFamily="50" charset="-128"/>
              </a:rPr>
            </a:b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第</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期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日～</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2022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31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日（</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年間）</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b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第</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期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2022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2027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年間</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■指定管理者制度導入の効果</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・人件費や委託料等のコスト削減に取り組むとともに収入の確保（利用料金の滞納者ゼロ）に努め、当初提案額</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を大きく上回る財源を生み出し、市場に投資（</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活性化対策費</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、修繕費</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・契約納付</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金を</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上回る額（納付金</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Ⅱ</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）を府に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納付。</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331472" y="3641539"/>
            <a:ext cx="8226016" cy="307777"/>
          </a:xfrm>
          <a:prstGeom prst="rect">
            <a:avLst/>
          </a:prstGeom>
        </p:spPr>
        <p:txBody>
          <a:bodyPr wrap="square">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■効果額（税抜）：第</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第２期指定</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管理者制度の効果</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額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単位：千円　）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2" name="直線コネクタ 11"/>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正方形/長方形 12"/>
          <p:cNvSpPr/>
          <p:nvPr/>
        </p:nvSpPr>
        <p:spPr>
          <a:xfrm>
            <a:off x="145066" y="653796"/>
            <a:ext cx="1663251" cy="338554"/>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（成　　果）</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2536322" y="72242"/>
            <a:ext cx="5488562"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⑧ 中央卸売市場 </a:t>
            </a: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府</a:t>
            </a:r>
            <a:r>
              <a:rPr lang="en-US" altLang="ja-JP" sz="2000" dirty="0">
                <a:latin typeface="Meiryo UI" panose="020B0604030504040204" pitchFamily="50" charset="-128"/>
                <a:ea typeface="Meiryo UI" panose="020B0604030504040204" pitchFamily="50" charset="-128"/>
              </a:rPr>
              <a:t>】</a:t>
            </a:r>
            <a:endParaRPr lang="ja-JP" altLang="en-US" sz="2000" dirty="0">
              <a:latin typeface="Meiryo UI" panose="020B0604030504040204" pitchFamily="50" charset="-128"/>
              <a:ea typeface="Meiryo UI" panose="020B0604030504040204" pitchFamily="50" charset="-128"/>
            </a:endParaRPr>
          </a:p>
        </p:txBody>
      </p:sp>
      <p:sp>
        <p:nvSpPr>
          <p:cNvPr id="14" name="正方形/長方形 13"/>
          <p:cNvSpPr/>
          <p:nvPr/>
        </p:nvSpPr>
        <p:spPr>
          <a:xfrm>
            <a:off x="329743" y="6196773"/>
            <a:ext cx="8814257" cy="646331"/>
          </a:xfrm>
          <a:prstGeom prst="rect">
            <a:avLst/>
          </a:prstGeom>
        </p:spPr>
        <p:txBody>
          <a:bodyPr wrap="square">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活性化事業 ：指定管理者独自の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取組。</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ハード、ソフト問わず、市場の活性化に向け公募時に提案いただいた事業を実施。</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修　　繕 　費：老朽化した市場施設の機能を維持するための費用。場内事業者から</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連絡</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に</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即時</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対応。</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納 付 金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Ⅱ</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：契約納付</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金に</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上乗せで府に納めるもの。指定管理者の努力により計画以上の収入があった場合</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、その２分の１を納付</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11603" y="14928"/>
            <a:ext cx="2505795" cy="257369"/>
          </a:xfrm>
          <a:prstGeom prst="rect">
            <a:avLst/>
          </a:prstGeom>
          <a:noFill/>
        </p:spPr>
        <p:txBody>
          <a:bodyPr wrap="square" lIns="36000" tIns="36000" rIns="36000" bIns="36000" rtlCol="0">
            <a:noAutofit/>
          </a:bodyPr>
          <a:lstStyle/>
          <a:p>
            <a:r>
              <a:rPr lang="en-US" altLang="ja-JP" sz="1200" dirty="0">
                <a:latin typeface="Meiryo UI" panose="020B0604030504040204" pitchFamily="50" charset="-128"/>
                <a:ea typeface="Meiryo UI" panose="020B0604030504040204" pitchFamily="50" charset="-128"/>
              </a:rPr>
              <a:t>8</a:t>
            </a:r>
            <a:r>
              <a:rPr lang="ja-JP" altLang="en-US" sz="1200" dirty="0">
                <a:latin typeface="Meiryo UI" panose="020B0604030504040204" pitchFamily="50" charset="-128"/>
                <a:ea typeface="Meiryo UI" panose="020B0604030504040204" pitchFamily="50" charset="-128"/>
              </a:rPr>
              <a:t>　具体的な取組と成果 （民営化）</a:t>
            </a:r>
          </a:p>
        </p:txBody>
      </p:sp>
      <p:sp>
        <p:nvSpPr>
          <p:cNvPr id="15"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521</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pic>
        <p:nvPicPr>
          <p:cNvPr id="4" name="図 3"/>
          <p:cNvPicPr>
            <a:picLocks noChangeAspect="1"/>
          </p:cNvPicPr>
          <p:nvPr/>
        </p:nvPicPr>
        <p:blipFill>
          <a:blip r:embed="rId2"/>
          <a:stretch>
            <a:fillRect/>
          </a:stretch>
        </p:blipFill>
        <p:spPr>
          <a:xfrm>
            <a:off x="329743" y="3972299"/>
            <a:ext cx="8254699" cy="2255716"/>
          </a:xfrm>
          <a:prstGeom prst="rect">
            <a:avLst/>
          </a:prstGeom>
        </p:spPr>
      </p:pic>
    </p:spTree>
    <p:extLst>
      <p:ext uri="{BB962C8B-B14F-4D97-AF65-F5344CB8AC3E}">
        <p14:creationId xmlns:p14="http://schemas.microsoft.com/office/powerpoint/2010/main" val="2759867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テキスト ボックス 38"/>
          <p:cNvSpPr txBox="1"/>
          <p:nvPr/>
        </p:nvSpPr>
        <p:spPr>
          <a:xfrm>
            <a:off x="2536322" y="72242"/>
            <a:ext cx="5488562"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⑧中央卸売市場 </a:t>
            </a: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市</a:t>
            </a:r>
            <a:r>
              <a:rPr lang="en-US" altLang="ja-JP" sz="2000" dirty="0">
                <a:latin typeface="Meiryo UI" panose="020B0604030504040204" pitchFamily="50" charset="-128"/>
                <a:ea typeface="Meiryo UI" panose="020B0604030504040204" pitchFamily="50" charset="-128"/>
              </a:rPr>
              <a:t>】</a:t>
            </a:r>
            <a:endParaRPr lang="ja-JP" altLang="en-US" sz="2000" dirty="0">
              <a:latin typeface="Meiryo UI" panose="020B0604030504040204" pitchFamily="50" charset="-128"/>
              <a:ea typeface="Meiryo UI" panose="020B0604030504040204" pitchFamily="50" charset="-128"/>
            </a:endParaRPr>
          </a:p>
        </p:txBody>
      </p:sp>
      <p:sp>
        <p:nvSpPr>
          <p:cNvPr id="42" name="テキスト ボックス 41"/>
          <p:cNvSpPr txBox="1"/>
          <p:nvPr/>
        </p:nvSpPr>
        <p:spPr>
          <a:xfrm>
            <a:off x="11603" y="14928"/>
            <a:ext cx="2505795" cy="257369"/>
          </a:xfrm>
          <a:prstGeom prst="rect">
            <a:avLst/>
          </a:prstGeom>
          <a:noFill/>
        </p:spPr>
        <p:txBody>
          <a:bodyPr wrap="square" lIns="36000" tIns="36000" rIns="36000" bIns="36000" rtlCol="0">
            <a:noAutofit/>
          </a:bodyPr>
          <a:lstStyle/>
          <a:p>
            <a:r>
              <a:rPr lang="en-US" altLang="ja-JP" sz="1200" dirty="0">
                <a:latin typeface="Meiryo UI" panose="020B0604030504040204" pitchFamily="50" charset="-128"/>
                <a:ea typeface="Meiryo UI" panose="020B0604030504040204" pitchFamily="50" charset="-128"/>
              </a:rPr>
              <a:t>8</a:t>
            </a:r>
            <a:r>
              <a:rPr lang="ja-JP" altLang="en-US" sz="1200" dirty="0">
                <a:latin typeface="Meiryo UI" panose="020B0604030504040204" pitchFamily="50" charset="-128"/>
                <a:ea typeface="Meiryo UI" panose="020B0604030504040204" pitchFamily="50" charset="-128"/>
              </a:rPr>
              <a:t>　具体的な取組と成果 （民営化）</a:t>
            </a:r>
          </a:p>
        </p:txBody>
      </p:sp>
      <p:cxnSp>
        <p:nvCxnSpPr>
          <p:cNvPr id="19" name="直線コネクタ 18"/>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角丸四角形 6"/>
          <p:cNvSpPr/>
          <p:nvPr/>
        </p:nvSpPr>
        <p:spPr>
          <a:xfrm>
            <a:off x="277731" y="2241707"/>
            <a:ext cx="2727619" cy="4149510"/>
          </a:xfrm>
          <a:prstGeom prst="roundRect">
            <a:avLst>
              <a:gd name="adj" fmla="val 4592"/>
            </a:avLst>
          </a:prstGeom>
        </p:spPr>
        <p:style>
          <a:lnRef idx="2">
            <a:schemeClr val="dk1"/>
          </a:lnRef>
          <a:fillRef idx="1">
            <a:schemeClr val="lt1"/>
          </a:fillRef>
          <a:effectRef idx="0">
            <a:schemeClr val="dk1"/>
          </a:effectRef>
          <a:fontRef idx="minor">
            <a:schemeClr val="dk1"/>
          </a:fontRef>
        </p:style>
        <p:txBody>
          <a:bodyPr rtlCol="0" anchor="ct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角丸四角形 7"/>
          <p:cNvSpPr/>
          <p:nvPr/>
        </p:nvSpPr>
        <p:spPr>
          <a:xfrm>
            <a:off x="6046454" y="2241707"/>
            <a:ext cx="2814391" cy="4149510"/>
          </a:xfrm>
          <a:prstGeom prst="roundRect">
            <a:avLst>
              <a:gd name="adj" fmla="val 4592"/>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331472" y="1135957"/>
            <a:ext cx="8648755" cy="984885"/>
          </a:xfrm>
          <a:prstGeom prst="rect">
            <a:avLst/>
          </a:prstGeom>
        </p:spPr>
        <p:txBody>
          <a:bodyPr wrap="square">
            <a:spAutoFit/>
          </a:bodyPr>
          <a:lstStyle/>
          <a:p>
            <a:pPr marL="180975" indent="-180975">
              <a:spcAft>
                <a:spcPts val="1200"/>
              </a:spcAft>
              <a:tabLst>
                <a:tab pos="180975" algn="l"/>
              </a:tabLst>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○事業収入が減少傾向にあり、これまでも業務の民間委託化による人員削減やその他コストの見直しによる収支の改善に取り組んできたが、依然として多額の累積欠損金を計上しているなど、厳しい状況。</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spcAft>
                <a:spcPts val="1200"/>
              </a:spcAft>
              <a:tabLst>
                <a:tab pos="180975" algn="l"/>
              </a:tabLst>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○管理運営手法を抜本的に見直すことなどにより、収支構造の改善を図る必要がある。</a:t>
            </a:r>
          </a:p>
        </p:txBody>
      </p:sp>
      <p:sp>
        <p:nvSpPr>
          <p:cNvPr id="10" name="テキスト ボックス 9"/>
          <p:cNvSpPr txBox="1"/>
          <p:nvPr/>
        </p:nvSpPr>
        <p:spPr>
          <a:xfrm>
            <a:off x="213056" y="2386800"/>
            <a:ext cx="2061264"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（当初の方向性）</a:t>
            </a:r>
            <a:endParaRPr kumimoji="1"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5991503" y="2386800"/>
            <a:ext cx="2869342"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cs typeface="Meiryo UI" panose="020B0604030504040204" pitchFamily="50" charset="-128"/>
              </a:rPr>
              <a:t>現在の状況</a:t>
            </a: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2022</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年度</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末）</a:t>
            </a:r>
            <a:r>
              <a:rPr kumimoji="1" lang="ja-JP" altLang="en-US" sz="1600" b="1" dirty="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361236" y="2850154"/>
            <a:ext cx="2644114" cy="3339376"/>
          </a:xfrm>
          <a:prstGeom prst="rect">
            <a:avLst/>
          </a:prstGeom>
          <a:noFill/>
        </p:spPr>
        <p:txBody>
          <a:bodyPr wrap="square" rtlCol="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安全・安心な生鮮食料品の安定供給を行う流通の拠点施設であるとともに、大阪経済における産業基盤としても重要な存在であり、大都市の基本インフラとしてその役割・機能を十分に発揮し、公共の福祉の増進と市民・消費者の生活の安定に資する。</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「府市統合本部会議」（</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2012.6)</a:t>
            </a:r>
          </a:p>
          <a:p>
            <a:pPr marL="266700" indent="-266700"/>
            <a:r>
              <a:rPr lang="ja-JP" altLang="en-US" sz="1300" dirty="0">
                <a:latin typeface="Meiryo UI" panose="020B0604030504040204" pitchFamily="50" charset="-128"/>
                <a:ea typeface="Meiryo UI" panose="020B0604030504040204" pitchFamily="50" charset="-128"/>
                <a:cs typeface="Meiryo UI" panose="020B0604030504040204" pitchFamily="50" charset="-128"/>
              </a:rPr>
              <a:t>　→中央卸売市場としての役割・機能を果たすため、府市</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市場（府市場、市本場、市東部市場、市南港市場）それぞれにおいて「運営の効率化」「競争力の強化」に取り組むことを確認。</a:t>
            </a:r>
          </a:p>
          <a:p>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6018302" y="2811885"/>
            <a:ext cx="2795491" cy="2985433"/>
          </a:xfrm>
          <a:prstGeom prst="rect">
            <a:avLst/>
          </a:prstGeom>
          <a:noFill/>
        </p:spPr>
        <p:txBody>
          <a:bodyPr wrap="square" rtlCol="0">
            <a:spAutoFit/>
          </a:bodyPr>
          <a:lstStyle/>
          <a:p>
            <a:pPr marL="177800" indent="-177800">
              <a:spcAft>
                <a:spcPts val="1200"/>
              </a:spcAf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本場・東部市場</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p>
          <a:p>
            <a:pPr marL="266700">
              <a:spcAft>
                <a:spcPts val="1200"/>
              </a:spcAft>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民間</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活力の活用により、指定管理者制度を導入した場合に想定していた効果額</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とほぼ同等</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の効果が</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得られたため</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、業務委託化を引き続き進めることで経営の効率化を図ることを方針として</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決定。</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spcAft>
                <a:spcPts val="1200"/>
              </a:spcAf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南港市場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p>
          <a:p>
            <a:pPr marL="266700">
              <a:spcAft>
                <a:spcPts val="1200"/>
              </a:spcAft>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「南港市場将来戦略プラン」に基づき</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、市場</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機能の向上</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や競争</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力</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の強化に向け、</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2020</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年度に大規模施設整備工事に着手。</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3035446" y="2876406"/>
            <a:ext cx="2952760" cy="3708708"/>
          </a:xfrm>
          <a:prstGeom prst="rect">
            <a:avLst/>
          </a:prstGeom>
          <a:noFill/>
        </p:spPr>
        <p:txBody>
          <a:bodyPr wrap="square" rtlCol="0">
            <a:spAutoFit/>
          </a:bodyPr>
          <a:lstStyle/>
          <a:p>
            <a:pPr marL="177800" indent="-177800">
              <a:lnSpc>
                <a:spcPts val="1800"/>
              </a:lnSpc>
              <a:spcAft>
                <a:spcPts val="600"/>
              </a:spcAft>
              <a:defRPr/>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本場・東部市場</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a:t>
            </a:r>
          </a:p>
          <a:p>
            <a:pPr marL="177800" indent="-177800">
              <a:lnSpc>
                <a:spcPts val="1800"/>
              </a:lnSpc>
              <a:spcAft>
                <a:spcPts val="600"/>
              </a:spcAft>
              <a:defRPr/>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●指定管理者制度を導入するための中央卸売市場業務条例改正案上程</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(2014.5</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及び</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2014.</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９</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a:t>
            </a:r>
          </a:p>
          <a:p>
            <a:pPr marL="450850" indent="-450850">
              <a:lnSpc>
                <a:spcPts val="1800"/>
              </a:lnSpc>
              <a:spcAft>
                <a:spcPts val="600"/>
              </a:spcAft>
              <a:defRPr/>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 事業者の撤退や倒産リスク、市場機能低下への懸念等から</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否決</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450850" indent="-450850">
              <a:lnSpc>
                <a:spcPts val="1200"/>
              </a:lnSpc>
              <a:spcAft>
                <a:spcPts val="600"/>
              </a:spcAft>
              <a:defRPr/>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●「市政改革プラン</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(2020.4</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策定</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450850" indent="-450850">
              <a:lnSpc>
                <a:spcPts val="1200"/>
              </a:lnSpc>
              <a:spcAft>
                <a:spcPts val="600"/>
              </a:spcAft>
              <a:defRPr/>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「市政改革プラン</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3.1</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(2022.4</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策定</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a:t>
            </a:r>
          </a:p>
          <a:p>
            <a:pPr marL="450850" indent="-450850">
              <a:lnSpc>
                <a:spcPts val="1200"/>
              </a:lnSpc>
              <a:spcAft>
                <a:spcPts val="600"/>
              </a:spcAft>
              <a:defRPr/>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基づく官民連携手法の検討</a:t>
            </a:r>
            <a:r>
              <a:rPr lang="ja-JP" altLang="en-US" sz="13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450850" indent="-450850">
              <a:lnSpc>
                <a:spcPts val="1800"/>
              </a:lnSpc>
              <a:spcAft>
                <a:spcPts val="600"/>
              </a:spcAft>
              <a:defRPr/>
            </a:pP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南港市場</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a:t>
            </a:r>
          </a:p>
          <a:p>
            <a:pPr marL="177800" indent="-177800">
              <a:lnSpc>
                <a:spcPts val="1800"/>
              </a:lnSpc>
              <a:spcAft>
                <a:spcPts val="600"/>
              </a:spcAft>
              <a:defRPr/>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南港市場将来戦略プラン」策定</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201</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5</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1800"/>
              </a:lnSpc>
              <a:spcAft>
                <a:spcPts val="600"/>
              </a:spcAft>
              <a:defRPr/>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「南港市場整備基本計画」策定</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			(2016.11</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ホームベース 14"/>
          <p:cNvSpPr/>
          <p:nvPr/>
        </p:nvSpPr>
        <p:spPr>
          <a:xfrm>
            <a:off x="3257709" y="2285466"/>
            <a:ext cx="2508235" cy="600504"/>
          </a:xfrm>
          <a:prstGeom prst="homePlate">
            <a:avLst>
              <a:gd name="adj" fmla="val 4545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145066" y="746324"/>
            <a:ext cx="1663251" cy="338554"/>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（背　　景）</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522</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741330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テキスト ボックス 38"/>
          <p:cNvSpPr txBox="1"/>
          <p:nvPr/>
        </p:nvSpPr>
        <p:spPr>
          <a:xfrm>
            <a:off x="2536322" y="72242"/>
            <a:ext cx="5488562"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⑧中央卸売市場 </a:t>
            </a: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市</a:t>
            </a:r>
            <a:r>
              <a:rPr lang="en-US" altLang="ja-JP" sz="2000" dirty="0">
                <a:latin typeface="Meiryo UI" panose="020B0604030504040204" pitchFamily="50" charset="-128"/>
                <a:ea typeface="Meiryo UI" panose="020B0604030504040204" pitchFamily="50" charset="-128"/>
              </a:rPr>
              <a:t>】</a:t>
            </a:r>
          </a:p>
        </p:txBody>
      </p:sp>
      <p:sp>
        <p:nvSpPr>
          <p:cNvPr id="42" name="テキスト ボックス 41"/>
          <p:cNvSpPr txBox="1"/>
          <p:nvPr/>
        </p:nvSpPr>
        <p:spPr>
          <a:xfrm>
            <a:off x="11603" y="14928"/>
            <a:ext cx="2505795" cy="257369"/>
          </a:xfrm>
          <a:prstGeom prst="rect">
            <a:avLst/>
          </a:prstGeom>
          <a:noFill/>
        </p:spPr>
        <p:txBody>
          <a:bodyPr wrap="square" lIns="36000" tIns="36000" rIns="36000" bIns="36000" rtlCol="0">
            <a:noAutofit/>
          </a:bodyPr>
          <a:lstStyle/>
          <a:p>
            <a:r>
              <a:rPr lang="en-US" altLang="ja-JP" sz="1200" dirty="0">
                <a:latin typeface="Meiryo UI" panose="020B0604030504040204" pitchFamily="50" charset="-128"/>
                <a:ea typeface="Meiryo UI" panose="020B0604030504040204" pitchFamily="50" charset="-128"/>
              </a:rPr>
              <a:t>8</a:t>
            </a:r>
            <a:r>
              <a:rPr lang="ja-JP" altLang="en-US" sz="1200" dirty="0">
                <a:latin typeface="Meiryo UI" panose="020B0604030504040204" pitchFamily="50" charset="-128"/>
                <a:ea typeface="Meiryo UI" panose="020B0604030504040204" pitchFamily="50" charset="-128"/>
              </a:rPr>
              <a:t>　具体的な取組と成果 （民営化）</a:t>
            </a:r>
          </a:p>
        </p:txBody>
      </p:sp>
      <p:cxnSp>
        <p:nvCxnSpPr>
          <p:cNvPr id="19" name="直線コネクタ 18"/>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ホームベース 6"/>
          <p:cNvSpPr/>
          <p:nvPr/>
        </p:nvSpPr>
        <p:spPr>
          <a:xfrm>
            <a:off x="1511832" y="1559243"/>
            <a:ext cx="7358215" cy="1321298"/>
          </a:xfrm>
          <a:prstGeom prst="homePlate">
            <a:avLst>
              <a:gd name="adj" fmla="val 24514"/>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ホームベース 7"/>
          <p:cNvSpPr/>
          <p:nvPr/>
        </p:nvSpPr>
        <p:spPr>
          <a:xfrm>
            <a:off x="1511431" y="3251885"/>
            <a:ext cx="7358616" cy="1620366"/>
          </a:xfrm>
          <a:prstGeom prst="homePlate">
            <a:avLst>
              <a:gd name="adj" fmla="val 24514"/>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9" name="表 8"/>
          <p:cNvGraphicFramePr>
            <a:graphicFrameLocks noGrp="1"/>
          </p:cNvGraphicFramePr>
          <p:nvPr>
            <p:extLst/>
          </p:nvPr>
        </p:nvGraphicFramePr>
        <p:xfrm>
          <a:off x="244599" y="1201989"/>
          <a:ext cx="8654803" cy="3802517"/>
        </p:xfrm>
        <a:graphic>
          <a:graphicData uri="http://schemas.openxmlformats.org/drawingml/2006/table">
            <a:tbl>
              <a:tblPr>
                <a:tableStyleId>{5940675A-B579-460E-94D1-54222C63F5DA}</a:tableStyleId>
              </a:tblPr>
              <a:tblGrid>
                <a:gridCol w="863003">
                  <a:extLst>
                    <a:ext uri="{9D8B030D-6E8A-4147-A177-3AD203B41FA5}">
                      <a16:colId xmlns:a16="http://schemas.microsoft.com/office/drawing/2014/main" val="20000"/>
                    </a:ext>
                  </a:extLst>
                </a:gridCol>
                <a:gridCol w="44126">
                  <a:extLst>
                    <a:ext uri="{9D8B030D-6E8A-4147-A177-3AD203B41FA5}">
                      <a16:colId xmlns:a16="http://schemas.microsoft.com/office/drawing/2014/main" val="20001"/>
                    </a:ext>
                  </a:extLst>
                </a:gridCol>
                <a:gridCol w="620682">
                  <a:extLst>
                    <a:ext uri="{9D8B030D-6E8A-4147-A177-3AD203B41FA5}">
                      <a16:colId xmlns:a16="http://schemas.microsoft.com/office/drawing/2014/main" val="20002"/>
                    </a:ext>
                  </a:extLst>
                </a:gridCol>
                <a:gridCol w="620682">
                  <a:extLst>
                    <a:ext uri="{9D8B030D-6E8A-4147-A177-3AD203B41FA5}">
                      <a16:colId xmlns:a16="http://schemas.microsoft.com/office/drawing/2014/main" val="20003"/>
                    </a:ext>
                  </a:extLst>
                </a:gridCol>
                <a:gridCol w="620682">
                  <a:extLst>
                    <a:ext uri="{9D8B030D-6E8A-4147-A177-3AD203B41FA5}">
                      <a16:colId xmlns:a16="http://schemas.microsoft.com/office/drawing/2014/main" val="20004"/>
                    </a:ext>
                  </a:extLst>
                </a:gridCol>
                <a:gridCol w="620682">
                  <a:extLst>
                    <a:ext uri="{9D8B030D-6E8A-4147-A177-3AD203B41FA5}">
                      <a16:colId xmlns:a16="http://schemas.microsoft.com/office/drawing/2014/main" val="20005"/>
                    </a:ext>
                  </a:extLst>
                </a:gridCol>
                <a:gridCol w="620682">
                  <a:extLst>
                    <a:ext uri="{9D8B030D-6E8A-4147-A177-3AD203B41FA5}">
                      <a16:colId xmlns:a16="http://schemas.microsoft.com/office/drawing/2014/main" val="20006"/>
                    </a:ext>
                  </a:extLst>
                </a:gridCol>
                <a:gridCol w="774663">
                  <a:extLst>
                    <a:ext uri="{9D8B030D-6E8A-4147-A177-3AD203B41FA5}">
                      <a16:colId xmlns:a16="http://schemas.microsoft.com/office/drawing/2014/main" val="20007"/>
                    </a:ext>
                  </a:extLst>
                </a:gridCol>
                <a:gridCol w="646451">
                  <a:extLst>
                    <a:ext uri="{9D8B030D-6E8A-4147-A177-3AD203B41FA5}">
                      <a16:colId xmlns:a16="http://schemas.microsoft.com/office/drawing/2014/main" val="20008"/>
                    </a:ext>
                  </a:extLst>
                </a:gridCol>
                <a:gridCol w="633259">
                  <a:extLst>
                    <a:ext uri="{9D8B030D-6E8A-4147-A177-3AD203B41FA5}">
                      <a16:colId xmlns:a16="http://schemas.microsoft.com/office/drawing/2014/main" val="3826340032"/>
                    </a:ext>
                  </a:extLst>
                </a:gridCol>
                <a:gridCol w="765187">
                  <a:extLst>
                    <a:ext uri="{9D8B030D-6E8A-4147-A177-3AD203B41FA5}">
                      <a16:colId xmlns:a16="http://schemas.microsoft.com/office/drawing/2014/main" val="1467369074"/>
                    </a:ext>
                  </a:extLst>
                </a:gridCol>
                <a:gridCol w="912352">
                  <a:extLst>
                    <a:ext uri="{9D8B030D-6E8A-4147-A177-3AD203B41FA5}">
                      <a16:colId xmlns:a16="http://schemas.microsoft.com/office/drawing/2014/main" val="2171830219"/>
                    </a:ext>
                  </a:extLst>
                </a:gridCol>
                <a:gridCol w="912352">
                  <a:extLst>
                    <a:ext uri="{9D8B030D-6E8A-4147-A177-3AD203B41FA5}">
                      <a16:colId xmlns:a16="http://schemas.microsoft.com/office/drawing/2014/main" val="4115913793"/>
                    </a:ext>
                  </a:extLst>
                </a:gridCol>
              </a:tblGrid>
              <a:tr h="27356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ja-JP"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08000" marR="72000" marT="36000" marB="36000" anchor="ctr">
                    <a:lnTlToBr w="12700" cap="flat" cmpd="sng" algn="ctr">
                      <a:solidFill>
                        <a:schemeClr val="tx1"/>
                      </a:solidFill>
                      <a:prstDash val="solid"/>
                      <a:round/>
                      <a:headEnd type="none" w="med" len="med"/>
                      <a:tailEnd type="none" w="med" len="med"/>
                    </a:lnTlToBr>
                    <a:solidFill>
                      <a:schemeClr val="accent4">
                        <a:lumMod val="40000"/>
                        <a:lumOff val="60000"/>
                      </a:schemeClr>
                    </a:solidFill>
                  </a:tcPr>
                </a:tc>
                <a:tc>
                  <a:txBody>
                    <a:bodyPr/>
                    <a:lstStyle/>
                    <a:p>
                      <a:pPr algn="ctr" fontAlgn="ct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2012</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2013</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2016</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2017</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2018</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2019</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2020</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2021</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2022</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extLst>
                  <a:ext uri="{0D108BD9-81ED-4DB2-BD59-A6C34878D82A}">
                    <a16:rowId xmlns:a16="http://schemas.microsoft.com/office/drawing/2014/main" val="10000"/>
                  </a:ext>
                </a:extLst>
              </a:tr>
              <a:tr h="1615571">
                <a:tc>
                  <a:txBody>
                    <a:bodyPr/>
                    <a:lstStyle/>
                    <a:p>
                      <a:pPr algn="l" fontAlgn="ctr"/>
                      <a:r>
                        <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本場・東部市場</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8000" marR="72000" marT="36000" marB="36000" anchor="ctr">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extLst>
                  <a:ext uri="{0D108BD9-81ED-4DB2-BD59-A6C34878D82A}">
                    <a16:rowId xmlns:a16="http://schemas.microsoft.com/office/drawing/2014/main" val="10001"/>
                  </a:ext>
                </a:extLst>
              </a:tr>
              <a:tr h="191338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南港市場</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8000" marR="72000" marT="36000" marB="36000" anchor="ctr">
                    <a:lnT w="12700" cap="flat" cmpd="sng" algn="ctr">
                      <a:solidFill>
                        <a:schemeClr val="tx1"/>
                      </a:solidFill>
                      <a:prstDash val="solid"/>
                      <a:round/>
                      <a:headEnd type="none" w="med" len="med"/>
                      <a:tailEnd type="none" w="med" len="med"/>
                    </a:lnT>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extLst>
                  <a:ext uri="{0D108BD9-81ED-4DB2-BD59-A6C34878D82A}">
                    <a16:rowId xmlns:a16="http://schemas.microsoft.com/office/drawing/2014/main" val="10002"/>
                  </a:ext>
                </a:extLst>
              </a:tr>
            </a:tbl>
          </a:graphicData>
        </a:graphic>
      </p:graphicFrame>
      <p:sp>
        <p:nvSpPr>
          <p:cNvPr id="10" name="正方形/長方形 9"/>
          <p:cNvSpPr/>
          <p:nvPr/>
        </p:nvSpPr>
        <p:spPr>
          <a:xfrm>
            <a:off x="814002" y="1201989"/>
            <a:ext cx="446637" cy="20965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p>
        </p:txBody>
      </p:sp>
      <p:sp>
        <p:nvSpPr>
          <p:cNvPr id="11" name="正方形/長方形 10"/>
          <p:cNvSpPr/>
          <p:nvPr/>
        </p:nvSpPr>
        <p:spPr>
          <a:xfrm>
            <a:off x="367365" y="1260707"/>
            <a:ext cx="446637" cy="20965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項目</a:t>
            </a:r>
          </a:p>
        </p:txBody>
      </p:sp>
      <p:sp>
        <p:nvSpPr>
          <p:cNvPr id="12" name="正方形/長方形 11"/>
          <p:cNvSpPr/>
          <p:nvPr/>
        </p:nvSpPr>
        <p:spPr>
          <a:xfrm>
            <a:off x="2707195" y="3649286"/>
            <a:ext cx="3300541"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●「戦略会議」（１月）</a:t>
            </a:r>
          </a:p>
        </p:txBody>
      </p:sp>
      <p:sp>
        <p:nvSpPr>
          <p:cNvPr id="13" name="正方形/長方形 12"/>
          <p:cNvSpPr/>
          <p:nvPr/>
        </p:nvSpPr>
        <p:spPr>
          <a:xfrm>
            <a:off x="3978497" y="4157498"/>
            <a:ext cx="2621151"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●「南港市場整備基本計画」策定（</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p>
        </p:txBody>
      </p:sp>
      <p:sp>
        <p:nvSpPr>
          <p:cNvPr id="14" name="正方形/長方形 13"/>
          <p:cNvSpPr/>
          <p:nvPr/>
        </p:nvSpPr>
        <p:spPr>
          <a:xfrm>
            <a:off x="1507181" y="1665880"/>
            <a:ext cx="3300541"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●「府市統合本部会議」（６月）</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→指定管理者制度の導入の方向性を示す</a:t>
            </a:r>
          </a:p>
        </p:txBody>
      </p:sp>
      <p:sp>
        <p:nvSpPr>
          <p:cNvPr id="15" name="正方形/長方形 14"/>
          <p:cNvSpPr/>
          <p:nvPr/>
        </p:nvSpPr>
        <p:spPr>
          <a:xfrm>
            <a:off x="1511030" y="3322624"/>
            <a:ext cx="4934935"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●「府市統合本部会議」（６月）</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南港市場の</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老朽化等への対応及び衛生水準・機能の向上が必要であることを確認</a:t>
            </a:r>
          </a:p>
        </p:txBody>
      </p:sp>
      <p:sp>
        <p:nvSpPr>
          <p:cNvPr id="16" name="正方形/長方形 15"/>
          <p:cNvSpPr/>
          <p:nvPr/>
        </p:nvSpPr>
        <p:spPr>
          <a:xfrm>
            <a:off x="2471648" y="2049642"/>
            <a:ext cx="3300541"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●「条例改正案」上程（５月）</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→否決</a:t>
            </a:r>
          </a:p>
        </p:txBody>
      </p:sp>
      <p:sp>
        <p:nvSpPr>
          <p:cNvPr id="17" name="正方形/長方形 16"/>
          <p:cNvSpPr/>
          <p:nvPr/>
        </p:nvSpPr>
        <p:spPr>
          <a:xfrm>
            <a:off x="2644583" y="2433678"/>
            <a:ext cx="3300541"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●「条例改正案」上程（９月）</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→否決</a:t>
            </a:r>
          </a:p>
        </p:txBody>
      </p:sp>
      <p:sp>
        <p:nvSpPr>
          <p:cNvPr id="18" name="正方形/長方形 17"/>
          <p:cNvSpPr/>
          <p:nvPr/>
        </p:nvSpPr>
        <p:spPr>
          <a:xfrm>
            <a:off x="2677840" y="3855827"/>
            <a:ext cx="3300541"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・「南港市場将来戦略プラン」策定（１月）</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・「南港市場整備基本計画」策定の方向性を示す</a:t>
            </a:r>
          </a:p>
        </p:txBody>
      </p:sp>
      <p:sp>
        <p:nvSpPr>
          <p:cNvPr id="21" name="正方形/長方形 20"/>
          <p:cNvSpPr/>
          <p:nvPr/>
        </p:nvSpPr>
        <p:spPr>
          <a:xfrm>
            <a:off x="145066" y="682824"/>
            <a:ext cx="2733533" cy="338554"/>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（主な改革取組経過）</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21"/>
          <p:cNvSpPr/>
          <p:nvPr/>
        </p:nvSpPr>
        <p:spPr>
          <a:xfrm>
            <a:off x="6911759" y="4458636"/>
            <a:ext cx="1887733" cy="61199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「南港市場施設整備工事」着手</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23" name="正方形/長方形 22"/>
          <p:cNvSpPr/>
          <p:nvPr/>
        </p:nvSpPr>
        <p:spPr>
          <a:xfrm>
            <a:off x="5011668" y="2048620"/>
            <a:ext cx="2541658" cy="42298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●「省エネルギーサービス事業（</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ESCO</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）」導入</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本場（４月）</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p:cNvSpPr/>
          <p:nvPr/>
        </p:nvSpPr>
        <p:spPr>
          <a:xfrm>
            <a:off x="5640930" y="2458372"/>
            <a:ext cx="2541658" cy="42298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●「省エネルギーサービス事業（</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ESCO</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）」導入</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東部</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市場</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（４月）</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p:cNvSpPr/>
          <p:nvPr/>
        </p:nvSpPr>
        <p:spPr>
          <a:xfrm>
            <a:off x="8115300" y="2644659"/>
            <a:ext cx="907967" cy="42818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8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業務委託化</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よる経営の効率化の方針</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523</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908377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テキスト ボックス 38"/>
          <p:cNvSpPr txBox="1"/>
          <p:nvPr/>
        </p:nvSpPr>
        <p:spPr>
          <a:xfrm>
            <a:off x="2536322" y="72242"/>
            <a:ext cx="5488562"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⑧中央卸売市場 </a:t>
            </a: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市</a:t>
            </a:r>
            <a:r>
              <a:rPr lang="en-US" altLang="ja-JP" sz="2000" dirty="0">
                <a:latin typeface="Meiryo UI" panose="020B0604030504040204" pitchFamily="50" charset="-128"/>
                <a:ea typeface="Meiryo UI" panose="020B0604030504040204" pitchFamily="50" charset="-128"/>
              </a:rPr>
              <a:t>】</a:t>
            </a:r>
            <a:endParaRPr lang="ja-JP" altLang="en-US" sz="2000" dirty="0">
              <a:latin typeface="Meiryo UI" panose="020B0604030504040204" pitchFamily="50" charset="-128"/>
              <a:ea typeface="Meiryo UI" panose="020B0604030504040204" pitchFamily="50" charset="-128"/>
            </a:endParaRPr>
          </a:p>
        </p:txBody>
      </p:sp>
      <p:sp>
        <p:nvSpPr>
          <p:cNvPr id="42" name="テキスト ボックス 41"/>
          <p:cNvSpPr txBox="1"/>
          <p:nvPr/>
        </p:nvSpPr>
        <p:spPr>
          <a:xfrm>
            <a:off x="11603" y="14928"/>
            <a:ext cx="2505795" cy="257369"/>
          </a:xfrm>
          <a:prstGeom prst="rect">
            <a:avLst/>
          </a:prstGeom>
          <a:noFill/>
        </p:spPr>
        <p:txBody>
          <a:bodyPr wrap="square" lIns="36000" tIns="36000" rIns="36000" bIns="36000" rtlCol="0">
            <a:noAutofit/>
          </a:bodyPr>
          <a:lstStyle/>
          <a:p>
            <a:r>
              <a:rPr lang="en-US" altLang="ja-JP" sz="1200" dirty="0">
                <a:latin typeface="Meiryo UI" panose="020B0604030504040204" pitchFamily="50" charset="-128"/>
                <a:ea typeface="Meiryo UI" panose="020B0604030504040204" pitchFamily="50" charset="-128"/>
              </a:rPr>
              <a:t>8</a:t>
            </a:r>
            <a:r>
              <a:rPr lang="ja-JP" altLang="en-US" sz="1200" dirty="0">
                <a:latin typeface="Meiryo UI" panose="020B0604030504040204" pitchFamily="50" charset="-128"/>
                <a:ea typeface="Meiryo UI" panose="020B0604030504040204" pitchFamily="50" charset="-128"/>
              </a:rPr>
              <a:t>　具体的な取組と成果 （民営化）</a:t>
            </a:r>
          </a:p>
        </p:txBody>
      </p:sp>
      <p:cxnSp>
        <p:nvCxnSpPr>
          <p:cNvPr id="19" name="直線コネクタ 18"/>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1" name="表 20"/>
          <p:cNvGraphicFramePr>
            <a:graphicFrameLocks noGrp="1"/>
          </p:cNvGraphicFramePr>
          <p:nvPr>
            <p:extLst/>
          </p:nvPr>
        </p:nvGraphicFramePr>
        <p:xfrm>
          <a:off x="538317" y="1810376"/>
          <a:ext cx="8067367" cy="4624908"/>
        </p:xfrm>
        <a:graphic>
          <a:graphicData uri="http://schemas.openxmlformats.org/drawingml/2006/table">
            <a:tbl>
              <a:tblPr firstRow="1" bandRow="1">
                <a:tableStyleId>{5C22544A-7EE6-4342-B048-85BDC9FD1C3A}</a:tableStyleId>
              </a:tblPr>
              <a:tblGrid>
                <a:gridCol w="896373">
                  <a:extLst>
                    <a:ext uri="{9D8B030D-6E8A-4147-A177-3AD203B41FA5}">
                      <a16:colId xmlns:a16="http://schemas.microsoft.com/office/drawing/2014/main" val="20000"/>
                    </a:ext>
                  </a:extLst>
                </a:gridCol>
                <a:gridCol w="3517403">
                  <a:extLst>
                    <a:ext uri="{9D8B030D-6E8A-4147-A177-3AD203B41FA5}">
                      <a16:colId xmlns:a16="http://schemas.microsoft.com/office/drawing/2014/main" val="20001"/>
                    </a:ext>
                  </a:extLst>
                </a:gridCol>
                <a:gridCol w="3653591">
                  <a:extLst>
                    <a:ext uri="{9D8B030D-6E8A-4147-A177-3AD203B41FA5}">
                      <a16:colId xmlns:a16="http://schemas.microsoft.com/office/drawing/2014/main" val="20002"/>
                    </a:ext>
                  </a:extLst>
                </a:gridCol>
              </a:tblGrid>
              <a:tr h="431544">
                <a:tc>
                  <a:txBody>
                    <a:bodyPr/>
                    <a:lstStyle/>
                    <a:p>
                      <a:pPr algn="ctr"/>
                      <a:endParaRPr kumimoji="1" lang="ja-JP" altLang="en-US" sz="18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mpd="sng">
                      <a:noFill/>
                      <a:prstDash val="solid"/>
                    </a:lnBlToTr>
                    <a:solidFill>
                      <a:schemeClr val="accent5">
                        <a:lumMod val="20000"/>
                        <a:lumOff val="80000"/>
                      </a:schemeClr>
                    </a:solidFill>
                  </a:tcPr>
                </a:tc>
                <a:tc>
                  <a:txBody>
                    <a:bodyPr/>
                    <a:lstStyle/>
                    <a:p>
                      <a:pPr algn="ctr"/>
                      <a:r>
                        <a:rPr kumimoji="1" lang="ja-JP" altLang="en-US" sz="18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本場・東部市場</a:t>
                      </a:r>
                    </a:p>
                  </a:txBody>
                  <a:tcPr marT="108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kumimoji="1" lang="ja-JP" altLang="en-US" sz="18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南港市場</a:t>
                      </a:r>
                    </a:p>
                  </a:txBody>
                  <a:tcPr marT="108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0"/>
                  </a:ext>
                </a:extLst>
              </a:tr>
              <a:tr h="1850192">
                <a:tc>
                  <a:txBody>
                    <a:bodyPr/>
                    <a:lstStyle/>
                    <a:p>
                      <a:pPr algn="ctr"/>
                      <a:r>
                        <a:rPr kumimoji="1" lang="ja-JP" altLang="en-US" sz="14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取組の</a:t>
                      </a:r>
                      <a:endParaRPr kumimoji="1" lang="en-US" altLang="ja-JP" sz="14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4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方向性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4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市政改革プランに基づく最適な市場運営のあり方</a:t>
                      </a:r>
                      <a:endParaRPr kumimoji="1" lang="en-US" altLang="ja-JP" sz="14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185738" marR="0" lvl="0" indent="-185738" algn="l" defTabSz="914400" rtl="0" eaLnBrk="1" fontAlgn="auto" latinLnBrk="0" hangingPunct="1">
                        <a:lnSpc>
                          <a:spcPct val="100000"/>
                        </a:lnSpc>
                        <a:spcBef>
                          <a:spcPts val="0"/>
                        </a:spcBef>
                        <a:spcAft>
                          <a:spcPts val="600"/>
                        </a:spcAft>
                        <a:buClrTx/>
                        <a:buSzTx/>
                        <a:buFontTx/>
                        <a:buNone/>
                        <a:tabLst>
                          <a:tab pos="263525" algn="l"/>
                        </a:tabLst>
                        <a:defRPr/>
                      </a:pPr>
                      <a:r>
                        <a:rPr lang="ja-JP" altLang="en-US" sz="1300" dirty="0" smtClean="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・業務委託化を引き続き進めることで経営の効率化を図る。</a:t>
                      </a:r>
                      <a:endParaRPr kumimoji="1" lang="en-US" altLang="ja-JP" sz="13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marT="108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4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南港市場将来戦略プランに基づく市場機能の向上</a:t>
                      </a:r>
                      <a:r>
                        <a:rPr kumimoji="1" lang="ja-JP" altLang="en-US" sz="14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と競争力の強化</a:t>
                      </a:r>
                      <a:endParaRPr kumimoji="1" lang="en-US" altLang="ja-JP" sz="14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177800" marR="0" lvl="0" indent="-177800" algn="l" defTabSz="914400" rtl="0" eaLnBrk="1" fontAlgn="auto" latinLnBrk="0" hangingPunct="1">
                        <a:lnSpc>
                          <a:spcPct val="100000"/>
                        </a:lnSpc>
                        <a:spcBef>
                          <a:spcPts val="0"/>
                        </a:spcBef>
                        <a:spcAft>
                          <a:spcPts val="600"/>
                        </a:spcAft>
                        <a:buClrTx/>
                        <a:buSzTx/>
                        <a:buFontTx/>
                        <a:buNone/>
                        <a:tabLst/>
                        <a:defRPr/>
                      </a:pPr>
                      <a:r>
                        <a:rPr kumimoji="1" lang="ja-JP" altLang="en-US" sz="13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・⻄⽇本の⾷⾁流通の拠点市場としての役割・機能を今後とも果たしていくための戦略として策定した「南港市場将来戦略プラン」に基づき、施設整備をはじめとする市場機能の向上</a:t>
                      </a:r>
                      <a:r>
                        <a:rPr kumimoji="1" lang="ja-JP" altLang="en-US" sz="13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や競争力の強化に</a:t>
                      </a:r>
                      <a:r>
                        <a:rPr kumimoji="1" lang="ja-JP" altLang="en-US" sz="13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向けた取組を</a:t>
                      </a:r>
                      <a:r>
                        <a:rPr kumimoji="1" lang="ja-JP" altLang="en-US" sz="13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実施。</a:t>
                      </a:r>
                      <a:endParaRPr kumimoji="1" lang="ja-JP" altLang="en-US" sz="13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marT="108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298948">
                <a:tc>
                  <a:txBody>
                    <a:bodyPr/>
                    <a:lstStyle/>
                    <a:p>
                      <a:pPr algn="ctr"/>
                      <a:r>
                        <a:rPr kumimoji="1" lang="ja-JP" altLang="en-US" sz="14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具体的</a:t>
                      </a:r>
                      <a:endParaRPr kumimoji="1" lang="en-US" altLang="ja-JP" sz="14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4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取組・</a:t>
                      </a:r>
                      <a:endParaRPr kumimoji="1" lang="en-US" altLang="ja-JP" sz="14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4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成果</a:t>
                      </a:r>
                      <a:endParaRPr kumimoji="1" lang="ja-JP" altLang="en-US" sz="14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177800" marR="0" lvl="0" indent="-177800" algn="l" defTabSz="914400" rtl="0" eaLnBrk="1" fontAlgn="auto" latinLnBrk="0" hangingPunct="1">
                        <a:lnSpc>
                          <a:spcPct val="100000"/>
                        </a:lnSpc>
                        <a:spcBef>
                          <a:spcPts val="0"/>
                        </a:spcBef>
                        <a:spcAft>
                          <a:spcPts val="600"/>
                        </a:spcAft>
                        <a:buClrTx/>
                        <a:buSzTx/>
                        <a:buFontTx/>
                        <a:buNone/>
                        <a:tabLst/>
                        <a:defRPr/>
                      </a:pPr>
                      <a:r>
                        <a:rPr lang="ja-JP" altLang="en-US" sz="1300" b="0" i="0" u="none" strike="noStrike" baseline="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300" dirty="0" smtClean="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民間活力の活用により、指定管理者制度を導入した場合に想定していた効果額とほぼ同等の効果が得られた</a:t>
                      </a:r>
                      <a:r>
                        <a:rPr kumimoji="1" lang="ja-JP" altLang="en-US" sz="13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a:t>
                      </a:r>
                      <a:endParaRPr lang="ja-JP" altLang="en-US" sz="1300" b="0" i="0" u="none" strike="noStrike" baseline="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gn="l">
                        <a:spcAft>
                          <a:spcPts val="600"/>
                        </a:spcAft>
                      </a:pPr>
                      <a:endParaRPr lang="ja-JP" altLang="en-US" sz="1300" b="0" i="0" u="none" strike="noStrike" baseline="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T="108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7800" indent="-177800" algn="l">
                        <a:spcAft>
                          <a:spcPts val="600"/>
                        </a:spcAft>
                      </a:pPr>
                      <a:r>
                        <a:rPr kumimoji="1" lang="ja-JP" altLang="en-US" sz="13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・施設整備工事着手（</a:t>
                      </a:r>
                      <a:r>
                        <a:rPr kumimoji="1" lang="en-US" altLang="ja-JP" sz="13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2020</a:t>
                      </a:r>
                      <a:r>
                        <a:rPr kumimoji="1" lang="ja-JP" altLang="en-US" sz="13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年度）</a:t>
                      </a:r>
                    </a:p>
                    <a:p>
                      <a:pPr marL="177800" indent="-177800" algn="l">
                        <a:spcAft>
                          <a:spcPts val="600"/>
                        </a:spcAft>
                      </a:pPr>
                      <a:endParaRPr kumimoji="1" lang="ja-JP" altLang="en-US" sz="13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gn="l">
                        <a:spcAft>
                          <a:spcPts val="600"/>
                        </a:spcAft>
                      </a:pPr>
                      <a:r>
                        <a:rPr kumimoji="1" lang="ja-JP" altLang="en-US" sz="13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（今後について）</a:t>
                      </a:r>
                    </a:p>
                    <a:p>
                      <a:pPr marL="177800" indent="-177800" algn="l">
                        <a:spcAft>
                          <a:spcPts val="600"/>
                        </a:spcAft>
                      </a:pPr>
                      <a:r>
                        <a:rPr kumimoji="1" lang="ja-JP" altLang="en-US" sz="13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・新施設一部稼働（</a:t>
                      </a:r>
                      <a:r>
                        <a:rPr kumimoji="1" lang="en-US" altLang="ja-JP" sz="13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2024</a:t>
                      </a:r>
                      <a:r>
                        <a:rPr kumimoji="1" lang="ja-JP" altLang="en-US" sz="13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年度予定）</a:t>
                      </a:r>
                    </a:p>
                    <a:p>
                      <a:pPr marL="177800" indent="-177800" algn="l">
                        <a:spcAft>
                          <a:spcPts val="600"/>
                        </a:spcAft>
                      </a:pPr>
                      <a:r>
                        <a:rPr kumimoji="1" lang="ja-JP" altLang="en-US" sz="13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・施設整備工事完了（</a:t>
                      </a:r>
                      <a:r>
                        <a:rPr kumimoji="1" lang="en-US" altLang="ja-JP" sz="13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2025</a:t>
                      </a:r>
                      <a:r>
                        <a:rPr kumimoji="1" lang="ja-JP" altLang="en-US" sz="13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年度予定）</a:t>
                      </a:r>
                      <a:endParaRPr kumimoji="1" lang="ja-JP" altLang="en-US"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T="108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22" name="角丸四角形 21"/>
          <p:cNvSpPr/>
          <p:nvPr/>
        </p:nvSpPr>
        <p:spPr>
          <a:xfrm>
            <a:off x="270457" y="1053338"/>
            <a:ext cx="8603088" cy="725078"/>
          </a:xfrm>
          <a:prstGeom prst="roundRect">
            <a:avLst/>
          </a:prstGeom>
          <a:solidFill>
            <a:srgbClr val="FFFF00"/>
          </a:solidFill>
          <a:ln w="508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331472" y="1128593"/>
            <a:ext cx="8498203" cy="584775"/>
          </a:xfrm>
          <a:prstGeom prst="rect">
            <a:avLst/>
          </a:prstGeom>
        </p:spPr>
        <p:txBody>
          <a:bodyPr wrap="square">
            <a:spAutoFit/>
          </a:bodyPr>
          <a:lstStyle/>
          <a:p>
            <a:pPr marL="177800" indent="-17780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○安全・安⼼な⽣鮮⾷料品を安定的に供給するという公的インフラとしての役割を果たしていくため、⺠間活⼒を最⼤限活⽤しながら、効率的な管理運営を実施。</a:t>
            </a:r>
          </a:p>
        </p:txBody>
      </p:sp>
      <p:sp>
        <p:nvSpPr>
          <p:cNvPr id="9" name="正方形/長方形 8"/>
          <p:cNvSpPr/>
          <p:nvPr/>
        </p:nvSpPr>
        <p:spPr>
          <a:xfrm>
            <a:off x="145066" y="682824"/>
            <a:ext cx="2067192" cy="338554"/>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取</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組・成　果）</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524</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054444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 9"/>
          <p:cNvGraphicFramePr>
            <a:graphicFrameLocks noGrp="1"/>
          </p:cNvGraphicFramePr>
          <p:nvPr>
            <p:extLst/>
          </p:nvPr>
        </p:nvGraphicFramePr>
        <p:xfrm>
          <a:off x="57350" y="1605688"/>
          <a:ext cx="9026449" cy="1815839"/>
        </p:xfrm>
        <a:graphic>
          <a:graphicData uri="http://schemas.openxmlformats.org/drawingml/2006/table">
            <a:tbl>
              <a:tblPr>
                <a:tableStyleId>{5940675A-B579-460E-94D1-54222C63F5DA}</a:tableStyleId>
              </a:tblPr>
              <a:tblGrid>
                <a:gridCol w="857050">
                  <a:extLst>
                    <a:ext uri="{9D8B030D-6E8A-4147-A177-3AD203B41FA5}">
                      <a16:colId xmlns:a16="http://schemas.microsoft.com/office/drawing/2014/main" val="20000"/>
                    </a:ext>
                  </a:extLst>
                </a:gridCol>
                <a:gridCol w="1167057">
                  <a:extLst>
                    <a:ext uri="{9D8B030D-6E8A-4147-A177-3AD203B41FA5}">
                      <a16:colId xmlns:a16="http://schemas.microsoft.com/office/drawing/2014/main" val="20002"/>
                    </a:ext>
                  </a:extLst>
                </a:gridCol>
                <a:gridCol w="1167057">
                  <a:extLst>
                    <a:ext uri="{9D8B030D-6E8A-4147-A177-3AD203B41FA5}">
                      <a16:colId xmlns:a16="http://schemas.microsoft.com/office/drawing/2014/main" val="20003"/>
                    </a:ext>
                  </a:extLst>
                </a:gridCol>
                <a:gridCol w="1167057">
                  <a:extLst>
                    <a:ext uri="{9D8B030D-6E8A-4147-A177-3AD203B41FA5}">
                      <a16:colId xmlns:a16="http://schemas.microsoft.com/office/drawing/2014/main" val="3157303611"/>
                    </a:ext>
                  </a:extLst>
                </a:gridCol>
                <a:gridCol w="1167057">
                  <a:extLst>
                    <a:ext uri="{9D8B030D-6E8A-4147-A177-3AD203B41FA5}">
                      <a16:colId xmlns:a16="http://schemas.microsoft.com/office/drawing/2014/main" val="1324149452"/>
                    </a:ext>
                  </a:extLst>
                </a:gridCol>
                <a:gridCol w="1167057">
                  <a:extLst>
                    <a:ext uri="{9D8B030D-6E8A-4147-A177-3AD203B41FA5}">
                      <a16:colId xmlns:a16="http://schemas.microsoft.com/office/drawing/2014/main" val="1777644617"/>
                    </a:ext>
                  </a:extLst>
                </a:gridCol>
                <a:gridCol w="1167057">
                  <a:extLst>
                    <a:ext uri="{9D8B030D-6E8A-4147-A177-3AD203B41FA5}">
                      <a16:colId xmlns:a16="http://schemas.microsoft.com/office/drawing/2014/main" val="444504658"/>
                    </a:ext>
                  </a:extLst>
                </a:gridCol>
                <a:gridCol w="1167057">
                  <a:extLst>
                    <a:ext uri="{9D8B030D-6E8A-4147-A177-3AD203B41FA5}">
                      <a16:colId xmlns:a16="http://schemas.microsoft.com/office/drawing/2014/main" val="20004"/>
                    </a:ext>
                  </a:extLst>
                </a:gridCol>
              </a:tblGrid>
              <a:tr h="261212">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08000" marR="72000" marT="36000" marB="36000" anchor="ctr">
                    <a:lnTlToBr w="12700" cap="flat" cmpd="sng" algn="ctr">
                      <a:solidFill>
                        <a:schemeClr val="tx1"/>
                      </a:solidFill>
                      <a:prstDash val="solid"/>
                      <a:round/>
                      <a:headEnd type="none" w="med" len="med"/>
                      <a:tailEnd type="none" w="med" len="med"/>
                    </a:lnTlToBr>
                    <a:solidFill>
                      <a:schemeClr val="accent4">
                        <a:lumMod val="40000"/>
                        <a:lumOff val="60000"/>
                      </a:schemeClr>
                    </a:solidFill>
                  </a:tcPr>
                </a:tc>
                <a:tc>
                  <a:txBody>
                    <a:bodyPr/>
                    <a:lstStyle/>
                    <a:p>
                      <a:pPr algn="ctr" fontAlgn="ctr"/>
                      <a:r>
                        <a:rPr lang="en-US" altLang="ja-JP" sz="110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2016</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2017</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2018</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2019</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2020</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2021</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2022</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extLst>
                  <a:ext uri="{0D108BD9-81ED-4DB2-BD59-A6C34878D82A}">
                    <a16:rowId xmlns:a16="http://schemas.microsoft.com/office/drawing/2014/main" val="10000"/>
                  </a:ext>
                </a:extLst>
              </a:tr>
              <a:tr h="1554627">
                <a:tc>
                  <a:txBody>
                    <a:bodyPr/>
                    <a:lstStyle/>
                    <a:p>
                      <a:pPr algn="l" fontAlgn="ctr"/>
                      <a:r>
                        <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公社管理道路の</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移管に向けた取組</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8000" marR="72000" marT="36000" marB="36000" anchor="ctr">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extLst>
                  <a:ext uri="{0D108BD9-81ED-4DB2-BD59-A6C34878D82A}">
                    <a16:rowId xmlns:a16="http://schemas.microsoft.com/office/drawing/2014/main" val="10001"/>
                  </a:ext>
                </a:extLst>
              </a:tr>
            </a:tbl>
          </a:graphicData>
        </a:graphic>
      </p:graphicFrame>
      <p:sp>
        <p:nvSpPr>
          <p:cNvPr id="22" name="ホームベース 21"/>
          <p:cNvSpPr/>
          <p:nvPr/>
        </p:nvSpPr>
        <p:spPr>
          <a:xfrm>
            <a:off x="914083" y="2013584"/>
            <a:ext cx="8169716" cy="1295064"/>
          </a:xfrm>
          <a:prstGeom prst="homePlate">
            <a:avLst>
              <a:gd name="adj" fmla="val 17177"/>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2536322" y="72242"/>
            <a:ext cx="5488562"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⑨ 高速道路</a:t>
            </a:r>
          </a:p>
        </p:txBody>
      </p:sp>
      <p:cxnSp>
        <p:nvCxnSpPr>
          <p:cNvPr id="19" name="直線コネクタ 18"/>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正方形/長方形 7"/>
          <p:cNvSpPr/>
          <p:nvPr/>
        </p:nvSpPr>
        <p:spPr>
          <a:xfrm>
            <a:off x="93552" y="614175"/>
            <a:ext cx="1663251" cy="338554"/>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（背　　景）</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301529" y="907895"/>
            <a:ext cx="8648755" cy="338554"/>
          </a:xfrm>
          <a:prstGeom prst="rect">
            <a:avLst/>
          </a:prstGeom>
        </p:spPr>
        <p:txBody>
          <a:bodyPr wrap="square">
            <a:spAutoFit/>
          </a:bodyPr>
          <a:lstStyle/>
          <a:p>
            <a:pPr marL="174625" indent="-174625"/>
            <a:r>
              <a:rPr lang="ja-JP" altLang="en-US" sz="1600" dirty="0">
                <a:latin typeface="Meiryo UI" panose="020B0604030504040204" pitchFamily="50" charset="-128"/>
                <a:ea typeface="Meiryo UI" panose="020B0604030504040204" pitchFamily="50" charset="-128"/>
                <a:cs typeface="Meiryo UI" panose="020B0604030504040204" pitchFamily="50" charset="-128"/>
              </a:rPr>
              <a:t>○高速道路の料金体系が運営主体によってバラバラで分かりにくく、利用しにくい</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57350" y="1267134"/>
            <a:ext cx="2733533" cy="338554"/>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（主な改革取組経過）</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1733701" y="2919465"/>
            <a:ext cx="2747169" cy="415498"/>
          </a:xfrm>
          <a:prstGeom prst="rect">
            <a:avLst/>
          </a:prstGeom>
          <a:noFill/>
        </p:spPr>
        <p:txBody>
          <a:bodyPr wrap="square" rtlCol="0">
            <a:spAutoFit/>
          </a:bodyPr>
          <a:lstStyle/>
          <a:p>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●国交省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が、「近畿圏の新た</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な</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高速</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料金</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に関する具体的</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方針</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」公表（</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3158943" y="2031842"/>
            <a:ext cx="2395265" cy="523220"/>
          </a:xfrm>
          <a:prstGeom prst="rect">
            <a:avLst/>
          </a:prstGeom>
          <a:noFill/>
        </p:spPr>
        <p:txBody>
          <a:bodyPr wrap="square" rtlCol="0">
            <a:spAutoFit/>
          </a:bodyPr>
          <a:lstStyle/>
          <a:p>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●堺泉北有料道路、</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南阪奈</a:t>
            </a:r>
            <a:endPar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道路の管理</a:t>
            </a: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を</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府道路</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公社</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から</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NEXCO</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西日本</a:t>
            </a: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に</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移管</a:t>
            </a:r>
            <a:endPar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p:nvPr/>
        </p:nvSpPr>
        <p:spPr>
          <a:xfrm>
            <a:off x="833679" y="2032879"/>
            <a:ext cx="2910715" cy="523220"/>
          </a:xfrm>
          <a:prstGeom prst="rect">
            <a:avLst/>
          </a:prstGeom>
          <a:noFill/>
        </p:spPr>
        <p:txBody>
          <a:bodyPr wrap="square" rtlCol="0">
            <a:spAutoFit/>
          </a:bodyPr>
          <a:lstStyle/>
          <a:p>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国土幹線道路部会で</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新た</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な</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料金体系</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ついて</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提案（</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府市連名）（</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公社路線の移管も明記</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1835816" y="2026950"/>
            <a:ext cx="1401012" cy="415498"/>
          </a:xfrm>
          <a:prstGeom prst="rect">
            <a:avLst/>
          </a:prstGeom>
          <a:noFill/>
        </p:spPr>
        <p:txBody>
          <a:bodyPr wrap="square" rtlCol="0">
            <a:spAutoFit/>
          </a:bodyPr>
          <a:lstStyle/>
          <a:p>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●国交省が、堺泉北有料道路、</a:t>
            </a:r>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南阪奈道路の移管に係る事業</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認可（</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2967488" y="2819474"/>
            <a:ext cx="1757093" cy="415498"/>
          </a:xfrm>
          <a:prstGeom prst="rect">
            <a:avLst/>
          </a:prstGeom>
          <a:noFill/>
        </p:spPr>
        <p:txBody>
          <a:bodyPr wrap="square" rtlCol="0">
            <a:spAutoFit/>
          </a:bodyPr>
          <a:lstStyle/>
          <a:p>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●国交省が、第二阪奈</a:t>
            </a:r>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有料道路の移管に係る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事業認可</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p:cNvSpPr/>
          <p:nvPr/>
        </p:nvSpPr>
        <p:spPr>
          <a:xfrm>
            <a:off x="191198" y="4679454"/>
            <a:ext cx="4223950" cy="1323439"/>
          </a:xfrm>
          <a:prstGeom prst="rect">
            <a:avLst/>
          </a:prstGeom>
        </p:spPr>
        <p:txBody>
          <a:bodyPr wrap="square">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堺泉北有料道路及び南阪奈有料道路は、</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2018</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年４月に</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NEXCO</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西日本に移管</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完了。</a:t>
            </a:r>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第二阪奈有料道路は、</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2019</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年４月に</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NEXCO</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西日本に</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移管</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が完了。</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・箕面有料道路についても、早期移管を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目指す。</a:t>
            </a:r>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角丸四角形 28"/>
          <p:cNvSpPr/>
          <p:nvPr/>
        </p:nvSpPr>
        <p:spPr>
          <a:xfrm>
            <a:off x="347196" y="3884913"/>
            <a:ext cx="8603088" cy="649577"/>
          </a:xfrm>
          <a:prstGeom prst="roundRect">
            <a:avLst/>
          </a:prstGeom>
          <a:solidFill>
            <a:srgbClr val="FFFF00"/>
          </a:solidFill>
          <a:ln w="508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○管理主体を超えたシームレスな料金体系の実現に向け、府道路公社管理路線の</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NEXCO</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西日本　</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への移管が</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進行中。</a:t>
            </a:r>
            <a:endPar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29"/>
          <p:cNvSpPr/>
          <p:nvPr/>
        </p:nvSpPr>
        <p:spPr>
          <a:xfrm>
            <a:off x="11603" y="3501008"/>
            <a:ext cx="1745200" cy="338554"/>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（取組・成果）</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4581128"/>
            <a:ext cx="4871840" cy="2241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テキスト ボックス 22"/>
          <p:cNvSpPr txBox="1"/>
          <p:nvPr/>
        </p:nvSpPr>
        <p:spPr>
          <a:xfrm>
            <a:off x="1616021" y="2624901"/>
            <a:ext cx="2536689" cy="200055"/>
          </a:xfrm>
          <a:prstGeom prst="rect">
            <a:avLst/>
          </a:prstGeom>
          <a:noFill/>
        </p:spPr>
        <p:txBody>
          <a:bodyPr wrap="square" rtlCol="0">
            <a:spAutoFit/>
          </a:bodyPr>
          <a:lstStyle/>
          <a:p>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●地方５団体要望の実施</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11603" y="14928"/>
            <a:ext cx="2505795" cy="257369"/>
          </a:xfrm>
          <a:prstGeom prst="rect">
            <a:avLst/>
          </a:prstGeom>
          <a:noFill/>
        </p:spPr>
        <p:txBody>
          <a:bodyPr wrap="square" lIns="36000" tIns="36000" rIns="36000" bIns="36000" rtlCol="0">
            <a:noAutofit/>
          </a:bodyPr>
          <a:lstStyle/>
          <a:p>
            <a:r>
              <a:rPr lang="en-US" altLang="ja-JP" sz="1200" dirty="0">
                <a:latin typeface="Meiryo UI" panose="020B0604030504040204" pitchFamily="50" charset="-128"/>
                <a:ea typeface="Meiryo UI" panose="020B0604030504040204" pitchFamily="50" charset="-128"/>
              </a:rPr>
              <a:t>8</a:t>
            </a:r>
            <a:r>
              <a:rPr lang="ja-JP" altLang="en-US" sz="1200" dirty="0">
                <a:latin typeface="Meiryo UI" panose="020B0604030504040204" pitchFamily="50" charset="-128"/>
                <a:ea typeface="Meiryo UI" panose="020B0604030504040204" pitchFamily="50" charset="-128"/>
              </a:rPr>
              <a:t>　具体的な取組と成果 （民営化）</a:t>
            </a:r>
          </a:p>
        </p:txBody>
      </p:sp>
      <p:sp>
        <p:nvSpPr>
          <p:cNvPr id="27" name="テキスト ボックス 26"/>
          <p:cNvSpPr txBox="1"/>
          <p:nvPr/>
        </p:nvSpPr>
        <p:spPr>
          <a:xfrm>
            <a:off x="4356575" y="2361171"/>
            <a:ext cx="2395265" cy="523220"/>
          </a:xfrm>
          <a:prstGeom prst="rect">
            <a:avLst/>
          </a:prstGeom>
          <a:noFill/>
        </p:spPr>
        <p:txBody>
          <a:bodyPr wrap="square" rtlCol="0">
            <a:spAutoFit/>
          </a:bodyPr>
          <a:lstStyle/>
          <a:p>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●第二阪奈有料道路の</a:t>
            </a:r>
            <a:endPar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管理を府道路公社から</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NEXCO</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西日本</a:t>
            </a: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に</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移管</a:t>
            </a:r>
            <a:endPar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8115300" y="5824266"/>
            <a:ext cx="958974" cy="615553"/>
          </a:xfrm>
          <a:prstGeom prst="rect">
            <a:avLst/>
          </a:prstGeom>
          <a:solidFill>
            <a:schemeClr val="bg1"/>
          </a:solidFill>
          <a:ln w="15875" cmpd="dbl">
            <a:solidFill>
              <a:srgbClr val="FF0000"/>
            </a:solidFill>
          </a:ln>
        </p:spPr>
        <p:txBody>
          <a:bodyPr wrap="square" rtlCol="0">
            <a:spAutoFit/>
          </a:bodyPr>
          <a:lstStyle/>
          <a:p>
            <a:pPr>
              <a:spcBef>
                <a:spcPts val="1200"/>
              </a:spcBef>
            </a:pPr>
            <a:r>
              <a:rPr lang="en-US" altLang="ja-JP" sz="850" b="1" dirty="0" smtClean="0">
                <a:solidFill>
                  <a:srgbClr val="FF0000"/>
                </a:solidFill>
                <a:latin typeface="Meiryo UI" panose="020B0604030504040204" pitchFamily="50" charset="-128"/>
                <a:ea typeface="Meiryo UI" panose="020B0604030504040204" pitchFamily="50" charset="-128"/>
              </a:rPr>
              <a:t>【</a:t>
            </a:r>
            <a:r>
              <a:rPr kumimoji="1" lang="ja-JP" altLang="en-US" sz="850" b="1" dirty="0" smtClean="0">
                <a:solidFill>
                  <a:srgbClr val="FF0000"/>
                </a:solidFill>
                <a:latin typeface="Meiryo UI" panose="020B0604030504040204" pitchFamily="50" charset="-128"/>
                <a:ea typeface="Meiryo UI" panose="020B0604030504040204" pitchFamily="50" charset="-128"/>
              </a:rPr>
              <a:t>第二阪奈</a:t>
            </a:r>
            <a:r>
              <a:rPr kumimoji="1" lang="en-US" altLang="ja-JP" sz="850" b="1" dirty="0" smtClean="0">
                <a:solidFill>
                  <a:srgbClr val="FF0000"/>
                </a:solidFill>
                <a:latin typeface="Meiryo UI" panose="020B0604030504040204" pitchFamily="50" charset="-128"/>
                <a:ea typeface="Meiryo UI" panose="020B0604030504040204" pitchFamily="50" charset="-128"/>
              </a:rPr>
              <a:t>】</a:t>
            </a:r>
          </a:p>
          <a:p>
            <a:r>
              <a:rPr lang="en-US" altLang="ja-JP" sz="850" b="1" dirty="0" smtClean="0">
                <a:solidFill>
                  <a:srgbClr val="FF0000"/>
                </a:solidFill>
                <a:latin typeface="Meiryo UI" panose="020B0604030504040204" pitchFamily="50" charset="-128"/>
                <a:ea typeface="Meiryo UI" panose="020B0604030504040204" pitchFamily="50" charset="-128"/>
              </a:rPr>
              <a:t>NEXCO</a:t>
            </a:r>
            <a:r>
              <a:rPr lang="ja-JP" altLang="en-US" sz="850" b="1" dirty="0" smtClean="0">
                <a:solidFill>
                  <a:srgbClr val="FF0000"/>
                </a:solidFill>
                <a:latin typeface="Meiryo UI" panose="020B0604030504040204" pitchFamily="50" charset="-128"/>
                <a:ea typeface="Meiryo UI" panose="020B0604030504040204" pitchFamily="50" charset="-128"/>
              </a:rPr>
              <a:t>へ</a:t>
            </a:r>
            <a:endParaRPr lang="en-US" altLang="ja-JP" sz="850" b="1" dirty="0" smtClean="0">
              <a:solidFill>
                <a:srgbClr val="FF0000"/>
              </a:solidFill>
              <a:latin typeface="Meiryo UI" panose="020B0604030504040204" pitchFamily="50" charset="-128"/>
              <a:ea typeface="Meiryo UI" panose="020B0604030504040204" pitchFamily="50" charset="-128"/>
            </a:endParaRPr>
          </a:p>
          <a:p>
            <a:r>
              <a:rPr kumimoji="1" lang="en-US" altLang="ja-JP" sz="850" b="1" dirty="0" smtClean="0">
                <a:solidFill>
                  <a:srgbClr val="FF0000"/>
                </a:solidFill>
                <a:latin typeface="Meiryo UI" panose="020B0604030504040204" pitchFamily="50" charset="-128"/>
                <a:ea typeface="Meiryo UI" panose="020B0604030504040204" pitchFamily="50" charset="-128"/>
              </a:rPr>
              <a:t>2019</a:t>
            </a:r>
            <a:r>
              <a:rPr kumimoji="1" lang="ja-JP" altLang="en-US" sz="850" b="1" dirty="0" smtClean="0">
                <a:solidFill>
                  <a:srgbClr val="FF0000"/>
                </a:solidFill>
                <a:latin typeface="Meiryo UI" panose="020B0604030504040204" pitchFamily="50" charset="-128"/>
                <a:ea typeface="Meiryo UI" panose="020B0604030504040204" pitchFamily="50" charset="-128"/>
              </a:rPr>
              <a:t>年</a:t>
            </a:r>
            <a:r>
              <a:rPr kumimoji="1" lang="en-US" altLang="ja-JP" sz="850" b="1" dirty="0" smtClean="0">
                <a:solidFill>
                  <a:srgbClr val="FF0000"/>
                </a:solidFill>
                <a:latin typeface="Meiryo UI" panose="020B0604030504040204" pitchFamily="50" charset="-128"/>
                <a:ea typeface="Meiryo UI" panose="020B0604030504040204" pitchFamily="50" charset="-128"/>
              </a:rPr>
              <a:t>4</a:t>
            </a:r>
            <a:r>
              <a:rPr kumimoji="1" lang="ja-JP" altLang="en-US" sz="850" b="1" dirty="0" smtClean="0">
                <a:solidFill>
                  <a:srgbClr val="FF0000"/>
                </a:solidFill>
                <a:latin typeface="Meiryo UI" panose="020B0604030504040204" pitchFamily="50" charset="-128"/>
                <a:ea typeface="Meiryo UI" panose="020B0604030504040204" pitchFamily="50" charset="-128"/>
              </a:rPr>
              <a:t>月に</a:t>
            </a:r>
            <a:endParaRPr kumimoji="1" lang="en-US" altLang="ja-JP" sz="850" b="1" dirty="0" smtClean="0">
              <a:solidFill>
                <a:srgbClr val="FF0000"/>
              </a:solidFill>
              <a:latin typeface="Meiryo UI" panose="020B0604030504040204" pitchFamily="50" charset="-128"/>
              <a:ea typeface="Meiryo UI" panose="020B0604030504040204" pitchFamily="50" charset="-128"/>
            </a:endParaRPr>
          </a:p>
          <a:p>
            <a:r>
              <a:rPr kumimoji="1" lang="ja-JP" altLang="en-US" sz="850" b="1" dirty="0" smtClean="0">
                <a:solidFill>
                  <a:srgbClr val="FF0000"/>
                </a:solidFill>
                <a:latin typeface="Meiryo UI" panose="020B0604030504040204" pitchFamily="50" charset="-128"/>
                <a:ea typeface="Meiryo UI" panose="020B0604030504040204" pitchFamily="50" charset="-128"/>
              </a:rPr>
              <a:t>移管</a:t>
            </a:r>
            <a:endParaRPr kumimoji="1" lang="ja-JP" altLang="en-US" sz="850" b="1" dirty="0">
              <a:solidFill>
                <a:srgbClr val="FF0000"/>
              </a:solidFill>
              <a:latin typeface="Meiryo UI" panose="020B0604030504040204" pitchFamily="50" charset="-128"/>
              <a:ea typeface="Meiryo UI" panose="020B0604030504040204" pitchFamily="50" charset="-128"/>
            </a:endParaRPr>
          </a:p>
        </p:txBody>
      </p:sp>
      <p:sp>
        <p:nvSpPr>
          <p:cNvPr id="31" name="テキスト ボックス 30"/>
          <p:cNvSpPr txBox="1"/>
          <p:nvPr/>
        </p:nvSpPr>
        <p:spPr>
          <a:xfrm>
            <a:off x="7042785" y="2234699"/>
            <a:ext cx="1538733" cy="630942"/>
          </a:xfrm>
          <a:prstGeom prst="rect">
            <a:avLst/>
          </a:prstGeom>
          <a:noFill/>
        </p:spPr>
        <p:txBody>
          <a:bodyPr wrap="square" rtlCol="0">
            <a:spAutoFit/>
          </a:bodyPr>
          <a:lstStyle/>
          <a:p>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●国土幹線道路部会で、</a:t>
            </a:r>
            <a:endPar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中間答申の公表</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→管理主体の継ぎ目のない</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料金の実現を明記</a:t>
            </a:r>
            <a:endPar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８</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525</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379677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テキスト ボックス 38"/>
          <p:cNvSpPr txBox="1"/>
          <p:nvPr/>
        </p:nvSpPr>
        <p:spPr>
          <a:xfrm>
            <a:off x="2536322" y="72242"/>
            <a:ext cx="5488562"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⑨ 高速道路</a:t>
            </a:r>
          </a:p>
        </p:txBody>
      </p:sp>
      <p:cxnSp>
        <p:nvCxnSpPr>
          <p:cNvPr id="19" name="直線コネクタ 18"/>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7240" y="1570633"/>
            <a:ext cx="6229521" cy="4934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正方形/長方形 1"/>
          <p:cNvSpPr/>
          <p:nvPr/>
        </p:nvSpPr>
        <p:spPr>
          <a:xfrm>
            <a:off x="375232" y="711115"/>
            <a:ext cx="5718181" cy="338554"/>
          </a:xfrm>
          <a:prstGeom prst="rect">
            <a:avLst/>
          </a:prstGeom>
        </p:spPr>
        <p:txBody>
          <a:bodyPr wrap="square">
            <a:spAutoFit/>
          </a:bodyPr>
          <a:lstStyle/>
          <a:p>
            <a:r>
              <a:rPr lang="ja-JP" altLang="ja-JP" sz="1600" dirty="0">
                <a:latin typeface="Meiryo UI" panose="020B0604030504040204" pitchFamily="50" charset="-128"/>
                <a:ea typeface="Meiryo UI" panose="020B0604030504040204" pitchFamily="50" charset="-128"/>
                <a:cs typeface="Meiryo UI" panose="020B0604030504040204" pitchFamily="50" charset="-128"/>
              </a:rPr>
              <a:t>◎より利用しやすいシームレスな料金体系の実現へ</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角丸四角形 2"/>
          <p:cNvSpPr/>
          <p:nvPr/>
        </p:nvSpPr>
        <p:spPr>
          <a:xfrm>
            <a:off x="1975510" y="1189883"/>
            <a:ext cx="1879223" cy="2890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改革前</a:t>
            </a:r>
          </a:p>
        </p:txBody>
      </p:sp>
      <p:sp>
        <p:nvSpPr>
          <p:cNvPr id="11" name="角丸四角形 10"/>
          <p:cNvSpPr/>
          <p:nvPr/>
        </p:nvSpPr>
        <p:spPr>
          <a:xfrm>
            <a:off x="5153802" y="1207652"/>
            <a:ext cx="1879223" cy="2890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現　　状</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11603" y="14928"/>
            <a:ext cx="2505795" cy="257369"/>
          </a:xfrm>
          <a:prstGeom prst="rect">
            <a:avLst/>
          </a:prstGeom>
          <a:noFill/>
        </p:spPr>
        <p:txBody>
          <a:bodyPr wrap="square" lIns="36000" tIns="36000" rIns="36000" bIns="36000" rtlCol="0">
            <a:noAutofit/>
          </a:bodyPr>
          <a:lstStyle/>
          <a:p>
            <a:r>
              <a:rPr lang="en-US" altLang="ja-JP" sz="1200" dirty="0">
                <a:latin typeface="Meiryo UI" panose="020B0604030504040204" pitchFamily="50" charset="-128"/>
                <a:ea typeface="Meiryo UI" panose="020B0604030504040204" pitchFamily="50" charset="-128"/>
              </a:rPr>
              <a:t>8</a:t>
            </a:r>
            <a:r>
              <a:rPr lang="ja-JP" altLang="en-US" sz="1200" dirty="0">
                <a:latin typeface="Meiryo UI" panose="020B0604030504040204" pitchFamily="50" charset="-128"/>
                <a:ea typeface="Meiryo UI" panose="020B0604030504040204" pitchFamily="50" charset="-128"/>
              </a:rPr>
              <a:t>　具体的な取組と成果 （民営化）</a:t>
            </a:r>
          </a:p>
        </p:txBody>
      </p:sp>
      <p:sp>
        <p:nvSpPr>
          <p:cNvPr id="9"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526</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913308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56746" y="131041"/>
            <a:ext cx="5863054" cy="400110"/>
          </a:xfrm>
          <a:prstGeom prst="rect">
            <a:avLst/>
          </a:prstGeom>
          <a:noFill/>
        </p:spPr>
        <p:txBody>
          <a:bodyPr wrap="square" rtlCol="0">
            <a:spAutoFit/>
          </a:bodyPr>
          <a:lstStyle/>
          <a:p>
            <a:r>
              <a:rPr lang="en-US" altLang="ja-JP" sz="2000" dirty="0">
                <a:latin typeface="Meiryo UI" panose="020B0604030504040204" pitchFamily="50" charset="-128"/>
                <a:ea typeface="Meiryo UI" panose="020B0604030504040204" pitchFamily="50" charset="-128"/>
              </a:rPr>
              <a:t>9</a:t>
            </a:r>
            <a:r>
              <a:rPr lang="ja-JP" altLang="en-US" sz="2000" dirty="0">
                <a:latin typeface="Meiryo UI" panose="020B0604030504040204" pitchFamily="50" charset="-128"/>
                <a:ea typeface="Meiryo UI" panose="020B0604030504040204" pitchFamily="50" charset="-128"/>
              </a:rPr>
              <a:t>　具体的な取組と成果（項目別）</a:t>
            </a:r>
          </a:p>
        </p:txBody>
      </p:sp>
      <p:cxnSp>
        <p:nvCxnSpPr>
          <p:cNvPr id="3" name="直線コネクタ 2"/>
          <p:cNvCxnSpPr/>
          <p:nvPr/>
        </p:nvCxnSpPr>
        <p:spPr>
          <a:xfrm>
            <a:off x="247650" y="531151"/>
            <a:ext cx="86258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正方形/長方形 5"/>
          <p:cNvSpPr/>
          <p:nvPr/>
        </p:nvSpPr>
        <p:spPr>
          <a:xfrm>
            <a:off x="650083" y="1680599"/>
            <a:ext cx="7821028" cy="2823850"/>
          </a:xfrm>
          <a:prstGeom prst="rect">
            <a:avLst/>
          </a:prstGeom>
        </p:spPr>
        <p:txBody>
          <a:bodyPr wrap="square">
            <a:spAutoFit/>
          </a:bodyPr>
          <a:lstStyle/>
          <a:p>
            <a:pPr algn="just">
              <a:spcAft>
                <a:spcPts val="300"/>
              </a:spcAft>
            </a:pPr>
            <a:endParaRPr lang="en-US" altLang="ja-JP" sz="2000" kern="100" dirty="0">
              <a:latin typeface="Meiryo UI" panose="020B0604030504040204" pitchFamily="50" charset="-128"/>
              <a:ea typeface="Meiryo UI" panose="020B0604030504040204" pitchFamily="50" charset="-128"/>
              <a:cs typeface="Meiryo UI" panose="020B0604030504040204" pitchFamily="50" charset="-128"/>
            </a:endParaRPr>
          </a:p>
          <a:p>
            <a:pPr algn="just">
              <a:spcAft>
                <a:spcPts val="300"/>
              </a:spcAft>
            </a:pPr>
            <a:r>
              <a:rPr lang="ja-JP" altLang="en-US" sz="2000" b="1" u="sng" kern="100" dirty="0">
                <a:latin typeface="Meiryo UI" panose="020B0604030504040204" pitchFamily="50" charset="-128"/>
                <a:ea typeface="Meiryo UI" panose="020B0604030504040204" pitchFamily="50" charset="-128"/>
                <a:cs typeface="Meiryo UI" panose="020B0604030504040204" pitchFamily="50" charset="-128"/>
              </a:rPr>
              <a:t>地方独立行政法人化</a:t>
            </a:r>
            <a:endParaRPr lang="ja-JP" altLang="ja-JP" sz="2000" b="1" u="sng" kern="100" dirty="0">
              <a:latin typeface="Meiryo UI" panose="020B0604030504040204" pitchFamily="50" charset="-128"/>
              <a:ea typeface="Meiryo UI" panose="020B0604030504040204" pitchFamily="50" charset="-128"/>
              <a:cs typeface="Meiryo UI" panose="020B0604030504040204" pitchFamily="50" charset="-128"/>
            </a:endParaRPr>
          </a:p>
          <a:p>
            <a:pPr marL="266700" lvl="1" algn="just">
              <a:spcAft>
                <a:spcPts val="300"/>
              </a:spcAft>
            </a:pPr>
            <a:r>
              <a:rPr lang="ja-JP" altLang="ja-JP" sz="2000" kern="100" dirty="0">
                <a:latin typeface="Meiryo UI" panose="020B0604030504040204" pitchFamily="50" charset="-128"/>
                <a:ea typeface="Meiryo UI" panose="020B0604030504040204" pitchFamily="50" charset="-128"/>
                <a:cs typeface="Meiryo UI" panose="020B0604030504040204" pitchFamily="50" charset="-128"/>
              </a:rPr>
              <a:t>① 病</a:t>
            </a:r>
            <a:r>
              <a:rPr lang="ja-JP" altLang="en-US" sz="200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2000" kern="100" dirty="0">
                <a:latin typeface="Meiryo UI" panose="020B0604030504040204" pitchFamily="50" charset="-128"/>
                <a:ea typeface="Meiryo UI" panose="020B0604030504040204" pitchFamily="50" charset="-128"/>
                <a:cs typeface="Meiryo UI" panose="020B0604030504040204" pitchFamily="50" charset="-128"/>
              </a:rPr>
              <a:t>院</a:t>
            </a:r>
          </a:p>
          <a:p>
            <a:pPr marL="266700" lvl="1" algn="just">
              <a:spcAft>
                <a:spcPts val="300"/>
              </a:spcAft>
            </a:pPr>
            <a:r>
              <a:rPr lang="ja-JP" altLang="ja-JP" sz="2000" kern="100" dirty="0">
                <a:latin typeface="Meiryo UI" panose="020B0604030504040204" pitchFamily="50" charset="-128"/>
                <a:ea typeface="Meiryo UI" panose="020B0604030504040204" pitchFamily="50" charset="-128"/>
                <a:cs typeface="Meiryo UI" panose="020B0604030504040204" pitchFamily="50" charset="-128"/>
              </a:rPr>
              <a:t>② 博物館</a:t>
            </a:r>
            <a:endParaRPr lang="en-US" altLang="ja-JP" sz="2000" kern="100" dirty="0">
              <a:latin typeface="Meiryo UI" panose="020B0604030504040204" pitchFamily="50" charset="-128"/>
              <a:ea typeface="Meiryo UI" panose="020B0604030504040204" pitchFamily="50" charset="-128"/>
              <a:cs typeface="Meiryo UI" panose="020B0604030504040204" pitchFamily="50" charset="-128"/>
            </a:endParaRPr>
          </a:p>
          <a:p>
            <a:pPr marL="266700" lvl="1" algn="just">
              <a:spcAft>
                <a:spcPts val="300"/>
              </a:spcAft>
            </a:pPr>
            <a:r>
              <a:rPr lang="ja-JP" altLang="en-US" sz="2000" kern="100" dirty="0">
                <a:latin typeface="Meiryo UI" panose="020B0604030504040204" pitchFamily="50" charset="-128"/>
                <a:ea typeface="Meiryo UI" panose="020B0604030504040204" pitchFamily="50" charset="-128"/>
                <a:cs typeface="Meiryo UI" panose="020B0604030504040204" pitchFamily="50" charset="-128"/>
              </a:rPr>
              <a:t>③ 動物園</a:t>
            </a:r>
            <a:endParaRPr lang="ja-JP" altLang="ja-JP" sz="2000" kern="100" dirty="0">
              <a:latin typeface="Meiryo UI" panose="020B0604030504040204" pitchFamily="50" charset="-128"/>
              <a:ea typeface="Meiryo UI" panose="020B0604030504040204" pitchFamily="50" charset="-128"/>
              <a:cs typeface="Meiryo UI" panose="020B0604030504040204" pitchFamily="50" charset="-128"/>
            </a:endParaRPr>
          </a:p>
          <a:p>
            <a:pPr marL="266700" lvl="1" algn="just">
              <a:spcAft>
                <a:spcPts val="300"/>
              </a:spcAft>
            </a:pPr>
            <a:r>
              <a:rPr lang="ja-JP" altLang="en-US" sz="2000" kern="100" dirty="0">
                <a:latin typeface="Meiryo UI" panose="020B0604030504040204" pitchFamily="50" charset="-128"/>
                <a:ea typeface="Meiryo UI" panose="020B0604030504040204" pitchFamily="50" charset="-128"/>
                <a:cs typeface="Meiryo UI" panose="020B0604030504040204" pitchFamily="50" charset="-128"/>
              </a:rPr>
              <a:t>④</a:t>
            </a:r>
            <a:r>
              <a:rPr lang="ja-JP" altLang="ja-JP" sz="2000" kern="100" dirty="0">
                <a:latin typeface="Meiryo UI" panose="020B0604030504040204" pitchFamily="50" charset="-128"/>
                <a:ea typeface="Meiryo UI" panose="020B0604030504040204" pitchFamily="50" charset="-128"/>
                <a:cs typeface="Meiryo UI" panose="020B0604030504040204" pitchFamily="50" charset="-128"/>
              </a:rPr>
              <a:t> 産業技術研究所</a:t>
            </a:r>
            <a:endParaRPr lang="en-US" altLang="ja-JP" sz="1600" kern="100" dirty="0">
              <a:latin typeface="Meiryo UI" panose="020B0604030504040204" pitchFamily="50" charset="-128"/>
              <a:ea typeface="Meiryo UI" panose="020B0604030504040204" pitchFamily="50" charset="-128"/>
              <a:cs typeface="Meiryo UI" panose="020B0604030504040204" pitchFamily="50" charset="-128"/>
            </a:endParaRPr>
          </a:p>
          <a:p>
            <a:pPr marL="266700" lvl="1" algn="just">
              <a:spcAft>
                <a:spcPts val="300"/>
              </a:spcAft>
            </a:pPr>
            <a:r>
              <a:rPr lang="ja-JP" altLang="en-US" sz="2000" kern="100" dirty="0">
                <a:latin typeface="Meiryo UI" panose="020B0604030504040204" pitchFamily="50" charset="-128"/>
                <a:ea typeface="Meiryo UI" panose="020B0604030504040204" pitchFamily="50" charset="-128"/>
                <a:cs typeface="Meiryo UI" panose="020B0604030504040204" pitchFamily="50" charset="-128"/>
              </a:rPr>
              <a:t>⑤</a:t>
            </a:r>
            <a:r>
              <a:rPr lang="ja-JP" altLang="ja-JP" sz="2000" kern="100" dirty="0">
                <a:latin typeface="Meiryo UI" panose="020B0604030504040204" pitchFamily="50" charset="-128"/>
                <a:ea typeface="Meiryo UI" panose="020B0604030504040204" pitchFamily="50" charset="-128"/>
                <a:cs typeface="Meiryo UI" panose="020B0604030504040204" pitchFamily="50" charset="-128"/>
              </a:rPr>
              <a:t> 健康安全基盤研究所</a:t>
            </a:r>
            <a:r>
              <a:rPr lang="ja-JP" altLang="en-US" sz="200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600" kern="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a:latin typeface="Meiryo UI" panose="020B0604030504040204" pitchFamily="50" charset="-128"/>
                <a:ea typeface="Meiryo UI" panose="020B0604030504040204" pitchFamily="50" charset="-128"/>
                <a:cs typeface="Meiryo UI" panose="020B0604030504040204" pitchFamily="50" charset="-128"/>
              </a:rPr>
              <a:t>16.</a:t>
            </a:r>
            <a:r>
              <a:rPr lang="ja-JP" altLang="en-US" sz="1600" kern="100" dirty="0">
                <a:latin typeface="Meiryo UI" panose="020B0604030504040204" pitchFamily="50" charset="-128"/>
                <a:ea typeface="Meiryo UI" panose="020B0604030504040204" pitchFamily="50" charset="-128"/>
                <a:cs typeface="Meiryo UI" panose="020B0604030504040204" pitchFamily="50" charset="-128"/>
              </a:rPr>
              <a:t>府市における機能統合及び連携など」参照</a:t>
            </a:r>
            <a:r>
              <a:rPr lang="ja-JP" altLang="ja-JP" sz="1600" kern="100" dirty="0">
                <a:latin typeface="Meiryo UI" panose="020B0604030504040204" pitchFamily="50" charset="-128"/>
                <a:ea typeface="Meiryo UI" panose="020B0604030504040204" pitchFamily="50" charset="-128"/>
                <a:cs typeface="Meiryo UI" panose="020B0604030504040204" pitchFamily="50" charset="-128"/>
              </a:rPr>
              <a:t>】</a:t>
            </a:r>
          </a:p>
          <a:p>
            <a:pPr marL="266700" lvl="1" algn="just">
              <a:spcAft>
                <a:spcPts val="300"/>
              </a:spcAft>
            </a:pPr>
            <a:r>
              <a:rPr lang="ja-JP" altLang="en-US" sz="2000" kern="100" dirty="0">
                <a:latin typeface="Meiryo UI" panose="020B0604030504040204" pitchFamily="50" charset="-128"/>
                <a:ea typeface="Meiryo UI" panose="020B0604030504040204" pitchFamily="50" charset="-128"/>
                <a:cs typeface="Meiryo UI" panose="020B0604030504040204" pitchFamily="50" charset="-128"/>
              </a:rPr>
              <a:t>⑥</a:t>
            </a:r>
            <a:r>
              <a:rPr lang="ja-JP" altLang="ja-JP" sz="2000" kern="100" dirty="0">
                <a:latin typeface="Meiryo UI" panose="020B0604030504040204" pitchFamily="50" charset="-128"/>
                <a:ea typeface="Meiryo UI" panose="020B0604030504040204" pitchFamily="50" charset="-128"/>
                <a:cs typeface="Meiryo UI" panose="020B0604030504040204" pitchFamily="50" charset="-128"/>
              </a:rPr>
              <a:t> 大</a:t>
            </a:r>
            <a:r>
              <a:rPr lang="en-US" altLang="ja-JP" sz="200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2000" kern="100" dirty="0">
                <a:latin typeface="Meiryo UI" panose="020B0604030504040204" pitchFamily="50" charset="-128"/>
                <a:ea typeface="Meiryo UI" panose="020B0604030504040204" pitchFamily="50" charset="-128"/>
                <a:cs typeface="Meiryo UI" panose="020B0604030504040204" pitchFamily="50" charset="-128"/>
              </a:rPr>
              <a:t>学</a:t>
            </a:r>
            <a:endParaRPr lang="ja-JP" alt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右中かっこ 6"/>
          <p:cNvSpPr/>
          <p:nvPr/>
        </p:nvSpPr>
        <p:spPr>
          <a:xfrm>
            <a:off x="3642187" y="3462234"/>
            <a:ext cx="340360" cy="1038580"/>
          </a:xfrm>
          <a:prstGeom prst="rightBrace">
            <a:avLst>
              <a:gd name="adj1" fmla="val 19583"/>
              <a:gd name="adj2" fmla="val 50000"/>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527</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2797650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11603" y="14928"/>
            <a:ext cx="3753573" cy="314718"/>
          </a:xfrm>
          <a:prstGeom prst="rect">
            <a:avLst/>
          </a:prstGeom>
          <a:noFill/>
        </p:spPr>
        <p:txBody>
          <a:bodyPr wrap="square" lIns="36000" tIns="36000" rIns="36000" bIns="36000" rtlCol="0">
            <a:noAutofit/>
          </a:bodyPr>
          <a:lstStyle/>
          <a:p>
            <a:r>
              <a:rPr lang="ja-JP" altLang="en-US" sz="1200" dirty="0" smtClean="0">
                <a:latin typeface="Meiryo UI" panose="020B0604030504040204" pitchFamily="50" charset="-128"/>
                <a:ea typeface="Meiryo UI" panose="020B0604030504040204" pitchFamily="50" charset="-128"/>
              </a:rPr>
              <a:t>９</a:t>
            </a:r>
            <a:r>
              <a:rPr lang="ja-JP" altLang="en-US" sz="1200" dirty="0">
                <a:latin typeface="Meiryo UI" panose="020B0604030504040204" pitchFamily="50" charset="-128"/>
                <a:ea typeface="Meiryo UI" panose="020B0604030504040204" pitchFamily="50" charset="-128"/>
              </a:rPr>
              <a:t>　具体的な取組と成果 （地方独立行政法人化）</a:t>
            </a:r>
          </a:p>
        </p:txBody>
      </p:sp>
      <p:sp>
        <p:nvSpPr>
          <p:cNvPr id="3" name="角丸四角形 2"/>
          <p:cNvSpPr/>
          <p:nvPr/>
        </p:nvSpPr>
        <p:spPr>
          <a:xfrm>
            <a:off x="300244" y="2099310"/>
            <a:ext cx="2727619" cy="3928857"/>
          </a:xfrm>
          <a:prstGeom prst="roundRect">
            <a:avLst>
              <a:gd name="adj" fmla="val 4592"/>
            </a:avLst>
          </a:prstGeom>
        </p:spPr>
        <p:style>
          <a:lnRef idx="2">
            <a:schemeClr val="dk1"/>
          </a:lnRef>
          <a:fillRef idx="1">
            <a:schemeClr val="lt1"/>
          </a:fillRef>
          <a:effectRef idx="0">
            <a:schemeClr val="dk1"/>
          </a:effectRef>
          <a:fontRef idx="minor">
            <a:schemeClr val="dk1"/>
          </a:fontRef>
        </p:style>
        <p:txBody>
          <a:bodyPr rtlCol="0" anchor="ct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 15"/>
          <p:cNvSpPr/>
          <p:nvPr/>
        </p:nvSpPr>
        <p:spPr>
          <a:xfrm>
            <a:off x="6070303" y="2099310"/>
            <a:ext cx="2814391" cy="3928857"/>
          </a:xfrm>
          <a:prstGeom prst="roundRect">
            <a:avLst>
              <a:gd name="adj" fmla="val 4592"/>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331472" y="1097857"/>
            <a:ext cx="8648755" cy="584775"/>
          </a:xfrm>
          <a:prstGeom prst="rect">
            <a:avLst/>
          </a:prstGeom>
        </p:spPr>
        <p:txBody>
          <a:bodyPr wrap="square">
            <a:spAutoFit/>
          </a:bodyPr>
          <a:lstStyle/>
          <a:p>
            <a:pPr marL="174625" indent="-174625"/>
            <a:r>
              <a:rPr lang="ja-JP" altLang="en-US" sz="1600" dirty="0">
                <a:latin typeface="Meiryo UI" panose="020B0604030504040204" pitchFamily="50" charset="-128"/>
                <a:ea typeface="Meiryo UI" panose="020B0604030504040204" pitchFamily="50" charset="-128"/>
                <a:cs typeface="Meiryo UI" panose="020B0604030504040204" pitchFamily="50" charset="-128"/>
              </a:rPr>
              <a:t>○年々抑制傾向にはあるものの、年間数十億円もの公費負担を実施しており、より自律的・効率的・効果的な経営形態への移行が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必要。</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213306" y="2235786"/>
            <a:ext cx="1976102"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（当初の方向性）</a:t>
            </a:r>
            <a:endParaRPr kumimoji="1"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6067353" y="2234706"/>
            <a:ext cx="2869342"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cs typeface="Meiryo UI" panose="020B0604030504040204" pitchFamily="50" charset="-128"/>
              </a:rPr>
              <a:t>現在の状況</a:t>
            </a: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年度末）</a:t>
            </a:r>
            <a:r>
              <a:rPr kumimoji="1" lang="ja-JP" altLang="en-US" sz="1600" b="1" dirty="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399337" y="2692550"/>
            <a:ext cx="2644114" cy="1077218"/>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病院事業の地方独立行政法人化</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3190264" y="3112183"/>
            <a:ext cx="2828037" cy="630942"/>
          </a:xfrm>
          <a:prstGeom prst="rect">
            <a:avLst/>
          </a:prstGeom>
          <a:noFill/>
        </p:spPr>
        <p:txBody>
          <a:bodyPr wrap="square" rtlCol="0">
            <a:spAutoFit/>
          </a:bodyPr>
          <a:lstStyle/>
          <a:p>
            <a:pPr marL="177800" indent="-177800">
              <a:lnSpc>
                <a:spcPts val="1400"/>
              </a:lnSpc>
              <a:defRPr/>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●（地独）大阪市民病院機構を設立　　　　　　　　　　　　　　し、事業運営</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開始。（</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2014.10</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ホームベース 8"/>
          <p:cNvSpPr/>
          <p:nvPr/>
        </p:nvSpPr>
        <p:spPr>
          <a:xfrm>
            <a:off x="3302760" y="2144235"/>
            <a:ext cx="2508235" cy="600504"/>
          </a:xfrm>
          <a:prstGeom prst="homePlate">
            <a:avLst>
              <a:gd name="adj" fmla="val 4545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145066" y="746324"/>
            <a:ext cx="1663251" cy="338554"/>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（背　　景）</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6165114" y="2692550"/>
            <a:ext cx="2644114" cy="1077218"/>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地方独立行政法人化後、市からの運営費交付金を中期計画に基づき着実に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削減。</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3508774" y="72242"/>
            <a:ext cx="5488562"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① 病　院</a:t>
            </a:r>
          </a:p>
        </p:txBody>
      </p:sp>
      <p:sp>
        <p:nvSpPr>
          <p:cNvPr id="15"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528</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1992201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 9"/>
          <p:cNvGraphicFramePr>
            <a:graphicFrameLocks noGrp="1"/>
          </p:cNvGraphicFramePr>
          <p:nvPr>
            <p:extLst/>
          </p:nvPr>
        </p:nvGraphicFramePr>
        <p:xfrm>
          <a:off x="145064" y="1146254"/>
          <a:ext cx="8852271" cy="4838692"/>
        </p:xfrm>
        <a:graphic>
          <a:graphicData uri="http://schemas.openxmlformats.org/drawingml/2006/table">
            <a:tbl>
              <a:tblPr>
                <a:tableStyleId>{5940675A-B579-460E-94D1-54222C63F5DA}</a:tableStyleId>
              </a:tblPr>
              <a:tblGrid>
                <a:gridCol w="1094909">
                  <a:extLst>
                    <a:ext uri="{9D8B030D-6E8A-4147-A177-3AD203B41FA5}">
                      <a16:colId xmlns:a16="http://schemas.microsoft.com/office/drawing/2014/main" val="20000"/>
                    </a:ext>
                  </a:extLst>
                </a:gridCol>
                <a:gridCol w="561118">
                  <a:extLst>
                    <a:ext uri="{9D8B030D-6E8A-4147-A177-3AD203B41FA5}">
                      <a16:colId xmlns:a16="http://schemas.microsoft.com/office/drawing/2014/main" val="20001"/>
                    </a:ext>
                  </a:extLst>
                </a:gridCol>
                <a:gridCol w="568036">
                  <a:extLst>
                    <a:ext uri="{9D8B030D-6E8A-4147-A177-3AD203B41FA5}">
                      <a16:colId xmlns:a16="http://schemas.microsoft.com/office/drawing/2014/main" val="20002"/>
                    </a:ext>
                  </a:extLst>
                </a:gridCol>
                <a:gridCol w="540328">
                  <a:extLst>
                    <a:ext uri="{9D8B030D-6E8A-4147-A177-3AD203B41FA5}">
                      <a16:colId xmlns:a16="http://schemas.microsoft.com/office/drawing/2014/main" val="20003"/>
                    </a:ext>
                  </a:extLst>
                </a:gridCol>
                <a:gridCol w="554181">
                  <a:extLst>
                    <a:ext uri="{9D8B030D-6E8A-4147-A177-3AD203B41FA5}">
                      <a16:colId xmlns:a16="http://schemas.microsoft.com/office/drawing/2014/main" val="20004"/>
                    </a:ext>
                  </a:extLst>
                </a:gridCol>
                <a:gridCol w="540328">
                  <a:extLst>
                    <a:ext uri="{9D8B030D-6E8A-4147-A177-3AD203B41FA5}">
                      <a16:colId xmlns:a16="http://schemas.microsoft.com/office/drawing/2014/main" val="20005"/>
                    </a:ext>
                  </a:extLst>
                </a:gridCol>
                <a:gridCol w="554181">
                  <a:extLst>
                    <a:ext uri="{9D8B030D-6E8A-4147-A177-3AD203B41FA5}">
                      <a16:colId xmlns:a16="http://schemas.microsoft.com/office/drawing/2014/main" val="20006"/>
                    </a:ext>
                  </a:extLst>
                </a:gridCol>
                <a:gridCol w="526473">
                  <a:extLst>
                    <a:ext uri="{9D8B030D-6E8A-4147-A177-3AD203B41FA5}">
                      <a16:colId xmlns:a16="http://schemas.microsoft.com/office/drawing/2014/main" val="20007"/>
                    </a:ext>
                  </a:extLst>
                </a:gridCol>
                <a:gridCol w="568037">
                  <a:extLst>
                    <a:ext uri="{9D8B030D-6E8A-4147-A177-3AD203B41FA5}">
                      <a16:colId xmlns:a16="http://schemas.microsoft.com/office/drawing/2014/main" val="20008"/>
                    </a:ext>
                  </a:extLst>
                </a:gridCol>
                <a:gridCol w="554181">
                  <a:extLst>
                    <a:ext uri="{9D8B030D-6E8A-4147-A177-3AD203B41FA5}">
                      <a16:colId xmlns:a16="http://schemas.microsoft.com/office/drawing/2014/main" val="20009"/>
                    </a:ext>
                  </a:extLst>
                </a:gridCol>
                <a:gridCol w="554182">
                  <a:extLst>
                    <a:ext uri="{9D8B030D-6E8A-4147-A177-3AD203B41FA5}">
                      <a16:colId xmlns:a16="http://schemas.microsoft.com/office/drawing/2014/main" val="20010"/>
                    </a:ext>
                  </a:extLst>
                </a:gridCol>
                <a:gridCol w="540327">
                  <a:extLst>
                    <a:ext uri="{9D8B030D-6E8A-4147-A177-3AD203B41FA5}">
                      <a16:colId xmlns:a16="http://schemas.microsoft.com/office/drawing/2014/main" val="2556228894"/>
                    </a:ext>
                  </a:extLst>
                </a:gridCol>
                <a:gridCol w="540328">
                  <a:extLst>
                    <a:ext uri="{9D8B030D-6E8A-4147-A177-3AD203B41FA5}">
                      <a16:colId xmlns:a16="http://schemas.microsoft.com/office/drawing/2014/main" val="2324874240"/>
                    </a:ext>
                  </a:extLst>
                </a:gridCol>
                <a:gridCol w="554182">
                  <a:extLst>
                    <a:ext uri="{9D8B030D-6E8A-4147-A177-3AD203B41FA5}">
                      <a16:colId xmlns:a16="http://schemas.microsoft.com/office/drawing/2014/main" val="1854548653"/>
                    </a:ext>
                  </a:extLst>
                </a:gridCol>
                <a:gridCol w="601480">
                  <a:extLst>
                    <a:ext uri="{9D8B030D-6E8A-4147-A177-3AD203B41FA5}">
                      <a16:colId xmlns:a16="http://schemas.microsoft.com/office/drawing/2014/main" val="3598634269"/>
                    </a:ext>
                  </a:extLst>
                </a:gridCol>
              </a:tblGrid>
              <a:tr h="33308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ja-JP"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TlToBr w="12700" cap="flat" cmpd="sng" algn="ctr">
                      <a:solidFill>
                        <a:schemeClr val="tx1"/>
                      </a:solidFill>
                      <a:prstDash val="solid"/>
                      <a:round/>
                      <a:headEnd type="none" w="med" len="med"/>
                      <a:tailEnd type="none" w="med" len="med"/>
                    </a:lnTlToBr>
                    <a:solidFill>
                      <a:schemeClr val="accent4">
                        <a:lumMod val="40000"/>
                        <a:lumOff val="60000"/>
                      </a:schemeClr>
                    </a:solidFill>
                  </a:tcPr>
                </a:tc>
                <a:tc>
                  <a:txBody>
                    <a:bodyPr/>
                    <a:lstStyle/>
                    <a:p>
                      <a:pPr algn="ctr"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2009</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4">
                        <a:lumMod val="40000"/>
                        <a:lumOff val="60000"/>
                      </a:schemeClr>
                    </a:solidFill>
                  </a:tcPr>
                </a:tc>
                <a:tc>
                  <a:txBody>
                    <a:bodyPr/>
                    <a:lstStyle/>
                    <a:p>
                      <a:pPr algn="ctr" fontAlgn="ctr"/>
                      <a:r>
                        <a:rPr lang="en-US" altLang="ja-JP" sz="105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2010</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4">
                        <a:lumMod val="40000"/>
                        <a:lumOff val="60000"/>
                      </a:schemeClr>
                    </a:solidFill>
                  </a:tcPr>
                </a:tc>
                <a:tc>
                  <a:txBody>
                    <a:bodyPr/>
                    <a:lstStyle/>
                    <a:p>
                      <a:pPr algn="ct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2011</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4">
                        <a:lumMod val="40000"/>
                        <a:lumOff val="60000"/>
                      </a:schemeClr>
                    </a:solidFill>
                  </a:tcPr>
                </a:tc>
                <a:tc>
                  <a:txBody>
                    <a:bodyPr/>
                    <a:lstStyle/>
                    <a:p>
                      <a:pPr algn="ct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2012</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4">
                        <a:lumMod val="40000"/>
                        <a:lumOff val="60000"/>
                      </a:schemeClr>
                    </a:solidFill>
                  </a:tcPr>
                </a:tc>
                <a:tc>
                  <a:txBody>
                    <a:bodyPr/>
                    <a:lstStyle/>
                    <a:p>
                      <a:pPr algn="ctr" fontAlgn="ctr"/>
                      <a:r>
                        <a:rPr lang="en-US" altLang="ja-JP" sz="105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2013</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4">
                        <a:lumMod val="40000"/>
                        <a:lumOff val="60000"/>
                      </a:schemeClr>
                    </a:solidFill>
                  </a:tcPr>
                </a:tc>
                <a:tc>
                  <a:txBody>
                    <a:bodyPr/>
                    <a:lstStyle/>
                    <a:p>
                      <a:pPr algn="ctr" fontAlgn="ctr"/>
                      <a:r>
                        <a:rPr lang="en-US" altLang="ja-JP" sz="105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4">
                        <a:lumMod val="40000"/>
                        <a:lumOff val="60000"/>
                      </a:schemeClr>
                    </a:solidFill>
                  </a:tcPr>
                </a:tc>
                <a:tc>
                  <a:txBody>
                    <a:bodyPr/>
                    <a:lstStyle/>
                    <a:p>
                      <a:pPr algn="ctr" fontAlgn="ctr"/>
                      <a:r>
                        <a:rPr lang="en-US" altLang="ja-JP" sz="105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4">
                        <a:lumMod val="40000"/>
                        <a:lumOff val="60000"/>
                      </a:schemeClr>
                    </a:solidFill>
                  </a:tcPr>
                </a:tc>
                <a:tc>
                  <a:txBody>
                    <a:bodyPr/>
                    <a:lstStyle/>
                    <a:p>
                      <a:pPr algn="ctr" fontAlgn="ctr"/>
                      <a:r>
                        <a:rPr lang="en-US" altLang="ja-JP" sz="105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2016</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4">
                        <a:lumMod val="40000"/>
                        <a:lumOff val="60000"/>
                      </a:schemeClr>
                    </a:solidFill>
                  </a:tcPr>
                </a:tc>
                <a:tc>
                  <a:txBody>
                    <a:bodyPr/>
                    <a:lstStyle/>
                    <a:p>
                      <a:pPr algn="ctr" fontAlgn="ctr"/>
                      <a:r>
                        <a:rPr lang="en-US" altLang="ja-JP" sz="105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2017</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4">
                        <a:lumMod val="40000"/>
                        <a:lumOff val="60000"/>
                      </a:schemeClr>
                    </a:solidFill>
                  </a:tcPr>
                </a:tc>
                <a:tc>
                  <a:txBody>
                    <a:bodyPr/>
                    <a:lstStyle/>
                    <a:p>
                      <a:pPr algn="ct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2018</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4">
                        <a:lumMod val="40000"/>
                        <a:lumOff val="60000"/>
                      </a:schemeClr>
                    </a:solidFill>
                  </a:tcPr>
                </a:tc>
                <a:tc>
                  <a:txBody>
                    <a:bodyPr/>
                    <a:lstStyle/>
                    <a:p>
                      <a:pPr algn="ct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2019</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4">
                        <a:lumMod val="40000"/>
                        <a:lumOff val="60000"/>
                      </a:schemeClr>
                    </a:solidFill>
                  </a:tcPr>
                </a:tc>
                <a:tc>
                  <a:txBody>
                    <a:bodyPr/>
                    <a:lstStyle/>
                    <a:p>
                      <a:pPr algn="ct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2020</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4">
                        <a:lumMod val="40000"/>
                        <a:lumOff val="60000"/>
                      </a:schemeClr>
                    </a:solidFill>
                  </a:tcPr>
                </a:tc>
                <a:tc>
                  <a:txBody>
                    <a:bodyPr/>
                    <a:lstStyle/>
                    <a:p>
                      <a:pPr algn="ct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2021</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4">
                        <a:lumMod val="40000"/>
                        <a:lumOff val="60000"/>
                      </a:schemeClr>
                    </a:solidFill>
                  </a:tcPr>
                </a:tc>
                <a:tc>
                  <a:txBody>
                    <a:bodyPr/>
                    <a:lstStyle/>
                    <a:p>
                      <a:pPr algn="ct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2022</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4">
                        <a:lumMod val="40000"/>
                        <a:lumOff val="60000"/>
                      </a:schemeClr>
                    </a:solidFill>
                  </a:tcPr>
                </a:tc>
                <a:extLst>
                  <a:ext uri="{0D108BD9-81ED-4DB2-BD59-A6C34878D82A}">
                    <a16:rowId xmlns:a16="http://schemas.microsoft.com/office/drawing/2014/main" val="10000"/>
                  </a:ext>
                </a:extLst>
              </a:tr>
              <a:tr h="2270991">
                <a:tc>
                  <a:txBody>
                    <a:bodyPr/>
                    <a:lstStyle/>
                    <a:p>
                      <a:pPr algn="l"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収支改善</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8000" marR="36000" marT="36000" marB="36000" anchor="ctr">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extLst>
                  <a:ext uri="{0D108BD9-81ED-4DB2-BD59-A6C34878D82A}">
                    <a16:rowId xmlns:a16="http://schemas.microsoft.com/office/drawing/2014/main" val="10001"/>
                  </a:ext>
                </a:extLst>
              </a:tr>
              <a:tr h="2234615">
                <a:tc>
                  <a:txBody>
                    <a:bodyPr/>
                    <a:lstStyle/>
                    <a:p>
                      <a:pPr algn="l"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経営形態の</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見直し</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8000" marR="36000" marT="36000" marB="36000" anchor="ctr">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extLst>
                  <a:ext uri="{0D108BD9-81ED-4DB2-BD59-A6C34878D82A}">
                    <a16:rowId xmlns:a16="http://schemas.microsoft.com/office/drawing/2014/main" val="10002"/>
                  </a:ext>
                </a:extLst>
              </a:tr>
            </a:tbl>
          </a:graphicData>
        </a:graphic>
      </p:graphicFrame>
      <p:sp>
        <p:nvSpPr>
          <p:cNvPr id="22" name="ホームベース 21"/>
          <p:cNvSpPr/>
          <p:nvPr/>
        </p:nvSpPr>
        <p:spPr>
          <a:xfrm>
            <a:off x="1617306" y="3338876"/>
            <a:ext cx="2691458" cy="789354"/>
          </a:xfrm>
          <a:prstGeom prst="homePlate">
            <a:avLst>
              <a:gd name="adj" fmla="val 12780"/>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 name="ホームベース 127"/>
          <p:cNvSpPr/>
          <p:nvPr/>
        </p:nvSpPr>
        <p:spPr>
          <a:xfrm>
            <a:off x="2757533" y="4329278"/>
            <a:ext cx="1551231" cy="1454620"/>
          </a:xfrm>
          <a:prstGeom prst="homePlate">
            <a:avLst>
              <a:gd name="adj" fmla="val 17177"/>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 name="ホームベース 131"/>
          <p:cNvSpPr/>
          <p:nvPr/>
        </p:nvSpPr>
        <p:spPr>
          <a:xfrm>
            <a:off x="1617306" y="1881590"/>
            <a:ext cx="1276985" cy="1038593"/>
          </a:xfrm>
          <a:prstGeom prst="homePlate">
            <a:avLst>
              <a:gd name="adj" fmla="val 12780"/>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p:cNvSpPr/>
          <p:nvPr/>
        </p:nvSpPr>
        <p:spPr>
          <a:xfrm>
            <a:off x="879051" y="1146254"/>
            <a:ext cx="446637" cy="20965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p>
        </p:txBody>
      </p:sp>
      <p:sp>
        <p:nvSpPr>
          <p:cNvPr id="48" name="正方形/長方形 47"/>
          <p:cNvSpPr/>
          <p:nvPr/>
        </p:nvSpPr>
        <p:spPr>
          <a:xfrm>
            <a:off x="288739" y="1253203"/>
            <a:ext cx="446637" cy="20965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項目</a:t>
            </a:r>
          </a:p>
        </p:txBody>
      </p:sp>
      <p:sp>
        <p:nvSpPr>
          <p:cNvPr id="49" name="正方形/長方形 48"/>
          <p:cNvSpPr/>
          <p:nvPr/>
        </p:nvSpPr>
        <p:spPr>
          <a:xfrm>
            <a:off x="1619594" y="1879493"/>
            <a:ext cx="1137939" cy="65935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●市民病院</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改革プラン</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2009</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2011</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56" name="正方形/長方形 55"/>
          <p:cNvSpPr/>
          <p:nvPr/>
        </p:nvSpPr>
        <p:spPr>
          <a:xfrm>
            <a:off x="3598917" y="4965978"/>
            <a:ext cx="920587" cy="51766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●定款案の</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可決</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正方形/長方形 38"/>
          <p:cNvSpPr/>
          <p:nvPr/>
        </p:nvSpPr>
        <p:spPr>
          <a:xfrm>
            <a:off x="2878599" y="4443148"/>
            <a:ext cx="1244058" cy="4089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●地方独立行政法人化の方針を決定</a:t>
            </a:r>
          </a:p>
        </p:txBody>
      </p:sp>
      <p:sp>
        <p:nvSpPr>
          <p:cNvPr id="40" name="正方形/長方形 39"/>
          <p:cNvSpPr/>
          <p:nvPr/>
        </p:nvSpPr>
        <p:spPr>
          <a:xfrm>
            <a:off x="1753167" y="3286957"/>
            <a:ext cx="2282248" cy="92668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●地方公営企業法全部適用</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2009.4</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2014.9</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41" name="正方形/長方形 40"/>
          <p:cNvSpPr/>
          <p:nvPr/>
        </p:nvSpPr>
        <p:spPr>
          <a:xfrm>
            <a:off x="2037903" y="2298186"/>
            <a:ext cx="1137939" cy="65935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●不良債務</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解消（</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2010</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42" name="ホームベース 41"/>
          <p:cNvSpPr/>
          <p:nvPr/>
        </p:nvSpPr>
        <p:spPr>
          <a:xfrm>
            <a:off x="4331959" y="3853544"/>
            <a:ext cx="4665376" cy="1997128"/>
          </a:xfrm>
          <a:prstGeom prst="homePlate">
            <a:avLst>
              <a:gd name="adj" fmla="val 17177"/>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p:cNvSpPr/>
          <p:nvPr/>
        </p:nvSpPr>
        <p:spPr>
          <a:xfrm>
            <a:off x="4370284" y="3941757"/>
            <a:ext cx="1546583" cy="51468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●大阪市民病院機構設立・事業運営開始</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(2014.10</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p:txBody>
      </p:sp>
      <p:grpSp>
        <p:nvGrpSpPr>
          <p:cNvPr id="5" name="グループ化 4"/>
          <p:cNvGrpSpPr/>
          <p:nvPr/>
        </p:nvGrpSpPr>
        <p:grpSpPr>
          <a:xfrm>
            <a:off x="4331959" y="5106924"/>
            <a:ext cx="2415205" cy="408960"/>
            <a:chOff x="4331959" y="5106924"/>
            <a:chExt cx="2415205" cy="408960"/>
          </a:xfrm>
        </p:grpSpPr>
        <p:sp>
          <p:nvSpPr>
            <p:cNvPr id="54" name="正方形/長方形 53"/>
            <p:cNvSpPr/>
            <p:nvPr/>
          </p:nvSpPr>
          <p:spPr>
            <a:xfrm>
              <a:off x="4780730" y="5106924"/>
              <a:ext cx="1705208" cy="4089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第１期中期目標期間</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2014.10</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2019.3)</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 name="直線矢印コネクタ 3"/>
            <p:cNvCxnSpPr/>
            <p:nvPr/>
          </p:nvCxnSpPr>
          <p:spPr>
            <a:xfrm>
              <a:off x="4331959" y="5311404"/>
              <a:ext cx="2415205"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cxnSp>
        <p:nvCxnSpPr>
          <p:cNvPr id="24" name="直線コネクタ 23"/>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3508774" y="72242"/>
            <a:ext cx="5488562"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① 病　院</a:t>
            </a:r>
          </a:p>
        </p:txBody>
      </p:sp>
      <p:sp>
        <p:nvSpPr>
          <p:cNvPr id="25" name="正方形/長方形 24"/>
          <p:cNvSpPr/>
          <p:nvPr/>
        </p:nvSpPr>
        <p:spPr>
          <a:xfrm>
            <a:off x="145066" y="682824"/>
            <a:ext cx="2733533" cy="338554"/>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（主な改革取組経過）</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7" name="グループ化 26"/>
          <p:cNvGrpSpPr/>
          <p:nvPr/>
        </p:nvGrpSpPr>
        <p:grpSpPr>
          <a:xfrm>
            <a:off x="6751193" y="5106924"/>
            <a:ext cx="2246142" cy="408960"/>
            <a:chOff x="4331958" y="5106924"/>
            <a:chExt cx="2415205" cy="408960"/>
          </a:xfrm>
        </p:grpSpPr>
        <p:sp>
          <p:nvSpPr>
            <p:cNvPr id="28" name="正方形/長方形 27"/>
            <p:cNvSpPr/>
            <p:nvPr/>
          </p:nvSpPr>
          <p:spPr>
            <a:xfrm>
              <a:off x="4780730" y="5106924"/>
              <a:ext cx="1705208" cy="4089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第２期中期目標期間</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2019.4</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2024.3)</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9" name="直線矢印コネクタ 28"/>
            <p:cNvCxnSpPr/>
            <p:nvPr/>
          </p:nvCxnSpPr>
          <p:spPr>
            <a:xfrm>
              <a:off x="4331958" y="5311404"/>
              <a:ext cx="2415205" cy="0"/>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grpSp>
      <p:sp>
        <p:nvSpPr>
          <p:cNvPr id="30" name="テキスト ボックス 29"/>
          <p:cNvSpPr txBox="1"/>
          <p:nvPr/>
        </p:nvSpPr>
        <p:spPr>
          <a:xfrm>
            <a:off x="11603" y="5550"/>
            <a:ext cx="3753573" cy="314718"/>
          </a:xfrm>
          <a:prstGeom prst="rect">
            <a:avLst/>
          </a:prstGeom>
          <a:noFill/>
        </p:spPr>
        <p:txBody>
          <a:bodyPr wrap="square" lIns="36000" tIns="36000" rIns="36000" bIns="36000" rtlCol="0">
            <a:noAutofit/>
          </a:bodyPr>
          <a:lstStyle/>
          <a:p>
            <a:r>
              <a:rPr lang="ja-JP" altLang="en-US" sz="1200" dirty="0" smtClean="0">
                <a:latin typeface="Meiryo UI" panose="020B0604030504040204" pitchFamily="50" charset="-128"/>
                <a:ea typeface="Meiryo UI" panose="020B0604030504040204" pitchFamily="50" charset="-128"/>
              </a:rPr>
              <a:t>９</a:t>
            </a:r>
            <a:r>
              <a:rPr lang="ja-JP" altLang="en-US" sz="1200" dirty="0">
                <a:latin typeface="Meiryo UI" panose="020B0604030504040204" pitchFamily="50" charset="-128"/>
                <a:ea typeface="Meiryo UI" panose="020B0604030504040204" pitchFamily="50" charset="-128"/>
              </a:rPr>
              <a:t>　具体的な取組と成果 （地方独立行政法人化）</a:t>
            </a:r>
          </a:p>
        </p:txBody>
      </p:sp>
      <p:sp>
        <p:nvSpPr>
          <p:cNvPr id="31"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529</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2906076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270457" y="1101646"/>
            <a:ext cx="8603088" cy="770546"/>
          </a:xfrm>
          <a:prstGeom prst="roundRect">
            <a:avLst/>
          </a:prstGeom>
          <a:solidFill>
            <a:srgbClr val="FFFF00"/>
          </a:solidFill>
          <a:ln w="508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331472" y="1176901"/>
            <a:ext cx="8498203" cy="584775"/>
          </a:xfrm>
          <a:prstGeom prst="rect">
            <a:avLst/>
          </a:prstGeom>
        </p:spPr>
        <p:txBody>
          <a:bodyPr wrap="square">
            <a:spAutoFit/>
          </a:bodyPr>
          <a:lstStyle/>
          <a:p>
            <a:pPr marL="177800" indent="-17780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○公営企業の制約があり、より自律的、効率的・効果的な経営形態をめざして地方独立行政法人化を実施。</a:t>
            </a:r>
          </a:p>
        </p:txBody>
      </p:sp>
      <p:sp>
        <p:nvSpPr>
          <p:cNvPr id="2" name="テキスト ボックス 1"/>
          <p:cNvSpPr txBox="1"/>
          <p:nvPr/>
        </p:nvSpPr>
        <p:spPr>
          <a:xfrm>
            <a:off x="425602" y="2085820"/>
            <a:ext cx="8447943" cy="1800493"/>
          </a:xfrm>
          <a:prstGeom prst="rect">
            <a:avLst/>
          </a:prstGeom>
          <a:noFill/>
        </p:spPr>
        <p:txBody>
          <a:bodyPr wrap="square" rtlCol="0">
            <a:spAutoFit/>
          </a:bodyPr>
          <a:lstStyle/>
          <a:p>
            <a:pPr>
              <a:lnSpc>
                <a:spcPts val="1800"/>
              </a:lnSpc>
              <a:spcAft>
                <a:spcPts val="600"/>
              </a:spcAf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・公営企業の制約（経営資源の調達における法律上の限界、行政の非効率性）</a:t>
            </a:r>
          </a:p>
          <a:p>
            <a:pPr>
              <a:lnSpc>
                <a:spcPts val="1800"/>
              </a:lnSpc>
              <a:spcAft>
                <a:spcPts val="600"/>
              </a:spcAf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・資金不足</a:t>
            </a:r>
          </a:p>
          <a:p>
            <a:pPr>
              <a:spcAft>
                <a:spcPts val="600"/>
              </a:spcAf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⇒公立病院としての役割を果たすため、市立病院は、より自律的・効率的・効果的な経営形態への移行が必要。</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88900" indent="-88900">
              <a:spcAft>
                <a:spcPts val="600"/>
              </a:spcAf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・意思決定の迅速化を図り、地域医療のニーズや医療環境の変化に対応した高度専門医療の提供</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88900" indent="-88900">
              <a:spcAft>
                <a:spcPts val="600"/>
              </a:spcAf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・業務運営の改善・効率化</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88900" indent="-88900">
              <a:spcAft>
                <a:spcPts val="600"/>
              </a:spcAft>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⇒地方公営企業から地方独立行政法人への移行</a:t>
            </a:r>
          </a:p>
        </p:txBody>
      </p:sp>
      <p:sp>
        <p:nvSpPr>
          <p:cNvPr id="3" name="正方形/長方形 2"/>
          <p:cNvSpPr/>
          <p:nvPr/>
        </p:nvSpPr>
        <p:spPr>
          <a:xfrm>
            <a:off x="366442" y="4236209"/>
            <a:ext cx="5897880" cy="338554"/>
          </a:xfrm>
          <a:prstGeom prst="rect">
            <a:avLst/>
          </a:prstGeom>
        </p:spPr>
        <p:txBody>
          <a:bodyPr wrap="square">
            <a:spAutoFit/>
          </a:bodyPr>
          <a:lstStyle/>
          <a:p>
            <a:r>
              <a:rPr lang="zh-CN" altLang="en-US" sz="1600" dirty="0">
                <a:latin typeface="Meiryo UI" panose="020B0604030504040204" pitchFamily="50" charset="-128"/>
                <a:ea typeface="Meiryo UI" panose="020B0604030504040204" pitchFamily="50" charset="-128"/>
                <a:cs typeface="Meiryo UI" panose="020B0604030504040204" pitchFamily="50" charset="-128"/>
              </a:rPr>
              <a:t>地方独立行政法人</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化後の運営費交付金（単位：億円）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 name="表 5"/>
          <p:cNvGraphicFramePr>
            <a:graphicFrameLocks noGrp="1"/>
          </p:cNvGraphicFramePr>
          <p:nvPr>
            <p:extLst/>
          </p:nvPr>
        </p:nvGraphicFramePr>
        <p:xfrm>
          <a:off x="270457" y="4684048"/>
          <a:ext cx="8603088" cy="2011680"/>
        </p:xfrm>
        <a:graphic>
          <a:graphicData uri="http://schemas.openxmlformats.org/drawingml/2006/table">
            <a:tbl>
              <a:tblPr firstRow="1" bandRow="1">
                <a:tableStyleId>{5C22544A-7EE6-4342-B048-85BDC9FD1C3A}</a:tableStyleId>
              </a:tblPr>
              <a:tblGrid>
                <a:gridCol w="1355186">
                  <a:extLst>
                    <a:ext uri="{9D8B030D-6E8A-4147-A177-3AD203B41FA5}">
                      <a16:colId xmlns:a16="http://schemas.microsoft.com/office/drawing/2014/main" val="20000"/>
                    </a:ext>
                  </a:extLst>
                </a:gridCol>
                <a:gridCol w="757339">
                  <a:extLst>
                    <a:ext uri="{9D8B030D-6E8A-4147-A177-3AD203B41FA5}">
                      <a16:colId xmlns:a16="http://schemas.microsoft.com/office/drawing/2014/main" val="20001"/>
                    </a:ext>
                  </a:extLst>
                </a:gridCol>
                <a:gridCol w="734291">
                  <a:extLst>
                    <a:ext uri="{9D8B030D-6E8A-4147-A177-3AD203B41FA5}">
                      <a16:colId xmlns:a16="http://schemas.microsoft.com/office/drawing/2014/main" val="20002"/>
                    </a:ext>
                  </a:extLst>
                </a:gridCol>
                <a:gridCol w="748145">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748146">
                  <a:extLst>
                    <a:ext uri="{9D8B030D-6E8A-4147-A177-3AD203B41FA5}">
                      <a16:colId xmlns:a16="http://schemas.microsoft.com/office/drawing/2014/main" val="20005"/>
                    </a:ext>
                  </a:extLst>
                </a:gridCol>
                <a:gridCol w="734291">
                  <a:extLst>
                    <a:ext uri="{9D8B030D-6E8A-4147-A177-3AD203B41FA5}">
                      <a16:colId xmlns:a16="http://schemas.microsoft.com/office/drawing/2014/main" val="20006"/>
                    </a:ext>
                  </a:extLst>
                </a:gridCol>
                <a:gridCol w="692727">
                  <a:extLst>
                    <a:ext uri="{9D8B030D-6E8A-4147-A177-3AD203B41FA5}">
                      <a16:colId xmlns:a16="http://schemas.microsoft.com/office/drawing/2014/main" val="491368800"/>
                    </a:ext>
                  </a:extLst>
                </a:gridCol>
                <a:gridCol w="692727">
                  <a:extLst>
                    <a:ext uri="{9D8B030D-6E8A-4147-A177-3AD203B41FA5}">
                      <a16:colId xmlns:a16="http://schemas.microsoft.com/office/drawing/2014/main" val="1923389681"/>
                    </a:ext>
                  </a:extLst>
                </a:gridCol>
                <a:gridCol w="678873">
                  <a:extLst>
                    <a:ext uri="{9D8B030D-6E8A-4147-A177-3AD203B41FA5}">
                      <a16:colId xmlns:a16="http://schemas.microsoft.com/office/drawing/2014/main" val="2912192704"/>
                    </a:ext>
                  </a:extLst>
                </a:gridCol>
                <a:gridCol w="699363">
                  <a:extLst>
                    <a:ext uri="{9D8B030D-6E8A-4147-A177-3AD203B41FA5}">
                      <a16:colId xmlns:a16="http://schemas.microsoft.com/office/drawing/2014/main" val="1830275712"/>
                    </a:ext>
                  </a:extLst>
                </a:gridCol>
              </a:tblGrid>
              <a:tr h="269279">
                <a:tc>
                  <a:txBody>
                    <a:bodyPr/>
                    <a:lstStyle/>
                    <a:p>
                      <a:pPr algn="ctr"/>
                      <a:endParaRPr kumimoji="1" lang="ja-JP" altLang="en-US" sz="12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c>
                  <a:txBody>
                    <a:bodyPr/>
                    <a:lstStyle/>
                    <a:p>
                      <a:pPr algn="ctr"/>
                      <a:r>
                        <a:rPr kumimoji="1" lang="en-US" altLang="ja-JP" sz="12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endParaRPr kumimoji="1" lang="ja-JP" altLang="en-US" sz="12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200" b="0" u="none" strike="noStrike"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endParaRPr kumimoji="1" lang="ja-JP" altLang="en-US" sz="1200" b="0" u="none" strike="noStrike"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endParaRPr kumimoji="1" lang="ja-JP" altLang="en-US" sz="1200" b="0" u="none" strike="noStrike"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2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endParaRPr kumimoji="1" lang="ja-JP" altLang="en-US" sz="1200" b="0" u="none" strike="noStrike"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2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endParaRPr kumimoji="1" lang="ja-JP" altLang="en-US" sz="1200" b="0" u="none" strike="noStrike"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2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endParaRPr kumimoji="1" lang="ja-JP" altLang="en-US" sz="12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2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endParaRPr kumimoji="1" lang="ja-JP" altLang="en-US" sz="12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2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endParaRPr kumimoji="1" lang="ja-JP" altLang="en-US" sz="12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2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2021</a:t>
                      </a:r>
                      <a:endParaRPr kumimoji="1" lang="ja-JP" altLang="en-US" sz="12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2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2022</a:t>
                      </a:r>
                      <a:endParaRPr kumimoji="1" lang="ja-JP" altLang="en-US" sz="12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79120">
                <a:tc>
                  <a:txBody>
                    <a:bodyPr/>
                    <a:lstStyle/>
                    <a:p>
                      <a:pPr algn="ctr"/>
                      <a:r>
                        <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運営費</a:t>
                      </a:r>
                      <a:r>
                        <a:rPr kumimoji="1" lang="ja-JP" altLang="en-US" sz="1200" u="none" strike="noStrike"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交付</a:t>
                      </a:r>
                      <a:r>
                        <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4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97.5</a:t>
                      </a:r>
                      <a:endParaRPr kumimoji="1" lang="ja-JP" altLang="en-US" sz="14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400" u="none" strike="noStrike"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47.1</a:t>
                      </a:r>
                      <a:endParaRPr kumimoji="1" lang="ja-JP" altLang="en-US" sz="1400" u="none" strike="noStrike"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4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86.0</a:t>
                      </a:r>
                      <a:endParaRPr kumimoji="1" lang="ja-JP" altLang="en-US" sz="14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4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75.1</a:t>
                      </a:r>
                      <a:endParaRPr kumimoji="1" lang="ja-JP" altLang="en-US" sz="14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4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72.2</a:t>
                      </a:r>
                      <a:endParaRPr kumimoji="1" lang="ja-JP" altLang="en-US" sz="14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4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71.0</a:t>
                      </a:r>
                      <a:endParaRPr kumimoji="1" lang="ja-JP" altLang="en-US" sz="14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4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77.0</a:t>
                      </a:r>
                      <a:endParaRPr kumimoji="1" lang="ja-JP" altLang="en-US" sz="14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4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77.7</a:t>
                      </a:r>
                      <a:endParaRPr kumimoji="1" lang="ja-JP" altLang="en-US" sz="14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4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77.0</a:t>
                      </a:r>
                      <a:endParaRPr kumimoji="1" lang="ja-JP" altLang="en-US" sz="14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4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81.1</a:t>
                      </a:r>
                      <a:endParaRPr kumimoji="1" lang="ja-JP" altLang="en-US" sz="14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79120">
                <a:tc>
                  <a:txBody>
                    <a:bodyPr/>
                    <a:lstStyle/>
                    <a:p>
                      <a:pPr algn="ctr"/>
                      <a:r>
                        <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住吉市民病院</a:t>
                      </a:r>
                      <a:endParaRPr kumimoji="1" lang="en-US" altLang="ja-JP"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（閉院延長に伴う</a:t>
                      </a:r>
                      <a:endPar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特別措置分）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14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14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4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2.1</a:t>
                      </a:r>
                      <a:endParaRPr kumimoji="1" lang="ja-JP" altLang="en-US" sz="14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4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8.5</a:t>
                      </a:r>
                      <a:endParaRPr kumimoji="1" lang="ja-JP" altLang="en-US" sz="14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4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9.6</a:t>
                      </a:r>
                      <a:endParaRPr kumimoji="1" lang="ja-JP" altLang="en-US" sz="14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14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14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14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14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14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79120">
                <a:tc>
                  <a:txBody>
                    <a:bodyPr/>
                    <a:lstStyle/>
                    <a:p>
                      <a:pPr algn="ctr"/>
                      <a:r>
                        <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住之江診療所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1400" u="none">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1400" u="none">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14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14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14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4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1.8</a:t>
                      </a:r>
                      <a:endParaRPr kumimoji="1" lang="ja-JP" altLang="en-US" sz="14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4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4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0.8</a:t>
                      </a:r>
                      <a:endParaRPr kumimoji="1" lang="ja-JP" altLang="en-US" sz="14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4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0.6</a:t>
                      </a:r>
                      <a:endParaRPr kumimoji="1" lang="ja-JP" altLang="en-US" sz="14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4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0.5</a:t>
                      </a:r>
                      <a:endParaRPr kumimoji="1" lang="ja-JP" altLang="en-US" sz="14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4" name="テキスト ボックス 13"/>
          <p:cNvSpPr txBox="1"/>
          <p:nvPr/>
        </p:nvSpPr>
        <p:spPr>
          <a:xfrm>
            <a:off x="11603" y="14928"/>
            <a:ext cx="3729734" cy="257369"/>
          </a:xfrm>
          <a:prstGeom prst="rect">
            <a:avLst/>
          </a:prstGeom>
          <a:noFill/>
        </p:spPr>
        <p:txBody>
          <a:bodyPr wrap="square" lIns="36000" tIns="36000" rIns="36000" bIns="36000" rtlCol="0">
            <a:noAutofit/>
          </a:bodyPr>
          <a:lstStyle/>
          <a:p>
            <a:r>
              <a:rPr lang="en-US" altLang="ja-JP" sz="1200" dirty="0" smtClean="0">
                <a:latin typeface="Meiryo UI" panose="020B0604030504040204" pitchFamily="50" charset="-128"/>
                <a:ea typeface="Meiryo UI" panose="020B0604030504040204" pitchFamily="50" charset="-128"/>
              </a:rPr>
              <a:t>9</a:t>
            </a:r>
            <a:r>
              <a:rPr lang="ja-JP" altLang="en-US" sz="1200" dirty="0">
                <a:latin typeface="Meiryo UI" panose="020B0604030504040204" pitchFamily="50" charset="-128"/>
                <a:ea typeface="Meiryo UI" panose="020B0604030504040204" pitchFamily="50" charset="-128"/>
              </a:rPr>
              <a:t>　具体的な取組と成果 （地方独立行政法人化）</a:t>
            </a:r>
          </a:p>
        </p:txBody>
      </p:sp>
      <p:sp>
        <p:nvSpPr>
          <p:cNvPr id="15" name="正方形/長方形 14"/>
          <p:cNvSpPr/>
          <p:nvPr/>
        </p:nvSpPr>
        <p:spPr>
          <a:xfrm>
            <a:off x="7893787" y="4404286"/>
            <a:ext cx="1075588" cy="276999"/>
          </a:xfrm>
          <a:prstGeom prst="rect">
            <a:avLst/>
          </a:prstGeom>
        </p:spPr>
        <p:txBody>
          <a:bodyPr wrap="square">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2" name="直線コネクタ 11"/>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3508774" y="72242"/>
            <a:ext cx="5488562"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① 病　院</a:t>
            </a:r>
          </a:p>
        </p:txBody>
      </p:sp>
      <p:sp>
        <p:nvSpPr>
          <p:cNvPr id="13" name="正方形/長方形 12"/>
          <p:cNvSpPr/>
          <p:nvPr/>
        </p:nvSpPr>
        <p:spPr>
          <a:xfrm>
            <a:off x="145066" y="682824"/>
            <a:ext cx="3596271" cy="338554"/>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（取　組）</a:t>
            </a:r>
            <a:r>
              <a:rPr lang="zh-CN" altLang="en-US" sz="1600" b="1" dirty="0">
                <a:latin typeface="Meiryo UI" panose="020B0604030504040204" pitchFamily="50" charset="-128"/>
                <a:ea typeface="Meiryo UI" panose="020B0604030504040204" pitchFamily="50" charset="-128"/>
                <a:cs typeface="Meiryo UI" panose="020B0604030504040204" pitchFamily="50" charset="-128"/>
              </a:rPr>
              <a:t>地方独立行政法人化</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530</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537456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1" name="表 100"/>
          <p:cNvGraphicFramePr>
            <a:graphicFrameLocks noGrp="1"/>
          </p:cNvGraphicFramePr>
          <p:nvPr>
            <p:extLst/>
          </p:nvPr>
        </p:nvGraphicFramePr>
        <p:xfrm>
          <a:off x="518464" y="1130035"/>
          <a:ext cx="8068290" cy="5283465"/>
        </p:xfrm>
        <a:graphic>
          <a:graphicData uri="http://schemas.openxmlformats.org/drawingml/2006/table">
            <a:tbl>
              <a:tblPr>
                <a:tableStyleId>{5940675A-B579-460E-94D1-54222C63F5DA}</a:tableStyleId>
              </a:tblPr>
              <a:tblGrid>
                <a:gridCol w="849015">
                  <a:extLst>
                    <a:ext uri="{9D8B030D-6E8A-4147-A177-3AD203B41FA5}">
                      <a16:colId xmlns:a16="http://schemas.microsoft.com/office/drawing/2014/main" val="20000"/>
                    </a:ext>
                  </a:extLst>
                </a:gridCol>
                <a:gridCol w="44126">
                  <a:extLst>
                    <a:ext uri="{9D8B030D-6E8A-4147-A177-3AD203B41FA5}">
                      <a16:colId xmlns:a16="http://schemas.microsoft.com/office/drawing/2014/main" val="20001"/>
                    </a:ext>
                  </a:extLst>
                </a:gridCol>
                <a:gridCol w="625033">
                  <a:extLst>
                    <a:ext uri="{9D8B030D-6E8A-4147-A177-3AD203B41FA5}">
                      <a16:colId xmlns:a16="http://schemas.microsoft.com/office/drawing/2014/main" val="20002"/>
                    </a:ext>
                  </a:extLst>
                </a:gridCol>
                <a:gridCol w="640525">
                  <a:extLst>
                    <a:ext uri="{9D8B030D-6E8A-4147-A177-3AD203B41FA5}">
                      <a16:colId xmlns:a16="http://schemas.microsoft.com/office/drawing/2014/main" val="20003"/>
                    </a:ext>
                  </a:extLst>
                </a:gridCol>
                <a:gridCol w="663399">
                  <a:extLst>
                    <a:ext uri="{9D8B030D-6E8A-4147-A177-3AD203B41FA5}">
                      <a16:colId xmlns:a16="http://schemas.microsoft.com/office/drawing/2014/main" val="20004"/>
                    </a:ext>
                  </a:extLst>
                </a:gridCol>
                <a:gridCol w="640525">
                  <a:extLst>
                    <a:ext uri="{9D8B030D-6E8A-4147-A177-3AD203B41FA5}">
                      <a16:colId xmlns:a16="http://schemas.microsoft.com/office/drawing/2014/main" val="20005"/>
                    </a:ext>
                  </a:extLst>
                </a:gridCol>
                <a:gridCol w="610023">
                  <a:extLst>
                    <a:ext uri="{9D8B030D-6E8A-4147-A177-3AD203B41FA5}">
                      <a16:colId xmlns:a16="http://schemas.microsoft.com/office/drawing/2014/main" val="20006"/>
                    </a:ext>
                  </a:extLst>
                </a:gridCol>
                <a:gridCol w="678649">
                  <a:extLst>
                    <a:ext uri="{9D8B030D-6E8A-4147-A177-3AD203B41FA5}">
                      <a16:colId xmlns:a16="http://schemas.microsoft.com/office/drawing/2014/main" val="20007"/>
                    </a:ext>
                  </a:extLst>
                </a:gridCol>
                <a:gridCol w="663399">
                  <a:extLst>
                    <a:ext uri="{9D8B030D-6E8A-4147-A177-3AD203B41FA5}">
                      <a16:colId xmlns:a16="http://schemas.microsoft.com/office/drawing/2014/main" val="20008"/>
                    </a:ext>
                  </a:extLst>
                </a:gridCol>
                <a:gridCol w="663399">
                  <a:extLst>
                    <a:ext uri="{9D8B030D-6E8A-4147-A177-3AD203B41FA5}">
                      <a16:colId xmlns:a16="http://schemas.microsoft.com/office/drawing/2014/main" val="480408587"/>
                    </a:ext>
                  </a:extLst>
                </a:gridCol>
                <a:gridCol w="663399">
                  <a:extLst>
                    <a:ext uri="{9D8B030D-6E8A-4147-A177-3AD203B41FA5}">
                      <a16:colId xmlns:a16="http://schemas.microsoft.com/office/drawing/2014/main" val="2554766890"/>
                    </a:ext>
                  </a:extLst>
                </a:gridCol>
                <a:gridCol w="663399">
                  <a:extLst>
                    <a:ext uri="{9D8B030D-6E8A-4147-A177-3AD203B41FA5}">
                      <a16:colId xmlns:a16="http://schemas.microsoft.com/office/drawing/2014/main" val="500875986"/>
                    </a:ext>
                  </a:extLst>
                </a:gridCol>
                <a:gridCol w="663399">
                  <a:extLst>
                    <a:ext uri="{9D8B030D-6E8A-4147-A177-3AD203B41FA5}">
                      <a16:colId xmlns:a16="http://schemas.microsoft.com/office/drawing/2014/main" val="1158020534"/>
                    </a:ext>
                  </a:extLst>
                </a:gridCol>
              </a:tblGrid>
              <a:tr h="31306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ja-JP"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08000" marR="72000" marT="36000" marB="36000" anchor="ctr">
                    <a:lnTlToBr w="12700" cap="flat" cmpd="sng" algn="ctr">
                      <a:solidFill>
                        <a:schemeClr val="tx1"/>
                      </a:solidFill>
                      <a:prstDash val="solid"/>
                      <a:round/>
                      <a:headEnd type="none" w="med" len="med"/>
                      <a:tailEnd type="none" w="med" len="med"/>
                    </a:lnTlToBr>
                    <a:solidFill>
                      <a:schemeClr val="accent4">
                        <a:lumMod val="40000"/>
                        <a:lumOff val="60000"/>
                      </a:schemeClr>
                    </a:solidFill>
                  </a:tcPr>
                </a:tc>
                <a:tc>
                  <a:txBody>
                    <a:bodyPr/>
                    <a:lstStyle/>
                    <a:p>
                      <a:pPr algn="ctr" fontAlgn="ct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2012</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2013</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2016</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2017</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2018</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2019</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2020</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2021</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2022</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extLst>
                  <a:ext uri="{0D108BD9-81ED-4DB2-BD59-A6C34878D82A}">
                    <a16:rowId xmlns:a16="http://schemas.microsoft.com/office/drawing/2014/main" val="10000"/>
                  </a:ext>
                </a:extLst>
              </a:tr>
              <a:tr h="1655429">
                <a:tc>
                  <a:txBody>
                    <a:bodyPr/>
                    <a:lstStyle/>
                    <a:p>
                      <a:pPr algn="l"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計画の策定状況</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8000" marR="72000" marT="36000" marB="36000" anchor="ctr">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extLst>
                  <a:ext uri="{0D108BD9-81ED-4DB2-BD59-A6C34878D82A}">
                    <a16:rowId xmlns:a16="http://schemas.microsoft.com/office/drawing/2014/main" val="10001"/>
                  </a:ext>
                </a:extLst>
              </a:tr>
              <a:tr h="151444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議案の可決状況</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8000" marR="72000" marT="36000" marB="36000" anchor="ctr">
                    <a:lnT w="12700" cap="flat" cmpd="sng" algn="ctr">
                      <a:solidFill>
                        <a:schemeClr val="tx1"/>
                      </a:solidFill>
                      <a:prstDash val="solid"/>
                      <a:round/>
                      <a:headEnd type="none" w="med" len="med"/>
                      <a:tailEnd type="none" w="med" len="med"/>
                    </a:lnT>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extLst>
                  <a:ext uri="{0D108BD9-81ED-4DB2-BD59-A6C34878D82A}">
                    <a16:rowId xmlns:a16="http://schemas.microsoft.com/office/drawing/2014/main" val="10002"/>
                  </a:ext>
                </a:extLst>
              </a:tr>
              <a:tr h="1800524">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民間移管等の</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状況</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08000" marR="72000" marT="36000" marB="36000" anchor="ctr">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extLst>
                  <a:ext uri="{0D108BD9-81ED-4DB2-BD59-A6C34878D82A}">
                    <a16:rowId xmlns:a16="http://schemas.microsoft.com/office/drawing/2014/main" val="10003"/>
                  </a:ext>
                </a:extLst>
              </a:tr>
            </a:tbl>
          </a:graphicData>
        </a:graphic>
      </p:graphicFrame>
      <p:sp>
        <p:nvSpPr>
          <p:cNvPr id="39" name="ホームベース 38"/>
          <p:cNvSpPr/>
          <p:nvPr/>
        </p:nvSpPr>
        <p:spPr>
          <a:xfrm>
            <a:off x="1694110" y="1631371"/>
            <a:ext cx="6892643" cy="1381873"/>
          </a:xfrm>
          <a:prstGeom prst="homePlate">
            <a:avLst>
              <a:gd name="adj" fmla="val 24514"/>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ホームベース 39"/>
          <p:cNvSpPr/>
          <p:nvPr/>
        </p:nvSpPr>
        <p:spPr>
          <a:xfrm>
            <a:off x="3003755" y="3203140"/>
            <a:ext cx="5280273" cy="1310952"/>
          </a:xfrm>
          <a:prstGeom prst="homePlate">
            <a:avLst>
              <a:gd name="adj" fmla="val 24514"/>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ホームベース 40"/>
          <p:cNvSpPr/>
          <p:nvPr/>
        </p:nvSpPr>
        <p:spPr>
          <a:xfrm>
            <a:off x="2005463" y="4708121"/>
            <a:ext cx="6411461" cy="1625755"/>
          </a:xfrm>
          <a:prstGeom prst="homePlate">
            <a:avLst>
              <a:gd name="adj" fmla="val 24514"/>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4" name="直線コネクタ 33"/>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正方形/長方形 30"/>
          <p:cNvSpPr/>
          <p:nvPr/>
        </p:nvSpPr>
        <p:spPr>
          <a:xfrm>
            <a:off x="990275" y="1108380"/>
            <a:ext cx="446637" cy="20965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p>
        </p:txBody>
      </p:sp>
      <p:sp>
        <p:nvSpPr>
          <p:cNvPr id="35" name="正方形/長方形 34"/>
          <p:cNvSpPr/>
          <p:nvPr/>
        </p:nvSpPr>
        <p:spPr>
          <a:xfrm>
            <a:off x="554645" y="1241781"/>
            <a:ext cx="446637" cy="20965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項目</a:t>
            </a:r>
          </a:p>
        </p:txBody>
      </p:sp>
      <p:sp>
        <p:nvSpPr>
          <p:cNvPr id="20" name="テキスト ボックス 19"/>
          <p:cNvSpPr txBox="1"/>
          <p:nvPr/>
        </p:nvSpPr>
        <p:spPr>
          <a:xfrm>
            <a:off x="2536322" y="72242"/>
            <a:ext cx="3919816"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⑥ 保育所</a:t>
            </a:r>
          </a:p>
        </p:txBody>
      </p:sp>
      <p:sp>
        <p:nvSpPr>
          <p:cNvPr id="21" name="テキスト ボックス 20"/>
          <p:cNvSpPr txBox="1"/>
          <p:nvPr/>
        </p:nvSpPr>
        <p:spPr>
          <a:xfrm>
            <a:off x="11603" y="14928"/>
            <a:ext cx="2505795" cy="257369"/>
          </a:xfrm>
          <a:prstGeom prst="rect">
            <a:avLst/>
          </a:prstGeom>
          <a:noFill/>
        </p:spPr>
        <p:txBody>
          <a:bodyPr wrap="square" lIns="36000" tIns="36000" rIns="36000" bIns="36000" rtlCol="0">
            <a:noAutofit/>
          </a:bodyPr>
          <a:lstStyle/>
          <a:p>
            <a:r>
              <a:rPr lang="en-US" altLang="ja-JP" sz="1200" dirty="0">
                <a:latin typeface="Meiryo UI" panose="020B0604030504040204" pitchFamily="50" charset="-128"/>
                <a:ea typeface="Meiryo UI" panose="020B0604030504040204" pitchFamily="50" charset="-128"/>
              </a:rPr>
              <a:t>8</a:t>
            </a:r>
            <a:r>
              <a:rPr lang="ja-JP" altLang="en-US" sz="1200" dirty="0">
                <a:latin typeface="Meiryo UI" panose="020B0604030504040204" pitchFamily="50" charset="-128"/>
                <a:ea typeface="Meiryo UI" panose="020B0604030504040204" pitchFamily="50" charset="-128"/>
              </a:rPr>
              <a:t>　具体的な取組と成果 （民営化）</a:t>
            </a:r>
          </a:p>
        </p:txBody>
      </p:sp>
      <p:sp>
        <p:nvSpPr>
          <p:cNvPr id="26" name="正方形/長方形 25"/>
          <p:cNvSpPr/>
          <p:nvPr/>
        </p:nvSpPr>
        <p:spPr>
          <a:xfrm>
            <a:off x="1837244" y="1576993"/>
            <a:ext cx="3300541"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●新再編整備計画（案）の公表（２月）</a:t>
            </a:r>
          </a:p>
        </p:txBody>
      </p:sp>
      <p:sp>
        <p:nvSpPr>
          <p:cNvPr id="27" name="正方形/長方形 26"/>
          <p:cNvSpPr/>
          <p:nvPr/>
        </p:nvSpPr>
        <p:spPr>
          <a:xfrm>
            <a:off x="4777584" y="1794993"/>
            <a:ext cx="2030360"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●新再編整備計画</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の改訂（</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p>
        </p:txBody>
      </p:sp>
      <p:sp>
        <p:nvSpPr>
          <p:cNvPr id="28" name="正方形/長方形 27"/>
          <p:cNvSpPr/>
          <p:nvPr/>
        </p:nvSpPr>
        <p:spPr>
          <a:xfrm>
            <a:off x="5065865" y="2454140"/>
            <a:ext cx="1650271"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●大阪市立保育所</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のあり方を公表</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p>
        </p:txBody>
      </p:sp>
      <p:sp>
        <p:nvSpPr>
          <p:cNvPr id="46" name="正方形/長方形 45"/>
          <p:cNvSpPr/>
          <p:nvPr/>
        </p:nvSpPr>
        <p:spPr>
          <a:xfrm>
            <a:off x="1837244" y="4712543"/>
            <a:ext cx="997152"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●休止</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園</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（３月）</a:t>
            </a:r>
          </a:p>
        </p:txBody>
      </p:sp>
      <p:sp>
        <p:nvSpPr>
          <p:cNvPr id="47" name="正方形/長方形 46"/>
          <p:cNvSpPr/>
          <p:nvPr/>
        </p:nvSpPr>
        <p:spPr>
          <a:xfrm>
            <a:off x="2507560" y="4710332"/>
            <a:ext cx="1091885"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●休止</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園</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（３月）</a:t>
            </a:r>
          </a:p>
        </p:txBody>
      </p:sp>
      <p:sp>
        <p:nvSpPr>
          <p:cNvPr id="48" name="正方形/長方形 47"/>
          <p:cNvSpPr/>
          <p:nvPr/>
        </p:nvSpPr>
        <p:spPr>
          <a:xfrm>
            <a:off x="3274129" y="5104590"/>
            <a:ext cx="1249905"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●民間移管</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９園（</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p>
        </p:txBody>
      </p:sp>
      <p:sp>
        <p:nvSpPr>
          <p:cNvPr id="49" name="正方形/長方形 48"/>
          <p:cNvSpPr/>
          <p:nvPr/>
        </p:nvSpPr>
        <p:spPr>
          <a:xfrm>
            <a:off x="3918115" y="5782668"/>
            <a:ext cx="1249905"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●民間移管</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園（</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p>
        </p:txBody>
      </p:sp>
      <p:sp>
        <p:nvSpPr>
          <p:cNvPr id="50" name="正方形/長方形 49"/>
          <p:cNvSpPr/>
          <p:nvPr/>
        </p:nvSpPr>
        <p:spPr>
          <a:xfrm>
            <a:off x="3806081" y="4701480"/>
            <a:ext cx="1211272"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●廃止</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園</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（３月）</a:t>
            </a:r>
          </a:p>
        </p:txBody>
      </p:sp>
      <p:sp>
        <p:nvSpPr>
          <p:cNvPr id="51" name="正方形/長方形 50"/>
          <p:cNvSpPr/>
          <p:nvPr/>
        </p:nvSpPr>
        <p:spPr>
          <a:xfrm>
            <a:off x="4546494" y="5094508"/>
            <a:ext cx="1230964"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●民間移管</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４園（</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p>
        </p:txBody>
      </p:sp>
      <p:sp>
        <p:nvSpPr>
          <p:cNvPr id="56" name="正方形/長方形 55"/>
          <p:cNvSpPr/>
          <p:nvPr/>
        </p:nvSpPr>
        <p:spPr>
          <a:xfrm>
            <a:off x="3117304" y="3260662"/>
            <a:ext cx="980346"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●可決</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園</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（３月）</a:t>
            </a:r>
          </a:p>
        </p:txBody>
      </p:sp>
      <p:sp>
        <p:nvSpPr>
          <p:cNvPr id="32" name="正方形/長方形 31"/>
          <p:cNvSpPr/>
          <p:nvPr/>
        </p:nvSpPr>
        <p:spPr>
          <a:xfrm>
            <a:off x="5114255" y="3656013"/>
            <a:ext cx="1306798"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●可決６園</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（３月）</a:t>
            </a:r>
          </a:p>
        </p:txBody>
      </p:sp>
      <p:sp>
        <p:nvSpPr>
          <p:cNvPr id="37" name="正方形/長方形 36"/>
          <p:cNvSpPr/>
          <p:nvPr/>
        </p:nvSpPr>
        <p:spPr>
          <a:xfrm>
            <a:off x="5220137" y="5759794"/>
            <a:ext cx="1254432"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●民間移管</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園（</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p>
        </p:txBody>
      </p:sp>
      <p:sp>
        <p:nvSpPr>
          <p:cNvPr id="38" name="正方形/長方形 37"/>
          <p:cNvSpPr/>
          <p:nvPr/>
        </p:nvSpPr>
        <p:spPr>
          <a:xfrm>
            <a:off x="5081201" y="4711782"/>
            <a:ext cx="1372907"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●廃止</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園</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（３月）</a:t>
            </a:r>
          </a:p>
        </p:txBody>
      </p:sp>
      <p:sp>
        <p:nvSpPr>
          <p:cNvPr id="30" name="正方形/長方形 29"/>
          <p:cNvSpPr/>
          <p:nvPr/>
        </p:nvSpPr>
        <p:spPr>
          <a:xfrm>
            <a:off x="4067676" y="5999811"/>
            <a:ext cx="1092021" cy="39169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●１園（</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p>
        </p:txBody>
      </p:sp>
      <p:sp>
        <p:nvSpPr>
          <p:cNvPr id="42" name="正方形/長方形 41"/>
          <p:cNvSpPr/>
          <p:nvPr/>
        </p:nvSpPr>
        <p:spPr>
          <a:xfrm>
            <a:off x="4739940" y="5337346"/>
            <a:ext cx="1138527"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●１園（</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p>
        </p:txBody>
      </p:sp>
      <p:sp>
        <p:nvSpPr>
          <p:cNvPr id="43" name="正方形/長方形 42"/>
          <p:cNvSpPr/>
          <p:nvPr/>
        </p:nvSpPr>
        <p:spPr>
          <a:xfrm>
            <a:off x="4952174" y="5505809"/>
            <a:ext cx="1149696"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●１園（</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p>
        </p:txBody>
      </p:sp>
      <p:sp>
        <p:nvSpPr>
          <p:cNvPr id="45" name="正方形/長方形 44"/>
          <p:cNvSpPr/>
          <p:nvPr/>
        </p:nvSpPr>
        <p:spPr>
          <a:xfrm>
            <a:off x="3368027" y="5340374"/>
            <a:ext cx="1195427"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●１園（６月）</a:t>
            </a:r>
          </a:p>
        </p:txBody>
      </p:sp>
      <p:sp>
        <p:nvSpPr>
          <p:cNvPr id="52" name="正方形/長方形 51"/>
          <p:cNvSpPr/>
          <p:nvPr/>
        </p:nvSpPr>
        <p:spPr>
          <a:xfrm>
            <a:off x="4442178" y="3247342"/>
            <a:ext cx="1092430"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●可決６園</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（３月）</a:t>
            </a:r>
          </a:p>
        </p:txBody>
      </p:sp>
      <p:sp>
        <p:nvSpPr>
          <p:cNvPr id="53" name="正方形/長方形 52"/>
          <p:cNvSpPr/>
          <p:nvPr/>
        </p:nvSpPr>
        <p:spPr>
          <a:xfrm>
            <a:off x="3828920" y="3657494"/>
            <a:ext cx="1051748"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●可決６園</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（３月）</a:t>
            </a:r>
          </a:p>
        </p:txBody>
      </p:sp>
      <p:sp>
        <p:nvSpPr>
          <p:cNvPr id="57" name="正方形/長方形 56"/>
          <p:cNvSpPr/>
          <p:nvPr/>
        </p:nvSpPr>
        <p:spPr>
          <a:xfrm>
            <a:off x="145066" y="682824"/>
            <a:ext cx="2733533" cy="338554"/>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（主な改革取組経過）</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a:extLst>
              <a:ext uri="{FF2B5EF4-FFF2-40B4-BE49-F238E27FC236}">
                <a16:creationId xmlns:a16="http://schemas.microsoft.com/office/drawing/2014/main" id="{2484165E-DBD4-BDB6-EC73-7064AE58EC57}"/>
              </a:ext>
            </a:extLst>
          </p:cNvPr>
          <p:cNvSpPr/>
          <p:nvPr/>
        </p:nvSpPr>
        <p:spPr>
          <a:xfrm>
            <a:off x="7553521" y="2494974"/>
            <a:ext cx="1650271"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●公立保育所</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民営化推進計画策定</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（３月）</a:t>
            </a:r>
          </a:p>
        </p:txBody>
      </p:sp>
      <p:sp>
        <p:nvSpPr>
          <p:cNvPr id="33" name="正方形/長方形 32"/>
          <p:cNvSpPr/>
          <p:nvPr/>
        </p:nvSpPr>
        <p:spPr>
          <a:xfrm>
            <a:off x="5767654" y="3276569"/>
            <a:ext cx="1306798"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可決</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園</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（３月）</a:t>
            </a:r>
          </a:p>
        </p:txBody>
      </p:sp>
      <p:sp>
        <p:nvSpPr>
          <p:cNvPr id="36" name="正方形/長方形 35"/>
          <p:cNvSpPr/>
          <p:nvPr/>
        </p:nvSpPr>
        <p:spPr>
          <a:xfrm>
            <a:off x="6433201" y="3665514"/>
            <a:ext cx="1306798"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可決</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園</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（３月）</a:t>
            </a:r>
          </a:p>
        </p:txBody>
      </p:sp>
      <p:sp>
        <p:nvSpPr>
          <p:cNvPr id="44" name="正方形/長方形 43"/>
          <p:cNvSpPr/>
          <p:nvPr/>
        </p:nvSpPr>
        <p:spPr>
          <a:xfrm>
            <a:off x="7714952" y="3285286"/>
            <a:ext cx="1306798"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可決</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園</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（３月）</a:t>
            </a:r>
          </a:p>
        </p:txBody>
      </p:sp>
      <p:sp>
        <p:nvSpPr>
          <p:cNvPr id="54" name="正方形/長方形 53"/>
          <p:cNvSpPr/>
          <p:nvPr/>
        </p:nvSpPr>
        <p:spPr>
          <a:xfrm>
            <a:off x="6417593" y="4720631"/>
            <a:ext cx="1372907"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●廃止</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園</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（３月）</a:t>
            </a:r>
          </a:p>
        </p:txBody>
      </p:sp>
      <p:sp>
        <p:nvSpPr>
          <p:cNvPr id="55" name="正方形/長方形 54"/>
          <p:cNvSpPr/>
          <p:nvPr/>
        </p:nvSpPr>
        <p:spPr>
          <a:xfrm>
            <a:off x="5625678" y="6000566"/>
            <a:ext cx="1149696"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●１園（</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58" name="正方形/長方形 57"/>
          <p:cNvSpPr/>
          <p:nvPr/>
        </p:nvSpPr>
        <p:spPr>
          <a:xfrm>
            <a:off x="5906347" y="5093838"/>
            <a:ext cx="1254432"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●民間移管</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園（</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p>
        </p:txBody>
      </p:sp>
      <p:sp>
        <p:nvSpPr>
          <p:cNvPr id="59" name="正方形/長方形 58"/>
          <p:cNvSpPr/>
          <p:nvPr/>
        </p:nvSpPr>
        <p:spPr>
          <a:xfrm>
            <a:off x="6337678" y="5353215"/>
            <a:ext cx="1149696"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園</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60" name="正方形/長方形 59"/>
          <p:cNvSpPr/>
          <p:nvPr/>
        </p:nvSpPr>
        <p:spPr>
          <a:xfrm>
            <a:off x="6594694" y="5743722"/>
            <a:ext cx="1254432"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●民間移管</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園</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p>
        </p:txBody>
      </p:sp>
      <p:sp>
        <p:nvSpPr>
          <p:cNvPr id="61"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513</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5661554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270457" y="1101646"/>
            <a:ext cx="8603088" cy="523380"/>
          </a:xfrm>
          <a:prstGeom prst="roundRect">
            <a:avLst/>
          </a:prstGeom>
          <a:solidFill>
            <a:srgbClr val="FFFF00"/>
          </a:solidFill>
          <a:ln w="508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331472" y="1176901"/>
            <a:ext cx="8498203" cy="338554"/>
          </a:xfrm>
          <a:prstGeom prst="rect">
            <a:avLst/>
          </a:prstGeom>
        </p:spPr>
        <p:txBody>
          <a:bodyPr wrap="square">
            <a:spAutoFit/>
          </a:bodyPr>
          <a:lstStyle/>
          <a:p>
            <a:pPr marL="177800" indent="-17780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人事給与制度の再構築を行い、各級に求める能力・役割の伸長に応じた昇給額とした。</a:t>
            </a:r>
          </a:p>
        </p:txBody>
      </p:sp>
      <p:sp>
        <p:nvSpPr>
          <p:cNvPr id="14" name="テキスト ボックス 13"/>
          <p:cNvSpPr txBox="1"/>
          <p:nvPr/>
        </p:nvSpPr>
        <p:spPr>
          <a:xfrm>
            <a:off x="11603" y="14928"/>
            <a:ext cx="3729734" cy="257369"/>
          </a:xfrm>
          <a:prstGeom prst="rect">
            <a:avLst/>
          </a:prstGeom>
          <a:noFill/>
        </p:spPr>
        <p:txBody>
          <a:bodyPr wrap="square" lIns="36000" tIns="36000" rIns="36000" bIns="36000" rtlCol="0">
            <a:noAutofit/>
          </a:bodyPr>
          <a:lstStyle/>
          <a:p>
            <a:r>
              <a:rPr lang="en-US" altLang="ja-JP" sz="1200" dirty="0">
                <a:latin typeface="Meiryo UI" panose="020B0604030504040204" pitchFamily="50" charset="-128"/>
                <a:ea typeface="Meiryo UI" panose="020B0604030504040204" pitchFamily="50" charset="-128"/>
              </a:rPr>
              <a:t>9</a:t>
            </a:r>
            <a:r>
              <a:rPr lang="ja-JP" altLang="en-US" sz="1200" dirty="0">
                <a:latin typeface="Meiryo UI" panose="020B0604030504040204" pitchFamily="50" charset="-128"/>
                <a:ea typeface="Meiryo UI" panose="020B0604030504040204" pitchFamily="50" charset="-128"/>
              </a:rPr>
              <a:t>　具体的な取組と成果 （地方独立行政法人化）</a:t>
            </a:r>
          </a:p>
        </p:txBody>
      </p:sp>
      <p:cxnSp>
        <p:nvCxnSpPr>
          <p:cNvPr id="12" name="直線コネクタ 11"/>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3508774" y="72242"/>
            <a:ext cx="5488562"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① 病　院</a:t>
            </a:r>
          </a:p>
        </p:txBody>
      </p:sp>
      <p:sp>
        <p:nvSpPr>
          <p:cNvPr id="13" name="正方形/長方形 12"/>
          <p:cNvSpPr/>
          <p:nvPr/>
        </p:nvSpPr>
        <p:spPr>
          <a:xfrm>
            <a:off x="145066" y="682824"/>
            <a:ext cx="4496207" cy="338554"/>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（取　組）人事給与制度の再構築</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 name="図 9"/>
          <p:cNvPicPr>
            <a:picLocks noChangeAspect="1"/>
          </p:cNvPicPr>
          <p:nvPr/>
        </p:nvPicPr>
        <p:blipFill>
          <a:blip r:embed="rId2"/>
          <a:stretch>
            <a:fillRect/>
          </a:stretch>
        </p:blipFill>
        <p:spPr>
          <a:xfrm>
            <a:off x="331471" y="2174052"/>
            <a:ext cx="8729501" cy="3631003"/>
          </a:xfrm>
          <a:prstGeom prst="rect">
            <a:avLst/>
          </a:prstGeom>
        </p:spPr>
      </p:pic>
      <p:sp>
        <p:nvSpPr>
          <p:cNvPr id="9"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531</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1284143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270457" y="925551"/>
            <a:ext cx="8603088" cy="994879"/>
          </a:xfrm>
          <a:prstGeom prst="roundRect">
            <a:avLst/>
          </a:prstGeom>
          <a:solidFill>
            <a:srgbClr val="FFFF00"/>
          </a:solidFill>
          <a:ln w="508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331471" y="1002277"/>
            <a:ext cx="8498203" cy="830997"/>
          </a:xfrm>
          <a:prstGeom prst="rect">
            <a:avLst/>
          </a:prstGeom>
        </p:spPr>
        <p:txBody>
          <a:bodyPr wrap="square">
            <a:spAutoFit/>
          </a:bodyPr>
          <a:lstStyle/>
          <a:p>
            <a:pPr marL="177800" indent="-17780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2012</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年度に</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QI*</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小委員会を設置、</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2016</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年には医療の質向上に向けた</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取組を</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統合的に管理・支援する部門として</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TQM</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センターを発足させた。</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○職種横断的に研修を企画する、「教育研修センター」を設立し、研修内容を再構築。</a:t>
            </a:r>
          </a:p>
        </p:txBody>
      </p:sp>
      <p:sp>
        <p:nvSpPr>
          <p:cNvPr id="2" name="テキスト ボックス 1"/>
          <p:cNvSpPr txBox="1"/>
          <p:nvPr/>
        </p:nvSpPr>
        <p:spPr>
          <a:xfrm>
            <a:off x="439457" y="2262627"/>
            <a:ext cx="8447943" cy="301108"/>
          </a:xfrm>
          <a:prstGeom prst="rect">
            <a:avLst/>
          </a:prstGeom>
          <a:noFill/>
        </p:spPr>
        <p:txBody>
          <a:bodyPr wrap="square" rtlCol="0">
            <a:spAutoFit/>
          </a:bodyPr>
          <a:lstStyle/>
          <a:p>
            <a:pPr>
              <a:lnSpc>
                <a:spcPts val="1800"/>
              </a:lnSpc>
              <a:spcAft>
                <a:spcPts val="600"/>
              </a:spcAf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・指導医の増加を図り、指導医を育成・確保することで、若手医師の指導体制を強化。</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11603" y="14928"/>
            <a:ext cx="3729734" cy="257369"/>
          </a:xfrm>
          <a:prstGeom prst="rect">
            <a:avLst/>
          </a:prstGeom>
          <a:noFill/>
        </p:spPr>
        <p:txBody>
          <a:bodyPr wrap="square" lIns="36000" tIns="36000" rIns="36000" bIns="36000" rtlCol="0">
            <a:noAutofit/>
          </a:bodyPr>
          <a:lstStyle/>
          <a:p>
            <a:r>
              <a:rPr lang="en-US" altLang="ja-JP" sz="1200" dirty="0">
                <a:latin typeface="Meiryo UI" panose="020B0604030504040204" pitchFamily="50" charset="-128"/>
                <a:ea typeface="Meiryo UI" panose="020B0604030504040204" pitchFamily="50" charset="-128"/>
              </a:rPr>
              <a:t>9</a:t>
            </a:r>
            <a:r>
              <a:rPr lang="ja-JP" altLang="en-US" sz="1200" dirty="0">
                <a:latin typeface="Meiryo UI" panose="020B0604030504040204" pitchFamily="50" charset="-128"/>
                <a:ea typeface="Meiryo UI" panose="020B0604030504040204" pitchFamily="50" charset="-128"/>
              </a:rPr>
              <a:t>　具体的な取組と成果 （地方独立行政法人化）</a:t>
            </a:r>
          </a:p>
        </p:txBody>
      </p:sp>
      <p:cxnSp>
        <p:nvCxnSpPr>
          <p:cNvPr id="12" name="直線コネクタ 11"/>
          <p:cNvCxnSpPr/>
          <p:nvPr/>
        </p:nvCxnSpPr>
        <p:spPr>
          <a:xfrm>
            <a:off x="308557" y="472352"/>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3508774" y="72242"/>
            <a:ext cx="5488562"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① 病　院</a:t>
            </a:r>
          </a:p>
        </p:txBody>
      </p:sp>
      <p:sp>
        <p:nvSpPr>
          <p:cNvPr id="13" name="正方形/長方形 12"/>
          <p:cNvSpPr/>
          <p:nvPr/>
        </p:nvSpPr>
        <p:spPr>
          <a:xfrm>
            <a:off x="169808" y="529675"/>
            <a:ext cx="4052862" cy="338554"/>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（取　組）医療の質向上に向けた</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取組</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8" name="図 7"/>
          <p:cNvPicPr>
            <a:picLocks noChangeAspect="1"/>
          </p:cNvPicPr>
          <p:nvPr/>
        </p:nvPicPr>
        <p:blipFill>
          <a:blip r:embed="rId2"/>
          <a:stretch>
            <a:fillRect/>
          </a:stretch>
        </p:blipFill>
        <p:spPr>
          <a:xfrm>
            <a:off x="787544" y="2533032"/>
            <a:ext cx="4878965" cy="2139500"/>
          </a:xfrm>
          <a:prstGeom prst="rect">
            <a:avLst/>
          </a:prstGeom>
        </p:spPr>
      </p:pic>
      <p:sp>
        <p:nvSpPr>
          <p:cNvPr id="16" name="テキスト ボックス 15"/>
          <p:cNvSpPr txBox="1"/>
          <p:nvPr/>
        </p:nvSpPr>
        <p:spPr>
          <a:xfrm>
            <a:off x="439457" y="4754120"/>
            <a:ext cx="8447943" cy="301108"/>
          </a:xfrm>
          <a:prstGeom prst="rect">
            <a:avLst/>
          </a:prstGeom>
          <a:noFill/>
        </p:spPr>
        <p:txBody>
          <a:bodyPr wrap="square" rtlCol="0">
            <a:spAutoFit/>
          </a:bodyPr>
          <a:lstStyle/>
          <a:p>
            <a:pPr>
              <a:lnSpc>
                <a:spcPts val="1800"/>
              </a:lnSpc>
              <a:spcAft>
                <a:spcPts val="600"/>
              </a:spcAf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・社会状況に応じたキャリア支援や子育て世代の支援など多様な勤務形態の導入を推進。</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9" name="図 8"/>
          <p:cNvPicPr>
            <a:picLocks noChangeAspect="1"/>
          </p:cNvPicPr>
          <p:nvPr/>
        </p:nvPicPr>
        <p:blipFill>
          <a:blip r:embed="rId3"/>
          <a:stretch>
            <a:fillRect/>
          </a:stretch>
        </p:blipFill>
        <p:spPr>
          <a:xfrm>
            <a:off x="787544" y="5045777"/>
            <a:ext cx="4873049" cy="1586574"/>
          </a:xfrm>
          <a:prstGeom prst="rect">
            <a:avLst/>
          </a:prstGeom>
        </p:spPr>
      </p:pic>
      <p:sp>
        <p:nvSpPr>
          <p:cNvPr id="3" name="正方形/長方形 2"/>
          <p:cNvSpPr/>
          <p:nvPr/>
        </p:nvSpPr>
        <p:spPr>
          <a:xfrm>
            <a:off x="652809" y="2002018"/>
            <a:ext cx="7855528" cy="276999"/>
          </a:xfrm>
          <a:prstGeom prst="rect">
            <a:avLst/>
          </a:prstGeom>
        </p:spPr>
        <p:txBody>
          <a:bodyPr wrap="square">
            <a:spAutoFit/>
          </a:bodyPr>
          <a:lstStyle/>
          <a:p>
            <a:r>
              <a:rPr lang="en-US" altLang="ja-JP" sz="1200" dirty="0">
                <a:latin typeface="Meiryo UI" panose="020B0604030504040204" pitchFamily="50" charset="-128"/>
                <a:ea typeface="Meiryo UI" panose="020B0604030504040204" pitchFamily="50" charset="-128"/>
              </a:rPr>
              <a:t>* Quality Indicator</a:t>
            </a:r>
            <a:r>
              <a:rPr lang="ja-JP" altLang="en-US" sz="1200" dirty="0">
                <a:latin typeface="Meiryo UI" panose="020B0604030504040204" pitchFamily="50" charset="-128"/>
                <a:ea typeface="Meiryo UI" panose="020B0604030504040204" pitchFamily="50" charset="-128"/>
              </a:rPr>
              <a:t>　院内各部門が日々取り組んでいる医療の質改善への</a:t>
            </a:r>
            <a:r>
              <a:rPr lang="ja-JP" altLang="en-US" sz="1200" dirty="0" smtClean="0">
                <a:latin typeface="Meiryo UI" panose="020B0604030504040204" pitchFamily="50" charset="-128"/>
                <a:ea typeface="Meiryo UI" panose="020B0604030504040204" pitchFamily="50" charset="-128"/>
              </a:rPr>
              <a:t>取組</a:t>
            </a:r>
            <a:endParaRPr lang="ja-JP" altLang="en-US" sz="1200" dirty="0">
              <a:latin typeface="Meiryo UI" panose="020B0604030504040204" pitchFamily="50" charset="-128"/>
              <a:ea typeface="Meiryo UI" panose="020B0604030504040204" pitchFamily="50" charset="-128"/>
            </a:endParaRPr>
          </a:p>
        </p:txBody>
      </p:sp>
      <p:sp>
        <p:nvSpPr>
          <p:cNvPr id="15"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532</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
        <p:nvSpPr>
          <p:cNvPr id="18" name="正方形/長方形 17"/>
          <p:cNvSpPr/>
          <p:nvPr/>
        </p:nvSpPr>
        <p:spPr>
          <a:xfrm>
            <a:off x="576000" y="2700000"/>
            <a:ext cx="612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700" dirty="0" smtClean="0">
                <a:solidFill>
                  <a:schemeClr val="tx1"/>
                </a:solidFill>
                <a:latin typeface="Meiryo UI" panose="020B0604030504040204" pitchFamily="50" charset="-128"/>
                <a:ea typeface="Meiryo UI" panose="020B0604030504040204" pitchFamily="50" charset="-128"/>
              </a:rPr>
              <a:t>（年度）</a:t>
            </a:r>
            <a:endParaRPr kumimoji="1" lang="ja-JP" altLang="en-US" sz="700" dirty="0">
              <a:solidFill>
                <a:schemeClr val="tx1"/>
              </a:solidFill>
              <a:latin typeface="Meiryo UI" panose="020B0604030504040204" pitchFamily="50" charset="-128"/>
              <a:ea typeface="Meiryo UI" panose="020B0604030504040204" pitchFamily="50" charset="-128"/>
            </a:endParaRPr>
          </a:p>
        </p:txBody>
      </p:sp>
      <p:sp>
        <p:nvSpPr>
          <p:cNvPr id="19" name="正方形/長方形 18"/>
          <p:cNvSpPr/>
          <p:nvPr/>
        </p:nvSpPr>
        <p:spPr>
          <a:xfrm>
            <a:off x="5076000" y="6120000"/>
            <a:ext cx="612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700" dirty="0" smtClean="0">
                <a:solidFill>
                  <a:schemeClr val="tx1"/>
                </a:solidFill>
                <a:latin typeface="Meiryo UI" panose="020B0604030504040204" pitchFamily="50" charset="-128"/>
                <a:ea typeface="Meiryo UI" panose="020B0604030504040204" pitchFamily="50" charset="-128"/>
              </a:rPr>
              <a:t>（年度）</a:t>
            </a:r>
            <a:endParaRPr kumimoji="1" lang="ja-JP" altLang="en-US" sz="7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125391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270457" y="1173266"/>
            <a:ext cx="8603088" cy="569922"/>
          </a:xfrm>
          <a:prstGeom prst="roundRect">
            <a:avLst/>
          </a:prstGeom>
          <a:solidFill>
            <a:srgbClr val="FFFF00"/>
          </a:solidFill>
          <a:ln w="508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375342" y="1301346"/>
            <a:ext cx="8498203" cy="338554"/>
          </a:xfrm>
          <a:prstGeom prst="rect">
            <a:avLst/>
          </a:prstGeom>
        </p:spPr>
        <p:txBody>
          <a:bodyPr wrap="square">
            <a:spAutoFit/>
          </a:bodyPr>
          <a:lstStyle/>
          <a:p>
            <a:pPr marL="177800" indent="-17780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○独立法人化により、機動的な投資が可能となった。</a:t>
            </a:r>
          </a:p>
        </p:txBody>
      </p:sp>
      <p:sp>
        <p:nvSpPr>
          <p:cNvPr id="2" name="テキスト ボックス 1"/>
          <p:cNvSpPr txBox="1"/>
          <p:nvPr/>
        </p:nvSpPr>
        <p:spPr>
          <a:xfrm>
            <a:off x="760055" y="2165645"/>
            <a:ext cx="7192454" cy="3400931"/>
          </a:xfrm>
          <a:prstGeom prst="rect">
            <a:avLst/>
          </a:prstGeom>
          <a:noFill/>
        </p:spPr>
        <p:txBody>
          <a:bodyPr wrap="square" rtlCol="0">
            <a:spAutoFit/>
          </a:bodyPr>
          <a:lstStyle/>
          <a:p>
            <a:pPr>
              <a:lnSpc>
                <a:spcPts val="1800"/>
              </a:lnSpc>
              <a:spcAft>
                <a:spcPts val="600"/>
              </a:spcAft>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Aft>
                <a:spcPts val="600"/>
              </a:spcAft>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・内視鏡手術支援ロボット導入（１台）</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Aft>
                <a:spcPts val="600"/>
              </a:spcAft>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2016</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Aft>
                <a:spcPts val="600"/>
              </a:spcAft>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a:t>
            </a:r>
            <a:r>
              <a:rPr lang="zh-TW" altLang="en-US" sz="1600" b="1" dirty="0">
                <a:latin typeface="Meiryo UI" panose="020B0604030504040204" pitchFamily="50" charset="-128"/>
                <a:ea typeface="Meiryo UI" panose="020B0604030504040204" pitchFamily="50" charset="-128"/>
                <a:cs typeface="Meiryo UI" panose="020B0604030504040204" pitchFamily="50" charset="-128"/>
              </a:rPr>
              <a:t>手術室増室（</a:t>
            </a:r>
            <a:r>
              <a:rPr lang="en-US" altLang="zh-TW" sz="1600" b="1" dirty="0">
                <a:latin typeface="Meiryo UI" panose="020B0604030504040204" pitchFamily="50" charset="-128"/>
                <a:ea typeface="Meiryo UI" panose="020B0604030504040204" pitchFamily="50" charset="-128"/>
                <a:cs typeface="Meiryo UI" panose="020B0604030504040204" pitchFamily="50" charset="-128"/>
              </a:rPr>
              <a:t>15→</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16</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室</a:t>
            </a:r>
            <a:r>
              <a:rPr lang="zh-TW" altLang="en-US" sz="1600" b="1"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Aft>
                <a:spcPts val="600"/>
              </a:spcAft>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2017</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Aft>
                <a:spcPts val="600"/>
              </a:spcAft>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手術室増室（</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16</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室）</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Aft>
                <a:spcPts val="600"/>
              </a:spcAft>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ICU</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（集中治療室）増床、</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PICU</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（小児集中治療室）設置（</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28</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床）</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Aft>
                <a:spcPts val="600"/>
              </a:spcAft>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2018</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Aft>
                <a:spcPts val="600"/>
              </a:spcAft>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AYA</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世代（思春期・若年成人）専用病棟の設置</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Aft>
                <a:spcPts val="600"/>
              </a:spcAft>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2019</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Aft>
                <a:spcPts val="600"/>
              </a:spcAft>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・内視鏡手術支援ロボット導入（１台→２台）</a:t>
            </a:r>
          </a:p>
        </p:txBody>
      </p:sp>
      <p:sp>
        <p:nvSpPr>
          <p:cNvPr id="14" name="テキスト ボックス 13"/>
          <p:cNvSpPr txBox="1"/>
          <p:nvPr/>
        </p:nvSpPr>
        <p:spPr>
          <a:xfrm>
            <a:off x="11603" y="14928"/>
            <a:ext cx="3729734" cy="257369"/>
          </a:xfrm>
          <a:prstGeom prst="rect">
            <a:avLst/>
          </a:prstGeom>
          <a:noFill/>
        </p:spPr>
        <p:txBody>
          <a:bodyPr wrap="square" lIns="36000" tIns="36000" rIns="36000" bIns="36000" rtlCol="0">
            <a:noAutofit/>
          </a:bodyPr>
          <a:lstStyle/>
          <a:p>
            <a:r>
              <a:rPr lang="en-US" altLang="ja-JP" sz="1200" dirty="0" smtClean="0">
                <a:latin typeface="Meiryo UI" panose="020B0604030504040204" pitchFamily="50" charset="-128"/>
                <a:ea typeface="Meiryo UI" panose="020B0604030504040204" pitchFamily="50" charset="-128"/>
              </a:rPr>
              <a:t>9</a:t>
            </a:r>
            <a:r>
              <a:rPr lang="ja-JP" altLang="en-US" sz="1200" dirty="0">
                <a:latin typeface="Meiryo UI" panose="020B0604030504040204" pitchFamily="50" charset="-128"/>
                <a:ea typeface="Meiryo UI" panose="020B0604030504040204" pitchFamily="50" charset="-128"/>
              </a:rPr>
              <a:t>　具体的な取組と成果 （地方独立行政法人化）</a:t>
            </a:r>
          </a:p>
        </p:txBody>
      </p:sp>
      <p:cxnSp>
        <p:nvCxnSpPr>
          <p:cNvPr id="12" name="直線コネクタ 11"/>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3508774" y="72242"/>
            <a:ext cx="5488562"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① 病　院</a:t>
            </a:r>
          </a:p>
        </p:txBody>
      </p:sp>
      <p:sp>
        <p:nvSpPr>
          <p:cNvPr id="13" name="正方形/長方形 12"/>
          <p:cNvSpPr/>
          <p:nvPr/>
        </p:nvSpPr>
        <p:spPr>
          <a:xfrm>
            <a:off x="145065" y="682824"/>
            <a:ext cx="4052862" cy="338554"/>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（取　組）新たな設備投資</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533</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648814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p:cNvSpPr txBox="1"/>
          <p:nvPr/>
        </p:nvSpPr>
        <p:spPr>
          <a:xfrm>
            <a:off x="3269738" y="2411922"/>
            <a:ext cx="2518638"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spAutoFit/>
          </a:bodyPr>
          <a:lstStyle/>
          <a:p>
            <a:pPr fontAlgn="auto">
              <a:spcBef>
                <a:spcPts val="0"/>
              </a:spcBef>
              <a:spcAft>
                <a:spcPts val="0"/>
              </a:spcAft>
              <a:defRPr/>
            </a:pPr>
            <a:r>
              <a:rPr lang="ja-JP" altLang="en-US" sz="1400" dirty="0">
                <a:latin typeface="メイリオ" pitchFamily="50" charset="-128"/>
                <a:ea typeface="メイリオ" pitchFamily="50" charset="-128"/>
                <a:cs typeface="メイリオ" pitchFamily="50" charset="-128"/>
              </a:rPr>
              <a:t>＜市民病院（３病院合計）＞</a:t>
            </a:r>
          </a:p>
        </p:txBody>
      </p:sp>
      <p:sp>
        <p:nvSpPr>
          <p:cNvPr id="22" name="テキスト ボックス 21"/>
          <p:cNvSpPr txBox="1"/>
          <p:nvPr/>
        </p:nvSpPr>
        <p:spPr>
          <a:xfrm>
            <a:off x="454271" y="1614097"/>
            <a:ext cx="8424936" cy="553998"/>
          </a:xfrm>
          <a:prstGeom prst="rect">
            <a:avLst/>
          </a:prstGeom>
          <a:noFill/>
        </p:spPr>
        <p:txBody>
          <a:bodyPr wrap="square" rtlCol="0">
            <a:spAutoFit/>
          </a:bodyPr>
          <a:lstStyle/>
          <a:p>
            <a:r>
              <a:rPr lang="ja-JP" altLang="en-US" sz="1500" dirty="0">
                <a:latin typeface="Meiryo UI" panose="020B0604030504040204" pitchFamily="50" charset="-128"/>
                <a:ea typeface="Meiryo UI" panose="020B0604030504040204" pitchFamily="50" charset="-128"/>
                <a:cs typeface="Meiryo UI" panose="020B0604030504040204" pitchFamily="50" charset="-128"/>
              </a:rPr>
              <a:t>・地方独立行政法人の特長である自律性、機動性、柔軟性を発揮し、経営効率を上げることで、設立団体である大阪市からの運営費交付金の削減に取り組み、中期計画に基づき着実に削減を行った。 </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角丸四角形 30"/>
          <p:cNvSpPr/>
          <p:nvPr/>
        </p:nvSpPr>
        <p:spPr>
          <a:xfrm>
            <a:off x="259010" y="919158"/>
            <a:ext cx="8603088" cy="671000"/>
          </a:xfrm>
          <a:prstGeom prst="roundRect">
            <a:avLst/>
          </a:prstGeom>
          <a:solidFill>
            <a:srgbClr val="FFFF00"/>
          </a:solidFill>
          <a:ln w="508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a:off x="311452" y="972997"/>
            <a:ext cx="8498203" cy="584775"/>
          </a:xfrm>
          <a:prstGeom prst="rect">
            <a:avLst/>
          </a:prstGeom>
        </p:spPr>
        <p:txBody>
          <a:bodyPr wrap="square">
            <a:spAutoFit/>
          </a:bodyPr>
          <a:lstStyle/>
          <a:p>
            <a:pPr marL="177800" indent="-17780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a:t>
            </a:r>
            <a:r>
              <a:rPr lang="zh-CN" altLang="en-US" sz="1600" b="1" dirty="0">
                <a:latin typeface="Meiryo UI" panose="020B0604030504040204" pitchFamily="50" charset="-128"/>
                <a:ea typeface="Meiryo UI" panose="020B0604030504040204" pitchFamily="50" charset="-128"/>
                <a:cs typeface="Meiryo UI" panose="020B0604030504040204" pitchFamily="50" charset="-128"/>
              </a:rPr>
              <a:t>地方独立行政法人</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化を機に、さらに経営効率を高めることにより、運営費交付金（公費負担）を削減。</a:t>
            </a:r>
          </a:p>
        </p:txBody>
      </p:sp>
      <p:sp>
        <p:nvSpPr>
          <p:cNvPr id="36" name="テキスト ボックス 35"/>
          <p:cNvSpPr txBox="1"/>
          <p:nvPr/>
        </p:nvSpPr>
        <p:spPr>
          <a:xfrm>
            <a:off x="11603" y="14928"/>
            <a:ext cx="3729734" cy="257369"/>
          </a:xfrm>
          <a:prstGeom prst="rect">
            <a:avLst/>
          </a:prstGeom>
          <a:noFill/>
        </p:spPr>
        <p:txBody>
          <a:bodyPr wrap="square" lIns="36000" tIns="36000" rIns="36000" bIns="36000" rtlCol="0">
            <a:noAutofit/>
          </a:bodyPr>
          <a:lstStyle/>
          <a:p>
            <a:r>
              <a:rPr lang="en-US" altLang="ja-JP" sz="1200" dirty="0">
                <a:latin typeface="Meiryo UI" panose="020B0604030504040204" pitchFamily="50" charset="-128"/>
                <a:ea typeface="Meiryo UI" panose="020B0604030504040204" pitchFamily="50" charset="-128"/>
              </a:rPr>
              <a:t>9</a:t>
            </a:r>
            <a:r>
              <a:rPr lang="ja-JP" altLang="en-US" sz="1200" dirty="0">
                <a:latin typeface="Meiryo UI" panose="020B0604030504040204" pitchFamily="50" charset="-128"/>
                <a:ea typeface="Meiryo UI" panose="020B0604030504040204" pitchFamily="50" charset="-128"/>
              </a:rPr>
              <a:t>　具体的な取組と成果 （地方独立行政法人化）</a:t>
            </a:r>
          </a:p>
        </p:txBody>
      </p:sp>
      <p:cxnSp>
        <p:nvCxnSpPr>
          <p:cNvPr id="28" name="直線コネクタ 27"/>
          <p:cNvCxnSpPr/>
          <p:nvPr/>
        </p:nvCxnSpPr>
        <p:spPr>
          <a:xfrm>
            <a:off x="259010" y="47848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3508774" y="72242"/>
            <a:ext cx="5488562"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① 病　院</a:t>
            </a:r>
          </a:p>
        </p:txBody>
      </p:sp>
      <p:sp>
        <p:nvSpPr>
          <p:cNvPr id="29" name="正方形/長方形 28"/>
          <p:cNvSpPr/>
          <p:nvPr/>
        </p:nvSpPr>
        <p:spPr>
          <a:xfrm>
            <a:off x="209439" y="542363"/>
            <a:ext cx="2819807" cy="338554"/>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（成　果）収支の改善</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スライド番号プレースホルダー 3"/>
          <p:cNvSpPr txBox="1">
            <a:spLocks/>
          </p:cNvSpPr>
          <p:nvPr/>
        </p:nvSpPr>
        <p:spPr>
          <a:xfrm>
            <a:off x="7086600" y="6465197"/>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534</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pic>
        <p:nvPicPr>
          <p:cNvPr id="2" name="図 1"/>
          <p:cNvPicPr>
            <a:picLocks noChangeAspect="1"/>
          </p:cNvPicPr>
          <p:nvPr/>
        </p:nvPicPr>
        <p:blipFill>
          <a:blip r:embed="rId2"/>
          <a:stretch>
            <a:fillRect/>
          </a:stretch>
        </p:blipFill>
        <p:spPr>
          <a:xfrm>
            <a:off x="107504" y="2780928"/>
            <a:ext cx="4279763" cy="2950720"/>
          </a:xfrm>
          <a:prstGeom prst="rect">
            <a:avLst/>
          </a:prstGeom>
        </p:spPr>
      </p:pic>
      <p:pic>
        <p:nvPicPr>
          <p:cNvPr id="3" name="図 2"/>
          <p:cNvPicPr>
            <a:picLocks noChangeAspect="1"/>
          </p:cNvPicPr>
          <p:nvPr/>
        </p:nvPicPr>
        <p:blipFill>
          <a:blip r:embed="rId3"/>
          <a:stretch>
            <a:fillRect/>
          </a:stretch>
        </p:blipFill>
        <p:spPr>
          <a:xfrm>
            <a:off x="3923928" y="2622175"/>
            <a:ext cx="4797968" cy="4090771"/>
          </a:xfrm>
          <a:prstGeom prst="rect">
            <a:avLst/>
          </a:prstGeom>
        </p:spPr>
      </p:pic>
    </p:spTree>
    <p:extLst>
      <p:ext uri="{BB962C8B-B14F-4D97-AF65-F5344CB8AC3E}">
        <p14:creationId xmlns:p14="http://schemas.microsoft.com/office/powerpoint/2010/main" val="15437482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p:cNvSpPr txBox="1"/>
          <p:nvPr/>
        </p:nvSpPr>
        <p:spPr>
          <a:xfrm>
            <a:off x="5456401" y="2384315"/>
            <a:ext cx="1980029"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spAutoFit/>
          </a:bodyPr>
          <a:lstStyle/>
          <a:p>
            <a:pPr fontAlgn="auto">
              <a:spcBef>
                <a:spcPts val="0"/>
              </a:spcBef>
              <a:spcAft>
                <a:spcPts val="0"/>
              </a:spcAft>
              <a:defRPr/>
            </a:pPr>
            <a:r>
              <a:rPr lang="ja-JP" altLang="en-US" sz="1400" dirty="0">
                <a:latin typeface="メイリオ" pitchFamily="50" charset="-128"/>
                <a:ea typeface="メイリオ" pitchFamily="50" charset="-128"/>
                <a:cs typeface="メイリオ" pitchFamily="50" charset="-128"/>
              </a:rPr>
              <a:t>＜総合医療センター＞</a:t>
            </a:r>
          </a:p>
        </p:txBody>
      </p:sp>
      <p:sp>
        <p:nvSpPr>
          <p:cNvPr id="31" name="角丸四角形 30"/>
          <p:cNvSpPr/>
          <p:nvPr/>
        </p:nvSpPr>
        <p:spPr>
          <a:xfrm>
            <a:off x="259010" y="919158"/>
            <a:ext cx="8603088" cy="442426"/>
          </a:xfrm>
          <a:prstGeom prst="roundRect">
            <a:avLst/>
          </a:prstGeom>
          <a:solidFill>
            <a:srgbClr val="FFFF00"/>
          </a:solidFill>
          <a:ln w="508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a:off x="311452" y="972997"/>
            <a:ext cx="8498203" cy="338554"/>
          </a:xfrm>
          <a:prstGeom prst="rect">
            <a:avLst/>
          </a:prstGeom>
        </p:spPr>
        <p:txBody>
          <a:bodyPr wrap="square">
            <a:spAutoFit/>
          </a:bodyPr>
          <a:lstStyle/>
          <a:p>
            <a:pPr marL="177800" indent="-17780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○独法化後、手術件数が増加し、全身麻酔手術は令和</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2</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年には全国４位の水準。</a:t>
            </a:r>
          </a:p>
        </p:txBody>
      </p:sp>
      <p:sp>
        <p:nvSpPr>
          <p:cNvPr id="36" name="テキスト ボックス 35"/>
          <p:cNvSpPr txBox="1"/>
          <p:nvPr/>
        </p:nvSpPr>
        <p:spPr>
          <a:xfrm>
            <a:off x="11603" y="14928"/>
            <a:ext cx="3729734" cy="257369"/>
          </a:xfrm>
          <a:prstGeom prst="rect">
            <a:avLst/>
          </a:prstGeom>
          <a:noFill/>
        </p:spPr>
        <p:txBody>
          <a:bodyPr wrap="square" lIns="36000" tIns="36000" rIns="36000" bIns="36000" rtlCol="0">
            <a:noAutofit/>
          </a:bodyPr>
          <a:lstStyle/>
          <a:p>
            <a:r>
              <a:rPr lang="en-US" altLang="ja-JP" sz="1200" dirty="0">
                <a:latin typeface="Meiryo UI" panose="020B0604030504040204" pitchFamily="50" charset="-128"/>
                <a:ea typeface="Meiryo UI" panose="020B0604030504040204" pitchFamily="50" charset="-128"/>
              </a:rPr>
              <a:t>9</a:t>
            </a:r>
            <a:r>
              <a:rPr lang="ja-JP" altLang="en-US" sz="1200" dirty="0">
                <a:latin typeface="Meiryo UI" panose="020B0604030504040204" pitchFamily="50" charset="-128"/>
                <a:ea typeface="Meiryo UI" panose="020B0604030504040204" pitchFamily="50" charset="-128"/>
              </a:rPr>
              <a:t>　具体的な取組と成果 （地方独立行政法人化）</a:t>
            </a:r>
          </a:p>
        </p:txBody>
      </p:sp>
      <p:cxnSp>
        <p:nvCxnSpPr>
          <p:cNvPr id="28" name="直線コネクタ 27"/>
          <p:cNvCxnSpPr/>
          <p:nvPr/>
        </p:nvCxnSpPr>
        <p:spPr>
          <a:xfrm>
            <a:off x="259010" y="47848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3508774" y="72242"/>
            <a:ext cx="5488562"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① 病　院</a:t>
            </a:r>
          </a:p>
        </p:txBody>
      </p:sp>
      <p:sp>
        <p:nvSpPr>
          <p:cNvPr id="29" name="正方形/長方形 28"/>
          <p:cNvSpPr/>
          <p:nvPr/>
        </p:nvSpPr>
        <p:spPr>
          <a:xfrm>
            <a:off x="209439" y="542363"/>
            <a:ext cx="2819807" cy="338554"/>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（成　果）手術件数の増加</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 name="図 3"/>
          <p:cNvPicPr>
            <a:picLocks noChangeAspect="1"/>
          </p:cNvPicPr>
          <p:nvPr/>
        </p:nvPicPr>
        <p:blipFill>
          <a:blip r:embed="rId2"/>
          <a:stretch>
            <a:fillRect/>
          </a:stretch>
        </p:blipFill>
        <p:spPr>
          <a:xfrm>
            <a:off x="209438" y="1522799"/>
            <a:ext cx="3824931" cy="2433464"/>
          </a:xfrm>
          <a:prstGeom prst="rect">
            <a:avLst/>
          </a:prstGeom>
        </p:spPr>
      </p:pic>
      <p:pic>
        <p:nvPicPr>
          <p:cNvPr id="7" name="図 6"/>
          <p:cNvPicPr>
            <a:picLocks noChangeAspect="1"/>
          </p:cNvPicPr>
          <p:nvPr/>
        </p:nvPicPr>
        <p:blipFill>
          <a:blip r:embed="rId3"/>
          <a:stretch>
            <a:fillRect/>
          </a:stretch>
        </p:blipFill>
        <p:spPr>
          <a:xfrm>
            <a:off x="3508774" y="3324029"/>
            <a:ext cx="5488562" cy="3607402"/>
          </a:xfrm>
          <a:prstGeom prst="rect">
            <a:avLst/>
          </a:prstGeom>
        </p:spPr>
      </p:pic>
      <p:sp>
        <p:nvSpPr>
          <p:cNvPr id="11"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535</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
        <p:nvSpPr>
          <p:cNvPr id="12" name="正方形/長方形 11"/>
          <p:cNvSpPr/>
          <p:nvPr/>
        </p:nvSpPr>
        <p:spPr>
          <a:xfrm>
            <a:off x="3852000" y="3816000"/>
            <a:ext cx="612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700" dirty="0" smtClean="0">
                <a:solidFill>
                  <a:schemeClr val="tx1"/>
                </a:solidFill>
                <a:latin typeface="Meiryo UI" panose="020B0604030504040204" pitchFamily="50" charset="-128"/>
                <a:ea typeface="Meiryo UI" panose="020B0604030504040204" pitchFamily="50" charset="-128"/>
              </a:rPr>
              <a:t>（件）</a:t>
            </a:r>
            <a:endParaRPr kumimoji="1" lang="ja-JP" altLang="en-US" sz="7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390521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p:cNvSpPr txBox="1"/>
          <p:nvPr/>
        </p:nvSpPr>
        <p:spPr>
          <a:xfrm>
            <a:off x="629657" y="2205461"/>
            <a:ext cx="7937209" cy="492443"/>
          </a:xfrm>
          <a:prstGeom prst="rect">
            <a:avLst/>
          </a:prstGeom>
          <a:noFill/>
          <a:ln>
            <a:solidFill>
              <a:schemeClr val="tx1"/>
            </a:solidFill>
          </a:ln>
        </p:spPr>
        <p:txBody>
          <a:bodyPr wrap="square" rtlCol="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（評価方法）法人による自己評価、評価委員会による小項目評価、大項目評価の手順で評価を行い、</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その結果を踏まえ、評価委員会において年度計画及び中期計画の全体的な進捗状況の評価を行う。</a:t>
            </a:r>
            <a:endParaRPr lang="en-US" altLang="ja-JP" sz="1300"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角丸四角形 30"/>
          <p:cNvSpPr/>
          <p:nvPr/>
        </p:nvSpPr>
        <p:spPr>
          <a:xfrm>
            <a:off x="270457" y="867000"/>
            <a:ext cx="8603088" cy="699995"/>
          </a:xfrm>
          <a:prstGeom prst="roundRect">
            <a:avLst/>
          </a:prstGeom>
          <a:solidFill>
            <a:srgbClr val="FFFF00"/>
          </a:solidFill>
          <a:ln w="508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a:off x="328736" y="917492"/>
            <a:ext cx="8605942" cy="584775"/>
          </a:xfrm>
          <a:prstGeom prst="rect">
            <a:avLst/>
          </a:prstGeom>
        </p:spPr>
        <p:txBody>
          <a:bodyPr wrap="square">
            <a:spAutoFit/>
          </a:bodyPr>
          <a:lstStyle/>
          <a:p>
            <a:pPr marL="177800" indent="-17780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a:t>
            </a:r>
            <a:r>
              <a:rPr lang="zh-TW" altLang="en-US" sz="1600" b="1" dirty="0">
                <a:latin typeface="Meiryo UI" panose="020B0604030504040204" pitchFamily="50" charset="-128"/>
                <a:ea typeface="Meiryo UI" panose="020B0604030504040204" pitchFamily="50" charset="-128"/>
                <a:cs typeface="Meiryo UI" panose="020B0604030504040204" pitchFamily="50" charset="-128"/>
              </a:rPr>
              <a:t>大阪市市民病院機構</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評価委員会</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の評価結果（</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事業年度）は、「全体として、年度計画</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及び中期計画のとおり進捗している」となっており、法人による運営は順調に進んでいる。</a:t>
            </a:r>
          </a:p>
        </p:txBody>
      </p:sp>
      <p:graphicFrame>
        <p:nvGraphicFramePr>
          <p:cNvPr id="2" name="表 1"/>
          <p:cNvGraphicFramePr>
            <a:graphicFrameLocks noGrp="1"/>
          </p:cNvGraphicFramePr>
          <p:nvPr>
            <p:extLst>
              <p:ext uri="{D42A27DB-BD31-4B8C-83A1-F6EECF244321}">
                <p14:modId xmlns:p14="http://schemas.microsoft.com/office/powerpoint/2010/main" val="1103370998"/>
              </p:ext>
            </p:extLst>
          </p:nvPr>
        </p:nvGraphicFramePr>
        <p:xfrm>
          <a:off x="216000" y="3785554"/>
          <a:ext cx="8725625" cy="1931351"/>
        </p:xfrm>
        <a:graphic>
          <a:graphicData uri="http://schemas.openxmlformats.org/drawingml/2006/table">
            <a:tbl>
              <a:tblPr firstRow="1" bandRow="1">
                <a:tableStyleId>{5C22544A-7EE6-4342-B048-85BDC9FD1C3A}</a:tableStyleId>
              </a:tblPr>
              <a:tblGrid>
                <a:gridCol w="1952474">
                  <a:extLst>
                    <a:ext uri="{9D8B030D-6E8A-4147-A177-3AD203B41FA5}">
                      <a16:colId xmlns:a16="http://schemas.microsoft.com/office/drawing/2014/main" val="20000"/>
                    </a:ext>
                  </a:extLst>
                </a:gridCol>
                <a:gridCol w="836526">
                  <a:extLst>
                    <a:ext uri="{9D8B030D-6E8A-4147-A177-3AD203B41FA5}">
                      <a16:colId xmlns:a16="http://schemas.microsoft.com/office/drawing/2014/main" val="20001"/>
                    </a:ext>
                  </a:extLst>
                </a:gridCol>
                <a:gridCol w="843113">
                  <a:extLst>
                    <a:ext uri="{9D8B030D-6E8A-4147-A177-3AD203B41FA5}">
                      <a16:colId xmlns:a16="http://schemas.microsoft.com/office/drawing/2014/main" val="20002"/>
                    </a:ext>
                  </a:extLst>
                </a:gridCol>
                <a:gridCol w="843112">
                  <a:extLst>
                    <a:ext uri="{9D8B030D-6E8A-4147-A177-3AD203B41FA5}">
                      <a16:colId xmlns:a16="http://schemas.microsoft.com/office/drawing/2014/main" val="20003"/>
                    </a:ext>
                  </a:extLst>
                </a:gridCol>
                <a:gridCol w="837699">
                  <a:extLst>
                    <a:ext uri="{9D8B030D-6E8A-4147-A177-3AD203B41FA5}">
                      <a16:colId xmlns:a16="http://schemas.microsoft.com/office/drawing/2014/main" val="20004"/>
                    </a:ext>
                  </a:extLst>
                </a:gridCol>
                <a:gridCol w="872836">
                  <a:extLst>
                    <a:ext uri="{9D8B030D-6E8A-4147-A177-3AD203B41FA5}">
                      <a16:colId xmlns:a16="http://schemas.microsoft.com/office/drawing/2014/main" val="1901375234"/>
                    </a:ext>
                  </a:extLst>
                </a:gridCol>
                <a:gridCol w="845127">
                  <a:extLst>
                    <a:ext uri="{9D8B030D-6E8A-4147-A177-3AD203B41FA5}">
                      <a16:colId xmlns:a16="http://schemas.microsoft.com/office/drawing/2014/main" val="2999347848"/>
                    </a:ext>
                  </a:extLst>
                </a:gridCol>
                <a:gridCol w="845128">
                  <a:extLst>
                    <a:ext uri="{9D8B030D-6E8A-4147-A177-3AD203B41FA5}">
                      <a16:colId xmlns:a16="http://schemas.microsoft.com/office/drawing/2014/main" val="1200426555"/>
                    </a:ext>
                  </a:extLst>
                </a:gridCol>
                <a:gridCol w="849610">
                  <a:extLst>
                    <a:ext uri="{9D8B030D-6E8A-4147-A177-3AD203B41FA5}">
                      <a16:colId xmlns:a16="http://schemas.microsoft.com/office/drawing/2014/main" val="65001010"/>
                    </a:ext>
                  </a:extLst>
                </a:gridCol>
              </a:tblGrid>
              <a:tr h="5370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t>　　　　　　　　　</a:t>
                      </a:r>
                      <a:r>
                        <a:rPr kumimoji="1" lang="ja-JP" altLang="en-US" sz="1200" dirty="0"/>
                        <a:t>事業年度</a:t>
                      </a: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項目</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c>
                  <a:txBody>
                    <a:bodyPr/>
                    <a:lstStyle/>
                    <a:p>
                      <a:pPr algn="ctr"/>
                      <a:r>
                        <a:rPr kumimoji="1" lang="en-US" altLang="ja-JP" sz="1400" dirty="0"/>
                        <a:t>2014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2015</a:t>
                      </a:r>
                      <a:endParaRPr kumimoji="1" lang="ja-JP"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2016</a:t>
                      </a:r>
                      <a:endParaRPr kumimoji="1" lang="ja-JP"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2017</a:t>
                      </a:r>
                      <a:endParaRPr kumimoji="1" lang="ja-JP"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2018</a:t>
                      </a:r>
                      <a:endParaRPr kumimoji="1" lang="ja-JP"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2019</a:t>
                      </a:r>
                      <a:endParaRPr kumimoji="1" lang="ja-JP"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2020</a:t>
                      </a:r>
                      <a:endParaRPr kumimoji="1" lang="ja-JP"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2021</a:t>
                      </a:r>
                      <a:endParaRPr kumimoji="1" lang="ja-JP"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94917">
                <a:tc>
                  <a:txBody>
                    <a:bodyPr/>
                    <a:lstStyle/>
                    <a:p>
                      <a:r>
                        <a:rPr kumimoji="1" lang="ja-JP" altLang="en-US" sz="1200" dirty="0"/>
                        <a:t>住民に提供するサービスその他の業務の質の向上</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a:t>Ｂ</a:t>
                      </a:r>
                      <a:endParaRPr kumimoji="1" lang="en-US" altLang="ja-JP" sz="1200" dirty="0"/>
                    </a:p>
                    <a:p>
                      <a:pPr algn="ctr"/>
                      <a:endParaRPr kumimoji="1" lang="en-US" altLang="ja-JP" sz="500" dirty="0"/>
                    </a:p>
                    <a:p>
                      <a:pPr algn="ctr"/>
                      <a:r>
                        <a:rPr kumimoji="1" lang="ja-JP" altLang="en-US" sz="1100" dirty="0"/>
                        <a:t>おおむね計画どおり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a:t>Ｂ</a:t>
                      </a:r>
                      <a:endParaRPr kumimoji="1" lang="en-US" altLang="ja-JP" sz="1200" dirty="0"/>
                    </a:p>
                    <a:p>
                      <a:pPr algn="ctr"/>
                      <a:endParaRPr kumimoji="1" lang="en-US" altLang="ja-JP" sz="500" dirty="0"/>
                    </a:p>
                    <a:p>
                      <a:pPr algn="ctr"/>
                      <a:r>
                        <a:rPr kumimoji="1" lang="ja-JP" altLang="en-US" sz="1100" dirty="0"/>
                        <a:t>おおむね計画どおり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a:t>Ａ</a:t>
                      </a:r>
                      <a:endParaRPr kumimoji="1" lang="en-US" altLang="ja-JP" sz="1200" dirty="0"/>
                    </a:p>
                    <a:p>
                      <a:pPr algn="ctr"/>
                      <a:endParaRPr kumimoji="1" lang="en-US" altLang="ja-JP" sz="500" dirty="0"/>
                    </a:p>
                    <a:p>
                      <a:pPr algn="ctr"/>
                      <a:r>
                        <a:rPr kumimoji="1" lang="ja-JP" altLang="en-US" sz="1100" dirty="0"/>
                        <a:t>計画どおり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a:t>Ａ</a:t>
                      </a:r>
                      <a:endParaRPr kumimoji="1" lang="en-US" altLang="ja-JP" sz="1200" dirty="0"/>
                    </a:p>
                    <a:p>
                      <a:pPr algn="ctr"/>
                      <a:endParaRPr kumimoji="1" lang="ja-JP" altLang="en-US" sz="500" dirty="0"/>
                    </a:p>
                    <a:p>
                      <a:pPr algn="ctr"/>
                      <a:r>
                        <a:rPr kumimoji="1" lang="ja-JP" altLang="en-US" sz="1100" dirty="0"/>
                        <a:t>計画どおり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a:solidFill>
                            <a:schemeClr val="tx1"/>
                          </a:solidFill>
                        </a:rPr>
                        <a:t>Ａ</a:t>
                      </a:r>
                      <a:endParaRPr kumimoji="1" lang="en-US" altLang="ja-JP" sz="1200" dirty="0">
                        <a:solidFill>
                          <a:schemeClr val="tx1"/>
                        </a:solidFill>
                      </a:endParaRPr>
                    </a:p>
                    <a:p>
                      <a:pPr algn="ctr"/>
                      <a:endParaRPr kumimoji="1" lang="ja-JP" altLang="en-US" sz="500" dirty="0">
                        <a:solidFill>
                          <a:schemeClr val="tx1"/>
                        </a:solidFill>
                      </a:endParaRPr>
                    </a:p>
                    <a:p>
                      <a:pPr algn="ctr"/>
                      <a:r>
                        <a:rPr kumimoji="1" lang="ja-JP" altLang="en-US" sz="1100" dirty="0">
                          <a:solidFill>
                            <a:schemeClr val="tx1"/>
                          </a:solidFill>
                        </a:rPr>
                        <a:t>計画どおり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a:solidFill>
                            <a:schemeClr val="tx1"/>
                          </a:solidFill>
                        </a:rPr>
                        <a:t>Ａ</a:t>
                      </a:r>
                      <a:endParaRPr kumimoji="1" lang="en-US" altLang="ja-JP" sz="1200" dirty="0">
                        <a:solidFill>
                          <a:schemeClr val="tx1"/>
                        </a:solidFill>
                      </a:endParaRPr>
                    </a:p>
                    <a:p>
                      <a:pPr algn="ctr"/>
                      <a:endParaRPr kumimoji="1" lang="ja-JP" altLang="en-US" sz="500" dirty="0">
                        <a:solidFill>
                          <a:schemeClr val="tx1"/>
                        </a:solidFill>
                      </a:endParaRPr>
                    </a:p>
                    <a:p>
                      <a:pPr algn="ctr"/>
                      <a:r>
                        <a:rPr kumimoji="1" lang="ja-JP" altLang="en-US" sz="1100" dirty="0">
                          <a:solidFill>
                            <a:schemeClr val="tx1"/>
                          </a:solidFill>
                        </a:rPr>
                        <a:t>計画どおり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a:solidFill>
                            <a:schemeClr val="tx1"/>
                          </a:solidFill>
                        </a:rPr>
                        <a:t>Ａ</a:t>
                      </a:r>
                      <a:endParaRPr kumimoji="1" lang="en-US" altLang="ja-JP" sz="1200" dirty="0">
                        <a:solidFill>
                          <a:schemeClr val="tx1"/>
                        </a:solidFill>
                      </a:endParaRPr>
                    </a:p>
                    <a:p>
                      <a:pPr algn="ctr"/>
                      <a:endParaRPr kumimoji="1" lang="ja-JP" altLang="en-US" sz="500" dirty="0">
                        <a:solidFill>
                          <a:schemeClr val="tx1"/>
                        </a:solidFill>
                      </a:endParaRPr>
                    </a:p>
                    <a:p>
                      <a:pPr algn="ctr"/>
                      <a:r>
                        <a:rPr kumimoji="1" lang="ja-JP" altLang="en-US" sz="1100" dirty="0">
                          <a:solidFill>
                            <a:schemeClr val="tx1"/>
                          </a:solidFill>
                        </a:rPr>
                        <a:t>計画どおり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a:solidFill>
                            <a:schemeClr val="tx1"/>
                          </a:solidFill>
                        </a:rPr>
                        <a:t>Ａ</a:t>
                      </a:r>
                      <a:endParaRPr kumimoji="1" lang="en-US" altLang="ja-JP" sz="1200" dirty="0">
                        <a:solidFill>
                          <a:schemeClr val="tx1"/>
                        </a:solidFill>
                      </a:endParaRPr>
                    </a:p>
                    <a:p>
                      <a:pPr algn="ctr"/>
                      <a:endParaRPr kumimoji="1" lang="ja-JP" altLang="en-US" sz="500" dirty="0">
                        <a:solidFill>
                          <a:schemeClr val="tx1"/>
                        </a:solidFill>
                      </a:endParaRPr>
                    </a:p>
                    <a:p>
                      <a:pPr algn="ctr"/>
                      <a:r>
                        <a:rPr kumimoji="1" lang="ja-JP" altLang="en-US" sz="1100" dirty="0">
                          <a:solidFill>
                            <a:schemeClr val="tx1"/>
                          </a:solidFill>
                        </a:rPr>
                        <a:t>計画どおり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99370">
                <a:tc>
                  <a:txBody>
                    <a:bodyPr/>
                    <a:lstStyle/>
                    <a:p>
                      <a:r>
                        <a:rPr kumimoji="1" lang="ja-JP" altLang="en-US" sz="1200" dirty="0"/>
                        <a:t>業務運営の改善及び効率化、並びに財務内容の改善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a:t>Ａ</a:t>
                      </a:r>
                      <a:endParaRPr kumimoji="1" lang="en-US" altLang="ja-JP" sz="1200" dirty="0"/>
                    </a:p>
                    <a:p>
                      <a:pPr algn="ctr"/>
                      <a:endParaRPr kumimoji="1" lang="en-US" altLang="ja-JP" sz="500" dirty="0"/>
                    </a:p>
                    <a:p>
                      <a:pPr algn="ctr"/>
                      <a:r>
                        <a:rPr kumimoji="1" lang="ja-JP" altLang="en-US" sz="1100" dirty="0"/>
                        <a:t>計画どおり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a:t>Ａ</a:t>
                      </a:r>
                      <a:endParaRPr kumimoji="1" lang="en-US" altLang="ja-JP" sz="1200" dirty="0"/>
                    </a:p>
                    <a:p>
                      <a:pPr algn="ctr"/>
                      <a:endParaRPr kumimoji="1" lang="en-US" altLang="ja-JP" sz="500" dirty="0"/>
                    </a:p>
                    <a:p>
                      <a:pPr algn="ctr"/>
                      <a:r>
                        <a:rPr kumimoji="1" lang="ja-JP" altLang="en-US" sz="1100" dirty="0"/>
                        <a:t>計画どおり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a:t>Ａ</a:t>
                      </a:r>
                      <a:endParaRPr kumimoji="1" lang="en-US" altLang="ja-JP" sz="1200" dirty="0"/>
                    </a:p>
                    <a:p>
                      <a:pPr algn="ctr"/>
                      <a:endParaRPr kumimoji="1" lang="en-US" altLang="ja-JP" sz="500" dirty="0"/>
                    </a:p>
                    <a:p>
                      <a:pPr algn="ctr"/>
                      <a:r>
                        <a:rPr kumimoji="1" lang="ja-JP" altLang="en-US" sz="1100" dirty="0"/>
                        <a:t>計画どおり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a:t>Ｂ</a:t>
                      </a:r>
                    </a:p>
                    <a:p>
                      <a:pPr algn="ctr"/>
                      <a:endParaRPr kumimoji="1" lang="ja-JP" altLang="en-US" sz="500" dirty="0"/>
                    </a:p>
                    <a:p>
                      <a:pPr algn="ctr"/>
                      <a:r>
                        <a:rPr kumimoji="1" lang="ja-JP" altLang="en-US" sz="1100" dirty="0"/>
                        <a:t>おおむね計画どおり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a:solidFill>
                            <a:schemeClr val="tx1"/>
                          </a:solidFill>
                        </a:rPr>
                        <a:t>Ａ</a:t>
                      </a:r>
                      <a:endParaRPr kumimoji="1" lang="en-US" altLang="ja-JP" sz="1200" dirty="0">
                        <a:solidFill>
                          <a:schemeClr val="tx1"/>
                        </a:solidFill>
                      </a:endParaRPr>
                    </a:p>
                    <a:p>
                      <a:pPr algn="ctr"/>
                      <a:endParaRPr kumimoji="1" lang="ja-JP" altLang="en-US" sz="500" dirty="0">
                        <a:solidFill>
                          <a:schemeClr val="tx1"/>
                        </a:solidFill>
                      </a:endParaRPr>
                    </a:p>
                    <a:p>
                      <a:pPr algn="ctr"/>
                      <a:r>
                        <a:rPr kumimoji="1" lang="ja-JP" altLang="en-US" sz="1100" dirty="0">
                          <a:solidFill>
                            <a:schemeClr val="tx1"/>
                          </a:solidFill>
                        </a:rPr>
                        <a:t>計画どおり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a:solidFill>
                            <a:schemeClr val="tx1"/>
                          </a:solidFill>
                        </a:rPr>
                        <a:t>Ａ</a:t>
                      </a:r>
                      <a:endParaRPr kumimoji="1" lang="en-US" altLang="ja-JP" sz="1200" dirty="0">
                        <a:solidFill>
                          <a:schemeClr val="tx1"/>
                        </a:solidFill>
                      </a:endParaRPr>
                    </a:p>
                    <a:p>
                      <a:pPr algn="ctr"/>
                      <a:endParaRPr kumimoji="1" lang="ja-JP" altLang="en-US" sz="500" dirty="0">
                        <a:solidFill>
                          <a:schemeClr val="tx1"/>
                        </a:solidFill>
                      </a:endParaRPr>
                    </a:p>
                    <a:p>
                      <a:pPr algn="ctr"/>
                      <a:r>
                        <a:rPr kumimoji="1" lang="ja-JP" altLang="en-US" sz="1100" dirty="0">
                          <a:solidFill>
                            <a:schemeClr val="tx1"/>
                          </a:solidFill>
                        </a:rPr>
                        <a:t>計画どおり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a:solidFill>
                            <a:schemeClr val="tx1"/>
                          </a:solidFill>
                        </a:rPr>
                        <a:t>Ａ</a:t>
                      </a:r>
                      <a:endParaRPr kumimoji="1" lang="en-US" altLang="ja-JP" sz="1200" dirty="0">
                        <a:solidFill>
                          <a:schemeClr val="tx1"/>
                        </a:solidFill>
                      </a:endParaRPr>
                    </a:p>
                    <a:p>
                      <a:pPr algn="ctr"/>
                      <a:endParaRPr kumimoji="1" lang="ja-JP" altLang="en-US" sz="500" dirty="0">
                        <a:solidFill>
                          <a:schemeClr val="tx1"/>
                        </a:solidFill>
                      </a:endParaRPr>
                    </a:p>
                    <a:p>
                      <a:pPr algn="ctr"/>
                      <a:r>
                        <a:rPr kumimoji="1" lang="ja-JP" altLang="en-US" sz="1100" dirty="0">
                          <a:solidFill>
                            <a:schemeClr val="tx1"/>
                          </a:solidFill>
                        </a:rPr>
                        <a:t>計画どおり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a:solidFill>
                            <a:schemeClr val="tx1"/>
                          </a:solidFill>
                        </a:rPr>
                        <a:t>Ａ</a:t>
                      </a:r>
                      <a:endParaRPr kumimoji="1" lang="en-US" altLang="ja-JP" sz="1200" dirty="0">
                        <a:solidFill>
                          <a:schemeClr val="tx1"/>
                        </a:solidFill>
                      </a:endParaRPr>
                    </a:p>
                    <a:p>
                      <a:pPr algn="ctr"/>
                      <a:endParaRPr kumimoji="1" lang="ja-JP" altLang="en-US" sz="500" dirty="0">
                        <a:solidFill>
                          <a:schemeClr val="tx1"/>
                        </a:solidFill>
                      </a:endParaRPr>
                    </a:p>
                    <a:p>
                      <a:pPr algn="ctr"/>
                      <a:r>
                        <a:rPr kumimoji="1" lang="ja-JP" altLang="en-US" sz="1100" dirty="0">
                          <a:solidFill>
                            <a:schemeClr val="tx1"/>
                          </a:solidFill>
                        </a:rPr>
                        <a:t>計画どおり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3" name="二等辺三角形 2"/>
          <p:cNvSpPr/>
          <p:nvPr/>
        </p:nvSpPr>
        <p:spPr>
          <a:xfrm rot="10800000">
            <a:off x="2268000" y="5760000"/>
            <a:ext cx="621325" cy="20451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二等辺三角形 27"/>
          <p:cNvSpPr/>
          <p:nvPr/>
        </p:nvSpPr>
        <p:spPr>
          <a:xfrm rot="10800000">
            <a:off x="3096000" y="5760000"/>
            <a:ext cx="621325" cy="20451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二等辺三角形 28"/>
          <p:cNvSpPr/>
          <p:nvPr/>
        </p:nvSpPr>
        <p:spPr>
          <a:xfrm rot="10800000">
            <a:off x="3960000" y="5760000"/>
            <a:ext cx="621325" cy="20451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二等辺三角形 36"/>
          <p:cNvSpPr/>
          <p:nvPr/>
        </p:nvSpPr>
        <p:spPr>
          <a:xfrm rot="10800000">
            <a:off x="4788000" y="5760000"/>
            <a:ext cx="621325" cy="20451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2196000" y="6009227"/>
            <a:ext cx="2277720" cy="64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tx1"/>
                </a:solidFill>
              </a:rPr>
              <a:t>「全体として年度計画及び中期計画のとおり進捗している」</a:t>
            </a:r>
            <a:endParaRPr kumimoji="1" lang="ja-JP" altLang="en-US" sz="1050" b="1" dirty="0">
              <a:solidFill>
                <a:schemeClr val="tx1"/>
              </a:solidFill>
            </a:endParaRPr>
          </a:p>
        </p:txBody>
      </p:sp>
      <p:sp>
        <p:nvSpPr>
          <p:cNvPr id="38" name="正方形/長方形 37"/>
          <p:cNvSpPr/>
          <p:nvPr/>
        </p:nvSpPr>
        <p:spPr>
          <a:xfrm>
            <a:off x="629657" y="2660944"/>
            <a:ext cx="1850265" cy="3799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300" dirty="0">
                <a:solidFill>
                  <a:schemeClr val="tx1"/>
                </a:solidFill>
              </a:rPr>
              <a:t>　</a:t>
            </a:r>
            <a:r>
              <a:rPr kumimoji="1" lang="en-US" altLang="ja-JP" sz="1300" dirty="0">
                <a:solidFill>
                  <a:schemeClr val="tx1"/>
                </a:solidFill>
              </a:rPr>
              <a:t>〈</a:t>
            </a:r>
            <a:r>
              <a:rPr kumimoji="1" lang="ja-JP" altLang="en-US" sz="1300" dirty="0">
                <a:solidFill>
                  <a:schemeClr val="tx1"/>
                </a:solidFill>
              </a:rPr>
              <a:t>大項目の評価結果</a:t>
            </a:r>
            <a:r>
              <a:rPr kumimoji="1" lang="en-US" altLang="ja-JP" sz="1300" dirty="0">
                <a:solidFill>
                  <a:schemeClr val="tx1"/>
                </a:solidFill>
              </a:rPr>
              <a:t>〉</a:t>
            </a:r>
            <a:endParaRPr kumimoji="1" lang="ja-JP" altLang="en-US" sz="1300" dirty="0">
              <a:solidFill>
                <a:schemeClr val="tx1"/>
              </a:solidFill>
            </a:endParaRPr>
          </a:p>
        </p:txBody>
      </p:sp>
      <p:graphicFrame>
        <p:nvGraphicFramePr>
          <p:cNvPr id="9" name="表 8"/>
          <p:cNvGraphicFramePr>
            <a:graphicFrameLocks noGrp="1"/>
          </p:cNvGraphicFramePr>
          <p:nvPr>
            <p:extLst/>
          </p:nvPr>
        </p:nvGraphicFramePr>
        <p:xfrm>
          <a:off x="3161342" y="3049259"/>
          <a:ext cx="4507508" cy="571500"/>
        </p:xfrm>
        <a:graphic>
          <a:graphicData uri="http://schemas.openxmlformats.org/drawingml/2006/table">
            <a:tbl>
              <a:tblPr firstRow="1" bandRow="1">
                <a:tableStyleId>{5C22544A-7EE6-4342-B048-85BDC9FD1C3A}</a:tableStyleId>
              </a:tblPr>
              <a:tblGrid>
                <a:gridCol w="927181">
                  <a:extLst>
                    <a:ext uri="{9D8B030D-6E8A-4147-A177-3AD203B41FA5}">
                      <a16:colId xmlns:a16="http://schemas.microsoft.com/office/drawing/2014/main" val="20000"/>
                    </a:ext>
                  </a:extLst>
                </a:gridCol>
                <a:gridCol w="875764">
                  <a:extLst>
                    <a:ext uri="{9D8B030D-6E8A-4147-A177-3AD203B41FA5}">
                      <a16:colId xmlns:a16="http://schemas.microsoft.com/office/drawing/2014/main" val="20001"/>
                    </a:ext>
                  </a:extLst>
                </a:gridCol>
                <a:gridCol w="888642">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901521">
                  <a:extLst>
                    <a:ext uri="{9D8B030D-6E8A-4147-A177-3AD203B41FA5}">
                      <a16:colId xmlns:a16="http://schemas.microsoft.com/office/drawing/2014/main" val="20004"/>
                    </a:ext>
                  </a:extLst>
                </a:gridCol>
              </a:tblGrid>
              <a:tr h="569262">
                <a:tc>
                  <a:txBody>
                    <a:bodyPr/>
                    <a:lstStyle/>
                    <a:p>
                      <a:pPr algn="ctr"/>
                      <a:r>
                        <a:rPr kumimoji="1" lang="ja-JP" altLang="en-US" sz="1050" b="0" dirty="0">
                          <a:solidFill>
                            <a:schemeClr val="tx1"/>
                          </a:solidFill>
                        </a:rPr>
                        <a:t>Ｓ</a:t>
                      </a:r>
                      <a:endParaRPr kumimoji="1" lang="en-US" altLang="ja-JP" sz="1050" b="0" dirty="0">
                        <a:solidFill>
                          <a:schemeClr val="tx1"/>
                        </a:solidFill>
                      </a:endParaRPr>
                    </a:p>
                    <a:p>
                      <a:pPr algn="ctr"/>
                      <a:r>
                        <a:rPr kumimoji="1" lang="ja-JP" altLang="en-US" sz="1050" b="0" dirty="0">
                          <a:solidFill>
                            <a:schemeClr val="tx1"/>
                          </a:solidFill>
                        </a:rPr>
                        <a:t>特筆すべき進捗状況</a:t>
                      </a:r>
                    </a:p>
                  </a:txBody>
                  <a:tcPr>
                    <a:solidFill>
                      <a:schemeClr val="accent3">
                        <a:lumMod val="60000"/>
                        <a:lumOff val="40000"/>
                      </a:schemeClr>
                    </a:solidFill>
                  </a:tcPr>
                </a:tc>
                <a:tc>
                  <a:txBody>
                    <a:bodyPr/>
                    <a:lstStyle/>
                    <a:p>
                      <a:pPr algn="ctr"/>
                      <a:r>
                        <a:rPr kumimoji="1" lang="ja-JP" altLang="en-US" sz="1050" b="0" dirty="0">
                          <a:solidFill>
                            <a:schemeClr val="tx1"/>
                          </a:solidFill>
                        </a:rPr>
                        <a:t>Ａ</a:t>
                      </a:r>
                      <a:endParaRPr kumimoji="1" lang="en-US" altLang="ja-JP" sz="1050" b="0" dirty="0">
                        <a:solidFill>
                          <a:schemeClr val="tx1"/>
                        </a:solidFill>
                      </a:endParaRPr>
                    </a:p>
                    <a:p>
                      <a:pPr algn="ctr"/>
                      <a:endParaRPr kumimoji="1" lang="en-US" altLang="ja-JP" sz="600" b="0" dirty="0">
                        <a:solidFill>
                          <a:schemeClr val="tx1"/>
                        </a:solidFill>
                      </a:endParaRPr>
                    </a:p>
                    <a:p>
                      <a:pPr algn="ctr"/>
                      <a:r>
                        <a:rPr kumimoji="1" lang="ja-JP" altLang="en-US" sz="1050" b="0" dirty="0">
                          <a:solidFill>
                            <a:schemeClr val="tx1"/>
                          </a:solidFill>
                        </a:rPr>
                        <a:t>計画どおり</a:t>
                      </a:r>
                    </a:p>
                  </a:txBody>
                  <a:tcPr>
                    <a:solidFill>
                      <a:schemeClr val="accent3">
                        <a:lumMod val="60000"/>
                        <a:lumOff val="40000"/>
                      </a:schemeClr>
                    </a:solidFill>
                  </a:tcPr>
                </a:tc>
                <a:tc>
                  <a:txBody>
                    <a:bodyPr/>
                    <a:lstStyle/>
                    <a:p>
                      <a:pPr algn="ctr"/>
                      <a:r>
                        <a:rPr kumimoji="1" lang="ja-JP" altLang="en-US" sz="1050" b="0" dirty="0">
                          <a:solidFill>
                            <a:schemeClr val="tx1"/>
                          </a:solidFill>
                        </a:rPr>
                        <a:t>Ｂ</a:t>
                      </a:r>
                      <a:endParaRPr kumimoji="1" lang="en-US" altLang="ja-JP" sz="1050" b="0" dirty="0">
                        <a:solidFill>
                          <a:schemeClr val="tx1"/>
                        </a:solidFill>
                      </a:endParaRPr>
                    </a:p>
                    <a:p>
                      <a:pPr algn="ctr"/>
                      <a:r>
                        <a:rPr kumimoji="1" lang="ja-JP" altLang="en-US" sz="1050" b="0" dirty="0">
                          <a:solidFill>
                            <a:schemeClr val="tx1"/>
                          </a:solidFill>
                        </a:rPr>
                        <a:t>おおむね計画どおり</a:t>
                      </a:r>
                    </a:p>
                  </a:txBody>
                  <a:tcPr>
                    <a:solidFill>
                      <a:schemeClr val="accent3">
                        <a:lumMod val="60000"/>
                        <a:lumOff val="40000"/>
                      </a:schemeClr>
                    </a:solidFill>
                  </a:tcPr>
                </a:tc>
                <a:tc>
                  <a:txBody>
                    <a:bodyPr/>
                    <a:lstStyle/>
                    <a:p>
                      <a:pPr algn="ctr"/>
                      <a:r>
                        <a:rPr kumimoji="1" lang="ja-JP" altLang="en-US" sz="1050" b="0" dirty="0">
                          <a:solidFill>
                            <a:schemeClr val="tx1"/>
                          </a:solidFill>
                        </a:rPr>
                        <a:t>Ｃ</a:t>
                      </a:r>
                      <a:endParaRPr kumimoji="1" lang="en-US" altLang="ja-JP" sz="1050" b="0" dirty="0">
                        <a:solidFill>
                          <a:schemeClr val="tx1"/>
                        </a:solidFill>
                      </a:endParaRPr>
                    </a:p>
                    <a:p>
                      <a:pPr algn="ctr"/>
                      <a:r>
                        <a:rPr kumimoji="1" lang="ja-JP" altLang="en-US" sz="1050" b="0" dirty="0">
                          <a:solidFill>
                            <a:schemeClr val="tx1"/>
                          </a:solidFill>
                        </a:rPr>
                        <a:t>やや遅れている</a:t>
                      </a:r>
                    </a:p>
                  </a:txBody>
                  <a:tcPr>
                    <a:solidFill>
                      <a:schemeClr val="accent3">
                        <a:lumMod val="60000"/>
                        <a:lumOff val="40000"/>
                      </a:schemeClr>
                    </a:solidFill>
                  </a:tcPr>
                </a:tc>
                <a:tc>
                  <a:txBody>
                    <a:bodyPr/>
                    <a:lstStyle/>
                    <a:p>
                      <a:pPr algn="ctr"/>
                      <a:r>
                        <a:rPr kumimoji="1" lang="ja-JP" altLang="en-US" sz="1050" b="0" dirty="0">
                          <a:solidFill>
                            <a:schemeClr val="tx1"/>
                          </a:solidFill>
                        </a:rPr>
                        <a:t>Ｄ</a:t>
                      </a:r>
                      <a:endParaRPr kumimoji="1" lang="en-US" altLang="ja-JP" sz="1050" b="0" dirty="0">
                        <a:solidFill>
                          <a:schemeClr val="tx1"/>
                        </a:solidFill>
                      </a:endParaRPr>
                    </a:p>
                    <a:p>
                      <a:pPr algn="ctr"/>
                      <a:r>
                        <a:rPr kumimoji="1" lang="ja-JP" altLang="en-US" sz="1050" b="0" dirty="0">
                          <a:solidFill>
                            <a:schemeClr val="tx1"/>
                          </a:solidFill>
                        </a:rPr>
                        <a:t>重大な改善事項あり</a:t>
                      </a:r>
                    </a:p>
                  </a:txBody>
                  <a:tcPr>
                    <a:solidFill>
                      <a:schemeClr val="accent3">
                        <a:lumMod val="60000"/>
                        <a:lumOff val="40000"/>
                      </a:schemeClr>
                    </a:solidFill>
                  </a:tcPr>
                </a:tc>
                <a:extLst>
                  <a:ext uri="{0D108BD9-81ED-4DB2-BD59-A6C34878D82A}">
                    <a16:rowId xmlns:a16="http://schemas.microsoft.com/office/drawing/2014/main" val="10000"/>
                  </a:ext>
                </a:extLst>
              </a:tr>
            </a:tbl>
          </a:graphicData>
        </a:graphic>
      </p:graphicFrame>
      <p:grpSp>
        <p:nvGrpSpPr>
          <p:cNvPr id="12" name="グループ化 11"/>
          <p:cNvGrpSpPr/>
          <p:nvPr/>
        </p:nvGrpSpPr>
        <p:grpSpPr>
          <a:xfrm>
            <a:off x="976690" y="2984729"/>
            <a:ext cx="6764993" cy="704883"/>
            <a:chOff x="1287318" y="2059873"/>
            <a:chExt cx="6764993" cy="704883"/>
          </a:xfrm>
        </p:grpSpPr>
        <p:sp>
          <p:nvSpPr>
            <p:cNvPr id="11" name="正方形/長方形 10"/>
            <p:cNvSpPr/>
            <p:nvPr/>
          </p:nvSpPr>
          <p:spPr>
            <a:xfrm>
              <a:off x="1287318" y="2059873"/>
              <a:ext cx="6764993" cy="70488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p:cNvSpPr/>
            <p:nvPr/>
          </p:nvSpPr>
          <p:spPr>
            <a:xfrm>
              <a:off x="1351714" y="2183348"/>
              <a:ext cx="2208342" cy="5042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rPr>
                <a:t>大項目ごとの進捗状況は、</a:t>
              </a:r>
              <a:endParaRPr kumimoji="1" lang="en-US" altLang="ja-JP" sz="1200" dirty="0">
                <a:solidFill>
                  <a:schemeClr val="tx1"/>
                </a:solidFill>
              </a:endParaRPr>
            </a:p>
            <a:p>
              <a:r>
                <a:rPr kumimoji="1" lang="ja-JP" altLang="en-US" sz="1200" dirty="0">
                  <a:solidFill>
                    <a:schemeClr val="tx1"/>
                  </a:solidFill>
                </a:rPr>
                <a:t>Ｓ・Ａ～Ｄの</a:t>
              </a:r>
              <a:r>
                <a:rPr kumimoji="1" lang="en-US" altLang="ja-JP" sz="1200" dirty="0">
                  <a:solidFill>
                    <a:schemeClr val="tx1"/>
                  </a:solidFill>
                </a:rPr>
                <a:t>5</a:t>
              </a:r>
              <a:r>
                <a:rPr kumimoji="1" lang="ja-JP" altLang="en-US" sz="1200" dirty="0">
                  <a:solidFill>
                    <a:schemeClr val="tx1"/>
                  </a:solidFill>
                </a:rPr>
                <a:t>段階による評価　</a:t>
              </a:r>
              <a:endParaRPr kumimoji="1" lang="ja-JP" altLang="en-US" dirty="0">
                <a:solidFill>
                  <a:schemeClr val="tx1"/>
                </a:solidFill>
              </a:endParaRPr>
            </a:p>
          </p:txBody>
        </p:sp>
      </p:grpSp>
      <p:sp>
        <p:nvSpPr>
          <p:cNvPr id="41" name="テキスト ボックス 40"/>
          <p:cNvSpPr txBox="1"/>
          <p:nvPr/>
        </p:nvSpPr>
        <p:spPr>
          <a:xfrm>
            <a:off x="292391" y="1893071"/>
            <a:ext cx="8559219" cy="307777"/>
          </a:xfrm>
          <a:prstGeom prst="rect">
            <a:avLst/>
          </a:prstGeom>
          <a:noFill/>
        </p:spPr>
        <p:txBody>
          <a:bodyPr wrap="square" rtlCol="0">
            <a:spAutoFit/>
          </a:bodyPr>
          <a:lstStyle/>
          <a:p>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大阪市市民病院機構評価委員会による業務実績に関する評価結果</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11603" y="14928"/>
            <a:ext cx="3729734" cy="257369"/>
          </a:xfrm>
          <a:prstGeom prst="rect">
            <a:avLst/>
          </a:prstGeom>
          <a:noFill/>
        </p:spPr>
        <p:txBody>
          <a:bodyPr wrap="square" lIns="36000" tIns="36000" rIns="36000" bIns="36000" rtlCol="0">
            <a:noAutofit/>
          </a:bodyPr>
          <a:lstStyle/>
          <a:p>
            <a:r>
              <a:rPr lang="en-US" altLang="ja-JP" sz="1200" dirty="0">
                <a:latin typeface="Meiryo UI" panose="020B0604030504040204" pitchFamily="50" charset="-128"/>
                <a:ea typeface="Meiryo UI" panose="020B0604030504040204" pitchFamily="50" charset="-128"/>
              </a:rPr>
              <a:t>9</a:t>
            </a:r>
            <a:r>
              <a:rPr lang="ja-JP" altLang="en-US" sz="1200" dirty="0">
                <a:latin typeface="Meiryo UI" panose="020B0604030504040204" pitchFamily="50" charset="-128"/>
                <a:ea typeface="Meiryo UI" panose="020B0604030504040204" pitchFamily="50" charset="-128"/>
              </a:rPr>
              <a:t>　具体的な取組と成果 （地方独立行政法人化）</a:t>
            </a:r>
          </a:p>
        </p:txBody>
      </p:sp>
      <p:cxnSp>
        <p:nvCxnSpPr>
          <p:cNvPr id="24" name="直線コネクタ 23"/>
          <p:cNvCxnSpPr/>
          <p:nvPr/>
        </p:nvCxnSpPr>
        <p:spPr>
          <a:xfrm>
            <a:off x="270457" y="472352"/>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3508774" y="72242"/>
            <a:ext cx="5488562"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① 病　院</a:t>
            </a:r>
          </a:p>
        </p:txBody>
      </p:sp>
      <p:sp>
        <p:nvSpPr>
          <p:cNvPr id="26" name="正方形/長方形 25"/>
          <p:cNvSpPr/>
          <p:nvPr/>
        </p:nvSpPr>
        <p:spPr>
          <a:xfrm>
            <a:off x="145065" y="517869"/>
            <a:ext cx="5881662" cy="338554"/>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（成　果）大阪市市民病院機構評価委員会の評価結果</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29"/>
          <p:cNvSpPr/>
          <p:nvPr/>
        </p:nvSpPr>
        <p:spPr>
          <a:xfrm>
            <a:off x="4572000" y="6005274"/>
            <a:ext cx="1052946" cy="852726"/>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tx1"/>
                </a:solidFill>
              </a:rPr>
              <a:t>「全体として、おおむね年度計画及び中期計画のとおり進捗している」</a:t>
            </a:r>
            <a:endParaRPr kumimoji="1" lang="ja-JP" altLang="en-US" sz="1050" b="1" dirty="0">
              <a:solidFill>
                <a:schemeClr val="tx1"/>
              </a:solidFill>
            </a:endParaRPr>
          </a:p>
        </p:txBody>
      </p:sp>
      <p:sp>
        <p:nvSpPr>
          <p:cNvPr id="32" name="正方形/長方形 31"/>
          <p:cNvSpPr/>
          <p:nvPr/>
        </p:nvSpPr>
        <p:spPr>
          <a:xfrm>
            <a:off x="72000" y="5923676"/>
            <a:ext cx="2165675" cy="3799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300" dirty="0">
                <a:solidFill>
                  <a:schemeClr val="tx1"/>
                </a:solidFill>
              </a:rPr>
              <a:t>　</a:t>
            </a:r>
            <a:r>
              <a:rPr kumimoji="1" lang="en-US" altLang="ja-JP" sz="1300" dirty="0">
                <a:solidFill>
                  <a:schemeClr val="tx1"/>
                </a:solidFill>
              </a:rPr>
              <a:t>〈</a:t>
            </a:r>
            <a:r>
              <a:rPr kumimoji="1" lang="ja-JP" altLang="en-US" sz="1300" dirty="0">
                <a:solidFill>
                  <a:schemeClr val="tx1"/>
                </a:solidFill>
              </a:rPr>
              <a:t>全体評価の評価結果</a:t>
            </a:r>
            <a:r>
              <a:rPr kumimoji="1" lang="en-US" altLang="ja-JP" sz="1300" dirty="0">
                <a:solidFill>
                  <a:schemeClr val="tx1"/>
                </a:solidFill>
              </a:rPr>
              <a:t>〉</a:t>
            </a:r>
            <a:endParaRPr kumimoji="1" lang="ja-JP" altLang="en-US" sz="1300" dirty="0">
              <a:solidFill>
                <a:schemeClr val="tx1"/>
              </a:solidFill>
            </a:endParaRPr>
          </a:p>
        </p:txBody>
      </p:sp>
      <p:sp>
        <p:nvSpPr>
          <p:cNvPr id="27" name="正方形/長方形 26"/>
          <p:cNvSpPr/>
          <p:nvPr/>
        </p:nvSpPr>
        <p:spPr>
          <a:xfrm>
            <a:off x="5688000" y="6005274"/>
            <a:ext cx="3125028" cy="64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tx1"/>
                </a:solidFill>
              </a:rPr>
              <a:t>「全体として 年度計画及び中期計画</a:t>
            </a:r>
            <a:endParaRPr lang="en-US" altLang="ja-JP" sz="1050" b="1" dirty="0">
              <a:solidFill>
                <a:schemeClr val="tx1"/>
              </a:solidFill>
            </a:endParaRPr>
          </a:p>
          <a:p>
            <a:pPr algn="ctr"/>
            <a:r>
              <a:rPr lang="ja-JP" altLang="en-US" sz="1050" b="1" dirty="0">
                <a:solidFill>
                  <a:schemeClr val="tx1"/>
                </a:solidFill>
              </a:rPr>
              <a:t>のとおり進捗している」</a:t>
            </a:r>
            <a:endParaRPr kumimoji="1" lang="ja-JP" altLang="en-US" sz="1050" b="1" dirty="0">
              <a:solidFill>
                <a:schemeClr val="tx1"/>
              </a:solidFill>
            </a:endParaRPr>
          </a:p>
        </p:txBody>
      </p:sp>
      <p:sp>
        <p:nvSpPr>
          <p:cNvPr id="34" name="二等辺三角形 33"/>
          <p:cNvSpPr/>
          <p:nvPr/>
        </p:nvSpPr>
        <p:spPr>
          <a:xfrm rot="10800000">
            <a:off x="5652000" y="5760000"/>
            <a:ext cx="621325" cy="20451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二等辺三角形 34"/>
          <p:cNvSpPr/>
          <p:nvPr/>
        </p:nvSpPr>
        <p:spPr>
          <a:xfrm rot="10800000">
            <a:off x="6516000" y="5760000"/>
            <a:ext cx="621325" cy="20451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二等辺三角形 35"/>
          <p:cNvSpPr/>
          <p:nvPr/>
        </p:nvSpPr>
        <p:spPr>
          <a:xfrm rot="10800000">
            <a:off x="8172000" y="5760000"/>
            <a:ext cx="621325" cy="20451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二等辺三角形 38"/>
          <p:cNvSpPr/>
          <p:nvPr/>
        </p:nvSpPr>
        <p:spPr>
          <a:xfrm rot="10800000">
            <a:off x="7344000" y="5760000"/>
            <a:ext cx="621325" cy="20451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p:cNvSpPr/>
          <p:nvPr/>
        </p:nvSpPr>
        <p:spPr>
          <a:xfrm>
            <a:off x="629657" y="1629909"/>
            <a:ext cx="8366426" cy="276999"/>
          </a:xfrm>
          <a:prstGeom prst="rect">
            <a:avLst/>
          </a:prstGeom>
        </p:spPr>
        <p:txBody>
          <a:bodyPr wrap="square">
            <a:spAutoFit/>
          </a:bodyPr>
          <a:lstStyle/>
          <a:p>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大阪市民病院機構の業務の実績に関する評価等に関する事務を担当することを目的に、大阪市が設立した地方独立行政法人</a:t>
            </a:r>
          </a:p>
        </p:txBody>
      </p:sp>
      <p:sp>
        <p:nvSpPr>
          <p:cNvPr id="42" name="スライド番号プレースホルダー 3"/>
          <p:cNvSpPr txBox="1">
            <a:spLocks/>
          </p:cNvSpPr>
          <p:nvPr/>
        </p:nvSpPr>
        <p:spPr>
          <a:xfrm>
            <a:off x="7128000" y="6516000"/>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536</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3892553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角丸四角形 30"/>
          <p:cNvSpPr/>
          <p:nvPr/>
        </p:nvSpPr>
        <p:spPr>
          <a:xfrm>
            <a:off x="270457" y="975296"/>
            <a:ext cx="8603088" cy="901988"/>
          </a:xfrm>
          <a:prstGeom prst="roundRect">
            <a:avLst/>
          </a:prstGeom>
          <a:solidFill>
            <a:srgbClr val="FFFF00"/>
          </a:solidFill>
          <a:ln w="508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33" name="正方形/長方形 32"/>
          <p:cNvSpPr/>
          <p:nvPr/>
        </p:nvSpPr>
        <p:spPr>
          <a:xfrm>
            <a:off x="331472" y="1022375"/>
            <a:ext cx="8542073" cy="830997"/>
          </a:xfrm>
          <a:prstGeom prst="rect">
            <a:avLst/>
          </a:prstGeom>
        </p:spPr>
        <p:txBody>
          <a:bodyPr wrap="square">
            <a:spAutoFit/>
          </a:bodyPr>
          <a:lstStyle/>
          <a:p>
            <a:pPr marL="177800" indent="-17780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○（公財）日本医療機能評価機構</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*1</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の病院機能評価（</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2019</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5</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日認定）において、</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（地独）大阪市民病院機構　大阪市立総合医療センターが、全評価項目中、「</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S</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」評価が</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11</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個と、大阪府の機能種別「一般病院２</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*2</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」の病院の中で、最多となった。</a:t>
            </a:r>
          </a:p>
        </p:txBody>
      </p:sp>
      <p:sp>
        <p:nvSpPr>
          <p:cNvPr id="38" name="正方形/長方形 37"/>
          <p:cNvSpPr/>
          <p:nvPr/>
        </p:nvSpPr>
        <p:spPr>
          <a:xfrm>
            <a:off x="360810" y="2880696"/>
            <a:ext cx="1979268" cy="3799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300" dirty="0">
                <a:solidFill>
                  <a:srgbClr val="FF0000"/>
                </a:solidFill>
              </a:rPr>
              <a:t>　</a:t>
            </a:r>
            <a:r>
              <a:rPr kumimoji="1" lang="en-US" altLang="ja-JP" sz="1300" dirty="0">
                <a:solidFill>
                  <a:schemeClr val="tx1"/>
                </a:solidFill>
              </a:rPr>
              <a:t>〈</a:t>
            </a:r>
            <a:r>
              <a:rPr kumimoji="1" lang="ja-JP" altLang="en-US" sz="1300" dirty="0">
                <a:solidFill>
                  <a:schemeClr val="tx1"/>
                </a:solidFill>
              </a:rPr>
              <a:t>評価項目の評価結果</a:t>
            </a:r>
            <a:r>
              <a:rPr kumimoji="1" lang="en-US" altLang="ja-JP" sz="1300" dirty="0">
                <a:solidFill>
                  <a:schemeClr val="tx1"/>
                </a:solidFill>
              </a:rPr>
              <a:t>〉</a:t>
            </a:r>
            <a:endParaRPr kumimoji="1" lang="ja-JP" altLang="en-US" sz="1300" dirty="0">
              <a:solidFill>
                <a:schemeClr val="tx1"/>
              </a:solidFill>
            </a:endParaRPr>
          </a:p>
        </p:txBody>
      </p:sp>
      <p:sp>
        <p:nvSpPr>
          <p:cNvPr id="41" name="テキスト ボックス 40"/>
          <p:cNvSpPr txBox="1"/>
          <p:nvPr/>
        </p:nvSpPr>
        <p:spPr>
          <a:xfrm>
            <a:off x="464808" y="1930662"/>
            <a:ext cx="8214385" cy="646331"/>
          </a:xfrm>
          <a:prstGeom prst="rect">
            <a:avLst/>
          </a:prstGeom>
          <a:noFill/>
        </p:spPr>
        <p:txBody>
          <a:bodyPr wrap="square" rtlCol="0">
            <a:spAutoFit/>
          </a:bodyPr>
          <a:lstStyle/>
          <a:p>
            <a:r>
              <a:rPr lang="en-US" altLang="ja-JP" sz="1200" dirty="0">
                <a:latin typeface="Meiryo UI" panose="020B0604030504040204" pitchFamily="50" charset="-128"/>
                <a:ea typeface="Meiryo UI" panose="020B0604030504040204" pitchFamily="50" charset="-128"/>
                <a:cs typeface="Meiryo UI" panose="020B0604030504040204" pitchFamily="50" charset="-128"/>
              </a:rPr>
              <a:t>*1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国民の健康と福祉の向上に寄与することを目的とし、中立的・科学的な第三者機関として医療の質の向上と信頼できる医療の</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確保に関する事業を行う公益財団法人</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cs typeface="Meiryo UI" panose="020B0604030504040204" pitchFamily="50" charset="-128"/>
              </a:rPr>
              <a:t>*2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主として、二次医療圏等の比較的広い地域において急性期医療を中心に地域医療を支える基幹的病院</a:t>
            </a:r>
          </a:p>
        </p:txBody>
      </p:sp>
      <p:sp>
        <p:nvSpPr>
          <p:cNvPr id="23" name="テキスト ボックス 22"/>
          <p:cNvSpPr txBox="1"/>
          <p:nvPr/>
        </p:nvSpPr>
        <p:spPr>
          <a:xfrm>
            <a:off x="11603" y="14928"/>
            <a:ext cx="3729734" cy="257369"/>
          </a:xfrm>
          <a:prstGeom prst="rect">
            <a:avLst/>
          </a:prstGeom>
          <a:noFill/>
        </p:spPr>
        <p:txBody>
          <a:bodyPr wrap="square" lIns="36000" tIns="36000" rIns="36000" bIns="36000" rtlCol="0">
            <a:noAutofit/>
          </a:bodyPr>
          <a:lstStyle/>
          <a:p>
            <a:r>
              <a:rPr lang="en-US" altLang="ja-JP" sz="1200" dirty="0">
                <a:latin typeface="Meiryo UI" panose="020B0604030504040204" pitchFamily="50" charset="-128"/>
                <a:ea typeface="Meiryo UI" panose="020B0604030504040204" pitchFamily="50" charset="-128"/>
              </a:rPr>
              <a:t>9</a:t>
            </a:r>
            <a:r>
              <a:rPr lang="ja-JP" altLang="en-US" sz="1200" dirty="0">
                <a:latin typeface="Meiryo UI" panose="020B0604030504040204" pitchFamily="50" charset="-128"/>
                <a:ea typeface="Meiryo UI" panose="020B0604030504040204" pitchFamily="50" charset="-128"/>
              </a:rPr>
              <a:t>　具体的な取組と成果 （地方独立行政法人化）</a:t>
            </a:r>
          </a:p>
        </p:txBody>
      </p:sp>
      <p:cxnSp>
        <p:nvCxnSpPr>
          <p:cNvPr id="24" name="直線コネクタ 23"/>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3508774" y="72242"/>
            <a:ext cx="5488562"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① 病　院</a:t>
            </a:r>
          </a:p>
        </p:txBody>
      </p:sp>
      <p:sp>
        <p:nvSpPr>
          <p:cNvPr id="26" name="正方形/長方形 25"/>
          <p:cNvSpPr/>
          <p:nvPr/>
        </p:nvSpPr>
        <p:spPr>
          <a:xfrm>
            <a:off x="11603" y="616316"/>
            <a:ext cx="6278361" cy="338554"/>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（成　果）日本医療機能評価機構の病院機能評価</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a:xfrm>
            <a:off x="360810" y="4638226"/>
            <a:ext cx="2165675" cy="3799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300" dirty="0">
                <a:solidFill>
                  <a:srgbClr val="FF0000"/>
                </a:solidFill>
              </a:rPr>
              <a:t>　</a:t>
            </a:r>
            <a:r>
              <a:rPr kumimoji="1" lang="en-US" altLang="ja-JP" sz="1300" dirty="0">
                <a:solidFill>
                  <a:schemeClr val="tx1"/>
                </a:solidFill>
              </a:rPr>
              <a:t>〈</a:t>
            </a:r>
            <a:r>
              <a:rPr kumimoji="1" lang="ja-JP" altLang="en-US" sz="1300" dirty="0">
                <a:solidFill>
                  <a:schemeClr val="tx1"/>
                </a:solidFill>
              </a:rPr>
              <a:t>全体評価の評価結果</a:t>
            </a:r>
            <a:r>
              <a:rPr kumimoji="1" lang="en-US" altLang="ja-JP" sz="1300" dirty="0">
                <a:solidFill>
                  <a:schemeClr val="tx1"/>
                </a:solidFill>
              </a:rPr>
              <a:t>〉</a:t>
            </a:r>
            <a:endParaRPr kumimoji="1" lang="ja-JP" altLang="en-US" sz="1300" dirty="0">
              <a:solidFill>
                <a:schemeClr val="tx1"/>
              </a:solidFill>
            </a:endParaRPr>
          </a:p>
        </p:txBody>
      </p:sp>
      <p:pic>
        <p:nvPicPr>
          <p:cNvPr id="10" name="図 9"/>
          <p:cNvPicPr>
            <a:picLocks noChangeAspect="1"/>
          </p:cNvPicPr>
          <p:nvPr/>
        </p:nvPicPr>
        <p:blipFill>
          <a:blip r:embed="rId2"/>
          <a:stretch>
            <a:fillRect/>
          </a:stretch>
        </p:blipFill>
        <p:spPr>
          <a:xfrm>
            <a:off x="1842654" y="3207508"/>
            <a:ext cx="4204897" cy="1504123"/>
          </a:xfrm>
          <a:prstGeom prst="rect">
            <a:avLst/>
          </a:prstGeom>
        </p:spPr>
      </p:pic>
      <p:sp>
        <p:nvSpPr>
          <p:cNvPr id="15" name="テキスト ボックス 14"/>
          <p:cNvSpPr txBox="1"/>
          <p:nvPr/>
        </p:nvSpPr>
        <p:spPr>
          <a:xfrm>
            <a:off x="270457" y="2657689"/>
            <a:ext cx="8559219" cy="307777"/>
          </a:xfrm>
          <a:prstGeom prst="rect">
            <a:avLst/>
          </a:prstGeom>
          <a:noFill/>
        </p:spPr>
        <p:txBody>
          <a:bodyPr wrap="square" rtlCol="0">
            <a:spAutoFit/>
          </a:bodyPr>
          <a:lstStyle/>
          <a:p>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zh-TW" altLang="en-US" sz="1400" dirty="0">
                <a:latin typeface="Meiryo UI" panose="020B0604030504040204" pitchFamily="50" charset="-128"/>
                <a:ea typeface="Meiryo UI" panose="020B0604030504040204" pitchFamily="50" charset="-128"/>
                <a:cs typeface="Meiryo UI" panose="020B0604030504040204" pitchFamily="50" charset="-128"/>
              </a:rPr>
              <a:t>日本医療機能評価機構</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による評価結果</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表 2"/>
          <p:cNvGraphicFramePr>
            <a:graphicFrameLocks noGrp="1"/>
          </p:cNvGraphicFramePr>
          <p:nvPr>
            <p:extLst/>
          </p:nvPr>
        </p:nvGraphicFramePr>
        <p:xfrm>
          <a:off x="659158" y="4996400"/>
          <a:ext cx="7886699" cy="1679037"/>
        </p:xfrm>
        <a:graphic>
          <a:graphicData uri="http://schemas.openxmlformats.org/drawingml/2006/table">
            <a:tbl>
              <a:tblPr>
                <a:tableStyleId>{5C22544A-7EE6-4342-B048-85BDC9FD1C3A}</a:tableStyleId>
              </a:tblPr>
              <a:tblGrid>
                <a:gridCol w="4688739">
                  <a:extLst>
                    <a:ext uri="{9D8B030D-6E8A-4147-A177-3AD203B41FA5}">
                      <a16:colId xmlns:a16="http://schemas.microsoft.com/office/drawing/2014/main" val="3599216097"/>
                    </a:ext>
                  </a:extLst>
                </a:gridCol>
                <a:gridCol w="1250330">
                  <a:extLst>
                    <a:ext uri="{9D8B030D-6E8A-4147-A177-3AD203B41FA5}">
                      <a16:colId xmlns:a16="http://schemas.microsoft.com/office/drawing/2014/main" val="1856241761"/>
                    </a:ext>
                  </a:extLst>
                </a:gridCol>
                <a:gridCol w="649210">
                  <a:extLst>
                    <a:ext uri="{9D8B030D-6E8A-4147-A177-3AD203B41FA5}">
                      <a16:colId xmlns:a16="http://schemas.microsoft.com/office/drawing/2014/main" val="2925034159"/>
                    </a:ext>
                  </a:extLst>
                </a:gridCol>
                <a:gridCol w="649210">
                  <a:extLst>
                    <a:ext uri="{9D8B030D-6E8A-4147-A177-3AD203B41FA5}">
                      <a16:colId xmlns:a16="http://schemas.microsoft.com/office/drawing/2014/main" val="2545508951"/>
                    </a:ext>
                  </a:extLst>
                </a:gridCol>
                <a:gridCol w="649210">
                  <a:extLst>
                    <a:ext uri="{9D8B030D-6E8A-4147-A177-3AD203B41FA5}">
                      <a16:colId xmlns:a16="http://schemas.microsoft.com/office/drawing/2014/main" val="1343202754"/>
                    </a:ext>
                  </a:extLst>
                </a:gridCol>
              </a:tblGrid>
              <a:tr h="144269">
                <a:tc>
                  <a:txBody>
                    <a:bodyPr/>
                    <a:lstStyle/>
                    <a:p>
                      <a:pPr algn="ctr" fontAlgn="ctr"/>
                      <a:r>
                        <a:rPr lang="ja-JP" altLang="en-US" sz="900" u="none" strike="noStrike" dirty="0">
                          <a:effectLst/>
                        </a:rPr>
                        <a:t>病院名</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017" marR="9017" marT="9017" marB="0" anchor="ctr"/>
                </a:tc>
                <a:tc>
                  <a:txBody>
                    <a:bodyPr/>
                    <a:lstStyle/>
                    <a:p>
                      <a:pPr algn="ctr" fontAlgn="ctr"/>
                      <a:r>
                        <a:rPr lang="ja-JP" altLang="en-US" sz="900" u="none" strike="noStrike">
                          <a:effectLst/>
                        </a:rPr>
                        <a:t>機能種別名</a:t>
                      </a:r>
                      <a:endParaRPr lang="ja-JP" altLang="en-US"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9017" marR="9017" marT="9017" marB="0" anchor="ctr"/>
                </a:tc>
                <a:tc>
                  <a:txBody>
                    <a:bodyPr/>
                    <a:lstStyle/>
                    <a:p>
                      <a:pPr algn="ctr" fontAlgn="ctr"/>
                      <a:r>
                        <a:rPr lang="en-US" sz="900" u="none" strike="noStrike">
                          <a:effectLst/>
                        </a:rPr>
                        <a:t>S</a:t>
                      </a:r>
                      <a:r>
                        <a:rPr lang="ja-JP" altLang="en-US" sz="900" u="none" strike="noStrike">
                          <a:effectLst/>
                        </a:rPr>
                        <a:t>の数</a:t>
                      </a:r>
                      <a:endParaRPr lang="ja-JP" altLang="en-US"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9017" marR="9017" marT="9017" marB="0" anchor="ctr"/>
                </a:tc>
                <a:tc>
                  <a:txBody>
                    <a:bodyPr/>
                    <a:lstStyle/>
                    <a:p>
                      <a:pPr algn="ctr" fontAlgn="ctr"/>
                      <a:r>
                        <a:rPr lang="en-US" sz="900" u="none" strike="noStrike">
                          <a:effectLst/>
                        </a:rPr>
                        <a:t>B</a:t>
                      </a:r>
                      <a:r>
                        <a:rPr lang="ja-JP" altLang="en-US" sz="900" u="none" strike="noStrike">
                          <a:effectLst/>
                        </a:rPr>
                        <a:t>の数</a:t>
                      </a:r>
                      <a:endParaRPr lang="ja-JP" altLang="en-US"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9017" marR="9017" marT="9017" marB="0" anchor="ctr"/>
                </a:tc>
                <a:tc>
                  <a:txBody>
                    <a:bodyPr/>
                    <a:lstStyle/>
                    <a:p>
                      <a:pPr algn="ctr" fontAlgn="ctr"/>
                      <a:r>
                        <a:rPr lang="en-US" sz="900" u="none" strike="noStrike">
                          <a:effectLst/>
                        </a:rPr>
                        <a:t>C</a:t>
                      </a:r>
                      <a:r>
                        <a:rPr lang="ja-JP" altLang="en-US" sz="900" u="none" strike="noStrike">
                          <a:effectLst/>
                        </a:rPr>
                        <a:t>の数</a:t>
                      </a:r>
                      <a:endParaRPr lang="ja-JP" altLang="en-US"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9017" marR="9017" marT="9017" marB="0" anchor="ctr"/>
                </a:tc>
                <a:extLst>
                  <a:ext uri="{0D108BD9-81ED-4DB2-BD59-A6C34878D82A}">
                    <a16:rowId xmlns:a16="http://schemas.microsoft.com/office/drawing/2014/main" val="3518393019"/>
                  </a:ext>
                </a:extLst>
              </a:tr>
              <a:tr h="153286">
                <a:tc>
                  <a:txBody>
                    <a:bodyPr/>
                    <a:lstStyle/>
                    <a:p>
                      <a:pPr algn="l" fontAlgn="ctr"/>
                      <a:r>
                        <a:rPr lang="zh-CN" altLang="en-US" sz="900" u="none" strike="noStrike">
                          <a:effectLst/>
                        </a:rPr>
                        <a:t>社会医療法人同仁会　耳原総合病院</a:t>
                      </a:r>
                      <a:endParaRPr lang="zh-CN" altLang="en-US"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9017" marR="9017" marT="9017" marB="0" anchor="ctr"/>
                </a:tc>
                <a:tc>
                  <a:txBody>
                    <a:bodyPr/>
                    <a:lstStyle/>
                    <a:p>
                      <a:pPr algn="l" fontAlgn="ctr"/>
                      <a:r>
                        <a:rPr lang="ja-JP" altLang="en-US" sz="900" u="none" strike="noStrike">
                          <a:effectLst/>
                        </a:rPr>
                        <a:t>一般</a:t>
                      </a:r>
                      <a:r>
                        <a:rPr lang="en-US" altLang="ja-JP" sz="900" u="none" strike="noStrike">
                          <a:effectLst/>
                        </a:rPr>
                        <a:t>2</a:t>
                      </a:r>
                      <a:endPar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9017" marR="9017" marT="9017" marB="0" anchor="ctr"/>
                </a:tc>
                <a:tc>
                  <a:txBody>
                    <a:bodyPr/>
                    <a:lstStyle/>
                    <a:p>
                      <a:pPr algn="ctr" fontAlgn="ctr"/>
                      <a:r>
                        <a:rPr lang="en-US" altLang="ja-JP" sz="900" u="none" strike="noStrike">
                          <a:effectLst/>
                        </a:rPr>
                        <a:t>11</a:t>
                      </a:r>
                      <a:endPar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9017" marR="9017" marT="9017" marB="0" anchor="ctr"/>
                </a:tc>
                <a:tc>
                  <a:txBody>
                    <a:bodyPr/>
                    <a:lstStyle/>
                    <a:p>
                      <a:pPr algn="ctr" fontAlgn="ctr"/>
                      <a:r>
                        <a:rPr lang="en-US" altLang="ja-JP" sz="900" u="none" strike="noStrike">
                          <a:effectLst/>
                        </a:rPr>
                        <a:t>2</a:t>
                      </a:r>
                      <a:endPar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9017" marR="9017" marT="9017" marB="0" anchor="ctr"/>
                </a:tc>
                <a:tc>
                  <a:txBody>
                    <a:bodyPr/>
                    <a:lstStyle/>
                    <a:p>
                      <a:pPr algn="ctr" fontAlgn="ctr"/>
                      <a:r>
                        <a:rPr lang="en-US" altLang="ja-JP" sz="900" u="none" strike="noStrike">
                          <a:effectLst/>
                        </a:rPr>
                        <a:t>0</a:t>
                      </a:r>
                      <a:endPar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9017" marR="9017" marT="9017" marB="0" anchor="ctr"/>
                </a:tc>
                <a:extLst>
                  <a:ext uri="{0D108BD9-81ED-4DB2-BD59-A6C34878D82A}">
                    <a16:rowId xmlns:a16="http://schemas.microsoft.com/office/drawing/2014/main" val="1651246631"/>
                  </a:ext>
                </a:extLst>
              </a:tr>
              <a:tr h="153286">
                <a:tc>
                  <a:txBody>
                    <a:bodyPr/>
                    <a:lstStyle/>
                    <a:p>
                      <a:pPr algn="l" fontAlgn="ctr"/>
                      <a:r>
                        <a:rPr lang="ja-JP" altLang="en-US" sz="900" u="none" strike="noStrike">
                          <a:effectLst/>
                        </a:rPr>
                        <a:t>地方独立行政法人大阪市民病院機構　大阪市立総合医療センター</a:t>
                      </a:r>
                      <a:endParaRPr lang="ja-JP" altLang="en-US" sz="900" b="0" i="0" u="none" strike="noStrike">
                        <a:solidFill>
                          <a:srgbClr val="FF0000"/>
                        </a:solidFill>
                        <a:effectLst/>
                        <a:latin typeface="BIZ UDゴシック" panose="020B0400000000000000" pitchFamily="49" charset="-128"/>
                        <a:ea typeface="BIZ UDゴシック" panose="020B0400000000000000" pitchFamily="49" charset="-128"/>
                      </a:endParaRPr>
                    </a:p>
                  </a:txBody>
                  <a:tcPr marL="9017" marR="9017" marT="9017" marB="0" anchor="ctr"/>
                </a:tc>
                <a:tc>
                  <a:txBody>
                    <a:bodyPr/>
                    <a:lstStyle/>
                    <a:p>
                      <a:pPr algn="l" fontAlgn="ctr"/>
                      <a:r>
                        <a:rPr lang="ja-JP" altLang="en-US" sz="900" u="none" strike="noStrike">
                          <a:effectLst/>
                        </a:rPr>
                        <a:t>一般</a:t>
                      </a:r>
                      <a:r>
                        <a:rPr lang="en-US" altLang="ja-JP" sz="900" u="none" strike="noStrike">
                          <a:effectLst/>
                        </a:rPr>
                        <a:t>2</a:t>
                      </a:r>
                      <a:endPar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9017" marR="9017" marT="9017" marB="0" anchor="ctr"/>
                </a:tc>
                <a:tc>
                  <a:txBody>
                    <a:bodyPr/>
                    <a:lstStyle/>
                    <a:p>
                      <a:pPr algn="ctr" fontAlgn="ctr"/>
                      <a:r>
                        <a:rPr lang="en-US" altLang="ja-JP" sz="900" u="none" strike="noStrike">
                          <a:effectLst/>
                        </a:rPr>
                        <a:t>11</a:t>
                      </a:r>
                      <a:endPar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9017" marR="9017" marT="9017" marB="0" anchor="ctr"/>
                </a:tc>
                <a:tc>
                  <a:txBody>
                    <a:bodyPr/>
                    <a:lstStyle/>
                    <a:p>
                      <a:pPr algn="ctr" fontAlgn="ctr"/>
                      <a:r>
                        <a:rPr lang="en-US" altLang="ja-JP" sz="900" u="none" strike="noStrike">
                          <a:effectLst/>
                        </a:rPr>
                        <a:t>5</a:t>
                      </a:r>
                      <a:endPar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9017" marR="9017" marT="9017" marB="0" anchor="ctr"/>
                </a:tc>
                <a:tc>
                  <a:txBody>
                    <a:bodyPr/>
                    <a:lstStyle/>
                    <a:p>
                      <a:pPr algn="ctr" fontAlgn="ctr"/>
                      <a:r>
                        <a:rPr lang="en-US" altLang="ja-JP" sz="900" u="none" strike="noStrike">
                          <a:effectLst/>
                        </a:rPr>
                        <a:t>0</a:t>
                      </a:r>
                      <a:endPar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9017" marR="9017" marT="9017" marB="0" anchor="ctr"/>
                </a:tc>
                <a:extLst>
                  <a:ext uri="{0D108BD9-81ED-4DB2-BD59-A6C34878D82A}">
                    <a16:rowId xmlns:a16="http://schemas.microsoft.com/office/drawing/2014/main" val="710925732"/>
                  </a:ext>
                </a:extLst>
              </a:tr>
              <a:tr h="153286">
                <a:tc>
                  <a:txBody>
                    <a:bodyPr/>
                    <a:lstStyle/>
                    <a:p>
                      <a:pPr algn="l" fontAlgn="ctr"/>
                      <a:r>
                        <a:rPr lang="zh-CN" altLang="en-US" sz="900" u="none" strike="noStrike">
                          <a:effectLst/>
                        </a:rPr>
                        <a:t>社会医療法人仙養会　北摂総合病院</a:t>
                      </a:r>
                      <a:endParaRPr lang="zh-CN" altLang="en-US"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9017" marR="9017" marT="9017" marB="0" anchor="ctr"/>
                </a:tc>
                <a:tc>
                  <a:txBody>
                    <a:bodyPr/>
                    <a:lstStyle/>
                    <a:p>
                      <a:pPr algn="l" fontAlgn="ctr"/>
                      <a:r>
                        <a:rPr lang="ja-JP" altLang="en-US" sz="900" u="none" strike="noStrike">
                          <a:effectLst/>
                        </a:rPr>
                        <a:t>一般</a:t>
                      </a:r>
                      <a:r>
                        <a:rPr lang="en-US" altLang="ja-JP" sz="900" u="none" strike="noStrike">
                          <a:effectLst/>
                        </a:rPr>
                        <a:t>2</a:t>
                      </a:r>
                      <a:endPar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9017" marR="9017" marT="9017" marB="0" anchor="ctr"/>
                </a:tc>
                <a:tc>
                  <a:txBody>
                    <a:bodyPr/>
                    <a:lstStyle/>
                    <a:p>
                      <a:pPr algn="ctr" fontAlgn="ctr"/>
                      <a:r>
                        <a:rPr lang="en-US" altLang="ja-JP" sz="900" u="none" strike="noStrike">
                          <a:effectLst/>
                        </a:rPr>
                        <a:t>9</a:t>
                      </a:r>
                      <a:endPar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9017" marR="9017" marT="9017" marB="0" anchor="ctr"/>
                </a:tc>
                <a:tc>
                  <a:txBody>
                    <a:bodyPr/>
                    <a:lstStyle/>
                    <a:p>
                      <a:pPr algn="ctr" fontAlgn="ctr"/>
                      <a:r>
                        <a:rPr lang="en-US" altLang="ja-JP" sz="900" u="none" strike="noStrike">
                          <a:effectLst/>
                        </a:rPr>
                        <a:t>5</a:t>
                      </a:r>
                      <a:endPar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9017" marR="9017" marT="9017" marB="0" anchor="ctr"/>
                </a:tc>
                <a:tc>
                  <a:txBody>
                    <a:bodyPr/>
                    <a:lstStyle/>
                    <a:p>
                      <a:pPr algn="ctr" fontAlgn="ctr"/>
                      <a:r>
                        <a:rPr lang="en-US" altLang="ja-JP" sz="900" u="none" strike="noStrike">
                          <a:effectLst/>
                        </a:rPr>
                        <a:t>0</a:t>
                      </a:r>
                      <a:endPar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9017" marR="9017" marT="9017" marB="0" anchor="ctr"/>
                </a:tc>
                <a:extLst>
                  <a:ext uri="{0D108BD9-81ED-4DB2-BD59-A6C34878D82A}">
                    <a16:rowId xmlns:a16="http://schemas.microsoft.com/office/drawing/2014/main" val="2536376159"/>
                  </a:ext>
                </a:extLst>
              </a:tr>
              <a:tr h="153286">
                <a:tc>
                  <a:txBody>
                    <a:bodyPr/>
                    <a:lstStyle/>
                    <a:p>
                      <a:pPr algn="l" fontAlgn="ctr"/>
                      <a:r>
                        <a:rPr lang="ja-JP" altLang="en-US" sz="900" u="none" strike="noStrike">
                          <a:effectLst/>
                        </a:rPr>
                        <a:t>社会医療法人愛仁会　高槻病院</a:t>
                      </a:r>
                      <a:endParaRPr lang="ja-JP" altLang="en-US"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9017" marR="9017" marT="9017" marB="0" anchor="ctr"/>
                </a:tc>
                <a:tc>
                  <a:txBody>
                    <a:bodyPr/>
                    <a:lstStyle/>
                    <a:p>
                      <a:pPr algn="l" fontAlgn="ctr"/>
                      <a:r>
                        <a:rPr lang="ja-JP" altLang="en-US" sz="900" u="none" strike="noStrike">
                          <a:effectLst/>
                        </a:rPr>
                        <a:t>一般</a:t>
                      </a:r>
                      <a:r>
                        <a:rPr lang="en-US" altLang="ja-JP" sz="900" u="none" strike="noStrike">
                          <a:effectLst/>
                        </a:rPr>
                        <a:t>2</a:t>
                      </a:r>
                      <a:endPar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9017" marR="9017" marT="9017" marB="0" anchor="ctr"/>
                </a:tc>
                <a:tc>
                  <a:txBody>
                    <a:bodyPr/>
                    <a:lstStyle/>
                    <a:p>
                      <a:pPr algn="ctr" fontAlgn="ctr"/>
                      <a:r>
                        <a:rPr lang="en-US" altLang="ja-JP" sz="900" u="none" strike="noStrike">
                          <a:effectLst/>
                        </a:rPr>
                        <a:t>7</a:t>
                      </a:r>
                      <a:endPar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9017" marR="9017" marT="9017" marB="0" anchor="ctr"/>
                </a:tc>
                <a:tc>
                  <a:txBody>
                    <a:bodyPr/>
                    <a:lstStyle/>
                    <a:p>
                      <a:pPr algn="ctr" fontAlgn="ctr"/>
                      <a:r>
                        <a:rPr lang="en-US" altLang="ja-JP" sz="900" u="none" strike="noStrike">
                          <a:effectLst/>
                        </a:rPr>
                        <a:t>2</a:t>
                      </a:r>
                      <a:endPar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9017" marR="9017" marT="9017" marB="0" anchor="ctr"/>
                </a:tc>
                <a:tc>
                  <a:txBody>
                    <a:bodyPr/>
                    <a:lstStyle/>
                    <a:p>
                      <a:pPr algn="ctr" fontAlgn="ctr"/>
                      <a:r>
                        <a:rPr lang="en-US" altLang="ja-JP" sz="900" u="none" strike="noStrike">
                          <a:effectLst/>
                        </a:rPr>
                        <a:t>0</a:t>
                      </a:r>
                      <a:endPar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9017" marR="9017" marT="9017" marB="0" anchor="ctr"/>
                </a:tc>
                <a:extLst>
                  <a:ext uri="{0D108BD9-81ED-4DB2-BD59-A6C34878D82A}">
                    <a16:rowId xmlns:a16="http://schemas.microsoft.com/office/drawing/2014/main" val="3379494390"/>
                  </a:ext>
                </a:extLst>
              </a:tr>
              <a:tr h="153286">
                <a:tc>
                  <a:txBody>
                    <a:bodyPr/>
                    <a:lstStyle/>
                    <a:p>
                      <a:pPr algn="l" fontAlgn="ctr"/>
                      <a:r>
                        <a:rPr lang="zh-CN" altLang="en-US" sz="900" u="none" strike="noStrike">
                          <a:effectLst/>
                        </a:rPr>
                        <a:t>社会医療法人生長会　府中病院</a:t>
                      </a:r>
                      <a:endParaRPr lang="zh-CN" altLang="en-US"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9017" marR="9017" marT="9017" marB="0" anchor="ctr"/>
                </a:tc>
                <a:tc>
                  <a:txBody>
                    <a:bodyPr/>
                    <a:lstStyle/>
                    <a:p>
                      <a:pPr algn="l" fontAlgn="ctr"/>
                      <a:r>
                        <a:rPr lang="ja-JP" altLang="en-US" sz="900" u="none" strike="noStrike">
                          <a:effectLst/>
                        </a:rPr>
                        <a:t>一般</a:t>
                      </a:r>
                      <a:r>
                        <a:rPr lang="en-US" altLang="ja-JP" sz="900" u="none" strike="noStrike">
                          <a:effectLst/>
                        </a:rPr>
                        <a:t>2</a:t>
                      </a:r>
                      <a:endPar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9017" marR="9017" marT="9017" marB="0" anchor="ctr"/>
                </a:tc>
                <a:tc>
                  <a:txBody>
                    <a:bodyPr/>
                    <a:lstStyle/>
                    <a:p>
                      <a:pPr algn="ctr" fontAlgn="ctr"/>
                      <a:r>
                        <a:rPr lang="en-US" altLang="ja-JP" sz="900" u="none" strike="noStrike">
                          <a:effectLst/>
                        </a:rPr>
                        <a:t>7</a:t>
                      </a:r>
                      <a:endPar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9017" marR="9017" marT="9017" marB="0" anchor="ctr"/>
                </a:tc>
                <a:tc>
                  <a:txBody>
                    <a:bodyPr/>
                    <a:lstStyle/>
                    <a:p>
                      <a:pPr algn="ctr" fontAlgn="ctr"/>
                      <a:r>
                        <a:rPr lang="en-US" altLang="ja-JP" sz="900" u="none" strike="noStrike">
                          <a:effectLst/>
                        </a:rPr>
                        <a:t>4</a:t>
                      </a:r>
                      <a:endPar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9017" marR="9017" marT="9017" marB="0" anchor="ctr"/>
                </a:tc>
                <a:tc>
                  <a:txBody>
                    <a:bodyPr/>
                    <a:lstStyle/>
                    <a:p>
                      <a:pPr algn="ctr" fontAlgn="ctr"/>
                      <a:r>
                        <a:rPr lang="en-US" altLang="ja-JP" sz="900" u="none" strike="noStrike">
                          <a:effectLst/>
                        </a:rPr>
                        <a:t>0</a:t>
                      </a:r>
                      <a:endPar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9017" marR="9017" marT="9017" marB="0" anchor="ctr"/>
                </a:tc>
                <a:extLst>
                  <a:ext uri="{0D108BD9-81ED-4DB2-BD59-A6C34878D82A}">
                    <a16:rowId xmlns:a16="http://schemas.microsoft.com/office/drawing/2014/main" val="4211287638"/>
                  </a:ext>
                </a:extLst>
              </a:tr>
              <a:tr h="153286">
                <a:tc>
                  <a:txBody>
                    <a:bodyPr/>
                    <a:lstStyle/>
                    <a:p>
                      <a:pPr algn="l" fontAlgn="ctr"/>
                      <a:r>
                        <a:rPr lang="zh-CN" altLang="en-US" sz="900" u="none" strike="noStrike">
                          <a:effectLst/>
                        </a:rPr>
                        <a:t>社会福祉法人恩賜財団済生会支部　大阪府済生会吹田病院</a:t>
                      </a:r>
                      <a:endParaRPr lang="zh-CN" altLang="en-US"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9017" marR="9017" marT="9017" marB="0" anchor="ctr"/>
                </a:tc>
                <a:tc>
                  <a:txBody>
                    <a:bodyPr/>
                    <a:lstStyle/>
                    <a:p>
                      <a:pPr algn="l" fontAlgn="ctr"/>
                      <a:r>
                        <a:rPr lang="ja-JP" altLang="en-US" sz="900" u="none" strike="noStrike">
                          <a:effectLst/>
                        </a:rPr>
                        <a:t>一般</a:t>
                      </a:r>
                      <a:r>
                        <a:rPr lang="en-US" altLang="ja-JP" sz="900" u="none" strike="noStrike">
                          <a:effectLst/>
                        </a:rPr>
                        <a:t>2</a:t>
                      </a:r>
                      <a:endPar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9017" marR="9017" marT="9017" marB="0" anchor="ctr"/>
                </a:tc>
                <a:tc>
                  <a:txBody>
                    <a:bodyPr/>
                    <a:lstStyle/>
                    <a:p>
                      <a:pPr algn="ctr" fontAlgn="ctr"/>
                      <a:r>
                        <a:rPr lang="en-US" altLang="ja-JP" sz="900" u="none" strike="noStrike">
                          <a:effectLst/>
                        </a:rPr>
                        <a:t>7</a:t>
                      </a:r>
                      <a:endPar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9017" marR="9017" marT="9017" marB="0" anchor="ctr"/>
                </a:tc>
                <a:tc>
                  <a:txBody>
                    <a:bodyPr/>
                    <a:lstStyle/>
                    <a:p>
                      <a:pPr algn="ctr" fontAlgn="ctr"/>
                      <a:r>
                        <a:rPr lang="en-US" altLang="ja-JP" sz="900" u="none" strike="noStrike">
                          <a:effectLst/>
                        </a:rPr>
                        <a:t>0</a:t>
                      </a:r>
                      <a:endPar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9017" marR="9017" marT="9017" marB="0" anchor="ctr"/>
                </a:tc>
                <a:tc>
                  <a:txBody>
                    <a:bodyPr/>
                    <a:lstStyle/>
                    <a:p>
                      <a:pPr algn="ctr" fontAlgn="ctr"/>
                      <a:r>
                        <a:rPr lang="en-US" altLang="ja-JP" sz="900" u="none" strike="noStrike">
                          <a:effectLst/>
                        </a:rPr>
                        <a:t>0</a:t>
                      </a:r>
                      <a:endPar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9017" marR="9017" marT="9017" marB="0" anchor="ctr"/>
                </a:tc>
                <a:extLst>
                  <a:ext uri="{0D108BD9-81ED-4DB2-BD59-A6C34878D82A}">
                    <a16:rowId xmlns:a16="http://schemas.microsoft.com/office/drawing/2014/main" val="1439922841"/>
                  </a:ext>
                </a:extLst>
              </a:tr>
              <a:tr h="153286">
                <a:tc>
                  <a:txBody>
                    <a:bodyPr/>
                    <a:lstStyle/>
                    <a:p>
                      <a:pPr algn="l" fontAlgn="ctr"/>
                      <a:r>
                        <a:rPr lang="ja-JP" altLang="en-US" sz="900" u="none" strike="noStrike">
                          <a:effectLst/>
                        </a:rPr>
                        <a:t>大阪赤十字病院</a:t>
                      </a:r>
                      <a:endParaRPr lang="ja-JP" altLang="en-US"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9017" marR="9017" marT="9017" marB="0" anchor="ctr"/>
                </a:tc>
                <a:tc>
                  <a:txBody>
                    <a:bodyPr/>
                    <a:lstStyle/>
                    <a:p>
                      <a:pPr algn="l" fontAlgn="ctr"/>
                      <a:r>
                        <a:rPr lang="ja-JP" altLang="en-US" sz="900" u="none" strike="noStrike">
                          <a:effectLst/>
                        </a:rPr>
                        <a:t>一般</a:t>
                      </a:r>
                      <a:r>
                        <a:rPr lang="en-US" altLang="ja-JP" sz="900" u="none" strike="noStrike">
                          <a:effectLst/>
                        </a:rPr>
                        <a:t>2 </a:t>
                      </a:r>
                      <a:r>
                        <a:rPr lang="ja-JP" altLang="en-US" sz="900" u="none" strike="noStrike">
                          <a:effectLst/>
                        </a:rPr>
                        <a:t>精神</a:t>
                      </a:r>
                      <a:endParaRPr lang="ja-JP" altLang="en-US"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9017" marR="9017" marT="9017" marB="0" anchor="ctr"/>
                </a:tc>
                <a:tc>
                  <a:txBody>
                    <a:bodyPr/>
                    <a:lstStyle/>
                    <a:p>
                      <a:pPr algn="ctr" fontAlgn="ctr"/>
                      <a:r>
                        <a:rPr lang="en-US" altLang="ja-JP" sz="900" u="none" strike="noStrike">
                          <a:effectLst/>
                        </a:rPr>
                        <a:t>7</a:t>
                      </a:r>
                      <a:endPar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9017" marR="9017" marT="9017" marB="0" anchor="ctr"/>
                </a:tc>
                <a:tc>
                  <a:txBody>
                    <a:bodyPr/>
                    <a:lstStyle/>
                    <a:p>
                      <a:pPr algn="ctr" fontAlgn="ctr"/>
                      <a:r>
                        <a:rPr lang="en-US" altLang="ja-JP" sz="900" u="none" strike="noStrike">
                          <a:effectLst/>
                        </a:rPr>
                        <a:t>10</a:t>
                      </a:r>
                      <a:endPar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9017" marR="9017" marT="9017" marB="0" anchor="ctr"/>
                </a:tc>
                <a:tc>
                  <a:txBody>
                    <a:bodyPr/>
                    <a:lstStyle/>
                    <a:p>
                      <a:pPr algn="ctr" fontAlgn="ctr"/>
                      <a:r>
                        <a:rPr lang="en-US" altLang="ja-JP" sz="900" u="none" strike="noStrike">
                          <a:effectLst/>
                        </a:rPr>
                        <a:t>0</a:t>
                      </a:r>
                      <a:endPar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9017" marR="9017" marT="9017" marB="0" anchor="ctr"/>
                </a:tc>
                <a:extLst>
                  <a:ext uri="{0D108BD9-81ED-4DB2-BD59-A6C34878D82A}">
                    <a16:rowId xmlns:a16="http://schemas.microsoft.com/office/drawing/2014/main" val="3508752668"/>
                  </a:ext>
                </a:extLst>
              </a:tr>
              <a:tr h="153286">
                <a:tc>
                  <a:txBody>
                    <a:bodyPr/>
                    <a:lstStyle/>
                    <a:p>
                      <a:pPr algn="l" fontAlgn="ctr"/>
                      <a:r>
                        <a:rPr lang="zh-CN" altLang="en-US" sz="900" u="none" strike="noStrike">
                          <a:effectLst/>
                        </a:rPr>
                        <a:t>社会医療法人警和会　大阪警察病院</a:t>
                      </a:r>
                      <a:endParaRPr lang="zh-CN" altLang="en-US"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9017" marR="9017" marT="9017" marB="0" anchor="ctr"/>
                </a:tc>
                <a:tc>
                  <a:txBody>
                    <a:bodyPr/>
                    <a:lstStyle/>
                    <a:p>
                      <a:pPr algn="l" fontAlgn="ctr"/>
                      <a:r>
                        <a:rPr lang="ja-JP" altLang="en-US" sz="900" u="none" strike="noStrike">
                          <a:effectLst/>
                        </a:rPr>
                        <a:t>一般</a:t>
                      </a:r>
                      <a:r>
                        <a:rPr lang="en-US" altLang="ja-JP" sz="900" u="none" strike="noStrike">
                          <a:effectLst/>
                        </a:rPr>
                        <a:t>2</a:t>
                      </a:r>
                      <a:endPar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9017" marR="9017" marT="9017" marB="0" anchor="ctr"/>
                </a:tc>
                <a:tc>
                  <a:txBody>
                    <a:bodyPr/>
                    <a:lstStyle/>
                    <a:p>
                      <a:pPr algn="ctr" fontAlgn="ctr"/>
                      <a:r>
                        <a:rPr lang="en-US" altLang="ja-JP" sz="900" u="none" strike="noStrike">
                          <a:effectLst/>
                        </a:rPr>
                        <a:t>7</a:t>
                      </a:r>
                      <a:endPar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9017" marR="9017" marT="9017" marB="0" anchor="ctr"/>
                </a:tc>
                <a:tc>
                  <a:txBody>
                    <a:bodyPr/>
                    <a:lstStyle/>
                    <a:p>
                      <a:pPr algn="ctr" fontAlgn="ctr"/>
                      <a:r>
                        <a:rPr lang="en-US" altLang="ja-JP" sz="900" u="none" strike="noStrike">
                          <a:effectLst/>
                        </a:rPr>
                        <a:t>5</a:t>
                      </a:r>
                      <a:endPar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9017" marR="9017" marT="9017" marB="0" anchor="ctr"/>
                </a:tc>
                <a:tc>
                  <a:txBody>
                    <a:bodyPr/>
                    <a:lstStyle/>
                    <a:p>
                      <a:pPr algn="ctr" fontAlgn="ctr"/>
                      <a:r>
                        <a:rPr lang="en-US" altLang="ja-JP" sz="900" u="none" strike="noStrike">
                          <a:effectLst/>
                        </a:rPr>
                        <a:t>0</a:t>
                      </a:r>
                      <a:endPar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9017" marR="9017" marT="9017" marB="0" anchor="ctr"/>
                </a:tc>
                <a:extLst>
                  <a:ext uri="{0D108BD9-81ED-4DB2-BD59-A6C34878D82A}">
                    <a16:rowId xmlns:a16="http://schemas.microsoft.com/office/drawing/2014/main" val="3371646710"/>
                  </a:ext>
                </a:extLst>
              </a:tr>
              <a:tr h="153286">
                <a:tc>
                  <a:txBody>
                    <a:bodyPr/>
                    <a:lstStyle/>
                    <a:p>
                      <a:pPr algn="l" fontAlgn="ctr"/>
                      <a:r>
                        <a:rPr lang="zh-CN" altLang="en-US" sz="900" u="none" strike="noStrike">
                          <a:effectLst/>
                        </a:rPr>
                        <a:t>社会医療法人美杉会　佐藤病院</a:t>
                      </a:r>
                      <a:endParaRPr lang="zh-CN" altLang="en-US"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9017" marR="9017" marT="9017" marB="0" anchor="ctr"/>
                </a:tc>
                <a:tc>
                  <a:txBody>
                    <a:bodyPr/>
                    <a:lstStyle/>
                    <a:p>
                      <a:pPr algn="l" fontAlgn="ctr"/>
                      <a:r>
                        <a:rPr lang="ja-JP" altLang="en-US" sz="900" u="none" strike="noStrike">
                          <a:effectLst/>
                        </a:rPr>
                        <a:t>一般</a:t>
                      </a:r>
                      <a:r>
                        <a:rPr lang="en-US" altLang="ja-JP" sz="900" u="none" strike="noStrike">
                          <a:effectLst/>
                        </a:rPr>
                        <a:t>2</a:t>
                      </a:r>
                      <a:endPar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9017" marR="9017" marT="9017" marB="0" anchor="ctr"/>
                </a:tc>
                <a:tc>
                  <a:txBody>
                    <a:bodyPr/>
                    <a:lstStyle/>
                    <a:p>
                      <a:pPr algn="ctr" fontAlgn="ctr"/>
                      <a:r>
                        <a:rPr lang="en-US" altLang="ja-JP" sz="900" u="none" strike="noStrike">
                          <a:effectLst/>
                        </a:rPr>
                        <a:t>6</a:t>
                      </a:r>
                      <a:endPar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9017" marR="9017" marT="9017" marB="0" anchor="ctr"/>
                </a:tc>
                <a:tc>
                  <a:txBody>
                    <a:bodyPr/>
                    <a:lstStyle/>
                    <a:p>
                      <a:pPr algn="ctr" fontAlgn="ctr"/>
                      <a:r>
                        <a:rPr lang="en-US" altLang="ja-JP" sz="900" u="none" strike="noStrike">
                          <a:effectLst/>
                        </a:rPr>
                        <a:t>4</a:t>
                      </a:r>
                      <a:endPar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9017" marR="9017" marT="9017" marB="0" anchor="ctr"/>
                </a:tc>
                <a:tc>
                  <a:txBody>
                    <a:bodyPr/>
                    <a:lstStyle/>
                    <a:p>
                      <a:pPr algn="ctr" fontAlgn="ctr"/>
                      <a:r>
                        <a:rPr lang="en-US" altLang="ja-JP" sz="900" u="none" strike="noStrike">
                          <a:effectLst/>
                        </a:rPr>
                        <a:t>0</a:t>
                      </a:r>
                      <a:endPar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9017" marR="9017" marT="9017" marB="0" anchor="ctr"/>
                </a:tc>
                <a:extLst>
                  <a:ext uri="{0D108BD9-81ED-4DB2-BD59-A6C34878D82A}">
                    <a16:rowId xmlns:a16="http://schemas.microsoft.com/office/drawing/2014/main" val="1595949387"/>
                  </a:ext>
                </a:extLst>
              </a:tr>
              <a:tr h="153286">
                <a:tc>
                  <a:txBody>
                    <a:bodyPr/>
                    <a:lstStyle/>
                    <a:p>
                      <a:pPr algn="l" fontAlgn="ctr"/>
                      <a:r>
                        <a:rPr lang="ja-JP" altLang="en-US" sz="900" u="none" strike="noStrike" dirty="0">
                          <a:effectLst/>
                        </a:rPr>
                        <a:t>社会医療法人生長会　ベルランド総合病院</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017" marR="9017" marT="9017" marB="0" anchor="ctr"/>
                </a:tc>
                <a:tc>
                  <a:txBody>
                    <a:bodyPr/>
                    <a:lstStyle/>
                    <a:p>
                      <a:pPr algn="l" fontAlgn="ctr"/>
                      <a:r>
                        <a:rPr lang="ja-JP" altLang="en-US" sz="900" u="none" strike="noStrike">
                          <a:effectLst/>
                        </a:rPr>
                        <a:t>一般</a:t>
                      </a:r>
                      <a:r>
                        <a:rPr lang="en-US" altLang="ja-JP" sz="900" u="none" strike="noStrike">
                          <a:effectLst/>
                        </a:rPr>
                        <a:t>2</a:t>
                      </a:r>
                      <a:endPar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9017" marR="9017" marT="9017" marB="0" anchor="ctr"/>
                </a:tc>
                <a:tc>
                  <a:txBody>
                    <a:bodyPr/>
                    <a:lstStyle/>
                    <a:p>
                      <a:pPr algn="ctr" fontAlgn="ctr"/>
                      <a:r>
                        <a:rPr lang="en-US" altLang="ja-JP" sz="900" u="none" strike="noStrike">
                          <a:effectLst/>
                        </a:rPr>
                        <a:t>5</a:t>
                      </a:r>
                      <a:endPar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9017" marR="9017" marT="9017" marB="0" anchor="ctr"/>
                </a:tc>
                <a:tc>
                  <a:txBody>
                    <a:bodyPr/>
                    <a:lstStyle/>
                    <a:p>
                      <a:pPr algn="ctr" fontAlgn="ctr"/>
                      <a:r>
                        <a:rPr lang="en-US" altLang="ja-JP" sz="900" u="none" strike="noStrike">
                          <a:effectLst/>
                        </a:rPr>
                        <a:t>1</a:t>
                      </a:r>
                      <a:endParaRPr lang="en-US" altLang="ja-JP"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9017" marR="9017" marT="9017" marB="0" anchor="ctr"/>
                </a:tc>
                <a:tc>
                  <a:txBody>
                    <a:bodyPr/>
                    <a:lstStyle/>
                    <a:p>
                      <a:pPr algn="ctr" fontAlgn="ctr"/>
                      <a:r>
                        <a:rPr lang="en-US" altLang="ja-JP" sz="900" u="none" strike="noStrike" dirty="0">
                          <a:effectLst/>
                        </a:rPr>
                        <a:t>0</a:t>
                      </a:r>
                      <a:endParaRPr lang="en-US" altLang="ja-JP"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017" marR="9017" marT="9017" marB="0" anchor="ctr"/>
                </a:tc>
                <a:extLst>
                  <a:ext uri="{0D108BD9-81ED-4DB2-BD59-A6C34878D82A}">
                    <a16:rowId xmlns:a16="http://schemas.microsoft.com/office/drawing/2014/main" val="1686007275"/>
                  </a:ext>
                </a:extLst>
              </a:tr>
            </a:tbl>
          </a:graphicData>
        </a:graphic>
      </p:graphicFrame>
      <p:sp>
        <p:nvSpPr>
          <p:cNvPr id="4" name="正方形/長方形 3"/>
          <p:cNvSpPr/>
          <p:nvPr/>
        </p:nvSpPr>
        <p:spPr>
          <a:xfrm>
            <a:off x="659158" y="5280698"/>
            <a:ext cx="7886699" cy="18265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537</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7480863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角丸四角形 30"/>
          <p:cNvSpPr/>
          <p:nvPr/>
        </p:nvSpPr>
        <p:spPr>
          <a:xfrm>
            <a:off x="270457" y="1266095"/>
            <a:ext cx="8603088" cy="901988"/>
          </a:xfrm>
          <a:prstGeom prst="roundRect">
            <a:avLst/>
          </a:prstGeom>
          <a:solidFill>
            <a:srgbClr val="FFFF00"/>
          </a:solidFill>
          <a:ln w="508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33" name="正方形/長方形 32"/>
          <p:cNvSpPr/>
          <p:nvPr/>
        </p:nvSpPr>
        <p:spPr>
          <a:xfrm>
            <a:off x="331472" y="1410427"/>
            <a:ext cx="8542073" cy="584775"/>
          </a:xfrm>
          <a:prstGeom prst="rect">
            <a:avLst/>
          </a:prstGeom>
        </p:spPr>
        <p:txBody>
          <a:bodyPr wrap="square">
            <a:spAutoFit/>
          </a:bodyPr>
          <a:lstStyle/>
          <a:p>
            <a:pPr marL="177800" indent="-17780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Doctors LIFESTYLE</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（エムスリー株式会社）による「医師の働きたい病院</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TOP200</a:t>
            </a:r>
          </a:p>
          <a:p>
            <a:pPr marL="177800" indent="-17780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年最新版」にて、総合医療センターが全国７位。</a:t>
            </a:r>
          </a:p>
        </p:txBody>
      </p:sp>
      <p:sp>
        <p:nvSpPr>
          <p:cNvPr id="23" name="テキスト ボックス 22"/>
          <p:cNvSpPr txBox="1"/>
          <p:nvPr/>
        </p:nvSpPr>
        <p:spPr>
          <a:xfrm>
            <a:off x="11603" y="14928"/>
            <a:ext cx="3729734" cy="257369"/>
          </a:xfrm>
          <a:prstGeom prst="rect">
            <a:avLst/>
          </a:prstGeom>
          <a:noFill/>
        </p:spPr>
        <p:txBody>
          <a:bodyPr wrap="square" lIns="36000" tIns="36000" rIns="36000" bIns="36000" rtlCol="0">
            <a:noAutofit/>
          </a:bodyPr>
          <a:lstStyle/>
          <a:p>
            <a:r>
              <a:rPr lang="en-US" altLang="ja-JP" sz="1200" dirty="0">
                <a:latin typeface="Meiryo UI" panose="020B0604030504040204" pitchFamily="50" charset="-128"/>
                <a:ea typeface="Meiryo UI" panose="020B0604030504040204" pitchFamily="50" charset="-128"/>
              </a:rPr>
              <a:t>9</a:t>
            </a:r>
            <a:r>
              <a:rPr lang="ja-JP" altLang="en-US" sz="1200" dirty="0">
                <a:latin typeface="Meiryo UI" panose="020B0604030504040204" pitchFamily="50" charset="-128"/>
                <a:ea typeface="Meiryo UI" panose="020B0604030504040204" pitchFamily="50" charset="-128"/>
              </a:rPr>
              <a:t>　具体的な取組と成果 （地方独立行政法人化）</a:t>
            </a:r>
          </a:p>
        </p:txBody>
      </p:sp>
      <p:cxnSp>
        <p:nvCxnSpPr>
          <p:cNvPr id="24" name="直線コネクタ 23"/>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3508774" y="72242"/>
            <a:ext cx="5488562"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① 病　院</a:t>
            </a:r>
          </a:p>
        </p:txBody>
      </p:sp>
      <p:sp>
        <p:nvSpPr>
          <p:cNvPr id="26" name="正方形/長方形 25"/>
          <p:cNvSpPr/>
          <p:nvPr/>
        </p:nvSpPr>
        <p:spPr>
          <a:xfrm>
            <a:off x="11603" y="771858"/>
            <a:ext cx="6278361" cy="338554"/>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（成　果）医師の働きたい病院</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TOP200</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5" name="図 4"/>
          <p:cNvPicPr>
            <a:picLocks noChangeAspect="1"/>
          </p:cNvPicPr>
          <p:nvPr/>
        </p:nvPicPr>
        <p:blipFill>
          <a:blip r:embed="rId2"/>
          <a:stretch>
            <a:fillRect/>
          </a:stretch>
        </p:blipFill>
        <p:spPr>
          <a:xfrm>
            <a:off x="270457" y="2450759"/>
            <a:ext cx="8566169" cy="3255353"/>
          </a:xfrm>
          <a:prstGeom prst="rect">
            <a:avLst/>
          </a:prstGeom>
        </p:spPr>
      </p:pic>
      <p:sp>
        <p:nvSpPr>
          <p:cNvPr id="7" name="正方形/長方形 6"/>
          <p:cNvSpPr/>
          <p:nvPr/>
        </p:nvSpPr>
        <p:spPr>
          <a:xfrm>
            <a:off x="331472" y="4225636"/>
            <a:ext cx="4226673" cy="19396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6566837" y="5498294"/>
            <a:ext cx="738664" cy="415636"/>
          </a:xfrm>
          <a:prstGeom prst="rect">
            <a:avLst/>
          </a:prstGeom>
          <a:noFill/>
        </p:spPr>
        <p:txBody>
          <a:bodyPr vert="eaVert" wrap="square" rtlCol="0">
            <a:spAutoFit/>
          </a:bodyPr>
          <a:lstStyle/>
          <a:p>
            <a:r>
              <a:rPr kumimoji="1" lang="en-US" altLang="ja-JP" sz="3600" b="1" dirty="0"/>
              <a:t>…</a:t>
            </a:r>
            <a:endParaRPr kumimoji="1" lang="ja-JP" altLang="en-US" sz="3600" b="1" dirty="0"/>
          </a:p>
        </p:txBody>
      </p:sp>
      <p:sp>
        <p:nvSpPr>
          <p:cNvPr id="11"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538</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5507360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角丸四角形 30"/>
          <p:cNvSpPr/>
          <p:nvPr/>
        </p:nvSpPr>
        <p:spPr>
          <a:xfrm>
            <a:off x="270457" y="1579418"/>
            <a:ext cx="8603088" cy="3596046"/>
          </a:xfrm>
          <a:prstGeom prst="roundRect">
            <a:avLst/>
          </a:prstGeom>
          <a:solidFill>
            <a:srgbClr val="FFFF00"/>
          </a:solidFill>
          <a:ln w="508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33" name="正方形/長方形 32"/>
          <p:cNvSpPr/>
          <p:nvPr/>
        </p:nvSpPr>
        <p:spPr>
          <a:xfrm>
            <a:off x="380482" y="1891577"/>
            <a:ext cx="8383037" cy="3139321"/>
          </a:xfrm>
          <a:prstGeom prst="rect">
            <a:avLst/>
          </a:prstGeom>
        </p:spPr>
        <p:txBody>
          <a:bodyPr wrap="square">
            <a:spAutoFit/>
          </a:bodyPr>
          <a:lstStyle/>
          <a:p>
            <a:pPr marL="177800" indent="-177800"/>
            <a:r>
              <a:rPr lang="ja-JP" altLang="en-US" b="1" dirty="0">
                <a:latin typeface="Meiryo UI" panose="020B0604030504040204" pitchFamily="50" charset="-128"/>
                <a:ea typeface="Meiryo UI" panose="020B0604030504040204" pitchFamily="50" charset="-128"/>
                <a:cs typeface="Meiryo UI" panose="020B0604030504040204" pitchFamily="50" charset="-128"/>
              </a:rPr>
              <a:t>○　これまでの改革</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取組を</a:t>
            </a:r>
            <a:r>
              <a:rPr lang="ja-JP" altLang="en-US" b="1" dirty="0">
                <a:latin typeface="Meiryo UI" panose="020B0604030504040204" pitchFamily="50" charset="-128"/>
                <a:ea typeface="Meiryo UI" panose="020B0604030504040204" pitchFamily="50" charset="-128"/>
                <a:cs typeface="Meiryo UI" panose="020B0604030504040204" pitchFamily="50" charset="-128"/>
              </a:rPr>
              <a:t>引き続き継続する。</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b="1" dirty="0">
                <a:latin typeface="Meiryo UI" panose="020B0604030504040204" pitchFamily="50" charset="-128"/>
                <a:ea typeface="Meiryo UI" panose="020B0604030504040204" pitchFamily="50" charset="-128"/>
                <a:cs typeface="Meiryo UI" panose="020B0604030504040204" pitchFamily="50" charset="-128"/>
              </a:rPr>
              <a:t>○　医療機能面では</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、積極的な設備投資や教育研修</a:t>
            </a:r>
            <a:r>
              <a:rPr lang="ja-JP" altLang="en-US" b="1" dirty="0">
                <a:latin typeface="Meiryo UI" panose="020B0604030504040204" pitchFamily="50" charset="-128"/>
                <a:ea typeface="Meiryo UI" panose="020B0604030504040204" pitchFamily="50" charset="-128"/>
                <a:cs typeface="Meiryo UI" panose="020B0604030504040204" pitchFamily="50" charset="-128"/>
              </a:rPr>
              <a:t>センターの設立など、医療の</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質の向上と経営基盤の強化に向け取り組んで</a:t>
            </a:r>
            <a:r>
              <a:rPr lang="ja-JP" altLang="en-US" b="1" dirty="0">
                <a:latin typeface="Meiryo UI" panose="020B0604030504040204" pitchFamily="50" charset="-128"/>
                <a:ea typeface="Meiryo UI" panose="020B0604030504040204" pitchFamily="50" charset="-128"/>
                <a:cs typeface="Meiryo UI" panose="020B0604030504040204" pitchFamily="50" charset="-128"/>
              </a:rPr>
              <a:t>きたものの、コロナ禍</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で総合</a:t>
            </a:r>
            <a:r>
              <a:rPr lang="ja-JP" altLang="en-US" b="1" dirty="0">
                <a:latin typeface="Meiryo UI" panose="020B0604030504040204" pitchFamily="50" charset="-128"/>
                <a:ea typeface="Meiryo UI" panose="020B0604030504040204" pitchFamily="50" charset="-128"/>
                <a:cs typeface="Meiryo UI" panose="020B0604030504040204" pitchFamily="50" charset="-128"/>
              </a:rPr>
              <a:t>医療センター、十三市民病院はともに新型コロナウイルス感染症の重点医療機関に指定された。特に十三市民病院</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は約</a:t>
            </a:r>
            <a:r>
              <a:rPr lang="en-US" altLang="ja-JP" b="1"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年間に渡り新型</a:t>
            </a:r>
            <a:r>
              <a:rPr lang="ja-JP" altLang="en-US" b="1" dirty="0">
                <a:latin typeface="Meiryo UI" panose="020B0604030504040204" pitchFamily="50" charset="-128"/>
                <a:ea typeface="Meiryo UI" panose="020B0604030504040204" pitchFamily="50" charset="-128"/>
                <a:cs typeface="Meiryo UI" panose="020B0604030504040204" pitchFamily="50" charset="-128"/>
              </a:rPr>
              <a:t>コロナ専門病院</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として運営を行ったため、</a:t>
            </a:r>
            <a:r>
              <a:rPr lang="ja-JP" altLang="en-US" b="1" dirty="0">
                <a:latin typeface="Meiryo UI" panose="020B0604030504040204" pitchFamily="50" charset="-128"/>
                <a:ea typeface="Meiryo UI" panose="020B0604030504040204" pitchFamily="50" charset="-128"/>
                <a:cs typeface="Meiryo UI" panose="020B0604030504040204" pitchFamily="50" charset="-128"/>
              </a:rPr>
              <a:t>新型</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コロナの</a:t>
            </a:r>
            <a:r>
              <a:rPr lang="en-US" altLang="ja-JP" b="1"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類</a:t>
            </a:r>
            <a:r>
              <a:rPr lang="ja-JP" altLang="en-US" b="1" dirty="0">
                <a:latin typeface="Meiryo UI" panose="020B0604030504040204" pitchFamily="50" charset="-128"/>
                <a:ea typeface="Meiryo UI" panose="020B0604030504040204" pitchFamily="50" charset="-128"/>
                <a:cs typeface="Meiryo UI" panose="020B0604030504040204" pitchFamily="50" charset="-128"/>
              </a:rPr>
              <a:t>移行後に</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、医療</a:t>
            </a:r>
            <a:r>
              <a:rPr lang="ja-JP" altLang="en-US" b="1" dirty="0">
                <a:latin typeface="Meiryo UI" panose="020B0604030504040204" pitchFamily="50" charset="-128"/>
                <a:ea typeface="Meiryo UI" panose="020B0604030504040204" pitchFamily="50" charset="-128"/>
                <a:cs typeface="Meiryo UI" panose="020B0604030504040204" pitchFamily="50" charset="-128"/>
              </a:rPr>
              <a:t>機能をどのように回復するか要検討。</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b="1" dirty="0">
                <a:latin typeface="Meiryo UI" panose="020B0604030504040204" pitchFamily="50" charset="-128"/>
                <a:ea typeface="Meiryo UI" panose="020B0604030504040204" pitchFamily="50" charset="-128"/>
                <a:cs typeface="Meiryo UI" panose="020B0604030504040204" pitchFamily="50" charset="-128"/>
              </a:rPr>
              <a:t>○　経営面では</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新型コロナの感染拡大による医業収益の悪化や、人件費の上昇・物価高騰による費用増の影響を大きく受けているが、早期の新型コロナ流行前の水準への回復をめざし、引き続き収入の確保と費用の削減に取り組んでいく。</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11603" y="14928"/>
            <a:ext cx="3729734" cy="257369"/>
          </a:xfrm>
          <a:prstGeom prst="rect">
            <a:avLst/>
          </a:prstGeom>
          <a:noFill/>
        </p:spPr>
        <p:txBody>
          <a:bodyPr wrap="square" lIns="36000" tIns="36000" rIns="36000" bIns="36000" rtlCol="0">
            <a:noAutofit/>
          </a:bodyPr>
          <a:lstStyle/>
          <a:p>
            <a:r>
              <a:rPr lang="en-US" altLang="ja-JP" sz="1200" dirty="0">
                <a:latin typeface="Meiryo UI" panose="020B0604030504040204" pitchFamily="50" charset="-128"/>
                <a:ea typeface="Meiryo UI" panose="020B0604030504040204" pitchFamily="50" charset="-128"/>
              </a:rPr>
              <a:t>9</a:t>
            </a:r>
            <a:r>
              <a:rPr lang="ja-JP" altLang="en-US" sz="1200" dirty="0">
                <a:latin typeface="Meiryo UI" panose="020B0604030504040204" pitchFamily="50" charset="-128"/>
                <a:ea typeface="Meiryo UI" panose="020B0604030504040204" pitchFamily="50" charset="-128"/>
              </a:rPr>
              <a:t>　具体的な取組と成果 （地方独立行政法人化）</a:t>
            </a:r>
          </a:p>
        </p:txBody>
      </p:sp>
      <p:cxnSp>
        <p:nvCxnSpPr>
          <p:cNvPr id="24" name="直線コネクタ 23"/>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3508774" y="72242"/>
            <a:ext cx="5488562"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① 病　院</a:t>
            </a:r>
          </a:p>
        </p:txBody>
      </p:sp>
      <p:sp>
        <p:nvSpPr>
          <p:cNvPr id="26" name="正方形/長方形 25"/>
          <p:cNvSpPr/>
          <p:nvPr/>
        </p:nvSpPr>
        <p:spPr>
          <a:xfrm>
            <a:off x="11603" y="686606"/>
            <a:ext cx="6278361" cy="338554"/>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（今後の</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取組）</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539</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9364424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300244" y="2422038"/>
            <a:ext cx="2727619" cy="3928857"/>
          </a:xfrm>
          <a:prstGeom prst="roundRect">
            <a:avLst>
              <a:gd name="adj" fmla="val 4592"/>
            </a:avLst>
          </a:prstGeom>
        </p:spPr>
        <p:style>
          <a:lnRef idx="2">
            <a:schemeClr val="dk1"/>
          </a:lnRef>
          <a:fillRef idx="1">
            <a:schemeClr val="lt1"/>
          </a:fillRef>
          <a:effectRef idx="0">
            <a:schemeClr val="dk1"/>
          </a:effectRef>
          <a:fontRef idx="minor">
            <a:schemeClr val="dk1"/>
          </a:fontRef>
        </p:style>
        <p:txBody>
          <a:bodyPr rtlCol="0" anchor="ct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 15"/>
          <p:cNvSpPr/>
          <p:nvPr/>
        </p:nvSpPr>
        <p:spPr>
          <a:xfrm>
            <a:off x="6070303" y="2422038"/>
            <a:ext cx="2814391" cy="3928857"/>
          </a:xfrm>
          <a:prstGeom prst="roundRect">
            <a:avLst>
              <a:gd name="adj" fmla="val 4592"/>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331472" y="1097857"/>
            <a:ext cx="8648755" cy="1077218"/>
          </a:xfrm>
          <a:prstGeom prst="rect">
            <a:avLst/>
          </a:prstGeom>
        </p:spPr>
        <p:txBody>
          <a:bodyPr wrap="square">
            <a:spAutoFit/>
          </a:bodyPr>
          <a:lstStyle/>
          <a:p>
            <a:pPr marL="174625" indent="-180000"/>
            <a:r>
              <a:rPr lang="ja-JP" altLang="en-US" sz="1600" dirty="0">
                <a:latin typeface="Meiryo UI" panose="020B0604030504040204" pitchFamily="50" charset="-128"/>
                <a:ea typeface="Meiryo UI" panose="020B0604030504040204" pitchFamily="50" charset="-128"/>
                <a:cs typeface="Meiryo UI" panose="020B0604030504040204" pitchFamily="50" charset="-128"/>
              </a:rPr>
              <a:t>○指定管理者制度による運営は、期間の定めがあるため、事業の継続性や専門人材の安定的確保が難しい。 また、協定書に基づく管理代行にとどまり、自主性や柔軟性、迅速性が発揮しづらい。</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74625" indent="-180000"/>
            <a:r>
              <a:rPr lang="ja-JP" altLang="en-US" sz="1600" dirty="0">
                <a:latin typeface="Meiryo UI" panose="020B0604030504040204" pitchFamily="50" charset="-128"/>
                <a:ea typeface="Meiryo UI" panose="020B0604030504040204" pitchFamily="50" charset="-128"/>
                <a:cs typeface="Meiryo UI" panose="020B0604030504040204" pitchFamily="50" charset="-128"/>
              </a:rPr>
              <a:t>○自治体による施策の企画・立案と、指定管理者による現場運営が分離され、ガバナンスの利いた事業や施策の展開に課題が残る。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213306" y="2622014"/>
            <a:ext cx="2036599"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（当初の方向性）</a:t>
            </a:r>
            <a:endParaRPr kumimoji="1"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6067353" y="2620934"/>
            <a:ext cx="2869342"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cs typeface="Meiryo UI" panose="020B0604030504040204" pitchFamily="50" charset="-128"/>
              </a:rPr>
              <a:t>現在の状況</a:t>
            </a: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年度末）</a:t>
            </a:r>
            <a:r>
              <a:rPr kumimoji="1" lang="ja-JP" altLang="en-US" sz="1600" b="1" dirty="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387305" y="3193078"/>
            <a:ext cx="2644114" cy="830997"/>
          </a:xfrm>
          <a:prstGeom prst="rect">
            <a:avLst/>
          </a:prstGeom>
          <a:noFill/>
        </p:spPr>
        <p:txBody>
          <a:bodyPr wrap="square" rtlCol="0">
            <a:spAutoFit/>
          </a:bodyPr>
          <a:lstStyle/>
          <a:p>
            <a:pPr>
              <a:lnSpc>
                <a:spcPct val="1500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博物館施設の地方独立行政法人化</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ホームベース 8"/>
          <p:cNvSpPr/>
          <p:nvPr/>
        </p:nvSpPr>
        <p:spPr>
          <a:xfrm>
            <a:off x="3302760" y="2466963"/>
            <a:ext cx="2508235" cy="600504"/>
          </a:xfrm>
          <a:prstGeom prst="homePlate">
            <a:avLst>
              <a:gd name="adj" fmla="val 4545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145066" y="746324"/>
            <a:ext cx="1663251" cy="338554"/>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（改革前）</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6165114" y="3193078"/>
            <a:ext cx="2644114" cy="1200329"/>
          </a:xfrm>
          <a:prstGeom prst="rect">
            <a:avLst/>
          </a:prstGeom>
          <a:noFill/>
        </p:spPr>
        <p:txBody>
          <a:bodyPr wrap="square" rtlCol="0">
            <a:spAutoFit/>
          </a:bodyPr>
          <a:lstStyle/>
          <a:p>
            <a:pPr>
              <a:lnSpc>
                <a:spcPct val="150000"/>
              </a:lnSpc>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2019</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月に地方独立行政法人大阪市博物館機構を設立</a:t>
            </a:r>
          </a:p>
        </p:txBody>
      </p:sp>
      <p:sp>
        <p:nvSpPr>
          <p:cNvPr id="24" name="テキスト ボックス 23"/>
          <p:cNvSpPr txBox="1"/>
          <p:nvPr/>
        </p:nvSpPr>
        <p:spPr>
          <a:xfrm>
            <a:off x="3189933" y="3364820"/>
            <a:ext cx="2828037" cy="492443"/>
          </a:xfrm>
          <a:prstGeom prst="rect">
            <a:avLst/>
          </a:prstGeom>
          <a:noFill/>
        </p:spPr>
        <p:txBody>
          <a:bodyPr wrap="square" rtlCol="0">
            <a:spAutoFit/>
          </a:bodyPr>
          <a:lstStyle/>
          <a:p>
            <a:pPr marL="177800" indent="-177800">
              <a:defRPr/>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●「大阪市ミュージアムビジョン」を策定（</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2016.12</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3192883" y="3996850"/>
            <a:ext cx="2712617" cy="689676"/>
          </a:xfrm>
          <a:prstGeom prst="rect">
            <a:avLst/>
          </a:prstGeom>
          <a:noFill/>
        </p:spPr>
        <p:txBody>
          <a:bodyPr wrap="square" rtlCol="0">
            <a:spAutoFit/>
          </a:bodyPr>
          <a:lstStyle/>
          <a:p>
            <a:pPr marL="177800" indent="-177800">
              <a:defRPr/>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●「博物館施設の地方独立行政法人化に向けた基本プランを策定（</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2017.</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３）</a:t>
            </a:r>
          </a:p>
        </p:txBody>
      </p:sp>
      <p:sp>
        <p:nvSpPr>
          <p:cNvPr id="28" name="テキスト ボックス 27"/>
          <p:cNvSpPr txBox="1"/>
          <p:nvPr/>
        </p:nvSpPr>
        <p:spPr>
          <a:xfrm>
            <a:off x="3189933" y="4774748"/>
            <a:ext cx="2715567" cy="502702"/>
          </a:xfrm>
          <a:prstGeom prst="rect">
            <a:avLst/>
          </a:prstGeom>
          <a:noFill/>
        </p:spPr>
        <p:txBody>
          <a:bodyPr wrap="square" rtlCol="0">
            <a:spAutoFit/>
          </a:bodyPr>
          <a:lstStyle/>
          <a:p>
            <a:pPr marL="177800" indent="-177800">
              <a:defRPr/>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「定款」及び「評価委員会条例」を制定（</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2018.2</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a:t>
            </a:r>
          </a:p>
        </p:txBody>
      </p:sp>
      <p:cxnSp>
        <p:nvCxnSpPr>
          <p:cNvPr id="25" name="直線コネクタ 24"/>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3508774" y="72242"/>
            <a:ext cx="5488562"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② 博物館</a:t>
            </a:r>
          </a:p>
        </p:txBody>
      </p:sp>
      <p:sp>
        <p:nvSpPr>
          <p:cNvPr id="23" name="テキスト ボックス 22"/>
          <p:cNvSpPr txBox="1"/>
          <p:nvPr/>
        </p:nvSpPr>
        <p:spPr>
          <a:xfrm>
            <a:off x="11058" y="17361"/>
            <a:ext cx="3729734" cy="257369"/>
          </a:xfrm>
          <a:prstGeom prst="rect">
            <a:avLst/>
          </a:prstGeom>
          <a:noFill/>
        </p:spPr>
        <p:txBody>
          <a:bodyPr wrap="square" lIns="36000" tIns="36000" rIns="36000" bIns="36000" rtlCol="0">
            <a:noAutofit/>
          </a:bodyPr>
          <a:lstStyle/>
          <a:p>
            <a:r>
              <a:rPr lang="en-US" altLang="ja-JP" sz="1200" dirty="0">
                <a:latin typeface="Meiryo UI" panose="020B0604030504040204" pitchFamily="50" charset="-128"/>
                <a:ea typeface="Meiryo UI" panose="020B0604030504040204" pitchFamily="50" charset="-128"/>
              </a:rPr>
              <a:t>9</a:t>
            </a:r>
            <a:r>
              <a:rPr lang="ja-JP" altLang="en-US" sz="1200" dirty="0">
                <a:latin typeface="Meiryo UI" panose="020B0604030504040204" pitchFamily="50" charset="-128"/>
                <a:ea typeface="Meiryo UI" panose="020B0604030504040204" pitchFamily="50" charset="-128"/>
              </a:rPr>
              <a:t>　具体的な取組と成果 （地方独立行政法人化）</a:t>
            </a:r>
          </a:p>
        </p:txBody>
      </p:sp>
      <p:sp>
        <p:nvSpPr>
          <p:cNvPr id="17"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540</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82181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線コネクタ 13"/>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2536322" y="72242"/>
            <a:ext cx="3919816"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⑥ 保育所</a:t>
            </a:r>
          </a:p>
        </p:txBody>
      </p:sp>
      <p:sp>
        <p:nvSpPr>
          <p:cNvPr id="10" name="テキスト ボックス 9"/>
          <p:cNvSpPr txBox="1"/>
          <p:nvPr/>
        </p:nvSpPr>
        <p:spPr>
          <a:xfrm>
            <a:off x="11603" y="14928"/>
            <a:ext cx="2505795" cy="257369"/>
          </a:xfrm>
          <a:prstGeom prst="rect">
            <a:avLst/>
          </a:prstGeom>
          <a:noFill/>
        </p:spPr>
        <p:txBody>
          <a:bodyPr wrap="square" lIns="36000" tIns="36000" rIns="36000" bIns="36000" rtlCol="0">
            <a:noAutofit/>
          </a:bodyPr>
          <a:lstStyle/>
          <a:p>
            <a:r>
              <a:rPr lang="en-US" altLang="ja-JP" sz="1200" dirty="0">
                <a:latin typeface="Meiryo UI" panose="020B0604030504040204" pitchFamily="50" charset="-128"/>
                <a:ea typeface="Meiryo UI" panose="020B0604030504040204" pitchFamily="50" charset="-128"/>
              </a:rPr>
              <a:t>8</a:t>
            </a:r>
            <a:r>
              <a:rPr lang="ja-JP" altLang="en-US" sz="1200" dirty="0">
                <a:latin typeface="Meiryo UI" panose="020B0604030504040204" pitchFamily="50" charset="-128"/>
                <a:ea typeface="Meiryo UI" panose="020B0604030504040204" pitchFamily="50" charset="-128"/>
              </a:rPr>
              <a:t>　具体的な取組と成果 （民営化）</a:t>
            </a:r>
          </a:p>
        </p:txBody>
      </p:sp>
      <p:graphicFrame>
        <p:nvGraphicFramePr>
          <p:cNvPr id="2" name="表 1"/>
          <p:cNvGraphicFramePr>
            <a:graphicFrameLocks noGrp="1"/>
          </p:cNvGraphicFramePr>
          <p:nvPr>
            <p:extLst/>
          </p:nvPr>
        </p:nvGraphicFramePr>
        <p:xfrm>
          <a:off x="293372" y="1692269"/>
          <a:ext cx="4546870" cy="5000824"/>
        </p:xfrm>
        <a:graphic>
          <a:graphicData uri="http://schemas.openxmlformats.org/drawingml/2006/table">
            <a:tbl>
              <a:tblPr firstRow="1" bandRow="1">
                <a:tableStyleId>{5C22544A-7EE6-4342-B048-85BDC9FD1C3A}</a:tableStyleId>
              </a:tblPr>
              <a:tblGrid>
                <a:gridCol w="1671532">
                  <a:extLst>
                    <a:ext uri="{9D8B030D-6E8A-4147-A177-3AD203B41FA5}">
                      <a16:colId xmlns:a16="http://schemas.microsoft.com/office/drawing/2014/main" val="20000"/>
                    </a:ext>
                  </a:extLst>
                </a:gridCol>
                <a:gridCol w="2875338">
                  <a:extLst>
                    <a:ext uri="{9D8B030D-6E8A-4147-A177-3AD203B41FA5}">
                      <a16:colId xmlns:a16="http://schemas.microsoft.com/office/drawing/2014/main" val="20001"/>
                    </a:ext>
                  </a:extLst>
                </a:gridCol>
              </a:tblGrid>
              <a:tr h="353256">
                <a:tc>
                  <a:txBody>
                    <a:bodyPr/>
                    <a:lstStyle/>
                    <a:p>
                      <a:pPr algn="ctr"/>
                      <a:r>
                        <a:rPr kumimoji="1"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計　画</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内　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84769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zh-TW" sz="13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【2013</a:t>
                      </a:r>
                      <a:r>
                        <a:rPr kumimoji="1" lang="zh-TW" altLang="en-US" sz="13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zh-TW" sz="13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a:t>
                      </a:r>
                      <a:r>
                        <a:rPr kumimoji="1" lang="zh-TW" altLang="en-US" sz="13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zh-TW" sz="13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a:p>
                      <a:pPr algn="just"/>
                      <a:r>
                        <a:rPr kumimoji="1" lang="ja-JP" altLang="en-US" sz="13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「公立保育所新再編整備計画（案）」を公表</a:t>
                      </a:r>
                      <a:endParaRPr kumimoji="1" lang="en-US" altLang="ja-JP" sz="13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3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セーフティネットとしての必要性を考慮しつつ原則民間移管に取り組む。</a:t>
                      </a:r>
                      <a:endParaRPr kumimoji="1" lang="en-US" altLang="ja-JP" sz="13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en-US" sz="13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84769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3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3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3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3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3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3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「公立保育所新再編整備計画（改訂）」を公表</a:t>
                      </a:r>
                      <a:endParaRPr kumimoji="1" lang="en-US" altLang="ja-JP" sz="13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3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円滑に民間移管を進めることを目的として計画内容を一部改訂。「スケジュールの見直し」や「委託保育所の公募手法の見直し」に取り組む。</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03769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3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3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3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3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3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3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「大阪市立保育所のあり方について」を公表</a:t>
                      </a:r>
                      <a:endParaRPr kumimoji="1" lang="en-US" altLang="ja-JP" sz="13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kumimoji="1" lang="en-US" altLang="ja-JP" sz="13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3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今後の公立保育所について</a:t>
                      </a:r>
                      <a:r>
                        <a:rPr kumimoji="1" lang="en-US" altLang="ja-JP" sz="13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a:p>
                      <a:pPr algn="just"/>
                      <a:r>
                        <a:rPr kumimoji="1" lang="ja-JP" altLang="en-US" sz="13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セーフティーネットとしての直営保育所の必要性に</a:t>
                      </a:r>
                      <a:r>
                        <a:rPr kumimoji="1"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ついて、本市の基本的な考え方をまとめ、</a:t>
                      </a:r>
                      <a:r>
                        <a:rPr kumimoji="1"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2026</a:t>
                      </a:r>
                      <a:r>
                        <a:rPr kumimoji="1"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年度までに、公立保育所（直営）を</a:t>
                      </a:r>
                      <a:r>
                        <a:rPr kumimoji="1"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36</a:t>
                      </a:r>
                      <a:r>
                        <a:rPr kumimoji="1"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か所にすることをめざす。</a:t>
                      </a:r>
                      <a:endParaRPr kumimoji="1"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797688">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3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【2022</a:t>
                      </a:r>
                      <a:r>
                        <a:rPr kumimoji="1" lang="ja-JP" altLang="en-US" sz="13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3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3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3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3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1" lang="zh-TW" altLang="en-US" sz="13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公立保育所民営化推進計画」</a:t>
                      </a:r>
                      <a:r>
                        <a:rPr kumimoji="1" lang="ja-JP" altLang="en-US" sz="13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を</a:t>
                      </a:r>
                      <a:r>
                        <a:rPr kumimoji="1" lang="zh-TW" altLang="en-US" sz="13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策定</a:t>
                      </a:r>
                      <a:endParaRPr kumimoji="1" lang="ja-JP" altLang="en-US" sz="13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kumimoji="1" lang="ja-JP" altLang="en-US" sz="13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＜今後の公立保育所について＞</a:t>
                      </a:r>
                    </a:p>
                    <a:p>
                      <a:pPr algn="just"/>
                      <a:r>
                        <a:rPr kumimoji="1" lang="ja-JP" altLang="en-US" sz="13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セーフティネットとしての直営保育所の必要性を考慮しつつ</a:t>
                      </a:r>
                      <a:r>
                        <a:rPr kumimoji="1" lang="ja-JP" altLang="en-US" sz="13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3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3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年度</a:t>
                      </a:r>
                      <a:r>
                        <a:rPr kumimoji="1" lang="ja-JP" altLang="en-US" sz="13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末までに</a:t>
                      </a:r>
                      <a:r>
                        <a:rPr kumimoji="1" lang="en-US" altLang="ja-JP" sz="13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35 </a:t>
                      </a:r>
                      <a:r>
                        <a:rPr kumimoji="1" lang="ja-JP" altLang="en-US" sz="13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か所</a:t>
                      </a:r>
                      <a:r>
                        <a:rPr kumimoji="1" lang="ja-JP" altLang="en-US" sz="13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（直営）をめざす。</a:t>
                      </a:r>
                    </a:p>
                    <a:p>
                      <a:pPr algn="just"/>
                      <a:r>
                        <a:rPr kumimoji="1" lang="ja-JP" altLang="en-US" sz="13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また、民間事業者が応募しやすい条件の検討に加え、短期間の仮設を前提とした用地確保など新たな民営化手法を検討・実施する。</a:t>
                      </a:r>
                      <a:endParaRPr kumimoji="1" lang="en-US" altLang="ja-JP" sz="13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0579642"/>
                  </a:ext>
                </a:extLst>
              </a:tr>
            </a:tbl>
          </a:graphicData>
        </a:graphic>
      </p:graphicFrame>
      <p:grpSp>
        <p:nvGrpSpPr>
          <p:cNvPr id="13" name="グループ化 12"/>
          <p:cNvGrpSpPr/>
          <p:nvPr/>
        </p:nvGrpSpPr>
        <p:grpSpPr>
          <a:xfrm>
            <a:off x="270457" y="1074357"/>
            <a:ext cx="8603088" cy="566532"/>
            <a:chOff x="270457" y="719513"/>
            <a:chExt cx="8603088" cy="788393"/>
          </a:xfrm>
        </p:grpSpPr>
        <p:sp>
          <p:nvSpPr>
            <p:cNvPr id="15" name="角丸四角形 14"/>
            <p:cNvSpPr/>
            <p:nvPr/>
          </p:nvSpPr>
          <p:spPr>
            <a:xfrm>
              <a:off x="270457" y="719513"/>
              <a:ext cx="8603088" cy="788393"/>
            </a:xfrm>
            <a:prstGeom prst="roundRect">
              <a:avLst>
                <a:gd name="adj" fmla="val 19847"/>
              </a:avLst>
            </a:prstGeom>
            <a:solidFill>
              <a:srgbClr val="FFFF00"/>
            </a:solidFill>
            <a:ln w="508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正方形/長方形 15"/>
            <p:cNvSpPr/>
            <p:nvPr/>
          </p:nvSpPr>
          <p:spPr>
            <a:xfrm>
              <a:off x="293372" y="870723"/>
              <a:ext cx="8474109" cy="471136"/>
            </a:xfrm>
            <a:prstGeom prst="rect">
              <a:avLst/>
            </a:prstGeom>
          </p:spPr>
          <p:txBody>
            <a:bodyPr wrap="square">
              <a:spAutoFit/>
            </a:bodyPr>
            <a:lstStyle/>
            <a:p>
              <a:pPr marL="177800" indent="-177800">
                <a:spcAft>
                  <a:spcPts val="600"/>
                </a:spcAft>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2022.4.1</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までに、公立保育所の民間移管</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29</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か所</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）、休廃止</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9</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か所</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）を実施。</a:t>
              </a:r>
            </a:p>
          </p:txBody>
        </p:sp>
      </p:grpSp>
      <p:sp>
        <p:nvSpPr>
          <p:cNvPr id="18" name="正方形/長方形 17"/>
          <p:cNvSpPr/>
          <p:nvPr/>
        </p:nvSpPr>
        <p:spPr>
          <a:xfrm>
            <a:off x="6980663" y="6371417"/>
            <a:ext cx="1776506" cy="3686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各年度</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日現在）</a:t>
            </a:r>
          </a:p>
        </p:txBody>
      </p:sp>
      <p:sp>
        <p:nvSpPr>
          <p:cNvPr id="20" name="正方形/長方形 19"/>
          <p:cNvSpPr/>
          <p:nvPr/>
        </p:nvSpPr>
        <p:spPr>
          <a:xfrm>
            <a:off x="145066" y="682824"/>
            <a:ext cx="1663251" cy="338554"/>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（取組・成果）</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514</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pic>
        <p:nvPicPr>
          <p:cNvPr id="3" name="図 2"/>
          <p:cNvPicPr>
            <a:picLocks noChangeAspect="1"/>
          </p:cNvPicPr>
          <p:nvPr/>
        </p:nvPicPr>
        <p:blipFill>
          <a:blip r:embed="rId2"/>
          <a:stretch>
            <a:fillRect/>
          </a:stretch>
        </p:blipFill>
        <p:spPr>
          <a:xfrm>
            <a:off x="4840242" y="1849801"/>
            <a:ext cx="4035902" cy="4785775"/>
          </a:xfrm>
          <a:prstGeom prst="rect">
            <a:avLst/>
          </a:prstGeom>
        </p:spPr>
      </p:pic>
    </p:spTree>
    <p:extLst>
      <p:ext uri="{BB962C8B-B14F-4D97-AF65-F5344CB8AC3E}">
        <p14:creationId xmlns:p14="http://schemas.microsoft.com/office/powerpoint/2010/main" val="2349356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直線コネクタ 31"/>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11603" y="14928"/>
            <a:ext cx="3729734" cy="257369"/>
          </a:xfrm>
          <a:prstGeom prst="rect">
            <a:avLst/>
          </a:prstGeom>
          <a:noFill/>
        </p:spPr>
        <p:txBody>
          <a:bodyPr wrap="square" lIns="36000" tIns="36000" rIns="36000" bIns="36000" rtlCol="0">
            <a:noAutofit/>
          </a:bodyPr>
          <a:lstStyle/>
          <a:p>
            <a:r>
              <a:rPr lang="en-US" altLang="ja-JP" sz="1200" dirty="0">
                <a:latin typeface="Meiryo UI" panose="020B0604030504040204" pitchFamily="50" charset="-128"/>
                <a:ea typeface="Meiryo UI" panose="020B0604030504040204" pitchFamily="50" charset="-128"/>
              </a:rPr>
              <a:t>9</a:t>
            </a:r>
            <a:r>
              <a:rPr lang="ja-JP" altLang="en-US" sz="1200" dirty="0">
                <a:latin typeface="Meiryo UI" panose="020B0604030504040204" pitchFamily="50" charset="-128"/>
                <a:ea typeface="Meiryo UI" panose="020B0604030504040204" pitchFamily="50" charset="-128"/>
              </a:rPr>
              <a:t>　具体的な取組と成果 （地方独立行政法人化）</a:t>
            </a:r>
          </a:p>
        </p:txBody>
      </p:sp>
      <p:sp>
        <p:nvSpPr>
          <p:cNvPr id="6" name="正方形/長方形 5"/>
          <p:cNvSpPr/>
          <p:nvPr/>
        </p:nvSpPr>
        <p:spPr>
          <a:xfrm>
            <a:off x="365889" y="1965278"/>
            <a:ext cx="8504729" cy="4566769"/>
          </a:xfrm>
          <a:prstGeom prst="rect">
            <a:avLst/>
          </a:prstGeom>
          <a:solidFill>
            <a:schemeClr val="accent6">
              <a:lumMod val="20000"/>
              <a:lumOff val="80000"/>
            </a:schemeClr>
          </a:solidFill>
          <a:ln w="2222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ホームベース 6"/>
          <p:cNvSpPr/>
          <p:nvPr/>
        </p:nvSpPr>
        <p:spPr>
          <a:xfrm rot="5400000">
            <a:off x="2917476" y="3863613"/>
            <a:ext cx="4145700" cy="814917"/>
          </a:xfrm>
          <a:prstGeom prst="homePlate">
            <a:avLst>
              <a:gd name="adj" fmla="val 17384"/>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7357834" y="5896766"/>
            <a:ext cx="1720850"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p>
        </p:txBody>
      </p:sp>
      <p:sp>
        <p:nvSpPr>
          <p:cNvPr id="9" name="角丸四角形 8"/>
          <p:cNvSpPr/>
          <p:nvPr/>
        </p:nvSpPr>
        <p:spPr>
          <a:xfrm>
            <a:off x="324945" y="1058940"/>
            <a:ext cx="8603088" cy="690917"/>
          </a:xfrm>
          <a:prstGeom prst="roundRect">
            <a:avLst>
              <a:gd name="adj" fmla="val 12716"/>
            </a:avLst>
          </a:prstGeom>
          <a:solidFill>
            <a:srgbClr val="FFFF00"/>
          </a:solidFill>
          <a:ln w="508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○地方独立行政法人化に向けて、ビジョンや基本プランをもとに定款・評価委員会条例を制定。</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2019</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月に地方独立行政法人大阪市博物館機構を設立。</a:t>
            </a:r>
          </a:p>
        </p:txBody>
      </p:sp>
      <p:sp>
        <p:nvSpPr>
          <p:cNvPr id="10" name="正方形/長方形 9"/>
          <p:cNvSpPr/>
          <p:nvPr/>
        </p:nvSpPr>
        <p:spPr>
          <a:xfrm>
            <a:off x="7963693" y="2345775"/>
            <a:ext cx="525792" cy="3578287"/>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solidFill>
              </a:rPr>
              <a:t>地</a:t>
            </a:r>
            <a:endParaRPr lang="en-US" altLang="ja-JP" sz="1600" b="1" dirty="0">
              <a:solidFill>
                <a:schemeClr val="tx1"/>
              </a:solidFill>
            </a:endParaRPr>
          </a:p>
          <a:p>
            <a:pPr algn="ctr"/>
            <a:r>
              <a:rPr lang="ja-JP" altLang="en-US" sz="1600" b="1" dirty="0">
                <a:solidFill>
                  <a:schemeClr val="tx1"/>
                </a:solidFill>
              </a:rPr>
              <a:t>方</a:t>
            </a:r>
            <a:endParaRPr lang="en-US" altLang="ja-JP" sz="1600" b="1" dirty="0">
              <a:solidFill>
                <a:schemeClr val="tx1"/>
              </a:solidFill>
            </a:endParaRPr>
          </a:p>
          <a:p>
            <a:pPr algn="ctr"/>
            <a:r>
              <a:rPr lang="ja-JP" altLang="en-US" sz="1600" b="1" dirty="0">
                <a:solidFill>
                  <a:schemeClr val="tx1"/>
                </a:solidFill>
              </a:rPr>
              <a:t>独</a:t>
            </a:r>
            <a:endParaRPr lang="en-US" altLang="ja-JP" sz="1600" b="1" dirty="0">
              <a:solidFill>
                <a:schemeClr val="tx1"/>
              </a:solidFill>
            </a:endParaRPr>
          </a:p>
          <a:p>
            <a:pPr algn="ctr"/>
            <a:r>
              <a:rPr lang="ja-JP" altLang="en-US" sz="1600" b="1" dirty="0">
                <a:solidFill>
                  <a:schemeClr val="tx1"/>
                </a:solidFill>
              </a:rPr>
              <a:t>立</a:t>
            </a:r>
            <a:endParaRPr lang="en-US" altLang="ja-JP" sz="1600" b="1" dirty="0">
              <a:solidFill>
                <a:schemeClr val="tx1"/>
              </a:solidFill>
            </a:endParaRPr>
          </a:p>
          <a:p>
            <a:pPr algn="ctr"/>
            <a:r>
              <a:rPr lang="ja-JP" altLang="en-US" sz="1600" b="1" dirty="0">
                <a:solidFill>
                  <a:schemeClr val="tx1"/>
                </a:solidFill>
              </a:rPr>
              <a:t>行</a:t>
            </a:r>
            <a:endParaRPr lang="en-US" altLang="ja-JP" sz="1600" b="1" dirty="0">
              <a:solidFill>
                <a:schemeClr val="tx1"/>
              </a:solidFill>
            </a:endParaRPr>
          </a:p>
          <a:p>
            <a:pPr algn="ctr"/>
            <a:r>
              <a:rPr lang="ja-JP" altLang="en-US" sz="1600" b="1" dirty="0">
                <a:solidFill>
                  <a:schemeClr val="tx1"/>
                </a:solidFill>
              </a:rPr>
              <a:t>政</a:t>
            </a:r>
            <a:endParaRPr lang="en-US" altLang="ja-JP" sz="1600" b="1" dirty="0">
              <a:solidFill>
                <a:schemeClr val="tx1"/>
              </a:solidFill>
            </a:endParaRPr>
          </a:p>
          <a:p>
            <a:pPr algn="ctr"/>
            <a:r>
              <a:rPr lang="ja-JP" altLang="en-US" sz="1600" b="1" dirty="0">
                <a:solidFill>
                  <a:schemeClr val="tx1"/>
                </a:solidFill>
              </a:rPr>
              <a:t>法</a:t>
            </a:r>
            <a:endParaRPr lang="en-US" altLang="ja-JP" sz="1600" b="1" dirty="0">
              <a:solidFill>
                <a:schemeClr val="tx1"/>
              </a:solidFill>
            </a:endParaRPr>
          </a:p>
          <a:p>
            <a:pPr algn="ctr"/>
            <a:r>
              <a:rPr lang="ja-JP" altLang="en-US" sz="1600" b="1" dirty="0">
                <a:solidFill>
                  <a:schemeClr val="tx1"/>
                </a:solidFill>
              </a:rPr>
              <a:t>人</a:t>
            </a:r>
            <a:endParaRPr lang="en-US" altLang="ja-JP" sz="1600" b="1" dirty="0">
              <a:solidFill>
                <a:schemeClr val="tx1"/>
              </a:solidFill>
            </a:endParaRPr>
          </a:p>
          <a:p>
            <a:pPr algn="ctr"/>
            <a:r>
              <a:rPr lang="ja-JP" altLang="en-US" sz="1600" b="1" dirty="0">
                <a:solidFill>
                  <a:schemeClr val="tx1"/>
                </a:solidFill>
              </a:rPr>
              <a:t>設</a:t>
            </a:r>
            <a:endParaRPr lang="en-US" altLang="ja-JP" sz="1600" b="1" dirty="0">
              <a:solidFill>
                <a:schemeClr val="tx1"/>
              </a:solidFill>
            </a:endParaRPr>
          </a:p>
          <a:p>
            <a:pPr algn="ctr"/>
            <a:r>
              <a:rPr lang="ja-JP" altLang="en-US" sz="1600" b="1" dirty="0">
                <a:solidFill>
                  <a:schemeClr val="tx1"/>
                </a:solidFill>
              </a:rPr>
              <a:t>立</a:t>
            </a:r>
            <a:endParaRPr kumimoji="1" lang="ja-JP" altLang="en-US" sz="1600" b="1" dirty="0">
              <a:solidFill>
                <a:schemeClr val="tx1"/>
              </a:solidFill>
            </a:endParaRPr>
          </a:p>
        </p:txBody>
      </p:sp>
      <p:sp>
        <p:nvSpPr>
          <p:cNvPr id="11" name="二等辺三角形 10"/>
          <p:cNvSpPr/>
          <p:nvPr/>
        </p:nvSpPr>
        <p:spPr>
          <a:xfrm rot="5400000">
            <a:off x="2296876" y="3916291"/>
            <a:ext cx="858766" cy="35414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2" name="表 11"/>
          <p:cNvGraphicFramePr>
            <a:graphicFrameLocks noGrp="1"/>
          </p:cNvGraphicFramePr>
          <p:nvPr>
            <p:extLst/>
          </p:nvPr>
        </p:nvGraphicFramePr>
        <p:xfrm>
          <a:off x="2989710" y="2292471"/>
          <a:ext cx="4307896" cy="1187993"/>
        </p:xfrm>
        <a:graphic>
          <a:graphicData uri="http://schemas.openxmlformats.org/drawingml/2006/table">
            <a:tbl>
              <a:tblPr firstRow="1" bandRow="1">
                <a:tableStyleId>{5C22544A-7EE6-4342-B048-85BDC9FD1C3A}</a:tableStyleId>
              </a:tblPr>
              <a:tblGrid>
                <a:gridCol w="4307896">
                  <a:extLst>
                    <a:ext uri="{9D8B030D-6E8A-4147-A177-3AD203B41FA5}">
                      <a16:colId xmlns:a16="http://schemas.microsoft.com/office/drawing/2014/main" val="20000"/>
                    </a:ext>
                  </a:extLst>
                </a:gridCol>
              </a:tblGrid>
              <a:tr h="329998">
                <a:tc>
                  <a:txBody>
                    <a:bodyPr/>
                    <a:lstStyle/>
                    <a:p>
                      <a:r>
                        <a:rPr kumimoji="1" lang="en-US" altLang="ja-JP" sz="1400" dirty="0"/>
                        <a:t>2016</a:t>
                      </a:r>
                      <a:r>
                        <a:rPr kumimoji="1" lang="ja-JP" altLang="en-US" sz="1400" dirty="0"/>
                        <a:t>年度</a:t>
                      </a:r>
                    </a:p>
                  </a:txBody>
                  <a:tcPr/>
                </a:tc>
                <a:extLst>
                  <a:ext uri="{0D108BD9-81ED-4DB2-BD59-A6C34878D82A}">
                    <a16:rowId xmlns:a16="http://schemas.microsoft.com/office/drawing/2014/main" val="10000"/>
                  </a:ext>
                </a:extLst>
              </a:tr>
              <a:tr h="857995">
                <a:tc>
                  <a:txBody>
                    <a:bodyPr/>
                    <a:lstStyle/>
                    <a:p>
                      <a:pPr marL="85725" indent="-85725" algn="just">
                        <a:buFont typeface="Arial" panose="020B0604020202020204" pitchFamily="34" charset="0"/>
                        <a:buChar char="•"/>
                      </a:pPr>
                      <a:r>
                        <a:rPr lang="ja-JP" altLang="en-US" sz="1200" dirty="0">
                          <a:solidFill>
                            <a:schemeClr val="tx1"/>
                          </a:solidFill>
                          <a:latin typeface="繝｡繧､繝ｪ繧ｪ"/>
                        </a:rPr>
                        <a:t>改めて博物館・美術館としてめざすべき姿を、「大阪市ミュージアムビジョン」として</a:t>
                      </a:r>
                      <a:r>
                        <a:rPr lang="ja-JP" altLang="en-US" sz="1200" dirty="0" smtClean="0">
                          <a:solidFill>
                            <a:schemeClr val="tx1"/>
                          </a:solidFill>
                          <a:latin typeface="繝｡繧､繝ｪ繧ｪ"/>
                        </a:rPr>
                        <a:t>策定。（</a:t>
                      </a:r>
                      <a:r>
                        <a:rPr lang="en-US" altLang="ja-JP" sz="1200" dirty="0">
                          <a:solidFill>
                            <a:schemeClr val="tx1"/>
                          </a:solidFill>
                          <a:latin typeface="ãƒ¡ã‚¤ãƒªã‚ª"/>
                        </a:rPr>
                        <a:t>12</a:t>
                      </a:r>
                      <a:r>
                        <a:rPr lang="ja-JP" altLang="en-US" sz="1200" dirty="0">
                          <a:solidFill>
                            <a:schemeClr val="tx1"/>
                          </a:solidFill>
                          <a:latin typeface="繝｡繧､繝ｪ繧ｪ"/>
                        </a:rPr>
                        <a:t>月）</a:t>
                      </a:r>
                    </a:p>
                    <a:p>
                      <a:pPr marL="85725" indent="-85725" algn="just">
                        <a:buFont typeface="Arial" panose="020B0604020202020204" pitchFamily="34" charset="0"/>
                        <a:buChar char="•"/>
                      </a:pPr>
                      <a:r>
                        <a:rPr lang="ja-JP" altLang="en-US" sz="1200" dirty="0">
                          <a:solidFill>
                            <a:schemeClr val="tx1"/>
                          </a:solidFill>
                          <a:latin typeface="繝｡繧､繝ｪ繧ｪ"/>
                        </a:rPr>
                        <a:t> 上記の実現に向けた「博物館施設の地方独立行政法人化に向けた基本プラン」</a:t>
                      </a:r>
                      <a:r>
                        <a:rPr lang="ja-JP" altLang="en-US" sz="1200" dirty="0" smtClean="0">
                          <a:solidFill>
                            <a:schemeClr val="tx1"/>
                          </a:solidFill>
                          <a:latin typeface="繝｡繧､繝ｪ繧ｪ"/>
                        </a:rPr>
                        <a:t>策定。（</a:t>
                      </a:r>
                      <a:r>
                        <a:rPr lang="en-US" altLang="ja-JP" sz="1200" dirty="0">
                          <a:solidFill>
                            <a:schemeClr val="tx1"/>
                          </a:solidFill>
                          <a:latin typeface="繝｡繧､繝ｪ繧ｪ"/>
                        </a:rPr>
                        <a:t>3</a:t>
                      </a:r>
                      <a:r>
                        <a:rPr lang="ja-JP" altLang="en-US" sz="1200" dirty="0">
                          <a:solidFill>
                            <a:schemeClr val="tx1"/>
                          </a:solidFill>
                          <a:latin typeface="繝｡繧､繝ｪ繧ｪ"/>
                        </a:rPr>
                        <a:t>月）</a:t>
                      </a:r>
                      <a:endParaRPr kumimoji="1" lang="ja-JP" altLang="en-US" sz="1200" dirty="0">
                        <a:solidFill>
                          <a:schemeClr val="tx1"/>
                        </a:solidFill>
                      </a:endParaRPr>
                    </a:p>
                  </a:txBody>
                  <a:tcPr/>
                </a:tc>
                <a:extLst>
                  <a:ext uri="{0D108BD9-81ED-4DB2-BD59-A6C34878D82A}">
                    <a16:rowId xmlns:a16="http://schemas.microsoft.com/office/drawing/2014/main" val="10001"/>
                  </a:ext>
                </a:extLst>
              </a:tr>
            </a:tbl>
          </a:graphicData>
        </a:graphic>
      </p:graphicFrame>
      <p:graphicFrame>
        <p:nvGraphicFramePr>
          <p:cNvPr id="13" name="表 12"/>
          <p:cNvGraphicFramePr>
            <a:graphicFrameLocks noGrp="1"/>
          </p:cNvGraphicFramePr>
          <p:nvPr>
            <p:extLst/>
          </p:nvPr>
        </p:nvGraphicFramePr>
        <p:xfrm>
          <a:off x="2989710" y="3596122"/>
          <a:ext cx="4302284" cy="1175084"/>
        </p:xfrm>
        <a:graphic>
          <a:graphicData uri="http://schemas.openxmlformats.org/drawingml/2006/table">
            <a:tbl>
              <a:tblPr firstRow="1" bandRow="1">
                <a:tableStyleId>{5C22544A-7EE6-4342-B048-85BDC9FD1C3A}</a:tableStyleId>
              </a:tblPr>
              <a:tblGrid>
                <a:gridCol w="4302284">
                  <a:extLst>
                    <a:ext uri="{9D8B030D-6E8A-4147-A177-3AD203B41FA5}">
                      <a16:colId xmlns:a16="http://schemas.microsoft.com/office/drawing/2014/main" val="20000"/>
                    </a:ext>
                  </a:extLst>
                </a:gridCol>
              </a:tblGrid>
              <a:tr h="263723">
                <a:tc>
                  <a:txBody>
                    <a:bodyPr/>
                    <a:lstStyle/>
                    <a:p>
                      <a:r>
                        <a:rPr kumimoji="1" lang="en-US" altLang="ja-JP" sz="1400" dirty="0"/>
                        <a:t>2017</a:t>
                      </a:r>
                      <a:r>
                        <a:rPr kumimoji="1" lang="ja-JP" altLang="en-US" sz="1400" dirty="0"/>
                        <a:t>年度</a:t>
                      </a:r>
                    </a:p>
                  </a:txBody>
                  <a:tcPr/>
                </a:tc>
                <a:extLst>
                  <a:ext uri="{0D108BD9-81ED-4DB2-BD59-A6C34878D82A}">
                    <a16:rowId xmlns:a16="http://schemas.microsoft.com/office/drawing/2014/main" val="10000"/>
                  </a:ext>
                </a:extLst>
              </a:tr>
              <a:tr h="870284">
                <a:tc>
                  <a:txBody>
                    <a:bodyPr/>
                    <a:lstStyle/>
                    <a:p>
                      <a:pPr marL="85725" indent="-85725" algn="just">
                        <a:buFont typeface="Arial" panose="020B0604020202020204" pitchFamily="34" charset="0"/>
                        <a:buChar char="•"/>
                      </a:pPr>
                      <a:r>
                        <a:rPr lang="ja-JP" altLang="en-US" sz="1200" dirty="0">
                          <a:solidFill>
                            <a:schemeClr val="tx1"/>
                          </a:solidFill>
                          <a:latin typeface="繝｡繧､繝ｪ繧ｪ"/>
                        </a:rPr>
                        <a:t>具体的な準備業務に着手し、法人の定款案及び評価委員会条例案を策定し、市会に</a:t>
                      </a:r>
                      <a:r>
                        <a:rPr lang="ja-JP" altLang="en-US" sz="1200" dirty="0" smtClean="0">
                          <a:solidFill>
                            <a:schemeClr val="tx1"/>
                          </a:solidFill>
                          <a:latin typeface="繝｡繧､繝ｪ繧ｪ"/>
                        </a:rPr>
                        <a:t>提案。</a:t>
                      </a:r>
                      <a:endParaRPr lang="en-US" altLang="ja-JP" sz="1200" dirty="0">
                        <a:solidFill>
                          <a:schemeClr val="tx1"/>
                        </a:solidFill>
                        <a:latin typeface="繝｡繧､繝ｪ繧ｪ"/>
                      </a:endParaRPr>
                    </a:p>
                    <a:p>
                      <a:pPr marL="85725" indent="-85725" algn="just">
                        <a:buFont typeface="Arial" panose="020B0604020202020204" pitchFamily="34" charset="0"/>
                        <a:buChar char="•"/>
                      </a:pPr>
                      <a:r>
                        <a:rPr lang="ja-JP" altLang="en-US" sz="1200" dirty="0">
                          <a:solidFill>
                            <a:schemeClr val="tx1"/>
                          </a:solidFill>
                          <a:latin typeface="繝｡繧､繝ｪ繧ｪ"/>
                        </a:rPr>
                        <a:t>市会で可決（</a:t>
                      </a:r>
                      <a:r>
                        <a:rPr lang="en-US" altLang="ja-JP" sz="1200" dirty="0">
                          <a:solidFill>
                            <a:schemeClr val="tx1"/>
                          </a:solidFill>
                          <a:latin typeface="繝｡繧､繝ｪ繧ｪ"/>
                        </a:rPr>
                        <a:t>2</a:t>
                      </a:r>
                      <a:r>
                        <a:rPr lang="ja-JP" altLang="en-US" sz="1200" dirty="0">
                          <a:solidFill>
                            <a:schemeClr val="tx1"/>
                          </a:solidFill>
                          <a:latin typeface="繝｡繧､繝ｪ繧ｪ"/>
                        </a:rPr>
                        <a:t>月）し定款及び評価委員会条例を</a:t>
                      </a:r>
                      <a:r>
                        <a:rPr lang="ja-JP" altLang="en-US" sz="1200" dirty="0" smtClean="0">
                          <a:solidFill>
                            <a:schemeClr val="tx1"/>
                          </a:solidFill>
                          <a:latin typeface="繝｡繧､繝ｪ繧ｪ"/>
                        </a:rPr>
                        <a:t>制定。</a:t>
                      </a:r>
                      <a:endParaRPr kumimoji="1" lang="ja-JP" altLang="en-US" sz="1200" dirty="0">
                        <a:solidFill>
                          <a:schemeClr val="tx1"/>
                        </a:solidFill>
                      </a:endParaRPr>
                    </a:p>
                  </a:txBody>
                  <a:tcPr/>
                </a:tc>
                <a:extLst>
                  <a:ext uri="{0D108BD9-81ED-4DB2-BD59-A6C34878D82A}">
                    <a16:rowId xmlns:a16="http://schemas.microsoft.com/office/drawing/2014/main" val="10001"/>
                  </a:ext>
                </a:extLst>
              </a:tr>
            </a:tbl>
          </a:graphicData>
        </a:graphic>
      </p:graphicFrame>
      <p:graphicFrame>
        <p:nvGraphicFramePr>
          <p:cNvPr id="14" name="表 13"/>
          <p:cNvGraphicFramePr>
            <a:graphicFrameLocks noGrp="1"/>
          </p:cNvGraphicFramePr>
          <p:nvPr>
            <p:extLst/>
          </p:nvPr>
        </p:nvGraphicFramePr>
        <p:xfrm>
          <a:off x="2989710" y="4886609"/>
          <a:ext cx="4301370" cy="1135339"/>
        </p:xfrm>
        <a:graphic>
          <a:graphicData uri="http://schemas.openxmlformats.org/drawingml/2006/table">
            <a:tbl>
              <a:tblPr firstRow="1" bandRow="1">
                <a:tableStyleId>{21E4AEA4-8DFA-4A89-87EB-49C32662AFE0}</a:tableStyleId>
              </a:tblPr>
              <a:tblGrid>
                <a:gridCol w="4301370">
                  <a:extLst>
                    <a:ext uri="{9D8B030D-6E8A-4147-A177-3AD203B41FA5}">
                      <a16:colId xmlns:a16="http://schemas.microsoft.com/office/drawing/2014/main" val="20000"/>
                    </a:ext>
                  </a:extLst>
                </a:gridCol>
              </a:tblGrid>
              <a:tr h="343606">
                <a:tc>
                  <a:txBody>
                    <a:bodyPr/>
                    <a:lstStyle/>
                    <a:p>
                      <a:pPr algn="l"/>
                      <a:r>
                        <a:rPr kumimoji="1" lang="en-US" altLang="ja-JP" sz="1400" dirty="0"/>
                        <a:t>2018</a:t>
                      </a:r>
                      <a:r>
                        <a:rPr kumimoji="1" lang="ja-JP" altLang="en-US" sz="1400" dirty="0"/>
                        <a:t>年度</a:t>
                      </a:r>
                      <a:endParaRPr kumimoji="1" lang="ja-JP" altLang="en-US" sz="1300" dirty="0"/>
                    </a:p>
                  </a:txBody>
                  <a:tcPr/>
                </a:tc>
                <a:extLst>
                  <a:ext uri="{0D108BD9-81ED-4DB2-BD59-A6C34878D82A}">
                    <a16:rowId xmlns:a16="http://schemas.microsoft.com/office/drawing/2014/main" val="10000"/>
                  </a:ext>
                </a:extLst>
              </a:tr>
              <a:tr h="791733">
                <a:tc>
                  <a:txBody>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200" dirty="0"/>
                        <a:t>中期目標案及び関連議案の策定、市</a:t>
                      </a:r>
                      <a:r>
                        <a:rPr lang="ja-JP" altLang="en-US" sz="1200" dirty="0">
                          <a:solidFill>
                            <a:schemeClr val="tx1"/>
                          </a:solidFill>
                        </a:rPr>
                        <a:t>会へ</a:t>
                      </a:r>
                      <a:r>
                        <a:rPr lang="ja-JP" altLang="en-US" sz="1200" dirty="0" smtClean="0">
                          <a:solidFill>
                            <a:schemeClr val="tx1"/>
                          </a:solidFill>
                        </a:rPr>
                        <a:t>提案。</a:t>
                      </a:r>
                      <a:endParaRPr lang="en-US" altLang="ja-JP" sz="1200" dirty="0">
                        <a:solidFill>
                          <a:schemeClr val="tx1"/>
                        </a:solidFill>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200" dirty="0"/>
                        <a:t>議案可決後に総務省へ法人設立認可</a:t>
                      </a:r>
                      <a:r>
                        <a:rPr lang="ja-JP" altLang="en-US" sz="1200" dirty="0" smtClean="0"/>
                        <a:t>申請。</a:t>
                      </a:r>
                      <a:endParaRPr lang="en-US" altLang="ja-JP" sz="1200" dirty="0"/>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t>並行して各種のシステム構築や法人諸規定等の</a:t>
                      </a:r>
                      <a:r>
                        <a:rPr kumimoji="1" lang="ja-JP" altLang="en-US" sz="1200" dirty="0" smtClean="0"/>
                        <a:t>整備。</a:t>
                      </a:r>
                      <a:endParaRPr kumimoji="1" lang="ja-JP" altLang="en-US" sz="1200" dirty="0"/>
                    </a:p>
                  </a:txBody>
                  <a:tcPr/>
                </a:tc>
                <a:extLst>
                  <a:ext uri="{0D108BD9-81ED-4DB2-BD59-A6C34878D82A}">
                    <a16:rowId xmlns:a16="http://schemas.microsoft.com/office/drawing/2014/main" val="10001"/>
                  </a:ext>
                </a:extLst>
              </a:tr>
            </a:tbl>
          </a:graphicData>
        </a:graphic>
      </p:graphicFrame>
      <p:sp>
        <p:nvSpPr>
          <p:cNvPr id="15" name="二等辺三角形 14"/>
          <p:cNvSpPr/>
          <p:nvPr/>
        </p:nvSpPr>
        <p:spPr>
          <a:xfrm rot="5400000">
            <a:off x="7218687" y="3817615"/>
            <a:ext cx="858766" cy="35414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7" name="グループ化 16"/>
          <p:cNvGrpSpPr/>
          <p:nvPr/>
        </p:nvGrpSpPr>
        <p:grpSpPr>
          <a:xfrm>
            <a:off x="619935" y="2821072"/>
            <a:ext cx="1777544" cy="2546305"/>
            <a:chOff x="632211" y="1972179"/>
            <a:chExt cx="1777544" cy="1610744"/>
          </a:xfrm>
        </p:grpSpPr>
        <p:sp>
          <p:nvSpPr>
            <p:cNvPr id="18" name="角丸四角形 17"/>
            <p:cNvSpPr/>
            <p:nvPr/>
          </p:nvSpPr>
          <p:spPr>
            <a:xfrm>
              <a:off x="632211" y="1972179"/>
              <a:ext cx="1777544" cy="1610744"/>
            </a:xfrm>
            <a:prstGeom prst="roundRect">
              <a:avLst>
                <a:gd name="adj" fmla="val 79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300" b="1" dirty="0">
                <a:solidFill>
                  <a:schemeClr val="bg1"/>
                </a:solidFill>
                <a:latin typeface="繝｡繧､繝ｪ繧ｪ"/>
              </a:endParaRPr>
            </a:p>
            <a:p>
              <a:endParaRPr lang="en-US" altLang="ja-JP" sz="1200" b="1" dirty="0">
                <a:solidFill>
                  <a:schemeClr val="bg1"/>
                </a:solidFill>
                <a:latin typeface="繝｡繧､繝ｪ繧ｪ"/>
              </a:endParaRPr>
            </a:p>
            <a:p>
              <a:endParaRPr lang="en-US" altLang="ja-JP" sz="1200" b="1" dirty="0">
                <a:solidFill>
                  <a:schemeClr val="bg1"/>
                </a:solidFill>
                <a:latin typeface="繝｡繧､繝ｪ繧ｪ"/>
              </a:endParaRPr>
            </a:p>
            <a:p>
              <a:r>
                <a:rPr lang="ja-JP" altLang="en-US" sz="1200" b="1" dirty="0">
                  <a:solidFill>
                    <a:schemeClr val="bg1"/>
                  </a:solidFill>
                  <a:latin typeface="繝｡繧､繝ｪ繧ｪ"/>
                </a:rPr>
                <a:t>対象業務の範囲に「博物館、美術館、植物園、動物園又は水族館」施設を</a:t>
              </a:r>
              <a:r>
                <a:rPr lang="ja-JP" altLang="en-US" sz="1200" b="1" dirty="0" smtClean="0">
                  <a:solidFill>
                    <a:schemeClr val="bg1"/>
                  </a:solidFill>
                  <a:latin typeface="繝｡繧､繝ｪ繧ｪ"/>
                </a:rPr>
                <a:t>追加。</a:t>
              </a:r>
              <a:endParaRPr lang="ja-JP" altLang="en-US" sz="1200" b="1" dirty="0">
                <a:solidFill>
                  <a:schemeClr val="bg1"/>
                </a:solidFill>
                <a:latin typeface="繝｡繧､繝ｪ繧ｪ"/>
              </a:endParaRPr>
            </a:p>
          </p:txBody>
        </p:sp>
        <p:sp>
          <p:nvSpPr>
            <p:cNvPr id="19" name="正方形/長方形 18"/>
            <p:cNvSpPr/>
            <p:nvPr/>
          </p:nvSpPr>
          <p:spPr>
            <a:xfrm>
              <a:off x="761859" y="2100113"/>
              <a:ext cx="1499891" cy="39454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latin typeface="繝｡繧､繝ｪ繧ｪ"/>
                </a:rPr>
                <a:t>地方独立行政法人法施行令改正</a:t>
              </a:r>
              <a:endParaRPr lang="en-US" altLang="ja-JP" sz="1200" b="1" dirty="0">
                <a:solidFill>
                  <a:schemeClr val="tx1"/>
                </a:solidFill>
                <a:latin typeface="繝｡繧､繝ｪ繧ｪ"/>
              </a:endParaRPr>
            </a:p>
          </p:txBody>
        </p:sp>
      </p:grpSp>
      <p:sp>
        <p:nvSpPr>
          <p:cNvPr id="20" name="テキスト ボックス 19"/>
          <p:cNvSpPr txBox="1"/>
          <p:nvPr/>
        </p:nvSpPr>
        <p:spPr>
          <a:xfrm>
            <a:off x="3508774" y="72242"/>
            <a:ext cx="5488562"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② 博物館</a:t>
            </a:r>
          </a:p>
        </p:txBody>
      </p:sp>
      <p:sp>
        <p:nvSpPr>
          <p:cNvPr id="21" name="正方形/長方形 20"/>
          <p:cNvSpPr/>
          <p:nvPr/>
        </p:nvSpPr>
        <p:spPr>
          <a:xfrm>
            <a:off x="145066" y="682824"/>
            <a:ext cx="1663251" cy="338554"/>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（改革前）</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541</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5765462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直線コネクタ 31"/>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11603" y="14928"/>
            <a:ext cx="3729734" cy="257369"/>
          </a:xfrm>
          <a:prstGeom prst="rect">
            <a:avLst/>
          </a:prstGeom>
          <a:noFill/>
        </p:spPr>
        <p:txBody>
          <a:bodyPr wrap="square" lIns="36000" tIns="36000" rIns="36000" bIns="36000" rtlCol="0">
            <a:noAutofit/>
          </a:bodyPr>
          <a:lstStyle/>
          <a:p>
            <a:r>
              <a:rPr lang="en-US" altLang="ja-JP" sz="1200" dirty="0">
                <a:latin typeface="Meiryo UI" panose="020B0604030504040204" pitchFamily="50" charset="-128"/>
                <a:ea typeface="Meiryo UI" panose="020B0604030504040204" pitchFamily="50" charset="-128"/>
              </a:rPr>
              <a:t>9</a:t>
            </a:r>
            <a:r>
              <a:rPr lang="ja-JP" altLang="en-US" sz="1200" dirty="0">
                <a:latin typeface="Meiryo UI" panose="020B0604030504040204" pitchFamily="50" charset="-128"/>
                <a:ea typeface="Meiryo UI" panose="020B0604030504040204" pitchFamily="50" charset="-128"/>
              </a:rPr>
              <a:t>　具体的な取組と成果 （地方独立行政法人化）</a:t>
            </a:r>
          </a:p>
        </p:txBody>
      </p:sp>
      <p:graphicFrame>
        <p:nvGraphicFramePr>
          <p:cNvPr id="6" name="表 5"/>
          <p:cNvGraphicFramePr>
            <a:graphicFrameLocks noGrp="1"/>
          </p:cNvGraphicFramePr>
          <p:nvPr>
            <p:extLst/>
          </p:nvPr>
        </p:nvGraphicFramePr>
        <p:xfrm>
          <a:off x="374070" y="1070846"/>
          <a:ext cx="8467977" cy="5422030"/>
        </p:xfrm>
        <a:graphic>
          <a:graphicData uri="http://schemas.openxmlformats.org/drawingml/2006/table">
            <a:tbl>
              <a:tblPr>
                <a:tableStyleId>{5940675A-B579-460E-94D1-54222C63F5DA}</a:tableStyleId>
              </a:tblPr>
              <a:tblGrid>
                <a:gridCol w="756562">
                  <a:extLst>
                    <a:ext uri="{9D8B030D-6E8A-4147-A177-3AD203B41FA5}">
                      <a16:colId xmlns:a16="http://schemas.microsoft.com/office/drawing/2014/main" val="20000"/>
                    </a:ext>
                  </a:extLst>
                </a:gridCol>
                <a:gridCol w="767441">
                  <a:extLst>
                    <a:ext uri="{9D8B030D-6E8A-4147-A177-3AD203B41FA5}">
                      <a16:colId xmlns:a16="http://schemas.microsoft.com/office/drawing/2014/main" val="20001"/>
                    </a:ext>
                  </a:extLst>
                </a:gridCol>
                <a:gridCol w="789709">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775854">
                  <a:extLst>
                    <a:ext uri="{9D8B030D-6E8A-4147-A177-3AD203B41FA5}">
                      <a16:colId xmlns:a16="http://schemas.microsoft.com/office/drawing/2014/main" val="20006"/>
                    </a:ext>
                  </a:extLst>
                </a:gridCol>
                <a:gridCol w="762000">
                  <a:extLst>
                    <a:ext uri="{9D8B030D-6E8A-4147-A177-3AD203B41FA5}">
                      <a16:colId xmlns:a16="http://schemas.microsoft.com/office/drawing/2014/main" val="20007"/>
                    </a:ext>
                  </a:extLst>
                </a:gridCol>
                <a:gridCol w="775855">
                  <a:extLst>
                    <a:ext uri="{9D8B030D-6E8A-4147-A177-3AD203B41FA5}">
                      <a16:colId xmlns:a16="http://schemas.microsoft.com/office/drawing/2014/main" val="20008"/>
                    </a:ext>
                  </a:extLst>
                </a:gridCol>
                <a:gridCol w="748145">
                  <a:extLst>
                    <a:ext uri="{9D8B030D-6E8A-4147-A177-3AD203B41FA5}">
                      <a16:colId xmlns:a16="http://schemas.microsoft.com/office/drawing/2014/main" val="2054342"/>
                    </a:ext>
                  </a:extLst>
                </a:gridCol>
                <a:gridCol w="775855">
                  <a:extLst>
                    <a:ext uri="{9D8B030D-6E8A-4147-A177-3AD203B41FA5}">
                      <a16:colId xmlns:a16="http://schemas.microsoft.com/office/drawing/2014/main" val="4151959856"/>
                    </a:ext>
                  </a:extLst>
                </a:gridCol>
                <a:gridCol w="748145">
                  <a:extLst>
                    <a:ext uri="{9D8B030D-6E8A-4147-A177-3AD203B41FA5}">
                      <a16:colId xmlns:a16="http://schemas.microsoft.com/office/drawing/2014/main" val="2880224204"/>
                    </a:ext>
                  </a:extLst>
                </a:gridCol>
                <a:gridCol w="806411">
                  <a:extLst>
                    <a:ext uri="{9D8B030D-6E8A-4147-A177-3AD203B41FA5}">
                      <a16:colId xmlns:a16="http://schemas.microsoft.com/office/drawing/2014/main" val="2861512441"/>
                    </a:ext>
                  </a:extLst>
                </a:gridCol>
              </a:tblGrid>
              <a:tr h="37668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ja-JP"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08000" marR="72000" marT="36000" marB="36000" anchor="ctr">
                    <a:lnTlToBr w="12700" cap="flat" cmpd="sng" algn="ctr">
                      <a:solidFill>
                        <a:schemeClr val="tx1"/>
                      </a:solidFill>
                      <a:prstDash val="solid"/>
                      <a:round/>
                      <a:headEnd type="none" w="med" len="med"/>
                      <a:tailEnd type="none" w="med" len="med"/>
                    </a:lnTlToBr>
                    <a:solidFill>
                      <a:schemeClr val="accent4">
                        <a:lumMod val="40000"/>
                        <a:lumOff val="60000"/>
                      </a:schemeClr>
                    </a:solidFill>
                  </a:tcPr>
                </a:tc>
                <a:tc>
                  <a:txBody>
                    <a:bodyPr/>
                    <a:lstStyle/>
                    <a:p>
                      <a:pPr algn="ctr" fontAlgn="ctr"/>
                      <a:r>
                        <a:rPr lang="en-US" altLang="ja-JP" sz="110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2013</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2016</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2017</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2018</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2019</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2020</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2021</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2022</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extLst>
                  <a:ext uri="{0D108BD9-81ED-4DB2-BD59-A6C34878D82A}">
                    <a16:rowId xmlns:a16="http://schemas.microsoft.com/office/drawing/2014/main" val="10000"/>
                  </a:ext>
                </a:extLst>
              </a:tr>
              <a:tr h="1730436">
                <a:tc>
                  <a:txBody>
                    <a:bodyPr/>
                    <a:lstStyle/>
                    <a:p>
                      <a:pPr algn="l"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制度整備</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や予算</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extLst>
                  <a:ext uri="{0D108BD9-81ED-4DB2-BD59-A6C34878D82A}">
                    <a16:rowId xmlns:a16="http://schemas.microsoft.com/office/drawing/2014/main" val="10001"/>
                  </a:ext>
                </a:extLst>
              </a:tr>
              <a:tr h="166204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ミュージアム</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ビジョン</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extLst>
                  <a:ext uri="{0D108BD9-81ED-4DB2-BD59-A6C34878D82A}">
                    <a16:rowId xmlns:a16="http://schemas.microsoft.com/office/drawing/2014/main" val="10002"/>
                  </a:ext>
                </a:extLst>
              </a:tr>
              <a:tr h="1652868">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具体的な</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組織設計</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8" name="正方形/長方形 7"/>
          <p:cNvSpPr/>
          <p:nvPr/>
        </p:nvSpPr>
        <p:spPr>
          <a:xfrm>
            <a:off x="717094" y="1064808"/>
            <a:ext cx="446637" cy="20965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p>
        </p:txBody>
      </p:sp>
      <p:sp>
        <p:nvSpPr>
          <p:cNvPr id="9" name="正方形/長方形 8"/>
          <p:cNvSpPr/>
          <p:nvPr/>
        </p:nvSpPr>
        <p:spPr>
          <a:xfrm>
            <a:off x="374069" y="1182398"/>
            <a:ext cx="446637" cy="20965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項目</a:t>
            </a:r>
          </a:p>
        </p:txBody>
      </p:sp>
      <p:grpSp>
        <p:nvGrpSpPr>
          <p:cNvPr id="3" name="グループ化 2"/>
          <p:cNvGrpSpPr/>
          <p:nvPr/>
        </p:nvGrpSpPr>
        <p:grpSpPr>
          <a:xfrm>
            <a:off x="1511831" y="1698984"/>
            <a:ext cx="7317843" cy="1258783"/>
            <a:chOff x="1511831" y="1520643"/>
            <a:chExt cx="7317843" cy="1258783"/>
          </a:xfrm>
        </p:grpSpPr>
        <p:sp>
          <p:nvSpPr>
            <p:cNvPr id="21" name="ホームベース 20"/>
            <p:cNvSpPr/>
            <p:nvPr/>
          </p:nvSpPr>
          <p:spPr>
            <a:xfrm>
              <a:off x="1511831" y="1545277"/>
              <a:ext cx="7317843" cy="1148582"/>
            </a:xfrm>
            <a:prstGeom prst="homePlate">
              <a:avLst>
                <a:gd name="adj" fmla="val 24514"/>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4608058" y="1942821"/>
              <a:ext cx="1525564" cy="83660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●定款、評価委員会</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条例案が可決（３月）</a:t>
              </a:r>
            </a:p>
          </p:txBody>
        </p:sp>
        <p:sp>
          <p:nvSpPr>
            <p:cNvPr id="12" name="正方形/長方形 11"/>
            <p:cNvSpPr/>
            <p:nvPr/>
          </p:nvSpPr>
          <p:spPr>
            <a:xfrm>
              <a:off x="1546107" y="1654765"/>
              <a:ext cx="2980379" cy="93537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●地方独立行政法人法施行令が改正</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博物館を地独業務の対象施設に追加</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p>
          </p:txBody>
        </p:sp>
        <p:sp>
          <p:nvSpPr>
            <p:cNvPr id="13" name="正方形/長方形 12"/>
            <p:cNvSpPr/>
            <p:nvPr/>
          </p:nvSpPr>
          <p:spPr>
            <a:xfrm>
              <a:off x="3894201" y="1520643"/>
              <a:ext cx="2072765" cy="80898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●準備予算を含む一般会計予算が</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附帯決議を付して可決（</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p>
          </p:txBody>
        </p:sp>
      </p:grpSp>
      <p:sp>
        <p:nvSpPr>
          <p:cNvPr id="22" name="ホームベース 21"/>
          <p:cNvSpPr/>
          <p:nvPr/>
        </p:nvSpPr>
        <p:spPr>
          <a:xfrm>
            <a:off x="2272145" y="5010005"/>
            <a:ext cx="6544740" cy="1326349"/>
          </a:xfrm>
          <a:prstGeom prst="homePlate">
            <a:avLst>
              <a:gd name="adj" fmla="val 24514"/>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2375414" y="5219908"/>
            <a:ext cx="2050616"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●地方独立行政法人化に</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向けた基本プラン（素案）</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を策定（</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p>
        </p:txBody>
      </p:sp>
      <p:sp>
        <p:nvSpPr>
          <p:cNvPr id="14" name="正方形/長方形 13"/>
          <p:cNvSpPr/>
          <p:nvPr/>
        </p:nvSpPr>
        <p:spPr>
          <a:xfrm>
            <a:off x="3894201" y="5123916"/>
            <a:ext cx="2465045"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●博物館施設の地方独立</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行政法人化に向けた基本</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プラン（案）を策定（</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p>
        </p:txBody>
      </p:sp>
      <p:sp>
        <p:nvSpPr>
          <p:cNvPr id="17" name="正方形/長方形 16"/>
          <p:cNvSpPr/>
          <p:nvPr/>
        </p:nvSpPr>
        <p:spPr>
          <a:xfrm>
            <a:off x="3890498" y="5738848"/>
            <a:ext cx="2465045"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●博物館施設の地方独立</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行政法人化に向けた基本</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プランを策定（３月）</a:t>
            </a:r>
          </a:p>
        </p:txBody>
      </p:sp>
      <p:sp>
        <p:nvSpPr>
          <p:cNvPr id="15" name="正方形/長方形 14"/>
          <p:cNvSpPr/>
          <p:nvPr/>
        </p:nvSpPr>
        <p:spPr>
          <a:xfrm>
            <a:off x="6361296" y="3334115"/>
            <a:ext cx="2308722" cy="117921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180975" indent="-180975">
              <a:lnSpc>
                <a:spcPts val="1200"/>
              </a:lnSpc>
            </a:pP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6451162" y="4142037"/>
            <a:ext cx="2390886" cy="63575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ホームベース 22"/>
          <p:cNvSpPr/>
          <p:nvPr/>
        </p:nvSpPr>
        <p:spPr>
          <a:xfrm>
            <a:off x="3890498" y="3325180"/>
            <a:ext cx="4926387" cy="1345756"/>
          </a:xfrm>
          <a:prstGeom prst="homePlate">
            <a:avLst>
              <a:gd name="adj" fmla="val 24514"/>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lgn="just">
              <a:lnSpc>
                <a:spcPts val="1200"/>
              </a:lnSpc>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●大阪市ミュージアムビジョン（案）（</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0975" indent="-90488" algn="just">
              <a:lnSpc>
                <a:spcPts val="1200"/>
              </a:lnSpc>
            </a:pP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lgn="just">
              <a:lnSpc>
                <a:spcPts val="1200"/>
              </a:lnSpc>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●大阪市ミュージアムビジョン（案）、</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lgn="just">
              <a:lnSpc>
                <a:spcPts val="1200"/>
              </a:lnSpc>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ビジョンの実現にふさわしい経営形態の</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lgn="just">
              <a:lnSpc>
                <a:spcPts val="1200"/>
              </a:lnSpc>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パブリックコメントの実施及び結果公表 （</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0975" indent="-90488" algn="just">
              <a:lnSpc>
                <a:spcPts val="1200"/>
              </a:lnSpc>
            </a:pP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lgn="just">
              <a:lnSpc>
                <a:spcPts val="1200"/>
              </a:lnSpc>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●大阪市ミュージアムビジョンの策定（</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p>
        </p:txBody>
      </p:sp>
      <p:sp>
        <p:nvSpPr>
          <p:cNvPr id="25" name="テキスト ボックス 24"/>
          <p:cNvSpPr txBox="1"/>
          <p:nvPr/>
        </p:nvSpPr>
        <p:spPr>
          <a:xfrm>
            <a:off x="3508774" y="72242"/>
            <a:ext cx="5488562"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② 博物館</a:t>
            </a:r>
          </a:p>
        </p:txBody>
      </p:sp>
      <p:sp>
        <p:nvSpPr>
          <p:cNvPr id="26" name="正方形/長方形 25"/>
          <p:cNvSpPr/>
          <p:nvPr/>
        </p:nvSpPr>
        <p:spPr>
          <a:xfrm>
            <a:off x="145066" y="682824"/>
            <a:ext cx="2733533" cy="338554"/>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（主な改革取組経過）</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p:cNvSpPr/>
          <p:nvPr/>
        </p:nvSpPr>
        <p:spPr>
          <a:xfrm>
            <a:off x="7562734" y="3761522"/>
            <a:ext cx="1434602"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●運営に</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PFI</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手法を</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導入した大阪中之島</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美術館開館（２月）</a:t>
            </a:r>
          </a:p>
        </p:txBody>
      </p:sp>
      <p:sp>
        <p:nvSpPr>
          <p:cNvPr id="27" name="正方形/長方形 26"/>
          <p:cNvSpPr/>
          <p:nvPr/>
        </p:nvSpPr>
        <p:spPr>
          <a:xfrm>
            <a:off x="5327081" y="5478858"/>
            <a:ext cx="1558627"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●（地独）大阪市</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博物館機構設立（４月）</a:t>
            </a:r>
          </a:p>
        </p:txBody>
      </p:sp>
      <p:sp>
        <p:nvSpPr>
          <p:cNvPr id="28"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542</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900223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p:cNvSpPr txBox="1"/>
          <p:nvPr/>
        </p:nvSpPr>
        <p:spPr>
          <a:xfrm>
            <a:off x="5024396" y="1578987"/>
            <a:ext cx="411960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地方独立行政法人の特長である自律性、</a:t>
            </a:r>
            <a:endParaRPr kumimoji="1" lang="en-US" altLang="ja-JP" sz="1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機動性、柔軟性を発揮し、成果を上げて</a:t>
            </a:r>
            <a:endParaRPr kumimoji="1" lang="en-US" altLang="ja-JP" sz="1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いる。</a:t>
            </a:r>
            <a:endParaRPr kumimoji="1" lang="en-US" altLang="ja-JP" sz="1800" b="0" i="0" u="sng"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角丸四角形 30"/>
          <p:cNvSpPr/>
          <p:nvPr/>
        </p:nvSpPr>
        <p:spPr>
          <a:xfrm>
            <a:off x="258587" y="770273"/>
            <a:ext cx="8603088" cy="671000"/>
          </a:xfrm>
          <a:prstGeom prst="roundRect">
            <a:avLst/>
          </a:prstGeom>
          <a:solidFill>
            <a:srgbClr val="FFFF00"/>
          </a:solidFill>
          <a:ln w="508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3" name="正方形/長方形 32"/>
          <p:cNvSpPr/>
          <p:nvPr/>
        </p:nvSpPr>
        <p:spPr>
          <a:xfrm>
            <a:off x="363472" y="792039"/>
            <a:ext cx="8498203" cy="584775"/>
          </a:xfrm>
          <a:prstGeom prst="rect">
            <a:avLst/>
          </a:prstGeom>
        </p:spPr>
        <p:txBody>
          <a:bodyPr wrap="square">
            <a:spAutoFit/>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zh-CN" altLang="en-US" sz="16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地方独立行政法人</a:t>
            </a:r>
            <a:r>
              <a:rPr kumimoji="1" lang="ja-JP" altLang="en-US" sz="16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化を機に、更なる業務改善に努めるとともに、経営効率を高め、自主性を発揮した「経営」への転換を図っている。</a:t>
            </a:r>
          </a:p>
        </p:txBody>
      </p:sp>
      <p:sp>
        <p:nvSpPr>
          <p:cNvPr id="29" name="正方形/長方形 28"/>
          <p:cNvSpPr/>
          <p:nvPr/>
        </p:nvSpPr>
        <p:spPr>
          <a:xfrm>
            <a:off x="177066" y="415677"/>
            <a:ext cx="2251165"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（改革</a:t>
            </a:r>
            <a:r>
              <a:rPr kumimoji="1" lang="ja-JP" altLang="en-US"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取組、</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成果）</a:t>
            </a:r>
            <a:endPar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extLst/>
          </p:nvPr>
        </p:nvGraphicFramePr>
        <p:xfrm>
          <a:off x="436739" y="1578987"/>
          <a:ext cx="3343173" cy="1514985"/>
        </p:xfrm>
        <a:graphic>
          <a:graphicData uri="http://schemas.openxmlformats.org/drawingml/2006/table">
            <a:tbl>
              <a:tblPr>
                <a:tableStyleId>{616DA210-FB5B-4158-B5E0-FEB733F419BA}</a:tableStyleId>
              </a:tblPr>
              <a:tblGrid>
                <a:gridCol w="1038917">
                  <a:extLst>
                    <a:ext uri="{9D8B030D-6E8A-4147-A177-3AD203B41FA5}">
                      <a16:colId xmlns:a16="http://schemas.microsoft.com/office/drawing/2014/main" val="3483789499"/>
                    </a:ext>
                  </a:extLst>
                </a:gridCol>
                <a:gridCol w="1296144">
                  <a:extLst>
                    <a:ext uri="{9D8B030D-6E8A-4147-A177-3AD203B41FA5}">
                      <a16:colId xmlns:a16="http://schemas.microsoft.com/office/drawing/2014/main" val="2805309729"/>
                    </a:ext>
                  </a:extLst>
                </a:gridCol>
                <a:gridCol w="1008112">
                  <a:extLst>
                    <a:ext uri="{9D8B030D-6E8A-4147-A177-3AD203B41FA5}">
                      <a16:colId xmlns:a16="http://schemas.microsoft.com/office/drawing/2014/main" val="3510726650"/>
                    </a:ext>
                  </a:extLst>
                </a:gridCol>
              </a:tblGrid>
              <a:tr h="379605">
                <a:tc>
                  <a:txBody>
                    <a:bodyPr/>
                    <a:lstStyle/>
                    <a:p>
                      <a:pPr algn="ctr" fontAlgn="ctr"/>
                      <a:r>
                        <a:rPr lang="ja-JP" altLang="en-US" sz="1400" u="none" strike="noStrike" dirty="0">
                          <a:solidFill>
                            <a:schemeClr val="tx1"/>
                          </a:solidFill>
                          <a:effectLst/>
                        </a:rPr>
                        <a:t>年度</a:t>
                      </a:r>
                      <a:endParaRPr lang="ja-JP" altLang="en-US" sz="1400" b="1" i="0" u="none" strike="noStrike" dirty="0">
                        <a:solidFill>
                          <a:schemeClr val="tx1"/>
                        </a:solidFill>
                        <a:effectLst/>
                        <a:latin typeface="HGPｺﾞｼｯｸE" panose="020B0900000000000000" pitchFamily="50" charset="-128"/>
                        <a:ea typeface="HGPｺﾞｼｯｸE" panose="020B0900000000000000" pitchFamily="50" charset="-128"/>
                      </a:endParaRPr>
                    </a:p>
                  </a:txBody>
                  <a:tcPr marL="9525" marR="9525" marT="9525" marB="0" anchor="ctr">
                    <a:solidFill>
                      <a:schemeClr val="accent5">
                        <a:lumMod val="60000"/>
                        <a:lumOff val="40000"/>
                      </a:schemeClr>
                    </a:solidFill>
                  </a:tcPr>
                </a:tc>
                <a:tc>
                  <a:txBody>
                    <a:bodyPr/>
                    <a:lstStyle/>
                    <a:p>
                      <a:pPr algn="ctr" fontAlgn="ctr"/>
                      <a:r>
                        <a:rPr lang="ja-JP" altLang="en-US" sz="900" u="none" strike="noStrike" dirty="0">
                          <a:solidFill>
                            <a:schemeClr val="tx1"/>
                          </a:solidFill>
                          <a:effectLst/>
                        </a:rPr>
                        <a:t>展覧会等観覧料収入</a:t>
                      </a:r>
                      <a:endParaRPr lang="en-US" altLang="ja-JP" sz="900" u="none" strike="noStrike" dirty="0">
                        <a:solidFill>
                          <a:schemeClr val="tx1"/>
                        </a:solidFill>
                        <a:effectLst/>
                      </a:endParaRPr>
                    </a:p>
                    <a:p>
                      <a:pPr algn="ctr" fontAlgn="ctr"/>
                      <a:r>
                        <a:rPr lang="ja-JP" altLang="en-US" sz="900" u="none" strike="noStrike" dirty="0">
                          <a:solidFill>
                            <a:schemeClr val="tx1"/>
                          </a:solidFill>
                          <a:effectLst/>
                        </a:rPr>
                        <a:t>（単位：千円）</a:t>
                      </a:r>
                      <a:endParaRPr lang="ja-JP" altLang="en-US" sz="900" b="1" i="0" u="none" strike="noStrike" dirty="0">
                        <a:solidFill>
                          <a:schemeClr val="tx1"/>
                        </a:solidFill>
                        <a:effectLst/>
                        <a:latin typeface="HGPｺﾞｼｯｸE" panose="020B0900000000000000" pitchFamily="50" charset="-128"/>
                        <a:ea typeface="HGPｺﾞｼｯｸE" panose="020B0900000000000000" pitchFamily="50" charset="-128"/>
                      </a:endParaRPr>
                    </a:p>
                  </a:txBody>
                  <a:tcPr marL="9525" marR="9525" marT="9525" marB="0" anchor="ctr">
                    <a:solidFill>
                      <a:schemeClr val="accent5">
                        <a:lumMod val="60000"/>
                        <a:lumOff val="40000"/>
                      </a:schemeClr>
                    </a:solidFill>
                  </a:tcPr>
                </a:tc>
                <a:tc>
                  <a:txBody>
                    <a:bodyPr/>
                    <a:lstStyle/>
                    <a:p>
                      <a:pPr algn="ctr" fontAlgn="ctr"/>
                      <a:r>
                        <a:rPr lang="ja-JP" altLang="en-US" sz="900" u="none" strike="noStrike" dirty="0">
                          <a:solidFill>
                            <a:schemeClr val="tx1"/>
                          </a:solidFill>
                          <a:effectLst/>
                        </a:rPr>
                        <a:t>展覧会等入館者数</a:t>
                      </a:r>
                      <a:endParaRPr lang="en-US" altLang="ja-JP" sz="900" u="none" strike="noStrike" dirty="0">
                        <a:solidFill>
                          <a:schemeClr val="tx1"/>
                        </a:solidFill>
                        <a:effectLst/>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u="none" strike="noStrike" dirty="0">
                          <a:solidFill>
                            <a:schemeClr val="tx1"/>
                          </a:solidFill>
                          <a:effectLst/>
                        </a:rPr>
                        <a:t>（単位：千人）</a:t>
                      </a:r>
                      <a:endParaRPr lang="ja-JP" altLang="en-US" sz="900" b="1" i="0" u="none" strike="noStrike" dirty="0">
                        <a:solidFill>
                          <a:schemeClr val="tx1"/>
                        </a:solidFill>
                        <a:effectLst/>
                        <a:latin typeface="HGPｺﾞｼｯｸE" panose="020B0900000000000000" pitchFamily="50" charset="-128"/>
                        <a:ea typeface="HGPｺﾞｼｯｸE" panose="020B0900000000000000" pitchFamily="50" charset="-128"/>
                      </a:endParaRPr>
                    </a:p>
                  </a:txBody>
                  <a:tcPr marL="9525" marR="9525" marT="9525" marB="0" anchor="ctr">
                    <a:solidFill>
                      <a:schemeClr val="accent5">
                        <a:lumMod val="60000"/>
                        <a:lumOff val="40000"/>
                      </a:schemeClr>
                    </a:solidFill>
                  </a:tcPr>
                </a:tc>
                <a:extLst>
                  <a:ext uri="{0D108BD9-81ED-4DB2-BD59-A6C34878D82A}">
                    <a16:rowId xmlns:a16="http://schemas.microsoft.com/office/drawing/2014/main" val="990370686"/>
                  </a:ext>
                </a:extLst>
              </a:tr>
              <a:tr h="351090">
                <a:tc>
                  <a:txBody>
                    <a:bodyPr/>
                    <a:lstStyle/>
                    <a:p>
                      <a:pPr algn="ctr" fontAlgn="ctr"/>
                      <a:r>
                        <a:rPr lang="en-US" altLang="ja-JP" sz="1200" u="none" strike="noStrike" dirty="0">
                          <a:solidFill>
                            <a:schemeClr val="tx1"/>
                          </a:solidFill>
                          <a:effectLst/>
                        </a:rPr>
                        <a:t>2014</a:t>
                      </a:r>
                      <a:r>
                        <a:rPr lang="ja-JP" altLang="en-US" sz="1200" u="none" strike="noStrike" dirty="0">
                          <a:solidFill>
                            <a:schemeClr val="tx1"/>
                          </a:solidFill>
                          <a:effectLst/>
                        </a:rPr>
                        <a:t>～</a:t>
                      </a:r>
                      <a:r>
                        <a:rPr lang="en-US" altLang="ja-JP" sz="1200" u="none" strike="noStrike" dirty="0">
                          <a:solidFill>
                            <a:schemeClr val="tx1"/>
                          </a:solidFill>
                          <a:effectLst/>
                        </a:rPr>
                        <a:t>2018</a:t>
                      </a:r>
                    </a:p>
                    <a:p>
                      <a:pPr algn="ctr" fontAlgn="ctr"/>
                      <a:r>
                        <a:rPr lang="ja-JP" altLang="en-US" sz="1200" u="none" strike="noStrike" dirty="0">
                          <a:solidFill>
                            <a:schemeClr val="tx1"/>
                          </a:solidFill>
                          <a:effectLst/>
                        </a:rPr>
                        <a:t>平均</a:t>
                      </a:r>
                      <a:endParaRPr lang="ja-JP" altLang="en-US" sz="1200" b="1" i="0" u="none" strike="noStrike" dirty="0">
                        <a:solidFill>
                          <a:schemeClr val="tx1"/>
                        </a:solidFill>
                        <a:effectLst/>
                        <a:latin typeface="HGPｺﾞｼｯｸE" panose="020B0900000000000000" pitchFamily="50" charset="-128"/>
                        <a:ea typeface="HGPｺﾞｼｯｸE" panose="020B0900000000000000" pitchFamily="50" charset="-128"/>
                      </a:endParaRPr>
                    </a:p>
                  </a:txBody>
                  <a:tcPr marL="9525" marR="9525" marT="9525" marB="0" anchor="ctr">
                    <a:lnB w="38100" cap="flat" cmpd="sng" algn="ctr">
                      <a:solidFill>
                        <a:srgbClr val="FF0000"/>
                      </a:solidFill>
                      <a:prstDash val="solid"/>
                      <a:round/>
                      <a:headEnd type="none" w="med" len="med"/>
                      <a:tailEnd type="none" w="med" len="med"/>
                    </a:lnB>
                    <a:solidFill>
                      <a:schemeClr val="accent5">
                        <a:lumMod val="20000"/>
                        <a:lumOff val="80000"/>
                      </a:schemeClr>
                    </a:solidFill>
                  </a:tcPr>
                </a:tc>
                <a:tc>
                  <a:txBody>
                    <a:bodyPr/>
                    <a:lstStyle/>
                    <a:p>
                      <a:pPr algn="ctr" fontAlgn="b"/>
                      <a:r>
                        <a:rPr lang="en-US" altLang="ja-JP" sz="1600" u="none" strike="noStrike" dirty="0">
                          <a:solidFill>
                            <a:schemeClr val="tx1"/>
                          </a:solidFill>
                          <a:effectLst/>
                        </a:rPr>
                        <a:t>316,162</a:t>
                      </a:r>
                      <a:endParaRPr lang="en-US" altLang="ja-JP" sz="1600" b="1" i="0" u="none" strike="noStrike" dirty="0">
                        <a:solidFill>
                          <a:schemeClr val="tx1"/>
                        </a:solidFill>
                        <a:effectLst/>
                        <a:latin typeface="HGPｺﾞｼｯｸE" panose="020B0900000000000000" pitchFamily="50" charset="-128"/>
                        <a:ea typeface="HGPｺﾞｼｯｸE" panose="020B0900000000000000" pitchFamily="50" charset="-128"/>
                      </a:endParaRPr>
                    </a:p>
                  </a:txBody>
                  <a:tcPr marL="9525" marR="9525" marT="9525" marB="0" anchor="ctr">
                    <a:lnB w="38100" cap="flat" cmpd="sng" algn="ctr">
                      <a:solidFill>
                        <a:srgbClr val="FF0000"/>
                      </a:solidFill>
                      <a:prstDash val="solid"/>
                      <a:round/>
                      <a:headEnd type="none" w="med" len="med"/>
                      <a:tailEnd type="none" w="med" len="med"/>
                    </a:lnB>
                    <a:solidFill>
                      <a:schemeClr val="accent5">
                        <a:lumMod val="20000"/>
                        <a:lumOff val="80000"/>
                      </a:schemeClr>
                    </a:solidFill>
                  </a:tcPr>
                </a:tc>
                <a:tc>
                  <a:txBody>
                    <a:bodyPr/>
                    <a:lstStyle/>
                    <a:p>
                      <a:pPr algn="ctr" fontAlgn="b"/>
                      <a:r>
                        <a:rPr lang="en-US" altLang="ja-JP" sz="1600" u="none" strike="noStrike" dirty="0">
                          <a:solidFill>
                            <a:schemeClr val="tx1"/>
                          </a:solidFill>
                          <a:effectLst/>
                        </a:rPr>
                        <a:t>2,228</a:t>
                      </a:r>
                      <a:endParaRPr lang="en-US" altLang="ja-JP" sz="1600" b="1" i="0" u="none" strike="noStrike" dirty="0">
                        <a:solidFill>
                          <a:schemeClr val="tx1"/>
                        </a:solidFill>
                        <a:effectLst/>
                        <a:latin typeface="HGPｺﾞｼｯｸE" panose="020B0900000000000000" pitchFamily="50" charset="-128"/>
                        <a:ea typeface="HGPｺﾞｼｯｸE" panose="020B0900000000000000" pitchFamily="50" charset="-128"/>
                      </a:endParaRPr>
                    </a:p>
                  </a:txBody>
                  <a:tcPr marL="9525" marR="9525" marT="9525" marB="0" anchor="ctr">
                    <a:lnB w="38100" cap="flat" cmpd="sng" algn="ctr">
                      <a:solidFill>
                        <a:srgbClr val="FF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493418322"/>
                  </a:ext>
                </a:extLst>
              </a:tr>
              <a:tr h="237030">
                <a:tc>
                  <a:txBody>
                    <a:bodyPr/>
                    <a:lstStyle/>
                    <a:p>
                      <a:pPr algn="ctr" fontAlgn="ctr"/>
                      <a:r>
                        <a:rPr lang="en-US" altLang="ja-JP" sz="1400" u="none" strike="noStrike" dirty="0">
                          <a:solidFill>
                            <a:schemeClr val="tx1"/>
                          </a:solidFill>
                          <a:effectLst/>
                        </a:rPr>
                        <a:t>2019</a:t>
                      </a:r>
                      <a:endParaRPr lang="en-US" altLang="ja-JP" sz="1400" b="1" i="0" u="none" strike="noStrike" dirty="0">
                        <a:solidFill>
                          <a:schemeClr val="tx1"/>
                        </a:solidFill>
                        <a:effectLst/>
                        <a:latin typeface="HGPｺﾞｼｯｸE" panose="020B0900000000000000" pitchFamily="50" charset="-128"/>
                        <a:ea typeface="HGPｺﾞｼｯｸE" panose="020B0900000000000000" pitchFamily="50" charset="-128"/>
                      </a:endParaRPr>
                    </a:p>
                  </a:txBody>
                  <a:tcPr marL="9525" marR="9525" marT="9525" marB="0" anchor="ctr">
                    <a:lnT w="38100" cap="flat" cmpd="sng" algn="ctr">
                      <a:solidFill>
                        <a:srgbClr val="FF0000"/>
                      </a:solidFill>
                      <a:prstDash val="solid"/>
                      <a:round/>
                      <a:headEnd type="none" w="med" len="med"/>
                      <a:tailEnd type="none" w="med" len="med"/>
                    </a:lnT>
                    <a:solidFill>
                      <a:schemeClr val="accent5">
                        <a:lumMod val="20000"/>
                        <a:lumOff val="80000"/>
                      </a:schemeClr>
                    </a:solidFill>
                  </a:tcPr>
                </a:tc>
                <a:tc>
                  <a:txBody>
                    <a:bodyPr/>
                    <a:lstStyle/>
                    <a:p>
                      <a:pPr algn="ctr" fontAlgn="b"/>
                      <a:r>
                        <a:rPr lang="en-US" altLang="ja-JP" sz="1600" u="none" strike="noStrike" dirty="0">
                          <a:solidFill>
                            <a:schemeClr val="tx1"/>
                          </a:solidFill>
                          <a:effectLst/>
                        </a:rPr>
                        <a:t>441,726</a:t>
                      </a:r>
                      <a:endParaRPr lang="en-US" altLang="ja-JP" sz="1600" b="1" i="0" u="none" strike="noStrike" dirty="0">
                        <a:solidFill>
                          <a:schemeClr val="tx1"/>
                        </a:solidFill>
                        <a:effectLst/>
                        <a:latin typeface="HGPｺﾞｼｯｸE" panose="020B0900000000000000" pitchFamily="50" charset="-128"/>
                        <a:ea typeface="HGPｺﾞｼｯｸE" panose="020B0900000000000000" pitchFamily="50" charset="-128"/>
                      </a:endParaRPr>
                    </a:p>
                  </a:txBody>
                  <a:tcPr marL="9525" marR="9525" marT="9525" marB="0" anchor="ctr">
                    <a:lnT w="38100" cap="flat" cmpd="sng" algn="ctr">
                      <a:solidFill>
                        <a:srgbClr val="FF0000"/>
                      </a:solidFill>
                      <a:prstDash val="solid"/>
                      <a:round/>
                      <a:headEnd type="none" w="med" len="med"/>
                      <a:tailEnd type="none" w="med" len="med"/>
                    </a:lnT>
                    <a:solidFill>
                      <a:schemeClr val="accent5">
                        <a:lumMod val="20000"/>
                        <a:lumOff val="80000"/>
                      </a:schemeClr>
                    </a:solidFill>
                  </a:tcPr>
                </a:tc>
                <a:tc>
                  <a:txBody>
                    <a:bodyPr/>
                    <a:lstStyle/>
                    <a:p>
                      <a:pPr algn="ctr" fontAlgn="b"/>
                      <a:r>
                        <a:rPr lang="en-US" altLang="ja-JP" sz="1600" u="none" strike="noStrike" dirty="0">
                          <a:solidFill>
                            <a:schemeClr val="tx1"/>
                          </a:solidFill>
                          <a:effectLst/>
                        </a:rPr>
                        <a:t>2,218</a:t>
                      </a:r>
                      <a:endParaRPr lang="en-US" altLang="ja-JP" sz="1600" b="1" i="0" u="none" strike="noStrike" dirty="0">
                        <a:solidFill>
                          <a:schemeClr val="tx1"/>
                        </a:solidFill>
                        <a:effectLst/>
                        <a:latin typeface="HGPｺﾞｼｯｸE" panose="020B0900000000000000" pitchFamily="50" charset="-128"/>
                        <a:ea typeface="HGPｺﾞｼｯｸE" panose="020B0900000000000000" pitchFamily="50" charset="-128"/>
                      </a:endParaRPr>
                    </a:p>
                  </a:txBody>
                  <a:tcPr marL="9525" marR="9525" marT="9525" marB="0" anchor="ctr">
                    <a:lnT w="38100" cap="flat" cmpd="sng" algn="ctr">
                      <a:solidFill>
                        <a:srgbClr val="FF0000"/>
                      </a:solidFill>
                      <a:prstDash val="solid"/>
                      <a:round/>
                      <a:headEnd type="none" w="med" len="med"/>
                      <a:tailEnd type="none" w="med" len="med"/>
                    </a:lnT>
                    <a:solidFill>
                      <a:schemeClr val="accent5">
                        <a:lumMod val="20000"/>
                        <a:lumOff val="80000"/>
                      </a:schemeClr>
                    </a:solidFill>
                  </a:tcPr>
                </a:tc>
                <a:extLst>
                  <a:ext uri="{0D108BD9-81ED-4DB2-BD59-A6C34878D82A}">
                    <a16:rowId xmlns:a16="http://schemas.microsoft.com/office/drawing/2014/main" val="3592975896"/>
                  </a:ext>
                </a:extLst>
              </a:tr>
              <a:tr h="237030">
                <a:tc>
                  <a:txBody>
                    <a:bodyPr/>
                    <a:lstStyle/>
                    <a:p>
                      <a:pPr algn="ctr" fontAlgn="ctr"/>
                      <a:r>
                        <a:rPr lang="en-US" altLang="ja-JP" sz="1400" u="none" strike="noStrike" dirty="0">
                          <a:solidFill>
                            <a:schemeClr val="tx1"/>
                          </a:solidFill>
                          <a:effectLst/>
                        </a:rPr>
                        <a:t>2020</a:t>
                      </a:r>
                      <a:endParaRPr lang="en-US" altLang="ja-JP" sz="1400" b="1" i="0" u="none" strike="noStrike" dirty="0">
                        <a:solidFill>
                          <a:schemeClr val="tx1"/>
                        </a:solidFill>
                        <a:effectLst/>
                        <a:latin typeface="HGPｺﾞｼｯｸE" panose="020B0900000000000000" pitchFamily="50" charset="-128"/>
                        <a:ea typeface="HGPｺﾞｼｯｸE" panose="020B0900000000000000" pitchFamily="50" charset="-128"/>
                      </a:endParaRPr>
                    </a:p>
                  </a:txBody>
                  <a:tcPr marL="9525" marR="9525" marT="9525" marB="0" anchor="ctr">
                    <a:solidFill>
                      <a:schemeClr val="accent5">
                        <a:lumMod val="20000"/>
                        <a:lumOff val="80000"/>
                      </a:schemeClr>
                    </a:solidFill>
                  </a:tcPr>
                </a:tc>
                <a:tc>
                  <a:txBody>
                    <a:bodyPr/>
                    <a:lstStyle/>
                    <a:p>
                      <a:pPr algn="ctr" fontAlgn="b"/>
                      <a:r>
                        <a:rPr lang="en-US" altLang="ja-JP" sz="1600" u="none" strike="noStrike" dirty="0">
                          <a:solidFill>
                            <a:schemeClr val="tx1"/>
                          </a:solidFill>
                          <a:effectLst/>
                        </a:rPr>
                        <a:t>148,901</a:t>
                      </a:r>
                      <a:endParaRPr lang="en-US" altLang="ja-JP" sz="1600" b="1" i="0" u="none" strike="noStrike" dirty="0">
                        <a:solidFill>
                          <a:schemeClr val="tx1"/>
                        </a:solidFill>
                        <a:effectLst/>
                        <a:latin typeface="HGPｺﾞｼｯｸE" panose="020B0900000000000000" pitchFamily="50" charset="-128"/>
                        <a:ea typeface="HGPｺﾞｼｯｸE" panose="020B0900000000000000" pitchFamily="50" charset="-128"/>
                      </a:endParaRPr>
                    </a:p>
                  </a:txBody>
                  <a:tcPr marL="9525" marR="9525" marT="9525" marB="0" anchor="ctr">
                    <a:solidFill>
                      <a:schemeClr val="accent5">
                        <a:lumMod val="20000"/>
                        <a:lumOff val="80000"/>
                      </a:schemeClr>
                    </a:solidFill>
                  </a:tcPr>
                </a:tc>
                <a:tc>
                  <a:txBody>
                    <a:bodyPr/>
                    <a:lstStyle/>
                    <a:p>
                      <a:pPr algn="ctr" fontAlgn="b"/>
                      <a:r>
                        <a:rPr lang="en-US" altLang="ja-JP" sz="1600" u="none" strike="noStrike" dirty="0">
                          <a:solidFill>
                            <a:schemeClr val="tx1"/>
                          </a:solidFill>
                          <a:effectLst/>
                        </a:rPr>
                        <a:t>522</a:t>
                      </a:r>
                      <a:endParaRPr lang="en-US" altLang="ja-JP" sz="1600" b="1" i="0" u="none" strike="noStrike" dirty="0">
                        <a:solidFill>
                          <a:schemeClr val="tx1"/>
                        </a:solidFill>
                        <a:effectLst/>
                        <a:latin typeface="HGPｺﾞｼｯｸE" panose="020B0900000000000000" pitchFamily="50" charset="-128"/>
                        <a:ea typeface="HGPｺﾞｼｯｸE" panose="020B0900000000000000" pitchFamily="50" charset="-128"/>
                      </a:endParaRPr>
                    </a:p>
                  </a:txBody>
                  <a:tcPr marL="9525" marR="9525" marT="9525" marB="0" anchor="ctr">
                    <a:solidFill>
                      <a:schemeClr val="accent5">
                        <a:lumMod val="20000"/>
                        <a:lumOff val="80000"/>
                      </a:schemeClr>
                    </a:solidFill>
                  </a:tcPr>
                </a:tc>
                <a:extLst>
                  <a:ext uri="{0D108BD9-81ED-4DB2-BD59-A6C34878D82A}">
                    <a16:rowId xmlns:a16="http://schemas.microsoft.com/office/drawing/2014/main" val="3327185394"/>
                  </a:ext>
                </a:extLst>
              </a:tr>
              <a:tr h="237030">
                <a:tc>
                  <a:txBody>
                    <a:bodyPr/>
                    <a:lstStyle/>
                    <a:p>
                      <a:pPr algn="ctr" fontAlgn="ctr"/>
                      <a:r>
                        <a:rPr lang="en-US" altLang="ja-JP" sz="1400" u="none" strike="noStrike" dirty="0">
                          <a:solidFill>
                            <a:schemeClr val="tx1"/>
                          </a:solidFill>
                          <a:effectLst/>
                        </a:rPr>
                        <a:t>2021</a:t>
                      </a:r>
                      <a:r>
                        <a:rPr lang="en-US" altLang="ja-JP" sz="800" u="none" strike="noStrike" dirty="0">
                          <a:solidFill>
                            <a:schemeClr val="tx1"/>
                          </a:solidFill>
                          <a:effectLst/>
                        </a:rPr>
                        <a:t>※</a:t>
                      </a:r>
                      <a:endParaRPr lang="en-US" altLang="ja-JP" sz="800" b="1" i="0" u="none" strike="noStrike" dirty="0">
                        <a:solidFill>
                          <a:schemeClr val="tx1"/>
                        </a:solidFill>
                        <a:effectLst/>
                        <a:latin typeface="HGPｺﾞｼｯｸE" panose="020B0900000000000000" pitchFamily="50" charset="-128"/>
                        <a:ea typeface="HGPｺﾞｼｯｸE" panose="020B0900000000000000" pitchFamily="50" charset="-128"/>
                      </a:endParaRPr>
                    </a:p>
                  </a:txBody>
                  <a:tcPr marL="9525" marR="9525" marT="9525" marB="0" anchor="ctr">
                    <a:solidFill>
                      <a:schemeClr val="accent5">
                        <a:lumMod val="20000"/>
                        <a:lumOff val="80000"/>
                      </a:schemeClr>
                    </a:solidFill>
                  </a:tcPr>
                </a:tc>
                <a:tc>
                  <a:txBody>
                    <a:bodyPr/>
                    <a:lstStyle/>
                    <a:p>
                      <a:pPr algn="ctr" fontAlgn="b"/>
                      <a:r>
                        <a:rPr lang="en-US" altLang="ja-JP" sz="1600" u="none" strike="noStrike" dirty="0">
                          <a:solidFill>
                            <a:schemeClr val="tx1"/>
                          </a:solidFill>
                          <a:effectLst/>
                        </a:rPr>
                        <a:t>337,608</a:t>
                      </a:r>
                      <a:endParaRPr lang="en-US" altLang="ja-JP" sz="1600" b="1" i="0" u="none" strike="noStrike" dirty="0">
                        <a:solidFill>
                          <a:schemeClr val="tx1"/>
                        </a:solidFill>
                        <a:effectLst/>
                        <a:latin typeface="HGPｺﾞｼｯｸE" panose="020B0900000000000000" pitchFamily="50" charset="-128"/>
                        <a:ea typeface="HGPｺﾞｼｯｸE" panose="020B0900000000000000" pitchFamily="50" charset="-128"/>
                      </a:endParaRPr>
                    </a:p>
                  </a:txBody>
                  <a:tcPr marL="9525" marR="9525" marT="9525" marB="0" anchor="ctr">
                    <a:solidFill>
                      <a:schemeClr val="accent5">
                        <a:lumMod val="20000"/>
                        <a:lumOff val="80000"/>
                      </a:schemeClr>
                    </a:solidFill>
                  </a:tcPr>
                </a:tc>
                <a:tc>
                  <a:txBody>
                    <a:bodyPr/>
                    <a:lstStyle/>
                    <a:p>
                      <a:pPr algn="ctr" fontAlgn="b"/>
                      <a:r>
                        <a:rPr lang="en-US" altLang="ja-JP" sz="1600" u="none" strike="noStrike" dirty="0">
                          <a:solidFill>
                            <a:schemeClr val="tx1"/>
                          </a:solidFill>
                          <a:effectLst/>
                        </a:rPr>
                        <a:t>1,035</a:t>
                      </a:r>
                      <a:endParaRPr lang="en-US" altLang="ja-JP" sz="1600" b="1" i="0" u="none" strike="noStrike" dirty="0">
                        <a:solidFill>
                          <a:schemeClr val="tx1"/>
                        </a:solidFill>
                        <a:effectLst/>
                        <a:latin typeface="HGPｺﾞｼｯｸE" panose="020B0900000000000000" pitchFamily="50" charset="-128"/>
                        <a:ea typeface="HGPｺﾞｼｯｸE" panose="020B0900000000000000" pitchFamily="50" charset="-128"/>
                      </a:endParaRPr>
                    </a:p>
                  </a:txBody>
                  <a:tcPr marL="9525" marR="9525" marT="9525" marB="0" anchor="ctr">
                    <a:solidFill>
                      <a:schemeClr val="accent5">
                        <a:lumMod val="20000"/>
                        <a:lumOff val="80000"/>
                      </a:schemeClr>
                    </a:solidFill>
                  </a:tcPr>
                </a:tc>
                <a:extLst>
                  <a:ext uri="{0D108BD9-81ED-4DB2-BD59-A6C34878D82A}">
                    <a16:rowId xmlns:a16="http://schemas.microsoft.com/office/drawing/2014/main" val="2434631294"/>
                  </a:ext>
                </a:extLst>
              </a:tr>
            </a:tbl>
          </a:graphicData>
        </a:graphic>
      </p:graphicFrame>
      <p:sp>
        <p:nvSpPr>
          <p:cNvPr id="6" name="角丸四角形 5"/>
          <p:cNvSpPr/>
          <p:nvPr/>
        </p:nvSpPr>
        <p:spPr>
          <a:xfrm>
            <a:off x="4145280" y="2604655"/>
            <a:ext cx="4373880" cy="3890474"/>
          </a:xfrm>
          <a:prstGeom prst="roundRect">
            <a:avLst/>
          </a:prstGeom>
          <a:solidFill>
            <a:schemeClr val="accent1">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ts val="29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icrosoft Himalaya" panose="01010100010101010101" pitchFamily="2" charset="0"/>
              </a:rPr>
              <a:t> </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icrosoft Himalaya" panose="01010100010101010101" pitchFamily="2" charset="0"/>
              </a:rPr>
              <a:t>地方独立行政法人化初年度となる</a:t>
            </a:r>
            <a:r>
              <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icrosoft Himalaya" panose="01010100010101010101" pitchFamily="2" charset="0"/>
              </a:rPr>
              <a:t>2019</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icrosoft Himalaya" panose="01010100010101010101" pitchFamily="2" charset="0"/>
              </a:rPr>
              <a:t>年度は、新型コロナウイルス感染症の影響により３月が休館となったものの過去５年で最高の入館者数を記録した。</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icrosoft Himalaya" panose="01010100010101010101" pitchFamily="2" charset="0"/>
            </a:endParaRPr>
          </a:p>
          <a:p>
            <a:pPr marL="0" marR="0" lvl="0" indent="0" algn="l" defTabSz="914400" rtl="0" eaLnBrk="1" fontAlgn="auto" latinLnBrk="0" hangingPunct="1">
              <a:lnSpc>
                <a:spcPts val="29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icrosoft Himalaya" panose="01010100010101010101" pitchFamily="2" charset="0"/>
              </a:rPr>
              <a:t>２０２０年度及び２０２１年度は引き続き、新型コロナの影響により、</a:t>
            </a:r>
            <a:r>
              <a:rPr kumimoji="1" lang="ja-JP"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icrosoft Himalaya" panose="01010100010101010101" pitchFamily="2" charset="0"/>
              </a:rPr>
              <a:t>多くの展覧会、行事</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icrosoft Himalaya" panose="01010100010101010101" pitchFamily="2" charset="0"/>
              </a:rPr>
              <a:t>が</a:t>
            </a:r>
            <a:r>
              <a:rPr kumimoji="1" lang="ja-JP"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icrosoft Himalaya" panose="01010100010101010101" pitchFamily="2" charset="0"/>
              </a:rPr>
              <a:t>中止を余儀なくされ</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icrosoft Himalaya" panose="01010100010101010101" pitchFamily="2" charset="0"/>
              </a:rPr>
              <a:t>たこともあり、入館者数、観覧料収入ともに落ち込み、未だ回復途上ではあるが、</a:t>
            </a:r>
            <a:r>
              <a:rPr kumimoji="1" lang="ja-JP"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icrosoft Himalaya" panose="01010100010101010101" pitchFamily="2" charset="0"/>
              </a:rPr>
              <a:t>事業再開に向けた迅速な対策を講じたことや、事業におけるオンラインを通じたさまざまな媒体の活用</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icrosoft Himalaya" panose="01010100010101010101" pitchFamily="2" charset="0"/>
              </a:rPr>
              <a:t>など、</a:t>
            </a:r>
            <a:r>
              <a:rPr kumimoji="1" lang="ja-JP"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icrosoft Himalaya" panose="01010100010101010101" pitchFamily="2" charset="0"/>
              </a:rPr>
              <a:t>業務における</a:t>
            </a:r>
            <a:r>
              <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icrosoft Himalaya" panose="01010100010101010101" pitchFamily="2" charset="0"/>
              </a:rPr>
              <a:t>ICT</a:t>
            </a:r>
            <a:r>
              <a:rPr kumimoji="1" lang="ja-JP"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icrosoft Himalaya" panose="01010100010101010101" pitchFamily="2" charset="0"/>
              </a:rPr>
              <a:t>化</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icrosoft Himalaya" panose="01010100010101010101" pitchFamily="2" charset="0"/>
              </a:rPr>
              <a:t>を</a:t>
            </a:r>
            <a:r>
              <a:rPr kumimoji="1" lang="ja-JP"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icrosoft Himalaya" panose="01010100010101010101" pitchFamily="2" charset="0"/>
              </a:rPr>
              <a:t>進展</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icrosoft Himalaya" panose="01010100010101010101" pitchFamily="2" charset="0"/>
              </a:rPr>
              <a:t>させ、影響を最小限にとどめた。</a:t>
            </a:r>
          </a:p>
        </p:txBody>
      </p:sp>
      <p:sp>
        <p:nvSpPr>
          <p:cNvPr id="8" name="吹き出し: 四角形 7">
            <a:extLst>
              <a:ext uri="{FF2B5EF4-FFF2-40B4-BE49-F238E27FC236}">
                <a16:creationId xmlns:a16="http://schemas.microsoft.com/office/drawing/2014/main" id="{A00CE284-BBDD-AB29-01AB-F064C112CBC2}"/>
              </a:ext>
            </a:extLst>
          </p:cNvPr>
          <p:cNvSpPr/>
          <p:nvPr/>
        </p:nvSpPr>
        <p:spPr>
          <a:xfrm>
            <a:off x="3891271" y="1510208"/>
            <a:ext cx="1021766" cy="417372"/>
          </a:xfrm>
          <a:prstGeom prst="wedgeRectCallout">
            <a:avLst>
              <a:gd name="adj1" fmla="val -57816"/>
              <a:gd name="adj2" fmla="val 138517"/>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chemeClr val="tx1"/>
                </a:solidFill>
                <a:effectLst/>
                <a:uLnTx/>
                <a:uFillTx/>
                <a:latin typeface="Calibri"/>
                <a:ea typeface="ＭＳ Ｐゴシック" panose="020B0600070205080204" pitchFamily="50" charset="-128"/>
                <a:cs typeface="+mn-cs"/>
              </a:rPr>
              <a:t>地方独立行政法人移行</a:t>
            </a:r>
          </a:p>
        </p:txBody>
      </p:sp>
      <p:cxnSp>
        <p:nvCxnSpPr>
          <p:cNvPr id="23" name="直線コネクタ 22"/>
          <p:cNvCxnSpPr/>
          <p:nvPr/>
        </p:nvCxnSpPr>
        <p:spPr>
          <a:xfrm>
            <a:off x="258587" y="423063"/>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11603" y="14928"/>
            <a:ext cx="3729734" cy="257369"/>
          </a:xfrm>
          <a:prstGeom prst="rect">
            <a:avLst/>
          </a:prstGeom>
          <a:noFill/>
        </p:spPr>
        <p:txBody>
          <a:bodyPr wrap="square" lIns="36000" tIns="36000" rIns="36000" bIns="36000" rtlCol="0">
            <a:noAutofit/>
          </a:bodyPr>
          <a:lstStyle/>
          <a:p>
            <a:r>
              <a:rPr lang="en-US" altLang="ja-JP" sz="1200" dirty="0">
                <a:latin typeface="Meiryo UI" panose="020B0604030504040204" pitchFamily="50" charset="-128"/>
                <a:ea typeface="Meiryo UI" panose="020B0604030504040204" pitchFamily="50" charset="-128"/>
              </a:rPr>
              <a:t>9</a:t>
            </a:r>
            <a:r>
              <a:rPr lang="ja-JP" altLang="en-US" sz="1200" dirty="0">
                <a:latin typeface="Meiryo UI" panose="020B0604030504040204" pitchFamily="50" charset="-128"/>
                <a:ea typeface="Meiryo UI" panose="020B0604030504040204" pitchFamily="50" charset="-128"/>
              </a:rPr>
              <a:t>　具体的な取組と成果 （地方独立行政法人化）</a:t>
            </a:r>
          </a:p>
        </p:txBody>
      </p:sp>
      <p:sp>
        <p:nvSpPr>
          <p:cNvPr id="25" name="テキスト ボックス 24"/>
          <p:cNvSpPr txBox="1"/>
          <p:nvPr/>
        </p:nvSpPr>
        <p:spPr>
          <a:xfrm>
            <a:off x="3508774" y="44533"/>
            <a:ext cx="5488562"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② 博物館</a:t>
            </a:r>
          </a:p>
        </p:txBody>
      </p:sp>
      <p:sp>
        <p:nvSpPr>
          <p:cNvPr id="21"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543</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pic>
        <p:nvPicPr>
          <p:cNvPr id="9" name="図 8"/>
          <p:cNvPicPr>
            <a:picLocks noChangeAspect="1"/>
          </p:cNvPicPr>
          <p:nvPr/>
        </p:nvPicPr>
        <p:blipFill>
          <a:blip r:embed="rId3"/>
          <a:stretch>
            <a:fillRect/>
          </a:stretch>
        </p:blipFill>
        <p:spPr>
          <a:xfrm>
            <a:off x="311628" y="3084329"/>
            <a:ext cx="3816427" cy="3731075"/>
          </a:xfrm>
          <a:prstGeom prst="rect">
            <a:avLst/>
          </a:prstGeom>
        </p:spPr>
      </p:pic>
    </p:spTree>
    <p:extLst>
      <p:ext uri="{BB962C8B-B14F-4D97-AF65-F5344CB8AC3E}">
        <p14:creationId xmlns:p14="http://schemas.microsoft.com/office/powerpoint/2010/main" val="19666874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p:cNvSpPr txBox="1"/>
          <p:nvPr/>
        </p:nvSpPr>
        <p:spPr>
          <a:xfrm>
            <a:off x="577241" y="3941543"/>
            <a:ext cx="7930711" cy="492443"/>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（評価方法）法人による自己評価、評価委員会による意見申述を踏まえ、設立団体の長である大阪市長により年度計画の評価を行う。</a:t>
            </a:r>
            <a:endParaRPr kumimoji="1" lang="en-US" altLang="ja-JP" sz="1300" b="0" i="0" u="sng"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正方形/長方形 32"/>
          <p:cNvSpPr/>
          <p:nvPr/>
        </p:nvSpPr>
        <p:spPr>
          <a:xfrm>
            <a:off x="341974" y="3326471"/>
            <a:ext cx="8407742" cy="584775"/>
          </a:xfrm>
          <a:prstGeom prst="rect">
            <a:avLst/>
          </a:prstGeom>
        </p:spPr>
        <p:txBody>
          <a:bodyPr wrap="square">
            <a:spAutoFit/>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○２０２１事業年度の評価結果は、「年度計画どおり順調に実施している」となっており、法人による運営は順調に進んでいる。</a:t>
            </a:r>
          </a:p>
        </p:txBody>
      </p:sp>
      <p:graphicFrame>
        <p:nvGraphicFramePr>
          <p:cNvPr id="2" name="表 1"/>
          <p:cNvGraphicFramePr>
            <a:graphicFrameLocks noGrp="1"/>
          </p:cNvGraphicFramePr>
          <p:nvPr>
            <p:extLst/>
          </p:nvPr>
        </p:nvGraphicFramePr>
        <p:xfrm>
          <a:off x="577240" y="5507051"/>
          <a:ext cx="7930712" cy="862403"/>
        </p:xfrm>
        <a:graphic>
          <a:graphicData uri="http://schemas.openxmlformats.org/drawingml/2006/table">
            <a:tbl>
              <a:tblPr firstRow="1" bandRow="1">
                <a:tableStyleId>{5C22544A-7EE6-4342-B048-85BDC9FD1C3A}</a:tableStyleId>
              </a:tblPr>
              <a:tblGrid>
                <a:gridCol w="1774601">
                  <a:extLst>
                    <a:ext uri="{9D8B030D-6E8A-4147-A177-3AD203B41FA5}">
                      <a16:colId xmlns:a16="http://schemas.microsoft.com/office/drawing/2014/main" val="20000"/>
                    </a:ext>
                  </a:extLst>
                </a:gridCol>
                <a:gridCol w="2052037">
                  <a:extLst>
                    <a:ext uri="{9D8B030D-6E8A-4147-A177-3AD203B41FA5}">
                      <a16:colId xmlns:a16="http://schemas.microsoft.com/office/drawing/2014/main" val="20001"/>
                    </a:ext>
                  </a:extLst>
                </a:gridCol>
                <a:gridCol w="2052037">
                  <a:extLst>
                    <a:ext uri="{9D8B030D-6E8A-4147-A177-3AD203B41FA5}">
                      <a16:colId xmlns:a16="http://schemas.microsoft.com/office/drawing/2014/main" val="20002"/>
                    </a:ext>
                  </a:extLst>
                </a:gridCol>
                <a:gridCol w="2052037">
                  <a:extLst>
                    <a:ext uri="{9D8B030D-6E8A-4147-A177-3AD203B41FA5}">
                      <a16:colId xmlns:a16="http://schemas.microsoft.com/office/drawing/2014/main" val="20003"/>
                    </a:ext>
                  </a:extLst>
                </a:gridCol>
              </a:tblGrid>
              <a:tr h="305626">
                <a:tc>
                  <a:txBody>
                    <a:bodyPr/>
                    <a:lstStyle/>
                    <a:p>
                      <a:endParaRPr kumimoji="1" lang="ja-JP" altLang="en-US"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c>
                  <a:txBody>
                    <a:bodyPr/>
                    <a:lstStyle/>
                    <a:p>
                      <a:pPr algn="ctr"/>
                      <a:r>
                        <a:rPr kumimoji="1" lang="en-US" altLang="ja-JP" sz="1400" dirty="0">
                          <a:solidFill>
                            <a:schemeClr val="tx1"/>
                          </a:solidFill>
                        </a:rPr>
                        <a:t>2019</a:t>
                      </a:r>
                      <a:r>
                        <a:rPr kumimoji="1" lang="ja-JP" altLang="en-US" sz="1400" dirty="0">
                          <a:solidFill>
                            <a:schemeClr val="tx1"/>
                          </a:solidFill>
                        </a:rPr>
                        <a:t>事業年度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rPr>
                        <a:t>2020</a:t>
                      </a:r>
                      <a:r>
                        <a:rPr kumimoji="1" lang="ja-JP" altLang="en-US" sz="1400" dirty="0">
                          <a:solidFill>
                            <a:schemeClr val="tx1"/>
                          </a:solidFill>
                        </a:rPr>
                        <a:t>事業年度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rPr>
                        <a:t>2021</a:t>
                      </a:r>
                      <a:r>
                        <a:rPr kumimoji="1" lang="ja-JP" altLang="en-US" sz="1400" dirty="0">
                          <a:solidFill>
                            <a:schemeClr val="tx1"/>
                          </a:solidFill>
                        </a:rPr>
                        <a:t>事業年度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96643">
                <a:tc>
                  <a:txBody>
                    <a:bodyPr/>
                    <a:lstStyle/>
                    <a:p>
                      <a:pPr algn="ctr"/>
                      <a:r>
                        <a:rPr kumimoji="1" lang="ja-JP" altLang="en-US" sz="1600" dirty="0">
                          <a:solidFill>
                            <a:schemeClr val="tx1"/>
                          </a:solidFill>
                        </a:rPr>
                        <a:t>達成度評価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100" dirty="0">
                          <a:solidFill>
                            <a:schemeClr val="tx1"/>
                          </a:solidFill>
                        </a:rPr>
                        <a:t>６３点（１００点満点中）</a:t>
                      </a:r>
                      <a:endParaRPr kumimoji="1" lang="en-US" altLang="ja-JP" sz="1100" dirty="0">
                        <a:solidFill>
                          <a:schemeClr val="tx1"/>
                        </a:solidFill>
                      </a:endParaRPr>
                    </a:p>
                    <a:p>
                      <a:pPr algn="ctr"/>
                      <a:r>
                        <a:rPr kumimoji="1" lang="ja-JP" altLang="en-US" sz="1100" dirty="0">
                          <a:solidFill>
                            <a:schemeClr val="tx1"/>
                          </a:solidFill>
                        </a:rPr>
                        <a:t>年度計画どおり順調に実施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100" dirty="0">
                          <a:solidFill>
                            <a:schemeClr val="tx1"/>
                          </a:solidFill>
                        </a:rPr>
                        <a:t>６２点（１００点満点中）</a:t>
                      </a:r>
                      <a:endParaRPr kumimoji="1" lang="en-US" altLang="ja-JP" sz="1100" dirty="0">
                        <a:solidFill>
                          <a:schemeClr val="tx1"/>
                        </a:solidFill>
                      </a:endParaRPr>
                    </a:p>
                    <a:p>
                      <a:pPr algn="ctr"/>
                      <a:r>
                        <a:rPr kumimoji="1" lang="ja-JP" altLang="en-US" sz="1100" dirty="0">
                          <a:solidFill>
                            <a:schemeClr val="tx1"/>
                          </a:solidFill>
                        </a:rPr>
                        <a:t>年度計画どおり順調に実施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100" dirty="0">
                          <a:solidFill>
                            <a:schemeClr val="tx1"/>
                          </a:solidFill>
                        </a:rPr>
                        <a:t>６０点（１００点満点中）</a:t>
                      </a:r>
                      <a:endParaRPr kumimoji="1" lang="en-US" altLang="ja-JP" sz="1100" dirty="0">
                        <a:solidFill>
                          <a:schemeClr val="tx1"/>
                        </a:solidFill>
                      </a:endParaRPr>
                    </a:p>
                    <a:p>
                      <a:pPr algn="ctr"/>
                      <a:r>
                        <a:rPr kumimoji="1" lang="ja-JP" altLang="en-US" sz="1100" dirty="0">
                          <a:solidFill>
                            <a:schemeClr val="tx1"/>
                          </a:solidFill>
                        </a:rPr>
                        <a:t>年度計画どおり順調に実施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9" name="表 8"/>
          <p:cNvGraphicFramePr>
            <a:graphicFrameLocks noGrp="1"/>
          </p:cNvGraphicFramePr>
          <p:nvPr>
            <p:extLst/>
          </p:nvPr>
        </p:nvGraphicFramePr>
        <p:xfrm>
          <a:off x="2812497" y="4593129"/>
          <a:ext cx="5621610" cy="747284"/>
        </p:xfrm>
        <a:graphic>
          <a:graphicData uri="http://schemas.openxmlformats.org/drawingml/2006/table">
            <a:tbl>
              <a:tblPr firstRow="1" bandRow="1">
                <a:tableStyleId>{5C22544A-7EE6-4342-B048-85BDC9FD1C3A}</a:tableStyleId>
              </a:tblPr>
              <a:tblGrid>
                <a:gridCol w="1124322">
                  <a:extLst>
                    <a:ext uri="{9D8B030D-6E8A-4147-A177-3AD203B41FA5}">
                      <a16:colId xmlns:a16="http://schemas.microsoft.com/office/drawing/2014/main" val="20000"/>
                    </a:ext>
                  </a:extLst>
                </a:gridCol>
                <a:gridCol w="1124322">
                  <a:extLst>
                    <a:ext uri="{9D8B030D-6E8A-4147-A177-3AD203B41FA5}">
                      <a16:colId xmlns:a16="http://schemas.microsoft.com/office/drawing/2014/main" val="20001"/>
                    </a:ext>
                  </a:extLst>
                </a:gridCol>
                <a:gridCol w="1124322">
                  <a:extLst>
                    <a:ext uri="{9D8B030D-6E8A-4147-A177-3AD203B41FA5}">
                      <a16:colId xmlns:a16="http://schemas.microsoft.com/office/drawing/2014/main" val="20002"/>
                    </a:ext>
                  </a:extLst>
                </a:gridCol>
                <a:gridCol w="1124322">
                  <a:extLst>
                    <a:ext uri="{9D8B030D-6E8A-4147-A177-3AD203B41FA5}">
                      <a16:colId xmlns:a16="http://schemas.microsoft.com/office/drawing/2014/main" val="20003"/>
                    </a:ext>
                  </a:extLst>
                </a:gridCol>
                <a:gridCol w="1124322">
                  <a:extLst>
                    <a:ext uri="{9D8B030D-6E8A-4147-A177-3AD203B41FA5}">
                      <a16:colId xmlns:a16="http://schemas.microsoft.com/office/drawing/2014/main" val="20004"/>
                    </a:ext>
                  </a:extLst>
                </a:gridCol>
              </a:tblGrid>
              <a:tr h="747284">
                <a:tc>
                  <a:txBody>
                    <a:bodyPr/>
                    <a:lstStyle/>
                    <a:p>
                      <a:pPr algn="ctr"/>
                      <a:r>
                        <a:rPr kumimoji="1" lang="ja-JP" altLang="en-US" sz="1050" b="0" dirty="0">
                          <a:solidFill>
                            <a:schemeClr val="tx1"/>
                          </a:solidFill>
                        </a:rPr>
                        <a:t>５</a:t>
                      </a:r>
                      <a:endParaRPr kumimoji="1" lang="en-US" altLang="ja-JP" sz="1050" b="0" dirty="0">
                        <a:solidFill>
                          <a:schemeClr val="tx1"/>
                        </a:solidFill>
                      </a:endParaRPr>
                    </a:p>
                    <a:p>
                      <a:pPr algn="ctr"/>
                      <a:r>
                        <a:rPr kumimoji="1" lang="ja-JP" altLang="en-US" sz="1050" b="0" dirty="0">
                          <a:solidFill>
                            <a:schemeClr val="tx1"/>
                          </a:solidFill>
                        </a:rPr>
                        <a:t>年度計画を大幅に上回って実施</a:t>
                      </a:r>
                    </a:p>
                  </a:txBody>
                  <a:tcPr>
                    <a:solidFill>
                      <a:schemeClr val="accent3">
                        <a:lumMod val="60000"/>
                        <a:lumOff val="40000"/>
                      </a:schemeClr>
                    </a:solidFill>
                  </a:tcPr>
                </a:tc>
                <a:tc>
                  <a:txBody>
                    <a:bodyPr/>
                    <a:lstStyle/>
                    <a:p>
                      <a:pPr algn="ctr"/>
                      <a:r>
                        <a:rPr kumimoji="1" lang="ja-JP" altLang="en-US" sz="1050" b="0" dirty="0">
                          <a:solidFill>
                            <a:schemeClr val="tx1"/>
                          </a:solidFill>
                        </a:rPr>
                        <a:t>４</a:t>
                      </a:r>
                      <a:endParaRPr kumimoji="1" lang="en-US" altLang="ja-JP" sz="1050" b="0" dirty="0">
                        <a:solidFill>
                          <a:schemeClr val="tx1"/>
                        </a:solidFill>
                      </a:endParaRPr>
                    </a:p>
                    <a:p>
                      <a:pPr algn="ctr"/>
                      <a:r>
                        <a:rPr kumimoji="1" lang="ja-JP" altLang="en-US" sz="1050" b="0" dirty="0">
                          <a:solidFill>
                            <a:schemeClr val="tx1"/>
                          </a:solidFill>
                        </a:rPr>
                        <a:t>年度計画を上回って実施</a:t>
                      </a:r>
                    </a:p>
                  </a:txBody>
                  <a:tcPr>
                    <a:solidFill>
                      <a:schemeClr val="accent3">
                        <a:lumMod val="60000"/>
                        <a:lumOff val="40000"/>
                      </a:schemeClr>
                    </a:solidFill>
                  </a:tcPr>
                </a:tc>
                <a:tc>
                  <a:txBody>
                    <a:bodyPr/>
                    <a:lstStyle/>
                    <a:p>
                      <a:pPr algn="ctr"/>
                      <a:r>
                        <a:rPr kumimoji="1" lang="ja-JP" altLang="en-US" sz="1050" b="0" dirty="0">
                          <a:solidFill>
                            <a:schemeClr val="tx1"/>
                          </a:solidFill>
                        </a:rPr>
                        <a:t>３</a:t>
                      </a:r>
                      <a:endParaRPr kumimoji="1" lang="en-US" altLang="ja-JP" sz="1050" b="0" dirty="0">
                        <a:solidFill>
                          <a:schemeClr val="tx1"/>
                        </a:solidFill>
                      </a:endParaRPr>
                    </a:p>
                    <a:p>
                      <a:pPr algn="ctr"/>
                      <a:r>
                        <a:rPr kumimoji="1" lang="ja-JP" altLang="en-US" sz="1050" b="0" dirty="0">
                          <a:solidFill>
                            <a:schemeClr val="tx1"/>
                          </a:solidFill>
                        </a:rPr>
                        <a:t>年度計画どおり順調に実施</a:t>
                      </a:r>
                    </a:p>
                  </a:txBody>
                  <a:tcPr>
                    <a:solidFill>
                      <a:schemeClr val="accent3">
                        <a:lumMod val="60000"/>
                        <a:lumOff val="40000"/>
                      </a:schemeClr>
                    </a:solidFill>
                  </a:tcPr>
                </a:tc>
                <a:tc>
                  <a:txBody>
                    <a:bodyPr/>
                    <a:lstStyle/>
                    <a:p>
                      <a:pPr algn="ctr"/>
                      <a:r>
                        <a:rPr kumimoji="1" lang="ja-JP" altLang="en-US" sz="1050" b="0" dirty="0">
                          <a:solidFill>
                            <a:schemeClr val="tx1"/>
                          </a:solidFill>
                        </a:rPr>
                        <a:t>２</a:t>
                      </a:r>
                      <a:endParaRPr kumimoji="1" lang="en-US" altLang="ja-JP" sz="1050" b="0" dirty="0">
                        <a:solidFill>
                          <a:schemeClr val="tx1"/>
                        </a:solidFill>
                      </a:endParaRPr>
                    </a:p>
                    <a:p>
                      <a:pPr algn="ctr"/>
                      <a:r>
                        <a:rPr kumimoji="1" lang="ja-JP" altLang="en-US" sz="1050" b="0" dirty="0">
                          <a:solidFill>
                            <a:schemeClr val="tx1"/>
                          </a:solidFill>
                        </a:rPr>
                        <a:t>年度計画を十分に実施できていない</a:t>
                      </a:r>
                    </a:p>
                  </a:txBody>
                  <a:tcPr>
                    <a:solidFill>
                      <a:schemeClr val="accent3">
                        <a:lumMod val="60000"/>
                        <a:lumOff val="40000"/>
                      </a:schemeClr>
                    </a:solidFill>
                  </a:tcPr>
                </a:tc>
                <a:tc>
                  <a:txBody>
                    <a:bodyPr/>
                    <a:lstStyle/>
                    <a:p>
                      <a:pPr algn="ctr"/>
                      <a:r>
                        <a:rPr kumimoji="1" lang="ja-JP" altLang="en-US" sz="1050" b="0" dirty="0">
                          <a:solidFill>
                            <a:schemeClr val="tx1"/>
                          </a:solidFill>
                        </a:rPr>
                        <a:t>１</a:t>
                      </a:r>
                      <a:endParaRPr kumimoji="1" lang="en-US" altLang="ja-JP" sz="1050" b="0" dirty="0">
                        <a:solidFill>
                          <a:schemeClr val="tx1"/>
                        </a:solidFill>
                      </a:endParaRPr>
                    </a:p>
                    <a:p>
                      <a:pPr algn="ctr"/>
                      <a:r>
                        <a:rPr kumimoji="1" lang="ja-JP" altLang="en-US" sz="1050" b="0" dirty="0">
                          <a:solidFill>
                            <a:schemeClr val="tx1"/>
                          </a:solidFill>
                        </a:rPr>
                        <a:t>年度計画を実施できていない（未実施）</a:t>
                      </a:r>
                    </a:p>
                  </a:txBody>
                  <a:tcPr>
                    <a:solidFill>
                      <a:schemeClr val="accent3">
                        <a:lumMod val="60000"/>
                        <a:lumOff val="40000"/>
                      </a:schemeClr>
                    </a:solidFill>
                  </a:tcPr>
                </a:tc>
                <a:extLst>
                  <a:ext uri="{0D108BD9-81ED-4DB2-BD59-A6C34878D82A}">
                    <a16:rowId xmlns:a16="http://schemas.microsoft.com/office/drawing/2014/main" val="10000"/>
                  </a:ext>
                </a:extLst>
              </a:tr>
            </a:tbl>
          </a:graphicData>
        </a:graphic>
      </p:graphicFrame>
      <p:grpSp>
        <p:nvGrpSpPr>
          <p:cNvPr id="12" name="グループ化 11"/>
          <p:cNvGrpSpPr/>
          <p:nvPr/>
        </p:nvGrpSpPr>
        <p:grpSpPr>
          <a:xfrm>
            <a:off x="570743" y="4509776"/>
            <a:ext cx="7937209" cy="913991"/>
            <a:chOff x="1287318" y="2059873"/>
            <a:chExt cx="6764993" cy="704883"/>
          </a:xfrm>
        </p:grpSpPr>
        <p:sp>
          <p:nvSpPr>
            <p:cNvPr id="11" name="正方形/長方形 10"/>
            <p:cNvSpPr/>
            <p:nvPr/>
          </p:nvSpPr>
          <p:spPr>
            <a:xfrm>
              <a:off x="1287318" y="2059873"/>
              <a:ext cx="6764993" cy="70488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0000"/>
                </a:solidFill>
                <a:effectLst/>
                <a:uLnTx/>
                <a:uFillTx/>
                <a:latin typeface="Calibri"/>
                <a:ea typeface="ＭＳ Ｐゴシック" panose="020B0600070205080204" pitchFamily="50" charset="-128"/>
                <a:cs typeface="+mn-cs"/>
              </a:endParaRPr>
            </a:p>
          </p:txBody>
        </p:sp>
        <p:sp>
          <p:nvSpPr>
            <p:cNvPr id="40" name="正方形/長方形 39"/>
            <p:cNvSpPr/>
            <p:nvPr/>
          </p:nvSpPr>
          <p:spPr>
            <a:xfrm>
              <a:off x="1351714" y="2176774"/>
              <a:ext cx="1846282" cy="5042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Calibri"/>
                  <a:ea typeface="ＭＳ Ｐゴシック" panose="020B0600070205080204" pitchFamily="50" charset="-128"/>
                  <a:cs typeface="+mn-cs"/>
                </a:rPr>
                <a:t>小項目及び中項目ごとの進捗状況は１～５の</a:t>
              </a:r>
              <a:r>
                <a:rPr kumimoji="1" lang="en-US" altLang="ja-JP" sz="1200" b="0" i="0" u="none" strike="noStrike" kern="1200" cap="none" spc="0" normalizeH="0" baseline="0" noProof="0" dirty="0">
                  <a:ln>
                    <a:noFill/>
                  </a:ln>
                  <a:solidFill>
                    <a:schemeClr val="tx1"/>
                  </a:solidFill>
                  <a:effectLst/>
                  <a:uLnTx/>
                  <a:uFillTx/>
                  <a:latin typeface="Calibri"/>
                  <a:ea typeface="ＭＳ Ｐゴシック" panose="020B0600070205080204" pitchFamily="50" charset="-128"/>
                  <a:cs typeface="+mn-cs"/>
                </a:rPr>
                <a:t>5</a:t>
              </a:r>
              <a:r>
                <a:rPr kumimoji="1" lang="ja-JP" altLang="en-US" sz="1200" b="0" i="0" u="none" strike="noStrike" kern="1200" cap="none" spc="0" normalizeH="0" baseline="0" noProof="0" dirty="0">
                  <a:ln>
                    <a:noFill/>
                  </a:ln>
                  <a:solidFill>
                    <a:schemeClr val="tx1"/>
                  </a:solidFill>
                  <a:effectLst/>
                  <a:uLnTx/>
                  <a:uFillTx/>
                  <a:latin typeface="Calibri"/>
                  <a:ea typeface="ＭＳ Ｐゴシック" panose="020B0600070205080204" pitchFamily="50" charset="-128"/>
                  <a:cs typeface="+mn-cs"/>
                </a:rPr>
                <a:t>段階による評価　</a:t>
              </a:r>
              <a:endParaRPr kumimoji="1" lang="ja-JP" altLang="en-US" sz="1800" b="0" i="0" u="none" strike="noStrike" kern="1200" cap="none" spc="0" normalizeH="0" baseline="0" noProof="0" dirty="0">
                <a:ln>
                  <a:noFill/>
                </a:ln>
                <a:solidFill>
                  <a:schemeClr val="tx1"/>
                </a:solidFill>
                <a:effectLst/>
                <a:uLnTx/>
                <a:uFillTx/>
                <a:latin typeface="Calibri"/>
                <a:ea typeface="ＭＳ Ｐゴシック" panose="020B0600070205080204" pitchFamily="50" charset="-128"/>
                <a:cs typeface="+mn-cs"/>
              </a:endParaRPr>
            </a:p>
          </p:txBody>
        </p:sp>
      </p:grpSp>
      <p:sp>
        <p:nvSpPr>
          <p:cNvPr id="13" name="角丸四角形 12"/>
          <p:cNvSpPr/>
          <p:nvPr/>
        </p:nvSpPr>
        <p:spPr>
          <a:xfrm>
            <a:off x="570743" y="952973"/>
            <a:ext cx="8048599" cy="2387910"/>
          </a:xfrm>
          <a:prstGeom prst="roundRect">
            <a:avLst/>
          </a:prstGeom>
          <a:solidFill>
            <a:schemeClr val="accent1">
              <a:lumMod val="40000"/>
              <a:lumOff val="60000"/>
              <a:alpha val="54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0000"/>
              </a:solidFill>
              <a:effectLst/>
              <a:uLnTx/>
              <a:uFillTx/>
              <a:latin typeface="Calibri"/>
              <a:ea typeface="ＭＳ Ｐゴシック" panose="020B0600070205080204" pitchFamily="50" charset="-128"/>
              <a:cs typeface="+mn-cs"/>
            </a:endParaRPr>
          </a:p>
        </p:txBody>
      </p:sp>
      <p:sp>
        <p:nvSpPr>
          <p:cNvPr id="14" name="テキスト ボックス 13"/>
          <p:cNvSpPr txBox="1"/>
          <p:nvPr/>
        </p:nvSpPr>
        <p:spPr>
          <a:xfrm>
            <a:off x="646297" y="939600"/>
            <a:ext cx="7698079" cy="2451953"/>
          </a:xfrm>
          <a:prstGeom prst="rect">
            <a:avLst/>
          </a:prstGeom>
          <a:noFill/>
        </p:spPr>
        <p:txBody>
          <a:bodyPr wrap="square" rtlCol="0">
            <a:spAutoFit/>
          </a:bodyPr>
          <a:lstStyle/>
          <a:p>
            <a:pPr marL="85725" marR="0" lvl="0" indent="-85725" algn="l" defTabSz="914400" rtl="0" eaLnBrk="1" fontAlgn="auto" latinLnBrk="0" hangingPunct="1">
              <a:lnSpc>
                <a:spcPts val="23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r>
              <a:rPr kumimoji="1" lang="ja-JP" altLang="en-US" sz="13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学芸員・技術職員等の専門人材の確保・育成による運営体制の強化や外部資金の確保など、</a:t>
            </a:r>
            <a:r>
              <a:rPr kumimoji="1" lang="ja-JP" altLang="en-US" sz="13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法人の基盤整備の</a:t>
            </a:r>
            <a:r>
              <a:rPr kumimoji="1" lang="ja-JP" altLang="en-US" sz="1300" b="1"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充実。</a:t>
            </a:r>
            <a:endParaRPr kumimoji="1" lang="en-US" altLang="ja-JP" sz="13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85725" marR="0" lvl="0" indent="-85725" algn="l" defTabSz="914400" rtl="0" eaLnBrk="1" fontAlgn="auto" latinLnBrk="0" hangingPunct="1">
              <a:lnSpc>
                <a:spcPts val="2300"/>
              </a:lnSpc>
              <a:spcBef>
                <a:spcPts val="0"/>
              </a:spcBef>
              <a:spcAft>
                <a:spcPts val="0"/>
              </a:spcAft>
              <a:buClrTx/>
              <a:buSzTx/>
              <a:buFontTx/>
              <a:buNone/>
              <a:tabLst/>
              <a:defRPr/>
            </a:pPr>
            <a:r>
              <a:rPr kumimoji="1" lang="ja-JP" altLang="en-US" sz="13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a:t>
            </a:r>
            <a:r>
              <a:rPr kumimoji="1" lang="ja-JP" altLang="en-US" sz="13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各館長を「機構の経営」に参画させる組織基盤の構築など、</a:t>
            </a:r>
            <a:r>
              <a:rPr kumimoji="1" lang="ja-JP" altLang="en-US" sz="13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経営と運営の一元化に向けた</a:t>
            </a:r>
            <a:r>
              <a:rPr kumimoji="1" lang="ja-JP" altLang="en-US" sz="1300" b="1"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取組。</a:t>
            </a:r>
            <a:endParaRPr kumimoji="1" lang="en-US" altLang="ja-JP" sz="13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85725" marR="0" lvl="0" indent="-85725" algn="l" defTabSz="801929" rtl="0" eaLnBrk="1" fontAlgn="auto" latinLnBrk="0" hangingPunct="1">
              <a:lnSpc>
                <a:spcPts val="2300"/>
              </a:lnSpc>
              <a:spcBef>
                <a:spcPts val="0"/>
              </a:spcBef>
              <a:spcAft>
                <a:spcPts val="0"/>
              </a:spcAft>
              <a:buClrTx/>
              <a:buSzTx/>
              <a:buFontTx/>
              <a:buNone/>
              <a:tabLst/>
              <a:defRPr/>
            </a:pPr>
            <a:r>
              <a:rPr kumimoji="1" lang="ja-JP" altLang="en-US" sz="13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a:t>
            </a:r>
            <a:r>
              <a:rPr kumimoji="1" lang="ja-JP" altLang="en-US" sz="13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科学館と自然史博物館の</a:t>
            </a:r>
            <a:r>
              <a:rPr kumimoji="1" lang="ja-JP" altLang="en-US" sz="13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「アインシュタイン展」合同開催</a:t>
            </a:r>
            <a:r>
              <a:rPr kumimoji="1" lang="ja-JP" altLang="en-US" sz="13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や市立美術館と中之島美術館の</a:t>
            </a:r>
            <a:r>
              <a:rPr kumimoji="1" lang="ja-JP" altLang="en-US" sz="13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共同研究による展覧会の実施など</a:t>
            </a:r>
            <a:r>
              <a:rPr kumimoji="1" lang="ja-JP" altLang="en-US" sz="13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各館の連携が充実しつつ</a:t>
            </a:r>
            <a:r>
              <a:rPr kumimoji="1" lang="ja-JP" altLang="en-US" sz="13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ある。</a:t>
            </a:r>
            <a:endParaRPr kumimoji="1" lang="en-US" altLang="ja-JP" sz="13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85725" marR="0" lvl="0" indent="-85725" algn="l" defTabSz="914400" rtl="0" eaLnBrk="1" fontAlgn="auto" latinLnBrk="0" hangingPunct="1">
              <a:lnSpc>
                <a:spcPts val="2300"/>
              </a:lnSpc>
              <a:spcBef>
                <a:spcPts val="0"/>
              </a:spcBef>
              <a:spcAft>
                <a:spcPts val="0"/>
              </a:spcAft>
              <a:buClrTx/>
              <a:buSzTx/>
              <a:buFontTx/>
              <a:buNone/>
              <a:tabLst/>
              <a:defRPr/>
            </a:pPr>
            <a:r>
              <a:rPr kumimoji="1" lang="ja-JP" altLang="en-US" sz="13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a:t>
            </a:r>
            <a:r>
              <a:rPr kumimoji="1" lang="ja-JP" altLang="en-US" sz="13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法人独自の</a:t>
            </a:r>
            <a:r>
              <a:rPr kumimoji="1" lang="ja-JP" altLang="en-US" sz="13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コロナ対応戦略</a:t>
            </a:r>
            <a:r>
              <a:rPr kumimoji="1" lang="en-US" altLang="ja-JP" sz="13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(CRS)</a:t>
            </a:r>
            <a:r>
              <a:rPr kumimoji="1" lang="ja-JP" altLang="en-US" sz="13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の策定、実施、</a:t>
            </a:r>
            <a:r>
              <a:rPr kumimoji="1" lang="ja-JP" altLang="en-US" sz="13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並びにプラネタリウムの改修や東洋陶磁美術館エントランス改修等</a:t>
            </a:r>
            <a:r>
              <a:rPr kumimoji="1" lang="ja-JP" altLang="en-US" sz="13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実施。</a:t>
            </a:r>
            <a:endParaRPr kumimoji="1" lang="en-US" altLang="ja-JP" sz="13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85725" marR="0" lvl="0" indent="-85725" algn="l" defTabSz="914400" rtl="0" eaLnBrk="1" fontAlgn="auto" latinLnBrk="0" hangingPunct="1">
              <a:lnSpc>
                <a:spcPts val="2300"/>
              </a:lnSpc>
              <a:spcBef>
                <a:spcPts val="0"/>
              </a:spcBef>
              <a:spcAft>
                <a:spcPts val="0"/>
              </a:spcAft>
              <a:buClrTx/>
              <a:buSzTx/>
              <a:buFontTx/>
              <a:buNone/>
              <a:tabLst/>
              <a:defRPr/>
            </a:pPr>
            <a:r>
              <a:rPr kumimoji="1" lang="ja-JP" altLang="en-US" sz="13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・運営に</a:t>
            </a:r>
            <a:r>
              <a:rPr kumimoji="1" lang="en-US" altLang="ja-JP" sz="13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PFI</a:t>
            </a:r>
            <a:r>
              <a:rPr kumimoji="1" lang="ja-JP" altLang="en-US" sz="13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手法を導入した</a:t>
            </a:r>
            <a:r>
              <a:rPr kumimoji="1" lang="ja-JP" altLang="en-US" sz="13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大阪中之島美術館の</a:t>
            </a:r>
            <a:r>
              <a:rPr kumimoji="1" lang="ja-JP" altLang="en-US" sz="1300" b="1"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開館。（</a:t>
            </a:r>
            <a:r>
              <a:rPr kumimoji="1" lang="en-US" altLang="ja-JP" sz="13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2022</a:t>
            </a:r>
            <a:r>
              <a:rPr kumimoji="1" lang="ja-JP" altLang="en-US" sz="13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年</a:t>
            </a:r>
            <a:r>
              <a:rPr kumimoji="1" lang="en-US" altLang="ja-JP" sz="13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2</a:t>
            </a:r>
            <a:r>
              <a:rPr kumimoji="1" lang="ja-JP" altLang="en-US" sz="13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月</a:t>
            </a:r>
            <a:r>
              <a:rPr kumimoji="1" lang="en-US" altLang="ja-JP" sz="13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2</a:t>
            </a:r>
            <a:r>
              <a:rPr kumimoji="1" lang="ja-JP" altLang="en-US" sz="13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日）</a:t>
            </a:r>
            <a:endParaRPr kumimoji="1" lang="en-US" altLang="ja-JP" sz="13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sp>
        <p:nvSpPr>
          <p:cNvPr id="15" name="正方形/長方形 14"/>
          <p:cNvSpPr/>
          <p:nvPr/>
        </p:nvSpPr>
        <p:spPr>
          <a:xfrm>
            <a:off x="270457" y="614419"/>
            <a:ext cx="2389616" cy="338554"/>
          </a:xfrm>
          <a:prstGeom prst="rect">
            <a:avLst/>
          </a:prstGeom>
        </p:spPr>
        <p:txBody>
          <a:bodyPr wrap="square">
            <a:spAutoFit/>
          </a:bodyPr>
          <a:lstStyle/>
          <a:p>
            <a:pPr lvl="0">
              <a:defRPr/>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成果）</a:t>
            </a:r>
            <a:endPar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570743" y="6405222"/>
            <a:ext cx="778781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effectLst/>
                <a:uLnTx/>
                <a:uFillTx/>
                <a:latin typeface="Calibri"/>
                <a:ea typeface="ＭＳ Ｐゴシック" panose="020B0600070205080204" pitchFamily="50" charset="-128"/>
                <a:cs typeface="+mn-cs"/>
              </a:rPr>
              <a:t>※</a:t>
            </a:r>
            <a:r>
              <a:rPr kumimoji="1" lang="ja-JP" altLang="en-US" sz="1200" b="0" i="0" u="none" strike="noStrike" kern="1200" cap="none" spc="0" normalizeH="0" baseline="0" noProof="0" dirty="0">
                <a:ln>
                  <a:noFill/>
                </a:ln>
                <a:effectLst/>
                <a:uLnTx/>
                <a:uFillTx/>
                <a:latin typeface="Calibri"/>
                <a:ea typeface="ＭＳ Ｐゴシック" panose="020B0600070205080204" pitchFamily="50" charset="-128"/>
                <a:cs typeface="+mn-cs"/>
              </a:rPr>
              <a:t>評価項目が２０項目あり、全ての項目が「年度計画どおり順調に実施（５段階評価の３）」であれば６０点となる。</a:t>
            </a:r>
          </a:p>
        </p:txBody>
      </p:sp>
      <p:cxnSp>
        <p:nvCxnSpPr>
          <p:cNvPr id="16" name="直線コネクタ 15"/>
          <p:cNvCxnSpPr/>
          <p:nvPr/>
        </p:nvCxnSpPr>
        <p:spPr>
          <a:xfrm>
            <a:off x="270457" y="54619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11603" y="14928"/>
            <a:ext cx="3729734" cy="257369"/>
          </a:xfrm>
          <a:prstGeom prst="rect">
            <a:avLst/>
          </a:prstGeom>
          <a:noFill/>
        </p:spPr>
        <p:txBody>
          <a:bodyPr wrap="square" lIns="36000" tIns="36000" rIns="36000" bIns="36000" rtlCol="0">
            <a:noAutofit/>
          </a:bodyPr>
          <a:lstStyle/>
          <a:p>
            <a:r>
              <a:rPr lang="en-US" altLang="ja-JP" sz="1200" dirty="0">
                <a:latin typeface="Meiryo UI" panose="020B0604030504040204" pitchFamily="50" charset="-128"/>
                <a:ea typeface="Meiryo UI" panose="020B0604030504040204" pitchFamily="50" charset="-128"/>
              </a:rPr>
              <a:t>9</a:t>
            </a:r>
            <a:r>
              <a:rPr lang="ja-JP" altLang="en-US" sz="1200" dirty="0">
                <a:latin typeface="Meiryo UI" panose="020B0604030504040204" pitchFamily="50" charset="-128"/>
                <a:ea typeface="Meiryo UI" panose="020B0604030504040204" pitchFamily="50" charset="-128"/>
              </a:rPr>
              <a:t>　具体的な取組と成果 （地方独立行政法人化）</a:t>
            </a:r>
          </a:p>
        </p:txBody>
      </p:sp>
      <p:sp>
        <p:nvSpPr>
          <p:cNvPr id="19" name="テキスト ボックス 18"/>
          <p:cNvSpPr txBox="1"/>
          <p:nvPr/>
        </p:nvSpPr>
        <p:spPr>
          <a:xfrm>
            <a:off x="3536483" y="126513"/>
            <a:ext cx="5488562"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② 博物館</a:t>
            </a:r>
          </a:p>
        </p:txBody>
      </p:sp>
      <p:sp>
        <p:nvSpPr>
          <p:cNvPr id="17"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544</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9597441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p:cNvSpPr/>
          <p:nvPr/>
        </p:nvSpPr>
        <p:spPr>
          <a:xfrm>
            <a:off x="177066" y="415677"/>
            <a:ext cx="2251165"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（今後の</a:t>
            </a:r>
            <a:r>
              <a:rPr kumimoji="1" lang="ja-JP" altLang="en-US"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取組）</a:t>
            </a:r>
            <a:endPar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3" name="直線コネクタ 22"/>
          <p:cNvCxnSpPr/>
          <p:nvPr/>
        </p:nvCxnSpPr>
        <p:spPr>
          <a:xfrm>
            <a:off x="258587" y="423063"/>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11603" y="14928"/>
            <a:ext cx="3729734" cy="257369"/>
          </a:xfrm>
          <a:prstGeom prst="rect">
            <a:avLst/>
          </a:prstGeom>
          <a:noFill/>
        </p:spPr>
        <p:txBody>
          <a:bodyPr wrap="square" lIns="36000" tIns="36000" rIns="36000" bIns="36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9</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具体的な取組と成果 （地方独立行政法人化）</a:t>
            </a:r>
          </a:p>
        </p:txBody>
      </p:sp>
      <p:sp>
        <p:nvSpPr>
          <p:cNvPr id="25" name="テキスト ボックス 24"/>
          <p:cNvSpPr txBox="1"/>
          <p:nvPr/>
        </p:nvSpPr>
        <p:spPr>
          <a:xfrm>
            <a:off x="3508774" y="44533"/>
            <a:ext cx="548856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② 博物館</a:t>
            </a:r>
          </a:p>
        </p:txBody>
      </p:sp>
      <p:sp>
        <p:nvSpPr>
          <p:cNvPr id="11" name="角丸四角形 10"/>
          <p:cNvSpPr/>
          <p:nvPr/>
        </p:nvSpPr>
        <p:spPr>
          <a:xfrm>
            <a:off x="177066" y="1738957"/>
            <a:ext cx="8603088" cy="3416849"/>
          </a:xfrm>
          <a:prstGeom prst="roundRect">
            <a:avLst/>
          </a:prstGeom>
          <a:solidFill>
            <a:srgbClr val="FFFF00"/>
          </a:solidFill>
          <a:ln w="508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chemeClr val="tx1"/>
              </a:solidFill>
              <a:effectLst/>
              <a:uLnTx/>
              <a:uFillTx/>
              <a:latin typeface="Calibri"/>
              <a:ea typeface="ＭＳ Ｐゴシック" panose="020B0600070205080204" pitchFamily="50" charset="-128"/>
              <a:cs typeface="+mn-cs"/>
            </a:endParaRPr>
          </a:p>
        </p:txBody>
      </p:sp>
      <p:sp>
        <p:nvSpPr>
          <p:cNvPr id="12" name="正方形/長方形 11"/>
          <p:cNvSpPr/>
          <p:nvPr/>
        </p:nvSpPr>
        <p:spPr>
          <a:xfrm>
            <a:off x="377685" y="1928897"/>
            <a:ext cx="8364892" cy="3139321"/>
          </a:xfrm>
          <a:prstGeom prst="rect">
            <a:avLst/>
          </a:prstGeom>
        </p:spPr>
        <p:txBody>
          <a:bodyPr wrap="square">
            <a:spAutoFit/>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　柔軟な運営と国内外への認知向上</a:t>
            </a:r>
            <a:endParaRPr kumimoji="1" lang="en-US" altLang="ja-JP" sz="1800" b="1"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7800" marR="0" lvl="0" indent="-177800" algn="l" defTabSz="914400" rtl="0" eaLnBrk="1" fontAlgn="auto" latinLnBrk="0" hangingPunct="1">
              <a:lnSpc>
                <a:spcPct val="100000"/>
              </a:lnSpc>
              <a:spcBef>
                <a:spcPts val="0"/>
              </a:spcBef>
              <a:spcAft>
                <a:spcPts val="0"/>
              </a:spcAft>
              <a:buClrTx/>
              <a:buSzTx/>
              <a:buFontTx/>
              <a:buNone/>
              <a:tabLst/>
              <a:defRPr/>
            </a:pPr>
            <a:endParaRPr kumimoji="1" lang="en-US" altLang="ja-JP" sz="18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　→　継続的・安定的な博物館施設の運営のもと、博物館・美術館の一体感を外部から</a:t>
            </a:r>
            <a:endParaRPr kumimoji="1" lang="en-US" altLang="ja-JP" sz="1800" b="1"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800" b="1"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8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見える</a:t>
            </a:r>
            <a:r>
              <a:rPr kumimoji="1" lang="ja-JP" altLang="en-US" sz="1800" b="1"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かたちで打ち出していく。</a:t>
            </a:r>
            <a:endParaRPr kumimoji="1" lang="en-US" altLang="ja-JP" sz="1800" b="1"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7800" marR="0" lvl="0" indent="-177800" algn="l" defTabSz="914400" rtl="0" eaLnBrk="1" fontAlgn="auto" latinLnBrk="0" hangingPunct="1">
              <a:lnSpc>
                <a:spcPct val="100000"/>
              </a:lnSpc>
              <a:spcBef>
                <a:spcPts val="0"/>
              </a:spcBef>
              <a:spcAft>
                <a:spcPts val="0"/>
              </a:spcAft>
              <a:buClrTx/>
              <a:buSzTx/>
              <a:buFontTx/>
              <a:buNone/>
              <a:tabLst/>
              <a:defRPr/>
            </a:pPr>
            <a:endParaRPr kumimoji="1" lang="en-US" altLang="ja-JP" sz="1800" b="1"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800" b="1"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　大阪・関西万博の機会を活かし、博物館・美術館の国内外への認知向上と新たな</a:t>
            </a:r>
            <a:endParaRPr kumimoji="1" lang="en-US" altLang="ja-JP" sz="1800" b="1"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800" b="1"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　　 来館者の獲得など積極的な誘客促進への取組を進める</a:t>
            </a:r>
            <a:r>
              <a:rPr lang="ja-JP" altLang="en-US" b="1" dirty="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800" b="1"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7800" marR="0" lvl="0" indent="-177800" algn="l" defTabSz="914400" rtl="0" eaLnBrk="1" fontAlgn="auto" latinLnBrk="0" hangingPunct="1">
              <a:lnSpc>
                <a:spcPct val="100000"/>
              </a:lnSpc>
              <a:spcBef>
                <a:spcPts val="0"/>
              </a:spcBef>
              <a:spcAft>
                <a:spcPts val="0"/>
              </a:spcAft>
              <a:buClrTx/>
              <a:buSzTx/>
              <a:buFontTx/>
              <a:buNone/>
              <a:tabLst/>
              <a:defRPr/>
            </a:pPr>
            <a:endParaRPr kumimoji="1" lang="en-US" altLang="ja-JP" sz="1800" b="1"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800" b="1"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8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柔軟な運営</a:t>
            </a:r>
            <a:r>
              <a:rPr kumimoji="1" lang="ja-JP" altLang="en-US" sz="1800" b="1"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を積極的に行い、施設が持っているポテンシャルを発揮し、都市のコアと</a:t>
            </a:r>
            <a:endParaRPr kumimoji="1" lang="en-US" altLang="ja-JP" sz="1800" b="1"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800" b="1"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　 　なる施設の一つとして機能させ、都市格の向上に資する施設とする。</a:t>
            </a:r>
            <a:endParaRPr kumimoji="1" lang="en-US" altLang="ja-JP" sz="1800" b="1"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7800" marR="0" lvl="0" indent="-177800" algn="l"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545</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9537521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11603" y="14928"/>
            <a:ext cx="3753573" cy="314718"/>
          </a:xfrm>
          <a:prstGeom prst="rect">
            <a:avLst/>
          </a:prstGeom>
          <a:noFill/>
        </p:spPr>
        <p:txBody>
          <a:bodyPr wrap="square" lIns="36000" tIns="36000" rIns="36000" bIns="36000" rtlCol="0">
            <a:noAutofit/>
          </a:bodyPr>
          <a:lstStyle/>
          <a:p>
            <a:r>
              <a:rPr lang="en-US" altLang="ja-JP" sz="1200" dirty="0">
                <a:latin typeface="Meiryo UI" panose="020B0604030504040204" pitchFamily="50" charset="-128"/>
                <a:ea typeface="Meiryo UI" panose="020B0604030504040204" pitchFamily="50" charset="-128"/>
              </a:rPr>
              <a:t>9</a:t>
            </a:r>
            <a:r>
              <a:rPr lang="ja-JP" altLang="en-US" sz="1200" dirty="0">
                <a:latin typeface="Meiryo UI" panose="020B0604030504040204" pitchFamily="50" charset="-128"/>
                <a:ea typeface="Meiryo UI" panose="020B0604030504040204" pitchFamily="50" charset="-128"/>
              </a:rPr>
              <a:t>　具体的な取組と成果 （地方独立行政法人化）</a:t>
            </a:r>
          </a:p>
        </p:txBody>
      </p:sp>
      <p:sp>
        <p:nvSpPr>
          <p:cNvPr id="3" name="角丸四角形 2"/>
          <p:cNvSpPr/>
          <p:nvPr/>
        </p:nvSpPr>
        <p:spPr>
          <a:xfrm>
            <a:off x="300243" y="2452545"/>
            <a:ext cx="2727619" cy="3928857"/>
          </a:xfrm>
          <a:prstGeom prst="roundRect">
            <a:avLst>
              <a:gd name="adj" fmla="val 4592"/>
            </a:avLst>
          </a:prstGeom>
        </p:spPr>
        <p:style>
          <a:lnRef idx="2">
            <a:schemeClr val="dk1"/>
          </a:lnRef>
          <a:fillRef idx="1">
            <a:schemeClr val="lt1"/>
          </a:fillRef>
          <a:effectRef idx="0">
            <a:schemeClr val="dk1"/>
          </a:effectRef>
          <a:fontRef idx="minor">
            <a:schemeClr val="dk1"/>
          </a:fontRef>
        </p:style>
        <p:txBody>
          <a:bodyPr rtlCol="0" anchor="ct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 15"/>
          <p:cNvSpPr/>
          <p:nvPr/>
        </p:nvSpPr>
        <p:spPr>
          <a:xfrm>
            <a:off x="6070303" y="2422038"/>
            <a:ext cx="2814391" cy="3928857"/>
          </a:xfrm>
          <a:prstGeom prst="roundRect">
            <a:avLst>
              <a:gd name="adj" fmla="val 4592"/>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331472" y="1097857"/>
            <a:ext cx="8648755" cy="830997"/>
          </a:xfrm>
          <a:prstGeom prst="rect">
            <a:avLst/>
          </a:prstGeom>
        </p:spPr>
        <p:txBody>
          <a:bodyPr wrap="square">
            <a:spAutoFit/>
          </a:bodyPr>
          <a:lstStyle/>
          <a:p>
            <a:pPr lvl="0">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持続可能な動物園運営</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めざ</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して</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ソフト</a:t>
            </a:r>
            <a:r>
              <a:rPr lang="ja-JP" altLang="en-US" sz="1600" dirty="0">
                <a:solidFill>
                  <a:prstClr val="black"/>
                </a:solidFill>
                <a:latin typeface="Meiryo UI" panose="020B0604030504040204" pitchFamily="50" charset="-128"/>
                <a:ea typeface="Meiryo UI" panose="020B0604030504040204" pitchFamily="50" charset="-128"/>
              </a:rPr>
              <a:t>、ハードの両面から動物中心の</a:t>
            </a:r>
            <a:r>
              <a:rPr lang="ja-JP" altLang="en-US" sz="1600" dirty="0" smtClean="0">
                <a:solidFill>
                  <a:prstClr val="black"/>
                </a:solidFill>
                <a:latin typeface="Meiryo UI" panose="020B0604030504040204" pitchFamily="50" charset="-128"/>
                <a:ea typeface="Meiryo UI" panose="020B0604030504040204" pitchFamily="50" charset="-128"/>
              </a:rPr>
              <a:t>取組を</a:t>
            </a:r>
            <a:r>
              <a:rPr lang="ja-JP" altLang="en-US" sz="1600" dirty="0">
                <a:solidFill>
                  <a:prstClr val="black"/>
                </a:solidFill>
                <a:latin typeface="Meiryo UI" panose="020B0604030504040204" pitchFamily="50" charset="-128"/>
                <a:ea typeface="Meiryo UI" panose="020B0604030504040204" pitchFamily="50" charset="-128"/>
              </a:rPr>
              <a:t>推進するためには</a:t>
            </a:r>
            <a:r>
              <a:rPr lang="ja-JP" altLang="en-US" sz="1600" dirty="0" smtClean="0">
                <a:solidFill>
                  <a:prstClr val="black"/>
                </a:solidFill>
                <a:latin typeface="Meiryo UI" panose="020B0604030504040204" pitchFamily="50" charset="-128"/>
                <a:ea typeface="Meiryo UI" panose="020B0604030504040204" pitchFamily="50" charset="-128"/>
              </a:rPr>
              <a:t>、専門</a:t>
            </a:r>
            <a:r>
              <a:rPr lang="ja-JP" altLang="en-US" sz="1600" dirty="0">
                <a:solidFill>
                  <a:prstClr val="black"/>
                </a:solidFill>
                <a:latin typeface="Meiryo UI" panose="020B0604030504040204" pitchFamily="50" charset="-128"/>
                <a:ea typeface="Meiryo UI" panose="020B0604030504040204" pitchFamily="50" charset="-128"/>
              </a:rPr>
              <a:t>人材の確保・育成や設備投資が必要であり</a:t>
            </a:r>
            <a:r>
              <a:rPr lang="ja-JP" altLang="en-US" sz="1600" dirty="0" smtClean="0">
                <a:solidFill>
                  <a:prstClr val="black"/>
                </a:solidFill>
                <a:latin typeface="Meiryo UI" panose="020B0604030504040204" pitchFamily="50" charset="-128"/>
                <a:ea typeface="Meiryo UI" panose="020B0604030504040204" pitchFamily="50" charset="-128"/>
              </a:rPr>
              <a:t>、職員</a:t>
            </a:r>
            <a:r>
              <a:rPr lang="ja-JP" altLang="en-US" sz="1600" dirty="0">
                <a:solidFill>
                  <a:prstClr val="black"/>
                </a:solidFill>
                <a:latin typeface="Meiryo UI" panose="020B0604030504040204" pitchFamily="50" charset="-128"/>
                <a:ea typeface="Meiryo UI" panose="020B0604030504040204" pitchFamily="50" charset="-128"/>
              </a:rPr>
              <a:t>採用や予算執行を動物園の実態に即して柔軟に行うことができる仕組みが</a:t>
            </a:r>
            <a:r>
              <a:rPr lang="ja-JP" altLang="en-US" sz="1600" dirty="0" smtClean="0">
                <a:solidFill>
                  <a:prstClr val="black"/>
                </a:solidFill>
                <a:latin typeface="Meiryo UI" panose="020B0604030504040204" pitchFamily="50" charset="-128"/>
                <a:ea typeface="Meiryo UI" panose="020B0604030504040204" pitchFamily="50" charset="-128"/>
              </a:rPr>
              <a:t>求められる。</a:t>
            </a:r>
            <a:endParaRPr lang="en-US" altLang="ja-JP" sz="1600" dirty="0">
              <a:solidFill>
                <a:prstClr val="black"/>
              </a:solidFill>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213306" y="2622014"/>
            <a:ext cx="2036599"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（当初の方向性）</a:t>
            </a:r>
            <a:endParaRPr kumimoji="1"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6067353" y="2620934"/>
            <a:ext cx="2869342"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cs typeface="Meiryo UI" panose="020B0604030504040204" pitchFamily="50" charset="-128"/>
              </a:rPr>
              <a:t>現在の状況</a:t>
            </a: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2021</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年度</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末）</a:t>
            </a:r>
            <a:r>
              <a:rPr kumimoji="1" lang="ja-JP" altLang="en-US" sz="1600" b="1" dirty="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341053" y="3193078"/>
            <a:ext cx="2646000" cy="830997"/>
          </a:xfrm>
          <a:prstGeom prst="rect">
            <a:avLst/>
          </a:prstGeom>
          <a:noFill/>
        </p:spPr>
        <p:txBody>
          <a:bodyPr wrap="square" rtlCol="0">
            <a:spAutoFit/>
          </a:bodyPr>
          <a:lstStyle/>
          <a:p>
            <a:pPr>
              <a:lnSpc>
                <a:spcPct val="1500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動物園の望ましい経営形態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検討</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ホームベース 8"/>
          <p:cNvSpPr/>
          <p:nvPr/>
        </p:nvSpPr>
        <p:spPr>
          <a:xfrm>
            <a:off x="3302760" y="2466963"/>
            <a:ext cx="2508235" cy="600504"/>
          </a:xfrm>
          <a:prstGeom prst="homePlate">
            <a:avLst>
              <a:gd name="adj" fmla="val 4545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145066" y="746324"/>
            <a:ext cx="1663251" cy="338554"/>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（背　　景）</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6155441" y="3193078"/>
            <a:ext cx="2644114" cy="779381"/>
          </a:xfrm>
          <a:prstGeom prst="rect">
            <a:avLst/>
          </a:prstGeom>
          <a:noFill/>
        </p:spPr>
        <p:txBody>
          <a:bodyPr wrap="square" rtlCol="0">
            <a:spAutoFit/>
          </a:bodyPr>
          <a:lstStyle/>
          <a:p>
            <a:pPr>
              <a:lnSpc>
                <a:spcPct val="1500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2021</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月に地方</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独立行政法人天王寺動物園を設立</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p:nvPr/>
        </p:nvSpPr>
        <p:spPr>
          <a:xfrm>
            <a:off x="3189933" y="3364820"/>
            <a:ext cx="2828037" cy="492443"/>
          </a:xfrm>
          <a:prstGeom prst="rect">
            <a:avLst/>
          </a:prstGeom>
          <a:noFill/>
        </p:spPr>
        <p:txBody>
          <a:bodyPr wrap="square" rtlCol="0">
            <a:spAutoFit/>
          </a:bodyPr>
          <a:lstStyle/>
          <a:p>
            <a:pPr marL="177800" indent="-177800">
              <a:defRPr/>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「天王寺動物園基本構想」</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を策定（</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2015.8</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3192883" y="3996850"/>
            <a:ext cx="2712617" cy="492443"/>
          </a:xfrm>
          <a:prstGeom prst="rect">
            <a:avLst/>
          </a:prstGeom>
          <a:noFill/>
        </p:spPr>
        <p:txBody>
          <a:bodyPr wrap="square" rtlCol="0">
            <a:spAutoFit/>
          </a:bodyPr>
          <a:lstStyle/>
          <a:p>
            <a:pPr marL="177800" indent="-177800">
              <a:defRPr/>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「天王寺動物園</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101</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計画」を</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策定（</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2016.</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3199093" y="4576805"/>
            <a:ext cx="2715567" cy="1092607"/>
          </a:xfrm>
          <a:prstGeom prst="rect">
            <a:avLst/>
          </a:prstGeom>
          <a:noFill/>
        </p:spPr>
        <p:txBody>
          <a:bodyPr wrap="square" rtlCol="0">
            <a:spAutoFit/>
          </a:bodyPr>
          <a:lstStyle/>
          <a:p>
            <a:pPr marL="177800" indent="-177800">
              <a:defRPr/>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kern="100" dirty="0">
                <a:latin typeface="Meiryo UI" panose="020B0604030504040204" pitchFamily="50" charset="-128"/>
                <a:ea typeface="Meiryo UI" panose="020B0604030504040204" pitchFamily="50" charset="-128"/>
                <a:cs typeface="Times New Roman" panose="02020603050405020304" pitchFamily="18" charset="0"/>
              </a:rPr>
              <a:t>外部有識者で構成された天王寺動物園経営形態検討</a:t>
            </a:r>
            <a:r>
              <a:rPr lang="ja-JP" altLang="en-US" sz="1300" kern="100" dirty="0" smtClean="0">
                <a:latin typeface="Meiryo UI" panose="020B0604030504040204" pitchFamily="50" charset="-128"/>
                <a:ea typeface="Meiryo UI" panose="020B0604030504040204" pitchFamily="50" charset="-128"/>
                <a:cs typeface="Times New Roman" panose="02020603050405020304" pitchFamily="18" charset="0"/>
              </a:rPr>
              <a:t>懇談会において検討のうえ、地方独立行政法人が望ましい経営形態と結論づけた</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2016.9</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2018.8</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5" name="直線コネクタ 24"/>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3508774" y="72242"/>
            <a:ext cx="5488562" cy="400110"/>
          </a:xfrm>
          <a:prstGeom prst="rect">
            <a:avLst/>
          </a:prstGeom>
          <a:noFill/>
        </p:spPr>
        <p:txBody>
          <a:bodyPr wrap="square" rtlCol="0">
            <a:spAutoFit/>
          </a:bodyPr>
          <a:lstStyle/>
          <a:p>
            <a:r>
              <a:rPr lang="ja-JP" altLang="en-US" sz="2000" dirty="0" smtClean="0">
                <a:latin typeface="Meiryo UI" panose="020B0604030504040204" pitchFamily="50" charset="-128"/>
                <a:ea typeface="Meiryo UI" panose="020B0604030504040204" pitchFamily="50" charset="-128"/>
              </a:rPr>
              <a:t>③ 動物園</a:t>
            </a:r>
            <a:endParaRPr lang="ja-JP" altLang="en-US" sz="2000" dirty="0">
              <a:latin typeface="Meiryo UI" panose="020B0604030504040204" pitchFamily="50" charset="-128"/>
              <a:ea typeface="Meiryo UI" panose="020B0604030504040204" pitchFamily="50" charset="-128"/>
            </a:endParaRPr>
          </a:p>
        </p:txBody>
      </p:sp>
      <p:sp>
        <p:nvSpPr>
          <p:cNvPr id="17"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546</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7691362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直線コネクタ 31"/>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11603" y="14928"/>
            <a:ext cx="3729734" cy="257369"/>
          </a:xfrm>
          <a:prstGeom prst="rect">
            <a:avLst/>
          </a:prstGeom>
          <a:noFill/>
        </p:spPr>
        <p:txBody>
          <a:bodyPr wrap="square" lIns="36000" tIns="36000" rIns="36000" bIns="36000" rtlCol="0">
            <a:noAutofit/>
          </a:bodyPr>
          <a:lstStyle/>
          <a:p>
            <a:r>
              <a:rPr lang="en-US" altLang="ja-JP" sz="1200" dirty="0" smtClean="0">
                <a:latin typeface="Meiryo UI" panose="020B0604030504040204" pitchFamily="50" charset="-128"/>
                <a:ea typeface="Meiryo UI" panose="020B0604030504040204" pitchFamily="50" charset="-128"/>
              </a:rPr>
              <a:t>9</a:t>
            </a:r>
            <a:r>
              <a:rPr lang="ja-JP" altLang="en-US" sz="1200" dirty="0">
                <a:latin typeface="Meiryo UI" panose="020B0604030504040204" pitchFamily="50" charset="-128"/>
                <a:ea typeface="Meiryo UI" panose="020B0604030504040204" pitchFamily="50" charset="-128"/>
              </a:rPr>
              <a:t>　具体的な取組と成果 （地方独立行政法人化）</a:t>
            </a:r>
          </a:p>
        </p:txBody>
      </p:sp>
      <p:graphicFrame>
        <p:nvGraphicFramePr>
          <p:cNvPr id="6" name="表 5"/>
          <p:cNvGraphicFramePr>
            <a:graphicFrameLocks noGrp="1"/>
          </p:cNvGraphicFramePr>
          <p:nvPr>
            <p:extLst/>
          </p:nvPr>
        </p:nvGraphicFramePr>
        <p:xfrm>
          <a:off x="545645" y="1198668"/>
          <a:ext cx="8409489" cy="5125660"/>
        </p:xfrm>
        <a:graphic>
          <a:graphicData uri="http://schemas.openxmlformats.org/drawingml/2006/table">
            <a:tbl>
              <a:tblPr>
                <a:tableStyleId>{5940675A-B579-460E-94D1-54222C63F5DA}</a:tableStyleId>
              </a:tblPr>
              <a:tblGrid>
                <a:gridCol w="1054207">
                  <a:extLst>
                    <a:ext uri="{9D8B030D-6E8A-4147-A177-3AD203B41FA5}">
                      <a16:colId xmlns:a16="http://schemas.microsoft.com/office/drawing/2014/main" val="20000"/>
                    </a:ext>
                  </a:extLst>
                </a:gridCol>
                <a:gridCol w="48499">
                  <a:extLst>
                    <a:ext uri="{9D8B030D-6E8A-4147-A177-3AD203B41FA5}">
                      <a16:colId xmlns:a16="http://schemas.microsoft.com/office/drawing/2014/main" val="20001"/>
                    </a:ext>
                  </a:extLst>
                </a:gridCol>
                <a:gridCol w="707353">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43712">
                  <a:extLst>
                    <a:ext uri="{9D8B030D-6E8A-4147-A177-3AD203B41FA5}">
                      <a16:colId xmlns:a16="http://schemas.microsoft.com/office/drawing/2014/main" val="20004"/>
                    </a:ext>
                  </a:extLst>
                </a:gridCol>
                <a:gridCol w="768096">
                  <a:extLst>
                    <a:ext uri="{9D8B030D-6E8A-4147-A177-3AD203B41FA5}">
                      <a16:colId xmlns:a16="http://schemas.microsoft.com/office/drawing/2014/main" val="20005"/>
                    </a:ext>
                  </a:extLst>
                </a:gridCol>
                <a:gridCol w="755904">
                  <a:extLst>
                    <a:ext uri="{9D8B030D-6E8A-4147-A177-3AD203B41FA5}">
                      <a16:colId xmlns:a16="http://schemas.microsoft.com/office/drawing/2014/main" val="20006"/>
                    </a:ext>
                  </a:extLst>
                </a:gridCol>
                <a:gridCol w="743712">
                  <a:extLst>
                    <a:ext uri="{9D8B030D-6E8A-4147-A177-3AD203B41FA5}">
                      <a16:colId xmlns:a16="http://schemas.microsoft.com/office/drawing/2014/main" val="20007"/>
                    </a:ext>
                  </a:extLst>
                </a:gridCol>
                <a:gridCol w="755904">
                  <a:extLst>
                    <a:ext uri="{9D8B030D-6E8A-4147-A177-3AD203B41FA5}">
                      <a16:colId xmlns:a16="http://schemas.microsoft.com/office/drawing/2014/main" val="20008"/>
                    </a:ext>
                  </a:extLst>
                </a:gridCol>
                <a:gridCol w="694944">
                  <a:extLst>
                    <a:ext uri="{9D8B030D-6E8A-4147-A177-3AD203B41FA5}">
                      <a16:colId xmlns:a16="http://schemas.microsoft.com/office/drawing/2014/main" val="517630604"/>
                    </a:ext>
                  </a:extLst>
                </a:gridCol>
                <a:gridCol w="719328">
                  <a:extLst>
                    <a:ext uri="{9D8B030D-6E8A-4147-A177-3AD203B41FA5}">
                      <a16:colId xmlns:a16="http://schemas.microsoft.com/office/drawing/2014/main" val="4053054797"/>
                    </a:ext>
                  </a:extLst>
                </a:gridCol>
                <a:gridCol w="686310">
                  <a:extLst>
                    <a:ext uri="{9D8B030D-6E8A-4147-A177-3AD203B41FA5}">
                      <a16:colId xmlns:a16="http://schemas.microsoft.com/office/drawing/2014/main" val="1443890696"/>
                    </a:ext>
                  </a:extLst>
                </a:gridCol>
              </a:tblGrid>
              <a:tr h="48818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ja-JP"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08000" marR="72000" marT="36000" marB="36000" anchor="ctr">
                    <a:lnTlToBr w="12700" cap="flat" cmpd="sng" algn="ctr">
                      <a:solidFill>
                        <a:schemeClr val="tx1"/>
                      </a:solidFill>
                      <a:prstDash val="solid"/>
                      <a:round/>
                      <a:headEnd type="none" w="med" len="med"/>
                      <a:tailEnd type="none" w="med" len="med"/>
                    </a:lnTlToBr>
                    <a:solidFill>
                      <a:schemeClr val="accent4">
                        <a:lumMod val="40000"/>
                        <a:lumOff val="60000"/>
                      </a:schemeClr>
                    </a:solidFill>
                  </a:tcPr>
                </a:tc>
                <a:tc>
                  <a:txBody>
                    <a:bodyPr/>
                    <a:lstStyle/>
                    <a:p>
                      <a:pPr algn="ctr" fontAlgn="ct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2013</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2016</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2017</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2018</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2019</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2020</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2021</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2022</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extLst>
                  <a:ext uri="{0D108BD9-81ED-4DB2-BD59-A6C34878D82A}">
                    <a16:rowId xmlns:a16="http://schemas.microsoft.com/office/drawing/2014/main" val="10000"/>
                  </a:ext>
                </a:extLst>
              </a:tr>
              <a:tr h="4637472">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経営形態の見直し</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8" name="正方形/長方形 7"/>
          <p:cNvSpPr/>
          <p:nvPr/>
        </p:nvSpPr>
        <p:spPr>
          <a:xfrm>
            <a:off x="1247506" y="1233544"/>
            <a:ext cx="446637" cy="20965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p>
        </p:txBody>
      </p:sp>
      <p:sp>
        <p:nvSpPr>
          <p:cNvPr id="9" name="正方形/長方形 8"/>
          <p:cNvSpPr/>
          <p:nvPr/>
        </p:nvSpPr>
        <p:spPr>
          <a:xfrm>
            <a:off x="554645" y="1298931"/>
            <a:ext cx="446637" cy="20965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項目</a:t>
            </a:r>
          </a:p>
        </p:txBody>
      </p:sp>
      <p:sp>
        <p:nvSpPr>
          <p:cNvPr id="21" name="ホームベース 20"/>
          <p:cNvSpPr/>
          <p:nvPr/>
        </p:nvSpPr>
        <p:spPr>
          <a:xfrm>
            <a:off x="1913137" y="2018003"/>
            <a:ext cx="5610512" cy="3609006"/>
          </a:xfrm>
          <a:prstGeom prst="homePlate">
            <a:avLst>
              <a:gd name="adj" fmla="val 11651"/>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lgn="just">
              <a:lnSpc>
                <a:spcPts val="1200"/>
              </a:lnSpc>
            </a:pP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1913136" y="2665666"/>
            <a:ext cx="2980379" cy="93537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●地方独立行政法人法施行令が改正</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動物園</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地独業務の対象施設に追加</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2013.10</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6361296" y="3334115"/>
            <a:ext cx="2308722" cy="117921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180975" indent="-180975">
              <a:lnSpc>
                <a:spcPts val="1200"/>
              </a:lnSpc>
            </a:pP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6451162" y="4142037"/>
            <a:ext cx="2390886" cy="63575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p:nvPr/>
        </p:nvSpPr>
        <p:spPr>
          <a:xfrm>
            <a:off x="3508774" y="72242"/>
            <a:ext cx="5488562"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③</a:t>
            </a:r>
            <a:r>
              <a:rPr lang="ja-JP" altLang="en-US" sz="2000" dirty="0" smtClean="0">
                <a:latin typeface="Meiryo UI" panose="020B0604030504040204" pitchFamily="50" charset="-128"/>
                <a:ea typeface="Meiryo UI" panose="020B0604030504040204" pitchFamily="50" charset="-128"/>
              </a:rPr>
              <a:t> 動物園</a:t>
            </a:r>
            <a:endParaRPr lang="ja-JP" altLang="en-US" sz="2000" dirty="0">
              <a:latin typeface="Meiryo UI" panose="020B0604030504040204" pitchFamily="50" charset="-128"/>
              <a:ea typeface="Meiryo UI" panose="020B0604030504040204" pitchFamily="50" charset="-128"/>
            </a:endParaRPr>
          </a:p>
        </p:txBody>
      </p:sp>
      <p:sp>
        <p:nvSpPr>
          <p:cNvPr id="26" name="正方形/長方形 25"/>
          <p:cNvSpPr/>
          <p:nvPr/>
        </p:nvSpPr>
        <p:spPr>
          <a:xfrm>
            <a:off x="145066" y="682824"/>
            <a:ext cx="2733533" cy="338554"/>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（主な改革取組経過）</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p:cNvSpPr/>
          <p:nvPr/>
        </p:nvSpPr>
        <p:spPr>
          <a:xfrm>
            <a:off x="4236288" y="4638516"/>
            <a:ext cx="2980379" cy="93537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●天王寺動物園</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101</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計画を策定（</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2016.10</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8" name="直線矢印コネクタ 27"/>
          <p:cNvCxnSpPr/>
          <p:nvPr/>
        </p:nvCxnSpPr>
        <p:spPr>
          <a:xfrm>
            <a:off x="4325135" y="2901471"/>
            <a:ext cx="16200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9" name="正方形/長方形 28"/>
          <p:cNvSpPr/>
          <p:nvPr/>
        </p:nvSpPr>
        <p:spPr>
          <a:xfrm>
            <a:off x="4099235" y="2064717"/>
            <a:ext cx="2980379" cy="93537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天王寺動物園経営形態検討</a:t>
            </a:r>
            <a:r>
              <a:rPr lang="ja-JP" altLang="en-US" sz="1050" kern="1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懇談会</a:t>
            </a:r>
            <a:endParaRPr lang="en-US" altLang="ja-JP" sz="1050" kern="1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a:lnSpc>
                <a:spcPts val="1200"/>
              </a:lnSpc>
            </a:pPr>
            <a:r>
              <a:rPr lang="ja-JP" altLang="en-US" sz="105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1050" kern="1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において外部有識者から意見聴取</a:t>
            </a:r>
            <a:endParaRPr lang="en-US" altLang="ja-JP" sz="1050" kern="1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a:lnSpc>
                <a:spcPts val="1200"/>
              </a:lnSpc>
            </a:pP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2016.9</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2018.8</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3403325" y="4526288"/>
            <a:ext cx="4572000" cy="400110"/>
          </a:xfrm>
          <a:prstGeom prst="rect">
            <a:avLst/>
          </a:prstGeom>
        </p:spPr>
        <p:txBody>
          <a:bodyPr>
            <a:spAutoFit/>
          </a:bodyPr>
          <a:lstStyle/>
          <a:p>
            <a:pPr marL="180975" indent="-180975" algn="just">
              <a:lnSpc>
                <a:spcPts val="1200"/>
              </a:lnSpc>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●天王寺動物園基本構想を策定</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marL="180975" indent="-90488" algn="just">
              <a:lnSpc>
                <a:spcPts val="1200"/>
              </a:lnSpc>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2015.8</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050" dirty="0"/>
          </a:p>
        </p:txBody>
      </p:sp>
      <p:sp>
        <p:nvSpPr>
          <p:cNvPr id="35" name="ホームベース 34"/>
          <p:cNvSpPr/>
          <p:nvPr/>
        </p:nvSpPr>
        <p:spPr>
          <a:xfrm>
            <a:off x="7547841" y="2017935"/>
            <a:ext cx="1384073" cy="3609074"/>
          </a:xfrm>
          <a:prstGeom prst="homePlate">
            <a:avLst>
              <a:gd name="adj" fmla="val 24514"/>
            </a:avLst>
          </a:prstGeom>
          <a:solidFill>
            <a:schemeClr val="accent1">
              <a:lumMod val="40000"/>
              <a:lumOff val="60000"/>
              <a:alpha val="50000"/>
            </a:schemeClr>
          </a:solidFill>
          <a:ln w="3175">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a:off x="6833326" y="1916189"/>
            <a:ext cx="1525564" cy="83660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●戦略会議にて地方独立行政法人化を決定</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2020.1</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6891585" y="2614856"/>
            <a:ext cx="1525564" cy="83660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●定款、評価委員会</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条例案が</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可決</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３）</a:t>
            </a:r>
            <a:endPar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7551406" y="3481976"/>
            <a:ext cx="1508807" cy="92264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●地方</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独立行政</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法人</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天王寺動物園設立・</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運営開始</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2021.4</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正方形/長方形 32"/>
          <p:cNvSpPr/>
          <p:nvPr/>
        </p:nvSpPr>
        <p:spPr>
          <a:xfrm>
            <a:off x="7553831" y="4510715"/>
            <a:ext cx="1508807" cy="82417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●地方独立行政法人</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天王寺</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動物園</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中期目標・中期計画</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策定</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４）</a:t>
            </a:r>
            <a:endPar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7" name="直線矢印コネクタ 36"/>
          <p:cNvCxnSpPr/>
          <p:nvPr/>
        </p:nvCxnSpPr>
        <p:spPr>
          <a:xfrm>
            <a:off x="7523648" y="5800794"/>
            <a:ext cx="1349897" cy="6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8" name="正方形/長方形 37"/>
          <p:cNvSpPr/>
          <p:nvPr/>
        </p:nvSpPr>
        <p:spPr>
          <a:xfrm>
            <a:off x="7475261" y="5889473"/>
            <a:ext cx="1883776" cy="400110"/>
          </a:xfrm>
          <a:prstGeom prst="rect">
            <a:avLst/>
          </a:prstGeom>
        </p:spPr>
        <p:txBody>
          <a:bodyPr wrap="square">
            <a:spAutoFit/>
          </a:bodyPr>
          <a:lstStyle/>
          <a:p>
            <a:pPr marL="180975" indent="-180975" algn="just">
              <a:lnSpc>
                <a:spcPts val="1200"/>
              </a:lnSpc>
            </a:pP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第</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期中期目標期間</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marL="180975" indent="-90488" algn="just">
              <a:lnSpc>
                <a:spcPts val="1200"/>
              </a:lnSpc>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2021.4</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2026.3</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050" dirty="0"/>
          </a:p>
        </p:txBody>
      </p:sp>
      <p:sp>
        <p:nvSpPr>
          <p:cNvPr id="24"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547</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4413021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直線コネクタ 31"/>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11603" y="14928"/>
            <a:ext cx="3729734" cy="257369"/>
          </a:xfrm>
          <a:prstGeom prst="rect">
            <a:avLst/>
          </a:prstGeom>
          <a:noFill/>
        </p:spPr>
        <p:txBody>
          <a:bodyPr wrap="square" lIns="36000" tIns="36000" rIns="36000" bIns="36000" rtlCol="0">
            <a:noAutofit/>
          </a:bodyPr>
          <a:lstStyle/>
          <a:p>
            <a:r>
              <a:rPr lang="en-US" altLang="ja-JP" sz="1200" dirty="0">
                <a:latin typeface="Meiryo UI" panose="020B0604030504040204" pitchFamily="50" charset="-128"/>
                <a:ea typeface="Meiryo UI" panose="020B0604030504040204" pitchFamily="50" charset="-128"/>
              </a:rPr>
              <a:t>9</a:t>
            </a:r>
            <a:r>
              <a:rPr lang="ja-JP" altLang="en-US" sz="1200" dirty="0">
                <a:latin typeface="Meiryo UI" panose="020B0604030504040204" pitchFamily="50" charset="-128"/>
                <a:ea typeface="Meiryo UI" panose="020B0604030504040204" pitchFamily="50" charset="-128"/>
              </a:rPr>
              <a:t>　具体的な取組と成果 （地方独立行政法人化）</a:t>
            </a:r>
          </a:p>
        </p:txBody>
      </p:sp>
      <p:sp>
        <p:nvSpPr>
          <p:cNvPr id="9" name="角丸四角形 8"/>
          <p:cNvSpPr/>
          <p:nvPr/>
        </p:nvSpPr>
        <p:spPr>
          <a:xfrm>
            <a:off x="324945" y="961404"/>
            <a:ext cx="8603088" cy="928356"/>
          </a:xfrm>
          <a:prstGeom prst="roundRect">
            <a:avLst>
              <a:gd name="adj" fmla="val 12716"/>
            </a:avLst>
          </a:prstGeom>
          <a:solidFill>
            <a:srgbClr val="FFFF00"/>
          </a:solidFill>
          <a:ln w="508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rgbClr val="000000"/>
                </a:solidFill>
                <a:latin typeface="Meiryo UI" panose="020B0604030504040204" pitchFamily="50" charset="-128"/>
                <a:ea typeface="Meiryo UI" panose="020B0604030504040204" pitchFamily="50" charset="-128"/>
              </a:rPr>
              <a:t>独法化により期待される効果（ソフト面）</a:t>
            </a:r>
          </a:p>
          <a:p>
            <a:pPr algn="just">
              <a:lnSpc>
                <a:spcPts val="2200"/>
              </a:lnSpc>
            </a:pPr>
            <a:r>
              <a:rPr lang="ja-JP" altLang="en-US" sz="1600" dirty="0" smtClean="0">
                <a:solidFill>
                  <a:schemeClr val="tx1"/>
                </a:solidFill>
                <a:latin typeface="Meiryo UI" panose="020B0604030504040204" pitchFamily="50" charset="-128"/>
                <a:ea typeface="Meiryo UI" panose="020B0604030504040204" pitchFamily="50" charset="-128"/>
                <a:cs typeface="メイリオ" pitchFamily="50" charset="-128"/>
              </a:rPr>
              <a:t>　動物</a:t>
            </a:r>
            <a:r>
              <a:rPr lang="ja-JP" altLang="en-US" sz="1600" dirty="0">
                <a:solidFill>
                  <a:schemeClr val="tx1"/>
                </a:solidFill>
                <a:latin typeface="Meiryo UI" panose="020B0604030504040204" pitchFamily="50" charset="-128"/>
                <a:ea typeface="Meiryo UI" panose="020B0604030504040204" pitchFamily="50" charset="-128"/>
                <a:cs typeface="メイリオ" pitchFamily="50" charset="-128"/>
              </a:rPr>
              <a:t>福祉等の専門知識を有する人材の採用や園の実情に即応した組織体制の構築、人員配置</a:t>
            </a:r>
            <a:r>
              <a:rPr lang="ja-JP" altLang="en-US" sz="1600" dirty="0" smtClean="0">
                <a:solidFill>
                  <a:schemeClr val="tx1"/>
                </a:solidFill>
                <a:latin typeface="Meiryo UI" panose="020B0604030504040204" pitchFamily="50" charset="-128"/>
                <a:ea typeface="Meiryo UI" panose="020B0604030504040204" pitchFamily="50" charset="-128"/>
                <a:cs typeface="メイリオ" pitchFamily="50" charset="-128"/>
              </a:rPr>
              <a:t>が</a:t>
            </a:r>
            <a:endParaRPr lang="en-US" altLang="ja-JP" sz="1600" dirty="0" smtClean="0">
              <a:solidFill>
                <a:schemeClr val="tx1"/>
              </a:solidFill>
              <a:latin typeface="Meiryo UI" panose="020B0604030504040204" pitchFamily="50" charset="-128"/>
              <a:ea typeface="Meiryo UI" panose="020B0604030504040204" pitchFamily="50" charset="-128"/>
              <a:cs typeface="メイリオ" pitchFamily="50" charset="-128"/>
            </a:endParaRPr>
          </a:p>
          <a:p>
            <a:pPr algn="just">
              <a:lnSpc>
                <a:spcPts val="2200"/>
              </a:lnSpc>
            </a:pPr>
            <a:r>
              <a:rPr lang="ja-JP" altLang="en-US" sz="1600" dirty="0">
                <a:solidFill>
                  <a:schemeClr val="tx1"/>
                </a:solidFill>
                <a:latin typeface="Meiryo UI" panose="020B0604030504040204" pitchFamily="50" charset="-128"/>
                <a:ea typeface="Meiryo UI" panose="020B0604030504040204" pitchFamily="50" charset="-128"/>
                <a:cs typeface="メイリオ"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メイリオ" pitchFamily="50" charset="-128"/>
              </a:rPr>
              <a:t>可能</a:t>
            </a:r>
            <a:r>
              <a:rPr lang="ja-JP" altLang="en-US" sz="1600" dirty="0">
                <a:solidFill>
                  <a:schemeClr val="tx1"/>
                </a:solidFill>
                <a:latin typeface="Meiryo UI" panose="020B0604030504040204" pitchFamily="50" charset="-128"/>
                <a:ea typeface="Meiryo UI" panose="020B0604030504040204" pitchFamily="50" charset="-128"/>
                <a:cs typeface="メイリオ" pitchFamily="50" charset="-128"/>
              </a:rPr>
              <a:t>となり</a:t>
            </a:r>
            <a:r>
              <a:rPr lang="ja-JP" altLang="en-US" sz="1600" dirty="0" smtClean="0">
                <a:solidFill>
                  <a:schemeClr val="tx1"/>
                </a:solidFill>
                <a:latin typeface="Meiryo UI" panose="020B0604030504040204" pitchFamily="50" charset="-128"/>
                <a:ea typeface="Meiryo UI" panose="020B0604030504040204" pitchFamily="50" charset="-128"/>
                <a:cs typeface="メイリオ" pitchFamily="50" charset="-128"/>
              </a:rPr>
              <a:t>、園</a:t>
            </a:r>
            <a:r>
              <a:rPr lang="ja-JP" altLang="en-US" sz="1600" dirty="0">
                <a:solidFill>
                  <a:schemeClr val="tx1"/>
                </a:solidFill>
                <a:latin typeface="Meiryo UI" panose="020B0604030504040204" pitchFamily="50" charset="-128"/>
                <a:ea typeface="Meiryo UI" panose="020B0604030504040204" pitchFamily="50" charset="-128"/>
                <a:cs typeface="メイリオ" pitchFamily="50" charset="-128"/>
              </a:rPr>
              <a:t>の機能強化や効果的な事業実施を</a:t>
            </a:r>
            <a:r>
              <a:rPr lang="ja-JP" altLang="en-US" sz="1600" dirty="0" smtClean="0">
                <a:solidFill>
                  <a:schemeClr val="tx1"/>
                </a:solidFill>
                <a:latin typeface="Meiryo UI" panose="020B0604030504040204" pitchFamily="50" charset="-128"/>
                <a:ea typeface="Meiryo UI" panose="020B0604030504040204" pitchFamily="50" charset="-128"/>
                <a:cs typeface="メイリオ" pitchFamily="50" charset="-128"/>
              </a:rPr>
              <a:t>実現。</a:t>
            </a:r>
            <a:endParaRPr lang="en-US" altLang="ja-JP" sz="1600" dirty="0">
              <a:solidFill>
                <a:schemeClr val="tx1"/>
              </a:solidFill>
              <a:latin typeface="Meiryo UI" panose="020B0604030504040204" pitchFamily="50" charset="-128"/>
              <a:ea typeface="Meiryo UI" panose="020B0604030504040204" pitchFamily="50" charset="-128"/>
              <a:cs typeface="メイリオ" pitchFamily="50" charset="-128"/>
            </a:endParaRPr>
          </a:p>
        </p:txBody>
      </p:sp>
      <p:sp>
        <p:nvSpPr>
          <p:cNvPr id="20" name="テキスト ボックス 19"/>
          <p:cNvSpPr txBox="1"/>
          <p:nvPr/>
        </p:nvSpPr>
        <p:spPr>
          <a:xfrm>
            <a:off x="3508774" y="72242"/>
            <a:ext cx="5488562"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③</a:t>
            </a:r>
            <a:r>
              <a:rPr lang="ja-JP" altLang="en-US" sz="2000" dirty="0" smtClean="0">
                <a:latin typeface="Meiryo UI" panose="020B0604030504040204" pitchFamily="50" charset="-128"/>
                <a:ea typeface="Meiryo UI" panose="020B0604030504040204" pitchFamily="50" charset="-128"/>
              </a:rPr>
              <a:t> 動物園</a:t>
            </a:r>
            <a:endParaRPr lang="ja-JP" altLang="en-US" sz="2000" dirty="0">
              <a:latin typeface="Meiryo UI" panose="020B0604030504040204" pitchFamily="50" charset="-128"/>
              <a:ea typeface="Meiryo UI" panose="020B0604030504040204" pitchFamily="50" charset="-128"/>
            </a:endParaRPr>
          </a:p>
        </p:txBody>
      </p:sp>
      <p:sp>
        <p:nvSpPr>
          <p:cNvPr id="21" name="正方形/長方形 20"/>
          <p:cNvSpPr/>
          <p:nvPr/>
        </p:nvSpPr>
        <p:spPr>
          <a:xfrm>
            <a:off x="145066" y="597480"/>
            <a:ext cx="1663251" cy="338554"/>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（成　　果）</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二等辺三角形 21"/>
          <p:cNvSpPr/>
          <p:nvPr/>
        </p:nvSpPr>
        <p:spPr>
          <a:xfrm rot="5400000">
            <a:off x="1776583" y="5179473"/>
            <a:ext cx="221428" cy="28531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00">
              <a:solidFill>
                <a:schemeClr val="tx1"/>
              </a:solidFill>
            </a:endParaRPr>
          </a:p>
        </p:txBody>
      </p:sp>
      <p:grpSp>
        <p:nvGrpSpPr>
          <p:cNvPr id="23" name="グループ化 22"/>
          <p:cNvGrpSpPr/>
          <p:nvPr/>
        </p:nvGrpSpPr>
        <p:grpSpPr>
          <a:xfrm>
            <a:off x="0" y="1999487"/>
            <a:ext cx="8928033" cy="2535293"/>
            <a:chOff x="0" y="1306868"/>
            <a:chExt cx="9012200" cy="2991464"/>
          </a:xfrm>
        </p:grpSpPr>
        <p:grpSp>
          <p:nvGrpSpPr>
            <p:cNvPr id="24" name="グループ化 23"/>
            <p:cNvGrpSpPr/>
            <p:nvPr/>
          </p:nvGrpSpPr>
          <p:grpSpPr>
            <a:xfrm>
              <a:off x="154698" y="1681325"/>
              <a:ext cx="8857502" cy="2617007"/>
              <a:chOff x="-108520" y="1579013"/>
              <a:chExt cx="9317295" cy="2617007"/>
            </a:xfrm>
          </p:grpSpPr>
          <p:grpSp>
            <p:nvGrpSpPr>
              <p:cNvPr id="26" name="グループ化 25"/>
              <p:cNvGrpSpPr/>
              <p:nvPr/>
            </p:nvGrpSpPr>
            <p:grpSpPr>
              <a:xfrm>
                <a:off x="-108520" y="1579013"/>
                <a:ext cx="9317295" cy="2617007"/>
                <a:chOff x="-108520" y="1579013"/>
                <a:chExt cx="9317295" cy="2617007"/>
              </a:xfrm>
            </p:grpSpPr>
            <p:grpSp>
              <p:nvGrpSpPr>
                <p:cNvPr id="34" name="グループ化 33"/>
                <p:cNvGrpSpPr/>
                <p:nvPr/>
              </p:nvGrpSpPr>
              <p:grpSpPr>
                <a:xfrm>
                  <a:off x="-108519" y="2783548"/>
                  <a:ext cx="9292197" cy="838141"/>
                  <a:chOff x="272480" y="5795123"/>
                  <a:chExt cx="9292197" cy="838141"/>
                </a:xfrm>
              </p:grpSpPr>
              <p:sp>
                <p:nvSpPr>
                  <p:cNvPr id="49" name="正方形/長方形 48"/>
                  <p:cNvSpPr/>
                  <p:nvPr/>
                </p:nvSpPr>
                <p:spPr>
                  <a:xfrm>
                    <a:off x="272480" y="5913248"/>
                    <a:ext cx="1654871"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500" dirty="0">
                        <a:solidFill>
                          <a:schemeClr val="tx1"/>
                        </a:solidFill>
                        <a:latin typeface="Meiryo UI" panose="020B0604030504040204" pitchFamily="50" charset="-128"/>
                        <a:ea typeface="Meiryo UI" panose="020B0604030504040204" pitchFamily="50" charset="-128"/>
                      </a:rPr>
                      <a:t>調査研究機能</a:t>
                    </a:r>
                    <a:endParaRPr lang="en-US" altLang="ja-JP" sz="1500" dirty="0">
                      <a:solidFill>
                        <a:schemeClr val="tx1"/>
                      </a:solidFill>
                      <a:latin typeface="Meiryo UI" panose="020B0604030504040204" pitchFamily="50" charset="-128"/>
                      <a:ea typeface="Meiryo UI" panose="020B0604030504040204" pitchFamily="50" charset="-128"/>
                    </a:endParaRPr>
                  </a:p>
                  <a:p>
                    <a:pPr algn="ctr"/>
                    <a:r>
                      <a:rPr lang="ja-JP" altLang="en-US" sz="1500" dirty="0">
                        <a:solidFill>
                          <a:schemeClr val="tx1"/>
                        </a:solidFill>
                        <a:latin typeface="Meiryo UI" panose="020B0604030504040204" pitchFamily="50" charset="-128"/>
                        <a:ea typeface="Meiryo UI" panose="020B0604030504040204" pitchFamily="50" charset="-128"/>
                      </a:rPr>
                      <a:t>国際交流機能</a:t>
                    </a:r>
                    <a:endParaRPr lang="en-US" altLang="ja-JP" sz="1500" dirty="0">
                      <a:solidFill>
                        <a:schemeClr val="tx1"/>
                      </a:solidFill>
                      <a:latin typeface="Meiryo UI" panose="020B0604030504040204" pitchFamily="50" charset="-128"/>
                      <a:ea typeface="Meiryo UI" panose="020B0604030504040204" pitchFamily="50" charset="-128"/>
                    </a:endParaRPr>
                  </a:p>
                </p:txBody>
              </p:sp>
              <p:sp>
                <p:nvSpPr>
                  <p:cNvPr id="50" name="正方形/長方形 49"/>
                  <p:cNvSpPr/>
                  <p:nvPr/>
                </p:nvSpPr>
                <p:spPr>
                  <a:xfrm>
                    <a:off x="2302151" y="5795123"/>
                    <a:ext cx="3060000" cy="7292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ja-JP" altLang="en-US" sz="1400" dirty="0">
                        <a:solidFill>
                          <a:schemeClr val="tx1"/>
                        </a:solidFill>
                        <a:latin typeface="Meiryo UI" panose="020B0604030504040204" pitchFamily="50" charset="-128"/>
                        <a:ea typeface="Meiryo UI" panose="020B0604030504040204" pitchFamily="50" charset="-128"/>
                      </a:rPr>
                      <a:t>種の保存や生物多様性の保全</a:t>
                    </a:r>
                    <a:r>
                      <a:rPr lang="ja-JP" altLang="en-US" sz="1400" dirty="0" smtClean="0">
                        <a:solidFill>
                          <a:schemeClr val="tx1"/>
                        </a:solidFill>
                        <a:latin typeface="Meiryo UI" panose="020B0604030504040204" pitchFamily="50" charset="-128"/>
                        <a:ea typeface="Meiryo UI" panose="020B0604030504040204" pitchFamily="50" charset="-128"/>
                      </a:rPr>
                      <a:t>など</a:t>
                    </a:r>
                    <a:endParaRPr lang="en-US" altLang="ja-JP" sz="1400" dirty="0" smtClean="0">
                      <a:solidFill>
                        <a:schemeClr val="tx1"/>
                      </a:solidFill>
                      <a:latin typeface="Meiryo UI" panose="020B0604030504040204" pitchFamily="50" charset="-128"/>
                      <a:ea typeface="Meiryo UI" panose="020B0604030504040204" pitchFamily="50" charset="-128"/>
                    </a:endParaRPr>
                  </a:p>
                  <a:p>
                    <a:pPr algn="just"/>
                    <a:r>
                      <a:rPr lang="ja-JP" altLang="en-US" sz="1400" dirty="0" smtClean="0">
                        <a:solidFill>
                          <a:schemeClr val="tx1"/>
                        </a:solidFill>
                        <a:latin typeface="Meiryo UI" panose="020B0604030504040204" pitchFamily="50" charset="-128"/>
                        <a:ea typeface="Meiryo UI" panose="020B0604030504040204" pitchFamily="50" charset="-128"/>
                      </a:rPr>
                      <a:t>世界的</a:t>
                    </a:r>
                    <a:r>
                      <a:rPr lang="ja-JP" altLang="en-US" sz="1400" dirty="0">
                        <a:solidFill>
                          <a:schemeClr val="tx1"/>
                        </a:solidFill>
                        <a:latin typeface="Meiryo UI" panose="020B0604030504040204" pitchFamily="50" charset="-128"/>
                        <a:ea typeface="Meiryo UI" panose="020B0604030504040204" pitchFamily="50" charset="-128"/>
                      </a:rPr>
                      <a:t>な課題に対する研究の実施</a:t>
                    </a:r>
                    <a:endParaRPr lang="en-US" altLang="ja-JP" sz="1400" dirty="0">
                      <a:solidFill>
                        <a:schemeClr val="tx1"/>
                      </a:solidFill>
                      <a:latin typeface="Meiryo UI" panose="020B0604030504040204" pitchFamily="50" charset="-128"/>
                      <a:ea typeface="Meiryo UI" panose="020B0604030504040204" pitchFamily="50" charset="-128"/>
                    </a:endParaRPr>
                  </a:p>
                  <a:p>
                    <a:pPr algn="just"/>
                    <a:r>
                      <a:rPr lang="ja-JP" altLang="en-US" sz="1400" dirty="0">
                        <a:solidFill>
                          <a:schemeClr val="tx1"/>
                        </a:solidFill>
                        <a:latin typeface="Meiryo UI" panose="020B0604030504040204" pitchFamily="50" charset="-128"/>
                        <a:ea typeface="Meiryo UI" panose="020B0604030504040204" pitchFamily="50" charset="-128"/>
                      </a:rPr>
                      <a:t>海外の園館との積極的な国際交流</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51" name="正方形/長方形 50"/>
                  <p:cNvSpPr/>
                  <p:nvPr/>
                </p:nvSpPr>
                <p:spPr>
                  <a:xfrm>
                    <a:off x="5745088" y="5838280"/>
                    <a:ext cx="3743424" cy="7292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Meiryo UI" panose="020B0604030504040204" pitchFamily="50" charset="-128"/>
                        <a:ea typeface="Meiryo UI" panose="020B0604030504040204" pitchFamily="50" charset="-128"/>
                      </a:rPr>
                      <a:t>動物園業界におけるプレゼンスと信用の向上</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安定的な動物確保</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52" name="正方形/長方形 51"/>
                  <p:cNvSpPr/>
                  <p:nvPr/>
                </p:nvSpPr>
                <p:spPr>
                  <a:xfrm>
                    <a:off x="272480" y="5805264"/>
                    <a:ext cx="9292197" cy="82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00"/>
                  </a:p>
                </p:txBody>
              </p:sp>
            </p:grpSp>
            <p:grpSp>
              <p:nvGrpSpPr>
                <p:cNvPr id="35" name="グループ化 34"/>
                <p:cNvGrpSpPr/>
                <p:nvPr/>
              </p:nvGrpSpPr>
              <p:grpSpPr>
                <a:xfrm>
                  <a:off x="-108519" y="3619932"/>
                  <a:ext cx="9292197" cy="576088"/>
                  <a:chOff x="272480" y="4941168"/>
                  <a:chExt cx="9292197" cy="576088"/>
                </a:xfrm>
              </p:grpSpPr>
              <p:sp>
                <p:nvSpPr>
                  <p:cNvPr id="45" name="正方形/長方形 44"/>
                  <p:cNvSpPr/>
                  <p:nvPr/>
                </p:nvSpPr>
                <p:spPr>
                  <a:xfrm>
                    <a:off x="272480" y="5053517"/>
                    <a:ext cx="1669671"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500" dirty="0">
                        <a:solidFill>
                          <a:schemeClr val="tx1"/>
                        </a:solidFill>
                        <a:latin typeface="Meiryo UI" panose="020B0604030504040204" pitchFamily="50" charset="-128"/>
                        <a:ea typeface="Meiryo UI" panose="020B0604030504040204" pitchFamily="50" charset="-128"/>
                      </a:rPr>
                      <a:t>教育普及機能</a:t>
                    </a:r>
                    <a:endParaRPr lang="en-US" altLang="ja-JP" sz="1500" dirty="0">
                      <a:solidFill>
                        <a:schemeClr val="tx1"/>
                      </a:solidFill>
                      <a:latin typeface="Meiryo UI" panose="020B0604030504040204" pitchFamily="50" charset="-128"/>
                      <a:ea typeface="Meiryo UI" panose="020B0604030504040204" pitchFamily="50" charset="-128"/>
                    </a:endParaRPr>
                  </a:p>
                </p:txBody>
              </p:sp>
              <p:sp>
                <p:nvSpPr>
                  <p:cNvPr id="46" name="正方形/長方形 45"/>
                  <p:cNvSpPr/>
                  <p:nvPr/>
                </p:nvSpPr>
                <p:spPr>
                  <a:xfrm>
                    <a:off x="2288703" y="4941255"/>
                    <a:ext cx="3096385" cy="576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400" dirty="0">
                        <a:solidFill>
                          <a:schemeClr val="tx1"/>
                        </a:solidFill>
                        <a:latin typeface="Meiryo UI" panose="020B0604030504040204" pitchFamily="50" charset="-128"/>
                        <a:ea typeface="Meiryo UI" panose="020B0604030504040204" pitchFamily="50" charset="-128"/>
                      </a:rPr>
                      <a:t>学校園の課外授業等の受入回数、園内ガイドの実施回数の増加</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47" name="正方形/長方形 46"/>
                  <p:cNvSpPr/>
                  <p:nvPr/>
                </p:nvSpPr>
                <p:spPr>
                  <a:xfrm>
                    <a:off x="5773773" y="5019430"/>
                    <a:ext cx="3096000" cy="446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Meiryo UI" panose="020B0604030504040204" pitchFamily="50" charset="-128"/>
                        <a:ea typeface="Meiryo UI" panose="020B0604030504040204" pitchFamily="50" charset="-128"/>
                      </a:rPr>
                      <a:t>環境教育の機会の拡大</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48" name="正方形/長方形 47"/>
                  <p:cNvSpPr/>
                  <p:nvPr/>
                </p:nvSpPr>
                <p:spPr>
                  <a:xfrm>
                    <a:off x="272480" y="4941168"/>
                    <a:ext cx="9292197" cy="576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00"/>
                  </a:p>
                </p:txBody>
              </p:sp>
            </p:grpSp>
            <p:grpSp>
              <p:nvGrpSpPr>
                <p:cNvPr id="37" name="グループ化 36"/>
                <p:cNvGrpSpPr/>
                <p:nvPr/>
              </p:nvGrpSpPr>
              <p:grpSpPr>
                <a:xfrm>
                  <a:off x="-108519" y="1929276"/>
                  <a:ext cx="9292197" cy="864120"/>
                  <a:chOff x="272480" y="3789016"/>
                  <a:chExt cx="9292197" cy="864120"/>
                </a:xfrm>
              </p:grpSpPr>
              <p:sp>
                <p:nvSpPr>
                  <p:cNvPr id="41" name="正方形/長方形 40"/>
                  <p:cNvSpPr/>
                  <p:nvPr/>
                </p:nvSpPr>
                <p:spPr>
                  <a:xfrm>
                    <a:off x="272480" y="4005040"/>
                    <a:ext cx="1652635"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500" dirty="0">
                        <a:solidFill>
                          <a:schemeClr val="tx1"/>
                        </a:solidFill>
                        <a:latin typeface="Meiryo UI" panose="020B0604030504040204" pitchFamily="50" charset="-128"/>
                        <a:ea typeface="Meiryo UI" panose="020B0604030504040204" pitchFamily="50" charset="-128"/>
                      </a:rPr>
                      <a:t>飼育管理機能</a:t>
                    </a:r>
                    <a:endParaRPr lang="en-US" altLang="ja-JP" sz="1500" dirty="0">
                      <a:solidFill>
                        <a:schemeClr val="tx1"/>
                      </a:solidFill>
                      <a:latin typeface="Meiryo UI" panose="020B0604030504040204" pitchFamily="50" charset="-128"/>
                      <a:ea typeface="Meiryo UI" panose="020B0604030504040204" pitchFamily="50" charset="-128"/>
                    </a:endParaRPr>
                  </a:p>
                </p:txBody>
              </p:sp>
              <p:sp>
                <p:nvSpPr>
                  <p:cNvPr id="42" name="正方形/長方形 41"/>
                  <p:cNvSpPr/>
                  <p:nvPr/>
                </p:nvSpPr>
                <p:spPr>
                  <a:xfrm>
                    <a:off x="2288704" y="3789016"/>
                    <a:ext cx="3060000" cy="86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400" dirty="0">
                        <a:solidFill>
                          <a:schemeClr val="tx1"/>
                        </a:solidFill>
                        <a:latin typeface="Meiryo UI" panose="020B0604030504040204" pitchFamily="50" charset="-128"/>
                        <a:ea typeface="Meiryo UI" panose="020B0604030504040204" pitchFamily="50" charset="-128"/>
                      </a:rPr>
                      <a:t>動物福祉に配慮</a:t>
                    </a:r>
                    <a:r>
                      <a:rPr lang="ja-JP" altLang="en-US" sz="1400" dirty="0" smtClean="0">
                        <a:solidFill>
                          <a:schemeClr val="tx1"/>
                        </a:solidFill>
                        <a:latin typeface="Meiryo UI" panose="020B0604030504040204" pitchFamily="50" charset="-128"/>
                        <a:ea typeface="Meiryo UI" panose="020B0604030504040204" pitchFamily="50" charset="-128"/>
                      </a:rPr>
                      <a:t>した</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生活の質を高める飼育の実施</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繁殖技術の向上</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43" name="正方形/長方形 42"/>
                  <p:cNvSpPr/>
                  <p:nvPr/>
                </p:nvSpPr>
                <p:spPr>
                  <a:xfrm>
                    <a:off x="5745088" y="3789136"/>
                    <a:ext cx="3816000" cy="86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400" dirty="0">
                        <a:solidFill>
                          <a:schemeClr val="tx1"/>
                        </a:solidFill>
                        <a:latin typeface="Meiryo UI" panose="020B0604030504040204" pitchFamily="50" charset="-128"/>
                        <a:ea typeface="Meiryo UI" panose="020B0604030504040204" pitchFamily="50" charset="-128"/>
                      </a:rPr>
                      <a:t>動物本来の行動が観覧できる環境の</a:t>
                    </a:r>
                    <a:r>
                      <a:rPr lang="ja-JP" altLang="en-US" sz="1400" dirty="0" smtClean="0">
                        <a:solidFill>
                          <a:schemeClr val="tx1"/>
                        </a:solidFill>
                        <a:latin typeface="Meiryo UI" panose="020B0604030504040204" pitchFamily="50" charset="-128"/>
                        <a:ea typeface="Meiryo UI" panose="020B0604030504040204" pitchFamily="50" charset="-128"/>
                      </a:rPr>
                      <a:t>提供</a:t>
                    </a:r>
                    <a:endParaRPr lang="en-US" altLang="ja-JP" sz="1400" dirty="0" smtClean="0">
                      <a:solidFill>
                        <a:schemeClr val="tx1"/>
                      </a:solidFill>
                      <a:latin typeface="Meiryo UI" panose="020B0604030504040204" pitchFamily="50" charset="-128"/>
                      <a:ea typeface="Meiryo UI" panose="020B0604030504040204" pitchFamily="50" charset="-128"/>
                    </a:endParaRPr>
                  </a:p>
                  <a:p>
                    <a:r>
                      <a:rPr lang="ja-JP" altLang="en-US" sz="1400" dirty="0" smtClean="0">
                        <a:solidFill>
                          <a:schemeClr val="tx1"/>
                        </a:solidFill>
                        <a:latin typeface="Meiryo UI" panose="020B0604030504040204" pitchFamily="50" charset="-128"/>
                        <a:ea typeface="Meiryo UI" panose="020B0604030504040204" pitchFamily="50" charset="-128"/>
                      </a:rPr>
                      <a:t>他</a:t>
                    </a:r>
                    <a:r>
                      <a:rPr lang="ja-JP" altLang="en-US" sz="1400" dirty="0">
                        <a:solidFill>
                          <a:schemeClr val="tx1"/>
                        </a:solidFill>
                        <a:latin typeface="Meiryo UI" panose="020B0604030504040204" pitchFamily="50" charset="-128"/>
                        <a:ea typeface="Meiryo UI" panose="020B0604030504040204" pitchFamily="50" charset="-128"/>
                      </a:rPr>
                      <a:t>園からの評価の向上</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安定的な動物確保</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44" name="正方形/長方形 43"/>
                  <p:cNvSpPr/>
                  <p:nvPr/>
                </p:nvSpPr>
                <p:spPr>
                  <a:xfrm>
                    <a:off x="272480" y="3789040"/>
                    <a:ext cx="9292197" cy="864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00"/>
                  </a:p>
                </p:txBody>
              </p:sp>
            </p:grpSp>
            <p:sp>
              <p:nvSpPr>
                <p:cNvPr id="38" name="正方形/長方形 37"/>
                <p:cNvSpPr/>
                <p:nvPr/>
              </p:nvSpPr>
              <p:spPr>
                <a:xfrm>
                  <a:off x="-108520" y="1579053"/>
                  <a:ext cx="1656000"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500" dirty="0">
                      <a:solidFill>
                        <a:schemeClr val="bg1"/>
                      </a:solidFill>
                      <a:latin typeface="Meiryo UI" panose="020B0604030504040204" pitchFamily="50" charset="-128"/>
                      <a:ea typeface="Meiryo UI" panose="020B0604030504040204" pitchFamily="50" charset="-128"/>
                    </a:rPr>
                    <a:t>強化する機能</a:t>
                  </a:r>
                  <a:endParaRPr lang="en-US" altLang="ja-JP" sz="1500" dirty="0">
                    <a:solidFill>
                      <a:schemeClr val="bg1"/>
                    </a:solidFill>
                    <a:latin typeface="Meiryo UI" panose="020B0604030504040204" pitchFamily="50" charset="-128"/>
                    <a:ea typeface="Meiryo UI" panose="020B0604030504040204" pitchFamily="50" charset="-128"/>
                  </a:endParaRPr>
                </a:p>
              </p:txBody>
            </p:sp>
            <p:sp>
              <p:nvSpPr>
                <p:cNvPr id="39" name="正方形/長方形 38"/>
                <p:cNvSpPr/>
                <p:nvPr/>
              </p:nvSpPr>
              <p:spPr>
                <a:xfrm>
                  <a:off x="1907704" y="1579013"/>
                  <a:ext cx="3060000"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500" dirty="0">
                      <a:solidFill>
                        <a:schemeClr val="bg1"/>
                      </a:solidFill>
                      <a:latin typeface="Meiryo UI" panose="020B0604030504040204" pitchFamily="50" charset="-128"/>
                      <a:ea typeface="Meiryo UI" panose="020B0604030504040204" pitchFamily="50" charset="-128"/>
                    </a:rPr>
                    <a:t>機能強化後の取組内容</a:t>
                  </a:r>
                  <a:endParaRPr lang="en-US" altLang="ja-JP" sz="1500" dirty="0">
                    <a:solidFill>
                      <a:schemeClr val="bg1"/>
                    </a:solidFill>
                    <a:latin typeface="Meiryo UI" panose="020B0604030504040204" pitchFamily="50" charset="-128"/>
                    <a:ea typeface="Meiryo UI" panose="020B0604030504040204" pitchFamily="50" charset="-128"/>
                  </a:endParaRPr>
                </a:p>
              </p:txBody>
            </p:sp>
            <p:sp>
              <p:nvSpPr>
                <p:cNvPr id="40" name="正方形/長方形 39"/>
                <p:cNvSpPr/>
                <p:nvPr/>
              </p:nvSpPr>
              <p:spPr>
                <a:xfrm>
                  <a:off x="5392775" y="1579013"/>
                  <a:ext cx="3816000"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500" dirty="0">
                      <a:solidFill>
                        <a:schemeClr val="bg1"/>
                      </a:solidFill>
                      <a:latin typeface="Meiryo UI" panose="020B0604030504040204" pitchFamily="50" charset="-128"/>
                      <a:ea typeface="Meiryo UI" panose="020B0604030504040204" pitchFamily="50" charset="-128"/>
                    </a:rPr>
                    <a:t>効果</a:t>
                  </a:r>
                  <a:endParaRPr lang="en-US" altLang="ja-JP" sz="1500" dirty="0">
                    <a:solidFill>
                      <a:schemeClr val="bg1"/>
                    </a:solidFill>
                    <a:latin typeface="Meiryo UI" panose="020B0604030504040204" pitchFamily="50" charset="-128"/>
                    <a:ea typeface="Meiryo UI" panose="020B0604030504040204" pitchFamily="50" charset="-128"/>
                  </a:endParaRPr>
                </a:p>
              </p:txBody>
            </p:sp>
          </p:grpSp>
          <p:sp>
            <p:nvSpPr>
              <p:cNvPr id="27" name="二等辺三角形 26"/>
              <p:cNvSpPr/>
              <p:nvPr/>
            </p:nvSpPr>
            <p:spPr>
              <a:xfrm rot="5400000">
                <a:off x="1561151" y="2189387"/>
                <a:ext cx="360000" cy="36000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00">
                  <a:solidFill>
                    <a:schemeClr val="tx1"/>
                  </a:solidFill>
                </a:endParaRPr>
              </a:p>
            </p:txBody>
          </p:sp>
          <p:sp>
            <p:nvSpPr>
              <p:cNvPr id="28" name="二等辺三角形 27"/>
              <p:cNvSpPr/>
              <p:nvPr/>
            </p:nvSpPr>
            <p:spPr>
              <a:xfrm rot="5400000">
                <a:off x="1561151" y="3033292"/>
                <a:ext cx="360000" cy="36000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00">
                  <a:solidFill>
                    <a:schemeClr val="tx1"/>
                  </a:solidFill>
                </a:endParaRPr>
              </a:p>
            </p:txBody>
          </p:sp>
          <p:sp>
            <p:nvSpPr>
              <p:cNvPr id="29" name="二等辺三角形 28"/>
              <p:cNvSpPr/>
              <p:nvPr/>
            </p:nvSpPr>
            <p:spPr>
              <a:xfrm rot="5400000">
                <a:off x="1561151" y="3732081"/>
                <a:ext cx="360000" cy="36000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00">
                  <a:solidFill>
                    <a:schemeClr val="tx1"/>
                  </a:solidFill>
                </a:endParaRPr>
              </a:p>
            </p:txBody>
          </p:sp>
          <p:sp>
            <p:nvSpPr>
              <p:cNvPr id="30" name="二等辺三角形 29"/>
              <p:cNvSpPr/>
              <p:nvPr/>
            </p:nvSpPr>
            <p:spPr>
              <a:xfrm rot="5400000">
                <a:off x="4990641" y="2189387"/>
                <a:ext cx="360000" cy="36000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00">
                  <a:solidFill>
                    <a:schemeClr val="tx1"/>
                  </a:solidFill>
                </a:endParaRPr>
              </a:p>
            </p:txBody>
          </p:sp>
          <p:sp>
            <p:nvSpPr>
              <p:cNvPr id="31" name="二等辺三角形 30"/>
              <p:cNvSpPr/>
              <p:nvPr/>
            </p:nvSpPr>
            <p:spPr>
              <a:xfrm rot="5400000">
                <a:off x="5011124" y="3033204"/>
                <a:ext cx="360000" cy="36000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00">
                  <a:solidFill>
                    <a:schemeClr val="tx1"/>
                  </a:solidFill>
                </a:endParaRPr>
              </a:p>
            </p:txBody>
          </p:sp>
          <p:sp>
            <p:nvSpPr>
              <p:cNvPr id="33" name="二等辺三角形 32"/>
              <p:cNvSpPr/>
              <p:nvPr/>
            </p:nvSpPr>
            <p:spPr>
              <a:xfrm rot="5400000">
                <a:off x="5004089" y="3755634"/>
                <a:ext cx="360000" cy="36000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00">
                  <a:solidFill>
                    <a:schemeClr val="tx1"/>
                  </a:solidFill>
                </a:endParaRPr>
              </a:p>
            </p:txBody>
          </p:sp>
        </p:grpSp>
        <p:sp>
          <p:nvSpPr>
            <p:cNvPr id="25" name="角丸四角形 24"/>
            <p:cNvSpPr/>
            <p:nvPr/>
          </p:nvSpPr>
          <p:spPr>
            <a:xfrm>
              <a:off x="0" y="1306868"/>
              <a:ext cx="6230807" cy="432000"/>
            </a:xfrm>
            <a:prstGeom prst="roundRect">
              <a:avLst/>
            </a:prstGeom>
            <a:no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anchor="ctr"/>
            <a:lstStyle/>
            <a:p>
              <a:pPr marL="342900" indent="-342900">
                <a:lnSpc>
                  <a:spcPct val="90000"/>
                </a:lnSpc>
                <a:spcBef>
                  <a:spcPct val="20000"/>
                </a:spcBef>
                <a:buClr>
                  <a:schemeClr val="tx2"/>
                </a:buClr>
                <a:buSzPct val="115000"/>
                <a:buFont typeface="Wingdings" panose="05000000000000000000" pitchFamily="2" charset="2"/>
                <a:buChar char="n"/>
                <a:defRPr/>
              </a:pPr>
              <a:r>
                <a:rPr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動物部門における機能強化とその効果</a:t>
              </a:r>
            </a:p>
          </p:txBody>
        </p:sp>
      </p:grpSp>
      <p:grpSp>
        <p:nvGrpSpPr>
          <p:cNvPr id="53" name="グループ化 52"/>
          <p:cNvGrpSpPr/>
          <p:nvPr/>
        </p:nvGrpSpPr>
        <p:grpSpPr>
          <a:xfrm>
            <a:off x="10965" y="4510601"/>
            <a:ext cx="8902075" cy="639853"/>
            <a:chOff x="10965" y="4269482"/>
            <a:chExt cx="8985997" cy="699725"/>
          </a:xfrm>
        </p:grpSpPr>
        <p:sp>
          <p:nvSpPr>
            <p:cNvPr id="54" name="角丸四角形 53"/>
            <p:cNvSpPr/>
            <p:nvPr/>
          </p:nvSpPr>
          <p:spPr>
            <a:xfrm>
              <a:off x="10965" y="4269482"/>
              <a:ext cx="5143748" cy="432000"/>
            </a:xfrm>
            <a:prstGeom prst="roundRect">
              <a:avLst/>
            </a:prstGeom>
            <a:no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anchor="ctr"/>
            <a:lstStyle/>
            <a:p>
              <a:pPr marL="342900" indent="-342900">
                <a:lnSpc>
                  <a:spcPct val="90000"/>
                </a:lnSpc>
                <a:spcBef>
                  <a:spcPct val="20000"/>
                </a:spcBef>
                <a:buClr>
                  <a:schemeClr val="tx2"/>
                </a:buClr>
                <a:buSzPct val="115000"/>
                <a:buFont typeface="Wingdings" panose="05000000000000000000" pitchFamily="2" charset="2"/>
                <a:buChar char="n"/>
                <a:defRPr/>
              </a:pPr>
              <a:r>
                <a:rPr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経営・事業部門における効果的な事業実施</a:t>
              </a:r>
            </a:p>
          </p:txBody>
        </p:sp>
        <p:sp>
          <p:nvSpPr>
            <p:cNvPr id="55" name="正方形/長方形 54"/>
            <p:cNvSpPr/>
            <p:nvPr/>
          </p:nvSpPr>
          <p:spPr>
            <a:xfrm>
              <a:off x="152579" y="4650604"/>
              <a:ext cx="1573200" cy="313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500" dirty="0">
                  <a:solidFill>
                    <a:schemeClr val="bg1"/>
                  </a:solidFill>
                  <a:latin typeface="Meiryo UI" panose="020B0604030504040204" pitchFamily="50" charset="-128"/>
                  <a:ea typeface="Meiryo UI" panose="020B0604030504040204" pitchFamily="50" charset="-128"/>
                </a:rPr>
                <a:t>機能</a:t>
              </a:r>
              <a:endParaRPr lang="en-US" altLang="ja-JP" sz="1500" dirty="0">
                <a:solidFill>
                  <a:schemeClr val="bg1"/>
                </a:solidFill>
                <a:latin typeface="Meiryo UI" panose="020B0604030504040204" pitchFamily="50" charset="-128"/>
                <a:ea typeface="Meiryo UI" panose="020B0604030504040204" pitchFamily="50" charset="-128"/>
              </a:endParaRPr>
            </a:p>
          </p:txBody>
        </p:sp>
        <p:sp>
          <p:nvSpPr>
            <p:cNvPr id="56" name="正方形/長方形 55"/>
            <p:cNvSpPr/>
            <p:nvPr/>
          </p:nvSpPr>
          <p:spPr>
            <a:xfrm>
              <a:off x="2096241" y="4656811"/>
              <a:ext cx="6900721" cy="3123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500" dirty="0">
                  <a:solidFill>
                    <a:schemeClr val="bg1"/>
                  </a:solidFill>
                  <a:latin typeface="Meiryo UI" panose="020B0604030504040204" pitchFamily="50" charset="-128"/>
                  <a:ea typeface="Meiryo UI" panose="020B0604030504040204" pitchFamily="50" charset="-128"/>
                </a:rPr>
                <a:t>効果</a:t>
              </a:r>
              <a:endParaRPr lang="en-US" altLang="ja-JP" sz="1500" dirty="0">
                <a:solidFill>
                  <a:schemeClr val="bg1"/>
                </a:solidFill>
                <a:latin typeface="Meiryo UI" panose="020B0604030504040204" pitchFamily="50" charset="-128"/>
                <a:ea typeface="Meiryo UI" panose="020B0604030504040204" pitchFamily="50" charset="-128"/>
              </a:endParaRPr>
            </a:p>
          </p:txBody>
        </p:sp>
      </p:grpSp>
      <p:graphicFrame>
        <p:nvGraphicFramePr>
          <p:cNvPr id="57" name="表 56"/>
          <p:cNvGraphicFramePr>
            <a:graphicFrameLocks noGrp="1"/>
          </p:cNvGraphicFramePr>
          <p:nvPr>
            <p:extLst/>
          </p:nvPr>
        </p:nvGraphicFramePr>
        <p:xfrm>
          <a:off x="164611" y="5132068"/>
          <a:ext cx="8741573" cy="1508760"/>
        </p:xfrm>
        <a:graphic>
          <a:graphicData uri="http://schemas.openxmlformats.org/drawingml/2006/table">
            <a:tbl>
              <a:tblPr firstRow="1" bandRow="1">
                <a:tableStyleId>{5C22544A-7EE6-4342-B048-85BDC9FD1C3A}</a:tableStyleId>
              </a:tblPr>
              <a:tblGrid>
                <a:gridCol w="1539042">
                  <a:extLst>
                    <a:ext uri="{9D8B030D-6E8A-4147-A177-3AD203B41FA5}">
                      <a16:colId xmlns:a16="http://schemas.microsoft.com/office/drawing/2014/main" val="3129193139"/>
                    </a:ext>
                  </a:extLst>
                </a:gridCol>
                <a:gridCol w="396314">
                  <a:extLst>
                    <a:ext uri="{9D8B030D-6E8A-4147-A177-3AD203B41FA5}">
                      <a16:colId xmlns:a16="http://schemas.microsoft.com/office/drawing/2014/main" val="375815599"/>
                    </a:ext>
                  </a:extLst>
                </a:gridCol>
                <a:gridCol w="6806217">
                  <a:extLst>
                    <a:ext uri="{9D8B030D-6E8A-4147-A177-3AD203B41FA5}">
                      <a16:colId xmlns:a16="http://schemas.microsoft.com/office/drawing/2014/main" val="2437339678"/>
                    </a:ext>
                  </a:extLst>
                </a:gridCol>
              </a:tblGrid>
              <a:tr h="281213">
                <a:tc>
                  <a:txBody>
                    <a:bodyPr/>
                    <a:lstStyle/>
                    <a:p>
                      <a:pPr algn="ctr"/>
                      <a:r>
                        <a:rPr kumimoji="1" lang="ja-JP" altLang="en-US" sz="1500" b="0" dirty="0" smtClean="0">
                          <a:solidFill>
                            <a:schemeClr val="tx1"/>
                          </a:solidFill>
                          <a:latin typeface="Meiryo UI" panose="020B0604030504040204" pitchFamily="50" charset="-128"/>
                          <a:ea typeface="Meiryo UI" panose="020B0604030504040204" pitchFamily="50" charset="-128"/>
                        </a:rPr>
                        <a:t>経営戦略機能</a:t>
                      </a:r>
                      <a:endParaRPr kumimoji="1" lang="ja-JP" altLang="en-US" sz="15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accent5">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tc>
                  <a:txBody>
                    <a:bodyPr/>
                    <a:lstStyle/>
                    <a:p>
                      <a:endParaRPr kumimoji="1" lang="ja-JP" altLang="en-US" sz="1500" b="0" dirty="0">
                        <a:solidFill>
                          <a:schemeClr val="tx1"/>
                        </a:solidFill>
                        <a:latin typeface="Meiryo UI" panose="020B0604030504040204" pitchFamily="50" charset="-128"/>
                        <a:ea typeface="Meiryo UI" panose="020B0604030504040204"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1500" b="0" dirty="0" smtClean="0">
                          <a:solidFill>
                            <a:schemeClr val="tx1"/>
                          </a:solidFill>
                          <a:latin typeface="Meiryo UI" panose="020B0604030504040204" pitchFamily="50" charset="-128"/>
                          <a:ea typeface="Meiryo UI" panose="020B0604030504040204" pitchFamily="50" charset="-128"/>
                        </a:rPr>
                        <a:t>園自らの判断に基づく選択と集中による業務執行体制の構築と予算投下</a:t>
                      </a:r>
                    </a:p>
                  </a:txBody>
                  <a:tcPr anchor="ctr">
                    <a:lnL w="12700" cap="flat" cmpd="sng" algn="ctr">
                      <a:no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2334730350"/>
                  </a:ext>
                </a:extLst>
              </a:tr>
              <a:tr h="2851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500" dirty="0" smtClean="0">
                          <a:solidFill>
                            <a:schemeClr val="tx1"/>
                          </a:solidFill>
                          <a:latin typeface="Meiryo UI" panose="020B0604030504040204" pitchFamily="50" charset="-128"/>
                          <a:ea typeface="Meiryo UI" panose="020B0604030504040204" pitchFamily="50" charset="-128"/>
                        </a:rPr>
                        <a:t>営業・渉外機能</a:t>
                      </a:r>
                      <a:endParaRPr lang="en-US" altLang="ja-JP" sz="1500" dirty="0" smtClean="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accent5">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tc>
                  <a:txBody>
                    <a:bodyPr/>
                    <a:lstStyle/>
                    <a:p>
                      <a:endParaRPr kumimoji="1" lang="ja-JP" altLang="en-US" sz="1500" dirty="0">
                        <a:solidFill>
                          <a:schemeClr val="tx1"/>
                        </a:solidFill>
                        <a:latin typeface="Meiryo UI" panose="020B0604030504040204" pitchFamily="50" charset="-128"/>
                        <a:ea typeface="Meiryo UI" panose="020B0604030504040204"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500" dirty="0" smtClean="0">
                          <a:solidFill>
                            <a:schemeClr val="tx1"/>
                          </a:solidFill>
                          <a:latin typeface="Meiryo UI" panose="020B0604030504040204" pitchFamily="50" charset="-128"/>
                          <a:ea typeface="Meiryo UI" panose="020B0604030504040204" pitchFamily="50" charset="-128"/>
                        </a:rPr>
                        <a:t>積極的な企業等への訪問活動を通じた支援拡大</a:t>
                      </a:r>
                      <a:endParaRPr lang="en-US" altLang="ja-JP" sz="1500" dirty="0" smtClean="0">
                        <a:solidFill>
                          <a:schemeClr val="tx1"/>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1932532996"/>
                  </a:ext>
                </a:extLst>
              </a:tr>
              <a:tr h="2851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500" dirty="0" smtClean="0">
                          <a:solidFill>
                            <a:schemeClr val="tx1"/>
                          </a:solidFill>
                          <a:latin typeface="Meiryo UI" panose="020B0604030504040204" pitchFamily="50" charset="-128"/>
                          <a:ea typeface="Meiryo UI" panose="020B0604030504040204" pitchFamily="50" charset="-128"/>
                        </a:rPr>
                        <a:t>広報・イベント</a:t>
                      </a:r>
                      <a:endParaRPr lang="en-US" altLang="ja-JP" sz="1500" dirty="0" smtClean="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500" dirty="0" smtClean="0">
                          <a:solidFill>
                            <a:schemeClr val="tx1"/>
                          </a:solidFill>
                          <a:latin typeface="Meiryo UI" panose="020B0604030504040204" pitchFamily="50" charset="-128"/>
                          <a:ea typeface="Meiryo UI" panose="020B0604030504040204" pitchFamily="50" charset="-128"/>
                        </a:rPr>
                        <a:t>機能</a:t>
                      </a:r>
                      <a:endParaRPr lang="en-US" altLang="ja-JP" sz="1500" dirty="0" smtClean="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accent5">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tc>
                  <a:txBody>
                    <a:bodyPr/>
                    <a:lstStyle/>
                    <a:p>
                      <a:endParaRPr kumimoji="1" lang="ja-JP" altLang="en-US" sz="1500" dirty="0">
                        <a:solidFill>
                          <a:schemeClr val="tx1"/>
                        </a:solidFill>
                        <a:latin typeface="Meiryo UI" panose="020B0604030504040204" pitchFamily="50" charset="-128"/>
                        <a:ea typeface="Meiryo UI" panose="020B0604030504040204"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500" dirty="0" smtClean="0">
                          <a:solidFill>
                            <a:schemeClr val="tx1"/>
                          </a:solidFill>
                          <a:latin typeface="Meiryo UI" panose="020B0604030504040204" pitchFamily="50" charset="-128"/>
                          <a:ea typeface="Meiryo UI" panose="020B0604030504040204" pitchFamily="50" charset="-128"/>
                        </a:rPr>
                        <a:t>積極的な情報発信と多様なイベント企画による来園者の増加</a:t>
                      </a:r>
                      <a:endParaRPr lang="en-US" altLang="ja-JP" sz="1500" dirty="0" smtClean="0">
                        <a:solidFill>
                          <a:schemeClr val="tx1"/>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1654728879"/>
                  </a:ext>
                </a:extLst>
              </a:tr>
              <a:tr h="2851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500" dirty="0" smtClean="0">
                          <a:solidFill>
                            <a:schemeClr val="tx1"/>
                          </a:solidFill>
                          <a:latin typeface="Meiryo UI" panose="020B0604030504040204" pitchFamily="50" charset="-128"/>
                          <a:ea typeface="Meiryo UI" panose="020B0604030504040204" pitchFamily="50" charset="-128"/>
                        </a:rPr>
                        <a:t>顧客サービス機能</a:t>
                      </a:r>
                      <a:endParaRPr lang="en-US" altLang="ja-JP" sz="1500" dirty="0" smtClean="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accent5">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tc>
                  <a:txBody>
                    <a:bodyPr/>
                    <a:lstStyle/>
                    <a:p>
                      <a:endParaRPr kumimoji="1" lang="ja-JP" altLang="en-US" sz="1500" dirty="0">
                        <a:solidFill>
                          <a:schemeClr val="tx1"/>
                        </a:solidFill>
                        <a:latin typeface="Meiryo UI" panose="020B0604030504040204" pitchFamily="50" charset="-128"/>
                        <a:ea typeface="Meiryo UI" panose="020B0604030504040204"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500" dirty="0" smtClean="0">
                          <a:solidFill>
                            <a:schemeClr val="tx1"/>
                          </a:solidFill>
                          <a:latin typeface="Meiryo UI" panose="020B0604030504040204" pitchFamily="50" charset="-128"/>
                          <a:ea typeface="Meiryo UI" panose="020B0604030504040204" pitchFamily="50" charset="-128"/>
                        </a:rPr>
                        <a:t>園内トラブルや要望への迅速な対応による顧客満足度の向上（リピーターの増加）</a:t>
                      </a:r>
                      <a:endParaRPr lang="en-US" altLang="ja-JP" sz="1500" dirty="0" smtClean="0">
                        <a:solidFill>
                          <a:schemeClr val="tx1"/>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3242104761"/>
                  </a:ext>
                </a:extLst>
              </a:tr>
            </a:tbl>
          </a:graphicData>
        </a:graphic>
      </p:graphicFrame>
      <p:sp>
        <p:nvSpPr>
          <p:cNvPr id="58" name="二等辺三角形 57"/>
          <p:cNvSpPr/>
          <p:nvPr/>
        </p:nvSpPr>
        <p:spPr>
          <a:xfrm rot="5400000">
            <a:off x="1773914" y="5498570"/>
            <a:ext cx="221428" cy="28531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00">
              <a:solidFill>
                <a:schemeClr val="tx1"/>
              </a:solidFill>
            </a:endParaRPr>
          </a:p>
        </p:txBody>
      </p:sp>
      <p:sp>
        <p:nvSpPr>
          <p:cNvPr id="59" name="二等辺三角形 58"/>
          <p:cNvSpPr/>
          <p:nvPr/>
        </p:nvSpPr>
        <p:spPr>
          <a:xfrm rot="5400000">
            <a:off x="1773914" y="5929595"/>
            <a:ext cx="221428" cy="28531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00">
              <a:solidFill>
                <a:schemeClr val="tx1"/>
              </a:solidFill>
            </a:endParaRPr>
          </a:p>
        </p:txBody>
      </p:sp>
      <p:sp>
        <p:nvSpPr>
          <p:cNvPr id="60" name="二等辺三角形 59"/>
          <p:cNvSpPr/>
          <p:nvPr/>
        </p:nvSpPr>
        <p:spPr>
          <a:xfrm rot="5400000">
            <a:off x="1773914" y="6333100"/>
            <a:ext cx="221428" cy="28531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00">
              <a:solidFill>
                <a:schemeClr val="tx1"/>
              </a:solidFill>
            </a:endParaRPr>
          </a:p>
        </p:txBody>
      </p:sp>
      <p:sp>
        <p:nvSpPr>
          <p:cNvPr id="61"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548</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8016256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直線コネクタ 31"/>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11603" y="14928"/>
            <a:ext cx="3729734" cy="257369"/>
          </a:xfrm>
          <a:prstGeom prst="rect">
            <a:avLst/>
          </a:prstGeom>
          <a:noFill/>
        </p:spPr>
        <p:txBody>
          <a:bodyPr wrap="square" lIns="36000" tIns="36000" rIns="36000" bIns="36000" rtlCol="0">
            <a:noAutofit/>
          </a:bodyPr>
          <a:lstStyle/>
          <a:p>
            <a:r>
              <a:rPr lang="en-US" altLang="ja-JP" sz="1200" dirty="0">
                <a:latin typeface="Meiryo UI" panose="020B0604030504040204" pitchFamily="50" charset="-128"/>
                <a:ea typeface="Meiryo UI" panose="020B0604030504040204" pitchFamily="50" charset="-128"/>
              </a:rPr>
              <a:t>9</a:t>
            </a:r>
            <a:r>
              <a:rPr lang="ja-JP" altLang="en-US" sz="1200" dirty="0">
                <a:latin typeface="Meiryo UI" panose="020B0604030504040204" pitchFamily="50" charset="-128"/>
                <a:ea typeface="Meiryo UI" panose="020B0604030504040204" pitchFamily="50" charset="-128"/>
              </a:rPr>
              <a:t>　具体的な取組と成果 （地方独立行政法人化）</a:t>
            </a:r>
          </a:p>
        </p:txBody>
      </p:sp>
      <p:sp>
        <p:nvSpPr>
          <p:cNvPr id="9" name="角丸四角形 8"/>
          <p:cNvSpPr/>
          <p:nvPr/>
        </p:nvSpPr>
        <p:spPr>
          <a:xfrm>
            <a:off x="324945" y="961404"/>
            <a:ext cx="8603088" cy="382362"/>
          </a:xfrm>
          <a:prstGeom prst="roundRect">
            <a:avLst>
              <a:gd name="adj" fmla="val 12716"/>
            </a:avLst>
          </a:prstGeom>
          <a:solidFill>
            <a:srgbClr val="FFFF00"/>
          </a:solidFill>
          <a:ln w="508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rgbClr val="000000"/>
                </a:solidFill>
                <a:latin typeface="Meiryo UI" panose="020B0604030504040204" pitchFamily="50" charset="-128"/>
                <a:ea typeface="Meiryo UI" panose="020B0604030504040204" pitchFamily="50" charset="-128"/>
              </a:rPr>
              <a:t>独法化により期待される効果</a:t>
            </a:r>
            <a:r>
              <a:rPr lang="ja-JP" altLang="en-US" sz="1600" b="1" dirty="0" smtClean="0">
                <a:solidFill>
                  <a:srgbClr val="000000"/>
                </a:solidFill>
                <a:latin typeface="Meiryo UI" panose="020B0604030504040204" pitchFamily="50" charset="-128"/>
                <a:ea typeface="Meiryo UI" panose="020B0604030504040204" pitchFamily="50" charset="-128"/>
              </a:rPr>
              <a:t>（ハード面：獣舎整備）</a:t>
            </a:r>
            <a:endParaRPr lang="en-US" altLang="ja-JP" sz="1600" dirty="0">
              <a:solidFill>
                <a:schemeClr val="tx1"/>
              </a:solidFill>
              <a:latin typeface="Meiryo UI" panose="020B0604030504040204" pitchFamily="50" charset="-128"/>
              <a:ea typeface="Meiryo UI" panose="020B0604030504040204" pitchFamily="50" charset="-128"/>
              <a:cs typeface="メイリオ" pitchFamily="50" charset="-128"/>
            </a:endParaRPr>
          </a:p>
        </p:txBody>
      </p:sp>
      <p:sp>
        <p:nvSpPr>
          <p:cNvPr id="20" name="テキスト ボックス 19"/>
          <p:cNvSpPr txBox="1"/>
          <p:nvPr/>
        </p:nvSpPr>
        <p:spPr>
          <a:xfrm>
            <a:off x="3508774" y="72242"/>
            <a:ext cx="5488562"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③</a:t>
            </a:r>
            <a:r>
              <a:rPr lang="ja-JP" altLang="en-US" sz="2000" dirty="0" smtClean="0">
                <a:latin typeface="Meiryo UI" panose="020B0604030504040204" pitchFamily="50" charset="-128"/>
                <a:ea typeface="Meiryo UI" panose="020B0604030504040204" pitchFamily="50" charset="-128"/>
              </a:rPr>
              <a:t> 動物園</a:t>
            </a:r>
            <a:endParaRPr lang="ja-JP" altLang="en-US" sz="2000" dirty="0">
              <a:latin typeface="Meiryo UI" panose="020B0604030504040204" pitchFamily="50" charset="-128"/>
              <a:ea typeface="Meiryo UI" panose="020B0604030504040204" pitchFamily="50" charset="-128"/>
            </a:endParaRPr>
          </a:p>
        </p:txBody>
      </p:sp>
      <p:sp>
        <p:nvSpPr>
          <p:cNvPr id="21" name="正方形/長方形 20"/>
          <p:cNvSpPr/>
          <p:nvPr/>
        </p:nvSpPr>
        <p:spPr>
          <a:xfrm>
            <a:off x="145066" y="597480"/>
            <a:ext cx="1663251" cy="338554"/>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（成　　果）</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角丸四角形 60"/>
          <p:cNvSpPr/>
          <p:nvPr/>
        </p:nvSpPr>
        <p:spPr>
          <a:xfrm>
            <a:off x="6210337" y="1668818"/>
            <a:ext cx="2772000" cy="4358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500" dirty="0">
                <a:solidFill>
                  <a:schemeClr val="tx1"/>
                </a:solidFill>
                <a:latin typeface="Meiryo UI" panose="020B0604030504040204" pitchFamily="50" charset="-128"/>
                <a:ea typeface="Meiryo UI" panose="020B0604030504040204" pitchFamily="50" charset="-128"/>
              </a:rPr>
              <a:t>【</a:t>
            </a:r>
            <a:r>
              <a:rPr lang="ja-JP" altLang="en-US" sz="1500" dirty="0">
                <a:solidFill>
                  <a:schemeClr val="tx1"/>
                </a:solidFill>
                <a:latin typeface="Meiryo UI" panose="020B0604030504040204" pitchFamily="50" charset="-128"/>
                <a:ea typeface="Meiryo UI" panose="020B0604030504040204" pitchFamily="50" charset="-128"/>
              </a:rPr>
              <a:t>集客・魅力向上の観点</a:t>
            </a:r>
            <a:r>
              <a:rPr lang="en-US" altLang="ja-JP" sz="1500" dirty="0">
                <a:solidFill>
                  <a:schemeClr val="tx1"/>
                </a:solidFill>
                <a:latin typeface="Meiryo UI" panose="020B0604030504040204" pitchFamily="50" charset="-128"/>
                <a:ea typeface="Meiryo UI" panose="020B0604030504040204" pitchFamily="50" charset="-128"/>
              </a:rPr>
              <a:t>】</a:t>
            </a:r>
          </a:p>
          <a:p>
            <a:pPr algn="ctr"/>
            <a:r>
              <a:rPr lang="ja-JP" altLang="en-US" sz="1200" dirty="0">
                <a:solidFill>
                  <a:schemeClr val="tx1"/>
                </a:solidFill>
                <a:latin typeface="Meiryo UI" panose="020B0604030504040204" pitchFamily="50" charset="-128"/>
                <a:ea typeface="Meiryo UI" panose="020B0604030504040204" pitchFamily="50" charset="-128"/>
              </a:rPr>
              <a:t>施設の陳腐化防止</a:t>
            </a: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62" name="角丸四角形 61"/>
          <p:cNvSpPr/>
          <p:nvPr/>
        </p:nvSpPr>
        <p:spPr>
          <a:xfrm>
            <a:off x="446297" y="1685837"/>
            <a:ext cx="2772000" cy="46871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500" dirty="0">
                <a:solidFill>
                  <a:schemeClr val="tx1"/>
                </a:solidFill>
                <a:latin typeface="Meiryo UI" panose="020B0604030504040204" pitchFamily="50" charset="-128"/>
                <a:ea typeface="Meiryo UI" panose="020B0604030504040204" pitchFamily="50" charset="-128"/>
              </a:rPr>
              <a:t>【</a:t>
            </a:r>
            <a:r>
              <a:rPr lang="ja-JP" altLang="en-US" sz="1500" dirty="0">
                <a:solidFill>
                  <a:schemeClr val="tx1"/>
                </a:solidFill>
                <a:latin typeface="Meiryo UI" panose="020B0604030504040204" pitchFamily="50" charset="-128"/>
                <a:ea typeface="Meiryo UI" panose="020B0604030504040204" pitchFamily="50" charset="-128"/>
              </a:rPr>
              <a:t>安全確保の観点</a:t>
            </a:r>
            <a:r>
              <a:rPr lang="en-US" altLang="ja-JP" sz="1500" dirty="0">
                <a:solidFill>
                  <a:schemeClr val="tx1"/>
                </a:solidFill>
                <a:latin typeface="Meiryo UI" panose="020B0604030504040204" pitchFamily="50" charset="-128"/>
                <a:ea typeface="Meiryo UI" panose="020B0604030504040204" pitchFamily="50" charset="-128"/>
              </a:rPr>
              <a:t>】</a:t>
            </a:r>
          </a:p>
          <a:p>
            <a:pPr algn="ctr"/>
            <a:r>
              <a:rPr lang="ja-JP" altLang="en-US" sz="1200" dirty="0">
                <a:solidFill>
                  <a:schemeClr val="tx1"/>
                </a:solidFill>
                <a:latin typeface="Meiryo UI" panose="020B0604030504040204" pitchFamily="50" charset="-128"/>
                <a:ea typeface="Meiryo UI" panose="020B0604030504040204" pitchFamily="50" charset="-128"/>
              </a:rPr>
              <a:t>動物、来園者、飼育スタッフの安全安心</a:t>
            </a: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63" name="角丸四角形 62"/>
          <p:cNvSpPr/>
          <p:nvPr/>
        </p:nvSpPr>
        <p:spPr>
          <a:xfrm>
            <a:off x="3329848" y="1683167"/>
            <a:ext cx="2772000" cy="45425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500" dirty="0">
                <a:solidFill>
                  <a:schemeClr val="tx1"/>
                </a:solidFill>
                <a:latin typeface="Meiryo UI" panose="020B0604030504040204" pitchFamily="50" charset="-128"/>
                <a:ea typeface="Meiryo UI" panose="020B0604030504040204" pitchFamily="50" charset="-128"/>
              </a:rPr>
              <a:t>【</a:t>
            </a:r>
            <a:r>
              <a:rPr lang="ja-JP" altLang="en-US" sz="1500" dirty="0">
                <a:solidFill>
                  <a:schemeClr val="tx1"/>
                </a:solidFill>
                <a:latin typeface="Meiryo UI" panose="020B0604030504040204" pitchFamily="50" charset="-128"/>
                <a:ea typeface="Meiryo UI" panose="020B0604030504040204" pitchFamily="50" charset="-128"/>
              </a:rPr>
              <a:t>動物福祉の観点</a:t>
            </a:r>
            <a:r>
              <a:rPr lang="en-US" altLang="ja-JP" sz="1500" dirty="0">
                <a:solidFill>
                  <a:schemeClr val="tx1"/>
                </a:solidFill>
                <a:latin typeface="Meiryo UI" panose="020B0604030504040204" pitchFamily="50" charset="-128"/>
                <a:ea typeface="Meiryo UI" panose="020B0604030504040204" pitchFamily="50" charset="-128"/>
              </a:rPr>
              <a:t>】</a:t>
            </a:r>
          </a:p>
          <a:p>
            <a:pPr algn="ctr"/>
            <a:r>
              <a:rPr lang="ja-JP" altLang="en-US" sz="1200" dirty="0">
                <a:solidFill>
                  <a:schemeClr val="tx1"/>
                </a:solidFill>
                <a:latin typeface="Meiryo UI" panose="020B0604030504040204" pitchFamily="50" charset="-128"/>
                <a:ea typeface="Meiryo UI" panose="020B0604030504040204" pitchFamily="50" charset="-128"/>
              </a:rPr>
              <a:t>動物本来の生息地環境の提供</a:t>
            </a: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64" name="角丸四角形 63"/>
          <p:cNvSpPr/>
          <p:nvPr/>
        </p:nvSpPr>
        <p:spPr>
          <a:xfrm>
            <a:off x="-4386" y="2890030"/>
            <a:ext cx="5544000" cy="432000"/>
          </a:xfrm>
          <a:prstGeom prst="roundRect">
            <a:avLst/>
          </a:prstGeom>
          <a:no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anchor="ctr"/>
          <a:lstStyle/>
          <a:p>
            <a:pPr marL="342900" indent="-342900">
              <a:lnSpc>
                <a:spcPct val="90000"/>
              </a:lnSpc>
              <a:spcBef>
                <a:spcPct val="20000"/>
              </a:spcBef>
              <a:buClr>
                <a:schemeClr val="tx2"/>
              </a:buClr>
              <a:buSzPct val="115000"/>
              <a:buFont typeface="Wingdings" panose="05000000000000000000" pitchFamily="2" charset="2"/>
              <a:buChar char="n"/>
              <a:defRPr/>
            </a:pPr>
            <a:r>
              <a:rPr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法人による獣舎整備の優位性</a:t>
            </a:r>
          </a:p>
        </p:txBody>
      </p:sp>
      <p:grpSp>
        <p:nvGrpSpPr>
          <p:cNvPr id="65" name="グループ化 64"/>
          <p:cNvGrpSpPr/>
          <p:nvPr/>
        </p:nvGrpSpPr>
        <p:grpSpPr>
          <a:xfrm>
            <a:off x="104081" y="3226271"/>
            <a:ext cx="8929256" cy="1707011"/>
            <a:chOff x="482147" y="3843569"/>
            <a:chExt cx="9276352" cy="1707011"/>
          </a:xfrm>
        </p:grpSpPr>
        <p:sp>
          <p:nvSpPr>
            <p:cNvPr id="66" name="テキスト ボックス 65"/>
            <p:cNvSpPr txBox="1"/>
            <p:nvPr/>
          </p:nvSpPr>
          <p:spPr>
            <a:xfrm>
              <a:off x="3080976" y="4365232"/>
              <a:ext cx="6624544" cy="1152000"/>
            </a:xfrm>
            <a:prstGeom prst="rect">
              <a:avLst/>
            </a:prstGeom>
            <a:noFill/>
            <a:ln>
              <a:solidFill>
                <a:srgbClr val="4472C4"/>
              </a:solidFill>
            </a:ln>
          </p:spPr>
          <p:txBody>
            <a:bodyPr wrap="square" rtlCol="0" anchor="ctr" anchorCtr="0">
              <a:noAutofit/>
            </a:bodyPr>
            <a:lstStyle/>
            <a:p>
              <a:pPr>
                <a:lnSpc>
                  <a:spcPts val="2200"/>
                </a:lnSpc>
              </a:pPr>
              <a:endParaRPr lang="en-US" altLang="ja-JP" sz="1500" dirty="0">
                <a:latin typeface="Meiryo UI" panose="020B0604030504040204" pitchFamily="50" charset="-128"/>
                <a:ea typeface="Meiryo UI" panose="020B0604030504040204" pitchFamily="50" charset="-128"/>
              </a:endParaRPr>
            </a:p>
          </p:txBody>
        </p:sp>
        <p:sp>
          <p:nvSpPr>
            <p:cNvPr id="67" name="テキスト ボックス 66"/>
            <p:cNvSpPr txBox="1"/>
            <p:nvPr/>
          </p:nvSpPr>
          <p:spPr>
            <a:xfrm>
              <a:off x="3080976" y="3884770"/>
              <a:ext cx="6624543" cy="432000"/>
            </a:xfrm>
            <a:prstGeom prst="rect">
              <a:avLst/>
            </a:prstGeom>
            <a:noFill/>
            <a:ln>
              <a:solidFill>
                <a:srgbClr val="4472C4"/>
              </a:solidFill>
            </a:ln>
          </p:spPr>
          <p:txBody>
            <a:bodyPr wrap="square" rtlCol="0" anchor="ctr" anchorCtr="0">
              <a:noAutofit/>
            </a:bodyPr>
            <a:lstStyle/>
            <a:p>
              <a:pPr marL="269875" indent="-269875">
                <a:lnSpc>
                  <a:spcPts val="2200"/>
                </a:lnSpc>
                <a:buFont typeface="Wingdings" panose="05000000000000000000" pitchFamily="2" charset="2"/>
                <a:buChar char="ü"/>
              </a:pPr>
              <a:r>
                <a:rPr lang="ja-JP" altLang="en-US" sz="1400" dirty="0">
                  <a:latin typeface="Meiryo UI" panose="020B0604030504040204" pitchFamily="50" charset="-128"/>
                  <a:ea typeface="Meiryo UI" panose="020B0604030504040204" pitchFamily="50" charset="-128"/>
                  <a:cs typeface="メイリオ" pitchFamily="50" charset="-128"/>
                </a:rPr>
                <a:t>本市の発注方式による獣舎整備（市直営の現状と変わらない）</a:t>
              </a:r>
              <a:endParaRPr lang="en-US" altLang="ja-JP" sz="1400" dirty="0">
                <a:latin typeface="Meiryo UI" panose="020B0604030504040204" pitchFamily="50" charset="-128"/>
                <a:ea typeface="Meiryo UI" panose="020B0604030504040204" pitchFamily="50" charset="-128"/>
                <a:cs typeface="メイリオ" pitchFamily="50" charset="-128"/>
              </a:endParaRPr>
            </a:p>
          </p:txBody>
        </p:sp>
        <p:grpSp>
          <p:nvGrpSpPr>
            <p:cNvPr id="68" name="グループ化 67"/>
            <p:cNvGrpSpPr/>
            <p:nvPr/>
          </p:nvGrpSpPr>
          <p:grpSpPr>
            <a:xfrm>
              <a:off x="8075527" y="4557246"/>
              <a:ext cx="1682972" cy="828000"/>
              <a:chOff x="8075719" y="4629254"/>
              <a:chExt cx="1682972" cy="828000"/>
            </a:xfrm>
          </p:grpSpPr>
          <p:sp>
            <p:nvSpPr>
              <p:cNvPr id="74" name="爆発 1 73"/>
              <p:cNvSpPr/>
              <p:nvPr/>
            </p:nvSpPr>
            <p:spPr>
              <a:xfrm>
                <a:off x="8075719" y="4629254"/>
                <a:ext cx="1682972" cy="828000"/>
              </a:xfrm>
              <a:prstGeom prst="irregularSeal1">
                <a:avLst/>
              </a:prstGeom>
              <a:solidFill>
                <a:srgbClr val="FFFF00"/>
              </a:solidFill>
              <a:ln>
                <a:no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ja-JP" altLang="en-US" sz="1500" dirty="0">
                  <a:latin typeface="Meiryo UI" panose="020B0604030504040204" pitchFamily="50" charset="-128"/>
                  <a:ea typeface="Meiryo UI" panose="020B0604030504040204" pitchFamily="50" charset="-128"/>
                </a:endParaRPr>
              </a:p>
            </p:txBody>
          </p:sp>
          <p:sp>
            <p:nvSpPr>
              <p:cNvPr id="75" name="テキスト ボックス 74"/>
              <p:cNvSpPr txBox="1"/>
              <p:nvPr/>
            </p:nvSpPr>
            <p:spPr>
              <a:xfrm>
                <a:off x="8385634" y="4771736"/>
                <a:ext cx="1116233" cy="457464"/>
              </a:xfrm>
              <a:prstGeom prst="rect">
                <a:avLst/>
              </a:prstGeom>
              <a:noFill/>
            </p:spPr>
            <p:txBody>
              <a:bodyPr vert="horz" wrap="none" rtlCol="0" anchor="ctr">
                <a:noAutofit/>
              </a:bodyPr>
              <a:lstStyle/>
              <a:p>
                <a:pPr algn="ctr"/>
                <a:r>
                  <a:rPr lang="ja-JP" altLang="en-US" sz="1500" b="1" dirty="0">
                    <a:latin typeface="Meiryo UI" panose="020B0604030504040204" pitchFamily="50" charset="-128"/>
                    <a:ea typeface="Meiryo UI" panose="020B0604030504040204" pitchFamily="50" charset="-128"/>
                  </a:rPr>
                  <a:t>独法効果</a:t>
                </a:r>
              </a:p>
            </p:txBody>
          </p:sp>
        </p:grpSp>
        <p:sp>
          <p:nvSpPr>
            <p:cNvPr id="69" name="テキスト ボックス 68"/>
            <p:cNvSpPr txBox="1"/>
            <p:nvPr/>
          </p:nvSpPr>
          <p:spPr>
            <a:xfrm>
              <a:off x="482147" y="3843569"/>
              <a:ext cx="2094365" cy="576000"/>
            </a:xfrm>
            <a:prstGeom prst="rect">
              <a:avLst/>
            </a:prstGeom>
          </p:spPr>
          <p:style>
            <a:lnRef idx="2">
              <a:schemeClr val="dk1"/>
            </a:lnRef>
            <a:fillRef idx="1">
              <a:schemeClr val="lt1"/>
            </a:fillRef>
            <a:effectRef idx="0">
              <a:schemeClr val="dk1"/>
            </a:effectRef>
            <a:fontRef idx="minor">
              <a:schemeClr val="dk1"/>
            </a:fontRef>
          </p:style>
          <p:txBody>
            <a:bodyPr vert="horz" wrap="square" rtlCol="0" anchor="ctr">
              <a:noAutofit/>
            </a:bodyPr>
            <a:lstStyle/>
            <a:p>
              <a:pPr algn="ctr"/>
              <a:r>
                <a:rPr lang="ja-JP" altLang="en-US" sz="1400" dirty="0">
                  <a:latin typeface="Meiryo UI" panose="020B0604030504040204" pitchFamily="50" charset="-128"/>
                  <a:ea typeface="Meiryo UI" panose="020B0604030504040204" pitchFamily="50" charset="-128"/>
                </a:rPr>
                <a:t>市が建設</a:t>
              </a:r>
              <a:endParaRPr lang="en-US" altLang="ja-JP" sz="1400" dirty="0">
                <a:latin typeface="Meiryo UI" panose="020B0604030504040204" pitchFamily="50" charset="-128"/>
                <a:ea typeface="Meiryo UI" panose="020B0604030504040204" pitchFamily="50" charset="-128"/>
              </a:endParaRPr>
            </a:p>
            <a:p>
              <a:pPr algn="ct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市が現物出資</a:t>
              </a:r>
              <a:endParaRPr lang="en-US" altLang="ja-JP" sz="1400" dirty="0">
                <a:latin typeface="Meiryo UI" panose="020B0604030504040204" pitchFamily="50" charset="-128"/>
                <a:ea typeface="Meiryo UI" panose="020B0604030504040204" pitchFamily="50" charset="-128"/>
              </a:endParaRPr>
            </a:p>
          </p:txBody>
        </p:sp>
        <p:sp>
          <p:nvSpPr>
            <p:cNvPr id="70" name="テキスト ボックス 69"/>
            <p:cNvSpPr txBox="1"/>
            <p:nvPr/>
          </p:nvSpPr>
          <p:spPr>
            <a:xfrm>
              <a:off x="482147" y="4581144"/>
              <a:ext cx="2094363" cy="720000"/>
            </a:xfrm>
            <a:prstGeom prst="frame">
              <a:avLst>
                <a:gd name="adj1" fmla="val 4089"/>
              </a:avLst>
            </a:prstGeom>
          </p:spPr>
          <p:style>
            <a:lnRef idx="2">
              <a:schemeClr val="dk1"/>
            </a:lnRef>
            <a:fillRef idx="1">
              <a:schemeClr val="lt1"/>
            </a:fillRef>
            <a:effectRef idx="0">
              <a:schemeClr val="dk1"/>
            </a:effectRef>
            <a:fontRef idx="minor">
              <a:schemeClr val="dk1"/>
            </a:fontRef>
          </p:style>
          <p:txBody>
            <a:bodyPr vert="horz" wrap="square" rtlCol="0" anchor="ctr">
              <a:noAutofit/>
            </a:bodyPr>
            <a:lstStyle/>
            <a:p>
              <a:pPr algn="ctr"/>
              <a:r>
                <a:rPr lang="ja-JP" altLang="en-US" sz="1400" b="1" dirty="0">
                  <a:latin typeface="Meiryo UI" panose="020B0604030504040204" pitchFamily="50" charset="-128"/>
                  <a:ea typeface="Meiryo UI" panose="020B0604030504040204" pitchFamily="50" charset="-128"/>
                </a:rPr>
                <a:t>法人が建設</a:t>
              </a:r>
              <a:endParaRPr lang="en-US" altLang="ja-JP" sz="1400" b="1" dirty="0">
                <a:latin typeface="Meiryo UI" panose="020B0604030504040204" pitchFamily="50" charset="-128"/>
                <a:ea typeface="Meiryo UI" panose="020B0604030504040204" pitchFamily="50" charset="-128"/>
              </a:endParaRPr>
            </a:p>
            <a:p>
              <a:pPr algn="ct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市は補助金を支出</a:t>
              </a:r>
              <a:endParaRPr lang="en-US" altLang="ja-JP" sz="1400" dirty="0">
                <a:latin typeface="Meiryo UI" panose="020B0604030504040204" pitchFamily="50" charset="-128"/>
                <a:ea typeface="Meiryo UI" panose="020B0604030504040204" pitchFamily="50" charset="-128"/>
              </a:endParaRPr>
            </a:p>
          </p:txBody>
        </p:sp>
        <p:sp>
          <p:nvSpPr>
            <p:cNvPr id="71" name="右矢印 70"/>
            <p:cNvSpPr/>
            <p:nvPr/>
          </p:nvSpPr>
          <p:spPr>
            <a:xfrm>
              <a:off x="2648744" y="3903252"/>
              <a:ext cx="360000" cy="3600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00"/>
            </a:p>
          </p:txBody>
        </p:sp>
        <p:sp>
          <p:nvSpPr>
            <p:cNvPr id="72" name="右矢印 71"/>
            <p:cNvSpPr/>
            <p:nvPr/>
          </p:nvSpPr>
          <p:spPr>
            <a:xfrm>
              <a:off x="2648744" y="4725144"/>
              <a:ext cx="360000" cy="3600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00"/>
            </a:p>
          </p:txBody>
        </p:sp>
        <p:sp>
          <p:nvSpPr>
            <p:cNvPr id="73" name="テキスト ボックス 72"/>
            <p:cNvSpPr txBox="1"/>
            <p:nvPr/>
          </p:nvSpPr>
          <p:spPr>
            <a:xfrm>
              <a:off x="3080975" y="4398580"/>
              <a:ext cx="6624541" cy="1152000"/>
            </a:xfrm>
            <a:prstGeom prst="rect">
              <a:avLst/>
            </a:prstGeom>
            <a:noFill/>
            <a:ln>
              <a:noFill/>
            </a:ln>
          </p:spPr>
          <p:txBody>
            <a:bodyPr wrap="square" rtlCol="0" anchor="ctr" anchorCtr="0">
              <a:noAutofit/>
            </a:bodyPr>
            <a:lstStyle/>
            <a:p>
              <a:pPr marL="269875" indent="-269875">
                <a:lnSpc>
                  <a:spcPts val="2200"/>
                </a:lnSpc>
                <a:buFont typeface="Wingdings" panose="05000000000000000000" pitchFamily="2" charset="2"/>
                <a:buChar char="ü"/>
              </a:pPr>
              <a:r>
                <a:rPr lang="ja-JP" altLang="en-US" sz="1400" dirty="0">
                  <a:latin typeface="Meiryo UI" panose="020B0604030504040204" pitchFamily="50" charset="-128"/>
                  <a:ea typeface="Meiryo UI" panose="020B0604030504040204" pitchFamily="50" charset="-128"/>
                  <a:cs typeface="メイリオ" pitchFamily="50" charset="-128"/>
                </a:rPr>
                <a:t>工事の一括発注等、法人の柔軟な発注方法により、手続き面の簡素化や工期短縮が図られ、獣舎整備コストの削減が</a:t>
              </a:r>
              <a:r>
                <a:rPr lang="ja-JP" altLang="en-US" sz="1400" dirty="0" smtClean="0">
                  <a:latin typeface="Meiryo UI" panose="020B0604030504040204" pitchFamily="50" charset="-128"/>
                  <a:ea typeface="Meiryo UI" panose="020B0604030504040204" pitchFamily="50" charset="-128"/>
                  <a:cs typeface="メイリオ" pitchFamily="50" charset="-128"/>
                </a:rPr>
                <a:t>期待。</a:t>
              </a:r>
              <a:endParaRPr lang="en-US" altLang="ja-JP" sz="1400" dirty="0">
                <a:latin typeface="Meiryo UI" panose="020B0604030504040204" pitchFamily="50" charset="-128"/>
                <a:ea typeface="Meiryo UI" panose="020B0604030504040204" pitchFamily="50" charset="-128"/>
                <a:cs typeface="メイリオ" pitchFamily="50" charset="-128"/>
              </a:endParaRPr>
            </a:p>
            <a:p>
              <a:pPr marL="269875" indent="-269875">
                <a:lnSpc>
                  <a:spcPts val="2200"/>
                </a:lnSpc>
                <a:buFont typeface="Wingdings" panose="05000000000000000000" pitchFamily="2" charset="2"/>
                <a:buChar char="ü"/>
              </a:pPr>
              <a:r>
                <a:rPr lang="ja-JP" altLang="en-US" sz="1400" dirty="0">
                  <a:latin typeface="Meiryo UI" panose="020B0604030504040204" pitchFamily="50" charset="-128"/>
                  <a:ea typeface="Meiryo UI" panose="020B0604030504040204" pitchFamily="50" charset="-128"/>
                </a:rPr>
                <a:t>法人自らが施設整備部門を持つことで、</a:t>
              </a:r>
              <a:r>
                <a:rPr lang="en-US" altLang="ja-JP" sz="1400" dirty="0">
                  <a:latin typeface="Meiryo UI" panose="020B0604030504040204" pitchFamily="50" charset="-128"/>
                  <a:ea typeface="Meiryo UI" panose="020B0604030504040204" pitchFamily="50" charset="-128"/>
                </a:rPr>
                <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動物、来園者、飼育スタッフ、３者の目線から柔軟な獣舎設計を</a:t>
              </a:r>
              <a:r>
                <a:rPr lang="ja-JP" altLang="en-US" sz="1400" dirty="0" smtClean="0">
                  <a:latin typeface="Meiryo UI" panose="020B0604030504040204" pitchFamily="50" charset="-128"/>
                  <a:ea typeface="Meiryo UI" panose="020B0604030504040204" pitchFamily="50" charset="-128"/>
                </a:rPr>
                <a:t>実現。</a:t>
              </a:r>
              <a:endParaRPr lang="en-US" altLang="ja-JP" sz="1400" dirty="0">
                <a:latin typeface="Meiryo UI" panose="020B0604030504040204" pitchFamily="50" charset="-128"/>
                <a:ea typeface="Meiryo UI" panose="020B0604030504040204" pitchFamily="50" charset="-128"/>
              </a:endParaRPr>
            </a:p>
          </p:txBody>
        </p:sp>
      </p:grpSp>
      <p:sp>
        <p:nvSpPr>
          <p:cNvPr id="76" name="正方形/長方形 75"/>
          <p:cNvSpPr/>
          <p:nvPr/>
        </p:nvSpPr>
        <p:spPr>
          <a:xfrm>
            <a:off x="341848" y="2076265"/>
            <a:ext cx="87480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rPr>
              <a:t>しかしながら、天王寺動物園には戦前の獣舎が残っているなど、求められる要件を満たしていない獣舎が多数</a:t>
            </a:r>
            <a:r>
              <a:rPr lang="ja-JP" altLang="en-US" sz="1400" dirty="0" smtClean="0">
                <a:solidFill>
                  <a:schemeClr val="tx1"/>
                </a:solidFill>
                <a:latin typeface="Meiryo UI" panose="020B0604030504040204" pitchFamily="50" charset="-128"/>
                <a:ea typeface="Meiryo UI" panose="020B0604030504040204" pitchFamily="50" charset="-128"/>
              </a:rPr>
              <a:t>存在。</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77" name="正方形/長方形 76"/>
          <p:cNvSpPr/>
          <p:nvPr/>
        </p:nvSpPr>
        <p:spPr>
          <a:xfrm>
            <a:off x="2411848" y="2546563"/>
            <a:ext cx="46080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5125" indent="-365125" algn="ctr"/>
            <a:r>
              <a:rPr lang="ja-JP" altLang="en-US" sz="1500" b="1" u="sng" dirty="0">
                <a:solidFill>
                  <a:schemeClr val="tx1"/>
                </a:solidFill>
                <a:latin typeface="Meiryo UI" panose="020B0604030504040204" pitchFamily="50" charset="-128"/>
                <a:ea typeface="Meiryo UI" panose="020B0604030504040204" pitchFamily="50" charset="-128"/>
              </a:rPr>
              <a:t>独法化後も継続的な獣舎整備</a:t>
            </a:r>
            <a:r>
              <a:rPr lang="en-US" altLang="ja-JP" sz="1500" b="1" u="sng" dirty="0">
                <a:solidFill>
                  <a:schemeClr val="tx1"/>
                </a:solidFill>
                <a:latin typeface="Meiryo UI" panose="020B0604030504040204" pitchFamily="50" charset="-128"/>
                <a:ea typeface="Meiryo UI" panose="020B0604030504040204" pitchFamily="50" charset="-128"/>
              </a:rPr>
              <a:t>(</a:t>
            </a:r>
            <a:r>
              <a:rPr lang="ja-JP" altLang="en-US" sz="1500" b="1" u="sng" dirty="0">
                <a:solidFill>
                  <a:schemeClr val="tx1"/>
                </a:solidFill>
                <a:latin typeface="Meiryo UI" panose="020B0604030504040204" pitchFamily="50" charset="-128"/>
                <a:ea typeface="Meiryo UI" panose="020B0604030504040204" pitchFamily="50" charset="-128"/>
              </a:rPr>
              <a:t>リニューアル</a:t>
            </a:r>
            <a:r>
              <a:rPr lang="en-US" altLang="ja-JP" sz="1500" b="1" u="sng" dirty="0">
                <a:solidFill>
                  <a:schemeClr val="tx1"/>
                </a:solidFill>
                <a:latin typeface="Meiryo UI" panose="020B0604030504040204" pitchFamily="50" charset="-128"/>
                <a:ea typeface="Meiryo UI" panose="020B0604030504040204" pitchFamily="50" charset="-128"/>
              </a:rPr>
              <a:t>)</a:t>
            </a:r>
            <a:r>
              <a:rPr lang="ja-JP" altLang="en-US" sz="1500" b="1" u="sng" dirty="0">
                <a:solidFill>
                  <a:schemeClr val="tx1"/>
                </a:solidFill>
                <a:latin typeface="Meiryo UI" panose="020B0604030504040204" pitchFamily="50" charset="-128"/>
                <a:ea typeface="Meiryo UI" panose="020B0604030504040204" pitchFamily="50" charset="-128"/>
              </a:rPr>
              <a:t>が必要</a:t>
            </a:r>
            <a:endParaRPr lang="en-US" altLang="ja-JP" sz="1500" b="1" u="sng" dirty="0">
              <a:solidFill>
                <a:schemeClr val="tx1"/>
              </a:solidFill>
              <a:latin typeface="Meiryo UI" panose="020B0604030504040204" pitchFamily="50" charset="-128"/>
              <a:ea typeface="Meiryo UI" panose="020B0604030504040204" pitchFamily="50" charset="-128"/>
            </a:endParaRPr>
          </a:p>
        </p:txBody>
      </p:sp>
      <p:sp>
        <p:nvSpPr>
          <p:cNvPr id="78" name="二等辺三角形 77"/>
          <p:cNvSpPr/>
          <p:nvPr/>
        </p:nvSpPr>
        <p:spPr>
          <a:xfrm rot="10800000">
            <a:off x="3888024" y="2378071"/>
            <a:ext cx="1800000" cy="180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79" name="グループ化 78"/>
          <p:cNvGrpSpPr/>
          <p:nvPr/>
        </p:nvGrpSpPr>
        <p:grpSpPr>
          <a:xfrm>
            <a:off x="11602" y="5062746"/>
            <a:ext cx="8970737" cy="1688185"/>
            <a:chOff x="1492532" y="782511"/>
            <a:chExt cx="6904709" cy="2806266"/>
          </a:xfrm>
        </p:grpSpPr>
        <p:grpSp>
          <p:nvGrpSpPr>
            <p:cNvPr id="80" name="グループ化 79"/>
            <p:cNvGrpSpPr/>
            <p:nvPr/>
          </p:nvGrpSpPr>
          <p:grpSpPr>
            <a:xfrm>
              <a:off x="1492532" y="1182245"/>
              <a:ext cx="2659996" cy="2390539"/>
              <a:chOff x="-406416" y="7025502"/>
              <a:chExt cx="2659996" cy="2069037"/>
            </a:xfrm>
          </p:grpSpPr>
          <p:grpSp>
            <p:nvGrpSpPr>
              <p:cNvPr id="93" name="グループ化 92"/>
              <p:cNvGrpSpPr/>
              <p:nvPr/>
            </p:nvGrpSpPr>
            <p:grpSpPr>
              <a:xfrm>
                <a:off x="488598" y="7025502"/>
                <a:ext cx="1764982" cy="2069037"/>
                <a:chOff x="2146678" y="5359925"/>
                <a:chExt cx="1693376" cy="2299826"/>
              </a:xfrm>
            </p:grpSpPr>
            <p:sp>
              <p:nvSpPr>
                <p:cNvPr id="96" name="フローチャート: カード 95"/>
                <p:cNvSpPr/>
                <p:nvPr/>
              </p:nvSpPr>
              <p:spPr>
                <a:xfrm>
                  <a:off x="2146680" y="5370003"/>
                  <a:ext cx="828947" cy="480187"/>
                </a:xfrm>
                <a:prstGeom prst="flowChartPunchedCar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rPr>
                    <a:t>解体</a:t>
                  </a:r>
                </a:p>
              </p:txBody>
            </p:sp>
            <p:sp>
              <p:nvSpPr>
                <p:cNvPr id="97" name="フローチャート: カード 96"/>
                <p:cNvSpPr/>
                <p:nvPr/>
              </p:nvSpPr>
              <p:spPr>
                <a:xfrm>
                  <a:off x="3011107" y="5359925"/>
                  <a:ext cx="828947" cy="480187"/>
                </a:xfrm>
                <a:prstGeom prst="flowChartPunchedCard">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rPr>
                    <a:t>建築</a:t>
                  </a:r>
                </a:p>
              </p:txBody>
            </p:sp>
            <p:sp>
              <p:nvSpPr>
                <p:cNvPr id="98" name="フローチャート: カード 97"/>
                <p:cNvSpPr/>
                <p:nvPr/>
              </p:nvSpPr>
              <p:spPr>
                <a:xfrm>
                  <a:off x="2146680" y="5924594"/>
                  <a:ext cx="828947" cy="480187"/>
                </a:xfrm>
                <a:prstGeom prst="flowChartPunchedCar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rPr>
                    <a:t>電気</a:t>
                  </a:r>
                </a:p>
              </p:txBody>
            </p:sp>
            <p:sp>
              <p:nvSpPr>
                <p:cNvPr id="99" name="フローチャート: カード 98"/>
                <p:cNvSpPr/>
                <p:nvPr/>
              </p:nvSpPr>
              <p:spPr>
                <a:xfrm>
                  <a:off x="3011107" y="5924592"/>
                  <a:ext cx="828947" cy="480187"/>
                </a:xfrm>
                <a:prstGeom prst="flowChartPunchedCard">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rPr>
                    <a:t>機械</a:t>
                  </a:r>
                </a:p>
              </p:txBody>
            </p:sp>
            <p:sp>
              <p:nvSpPr>
                <p:cNvPr id="100" name="フローチャート: カード 99"/>
                <p:cNvSpPr/>
                <p:nvPr/>
              </p:nvSpPr>
              <p:spPr>
                <a:xfrm>
                  <a:off x="2146678" y="6659361"/>
                  <a:ext cx="1692623" cy="1000390"/>
                </a:xfrm>
                <a:prstGeom prst="flowChartPunchedCard">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tIns="144000" rtlCol="0" anchor="ctr"/>
                <a:lstStyle/>
                <a:p>
                  <a:pPr algn="ctr"/>
                  <a:r>
                    <a:rPr lang="ja-JP" altLang="en-US" sz="1400" b="1" u="sng" dirty="0">
                      <a:solidFill>
                        <a:schemeClr val="bg1"/>
                      </a:solidFill>
                    </a:rPr>
                    <a:t>一括発注</a:t>
                  </a:r>
                  <a:endParaRPr lang="en-US" altLang="ja-JP" sz="1400" b="1" u="sng" dirty="0">
                    <a:solidFill>
                      <a:schemeClr val="bg1"/>
                    </a:solidFill>
                  </a:endParaRPr>
                </a:p>
                <a:p>
                  <a:pPr algn="ctr"/>
                  <a:r>
                    <a:rPr lang="ja-JP" altLang="en-US" sz="1400" b="1" dirty="0">
                      <a:solidFill>
                        <a:schemeClr val="bg1"/>
                      </a:solidFill>
                    </a:rPr>
                    <a:t>解体・建築・電気・機械</a:t>
                  </a:r>
                  <a:endParaRPr lang="en-US" altLang="ja-JP" sz="1400" b="1" dirty="0">
                    <a:solidFill>
                      <a:schemeClr val="bg1"/>
                    </a:solidFill>
                  </a:endParaRPr>
                </a:p>
                <a:p>
                  <a:pPr algn="ctr"/>
                  <a:endParaRPr lang="ja-JP" altLang="en-US" sz="1400" b="1" dirty="0">
                    <a:solidFill>
                      <a:schemeClr val="bg1"/>
                    </a:solidFill>
                  </a:endParaRPr>
                </a:p>
              </p:txBody>
            </p:sp>
          </p:grpSp>
          <p:sp>
            <p:nvSpPr>
              <p:cNvPr id="94" name="角丸四角形 93"/>
              <p:cNvSpPr/>
              <p:nvPr/>
            </p:nvSpPr>
            <p:spPr>
              <a:xfrm>
                <a:off x="-361144" y="7391681"/>
                <a:ext cx="989456" cy="311701"/>
              </a:xfrm>
              <a:prstGeom prst="roundRect">
                <a:avLst/>
              </a:prstGeom>
              <a:noFill/>
              <a:ln w="12700" cap="flat" cmpd="sng" algn="ctr">
                <a:noFill/>
                <a:prstDash val="solid"/>
                <a:miter lim="800000"/>
              </a:ln>
              <a:effectLst/>
            </p:spPr>
            <p:txBody>
              <a:bodyPr vert="horz" anchor="ctr"/>
              <a:lstStyle/>
              <a:p>
                <a:pPr algn="ctr">
                  <a:lnSpc>
                    <a:spcPct val="90000"/>
                  </a:lnSpc>
                  <a:spcBef>
                    <a:spcPct val="20000"/>
                  </a:spcBef>
                  <a:buClr>
                    <a:srgbClr val="44546A"/>
                  </a:buClr>
                  <a:buSzPct val="115000"/>
                  <a:defRPr/>
                </a:pPr>
                <a:r>
                  <a:rPr kumimoji="0" lang="ja-JP" altLang="en-US"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市直営</a:t>
                </a:r>
              </a:p>
            </p:txBody>
          </p:sp>
          <p:sp>
            <p:nvSpPr>
              <p:cNvPr id="95" name="角丸四角形 94"/>
              <p:cNvSpPr/>
              <p:nvPr/>
            </p:nvSpPr>
            <p:spPr>
              <a:xfrm>
                <a:off x="-406416" y="8520089"/>
                <a:ext cx="1080000" cy="300091"/>
              </a:xfrm>
              <a:prstGeom prst="roundRect">
                <a:avLst/>
              </a:prstGeom>
              <a:noFill/>
              <a:ln w="12700" cap="flat" cmpd="sng" algn="ctr">
                <a:noFill/>
                <a:prstDash val="solid"/>
                <a:miter lim="800000"/>
              </a:ln>
              <a:effectLst/>
            </p:spPr>
            <p:txBody>
              <a:bodyPr vert="horz" anchor="ctr"/>
              <a:lstStyle/>
              <a:p>
                <a:pPr algn="ctr">
                  <a:lnSpc>
                    <a:spcPct val="90000"/>
                  </a:lnSpc>
                  <a:spcBef>
                    <a:spcPct val="20000"/>
                  </a:spcBef>
                  <a:buClr>
                    <a:srgbClr val="44546A"/>
                  </a:buClr>
                  <a:buSzPct val="115000"/>
                  <a:defRPr/>
                </a:pPr>
                <a:r>
                  <a:rPr kumimoji="0" lang="ja-JP" altLang="en-US"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独法化後</a:t>
                </a:r>
              </a:p>
            </p:txBody>
          </p:sp>
        </p:grpSp>
        <p:grpSp>
          <p:nvGrpSpPr>
            <p:cNvPr id="81" name="グループ化 80"/>
            <p:cNvGrpSpPr/>
            <p:nvPr/>
          </p:nvGrpSpPr>
          <p:grpSpPr>
            <a:xfrm>
              <a:off x="4366609" y="1159295"/>
              <a:ext cx="4030632" cy="2429482"/>
              <a:chOff x="5311510" y="6914741"/>
              <a:chExt cx="4609914" cy="1050763"/>
            </a:xfrm>
          </p:grpSpPr>
          <p:grpSp>
            <p:nvGrpSpPr>
              <p:cNvPr id="85" name="グループ化 84"/>
              <p:cNvGrpSpPr/>
              <p:nvPr/>
            </p:nvGrpSpPr>
            <p:grpSpPr>
              <a:xfrm>
                <a:off x="5311510" y="6914741"/>
                <a:ext cx="4609914" cy="437004"/>
                <a:chOff x="1639222" y="5834621"/>
                <a:chExt cx="4609914" cy="437004"/>
              </a:xfrm>
            </p:grpSpPr>
            <p:sp>
              <p:nvSpPr>
                <p:cNvPr id="89" name="正方形/長方形 88"/>
                <p:cNvSpPr/>
                <p:nvPr/>
              </p:nvSpPr>
              <p:spPr>
                <a:xfrm>
                  <a:off x="2792880" y="5835639"/>
                  <a:ext cx="1152000" cy="433675"/>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latin typeface="Meiryo UI" panose="020B0604030504040204" pitchFamily="50" charset="-128"/>
                      <a:ea typeface="Meiryo UI" panose="020B0604030504040204" pitchFamily="50" charset="-128"/>
                    </a:rPr>
                    <a:t>基本設計</a:t>
                  </a:r>
                </a:p>
              </p:txBody>
            </p:sp>
            <p:sp>
              <p:nvSpPr>
                <p:cNvPr id="90" name="正方形/長方形 89"/>
                <p:cNvSpPr/>
                <p:nvPr/>
              </p:nvSpPr>
              <p:spPr>
                <a:xfrm>
                  <a:off x="3945008" y="5835639"/>
                  <a:ext cx="1152000" cy="433675"/>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latin typeface="Meiryo UI" panose="020B0604030504040204" pitchFamily="50" charset="-128"/>
                      <a:ea typeface="Meiryo UI" panose="020B0604030504040204" pitchFamily="50" charset="-128"/>
                    </a:rPr>
                    <a:t>実施設計</a:t>
                  </a:r>
                </a:p>
              </p:txBody>
            </p:sp>
            <p:sp>
              <p:nvSpPr>
                <p:cNvPr id="91" name="正方形/長方形 90"/>
                <p:cNvSpPr/>
                <p:nvPr/>
              </p:nvSpPr>
              <p:spPr>
                <a:xfrm>
                  <a:off x="5097136" y="5835639"/>
                  <a:ext cx="1152000" cy="433675"/>
                </a:xfrm>
                <a:prstGeom prst="rect">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latin typeface="Meiryo UI" panose="020B0604030504040204" pitchFamily="50" charset="-128"/>
                      <a:ea typeface="Meiryo UI" panose="020B0604030504040204" pitchFamily="50" charset="-128"/>
                    </a:rPr>
                    <a:t>工事</a:t>
                  </a:r>
                </a:p>
              </p:txBody>
            </p:sp>
            <p:sp>
              <p:nvSpPr>
                <p:cNvPr id="92" name="正方形/長方形 91"/>
                <p:cNvSpPr/>
                <p:nvPr/>
              </p:nvSpPr>
              <p:spPr>
                <a:xfrm>
                  <a:off x="1639222" y="5834621"/>
                  <a:ext cx="1152000" cy="437004"/>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latin typeface="Meiryo UI" panose="020B0604030504040204" pitchFamily="50" charset="-128"/>
                      <a:ea typeface="Meiryo UI" panose="020B0604030504040204" pitchFamily="50" charset="-128"/>
                    </a:rPr>
                    <a:t>基本計画</a:t>
                  </a:r>
                </a:p>
              </p:txBody>
            </p:sp>
          </p:grpSp>
          <p:sp>
            <p:nvSpPr>
              <p:cNvPr id="86" name="正方形/長方形 85"/>
              <p:cNvSpPr/>
              <p:nvPr/>
            </p:nvSpPr>
            <p:spPr>
              <a:xfrm>
                <a:off x="5313328" y="7508847"/>
                <a:ext cx="3455968" cy="456657"/>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u="sng" dirty="0">
                    <a:latin typeface="Meiryo UI" panose="020B0604030504040204" pitchFamily="50" charset="-128"/>
                    <a:ea typeface="Meiryo UI" panose="020B0604030504040204" pitchFamily="50" charset="-128"/>
                  </a:rPr>
                  <a:t>一括発注</a:t>
                </a:r>
                <a:endParaRPr lang="en-US" altLang="ja-JP" sz="1400" u="sng" dirty="0">
                  <a:latin typeface="Meiryo UI" panose="020B0604030504040204" pitchFamily="50" charset="-128"/>
                  <a:ea typeface="Meiryo UI" panose="020B0604030504040204" pitchFamily="50" charset="-128"/>
                </a:endParaRPr>
              </a:p>
              <a:p>
                <a:pPr algn="ctr"/>
                <a:r>
                  <a:rPr lang="ja-JP" altLang="en-US" sz="1400" dirty="0">
                    <a:latin typeface="Meiryo UI" panose="020B0604030504040204" pitchFamily="50" charset="-128"/>
                    <a:ea typeface="Meiryo UI" panose="020B0604030504040204" pitchFamily="50" charset="-128"/>
                  </a:rPr>
                  <a:t>基本計画・基本設計・実施設計・工事</a:t>
                </a:r>
              </a:p>
            </p:txBody>
          </p:sp>
          <p:cxnSp>
            <p:nvCxnSpPr>
              <p:cNvPr id="87" name="直線コネクタ 86"/>
              <p:cNvCxnSpPr/>
              <p:nvPr/>
            </p:nvCxnSpPr>
            <p:spPr>
              <a:xfrm>
                <a:off x="5313120" y="7394396"/>
                <a:ext cx="0" cy="135122"/>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p:nvCxnSpPr>
            <p:spPr>
              <a:xfrm flipH="1">
                <a:off x="8769297" y="7368316"/>
                <a:ext cx="1152126" cy="140531"/>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sp>
          <p:nvSpPr>
            <p:cNvPr id="82" name="角丸四角形 81"/>
            <p:cNvSpPr/>
            <p:nvPr/>
          </p:nvSpPr>
          <p:spPr>
            <a:xfrm>
              <a:off x="2711511" y="810160"/>
              <a:ext cx="1472768" cy="345648"/>
            </a:xfrm>
            <a:prstGeom prst="roundRect">
              <a:avLst/>
            </a:prstGeom>
            <a:noFill/>
            <a:ln w="12700" cap="flat" cmpd="sng" algn="ctr">
              <a:noFill/>
              <a:prstDash val="solid"/>
              <a:miter lim="800000"/>
            </a:ln>
            <a:effectLst/>
          </p:spPr>
          <p:txBody>
            <a:bodyPr vert="horz" anchor="ctr"/>
            <a:lstStyle/>
            <a:p>
              <a:pPr algn="ctr">
                <a:lnSpc>
                  <a:spcPct val="90000"/>
                </a:lnSpc>
                <a:spcBef>
                  <a:spcPct val="20000"/>
                </a:spcBef>
                <a:buClr>
                  <a:srgbClr val="44546A"/>
                </a:buClr>
                <a:buSzPct val="115000"/>
                <a:defRPr/>
              </a:pPr>
              <a:r>
                <a:rPr kumimoji="0" lang="ja-JP" altLang="en-US"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工種毎の分割発注</a:t>
              </a:r>
            </a:p>
          </p:txBody>
        </p:sp>
        <p:sp>
          <p:nvSpPr>
            <p:cNvPr id="83" name="角丸四角形 82"/>
            <p:cNvSpPr/>
            <p:nvPr/>
          </p:nvSpPr>
          <p:spPr>
            <a:xfrm>
              <a:off x="5742773" y="782511"/>
              <a:ext cx="1279529" cy="360134"/>
            </a:xfrm>
            <a:prstGeom prst="roundRect">
              <a:avLst/>
            </a:prstGeom>
            <a:noFill/>
            <a:ln w="12700" cap="flat" cmpd="sng" algn="ctr">
              <a:noFill/>
              <a:prstDash val="solid"/>
              <a:miter lim="800000"/>
            </a:ln>
            <a:effectLst/>
          </p:spPr>
          <p:txBody>
            <a:bodyPr vert="horz" anchor="ctr"/>
            <a:lstStyle/>
            <a:p>
              <a:pPr algn="ctr">
                <a:lnSpc>
                  <a:spcPct val="90000"/>
                </a:lnSpc>
                <a:spcBef>
                  <a:spcPct val="20000"/>
                </a:spcBef>
                <a:buClr>
                  <a:srgbClr val="44546A"/>
                </a:buClr>
                <a:buSzPct val="115000"/>
                <a:defRPr/>
              </a:pPr>
              <a:r>
                <a:rPr kumimoji="0" lang="ja-JP" altLang="en-US"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進捗毎の分割発注</a:t>
              </a:r>
            </a:p>
          </p:txBody>
        </p:sp>
        <p:sp>
          <p:nvSpPr>
            <p:cNvPr id="84" name="下矢印 83"/>
            <p:cNvSpPr/>
            <p:nvPr/>
          </p:nvSpPr>
          <p:spPr>
            <a:xfrm>
              <a:off x="1961400" y="2029928"/>
              <a:ext cx="142263" cy="7793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solidFill>
                  <a:schemeClr val="tx1"/>
                </a:solidFill>
              </a:endParaRPr>
            </a:p>
          </p:txBody>
        </p:sp>
      </p:grpSp>
      <p:sp>
        <p:nvSpPr>
          <p:cNvPr id="101" name="角丸四角形 100"/>
          <p:cNvSpPr/>
          <p:nvPr/>
        </p:nvSpPr>
        <p:spPr>
          <a:xfrm>
            <a:off x="-145527" y="5026037"/>
            <a:ext cx="1594477" cy="213829"/>
          </a:xfrm>
          <a:prstGeom prst="roundRect">
            <a:avLst/>
          </a:prstGeom>
          <a:noFill/>
          <a:ln w="12700" cap="flat" cmpd="sng" algn="ctr">
            <a:noFill/>
            <a:prstDash val="solid"/>
            <a:miter lim="800000"/>
          </a:ln>
          <a:effectLst/>
        </p:spPr>
        <p:txBody>
          <a:bodyPr vert="horz" anchor="ctr"/>
          <a:lstStyle/>
          <a:p>
            <a:pPr algn="ctr">
              <a:lnSpc>
                <a:spcPct val="90000"/>
              </a:lnSpc>
              <a:spcBef>
                <a:spcPct val="20000"/>
              </a:spcBef>
              <a:buClr>
                <a:srgbClr val="44546A"/>
              </a:buClr>
              <a:buSzPct val="115000"/>
              <a:defRPr/>
            </a:pPr>
            <a:r>
              <a:rPr kumimoji="0" lang="en-US" altLang="ja-JP" sz="15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5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イメージ図</a:t>
            </a:r>
            <a:r>
              <a:rPr kumimoji="0" lang="en-US" altLang="ja-JP" sz="15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0" lang="ja-JP" altLang="en-US" sz="15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3" name="角丸四角形 102"/>
          <p:cNvSpPr/>
          <p:nvPr/>
        </p:nvSpPr>
        <p:spPr>
          <a:xfrm>
            <a:off x="11977" y="1352208"/>
            <a:ext cx="3779857" cy="432000"/>
          </a:xfrm>
          <a:prstGeom prst="roundRect">
            <a:avLst/>
          </a:prstGeom>
          <a:no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anchor="ctr"/>
          <a:lstStyle/>
          <a:p>
            <a:pPr marL="342900" indent="-342900">
              <a:lnSpc>
                <a:spcPct val="90000"/>
              </a:lnSpc>
              <a:spcBef>
                <a:spcPct val="20000"/>
              </a:spcBef>
              <a:buClr>
                <a:schemeClr val="tx2"/>
              </a:buClr>
              <a:buSzPct val="115000"/>
              <a:buFont typeface="Wingdings" panose="05000000000000000000" pitchFamily="2" charset="2"/>
              <a:buChar char="n"/>
              <a:defRPr/>
            </a:pPr>
            <a:r>
              <a:rPr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獣舎に求められる要件</a:t>
            </a:r>
          </a:p>
        </p:txBody>
      </p:sp>
      <p:sp>
        <p:nvSpPr>
          <p:cNvPr id="49"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549</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3172354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直線コネクタ 31"/>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11603" y="14928"/>
            <a:ext cx="3729734" cy="257369"/>
          </a:xfrm>
          <a:prstGeom prst="rect">
            <a:avLst/>
          </a:prstGeom>
          <a:noFill/>
        </p:spPr>
        <p:txBody>
          <a:bodyPr wrap="square" lIns="36000" tIns="36000" rIns="36000" bIns="36000" rtlCol="0">
            <a:noAutofit/>
          </a:bodyPr>
          <a:lstStyle/>
          <a:p>
            <a:r>
              <a:rPr lang="en-US" altLang="ja-JP" sz="1200" dirty="0">
                <a:latin typeface="Meiryo UI" panose="020B0604030504040204" pitchFamily="50" charset="-128"/>
                <a:ea typeface="Meiryo UI" panose="020B0604030504040204" pitchFamily="50" charset="-128"/>
              </a:rPr>
              <a:t>9</a:t>
            </a:r>
            <a:r>
              <a:rPr lang="ja-JP" altLang="en-US" sz="1200" dirty="0">
                <a:latin typeface="Meiryo UI" panose="020B0604030504040204" pitchFamily="50" charset="-128"/>
                <a:ea typeface="Meiryo UI" panose="020B0604030504040204" pitchFamily="50" charset="-128"/>
              </a:rPr>
              <a:t>　具体的な取組と成果 （地方独立行政法人化）</a:t>
            </a:r>
          </a:p>
        </p:txBody>
      </p:sp>
      <p:sp>
        <p:nvSpPr>
          <p:cNvPr id="44" name="角丸四角形 43"/>
          <p:cNvSpPr/>
          <p:nvPr/>
        </p:nvSpPr>
        <p:spPr>
          <a:xfrm>
            <a:off x="270456" y="1078137"/>
            <a:ext cx="8603088" cy="430793"/>
          </a:xfrm>
          <a:prstGeom prst="roundRect">
            <a:avLst/>
          </a:prstGeom>
          <a:solidFill>
            <a:srgbClr val="FFFF00"/>
          </a:solidFill>
          <a:ln w="508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rgbClr val="000000"/>
                </a:solidFill>
                <a:latin typeface="Meiryo UI" panose="020B0604030504040204" pitchFamily="50" charset="-128"/>
                <a:ea typeface="Meiryo UI" panose="020B0604030504040204" pitchFamily="50" charset="-128"/>
              </a:rPr>
              <a:t>独法化により実現可能な</a:t>
            </a:r>
            <a:r>
              <a:rPr lang="ja-JP" altLang="en-US" sz="1600" b="1" dirty="0" smtClean="0">
                <a:solidFill>
                  <a:srgbClr val="000000"/>
                </a:solidFill>
                <a:latin typeface="Meiryo UI" panose="020B0604030504040204" pitchFamily="50" charset="-128"/>
                <a:ea typeface="Meiryo UI" panose="020B0604030504040204" pitchFamily="50" charset="-128"/>
              </a:rPr>
              <a:t>好循環（イメージ）</a:t>
            </a:r>
            <a:endParaRPr lang="ja-JP" altLang="en-US" sz="1600" b="1" dirty="0">
              <a:solidFill>
                <a:srgbClr val="000000"/>
              </a:solidFill>
              <a:latin typeface="Meiryo UI" panose="020B0604030504040204" pitchFamily="50" charset="-128"/>
              <a:ea typeface="Meiryo UI" panose="020B0604030504040204" pitchFamily="50" charset="-128"/>
            </a:endParaRPr>
          </a:p>
        </p:txBody>
      </p:sp>
      <p:sp>
        <p:nvSpPr>
          <p:cNvPr id="43" name="テキスト ボックス 42"/>
          <p:cNvSpPr txBox="1"/>
          <p:nvPr/>
        </p:nvSpPr>
        <p:spPr>
          <a:xfrm>
            <a:off x="3508774" y="72242"/>
            <a:ext cx="5488562"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③</a:t>
            </a:r>
            <a:r>
              <a:rPr lang="ja-JP" altLang="en-US" sz="2000" dirty="0" smtClean="0">
                <a:latin typeface="Meiryo UI" panose="020B0604030504040204" pitchFamily="50" charset="-128"/>
                <a:ea typeface="Meiryo UI" panose="020B0604030504040204" pitchFamily="50" charset="-128"/>
              </a:rPr>
              <a:t> 動物園</a:t>
            </a:r>
            <a:endParaRPr lang="ja-JP" altLang="en-US" sz="2000" dirty="0">
              <a:latin typeface="Meiryo UI" panose="020B0604030504040204" pitchFamily="50" charset="-128"/>
              <a:ea typeface="Meiryo UI" panose="020B0604030504040204" pitchFamily="50" charset="-128"/>
            </a:endParaRPr>
          </a:p>
        </p:txBody>
      </p:sp>
      <p:sp>
        <p:nvSpPr>
          <p:cNvPr id="62" name="正方形/長方形 61"/>
          <p:cNvSpPr/>
          <p:nvPr/>
        </p:nvSpPr>
        <p:spPr>
          <a:xfrm>
            <a:off x="145066" y="682824"/>
            <a:ext cx="1663251" cy="338554"/>
          </a:xfrm>
          <a:prstGeom prst="rect">
            <a:avLst/>
          </a:prstGeom>
        </p:spPr>
        <p:txBody>
          <a:bodyPr wrap="square">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（参　　考）</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5" name="グループ化 44"/>
          <p:cNvGrpSpPr/>
          <p:nvPr/>
        </p:nvGrpSpPr>
        <p:grpSpPr>
          <a:xfrm>
            <a:off x="234214" y="1645919"/>
            <a:ext cx="8700290" cy="5145681"/>
            <a:chOff x="-590774" y="787290"/>
            <a:chExt cx="10649175" cy="6025926"/>
          </a:xfrm>
        </p:grpSpPr>
        <p:sp>
          <p:nvSpPr>
            <p:cNvPr id="63" name="ドーナツ 62"/>
            <p:cNvSpPr>
              <a:spLocks noChangeAspect="1"/>
            </p:cNvSpPr>
            <p:nvPr/>
          </p:nvSpPr>
          <p:spPr>
            <a:xfrm>
              <a:off x="1908304" y="981288"/>
              <a:ext cx="5400000" cy="5400000"/>
            </a:xfrm>
            <a:prstGeom prst="donut">
              <a:avLst>
                <a:gd name="adj" fmla="val 25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64" name="角丸四角形 63"/>
            <p:cNvSpPr/>
            <p:nvPr/>
          </p:nvSpPr>
          <p:spPr>
            <a:xfrm>
              <a:off x="2864857" y="2623324"/>
              <a:ext cx="3485934" cy="108073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ja-JP" altLang="en-US" sz="1200" b="1" dirty="0">
                  <a:solidFill>
                    <a:schemeClr val="tx1"/>
                  </a:solidFill>
                  <a:latin typeface="Meiryo UI" panose="020B0604030504040204" pitchFamily="50" charset="-128"/>
                  <a:ea typeface="Meiryo UI" panose="020B0604030504040204" pitchFamily="50" charset="-128"/>
                </a:rPr>
                <a:t>■天王寺動物園のめざす姿</a:t>
              </a:r>
              <a:endParaRPr lang="en-US" altLang="ja-JP" sz="1200" b="1" dirty="0">
                <a:solidFill>
                  <a:schemeClr val="tx1"/>
                </a:solidFill>
                <a:latin typeface="Meiryo UI" panose="020B0604030504040204" pitchFamily="50" charset="-128"/>
                <a:ea typeface="Meiryo UI" panose="020B0604030504040204" pitchFamily="50" charset="-128"/>
              </a:endParaRPr>
            </a:p>
            <a:p>
              <a:pPr algn="ct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「国際社会に貢献し世界に誇れる動物園」</a:t>
              </a: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ct val="90000"/>
                </a:lnSpc>
                <a:spcBef>
                  <a:spcPct val="20000"/>
                </a:spcBef>
                <a:buClr>
                  <a:schemeClr val="tx2"/>
                </a:buClr>
                <a:buSzPct val="115000"/>
                <a:defRPr/>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200" b="1"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への</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貢献と国際的評価の向上）</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5" name="グループ化 64"/>
            <p:cNvGrpSpPr/>
            <p:nvPr/>
          </p:nvGrpSpPr>
          <p:grpSpPr>
            <a:xfrm>
              <a:off x="3347864" y="3763203"/>
              <a:ext cx="2448272" cy="1477345"/>
              <a:chOff x="3728864" y="4123243"/>
              <a:chExt cx="2448272" cy="1477345"/>
            </a:xfrm>
          </p:grpSpPr>
          <p:pic>
            <p:nvPicPr>
              <p:cNvPr id="95" name="図 9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5009" y="4915334"/>
                <a:ext cx="720000" cy="685254"/>
              </a:xfrm>
              <a:prstGeom prst="rect">
                <a:avLst/>
              </a:prstGeom>
            </p:spPr>
          </p:pic>
          <p:pic>
            <p:nvPicPr>
              <p:cNvPr id="96" name="図 9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28864" y="4123243"/>
                <a:ext cx="720000" cy="720000"/>
              </a:xfrm>
              <a:prstGeom prst="rect">
                <a:avLst/>
              </a:prstGeom>
            </p:spPr>
          </p:pic>
          <p:pic>
            <p:nvPicPr>
              <p:cNvPr id="97" name="図 9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60993" y="4915334"/>
                <a:ext cx="720000" cy="685253"/>
              </a:xfrm>
              <a:prstGeom prst="rect">
                <a:avLst/>
              </a:prstGeom>
            </p:spPr>
          </p:pic>
          <p:pic>
            <p:nvPicPr>
              <p:cNvPr id="98" name="図 9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57136" y="4123243"/>
                <a:ext cx="720000" cy="719999"/>
              </a:xfrm>
              <a:prstGeom prst="rect">
                <a:avLst/>
              </a:prstGeom>
            </p:spPr>
          </p:pic>
          <p:pic>
            <p:nvPicPr>
              <p:cNvPr id="99" name="図 9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93040" y="4123243"/>
                <a:ext cx="720000" cy="720000"/>
              </a:xfrm>
              <a:prstGeom prst="rect">
                <a:avLst/>
              </a:prstGeom>
            </p:spPr>
          </p:pic>
        </p:grpSp>
        <p:grpSp>
          <p:nvGrpSpPr>
            <p:cNvPr id="66" name="グループ化 65"/>
            <p:cNvGrpSpPr/>
            <p:nvPr/>
          </p:nvGrpSpPr>
          <p:grpSpPr>
            <a:xfrm>
              <a:off x="-252536" y="2708920"/>
              <a:ext cx="3240440" cy="1440000"/>
              <a:chOff x="200392" y="1808640"/>
              <a:chExt cx="3240440" cy="1440000"/>
            </a:xfrm>
          </p:grpSpPr>
          <p:sp>
            <p:nvSpPr>
              <p:cNvPr id="93" name="円/楕円 9"/>
              <p:cNvSpPr>
                <a:spLocks/>
              </p:cNvSpPr>
              <p:nvPr/>
            </p:nvSpPr>
            <p:spPr>
              <a:xfrm>
                <a:off x="200392" y="1808640"/>
                <a:ext cx="3240000" cy="144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bg1"/>
                  </a:solidFill>
                  <a:latin typeface="Meiryo UI" panose="020B0604030504040204" pitchFamily="50" charset="-128"/>
                  <a:ea typeface="Meiryo UI" panose="020B0604030504040204" pitchFamily="50" charset="-128"/>
                </a:endParaRPr>
              </a:p>
            </p:txBody>
          </p:sp>
          <p:sp>
            <p:nvSpPr>
              <p:cNvPr id="94" name="角丸四角形 93"/>
              <p:cNvSpPr/>
              <p:nvPr/>
            </p:nvSpPr>
            <p:spPr>
              <a:xfrm>
                <a:off x="200832" y="1952656"/>
                <a:ext cx="3240000" cy="1080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1600" b="1" dirty="0">
                    <a:solidFill>
                      <a:schemeClr val="bg1"/>
                    </a:solidFill>
                    <a:latin typeface="Meiryo UI" panose="020B0604030504040204" pitchFamily="50" charset="-128"/>
                    <a:ea typeface="Meiryo UI" panose="020B0604030504040204" pitchFamily="50" charset="-128"/>
                  </a:rPr>
                  <a:t>トップの経営判断に基づく</a:t>
                </a:r>
                <a:endParaRPr lang="en-US" altLang="ja-JP" sz="1600" b="1" dirty="0">
                  <a:solidFill>
                    <a:schemeClr val="bg1"/>
                  </a:solidFill>
                  <a:latin typeface="Meiryo UI" panose="020B0604030504040204" pitchFamily="50" charset="-128"/>
                  <a:ea typeface="Meiryo UI" panose="020B0604030504040204" pitchFamily="50" charset="-128"/>
                </a:endParaRPr>
              </a:p>
              <a:p>
                <a:pPr algn="ctr"/>
                <a:r>
                  <a:rPr lang="ja-JP" altLang="en-US" sz="1600" b="1" dirty="0">
                    <a:solidFill>
                      <a:schemeClr val="bg1"/>
                    </a:solidFill>
                    <a:latin typeface="Meiryo UI" panose="020B0604030504040204" pitchFamily="50" charset="-128"/>
                    <a:ea typeface="Meiryo UI" panose="020B0604030504040204" pitchFamily="50" charset="-128"/>
                  </a:rPr>
                  <a:t>戦略的かつ効果的な投資</a:t>
                </a:r>
              </a:p>
            </p:txBody>
          </p:sp>
        </p:grpSp>
        <p:grpSp>
          <p:nvGrpSpPr>
            <p:cNvPr id="67" name="グループ化 66"/>
            <p:cNvGrpSpPr/>
            <p:nvPr/>
          </p:nvGrpSpPr>
          <p:grpSpPr>
            <a:xfrm>
              <a:off x="1259632" y="1052896"/>
              <a:ext cx="3240360" cy="1440000"/>
              <a:chOff x="3296816" y="620848"/>
              <a:chExt cx="3240360" cy="1440000"/>
            </a:xfrm>
          </p:grpSpPr>
          <p:sp>
            <p:nvSpPr>
              <p:cNvPr id="91" name="円/楕円 11"/>
              <p:cNvSpPr>
                <a:spLocks/>
              </p:cNvSpPr>
              <p:nvPr/>
            </p:nvSpPr>
            <p:spPr>
              <a:xfrm>
                <a:off x="3296816" y="620848"/>
                <a:ext cx="3240000" cy="144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latin typeface="Meiryo UI" panose="020B0604030504040204" pitchFamily="50" charset="-128"/>
                  <a:ea typeface="Meiryo UI" panose="020B0604030504040204" pitchFamily="50" charset="-128"/>
                </a:endParaRPr>
              </a:p>
            </p:txBody>
          </p:sp>
          <p:sp>
            <p:nvSpPr>
              <p:cNvPr id="92" name="角丸四角形 91"/>
              <p:cNvSpPr/>
              <p:nvPr/>
            </p:nvSpPr>
            <p:spPr>
              <a:xfrm>
                <a:off x="3297176" y="805045"/>
                <a:ext cx="3240000" cy="1080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動物福祉に配慮した飼育環境</a:t>
                </a:r>
                <a:endPar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高度な飼育・繁殖技術の確立</a:t>
                </a:r>
                <a:endPar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種の保存・生物多様性の保全</a:t>
                </a:r>
                <a:endPar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68" name="グループ化 67"/>
            <p:cNvGrpSpPr/>
            <p:nvPr/>
          </p:nvGrpSpPr>
          <p:grpSpPr>
            <a:xfrm>
              <a:off x="6156176" y="2636912"/>
              <a:ext cx="3240360" cy="1440000"/>
              <a:chOff x="6393160" y="1808800"/>
              <a:chExt cx="3240360" cy="1440000"/>
            </a:xfrm>
          </p:grpSpPr>
          <p:sp>
            <p:nvSpPr>
              <p:cNvPr id="89" name="円/楕円 14"/>
              <p:cNvSpPr>
                <a:spLocks/>
              </p:cNvSpPr>
              <p:nvPr/>
            </p:nvSpPr>
            <p:spPr>
              <a:xfrm>
                <a:off x="6393520" y="1808800"/>
                <a:ext cx="3240000" cy="144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latin typeface="Meiryo UI" panose="020B0604030504040204" pitchFamily="50" charset="-128"/>
                  <a:ea typeface="Meiryo UI" panose="020B0604030504040204" pitchFamily="50" charset="-128"/>
                </a:endParaRPr>
              </a:p>
            </p:txBody>
          </p:sp>
          <p:sp>
            <p:nvSpPr>
              <p:cNvPr id="90" name="角丸四角形 89"/>
              <p:cNvSpPr/>
              <p:nvPr/>
            </p:nvSpPr>
            <p:spPr>
              <a:xfrm>
                <a:off x="6393160" y="1988960"/>
                <a:ext cx="3240000" cy="1080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b="1" dirty="0">
                    <a:solidFill>
                      <a:schemeClr val="bg1"/>
                    </a:solidFill>
                    <a:latin typeface="Meiryo UI" panose="020B0604030504040204" pitchFamily="50" charset="-128"/>
                    <a:ea typeface="Meiryo UI" panose="020B0604030504040204" pitchFamily="50" charset="-128"/>
                  </a:rPr>
                  <a:t>人気希少動物の導入</a:t>
                </a:r>
                <a:endParaRPr lang="en-US" altLang="ja-JP" b="1" dirty="0">
                  <a:solidFill>
                    <a:schemeClr val="bg1"/>
                  </a:solidFill>
                  <a:latin typeface="Meiryo UI" panose="020B0604030504040204" pitchFamily="50" charset="-128"/>
                  <a:ea typeface="Meiryo UI" panose="020B0604030504040204" pitchFamily="50" charset="-128"/>
                </a:endParaRPr>
              </a:p>
              <a:p>
                <a:pPr algn="ctr"/>
                <a:r>
                  <a:rPr lang="ja-JP" altLang="en-US" b="1" dirty="0">
                    <a:solidFill>
                      <a:schemeClr val="bg1"/>
                    </a:solidFill>
                    <a:latin typeface="Meiryo UI" panose="020B0604030504040204" pitchFamily="50" charset="-128"/>
                    <a:ea typeface="Meiryo UI" panose="020B0604030504040204" pitchFamily="50" charset="-128"/>
                  </a:rPr>
                  <a:t>安定的な動物の確保</a:t>
                </a:r>
                <a:endParaRPr lang="en-US" altLang="ja-JP" b="1" dirty="0">
                  <a:solidFill>
                    <a:schemeClr val="bg1"/>
                  </a:solidFill>
                  <a:latin typeface="Meiryo UI" panose="020B0604030504040204" pitchFamily="50" charset="-128"/>
                  <a:ea typeface="Meiryo UI" panose="020B0604030504040204" pitchFamily="50" charset="-128"/>
                </a:endParaRPr>
              </a:p>
            </p:txBody>
          </p:sp>
        </p:grpSp>
        <p:grpSp>
          <p:nvGrpSpPr>
            <p:cNvPr id="69" name="グループ化 68"/>
            <p:cNvGrpSpPr/>
            <p:nvPr/>
          </p:nvGrpSpPr>
          <p:grpSpPr>
            <a:xfrm>
              <a:off x="5652120" y="4293096"/>
              <a:ext cx="3240360" cy="1440000"/>
              <a:chOff x="6393160" y="4185064"/>
              <a:chExt cx="3240360" cy="1440000"/>
            </a:xfrm>
          </p:grpSpPr>
          <p:sp>
            <p:nvSpPr>
              <p:cNvPr id="87" name="円/楕円 15"/>
              <p:cNvSpPr>
                <a:spLocks/>
              </p:cNvSpPr>
              <p:nvPr/>
            </p:nvSpPr>
            <p:spPr>
              <a:xfrm>
                <a:off x="6393520" y="4185064"/>
                <a:ext cx="3240000" cy="144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latin typeface="Meiryo UI" panose="020B0604030504040204" pitchFamily="50" charset="-128"/>
                  <a:ea typeface="Meiryo UI" panose="020B0604030504040204" pitchFamily="50" charset="-128"/>
                </a:endParaRPr>
              </a:p>
            </p:txBody>
          </p:sp>
          <p:sp>
            <p:nvSpPr>
              <p:cNvPr id="88" name="角丸四角形 87"/>
              <p:cNvSpPr/>
              <p:nvPr/>
            </p:nvSpPr>
            <p:spPr>
              <a:xfrm>
                <a:off x="6393160" y="4365224"/>
                <a:ext cx="3240000" cy="1080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b="1" dirty="0">
                    <a:solidFill>
                      <a:schemeClr val="bg1"/>
                    </a:solidFill>
                    <a:latin typeface="Meiryo UI" panose="020B0604030504040204" pitchFamily="50" charset="-128"/>
                    <a:ea typeface="Meiryo UI" panose="020B0604030504040204" pitchFamily="50" charset="-128"/>
                  </a:rPr>
                  <a:t>園の魅力向上</a:t>
                </a:r>
                <a:endParaRPr lang="en-US" altLang="ja-JP" b="1" dirty="0">
                  <a:solidFill>
                    <a:schemeClr val="bg1"/>
                  </a:solidFill>
                  <a:latin typeface="Meiryo UI" panose="020B0604030504040204" pitchFamily="50" charset="-128"/>
                  <a:ea typeface="Meiryo UI" panose="020B0604030504040204" pitchFamily="50" charset="-128"/>
                </a:endParaRPr>
              </a:p>
              <a:p>
                <a:pPr algn="ctr"/>
                <a:r>
                  <a:rPr lang="ja-JP" altLang="en-US" b="1" dirty="0">
                    <a:solidFill>
                      <a:schemeClr val="bg1"/>
                    </a:solidFill>
                    <a:latin typeface="Meiryo UI" panose="020B0604030504040204" pitchFamily="50" charset="-128"/>
                    <a:ea typeface="Meiryo UI" panose="020B0604030504040204" pitchFamily="50" charset="-128"/>
                  </a:rPr>
                  <a:t>外部への積極的な情報発信</a:t>
                </a:r>
              </a:p>
            </p:txBody>
          </p:sp>
        </p:grpSp>
        <p:grpSp>
          <p:nvGrpSpPr>
            <p:cNvPr id="70" name="グループ化 69"/>
            <p:cNvGrpSpPr/>
            <p:nvPr/>
          </p:nvGrpSpPr>
          <p:grpSpPr>
            <a:xfrm>
              <a:off x="2987824" y="5373216"/>
              <a:ext cx="3240360" cy="1440000"/>
              <a:chOff x="3296816" y="5373216"/>
              <a:chExt cx="3240360" cy="1440000"/>
            </a:xfrm>
          </p:grpSpPr>
          <p:sp>
            <p:nvSpPr>
              <p:cNvPr id="85" name="円/楕円 4"/>
              <p:cNvSpPr/>
              <p:nvPr/>
            </p:nvSpPr>
            <p:spPr>
              <a:xfrm>
                <a:off x="3296816" y="5373216"/>
                <a:ext cx="3240000" cy="144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latin typeface="Meiryo UI" panose="020B0604030504040204" pitchFamily="50" charset="-128"/>
                  <a:ea typeface="Meiryo UI" panose="020B0604030504040204" pitchFamily="50" charset="-128"/>
                </a:endParaRPr>
              </a:p>
            </p:txBody>
          </p:sp>
          <p:sp>
            <p:nvSpPr>
              <p:cNvPr id="86" name="角丸四角形 85"/>
              <p:cNvSpPr/>
              <p:nvPr/>
            </p:nvSpPr>
            <p:spPr>
              <a:xfrm>
                <a:off x="3297176" y="5517072"/>
                <a:ext cx="3240000" cy="1080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b="1" dirty="0">
                    <a:solidFill>
                      <a:schemeClr val="bg1"/>
                    </a:solidFill>
                    <a:latin typeface="Meiryo UI" panose="020B0604030504040204" pitchFamily="50" charset="-128"/>
                    <a:ea typeface="Meiryo UI" panose="020B0604030504040204" pitchFamily="50" charset="-128"/>
                  </a:rPr>
                  <a:t>来園者の増加</a:t>
                </a:r>
                <a:endParaRPr lang="en-US" altLang="ja-JP" b="1" dirty="0">
                  <a:solidFill>
                    <a:schemeClr val="bg1"/>
                  </a:solidFill>
                  <a:latin typeface="Meiryo UI" panose="020B0604030504040204" pitchFamily="50" charset="-128"/>
                  <a:ea typeface="Meiryo UI" panose="020B0604030504040204" pitchFamily="50" charset="-128"/>
                </a:endParaRPr>
              </a:p>
              <a:p>
                <a:pPr algn="ctr"/>
                <a:r>
                  <a:rPr lang="ja-JP" altLang="en-US" b="1" dirty="0">
                    <a:solidFill>
                      <a:schemeClr val="bg1"/>
                    </a:solidFill>
                    <a:latin typeface="Meiryo UI" panose="020B0604030504040204" pitchFamily="50" charset="-128"/>
                    <a:ea typeface="Meiryo UI" panose="020B0604030504040204" pitchFamily="50" charset="-128"/>
                  </a:rPr>
                  <a:t>市民・企業等からの支援拡大</a:t>
                </a:r>
              </a:p>
            </p:txBody>
          </p:sp>
        </p:grpSp>
        <p:grpSp>
          <p:nvGrpSpPr>
            <p:cNvPr id="71" name="グループ化 70"/>
            <p:cNvGrpSpPr/>
            <p:nvPr/>
          </p:nvGrpSpPr>
          <p:grpSpPr>
            <a:xfrm>
              <a:off x="323528" y="4293096"/>
              <a:ext cx="3240000" cy="1440000"/>
              <a:chOff x="200472" y="4221088"/>
              <a:chExt cx="3240000" cy="1440000"/>
            </a:xfrm>
          </p:grpSpPr>
          <p:sp>
            <p:nvSpPr>
              <p:cNvPr id="83" name="円/楕円 7"/>
              <p:cNvSpPr>
                <a:spLocks/>
              </p:cNvSpPr>
              <p:nvPr/>
            </p:nvSpPr>
            <p:spPr>
              <a:xfrm>
                <a:off x="200472" y="4221088"/>
                <a:ext cx="3240000" cy="144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bg1"/>
                  </a:solidFill>
                  <a:latin typeface="Meiryo UI" panose="020B0604030504040204" pitchFamily="50" charset="-128"/>
                  <a:ea typeface="Meiryo UI" panose="020B0604030504040204" pitchFamily="50" charset="-128"/>
                </a:endParaRPr>
              </a:p>
            </p:txBody>
          </p:sp>
          <p:sp>
            <p:nvSpPr>
              <p:cNvPr id="84" name="角丸四角形 83"/>
              <p:cNvSpPr/>
              <p:nvPr/>
            </p:nvSpPr>
            <p:spPr>
              <a:xfrm>
                <a:off x="200472" y="4365104"/>
                <a:ext cx="3240000" cy="1080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b="1" dirty="0">
                    <a:latin typeface="Meiryo UI" panose="020B0604030504040204" pitchFamily="50" charset="-128"/>
                    <a:ea typeface="Meiryo UI" panose="020B0604030504040204" pitchFamily="50" charset="-128"/>
                  </a:rPr>
                  <a:t>動物園運営の基盤となる</a:t>
                </a:r>
                <a:endParaRPr lang="en-US" altLang="ja-JP" b="1" dirty="0">
                  <a:latin typeface="Meiryo UI" panose="020B0604030504040204" pitchFamily="50" charset="-128"/>
                  <a:ea typeface="Meiryo UI" panose="020B0604030504040204" pitchFamily="50" charset="-128"/>
                </a:endParaRPr>
              </a:p>
              <a:p>
                <a:pPr algn="ctr"/>
                <a:r>
                  <a:rPr lang="ja-JP" altLang="en-US" b="1" dirty="0">
                    <a:latin typeface="Meiryo UI" panose="020B0604030504040204" pitchFamily="50" charset="-128"/>
                    <a:ea typeface="Meiryo UI" panose="020B0604030504040204" pitchFamily="50" charset="-128"/>
                  </a:rPr>
                  <a:t>自主独立した安定的な経営</a:t>
                </a:r>
              </a:p>
            </p:txBody>
          </p:sp>
        </p:grpSp>
        <p:grpSp>
          <p:nvGrpSpPr>
            <p:cNvPr id="72" name="グループ化 71"/>
            <p:cNvGrpSpPr/>
            <p:nvPr/>
          </p:nvGrpSpPr>
          <p:grpSpPr>
            <a:xfrm>
              <a:off x="4788024" y="1052896"/>
              <a:ext cx="3240360" cy="1440000"/>
              <a:chOff x="6393160" y="1808800"/>
              <a:chExt cx="3240360" cy="1440000"/>
            </a:xfrm>
          </p:grpSpPr>
          <p:sp>
            <p:nvSpPr>
              <p:cNvPr id="81" name="円/楕円 45"/>
              <p:cNvSpPr>
                <a:spLocks/>
              </p:cNvSpPr>
              <p:nvPr/>
            </p:nvSpPr>
            <p:spPr>
              <a:xfrm>
                <a:off x="6393520" y="1808800"/>
                <a:ext cx="3240000" cy="144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latin typeface="Meiryo UI" panose="020B0604030504040204" pitchFamily="50" charset="-128"/>
                  <a:ea typeface="Meiryo UI" panose="020B0604030504040204" pitchFamily="50" charset="-128"/>
                </a:endParaRPr>
              </a:p>
            </p:txBody>
          </p:sp>
          <p:sp>
            <p:nvSpPr>
              <p:cNvPr id="82" name="角丸四角形 81"/>
              <p:cNvSpPr/>
              <p:nvPr/>
            </p:nvSpPr>
            <p:spPr>
              <a:xfrm>
                <a:off x="6393160" y="1988960"/>
                <a:ext cx="3240000" cy="1080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1600" b="1" dirty="0">
                    <a:latin typeface="Meiryo UI" panose="020B0604030504040204" pitchFamily="50" charset="-128"/>
                    <a:ea typeface="Meiryo UI" panose="020B0604030504040204" pitchFamily="50" charset="-128"/>
                  </a:rPr>
                  <a:t>国内外の園からの評価向上</a:t>
                </a:r>
                <a:endParaRPr lang="en-US" altLang="ja-JP" sz="1600" b="1" dirty="0">
                  <a:latin typeface="Meiryo UI" panose="020B0604030504040204" pitchFamily="50" charset="-128"/>
                  <a:ea typeface="Meiryo UI" panose="020B0604030504040204" pitchFamily="50" charset="-128"/>
                </a:endParaRPr>
              </a:p>
              <a:p>
                <a:pPr algn="ctr"/>
                <a:r>
                  <a:rPr lang="ja-JP" altLang="en-US" sz="1600" b="1" dirty="0">
                    <a:latin typeface="Meiryo UI" panose="020B0604030504040204" pitchFamily="50" charset="-128"/>
                    <a:ea typeface="Meiryo UI" panose="020B0604030504040204" pitchFamily="50" charset="-128"/>
                  </a:rPr>
                  <a:t>他園との信頼関係の構築</a:t>
                </a:r>
              </a:p>
            </p:txBody>
          </p:sp>
        </p:grpSp>
        <p:sp>
          <p:nvSpPr>
            <p:cNvPr id="73" name="角丸四角形吹き出し 72"/>
            <p:cNvSpPr/>
            <p:nvPr/>
          </p:nvSpPr>
          <p:spPr>
            <a:xfrm>
              <a:off x="7284002" y="2172472"/>
              <a:ext cx="2774399" cy="576000"/>
            </a:xfrm>
            <a:prstGeom prst="wedgeRoundRectCallout">
              <a:avLst>
                <a:gd name="adj1" fmla="val -42807"/>
                <a:gd name="adj2" fmla="val 98005"/>
                <a:gd name="adj3" fmla="val 16667"/>
              </a:avLst>
            </a:prstGeom>
            <a:solidFill>
              <a:srgbClr val="66FFFF"/>
            </a:solidFill>
            <a:ln>
              <a:solidFill>
                <a:srgbClr val="66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dirty="0">
                  <a:solidFill>
                    <a:schemeClr val="tx1"/>
                  </a:solidFill>
                  <a:latin typeface="Meiryo UI" panose="020B0604030504040204" pitchFamily="50" charset="-128"/>
                  <a:ea typeface="Meiryo UI" panose="020B0604030504040204" pitchFamily="50" charset="-128"/>
                </a:rPr>
                <a:t>これからの動物園運営の</a:t>
              </a:r>
              <a:r>
                <a:rPr lang="en-US" altLang="ja-JP" sz="1300" dirty="0">
                  <a:solidFill>
                    <a:schemeClr val="tx1"/>
                  </a:solidFill>
                  <a:latin typeface="Meiryo UI" panose="020B0604030504040204" pitchFamily="50" charset="-128"/>
                  <a:ea typeface="Meiryo UI" panose="020B0604030504040204" pitchFamily="50" charset="-128"/>
                </a:rPr>
                <a:t/>
              </a:r>
              <a:br>
                <a:rPr lang="en-US" altLang="ja-JP" sz="1300" dirty="0">
                  <a:solidFill>
                    <a:schemeClr val="tx1"/>
                  </a:solidFill>
                  <a:latin typeface="Meiryo UI" panose="020B0604030504040204" pitchFamily="50" charset="-128"/>
                  <a:ea typeface="Meiryo UI" panose="020B0604030504040204" pitchFamily="50" charset="-128"/>
                </a:rPr>
              </a:br>
              <a:r>
                <a:rPr lang="ja-JP" altLang="en-US" sz="1300" dirty="0">
                  <a:solidFill>
                    <a:schemeClr val="tx1"/>
                  </a:solidFill>
                  <a:latin typeface="Meiryo UI" panose="020B0604030504040204" pitchFamily="50" charset="-128"/>
                  <a:ea typeface="Meiryo UI" panose="020B0604030504040204" pitchFamily="50" charset="-128"/>
                </a:rPr>
                <a:t>命運を握る最も重要なポイント</a:t>
              </a:r>
              <a:endParaRPr lang="en-US" altLang="ja-JP" sz="1300" dirty="0">
                <a:solidFill>
                  <a:schemeClr val="tx1"/>
                </a:solidFill>
                <a:latin typeface="Meiryo UI" panose="020B0604030504040204" pitchFamily="50" charset="-128"/>
                <a:ea typeface="Meiryo UI" panose="020B0604030504040204" pitchFamily="50" charset="-128"/>
              </a:endParaRPr>
            </a:p>
          </p:txBody>
        </p:sp>
        <p:sp>
          <p:nvSpPr>
            <p:cNvPr id="74" name="角丸四角形吹き出し 73"/>
            <p:cNvSpPr/>
            <p:nvPr/>
          </p:nvSpPr>
          <p:spPr>
            <a:xfrm>
              <a:off x="-590774" y="1329302"/>
              <a:ext cx="1678096" cy="756080"/>
            </a:xfrm>
            <a:prstGeom prst="wedgeRoundRectCallout">
              <a:avLst>
                <a:gd name="adj1" fmla="val 73909"/>
                <a:gd name="adj2" fmla="val -7799"/>
                <a:gd name="adj3" fmla="val 16667"/>
              </a:avLst>
            </a:prstGeom>
            <a:solidFill>
              <a:srgbClr val="66FFFF"/>
            </a:solidFill>
            <a:ln>
              <a:solidFill>
                <a:srgbClr val="66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dirty="0">
                  <a:solidFill>
                    <a:schemeClr val="tx1"/>
                  </a:solidFill>
                  <a:latin typeface="Meiryo UI" panose="020B0604030504040204" pitchFamily="50" charset="-128"/>
                  <a:ea typeface="Meiryo UI" panose="020B0604030504040204" pitchFamily="50" charset="-128"/>
                </a:rPr>
                <a:t>動物福祉環境の充実から</a:t>
              </a:r>
              <a:endParaRPr lang="en-US" altLang="ja-JP" sz="1300" dirty="0">
                <a:solidFill>
                  <a:schemeClr val="tx1"/>
                </a:solidFill>
                <a:latin typeface="Meiryo UI" panose="020B0604030504040204" pitchFamily="50" charset="-128"/>
                <a:ea typeface="Meiryo UI" panose="020B0604030504040204" pitchFamily="50" charset="-128"/>
              </a:endParaRPr>
            </a:p>
          </p:txBody>
        </p:sp>
        <p:grpSp>
          <p:nvGrpSpPr>
            <p:cNvPr id="75" name="グループ化 74"/>
            <p:cNvGrpSpPr/>
            <p:nvPr/>
          </p:nvGrpSpPr>
          <p:grpSpPr>
            <a:xfrm>
              <a:off x="4195484" y="787290"/>
              <a:ext cx="813561" cy="576000"/>
              <a:chOff x="10103227" y="666267"/>
              <a:chExt cx="813561" cy="576000"/>
            </a:xfrm>
          </p:grpSpPr>
          <p:sp>
            <p:nvSpPr>
              <p:cNvPr id="77" name="正方形/長方形 76"/>
              <p:cNvSpPr/>
              <p:nvPr/>
            </p:nvSpPr>
            <p:spPr>
              <a:xfrm>
                <a:off x="10179426" y="820034"/>
                <a:ext cx="36000" cy="288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8" name="右矢印 77"/>
              <p:cNvSpPr/>
              <p:nvPr/>
            </p:nvSpPr>
            <p:spPr>
              <a:xfrm>
                <a:off x="10340788" y="666267"/>
                <a:ext cx="576000" cy="576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9" name="正方形/長方形 78"/>
              <p:cNvSpPr/>
              <p:nvPr/>
            </p:nvSpPr>
            <p:spPr>
              <a:xfrm>
                <a:off x="10264592" y="824518"/>
                <a:ext cx="36000" cy="288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0" name="正方形/長方形 79"/>
              <p:cNvSpPr/>
              <p:nvPr/>
            </p:nvSpPr>
            <p:spPr>
              <a:xfrm>
                <a:off x="10103227" y="824517"/>
                <a:ext cx="36000" cy="288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76" name="角丸四角形吹き出し 75"/>
            <p:cNvSpPr/>
            <p:nvPr/>
          </p:nvSpPr>
          <p:spPr>
            <a:xfrm>
              <a:off x="-19736" y="6005023"/>
              <a:ext cx="2774399" cy="576000"/>
            </a:xfrm>
            <a:prstGeom prst="wedgeRoundRectCallout">
              <a:avLst>
                <a:gd name="adj1" fmla="val 63175"/>
                <a:gd name="adj2" fmla="val -61166"/>
                <a:gd name="adj3" fmla="val 16667"/>
              </a:avLst>
            </a:prstGeom>
            <a:solidFill>
              <a:srgbClr val="66FFFF"/>
            </a:solidFill>
            <a:ln>
              <a:solidFill>
                <a:srgbClr val="66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rPr>
                <a:t>自己収入の拡大につながり</a:t>
              </a:r>
              <a:endParaRPr lang="en-US" altLang="ja-JP" sz="1400" dirty="0">
                <a:solidFill>
                  <a:schemeClr val="tx1"/>
                </a:solidFill>
                <a:latin typeface="Meiryo UI" panose="020B0604030504040204" pitchFamily="50" charset="-128"/>
                <a:ea typeface="Meiryo UI" panose="020B0604030504040204" pitchFamily="50" charset="-128"/>
              </a:endParaRPr>
            </a:p>
            <a:p>
              <a:pPr algn="ctr"/>
              <a:r>
                <a:rPr lang="ja-JP" altLang="en-US" sz="1400" dirty="0">
                  <a:solidFill>
                    <a:schemeClr val="tx1"/>
                  </a:solidFill>
                  <a:latin typeface="Meiryo UI" panose="020B0604030504040204" pitchFamily="50" charset="-128"/>
                  <a:ea typeface="Meiryo UI" panose="020B0604030504040204" pitchFamily="50" charset="-128"/>
                </a:rPr>
                <a:t>公費負担の縮減にも寄与</a:t>
              </a:r>
              <a:endParaRPr lang="en-US" altLang="ja-JP" sz="1400" dirty="0">
                <a:solidFill>
                  <a:schemeClr val="tx1"/>
                </a:solidFill>
                <a:latin typeface="Meiryo UI" panose="020B0604030504040204" pitchFamily="50" charset="-128"/>
                <a:ea typeface="Meiryo UI" panose="020B0604030504040204" pitchFamily="50" charset="-128"/>
              </a:endParaRPr>
            </a:p>
          </p:txBody>
        </p:sp>
      </p:grpSp>
      <p:sp>
        <p:nvSpPr>
          <p:cNvPr id="46"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550</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848009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11603" y="14928"/>
            <a:ext cx="2505795" cy="257369"/>
          </a:xfrm>
          <a:prstGeom prst="rect">
            <a:avLst/>
          </a:prstGeom>
          <a:noFill/>
        </p:spPr>
        <p:txBody>
          <a:bodyPr wrap="square" lIns="36000" tIns="36000" rIns="36000" bIns="36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8</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具体的な取組と成果 （民営化）</a:t>
            </a:r>
          </a:p>
        </p:txBody>
      </p:sp>
      <p:sp>
        <p:nvSpPr>
          <p:cNvPr id="3" name="角丸四角形 2"/>
          <p:cNvSpPr/>
          <p:nvPr/>
        </p:nvSpPr>
        <p:spPr>
          <a:xfrm>
            <a:off x="300244" y="2099310"/>
            <a:ext cx="2727619" cy="4215765"/>
          </a:xfrm>
          <a:prstGeom prst="roundRect">
            <a:avLst>
              <a:gd name="adj" fmla="val 4592"/>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 15"/>
          <p:cNvSpPr/>
          <p:nvPr/>
        </p:nvSpPr>
        <p:spPr>
          <a:xfrm>
            <a:off x="6070303" y="2099310"/>
            <a:ext cx="2814391" cy="4215765"/>
          </a:xfrm>
          <a:prstGeom prst="roundRect">
            <a:avLst>
              <a:gd name="adj" fmla="val 4592"/>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331472" y="1097857"/>
            <a:ext cx="8648755" cy="830997"/>
          </a:xfrm>
          <a:prstGeom prst="rect">
            <a:avLst/>
          </a:prstGeom>
        </p:spPr>
        <p:txBody>
          <a:bodyPr wrap="square">
            <a:spAutoFit/>
          </a:bodyPr>
          <a:lstStyle/>
          <a:p>
            <a:pPr marL="180975"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○収集輸送事業については、事業のコストの大半が人件費であり、これら事業コストの抑制が</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必要。</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975"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○焼却処理事業については、広域化が必要との国の方針もある中、将来のごみ量や人口減を踏まえた焼却工場配置の再検討が</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必要。</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6067353" y="2225181"/>
            <a:ext cx="286934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（現在の状況</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2022</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年度末）</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370761" y="2873525"/>
            <a:ext cx="2702411"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○収集輸送事業</a:t>
            </a: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975"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事業の民間化と現業職員の</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非公務員化。</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○焼却処理事業</a:t>
            </a: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975"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八尾市・松原市とともに一部事務組合を</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設立。</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975"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工場運営・建設における民間</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活用。</a:t>
            </a: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3109662" y="2537833"/>
            <a:ext cx="2828037" cy="3965188"/>
          </a:xfrm>
          <a:prstGeom prst="rect">
            <a:avLst/>
          </a:prstGeom>
          <a:noFill/>
        </p:spPr>
        <p:txBody>
          <a:bodyPr wrap="square" rtlCol="0">
            <a:spAutoFit/>
          </a:bodyPr>
          <a:lstStyle/>
          <a:p>
            <a:pPr marL="177800" marR="0" lvl="0" indent="-177800" algn="l" defTabSz="914400" rtl="0" eaLnBrk="1" fontAlgn="auto" latinLnBrk="0" hangingPunct="1">
              <a:lnSpc>
                <a:spcPts val="1400"/>
              </a:lnSpc>
              <a:spcBef>
                <a:spcPts val="0"/>
              </a:spcBef>
              <a:spcAft>
                <a:spcPts val="600"/>
              </a:spcAft>
              <a:buClrTx/>
              <a:buSzTx/>
              <a:buFontTx/>
              <a:buNone/>
              <a:tabLst/>
              <a:defRPr/>
            </a:pPr>
            <a:r>
              <a:rPr kumimoji="1" lang="ja-JP" altLang="en-US" sz="13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（収集輸送事業）</a:t>
            </a:r>
            <a:endParaRPr kumimoji="1" lang="en-US" altLang="ja-JP" sz="13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7800" marR="0" lvl="0" indent="-177800" algn="l" defTabSz="914400" rtl="0" eaLnBrk="1" fontAlgn="auto" latinLnBrk="0" hangingPunct="1">
              <a:lnSpc>
                <a:spcPts val="1400"/>
              </a:lnSpc>
              <a:spcBef>
                <a:spcPts val="0"/>
              </a:spcBef>
              <a:spcAft>
                <a:spcPts val="60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●退職不補充により民間委託の範囲を</a:t>
            </a:r>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拡大。（</a:t>
            </a: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2011.4</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7800" marR="0" lvl="0" indent="-177800" algn="l" defTabSz="914400" rtl="0" eaLnBrk="1" fontAlgn="auto" latinLnBrk="0" hangingPunct="1">
              <a:lnSpc>
                <a:spcPts val="1400"/>
              </a:lnSpc>
              <a:spcBef>
                <a:spcPts val="0"/>
              </a:spcBef>
              <a:spcAft>
                <a:spcPts val="600"/>
              </a:spcAft>
              <a:buClrTx/>
              <a:buSzTx/>
              <a:buFontTx/>
              <a:buNone/>
              <a:tabLst/>
              <a:defRPr/>
            </a:pPr>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●職員転籍や契約期間、消費税等の課題から、当初方針の実現は困難となり、人事・勤務制度の見直しを含めた短期計画「家庭系ごみ収集輸送事業改革プラン」（</a:t>
            </a:r>
            <a:r>
              <a:rPr kumimoji="1" lang="en-US" altLang="ja-JP"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2017.6</a:t>
            </a:r>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）「同プラン</a:t>
            </a:r>
            <a:r>
              <a:rPr kumimoji="1" lang="en-US" altLang="ja-JP"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2020.3</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同プラン</a:t>
            </a:r>
            <a:r>
              <a:rPr kumimoji="1" lang="en-US" altLang="ja-JP"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2023.3</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）を</a:t>
            </a:r>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策定。</a:t>
            </a:r>
            <a:endPar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7800" marR="0" lvl="0" indent="-177800" algn="l" defTabSz="914400" rtl="0" eaLnBrk="1" fontAlgn="auto" latinLnBrk="0" hangingPunct="1">
              <a:lnSpc>
                <a:spcPts val="1400"/>
              </a:lnSpc>
              <a:spcBef>
                <a:spcPts val="0"/>
              </a:spcBef>
              <a:spcAft>
                <a:spcPts val="600"/>
              </a:spcAft>
              <a:buClrTx/>
              <a:buSzTx/>
              <a:buFontTx/>
              <a:buNone/>
              <a:tabLst/>
              <a:defRPr/>
            </a:pPr>
            <a:endPar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7800" marR="0" lvl="0" indent="-177800" algn="l" defTabSz="914400" rtl="0" eaLnBrk="1" fontAlgn="auto" latinLnBrk="0" hangingPunct="1">
              <a:lnSpc>
                <a:spcPts val="1400"/>
              </a:lnSpc>
              <a:spcBef>
                <a:spcPts val="0"/>
              </a:spcBef>
              <a:spcAft>
                <a:spcPts val="600"/>
              </a:spcAft>
              <a:buClrTx/>
              <a:buSzTx/>
              <a:buFontTx/>
              <a:buNone/>
              <a:tabLst/>
              <a:defRPr/>
            </a:pPr>
            <a:r>
              <a:rPr kumimoji="1" lang="ja-JP" altLang="en-US" sz="13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（焼却処理事業）</a:t>
            </a:r>
            <a:endParaRPr kumimoji="1" lang="en-US" altLang="ja-JP" sz="13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7800" marR="0" lvl="0" indent="-177800" algn="l" defTabSz="914400" rtl="0" eaLnBrk="1" fontAlgn="auto" latinLnBrk="0" hangingPunct="1">
              <a:lnSpc>
                <a:spcPts val="1400"/>
              </a:lnSpc>
              <a:spcBef>
                <a:spcPts val="0"/>
              </a:spcBef>
              <a:spcAft>
                <a:spcPts val="60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●大阪市・八尾市・</a:t>
            </a:r>
            <a:r>
              <a:rPr kumimoji="1" lang="ja-JP" altLang="en-US" sz="13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松原市環境施設組合を設立し、事業</a:t>
            </a:r>
            <a:r>
              <a:rPr kumimoji="1" lang="ja-JP" altLang="en-US" sz="13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開始。</a:t>
            </a:r>
            <a:r>
              <a:rPr kumimoji="1" lang="ja-JP" altLang="en-US" sz="13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3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2015.4</a:t>
            </a:r>
            <a:r>
              <a:rPr kumimoji="1" lang="ja-JP" altLang="en-US" sz="13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3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2019.10</a:t>
            </a:r>
            <a:r>
              <a:rPr kumimoji="1" lang="ja-JP" altLang="en-US" sz="13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に</a:t>
            </a:r>
            <a:r>
              <a:rPr kumimoji="1" lang="ja-JP" altLang="en-US" sz="13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守口市</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加入）</a:t>
            </a:r>
            <a:endPar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7800" marR="0" lvl="0" indent="-177800" algn="l" defTabSz="914400" rtl="0" eaLnBrk="1" fontAlgn="auto" latinLnBrk="0" hangingPunct="1">
              <a:lnSpc>
                <a:spcPts val="1400"/>
              </a:lnSpc>
              <a:spcBef>
                <a:spcPts val="0"/>
              </a:spcBef>
              <a:spcAft>
                <a:spcPts val="60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●住之江工場更新・運営事業（ＤＢＯ方式を導入）の事業者を</a:t>
            </a:r>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選定。（</a:t>
            </a: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2018.3</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ホームベース 8"/>
          <p:cNvSpPr/>
          <p:nvPr/>
        </p:nvSpPr>
        <p:spPr>
          <a:xfrm>
            <a:off x="3302760" y="2144235"/>
            <a:ext cx="2508235" cy="308310"/>
          </a:xfrm>
          <a:prstGeom prst="homePlate">
            <a:avLst>
              <a:gd name="adj" fmla="val 45454"/>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0" name="正方形/長方形 19"/>
          <p:cNvSpPr/>
          <p:nvPr/>
        </p:nvSpPr>
        <p:spPr>
          <a:xfrm>
            <a:off x="145066" y="746324"/>
            <a:ext cx="1663251"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（背　　景）</a:t>
            </a:r>
            <a:endPar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9"/>
          <p:cNvSpPr txBox="1"/>
          <p:nvPr/>
        </p:nvSpPr>
        <p:spPr>
          <a:xfrm>
            <a:off x="6135392" y="2783069"/>
            <a:ext cx="2749301" cy="35394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○収集輸送事業</a:t>
            </a: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975"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家庭系ごみ収集輸送事業改革プラン</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2022</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に基づき、民間委託化の拡大は</a:t>
            </a:r>
            <a:r>
              <a:rPr kumimoji="1" lang="ja-JP" altLang="en-US" sz="16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継続しつつ</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市民サービス向上も</a:t>
            </a:r>
            <a:r>
              <a:rPr kumimoji="1" lang="ja-JP" altLang="en-US" sz="16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図る。</a:t>
            </a:r>
            <a:endPar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　「家庭系ごみ収集</a:t>
            </a:r>
            <a:r>
              <a:rPr kumimoji="1" lang="en-US" altLang="ja-JP" sz="16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6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br>
            <a:r>
              <a:rPr kumimoji="1" lang="ja-JP" altLang="en-US" sz="16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　 輸送事業改革プラン</a:t>
            </a:r>
            <a:r>
              <a:rPr kumimoji="1" lang="en-US" altLang="ja-JP" sz="16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3.0</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6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2023</a:t>
            </a:r>
            <a:r>
              <a:rPr kumimoji="1" lang="ja-JP" altLang="en-US" sz="14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2027</a:t>
            </a:r>
            <a:r>
              <a:rPr kumimoji="1" lang="ja-JP" altLang="en-US" sz="14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）」策定</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○焼却処理事業</a:t>
            </a: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975"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大阪広域環境施設組合（</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2019</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月名称変更）により、民間活用を進めながら事業</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実施。</a:t>
            </a: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279981" y="2199279"/>
            <a:ext cx="210698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（当初の方向性）</a:t>
            </a: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2536322" y="72242"/>
            <a:ext cx="548856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⑦ 一般廃棄物（収集輸送／焼却）</a:t>
            </a:r>
          </a:p>
        </p:txBody>
      </p:sp>
      <p:sp>
        <p:nvSpPr>
          <p:cNvPr id="24"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515</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2865449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56746" y="131041"/>
            <a:ext cx="5863054" cy="400110"/>
          </a:xfrm>
          <a:prstGeom prst="rect">
            <a:avLst/>
          </a:prstGeom>
          <a:noFill/>
        </p:spPr>
        <p:txBody>
          <a:bodyPr wrap="square" rtlCol="0">
            <a:spAutoFit/>
          </a:bodyPr>
          <a:lstStyle/>
          <a:p>
            <a:r>
              <a:rPr lang="en-US" altLang="ja-JP" sz="2000" dirty="0" smtClean="0">
                <a:latin typeface="Meiryo UI" panose="020B0604030504040204" pitchFamily="50" charset="-128"/>
                <a:ea typeface="Meiryo UI" panose="020B0604030504040204" pitchFamily="50" charset="-128"/>
              </a:rPr>
              <a:t>10</a:t>
            </a:r>
            <a:r>
              <a:rPr lang="ja-JP" altLang="en-US" sz="2000" dirty="0">
                <a:latin typeface="Meiryo UI" panose="020B0604030504040204" pitchFamily="50" charset="-128"/>
                <a:ea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rPr>
              <a:t>具体的な取組と成果（項目別）</a:t>
            </a:r>
            <a:endParaRPr lang="ja-JP" altLang="en-US" sz="2000" dirty="0">
              <a:latin typeface="Meiryo UI" panose="020B0604030504040204" pitchFamily="50" charset="-128"/>
              <a:ea typeface="Meiryo UI" panose="020B0604030504040204" pitchFamily="50" charset="-128"/>
            </a:endParaRPr>
          </a:p>
        </p:txBody>
      </p:sp>
      <p:cxnSp>
        <p:nvCxnSpPr>
          <p:cNvPr id="3" name="直線コネクタ 2"/>
          <p:cNvCxnSpPr/>
          <p:nvPr/>
        </p:nvCxnSpPr>
        <p:spPr>
          <a:xfrm>
            <a:off x="247650" y="531151"/>
            <a:ext cx="86258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正方形/長方形 5"/>
          <p:cNvSpPr/>
          <p:nvPr/>
        </p:nvSpPr>
        <p:spPr>
          <a:xfrm>
            <a:off x="904083" y="1947261"/>
            <a:ext cx="7821028" cy="2131353"/>
          </a:xfrm>
          <a:prstGeom prst="rect">
            <a:avLst/>
          </a:prstGeom>
        </p:spPr>
        <p:txBody>
          <a:bodyPr wrap="square">
            <a:spAutoFit/>
          </a:bodyPr>
          <a:lstStyle/>
          <a:p>
            <a:pPr algn="just">
              <a:spcAft>
                <a:spcPts val="300"/>
              </a:spcAft>
            </a:pPr>
            <a:r>
              <a:rPr lang="ja-JP" altLang="en-US" sz="2000" b="1" u="sng" kern="100" dirty="0" smtClean="0">
                <a:latin typeface="Meiryo UI" panose="020B0604030504040204" pitchFamily="50" charset="-128"/>
                <a:ea typeface="Meiryo UI" panose="020B0604030504040204" pitchFamily="50" charset="-128"/>
                <a:cs typeface="Meiryo UI" panose="020B0604030504040204" pitchFamily="50" charset="-128"/>
              </a:rPr>
              <a:t>公民連携</a:t>
            </a:r>
            <a:endParaRPr lang="ja-JP" altLang="ja-JP" sz="2000" b="1" u="sng" kern="100" dirty="0">
              <a:latin typeface="Meiryo UI" panose="020B0604030504040204" pitchFamily="50" charset="-128"/>
              <a:ea typeface="Meiryo UI" panose="020B0604030504040204" pitchFamily="50" charset="-128"/>
              <a:cs typeface="Meiryo UI" panose="020B0604030504040204" pitchFamily="50" charset="-128"/>
            </a:endParaRPr>
          </a:p>
          <a:p>
            <a:pPr marL="266700" lvl="1" algn="just">
              <a:spcAft>
                <a:spcPts val="300"/>
              </a:spcAft>
            </a:pPr>
            <a:r>
              <a:rPr lang="ja-JP" altLang="ja-JP" sz="2000" kern="100" dirty="0" smtClean="0">
                <a:latin typeface="Meiryo UI" panose="020B0604030504040204" pitchFamily="50" charset="-128"/>
                <a:ea typeface="Meiryo UI" panose="020B0604030504040204" pitchFamily="50" charset="-128"/>
                <a:cs typeface="Meiryo UI" panose="020B0604030504040204" pitchFamily="50" charset="-128"/>
              </a:rPr>
              <a:t>①</a:t>
            </a:r>
            <a:r>
              <a:rPr lang="en-US" altLang="ja-JP" sz="2000" kern="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rPr>
              <a:t>公</a:t>
            </a:r>
            <a:r>
              <a:rPr lang="ja-JP" altLang="en-US" sz="2000" dirty="0">
                <a:latin typeface="Meiryo UI" panose="020B0604030504040204" pitchFamily="50" charset="-128"/>
                <a:ea typeface="Meiryo UI" panose="020B0604030504040204" pitchFamily="50" charset="-128"/>
              </a:rPr>
              <a:t>の施設の運営への民間手法の</a:t>
            </a:r>
            <a:r>
              <a:rPr lang="ja-JP" altLang="en-US" sz="2000" dirty="0" smtClean="0">
                <a:latin typeface="Meiryo UI" panose="020B0604030504040204" pitchFamily="50" charset="-128"/>
                <a:ea typeface="Meiryo UI" panose="020B0604030504040204" pitchFamily="50" charset="-128"/>
              </a:rPr>
              <a:t>導入</a:t>
            </a:r>
            <a:endParaRPr lang="en-US" altLang="ja-JP" sz="2000" dirty="0" smtClean="0">
              <a:latin typeface="Meiryo UI" panose="020B0604030504040204" pitchFamily="50" charset="-128"/>
              <a:ea typeface="Meiryo UI" panose="020B0604030504040204" pitchFamily="50" charset="-128"/>
            </a:endParaRPr>
          </a:p>
          <a:p>
            <a:pPr marL="266700" lvl="1" algn="just">
              <a:spcAft>
                <a:spcPts val="300"/>
              </a:spcAft>
            </a:pPr>
            <a:r>
              <a:rPr lang="ja-JP" altLang="en-US" sz="200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kern="1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2000" kern="100" dirty="0" smtClean="0">
                <a:latin typeface="Meiryo UI" panose="020B0604030504040204" pitchFamily="50" charset="-128"/>
                <a:ea typeface="Meiryo UI" panose="020B0604030504040204" pitchFamily="50" charset="-128"/>
                <a:cs typeface="Meiryo UI" panose="020B0604030504040204" pitchFamily="50" charset="-128"/>
              </a:rPr>
              <a:t>PFI</a:t>
            </a:r>
            <a:r>
              <a:rPr lang="ja-JP" altLang="en-US" sz="2000" kern="100" dirty="0" smtClean="0">
                <a:latin typeface="Meiryo UI" panose="020B0604030504040204" pitchFamily="50" charset="-128"/>
                <a:ea typeface="Meiryo UI" panose="020B0604030504040204" pitchFamily="50" charset="-128"/>
                <a:cs typeface="Meiryo UI" panose="020B0604030504040204" pitchFamily="50" charset="-128"/>
              </a:rPr>
              <a:t>事業の推進</a:t>
            </a:r>
            <a:endParaRPr lang="en-US" altLang="ja-JP" sz="2000" kern="100" dirty="0" smtClean="0">
              <a:latin typeface="Meiryo UI" panose="020B0604030504040204" pitchFamily="50" charset="-128"/>
              <a:ea typeface="Meiryo UI" panose="020B0604030504040204" pitchFamily="50" charset="-128"/>
              <a:cs typeface="Meiryo UI" panose="020B0604030504040204" pitchFamily="50" charset="-128"/>
            </a:endParaRPr>
          </a:p>
          <a:p>
            <a:pPr marL="266700" lvl="1" algn="just">
              <a:spcAft>
                <a:spcPts val="300"/>
              </a:spcAft>
            </a:pPr>
            <a:r>
              <a:rPr lang="ja-JP" altLang="en-US" sz="200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kern="100" dirty="0" smtClean="0">
                <a:latin typeface="Meiryo UI" panose="020B0604030504040204" pitchFamily="50" charset="-128"/>
                <a:ea typeface="Meiryo UI" panose="020B0604030504040204" pitchFamily="50" charset="-128"/>
                <a:cs typeface="Meiryo UI" panose="020B0604030504040204" pitchFamily="50" charset="-128"/>
              </a:rPr>
              <a:t>　・指定管理者制度の積極導入</a:t>
            </a:r>
            <a:endParaRPr lang="ja-JP" altLang="ja-JP" sz="2000" kern="100" dirty="0">
              <a:latin typeface="Meiryo UI" panose="020B0604030504040204" pitchFamily="50" charset="-128"/>
              <a:ea typeface="Meiryo UI" panose="020B0604030504040204" pitchFamily="50" charset="-128"/>
              <a:cs typeface="Meiryo UI" panose="020B0604030504040204" pitchFamily="50" charset="-128"/>
            </a:endParaRPr>
          </a:p>
          <a:p>
            <a:pPr marL="266700" lvl="1" algn="just">
              <a:spcAft>
                <a:spcPts val="300"/>
              </a:spcAft>
            </a:pPr>
            <a:r>
              <a:rPr lang="ja-JP" altLang="ja-JP" sz="2000" kern="100" dirty="0" smtClean="0">
                <a:latin typeface="Meiryo UI" panose="020B0604030504040204" pitchFamily="50" charset="-128"/>
                <a:ea typeface="Meiryo UI" panose="020B0604030504040204" pitchFamily="50" charset="-128"/>
                <a:cs typeface="Meiryo UI" panose="020B0604030504040204" pitchFamily="50" charset="-128"/>
              </a:rPr>
              <a:t>②</a:t>
            </a:r>
            <a:r>
              <a:rPr lang="en-US" altLang="ja-JP" sz="2000" kern="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rPr>
              <a:t>民間</a:t>
            </a:r>
            <a:r>
              <a:rPr lang="ja-JP" altLang="en-US" sz="2000" dirty="0">
                <a:latin typeface="Meiryo UI" panose="020B0604030504040204" pitchFamily="50" charset="-128"/>
                <a:ea typeface="Meiryo UI" panose="020B0604030504040204" pitchFamily="50" charset="-128"/>
              </a:rPr>
              <a:t>アイデアの積極的な取入れ（サウンディング型市場調査）</a:t>
            </a:r>
            <a:endParaRPr lang="en-US" altLang="ja-JP" sz="2000" dirty="0">
              <a:latin typeface="Meiryo UI" panose="020B0604030504040204" pitchFamily="50" charset="-128"/>
              <a:ea typeface="Meiryo UI" panose="020B0604030504040204" pitchFamily="50" charset="-128"/>
            </a:endParaRPr>
          </a:p>
          <a:p>
            <a:pPr marL="266700" lvl="1" algn="just">
              <a:spcAft>
                <a:spcPts val="300"/>
              </a:spcAft>
            </a:pPr>
            <a:r>
              <a:rPr lang="ja-JP" altLang="en-US" sz="2000" kern="100" dirty="0" smtClean="0">
                <a:latin typeface="Meiryo UI" panose="020B0604030504040204" pitchFamily="50" charset="-128"/>
                <a:ea typeface="Meiryo UI" panose="020B0604030504040204" pitchFamily="50" charset="-128"/>
                <a:cs typeface="Meiryo UI" panose="020B0604030504040204" pitchFamily="50" charset="-128"/>
              </a:rPr>
              <a:t>③ </a:t>
            </a:r>
            <a:r>
              <a:rPr lang="ja-JP" altLang="en-US" sz="2000" dirty="0" smtClean="0">
                <a:latin typeface="Meiryo UI" panose="020B0604030504040204" pitchFamily="50" charset="-128"/>
                <a:ea typeface="Meiryo UI" panose="020B0604030504040204" pitchFamily="50" charset="-128"/>
              </a:rPr>
              <a:t>企業</a:t>
            </a:r>
            <a:r>
              <a:rPr lang="ja-JP" altLang="en-US" sz="2000" dirty="0">
                <a:latin typeface="Meiryo UI" panose="020B0604030504040204" pitchFamily="50" charset="-128"/>
                <a:ea typeface="Meiryo UI" panose="020B0604030504040204" pitchFamily="50" charset="-128"/>
              </a:rPr>
              <a:t>や大学等との連携を通じた行政課題の</a:t>
            </a:r>
            <a:r>
              <a:rPr lang="ja-JP" altLang="en-US" sz="2000" dirty="0" smtClean="0">
                <a:latin typeface="Meiryo UI" panose="020B0604030504040204" pitchFamily="50" charset="-128"/>
                <a:ea typeface="Meiryo UI" panose="020B0604030504040204" pitchFamily="50" charset="-128"/>
              </a:rPr>
              <a:t>解決</a:t>
            </a:r>
            <a:endParaRPr lang="ja-JP" alt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551</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480456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251520" y="928828"/>
            <a:ext cx="8567190" cy="338554"/>
          </a:xfrm>
          <a:prstGeom prst="roundRect">
            <a:avLst/>
          </a:prstGeom>
          <a:solidFill>
            <a:schemeClr val="accent1">
              <a:lumMod val="20000"/>
              <a:lumOff val="80000"/>
            </a:schemeClr>
          </a:solidFill>
          <a:ln w="508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 name="テキスト ボックス 1"/>
          <p:cNvSpPr txBox="1"/>
          <p:nvPr/>
        </p:nvSpPr>
        <p:spPr>
          <a:xfrm>
            <a:off x="181388" y="128787"/>
            <a:ext cx="896261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①公の施設の運営への民間手法の導入（ＰＦＩ事業の推進）</a:t>
            </a:r>
          </a:p>
        </p:txBody>
      </p:sp>
      <p:cxnSp>
        <p:nvCxnSpPr>
          <p:cNvPr id="3" name="直線コネクタ 2"/>
          <p:cNvCxnSpPr/>
          <p:nvPr/>
        </p:nvCxnSpPr>
        <p:spPr>
          <a:xfrm>
            <a:off x="285493" y="49260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251520" y="523152"/>
            <a:ext cx="1173719" cy="338554"/>
          </a:xfrm>
          <a:prstGeom prst="rect">
            <a:avLst/>
          </a:prstGeom>
          <a:noFill/>
          <a:ln>
            <a:solidFill>
              <a:schemeClr val="bg1">
                <a:lumMod val="65000"/>
              </a:schemeClr>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改革の取組</a:t>
            </a:r>
          </a:p>
        </p:txBody>
      </p:sp>
      <p:sp>
        <p:nvSpPr>
          <p:cNvPr id="6" name="テキスト ボックス 5"/>
          <p:cNvSpPr txBox="1"/>
          <p:nvPr/>
        </p:nvSpPr>
        <p:spPr>
          <a:xfrm>
            <a:off x="181388" y="2087493"/>
            <a:ext cx="4449445" cy="954107"/>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大阪府の対応</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1999</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11</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大阪府</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PFI</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検討委員会設置</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2002</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　</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「大阪府</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PFI</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検討指針」策定</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2017</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  </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PFI/PPP</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優先的検討規程」策定</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 name="テキスト ボックス 6"/>
          <p:cNvSpPr txBox="1"/>
          <p:nvPr/>
        </p:nvSpPr>
        <p:spPr>
          <a:xfrm>
            <a:off x="4350637" y="2088898"/>
            <a:ext cx="4724957" cy="1169551"/>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大阪市の対応</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2015</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市政改革室に</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PFI</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担当を設置</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2016</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　</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「大阪市</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PFI</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ガイドライン」策定</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　　 </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2017</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 ３月   「大阪市</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PPP/PFI</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手法導入優先的</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検討規程」策定</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 name="正方形/長方形 8"/>
          <p:cNvSpPr/>
          <p:nvPr/>
        </p:nvSpPr>
        <p:spPr>
          <a:xfrm>
            <a:off x="181388" y="1264443"/>
            <a:ext cx="8637322"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国の動き</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1999</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　</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9</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民間資金等の活用による公共施設等の整備等の促進に関する法律（ＰＦＩ法）制定</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2013</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　</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PFI</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アクションプラン」策定</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2015</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　</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「経済財政運営の基本方針</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2015</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（骨太方針）」において、</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PPP</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PFI</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の一層の推進を明記</a:t>
            </a:r>
          </a:p>
        </p:txBody>
      </p:sp>
      <p:sp>
        <p:nvSpPr>
          <p:cNvPr id="14" name="テキスト ボックス 13"/>
          <p:cNvSpPr txBox="1"/>
          <p:nvPr/>
        </p:nvSpPr>
        <p:spPr>
          <a:xfrm>
            <a:off x="251520" y="938152"/>
            <a:ext cx="7298793"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府・市では</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PFI</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の法制度化を機に、公共施設の整備・更新に</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PFI</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を積極的に検討、導入</a:t>
            </a:r>
          </a:p>
        </p:txBody>
      </p:sp>
      <p:graphicFrame>
        <p:nvGraphicFramePr>
          <p:cNvPr id="11" name="表 10"/>
          <p:cNvGraphicFramePr>
            <a:graphicFrameLocks noGrp="1"/>
          </p:cNvGraphicFramePr>
          <p:nvPr>
            <p:extLst>
              <p:ext uri="{D42A27DB-BD31-4B8C-83A1-F6EECF244321}">
                <p14:modId xmlns:p14="http://schemas.microsoft.com/office/powerpoint/2010/main" val="1537576861"/>
              </p:ext>
            </p:extLst>
          </p:nvPr>
        </p:nvGraphicFramePr>
        <p:xfrm>
          <a:off x="108000" y="3456000"/>
          <a:ext cx="4283970" cy="3233928"/>
        </p:xfrm>
        <a:graphic>
          <a:graphicData uri="http://schemas.openxmlformats.org/drawingml/2006/table">
            <a:tbl>
              <a:tblPr firstRow="1" bandRow="1">
                <a:tableStyleId>{5C22544A-7EE6-4342-B048-85BDC9FD1C3A}</a:tableStyleId>
              </a:tblPr>
              <a:tblGrid>
                <a:gridCol w="836723">
                  <a:extLst>
                    <a:ext uri="{9D8B030D-6E8A-4147-A177-3AD203B41FA5}">
                      <a16:colId xmlns:a16="http://schemas.microsoft.com/office/drawing/2014/main" val="20000"/>
                    </a:ext>
                  </a:extLst>
                </a:gridCol>
                <a:gridCol w="3447247">
                  <a:extLst>
                    <a:ext uri="{9D8B030D-6E8A-4147-A177-3AD203B41FA5}">
                      <a16:colId xmlns:a16="http://schemas.microsoft.com/office/drawing/2014/main" val="20001"/>
                    </a:ext>
                  </a:extLst>
                </a:gridCol>
              </a:tblGrid>
              <a:tr h="219209">
                <a:tc>
                  <a:txBody>
                    <a:bodyPr/>
                    <a:lstStyle/>
                    <a:p>
                      <a:pPr algn="ctr"/>
                      <a:r>
                        <a:rPr kumimoji="1" lang="ja-JP" altLang="en-US" sz="1050" dirty="0">
                          <a:solidFill>
                            <a:schemeClr val="tx1"/>
                          </a:solidFill>
                        </a:rPr>
                        <a:t>事業期間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050" dirty="0">
                          <a:solidFill>
                            <a:schemeClr val="tx1"/>
                          </a:solidFill>
                        </a:rPr>
                        <a:t>事業名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r h="186824">
                <a:tc>
                  <a:txBody>
                    <a:bodyPr/>
                    <a:lstStyle/>
                    <a:p>
                      <a:pPr algn="ctr">
                        <a:lnSpc>
                          <a:spcPct val="120000"/>
                        </a:lnSpc>
                      </a:pPr>
                      <a:r>
                        <a:rPr lang="en-US" sz="105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2002-2017</a:t>
                      </a:r>
                      <a:endParaRPr lang="en-US" sz="105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20000"/>
                        </a:lnSpc>
                      </a:pPr>
                      <a:r>
                        <a:rPr lang="ja-JP" altLang="en-US"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江坂駅南立体駐車場整備事業</a:t>
                      </a:r>
                      <a:endParaRPr lang="en-US" altLang="ja-JP"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09550">
                <a:tc>
                  <a:txBody>
                    <a:bodyPr/>
                    <a:lstStyle/>
                    <a:p>
                      <a:pPr algn="ctr">
                        <a:lnSpc>
                          <a:spcPct val="120000"/>
                        </a:lnSpc>
                      </a:pPr>
                      <a:r>
                        <a:rPr lang="en-US" sz="105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2005-2038</a:t>
                      </a:r>
                      <a:endParaRPr lang="en-US" sz="105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20000"/>
                        </a:lnSpc>
                      </a:pPr>
                      <a:r>
                        <a:rPr lang="ja-JP" altLang="en-US"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大阪府警察寝屋川待機宿舎建替整備等事業</a:t>
                      </a:r>
                      <a:endParaRPr lang="zh-TW" altLang="en-US"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90500">
                <a:tc>
                  <a:txBody>
                    <a:bodyPr/>
                    <a:lstStyle/>
                    <a:p>
                      <a:pPr algn="ctr">
                        <a:lnSpc>
                          <a:spcPct val="120000"/>
                        </a:lnSpc>
                      </a:pPr>
                      <a:r>
                        <a:rPr lang="en-US" sz="105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2004-2006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20000"/>
                        </a:lnSpc>
                      </a:pPr>
                      <a:r>
                        <a:rPr lang="ja-JP" altLang="en-US"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大阪府営東大阪島之内住宅民活プロジェクト</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00025">
                <a:tc>
                  <a:txBody>
                    <a:bodyPr/>
                    <a:lstStyle/>
                    <a:p>
                      <a:pPr algn="ctr">
                        <a:lnSpc>
                          <a:spcPct val="120000"/>
                        </a:lnSpc>
                      </a:pPr>
                      <a:r>
                        <a:rPr lang="en-US" altLang="ja-JP" sz="105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2005-2016</a:t>
                      </a:r>
                      <a:endParaRPr lang="en-US" sz="105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20000"/>
                        </a:lnSpc>
                      </a:pPr>
                      <a:r>
                        <a:rPr lang="ja-JP" altLang="en-US"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水と緑の健康都市第</a:t>
                      </a:r>
                      <a:r>
                        <a:rPr lang="en-US" altLang="ja-JP"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期整備等事業</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09550">
                <a:tc>
                  <a:txBody>
                    <a:bodyPr/>
                    <a:lstStyle/>
                    <a:p>
                      <a:pPr algn="ctr">
                        <a:lnSpc>
                          <a:spcPct val="120000"/>
                        </a:lnSpc>
                      </a:pPr>
                      <a:r>
                        <a:rPr lang="en-US" sz="105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2006-2009</a:t>
                      </a:r>
                      <a:endParaRPr lang="en-US" sz="105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20000"/>
                        </a:lnSpc>
                      </a:pPr>
                      <a:r>
                        <a:rPr lang="ja-JP" altLang="en-US"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大阪府営筆ヶ崎住宅民活プロジェクト</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09550">
                <a:tc>
                  <a:txBody>
                    <a:bodyPr/>
                    <a:lstStyle/>
                    <a:p>
                      <a:pPr algn="ctr">
                        <a:lnSpc>
                          <a:spcPct val="120000"/>
                        </a:lnSpc>
                      </a:pPr>
                      <a:r>
                        <a:rPr lang="en-US" sz="105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2006-2010</a:t>
                      </a:r>
                      <a:endParaRPr lang="en-US" sz="105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20000"/>
                        </a:lnSpc>
                      </a:pPr>
                      <a:r>
                        <a:rPr lang="ja-JP" altLang="en-US"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大阪府営岸和田下池田住宅民活プロジェクト</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07593">
                <a:tc>
                  <a:txBody>
                    <a:bodyPr/>
                    <a:lstStyle/>
                    <a:p>
                      <a:pPr algn="ctr">
                        <a:lnSpc>
                          <a:spcPct val="120000"/>
                        </a:lnSpc>
                      </a:pPr>
                      <a:r>
                        <a:rPr lang="en-US" sz="105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2006-2040</a:t>
                      </a:r>
                      <a:r>
                        <a:rPr lang="ja-JP" altLang="en-US" sz="105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sz="105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20000"/>
                        </a:lnSpc>
                      </a:pPr>
                      <a:r>
                        <a:rPr lang="ja-JP" altLang="en-US"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大阪府警察堺北</a:t>
                      </a:r>
                      <a:r>
                        <a:rPr lang="en-US" altLang="ja-JP"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単身寮整備等事業</a:t>
                      </a:r>
                      <a:endParaRPr lang="en-US" altLang="ja-JP"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192457">
                <a:tc>
                  <a:txBody>
                    <a:bodyPr/>
                    <a:lstStyle/>
                    <a:p>
                      <a:pPr algn="ctr">
                        <a:lnSpc>
                          <a:spcPct val="120000"/>
                        </a:lnSpc>
                      </a:pPr>
                      <a:r>
                        <a:rPr lang="en-US" sz="105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2006-2039</a:t>
                      </a:r>
                      <a:endParaRPr lang="en-US" sz="105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20000"/>
                        </a:lnSpc>
                      </a:pPr>
                      <a:r>
                        <a:rPr lang="ja-JP" altLang="en-US"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zh-TW" altLang="en-US"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大阪府立消防学校再整備等事業</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00025">
                <a:tc>
                  <a:txBody>
                    <a:bodyPr/>
                    <a:lstStyle/>
                    <a:p>
                      <a:pPr algn="ctr">
                        <a:lnSpc>
                          <a:spcPct val="120000"/>
                        </a:lnSpc>
                      </a:pPr>
                      <a:r>
                        <a:rPr lang="en-US" sz="105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2007-2028</a:t>
                      </a:r>
                      <a:endParaRPr lang="en-US" sz="105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20000"/>
                        </a:lnSpc>
                      </a:pPr>
                      <a:r>
                        <a:rPr lang="ja-JP" altLang="en-US"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（仮称）水と緑の健康都市小中一貫校整備等事業</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09550">
                <a:tc>
                  <a:txBody>
                    <a:bodyPr/>
                    <a:lstStyle/>
                    <a:p>
                      <a:pPr algn="ctr">
                        <a:lnSpc>
                          <a:spcPct val="120000"/>
                        </a:lnSpc>
                      </a:pPr>
                      <a:r>
                        <a:rPr lang="en-US" altLang="ja-JP" sz="105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2006-2025</a:t>
                      </a:r>
                      <a:endParaRPr lang="en-US" sz="105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20000"/>
                        </a:lnSpc>
                      </a:pPr>
                      <a:r>
                        <a:rPr lang="ja-JP" altLang="en-US"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大阪市津守下水処理場消化ガス発電設備整備事業</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190500">
                <a:tc>
                  <a:txBody>
                    <a:bodyPr/>
                    <a:lstStyle/>
                    <a:p>
                      <a:pPr algn="ctr">
                        <a:lnSpc>
                          <a:spcPct val="120000"/>
                        </a:lnSpc>
                      </a:pPr>
                      <a:r>
                        <a:rPr lang="en-US" sz="105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2007-2011</a:t>
                      </a:r>
                      <a:endParaRPr lang="en-US" sz="105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20000"/>
                        </a:lnSpc>
                      </a:pPr>
                      <a:r>
                        <a:rPr lang="ja-JP" altLang="en-US"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大阪府営苅田住宅民活プロジェクト</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180975">
                <a:tc>
                  <a:txBody>
                    <a:bodyPr/>
                    <a:lstStyle/>
                    <a:p>
                      <a:pPr algn="ctr">
                        <a:lnSpc>
                          <a:spcPct val="120000"/>
                        </a:lnSpc>
                      </a:pPr>
                      <a:r>
                        <a:rPr lang="en-US" sz="105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2007-2010</a:t>
                      </a:r>
                      <a:endParaRPr lang="en-US" sz="105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20000"/>
                        </a:lnSpc>
                      </a:pPr>
                      <a:r>
                        <a:rPr lang="ja-JP" altLang="en-US"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大阪府営東大阪新上小阪住宅民活プロジェクト</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180975">
                <a:tc>
                  <a:txBody>
                    <a:bodyPr/>
                    <a:lstStyle/>
                    <a:p>
                      <a:pPr algn="ctr">
                        <a:lnSpc>
                          <a:spcPct val="120000"/>
                        </a:lnSpc>
                      </a:pPr>
                      <a:r>
                        <a:rPr lang="en-US" sz="105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2007-2011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20000"/>
                        </a:lnSpc>
                      </a:pPr>
                      <a:r>
                        <a:rPr lang="ja-JP" altLang="en-US"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大阪府営千里佐竹台住宅（２丁目）民活プロジェクト</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92483"/>
                  </a:ext>
                </a:extLst>
              </a:tr>
              <a:tr h="180975">
                <a:tc>
                  <a:txBody>
                    <a:bodyPr/>
                    <a:lstStyle/>
                    <a:p>
                      <a:pPr algn="ctr">
                        <a:lnSpc>
                          <a:spcPct val="120000"/>
                        </a:lnSpc>
                      </a:pPr>
                      <a:r>
                        <a:rPr lang="en-US" altLang="ja-JP" sz="105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2008-2014</a:t>
                      </a:r>
                      <a:endParaRPr lang="en-US" sz="105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20000"/>
                        </a:lnSpc>
                      </a:pPr>
                      <a:r>
                        <a:rPr lang="en-US" altLang="ja-JP"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50" u="none"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50" u="none"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大阪府営豊中新千里東住宅民活プロジェクト</a:t>
                      </a:r>
                      <a:endParaRPr lang="ja-JP" altLang="en-US"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58425309"/>
                  </a:ext>
                </a:extLst>
              </a:tr>
              <a:tr h="180975">
                <a:tc>
                  <a:txBody>
                    <a:bodyPr/>
                    <a:lstStyle/>
                    <a:p>
                      <a:pPr algn="ctr">
                        <a:lnSpc>
                          <a:spcPct val="120000"/>
                        </a:lnSpc>
                      </a:pPr>
                      <a:r>
                        <a:rPr lang="en-US" sz="105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2009-2015</a:t>
                      </a:r>
                      <a:endParaRPr lang="en-US" sz="105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20000"/>
                        </a:lnSpc>
                      </a:pPr>
                      <a:r>
                        <a:rPr lang="ja-JP" altLang="en-US"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大阪府営吹田藤白台住宅民活プロジェクト</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06742657"/>
                  </a:ext>
                </a:extLst>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147853445"/>
              </p:ext>
            </p:extLst>
          </p:nvPr>
        </p:nvGraphicFramePr>
        <p:xfrm>
          <a:off x="4500000" y="3456000"/>
          <a:ext cx="4282232" cy="3205582"/>
        </p:xfrm>
        <a:graphic>
          <a:graphicData uri="http://schemas.openxmlformats.org/drawingml/2006/table">
            <a:tbl>
              <a:tblPr firstRow="1" bandRow="1">
                <a:tableStyleId>{5C22544A-7EE6-4342-B048-85BDC9FD1C3A}</a:tableStyleId>
              </a:tblPr>
              <a:tblGrid>
                <a:gridCol w="862232">
                  <a:extLst>
                    <a:ext uri="{9D8B030D-6E8A-4147-A177-3AD203B41FA5}">
                      <a16:colId xmlns:a16="http://schemas.microsoft.com/office/drawing/2014/main" val="20000"/>
                    </a:ext>
                  </a:extLst>
                </a:gridCol>
                <a:gridCol w="3420000">
                  <a:extLst>
                    <a:ext uri="{9D8B030D-6E8A-4147-A177-3AD203B41FA5}">
                      <a16:colId xmlns:a16="http://schemas.microsoft.com/office/drawing/2014/main" val="20001"/>
                    </a:ext>
                  </a:extLst>
                </a:gridCol>
              </a:tblGrid>
              <a:tr h="237592">
                <a:tc>
                  <a:txBody>
                    <a:bodyPr/>
                    <a:lstStyle/>
                    <a:p>
                      <a:pPr algn="ctr"/>
                      <a:r>
                        <a:rPr kumimoji="1" lang="ja-JP" altLang="en-US" sz="1050" dirty="0">
                          <a:solidFill>
                            <a:schemeClr val="tx1"/>
                          </a:solidFill>
                        </a:rPr>
                        <a:t>事業期間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050" dirty="0">
                          <a:solidFill>
                            <a:schemeClr val="tx1"/>
                          </a:solidFill>
                        </a:rPr>
                        <a:t>事業名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r h="200025">
                <a:tc>
                  <a:txBody>
                    <a:bodyPr/>
                    <a:lstStyle/>
                    <a:p>
                      <a:pPr algn="ctr">
                        <a:lnSpc>
                          <a:spcPct val="120000"/>
                        </a:lnSpc>
                      </a:pPr>
                      <a:r>
                        <a:rPr lang="en-US" sz="105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2010-2015</a:t>
                      </a:r>
                      <a:endParaRPr lang="en-US" sz="105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20000"/>
                        </a:lnSpc>
                      </a:pPr>
                      <a:r>
                        <a:rPr lang="ja-JP" altLang="en-US"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大阪府営堺南長尾住宅民活プロジェクト</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95682">
                <a:tc>
                  <a:txBody>
                    <a:bodyPr/>
                    <a:lstStyle/>
                    <a:p>
                      <a:pPr algn="ctr">
                        <a:lnSpc>
                          <a:spcPct val="120000"/>
                        </a:lnSpc>
                      </a:pPr>
                      <a:r>
                        <a:rPr lang="en-US" sz="105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2010-2016</a:t>
                      </a:r>
                      <a:endParaRPr lang="en-US" sz="105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20000"/>
                        </a:lnSpc>
                      </a:pPr>
                      <a:r>
                        <a:rPr lang="ja-JP" altLang="en-US"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大阪府営吹田竹見台住宅民活プロジェクト</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19075">
                <a:tc>
                  <a:txBody>
                    <a:bodyPr/>
                    <a:lstStyle/>
                    <a:p>
                      <a:pPr algn="ctr">
                        <a:lnSpc>
                          <a:spcPct val="120000"/>
                        </a:lnSpc>
                      </a:pPr>
                      <a:r>
                        <a:rPr lang="en-US" altLang="ja-JP" sz="105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2011-2033</a:t>
                      </a:r>
                      <a:endParaRPr lang="en-US" sz="105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20000"/>
                        </a:lnSpc>
                      </a:pPr>
                      <a:r>
                        <a:rPr lang="ja-JP" altLang="en-US"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大阪市</a:t>
                      </a:r>
                      <a:r>
                        <a:rPr lang="zh-TW" altLang="en-US"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平野下水処理場汚泥固形燃料化事業</a:t>
                      </a:r>
                      <a:endParaRPr lang="ja-JP" altLang="en-US"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00025">
                <a:tc>
                  <a:txBody>
                    <a:bodyPr/>
                    <a:lstStyle/>
                    <a:p>
                      <a:pPr algn="ctr">
                        <a:lnSpc>
                          <a:spcPct val="120000"/>
                        </a:lnSpc>
                      </a:pPr>
                      <a:r>
                        <a:rPr lang="en-US" sz="105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2012-2015</a:t>
                      </a:r>
                      <a:endParaRPr lang="en-US" sz="105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20000"/>
                        </a:lnSpc>
                      </a:pPr>
                      <a:r>
                        <a:rPr lang="ja-JP" altLang="en-US"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大阪府営枚方田ノ口住宅民活プロジェクト</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190500">
                <a:tc>
                  <a:txBody>
                    <a:bodyPr/>
                    <a:lstStyle/>
                    <a:p>
                      <a:pPr algn="ctr">
                        <a:lnSpc>
                          <a:spcPct val="120000"/>
                        </a:lnSpc>
                      </a:pPr>
                      <a:r>
                        <a:rPr lang="en-US" sz="105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2010-2028</a:t>
                      </a:r>
                      <a:endParaRPr lang="en-US" sz="105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20000"/>
                        </a:lnSpc>
                      </a:pPr>
                      <a:r>
                        <a:rPr lang="ja-JP" altLang="en-US"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大阪府立精神医療センター再編整備事業</a:t>
                      </a:r>
                      <a:endParaRPr lang="en-US" altLang="ja-JP"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19075">
                <a:tc>
                  <a:txBody>
                    <a:bodyPr/>
                    <a:lstStyle/>
                    <a:p>
                      <a:pPr algn="ctr">
                        <a:lnSpc>
                          <a:spcPct val="120000"/>
                        </a:lnSpc>
                      </a:pPr>
                      <a:r>
                        <a:rPr lang="en-US" sz="105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2012-2032</a:t>
                      </a:r>
                      <a:endParaRPr lang="en-US" sz="105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20000"/>
                        </a:lnSpc>
                      </a:pPr>
                      <a:r>
                        <a:rPr lang="ja-JP" altLang="en-US"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大阪府立成人病センター整備事業</a:t>
                      </a:r>
                      <a:endParaRPr lang="en-US" altLang="ja-JP"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190500">
                <a:tc>
                  <a:txBody>
                    <a:bodyPr/>
                    <a:lstStyle/>
                    <a:p>
                      <a:pPr algn="ctr">
                        <a:lnSpc>
                          <a:spcPct val="120000"/>
                        </a:lnSpc>
                      </a:pPr>
                      <a:r>
                        <a:rPr lang="en-US" sz="105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2014-2020</a:t>
                      </a:r>
                      <a:endParaRPr lang="en-US" sz="105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20000"/>
                        </a:lnSpc>
                      </a:pPr>
                      <a:r>
                        <a:rPr lang="ja-JP" altLang="en-US"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大阪府営吹田高野台住宅（１丁目）民活プロジェクト</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190500">
                <a:tc>
                  <a:txBody>
                    <a:bodyPr/>
                    <a:lstStyle/>
                    <a:p>
                      <a:pPr algn="ctr">
                        <a:lnSpc>
                          <a:spcPct val="120000"/>
                        </a:lnSpc>
                      </a:pPr>
                      <a:r>
                        <a:rPr lang="en-US" sz="105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2015-2021</a:t>
                      </a:r>
                      <a:endParaRPr lang="en-US" sz="105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20000"/>
                        </a:lnSpc>
                      </a:pPr>
                      <a:r>
                        <a:rPr lang="ja-JP" altLang="en-US"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大阪府営吹田藤白台住宅（第２期）民活プロジェクト</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187822">
                <a:tc>
                  <a:txBody>
                    <a:bodyPr/>
                    <a:lstStyle/>
                    <a:p>
                      <a:pPr algn="ctr">
                        <a:lnSpc>
                          <a:spcPct val="120000"/>
                        </a:lnSpc>
                      </a:pPr>
                      <a:r>
                        <a:rPr lang="en-US" altLang="ja-JP" sz="105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2017-2040</a:t>
                      </a:r>
                      <a:endParaRPr lang="en-US" sz="105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20000"/>
                        </a:lnSpc>
                      </a:pPr>
                      <a:r>
                        <a:rPr lang="ja-JP" altLang="en-US"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大阪市</a:t>
                      </a:r>
                      <a:r>
                        <a:rPr lang="zh-TW" altLang="en-US"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海老江下水処理場改築更新事業</a:t>
                      </a:r>
                      <a:endParaRPr lang="en-US" altLang="ja-JP"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02703">
                <a:tc>
                  <a:txBody>
                    <a:bodyPr/>
                    <a:lstStyle/>
                    <a:p>
                      <a:pPr algn="ctr">
                        <a:lnSpc>
                          <a:spcPct val="120000"/>
                        </a:lnSpc>
                      </a:pPr>
                      <a:r>
                        <a:rPr lang="en-US" sz="105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2018-2021</a:t>
                      </a:r>
                      <a:endParaRPr lang="en-US" sz="105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20000"/>
                        </a:lnSpc>
                      </a:pPr>
                      <a:r>
                        <a:rPr lang="ja-JP" altLang="en-US"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大阪府営吹田佐竹台住宅（</a:t>
                      </a:r>
                      <a:r>
                        <a:rPr lang="en-US" altLang="ja-JP"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丁目）</a:t>
                      </a:r>
                      <a:endParaRPr lang="en-US" altLang="ja-JP"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20000"/>
                        </a:lnSpc>
                      </a:pPr>
                      <a:r>
                        <a:rPr lang="ja-JP" altLang="en-US"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及び大阪府営吹田高野台住宅（</a:t>
                      </a:r>
                      <a:r>
                        <a:rPr lang="en-US" altLang="ja-JP"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丁目）民活プロジェクト</a:t>
                      </a:r>
                      <a:endParaRPr lang="en-US" altLang="ja-JP"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171450">
                <a:tc>
                  <a:txBody>
                    <a:bodyPr/>
                    <a:lstStyle/>
                    <a:p>
                      <a:pPr algn="ctr">
                        <a:lnSpc>
                          <a:spcPct val="120000"/>
                        </a:lnSpc>
                      </a:pPr>
                      <a:r>
                        <a:rPr lang="en-US" altLang="ja-JP" sz="105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2019-2041</a:t>
                      </a:r>
                      <a:endParaRPr lang="en-US" sz="105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20000"/>
                        </a:lnSpc>
                      </a:pPr>
                      <a:r>
                        <a:rPr lang="ja-JP" altLang="en-US"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zh-TW" altLang="en-US"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大阪府立高等学校空調設備更新</a:t>
                      </a:r>
                      <a:r>
                        <a:rPr lang="en-US" altLang="zh-TW" sz="1050" u="none" dirty="0" err="1">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PFI</a:t>
                      </a:r>
                      <a:r>
                        <a:rPr lang="zh-TW" altLang="en-US"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事業</a:t>
                      </a:r>
                      <a:endParaRPr lang="en-US" altLang="ja-JP"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171450">
                <a:tc>
                  <a:txBody>
                    <a:bodyPr/>
                    <a:lstStyle/>
                    <a:p>
                      <a:pPr algn="ctr">
                        <a:lnSpc>
                          <a:spcPct val="120000"/>
                        </a:lnSpc>
                      </a:pPr>
                      <a:r>
                        <a:rPr lang="en-US" sz="105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a:t>
                      </a:r>
                      <a:r>
                        <a:rPr lang="en-US" altLang="ja-JP" sz="105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a:t>
                      </a:r>
                      <a:r>
                        <a:rPr lang="en-US" sz="105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a:t>
                      </a:r>
                      <a:r>
                        <a:rPr lang="en-US" altLang="ja-JP" sz="105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52</a:t>
                      </a:r>
                      <a:endParaRPr lang="en-US" sz="105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20000"/>
                        </a:lnSpc>
                      </a:pPr>
                      <a:r>
                        <a:rPr lang="ja-JP" altLang="en-US" sz="1050" u="non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天保山客船ターミナル整備等</a:t>
                      </a:r>
                      <a:r>
                        <a:rPr lang="en-US" altLang="ja-JP" sz="1050" u="non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PFI</a:t>
                      </a:r>
                      <a:r>
                        <a:rPr lang="ja-JP" altLang="en-US" sz="1050" u="non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事業</a:t>
                      </a:r>
                      <a:endParaRPr lang="en-US" altLang="ja-JP"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42470890"/>
                  </a:ext>
                </a:extLst>
              </a:tr>
              <a:tr h="171450">
                <a:tc>
                  <a:txBody>
                    <a:bodyPr/>
                    <a:lstStyle/>
                    <a:p>
                      <a:pPr algn="ctr">
                        <a:lnSpc>
                          <a:spcPct val="120000"/>
                        </a:lnSpc>
                      </a:pPr>
                      <a:r>
                        <a:rPr lang="en-US" altLang="ja-JP" sz="105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2022-2028</a:t>
                      </a:r>
                      <a:endParaRPr lang="en-US" sz="105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20000"/>
                        </a:lnSpc>
                      </a:pPr>
                      <a:r>
                        <a:rPr lang="ja-JP" altLang="en-US"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大阪府営豊中新千里北第２期住宅民活プロジェクト</a:t>
                      </a:r>
                      <a:endParaRPr lang="en-US" altLang="ja-JP"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2022003"/>
                  </a:ext>
                </a:extLst>
              </a:tr>
              <a:tr h="171450">
                <a:tc>
                  <a:txBody>
                    <a:bodyPr/>
                    <a:lstStyle/>
                    <a:p>
                      <a:pPr algn="ctr">
                        <a:lnSpc>
                          <a:spcPct val="120000"/>
                        </a:lnSpc>
                      </a:pPr>
                      <a:r>
                        <a:rPr lang="en-US" sz="105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a:t>
                      </a:r>
                      <a:r>
                        <a:rPr lang="en-US" altLang="ja-JP" sz="105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22</a:t>
                      </a:r>
                      <a:r>
                        <a:rPr lang="en-US" sz="105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-2031</a:t>
                      </a:r>
                      <a:endParaRPr lang="en-US" sz="105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20000"/>
                        </a:lnSpc>
                      </a:pPr>
                      <a:r>
                        <a:rPr lang="ja-JP" altLang="en-US" sz="1050" u="non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大阪市工業用水道特定運営事業等</a:t>
                      </a:r>
                      <a:endParaRPr lang="zh-TW" altLang="en-US"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41908240"/>
                  </a:ext>
                </a:extLst>
              </a:tr>
            </a:tbl>
          </a:graphicData>
        </a:graphic>
      </p:graphicFrame>
      <p:sp>
        <p:nvSpPr>
          <p:cNvPr id="13" name="正方形/長方形 12"/>
          <p:cNvSpPr/>
          <p:nvPr/>
        </p:nvSpPr>
        <p:spPr>
          <a:xfrm>
            <a:off x="3014180" y="3132000"/>
            <a:ext cx="1939762" cy="2924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（事業開始済のもの）</a:t>
            </a:r>
          </a:p>
        </p:txBody>
      </p:sp>
      <p:sp>
        <p:nvSpPr>
          <p:cNvPr id="16" name="テキスト ボックス 15"/>
          <p:cNvSpPr txBox="1"/>
          <p:nvPr/>
        </p:nvSpPr>
        <p:spPr>
          <a:xfrm>
            <a:off x="251520" y="3060000"/>
            <a:ext cx="2960542" cy="307777"/>
          </a:xfrm>
          <a:prstGeom prst="rect">
            <a:avLst/>
          </a:prstGeom>
          <a:solidFill>
            <a:schemeClr val="accent1"/>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PFI</a:t>
            </a:r>
            <a:r>
              <a:rPr kumimoji="1" lang="ja-JP" altLang="en-US"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事業  実施実績</a:t>
            </a: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（大阪府・大阪市）</a:t>
            </a:r>
          </a:p>
        </p:txBody>
      </p:sp>
      <p:sp>
        <p:nvSpPr>
          <p:cNvPr id="15" name="テキスト ボックス 14"/>
          <p:cNvSpPr txBox="1"/>
          <p:nvPr/>
        </p:nvSpPr>
        <p:spPr>
          <a:xfrm>
            <a:off x="11603" y="14928"/>
            <a:ext cx="3729734" cy="257369"/>
          </a:xfrm>
          <a:prstGeom prst="rect">
            <a:avLst/>
          </a:prstGeom>
          <a:noFill/>
        </p:spPr>
        <p:txBody>
          <a:bodyPr wrap="square" lIns="36000" tIns="36000" rIns="36000" bIns="36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具体的な取組と成果 （公民連携）</a:t>
            </a:r>
          </a:p>
        </p:txBody>
      </p:sp>
      <p:sp>
        <p:nvSpPr>
          <p:cNvPr id="18" name="スライド番号プレースホルダー 3"/>
          <p:cNvSpPr txBox="1">
            <a:spLocks/>
          </p:cNvSpPr>
          <p:nvPr/>
        </p:nvSpPr>
        <p:spPr>
          <a:xfrm>
            <a:off x="71280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552</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9725957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0457" y="232111"/>
            <a:ext cx="1173719" cy="338554"/>
          </a:xfrm>
          <a:prstGeom prst="rect">
            <a:avLst/>
          </a:prstGeom>
          <a:noFill/>
          <a:ln>
            <a:solidFill>
              <a:schemeClr val="bg1">
                <a:lumMod val="65000"/>
              </a:schemeClr>
            </a:solidFill>
          </a:ln>
        </p:spPr>
        <p:txBody>
          <a:bodyPr wrap="none" rtlCol="0">
            <a:spAutoFit/>
          </a:bodyPr>
          <a:lstStyle/>
          <a:p>
            <a:r>
              <a:rPr lang="ja-JP" altLang="en-US" sz="1600" dirty="0">
                <a:latin typeface="Meiryo UI" panose="020B0604030504040204" pitchFamily="50" charset="-128"/>
                <a:ea typeface="Meiryo UI" panose="020B0604030504040204" pitchFamily="50" charset="-128"/>
              </a:rPr>
              <a:t>改革</a:t>
            </a:r>
            <a:r>
              <a:rPr kumimoji="1" lang="ja-JP" altLang="en-US" sz="1600" dirty="0">
                <a:latin typeface="Meiryo UI" panose="020B0604030504040204" pitchFamily="50" charset="-128"/>
                <a:ea typeface="Meiryo UI" panose="020B0604030504040204" pitchFamily="50" charset="-128"/>
              </a:rPr>
              <a:t>の効果</a:t>
            </a:r>
          </a:p>
        </p:txBody>
      </p:sp>
      <p:sp>
        <p:nvSpPr>
          <p:cNvPr id="3" name="テキスト ボックス 2"/>
          <p:cNvSpPr txBox="1"/>
          <p:nvPr/>
        </p:nvSpPr>
        <p:spPr>
          <a:xfrm>
            <a:off x="94579" y="663888"/>
            <a:ext cx="9049421" cy="584775"/>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（実施実績）</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令和４年</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３月末現在、大阪における</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PFI</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事業の実施件数（実施方針公表件数）は東京都等を上回り、全国最多。</a:t>
            </a:r>
            <a:r>
              <a:rPr kumimoji="1" lang="ja-JP" altLang="en-US" dirty="0"/>
              <a:t>　　　</a:t>
            </a:r>
          </a:p>
        </p:txBody>
      </p:sp>
      <p:sp>
        <p:nvSpPr>
          <p:cNvPr id="7" name="テキスト ボックス 6"/>
          <p:cNvSpPr txBox="1"/>
          <p:nvPr/>
        </p:nvSpPr>
        <p:spPr>
          <a:xfrm>
            <a:off x="180304" y="6074014"/>
            <a:ext cx="4913471" cy="577081"/>
          </a:xfrm>
          <a:prstGeom prst="rect">
            <a:avLst/>
          </a:prstGeom>
          <a:noFill/>
        </p:spPr>
        <p:txBody>
          <a:bodyPr wrap="square" rtlCol="0">
            <a:spAutoFit/>
          </a:bodyPr>
          <a:lstStyle/>
          <a:p>
            <a:r>
              <a:rPr lang="ja-JP" altLang="en-US" sz="1050" dirty="0">
                <a:latin typeface="HGPｺﾞｼｯｸM" panose="020B0600000000000000" pitchFamily="50" charset="-128"/>
                <a:ea typeface="HGPｺﾞｼｯｸM" panose="020B0600000000000000" pitchFamily="50" charset="-128"/>
              </a:rPr>
              <a:t>出展：内閣府</a:t>
            </a:r>
            <a:r>
              <a:rPr kumimoji="1" lang="ja-JP" altLang="en-US" sz="1050" dirty="0">
                <a:latin typeface="HGPｺﾞｼｯｸM" panose="020B0600000000000000" pitchFamily="50" charset="-128"/>
                <a:ea typeface="HGPｺﾞｼｯｸM" panose="020B0600000000000000" pitchFamily="50" charset="-128"/>
              </a:rPr>
              <a:t>  「</a:t>
            </a:r>
            <a:r>
              <a:rPr kumimoji="1" lang="en-US" altLang="ja-JP" sz="1050" dirty="0">
                <a:latin typeface="HGPｺﾞｼｯｸM" panose="020B0600000000000000" pitchFamily="50" charset="-128"/>
                <a:ea typeface="HGPｺﾞｼｯｸM" panose="020B0600000000000000" pitchFamily="50" charset="-128"/>
              </a:rPr>
              <a:t>PFI</a:t>
            </a:r>
            <a:r>
              <a:rPr kumimoji="1" lang="ja-JP" altLang="en-US" sz="1050" dirty="0">
                <a:latin typeface="HGPｺﾞｼｯｸM" panose="020B0600000000000000" pitchFamily="50" charset="-128"/>
                <a:ea typeface="HGPｺﾞｼｯｸM" panose="020B0600000000000000" pitchFamily="50" charset="-128"/>
              </a:rPr>
              <a:t>の現状について」（</a:t>
            </a:r>
            <a:r>
              <a:rPr kumimoji="1" lang="en-US" altLang="ja-JP" sz="1050" dirty="0">
                <a:latin typeface="HGPｺﾞｼｯｸM" panose="020B0600000000000000" pitchFamily="50" charset="-128"/>
                <a:ea typeface="HGPｺﾞｼｯｸM" panose="020B0600000000000000" pitchFamily="50" charset="-128"/>
              </a:rPr>
              <a:t>2022</a:t>
            </a:r>
            <a:r>
              <a:rPr kumimoji="1" lang="ja-JP" altLang="en-US" sz="1050" dirty="0" smtClean="0">
                <a:latin typeface="HGPｺﾞｼｯｸM" panose="020B0600000000000000" pitchFamily="50" charset="-128"/>
                <a:ea typeface="HGPｺﾞｼｯｸM" panose="020B0600000000000000" pitchFamily="50" charset="-128"/>
              </a:rPr>
              <a:t>年</a:t>
            </a:r>
            <a:r>
              <a:rPr lang="en-US" altLang="ja-JP" sz="1050" dirty="0" smtClean="0">
                <a:latin typeface="HGPｺﾞｼｯｸM" panose="020B0600000000000000" pitchFamily="50" charset="-128"/>
                <a:ea typeface="HGPｺﾞｼｯｸM" panose="020B0600000000000000" pitchFamily="50" charset="-128"/>
              </a:rPr>
              <a:t>3</a:t>
            </a:r>
            <a:r>
              <a:rPr kumimoji="1" lang="ja-JP" altLang="en-US" sz="1050" dirty="0" smtClean="0">
                <a:latin typeface="HGPｺﾞｼｯｸM" panose="020B0600000000000000" pitchFamily="50" charset="-128"/>
                <a:ea typeface="HGPｺﾞｼｯｸM" panose="020B0600000000000000" pitchFamily="50" charset="-128"/>
              </a:rPr>
              <a:t>月</a:t>
            </a:r>
            <a:r>
              <a:rPr kumimoji="1" lang="en-US" altLang="ja-JP" sz="1050" dirty="0" smtClean="0">
                <a:latin typeface="HGPｺﾞｼｯｸM" panose="020B0600000000000000" pitchFamily="50" charset="-128"/>
                <a:ea typeface="HGPｺﾞｼｯｸM" panose="020B0600000000000000" pitchFamily="50" charset="-128"/>
              </a:rPr>
              <a:t>31</a:t>
            </a:r>
            <a:r>
              <a:rPr kumimoji="1" lang="ja-JP" altLang="en-US" sz="1050" dirty="0" smtClean="0">
                <a:latin typeface="HGPｺﾞｼｯｸM" panose="020B0600000000000000" pitchFamily="50" charset="-128"/>
                <a:ea typeface="HGPｺﾞｼｯｸM" panose="020B0600000000000000" pitchFamily="50" charset="-128"/>
              </a:rPr>
              <a:t>日現在）</a:t>
            </a:r>
            <a:endParaRPr kumimoji="1" lang="en-US" altLang="ja-JP" sz="1050" dirty="0">
              <a:latin typeface="HGPｺﾞｼｯｸM" panose="020B0600000000000000" pitchFamily="50" charset="-128"/>
              <a:ea typeface="HGPｺﾞｼｯｸM" panose="020B0600000000000000" pitchFamily="50" charset="-128"/>
            </a:endParaRPr>
          </a:p>
          <a:p>
            <a:r>
              <a:rPr lang="ja-JP" altLang="en-US" sz="1050" dirty="0">
                <a:latin typeface="HGPｺﾞｼｯｸM" panose="020B0600000000000000" pitchFamily="50" charset="-128"/>
                <a:ea typeface="HGPｺﾞｼｯｸM" panose="020B0600000000000000" pitchFamily="50" charset="-128"/>
              </a:rPr>
              <a:t>　　　　数値は、各都道府県内での累計実施事業数（国実施分を含む）</a:t>
            </a:r>
            <a:endParaRPr lang="en-US" altLang="ja-JP" sz="1050" dirty="0">
              <a:latin typeface="HGPｺﾞｼｯｸM" panose="020B0600000000000000" pitchFamily="50" charset="-128"/>
              <a:ea typeface="HGPｺﾞｼｯｸM" panose="020B0600000000000000" pitchFamily="50" charset="-128"/>
            </a:endParaRPr>
          </a:p>
          <a:p>
            <a:r>
              <a:rPr lang="ja-JP" altLang="en-US" sz="1050" dirty="0">
                <a:latin typeface="HGPｺﾞｼｯｸM" panose="020B0600000000000000" pitchFamily="50" charset="-128"/>
                <a:ea typeface="HGPｺﾞｼｯｸM" panose="020B0600000000000000" pitchFamily="50" charset="-128"/>
              </a:rPr>
              <a:t>　　　　地方公共団体（都道府県＋市町村）実施分は、カッコ書きの内数として記載</a:t>
            </a:r>
            <a:endParaRPr kumimoji="1" lang="ja-JP" altLang="en-US" sz="1050" dirty="0">
              <a:latin typeface="HGPｺﾞｼｯｸM" panose="020B0600000000000000" pitchFamily="50" charset="-128"/>
              <a:ea typeface="HGPｺﾞｼｯｸM" panose="020B0600000000000000" pitchFamily="50" charset="-128"/>
            </a:endParaRPr>
          </a:p>
        </p:txBody>
      </p:sp>
      <p:sp>
        <p:nvSpPr>
          <p:cNvPr id="11" name="二等辺三角形 10"/>
          <p:cNvSpPr/>
          <p:nvPr/>
        </p:nvSpPr>
        <p:spPr>
          <a:xfrm rot="16200000" flipV="1">
            <a:off x="3578563" y="3720405"/>
            <a:ext cx="3214730" cy="158591"/>
          </a:xfrm>
          <a:prstGeom prst="triangle">
            <a:avLst>
              <a:gd name="adj" fmla="val 48222"/>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10977" y="1570183"/>
            <a:ext cx="4676079" cy="3490594"/>
          </a:xfrm>
          <a:prstGeom prst="rect">
            <a:avLst/>
          </a:prstGeom>
        </p:spPr>
      </p:pic>
      <p:sp>
        <p:nvSpPr>
          <p:cNvPr id="6" name="楕円 5"/>
          <p:cNvSpPr/>
          <p:nvPr/>
        </p:nvSpPr>
        <p:spPr>
          <a:xfrm>
            <a:off x="1928201" y="4760307"/>
            <a:ext cx="409433" cy="2003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553</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pic>
        <p:nvPicPr>
          <p:cNvPr id="4" name="図 3"/>
          <p:cNvPicPr>
            <a:picLocks noChangeAspect="1"/>
          </p:cNvPicPr>
          <p:nvPr/>
        </p:nvPicPr>
        <p:blipFill>
          <a:blip r:embed="rId3"/>
          <a:stretch>
            <a:fillRect/>
          </a:stretch>
        </p:blipFill>
        <p:spPr>
          <a:xfrm>
            <a:off x="5185928" y="2384401"/>
            <a:ext cx="3785944" cy="2676376"/>
          </a:xfrm>
          <a:prstGeom prst="rect">
            <a:avLst/>
          </a:prstGeom>
        </p:spPr>
      </p:pic>
      <p:sp>
        <p:nvSpPr>
          <p:cNvPr id="10" name="四角形吹き出し 9"/>
          <p:cNvSpPr/>
          <p:nvPr/>
        </p:nvSpPr>
        <p:spPr>
          <a:xfrm>
            <a:off x="1464771" y="5283966"/>
            <a:ext cx="2368489" cy="571502"/>
          </a:xfrm>
          <a:prstGeom prst="wedgeRectCallout">
            <a:avLst>
              <a:gd name="adj1" fmla="val -22403"/>
              <a:gd name="adj2" fmla="val -91384"/>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府内実施件数（地方公共団体分）は全国最多。うち、大阪府・市で</a:t>
            </a:r>
            <a:endParaRPr kumimoji="1"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29</a:t>
            </a:r>
            <a:r>
              <a:rPr lang="ja-JP" altLang="en-US"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件</a:t>
            </a:r>
            <a:r>
              <a:rPr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を占める</a:t>
            </a:r>
            <a:endParaRPr kumimoji="1"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8031696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274334" y="1539055"/>
            <a:ext cx="8430513" cy="323165"/>
          </a:xfrm>
          <a:prstGeom prst="roundRect">
            <a:avLst/>
          </a:prstGeom>
          <a:solidFill>
            <a:schemeClr val="accent1">
              <a:lumMod val="20000"/>
              <a:lumOff val="80000"/>
            </a:schemeClr>
          </a:solidFill>
          <a:ln w="50800"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181388" y="217687"/>
            <a:ext cx="8962611" cy="707886"/>
          </a:xfrm>
          <a:prstGeom prst="rect">
            <a:avLst/>
          </a:prstGeom>
          <a:noFill/>
        </p:spPr>
        <p:txBody>
          <a:bodyPr wrap="square" rtlCol="0">
            <a:spAutoFit/>
          </a:bodyPr>
          <a:lstStyle/>
          <a:p>
            <a:r>
              <a:rPr lang="ja-JP" altLang="en-US" sz="2000" dirty="0" smtClean="0">
                <a:latin typeface="Meiryo UI" panose="020B0604030504040204" pitchFamily="50" charset="-128"/>
                <a:ea typeface="Meiryo UI" panose="020B0604030504040204" pitchFamily="50" charset="-128"/>
              </a:rPr>
              <a:t>　　①公の施設の運営への民間手法の導入</a:t>
            </a:r>
            <a:endParaRPr lang="en-US" altLang="ja-JP" sz="2000" dirty="0" smtClean="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rPr>
              <a:t>　　　　　　　　　　　　　（指定管理者制度の積極導入）</a:t>
            </a:r>
            <a:endParaRPr kumimoji="1" lang="ja-JP" altLang="en-US" sz="2000" dirty="0">
              <a:latin typeface="Meiryo UI" panose="020B0604030504040204" pitchFamily="50" charset="-128"/>
              <a:ea typeface="Meiryo UI" panose="020B0604030504040204" pitchFamily="50" charset="-128"/>
            </a:endParaRPr>
          </a:p>
        </p:txBody>
      </p:sp>
      <p:cxnSp>
        <p:nvCxnSpPr>
          <p:cNvPr id="3" name="直線コネクタ 2"/>
          <p:cNvCxnSpPr/>
          <p:nvPr/>
        </p:nvCxnSpPr>
        <p:spPr>
          <a:xfrm>
            <a:off x="270457" y="926876"/>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251520" y="1052736"/>
            <a:ext cx="1173719" cy="338554"/>
          </a:xfrm>
          <a:prstGeom prst="rect">
            <a:avLst/>
          </a:prstGeom>
          <a:noFill/>
          <a:ln>
            <a:solidFill>
              <a:schemeClr val="bg1">
                <a:lumMod val="65000"/>
              </a:schemeClr>
            </a:solidFill>
          </a:ln>
        </p:spPr>
        <p:txBody>
          <a:bodyPr wrap="none" rtlCol="0">
            <a:spAutoFit/>
          </a:bodyPr>
          <a:lstStyle/>
          <a:p>
            <a:r>
              <a:rPr lang="ja-JP" altLang="en-US" sz="1600" dirty="0">
                <a:latin typeface="Meiryo UI" panose="020B0604030504040204" pitchFamily="50" charset="-128"/>
                <a:ea typeface="Meiryo UI" panose="020B0604030504040204" pitchFamily="50" charset="-128"/>
              </a:rPr>
              <a:t>改革</a:t>
            </a:r>
            <a:r>
              <a:rPr lang="ja-JP" altLang="en-US" sz="1600" dirty="0" smtClean="0">
                <a:latin typeface="Meiryo UI" panose="020B0604030504040204" pitchFamily="50" charset="-128"/>
                <a:ea typeface="Meiryo UI" panose="020B0604030504040204" pitchFamily="50" charset="-128"/>
              </a:rPr>
              <a:t>の取組</a:t>
            </a:r>
            <a:endParaRPr kumimoji="1" lang="ja-JP" altLang="en-US" sz="1600"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274334" y="1539055"/>
            <a:ext cx="8566769" cy="323165"/>
          </a:xfrm>
          <a:prstGeom prst="rect">
            <a:avLst/>
          </a:prstGeom>
          <a:noFill/>
        </p:spPr>
        <p:txBody>
          <a:bodyPr wrap="none" rtlCol="0">
            <a:spAutoFit/>
          </a:bodyPr>
          <a:lstStyle/>
          <a:p>
            <a:pPr>
              <a:lnSpc>
                <a:spcPts val="1800"/>
              </a:lnSpc>
            </a:pPr>
            <a:r>
              <a:rPr lang="ja-JP" altLang="en-US" sz="1600" dirty="0" smtClean="0">
                <a:latin typeface="Meiryo UI" panose="020B0604030504040204" pitchFamily="50" charset="-128"/>
                <a:ea typeface="Meiryo UI" panose="020B0604030504040204" pitchFamily="50" charset="-128"/>
              </a:rPr>
              <a:t>指定管理者制度の法制度化を機に、大阪府・大阪市では公の施設の管理に積極的に同制度を導入。</a:t>
            </a:r>
            <a:endParaRPr kumimoji="1" lang="ja-JP" altLang="en-US" sz="1600" dirty="0">
              <a:latin typeface="Meiryo UI" panose="020B0604030504040204" pitchFamily="50" charset="-128"/>
              <a:ea typeface="Meiryo UI" panose="020B0604030504040204" pitchFamily="50" charset="-128"/>
            </a:endParaRPr>
          </a:p>
        </p:txBody>
      </p:sp>
      <p:sp>
        <p:nvSpPr>
          <p:cNvPr id="18" name="正方形/長方形 17"/>
          <p:cNvSpPr/>
          <p:nvPr/>
        </p:nvSpPr>
        <p:spPr>
          <a:xfrm>
            <a:off x="274334" y="1999511"/>
            <a:ext cx="8603088" cy="553998"/>
          </a:xfrm>
          <a:prstGeom prst="rect">
            <a:avLst/>
          </a:prstGeom>
        </p:spPr>
        <p:txBody>
          <a:bodyPr wrap="square">
            <a:spAutoFit/>
          </a:bodyPr>
          <a:lstStyle/>
          <a:p>
            <a:pPr>
              <a:lnSpc>
                <a:spcPts val="1800"/>
              </a:lnSpc>
            </a:pPr>
            <a:r>
              <a:rPr lang="en-US" altLang="ja-JP" sz="1500" dirty="0" smtClean="0">
                <a:latin typeface="Meiryo UI" panose="020B0604030504040204" pitchFamily="50" charset="-128"/>
                <a:ea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rPr>
              <a:t>国の動き</a:t>
            </a:r>
            <a:r>
              <a:rPr lang="en-US" altLang="ja-JP" sz="1500" dirty="0" smtClean="0">
                <a:latin typeface="Meiryo UI" panose="020B0604030504040204" pitchFamily="50" charset="-128"/>
                <a:ea typeface="Meiryo UI" panose="020B0604030504040204" pitchFamily="50" charset="-128"/>
              </a:rPr>
              <a:t>】</a:t>
            </a:r>
          </a:p>
          <a:p>
            <a:pPr>
              <a:lnSpc>
                <a:spcPts val="1800"/>
              </a:lnSpc>
            </a:pPr>
            <a:r>
              <a:rPr lang="ja-JP" altLang="en-US" sz="1500" dirty="0" smtClean="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2003</a:t>
            </a:r>
            <a:r>
              <a:rPr lang="ja-JP" altLang="en-US" sz="1500" dirty="0" smtClean="0">
                <a:latin typeface="Meiryo UI" panose="020B0604030504040204" pitchFamily="50" charset="-128"/>
                <a:ea typeface="Meiryo UI" panose="020B0604030504040204" pitchFamily="50" charset="-128"/>
              </a:rPr>
              <a:t>年　</a:t>
            </a:r>
            <a:r>
              <a:rPr lang="en-US" altLang="ja-JP" sz="1500" dirty="0" smtClean="0">
                <a:latin typeface="Meiryo UI" panose="020B0604030504040204" pitchFamily="50" charset="-128"/>
                <a:ea typeface="Meiryo UI" panose="020B0604030504040204" pitchFamily="50" charset="-128"/>
              </a:rPr>
              <a:t>6</a:t>
            </a:r>
            <a:r>
              <a:rPr lang="ja-JP" altLang="en-US" sz="1500" dirty="0" smtClean="0">
                <a:latin typeface="Meiryo UI" panose="020B0604030504040204" pitchFamily="50" charset="-128"/>
                <a:ea typeface="Meiryo UI" panose="020B0604030504040204" pitchFamily="50" charset="-128"/>
              </a:rPr>
              <a:t>月　地方自治法を改正し、従来の管理委託制度を改め、指定管理者制度を法制度化</a:t>
            </a:r>
            <a:endParaRPr lang="ja-JP" altLang="en-US" sz="1500"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270457" y="2707751"/>
            <a:ext cx="8894617" cy="1477328"/>
          </a:xfrm>
          <a:prstGeom prst="rect">
            <a:avLst/>
          </a:prstGeom>
          <a:noFill/>
          <a:ln>
            <a:noFill/>
          </a:ln>
        </p:spPr>
        <p:txBody>
          <a:bodyPr wrap="square" rtlCol="0">
            <a:spAutoFit/>
          </a:bodyPr>
          <a:lstStyle/>
          <a:p>
            <a:pPr>
              <a:lnSpc>
                <a:spcPts val="1800"/>
              </a:lnSpc>
            </a:pPr>
            <a:r>
              <a:rPr lang="en-US" altLang="ja-JP" sz="1500" dirty="0">
                <a:latin typeface="Meiryo UI" panose="020B0604030504040204" pitchFamily="50" charset="-128"/>
                <a:ea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rPr>
              <a:t>大阪府の対応</a:t>
            </a:r>
            <a:r>
              <a:rPr lang="en-US" altLang="ja-JP" sz="1500" dirty="0" smtClean="0">
                <a:latin typeface="Meiryo UI" panose="020B0604030504040204" pitchFamily="50" charset="-128"/>
                <a:ea typeface="Meiryo UI" panose="020B0604030504040204" pitchFamily="50" charset="-128"/>
              </a:rPr>
              <a:t>】</a:t>
            </a:r>
          </a:p>
          <a:p>
            <a:pPr>
              <a:lnSpc>
                <a:spcPts val="1800"/>
              </a:lnSpc>
            </a:pPr>
            <a:r>
              <a:rPr lang="ja-JP" altLang="en-US" sz="1500" dirty="0" smtClean="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2005</a:t>
            </a:r>
            <a:r>
              <a:rPr lang="ja-JP" altLang="en-US" sz="1500" dirty="0" smtClean="0">
                <a:latin typeface="Meiryo UI" panose="020B0604030504040204" pitchFamily="50" charset="-128"/>
                <a:ea typeface="Meiryo UI" panose="020B0604030504040204" pitchFamily="50" charset="-128"/>
              </a:rPr>
              <a:t>年 </a:t>
            </a:r>
            <a:r>
              <a:rPr lang="en-US" altLang="ja-JP" sz="1500" dirty="0" smtClean="0">
                <a:latin typeface="Meiryo UI" panose="020B0604030504040204" pitchFamily="50" charset="-128"/>
                <a:ea typeface="Meiryo UI" panose="020B0604030504040204" pitchFamily="50" charset="-128"/>
              </a:rPr>
              <a:t>4</a:t>
            </a:r>
            <a:r>
              <a:rPr lang="ja-JP" altLang="en-US" sz="1500" dirty="0" smtClean="0">
                <a:latin typeface="Meiryo UI" panose="020B0604030504040204" pitchFamily="50" charset="-128"/>
                <a:ea typeface="Meiryo UI" panose="020B0604030504040204" pitchFamily="50" charset="-128"/>
              </a:rPr>
              <a:t>月</a:t>
            </a:r>
            <a:r>
              <a:rPr lang="en-US" altLang="ja-JP" sz="1500" dirty="0" smtClean="0">
                <a:latin typeface="Meiryo UI" panose="020B0604030504040204" pitchFamily="50" charset="-128"/>
                <a:ea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rPr>
              <a:t>大阪府における指定管理者制度の導入及び運用について（基本的な考え方）を策定</a:t>
            </a:r>
            <a:endParaRPr lang="en-US" altLang="ja-JP" sz="1500" dirty="0" smtClean="0">
              <a:latin typeface="Meiryo UI" panose="020B0604030504040204" pitchFamily="50" charset="-128"/>
              <a:ea typeface="Meiryo UI" panose="020B0604030504040204" pitchFamily="50" charset="-128"/>
            </a:endParaRPr>
          </a:p>
          <a:p>
            <a:pPr>
              <a:lnSpc>
                <a:spcPts val="1800"/>
              </a:lnSpc>
            </a:pPr>
            <a:r>
              <a:rPr lang="ja-JP" altLang="en-US" sz="1500" dirty="0" smtClean="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2009</a:t>
            </a:r>
            <a:r>
              <a:rPr lang="ja-JP" altLang="en-US" sz="1500" dirty="0" smtClean="0">
                <a:latin typeface="Meiryo UI" panose="020B0604030504040204" pitchFamily="50" charset="-128"/>
                <a:ea typeface="Meiryo UI" panose="020B0604030504040204" pitchFamily="50" charset="-128"/>
              </a:rPr>
              <a:t>年 </a:t>
            </a:r>
            <a:r>
              <a:rPr lang="en-US" altLang="ja-JP" sz="1500" dirty="0" smtClean="0">
                <a:latin typeface="Meiryo UI" panose="020B0604030504040204" pitchFamily="50" charset="-128"/>
                <a:ea typeface="Meiryo UI" panose="020B0604030504040204" pitchFamily="50" charset="-128"/>
              </a:rPr>
              <a:t>4</a:t>
            </a:r>
            <a:r>
              <a:rPr lang="ja-JP" altLang="en-US" sz="1500" dirty="0" smtClean="0">
                <a:latin typeface="Meiryo UI" panose="020B0604030504040204" pitchFamily="50" charset="-128"/>
                <a:ea typeface="Meiryo UI" panose="020B0604030504040204" pitchFamily="50" charset="-128"/>
              </a:rPr>
              <a:t>月 　競争を促す観点から、原則として価格点</a:t>
            </a:r>
            <a:r>
              <a:rPr lang="en-US" altLang="ja-JP" sz="1500" dirty="0" smtClean="0">
                <a:latin typeface="Meiryo UI" panose="020B0604030504040204" pitchFamily="50" charset="-128"/>
                <a:ea typeface="Meiryo UI" panose="020B0604030504040204" pitchFamily="50" charset="-128"/>
              </a:rPr>
              <a:t>50</a:t>
            </a:r>
            <a:r>
              <a:rPr lang="ja-JP" altLang="en-US" sz="1500" dirty="0" smtClean="0">
                <a:latin typeface="Meiryo UI" panose="020B0604030504040204" pitchFamily="50" charset="-128"/>
                <a:ea typeface="Meiryo UI" panose="020B0604030504040204" pitchFamily="50" charset="-128"/>
              </a:rPr>
              <a:t>点：品質点</a:t>
            </a:r>
            <a:r>
              <a:rPr lang="en-US" altLang="ja-JP" sz="1500" dirty="0" smtClean="0">
                <a:latin typeface="Meiryo UI" panose="020B0604030504040204" pitchFamily="50" charset="-128"/>
                <a:ea typeface="Meiryo UI" panose="020B0604030504040204" pitchFamily="50" charset="-128"/>
              </a:rPr>
              <a:t>50</a:t>
            </a:r>
            <a:r>
              <a:rPr lang="ja-JP" altLang="en-US" sz="1500" dirty="0" smtClean="0">
                <a:latin typeface="Meiryo UI" panose="020B0604030504040204" pitchFamily="50" charset="-128"/>
                <a:ea typeface="Meiryo UI" panose="020B0604030504040204" pitchFamily="50" charset="-128"/>
              </a:rPr>
              <a:t>点 に引上げ（従前は</a:t>
            </a:r>
            <a:r>
              <a:rPr lang="en-US" altLang="ja-JP" sz="1500" dirty="0" smtClean="0">
                <a:latin typeface="Meiryo UI" panose="020B0604030504040204" pitchFamily="50" charset="-128"/>
                <a:ea typeface="Meiryo UI" panose="020B0604030504040204" pitchFamily="50" charset="-128"/>
              </a:rPr>
              <a:t>30</a:t>
            </a:r>
            <a:r>
              <a:rPr lang="ja-JP" altLang="en-US" sz="1500" dirty="0" smtClean="0">
                <a:latin typeface="Meiryo UI" panose="020B0604030504040204" pitchFamily="50" charset="-128"/>
                <a:ea typeface="Meiryo UI" panose="020B0604030504040204" pitchFamily="50" charset="-128"/>
              </a:rPr>
              <a:t>：</a:t>
            </a:r>
            <a:r>
              <a:rPr lang="en-US" altLang="ja-JP" sz="1500" dirty="0">
                <a:latin typeface="Meiryo UI" panose="020B0604030504040204" pitchFamily="50" charset="-128"/>
                <a:ea typeface="Meiryo UI" panose="020B0604030504040204" pitchFamily="50" charset="-128"/>
              </a:rPr>
              <a:t>70</a:t>
            </a:r>
            <a:r>
              <a:rPr lang="ja-JP" altLang="en-US" sz="1500" dirty="0" smtClean="0">
                <a:latin typeface="Meiryo UI" panose="020B0604030504040204" pitchFamily="50" charset="-128"/>
                <a:ea typeface="Meiryo UI" panose="020B0604030504040204" pitchFamily="50" charset="-128"/>
              </a:rPr>
              <a:t>）</a:t>
            </a:r>
            <a:endParaRPr lang="en-US" altLang="ja-JP" sz="1500" dirty="0" smtClean="0">
              <a:latin typeface="Meiryo UI" panose="020B0604030504040204" pitchFamily="50" charset="-128"/>
              <a:ea typeface="Meiryo UI" panose="020B0604030504040204" pitchFamily="50" charset="-128"/>
            </a:endParaRPr>
          </a:p>
          <a:p>
            <a:pPr>
              <a:lnSpc>
                <a:spcPts val="1800"/>
              </a:lnSpc>
            </a:pPr>
            <a:r>
              <a:rPr lang="ja-JP" altLang="en-US" sz="1500" dirty="0">
                <a:latin typeface="Meiryo UI" panose="020B0604030504040204" pitchFamily="50" charset="-128"/>
                <a:ea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rPr>
              <a:t>　　　　　　　　　　　　　⇒ 価格点割合</a:t>
            </a:r>
            <a:r>
              <a:rPr lang="en-US" altLang="ja-JP" sz="1500" dirty="0" smtClean="0">
                <a:latin typeface="Meiryo UI" panose="020B0604030504040204" pitchFamily="50" charset="-128"/>
                <a:ea typeface="Meiryo UI" panose="020B0604030504040204" pitchFamily="50" charset="-128"/>
              </a:rPr>
              <a:t>50</a:t>
            </a:r>
            <a:r>
              <a:rPr lang="ja-JP" altLang="en-US" sz="1500" dirty="0" smtClean="0">
                <a:latin typeface="Meiryo UI" panose="020B0604030504040204" pitchFamily="50" charset="-128"/>
                <a:ea typeface="Meiryo UI" panose="020B0604030504040204" pitchFamily="50" charset="-128"/>
              </a:rPr>
              <a:t>％は、北海道、島根県と並</a:t>
            </a:r>
            <a:r>
              <a:rPr lang="ja-JP" altLang="en-US" sz="1500" dirty="0">
                <a:latin typeface="Meiryo UI" panose="020B0604030504040204" pitchFamily="50" charset="-128"/>
                <a:ea typeface="Meiryo UI" panose="020B0604030504040204" pitchFamily="50" charset="-128"/>
              </a:rPr>
              <a:t>び</a:t>
            </a:r>
            <a:r>
              <a:rPr lang="ja-JP" altLang="en-US" sz="1500" dirty="0" smtClean="0">
                <a:latin typeface="Meiryo UI" panose="020B0604030504040204" pitchFamily="50" charset="-128"/>
                <a:ea typeface="Meiryo UI" panose="020B0604030504040204" pitchFamily="50" charset="-128"/>
              </a:rPr>
              <a:t>全国一　</a:t>
            </a:r>
            <a:r>
              <a:rPr lang="en-US" altLang="ja-JP" sz="1000" dirty="0" smtClean="0">
                <a:latin typeface="Meiryo UI" panose="020B0604030504040204" pitchFamily="50" charset="-128"/>
                <a:ea typeface="Meiryo UI" panose="020B0604030504040204" pitchFamily="50" charset="-128"/>
              </a:rPr>
              <a:t>※2015</a:t>
            </a:r>
            <a:r>
              <a:rPr lang="ja-JP" altLang="en-US" sz="1000" dirty="0" smtClean="0">
                <a:latin typeface="Meiryo UI" panose="020B0604030504040204" pitchFamily="50" charset="-128"/>
                <a:ea typeface="Meiryo UI" panose="020B0604030504040204" pitchFamily="50" charset="-128"/>
              </a:rPr>
              <a:t>年神奈川県実施調査に基づく</a:t>
            </a:r>
            <a:endParaRPr lang="en-US" altLang="ja-JP" sz="1000" b="1" dirty="0" smtClean="0">
              <a:latin typeface="Meiryo UI" panose="020B0604030504040204" pitchFamily="50" charset="-128"/>
              <a:ea typeface="Meiryo UI" panose="020B0604030504040204" pitchFamily="50" charset="-128"/>
            </a:endParaRPr>
          </a:p>
          <a:p>
            <a:pPr>
              <a:lnSpc>
                <a:spcPts val="1800"/>
              </a:lnSpc>
            </a:pPr>
            <a:r>
              <a:rPr lang="en-US" altLang="ja-JP" sz="1500" dirty="0">
                <a:latin typeface="Meiryo UI" panose="020B0604030504040204" pitchFamily="50" charset="-128"/>
                <a:ea typeface="Meiryo UI" panose="020B0604030504040204" pitchFamily="50" charset="-128"/>
              </a:rPr>
              <a:t> </a:t>
            </a:r>
            <a:r>
              <a:rPr lang="en-US" altLang="ja-JP" sz="1500" dirty="0" smtClean="0">
                <a:latin typeface="Meiryo UI" panose="020B0604030504040204" pitchFamily="50" charset="-128"/>
                <a:ea typeface="Meiryo UI" panose="020B0604030504040204" pitchFamily="50" charset="-128"/>
              </a:rPr>
              <a:t>   2012</a:t>
            </a:r>
            <a:r>
              <a:rPr lang="ja-JP" altLang="en-US" sz="1500" dirty="0" smtClean="0">
                <a:latin typeface="Meiryo UI" panose="020B0604030504040204" pitchFamily="50" charset="-128"/>
                <a:ea typeface="Meiryo UI" panose="020B0604030504040204" pitchFamily="50" charset="-128"/>
              </a:rPr>
              <a:t>年</a:t>
            </a:r>
            <a:r>
              <a:rPr lang="en-US" altLang="ja-JP" sz="1500" dirty="0" smtClean="0">
                <a:latin typeface="Meiryo UI" panose="020B0604030504040204" pitchFamily="50" charset="-128"/>
                <a:ea typeface="Meiryo UI" panose="020B0604030504040204" pitchFamily="50" charset="-128"/>
              </a:rPr>
              <a:t>12</a:t>
            </a:r>
            <a:r>
              <a:rPr lang="ja-JP" altLang="en-US" sz="1500" dirty="0" smtClean="0">
                <a:latin typeface="Meiryo UI" panose="020B0604030504040204" pitchFamily="50" charset="-128"/>
                <a:ea typeface="Meiryo UI" panose="020B0604030504040204" pitchFamily="50" charset="-128"/>
              </a:rPr>
              <a:t>月　 外部有識者によるモニタリングを必須化</a:t>
            </a:r>
            <a:endParaRPr lang="en-US" altLang="ja-JP" sz="1500" dirty="0" smtClean="0">
              <a:latin typeface="Meiryo UI" panose="020B0604030504040204" pitchFamily="50" charset="-128"/>
              <a:ea typeface="Meiryo UI" panose="020B0604030504040204" pitchFamily="50" charset="-128"/>
            </a:endParaRPr>
          </a:p>
          <a:p>
            <a:pPr>
              <a:lnSpc>
                <a:spcPts val="1800"/>
              </a:lnSpc>
            </a:pPr>
            <a:r>
              <a:rPr lang="ja-JP" altLang="en-US" sz="1500" dirty="0">
                <a:latin typeface="Meiryo UI" panose="020B0604030504040204" pitchFamily="50" charset="-128"/>
                <a:ea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rPr>
              <a:t>　</a:t>
            </a:r>
            <a:r>
              <a:rPr lang="en-US" altLang="ja-JP" sz="1500" dirty="0" smtClean="0">
                <a:latin typeface="Meiryo UI" panose="020B0604030504040204" pitchFamily="50" charset="-128"/>
                <a:ea typeface="Meiryo UI" panose="020B0604030504040204" pitchFamily="50" charset="-128"/>
              </a:rPr>
              <a:t>2017</a:t>
            </a:r>
            <a:r>
              <a:rPr lang="ja-JP" altLang="en-US" sz="1500" dirty="0" smtClean="0">
                <a:latin typeface="Meiryo UI" panose="020B0604030504040204" pitchFamily="50" charset="-128"/>
                <a:ea typeface="Meiryo UI" panose="020B0604030504040204" pitchFamily="50" charset="-128"/>
              </a:rPr>
              <a:t>年 </a:t>
            </a:r>
            <a:r>
              <a:rPr lang="en-US" altLang="ja-JP" sz="1500" dirty="0">
                <a:latin typeface="Meiryo UI" panose="020B0604030504040204" pitchFamily="50" charset="-128"/>
                <a:ea typeface="Meiryo UI" panose="020B0604030504040204" pitchFamily="50" charset="-128"/>
              </a:rPr>
              <a:t>6</a:t>
            </a:r>
            <a:r>
              <a:rPr lang="ja-JP" altLang="en-US" sz="1500" dirty="0" smtClean="0">
                <a:latin typeface="Meiryo UI" panose="020B0604030504040204" pitchFamily="50" charset="-128"/>
                <a:ea typeface="Meiryo UI" panose="020B0604030504040204" pitchFamily="50" charset="-128"/>
              </a:rPr>
              <a:t>月　 外部</a:t>
            </a:r>
            <a:r>
              <a:rPr lang="ja-JP" altLang="en-US" sz="1500" dirty="0">
                <a:latin typeface="Meiryo UI" panose="020B0604030504040204" pitchFamily="50" charset="-128"/>
                <a:ea typeface="Meiryo UI" panose="020B0604030504040204" pitchFamily="50" charset="-128"/>
              </a:rPr>
              <a:t>評価</a:t>
            </a:r>
            <a:r>
              <a:rPr lang="ja-JP" altLang="en-US" sz="1500" dirty="0" smtClean="0">
                <a:latin typeface="Meiryo UI" panose="020B0604030504040204" pitchFamily="50" charset="-128"/>
                <a:ea typeface="Meiryo UI" panose="020B0604030504040204" pitchFamily="50" charset="-128"/>
              </a:rPr>
              <a:t>が低評価であった指定管理者に対する次期公募時の減点措置制度の導入</a:t>
            </a:r>
            <a:endParaRPr lang="en-US" altLang="ja-JP" sz="1500" dirty="0" smtClean="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249383" y="4341812"/>
            <a:ext cx="8569327" cy="2400657"/>
          </a:xfrm>
          <a:prstGeom prst="rect">
            <a:avLst/>
          </a:prstGeom>
          <a:noFill/>
          <a:ln>
            <a:noFill/>
          </a:ln>
        </p:spPr>
        <p:txBody>
          <a:bodyPr wrap="square" rtlCol="0">
            <a:spAutoFit/>
          </a:bodyPr>
          <a:lstStyle/>
          <a:p>
            <a:pPr>
              <a:lnSpc>
                <a:spcPts val="1800"/>
              </a:lnSpc>
            </a:pPr>
            <a:r>
              <a:rPr lang="en-US" altLang="ja-JP" sz="1500" dirty="0">
                <a:latin typeface="Meiryo UI" panose="020B0604030504040204" pitchFamily="50" charset="-128"/>
                <a:ea typeface="Meiryo UI" panose="020B0604030504040204" pitchFamily="50" charset="-128"/>
              </a:rPr>
              <a:t>【</a:t>
            </a:r>
            <a:r>
              <a:rPr lang="ja-JP" altLang="en-US" sz="1500" dirty="0">
                <a:latin typeface="Meiryo UI" panose="020B0604030504040204" pitchFamily="50" charset="-128"/>
                <a:ea typeface="Meiryo UI" panose="020B0604030504040204" pitchFamily="50" charset="-128"/>
              </a:rPr>
              <a:t>大阪市の対応</a:t>
            </a:r>
            <a:r>
              <a:rPr lang="en-US" altLang="ja-JP" sz="1500" dirty="0">
                <a:latin typeface="Meiryo UI" panose="020B0604030504040204" pitchFamily="50" charset="-128"/>
                <a:ea typeface="Meiryo UI" panose="020B0604030504040204" pitchFamily="50" charset="-128"/>
              </a:rPr>
              <a:t>】</a:t>
            </a:r>
          </a:p>
          <a:p>
            <a:pPr>
              <a:lnSpc>
                <a:spcPts val="1800"/>
              </a:lnSpc>
            </a:pPr>
            <a:r>
              <a:rPr lang="ja-JP" altLang="en-US" sz="14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a:t>
            </a:r>
            <a:r>
              <a:rPr lang="en-US" altLang="ja-JP" sz="1500" dirty="0" smtClean="0">
                <a:latin typeface="Meiryo UI" panose="020B0604030504040204" pitchFamily="50" charset="-128"/>
                <a:ea typeface="Meiryo UI" panose="020B0604030504040204" pitchFamily="50" charset="-128"/>
              </a:rPr>
              <a:t>2004</a:t>
            </a:r>
            <a:r>
              <a:rPr lang="ja-JP" altLang="en-US" sz="1500" dirty="0" smtClean="0">
                <a:latin typeface="Meiryo UI" panose="020B0604030504040204" pitchFamily="50" charset="-128"/>
                <a:ea typeface="Meiryo UI" panose="020B0604030504040204" pitchFamily="50" charset="-128"/>
              </a:rPr>
              <a:t>年</a:t>
            </a:r>
            <a:r>
              <a:rPr lang="en-US" altLang="ja-JP" sz="1500" dirty="0">
                <a:latin typeface="Meiryo UI" panose="020B0604030504040204" pitchFamily="50" charset="-128"/>
                <a:ea typeface="Meiryo UI" panose="020B0604030504040204" pitchFamily="50" charset="-128"/>
              </a:rPr>
              <a:t>11</a:t>
            </a:r>
            <a:r>
              <a:rPr lang="ja-JP" altLang="en-US" sz="1500" dirty="0" smtClean="0">
                <a:latin typeface="Meiryo UI" panose="020B0604030504040204" pitchFamily="50" charset="-128"/>
                <a:ea typeface="Meiryo UI" panose="020B0604030504040204" pitchFamily="50" charset="-128"/>
              </a:rPr>
              <a:t>月　公</a:t>
            </a:r>
            <a:r>
              <a:rPr lang="ja-JP" altLang="en-US" sz="1500" dirty="0">
                <a:latin typeface="Meiryo UI" panose="020B0604030504040204" pitchFamily="50" charset="-128"/>
                <a:ea typeface="Meiryo UI" panose="020B0604030504040204" pitchFamily="50" charset="-128"/>
              </a:rPr>
              <a:t>の施設の指定管理者の指定の手続等に関する指針を策定</a:t>
            </a:r>
            <a:endParaRPr lang="en-US" altLang="ja-JP" sz="1500" dirty="0">
              <a:latin typeface="Meiryo UI" panose="020B0604030504040204" pitchFamily="50" charset="-128"/>
              <a:ea typeface="Meiryo UI" panose="020B0604030504040204" pitchFamily="50" charset="-128"/>
            </a:endParaRPr>
          </a:p>
          <a:p>
            <a:pPr>
              <a:lnSpc>
                <a:spcPts val="1800"/>
              </a:lnSpc>
            </a:pPr>
            <a:r>
              <a:rPr lang="ja-JP" altLang="en-US" sz="1500" dirty="0">
                <a:latin typeface="Meiryo UI" panose="020B0604030504040204" pitchFamily="50" charset="-128"/>
                <a:ea typeface="Meiryo UI" panose="020B0604030504040204" pitchFamily="50" charset="-128"/>
              </a:rPr>
              <a:t>　　</a:t>
            </a:r>
            <a:r>
              <a:rPr lang="en-US" altLang="ja-JP" sz="1500" dirty="0" smtClean="0">
                <a:latin typeface="Meiryo UI" panose="020B0604030504040204" pitchFamily="50" charset="-128"/>
                <a:ea typeface="Meiryo UI" panose="020B0604030504040204" pitchFamily="50" charset="-128"/>
              </a:rPr>
              <a:t>2006</a:t>
            </a:r>
            <a:r>
              <a:rPr lang="ja-JP" altLang="en-US" sz="1500" dirty="0" smtClean="0">
                <a:latin typeface="Meiryo UI" panose="020B0604030504040204" pitchFamily="50" charset="-128"/>
                <a:ea typeface="Meiryo UI" panose="020B0604030504040204" pitchFamily="50" charset="-128"/>
              </a:rPr>
              <a:t>年</a:t>
            </a:r>
            <a:r>
              <a:rPr lang="en-US" altLang="ja-JP" sz="1500" dirty="0">
                <a:latin typeface="Meiryo UI" panose="020B0604030504040204" pitchFamily="50" charset="-128"/>
                <a:ea typeface="Meiryo UI" panose="020B0604030504040204" pitchFamily="50" charset="-128"/>
              </a:rPr>
              <a:t>12</a:t>
            </a:r>
            <a:r>
              <a:rPr lang="ja-JP" altLang="en-US" sz="1500" dirty="0">
                <a:latin typeface="Meiryo UI" panose="020B0604030504040204" pitchFamily="50" charset="-128"/>
                <a:ea typeface="Meiryo UI" panose="020B0604030504040204" pitchFamily="50" charset="-128"/>
              </a:rPr>
              <a:t>月　</a:t>
            </a:r>
            <a:r>
              <a:rPr lang="ja-JP" altLang="en-US" sz="1500" dirty="0" smtClean="0">
                <a:latin typeface="Meiryo UI" panose="020B0604030504040204" pitchFamily="50" charset="-128"/>
                <a:ea typeface="Meiryo UI" panose="020B0604030504040204" pitchFamily="50" charset="-128"/>
              </a:rPr>
              <a:t>指定</a:t>
            </a:r>
            <a:r>
              <a:rPr lang="ja-JP" altLang="en-US" sz="1500" dirty="0">
                <a:latin typeface="Meiryo UI" panose="020B0604030504040204" pitchFamily="50" charset="-128"/>
                <a:ea typeface="Meiryo UI" panose="020B0604030504040204" pitchFamily="50" charset="-128"/>
              </a:rPr>
              <a:t>管理者制度の導入及び運用に係るガイドラインを策定</a:t>
            </a:r>
            <a:endParaRPr lang="en-US" altLang="ja-JP" sz="1500" dirty="0">
              <a:latin typeface="Meiryo UI" panose="020B0604030504040204" pitchFamily="50" charset="-128"/>
              <a:ea typeface="Meiryo UI" panose="020B0604030504040204" pitchFamily="50" charset="-128"/>
            </a:endParaRPr>
          </a:p>
          <a:p>
            <a:pPr>
              <a:lnSpc>
                <a:spcPts val="1800"/>
              </a:lnSpc>
            </a:pPr>
            <a:r>
              <a:rPr lang="ja-JP" altLang="en-US" sz="1500" dirty="0" smtClean="0">
                <a:latin typeface="Meiryo UI" panose="020B0604030504040204" pitchFamily="50" charset="-128"/>
                <a:ea typeface="Meiryo UI" panose="020B0604030504040204" pitchFamily="50" charset="-128"/>
              </a:rPr>
              <a:t>　　</a:t>
            </a:r>
            <a:r>
              <a:rPr lang="en-US" altLang="ja-JP" sz="1500" dirty="0" smtClean="0">
                <a:latin typeface="Meiryo UI" panose="020B0604030504040204" pitchFamily="50" charset="-128"/>
                <a:ea typeface="Meiryo UI" panose="020B0604030504040204" pitchFamily="50" charset="-128"/>
              </a:rPr>
              <a:t>2010</a:t>
            </a:r>
            <a:r>
              <a:rPr lang="ja-JP" altLang="en-US" sz="1500" dirty="0" smtClean="0">
                <a:latin typeface="Meiryo UI" panose="020B0604030504040204" pitchFamily="50" charset="-128"/>
                <a:ea typeface="Meiryo UI" panose="020B0604030504040204" pitchFamily="50" charset="-128"/>
              </a:rPr>
              <a:t>年  </a:t>
            </a:r>
            <a:r>
              <a:rPr lang="en-US" altLang="ja-JP" sz="1500" dirty="0" smtClean="0">
                <a:latin typeface="Meiryo UI" panose="020B0604030504040204" pitchFamily="50" charset="-128"/>
                <a:ea typeface="Meiryo UI" panose="020B0604030504040204" pitchFamily="50" charset="-128"/>
              </a:rPr>
              <a:t>1</a:t>
            </a:r>
            <a:r>
              <a:rPr lang="ja-JP" altLang="en-US" sz="1500" dirty="0" smtClean="0">
                <a:latin typeface="Meiryo UI" panose="020B0604030504040204" pitchFamily="50" charset="-128"/>
                <a:ea typeface="Meiryo UI" panose="020B0604030504040204" pitchFamily="50" charset="-128"/>
              </a:rPr>
              <a:t>月　事業報告書等の評価にあたり外部有識者の意見を聴取する規定を追加</a:t>
            </a:r>
            <a:endParaRPr lang="en-US" altLang="ja-JP" sz="1500" dirty="0" smtClean="0">
              <a:latin typeface="Meiryo UI" panose="020B0604030504040204" pitchFamily="50" charset="-128"/>
              <a:ea typeface="Meiryo UI" panose="020B0604030504040204" pitchFamily="50" charset="-128"/>
            </a:endParaRPr>
          </a:p>
          <a:p>
            <a:pPr>
              <a:lnSpc>
                <a:spcPts val="1800"/>
              </a:lnSpc>
            </a:pPr>
            <a:r>
              <a:rPr lang="ja-JP" altLang="en-US" sz="1500" dirty="0">
                <a:latin typeface="Meiryo UI" panose="020B0604030504040204" pitchFamily="50" charset="-128"/>
                <a:ea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rPr>
              <a:t>　</a:t>
            </a:r>
            <a:r>
              <a:rPr lang="en-US" altLang="ja-JP" sz="1500" dirty="0" smtClean="0">
                <a:latin typeface="Meiryo UI" panose="020B0604030504040204" pitchFamily="50" charset="-128"/>
                <a:ea typeface="Meiryo UI" panose="020B0604030504040204" pitchFamily="50" charset="-128"/>
              </a:rPr>
              <a:t>2012</a:t>
            </a:r>
            <a:r>
              <a:rPr lang="ja-JP" altLang="en-US" sz="1500" dirty="0" smtClean="0">
                <a:latin typeface="Meiryo UI" panose="020B0604030504040204" pitchFamily="50" charset="-128"/>
                <a:ea typeface="Meiryo UI" panose="020B0604030504040204" pitchFamily="50" charset="-128"/>
              </a:rPr>
              <a:t>年  </a:t>
            </a:r>
            <a:r>
              <a:rPr lang="en-US" altLang="ja-JP" sz="1500" dirty="0" smtClean="0">
                <a:latin typeface="Meiryo UI" panose="020B0604030504040204" pitchFamily="50" charset="-128"/>
                <a:ea typeface="Meiryo UI" panose="020B0604030504040204" pitchFamily="50" charset="-128"/>
              </a:rPr>
              <a:t>3</a:t>
            </a:r>
            <a:r>
              <a:rPr lang="ja-JP" altLang="en-US" sz="1500" dirty="0" smtClean="0">
                <a:latin typeface="Meiryo UI" panose="020B0604030504040204" pitchFamily="50" charset="-128"/>
                <a:ea typeface="Meiryo UI" panose="020B0604030504040204" pitchFamily="50" charset="-128"/>
              </a:rPr>
              <a:t>月　競争</a:t>
            </a:r>
            <a:r>
              <a:rPr lang="ja-JP" altLang="en-US" sz="1500" dirty="0">
                <a:latin typeface="Meiryo UI" panose="020B0604030504040204" pitchFamily="50" charset="-128"/>
                <a:ea typeface="Meiryo UI" panose="020B0604030504040204" pitchFamily="50" charset="-128"/>
              </a:rPr>
              <a:t>を促す観点から、審査における具体的選定項目及び配点の内容を</a:t>
            </a:r>
            <a:r>
              <a:rPr lang="ja-JP" altLang="en-US" sz="1500" dirty="0" smtClean="0">
                <a:latin typeface="Meiryo UI" panose="020B0604030504040204" pitchFamily="50" charset="-128"/>
                <a:ea typeface="Meiryo UI" panose="020B0604030504040204" pitchFamily="50" charset="-128"/>
              </a:rPr>
              <a:t>変更</a:t>
            </a:r>
            <a:endParaRPr lang="ja-JP" altLang="en-US" sz="1500" dirty="0">
              <a:latin typeface="Meiryo UI" panose="020B0604030504040204" pitchFamily="50" charset="-128"/>
              <a:ea typeface="Meiryo UI" panose="020B0604030504040204" pitchFamily="50" charset="-128"/>
            </a:endParaRPr>
          </a:p>
          <a:p>
            <a:pPr>
              <a:lnSpc>
                <a:spcPts val="1800"/>
              </a:lnSpc>
            </a:pPr>
            <a:r>
              <a:rPr lang="ja-JP" altLang="en-US" sz="1500" dirty="0" smtClean="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「市費の縮減」の配点</a:t>
            </a:r>
            <a:r>
              <a:rPr lang="ja-JP" altLang="en-US" sz="1500" dirty="0" smtClean="0">
                <a:latin typeface="Meiryo UI" panose="020B0604030504040204" pitchFamily="50" charset="-128"/>
                <a:ea typeface="Meiryo UI" panose="020B0604030504040204" pitchFamily="50" charset="-128"/>
              </a:rPr>
              <a:t>を、</a:t>
            </a:r>
            <a:r>
              <a:rPr lang="en-US" altLang="ja-JP" sz="1500" dirty="0" smtClean="0">
                <a:latin typeface="Meiryo UI" panose="020B0604030504040204" pitchFamily="50" charset="-128"/>
                <a:ea typeface="Meiryo UI" panose="020B0604030504040204" pitchFamily="50" charset="-128"/>
              </a:rPr>
              <a:t>100</a:t>
            </a:r>
            <a:r>
              <a:rPr lang="ja-JP" altLang="en-US" sz="1500" dirty="0" smtClean="0">
                <a:latin typeface="Meiryo UI" panose="020B0604030504040204" pitchFamily="50" charset="-128"/>
                <a:ea typeface="Meiryo UI" panose="020B0604030504040204" pitchFamily="50" charset="-128"/>
              </a:rPr>
              <a:t>点中</a:t>
            </a:r>
            <a:r>
              <a:rPr lang="en-US" altLang="ja-JP" sz="1500" dirty="0" smtClean="0">
                <a:latin typeface="Meiryo UI" panose="020B0604030504040204" pitchFamily="50" charset="-128"/>
                <a:ea typeface="Meiryo UI" panose="020B0604030504040204" pitchFamily="50" charset="-128"/>
              </a:rPr>
              <a:t>30</a:t>
            </a:r>
            <a:r>
              <a:rPr lang="ja-JP" altLang="en-US" sz="1500" dirty="0">
                <a:latin typeface="Meiryo UI" panose="020B0604030504040204" pitchFamily="50" charset="-128"/>
                <a:ea typeface="Meiryo UI" panose="020B0604030504040204" pitchFamily="50" charset="-128"/>
              </a:rPr>
              <a:t>点</a:t>
            </a:r>
            <a:r>
              <a:rPr lang="ja-JP" altLang="en-US" sz="1500" dirty="0" smtClean="0">
                <a:latin typeface="Meiryo UI" panose="020B0604030504040204" pitchFamily="50" charset="-128"/>
                <a:ea typeface="Meiryo UI" panose="020B0604030504040204" pitchFamily="50" charset="-128"/>
              </a:rPr>
              <a:t>から原則</a:t>
            </a:r>
            <a:r>
              <a:rPr lang="en-US" altLang="ja-JP" sz="1500" dirty="0" smtClean="0">
                <a:latin typeface="Meiryo UI" panose="020B0604030504040204" pitchFamily="50" charset="-128"/>
                <a:ea typeface="Meiryo UI" panose="020B0604030504040204" pitchFamily="50" charset="-128"/>
              </a:rPr>
              <a:t>50</a:t>
            </a:r>
            <a:r>
              <a:rPr lang="ja-JP" altLang="en-US" sz="1500" dirty="0" smtClean="0">
                <a:latin typeface="Meiryo UI" panose="020B0604030504040204" pitchFamily="50" charset="-128"/>
                <a:ea typeface="Meiryo UI" panose="020B0604030504040204" pitchFamily="50" charset="-128"/>
              </a:rPr>
              <a:t>点に）</a:t>
            </a:r>
            <a:endParaRPr lang="en-US" altLang="ja-JP" sz="1500" dirty="0" smtClean="0">
              <a:latin typeface="Meiryo UI" panose="020B0604030504040204" pitchFamily="50" charset="-128"/>
              <a:ea typeface="Meiryo UI" panose="020B0604030504040204" pitchFamily="50" charset="-128"/>
            </a:endParaRPr>
          </a:p>
          <a:p>
            <a:pPr>
              <a:lnSpc>
                <a:spcPts val="1800"/>
              </a:lnSpc>
            </a:pPr>
            <a:r>
              <a:rPr lang="ja-JP" altLang="en-US" sz="1500" dirty="0">
                <a:latin typeface="Meiryo UI" panose="020B0604030504040204" pitchFamily="50" charset="-128"/>
                <a:ea typeface="Meiryo UI" panose="020B0604030504040204" pitchFamily="50" charset="-128"/>
              </a:rPr>
              <a:t>　　</a:t>
            </a:r>
            <a:r>
              <a:rPr lang="en-US" altLang="ja-JP" sz="1500" dirty="0" smtClean="0">
                <a:latin typeface="Meiryo UI" panose="020B0604030504040204" pitchFamily="50" charset="-128"/>
                <a:ea typeface="Meiryo UI" panose="020B0604030504040204" pitchFamily="50" charset="-128"/>
              </a:rPr>
              <a:t>2013</a:t>
            </a:r>
            <a:r>
              <a:rPr lang="ja-JP" altLang="en-US" sz="1500" dirty="0" smtClean="0">
                <a:latin typeface="Meiryo UI" panose="020B0604030504040204" pitchFamily="50" charset="-128"/>
                <a:ea typeface="Meiryo UI" panose="020B0604030504040204" pitchFamily="50" charset="-128"/>
              </a:rPr>
              <a:t>年 ３月</a:t>
            </a:r>
            <a:r>
              <a:rPr lang="ja-JP" altLang="en-US" sz="1500" dirty="0">
                <a:latin typeface="Meiryo UI" panose="020B0604030504040204" pitchFamily="50" charset="-128"/>
                <a:ea typeface="Meiryo UI" panose="020B0604030504040204" pitchFamily="50" charset="-128"/>
              </a:rPr>
              <a:t>　施設利用を促進し、有意な提案を積極的に受け入れる観点から、自主事業の実施</a:t>
            </a:r>
            <a:r>
              <a:rPr lang="ja-JP" altLang="en-US" sz="1500" dirty="0" smtClean="0">
                <a:latin typeface="Meiryo UI" panose="020B0604030504040204" pitchFamily="50" charset="-128"/>
                <a:ea typeface="Meiryo UI" panose="020B0604030504040204" pitchFamily="50" charset="-128"/>
              </a:rPr>
              <a:t>など</a:t>
            </a:r>
            <a:endParaRPr lang="en-US" altLang="ja-JP" sz="1500" dirty="0">
              <a:latin typeface="Meiryo UI" panose="020B0604030504040204" pitchFamily="50" charset="-128"/>
              <a:ea typeface="Meiryo UI" panose="020B0604030504040204" pitchFamily="50" charset="-128"/>
            </a:endParaRPr>
          </a:p>
          <a:p>
            <a:pPr>
              <a:lnSpc>
                <a:spcPts val="1800"/>
              </a:lnSpc>
            </a:pPr>
            <a:r>
              <a:rPr lang="ja-JP" altLang="en-US" sz="1500" dirty="0" smtClean="0">
                <a:latin typeface="Meiryo UI" panose="020B0604030504040204" pitchFamily="50" charset="-128"/>
                <a:ea typeface="Meiryo UI" panose="020B0604030504040204" pitchFamily="50" charset="-128"/>
              </a:rPr>
              <a:t>　　　　　　　　　　　　の</a:t>
            </a:r>
            <a:r>
              <a:rPr lang="ja-JP" altLang="en-US" sz="1500" dirty="0">
                <a:latin typeface="Meiryo UI" panose="020B0604030504040204" pitchFamily="50" charset="-128"/>
                <a:ea typeface="Meiryo UI" panose="020B0604030504040204" pitchFamily="50" charset="-128"/>
              </a:rPr>
              <a:t>規定を追加</a:t>
            </a:r>
            <a:endParaRPr lang="en-US" altLang="ja-JP" sz="1500" dirty="0">
              <a:latin typeface="Meiryo UI" panose="020B0604030504040204" pitchFamily="50" charset="-128"/>
              <a:ea typeface="Meiryo UI" panose="020B0604030504040204" pitchFamily="50" charset="-128"/>
            </a:endParaRPr>
          </a:p>
          <a:p>
            <a:pPr>
              <a:lnSpc>
                <a:spcPts val="1800"/>
              </a:lnSpc>
            </a:pPr>
            <a:r>
              <a:rPr lang="ja-JP" altLang="en-US" sz="1500" dirty="0">
                <a:latin typeface="Meiryo UI" panose="020B0604030504040204" pitchFamily="50" charset="-128"/>
                <a:ea typeface="Meiryo UI" panose="020B0604030504040204" pitchFamily="50" charset="-128"/>
              </a:rPr>
              <a:t>　　</a:t>
            </a:r>
            <a:r>
              <a:rPr lang="en-US" altLang="ja-JP" sz="1500" dirty="0" smtClean="0">
                <a:latin typeface="Meiryo UI" panose="020B0604030504040204" pitchFamily="50" charset="-128"/>
                <a:ea typeface="Meiryo UI" panose="020B0604030504040204" pitchFamily="50" charset="-128"/>
              </a:rPr>
              <a:t>2016</a:t>
            </a:r>
            <a:r>
              <a:rPr lang="ja-JP" altLang="en-US" sz="1500" dirty="0" smtClean="0">
                <a:latin typeface="Meiryo UI" panose="020B0604030504040204" pitchFamily="50" charset="-128"/>
                <a:ea typeface="Meiryo UI" panose="020B0604030504040204" pitchFamily="50" charset="-128"/>
              </a:rPr>
              <a:t>年</a:t>
            </a:r>
            <a:r>
              <a:rPr lang="en-US" altLang="ja-JP" sz="1500" dirty="0" smtClean="0">
                <a:latin typeface="Meiryo UI" panose="020B0604030504040204" pitchFamily="50" charset="-128"/>
                <a:ea typeface="Meiryo UI" panose="020B0604030504040204" pitchFamily="50" charset="-128"/>
              </a:rPr>
              <a:t>10</a:t>
            </a:r>
            <a:r>
              <a:rPr lang="ja-JP" altLang="en-US" sz="1500" dirty="0">
                <a:latin typeface="Meiryo UI" panose="020B0604030504040204" pitchFamily="50" charset="-128"/>
                <a:ea typeface="Meiryo UI" panose="020B0604030504040204" pitchFamily="50" charset="-128"/>
              </a:rPr>
              <a:t>月　一定以上の利益が生じた場合の市への利益配分手法を記載した協定書標準例の</a:t>
            </a:r>
            <a:r>
              <a:rPr lang="ja-JP" altLang="en-US" sz="1500" dirty="0" smtClean="0">
                <a:latin typeface="Meiryo UI" panose="020B0604030504040204" pitchFamily="50" charset="-128"/>
                <a:ea typeface="Meiryo UI" panose="020B0604030504040204" pitchFamily="50" charset="-128"/>
              </a:rPr>
              <a:t>作成</a:t>
            </a:r>
            <a:endParaRPr lang="en-US" altLang="ja-JP" sz="1500" dirty="0" smtClean="0">
              <a:latin typeface="Meiryo UI" panose="020B0604030504040204" pitchFamily="50" charset="-128"/>
              <a:ea typeface="Meiryo UI" panose="020B0604030504040204" pitchFamily="50" charset="-128"/>
            </a:endParaRPr>
          </a:p>
          <a:p>
            <a:pPr>
              <a:lnSpc>
                <a:spcPts val="1800"/>
              </a:lnSpc>
            </a:pPr>
            <a:r>
              <a:rPr lang="ja-JP" altLang="en-US" sz="1500" dirty="0">
                <a:latin typeface="Meiryo UI" panose="020B0604030504040204" pitchFamily="50" charset="-128"/>
                <a:ea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rPr>
              <a:t>　</a:t>
            </a:r>
            <a:r>
              <a:rPr lang="en-US" altLang="ja-JP" sz="1500" dirty="0" smtClean="0">
                <a:latin typeface="Meiryo UI" panose="020B0604030504040204" pitchFamily="50" charset="-128"/>
                <a:ea typeface="Meiryo UI" panose="020B0604030504040204" pitchFamily="50" charset="-128"/>
              </a:rPr>
              <a:t>2022</a:t>
            </a:r>
            <a:r>
              <a:rPr lang="ja-JP" altLang="en-US" sz="1500" dirty="0" smtClean="0">
                <a:latin typeface="Meiryo UI" panose="020B0604030504040204" pitchFamily="50" charset="-128"/>
                <a:ea typeface="Meiryo UI" panose="020B0604030504040204" pitchFamily="50" charset="-128"/>
              </a:rPr>
              <a:t>年　</a:t>
            </a:r>
            <a:r>
              <a:rPr lang="en-US" altLang="ja-JP" sz="1500" dirty="0" smtClean="0">
                <a:latin typeface="Meiryo UI" panose="020B0604030504040204" pitchFamily="50" charset="-128"/>
                <a:ea typeface="Meiryo UI" panose="020B0604030504040204" pitchFamily="50" charset="-128"/>
              </a:rPr>
              <a:t>4</a:t>
            </a:r>
            <a:r>
              <a:rPr lang="ja-JP" altLang="en-US" sz="1500" dirty="0" smtClean="0">
                <a:latin typeface="Meiryo UI" panose="020B0604030504040204" pitchFamily="50" charset="-128"/>
                <a:ea typeface="Meiryo UI" panose="020B0604030504040204" pitchFamily="50" charset="-128"/>
              </a:rPr>
              <a:t>月　事業者の積極的な取組を促すため、インセンティブ・ペナルティ制度を導入</a:t>
            </a:r>
            <a:endParaRPr lang="en-US" altLang="ja-JP" sz="1500" dirty="0" smtClean="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11603" y="14928"/>
            <a:ext cx="3729734" cy="257369"/>
          </a:xfrm>
          <a:prstGeom prst="rect">
            <a:avLst/>
          </a:prstGeom>
          <a:noFill/>
        </p:spPr>
        <p:txBody>
          <a:bodyPr wrap="square" lIns="36000" tIns="36000" rIns="36000" bIns="36000" rtlCol="0">
            <a:noAutofit/>
          </a:bodyPr>
          <a:lstStyle/>
          <a:p>
            <a:r>
              <a:rPr lang="en-US" altLang="ja-JP" sz="1200" dirty="0">
                <a:latin typeface="Meiryo UI" panose="020B0604030504040204" pitchFamily="50" charset="-128"/>
                <a:ea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rPr>
              <a:t>　具体的な取組と成果 </a:t>
            </a:r>
            <a:r>
              <a:rPr lang="ja-JP" altLang="en-US" sz="1200" dirty="0" smtClean="0">
                <a:latin typeface="Meiryo UI" panose="020B0604030504040204" pitchFamily="50" charset="-128"/>
                <a:ea typeface="Meiryo UI" panose="020B0604030504040204" pitchFamily="50" charset="-128"/>
              </a:rPr>
              <a:t>（公民連携）</a:t>
            </a:r>
            <a:endParaRPr lang="ja-JP" altLang="en-US" sz="1200" dirty="0">
              <a:latin typeface="Meiryo UI" panose="020B0604030504040204" pitchFamily="50" charset="-128"/>
              <a:ea typeface="Meiryo UI" panose="020B0604030504040204" pitchFamily="50" charset="-128"/>
            </a:endParaRPr>
          </a:p>
        </p:txBody>
      </p:sp>
      <p:sp>
        <p:nvSpPr>
          <p:cNvPr id="13"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554</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5777994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79512" y="44624"/>
            <a:ext cx="2460930" cy="307777"/>
          </a:xfrm>
          <a:prstGeom prst="rect">
            <a:avLst/>
          </a:prstGeom>
          <a:solidFill>
            <a:schemeClr val="accent1"/>
          </a:solidFill>
          <a:ln>
            <a:noFill/>
          </a:ln>
        </p:spPr>
        <p:txBody>
          <a:bodyPr wrap="none" rtlCol="0">
            <a:spAutoFit/>
          </a:bodyPr>
          <a:lstStyle/>
          <a:p>
            <a:r>
              <a:rPr kumimoji="1" lang="ja-JP" altLang="en-US" sz="1400" dirty="0">
                <a:solidFill>
                  <a:schemeClr val="bg1"/>
                </a:solidFill>
                <a:latin typeface="Meiryo UI" panose="020B0604030504040204" pitchFamily="50" charset="-128"/>
                <a:ea typeface="Meiryo UI" panose="020B0604030504040204" pitchFamily="50" charset="-128"/>
              </a:rPr>
              <a:t>指定管理者制度  導入施設数</a:t>
            </a:r>
          </a:p>
        </p:txBody>
      </p:sp>
      <p:sp>
        <p:nvSpPr>
          <p:cNvPr id="3" name="テキスト ボックス 2"/>
          <p:cNvSpPr txBox="1"/>
          <p:nvPr/>
        </p:nvSpPr>
        <p:spPr>
          <a:xfrm>
            <a:off x="190425" y="3011702"/>
            <a:ext cx="3935007" cy="523220"/>
          </a:xfrm>
          <a:prstGeom prst="rect">
            <a:avLst/>
          </a:prstGeom>
          <a:noFill/>
        </p:spPr>
        <p:txBody>
          <a:bodyPr wrap="square" rtlCol="0">
            <a:spAutoFit/>
          </a:bodyPr>
          <a:lstStyle/>
          <a:p>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大阪市</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　　計３</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４１</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施設　</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市営住宅を除く</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 name="表 3"/>
          <p:cNvGraphicFramePr>
            <a:graphicFrameLocks noGrp="1"/>
          </p:cNvGraphicFramePr>
          <p:nvPr/>
        </p:nvGraphicFramePr>
        <p:xfrm>
          <a:off x="179512" y="3284984"/>
          <a:ext cx="4302336" cy="3535836"/>
        </p:xfrm>
        <a:graphic>
          <a:graphicData uri="http://schemas.openxmlformats.org/drawingml/2006/table">
            <a:tbl>
              <a:tblPr firstRow="1" bandRow="1">
                <a:tableStyleId>{5C22544A-7EE6-4342-B048-85BDC9FD1C3A}</a:tableStyleId>
              </a:tblPr>
              <a:tblGrid>
                <a:gridCol w="1043982">
                  <a:extLst>
                    <a:ext uri="{9D8B030D-6E8A-4147-A177-3AD203B41FA5}">
                      <a16:colId xmlns:a16="http://schemas.microsoft.com/office/drawing/2014/main" val="20000"/>
                    </a:ext>
                  </a:extLst>
                </a:gridCol>
                <a:gridCol w="2575774">
                  <a:extLst>
                    <a:ext uri="{9D8B030D-6E8A-4147-A177-3AD203B41FA5}">
                      <a16:colId xmlns:a16="http://schemas.microsoft.com/office/drawing/2014/main" val="20001"/>
                    </a:ext>
                  </a:extLst>
                </a:gridCol>
                <a:gridCol w="682580">
                  <a:extLst>
                    <a:ext uri="{9D8B030D-6E8A-4147-A177-3AD203B41FA5}">
                      <a16:colId xmlns:a16="http://schemas.microsoft.com/office/drawing/2014/main" val="20002"/>
                    </a:ext>
                  </a:extLst>
                </a:gridCol>
              </a:tblGrid>
              <a:tr h="167426">
                <a:tc>
                  <a:txBody>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施設区分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施設種類</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導入数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69737">
                <a:tc rowSpan="6">
                  <a:txBody>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レクリエーション・スポーツ施設</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体育館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２７</a:t>
                      </a:r>
                      <a:endParaRPr kumimoji="1" lang="en-US" altLang="ja-JP" sz="105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66856">
                <a:tc vMerge="1">
                  <a:txBody>
                    <a:bodyPr/>
                    <a:lstStyle/>
                    <a:p>
                      <a:endParaRPr kumimoji="1" lang="ja-JP" altLang="en-US"/>
                    </a:p>
                  </a:txBody>
                  <a:tcPr/>
                </a:tc>
                <a:tc>
                  <a:txBody>
                    <a:bodyPr/>
                    <a:lstStyle/>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武道場等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２</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15077">
                <a:tc vMerge="1">
                  <a:txBody>
                    <a:bodyPr/>
                    <a:lstStyle/>
                    <a:p>
                      <a:endParaRPr kumimoji="1" lang="ja-JP" altLang="en-US"/>
                    </a:p>
                  </a:txBody>
                  <a:tcPr/>
                </a:tc>
                <a:tc>
                  <a:txBody>
                    <a:bodyPr/>
                    <a:lstStyle/>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競技場（野球場、テニスコート等）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１４</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50718">
                <a:tc vMerge="1">
                  <a:txBody>
                    <a:bodyPr/>
                    <a:lstStyle/>
                    <a:p>
                      <a:endParaRPr kumimoji="1" lang="ja-JP" altLang="en-US"/>
                    </a:p>
                  </a:txBody>
                  <a:tcPr/>
                </a:tc>
                <a:tc>
                  <a:txBody>
                    <a:bodyPr/>
                    <a:lstStyle/>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プール</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２６</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47580">
                <a:tc vMerge="1">
                  <a:txBody>
                    <a:bodyPr/>
                    <a:lstStyle/>
                    <a:p>
                      <a:endParaRPr kumimoji="1" lang="ja-JP" altLang="en-US"/>
                    </a:p>
                  </a:txBody>
                  <a:tcPr/>
                </a:tc>
                <a:tc>
                  <a:txBody>
                    <a:bodyPr/>
                    <a:lstStyle/>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キャンプ場等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０</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0">
                <a:tc vMerge="1">
                  <a:txBody>
                    <a:bodyPr/>
                    <a:lstStyle/>
                    <a:p>
                      <a:endParaRPr kumimoji="1" lang="ja-JP" altLang="en-US"/>
                    </a:p>
                  </a:txBody>
                  <a:tcPr/>
                </a:tc>
                <a:tc>
                  <a:txBody>
                    <a:bodyPr/>
                    <a:lstStyle/>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その他</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２</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0">
                <a:tc rowSpan="7">
                  <a:txBody>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基盤施設</a:t>
                      </a:r>
                      <a:endParaRPr kumimoji="1" lang="en-US" altLang="ja-JP" sz="105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公園</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４</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0">
                <a:tc vMerge="1">
                  <a:txBody>
                    <a:bodyPr/>
                    <a:lstStyle/>
                    <a:p>
                      <a:endParaRPr kumimoji="1" lang="ja-JP" altLang="en-US"/>
                    </a:p>
                  </a:txBody>
                  <a:tcPr/>
                </a:tc>
                <a:tc>
                  <a:txBody>
                    <a:bodyPr/>
                    <a:lstStyle/>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駐車場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２１</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120534">
                <a:tc vMerge="1">
                  <a:txBody>
                    <a:bodyPr/>
                    <a:lstStyle/>
                    <a:p>
                      <a:endParaRPr kumimoji="1" lang="ja-JP" altLang="en-US"/>
                    </a:p>
                  </a:txBody>
                  <a:tcPr/>
                </a:tc>
                <a:tc>
                  <a:txBody>
                    <a:bodyPr/>
                    <a:lstStyle/>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駐輪場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１１８</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191046">
                <a:tc vMerge="1">
                  <a:txBody>
                    <a:bodyPr/>
                    <a:lstStyle/>
                    <a:p>
                      <a:endParaRPr kumimoji="1" lang="ja-JP" altLang="en-US"/>
                    </a:p>
                  </a:txBody>
                  <a:tcPr/>
                </a:tc>
                <a:tc>
                  <a:txBody>
                    <a:bodyPr/>
                    <a:lstStyle/>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港湾労働者休憩所</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4</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171405">
                <a:tc vMerge="1">
                  <a:txBody>
                    <a:bodyPr/>
                    <a:lstStyle/>
                    <a:p>
                      <a:endParaRPr kumimoji="1" lang="ja-JP" altLang="en-US"/>
                    </a:p>
                  </a:txBody>
                  <a:tcPr/>
                </a:tc>
                <a:tc>
                  <a:txBody>
                    <a:bodyPr/>
                    <a:lstStyle/>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霊園・斎場等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１６</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164644">
                <a:tc vMerge="1">
                  <a:txBody>
                    <a:bodyPr/>
                    <a:lstStyle/>
                    <a:p>
                      <a:endParaRPr kumimoji="1" lang="ja-JP" altLang="en-US"/>
                    </a:p>
                  </a:txBody>
                  <a:tcPr/>
                </a:tc>
                <a:tc>
                  <a:txBody>
                    <a:bodyPr/>
                    <a:lstStyle/>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臨港道路（トンネル）</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１</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0">
                <a:tc vMerge="1">
                  <a:txBody>
                    <a:bodyPr/>
                    <a:lstStyle/>
                    <a:p>
                      <a:endParaRPr kumimoji="1" lang="ja-JP" altLang="en-US"/>
                    </a:p>
                  </a:txBody>
                  <a:tcPr/>
                </a:tc>
                <a:tc>
                  <a:txBody>
                    <a:bodyPr/>
                    <a:lstStyle/>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その他</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0</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graphicFrame>
        <p:nvGraphicFramePr>
          <p:cNvPr id="5" name="表 4"/>
          <p:cNvGraphicFramePr>
            <a:graphicFrameLocks noGrp="1"/>
          </p:cNvGraphicFramePr>
          <p:nvPr/>
        </p:nvGraphicFramePr>
        <p:xfrm>
          <a:off x="4572000" y="3284984"/>
          <a:ext cx="4327301" cy="3177576"/>
        </p:xfrm>
        <a:graphic>
          <a:graphicData uri="http://schemas.openxmlformats.org/drawingml/2006/table">
            <a:tbl>
              <a:tblPr firstRow="1" bandRow="1">
                <a:tableStyleId>{5C22544A-7EE6-4342-B048-85BDC9FD1C3A}</a:tableStyleId>
              </a:tblPr>
              <a:tblGrid>
                <a:gridCol w="1107583">
                  <a:extLst>
                    <a:ext uri="{9D8B030D-6E8A-4147-A177-3AD203B41FA5}">
                      <a16:colId xmlns:a16="http://schemas.microsoft.com/office/drawing/2014/main" val="20000"/>
                    </a:ext>
                  </a:extLst>
                </a:gridCol>
                <a:gridCol w="2537476">
                  <a:extLst>
                    <a:ext uri="{9D8B030D-6E8A-4147-A177-3AD203B41FA5}">
                      <a16:colId xmlns:a16="http://schemas.microsoft.com/office/drawing/2014/main" val="20001"/>
                    </a:ext>
                  </a:extLst>
                </a:gridCol>
                <a:gridCol w="682242">
                  <a:extLst>
                    <a:ext uri="{9D8B030D-6E8A-4147-A177-3AD203B41FA5}">
                      <a16:colId xmlns:a16="http://schemas.microsoft.com/office/drawing/2014/main" val="20002"/>
                    </a:ext>
                  </a:extLst>
                </a:gridCol>
              </a:tblGrid>
              <a:tr h="251496">
                <a:tc>
                  <a:txBody>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施設区分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施設種類</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導入数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0">
                <a:tc rowSpan="3">
                  <a:txBody>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産業振興施設</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産業情報提供施設</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１</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82880">
                <a:tc vMerge="1">
                  <a:txBody>
                    <a:bodyPr/>
                    <a:lstStyle/>
                    <a:p>
                      <a:endParaRPr kumimoji="1" lang="ja-JP" altLang="en-US"/>
                    </a:p>
                  </a:txBody>
                  <a:tcPr/>
                </a:tc>
                <a:tc>
                  <a:txBody>
                    <a:bodyPr/>
                    <a:lstStyle/>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展示場・見本市施設</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２</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55627">
                <a:tc vMerge="1">
                  <a:txBody>
                    <a:bodyPr/>
                    <a:lstStyle/>
                    <a:p>
                      <a:endParaRPr kumimoji="1" lang="ja-JP" altLang="en-US"/>
                    </a:p>
                  </a:txBody>
                  <a:tcPr/>
                </a:tc>
                <a:tc>
                  <a:txBody>
                    <a:bodyPr/>
                    <a:lstStyle/>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その他</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１</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09733">
                <a:tc rowSpan="5">
                  <a:txBody>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文教施設</a:t>
                      </a:r>
                      <a:endParaRPr kumimoji="1" lang="en-US" altLang="ja-JP" sz="105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博物館（美術館、科学館、歴史館、動物園等）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19456">
                <a:tc vMerge="1">
                  <a:txBody>
                    <a:bodyPr/>
                    <a:lstStyle/>
                    <a:p>
                      <a:endParaRPr kumimoji="1" lang="ja-JP" altLang="en-US"/>
                    </a:p>
                  </a:txBody>
                  <a:tcPr/>
                </a:tc>
                <a:tc>
                  <a:txBody>
                    <a:bodyPr/>
                    <a:lstStyle/>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公民館・市民会館等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３３</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164592">
                <a:tc vMerge="1">
                  <a:txBody>
                    <a:bodyPr/>
                    <a:lstStyle/>
                    <a:p>
                      <a:endParaRPr kumimoji="1" lang="ja-JP" altLang="en-US"/>
                    </a:p>
                  </a:txBody>
                  <a:tcPr/>
                </a:tc>
                <a:tc>
                  <a:txBody>
                    <a:bodyPr/>
                    <a:lstStyle/>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文化会館等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１１</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0">
                <a:tc vMerge="1">
                  <a:txBody>
                    <a:bodyPr/>
                    <a:lstStyle/>
                    <a:p>
                      <a:endParaRPr kumimoji="1" lang="ja-JP" altLang="en-US"/>
                    </a:p>
                  </a:txBody>
                  <a:tcPr/>
                </a:tc>
                <a:tc>
                  <a:txBody>
                    <a:bodyPr/>
                    <a:lstStyle/>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合宿所・研修所等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３</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0">
                <a:tc vMerge="1">
                  <a:txBody>
                    <a:bodyPr/>
                    <a:lstStyle/>
                    <a:p>
                      <a:endParaRPr kumimoji="1" lang="ja-JP" altLang="en-US"/>
                    </a:p>
                  </a:txBody>
                  <a:tcPr/>
                </a:tc>
                <a:tc>
                  <a:txBody>
                    <a:bodyPr/>
                    <a:lstStyle/>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その他</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１３</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0">
                <a:tc rowSpan="3">
                  <a:txBody>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社会福祉施設</a:t>
                      </a:r>
                      <a:endParaRPr kumimoji="1" lang="en-US" altLang="ja-JP" sz="105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特別養護老人ホーム</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0</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182880">
                <a:tc vMerge="1">
                  <a:txBody>
                    <a:bodyPr/>
                    <a:lstStyle/>
                    <a:p>
                      <a:endParaRPr kumimoji="1" lang="ja-JP" altLang="en-US"/>
                    </a:p>
                  </a:txBody>
                  <a:tcPr/>
                </a:tc>
                <a:tc>
                  <a:txBody>
                    <a:bodyPr/>
                    <a:lstStyle/>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老人福祉センター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２６</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0">
                <a:tc vMerge="1">
                  <a:txBody>
                    <a:bodyPr/>
                    <a:lstStyle/>
                    <a:p>
                      <a:endParaRPr kumimoji="1" lang="ja-JP" altLang="en-US"/>
                    </a:p>
                  </a:txBody>
                  <a:tcPr/>
                </a:tc>
                <a:tc>
                  <a:txBody>
                    <a:bodyPr/>
                    <a:lstStyle/>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その他</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１３</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6" name="テキスト ボックス 5"/>
          <p:cNvSpPr txBox="1"/>
          <p:nvPr/>
        </p:nvSpPr>
        <p:spPr>
          <a:xfrm>
            <a:off x="180066" y="373964"/>
            <a:ext cx="2603679" cy="307777"/>
          </a:xfrm>
          <a:prstGeom prst="rect">
            <a:avLst/>
          </a:prstGeom>
          <a:noFill/>
        </p:spPr>
        <p:txBody>
          <a:bodyPr wrap="square" rtlCol="0">
            <a:spAutoFit/>
          </a:bodyPr>
          <a:lstStyle/>
          <a:p>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計５８</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施設</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 name="表 9"/>
          <p:cNvGraphicFramePr>
            <a:graphicFrameLocks noGrp="1"/>
          </p:cNvGraphicFramePr>
          <p:nvPr>
            <p:extLst/>
          </p:nvPr>
        </p:nvGraphicFramePr>
        <p:xfrm>
          <a:off x="203915" y="690297"/>
          <a:ext cx="4277933" cy="2061389"/>
        </p:xfrm>
        <a:graphic>
          <a:graphicData uri="http://schemas.openxmlformats.org/drawingml/2006/table">
            <a:tbl>
              <a:tblPr firstRow="1" bandRow="1">
                <a:tableStyleId>{5C22544A-7EE6-4342-B048-85BDC9FD1C3A}</a:tableStyleId>
              </a:tblPr>
              <a:tblGrid>
                <a:gridCol w="1019579">
                  <a:extLst>
                    <a:ext uri="{9D8B030D-6E8A-4147-A177-3AD203B41FA5}">
                      <a16:colId xmlns:a16="http://schemas.microsoft.com/office/drawing/2014/main" val="20000"/>
                    </a:ext>
                  </a:extLst>
                </a:gridCol>
                <a:gridCol w="2614411">
                  <a:extLst>
                    <a:ext uri="{9D8B030D-6E8A-4147-A177-3AD203B41FA5}">
                      <a16:colId xmlns:a16="http://schemas.microsoft.com/office/drawing/2014/main" val="20001"/>
                    </a:ext>
                  </a:extLst>
                </a:gridCol>
                <a:gridCol w="643943">
                  <a:extLst>
                    <a:ext uri="{9D8B030D-6E8A-4147-A177-3AD203B41FA5}">
                      <a16:colId xmlns:a16="http://schemas.microsoft.com/office/drawing/2014/main" val="20002"/>
                    </a:ext>
                  </a:extLst>
                </a:gridCol>
              </a:tblGrid>
              <a:tr h="251496">
                <a:tc>
                  <a:txBody>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施設区分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施設種類</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導入数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0">
                <a:tc rowSpan="4">
                  <a:txBody>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レクリエーション・スポーツ施設</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体育館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２</a:t>
                      </a:r>
                      <a:endParaRPr kumimoji="1" lang="en-US" altLang="ja-JP" sz="105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01133">
                <a:tc vMerge="1">
                  <a:txBody>
                    <a:bodyPr/>
                    <a:lstStyle/>
                    <a:p>
                      <a:endParaRPr kumimoji="1" lang="ja-JP" altLang="en-US"/>
                    </a:p>
                  </a:txBody>
                  <a:tcPr/>
                </a:tc>
                <a:tc>
                  <a:txBody>
                    <a:bodyPr/>
                    <a:lstStyle/>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競技場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３</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60109">
                <a:tc vMerge="1">
                  <a:txBody>
                    <a:bodyPr/>
                    <a:lstStyle/>
                    <a:p>
                      <a:endParaRPr kumimoji="1" lang="ja-JP" altLang="en-US"/>
                    </a:p>
                  </a:txBody>
                  <a:tcPr/>
                </a:tc>
                <a:tc>
                  <a:txBody>
                    <a:bodyPr/>
                    <a:lstStyle/>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休養施設（公衆浴場、海・山の家等）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２</a:t>
                      </a:r>
                      <a:endParaRPr kumimoji="1" lang="en-US" altLang="ja-JP" sz="105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60109">
                <a:tc vMerge="1">
                  <a:txBody>
                    <a:bodyPr/>
                    <a:lstStyle/>
                    <a:p>
                      <a:pPr algn="ctr"/>
                      <a:endParaRPr kumimoji="1" lang="ja-JP" alt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その他（府民の森など）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１０</a:t>
                      </a:r>
                      <a:endParaRPr kumimoji="1" lang="en-US" altLang="ja-JP" sz="105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0">
                <a:tc rowSpan="3">
                  <a:txBody>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基盤施設</a:t>
                      </a:r>
                      <a:endParaRPr kumimoji="1" lang="en-US" altLang="ja-JP" sz="105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公園</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１９</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35131">
                <a:tc vMerge="1">
                  <a:txBody>
                    <a:bodyPr/>
                    <a:lstStyle/>
                    <a:p>
                      <a:endParaRPr kumimoji="1" lang="ja-JP" altLang="en-US"/>
                    </a:p>
                  </a:txBody>
                  <a:tcPr/>
                </a:tc>
                <a:tc>
                  <a:txBody>
                    <a:bodyPr/>
                    <a:lstStyle/>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駐車場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156754">
                <a:tc vMerge="1">
                  <a:txBody>
                    <a:bodyPr/>
                    <a:lstStyle/>
                    <a:p>
                      <a:endParaRPr kumimoji="1" lang="ja-JP" altLang="en-US"/>
                    </a:p>
                  </a:txBody>
                  <a:tcPr/>
                </a:tc>
                <a:tc>
                  <a:txBody>
                    <a:bodyPr/>
                    <a:lstStyle/>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その他</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１</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graphicFrame>
        <p:nvGraphicFramePr>
          <p:cNvPr id="11" name="表 10"/>
          <p:cNvGraphicFramePr>
            <a:graphicFrameLocks noGrp="1"/>
          </p:cNvGraphicFramePr>
          <p:nvPr>
            <p:extLst>
              <p:ext uri="{D42A27DB-BD31-4B8C-83A1-F6EECF244321}">
                <p14:modId xmlns:p14="http://schemas.microsoft.com/office/powerpoint/2010/main" val="1275313794"/>
              </p:ext>
            </p:extLst>
          </p:nvPr>
        </p:nvGraphicFramePr>
        <p:xfrm>
          <a:off x="4572000" y="692696"/>
          <a:ext cx="4290812" cy="2263140"/>
        </p:xfrm>
        <a:graphic>
          <a:graphicData uri="http://schemas.openxmlformats.org/drawingml/2006/table">
            <a:tbl>
              <a:tblPr firstRow="1" bandRow="1">
                <a:tableStyleId>{5C22544A-7EE6-4342-B048-85BDC9FD1C3A}</a:tableStyleId>
              </a:tblPr>
              <a:tblGrid>
                <a:gridCol w="1077745">
                  <a:extLst>
                    <a:ext uri="{9D8B030D-6E8A-4147-A177-3AD203B41FA5}">
                      <a16:colId xmlns:a16="http://schemas.microsoft.com/office/drawing/2014/main" val="20000"/>
                    </a:ext>
                  </a:extLst>
                </a:gridCol>
                <a:gridCol w="2569123">
                  <a:extLst>
                    <a:ext uri="{9D8B030D-6E8A-4147-A177-3AD203B41FA5}">
                      <a16:colId xmlns:a16="http://schemas.microsoft.com/office/drawing/2014/main" val="20001"/>
                    </a:ext>
                  </a:extLst>
                </a:gridCol>
                <a:gridCol w="643944">
                  <a:extLst>
                    <a:ext uri="{9D8B030D-6E8A-4147-A177-3AD203B41FA5}">
                      <a16:colId xmlns:a16="http://schemas.microsoft.com/office/drawing/2014/main" val="20002"/>
                    </a:ext>
                  </a:extLst>
                </a:gridCol>
              </a:tblGrid>
              <a:tr h="241973">
                <a:tc>
                  <a:txBody>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施設区分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施設種類</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導入数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産業振興施設</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その他</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２</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75625">
                <a:tc rowSpan="5">
                  <a:txBody>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文教施設</a:t>
                      </a:r>
                      <a:endParaRPr kumimoji="1" lang="en-US" altLang="ja-JP" sz="105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博物館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６</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81742">
                <a:tc vMerge="1">
                  <a:txBody>
                    <a:bodyPr/>
                    <a:lstStyle/>
                    <a:p>
                      <a:endParaRPr kumimoji="1" lang="ja-JP" altLang="en-US"/>
                    </a:p>
                  </a:txBody>
                  <a:tcPr/>
                </a:tc>
                <a:tc>
                  <a:txBody>
                    <a:bodyPr/>
                    <a:lstStyle/>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文化会館等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62102">
                <a:tc vMerge="1">
                  <a:txBody>
                    <a:bodyPr/>
                    <a:lstStyle/>
                    <a:p>
                      <a:endParaRPr kumimoji="1" lang="ja-JP" altLang="en-US"/>
                    </a:p>
                  </a:txBody>
                  <a:tcPr/>
                </a:tc>
                <a:tc>
                  <a:txBody>
                    <a:bodyPr/>
                    <a:lstStyle/>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合宿所・研修所等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62102">
                <a:tc vMerge="1">
                  <a:txBody>
                    <a:bodyPr/>
                    <a:lstStyle/>
                    <a:p>
                      <a:pPr algn="ctr"/>
                      <a:endParaRPr kumimoji="1" lang="en-US" altLang="ja-JP"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図書館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162102">
                <a:tc vMerge="1">
                  <a:txBody>
                    <a:bodyPr/>
                    <a:lstStyle/>
                    <a:p>
                      <a:pPr algn="ctr"/>
                      <a:endParaRPr kumimoji="1" lang="en-US" altLang="ja-JP"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その他</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167576">
                <a:tc rowSpan="2">
                  <a:txBody>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社会福祉施設</a:t>
                      </a:r>
                      <a:endParaRPr kumimoji="1" lang="en-US" altLang="ja-JP" sz="105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福祉・保健センター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142462">
                <a:tc vMerge="1">
                  <a:txBody>
                    <a:bodyPr/>
                    <a:lstStyle/>
                    <a:p>
                      <a:endParaRPr kumimoji="1" lang="ja-JP" altLang="en-US"/>
                    </a:p>
                  </a:txBody>
                  <a:tcPr/>
                </a:tc>
                <a:tc>
                  <a:txBody>
                    <a:bodyPr/>
                    <a:lstStyle/>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その他</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12" name="テキスト ボックス 11"/>
          <p:cNvSpPr txBox="1"/>
          <p:nvPr/>
        </p:nvSpPr>
        <p:spPr>
          <a:xfrm>
            <a:off x="2222709" y="373964"/>
            <a:ext cx="2812930" cy="276999"/>
          </a:xfrm>
          <a:prstGeom prst="rect">
            <a:avLst/>
          </a:prstGeom>
          <a:noFill/>
        </p:spPr>
        <p:txBody>
          <a:bodyPr wrap="square" rtlCol="0">
            <a:spAutoFit/>
          </a:bodyPr>
          <a:lstStyle/>
          <a:p>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府</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営住宅を除く</a:t>
            </a:r>
          </a:p>
        </p:txBody>
      </p:sp>
      <p:sp>
        <p:nvSpPr>
          <p:cNvPr id="13"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555</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3859480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p:cNvPicPr>
            <a:picLocks noChangeAspect="1"/>
          </p:cNvPicPr>
          <p:nvPr/>
        </p:nvPicPr>
        <p:blipFill>
          <a:blip r:embed="rId2"/>
          <a:stretch>
            <a:fillRect/>
          </a:stretch>
        </p:blipFill>
        <p:spPr>
          <a:xfrm>
            <a:off x="4941519" y="3196898"/>
            <a:ext cx="3455459" cy="1747844"/>
          </a:xfrm>
          <a:prstGeom prst="rect">
            <a:avLst/>
          </a:prstGeom>
        </p:spPr>
      </p:pic>
      <p:pic>
        <p:nvPicPr>
          <p:cNvPr id="14" name="図 13"/>
          <p:cNvPicPr>
            <a:picLocks noChangeAspect="1"/>
          </p:cNvPicPr>
          <p:nvPr/>
        </p:nvPicPr>
        <p:blipFill>
          <a:blip r:embed="rId3"/>
          <a:stretch>
            <a:fillRect/>
          </a:stretch>
        </p:blipFill>
        <p:spPr>
          <a:xfrm>
            <a:off x="1060357" y="3252397"/>
            <a:ext cx="3407540" cy="1676112"/>
          </a:xfrm>
          <a:prstGeom prst="rect">
            <a:avLst/>
          </a:prstGeom>
        </p:spPr>
      </p:pic>
      <p:sp>
        <p:nvSpPr>
          <p:cNvPr id="2" name="テキスト ボックス 1"/>
          <p:cNvSpPr txBox="1"/>
          <p:nvPr/>
        </p:nvSpPr>
        <p:spPr>
          <a:xfrm>
            <a:off x="251520" y="291364"/>
            <a:ext cx="1173719" cy="338554"/>
          </a:xfrm>
          <a:prstGeom prst="rect">
            <a:avLst/>
          </a:prstGeom>
          <a:noFill/>
          <a:ln>
            <a:solidFill>
              <a:schemeClr val="bg1">
                <a:lumMod val="65000"/>
              </a:schemeClr>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改革の効果</a:t>
            </a:r>
          </a:p>
        </p:txBody>
      </p:sp>
      <p:sp>
        <p:nvSpPr>
          <p:cNvPr id="3" name="テキスト ボックス 2"/>
          <p:cNvSpPr txBox="1"/>
          <p:nvPr/>
        </p:nvSpPr>
        <p:spPr>
          <a:xfrm>
            <a:off x="251520" y="567421"/>
            <a:ext cx="8729835" cy="5693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大阪は、制度発足当初から、全国的にもトップクラスの導入率を</a:t>
            </a:r>
            <a:r>
              <a:rPr kumimoji="1" lang="ja-JP" altLang="en-US" sz="15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維持。</a:t>
            </a:r>
            <a:endParaRPr kumimoji="1" lang="en-US" altLang="ja-JP"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 公募による選定、民間事業者の指定等を通じて、事業者による創意工夫ある施設運営が行われて</a:t>
            </a:r>
            <a:r>
              <a:rPr kumimoji="1" lang="ja-JP" altLang="en-US" sz="15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いる。</a:t>
            </a:r>
            <a:endParaRPr kumimoji="1" lang="en-US" altLang="ja-JP" sz="15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sp>
        <p:nvSpPr>
          <p:cNvPr id="17" name="テキスト ボックス 16"/>
          <p:cNvSpPr txBox="1"/>
          <p:nvPr/>
        </p:nvSpPr>
        <p:spPr>
          <a:xfrm>
            <a:off x="657638" y="1361863"/>
            <a:ext cx="281276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cs typeface="+mn-cs"/>
              </a:rPr>
              <a:t>出典：総務省 「公の施設の指定管理者制度の導入状況等に</a:t>
            </a:r>
            <a:endParaRPr kumimoji="1" lang="en-US" altLang="ja-JP" sz="800" b="0"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cs typeface="+mn-cs"/>
              </a:rPr>
              <a:t>　　　　関する調査」より、都道府県別指定管理者制度導入</a:t>
            </a:r>
            <a:endParaRPr kumimoji="1" lang="en-US" altLang="ja-JP" sz="800" b="0"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cs typeface="+mn-cs"/>
              </a:rPr>
              <a:t>　　　　施設数の割合を抽出</a:t>
            </a:r>
            <a:endParaRPr kumimoji="1" lang="en-US" altLang="ja-JP" sz="800" b="0"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cs typeface="+mn-cs"/>
              </a:rPr>
              <a:t>　　 </a:t>
            </a:r>
            <a:r>
              <a:rPr kumimoji="1" lang="en-US" altLang="ja-JP" sz="800" b="0"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cs typeface="+mn-cs"/>
              </a:rPr>
              <a:t>※2006</a:t>
            </a:r>
            <a:r>
              <a:rPr kumimoji="1" lang="ja-JP" altLang="en-US" sz="800" b="0"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cs typeface="+mn-cs"/>
              </a:rPr>
              <a:t>年～</a:t>
            </a:r>
            <a:r>
              <a:rPr kumimoji="1" lang="en-US" altLang="ja-JP" sz="800" b="0"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cs typeface="+mn-cs"/>
              </a:rPr>
              <a:t>2015</a:t>
            </a:r>
            <a:r>
              <a:rPr kumimoji="1" lang="ja-JP" altLang="en-US" sz="800" b="0"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cs typeface="+mn-cs"/>
              </a:rPr>
              <a:t>年については都道府県営住宅を含み、</a:t>
            </a:r>
            <a:endParaRPr kumimoji="1" lang="en-US" altLang="ja-JP" sz="800" b="0"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cs typeface="+mn-cs"/>
              </a:rPr>
              <a:t>　　　　</a:t>
            </a:r>
            <a:r>
              <a:rPr kumimoji="1" lang="en-US" altLang="ja-JP" sz="800" b="0"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cs typeface="+mn-cs"/>
              </a:rPr>
              <a:t>2018</a:t>
            </a:r>
            <a:r>
              <a:rPr kumimoji="1" lang="ja-JP" altLang="en-US" sz="800" b="0"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cs typeface="+mn-cs"/>
              </a:rPr>
              <a:t>年～</a:t>
            </a:r>
            <a:r>
              <a:rPr kumimoji="1" lang="en-US" altLang="ja-JP" sz="800" b="0"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cs typeface="+mn-cs"/>
              </a:rPr>
              <a:t>2021</a:t>
            </a:r>
            <a:r>
              <a:rPr kumimoji="1" lang="ja-JP" altLang="en-US" sz="800" b="0"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cs typeface="+mn-cs"/>
              </a:rPr>
              <a:t>年については都道府県営住宅を除く</a:t>
            </a:r>
            <a:endParaRPr kumimoji="1" lang="en-US" altLang="ja-JP" sz="800" b="0"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cs typeface="+mn-cs"/>
            </a:endParaRPr>
          </a:p>
        </p:txBody>
      </p:sp>
      <p:sp>
        <p:nvSpPr>
          <p:cNvPr id="4" name="テキスト ボックス 3"/>
          <p:cNvSpPr txBox="1"/>
          <p:nvPr/>
        </p:nvSpPr>
        <p:spPr>
          <a:xfrm>
            <a:off x="514563" y="1093206"/>
            <a:ext cx="1821352"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（主要都府県の導入率）</a:t>
            </a:r>
          </a:p>
        </p:txBody>
      </p:sp>
      <p:sp>
        <p:nvSpPr>
          <p:cNvPr id="9" name="テキスト ボックス 8"/>
          <p:cNvSpPr txBox="1"/>
          <p:nvPr/>
        </p:nvSpPr>
        <p:spPr>
          <a:xfrm>
            <a:off x="4549762" y="2944144"/>
            <a:ext cx="1835384"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（民間事業者の指定状況）</a:t>
            </a:r>
          </a:p>
        </p:txBody>
      </p:sp>
      <p:sp>
        <p:nvSpPr>
          <p:cNvPr id="11" name="テキスト ボックス 10"/>
          <p:cNvSpPr txBox="1"/>
          <p:nvPr/>
        </p:nvSpPr>
        <p:spPr>
          <a:xfrm>
            <a:off x="510979" y="2944144"/>
            <a:ext cx="1828520"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（公募による選定状況）</a:t>
            </a:r>
          </a:p>
        </p:txBody>
      </p:sp>
      <p:sp>
        <p:nvSpPr>
          <p:cNvPr id="26" name="テキスト ボックス 25"/>
          <p:cNvSpPr txBox="1"/>
          <p:nvPr/>
        </p:nvSpPr>
        <p:spPr>
          <a:xfrm>
            <a:off x="2248910" y="3104256"/>
            <a:ext cx="768789" cy="230832"/>
          </a:xfrm>
          <a:prstGeom prst="rect">
            <a:avLst/>
          </a:prstGeom>
          <a:solidFill>
            <a:srgbClr val="0070C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p>
        </p:txBody>
      </p:sp>
      <p:sp>
        <p:nvSpPr>
          <p:cNvPr id="30" name="テキスト ボックス 29"/>
          <p:cNvSpPr txBox="1"/>
          <p:nvPr/>
        </p:nvSpPr>
        <p:spPr>
          <a:xfrm>
            <a:off x="6245849" y="3083385"/>
            <a:ext cx="768789" cy="230832"/>
          </a:xfrm>
          <a:prstGeom prst="rect">
            <a:avLst/>
          </a:prstGeom>
          <a:solidFill>
            <a:srgbClr val="0070C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p>
        </p:txBody>
      </p:sp>
      <p:sp>
        <p:nvSpPr>
          <p:cNvPr id="7" name="円/楕円 6"/>
          <p:cNvSpPr/>
          <p:nvPr/>
        </p:nvSpPr>
        <p:spPr>
          <a:xfrm>
            <a:off x="3649623" y="4319604"/>
            <a:ext cx="884100" cy="401039"/>
          </a:xfrm>
          <a:prstGeom prst="ellipse">
            <a:avLst/>
          </a:prstGeom>
          <a:solidFill>
            <a:srgbClr val="FFFF0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公募</a:t>
            </a:r>
            <a:r>
              <a:rPr kumimoji="1" lang="ja-JP" altLang="en-US" sz="800" b="0"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割合</a:t>
            </a:r>
            <a:r>
              <a:rPr kumimoji="1" lang="en-US" altLang="ja-JP" sz="800" b="0"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81</a:t>
            </a:r>
            <a:r>
              <a:rPr kumimoji="1" lang="ja-JP" altLang="en-US" sz="800" b="0"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a:t>
            </a:r>
            <a:endParaRPr kumimoji="1" lang="ja-JP" altLang="en-US" sz="8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p:txBody>
      </p:sp>
      <p:sp>
        <p:nvSpPr>
          <p:cNvPr id="21" name="円/楕円 20"/>
          <p:cNvSpPr/>
          <p:nvPr/>
        </p:nvSpPr>
        <p:spPr>
          <a:xfrm>
            <a:off x="7626614" y="4319604"/>
            <a:ext cx="884100" cy="401039"/>
          </a:xfrm>
          <a:prstGeom prst="ellipse">
            <a:avLst/>
          </a:prstGeom>
          <a:solidFill>
            <a:srgbClr val="FFFF0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民間割合</a:t>
            </a:r>
            <a:r>
              <a:rPr kumimoji="1" lang="en-US" altLang="ja-JP" sz="800" b="0"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95</a:t>
            </a:r>
            <a:r>
              <a:rPr kumimoji="1" lang="ja-JP" altLang="en-US" sz="800" b="0"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a:t>
            </a:r>
            <a:endParaRPr kumimoji="1" lang="ja-JP" altLang="en-US" sz="8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p:txBody>
      </p:sp>
      <p:sp>
        <p:nvSpPr>
          <p:cNvPr id="27" name="テキスト ボックス 26"/>
          <p:cNvSpPr txBox="1"/>
          <p:nvPr/>
        </p:nvSpPr>
        <p:spPr>
          <a:xfrm>
            <a:off x="6715782" y="1758704"/>
            <a:ext cx="2002116"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各年４月</a:t>
            </a: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日現在</a:t>
            </a: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「外郭」には、指定出資法人（外郭団体）の</a:t>
            </a: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他に、地方独立行政法人及び市町村を含む</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大阪府では、府営住宅について、地域ブロック</a:t>
            </a: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単位で指定管理者制度を導入しているが、</a:t>
            </a: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ここで府営住宅は除いている</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8" name="図 7"/>
          <p:cNvPicPr>
            <a:picLocks noChangeAspect="1"/>
          </p:cNvPicPr>
          <p:nvPr/>
        </p:nvPicPr>
        <p:blipFill>
          <a:blip r:embed="rId4"/>
          <a:stretch>
            <a:fillRect/>
          </a:stretch>
        </p:blipFill>
        <p:spPr>
          <a:xfrm>
            <a:off x="1060357" y="5089179"/>
            <a:ext cx="3407540" cy="1754923"/>
          </a:xfrm>
          <a:prstGeom prst="rect">
            <a:avLst/>
          </a:prstGeom>
        </p:spPr>
      </p:pic>
      <p:sp>
        <p:nvSpPr>
          <p:cNvPr id="28" name="テキスト ボックス 27"/>
          <p:cNvSpPr txBox="1"/>
          <p:nvPr/>
        </p:nvSpPr>
        <p:spPr>
          <a:xfrm>
            <a:off x="2335272" y="4989216"/>
            <a:ext cx="768789" cy="230832"/>
          </a:xfrm>
          <a:prstGeom prst="rect">
            <a:avLst/>
          </a:prstGeom>
          <a:solidFill>
            <a:srgbClr val="0070C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大阪市</a:t>
            </a:r>
          </a:p>
        </p:txBody>
      </p:sp>
      <p:sp>
        <p:nvSpPr>
          <p:cNvPr id="20" name="円/楕円 19"/>
          <p:cNvSpPr/>
          <p:nvPr/>
        </p:nvSpPr>
        <p:spPr>
          <a:xfrm>
            <a:off x="3649623" y="6240515"/>
            <a:ext cx="884100" cy="401039"/>
          </a:xfrm>
          <a:prstGeom prst="ellipse">
            <a:avLst/>
          </a:prstGeom>
          <a:solidFill>
            <a:srgbClr val="FFFF0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公募割合</a:t>
            </a:r>
            <a:r>
              <a:rPr kumimoji="1" lang="en-US" altLang="ja-JP" sz="8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99</a:t>
            </a:r>
            <a:r>
              <a:rPr kumimoji="1" lang="ja-JP" altLang="en-US" sz="8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a:t>
            </a:r>
          </a:p>
        </p:txBody>
      </p:sp>
      <p:pic>
        <p:nvPicPr>
          <p:cNvPr id="13" name="図 12"/>
          <p:cNvPicPr>
            <a:picLocks noChangeAspect="1"/>
          </p:cNvPicPr>
          <p:nvPr/>
        </p:nvPicPr>
        <p:blipFill>
          <a:blip r:embed="rId5"/>
          <a:stretch>
            <a:fillRect/>
          </a:stretch>
        </p:blipFill>
        <p:spPr>
          <a:xfrm>
            <a:off x="4957173" y="5091689"/>
            <a:ext cx="3441869" cy="1768941"/>
          </a:xfrm>
          <a:prstGeom prst="rect">
            <a:avLst/>
          </a:prstGeom>
        </p:spPr>
      </p:pic>
      <p:sp>
        <p:nvSpPr>
          <p:cNvPr id="29" name="テキスト ボックス 28"/>
          <p:cNvSpPr txBox="1"/>
          <p:nvPr/>
        </p:nvSpPr>
        <p:spPr>
          <a:xfrm>
            <a:off x="6301099" y="4978144"/>
            <a:ext cx="768789" cy="230832"/>
          </a:xfrm>
          <a:prstGeom prst="rect">
            <a:avLst/>
          </a:prstGeom>
          <a:solidFill>
            <a:srgbClr val="0070C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大阪市</a:t>
            </a:r>
          </a:p>
        </p:txBody>
      </p:sp>
      <p:sp>
        <p:nvSpPr>
          <p:cNvPr id="23" name="円/楕円 22"/>
          <p:cNvSpPr/>
          <p:nvPr/>
        </p:nvSpPr>
        <p:spPr>
          <a:xfrm>
            <a:off x="7626614" y="6229533"/>
            <a:ext cx="884100" cy="401039"/>
          </a:xfrm>
          <a:prstGeom prst="ellipse">
            <a:avLst/>
          </a:prstGeom>
          <a:solidFill>
            <a:srgbClr val="FFFF0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民間割合</a:t>
            </a:r>
            <a:r>
              <a:rPr kumimoji="1" lang="en-US" altLang="ja-JP" sz="8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100</a:t>
            </a:r>
            <a:r>
              <a:rPr kumimoji="1" lang="ja-JP" altLang="en-US" sz="8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a:t>
            </a:r>
          </a:p>
        </p:txBody>
      </p:sp>
      <p:sp>
        <p:nvSpPr>
          <p:cNvPr id="25" name="テキスト ボックス 24"/>
          <p:cNvSpPr txBox="1"/>
          <p:nvPr/>
        </p:nvSpPr>
        <p:spPr>
          <a:xfrm>
            <a:off x="6715782" y="2587163"/>
            <a:ext cx="2002116"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大阪市では、市営住宅について、地域ブロック</a:t>
            </a: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単位で指定管理者制度を導入しているが、</a:t>
            </a: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ここで市営住宅は除いている</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p:cNvSpPr txBox="1"/>
          <p:nvPr/>
        </p:nvSpPr>
        <p:spPr>
          <a:xfrm>
            <a:off x="11603" y="14928"/>
            <a:ext cx="3729734" cy="257369"/>
          </a:xfrm>
          <a:prstGeom prst="rect">
            <a:avLst/>
          </a:prstGeom>
          <a:noFill/>
        </p:spPr>
        <p:txBody>
          <a:bodyPr wrap="square" lIns="36000" tIns="36000" rIns="36000" bIns="36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具体的な取組と成果 （公民連携）</a:t>
            </a:r>
          </a:p>
        </p:txBody>
      </p:sp>
      <p:pic>
        <p:nvPicPr>
          <p:cNvPr id="32" name="図 31"/>
          <p:cNvPicPr>
            <a:picLocks noChangeAspect="1"/>
          </p:cNvPicPr>
          <p:nvPr/>
        </p:nvPicPr>
        <p:blipFill rotWithShape="1">
          <a:blip r:embed="rId6"/>
          <a:srcRect t="6301" r="12187"/>
          <a:stretch/>
        </p:blipFill>
        <p:spPr>
          <a:xfrm>
            <a:off x="3363740" y="1204353"/>
            <a:ext cx="3155558" cy="1603898"/>
          </a:xfrm>
          <a:prstGeom prst="rect">
            <a:avLst/>
          </a:prstGeom>
          <a:ln>
            <a:solidFill>
              <a:schemeClr val="tx1"/>
            </a:solidFill>
          </a:ln>
        </p:spPr>
      </p:pic>
      <p:sp>
        <p:nvSpPr>
          <p:cNvPr id="24"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556</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
        <p:nvSpPr>
          <p:cNvPr id="33" name="正方形/長方形 32"/>
          <p:cNvSpPr/>
          <p:nvPr/>
        </p:nvSpPr>
        <p:spPr>
          <a:xfrm>
            <a:off x="900000" y="3204000"/>
            <a:ext cx="612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700" dirty="0" smtClean="0">
                <a:solidFill>
                  <a:schemeClr val="tx1"/>
                </a:solidFill>
                <a:latin typeface="Meiryo UI" panose="020B0604030504040204" pitchFamily="50" charset="-128"/>
                <a:ea typeface="Meiryo UI" panose="020B0604030504040204" pitchFamily="50" charset="-128"/>
              </a:rPr>
              <a:t>（件）</a:t>
            </a:r>
            <a:endParaRPr kumimoji="1" lang="ja-JP" altLang="en-US" sz="700" dirty="0">
              <a:solidFill>
                <a:schemeClr val="tx1"/>
              </a:solidFill>
              <a:latin typeface="Meiryo UI" panose="020B0604030504040204" pitchFamily="50" charset="-128"/>
              <a:ea typeface="Meiryo UI" panose="020B0604030504040204" pitchFamily="50" charset="-128"/>
            </a:endParaRPr>
          </a:p>
        </p:txBody>
      </p:sp>
      <p:sp>
        <p:nvSpPr>
          <p:cNvPr id="34" name="正方形/長方形 33"/>
          <p:cNvSpPr/>
          <p:nvPr/>
        </p:nvSpPr>
        <p:spPr>
          <a:xfrm>
            <a:off x="4536000" y="3132000"/>
            <a:ext cx="612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700" dirty="0" smtClean="0">
                <a:solidFill>
                  <a:schemeClr val="tx1"/>
                </a:solidFill>
                <a:latin typeface="Meiryo UI" panose="020B0604030504040204" pitchFamily="50" charset="-128"/>
                <a:ea typeface="Meiryo UI" panose="020B0604030504040204" pitchFamily="50" charset="-128"/>
              </a:rPr>
              <a:t>（件）</a:t>
            </a:r>
            <a:endParaRPr kumimoji="1" lang="ja-JP" altLang="en-US" sz="700" dirty="0">
              <a:solidFill>
                <a:schemeClr val="tx1"/>
              </a:solidFill>
              <a:latin typeface="Meiryo UI" panose="020B0604030504040204" pitchFamily="50" charset="-128"/>
              <a:ea typeface="Meiryo UI" panose="020B0604030504040204" pitchFamily="50" charset="-128"/>
            </a:endParaRPr>
          </a:p>
        </p:txBody>
      </p:sp>
      <p:sp>
        <p:nvSpPr>
          <p:cNvPr id="35" name="正方形/長方形 34"/>
          <p:cNvSpPr/>
          <p:nvPr/>
        </p:nvSpPr>
        <p:spPr>
          <a:xfrm>
            <a:off x="900000" y="4896000"/>
            <a:ext cx="612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700" dirty="0" smtClean="0">
                <a:solidFill>
                  <a:schemeClr val="tx1"/>
                </a:solidFill>
                <a:latin typeface="Meiryo UI" panose="020B0604030504040204" pitchFamily="50" charset="-128"/>
                <a:ea typeface="Meiryo UI" panose="020B0604030504040204" pitchFamily="50" charset="-128"/>
              </a:rPr>
              <a:t>（件）</a:t>
            </a:r>
            <a:endParaRPr kumimoji="1" lang="ja-JP" altLang="en-US" sz="700" dirty="0">
              <a:solidFill>
                <a:schemeClr val="tx1"/>
              </a:solidFill>
              <a:latin typeface="Meiryo UI" panose="020B0604030504040204" pitchFamily="50" charset="-128"/>
              <a:ea typeface="Meiryo UI" panose="020B0604030504040204" pitchFamily="50" charset="-128"/>
            </a:endParaRPr>
          </a:p>
        </p:txBody>
      </p:sp>
      <p:sp>
        <p:nvSpPr>
          <p:cNvPr id="36" name="正方形/長方形 35"/>
          <p:cNvSpPr/>
          <p:nvPr/>
        </p:nvSpPr>
        <p:spPr>
          <a:xfrm>
            <a:off x="4536000" y="4896000"/>
            <a:ext cx="612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700" dirty="0" smtClean="0">
                <a:solidFill>
                  <a:schemeClr val="tx1"/>
                </a:solidFill>
                <a:latin typeface="Meiryo UI" panose="020B0604030504040204" pitchFamily="50" charset="-128"/>
                <a:ea typeface="Meiryo UI" panose="020B0604030504040204" pitchFamily="50" charset="-128"/>
              </a:rPr>
              <a:t>（件）</a:t>
            </a:r>
            <a:endParaRPr kumimoji="1" lang="ja-JP" altLang="en-US" sz="7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423490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8101" y="222709"/>
            <a:ext cx="9067800"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　　　　　　　　② 民間アイデアの積極的な取入れ（サウンディング型市場調査）</a:t>
            </a:r>
            <a:endParaRPr lang="en-US" altLang="ja-JP" sz="2000" dirty="0">
              <a:latin typeface="Meiryo UI" panose="020B0604030504040204" pitchFamily="50" charset="-128"/>
              <a:ea typeface="Meiryo UI" panose="020B0604030504040204" pitchFamily="50" charset="-128"/>
            </a:endParaRPr>
          </a:p>
        </p:txBody>
      </p:sp>
      <p:cxnSp>
        <p:nvCxnSpPr>
          <p:cNvPr id="10" name="直線コネクタ 9"/>
          <p:cNvCxnSpPr/>
          <p:nvPr/>
        </p:nvCxnSpPr>
        <p:spPr>
          <a:xfrm>
            <a:off x="270457" y="667224"/>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343246" y="1754642"/>
            <a:ext cx="1173719" cy="338554"/>
          </a:xfrm>
          <a:prstGeom prst="rect">
            <a:avLst/>
          </a:prstGeom>
          <a:noFill/>
          <a:ln>
            <a:solidFill>
              <a:schemeClr val="bg1">
                <a:lumMod val="65000"/>
              </a:schemeClr>
            </a:solidFill>
          </a:ln>
        </p:spPr>
        <p:txBody>
          <a:bodyPr wrap="none" rtlCol="0">
            <a:spAutoFit/>
          </a:bodyPr>
          <a:lstStyle/>
          <a:p>
            <a:r>
              <a:rPr lang="ja-JP" altLang="en-US" sz="1600" dirty="0">
                <a:latin typeface="Meiryo UI" panose="020B0604030504040204" pitchFamily="50" charset="-128"/>
                <a:ea typeface="Meiryo UI" panose="020B0604030504040204" pitchFamily="50" charset="-128"/>
              </a:rPr>
              <a:t>改革の取組</a:t>
            </a:r>
            <a:endParaRPr kumimoji="1" lang="ja-JP" altLang="en-US" sz="1600"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421234" y="2175246"/>
            <a:ext cx="8571414" cy="307777"/>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rPr>
              <a:t>公平性と透明性を担保しつつ、事業の実施前に、幅広く企業等の提案・意見を募集し、公募内容等に</a:t>
            </a:r>
            <a:r>
              <a:rPr lang="ja-JP" altLang="en-US" sz="1400" dirty="0" smtClean="0">
                <a:latin typeface="Meiryo UI" panose="020B0604030504040204" pitchFamily="50" charset="-128"/>
                <a:ea typeface="Meiryo UI" panose="020B0604030504040204" pitchFamily="50" charset="-128"/>
              </a:rPr>
              <a:t>反映。</a:t>
            </a:r>
            <a:endParaRPr kumimoji="1" lang="ja-JP" altLang="en-US" sz="1400" dirty="0">
              <a:latin typeface="Meiryo UI" panose="020B0604030504040204" pitchFamily="50" charset="-128"/>
              <a:ea typeface="Meiryo UI" panose="020B0604030504040204" pitchFamily="50" charset="-128"/>
            </a:endParaRPr>
          </a:p>
        </p:txBody>
      </p:sp>
      <p:pic>
        <p:nvPicPr>
          <p:cNvPr id="11" name="図 10" descr="D:\UedaYu\Desktop\nagare5.png"/>
          <p:cNvPicPr/>
          <p:nvPr/>
        </p:nvPicPr>
        <p:blipFill>
          <a:blip r:embed="rId2">
            <a:extLst>
              <a:ext uri="{28A0092B-C50C-407E-A947-70E740481C1C}">
                <a14:useLocalDpi xmlns:a14="http://schemas.microsoft.com/office/drawing/2010/main" val="0"/>
              </a:ext>
            </a:extLst>
          </a:blip>
          <a:srcRect/>
          <a:stretch>
            <a:fillRect/>
          </a:stretch>
        </p:blipFill>
        <p:spPr bwMode="auto">
          <a:xfrm>
            <a:off x="686967" y="3496280"/>
            <a:ext cx="7717482" cy="1612776"/>
          </a:xfrm>
          <a:prstGeom prst="rect">
            <a:avLst/>
          </a:prstGeom>
          <a:noFill/>
          <a:ln>
            <a:noFill/>
          </a:ln>
        </p:spPr>
      </p:pic>
      <p:sp>
        <p:nvSpPr>
          <p:cNvPr id="4" name="正方形/長方形 3"/>
          <p:cNvSpPr/>
          <p:nvPr/>
        </p:nvSpPr>
        <p:spPr>
          <a:xfrm>
            <a:off x="394310" y="2491035"/>
            <a:ext cx="8479235" cy="1277273"/>
          </a:xfrm>
          <a:prstGeom prst="rect">
            <a:avLst/>
          </a:prstGeom>
        </p:spPr>
        <p:txBody>
          <a:bodyPr wrap="square">
            <a:spAutoFit/>
          </a:bodyPr>
          <a:lstStyle/>
          <a:p>
            <a:r>
              <a:rPr lang="ja-JP" altLang="en-US" sz="1300" dirty="0">
                <a:latin typeface="Meiryo UI" panose="020B0604030504040204" pitchFamily="50" charset="-128"/>
                <a:ea typeface="Meiryo UI" panose="020B0604030504040204" pitchFamily="50" charset="-128"/>
              </a:rPr>
              <a:t>　</a:t>
            </a:r>
            <a:r>
              <a:rPr lang="ja-JP" altLang="ja-JP" sz="1300" dirty="0">
                <a:latin typeface="Meiryo UI" panose="020B0604030504040204" pitchFamily="50" charset="-128"/>
                <a:ea typeface="Meiryo UI" panose="020B0604030504040204" pitchFamily="50" charset="-128"/>
              </a:rPr>
              <a:t>＜</a:t>
            </a:r>
            <a:r>
              <a:rPr lang="ja-JP" altLang="en-US" sz="1300" dirty="0">
                <a:latin typeface="Meiryo UI" panose="020B0604030504040204" pitchFamily="50" charset="-128"/>
                <a:ea typeface="Meiryo UI" panose="020B0604030504040204" pitchFamily="50" charset="-128"/>
              </a:rPr>
              <a:t>活用例</a:t>
            </a:r>
            <a:r>
              <a:rPr lang="ja-JP" altLang="ja-JP" sz="1300" dirty="0">
                <a:latin typeface="Meiryo UI" panose="020B0604030504040204" pitchFamily="50" charset="-128"/>
                <a:ea typeface="Meiryo UI" panose="020B0604030504040204" pitchFamily="50" charset="-128"/>
              </a:rPr>
              <a:t>＞</a:t>
            </a:r>
          </a:p>
          <a:p>
            <a:pPr lvl="0"/>
            <a:r>
              <a:rPr lang="ja-JP" altLang="en-US" sz="1300" dirty="0">
                <a:latin typeface="Meiryo UI" panose="020B0604030504040204" pitchFamily="50" charset="-128"/>
                <a:ea typeface="Meiryo UI" panose="020B0604030504040204" pitchFamily="50" charset="-128"/>
              </a:rPr>
              <a:t>　　　　</a:t>
            </a:r>
            <a:r>
              <a:rPr lang="ja-JP" altLang="ja-JP" sz="1300" dirty="0">
                <a:latin typeface="Meiryo UI" panose="020B0604030504040204" pitchFamily="50" charset="-128"/>
                <a:ea typeface="Meiryo UI" panose="020B0604030504040204" pitchFamily="50" charset="-128"/>
              </a:rPr>
              <a:t>土地・建物の活用方策の検討、施設整備方策の検討</a:t>
            </a:r>
            <a:r>
              <a:rPr lang="ja-JP" altLang="en-US" sz="1300" dirty="0">
                <a:latin typeface="Meiryo UI" panose="020B0604030504040204" pitchFamily="50" charset="-128"/>
                <a:ea typeface="Meiryo UI" panose="020B0604030504040204" pitchFamily="50" charset="-128"/>
              </a:rPr>
              <a:t>　</a:t>
            </a:r>
            <a:r>
              <a:rPr lang="ja-JP" altLang="ja-JP" sz="1300" dirty="0">
                <a:latin typeface="Meiryo UI" panose="020B0604030504040204" pitchFamily="50" charset="-128"/>
                <a:ea typeface="Meiryo UI" panose="020B0604030504040204" pitchFamily="50" charset="-128"/>
              </a:rPr>
              <a:t>…企業等による参入可否や活用アイデアの把握</a:t>
            </a:r>
          </a:p>
          <a:p>
            <a:pPr lvl="0"/>
            <a:r>
              <a:rPr lang="ja-JP" altLang="en-US" sz="1300" dirty="0">
                <a:latin typeface="Meiryo UI" panose="020B0604030504040204" pitchFamily="50" charset="-128"/>
                <a:ea typeface="Meiryo UI" panose="020B0604030504040204" pitchFamily="50" charset="-128"/>
              </a:rPr>
              <a:t>　　　　</a:t>
            </a:r>
            <a:r>
              <a:rPr lang="ja-JP" altLang="ja-JP" sz="1300" dirty="0">
                <a:latin typeface="Meiryo UI" panose="020B0604030504040204" pitchFamily="50" charset="-128"/>
                <a:ea typeface="Meiryo UI" panose="020B0604030504040204" pitchFamily="50" charset="-128"/>
              </a:rPr>
              <a:t>運営手法の検討</a:t>
            </a:r>
            <a:r>
              <a:rPr lang="ja-JP" altLang="en-US" sz="1300" dirty="0">
                <a:latin typeface="Meiryo UI" panose="020B0604030504040204" pitchFamily="50" charset="-128"/>
                <a:ea typeface="Meiryo UI" panose="020B0604030504040204" pitchFamily="50" charset="-128"/>
              </a:rPr>
              <a:t>　</a:t>
            </a:r>
            <a:r>
              <a:rPr lang="ja-JP" altLang="ja-JP" sz="1300" dirty="0">
                <a:latin typeface="Meiryo UI" panose="020B0604030504040204" pitchFamily="50" charset="-128"/>
                <a:ea typeface="Meiryo UI" panose="020B0604030504040204" pitchFamily="50" charset="-128"/>
              </a:rPr>
              <a:t>…市場性の有無や企業等による活用アイデアの把握</a:t>
            </a:r>
          </a:p>
          <a:p>
            <a:pPr lvl="0"/>
            <a:r>
              <a:rPr lang="ja-JP" altLang="en-US" sz="1300" dirty="0">
                <a:latin typeface="Meiryo UI" panose="020B0604030504040204" pitchFamily="50" charset="-128"/>
                <a:ea typeface="Meiryo UI" panose="020B0604030504040204" pitchFamily="50" charset="-128"/>
              </a:rPr>
              <a:t>　　　　</a:t>
            </a:r>
            <a:r>
              <a:rPr lang="ja-JP" altLang="ja-JP" sz="1300" dirty="0">
                <a:latin typeface="Meiryo UI" panose="020B0604030504040204" pitchFamily="50" charset="-128"/>
                <a:ea typeface="Meiryo UI" panose="020B0604030504040204" pitchFamily="50" charset="-128"/>
              </a:rPr>
              <a:t>公募条件の整理　…土地の処分にあたり、売却、定期借地などの事業方式等に関する意見の把握等</a:t>
            </a:r>
            <a:endParaRPr lang="en-US" altLang="ja-JP" sz="1300" dirty="0">
              <a:latin typeface="Meiryo UI" panose="020B0604030504040204" pitchFamily="50" charset="-128"/>
              <a:ea typeface="Meiryo UI" panose="020B0604030504040204" pitchFamily="50" charset="-128"/>
            </a:endParaRPr>
          </a:p>
          <a:p>
            <a:pPr lvl="0"/>
            <a:endParaRPr lang="en-US" altLang="ja-JP" sz="1200" dirty="0">
              <a:latin typeface="Meiryo UI" panose="020B0604030504040204" pitchFamily="50" charset="-128"/>
              <a:ea typeface="Meiryo UI" panose="020B0604030504040204" pitchFamily="50" charset="-128"/>
            </a:endParaRPr>
          </a:p>
          <a:p>
            <a:pPr lvl="0"/>
            <a:r>
              <a:rPr lang="ja-JP" altLang="en-US" sz="1200" dirty="0">
                <a:latin typeface="Meiryo UI" panose="020B0604030504040204" pitchFamily="50" charset="-128"/>
                <a:ea typeface="Meiryo UI" panose="020B0604030504040204" pitchFamily="50" charset="-128"/>
              </a:rPr>
              <a:t>　＜サウンディング型市場調査</a:t>
            </a:r>
            <a:r>
              <a:rPr lang="ja-JP" altLang="en-US" sz="1300" dirty="0">
                <a:latin typeface="Meiryo UI" panose="020B0604030504040204" pitchFamily="50" charset="-128"/>
                <a:ea typeface="Meiryo UI" panose="020B0604030504040204" pitchFamily="50" charset="-128"/>
              </a:rPr>
              <a:t>実施のながれ＞</a:t>
            </a:r>
          </a:p>
        </p:txBody>
      </p:sp>
      <p:sp>
        <p:nvSpPr>
          <p:cNvPr id="19" name="角丸四角形 18"/>
          <p:cNvSpPr/>
          <p:nvPr/>
        </p:nvSpPr>
        <p:spPr>
          <a:xfrm>
            <a:off x="343247" y="823719"/>
            <a:ext cx="8603089" cy="643132"/>
          </a:xfrm>
          <a:prstGeom prst="roundRect">
            <a:avLst>
              <a:gd name="adj" fmla="val 10667"/>
            </a:avLst>
          </a:prstGeom>
          <a:solidFill>
            <a:schemeClr val="accent1">
              <a:lumMod val="20000"/>
              <a:lumOff val="80000"/>
            </a:schemeClr>
          </a:solidFill>
          <a:ln w="508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Meiryo UI" panose="020B0604030504040204" pitchFamily="50" charset="-128"/>
                <a:ea typeface="Meiryo UI" panose="020B0604030504040204" pitchFamily="50" charset="-128"/>
              </a:rPr>
              <a:t>○民間事業者の能力や創意工夫を幅広く取り入れるべく、積極的にサウンディング型市場調査も実施　</a:t>
            </a:r>
            <a:endParaRPr lang="en-US" altLang="ja-JP" sz="1600" dirty="0">
              <a:solidFill>
                <a:schemeClr val="tx1"/>
              </a:solidFill>
              <a:latin typeface="Meiryo UI" panose="020B0604030504040204" pitchFamily="50" charset="-128"/>
              <a:ea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rPr>
              <a:t>　　し、事業に活かして</a:t>
            </a:r>
            <a:r>
              <a:rPr lang="ja-JP" altLang="en-US" sz="1600" dirty="0" smtClean="0">
                <a:solidFill>
                  <a:schemeClr val="tx1"/>
                </a:solidFill>
                <a:latin typeface="Meiryo UI" panose="020B0604030504040204" pitchFamily="50" charset="-128"/>
                <a:ea typeface="Meiryo UI" panose="020B0604030504040204" pitchFamily="50" charset="-128"/>
              </a:rPr>
              <a:t>いる。</a:t>
            </a:r>
            <a:endParaRPr lang="ja-JP" altLang="en-US" sz="1600" dirty="0">
              <a:solidFill>
                <a:schemeClr val="tx1"/>
              </a:solidFill>
              <a:latin typeface="Meiryo UI" panose="020B0604030504040204" pitchFamily="50" charset="-128"/>
              <a:ea typeface="Meiryo UI" panose="020B0604030504040204" pitchFamily="50" charset="-128"/>
            </a:endParaRPr>
          </a:p>
        </p:txBody>
      </p:sp>
      <p:graphicFrame>
        <p:nvGraphicFramePr>
          <p:cNvPr id="21" name="表 20"/>
          <p:cNvGraphicFramePr>
            <a:graphicFrameLocks noGrp="1"/>
          </p:cNvGraphicFramePr>
          <p:nvPr>
            <p:extLst/>
          </p:nvPr>
        </p:nvGraphicFramePr>
        <p:xfrm>
          <a:off x="872048" y="5832745"/>
          <a:ext cx="7802724" cy="785182"/>
        </p:xfrm>
        <a:graphic>
          <a:graphicData uri="http://schemas.openxmlformats.org/drawingml/2006/table">
            <a:tbl>
              <a:tblPr firstRow="1" bandRow="1">
                <a:tableStyleId>{5C22544A-7EE6-4342-B048-85BDC9FD1C3A}</a:tableStyleId>
              </a:tblPr>
              <a:tblGrid>
                <a:gridCol w="650227">
                  <a:extLst>
                    <a:ext uri="{9D8B030D-6E8A-4147-A177-3AD203B41FA5}">
                      <a16:colId xmlns:a16="http://schemas.microsoft.com/office/drawing/2014/main" val="20000"/>
                    </a:ext>
                  </a:extLst>
                </a:gridCol>
                <a:gridCol w="650227">
                  <a:extLst>
                    <a:ext uri="{9D8B030D-6E8A-4147-A177-3AD203B41FA5}">
                      <a16:colId xmlns:a16="http://schemas.microsoft.com/office/drawing/2014/main" val="20001"/>
                    </a:ext>
                  </a:extLst>
                </a:gridCol>
                <a:gridCol w="650227">
                  <a:extLst>
                    <a:ext uri="{9D8B030D-6E8A-4147-A177-3AD203B41FA5}">
                      <a16:colId xmlns:a16="http://schemas.microsoft.com/office/drawing/2014/main" val="20002"/>
                    </a:ext>
                  </a:extLst>
                </a:gridCol>
                <a:gridCol w="650227">
                  <a:extLst>
                    <a:ext uri="{9D8B030D-6E8A-4147-A177-3AD203B41FA5}">
                      <a16:colId xmlns:a16="http://schemas.microsoft.com/office/drawing/2014/main" val="20003"/>
                    </a:ext>
                  </a:extLst>
                </a:gridCol>
                <a:gridCol w="650227">
                  <a:extLst>
                    <a:ext uri="{9D8B030D-6E8A-4147-A177-3AD203B41FA5}">
                      <a16:colId xmlns:a16="http://schemas.microsoft.com/office/drawing/2014/main" val="20004"/>
                    </a:ext>
                  </a:extLst>
                </a:gridCol>
                <a:gridCol w="650227">
                  <a:extLst>
                    <a:ext uri="{9D8B030D-6E8A-4147-A177-3AD203B41FA5}">
                      <a16:colId xmlns:a16="http://schemas.microsoft.com/office/drawing/2014/main" val="20005"/>
                    </a:ext>
                  </a:extLst>
                </a:gridCol>
                <a:gridCol w="650227">
                  <a:extLst>
                    <a:ext uri="{9D8B030D-6E8A-4147-A177-3AD203B41FA5}">
                      <a16:colId xmlns:a16="http://schemas.microsoft.com/office/drawing/2014/main" val="20006"/>
                    </a:ext>
                  </a:extLst>
                </a:gridCol>
                <a:gridCol w="650227">
                  <a:extLst>
                    <a:ext uri="{9D8B030D-6E8A-4147-A177-3AD203B41FA5}">
                      <a16:colId xmlns:a16="http://schemas.microsoft.com/office/drawing/2014/main" val="1958460500"/>
                    </a:ext>
                  </a:extLst>
                </a:gridCol>
                <a:gridCol w="650227">
                  <a:extLst>
                    <a:ext uri="{9D8B030D-6E8A-4147-A177-3AD203B41FA5}">
                      <a16:colId xmlns:a16="http://schemas.microsoft.com/office/drawing/2014/main" val="732477864"/>
                    </a:ext>
                  </a:extLst>
                </a:gridCol>
                <a:gridCol w="650227">
                  <a:extLst>
                    <a:ext uri="{9D8B030D-6E8A-4147-A177-3AD203B41FA5}">
                      <a16:colId xmlns:a16="http://schemas.microsoft.com/office/drawing/2014/main" val="20826115"/>
                    </a:ext>
                  </a:extLst>
                </a:gridCol>
                <a:gridCol w="650227">
                  <a:extLst>
                    <a:ext uri="{9D8B030D-6E8A-4147-A177-3AD203B41FA5}">
                      <a16:colId xmlns:a16="http://schemas.microsoft.com/office/drawing/2014/main" val="3838384201"/>
                    </a:ext>
                  </a:extLst>
                </a:gridCol>
                <a:gridCol w="650227">
                  <a:extLst>
                    <a:ext uri="{9D8B030D-6E8A-4147-A177-3AD203B41FA5}">
                      <a16:colId xmlns:a16="http://schemas.microsoft.com/office/drawing/2014/main" val="20007"/>
                    </a:ext>
                  </a:extLst>
                </a:gridCol>
              </a:tblGrid>
              <a:tr h="254500">
                <a:tc>
                  <a:txBody>
                    <a:bodyPr/>
                    <a:lstStyle/>
                    <a:p>
                      <a:pPr algn="ctr"/>
                      <a:r>
                        <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rPr>
                        <a:t>年度</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100" dirty="0">
                          <a:latin typeface="メイリオ" panose="020B0604030504040204" pitchFamily="50" charset="-128"/>
                          <a:ea typeface="メイリオ" panose="020B0604030504040204" pitchFamily="50" charset="-128"/>
                          <a:cs typeface="メイリオ" panose="020B0604030504040204" pitchFamily="50" charset="-128"/>
                        </a:rPr>
                        <a:t>2012</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100" dirty="0">
                          <a:latin typeface="メイリオ" panose="020B0604030504040204" pitchFamily="50" charset="-128"/>
                          <a:ea typeface="メイリオ" panose="020B0604030504040204" pitchFamily="50" charset="-128"/>
                          <a:cs typeface="メイリオ" panose="020B0604030504040204" pitchFamily="50" charset="-128"/>
                        </a:rPr>
                        <a:t>2013</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100" dirty="0">
                          <a:latin typeface="メイリオ" panose="020B0604030504040204" pitchFamily="50" charset="-128"/>
                          <a:ea typeface="メイリオ" panose="020B0604030504040204" pitchFamily="50" charset="-128"/>
                          <a:cs typeface="メイリオ" panose="020B0604030504040204" pitchFamily="50" charset="-128"/>
                        </a:rPr>
                        <a:t>2014</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100" dirty="0">
                          <a:latin typeface="メイリオ" panose="020B0604030504040204" pitchFamily="50" charset="-128"/>
                          <a:ea typeface="メイリオ" panose="020B0604030504040204" pitchFamily="50" charset="-128"/>
                          <a:cs typeface="メイリオ" panose="020B0604030504040204" pitchFamily="50" charset="-128"/>
                        </a:rPr>
                        <a:t>2015</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100" dirty="0">
                          <a:latin typeface="メイリオ" panose="020B0604030504040204" pitchFamily="50" charset="-128"/>
                          <a:ea typeface="メイリオ" panose="020B0604030504040204" pitchFamily="50" charset="-128"/>
                          <a:cs typeface="メイリオ" panose="020B0604030504040204" pitchFamily="50" charset="-128"/>
                        </a:rPr>
                        <a:t>2016</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100" dirty="0">
                          <a:latin typeface="メイリオ" panose="020B0604030504040204" pitchFamily="50" charset="-128"/>
                          <a:ea typeface="メイリオ" panose="020B0604030504040204" pitchFamily="50" charset="-128"/>
                          <a:cs typeface="メイリオ" panose="020B0604030504040204" pitchFamily="50" charset="-128"/>
                        </a:rPr>
                        <a:t>2017</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100" dirty="0">
                          <a:latin typeface="メイリオ" panose="020B0604030504040204" pitchFamily="50" charset="-128"/>
                          <a:ea typeface="メイリオ" panose="020B0604030504040204" pitchFamily="50" charset="-128"/>
                          <a:cs typeface="メイリオ" panose="020B0604030504040204" pitchFamily="50" charset="-128"/>
                        </a:rPr>
                        <a:t>2018</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100" dirty="0">
                          <a:latin typeface="メイリオ" panose="020B0604030504040204" pitchFamily="50" charset="-128"/>
                          <a:ea typeface="メイリオ" panose="020B0604030504040204" pitchFamily="50" charset="-128"/>
                          <a:cs typeface="メイリオ" panose="020B0604030504040204" pitchFamily="50" charset="-128"/>
                        </a:rPr>
                        <a:t>2019</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100" dirty="0">
                          <a:latin typeface="メイリオ" panose="020B0604030504040204" pitchFamily="50" charset="-128"/>
                          <a:ea typeface="メイリオ" panose="020B0604030504040204" pitchFamily="50" charset="-128"/>
                          <a:cs typeface="メイリオ" panose="020B0604030504040204" pitchFamily="50" charset="-128"/>
                        </a:rPr>
                        <a:t>2020</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100" dirty="0">
                          <a:latin typeface="メイリオ" panose="020B0604030504040204" pitchFamily="50" charset="-128"/>
                          <a:ea typeface="メイリオ" panose="020B0604030504040204" pitchFamily="50" charset="-128"/>
                          <a:cs typeface="メイリオ" panose="020B0604030504040204" pitchFamily="50" charset="-128"/>
                        </a:rPr>
                        <a:t>2021</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rPr>
                        <a:t>合計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67022">
                <a:tc>
                  <a:txBody>
                    <a:bodyPr/>
                    <a:lstStyle/>
                    <a:p>
                      <a:pPr algn="ctr"/>
                      <a:r>
                        <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rPr>
                        <a:t>大阪府</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100" dirty="0" err="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ー</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100" dirty="0" err="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ー</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100" dirty="0" err="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ー</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100" dirty="0" err="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ー</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100" dirty="0" err="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8</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24</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５</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5</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10</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52</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22161">
                <a:tc>
                  <a:txBody>
                    <a:bodyPr/>
                    <a:lstStyle/>
                    <a:p>
                      <a:pPr algn="ctr"/>
                      <a:r>
                        <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rPr>
                        <a:t>大阪市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7</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11</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8</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8</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5</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8</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60</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6" name="テキスト ボックス 15"/>
          <p:cNvSpPr txBox="1"/>
          <p:nvPr/>
        </p:nvSpPr>
        <p:spPr>
          <a:xfrm>
            <a:off x="686083" y="5475778"/>
            <a:ext cx="3032089" cy="307777"/>
          </a:xfrm>
          <a:prstGeom prst="rect">
            <a:avLst/>
          </a:prstGeom>
          <a:solidFill>
            <a:schemeClr val="accent1"/>
          </a:solidFill>
          <a:ln>
            <a:noFill/>
          </a:ln>
        </p:spPr>
        <p:txBody>
          <a:bodyPr wrap="square" rtlCol="0">
            <a:spAutoFit/>
          </a:bodyPr>
          <a:lstStyle/>
          <a:p>
            <a:pPr algn="ctr"/>
            <a:r>
              <a:rPr lang="ja-JP" altLang="en-US" sz="1400" dirty="0">
                <a:solidFill>
                  <a:schemeClr val="bg1"/>
                </a:solidFill>
                <a:latin typeface="Meiryo UI" panose="020B0604030504040204" pitchFamily="50" charset="-128"/>
                <a:ea typeface="Meiryo UI" panose="020B0604030504040204" pitchFamily="50" charset="-128"/>
              </a:rPr>
              <a:t>サウンディング型市場調査  実施件数</a:t>
            </a:r>
            <a:endParaRPr kumimoji="1" lang="ja-JP" altLang="en-US" sz="1200" dirty="0">
              <a:solidFill>
                <a:schemeClr val="bg1"/>
              </a:solidFill>
              <a:latin typeface="Meiryo UI" panose="020B0604030504040204" pitchFamily="50" charset="-128"/>
              <a:ea typeface="Meiryo UI" panose="020B0604030504040204" pitchFamily="50" charset="-128"/>
            </a:endParaRPr>
          </a:p>
        </p:txBody>
      </p:sp>
      <p:sp>
        <p:nvSpPr>
          <p:cNvPr id="6" name="右中かっこ 5"/>
          <p:cNvSpPr/>
          <p:nvPr/>
        </p:nvSpPr>
        <p:spPr>
          <a:xfrm rot="5400000">
            <a:off x="3456268" y="2148142"/>
            <a:ext cx="353788" cy="5515428"/>
          </a:xfrm>
          <a:prstGeom prst="rightBrace">
            <a:avLst>
              <a:gd name="adj1" fmla="val 28846"/>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5" name="テキスト ボックス 14"/>
          <p:cNvSpPr txBox="1"/>
          <p:nvPr/>
        </p:nvSpPr>
        <p:spPr>
          <a:xfrm>
            <a:off x="2791553" y="5109083"/>
            <a:ext cx="1853238"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サウンディング型市場調査</a:t>
            </a:r>
            <a:endParaRPr kumimoji="1" lang="ja-JP" altLang="en-US" sz="1100"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3241971" y="6595543"/>
            <a:ext cx="4768553" cy="246221"/>
          </a:xfrm>
          <a:prstGeom prst="rect">
            <a:avLst/>
          </a:prstGeom>
          <a:noFill/>
        </p:spPr>
        <p:txBody>
          <a:bodyPr wrap="square" rtlCol="0">
            <a:spAutoFit/>
          </a:bodyPr>
          <a:lstStyle/>
          <a:p>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大阪</a:t>
            </a:r>
            <a:r>
              <a:rPr lang="ja-JP" altLang="ja-JP" sz="1000" dirty="0">
                <a:latin typeface="Meiryo UI" panose="020B0604030504040204" pitchFamily="50" charset="-128"/>
                <a:ea typeface="Meiryo UI" panose="020B0604030504040204" pitchFamily="50" charset="-128"/>
                <a:cs typeface="Meiryo UI" panose="020B0604030504040204" pitchFamily="50" charset="-128"/>
              </a:rPr>
              <a:t>府の</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2017</a:t>
            </a:r>
            <a:r>
              <a:rPr lang="ja-JP" altLang="ja-JP" sz="1000" dirty="0">
                <a:latin typeface="Meiryo UI" panose="020B0604030504040204" pitchFamily="50" charset="-128"/>
                <a:ea typeface="Meiryo UI" panose="020B0604030504040204" pitchFamily="50" charset="-128"/>
                <a:cs typeface="Meiryo UI" panose="020B0604030504040204" pitchFamily="50" charset="-128"/>
              </a:rPr>
              <a:t>年度実績には、府市の共同設置機関であるＩＲ推進局の１件を含む</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11603" y="14928"/>
            <a:ext cx="3729734" cy="257369"/>
          </a:xfrm>
          <a:prstGeom prst="rect">
            <a:avLst/>
          </a:prstGeom>
          <a:noFill/>
        </p:spPr>
        <p:txBody>
          <a:bodyPr wrap="square" lIns="36000" tIns="36000" rIns="36000" bIns="36000" rtlCol="0">
            <a:noAutofit/>
          </a:bodyPr>
          <a:lstStyle/>
          <a:p>
            <a:r>
              <a:rPr lang="en-US" altLang="ja-JP" sz="1200" dirty="0">
                <a:latin typeface="Meiryo UI" panose="020B0604030504040204" pitchFamily="50" charset="-128"/>
                <a:ea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rPr>
              <a:t>　具体的な取組と成果 （公民連携）</a:t>
            </a:r>
          </a:p>
        </p:txBody>
      </p:sp>
      <p:sp>
        <p:nvSpPr>
          <p:cNvPr id="20"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557</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8453290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 10"/>
          <p:cNvGraphicFramePr>
            <a:graphicFrameLocks noGrp="1"/>
          </p:cNvGraphicFramePr>
          <p:nvPr>
            <p:extLst/>
          </p:nvPr>
        </p:nvGraphicFramePr>
        <p:xfrm>
          <a:off x="89392" y="611571"/>
          <a:ext cx="4613704" cy="6073074"/>
        </p:xfrm>
        <a:graphic>
          <a:graphicData uri="http://schemas.openxmlformats.org/drawingml/2006/table">
            <a:tbl>
              <a:tblPr firstRow="1" firstCol="1" bandRow="1">
                <a:tableStyleId>{5940675A-B579-460E-94D1-54222C63F5DA}</a:tableStyleId>
              </a:tblPr>
              <a:tblGrid>
                <a:gridCol w="829104">
                  <a:extLst>
                    <a:ext uri="{9D8B030D-6E8A-4147-A177-3AD203B41FA5}">
                      <a16:colId xmlns:a16="http://schemas.microsoft.com/office/drawing/2014/main" val="20000"/>
                    </a:ext>
                  </a:extLst>
                </a:gridCol>
                <a:gridCol w="1406525">
                  <a:extLst>
                    <a:ext uri="{9D8B030D-6E8A-4147-A177-3AD203B41FA5}">
                      <a16:colId xmlns:a16="http://schemas.microsoft.com/office/drawing/2014/main" val="20001"/>
                    </a:ext>
                  </a:extLst>
                </a:gridCol>
                <a:gridCol w="1352550">
                  <a:extLst>
                    <a:ext uri="{9D8B030D-6E8A-4147-A177-3AD203B41FA5}">
                      <a16:colId xmlns:a16="http://schemas.microsoft.com/office/drawing/2014/main" val="20002"/>
                    </a:ext>
                  </a:extLst>
                </a:gridCol>
                <a:gridCol w="1025525">
                  <a:extLst>
                    <a:ext uri="{9D8B030D-6E8A-4147-A177-3AD203B41FA5}">
                      <a16:colId xmlns:a16="http://schemas.microsoft.com/office/drawing/2014/main" val="20003"/>
                    </a:ext>
                  </a:extLst>
                </a:gridCol>
              </a:tblGrid>
              <a:tr h="226629">
                <a:tc>
                  <a:txBody>
                    <a:bodyPr/>
                    <a:lstStyle/>
                    <a:p>
                      <a:pPr algn="ctr">
                        <a:spcAft>
                          <a:spcPts val="0"/>
                        </a:spcAft>
                      </a:pP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部　局</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lnTlToBr w="12700" cap="flat" cmpd="sng" algn="ctr">
                      <a:noFill/>
                      <a:prstDash val="solid"/>
                      <a:round/>
                      <a:headEnd type="none" w="med" len="med"/>
                      <a:tailEnd type="none" w="med" len="med"/>
                    </a:lnTlToBr>
                    <a:solidFill>
                      <a:schemeClr val="accent1">
                        <a:lumMod val="40000"/>
                        <a:lumOff val="60000"/>
                      </a:schemeClr>
                    </a:solidFill>
                  </a:tcPr>
                </a:tc>
                <a:tc>
                  <a:txBody>
                    <a:bodyPr/>
                    <a:lstStyle/>
                    <a:p>
                      <a:pPr algn="ctr">
                        <a:spcAft>
                          <a:spcPts val="0"/>
                        </a:spcAft>
                      </a:pP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名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称</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lnTlToBr w="12700" cap="flat" cmpd="sng" algn="ctr">
                      <a:noFill/>
                      <a:prstDash val="solid"/>
                      <a:round/>
                      <a:headEnd type="none" w="med" len="med"/>
                      <a:tailEnd type="none" w="med" len="med"/>
                    </a:lnTlToBr>
                    <a:solidFill>
                      <a:schemeClr val="accent1">
                        <a:lumMod val="40000"/>
                        <a:lumOff val="60000"/>
                      </a:schemeClr>
                    </a:solidFill>
                  </a:tcPr>
                </a:tc>
                <a:tc>
                  <a:txBody>
                    <a:bodyPr/>
                    <a:lstStyle/>
                    <a:p>
                      <a:pPr algn="ctr">
                        <a:spcAft>
                          <a:spcPts val="0"/>
                        </a:spcAft>
                      </a:pP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目</a:t>
                      </a: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的</a:t>
                      </a:r>
                    </a:p>
                  </a:txBody>
                  <a:tcPr marL="36000" marR="36000" marT="36000" marB="36000">
                    <a:solidFill>
                      <a:schemeClr val="accent1">
                        <a:lumMod val="40000"/>
                        <a:lumOff val="60000"/>
                      </a:schemeClr>
                    </a:solidFill>
                  </a:tcPr>
                </a:tc>
                <a:tc>
                  <a:txBody>
                    <a:bodyPr/>
                    <a:lstStyle/>
                    <a:p>
                      <a:pPr algn="ctr">
                        <a:spcAft>
                          <a:spcPts val="0"/>
                        </a:spcAft>
                      </a:pP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対話期間</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solidFill>
                      <a:schemeClr val="accent1">
                        <a:lumMod val="40000"/>
                        <a:lumOff val="60000"/>
                      </a:schemeClr>
                    </a:solidFill>
                  </a:tcPr>
                </a:tc>
                <a:extLst>
                  <a:ext uri="{0D108BD9-81ED-4DB2-BD59-A6C34878D82A}">
                    <a16:rowId xmlns:a16="http://schemas.microsoft.com/office/drawing/2014/main" val="10000"/>
                  </a:ext>
                </a:extLst>
              </a:tr>
              <a:tr h="466725">
                <a:tc rowSpan="7">
                  <a:txBody>
                    <a:bodyPr/>
                    <a:lstStyle/>
                    <a:p>
                      <a:pPr algn="l"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府民</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文化部</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45720" marR="45720" anchor="ctr">
                    <a:noFill/>
                  </a:tcPr>
                </a:tc>
                <a:tc>
                  <a:txBody>
                    <a:bodyPr/>
                    <a:lstStyle/>
                    <a:p>
                      <a:pPr algn="just"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万博記念公園の指定管理者導入</a:t>
                      </a:r>
                    </a:p>
                  </a:txBody>
                  <a:tcPr marL="45720" marR="45720" anchor="ctr">
                    <a:noFill/>
                  </a:tcPr>
                </a:tc>
                <a:tc>
                  <a:txBody>
                    <a:bodyPr/>
                    <a:lstStyle/>
                    <a:p>
                      <a:pPr algn="l"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公募条件の検討</a:t>
                      </a:r>
                    </a:p>
                  </a:txBody>
                  <a:tcPr marL="45720" marR="45720" anchor="ctr">
                    <a:noFill/>
                  </a:tcPr>
                </a:tc>
                <a:tc>
                  <a:txBody>
                    <a:bodyPr/>
                    <a:lstStyle/>
                    <a:p>
                      <a:pPr algn="just" rtl="0"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2017.4.24</a:t>
                      </a:r>
                    </a:p>
                    <a:p>
                      <a:pPr algn="r" rtl="0"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a:t>
                      </a: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4.27</a:t>
                      </a:r>
                    </a:p>
                  </a:txBody>
                  <a:tcPr marL="45720" marR="45720" anchor="ctr">
                    <a:noFill/>
                  </a:tcPr>
                </a:tc>
                <a:extLst>
                  <a:ext uri="{0D108BD9-81ED-4DB2-BD59-A6C34878D82A}">
                    <a16:rowId xmlns:a16="http://schemas.microsoft.com/office/drawing/2014/main" val="10001"/>
                  </a:ext>
                </a:extLst>
              </a:tr>
              <a:tr h="466725">
                <a:tc vMerge="1">
                  <a:txBody>
                    <a:bodyPr/>
                    <a:lstStyle/>
                    <a:p>
                      <a:pPr algn="just" rtl="0" fontAlgn="ctr"/>
                      <a:endParaRPr lang="ja-JP" altLang="en-US" sz="1000" b="0" i="0" u="none" strike="noStrike" dirty="0">
                        <a:solidFill>
                          <a:srgbClr val="FF0000"/>
                        </a:solidFill>
                        <a:effectLst/>
                        <a:latin typeface="Meiryo UI" panose="020B0604030504040204" pitchFamily="50" charset="-128"/>
                        <a:ea typeface="Meiryo UI" panose="020B0604030504040204" pitchFamily="50" charset="-128"/>
                      </a:endParaRPr>
                    </a:p>
                  </a:txBody>
                  <a:tcPr marL="9525" marR="9525" marT="9525" marB="0" anchor="ctr">
                    <a:noFill/>
                  </a:tcPr>
                </a:tc>
                <a:tc>
                  <a:txBody>
                    <a:bodyPr/>
                    <a:lstStyle/>
                    <a:p>
                      <a:pPr algn="just"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ナイトカルチャーの実施場所の確保</a:t>
                      </a:r>
                    </a:p>
                  </a:txBody>
                  <a:tcPr marL="45720" marR="45720" anchor="ctr">
                    <a:noFill/>
                  </a:tcPr>
                </a:tc>
                <a:tc>
                  <a:txBody>
                    <a:bodyPr/>
                    <a:lstStyle/>
                    <a:p>
                      <a:pPr algn="l"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来阪者の</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ホスピタリティの向上</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45720" marR="45720" anchor="ctr">
                    <a:noFill/>
                  </a:tcPr>
                </a:tc>
                <a:tc>
                  <a:txBody>
                    <a:bodyPr/>
                    <a:lstStyle/>
                    <a:p>
                      <a:pPr algn="just" rtl="0"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2019.3.12</a:t>
                      </a:r>
                    </a:p>
                    <a:p>
                      <a:pPr algn="r" rtl="0"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4.26</a:t>
                      </a:r>
                    </a:p>
                  </a:txBody>
                  <a:tcPr marL="45720" marR="45720" anchor="ctr">
                    <a:solidFill>
                      <a:schemeClr val="bg1"/>
                    </a:solidFill>
                  </a:tcPr>
                </a:tc>
                <a:extLst>
                  <a:ext uri="{0D108BD9-81ED-4DB2-BD59-A6C34878D82A}">
                    <a16:rowId xmlns:a16="http://schemas.microsoft.com/office/drawing/2014/main" val="10002"/>
                  </a:ext>
                </a:extLst>
              </a:tr>
              <a:tr h="466725">
                <a:tc vMerge="1">
                  <a:txBody>
                    <a:bodyPr/>
                    <a:lstStyle/>
                    <a:p>
                      <a:pPr algn="just" rtl="0" fontAlgn="ctr"/>
                      <a:endParaRPr lang="ja-JP" altLang="en-US" sz="1000" b="0" i="0" u="none" strike="noStrike" dirty="0">
                        <a:solidFill>
                          <a:srgbClr val="FF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just"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男女共同参画・青少年センター</a:t>
                      </a:r>
                    </a:p>
                  </a:txBody>
                  <a:tcPr marL="45720" marR="45720" anchor="ctr"/>
                </a:tc>
                <a:tc>
                  <a:txBody>
                    <a:bodyPr/>
                    <a:lstStyle/>
                    <a:p>
                      <a:pPr algn="l"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施設の有効活用</a:t>
                      </a:r>
                    </a:p>
                  </a:txBody>
                  <a:tcPr marL="45720" marR="45720" anchor="ctr"/>
                </a:tc>
                <a:tc>
                  <a:txBody>
                    <a:bodyPr/>
                    <a:lstStyle/>
                    <a:p>
                      <a:pPr algn="just" rtl="0"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2020.7.16</a:t>
                      </a:r>
                    </a:p>
                    <a:p>
                      <a:pPr algn="r" rtl="0"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7.31</a:t>
                      </a:r>
                    </a:p>
                  </a:txBody>
                  <a:tcPr marL="45720" marR="45720" anchor="ctr"/>
                </a:tc>
                <a:extLst>
                  <a:ext uri="{0D108BD9-81ED-4DB2-BD59-A6C34878D82A}">
                    <a16:rowId xmlns:a16="http://schemas.microsoft.com/office/drawing/2014/main" val="10003"/>
                  </a:ext>
                </a:extLst>
              </a:tr>
              <a:tr h="466725">
                <a:tc vMerge="1">
                  <a:txBody>
                    <a:bodyPr/>
                    <a:lstStyle/>
                    <a:p>
                      <a:pPr algn="just" rtl="0" fontAlgn="ctr"/>
                      <a:endParaRPr lang="ja-JP" altLang="en-US" sz="1000" b="0" i="0" u="none" strike="noStrike" dirty="0">
                        <a:solidFill>
                          <a:srgbClr val="FF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just"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江之子島文化芸術創造センター</a:t>
                      </a:r>
                    </a:p>
                  </a:txBody>
                  <a:tcPr marL="45720" marR="45720" anchor="ctr"/>
                </a:tc>
                <a:tc>
                  <a:txBody>
                    <a:bodyPr/>
                    <a:lstStyle/>
                    <a:p>
                      <a:pPr algn="l"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指定</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管理者の</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公募</a:t>
                      </a:r>
                    </a:p>
                  </a:txBody>
                  <a:tcPr marL="45720" marR="45720" anchor="ctr"/>
                </a:tc>
                <a:tc>
                  <a:txBody>
                    <a:bodyPr/>
                    <a:lstStyle/>
                    <a:p>
                      <a:pPr algn="just" rtl="0"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2020.8.3</a:t>
                      </a:r>
                    </a:p>
                    <a:p>
                      <a:pPr algn="r" rtl="0"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　</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8.21</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txBody>
                  <a:tcPr marL="45720" marR="45720" anchor="ctr"/>
                </a:tc>
                <a:extLst>
                  <a:ext uri="{0D108BD9-81ED-4DB2-BD59-A6C34878D82A}">
                    <a16:rowId xmlns:a16="http://schemas.microsoft.com/office/drawing/2014/main" val="10004"/>
                  </a:ext>
                </a:extLst>
              </a:tr>
              <a:tr h="466725">
                <a:tc vMerge="1">
                  <a:txBody>
                    <a:bodyPr/>
                    <a:lstStyle/>
                    <a:p>
                      <a:endParaRPr kumimoji="1" lang="ja-JP" altLang="en-US"/>
                    </a:p>
                  </a:txBody>
                  <a:tcPr/>
                </a:tc>
                <a:tc>
                  <a:txBody>
                    <a:bodyPr/>
                    <a:lstStyle/>
                    <a:p>
                      <a:pPr algn="just"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中之島</a:t>
                      </a: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GATE</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（ゲート）ターミナル整備</a:t>
                      </a:r>
                    </a:p>
                  </a:txBody>
                  <a:tcPr marL="45720" marR="45720" anchor="ctr"/>
                </a:tc>
                <a:tc>
                  <a:txBody>
                    <a:bodyPr/>
                    <a:lstStyle/>
                    <a:p>
                      <a:pPr algn="l"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事業への参入</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意向等</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の把握やアイデア等の募集</a:t>
                      </a:r>
                    </a:p>
                  </a:txBody>
                  <a:tcPr marL="45720" marR="45720" anchor="ctr"/>
                </a:tc>
                <a:tc>
                  <a:txBody>
                    <a:bodyPr/>
                    <a:lstStyle/>
                    <a:p>
                      <a:pPr algn="just" rtl="0"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2021.8.5</a:t>
                      </a:r>
                    </a:p>
                    <a:p>
                      <a:pPr algn="r" rtl="0"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　　～　</a:t>
                      </a: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9.10</a:t>
                      </a:r>
                    </a:p>
                  </a:txBody>
                  <a:tcPr marL="45720" marR="45720" anchor="ctr"/>
                </a:tc>
                <a:extLst>
                  <a:ext uri="{0D108BD9-81ED-4DB2-BD59-A6C34878D82A}">
                    <a16:rowId xmlns:a16="http://schemas.microsoft.com/office/drawing/2014/main" val="1496913906"/>
                  </a:ext>
                </a:extLst>
              </a:tr>
              <a:tr h="466725">
                <a:tc vMerge="1">
                  <a:txBody>
                    <a:bodyPr/>
                    <a:lstStyle/>
                    <a:p>
                      <a:pPr algn="just" rtl="0" fontAlgn="ctr"/>
                      <a:endParaRPr lang="ja-JP" altLang="en-US" sz="1000" b="0" i="0" u="none" strike="noStrike" dirty="0">
                        <a:solidFill>
                          <a:srgbClr val="FF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just"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大阪城東部地区のまちづくりにおける民間活力の</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導入（</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１）</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45720" marR="45720" anchor="ctr"/>
                </a:tc>
                <a:tc>
                  <a:txBody>
                    <a:bodyPr/>
                    <a:lstStyle/>
                    <a:p>
                      <a:pPr algn="just"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事業者公募に向けた条件整備等の検討</a:t>
                      </a:r>
                    </a:p>
                  </a:txBody>
                  <a:tcPr marL="45720" marR="45720" anchor="ctr"/>
                </a:tc>
                <a:tc>
                  <a:txBody>
                    <a:bodyPr/>
                    <a:lstStyle/>
                    <a:p>
                      <a:pPr algn="just" rtl="0"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2022.1.18</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　</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r" rtl="0" fontAlgn="ctr"/>
                      <a:r>
                        <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1.27</a:t>
                      </a:r>
                    </a:p>
                  </a:txBody>
                  <a:tcPr marL="45720" marR="45720" anchor="ctr"/>
                </a:tc>
                <a:extLst>
                  <a:ext uri="{0D108BD9-81ED-4DB2-BD59-A6C34878D82A}">
                    <a16:rowId xmlns:a16="http://schemas.microsoft.com/office/drawing/2014/main" val="10005"/>
                  </a:ext>
                </a:extLst>
              </a:tr>
              <a:tr h="466725">
                <a:tc vMerge="1">
                  <a:txBody>
                    <a:bodyPr/>
                    <a:lstStyle/>
                    <a:p>
                      <a:pPr algn="just" rtl="0" fontAlgn="ctr"/>
                      <a:endParaRPr lang="ja-JP" altLang="en-US" sz="1000" b="0" i="0" u="none" strike="noStrike" dirty="0">
                        <a:solidFill>
                          <a:srgbClr val="FF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just"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日本万国博覧会記念公園の活性化に向けた</a:t>
                      </a: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DX</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の活用</a:t>
                      </a:r>
                    </a:p>
                  </a:txBody>
                  <a:tcPr marL="45720" marR="45720" anchor="ctr"/>
                </a:tc>
                <a:tc>
                  <a:txBody>
                    <a:bodyPr/>
                    <a:lstStyle/>
                    <a:p>
                      <a:pPr algn="just" rtl="0"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DX</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を活用したサービス向上、効率化等の検討</a:t>
                      </a:r>
                    </a:p>
                  </a:txBody>
                  <a:tcPr marL="45720" marR="45720" anchor="ctr"/>
                </a:tc>
                <a:tc>
                  <a:txBody>
                    <a:bodyPr/>
                    <a:lstStyle/>
                    <a:p>
                      <a:pPr algn="just" rtl="0"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2022.2.24</a:t>
                      </a:r>
                    </a:p>
                    <a:p>
                      <a:pPr algn="r"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3.8</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txBody>
                  <a:tcPr marL="45720" marR="45720" anchor="ctr">
                    <a:noFill/>
                  </a:tcPr>
                </a:tc>
                <a:extLst>
                  <a:ext uri="{0D108BD9-81ED-4DB2-BD59-A6C34878D82A}">
                    <a16:rowId xmlns:a16="http://schemas.microsoft.com/office/drawing/2014/main" val="10006"/>
                  </a:ext>
                </a:extLst>
              </a:tr>
              <a:tr h="466725">
                <a:tc>
                  <a:txBody>
                    <a:bodyPr/>
                    <a:lstStyle/>
                    <a:p>
                      <a:pPr algn="l" rtl="0" fontAlgn="ctr"/>
                      <a:r>
                        <a:rPr lang="en-US" sz="1000" b="0" i="0" u="none" strike="noStrike" dirty="0">
                          <a:solidFill>
                            <a:schemeClr val="tx1"/>
                          </a:solidFill>
                          <a:effectLst/>
                          <a:latin typeface="Meiryo UI" panose="020B0604030504040204" pitchFamily="50" charset="-128"/>
                          <a:ea typeface="Meiryo UI" panose="020B0604030504040204" pitchFamily="50" charset="-128"/>
                        </a:rPr>
                        <a:t>IR</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推進局（</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２）</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45720" marR="45720" anchor="ctr"/>
                </a:tc>
                <a:tc>
                  <a:txBody>
                    <a:bodyPr/>
                    <a:lstStyle/>
                    <a:p>
                      <a:pPr algn="just"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ＩＲ関連項目の検討</a:t>
                      </a:r>
                    </a:p>
                  </a:txBody>
                  <a:tcPr marL="45720" marR="45720" anchor="ctr"/>
                </a:tc>
                <a:tc>
                  <a:txBody>
                    <a:bodyPr/>
                    <a:lstStyle/>
                    <a:p>
                      <a:pPr algn="l"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事業実現可能性の検討</a:t>
                      </a:r>
                    </a:p>
                  </a:txBody>
                  <a:tcPr marL="45720" marR="45720" anchor="ctr"/>
                </a:tc>
                <a:tc>
                  <a:txBody>
                    <a:bodyPr/>
                    <a:lstStyle/>
                    <a:p>
                      <a:pPr algn="just" rtl="0"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2017.5.16</a:t>
                      </a:r>
                    </a:p>
                    <a:p>
                      <a:pPr algn="just"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2019.12.20</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txBody>
                  <a:tcPr marL="45720" marR="0" anchor="ctr"/>
                </a:tc>
                <a:extLst>
                  <a:ext uri="{0D108BD9-81ED-4DB2-BD59-A6C34878D82A}">
                    <a16:rowId xmlns:a16="http://schemas.microsoft.com/office/drawing/2014/main" val="1614807426"/>
                  </a:ext>
                </a:extLst>
              </a:tr>
              <a:tr h="466725">
                <a:tc rowSpan="2">
                  <a:txBody>
                    <a:bodyPr/>
                    <a:lstStyle/>
                    <a:p>
                      <a:pPr lvl="0" algn="l"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福祉部</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45720" marR="45720" anchor="ctr"/>
                </a:tc>
                <a:tc>
                  <a:txBody>
                    <a:bodyPr/>
                    <a:lstStyle/>
                    <a:p>
                      <a:pPr algn="just"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青少年海洋センター及びファミリー棟（海風館）</a:t>
                      </a:r>
                    </a:p>
                  </a:txBody>
                  <a:tcPr marL="45720" marR="45720" anchor="ctr"/>
                </a:tc>
                <a:tc>
                  <a:txBody>
                    <a:bodyPr/>
                    <a:lstStyle/>
                    <a:p>
                      <a:pPr algn="l"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利活用方策の検討</a:t>
                      </a:r>
                    </a:p>
                  </a:txBody>
                  <a:tcPr marL="45720" marR="45720" anchor="ctr"/>
                </a:tc>
                <a:tc>
                  <a:txBody>
                    <a:bodyPr/>
                    <a:lstStyle/>
                    <a:p>
                      <a:pPr algn="just" rtl="0"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2019.8.19</a:t>
                      </a:r>
                    </a:p>
                    <a:p>
                      <a:pPr algn="r" rtl="0"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9.13</a:t>
                      </a:r>
                    </a:p>
                  </a:txBody>
                  <a:tcPr marL="45720" marR="45720" anchor="ctr">
                    <a:solidFill>
                      <a:schemeClr val="bg1"/>
                    </a:solidFill>
                  </a:tcPr>
                </a:tc>
                <a:extLst>
                  <a:ext uri="{0D108BD9-81ED-4DB2-BD59-A6C34878D82A}">
                    <a16:rowId xmlns:a16="http://schemas.microsoft.com/office/drawing/2014/main" val="2673933147"/>
                  </a:ext>
                </a:extLst>
              </a:tr>
              <a:tr h="466725">
                <a:tc vMerge="1">
                  <a:txBody>
                    <a:bodyPr/>
                    <a:lstStyle/>
                    <a:p>
                      <a:pPr algn="l" rtl="0" fontAlgn="ct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45720" marR="45720" anchor="ctr"/>
                </a:tc>
                <a:tc>
                  <a:txBody>
                    <a:bodyPr/>
                    <a:lstStyle/>
                    <a:p>
                      <a:pPr algn="just" rtl="0"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ICT</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を活用した介護予防ケアマネジメントにおけるアセスメントの推進</a:t>
                      </a:r>
                    </a:p>
                  </a:txBody>
                  <a:tcPr marL="45720" marR="45720" anchor="ctr"/>
                </a:tc>
                <a:tc>
                  <a:txBody>
                    <a:bodyPr/>
                    <a:lstStyle/>
                    <a:p>
                      <a:pPr algn="just" rtl="0"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ICT</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導入についての検討</a:t>
                      </a:r>
                    </a:p>
                  </a:txBody>
                  <a:tcPr marL="45720" marR="45720" anchor="ctr"/>
                </a:tc>
                <a:tc>
                  <a:txBody>
                    <a:bodyPr/>
                    <a:lstStyle/>
                    <a:p>
                      <a:pPr algn="just" rtl="0"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2021.9.24</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just" rtl="0"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a:t>
                      </a: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10.29</a:t>
                      </a:r>
                    </a:p>
                  </a:txBody>
                  <a:tcPr marL="45720" marR="45720" anchor="ctr">
                    <a:solidFill>
                      <a:schemeClr val="bg1"/>
                    </a:solidFill>
                  </a:tcPr>
                </a:tc>
                <a:extLst>
                  <a:ext uri="{0D108BD9-81ED-4DB2-BD59-A6C34878D82A}">
                    <a16:rowId xmlns:a16="http://schemas.microsoft.com/office/drawing/2014/main" val="3787370843"/>
                  </a:ext>
                </a:extLst>
              </a:tr>
              <a:tr h="466725">
                <a:tc>
                  <a:txBody>
                    <a:bodyPr/>
                    <a:lstStyle/>
                    <a:p>
                      <a:pPr algn="l"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健康</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医療部、都市計画局</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45720" marR="45720" anchor="ctr"/>
                </a:tc>
                <a:tc>
                  <a:txBody>
                    <a:bodyPr/>
                    <a:lstStyle/>
                    <a:p>
                      <a:pPr algn="just"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旧大阪府立成人病センター跡地等の活用</a:t>
                      </a:r>
                    </a:p>
                  </a:txBody>
                  <a:tcPr marL="45720" marR="45720" anchor="ctr"/>
                </a:tc>
                <a:tc>
                  <a:txBody>
                    <a:bodyPr/>
                    <a:lstStyle/>
                    <a:p>
                      <a:pPr algn="l"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活用策の検討</a:t>
                      </a:r>
                    </a:p>
                  </a:txBody>
                  <a:tcPr marL="45720" marR="45720" anchor="ctr"/>
                </a:tc>
                <a:tc>
                  <a:txBody>
                    <a:bodyPr/>
                    <a:lstStyle/>
                    <a:p>
                      <a:pPr algn="just" rtl="0"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2018.9.10</a:t>
                      </a:r>
                    </a:p>
                    <a:p>
                      <a:pPr algn="just" rtl="0"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9.28</a:t>
                      </a:r>
                    </a:p>
                  </a:txBody>
                  <a:tcPr marL="45720" marR="45720" anchor="ctr"/>
                </a:tc>
                <a:extLst>
                  <a:ext uri="{0D108BD9-81ED-4DB2-BD59-A6C34878D82A}">
                    <a16:rowId xmlns:a16="http://schemas.microsoft.com/office/drawing/2014/main" val="3868790824"/>
                  </a:ext>
                </a:extLst>
              </a:tr>
              <a:tr h="466725">
                <a:tc>
                  <a:txBody>
                    <a:bodyPr/>
                    <a:lstStyle/>
                    <a:p>
                      <a:pPr algn="l"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商工労働部</a:t>
                      </a:r>
                    </a:p>
                  </a:txBody>
                  <a:tcPr marL="45720" marR="45720" anchor="ctr"/>
                </a:tc>
                <a:tc>
                  <a:txBody>
                    <a:bodyPr/>
                    <a:lstStyle/>
                    <a:p>
                      <a:pPr algn="just"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彩都バイオインキュベーション施設運営等事業</a:t>
                      </a:r>
                    </a:p>
                  </a:txBody>
                  <a:tcPr marL="45720" marR="45720" anchor="ctr"/>
                </a:tc>
                <a:tc>
                  <a:txBody>
                    <a:bodyPr/>
                    <a:lstStyle/>
                    <a:p>
                      <a:pPr algn="l"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施設運営の検討</a:t>
                      </a:r>
                    </a:p>
                  </a:txBody>
                  <a:tcPr marL="45720" marR="45720" anchor="ctr"/>
                </a:tc>
                <a:tc>
                  <a:txBody>
                    <a:bodyPr/>
                    <a:lstStyle/>
                    <a:p>
                      <a:pPr algn="just" rtl="0"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2021.3.29</a:t>
                      </a:r>
                    </a:p>
                    <a:p>
                      <a:pPr algn="just" rtl="0"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4.16</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45720" marR="45720" anchor="ctr"/>
                </a:tc>
                <a:extLst>
                  <a:ext uri="{0D108BD9-81ED-4DB2-BD59-A6C34878D82A}">
                    <a16:rowId xmlns:a16="http://schemas.microsoft.com/office/drawing/2014/main" val="859987308"/>
                  </a:ext>
                </a:extLst>
              </a:tr>
            </a:tbl>
          </a:graphicData>
        </a:graphic>
      </p:graphicFrame>
      <p:sp>
        <p:nvSpPr>
          <p:cNvPr id="19" name="テキスト ボックス 18"/>
          <p:cNvSpPr txBox="1"/>
          <p:nvPr/>
        </p:nvSpPr>
        <p:spPr>
          <a:xfrm>
            <a:off x="6852" y="8860"/>
            <a:ext cx="1536197"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（実施状況）</a:t>
            </a:r>
            <a:endParaRPr lang="en-US" altLang="ja-JP" sz="1600" dirty="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59896" y="312682"/>
            <a:ext cx="751817" cy="276999"/>
          </a:xfrm>
          <a:prstGeom prst="rect">
            <a:avLst/>
          </a:prstGeom>
          <a:solidFill>
            <a:srgbClr val="0070C0"/>
          </a:solidFill>
        </p:spPr>
        <p:txBody>
          <a:bodyPr wrap="square" rtlCol="0">
            <a:spAutoFit/>
          </a:bodyPr>
          <a:lstStyle/>
          <a:p>
            <a:pPr algn="ctr"/>
            <a:r>
              <a:rPr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大阪府</a:t>
            </a:r>
            <a:endParaRPr kumimoji="1"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4883578" y="4549828"/>
            <a:ext cx="4146121" cy="830997"/>
          </a:xfrm>
          <a:prstGeom prst="rect">
            <a:avLst/>
          </a:prstGeom>
          <a:noFill/>
        </p:spPr>
        <p:txBody>
          <a:bodyPr wrap="square" rtlCol="0">
            <a:spAutoFit/>
          </a:bodyPr>
          <a:lstStyle/>
          <a:p>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１　大阪府府民文化部、大阪市（経済戦略局</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）、公立大学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法人大阪の共同で実施。</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２　ＩＲ推進局は、大阪府・市の共同設置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機関。</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extLst/>
          </p:nvPr>
        </p:nvGraphicFramePr>
        <p:xfrm>
          <a:off x="4779747" y="611571"/>
          <a:ext cx="4249953" cy="3657534"/>
        </p:xfrm>
        <a:graphic>
          <a:graphicData uri="http://schemas.openxmlformats.org/drawingml/2006/table">
            <a:tbl>
              <a:tblPr firstRow="1" firstCol="1" bandRow="1">
                <a:tableStyleId>{5940675A-B579-460E-94D1-54222C63F5DA}</a:tableStyleId>
              </a:tblPr>
              <a:tblGrid>
                <a:gridCol w="697734">
                  <a:extLst>
                    <a:ext uri="{9D8B030D-6E8A-4147-A177-3AD203B41FA5}">
                      <a16:colId xmlns:a16="http://schemas.microsoft.com/office/drawing/2014/main" val="2906231049"/>
                    </a:ext>
                  </a:extLst>
                </a:gridCol>
                <a:gridCol w="1415544">
                  <a:extLst>
                    <a:ext uri="{9D8B030D-6E8A-4147-A177-3AD203B41FA5}">
                      <a16:colId xmlns:a16="http://schemas.microsoft.com/office/drawing/2014/main" val="305805943"/>
                    </a:ext>
                  </a:extLst>
                </a:gridCol>
                <a:gridCol w="1193269">
                  <a:extLst>
                    <a:ext uri="{9D8B030D-6E8A-4147-A177-3AD203B41FA5}">
                      <a16:colId xmlns:a16="http://schemas.microsoft.com/office/drawing/2014/main" val="3568998610"/>
                    </a:ext>
                  </a:extLst>
                </a:gridCol>
                <a:gridCol w="943406">
                  <a:extLst>
                    <a:ext uri="{9D8B030D-6E8A-4147-A177-3AD203B41FA5}">
                      <a16:colId xmlns:a16="http://schemas.microsoft.com/office/drawing/2014/main" val="1003713105"/>
                    </a:ext>
                  </a:extLst>
                </a:gridCol>
              </a:tblGrid>
              <a:tr h="226629">
                <a:tc>
                  <a:txBody>
                    <a:bodyPr/>
                    <a:lstStyle/>
                    <a:p>
                      <a:pPr algn="ctr">
                        <a:spcAft>
                          <a:spcPts val="0"/>
                        </a:spcAft>
                      </a:pP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部　局</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lnTlToBr w="12700" cap="flat" cmpd="sng" algn="ctr">
                      <a:noFill/>
                      <a:prstDash val="solid"/>
                      <a:round/>
                      <a:headEnd type="none" w="med" len="med"/>
                      <a:tailEnd type="none" w="med" len="med"/>
                    </a:lnTlToBr>
                    <a:solidFill>
                      <a:schemeClr val="accent1">
                        <a:lumMod val="40000"/>
                        <a:lumOff val="60000"/>
                      </a:schemeClr>
                    </a:solidFill>
                  </a:tcPr>
                </a:tc>
                <a:tc>
                  <a:txBody>
                    <a:bodyPr/>
                    <a:lstStyle/>
                    <a:p>
                      <a:pPr algn="ctr">
                        <a:spcAft>
                          <a:spcPts val="0"/>
                        </a:spcAft>
                      </a:pP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名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称</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lnTlToBr w="12700" cap="flat" cmpd="sng" algn="ctr">
                      <a:noFill/>
                      <a:prstDash val="solid"/>
                      <a:round/>
                      <a:headEnd type="none" w="med" len="med"/>
                      <a:tailEnd type="none" w="med" len="med"/>
                    </a:lnTlToBr>
                    <a:solidFill>
                      <a:schemeClr val="accent1">
                        <a:lumMod val="40000"/>
                        <a:lumOff val="60000"/>
                      </a:schemeClr>
                    </a:solidFill>
                  </a:tcPr>
                </a:tc>
                <a:tc>
                  <a:txBody>
                    <a:bodyPr/>
                    <a:lstStyle/>
                    <a:p>
                      <a:pPr algn="ctr">
                        <a:spcAft>
                          <a:spcPts val="0"/>
                        </a:spcAft>
                      </a:pP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目</a:t>
                      </a: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的</a:t>
                      </a:r>
                    </a:p>
                  </a:txBody>
                  <a:tcPr marL="36000" marR="36000" marT="36000" marB="36000">
                    <a:solidFill>
                      <a:schemeClr val="accent1">
                        <a:lumMod val="40000"/>
                        <a:lumOff val="60000"/>
                      </a:schemeClr>
                    </a:solidFill>
                  </a:tcPr>
                </a:tc>
                <a:tc>
                  <a:txBody>
                    <a:bodyPr/>
                    <a:lstStyle/>
                    <a:p>
                      <a:pPr algn="ctr">
                        <a:spcAft>
                          <a:spcPts val="0"/>
                        </a:spcAft>
                      </a:pP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対話期間</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solidFill>
                      <a:schemeClr val="accent1">
                        <a:lumMod val="40000"/>
                        <a:lumOff val="60000"/>
                      </a:schemeClr>
                    </a:solidFill>
                  </a:tcPr>
                </a:tc>
                <a:extLst>
                  <a:ext uri="{0D108BD9-81ED-4DB2-BD59-A6C34878D82A}">
                    <a16:rowId xmlns:a16="http://schemas.microsoft.com/office/drawing/2014/main" val="3554214449"/>
                  </a:ext>
                </a:extLst>
              </a:tr>
              <a:tr h="466725">
                <a:tc rowSpan="7">
                  <a:txBody>
                    <a:bodyPr/>
                    <a:lstStyle/>
                    <a:p>
                      <a:pPr algn="just"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環境農林</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just"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水産部</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45720" marR="45720" anchor="ctr">
                    <a:noFill/>
                  </a:tcPr>
                </a:tc>
                <a:tc>
                  <a:txBody>
                    <a:bodyPr/>
                    <a:lstStyle/>
                    <a:p>
                      <a:pPr algn="just"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花の文化園の指定管理者公募・施設活性化</a:t>
                      </a:r>
                    </a:p>
                  </a:txBody>
                  <a:tcPr marL="45720" marR="45720" anchor="ctr">
                    <a:noFill/>
                  </a:tcPr>
                </a:tc>
                <a:tc>
                  <a:txBody>
                    <a:bodyPr/>
                    <a:lstStyle/>
                    <a:p>
                      <a:pPr algn="l" rtl="0" fontAlgn="ctr"/>
                      <a:r>
                        <a:rPr lang="ja-JP" altLang="en-US" sz="1000" b="0" i="0" u="none" strike="noStrike">
                          <a:solidFill>
                            <a:schemeClr val="tx1"/>
                          </a:solidFill>
                          <a:effectLst/>
                          <a:latin typeface="Meiryo UI" panose="020B0604030504040204" pitchFamily="50" charset="-128"/>
                          <a:ea typeface="Meiryo UI" panose="020B0604030504040204" pitchFamily="50" charset="-128"/>
                        </a:rPr>
                        <a:t>公募条件の検討</a:t>
                      </a:r>
                    </a:p>
                  </a:txBody>
                  <a:tcPr marL="45720" marR="45720" anchor="ctr">
                    <a:noFill/>
                  </a:tcPr>
                </a:tc>
                <a:tc>
                  <a:txBody>
                    <a:bodyPr/>
                    <a:lstStyle/>
                    <a:p>
                      <a:pPr algn="just" rtl="0"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2019.6.11</a:t>
                      </a:r>
                    </a:p>
                    <a:p>
                      <a:pPr algn="r" rtl="0"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6.20</a:t>
                      </a:r>
                    </a:p>
                  </a:txBody>
                  <a:tcPr marL="45720" marR="45720" anchor="ctr">
                    <a:noFill/>
                  </a:tcPr>
                </a:tc>
                <a:extLst>
                  <a:ext uri="{0D108BD9-81ED-4DB2-BD59-A6C34878D82A}">
                    <a16:rowId xmlns:a16="http://schemas.microsoft.com/office/drawing/2014/main" val="1817426492"/>
                  </a:ext>
                </a:extLst>
              </a:tr>
              <a:tr h="466725">
                <a:tc vMerge="1">
                  <a:txBody>
                    <a:bodyPr/>
                    <a:lstStyle/>
                    <a:p>
                      <a:pPr algn="just" rtl="0" fontAlgn="ctr"/>
                      <a:endParaRPr lang="zh-TW" altLang="en-US" sz="1000" b="0" i="0" u="none" strike="noStrike" dirty="0">
                        <a:solidFill>
                          <a:srgbClr val="FF0000"/>
                        </a:solidFill>
                        <a:effectLst/>
                        <a:latin typeface="Meiryo UI" panose="020B0604030504040204" pitchFamily="50" charset="-128"/>
                        <a:ea typeface="Meiryo UI" panose="020B0604030504040204" pitchFamily="50" charset="-128"/>
                      </a:endParaRPr>
                    </a:p>
                  </a:txBody>
                  <a:tcPr marL="9525" marR="9525" marT="9525" marB="0" anchor="ctr">
                    <a:noFill/>
                  </a:tcPr>
                </a:tc>
                <a:tc>
                  <a:txBody>
                    <a:bodyPr/>
                    <a:lstStyle/>
                    <a:p>
                      <a:pPr algn="just"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大阪府民の森等</a:t>
                      </a:r>
                    </a:p>
                  </a:txBody>
                  <a:tcPr marL="45720" marR="45720" anchor="ctr">
                    <a:noFill/>
                  </a:tcPr>
                </a:tc>
                <a:tc>
                  <a:txBody>
                    <a:bodyPr/>
                    <a:lstStyle/>
                    <a:p>
                      <a:pPr algn="l"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魅力創出の検討</a:t>
                      </a:r>
                    </a:p>
                  </a:txBody>
                  <a:tcPr marL="45720" marR="45720" anchor="ctr">
                    <a:noFill/>
                  </a:tcPr>
                </a:tc>
                <a:tc>
                  <a:txBody>
                    <a:bodyPr/>
                    <a:lstStyle/>
                    <a:p>
                      <a:pPr algn="just" rtl="0"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2019.9.11</a:t>
                      </a:r>
                    </a:p>
                    <a:p>
                      <a:pPr algn="r" rtl="0"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10.16</a:t>
                      </a:r>
                    </a:p>
                  </a:txBody>
                  <a:tcPr marL="45720" marR="45720" anchor="ctr">
                    <a:noFill/>
                  </a:tcPr>
                </a:tc>
                <a:extLst>
                  <a:ext uri="{0D108BD9-81ED-4DB2-BD59-A6C34878D82A}">
                    <a16:rowId xmlns:a16="http://schemas.microsoft.com/office/drawing/2014/main" val="242109695"/>
                  </a:ext>
                </a:extLst>
              </a:tr>
              <a:tr h="466725">
                <a:tc vMerge="1">
                  <a:txBody>
                    <a:bodyPr/>
                    <a:lstStyle/>
                    <a:p>
                      <a:pPr algn="just" rtl="0" fontAlgn="ctr"/>
                      <a:endParaRPr lang="zh-TW" altLang="en-US" sz="1000" b="0" i="0" u="none" strike="noStrike" dirty="0">
                        <a:solidFill>
                          <a:srgbClr val="FF0000"/>
                        </a:solidFill>
                        <a:effectLst/>
                        <a:latin typeface="Meiryo UI" panose="020B0604030504040204" pitchFamily="50" charset="-128"/>
                        <a:ea typeface="Meiryo UI" panose="020B0604030504040204" pitchFamily="50" charset="-128"/>
                      </a:endParaRPr>
                    </a:p>
                  </a:txBody>
                  <a:tcPr marL="9525" marR="9525" marT="9525" marB="0" anchor="ctr">
                    <a:noFill/>
                  </a:tcPr>
                </a:tc>
                <a:tc>
                  <a:txBody>
                    <a:bodyPr/>
                    <a:lstStyle/>
                    <a:p>
                      <a:pPr algn="just"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農業庭園たわわ</a:t>
                      </a:r>
                    </a:p>
                  </a:txBody>
                  <a:tcPr marL="45720" marR="45720" anchor="ctr">
                    <a:noFill/>
                  </a:tcPr>
                </a:tc>
                <a:tc>
                  <a:txBody>
                    <a:bodyPr/>
                    <a:lstStyle/>
                    <a:p>
                      <a:pPr algn="l"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指定</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管理者制度導入の検討</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45720" marR="45720" anchor="ctr">
                    <a:noFill/>
                  </a:tcPr>
                </a:tc>
                <a:tc>
                  <a:txBody>
                    <a:bodyPr/>
                    <a:lstStyle/>
                    <a:p>
                      <a:pPr algn="just" rtl="0"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2020.5.14</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　</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r" rtl="0"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　～　</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5.29</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txBody>
                  <a:tcPr marL="45720" marR="45720" anchor="ctr">
                    <a:noFill/>
                  </a:tcPr>
                </a:tc>
                <a:extLst>
                  <a:ext uri="{0D108BD9-81ED-4DB2-BD59-A6C34878D82A}">
                    <a16:rowId xmlns:a16="http://schemas.microsoft.com/office/drawing/2014/main" val="2044602932"/>
                  </a:ext>
                </a:extLst>
              </a:tr>
              <a:tr h="466725">
                <a:tc vMerge="1">
                  <a:txBody>
                    <a:bodyPr/>
                    <a:lstStyle/>
                    <a:p>
                      <a:endParaRPr kumimoji="1" lang="ja-JP" altLang="en-US"/>
                    </a:p>
                  </a:txBody>
                  <a:tcPr/>
                </a:tc>
                <a:tc>
                  <a:txBody>
                    <a:bodyPr/>
                    <a:lstStyle/>
                    <a:p>
                      <a:pPr algn="just"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花の文化園の施設管理運営方策</a:t>
                      </a:r>
                    </a:p>
                  </a:txBody>
                  <a:tcPr marL="45720" marR="45720" anchor="ctr">
                    <a:noFill/>
                  </a:tcPr>
                </a:tc>
                <a:tc>
                  <a:txBody>
                    <a:bodyPr/>
                    <a:lstStyle/>
                    <a:p>
                      <a:pPr algn="just"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新たな機能を付加した施設にするための方策検討</a:t>
                      </a:r>
                    </a:p>
                  </a:txBody>
                  <a:tcPr marL="45720" marR="45720" anchor="ctr">
                    <a:noFill/>
                  </a:tcPr>
                </a:tc>
                <a:tc>
                  <a:txBody>
                    <a:bodyPr/>
                    <a:lstStyle/>
                    <a:p>
                      <a:pPr algn="just" rtl="0"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2021.7.12</a:t>
                      </a:r>
                    </a:p>
                    <a:p>
                      <a:pPr algn="just" rtl="0"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　～　</a:t>
                      </a: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8.11</a:t>
                      </a:r>
                    </a:p>
                  </a:txBody>
                  <a:tcPr marL="45720" marR="45720" anchor="ctr">
                    <a:noFill/>
                  </a:tcPr>
                </a:tc>
                <a:extLst>
                  <a:ext uri="{0D108BD9-81ED-4DB2-BD59-A6C34878D82A}">
                    <a16:rowId xmlns:a16="http://schemas.microsoft.com/office/drawing/2014/main" val="3854557367"/>
                  </a:ext>
                </a:extLst>
              </a:tr>
              <a:tr h="466725">
                <a:tc vMerge="1">
                  <a:txBody>
                    <a:bodyPr/>
                    <a:lstStyle/>
                    <a:p>
                      <a:pPr algn="just" rtl="0" fontAlgn="ctr"/>
                      <a:endParaRPr lang="zh-TW" altLang="en-US" sz="1000" b="0" i="0" u="none" strike="noStrike" dirty="0">
                        <a:solidFill>
                          <a:srgbClr val="FF0000"/>
                        </a:solidFill>
                        <a:effectLst/>
                        <a:latin typeface="Meiryo UI" panose="020B0604030504040204" pitchFamily="50" charset="-128"/>
                        <a:ea typeface="Meiryo UI" panose="020B0604030504040204" pitchFamily="50" charset="-128"/>
                      </a:endParaRPr>
                    </a:p>
                  </a:txBody>
                  <a:tcPr marL="9525" marR="9525" marT="9525" marB="0" anchor="ctr">
                    <a:noFill/>
                  </a:tcPr>
                </a:tc>
                <a:tc>
                  <a:txBody>
                    <a:bodyPr/>
                    <a:lstStyle/>
                    <a:p>
                      <a:pPr algn="just"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中央卸売市場の再編整備</a:t>
                      </a:r>
                    </a:p>
                  </a:txBody>
                  <a:tcPr marL="45720" marR="45720" anchor="ctr">
                    <a:noFill/>
                  </a:tcPr>
                </a:tc>
                <a:tc>
                  <a:txBody>
                    <a:bodyPr/>
                    <a:lstStyle/>
                    <a:p>
                      <a:pPr algn="just"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市場機能の強化を実現するための再整備手法等の検討</a:t>
                      </a:r>
                    </a:p>
                  </a:txBody>
                  <a:tcPr marL="45720" marR="45720" anchor="ctr">
                    <a:noFill/>
                  </a:tcPr>
                </a:tc>
                <a:tc>
                  <a:txBody>
                    <a:bodyPr/>
                    <a:lstStyle/>
                    <a:p>
                      <a:pPr algn="just" rtl="0"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2021.7.29</a:t>
                      </a:r>
                    </a:p>
                    <a:p>
                      <a:pPr algn="just" rtl="0"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8.11</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txBody>
                  <a:tcPr marL="45720" marR="45720" anchor="ctr">
                    <a:noFill/>
                  </a:tcPr>
                </a:tc>
                <a:extLst>
                  <a:ext uri="{0D108BD9-81ED-4DB2-BD59-A6C34878D82A}">
                    <a16:rowId xmlns:a16="http://schemas.microsoft.com/office/drawing/2014/main" val="650924163"/>
                  </a:ext>
                </a:extLst>
              </a:tr>
              <a:tr h="466725">
                <a:tc vMerge="1">
                  <a:txBody>
                    <a:bodyPr/>
                    <a:lstStyle/>
                    <a:p>
                      <a:pPr algn="just" rtl="0" fontAlgn="ctr"/>
                      <a:endParaRPr lang="zh-TW" altLang="en-US" sz="1000" b="0" i="0" u="none" strike="noStrike" dirty="0">
                        <a:solidFill>
                          <a:srgbClr val="FF0000"/>
                        </a:solidFill>
                        <a:effectLst/>
                        <a:latin typeface="Meiryo UI" panose="020B0604030504040204" pitchFamily="50" charset="-128"/>
                        <a:ea typeface="Meiryo UI" panose="020B0604030504040204" pitchFamily="50" charset="-128"/>
                      </a:endParaRPr>
                    </a:p>
                  </a:txBody>
                  <a:tcPr marL="9525" marR="9525" marT="9525" marB="0" anchor="ctr">
                    <a:noFill/>
                  </a:tcPr>
                </a:tc>
                <a:tc>
                  <a:txBody>
                    <a:bodyPr/>
                    <a:lstStyle/>
                    <a:p>
                      <a:pPr algn="just"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「大阪府民の森」等の新たな管理運営</a:t>
                      </a:r>
                    </a:p>
                  </a:txBody>
                  <a:tcPr marL="45720" marR="45720" anchor="ctr">
                    <a:noFill/>
                  </a:tcPr>
                </a:tc>
                <a:tc>
                  <a:txBody>
                    <a:bodyPr/>
                    <a:lstStyle/>
                    <a:p>
                      <a:pPr algn="just"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施設の活用方策、魅力創出の検討等</a:t>
                      </a:r>
                    </a:p>
                  </a:txBody>
                  <a:tcPr marL="45720" marR="45720" anchor="ctr">
                    <a:noFill/>
                  </a:tcPr>
                </a:tc>
                <a:tc>
                  <a:txBody>
                    <a:bodyPr/>
                    <a:lstStyle/>
                    <a:p>
                      <a:pPr algn="just" rtl="0"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2021.12.1  </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2022.1.28</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txBody>
                  <a:tcPr marL="45720" marR="45720" anchor="ctr">
                    <a:noFill/>
                  </a:tcPr>
                </a:tc>
                <a:extLst>
                  <a:ext uri="{0D108BD9-81ED-4DB2-BD59-A6C34878D82A}">
                    <a16:rowId xmlns:a16="http://schemas.microsoft.com/office/drawing/2014/main" val="364774722"/>
                  </a:ext>
                </a:extLst>
              </a:tr>
              <a:tr h="466725">
                <a:tc vMerge="1">
                  <a:txBody>
                    <a:bodyPr/>
                    <a:lstStyle/>
                    <a:p>
                      <a:pPr algn="just" rtl="0" fontAlgn="ctr"/>
                      <a:endParaRPr lang="zh-TW" altLang="en-US" sz="1000" b="0" i="0" u="none" strike="noStrike" dirty="0">
                        <a:solidFill>
                          <a:srgbClr val="FF0000"/>
                        </a:solidFill>
                        <a:effectLst/>
                        <a:latin typeface="Meiryo UI" panose="020B0604030504040204" pitchFamily="50" charset="-128"/>
                        <a:ea typeface="Meiryo UI" panose="020B0604030504040204" pitchFamily="50" charset="-128"/>
                      </a:endParaRPr>
                    </a:p>
                  </a:txBody>
                  <a:tcPr marL="9525" marR="9525" marT="9525" marB="0" anchor="ctr">
                    <a:noFill/>
                  </a:tcPr>
                </a:tc>
                <a:tc>
                  <a:txBody>
                    <a:bodyPr/>
                    <a:lstStyle/>
                    <a:p>
                      <a:pPr algn="just"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松原市河合地区の活性化</a:t>
                      </a:r>
                    </a:p>
                  </a:txBody>
                  <a:tcPr marL="45720" marR="45720" anchor="ctr">
                    <a:noFill/>
                  </a:tcPr>
                </a:tc>
                <a:tc>
                  <a:txBody>
                    <a:bodyPr/>
                    <a:lstStyle/>
                    <a:p>
                      <a:pPr algn="just"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活用策の検討</a:t>
                      </a:r>
                    </a:p>
                  </a:txBody>
                  <a:tcPr marL="45720" marR="45720" anchor="ctr">
                    <a:noFill/>
                  </a:tcPr>
                </a:tc>
                <a:tc>
                  <a:txBody>
                    <a:bodyPr/>
                    <a:lstStyle/>
                    <a:p>
                      <a:pPr algn="just" rtl="0"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2022.1.11</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　    </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r" rtl="0"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1.21</a:t>
                      </a:r>
                    </a:p>
                  </a:txBody>
                  <a:tcPr marL="45720" marR="45720" anchor="ctr">
                    <a:noFill/>
                  </a:tcPr>
                </a:tc>
                <a:extLst>
                  <a:ext uri="{0D108BD9-81ED-4DB2-BD59-A6C34878D82A}">
                    <a16:rowId xmlns:a16="http://schemas.microsoft.com/office/drawing/2014/main" val="2843154736"/>
                  </a:ext>
                </a:extLst>
              </a:tr>
            </a:tbl>
          </a:graphicData>
        </a:graphic>
      </p:graphicFrame>
      <p:sp>
        <p:nvSpPr>
          <p:cNvPr id="10" name="テキスト ボックス 9"/>
          <p:cNvSpPr txBox="1"/>
          <p:nvPr/>
        </p:nvSpPr>
        <p:spPr>
          <a:xfrm>
            <a:off x="1123949" y="311831"/>
            <a:ext cx="3188130" cy="276999"/>
          </a:xfrm>
          <a:prstGeom prst="rect">
            <a:avLst/>
          </a:prstGeom>
          <a:noFill/>
        </p:spPr>
        <p:txBody>
          <a:bodyPr wrap="square" rtlCol="0">
            <a:spAutoFit/>
          </a:bodyPr>
          <a:lstStyle/>
          <a:p>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2021</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年度</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末までの</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実施状況</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558</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2682709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 10"/>
          <p:cNvGraphicFramePr>
            <a:graphicFrameLocks noGrp="1"/>
          </p:cNvGraphicFramePr>
          <p:nvPr>
            <p:extLst/>
          </p:nvPr>
        </p:nvGraphicFramePr>
        <p:xfrm>
          <a:off x="59896" y="611571"/>
          <a:ext cx="4372404" cy="5013894"/>
        </p:xfrm>
        <a:graphic>
          <a:graphicData uri="http://schemas.openxmlformats.org/drawingml/2006/table">
            <a:tbl>
              <a:tblPr firstRow="1" firstCol="1" bandRow="1">
                <a:tableStyleId>{5940675A-B579-460E-94D1-54222C63F5DA}</a:tableStyleId>
              </a:tblPr>
              <a:tblGrid>
                <a:gridCol w="803704">
                  <a:extLst>
                    <a:ext uri="{9D8B030D-6E8A-4147-A177-3AD203B41FA5}">
                      <a16:colId xmlns:a16="http://schemas.microsoft.com/office/drawing/2014/main" val="20000"/>
                    </a:ext>
                  </a:extLst>
                </a:gridCol>
                <a:gridCol w="1435100">
                  <a:extLst>
                    <a:ext uri="{9D8B030D-6E8A-4147-A177-3AD203B41FA5}">
                      <a16:colId xmlns:a16="http://schemas.microsoft.com/office/drawing/2014/main" val="20001"/>
                    </a:ext>
                  </a:extLst>
                </a:gridCol>
                <a:gridCol w="1231900">
                  <a:extLst>
                    <a:ext uri="{9D8B030D-6E8A-4147-A177-3AD203B41FA5}">
                      <a16:colId xmlns:a16="http://schemas.microsoft.com/office/drawing/2014/main" val="20002"/>
                    </a:ext>
                  </a:extLst>
                </a:gridCol>
                <a:gridCol w="901700">
                  <a:extLst>
                    <a:ext uri="{9D8B030D-6E8A-4147-A177-3AD203B41FA5}">
                      <a16:colId xmlns:a16="http://schemas.microsoft.com/office/drawing/2014/main" val="20003"/>
                    </a:ext>
                  </a:extLst>
                </a:gridCol>
              </a:tblGrid>
              <a:tr h="264729">
                <a:tc>
                  <a:txBody>
                    <a:bodyPr/>
                    <a:lstStyle/>
                    <a:p>
                      <a:pPr algn="ctr">
                        <a:spcAft>
                          <a:spcPts val="0"/>
                        </a:spcAft>
                      </a:pP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部　局</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lnTlToBr w="12700" cap="flat" cmpd="sng" algn="ctr">
                      <a:noFill/>
                      <a:prstDash val="solid"/>
                      <a:round/>
                      <a:headEnd type="none" w="med" len="med"/>
                      <a:tailEnd type="none" w="med" len="med"/>
                    </a:lnTlToBr>
                    <a:solidFill>
                      <a:schemeClr val="accent1">
                        <a:lumMod val="40000"/>
                        <a:lumOff val="60000"/>
                      </a:schemeClr>
                    </a:solidFill>
                  </a:tcPr>
                </a:tc>
                <a:tc>
                  <a:txBody>
                    <a:bodyPr/>
                    <a:lstStyle/>
                    <a:p>
                      <a:pPr algn="ctr">
                        <a:spcAft>
                          <a:spcPts val="0"/>
                        </a:spcAft>
                      </a:pP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名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称</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lnTlToBr w="12700" cap="flat" cmpd="sng" algn="ctr">
                      <a:noFill/>
                      <a:prstDash val="solid"/>
                      <a:round/>
                      <a:headEnd type="none" w="med" len="med"/>
                      <a:tailEnd type="none" w="med" len="med"/>
                    </a:lnTlToBr>
                    <a:solidFill>
                      <a:schemeClr val="accent1">
                        <a:lumMod val="40000"/>
                        <a:lumOff val="60000"/>
                      </a:schemeClr>
                    </a:solidFill>
                  </a:tcPr>
                </a:tc>
                <a:tc>
                  <a:txBody>
                    <a:bodyPr/>
                    <a:lstStyle/>
                    <a:p>
                      <a:pPr algn="ctr">
                        <a:spcAft>
                          <a:spcPts val="0"/>
                        </a:spcAft>
                      </a:pP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目</a:t>
                      </a: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的</a:t>
                      </a:r>
                    </a:p>
                  </a:txBody>
                  <a:tcPr marL="36000" marR="36000" marT="36000" marB="36000">
                    <a:solidFill>
                      <a:schemeClr val="accent1">
                        <a:lumMod val="40000"/>
                        <a:lumOff val="60000"/>
                      </a:schemeClr>
                    </a:solidFill>
                  </a:tcPr>
                </a:tc>
                <a:tc>
                  <a:txBody>
                    <a:bodyPr/>
                    <a:lstStyle/>
                    <a:p>
                      <a:pPr algn="ctr">
                        <a:spcAft>
                          <a:spcPts val="0"/>
                        </a:spcAft>
                      </a:pP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対話期間</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solidFill>
                      <a:schemeClr val="accent1">
                        <a:lumMod val="40000"/>
                        <a:lumOff val="60000"/>
                      </a:schemeClr>
                    </a:solidFill>
                  </a:tcPr>
                </a:tc>
                <a:extLst>
                  <a:ext uri="{0D108BD9-81ED-4DB2-BD59-A6C34878D82A}">
                    <a16:rowId xmlns:a16="http://schemas.microsoft.com/office/drawing/2014/main" val="10000"/>
                  </a:ext>
                </a:extLst>
              </a:tr>
              <a:tr h="466725">
                <a:tc rowSpan="10">
                  <a:txBody>
                    <a:bodyPr/>
                    <a:lstStyle/>
                    <a:p>
                      <a:pPr algn="l"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都市整備部</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just" rtl="0" fontAlgn="ct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45720" marR="45720" anchor="ctr">
                    <a:noFill/>
                  </a:tcPr>
                </a:tc>
                <a:tc>
                  <a:txBody>
                    <a:bodyPr/>
                    <a:lstStyle/>
                    <a:p>
                      <a:pPr algn="just"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服部緑地の活用</a:t>
                      </a:r>
                    </a:p>
                  </a:txBody>
                  <a:tcPr marL="45720" marR="45720" anchor="ctr">
                    <a:noFill/>
                  </a:tcPr>
                </a:tc>
                <a:tc>
                  <a:txBody>
                    <a:bodyPr/>
                    <a:lstStyle/>
                    <a:p>
                      <a:pPr algn="l" rtl="0" fontAlgn="ctr"/>
                      <a:r>
                        <a:rPr lang="ja-JP" altLang="en-US" sz="1000" b="0" i="0" u="none" strike="noStrike">
                          <a:solidFill>
                            <a:schemeClr val="tx1"/>
                          </a:solidFill>
                          <a:effectLst/>
                          <a:latin typeface="Meiryo UI" panose="020B0604030504040204" pitchFamily="50" charset="-128"/>
                          <a:ea typeface="Meiryo UI" panose="020B0604030504040204" pitchFamily="50" charset="-128"/>
                        </a:rPr>
                        <a:t>公園の魅力を高める活用</a:t>
                      </a:r>
                    </a:p>
                  </a:txBody>
                  <a:tcPr marL="45720" marR="45720" anchor="ctr">
                    <a:noFill/>
                  </a:tcPr>
                </a:tc>
                <a:tc>
                  <a:txBody>
                    <a:bodyPr/>
                    <a:lstStyle/>
                    <a:p>
                      <a:pPr algn="l" rtl="0"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2017.9.6</a:t>
                      </a:r>
                    </a:p>
                    <a:p>
                      <a:pPr algn="r"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9.13</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txBody>
                  <a:tcPr marL="45720" marR="45720" anchor="ctr">
                    <a:noFill/>
                  </a:tcPr>
                </a:tc>
                <a:extLst>
                  <a:ext uri="{0D108BD9-81ED-4DB2-BD59-A6C34878D82A}">
                    <a16:rowId xmlns:a16="http://schemas.microsoft.com/office/drawing/2014/main" val="300959375"/>
                  </a:ext>
                </a:extLst>
              </a:tr>
              <a:tr h="466725">
                <a:tc vMerge="1">
                  <a:txBody>
                    <a:bodyPr/>
                    <a:lstStyle/>
                    <a:p>
                      <a:pPr algn="just" rtl="0"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noFill/>
                  </a:tcPr>
                </a:tc>
                <a:tc>
                  <a:txBody>
                    <a:bodyPr/>
                    <a:lstStyle/>
                    <a:p>
                      <a:pPr algn="just"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箕面公園の活用</a:t>
                      </a:r>
                    </a:p>
                  </a:txBody>
                  <a:tcPr marL="45720" marR="45720" anchor="ctr">
                    <a:noFill/>
                  </a:tcPr>
                </a:tc>
                <a:tc>
                  <a:txBody>
                    <a:bodyPr/>
                    <a:lstStyle/>
                    <a:p>
                      <a:pPr algn="l" rtl="0" fontAlgn="ctr"/>
                      <a:r>
                        <a:rPr lang="ja-JP" altLang="en-US" sz="1000" b="0" i="0" u="none" strike="noStrike">
                          <a:solidFill>
                            <a:schemeClr val="tx1"/>
                          </a:solidFill>
                          <a:effectLst/>
                          <a:latin typeface="Meiryo UI" panose="020B0604030504040204" pitchFamily="50" charset="-128"/>
                          <a:ea typeface="Meiryo UI" panose="020B0604030504040204" pitchFamily="50" charset="-128"/>
                        </a:rPr>
                        <a:t>同上</a:t>
                      </a:r>
                    </a:p>
                  </a:txBody>
                  <a:tcPr marL="45720" marR="45720" anchor="ctr">
                    <a:noFill/>
                  </a:tcPr>
                </a:tc>
                <a:tc>
                  <a:txBody>
                    <a:bodyPr/>
                    <a:lstStyle/>
                    <a:p>
                      <a:pPr algn="just" rtl="0"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2017.9.6</a:t>
                      </a:r>
                    </a:p>
                    <a:p>
                      <a:pPr algn="r"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9.13</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txBody>
                  <a:tcPr marL="45720" marR="45720" anchor="ctr">
                    <a:noFill/>
                  </a:tcPr>
                </a:tc>
                <a:extLst>
                  <a:ext uri="{0D108BD9-81ED-4DB2-BD59-A6C34878D82A}">
                    <a16:rowId xmlns:a16="http://schemas.microsoft.com/office/drawing/2014/main" val="38709727"/>
                  </a:ext>
                </a:extLst>
              </a:tr>
              <a:tr h="466725">
                <a:tc vMerge="1">
                  <a:txBody>
                    <a:bodyPr/>
                    <a:lstStyle/>
                    <a:p>
                      <a:pPr algn="just" rtl="0"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noFill/>
                  </a:tcPr>
                </a:tc>
                <a:tc>
                  <a:txBody>
                    <a:bodyPr/>
                    <a:lstStyle/>
                    <a:p>
                      <a:pPr algn="just" rtl="0" fontAlgn="ctr"/>
                      <a:r>
                        <a:rPr lang="ja-JP" altLang="en-US" sz="1000" b="0" i="0" u="none" strike="noStrike">
                          <a:solidFill>
                            <a:schemeClr val="tx1"/>
                          </a:solidFill>
                          <a:effectLst/>
                          <a:latin typeface="Meiryo UI" panose="020B0604030504040204" pitchFamily="50" charset="-128"/>
                          <a:ea typeface="Meiryo UI" panose="020B0604030504040204" pitchFamily="50" charset="-128"/>
                        </a:rPr>
                        <a:t>山田池公園の活用</a:t>
                      </a:r>
                    </a:p>
                  </a:txBody>
                  <a:tcPr marL="45720" marR="45720" anchor="ctr">
                    <a:noFill/>
                  </a:tcPr>
                </a:tc>
                <a:tc>
                  <a:txBody>
                    <a:bodyPr/>
                    <a:lstStyle/>
                    <a:p>
                      <a:pPr algn="l" rtl="0" fontAlgn="ctr"/>
                      <a:r>
                        <a:rPr lang="ja-JP" altLang="en-US" sz="1000" b="0" i="0" u="none" strike="noStrike">
                          <a:solidFill>
                            <a:schemeClr val="tx1"/>
                          </a:solidFill>
                          <a:effectLst/>
                          <a:latin typeface="Meiryo UI" panose="020B0604030504040204" pitchFamily="50" charset="-128"/>
                          <a:ea typeface="Meiryo UI" panose="020B0604030504040204" pitchFamily="50" charset="-128"/>
                        </a:rPr>
                        <a:t>同上</a:t>
                      </a:r>
                    </a:p>
                  </a:txBody>
                  <a:tcPr marL="45720" marR="45720" anchor="ctr">
                    <a:noFill/>
                  </a:tcPr>
                </a:tc>
                <a:tc>
                  <a:txBody>
                    <a:bodyPr/>
                    <a:lstStyle/>
                    <a:p>
                      <a:pPr algn="just" rtl="0"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2018.3.12</a:t>
                      </a:r>
                    </a:p>
                    <a:p>
                      <a:pPr algn="r"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3.23</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txBody>
                  <a:tcPr marL="45720" marR="45720" anchor="ctr">
                    <a:noFill/>
                  </a:tcPr>
                </a:tc>
                <a:extLst>
                  <a:ext uri="{0D108BD9-81ED-4DB2-BD59-A6C34878D82A}">
                    <a16:rowId xmlns:a16="http://schemas.microsoft.com/office/drawing/2014/main" val="1036594805"/>
                  </a:ext>
                </a:extLst>
              </a:tr>
              <a:tr h="466725">
                <a:tc vMerge="1">
                  <a:txBody>
                    <a:bodyPr/>
                    <a:lstStyle/>
                    <a:p>
                      <a:pPr algn="just" rtl="0"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noFill/>
                  </a:tcPr>
                </a:tc>
                <a:tc>
                  <a:txBody>
                    <a:bodyPr/>
                    <a:lstStyle/>
                    <a:p>
                      <a:pPr algn="just"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大泉緑地の活用</a:t>
                      </a:r>
                    </a:p>
                  </a:txBody>
                  <a:tcPr marL="45720" marR="45720" anchor="ctr">
                    <a:noFill/>
                  </a:tcPr>
                </a:tc>
                <a:tc>
                  <a:txBody>
                    <a:bodyPr/>
                    <a:lstStyle/>
                    <a:p>
                      <a:pPr algn="l"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同上</a:t>
                      </a:r>
                    </a:p>
                  </a:txBody>
                  <a:tcPr marL="45720" marR="45720" anchor="ctr">
                    <a:noFill/>
                  </a:tcPr>
                </a:tc>
                <a:tc>
                  <a:txBody>
                    <a:bodyPr/>
                    <a:lstStyle/>
                    <a:p>
                      <a:pPr algn="just" rtl="0"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2018.3.12</a:t>
                      </a:r>
                    </a:p>
                    <a:p>
                      <a:pPr algn="r"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3.23</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txBody>
                  <a:tcPr marL="45720" marR="45720" anchor="ctr">
                    <a:noFill/>
                  </a:tcPr>
                </a:tc>
                <a:extLst>
                  <a:ext uri="{0D108BD9-81ED-4DB2-BD59-A6C34878D82A}">
                    <a16:rowId xmlns:a16="http://schemas.microsoft.com/office/drawing/2014/main" val="3993460221"/>
                  </a:ext>
                </a:extLst>
              </a:tr>
              <a:tr h="466725">
                <a:tc vMerge="1">
                  <a:txBody>
                    <a:bodyPr/>
                    <a:lstStyle/>
                    <a:p>
                      <a:pPr algn="just" rtl="0"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noFill/>
                  </a:tcPr>
                </a:tc>
                <a:tc>
                  <a:txBody>
                    <a:bodyPr/>
                    <a:lstStyle/>
                    <a:p>
                      <a:pPr algn="just" rtl="0" fontAlgn="ctr"/>
                      <a:r>
                        <a:rPr lang="ja-JP" altLang="en-US" sz="1000" b="0" i="0" u="none" strike="noStrike">
                          <a:solidFill>
                            <a:schemeClr val="tx1"/>
                          </a:solidFill>
                          <a:effectLst/>
                          <a:latin typeface="Meiryo UI" panose="020B0604030504040204" pitchFamily="50" charset="-128"/>
                          <a:ea typeface="Meiryo UI" panose="020B0604030504040204" pitchFamily="50" charset="-128"/>
                        </a:rPr>
                        <a:t>せんなん里海公園の活用</a:t>
                      </a:r>
                    </a:p>
                  </a:txBody>
                  <a:tcPr marL="45720" marR="45720" anchor="ctr">
                    <a:noFill/>
                  </a:tcPr>
                </a:tc>
                <a:tc>
                  <a:txBody>
                    <a:bodyPr/>
                    <a:lstStyle/>
                    <a:p>
                      <a:pPr algn="l" rtl="0" fontAlgn="ctr"/>
                      <a:r>
                        <a:rPr lang="ja-JP" altLang="en-US" sz="1000" b="0" i="0" u="none" strike="noStrike">
                          <a:solidFill>
                            <a:schemeClr val="tx1"/>
                          </a:solidFill>
                          <a:effectLst/>
                          <a:latin typeface="Meiryo UI" panose="020B0604030504040204" pitchFamily="50" charset="-128"/>
                          <a:ea typeface="Meiryo UI" panose="020B0604030504040204" pitchFamily="50" charset="-128"/>
                        </a:rPr>
                        <a:t>同上</a:t>
                      </a:r>
                    </a:p>
                  </a:txBody>
                  <a:tcPr marL="45720" marR="45720" anchor="ctr">
                    <a:noFill/>
                  </a:tcPr>
                </a:tc>
                <a:tc>
                  <a:txBody>
                    <a:bodyPr/>
                    <a:lstStyle/>
                    <a:p>
                      <a:pPr algn="just" rtl="0"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2018.3.12</a:t>
                      </a:r>
                    </a:p>
                    <a:p>
                      <a:pPr algn="r"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3.23</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txBody>
                  <a:tcPr marL="45720" marR="45720" anchor="ctr">
                    <a:noFill/>
                  </a:tcPr>
                </a:tc>
                <a:extLst>
                  <a:ext uri="{0D108BD9-81ED-4DB2-BD59-A6C34878D82A}">
                    <a16:rowId xmlns:a16="http://schemas.microsoft.com/office/drawing/2014/main" val="2052173800"/>
                  </a:ext>
                </a:extLst>
              </a:tr>
              <a:tr h="466725">
                <a:tc vMerge="1">
                  <a:txBody>
                    <a:bodyPr/>
                    <a:lstStyle/>
                    <a:p>
                      <a:pPr algn="just" rtl="0" fontAlgn="ctr"/>
                      <a:endParaRPr lang="ja-JP" altLang="en-US" sz="1000" b="0" i="0" u="none" strike="noStrike" dirty="0">
                        <a:solidFill>
                          <a:srgbClr val="FF0000"/>
                        </a:solidFill>
                        <a:effectLst/>
                        <a:latin typeface="Meiryo UI" panose="020B0604030504040204" pitchFamily="50" charset="-128"/>
                        <a:ea typeface="Meiryo UI" panose="020B0604030504040204" pitchFamily="50" charset="-128"/>
                      </a:endParaRPr>
                    </a:p>
                  </a:txBody>
                  <a:tcPr marL="9525" marR="9525" marT="9525" marB="0" anchor="ctr">
                    <a:noFill/>
                  </a:tcPr>
                </a:tc>
                <a:tc>
                  <a:txBody>
                    <a:bodyPr/>
                    <a:lstStyle/>
                    <a:p>
                      <a:pPr algn="just" rtl="0" fontAlgn="ctr"/>
                      <a:r>
                        <a:rPr lang="ja-JP" altLang="en-US" sz="1000" b="0" i="0" u="none" strike="noStrike">
                          <a:solidFill>
                            <a:schemeClr val="tx1"/>
                          </a:solidFill>
                          <a:effectLst/>
                          <a:latin typeface="Meiryo UI" panose="020B0604030504040204" pitchFamily="50" charset="-128"/>
                          <a:ea typeface="Meiryo UI" panose="020B0604030504040204" pitchFamily="50" charset="-128"/>
                        </a:rPr>
                        <a:t>府営公園（</a:t>
                      </a:r>
                      <a:r>
                        <a:rPr lang="en-US" altLang="ja-JP" sz="1000" b="0" i="0" u="none" strike="noStrike">
                          <a:solidFill>
                            <a:schemeClr val="tx1"/>
                          </a:solidFill>
                          <a:effectLst/>
                          <a:latin typeface="Meiryo UI" panose="020B0604030504040204" pitchFamily="50" charset="-128"/>
                          <a:ea typeface="Meiryo UI" panose="020B0604030504040204" pitchFamily="50" charset="-128"/>
                        </a:rPr>
                        <a:t>19</a:t>
                      </a:r>
                      <a:r>
                        <a:rPr lang="ja-JP" altLang="en-US" sz="1000" b="0" i="0" u="none" strike="noStrike">
                          <a:solidFill>
                            <a:schemeClr val="tx1"/>
                          </a:solidFill>
                          <a:effectLst/>
                          <a:latin typeface="Meiryo UI" panose="020B0604030504040204" pitchFamily="50" charset="-128"/>
                          <a:ea typeface="Meiryo UI" panose="020B0604030504040204" pitchFamily="50" charset="-128"/>
                        </a:rPr>
                        <a:t>公園）の府民サービス向上</a:t>
                      </a:r>
                    </a:p>
                  </a:txBody>
                  <a:tcPr marL="45720" marR="45720" anchor="ctr">
                    <a:noFill/>
                  </a:tcPr>
                </a:tc>
                <a:tc>
                  <a:txBody>
                    <a:bodyPr/>
                    <a:lstStyle/>
                    <a:p>
                      <a:pPr algn="l"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同上</a:t>
                      </a:r>
                    </a:p>
                  </a:txBody>
                  <a:tcPr marL="45720" marR="45720" anchor="ctr">
                    <a:noFill/>
                  </a:tcPr>
                </a:tc>
                <a:tc>
                  <a:txBody>
                    <a:bodyPr/>
                    <a:lstStyle/>
                    <a:p>
                      <a:pPr algn="just" rtl="0"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2018.8.1</a:t>
                      </a:r>
                    </a:p>
                    <a:p>
                      <a:pPr algn="r"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10.31</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txBody>
                  <a:tcPr marL="45720" marR="45720" anchor="ctr">
                    <a:noFill/>
                  </a:tcPr>
                </a:tc>
                <a:extLst>
                  <a:ext uri="{0D108BD9-81ED-4DB2-BD59-A6C34878D82A}">
                    <a16:rowId xmlns:a16="http://schemas.microsoft.com/office/drawing/2014/main" val="1341680087"/>
                  </a:ext>
                </a:extLst>
              </a:tr>
              <a:tr h="466725">
                <a:tc vMerge="1">
                  <a:txBody>
                    <a:bodyPr/>
                    <a:lstStyle/>
                    <a:p>
                      <a:endParaRPr kumimoji="1" lang="ja-JP" altLang="en-US"/>
                    </a:p>
                  </a:txBody>
                  <a:tcPr/>
                </a:tc>
                <a:tc>
                  <a:txBody>
                    <a:bodyPr/>
                    <a:lstStyle/>
                    <a:p>
                      <a:pPr algn="just"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府営住宅活用地等</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45720" marR="45720" anchor="ctr">
                    <a:noFill/>
                  </a:tcPr>
                </a:tc>
                <a:tc>
                  <a:txBody>
                    <a:bodyPr/>
                    <a:lstStyle/>
                    <a:p>
                      <a:pPr algn="just"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活用策の検討</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45720" marR="45720" anchor="ctr">
                    <a:noFill/>
                  </a:tcPr>
                </a:tc>
                <a:tc>
                  <a:txBody>
                    <a:bodyPr/>
                    <a:lstStyle/>
                    <a:p>
                      <a:pPr algn="just" rtl="0"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2019.1.21</a:t>
                      </a:r>
                    </a:p>
                    <a:p>
                      <a:pPr algn="r"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3.29</a:t>
                      </a:r>
                    </a:p>
                  </a:txBody>
                  <a:tcPr marL="45720" marR="45720" anchor="ctr">
                    <a:noFill/>
                  </a:tcPr>
                </a:tc>
                <a:extLst>
                  <a:ext uri="{0D108BD9-81ED-4DB2-BD59-A6C34878D82A}">
                    <a16:rowId xmlns:a16="http://schemas.microsoft.com/office/drawing/2014/main" val="3864534870"/>
                  </a:ext>
                </a:extLst>
              </a:tr>
              <a:tr h="466725">
                <a:tc vMerge="1">
                  <a:txBody>
                    <a:bodyPr/>
                    <a:lstStyle/>
                    <a:p>
                      <a:pPr algn="just" rtl="0" fontAlgn="ctr"/>
                      <a:endParaRPr lang="ja-JP" altLang="en-US" sz="1000" b="0" i="0" u="none" strike="noStrike" dirty="0">
                        <a:solidFill>
                          <a:srgbClr val="FF0000"/>
                        </a:solidFill>
                        <a:effectLst/>
                        <a:latin typeface="Meiryo UI" panose="020B0604030504040204" pitchFamily="50" charset="-128"/>
                        <a:ea typeface="Meiryo UI" panose="020B0604030504040204" pitchFamily="50" charset="-128"/>
                      </a:endParaRPr>
                    </a:p>
                  </a:txBody>
                  <a:tcPr marL="9525" marR="9525" marT="9525" marB="0" anchor="ctr">
                    <a:noFill/>
                  </a:tcPr>
                </a:tc>
                <a:tc>
                  <a:txBody>
                    <a:bodyPr/>
                    <a:lstStyle/>
                    <a:p>
                      <a:pPr algn="just" rtl="0" fontAlgn="ctr"/>
                      <a:r>
                        <a:rPr lang="zh-TW" altLang="en-US" sz="1000" b="0" i="0" u="none" strike="noStrike" dirty="0">
                          <a:solidFill>
                            <a:schemeClr val="tx1"/>
                          </a:solidFill>
                          <a:effectLst/>
                          <a:latin typeface="Meiryo UI" panose="020B0604030504040204" pitchFamily="50" charset="-128"/>
                          <a:ea typeface="Meiryo UI" panose="020B0604030504040204" pitchFamily="50" charset="-128"/>
                        </a:rPr>
                        <a:t>大阪府営駐車場</a:t>
                      </a:r>
                    </a:p>
                  </a:txBody>
                  <a:tcPr marL="45720" marR="45720" anchor="ctr">
                    <a:noFill/>
                  </a:tcPr>
                </a:tc>
                <a:tc>
                  <a:txBody>
                    <a:bodyPr/>
                    <a:lstStyle/>
                    <a:p>
                      <a:pPr algn="l"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有効活用策の検討</a:t>
                      </a:r>
                    </a:p>
                  </a:txBody>
                  <a:tcPr marL="45720" marR="45720" anchor="ctr">
                    <a:noFill/>
                  </a:tcPr>
                </a:tc>
                <a:tc>
                  <a:txBody>
                    <a:bodyPr/>
                    <a:lstStyle/>
                    <a:p>
                      <a:pPr algn="just" rtl="0"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2019.11.13</a:t>
                      </a:r>
                    </a:p>
                    <a:p>
                      <a:pPr algn="r"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11.29</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txBody>
                  <a:tcPr marL="45720" marR="45720" anchor="ctr">
                    <a:noFill/>
                  </a:tcPr>
                </a:tc>
                <a:extLst>
                  <a:ext uri="{0D108BD9-81ED-4DB2-BD59-A6C34878D82A}">
                    <a16:rowId xmlns:a16="http://schemas.microsoft.com/office/drawing/2014/main" val="4187284148"/>
                  </a:ext>
                </a:extLst>
              </a:tr>
              <a:tr h="466725">
                <a:tc vMerge="1">
                  <a:txBody>
                    <a:bodyPr/>
                    <a:lstStyle/>
                    <a:p>
                      <a:endParaRPr kumimoji="1" lang="ja-JP" altLang="en-US"/>
                    </a:p>
                  </a:txBody>
                  <a:tcPr/>
                </a:tc>
                <a:tc>
                  <a:txBody>
                    <a:bodyPr/>
                    <a:lstStyle/>
                    <a:p>
                      <a:pPr algn="just" rtl="0" fontAlgn="ctr"/>
                      <a:r>
                        <a:rPr lang="zh-TW" altLang="en-US" sz="1000" b="0" i="0" u="none" strike="noStrike" dirty="0" smtClean="0">
                          <a:solidFill>
                            <a:schemeClr val="tx1"/>
                          </a:solidFill>
                          <a:effectLst/>
                          <a:latin typeface="Meiryo UI" panose="020B0604030504040204" pitchFamily="50" charset="-128"/>
                          <a:ea typeface="Meiryo UI" panose="020B0604030504040204" pitchFamily="50" charset="-128"/>
                        </a:rPr>
                        <a:t>府営東大阪春宮住宅活用用地</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45720" marR="45720" anchor="ctr">
                    <a:noFill/>
                  </a:tcPr>
                </a:tc>
                <a:tc>
                  <a:txBody>
                    <a:bodyPr/>
                    <a:lstStyle/>
                    <a:p>
                      <a:pPr algn="l"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民間事業者の参画意向、市場性の有無、事業アイデア等の把握</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txBody>
                  <a:tcPr marL="45720" marR="45720" anchor="ctr">
                    <a:noFill/>
                  </a:tcPr>
                </a:tc>
                <a:tc>
                  <a:txBody>
                    <a:bodyPr/>
                    <a:lstStyle/>
                    <a:p>
                      <a:pPr algn="just" rtl="0"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2021.1.25</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　</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r"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2.4</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txBody>
                  <a:tcPr marL="45720" marR="45720" anchor="ctr">
                    <a:noFill/>
                  </a:tcPr>
                </a:tc>
                <a:extLst>
                  <a:ext uri="{0D108BD9-81ED-4DB2-BD59-A6C34878D82A}">
                    <a16:rowId xmlns:a16="http://schemas.microsoft.com/office/drawing/2014/main" val="809579415"/>
                  </a:ext>
                </a:extLst>
              </a:tr>
              <a:tr h="466725">
                <a:tc vMerge="1">
                  <a:txBody>
                    <a:bodyPr/>
                    <a:lstStyle/>
                    <a:p>
                      <a:pPr algn="just" rtl="0" fontAlgn="ctr"/>
                      <a:endParaRPr lang="ja-JP" altLang="en-US" sz="1000" b="0" i="0" u="none" strike="noStrike" dirty="0">
                        <a:solidFill>
                          <a:srgbClr val="FF0000"/>
                        </a:solidFill>
                        <a:effectLst/>
                        <a:latin typeface="Meiryo UI" panose="020B0604030504040204" pitchFamily="50" charset="-128"/>
                        <a:ea typeface="Meiryo UI" panose="020B0604030504040204" pitchFamily="50" charset="-128"/>
                      </a:endParaRPr>
                    </a:p>
                  </a:txBody>
                  <a:tcPr marL="9525" marR="9525" marT="9525" marB="0" anchor="ctr">
                    <a:noFill/>
                  </a:tcPr>
                </a:tc>
                <a:tc>
                  <a:txBody>
                    <a:bodyPr/>
                    <a:lstStyle/>
                    <a:p>
                      <a:pPr algn="just"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久宝寺緑地プール再整備</a:t>
                      </a:r>
                    </a:p>
                  </a:txBody>
                  <a:tcPr marL="45720" marR="45720" anchor="ctr">
                    <a:noFill/>
                  </a:tcPr>
                </a:tc>
                <a:tc>
                  <a:txBody>
                    <a:bodyPr/>
                    <a:lstStyle/>
                    <a:p>
                      <a:pPr algn="just"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再整備手法等の検討</a:t>
                      </a:r>
                    </a:p>
                  </a:txBody>
                  <a:tcPr marL="45720" marR="45720" anchor="ctr">
                    <a:noFill/>
                  </a:tcPr>
                </a:tc>
                <a:tc>
                  <a:txBody>
                    <a:bodyPr/>
                    <a:lstStyle/>
                    <a:p>
                      <a:pPr algn="just" rtl="0"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2022.3.15</a:t>
                      </a:r>
                    </a:p>
                    <a:p>
                      <a:pPr algn="r"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3.18</a:t>
                      </a:r>
                    </a:p>
                  </a:txBody>
                  <a:tcPr marL="45720" marR="45720" anchor="ctr">
                    <a:noFill/>
                  </a:tcPr>
                </a:tc>
                <a:extLst>
                  <a:ext uri="{0D108BD9-81ED-4DB2-BD59-A6C34878D82A}">
                    <a16:rowId xmlns:a16="http://schemas.microsoft.com/office/drawing/2014/main" val="10002"/>
                  </a:ext>
                </a:extLst>
              </a:tr>
            </a:tbl>
          </a:graphicData>
        </a:graphic>
      </p:graphicFrame>
      <p:sp>
        <p:nvSpPr>
          <p:cNvPr id="19" name="テキスト ボックス 18"/>
          <p:cNvSpPr txBox="1"/>
          <p:nvPr/>
        </p:nvSpPr>
        <p:spPr>
          <a:xfrm>
            <a:off x="6852" y="8860"/>
            <a:ext cx="1536197"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（実施状況）</a:t>
            </a:r>
            <a:endParaRPr lang="en-US" altLang="ja-JP" sz="1600" dirty="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59896" y="312682"/>
            <a:ext cx="751817" cy="276999"/>
          </a:xfrm>
          <a:prstGeom prst="rect">
            <a:avLst/>
          </a:prstGeom>
          <a:solidFill>
            <a:srgbClr val="0070C0"/>
          </a:solidFill>
        </p:spPr>
        <p:txBody>
          <a:bodyPr wrap="square" rtlCol="0">
            <a:spAutoFit/>
          </a:bodyPr>
          <a:lstStyle/>
          <a:p>
            <a:pPr algn="ctr"/>
            <a:r>
              <a:rPr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大阪府</a:t>
            </a:r>
            <a:endParaRPr kumimoji="1"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1085849" y="323627"/>
            <a:ext cx="3188130" cy="276999"/>
          </a:xfrm>
          <a:prstGeom prst="rect">
            <a:avLst/>
          </a:prstGeom>
          <a:noFill/>
        </p:spPr>
        <p:txBody>
          <a:bodyPr wrap="square" rtlCol="0">
            <a:spAutoFit/>
          </a:bodyPr>
          <a:lstStyle/>
          <a:p>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2021</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年度</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末までの実施</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状況</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 name="表 9"/>
          <p:cNvGraphicFramePr>
            <a:graphicFrameLocks noGrp="1"/>
          </p:cNvGraphicFramePr>
          <p:nvPr>
            <p:extLst/>
          </p:nvPr>
        </p:nvGraphicFramePr>
        <p:xfrm>
          <a:off x="4508500" y="611571"/>
          <a:ext cx="4527120" cy="2295459"/>
        </p:xfrm>
        <a:graphic>
          <a:graphicData uri="http://schemas.openxmlformats.org/drawingml/2006/table">
            <a:tbl>
              <a:tblPr firstRow="1" firstCol="1" bandRow="1">
                <a:tableStyleId>{5940675A-B579-460E-94D1-54222C63F5DA}</a:tableStyleId>
              </a:tblPr>
              <a:tblGrid>
                <a:gridCol w="819016">
                  <a:extLst>
                    <a:ext uri="{9D8B030D-6E8A-4147-A177-3AD203B41FA5}">
                      <a16:colId xmlns:a16="http://schemas.microsoft.com/office/drawing/2014/main" val="20000"/>
                    </a:ext>
                  </a:extLst>
                </a:gridCol>
                <a:gridCol w="1395221">
                  <a:extLst>
                    <a:ext uri="{9D8B030D-6E8A-4147-A177-3AD203B41FA5}">
                      <a16:colId xmlns:a16="http://schemas.microsoft.com/office/drawing/2014/main" val="20001"/>
                    </a:ext>
                  </a:extLst>
                </a:gridCol>
                <a:gridCol w="1265563">
                  <a:extLst>
                    <a:ext uri="{9D8B030D-6E8A-4147-A177-3AD203B41FA5}">
                      <a16:colId xmlns:a16="http://schemas.microsoft.com/office/drawing/2014/main" val="20002"/>
                    </a:ext>
                  </a:extLst>
                </a:gridCol>
                <a:gridCol w="1047320">
                  <a:extLst>
                    <a:ext uri="{9D8B030D-6E8A-4147-A177-3AD203B41FA5}">
                      <a16:colId xmlns:a16="http://schemas.microsoft.com/office/drawing/2014/main" val="20003"/>
                    </a:ext>
                  </a:extLst>
                </a:gridCol>
              </a:tblGrid>
              <a:tr h="264729">
                <a:tc>
                  <a:txBody>
                    <a:bodyPr/>
                    <a:lstStyle/>
                    <a:p>
                      <a:pPr algn="ctr">
                        <a:spcAft>
                          <a:spcPts val="0"/>
                        </a:spcAft>
                      </a:pP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部　局</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lnTlToBr w="12700" cap="flat" cmpd="sng" algn="ctr">
                      <a:noFill/>
                      <a:prstDash val="solid"/>
                      <a:round/>
                      <a:headEnd type="none" w="med" len="med"/>
                      <a:tailEnd type="none" w="med" len="med"/>
                    </a:lnTlToBr>
                    <a:solidFill>
                      <a:schemeClr val="accent1">
                        <a:lumMod val="40000"/>
                        <a:lumOff val="60000"/>
                      </a:schemeClr>
                    </a:solidFill>
                  </a:tcPr>
                </a:tc>
                <a:tc>
                  <a:txBody>
                    <a:bodyPr/>
                    <a:lstStyle/>
                    <a:p>
                      <a:pPr algn="ctr">
                        <a:spcAft>
                          <a:spcPts val="0"/>
                        </a:spcAft>
                      </a:pP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名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称</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lnTlToBr w="12700" cap="flat" cmpd="sng" algn="ctr">
                      <a:noFill/>
                      <a:prstDash val="solid"/>
                      <a:round/>
                      <a:headEnd type="none" w="med" len="med"/>
                      <a:tailEnd type="none" w="med" len="med"/>
                    </a:lnTlToBr>
                    <a:solidFill>
                      <a:schemeClr val="accent1">
                        <a:lumMod val="40000"/>
                        <a:lumOff val="60000"/>
                      </a:schemeClr>
                    </a:solidFill>
                  </a:tcPr>
                </a:tc>
                <a:tc>
                  <a:txBody>
                    <a:bodyPr/>
                    <a:lstStyle/>
                    <a:p>
                      <a:pPr algn="ctr">
                        <a:spcAft>
                          <a:spcPts val="0"/>
                        </a:spcAft>
                      </a:pP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目</a:t>
                      </a: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的</a:t>
                      </a:r>
                    </a:p>
                  </a:txBody>
                  <a:tcPr marL="36000" marR="36000" marT="36000" marB="36000">
                    <a:solidFill>
                      <a:schemeClr val="accent1">
                        <a:lumMod val="40000"/>
                        <a:lumOff val="60000"/>
                      </a:schemeClr>
                    </a:solidFill>
                  </a:tcPr>
                </a:tc>
                <a:tc>
                  <a:txBody>
                    <a:bodyPr/>
                    <a:lstStyle/>
                    <a:p>
                      <a:pPr algn="ctr">
                        <a:spcAft>
                          <a:spcPts val="0"/>
                        </a:spcAft>
                      </a:pP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対話期間</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solidFill>
                      <a:schemeClr val="accent1">
                        <a:lumMod val="40000"/>
                        <a:lumOff val="60000"/>
                      </a:schemeClr>
                    </a:solidFill>
                  </a:tcPr>
                </a:tc>
                <a:extLst>
                  <a:ext uri="{0D108BD9-81ED-4DB2-BD59-A6C34878D82A}">
                    <a16:rowId xmlns:a16="http://schemas.microsoft.com/office/drawing/2014/main" val="10000"/>
                  </a:ext>
                </a:extLst>
              </a:tr>
              <a:tr h="466725">
                <a:tc rowSpan="2">
                  <a:txBody>
                    <a:bodyPr/>
                    <a:lstStyle/>
                    <a:p>
                      <a:pPr algn="l"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都市計画局</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45720" marR="45720" anchor="ctr">
                    <a:noFill/>
                  </a:tcPr>
                </a:tc>
                <a:tc>
                  <a:txBody>
                    <a:bodyPr/>
                    <a:lstStyle/>
                    <a:p>
                      <a:pPr algn="just"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箕面森町</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土地活用</a:t>
                      </a:r>
                    </a:p>
                  </a:txBody>
                  <a:tcPr marL="45720" marR="45720" anchor="ctr">
                    <a:noFill/>
                  </a:tcPr>
                </a:tc>
                <a:tc>
                  <a:txBody>
                    <a:bodyPr/>
                    <a:lstStyle/>
                    <a:p>
                      <a:pPr algn="l"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活用策の検討</a:t>
                      </a:r>
                    </a:p>
                  </a:txBody>
                  <a:tcPr marL="45720" marR="45720" anchor="ctr">
                    <a:noFill/>
                  </a:tcPr>
                </a:tc>
                <a:tc>
                  <a:txBody>
                    <a:bodyPr/>
                    <a:lstStyle/>
                    <a:p>
                      <a:pPr algn="just" rtl="0"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2019.1.7</a:t>
                      </a:r>
                    </a:p>
                    <a:p>
                      <a:pPr algn="r"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3.20</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txBody>
                  <a:tcPr marL="45720" marR="45720" anchor="ctr">
                    <a:noFill/>
                  </a:tcPr>
                </a:tc>
                <a:extLst>
                  <a:ext uri="{0D108BD9-81ED-4DB2-BD59-A6C34878D82A}">
                    <a16:rowId xmlns:a16="http://schemas.microsoft.com/office/drawing/2014/main" val="1264954302"/>
                  </a:ext>
                </a:extLst>
              </a:tr>
              <a:tr h="466725">
                <a:tc vMerge="1">
                  <a:txBody>
                    <a:bodyPr/>
                    <a:lstStyle/>
                    <a:p>
                      <a:pPr algn="l" rtl="0" fontAlgn="ct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45720" marR="45720" anchor="ctr">
                    <a:noFill/>
                  </a:tcPr>
                </a:tc>
                <a:tc>
                  <a:txBody>
                    <a:bodyPr/>
                    <a:lstStyle/>
                    <a:p>
                      <a:pPr algn="just"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箕面森町大規模府有地の有効活用</a:t>
                      </a:r>
                    </a:p>
                  </a:txBody>
                  <a:tcPr marL="45720" marR="45720" anchor="ctr">
                    <a:noFill/>
                  </a:tcPr>
                </a:tc>
                <a:tc>
                  <a:txBody>
                    <a:bodyPr/>
                    <a:lstStyle/>
                    <a:p>
                      <a:pPr algn="just"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活用策の検討</a:t>
                      </a:r>
                    </a:p>
                  </a:txBody>
                  <a:tcPr marL="45720" marR="45720" anchor="ctr">
                    <a:noFill/>
                  </a:tcPr>
                </a:tc>
                <a:tc>
                  <a:txBody>
                    <a:bodyPr/>
                    <a:lstStyle/>
                    <a:p>
                      <a:pPr algn="just" rtl="0"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2021.7.20</a:t>
                      </a:r>
                    </a:p>
                    <a:p>
                      <a:pPr algn="r"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8.27</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txBody>
                  <a:tcPr marL="45720" marR="45720" anchor="ctr">
                    <a:noFill/>
                  </a:tcPr>
                </a:tc>
                <a:extLst>
                  <a:ext uri="{0D108BD9-81ED-4DB2-BD59-A6C34878D82A}">
                    <a16:rowId xmlns:a16="http://schemas.microsoft.com/office/drawing/2014/main" val="4216339250"/>
                  </a:ext>
                </a:extLst>
              </a:tr>
              <a:tr h="466725">
                <a:tc rowSpan="2">
                  <a:txBody>
                    <a:bodyPr/>
                    <a:lstStyle/>
                    <a:p>
                      <a:pPr algn="l"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教育庁</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45720" marR="45720" anchor="ctr">
                    <a:noFill/>
                  </a:tcPr>
                </a:tc>
                <a:tc>
                  <a:txBody>
                    <a:bodyPr/>
                    <a:lstStyle/>
                    <a:p>
                      <a:pPr algn="just"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東和薬品</a:t>
                      </a: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RACTAB</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ドーム（府立門真スポーツセンター</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）の管理運営方法</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45720" marR="45720" anchor="ctr">
                    <a:noFill/>
                  </a:tcPr>
                </a:tc>
                <a:tc>
                  <a:txBody>
                    <a:bodyPr/>
                    <a:lstStyle/>
                    <a:p>
                      <a:pPr algn="l"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指定管理者</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公募条件の検討</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45720" marR="45720" anchor="ctr">
                    <a:noFill/>
                  </a:tcPr>
                </a:tc>
                <a:tc>
                  <a:txBody>
                    <a:bodyPr/>
                    <a:lstStyle/>
                    <a:p>
                      <a:pPr algn="just" rtl="0"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2019.1.25</a:t>
                      </a:r>
                    </a:p>
                    <a:p>
                      <a:pPr algn="just" rtl="0"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2.13</a:t>
                      </a:r>
                    </a:p>
                  </a:txBody>
                  <a:tcPr marL="45720" marR="45720" anchor="ctr">
                    <a:noFill/>
                  </a:tcPr>
                </a:tc>
                <a:extLst>
                  <a:ext uri="{0D108BD9-81ED-4DB2-BD59-A6C34878D82A}">
                    <a16:rowId xmlns:a16="http://schemas.microsoft.com/office/drawing/2014/main" val="1042633310"/>
                  </a:ext>
                </a:extLst>
              </a:tr>
              <a:tr h="466725">
                <a:tc vMerge="1">
                  <a:txBody>
                    <a:bodyPr/>
                    <a:lstStyle/>
                    <a:p>
                      <a:pPr algn="l" rtl="0" fontAlgn="ctr"/>
                      <a:endParaRPr lang="ja-JP" altLang="en-US" sz="1000" b="0" i="0" u="none" strike="noStrike" dirty="0">
                        <a:solidFill>
                          <a:srgbClr val="FF0000"/>
                        </a:solidFill>
                        <a:effectLst/>
                        <a:latin typeface="Meiryo UI" panose="020B0604030504040204" pitchFamily="50" charset="-128"/>
                        <a:ea typeface="Meiryo UI" panose="020B0604030504040204" pitchFamily="50" charset="-128"/>
                      </a:endParaRPr>
                    </a:p>
                  </a:txBody>
                  <a:tcPr marL="45720" marR="45720" anchor="ctr">
                    <a:noFill/>
                  </a:tcPr>
                </a:tc>
                <a:tc>
                  <a:txBody>
                    <a:bodyPr/>
                    <a:lstStyle/>
                    <a:p>
                      <a:pPr algn="just"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エディオンアリーナ大阪（府立体育会館</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）の管理運営方法</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45720" marR="45720" anchor="ctr">
                    <a:noFill/>
                  </a:tcPr>
                </a:tc>
                <a:tc>
                  <a:txBody>
                    <a:bodyPr/>
                    <a:lstStyle/>
                    <a:p>
                      <a:pPr algn="l"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指定管理者公募条件の</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検討</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45720" marR="45720" anchor="ctr">
                    <a:noFill/>
                  </a:tcPr>
                </a:tc>
                <a:tc>
                  <a:txBody>
                    <a:bodyPr/>
                    <a:lstStyle/>
                    <a:p>
                      <a:pPr algn="just" rtl="0"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2020.1.31</a:t>
                      </a:r>
                    </a:p>
                    <a:p>
                      <a:pPr algn="just" rtl="0"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          ~.3.10</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txBody>
                  <a:tcPr marL="45720" marR="45720" anchor="ctr">
                    <a:noFill/>
                  </a:tcPr>
                </a:tc>
                <a:extLst>
                  <a:ext uri="{0D108BD9-81ED-4DB2-BD59-A6C34878D82A}">
                    <a16:rowId xmlns:a16="http://schemas.microsoft.com/office/drawing/2014/main" val="1036594805"/>
                  </a:ext>
                </a:extLst>
              </a:tr>
            </a:tbl>
          </a:graphicData>
        </a:graphic>
      </p:graphicFrame>
      <p:sp>
        <p:nvSpPr>
          <p:cNvPr id="7"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559</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1693258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p:cNvSpPr txBox="1"/>
          <p:nvPr/>
        </p:nvSpPr>
        <p:spPr>
          <a:xfrm>
            <a:off x="6852" y="8860"/>
            <a:ext cx="1536197" cy="338554"/>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rPr>
              <a:t>（実施</a:t>
            </a:r>
            <a:r>
              <a:rPr lang="ja-JP" altLang="en-US" sz="1600" dirty="0">
                <a:latin typeface="Meiryo UI" panose="020B0604030504040204" pitchFamily="50" charset="-128"/>
                <a:ea typeface="Meiryo UI" panose="020B0604030504040204" pitchFamily="50" charset="-128"/>
              </a:rPr>
              <a:t>状況</a:t>
            </a:r>
            <a:r>
              <a:rPr lang="ja-JP" altLang="en-US" sz="1600" dirty="0" smtClean="0">
                <a:latin typeface="Meiryo UI" panose="020B0604030504040204" pitchFamily="50" charset="-128"/>
                <a:ea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50372" y="332043"/>
            <a:ext cx="751817" cy="276999"/>
          </a:xfrm>
          <a:prstGeom prst="rect">
            <a:avLst/>
          </a:prstGeom>
          <a:solidFill>
            <a:srgbClr val="0070C0"/>
          </a:solidFill>
        </p:spPr>
        <p:txBody>
          <a:bodyPr wrap="square" rtlCol="0">
            <a:spAutoFit/>
          </a:bodyPr>
          <a:lstStyle/>
          <a:p>
            <a:pPr algn="ctr"/>
            <a:r>
              <a:rPr lang="ja-JP" altLang="en-US"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大阪市</a:t>
            </a:r>
            <a:endParaRPr kumimoji="1"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 name="表 3"/>
          <p:cNvGraphicFramePr>
            <a:graphicFrameLocks noGrp="1"/>
          </p:cNvGraphicFramePr>
          <p:nvPr>
            <p:extLst/>
          </p:nvPr>
        </p:nvGraphicFramePr>
        <p:xfrm>
          <a:off x="84222" y="694214"/>
          <a:ext cx="4463716" cy="3693196"/>
        </p:xfrm>
        <a:graphic>
          <a:graphicData uri="http://schemas.openxmlformats.org/drawingml/2006/table">
            <a:tbl>
              <a:tblPr>
                <a:tableStyleId>{5C22544A-7EE6-4342-B048-85BDC9FD1C3A}</a:tableStyleId>
              </a:tblPr>
              <a:tblGrid>
                <a:gridCol w="733925">
                  <a:extLst>
                    <a:ext uri="{9D8B030D-6E8A-4147-A177-3AD203B41FA5}">
                      <a16:colId xmlns:a16="http://schemas.microsoft.com/office/drawing/2014/main" val="2303339319"/>
                    </a:ext>
                  </a:extLst>
                </a:gridCol>
                <a:gridCol w="1479885">
                  <a:extLst>
                    <a:ext uri="{9D8B030D-6E8A-4147-A177-3AD203B41FA5}">
                      <a16:colId xmlns:a16="http://schemas.microsoft.com/office/drawing/2014/main" val="2023871311"/>
                    </a:ext>
                  </a:extLst>
                </a:gridCol>
                <a:gridCol w="1371600">
                  <a:extLst>
                    <a:ext uri="{9D8B030D-6E8A-4147-A177-3AD203B41FA5}">
                      <a16:colId xmlns:a16="http://schemas.microsoft.com/office/drawing/2014/main" val="1660349489"/>
                    </a:ext>
                  </a:extLst>
                </a:gridCol>
                <a:gridCol w="878306">
                  <a:extLst>
                    <a:ext uri="{9D8B030D-6E8A-4147-A177-3AD203B41FA5}">
                      <a16:colId xmlns:a16="http://schemas.microsoft.com/office/drawing/2014/main" val="2176287320"/>
                    </a:ext>
                  </a:extLst>
                </a:gridCol>
              </a:tblGrid>
              <a:tr h="232214">
                <a:tc>
                  <a:txBody>
                    <a:bodyPr/>
                    <a:lstStyle/>
                    <a:p>
                      <a:pPr algn="ctr" fontAlgn="ctr"/>
                      <a:r>
                        <a:rPr lang="ja-JP" altLang="en-US" sz="1000" b="0" i="0" u="none" strike="noStrike" dirty="0" smtClean="0">
                          <a:solidFill>
                            <a:schemeClr val="dk1"/>
                          </a:solidFill>
                          <a:effectLst/>
                          <a:latin typeface="Meiryo UI" panose="020B0604030504040204" pitchFamily="50" charset="-128"/>
                          <a:ea typeface="Meiryo UI" panose="020B0604030504040204" pitchFamily="50" charset="-128"/>
                        </a:rPr>
                        <a:t>部局</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ctr"/>
                      <a:r>
                        <a:rPr lang="ja-JP" altLang="en-US" sz="1000" u="none" strike="noStrike" dirty="0" smtClean="0">
                          <a:effectLst/>
                          <a:latin typeface="Meiryo UI" panose="020B0604030504040204" pitchFamily="50" charset="-128"/>
                          <a:ea typeface="Meiryo UI" panose="020B0604030504040204" pitchFamily="50" charset="-128"/>
                        </a:rPr>
                        <a:t>名称</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ctr"/>
                      <a:r>
                        <a:rPr lang="ja-JP" altLang="en-US" sz="1000" u="none" strike="noStrike" dirty="0" smtClean="0">
                          <a:effectLst/>
                          <a:latin typeface="Meiryo UI" panose="020B0604030504040204" pitchFamily="50" charset="-128"/>
                          <a:ea typeface="Meiryo UI" panose="020B0604030504040204" pitchFamily="50" charset="-128"/>
                        </a:rPr>
                        <a:t>目的</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ctr"/>
                      <a:r>
                        <a:rPr lang="ja-JP" altLang="en-US" sz="1000" u="none" strike="noStrike" dirty="0" smtClean="0">
                          <a:effectLst/>
                          <a:latin typeface="Meiryo UI" panose="020B0604030504040204" pitchFamily="50" charset="-128"/>
                          <a:ea typeface="Meiryo UI" panose="020B0604030504040204" pitchFamily="50" charset="-128"/>
                        </a:rPr>
                        <a:t>対話期間</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3030849778"/>
                  </a:ext>
                </a:extLst>
              </a:tr>
              <a:tr h="397046">
                <a:tc>
                  <a:txBody>
                    <a:bodyPr/>
                    <a:lstStyle/>
                    <a:p>
                      <a:pPr algn="l" fontAlgn="ctr"/>
                      <a:r>
                        <a:rPr lang="zh-CN" altLang="en-US" sz="1000" u="none" strike="noStrike" dirty="0" smtClean="0">
                          <a:effectLst/>
                          <a:latin typeface="Meiryo UI" panose="020B0604030504040204" pitchFamily="50" charset="-128"/>
                          <a:ea typeface="Meiryo UI" panose="020B0604030504040204" pitchFamily="50" charset="-128"/>
                        </a:rPr>
                        <a:t>天王寺</a:t>
                      </a:r>
                      <a:r>
                        <a:rPr lang="ja-JP" altLang="en-US" sz="1000" u="none" strike="noStrike" dirty="0" smtClean="0">
                          <a:effectLst/>
                          <a:latin typeface="Meiryo UI" panose="020B0604030504040204" pitchFamily="50" charset="-128"/>
                          <a:ea typeface="Meiryo UI" panose="020B0604030504040204" pitchFamily="50" charset="-128"/>
                        </a:rPr>
                        <a:t>区役所</a:t>
                      </a:r>
                      <a:endParaRPr lang="zh-CN"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u="none" strike="noStrike" dirty="0" smtClean="0">
                          <a:effectLst/>
                          <a:latin typeface="Meiryo UI" panose="020B0604030504040204" pitchFamily="50" charset="-128"/>
                          <a:ea typeface="Meiryo UI" panose="020B0604030504040204" pitchFamily="50" charset="-128"/>
                        </a:rPr>
                        <a:t>市営</a:t>
                      </a:r>
                      <a:r>
                        <a:rPr lang="ja-JP" altLang="en-US" sz="1000" u="none" strike="noStrike" dirty="0">
                          <a:effectLst/>
                          <a:latin typeface="Meiryo UI" panose="020B0604030504040204" pitchFamily="50" charset="-128"/>
                          <a:ea typeface="Meiryo UI" panose="020B0604030504040204" pitchFamily="50" charset="-128"/>
                        </a:rPr>
                        <a:t>勝山・勝三住宅建</a:t>
                      </a:r>
                      <a:r>
                        <a:rPr lang="ja-JP" altLang="en-US" sz="1000" u="none" strike="noStrike" dirty="0" smtClean="0">
                          <a:effectLst/>
                          <a:latin typeface="Meiryo UI" panose="020B0604030504040204" pitchFamily="50" charset="-128"/>
                          <a:ea typeface="Meiryo UI" panose="020B0604030504040204" pitchFamily="50" charset="-128"/>
                        </a:rPr>
                        <a:t>替</a:t>
                      </a:r>
                      <a:endParaRPr lang="en-US" altLang="ja-JP" sz="1000" u="none" strike="noStrike" dirty="0" smtClean="0">
                        <a:effectLst/>
                        <a:latin typeface="Meiryo UI" panose="020B0604030504040204" pitchFamily="50" charset="-128"/>
                        <a:ea typeface="Meiryo UI" panose="020B0604030504040204" pitchFamily="50" charset="-128"/>
                      </a:endParaRPr>
                    </a:p>
                    <a:p>
                      <a:pPr algn="l" fontAlgn="ctr"/>
                      <a:r>
                        <a:rPr lang="ja-JP" altLang="en-US" sz="1000" u="none" strike="noStrike" dirty="0" smtClean="0">
                          <a:effectLst/>
                          <a:latin typeface="Meiryo UI" panose="020B0604030504040204" pitchFamily="50" charset="-128"/>
                          <a:ea typeface="Meiryo UI" panose="020B0604030504040204" pitchFamily="50" charset="-128"/>
                        </a:rPr>
                        <a:t>余剰地</a:t>
                      </a:r>
                      <a:r>
                        <a:rPr lang="ja-JP" altLang="en-US" sz="1000" u="none" strike="noStrike" dirty="0">
                          <a:effectLst/>
                          <a:latin typeface="Meiryo UI" panose="020B0604030504040204" pitchFamily="50" charset="-128"/>
                          <a:ea typeface="Meiryo UI" panose="020B0604030504040204" pitchFamily="50" charset="-128"/>
                        </a:rPr>
                        <a:t>の活用</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u="none" strike="noStrike" dirty="0" smtClean="0">
                          <a:effectLst/>
                          <a:latin typeface="Meiryo UI" panose="020B0604030504040204" pitchFamily="50" charset="-128"/>
                          <a:ea typeface="Meiryo UI" panose="020B0604030504040204" pitchFamily="50" charset="-128"/>
                        </a:rPr>
                        <a:t>事業</a:t>
                      </a:r>
                      <a:r>
                        <a:rPr lang="ja-JP" altLang="en-US" sz="1000" u="none" strike="noStrike" dirty="0">
                          <a:effectLst/>
                          <a:latin typeface="Meiryo UI" panose="020B0604030504040204" pitchFamily="50" charset="-128"/>
                          <a:ea typeface="Meiryo UI" panose="020B0604030504040204" pitchFamily="50" charset="-128"/>
                        </a:rPr>
                        <a:t>実現可能性の</a:t>
                      </a:r>
                      <a:r>
                        <a:rPr lang="ja-JP" altLang="en-US" sz="1000" u="none" strike="noStrike" dirty="0" smtClean="0">
                          <a:effectLst/>
                          <a:latin typeface="Meiryo UI" panose="020B0604030504040204" pitchFamily="50" charset="-128"/>
                          <a:ea typeface="Meiryo UI" panose="020B0604030504040204" pitchFamily="50" charset="-128"/>
                        </a:rPr>
                        <a:t>検討</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000" u="none" strike="noStrike" dirty="0" smtClean="0">
                          <a:effectLst/>
                          <a:latin typeface="Meiryo UI" panose="020B0604030504040204" pitchFamily="50" charset="-128"/>
                          <a:ea typeface="Meiryo UI" panose="020B0604030504040204" pitchFamily="50" charset="-128"/>
                        </a:rPr>
                        <a:t> 2020.3.5</a:t>
                      </a:r>
                    </a:p>
                    <a:p>
                      <a:pPr algn="l" fontAlgn="ctr"/>
                      <a:r>
                        <a:rPr lang="en-US" altLang="ja-JP" sz="1000" u="none" strike="noStrike" dirty="0" smtClean="0">
                          <a:effectLst/>
                          <a:latin typeface="Meiryo UI" panose="020B0604030504040204" pitchFamily="50" charset="-128"/>
                          <a:ea typeface="Meiryo UI" panose="020B0604030504040204" pitchFamily="50" charset="-128"/>
                        </a:rPr>
                        <a:t>          </a:t>
                      </a:r>
                      <a:r>
                        <a:rPr lang="ja-JP" altLang="en-US" sz="1000" u="none" strike="noStrike" dirty="0" smtClean="0">
                          <a:effectLst/>
                          <a:latin typeface="Meiryo UI" panose="020B0604030504040204" pitchFamily="50" charset="-128"/>
                          <a:ea typeface="Meiryo UI" panose="020B0604030504040204" pitchFamily="50" charset="-128"/>
                        </a:rPr>
                        <a:t>～</a:t>
                      </a:r>
                      <a:r>
                        <a:rPr lang="en-US" altLang="ja-JP" sz="1000" u="none" strike="noStrike" dirty="0" smtClean="0">
                          <a:effectLst/>
                          <a:latin typeface="Meiryo UI" panose="020B0604030504040204" pitchFamily="50" charset="-128"/>
                          <a:ea typeface="Meiryo UI" panose="020B0604030504040204" pitchFamily="50" charset="-128"/>
                        </a:rPr>
                        <a:t>10</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04544233"/>
                  </a:ext>
                </a:extLst>
              </a:tr>
              <a:tr h="348915">
                <a:tc rowSpan="3">
                  <a:txBody>
                    <a:bodyPr/>
                    <a:lstStyle/>
                    <a:p>
                      <a:pPr algn="l" fontAlgn="ctr"/>
                      <a:r>
                        <a:rPr lang="ja-JP" altLang="en-US" sz="1000" u="none" strike="noStrike" dirty="0" smtClean="0">
                          <a:effectLst/>
                          <a:latin typeface="Meiryo UI" panose="020B0604030504040204" pitchFamily="50" charset="-128"/>
                          <a:ea typeface="Meiryo UI" panose="020B0604030504040204" pitchFamily="50" charset="-128"/>
                        </a:rPr>
                        <a:t>浪速区</a:t>
                      </a:r>
                      <a:r>
                        <a:rPr lang="ja-JP" altLang="en-US" sz="1000" u="none" strike="noStrike" dirty="0">
                          <a:effectLst/>
                          <a:latin typeface="Meiryo UI" panose="020B0604030504040204" pitchFamily="50" charset="-128"/>
                          <a:ea typeface="Meiryo UI" panose="020B0604030504040204" pitchFamily="50" charset="-128"/>
                        </a:rPr>
                        <a:t>役所</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u="none" strike="noStrike" dirty="0" smtClean="0">
                          <a:effectLst/>
                          <a:latin typeface="Meiryo UI" panose="020B0604030504040204" pitchFamily="50" charset="-128"/>
                          <a:ea typeface="Meiryo UI" panose="020B0604030504040204" pitchFamily="50" charset="-128"/>
                        </a:rPr>
                        <a:t>もと</a:t>
                      </a:r>
                      <a:r>
                        <a:rPr lang="ja-JP" altLang="en-US" sz="1000" u="none" strike="noStrike" dirty="0">
                          <a:effectLst/>
                          <a:latin typeface="Meiryo UI" panose="020B0604030504040204" pitchFamily="50" charset="-128"/>
                          <a:ea typeface="Meiryo UI" panose="020B0604030504040204" pitchFamily="50" charset="-128"/>
                        </a:rPr>
                        <a:t>「市民交流センター</a:t>
                      </a:r>
                      <a:r>
                        <a:rPr lang="ja-JP" altLang="en-US" sz="1000" u="none" strike="noStrike" dirty="0" smtClean="0">
                          <a:effectLst/>
                          <a:latin typeface="Meiryo UI" panose="020B0604030504040204" pitchFamily="50" charset="-128"/>
                          <a:ea typeface="Meiryo UI" panose="020B0604030504040204" pitchFamily="50" charset="-128"/>
                        </a:rPr>
                        <a:t>なに</a:t>
                      </a:r>
                      <a:endParaRPr lang="en-US" altLang="ja-JP" sz="1000" u="none" strike="noStrike" dirty="0" smtClean="0">
                        <a:effectLst/>
                        <a:latin typeface="Meiryo UI" panose="020B0604030504040204" pitchFamily="50" charset="-128"/>
                        <a:ea typeface="Meiryo UI" panose="020B0604030504040204" pitchFamily="50" charset="-128"/>
                      </a:endParaRPr>
                    </a:p>
                    <a:p>
                      <a:pPr algn="l" fontAlgn="ctr"/>
                      <a:r>
                        <a:rPr lang="ja-JP" altLang="en-US" sz="1000" u="none" strike="noStrike" dirty="0" smtClean="0">
                          <a:effectLst/>
                          <a:latin typeface="Meiryo UI" panose="020B0604030504040204" pitchFamily="50" charset="-128"/>
                          <a:ea typeface="Meiryo UI" panose="020B0604030504040204" pitchFamily="50" charset="-128"/>
                        </a:rPr>
                        <a:t>わ</a:t>
                      </a:r>
                      <a:r>
                        <a:rPr lang="ja-JP" altLang="en-US" sz="1000" u="none" strike="noStrike" dirty="0">
                          <a:effectLst/>
                          <a:latin typeface="Meiryo UI" panose="020B0604030504040204" pitchFamily="50" charset="-128"/>
                          <a:ea typeface="Meiryo UI" panose="020B0604030504040204" pitchFamily="50" charset="-128"/>
                        </a:rPr>
                        <a:t>」</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u="none" strike="noStrike" dirty="0" smtClean="0">
                          <a:effectLst/>
                          <a:latin typeface="Meiryo UI" panose="020B0604030504040204" pitchFamily="50" charset="-128"/>
                          <a:ea typeface="Meiryo UI" panose="020B0604030504040204" pitchFamily="50" charset="-128"/>
                        </a:rPr>
                        <a:t>事業</a:t>
                      </a:r>
                      <a:r>
                        <a:rPr lang="ja-JP" altLang="en-US" sz="1000" u="none" strike="noStrike" dirty="0">
                          <a:effectLst/>
                          <a:latin typeface="Meiryo UI" panose="020B0604030504040204" pitchFamily="50" charset="-128"/>
                          <a:ea typeface="Meiryo UI" panose="020B0604030504040204" pitchFamily="50" charset="-128"/>
                        </a:rPr>
                        <a:t>実現可能性の検討</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000" u="none" strike="noStrike" dirty="0" smtClean="0">
                          <a:effectLst/>
                          <a:latin typeface="Meiryo UI" panose="020B0604030504040204" pitchFamily="50" charset="-128"/>
                          <a:ea typeface="Meiryo UI" panose="020B0604030504040204" pitchFamily="50" charset="-128"/>
                        </a:rPr>
                        <a:t> 2017.7.3</a:t>
                      </a:r>
                    </a:p>
                    <a:p>
                      <a:pPr algn="l" fontAlgn="ctr"/>
                      <a:r>
                        <a:rPr lang="en-US" altLang="ja-JP" sz="1000" u="none" strike="noStrike" dirty="0" smtClean="0">
                          <a:effectLst/>
                          <a:latin typeface="Meiryo UI" panose="020B0604030504040204" pitchFamily="50" charset="-128"/>
                          <a:ea typeface="Meiryo UI" panose="020B0604030504040204" pitchFamily="50" charset="-128"/>
                        </a:rPr>
                        <a:t>          </a:t>
                      </a:r>
                      <a:r>
                        <a:rPr lang="ja-JP" altLang="en-US" sz="1000" u="none" strike="noStrike" dirty="0" smtClean="0">
                          <a:effectLst/>
                          <a:latin typeface="Meiryo UI" panose="020B0604030504040204" pitchFamily="50" charset="-128"/>
                          <a:ea typeface="Meiryo UI" panose="020B0604030504040204" pitchFamily="50" charset="-128"/>
                        </a:rPr>
                        <a:t>～</a:t>
                      </a:r>
                      <a:r>
                        <a:rPr lang="en-US" altLang="ja-JP" sz="1000" u="none" strike="noStrike" dirty="0">
                          <a:effectLst/>
                          <a:latin typeface="Meiryo UI" panose="020B0604030504040204" pitchFamily="50" charset="-128"/>
                          <a:ea typeface="Meiryo UI" panose="020B0604030504040204" pitchFamily="50" charset="-128"/>
                        </a:rPr>
                        <a:t>24</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4380050"/>
                  </a:ext>
                </a:extLst>
              </a:tr>
              <a:tr h="397043">
                <a:tc vMerge="1">
                  <a:txBody>
                    <a:bodyPr/>
                    <a:lstStyle/>
                    <a:p>
                      <a:endParaRPr kumimoji="1" lang="ja-JP" altLang="en-US"/>
                    </a:p>
                  </a:txBody>
                  <a:tcPr/>
                </a:tc>
                <a:tc>
                  <a:txBody>
                    <a:bodyPr/>
                    <a:lstStyle/>
                    <a:p>
                      <a:pPr algn="l" fontAlgn="ctr"/>
                      <a:r>
                        <a:rPr lang="ja-JP" altLang="en-US" sz="1000" u="none" strike="noStrike" dirty="0" smtClean="0">
                          <a:effectLst/>
                          <a:latin typeface="Meiryo UI" panose="020B0604030504040204" pitchFamily="50" charset="-128"/>
                          <a:ea typeface="Meiryo UI" panose="020B0604030504040204" pitchFamily="50" charset="-128"/>
                        </a:rPr>
                        <a:t>浪速区</a:t>
                      </a:r>
                      <a:r>
                        <a:rPr lang="ja-JP" altLang="en-US" sz="1000" u="none" strike="noStrike" dirty="0">
                          <a:effectLst/>
                          <a:latin typeface="Meiryo UI" panose="020B0604030504040204" pitchFamily="50" charset="-128"/>
                          <a:ea typeface="Meiryo UI" panose="020B0604030504040204" pitchFamily="50" charset="-128"/>
                        </a:rPr>
                        <a:t>西南地域</a:t>
                      </a:r>
                      <a:r>
                        <a:rPr lang="ja-JP" altLang="en-US" sz="1000" u="none" strike="noStrike" dirty="0" smtClean="0">
                          <a:effectLst/>
                          <a:latin typeface="Meiryo UI" panose="020B0604030504040204" pitchFamily="50" charset="-128"/>
                          <a:ea typeface="Meiryo UI" panose="020B0604030504040204" pitchFamily="50" charset="-128"/>
                        </a:rPr>
                        <a:t>まちづくり</a:t>
                      </a:r>
                      <a:endParaRPr lang="en-US" altLang="ja-JP" sz="1000" u="none" strike="noStrike" dirty="0" smtClean="0">
                        <a:effectLst/>
                        <a:latin typeface="Meiryo UI" panose="020B0604030504040204" pitchFamily="50" charset="-128"/>
                        <a:ea typeface="Meiryo UI" panose="020B0604030504040204" pitchFamily="50" charset="-128"/>
                      </a:endParaRPr>
                    </a:p>
                    <a:p>
                      <a:pPr algn="l" fontAlgn="ctr"/>
                      <a:r>
                        <a:rPr lang="ja-JP" altLang="en-US" sz="1000" u="none" strike="noStrike" dirty="0" smtClean="0">
                          <a:effectLst/>
                          <a:latin typeface="Meiryo UI" panose="020B0604030504040204" pitchFamily="50" charset="-128"/>
                          <a:ea typeface="Meiryo UI" panose="020B0604030504040204" pitchFamily="50" charset="-128"/>
                        </a:rPr>
                        <a:t>ビジョン</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u="none" strike="noStrike" dirty="0" smtClean="0">
                          <a:effectLst/>
                          <a:latin typeface="Meiryo UI" panose="020B0604030504040204" pitchFamily="50" charset="-128"/>
                          <a:ea typeface="Meiryo UI" panose="020B0604030504040204" pitchFamily="50" charset="-128"/>
                        </a:rPr>
                        <a:t>事業</a:t>
                      </a:r>
                      <a:r>
                        <a:rPr lang="ja-JP" altLang="en-US" sz="1000" u="none" strike="noStrike" dirty="0">
                          <a:effectLst/>
                          <a:latin typeface="Meiryo UI" panose="020B0604030504040204" pitchFamily="50" charset="-128"/>
                          <a:ea typeface="Meiryo UI" panose="020B0604030504040204" pitchFamily="50" charset="-128"/>
                        </a:rPr>
                        <a:t>実現可能性の検討</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000" u="none" strike="noStrike" dirty="0" smtClean="0">
                          <a:effectLst/>
                          <a:latin typeface="Meiryo UI" panose="020B0604030504040204" pitchFamily="50" charset="-128"/>
                          <a:ea typeface="Meiryo UI" panose="020B0604030504040204" pitchFamily="50" charset="-128"/>
                        </a:rPr>
                        <a:t> 2019.2.18</a:t>
                      </a:r>
                    </a:p>
                    <a:p>
                      <a:pPr algn="l" fontAlgn="ctr"/>
                      <a:r>
                        <a:rPr lang="en-US" altLang="ja-JP" sz="1000" u="none" strike="noStrike" dirty="0" smtClean="0">
                          <a:effectLst/>
                          <a:latin typeface="Meiryo UI" panose="020B0604030504040204" pitchFamily="50" charset="-128"/>
                          <a:ea typeface="Meiryo UI" panose="020B0604030504040204" pitchFamily="50" charset="-128"/>
                        </a:rPr>
                        <a:t>          </a:t>
                      </a:r>
                      <a:r>
                        <a:rPr lang="ja-JP" altLang="en-US" sz="1000" u="none" strike="noStrike" dirty="0" smtClean="0">
                          <a:effectLst/>
                          <a:latin typeface="Meiryo UI" panose="020B0604030504040204" pitchFamily="50" charset="-128"/>
                          <a:ea typeface="Meiryo UI" panose="020B0604030504040204" pitchFamily="50" charset="-128"/>
                        </a:rPr>
                        <a:t>～</a:t>
                      </a:r>
                      <a:r>
                        <a:rPr lang="en-US" altLang="ja-JP" sz="1000" u="none" strike="noStrike" dirty="0" smtClean="0">
                          <a:effectLst/>
                          <a:latin typeface="Meiryo UI" panose="020B0604030504040204" pitchFamily="50" charset="-128"/>
                          <a:ea typeface="Meiryo UI" panose="020B0604030504040204" pitchFamily="50" charset="-128"/>
                        </a:rPr>
                        <a:t>22</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78977664"/>
                  </a:ext>
                </a:extLst>
              </a:tr>
              <a:tr h="385010">
                <a:tc vMerge="1">
                  <a:txBody>
                    <a:bodyPr/>
                    <a:lstStyle/>
                    <a:p>
                      <a:endParaRPr kumimoji="1" lang="ja-JP" altLang="en-US"/>
                    </a:p>
                  </a:txBody>
                  <a:tcPr/>
                </a:tc>
                <a:tc>
                  <a:txBody>
                    <a:bodyPr/>
                    <a:lstStyle/>
                    <a:p>
                      <a:pPr algn="l" fontAlgn="ctr"/>
                      <a:r>
                        <a:rPr lang="ja-JP" altLang="en-US" sz="1000" u="none" strike="noStrike" dirty="0" smtClean="0">
                          <a:effectLst/>
                          <a:latin typeface="Meiryo UI" panose="020B0604030504040204" pitchFamily="50" charset="-128"/>
                          <a:ea typeface="Meiryo UI" panose="020B0604030504040204" pitchFamily="50" charset="-128"/>
                        </a:rPr>
                        <a:t>恵美</a:t>
                      </a:r>
                      <a:r>
                        <a:rPr lang="ja-JP" altLang="en-US" sz="1000" u="none" strike="noStrike" dirty="0">
                          <a:effectLst/>
                          <a:latin typeface="Meiryo UI" panose="020B0604030504040204" pitchFamily="50" charset="-128"/>
                          <a:ea typeface="Meiryo UI" panose="020B0604030504040204" pitchFamily="50" charset="-128"/>
                        </a:rPr>
                        <a:t>公園の活用</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u="none" strike="noStrike" dirty="0" smtClean="0">
                          <a:effectLst/>
                          <a:latin typeface="Meiryo UI" panose="020B0604030504040204" pitchFamily="50" charset="-128"/>
                          <a:ea typeface="Meiryo UI" panose="020B0604030504040204" pitchFamily="50" charset="-128"/>
                        </a:rPr>
                        <a:t>アイデア</a:t>
                      </a:r>
                      <a:r>
                        <a:rPr lang="ja-JP" altLang="en-US" sz="1000" u="none" strike="noStrike" dirty="0">
                          <a:effectLst/>
                          <a:latin typeface="Meiryo UI" panose="020B0604030504040204" pitchFamily="50" charset="-128"/>
                          <a:ea typeface="Meiryo UI" panose="020B0604030504040204" pitchFamily="50" charset="-128"/>
                        </a:rPr>
                        <a:t>・ノウハウの募集</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000" u="none" strike="noStrike" dirty="0" smtClean="0">
                          <a:effectLst/>
                          <a:latin typeface="Meiryo UI" panose="020B0604030504040204" pitchFamily="50" charset="-128"/>
                          <a:ea typeface="Meiryo UI" panose="020B0604030504040204" pitchFamily="50" charset="-128"/>
                        </a:rPr>
                        <a:t> 2019.6.25</a:t>
                      </a:r>
                    </a:p>
                    <a:p>
                      <a:pPr algn="l" fontAlgn="ctr"/>
                      <a:r>
                        <a:rPr lang="en-US" altLang="ja-JP" sz="1000" u="none" strike="noStrike" dirty="0" smtClean="0">
                          <a:effectLst/>
                          <a:latin typeface="Meiryo UI" panose="020B0604030504040204" pitchFamily="50" charset="-128"/>
                          <a:ea typeface="Meiryo UI" panose="020B0604030504040204" pitchFamily="50" charset="-128"/>
                        </a:rPr>
                        <a:t>       </a:t>
                      </a:r>
                      <a:r>
                        <a:rPr lang="ja-JP" altLang="en-US" sz="1000" u="none" strike="noStrike" dirty="0" smtClean="0">
                          <a:effectLst/>
                          <a:latin typeface="Meiryo UI" panose="020B0604030504040204" pitchFamily="50" charset="-128"/>
                          <a:ea typeface="Meiryo UI" panose="020B0604030504040204" pitchFamily="50" charset="-128"/>
                        </a:rPr>
                        <a:t>～</a:t>
                      </a:r>
                      <a:r>
                        <a:rPr lang="en-US" altLang="ja-JP" sz="1000" u="none" strike="noStrike" dirty="0">
                          <a:effectLst/>
                          <a:latin typeface="Meiryo UI" panose="020B0604030504040204" pitchFamily="50" charset="-128"/>
                          <a:ea typeface="Meiryo UI" panose="020B0604030504040204" pitchFamily="50" charset="-128"/>
                        </a:rPr>
                        <a:t>6.27</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8753817"/>
                  </a:ext>
                </a:extLst>
              </a:tr>
              <a:tr h="385011">
                <a:tc>
                  <a:txBody>
                    <a:bodyPr/>
                    <a:lstStyle/>
                    <a:p>
                      <a:pPr algn="l" fontAlgn="ctr"/>
                      <a:r>
                        <a:rPr lang="ja-JP" altLang="en-US" sz="1000" u="none" strike="noStrike" dirty="0">
                          <a:effectLst/>
                          <a:latin typeface="Meiryo UI" panose="020B0604030504040204" pitchFamily="50" charset="-128"/>
                          <a:ea typeface="Meiryo UI" panose="020B0604030504040204" pitchFamily="50" charset="-128"/>
                        </a:rPr>
                        <a:t>浪速区</a:t>
                      </a:r>
                      <a:r>
                        <a:rPr lang="ja-JP" altLang="en-US" sz="1000" u="none" strike="noStrike" dirty="0" smtClean="0">
                          <a:effectLst/>
                          <a:latin typeface="Meiryo UI" panose="020B0604030504040204" pitchFamily="50" charset="-128"/>
                          <a:ea typeface="Meiryo UI" panose="020B0604030504040204" pitchFamily="50" charset="-128"/>
                        </a:rPr>
                        <a:t>役所、</a:t>
                      </a:r>
                      <a:endParaRPr lang="en-US" altLang="ja-JP" sz="1000" u="none" strike="noStrike" dirty="0" smtClean="0">
                        <a:effectLst/>
                        <a:latin typeface="Meiryo UI" panose="020B0604030504040204" pitchFamily="50" charset="-128"/>
                        <a:ea typeface="Meiryo UI" panose="020B0604030504040204" pitchFamily="50" charset="-128"/>
                      </a:endParaRPr>
                    </a:p>
                    <a:p>
                      <a:pPr algn="l" fontAlgn="ctr"/>
                      <a:r>
                        <a:rPr lang="ja-JP" altLang="en-US" sz="1000" u="none" strike="noStrike" dirty="0" smtClean="0">
                          <a:effectLst/>
                          <a:latin typeface="Meiryo UI" panose="020B0604030504040204" pitchFamily="50" charset="-128"/>
                          <a:ea typeface="Meiryo UI" panose="020B0604030504040204" pitchFamily="50" charset="-128"/>
                        </a:rPr>
                        <a:t>経済</a:t>
                      </a:r>
                      <a:r>
                        <a:rPr lang="ja-JP" altLang="en-US" sz="1000" u="none" strike="noStrike" dirty="0">
                          <a:effectLst/>
                          <a:latin typeface="Meiryo UI" panose="020B0604030504040204" pitchFamily="50" charset="-128"/>
                          <a:ea typeface="Meiryo UI" panose="020B0604030504040204" pitchFamily="50" charset="-128"/>
                        </a:rPr>
                        <a:t>戦略局</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u="none" strike="noStrike" dirty="0" smtClean="0">
                          <a:effectLst/>
                          <a:latin typeface="Meiryo UI" panose="020B0604030504040204" pitchFamily="50" charset="-128"/>
                          <a:ea typeface="Meiryo UI" panose="020B0604030504040204" pitchFamily="50" charset="-128"/>
                        </a:rPr>
                        <a:t>新今宮</a:t>
                      </a:r>
                      <a:r>
                        <a:rPr lang="ja-JP" altLang="en-US" sz="1000" u="none" strike="noStrike" dirty="0">
                          <a:effectLst/>
                          <a:latin typeface="Meiryo UI" panose="020B0604030504040204" pitchFamily="50" charset="-128"/>
                          <a:ea typeface="Meiryo UI" panose="020B0604030504040204" pitchFamily="50" charset="-128"/>
                        </a:rPr>
                        <a:t>駅前高架下用地</a:t>
                      </a:r>
                      <a:r>
                        <a:rPr lang="ja-JP" altLang="en-US" sz="1000" u="none" strike="noStrike" dirty="0" smtClean="0">
                          <a:effectLst/>
                          <a:latin typeface="Meiryo UI" panose="020B0604030504040204" pitchFamily="50" charset="-128"/>
                          <a:ea typeface="Meiryo UI" panose="020B0604030504040204" pitchFamily="50" charset="-128"/>
                        </a:rPr>
                        <a:t>の</a:t>
                      </a:r>
                      <a:endParaRPr lang="en-US" altLang="ja-JP" sz="1000" u="none" strike="noStrike" dirty="0" smtClean="0">
                        <a:effectLst/>
                        <a:latin typeface="Meiryo UI" panose="020B0604030504040204" pitchFamily="50" charset="-128"/>
                        <a:ea typeface="Meiryo UI" panose="020B0604030504040204" pitchFamily="50" charset="-128"/>
                      </a:endParaRPr>
                    </a:p>
                    <a:p>
                      <a:pPr algn="l" fontAlgn="ctr"/>
                      <a:r>
                        <a:rPr lang="ja-JP" altLang="en-US" sz="1000" u="none" strike="noStrike" dirty="0" smtClean="0">
                          <a:effectLst/>
                          <a:latin typeface="Meiryo UI" panose="020B0604030504040204" pitchFamily="50" charset="-128"/>
                          <a:ea typeface="Meiryo UI" panose="020B0604030504040204" pitchFamily="50" charset="-128"/>
                        </a:rPr>
                        <a:t>活用</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u="none" strike="noStrike" dirty="0" smtClean="0">
                          <a:effectLst/>
                          <a:latin typeface="Meiryo UI" panose="020B0604030504040204" pitchFamily="50" charset="-128"/>
                          <a:ea typeface="Meiryo UI" panose="020B0604030504040204" pitchFamily="50" charset="-128"/>
                        </a:rPr>
                        <a:t>公募</a:t>
                      </a:r>
                      <a:r>
                        <a:rPr lang="ja-JP" altLang="en-US" sz="1000" u="none" strike="noStrike" dirty="0">
                          <a:effectLst/>
                          <a:latin typeface="Meiryo UI" panose="020B0604030504040204" pitchFamily="50" charset="-128"/>
                          <a:ea typeface="Meiryo UI" panose="020B0604030504040204" pitchFamily="50" charset="-128"/>
                        </a:rPr>
                        <a:t>条件の検討</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000" u="none" strike="noStrike" dirty="0" smtClean="0">
                          <a:effectLst/>
                          <a:latin typeface="Meiryo UI" panose="020B0604030504040204" pitchFamily="50" charset="-128"/>
                          <a:ea typeface="Meiryo UI" panose="020B0604030504040204" pitchFamily="50" charset="-128"/>
                        </a:rPr>
                        <a:t> 2020.3.4</a:t>
                      </a:r>
                    </a:p>
                    <a:p>
                      <a:pPr algn="l" fontAlgn="ctr"/>
                      <a:r>
                        <a:rPr lang="en-US" altLang="ja-JP" sz="1000" u="none" strike="noStrike" dirty="0" smtClean="0">
                          <a:effectLst/>
                          <a:latin typeface="Meiryo UI" panose="020B0604030504040204" pitchFamily="50" charset="-128"/>
                          <a:ea typeface="Meiryo UI" panose="020B0604030504040204" pitchFamily="50" charset="-128"/>
                        </a:rPr>
                        <a:t>           </a:t>
                      </a:r>
                      <a:r>
                        <a:rPr lang="ja-JP" altLang="en-US" sz="1000" u="none" strike="noStrike" dirty="0" smtClean="0">
                          <a:effectLst/>
                          <a:latin typeface="Meiryo UI" panose="020B0604030504040204" pitchFamily="50" charset="-128"/>
                          <a:ea typeface="Meiryo UI" panose="020B0604030504040204" pitchFamily="50" charset="-128"/>
                        </a:rPr>
                        <a:t>～</a:t>
                      </a:r>
                      <a:r>
                        <a:rPr lang="en-US" altLang="ja-JP" sz="1000" u="none" strike="noStrike" dirty="0" smtClean="0">
                          <a:effectLst/>
                          <a:latin typeface="Meiryo UI" panose="020B0604030504040204" pitchFamily="50" charset="-128"/>
                          <a:ea typeface="Meiryo UI" panose="020B0604030504040204" pitchFamily="50" charset="-128"/>
                        </a:rPr>
                        <a:t>10</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6783510"/>
                  </a:ext>
                </a:extLst>
              </a:tr>
              <a:tr h="565484">
                <a:tc rowSpan="3">
                  <a:txBody>
                    <a:bodyPr/>
                    <a:lstStyle/>
                    <a:p>
                      <a:pPr algn="l" fontAlgn="ctr"/>
                      <a:r>
                        <a:rPr lang="ja-JP" altLang="en-US" sz="1000" u="none" strike="noStrike" dirty="0">
                          <a:effectLst/>
                          <a:latin typeface="Meiryo UI" panose="020B0604030504040204" pitchFamily="50" charset="-128"/>
                          <a:ea typeface="Meiryo UI" panose="020B0604030504040204" pitchFamily="50" charset="-128"/>
                        </a:rPr>
                        <a:t>淀川区役所</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u="none" strike="noStrike" dirty="0" smtClean="0">
                          <a:effectLst/>
                          <a:latin typeface="Meiryo UI" panose="020B0604030504040204" pitchFamily="50" charset="-128"/>
                          <a:ea typeface="Meiryo UI" panose="020B0604030504040204" pitchFamily="50" charset="-128"/>
                        </a:rPr>
                        <a:t>もと</a:t>
                      </a:r>
                      <a:r>
                        <a:rPr lang="ja-JP" altLang="en-US" sz="1000" u="none" strike="noStrike" dirty="0">
                          <a:effectLst/>
                          <a:latin typeface="Meiryo UI" panose="020B0604030504040204" pitchFamily="50" charset="-128"/>
                          <a:ea typeface="Meiryo UI" panose="020B0604030504040204" pitchFamily="50" charset="-128"/>
                        </a:rPr>
                        <a:t>淀川区役所・もと</a:t>
                      </a:r>
                      <a:r>
                        <a:rPr lang="ja-JP" altLang="en-US" sz="1000" u="none" strike="noStrike" dirty="0" smtClean="0">
                          <a:effectLst/>
                          <a:latin typeface="Meiryo UI" panose="020B0604030504040204" pitchFamily="50" charset="-128"/>
                          <a:ea typeface="Meiryo UI" panose="020B0604030504040204" pitchFamily="50" charset="-128"/>
                        </a:rPr>
                        <a:t>淀川区保健</a:t>
                      </a:r>
                      <a:r>
                        <a:rPr lang="ja-JP" altLang="en-US" sz="1000" u="none" strike="noStrike" dirty="0">
                          <a:effectLst/>
                          <a:latin typeface="Meiryo UI" panose="020B0604030504040204" pitchFamily="50" charset="-128"/>
                          <a:ea typeface="Meiryo UI" panose="020B0604030504040204" pitchFamily="50" charset="-128"/>
                        </a:rPr>
                        <a:t>福祉センター跡地</a:t>
                      </a:r>
                      <a:r>
                        <a:rPr lang="ja-JP" altLang="en-US" sz="1000" u="none" strike="noStrike" dirty="0" smtClean="0">
                          <a:effectLst/>
                          <a:latin typeface="Meiryo UI" panose="020B0604030504040204" pitchFamily="50" charset="-128"/>
                          <a:ea typeface="Meiryo UI" panose="020B0604030504040204" pitchFamily="50" charset="-128"/>
                        </a:rPr>
                        <a:t>の</a:t>
                      </a:r>
                      <a:endParaRPr lang="en-US" altLang="ja-JP" sz="1000" u="none" strike="noStrike" dirty="0" smtClean="0">
                        <a:effectLst/>
                        <a:latin typeface="Meiryo UI" panose="020B0604030504040204" pitchFamily="50" charset="-128"/>
                        <a:ea typeface="Meiryo UI" panose="020B0604030504040204" pitchFamily="50" charset="-128"/>
                      </a:endParaRPr>
                    </a:p>
                    <a:p>
                      <a:pPr algn="l" fontAlgn="ctr"/>
                      <a:r>
                        <a:rPr lang="ja-JP" altLang="en-US" sz="1000" u="none" strike="noStrike" dirty="0" smtClean="0">
                          <a:effectLst/>
                          <a:latin typeface="Meiryo UI" panose="020B0604030504040204" pitchFamily="50" charset="-128"/>
                          <a:ea typeface="Meiryo UI" panose="020B0604030504040204" pitchFamily="50" charset="-128"/>
                        </a:rPr>
                        <a:t>活用</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u="none" strike="noStrike" dirty="0" smtClean="0">
                          <a:effectLst/>
                          <a:latin typeface="Meiryo UI" panose="020B0604030504040204" pitchFamily="50" charset="-128"/>
                          <a:ea typeface="Meiryo UI" panose="020B0604030504040204" pitchFamily="50" charset="-128"/>
                        </a:rPr>
                        <a:t>事業</a:t>
                      </a:r>
                      <a:r>
                        <a:rPr lang="ja-JP" altLang="en-US" sz="1000" u="none" strike="noStrike" dirty="0">
                          <a:effectLst/>
                          <a:latin typeface="Meiryo UI" panose="020B0604030504040204" pitchFamily="50" charset="-128"/>
                          <a:ea typeface="Meiryo UI" panose="020B0604030504040204" pitchFamily="50" charset="-128"/>
                        </a:rPr>
                        <a:t>実現可能性の検討</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000" u="none" strike="noStrike" dirty="0" smtClean="0">
                          <a:effectLst/>
                          <a:latin typeface="Meiryo UI" panose="020B0604030504040204" pitchFamily="50" charset="-128"/>
                          <a:ea typeface="Meiryo UI" panose="020B0604030504040204" pitchFamily="50" charset="-128"/>
                        </a:rPr>
                        <a:t> 2016.2.22</a:t>
                      </a:r>
                    </a:p>
                    <a:p>
                      <a:pPr algn="l" fontAlgn="ctr"/>
                      <a:r>
                        <a:rPr lang="en-US" altLang="ja-JP" sz="1000" u="none" strike="noStrike" dirty="0" smtClean="0">
                          <a:effectLst/>
                          <a:latin typeface="Meiryo UI" panose="020B0604030504040204" pitchFamily="50" charset="-128"/>
                          <a:ea typeface="Meiryo UI" panose="020B0604030504040204" pitchFamily="50" charset="-128"/>
                        </a:rPr>
                        <a:t>           </a:t>
                      </a:r>
                      <a:r>
                        <a:rPr lang="ja-JP" altLang="en-US" sz="1000" u="none" strike="noStrike" dirty="0" smtClean="0">
                          <a:effectLst/>
                          <a:latin typeface="Meiryo UI" panose="020B0604030504040204" pitchFamily="50" charset="-128"/>
                          <a:ea typeface="Meiryo UI" panose="020B0604030504040204" pitchFamily="50" charset="-128"/>
                        </a:rPr>
                        <a:t>～</a:t>
                      </a:r>
                      <a:r>
                        <a:rPr lang="en-US" altLang="ja-JP" sz="1000" u="none" strike="noStrike" dirty="0">
                          <a:effectLst/>
                          <a:latin typeface="Meiryo UI" panose="020B0604030504040204" pitchFamily="50" charset="-128"/>
                          <a:ea typeface="Meiryo UI" panose="020B0604030504040204" pitchFamily="50" charset="-128"/>
                        </a:rPr>
                        <a:t>26</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2577961"/>
                  </a:ext>
                </a:extLst>
              </a:tr>
              <a:tr h="421105">
                <a:tc vMerge="1">
                  <a:txBody>
                    <a:bodyPr/>
                    <a:lstStyle/>
                    <a:p>
                      <a:endParaRPr kumimoji="1" lang="ja-JP" altLang="en-US"/>
                    </a:p>
                  </a:txBody>
                  <a:tcPr/>
                </a:tc>
                <a:tc>
                  <a:txBody>
                    <a:bodyPr/>
                    <a:lstStyle/>
                    <a:p>
                      <a:pPr algn="l" fontAlgn="ctr"/>
                      <a:r>
                        <a:rPr lang="ja-JP" altLang="en-US" sz="1000" u="none" strike="noStrike" dirty="0" smtClean="0">
                          <a:effectLst/>
                          <a:latin typeface="Meiryo UI" panose="020B0604030504040204" pitchFamily="50" charset="-128"/>
                          <a:ea typeface="Meiryo UI" panose="020B0604030504040204" pitchFamily="50" charset="-128"/>
                        </a:rPr>
                        <a:t>もと</a:t>
                      </a:r>
                      <a:r>
                        <a:rPr lang="ja-JP" altLang="en-US" sz="1000" u="none" strike="noStrike" dirty="0">
                          <a:effectLst/>
                          <a:latin typeface="Meiryo UI" panose="020B0604030504040204" pitchFamily="50" charset="-128"/>
                          <a:ea typeface="Meiryo UI" panose="020B0604030504040204" pitchFamily="50" charset="-128"/>
                        </a:rPr>
                        <a:t>淀川区役所跡地</a:t>
                      </a:r>
                      <a:r>
                        <a:rPr lang="ja-JP" altLang="en-US" sz="1000" u="none" strike="noStrike" dirty="0" smtClean="0">
                          <a:effectLst/>
                          <a:latin typeface="Meiryo UI" panose="020B0604030504040204" pitchFamily="50" charset="-128"/>
                          <a:ea typeface="Meiryo UI" panose="020B0604030504040204" pitchFamily="50" charset="-128"/>
                        </a:rPr>
                        <a:t>の地</a:t>
                      </a:r>
                      <a:endParaRPr lang="en-US" altLang="ja-JP" sz="1000" u="none" strike="noStrike" dirty="0" smtClean="0">
                        <a:effectLst/>
                        <a:latin typeface="Meiryo UI" panose="020B0604030504040204" pitchFamily="50" charset="-128"/>
                        <a:ea typeface="Meiryo UI" panose="020B0604030504040204" pitchFamily="50" charset="-128"/>
                      </a:endParaRPr>
                    </a:p>
                    <a:p>
                      <a:pPr algn="l" fontAlgn="ctr"/>
                      <a:r>
                        <a:rPr lang="ja-JP" altLang="en-US" sz="1000" u="none" strike="noStrike" dirty="0" smtClean="0">
                          <a:effectLst/>
                          <a:latin typeface="Meiryo UI" panose="020B0604030504040204" pitchFamily="50" charset="-128"/>
                          <a:ea typeface="Meiryo UI" panose="020B0604030504040204" pitchFamily="50" charset="-128"/>
                        </a:rPr>
                        <a:t>活用</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u="none" strike="noStrike" dirty="0" smtClean="0">
                          <a:effectLst/>
                          <a:latin typeface="Meiryo UI" panose="020B0604030504040204" pitchFamily="50" charset="-128"/>
                          <a:ea typeface="Meiryo UI" panose="020B0604030504040204" pitchFamily="50" charset="-128"/>
                        </a:rPr>
                        <a:t>公募</a:t>
                      </a:r>
                      <a:r>
                        <a:rPr lang="ja-JP" altLang="en-US" sz="1000" u="none" strike="noStrike" dirty="0">
                          <a:effectLst/>
                          <a:latin typeface="Meiryo UI" panose="020B0604030504040204" pitchFamily="50" charset="-128"/>
                          <a:ea typeface="Meiryo UI" panose="020B0604030504040204" pitchFamily="50" charset="-128"/>
                        </a:rPr>
                        <a:t>条件の検討</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000" u="none" strike="noStrike" dirty="0" smtClean="0">
                          <a:effectLst/>
                          <a:latin typeface="Meiryo UI" panose="020B0604030504040204" pitchFamily="50" charset="-128"/>
                          <a:ea typeface="Meiryo UI" panose="020B0604030504040204" pitchFamily="50" charset="-128"/>
                        </a:rPr>
                        <a:t> 2018.2.5</a:t>
                      </a:r>
                    </a:p>
                    <a:p>
                      <a:pPr algn="l" fontAlgn="ctr"/>
                      <a:r>
                        <a:rPr lang="en-US" altLang="ja-JP" sz="1000" u="none" strike="noStrike" dirty="0" smtClean="0">
                          <a:effectLst/>
                          <a:latin typeface="Meiryo UI" panose="020B0604030504040204" pitchFamily="50" charset="-128"/>
                          <a:ea typeface="Meiryo UI" panose="020B0604030504040204" pitchFamily="50" charset="-128"/>
                        </a:rPr>
                        <a:t>             </a:t>
                      </a:r>
                      <a:r>
                        <a:rPr lang="ja-JP" altLang="en-US" sz="1000" u="none" strike="noStrike" dirty="0" smtClean="0">
                          <a:effectLst/>
                          <a:latin typeface="Meiryo UI" panose="020B0604030504040204" pitchFamily="50" charset="-128"/>
                          <a:ea typeface="Meiryo UI" panose="020B0604030504040204" pitchFamily="50" charset="-128"/>
                        </a:rPr>
                        <a:t>～</a:t>
                      </a:r>
                      <a:r>
                        <a:rPr lang="en-US" altLang="ja-JP" sz="1000" u="none" strike="noStrike" dirty="0">
                          <a:effectLst/>
                          <a:latin typeface="Meiryo UI" panose="020B0604030504040204" pitchFamily="50" charset="-128"/>
                          <a:ea typeface="Meiryo UI" panose="020B0604030504040204" pitchFamily="50" charset="-128"/>
                        </a:rPr>
                        <a:t>9</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80900817"/>
                  </a:ext>
                </a:extLst>
              </a:tr>
              <a:tr h="561368">
                <a:tc vMerge="1">
                  <a:txBody>
                    <a:bodyPr/>
                    <a:lstStyle/>
                    <a:p>
                      <a:endParaRPr kumimoji="1" lang="ja-JP" altLang="en-US"/>
                    </a:p>
                  </a:txBody>
                  <a:tcPr/>
                </a:tc>
                <a:tc>
                  <a:txBody>
                    <a:bodyPr/>
                    <a:lstStyle/>
                    <a:p>
                      <a:pPr algn="l" fontAlgn="ctr"/>
                      <a:r>
                        <a:rPr lang="ja-JP" altLang="en-US" sz="1000" u="none" strike="noStrike" dirty="0" smtClean="0">
                          <a:effectLst/>
                          <a:latin typeface="Meiryo UI" panose="020B0604030504040204" pitchFamily="50" charset="-128"/>
                          <a:ea typeface="Meiryo UI" panose="020B0604030504040204" pitchFamily="50" charset="-128"/>
                        </a:rPr>
                        <a:t>淀川</a:t>
                      </a:r>
                      <a:r>
                        <a:rPr lang="ja-JP" altLang="en-US" sz="1000" u="none" strike="noStrike" dirty="0">
                          <a:effectLst/>
                          <a:latin typeface="Meiryo UI" panose="020B0604030504040204" pitchFamily="50" charset="-128"/>
                          <a:ea typeface="Meiryo UI" panose="020B0604030504040204" pitchFamily="50" charset="-128"/>
                        </a:rPr>
                        <a:t>河川敷十三エリア</a:t>
                      </a:r>
                      <a:r>
                        <a:rPr lang="ja-JP" altLang="en-US" sz="1000" u="none" strike="noStrike" dirty="0" smtClean="0">
                          <a:effectLst/>
                          <a:latin typeface="Meiryo UI" panose="020B0604030504040204" pitchFamily="50" charset="-128"/>
                          <a:ea typeface="Meiryo UI" panose="020B0604030504040204" pitchFamily="50" charset="-128"/>
                        </a:rPr>
                        <a:t>の魅力向上</a:t>
                      </a:r>
                      <a:r>
                        <a:rPr lang="ja-JP" altLang="en-US" sz="1000" u="none" strike="noStrike" dirty="0">
                          <a:effectLst/>
                          <a:latin typeface="Meiryo UI" panose="020B0604030504040204" pitchFamily="50" charset="-128"/>
                          <a:ea typeface="Meiryo UI" panose="020B0604030504040204" pitchFamily="50" charset="-128"/>
                        </a:rPr>
                        <a:t>に向けた</a:t>
                      </a:r>
                      <a:r>
                        <a:rPr lang="ja-JP" altLang="en-US" sz="1000" u="none" strike="noStrike" dirty="0" smtClean="0">
                          <a:effectLst/>
                          <a:latin typeface="Meiryo UI" panose="020B0604030504040204" pitchFamily="50" charset="-128"/>
                          <a:ea typeface="Meiryo UI" panose="020B0604030504040204" pitchFamily="50" charset="-128"/>
                        </a:rPr>
                        <a:t>マーケットサウンディング</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u="none" strike="noStrike" dirty="0" smtClean="0">
                          <a:effectLst/>
                          <a:latin typeface="Meiryo UI" panose="020B0604030504040204" pitchFamily="50" charset="-128"/>
                          <a:ea typeface="Meiryo UI" panose="020B0604030504040204" pitchFamily="50" charset="-128"/>
                        </a:rPr>
                        <a:t>事業</a:t>
                      </a:r>
                      <a:r>
                        <a:rPr lang="ja-JP" altLang="en-US" sz="1000" u="none" strike="noStrike" dirty="0">
                          <a:effectLst/>
                          <a:latin typeface="Meiryo UI" panose="020B0604030504040204" pitchFamily="50" charset="-128"/>
                          <a:ea typeface="Meiryo UI" panose="020B0604030504040204" pitchFamily="50" charset="-128"/>
                        </a:rPr>
                        <a:t>実現可能性の検討</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000" u="none" strike="noStrike" dirty="0" smtClean="0">
                          <a:effectLst/>
                          <a:latin typeface="Meiryo UI" panose="020B0604030504040204" pitchFamily="50" charset="-128"/>
                          <a:ea typeface="Meiryo UI" panose="020B0604030504040204" pitchFamily="50" charset="-128"/>
                        </a:rPr>
                        <a:t> 2022.1.14</a:t>
                      </a:r>
                    </a:p>
                    <a:p>
                      <a:pPr algn="l" fontAlgn="ctr"/>
                      <a:r>
                        <a:rPr lang="en-US" altLang="ja-JP" sz="1000" u="none" strike="noStrike" dirty="0" smtClean="0">
                          <a:effectLst/>
                          <a:latin typeface="Meiryo UI" panose="020B0604030504040204" pitchFamily="50" charset="-128"/>
                          <a:ea typeface="Meiryo UI" panose="020B0604030504040204" pitchFamily="50" charset="-128"/>
                        </a:rPr>
                        <a:t>           </a:t>
                      </a:r>
                      <a:r>
                        <a:rPr lang="ja-JP" altLang="en-US" sz="1000" u="none" strike="noStrike" dirty="0" smtClean="0">
                          <a:effectLst/>
                          <a:latin typeface="Meiryo UI" panose="020B0604030504040204" pitchFamily="50" charset="-128"/>
                          <a:ea typeface="Meiryo UI" panose="020B0604030504040204" pitchFamily="50" charset="-128"/>
                        </a:rPr>
                        <a:t>～</a:t>
                      </a:r>
                      <a:r>
                        <a:rPr lang="en-US" altLang="ja-JP" sz="1000" u="none" strike="noStrike" dirty="0">
                          <a:effectLst/>
                          <a:latin typeface="Meiryo UI" panose="020B0604030504040204" pitchFamily="50" charset="-128"/>
                          <a:ea typeface="Meiryo UI" panose="020B0604030504040204" pitchFamily="50" charset="-128"/>
                        </a:rPr>
                        <a:t>17</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55585407"/>
                  </a:ext>
                </a:extLst>
              </a:tr>
            </a:tbl>
          </a:graphicData>
        </a:graphic>
      </p:graphicFrame>
      <p:graphicFrame>
        <p:nvGraphicFramePr>
          <p:cNvPr id="11" name="表 10"/>
          <p:cNvGraphicFramePr>
            <a:graphicFrameLocks noGrp="1"/>
          </p:cNvGraphicFramePr>
          <p:nvPr>
            <p:extLst/>
          </p:nvPr>
        </p:nvGraphicFramePr>
        <p:xfrm>
          <a:off x="4616125" y="690197"/>
          <a:ext cx="4463716" cy="5654245"/>
        </p:xfrm>
        <a:graphic>
          <a:graphicData uri="http://schemas.openxmlformats.org/drawingml/2006/table">
            <a:tbl>
              <a:tblPr>
                <a:tableStyleId>{5C22544A-7EE6-4342-B048-85BDC9FD1C3A}</a:tableStyleId>
              </a:tblPr>
              <a:tblGrid>
                <a:gridCol w="733925">
                  <a:extLst>
                    <a:ext uri="{9D8B030D-6E8A-4147-A177-3AD203B41FA5}">
                      <a16:colId xmlns:a16="http://schemas.microsoft.com/office/drawing/2014/main" val="2303339319"/>
                    </a:ext>
                  </a:extLst>
                </a:gridCol>
                <a:gridCol w="1479885">
                  <a:extLst>
                    <a:ext uri="{9D8B030D-6E8A-4147-A177-3AD203B41FA5}">
                      <a16:colId xmlns:a16="http://schemas.microsoft.com/office/drawing/2014/main" val="2023871311"/>
                    </a:ext>
                  </a:extLst>
                </a:gridCol>
                <a:gridCol w="1371600">
                  <a:extLst>
                    <a:ext uri="{9D8B030D-6E8A-4147-A177-3AD203B41FA5}">
                      <a16:colId xmlns:a16="http://schemas.microsoft.com/office/drawing/2014/main" val="1660349489"/>
                    </a:ext>
                  </a:extLst>
                </a:gridCol>
                <a:gridCol w="878306">
                  <a:extLst>
                    <a:ext uri="{9D8B030D-6E8A-4147-A177-3AD203B41FA5}">
                      <a16:colId xmlns:a16="http://schemas.microsoft.com/office/drawing/2014/main" val="2176287320"/>
                    </a:ext>
                  </a:extLst>
                </a:gridCol>
              </a:tblGrid>
              <a:tr h="236231">
                <a:tc>
                  <a:txBody>
                    <a:bodyPr/>
                    <a:lstStyle/>
                    <a:p>
                      <a:pPr algn="ctr" fontAlgn="ctr"/>
                      <a:r>
                        <a:rPr lang="ja-JP" altLang="en-US" sz="1000" b="0" i="0" u="none" strike="noStrike" dirty="0" smtClean="0">
                          <a:solidFill>
                            <a:schemeClr val="dk1"/>
                          </a:solidFill>
                          <a:effectLst/>
                          <a:latin typeface="Meiryo UI" panose="020B0604030504040204" pitchFamily="50" charset="-128"/>
                          <a:ea typeface="Meiryo UI" panose="020B0604030504040204" pitchFamily="50" charset="-128"/>
                        </a:rPr>
                        <a:t>部局</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ctr"/>
                      <a:r>
                        <a:rPr lang="ja-JP" altLang="en-US" sz="1000" u="none" strike="noStrike" dirty="0" smtClean="0">
                          <a:effectLst/>
                          <a:latin typeface="Meiryo UI" panose="020B0604030504040204" pitchFamily="50" charset="-128"/>
                          <a:ea typeface="Meiryo UI" panose="020B0604030504040204" pitchFamily="50" charset="-128"/>
                        </a:rPr>
                        <a:t>名称</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ctr"/>
                      <a:r>
                        <a:rPr lang="ja-JP" altLang="en-US" sz="1000" u="none" strike="noStrike" dirty="0" smtClean="0">
                          <a:effectLst/>
                          <a:latin typeface="Meiryo UI" panose="020B0604030504040204" pitchFamily="50" charset="-128"/>
                          <a:ea typeface="Meiryo UI" panose="020B0604030504040204" pitchFamily="50" charset="-128"/>
                        </a:rPr>
                        <a:t>目的</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ctr"/>
                      <a:r>
                        <a:rPr lang="ja-JP" altLang="en-US" sz="1000" u="none" strike="noStrike" dirty="0" smtClean="0">
                          <a:effectLst/>
                          <a:latin typeface="Meiryo UI" panose="020B0604030504040204" pitchFamily="50" charset="-128"/>
                          <a:ea typeface="Meiryo UI" panose="020B0604030504040204" pitchFamily="50" charset="-128"/>
                        </a:rPr>
                        <a:t>対話期間</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3030849778"/>
                  </a:ext>
                </a:extLst>
              </a:tr>
              <a:tr h="481267">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城東区役所</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もと城東区役所用地の活用</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事業実現可能性の検討、アイデア・ノウハウの募集</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2018.7.18</a:t>
                      </a:r>
                    </a:p>
                    <a:p>
                      <a:pPr algn="l"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8.3</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78977664"/>
                  </a:ext>
                </a:extLst>
              </a:tr>
              <a:tr h="561368">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城東区</a:t>
                      </a: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役所、都市計画局、環境局</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大阪城東部地区の市有地の有効活用</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事業実現可能性の検討</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2016.9.29</a:t>
                      </a:r>
                    </a:p>
                    <a:p>
                      <a:pPr algn="l"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10.14</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8753817"/>
                  </a:ext>
                </a:extLst>
              </a:tr>
              <a:tr h="437253">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東住吉区役所</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東住吉区矢田南部地域市有地利活用</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事業実現可能性の検討</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2017.6.21</a:t>
                      </a:r>
                    </a:p>
                    <a:p>
                      <a:pPr algn="l"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27</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6783510"/>
                  </a:ext>
                </a:extLst>
              </a:tr>
              <a:tr h="469232">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平野区役所</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長原駅前用地活用</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事業実現可能性の検討</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2018.3.26</a:t>
                      </a:r>
                    </a:p>
                    <a:p>
                      <a:pPr algn="l"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30</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2577961"/>
                  </a:ext>
                </a:extLst>
              </a:tr>
              <a:tr h="625642">
                <a:tc rowSpan="2">
                  <a:txBody>
                    <a:bodyPr/>
                    <a:lstStyle/>
                    <a:p>
                      <a:pPr algn="l"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ＩＣＴ</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戦略室</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中央情報処理センター運用業務委託にかかる情報提供依頼（</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RFI</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公募条件の検討</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2014.7.11</a:t>
                      </a:r>
                    </a:p>
                    <a:p>
                      <a:pPr algn="l"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31</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80900817"/>
                  </a:ext>
                </a:extLst>
              </a:tr>
              <a:tr h="561368">
                <a:tc vMerge="1">
                  <a:txBody>
                    <a:bodyPr/>
                    <a:lstStyle/>
                    <a:p>
                      <a:endParaRPr kumimoji="1" lang="ja-JP" altLang="en-US"/>
                    </a:p>
                  </a:txBody>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大阪市産学官連携等による最先端</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ICT</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に関する提案制度</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アイデア・ノウハウの募集</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2017.12</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55585407"/>
                  </a:ext>
                </a:extLst>
              </a:tr>
              <a:tr h="561368">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総務局</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大阪市役所本庁舎内食堂スペースの活用</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公募条件の検討</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2017.8.30</a:t>
                      </a:r>
                    </a:p>
                    <a:p>
                      <a:pPr algn="l"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9.1</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12286069"/>
                  </a:ext>
                </a:extLst>
              </a:tr>
              <a:tr h="445169">
                <a:tc rowSpan="4">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経済戦略局</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大阪城公園パークマネジメント事業導入</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事業実現可能性の検討</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2013.7.31</a:t>
                      </a:r>
                    </a:p>
                    <a:p>
                      <a:pPr algn="l"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2014.2</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末</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6718104"/>
                  </a:ext>
                </a:extLst>
              </a:tr>
              <a:tr h="397042">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天王寺動物園への民間活力導入</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公募条件の検討</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2015.10.6</a:t>
                      </a:r>
                    </a:p>
                    <a:p>
                      <a:pPr algn="l"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7</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4398317"/>
                  </a:ext>
                </a:extLst>
              </a:tr>
              <a:tr h="421105">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（仮称）大阪新美術館の運営への</a:t>
                      </a:r>
                      <a:r>
                        <a:rPr lang="en-US" altLang="ja-JP" sz="1000" b="0" i="0" u="none" strike="noStrike">
                          <a:solidFill>
                            <a:srgbClr val="000000"/>
                          </a:solidFill>
                          <a:effectLst/>
                          <a:latin typeface="Meiryo UI" panose="020B0604030504040204" pitchFamily="50" charset="-128"/>
                          <a:ea typeface="Meiryo UI" panose="020B0604030504040204" pitchFamily="50" charset="-128"/>
                        </a:rPr>
                        <a:t>PFI</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手法導入</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公募条件の検討</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2018.1</a:t>
                      </a: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中旬</a:t>
                      </a:r>
                      <a:endPar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endParaRPr>
                    </a:p>
                    <a:p>
                      <a:pPr algn="l"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下旬</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37937195"/>
                  </a:ext>
                </a:extLst>
              </a:tr>
              <a:tr h="457200">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本町橋ＢＡＳＥ魅力創造</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アイデア・ノウハウの募集</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2018.10.17</a:t>
                      </a:r>
                    </a:p>
                    <a:p>
                      <a:pPr algn="l"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11.30</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4581879"/>
                  </a:ext>
                </a:extLst>
              </a:tr>
            </a:tbl>
          </a:graphicData>
        </a:graphic>
      </p:graphicFrame>
      <p:graphicFrame>
        <p:nvGraphicFramePr>
          <p:cNvPr id="6" name="表 5"/>
          <p:cNvGraphicFramePr>
            <a:graphicFrameLocks noGrp="1"/>
          </p:cNvGraphicFramePr>
          <p:nvPr>
            <p:extLst/>
          </p:nvPr>
        </p:nvGraphicFramePr>
        <p:xfrm>
          <a:off x="87224" y="4388356"/>
          <a:ext cx="4463716" cy="2245472"/>
        </p:xfrm>
        <a:graphic>
          <a:graphicData uri="http://schemas.openxmlformats.org/drawingml/2006/table">
            <a:tbl>
              <a:tblPr>
                <a:tableStyleId>{5C22544A-7EE6-4342-B048-85BDC9FD1C3A}</a:tableStyleId>
              </a:tblPr>
              <a:tblGrid>
                <a:gridCol w="733925">
                  <a:extLst>
                    <a:ext uri="{9D8B030D-6E8A-4147-A177-3AD203B41FA5}">
                      <a16:colId xmlns:a16="http://schemas.microsoft.com/office/drawing/2014/main" val="3373214540"/>
                    </a:ext>
                  </a:extLst>
                </a:gridCol>
                <a:gridCol w="1479885">
                  <a:extLst>
                    <a:ext uri="{9D8B030D-6E8A-4147-A177-3AD203B41FA5}">
                      <a16:colId xmlns:a16="http://schemas.microsoft.com/office/drawing/2014/main" val="2503220218"/>
                    </a:ext>
                  </a:extLst>
                </a:gridCol>
                <a:gridCol w="1371600">
                  <a:extLst>
                    <a:ext uri="{9D8B030D-6E8A-4147-A177-3AD203B41FA5}">
                      <a16:colId xmlns:a16="http://schemas.microsoft.com/office/drawing/2014/main" val="505607026"/>
                    </a:ext>
                  </a:extLst>
                </a:gridCol>
                <a:gridCol w="878306">
                  <a:extLst>
                    <a:ext uri="{9D8B030D-6E8A-4147-A177-3AD203B41FA5}">
                      <a16:colId xmlns:a16="http://schemas.microsoft.com/office/drawing/2014/main" val="3520199140"/>
                    </a:ext>
                  </a:extLst>
                </a:gridCol>
              </a:tblGrid>
              <a:tr h="561368">
                <a:tc rowSpan="4">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生野区役所</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御幸森小学校跡地の活用に関するマーケットサウンディング</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事業実現可能性の検討・公募条件の検討</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2020.8.4</a:t>
                      </a: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5</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1683980"/>
                  </a:ext>
                </a:extLst>
              </a:tr>
              <a:tr h="561368">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生野小学校跡地の活用に関するマーケットサウンディング</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事業実現可能性の検討・公募条件の検討</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2021.6.7</a:t>
                      </a:r>
                    </a:p>
                    <a:p>
                      <a:pPr algn="l"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14</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13864888"/>
                  </a:ext>
                </a:extLst>
              </a:tr>
              <a:tr h="561368">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生野南小学校跡地の活用に関するマーケットサウンディング</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事業実現可能性の検討・公募条件の検討</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2021.10.5</a:t>
                      </a:r>
                    </a:p>
                    <a:p>
                      <a:pPr algn="l"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8</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4320913"/>
                  </a:ext>
                </a:extLst>
              </a:tr>
              <a:tr h="561368">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林寺小学校跡地の活用に関するマーケットサウンディング</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事業実現可能性の検討・公募条件の検討</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2021.10.11</a:t>
                      </a:r>
                    </a:p>
                    <a:p>
                      <a:pPr algn="l"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18</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002480"/>
                  </a:ext>
                </a:extLst>
              </a:tr>
            </a:tbl>
          </a:graphicData>
        </a:graphic>
      </p:graphicFrame>
      <p:sp>
        <p:nvSpPr>
          <p:cNvPr id="10" name="テキスト ボックス 9"/>
          <p:cNvSpPr txBox="1"/>
          <p:nvPr/>
        </p:nvSpPr>
        <p:spPr>
          <a:xfrm>
            <a:off x="1168289" y="217716"/>
            <a:ext cx="4763278" cy="461665"/>
          </a:xfrm>
          <a:prstGeom prst="rect">
            <a:avLst/>
          </a:prstGeom>
          <a:noFill/>
        </p:spPr>
        <p:txBody>
          <a:bodyPr wrap="square" rtlCol="0">
            <a:spAutoFit/>
          </a:bodyPr>
          <a:lstStyle/>
          <a:p>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2021</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年度末までの実施状況</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部局の名称はサウンディング型市場調査実施当時のもの</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560</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4348438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 9"/>
          <p:cNvGraphicFramePr>
            <a:graphicFrameLocks noGrp="1"/>
          </p:cNvGraphicFramePr>
          <p:nvPr>
            <p:extLst/>
          </p:nvPr>
        </p:nvGraphicFramePr>
        <p:xfrm>
          <a:off x="288739" y="1078014"/>
          <a:ext cx="8591298" cy="5430362"/>
        </p:xfrm>
        <a:graphic>
          <a:graphicData uri="http://schemas.openxmlformats.org/drawingml/2006/table">
            <a:tbl>
              <a:tblPr>
                <a:tableStyleId>{5940675A-B579-460E-94D1-54222C63F5DA}</a:tableStyleId>
              </a:tblPr>
              <a:tblGrid>
                <a:gridCol w="546773">
                  <a:extLst>
                    <a:ext uri="{9D8B030D-6E8A-4147-A177-3AD203B41FA5}">
                      <a16:colId xmlns:a16="http://schemas.microsoft.com/office/drawing/2014/main" val="20000"/>
                    </a:ext>
                  </a:extLst>
                </a:gridCol>
                <a:gridCol w="746969">
                  <a:extLst>
                    <a:ext uri="{9D8B030D-6E8A-4147-A177-3AD203B41FA5}">
                      <a16:colId xmlns:a16="http://schemas.microsoft.com/office/drawing/2014/main" val="20001"/>
                    </a:ext>
                  </a:extLst>
                </a:gridCol>
                <a:gridCol w="97400">
                  <a:extLst>
                    <a:ext uri="{9D8B030D-6E8A-4147-A177-3AD203B41FA5}">
                      <a16:colId xmlns:a16="http://schemas.microsoft.com/office/drawing/2014/main" val="20002"/>
                    </a:ext>
                  </a:extLst>
                </a:gridCol>
                <a:gridCol w="614424">
                  <a:extLst>
                    <a:ext uri="{9D8B030D-6E8A-4147-A177-3AD203B41FA5}">
                      <a16:colId xmlns:a16="http://schemas.microsoft.com/office/drawing/2014/main" val="20003"/>
                    </a:ext>
                  </a:extLst>
                </a:gridCol>
                <a:gridCol w="586746">
                  <a:extLst>
                    <a:ext uri="{9D8B030D-6E8A-4147-A177-3AD203B41FA5}">
                      <a16:colId xmlns:a16="http://schemas.microsoft.com/office/drawing/2014/main" val="20004"/>
                    </a:ext>
                  </a:extLst>
                </a:gridCol>
                <a:gridCol w="586746">
                  <a:extLst>
                    <a:ext uri="{9D8B030D-6E8A-4147-A177-3AD203B41FA5}">
                      <a16:colId xmlns:a16="http://schemas.microsoft.com/office/drawing/2014/main" val="20005"/>
                    </a:ext>
                  </a:extLst>
                </a:gridCol>
                <a:gridCol w="586746">
                  <a:extLst>
                    <a:ext uri="{9D8B030D-6E8A-4147-A177-3AD203B41FA5}">
                      <a16:colId xmlns:a16="http://schemas.microsoft.com/office/drawing/2014/main" val="20006"/>
                    </a:ext>
                  </a:extLst>
                </a:gridCol>
                <a:gridCol w="586746">
                  <a:extLst>
                    <a:ext uri="{9D8B030D-6E8A-4147-A177-3AD203B41FA5}">
                      <a16:colId xmlns:a16="http://schemas.microsoft.com/office/drawing/2014/main" val="20007"/>
                    </a:ext>
                  </a:extLst>
                </a:gridCol>
                <a:gridCol w="586746">
                  <a:extLst>
                    <a:ext uri="{9D8B030D-6E8A-4147-A177-3AD203B41FA5}">
                      <a16:colId xmlns:a16="http://schemas.microsoft.com/office/drawing/2014/main" val="20008"/>
                    </a:ext>
                  </a:extLst>
                </a:gridCol>
                <a:gridCol w="586746">
                  <a:extLst>
                    <a:ext uri="{9D8B030D-6E8A-4147-A177-3AD203B41FA5}">
                      <a16:colId xmlns:a16="http://schemas.microsoft.com/office/drawing/2014/main" val="20009"/>
                    </a:ext>
                  </a:extLst>
                </a:gridCol>
                <a:gridCol w="586746">
                  <a:extLst>
                    <a:ext uri="{9D8B030D-6E8A-4147-A177-3AD203B41FA5}">
                      <a16:colId xmlns:a16="http://schemas.microsoft.com/office/drawing/2014/main" val="20010"/>
                    </a:ext>
                  </a:extLst>
                </a:gridCol>
                <a:gridCol w="495702">
                  <a:extLst>
                    <a:ext uri="{9D8B030D-6E8A-4147-A177-3AD203B41FA5}">
                      <a16:colId xmlns:a16="http://schemas.microsoft.com/office/drawing/2014/main" val="20011"/>
                    </a:ext>
                  </a:extLst>
                </a:gridCol>
                <a:gridCol w="495702">
                  <a:extLst>
                    <a:ext uri="{9D8B030D-6E8A-4147-A177-3AD203B41FA5}">
                      <a16:colId xmlns:a16="http://schemas.microsoft.com/office/drawing/2014/main" val="1897720871"/>
                    </a:ext>
                  </a:extLst>
                </a:gridCol>
                <a:gridCol w="495702">
                  <a:extLst>
                    <a:ext uri="{9D8B030D-6E8A-4147-A177-3AD203B41FA5}">
                      <a16:colId xmlns:a16="http://schemas.microsoft.com/office/drawing/2014/main" val="2511695477"/>
                    </a:ext>
                  </a:extLst>
                </a:gridCol>
                <a:gridCol w="495702">
                  <a:extLst>
                    <a:ext uri="{9D8B030D-6E8A-4147-A177-3AD203B41FA5}">
                      <a16:colId xmlns:a16="http://schemas.microsoft.com/office/drawing/2014/main" val="2995352594"/>
                    </a:ext>
                  </a:extLst>
                </a:gridCol>
                <a:gridCol w="495702">
                  <a:extLst>
                    <a:ext uri="{9D8B030D-6E8A-4147-A177-3AD203B41FA5}">
                      <a16:colId xmlns:a16="http://schemas.microsoft.com/office/drawing/2014/main" val="4108881388"/>
                    </a:ext>
                  </a:extLst>
                </a:gridCol>
              </a:tblGrid>
              <a:tr h="252553">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ja-JP"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TlToBr w="12700" cap="flat" cmpd="sng" algn="ctr">
                      <a:solidFill>
                        <a:schemeClr val="tx1"/>
                      </a:solidFill>
                      <a:prstDash val="solid"/>
                      <a:round/>
                      <a:headEnd type="none" w="med" len="med"/>
                      <a:tailEnd type="none" w="med" len="med"/>
                    </a:lnTlToBr>
                    <a:solidFill>
                      <a:schemeClr val="accent4">
                        <a:lumMod val="40000"/>
                        <a:lumOff val="60000"/>
                      </a:schemeClr>
                    </a:solidFill>
                  </a:tcPr>
                </a:tc>
                <a:tc hMerge="1">
                  <a:txBody>
                    <a:bodyPr/>
                    <a:lstStyle/>
                    <a:p>
                      <a:pPr algn="ctr" fontAlgn="ctr"/>
                      <a:endParaRPr lang="ja-JP" altLang="en-US" sz="1200" b="0"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ctr" fontAlgn="ct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4">
                        <a:lumMod val="40000"/>
                        <a:lumOff val="60000"/>
                      </a:schemeClr>
                    </a:solidFill>
                  </a:tcPr>
                </a:tc>
                <a:tc>
                  <a:txBody>
                    <a:bodyPr/>
                    <a:lstStyle/>
                    <a:p>
                      <a:pPr algn="ctr" fontAlgn="ctr"/>
                      <a:r>
                        <a:rPr lang="ja-JP" altLang="en-US" sz="105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05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2010</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4">
                        <a:lumMod val="40000"/>
                        <a:lumOff val="60000"/>
                      </a:schemeClr>
                    </a:solidFill>
                  </a:tcPr>
                </a:tc>
                <a:tc>
                  <a:txBody>
                    <a:bodyPr/>
                    <a:lstStyle/>
                    <a:p>
                      <a:pPr algn="ct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2011</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4">
                        <a:lumMod val="40000"/>
                        <a:lumOff val="60000"/>
                      </a:schemeClr>
                    </a:solidFill>
                  </a:tcPr>
                </a:tc>
                <a:tc>
                  <a:txBody>
                    <a:bodyPr/>
                    <a:lstStyle/>
                    <a:p>
                      <a:pPr algn="ct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2012</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4">
                        <a:lumMod val="40000"/>
                        <a:lumOff val="60000"/>
                      </a:schemeClr>
                    </a:solidFill>
                  </a:tcPr>
                </a:tc>
                <a:tc>
                  <a:txBody>
                    <a:bodyPr/>
                    <a:lstStyle/>
                    <a:p>
                      <a:pPr algn="ctr" fontAlgn="ctr"/>
                      <a:r>
                        <a:rPr lang="en-US" altLang="ja-JP" sz="105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2013</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4">
                        <a:lumMod val="40000"/>
                        <a:lumOff val="60000"/>
                      </a:schemeClr>
                    </a:solidFill>
                  </a:tcPr>
                </a:tc>
                <a:tc>
                  <a:txBody>
                    <a:bodyPr/>
                    <a:lstStyle/>
                    <a:p>
                      <a:pPr algn="ctr" fontAlgn="ctr"/>
                      <a:r>
                        <a:rPr lang="en-US" altLang="ja-JP" sz="105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4">
                        <a:lumMod val="40000"/>
                        <a:lumOff val="60000"/>
                      </a:schemeClr>
                    </a:solidFill>
                  </a:tcPr>
                </a:tc>
                <a:tc>
                  <a:txBody>
                    <a:bodyPr/>
                    <a:lstStyle/>
                    <a:p>
                      <a:pPr algn="ctr" fontAlgn="ctr"/>
                      <a:r>
                        <a:rPr lang="en-US" altLang="ja-JP" sz="105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4">
                        <a:lumMod val="40000"/>
                        <a:lumOff val="60000"/>
                      </a:schemeClr>
                    </a:solidFill>
                  </a:tcPr>
                </a:tc>
                <a:tc>
                  <a:txBody>
                    <a:bodyPr/>
                    <a:lstStyle/>
                    <a:p>
                      <a:pPr algn="ctr" fontAlgn="ctr"/>
                      <a:r>
                        <a:rPr lang="en-US" altLang="ja-JP" sz="105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2016</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4">
                        <a:lumMod val="40000"/>
                        <a:lumOff val="60000"/>
                      </a:schemeClr>
                    </a:solidFill>
                  </a:tcPr>
                </a:tc>
                <a:tc>
                  <a:txBody>
                    <a:bodyPr/>
                    <a:lstStyle/>
                    <a:p>
                      <a:pPr algn="ctr" fontAlgn="ctr"/>
                      <a:r>
                        <a:rPr lang="en-US" altLang="ja-JP" sz="105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2017</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4">
                        <a:lumMod val="40000"/>
                        <a:lumOff val="60000"/>
                      </a:schemeClr>
                    </a:solidFill>
                  </a:tcPr>
                </a:tc>
                <a:tc>
                  <a:txBody>
                    <a:bodyPr/>
                    <a:lstStyle/>
                    <a:p>
                      <a:pPr algn="ct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2018</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4">
                        <a:lumMod val="40000"/>
                        <a:lumOff val="60000"/>
                      </a:schemeClr>
                    </a:solidFill>
                  </a:tcPr>
                </a:tc>
                <a:tc>
                  <a:txBody>
                    <a:bodyPr/>
                    <a:lstStyle/>
                    <a:p>
                      <a:pPr algn="ct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2019</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4">
                        <a:lumMod val="40000"/>
                        <a:lumOff val="60000"/>
                      </a:schemeClr>
                    </a:solidFill>
                  </a:tcPr>
                </a:tc>
                <a:tc>
                  <a:txBody>
                    <a:bodyPr/>
                    <a:lstStyle/>
                    <a:p>
                      <a:pPr algn="ct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2020</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4">
                        <a:lumMod val="40000"/>
                        <a:lumOff val="60000"/>
                      </a:schemeClr>
                    </a:solidFill>
                  </a:tcPr>
                </a:tc>
                <a:tc>
                  <a:txBody>
                    <a:bodyPr/>
                    <a:lstStyle/>
                    <a:p>
                      <a:pPr algn="ct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2021</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4">
                        <a:lumMod val="40000"/>
                        <a:lumOff val="60000"/>
                      </a:schemeClr>
                    </a:solidFill>
                  </a:tcPr>
                </a:tc>
                <a:tc>
                  <a:txBody>
                    <a:bodyPr/>
                    <a:lstStyle/>
                    <a:p>
                      <a:pPr algn="ct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2022</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4">
                        <a:lumMod val="40000"/>
                        <a:lumOff val="60000"/>
                      </a:schemeClr>
                    </a:solidFill>
                  </a:tcPr>
                </a:tc>
                <a:extLst>
                  <a:ext uri="{0D108BD9-81ED-4DB2-BD59-A6C34878D82A}">
                    <a16:rowId xmlns:a16="http://schemas.microsoft.com/office/drawing/2014/main" val="10000"/>
                  </a:ext>
                </a:extLst>
              </a:tr>
              <a:tr h="1520209">
                <a:tc rowSpan="2">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収集</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輸送</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08000" marR="36000" marT="36000" marB="36000" anchor="ctr">
                    <a:solidFill>
                      <a:schemeClr val="accent4">
                        <a:lumMod val="40000"/>
                        <a:lumOff val="60000"/>
                      </a:schemeClr>
                    </a:solidFill>
                  </a:tcPr>
                </a:tc>
                <a:tc>
                  <a:txBody>
                    <a:bodyPr/>
                    <a:lstStyle/>
                    <a:p>
                      <a:pPr algn="l"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民間委託</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8000" marR="36000" marT="36000" marB="36000" anchor="ctr">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extLst>
                  <a:ext uri="{0D108BD9-81ED-4DB2-BD59-A6C34878D82A}">
                    <a16:rowId xmlns:a16="http://schemas.microsoft.com/office/drawing/2014/main" val="10001"/>
                  </a:ext>
                </a:extLst>
              </a:tr>
              <a:tr h="1842248">
                <a:tc vMerge="1">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08000" marR="36000" marT="36000" marB="36000" anchor="ctr">
                    <a:lnT w="12700" cap="flat" cmpd="sng" algn="ctr">
                      <a:noFill/>
                      <a:prstDash val="solid"/>
                      <a:round/>
                      <a:headEnd type="none" w="med" len="med"/>
                      <a:tailEnd type="none" w="med" len="med"/>
                    </a:lnT>
                    <a:solidFill>
                      <a:schemeClr val="accent4">
                        <a:lumMod val="40000"/>
                        <a:lumOff val="60000"/>
                      </a:schemeClr>
                    </a:solidFill>
                  </a:tcPr>
                </a:tc>
                <a:tc>
                  <a:txBody>
                    <a:bodyPr/>
                    <a:lstStyle/>
                    <a:p>
                      <a:pPr algn="l"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経営形態の</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見直し</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8000" marR="36000" marT="36000" marB="36000" anchor="ctr">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extLst>
                  <a:ext uri="{0D108BD9-81ED-4DB2-BD59-A6C34878D82A}">
                    <a16:rowId xmlns:a16="http://schemas.microsoft.com/office/drawing/2014/main" val="10002"/>
                  </a:ext>
                </a:extLst>
              </a:tr>
              <a:tr h="820270">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焼却</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8000" marR="36000" marT="36000" marB="36000" anchor="ctr">
                    <a:solidFill>
                      <a:schemeClr val="accent4">
                        <a:lumMod val="40000"/>
                        <a:lumOff val="60000"/>
                      </a:schemeClr>
                    </a:solidFill>
                  </a:tcPr>
                </a:tc>
                <a:tc>
                  <a:txBody>
                    <a:bodyPr/>
                    <a:lstStyle/>
                    <a:p>
                      <a:pPr algn="l"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工場数の</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見直し</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8000" marR="36000" marT="36000" marB="36000" anchor="ctr">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extLst>
                  <a:ext uri="{0D108BD9-81ED-4DB2-BD59-A6C34878D82A}">
                    <a16:rowId xmlns:a16="http://schemas.microsoft.com/office/drawing/2014/main" val="10003"/>
                  </a:ext>
                </a:extLst>
              </a:tr>
              <a:tr h="995082">
                <a:tc vMerge="1">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08000" marR="36000" marT="36000" marB="36000" anchor="ctr">
                    <a:solidFill>
                      <a:schemeClr val="accent4">
                        <a:lumMod val="40000"/>
                        <a:lumOff val="60000"/>
                      </a:schemeClr>
                    </a:solidFill>
                  </a:tcPr>
                </a:tc>
                <a:tc>
                  <a:txBody>
                    <a:bodyPr/>
                    <a:lstStyle/>
                    <a:p>
                      <a:pPr algn="l"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一部事務</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組合化</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8000" marR="36000" marT="36000" marB="36000" anchor="ctr">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extLst>
                  <a:ext uri="{0D108BD9-81ED-4DB2-BD59-A6C34878D82A}">
                    <a16:rowId xmlns:a16="http://schemas.microsoft.com/office/drawing/2014/main" val="10004"/>
                  </a:ext>
                </a:extLst>
              </a:tr>
            </a:tbl>
          </a:graphicData>
        </a:graphic>
      </p:graphicFrame>
      <p:sp>
        <p:nvSpPr>
          <p:cNvPr id="128" name="ホームベース 127"/>
          <p:cNvSpPr/>
          <p:nvPr/>
        </p:nvSpPr>
        <p:spPr>
          <a:xfrm>
            <a:off x="2675451" y="2957989"/>
            <a:ext cx="4218774" cy="1715618"/>
          </a:xfrm>
          <a:prstGeom prst="homePlate">
            <a:avLst>
              <a:gd name="adj" fmla="val 10959"/>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50" name="ホームベース 149"/>
          <p:cNvSpPr/>
          <p:nvPr/>
        </p:nvSpPr>
        <p:spPr>
          <a:xfrm>
            <a:off x="1620990" y="4822202"/>
            <a:ext cx="5273234" cy="580582"/>
          </a:xfrm>
          <a:prstGeom prst="homePlate">
            <a:avLst>
              <a:gd name="adj" fmla="val 20319"/>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51" name="正方形/長方形 150"/>
          <p:cNvSpPr/>
          <p:nvPr/>
        </p:nvSpPr>
        <p:spPr>
          <a:xfrm>
            <a:off x="3857523" y="4893211"/>
            <a:ext cx="928073"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●大正</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工場廃止</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2014.3</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p:txBody>
      </p:sp>
      <p:sp>
        <p:nvSpPr>
          <p:cNvPr id="47" name="正方形/長方形 46"/>
          <p:cNvSpPr/>
          <p:nvPr/>
        </p:nvSpPr>
        <p:spPr>
          <a:xfrm>
            <a:off x="1212013" y="1065147"/>
            <a:ext cx="446637" cy="20965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年度</a:t>
            </a:r>
          </a:p>
        </p:txBody>
      </p:sp>
      <p:sp>
        <p:nvSpPr>
          <p:cNvPr id="48" name="正方形/長方形 47"/>
          <p:cNvSpPr/>
          <p:nvPr/>
        </p:nvSpPr>
        <p:spPr>
          <a:xfrm>
            <a:off x="345095" y="1127481"/>
            <a:ext cx="446637" cy="20965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項目</a:t>
            </a:r>
          </a:p>
        </p:txBody>
      </p:sp>
      <p:sp>
        <p:nvSpPr>
          <p:cNvPr id="56" name="正方形/長方形 55"/>
          <p:cNvSpPr/>
          <p:nvPr/>
        </p:nvSpPr>
        <p:spPr>
          <a:xfrm>
            <a:off x="3426053" y="3182002"/>
            <a:ext cx="2316670" cy="18134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●経営形態の変更に係る方針</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案）策定</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正方形/長方形 56"/>
          <p:cNvSpPr/>
          <p:nvPr/>
        </p:nvSpPr>
        <p:spPr>
          <a:xfrm>
            <a:off x="3847362" y="3873523"/>
            <a:ext cx="939441" cy="6375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全センターの</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民間委託の</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準備予算が</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修正・削除</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正方形/長方形 28"/>
          <p:cNvSpPr/>
          <p:nvPr/>
        </p:nvSpPr>
        <p:spPr>
          <a:xfrm>
            <a:off x="5822323" y="3100934"/>
            <a:ext cx="898597" cy="29596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●家庭系ごみ収集輸送事業改革プラン策定</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29"/>
          <p:cNvSpPr/>
          <p:nvPr/>
        </p:nvSpPr>
        <p:spPr>
          <a:xfrm>
            <a:off x="4425306" y="4060115"/>
            <a:ext cx="898597" cy="29596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２センターの</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民間委託の</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準備予算が</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削除</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1559703" y="4822201"/>
            <a:ext cx="976619" cy="54167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●港工場</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廃止（</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2010.3</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p:txBody>
      </p:sp>
      <p:sp>
        <p:nvSpPr>
          <p:cNvPr id="32" name="正方形/長方形 31"/>
          <p:cNvSpPr/>
          <p:nvPr/>
        </p:nvSpPr>
        <p:spPr>
          <a:xfrm>
            <a:off x="3255243" y="4901511"/>
            <a:ext cx="928073"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●森之宮</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工場廃止</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2013.3</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p:txBody>
      </p:sp>
      <p:sp>
        <p:nvSpPr>
          <p:cNvPr id="33" name="正方形/長方形 32"/>
          <p:cNvSpPr/>
          <p:nvPr/>
        </p:nvSpPr>
        <p:spPr>
          <a:xfrm>
            <a:off x="5033554" y="4872739"/>
            <a:ext cx="928073"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●住之江</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工場休止</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2016.</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３）</a:t>
            </a:r>
          </a:p>
        </p:txBody>
      </p:sp>
      <p:sp>
        <p:nvSpPr>
          <p:cNvPr id="35" name="ホームベース 34"/>
          <p:cNvSpPr/>
          <p:nvPr/>
        </p:nvSpPr>
        <p:spPr>
          <a:xfrm>
            <a:off x="4623372" y="5607277"/>
            <a:ext cx="2270852" cy="759592"/>
          </a:xfrm>
          <a:prstGeom prst="homePlate">
            <a:avLst>
              <a:gd name="adj" fmla="val 17729"/>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6" name="正方形/長方形 35"/>
          <p:cNvSpPr/>
          <p:nvPr/>
        </p:nvSpPr>
        <p:spPr>
          <a:xfrm>
            <a:off x="4654506" y="5744599"/>
            <a:ext cx="1470592"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●大阪市・八尾市・松原市環境施設組合事業開始</a:t>
            </a:r>
          </a:p>
        </p:txBody>
      </p:sp>
      <p:sp>
        <p:nvSpPr>
          <p:cNvPr id="37" name="ホームベース 36"/>
          <p:cNvSpPr/>
          <p:nvPr/>
        </p:nvSpPr>
        <p:spPr>
          <a:xfrm>
            <a:off x="2648720" y="5618078"/>
            <a:ext cx="1945423" cy="759592"/>
          </a:xfrm>
          <a:prstGeom prst="homePlate">
            <a:avLst>
              <a:gd name="adj" fmla="val 40743"/>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30" name="正方形/長方形 129"/>
          <p:cNvSpPr/>
          <p:nvPr/>
        </p:nvSpPr>
        <p:spPr>
          <a:xfrm>
            <a:off x="2961628" y="5691140"/>
            <a:ext cx="1146957" cy="18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●一部事務組合化</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の方向性を決定</a:t>
            </a:r>
          </a:p>
        </p:txBody>
      </p:sp>
      <p:sp>
        <p:nvSpPr>
          <p:cNvPr id="38" name="正方形/長方形 37"/>
          <p:cNvSpPr/>
          <p:nvPr/>
        </p:nvSpPr>
        <p:spPr>
          <a:xfrm>
            <a:off x="3984373" y="5833412"/>
            <a:ext cx="1115557" cy="36283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●組合</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規約案</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３市議会</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承認</a:t>
            </a:r>
          </a:p>
        </p:txBody>
      </p:sp>
      <p:sp>
        <p:nvSpPr>
          <p:cNvPr id="34" name="正方形/長方形 33"/>
          <p:cNvSpPr/>
          <p:nvPr/>
        </p:nvSpPr>
        <p:spPr>
          <a:xfrm>
            <a:off x="6185461" y="5547845"/>
            <a:ext cx="1192026" cy="90068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●住之江工場更新・運営事業（ＤＢＯ） 総合評価落札方式により事業者選定</a:t>
            </a:r>
          </a:p>
        </p:txBody>
      </p:sp>
      <p:sp>
        <p:nvSpPr>
          <p:cNvPr id="2" name="右矢印 1"/>
          <p:cNvSpPr/>
          <p:nvPr/>
        </p:nvSpPr>
        <p:spPr>
          <a:xfrm rot="1973464">
            <a:off x="5664441" y="5177704"/>
            <a:ext cx="963654" cy="285208"/>
          </a:xfrm>
          <a:prstGeom prst="rightArrow">
            <a:avLst/>
          </a:pr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0" name="正方形/長方形 39"/>
          <p:cNvSpPr/>
          <p:nvPr/>
        </p:nvSpPr>
        <p:spPr>
          <a:xfrm>
            <a:off x="2839018" y="2999058"/>
            <a:ext cx="2316670" cy="18134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●マーケット・サウンディング実施</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正方形/長方形 40"/>
          <p:cNvSpPr/>
          <p:nvPr/>
        </p:nvSpPr>
        <p:spPr>
          <a:xfrm>
            <a:off x="3628468" y="3374921"/>
            <a:ext cx="2316670" cy="18134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●マーケット・サウンディング再実施</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テキスト ボックス 38"/>
          <p:cNvSpPr txBox="1"/>
          <p:nvPr/>
        </p:nvSpPr>
        <p:spPr>
          <a:xfrm>
            <a:off x="2536322" y="72242"/>
            <a:ext cx="548856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⑦ 一般廃棄物（収集輸送／焼却）</a:t>
            </a:r>
          </a:p>
        </p:txBody>
      </p:sp>
      <p:sp>
        <p:nvSpPr>
          <p:cNvPr id="42" name="テキスト ボックス 41"/>
          <p:cNvSpPr txBox="1"/>
          <p:nvPr/>
        </p:nvSpPr>
        <p:spPr>
          <a:xfrm>
            <a:off x="11603" y="14928"/>
            <a:ext cx="2505795" cy="257369"/>
          </a:xfrm>
          <a:prstGeom prst="rect">
            <a:avLst/>
          </a:prstGeom>
          <a:noFill/>
        </p:spPr>
        <p:txBody>
          <a:bodyPr wrap="square" lIns="36000" tIns="36000" rIns="36000" bIns="36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8</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具体的な取組と成果 （民営化）</a:t>
            </a:r>
          </a:p>
        </p:txBody>
      </p:sp>
      <p:cxnSp>
        <p:nvCxnSpPr>
          <p:cNvPr id="59" name="直線コネクタ 58"/>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正方形/長方形 42"/>
          <p:cNvSpPr/>
          <p:nvPr/>
        </p:nvSpPr>
        <p:spPr>
          <a:xfrm>
            <a:off x="145066" y="682824"/>
            <a:ext cx="2733533"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（主な改革取組経過）</a:t>
            </a:r>
            <a:endPar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ホームベース 43"/>
          <p:cNvSpPr/>
          <p:nvPr/>
        </p:nvSpPr>
        <p:spPr>
          <a:xfrm>
            <a:off x="2380211" y="1478572"/>
            <a:ext cx="6588529" cy="1337542"/>
          </a:xfrm>
          <a:prstGeom prst="homePlate">
            <a:avLst>
              <a:gd name="adj" fmla="val 14177"/>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5" name="正方形/長方形 44"/>
          <p:cNvSpPr/>
          <p:nvPr/>
        </p:nvSpPr>
        <p:spPr>
          <a:xfrm>
            <a:off x="2384731" y="1587165"/>
            <a:ext cx="1631352" cy="46800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●粗大ごみ</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（５区）</a:t>
            </a:r>
          </a:p>
        </p:txBody>
      </p:sp>
      <p:sp>
        <p:nvSpPr>
          <p:cNvPr id="46" name="正方形/長方形 45"/>
          <p:cNvSpPr/>
          <p:nvPr/>
        </p:nvSpPr>
        <p:spPr>
          <a:xfrm>
            <a:off x="2380211" y="1389749"/>
            <a:ext cx="2030022" cy="32680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●退職不補充による民間委託の開始</a:t>
            </a:r>
          </a:p>
        </p:txBody>
      </p:sp>
      <p:sp>
        <p:nvSpPr>
          <p:cNvPr id="54" name="正方形/長方形 53"/>
          <p:cNvSpPr/>
          <p:nvPr/>
        </p:nvSpPr>
        <p:spPr>
          <a:xfrm>
            <a:off x="4045338" y="1598424"/>
            <a:ext cx="1631352" cy="46800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●粗大ごみ</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（全区）</a:t>
            </a:r>
          </a:p>
        </p:txBody>
      </p:sp>
      <p:sp>
        <p:nvSpPr>
          <p:cNvPr id="58" name="正方形/長方形 57"/>
          <p:cNvSpPr/>
          <p:nvPr/>
        </p:nvSpPr>
        <p:spPr>
          <a:xfrm>
            <a:off x="4623371" y="1866706"/>
            <a:ext cx="1430086" cy="46800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●資源・容プラ・古紙衣類</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（２区）</a:t>
            </a:r>
          </a:p>
        </p:txBody>
      </p:sp>
      <p:sp>
        <p:nvSpPr>
          <p:cNvPr id="60" name="正方形/長方形 59"/>
          <p:cNvSpPr/>
          <p:nvPr/>
        </p:nvSpPr>
        <p:spPr>
          <a:xfrm>
            <a:off x="5191969" y="2343870"/>
            <a:ext cx="1631352" cy="47896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●普通ごみ</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（２区）</a:t>
            </a:r>
          </a:p>
        </p:txBody>
      </p:sp>
      <p:sp>
        <p:nvSpPr>
          <p:cNvPr id="61" name="正方形/長方形 60"/>
          <p:cNvSpPr/>
          <p:nvPr/>
        </p:nvSpPr>
        <p:spPr>
          <a:xfrm>
            <a:off x="6628301" y="2025871"/>
            <a:ext cx="1678270" cy="23589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ts val="12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正方形/長方形 61"/>
          <p:cNvSpPr/>
          <p:nvPr/>
        </p:nvSpPr>
        <p:spPr>
          <a:xfrm>
            <a:off x="5925957" y="1857545"/>
            <a:ext cx="968267" cy="46800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●資源・容プラ</a:t>
            </a:r>
            <a:endParaRPr kumimoji="1" lang="en-US" altLang="ja-JP" sz="1000" b="0" i="0" u="none" strike="sng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（５区）</a:t>
            </a:r>
          </a:p>
        </p:txBody>
      </p:sp>
      <p:sp>
        <p:nvSpPr>
          <p:cNvPr id="63" name="正方形/長方形 62"/>
          <p:cNvSpPr/>
          <p:nvPr/>
        </p:nvSpPr>
        <p:spPr>
          <a:xfrm>
            <a:off x="5201404" y="2051811"/>
            <a:ext cx="1631352" cy="46800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●古紙衣類</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区）</a:t>
            </a:r>
          </a:p>
        </p:txBody>
      </p:sp>
      <p:sp>
        <p:nvSpPr>
          <p:cNvPr id="50" name="正方形/長方形 49"/>
          <p:cNvSpPr/>
          <p:nvPr/>
        </p:nvSpPr>
        <p:spPr>
          <a:xfrm>
            <a:off x="7347065" y="1727962"/>
            <a:ext cx="968267" cy="46800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●資源・容プラ</a:t>
            </a:r>
            <a:endParaRPr kumimoji="1" lang="en-US" altLang="ja-JP" sz="1000" b="0" i="0" u="none" strike="sng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区</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p:txBody>
      </p:sp>
      <p:sp>
        <p:nvSpPr>
          <p:cNvPr id="51" name="正方形/長方形 50"/>
          <p:cNvSpPr/>
          <p:nvPr/>
        </p:nvSpPr>
        <p:spPr>
          <a:xfrm>
            <a:off x="7848020" y="1866705"/>
            <a:ext cx="968267" cy="46800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●資源・容プラ</a:t>
            </a:r>
            <a:endParaRPr kumimoji="1" lang="en-US" altLang="ja-JP" sz="1000" b="0" i="0" u="none" strike="sng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区</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p:txBody>
      </p:sp>
      <p:sp>
        <p:nvSpPr>
          <p:cNvPr id="52" name="正方形/長方形 51"/>
          <p:cNvSpPr/>
          <p:nvPr/>
        </p:nvSpPr>
        <p:spPr>
          <a:xfrm>
            <a:off x="8296617" y="1513456"/>
            <a:ext cx="968267" cy="46800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●資源・容プラ</a:t>
            </a:r>
            <a:endParaRPr kumimoji="1" lang="en-US" altLang="ja-JP" sz="1000" b="0" i="0" u="none" strike="sng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区</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p:txBody>
      </p:sp>
      <p:sp>
        <p:nvSpPr>
          <p:cNvPr id="53" name="正方形/長方形 52"/>
          <p:cNvSpPr/>
          <p:nvPr/>
        </p:nvSpPr>
        <p:spPr>
          <a:xfrm>
            <a:off x="7195528" y="3092525"/>
            <a:ext cx="1119804" cy="46374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●家庭系ごみ収集輸送事業改革</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プラン</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策定</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正方形/長方形 54"/>
          <p:cNvSpPr/>
          <p:nvPr/>
        </p:nvSpPr>
        <p:spPr>
          <a:xfrm>
            <a:off x="7244459" y="5666540"/>
            <a:ext cx="1470592"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大阪広域環境施設組合に名称変更</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正方形/長方形 48"/>
          <p:cNvSpPr/>
          <p:nvPr/>
        </p:nvSpPr>
        <p:spPr>
          <a:xfrm>
            <a:off x="7844672" y="3297778"/>
            <a:ext cx="1400929" cy="53436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spAutoFit/>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家庭</a:t>
            </a: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系ごみ収集輸送事業改革</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プラン</a:t>
            </a: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3</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.0</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策定</a:t>
            </a:r>
            <a:endPar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516</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572076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p:cNvSpPr txBox="1"/>
          <p:nvPr/>
        </p:nvSpPr>
        <p:spPr>
          <a:xfrm>
            <a:off x="6852" y="8860"/>
            <a:ext cx="160972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（実施</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状況</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 name="テキスト ボックス 15"/>
          <p:cNvSpPr txBox="1"/>
          <p:nvPr/>
        </p:nvSpPr>
        <p:spPr>
          <a:xfrm>
            <a:off x="59897" y="449894"/>
            <a:ext cx="751817" cy="276999"/>
          </a:xfrm>
          <a:prstGeom prst="rect">
            <a:avLst/>
          </a:prstGeom>
          <a:solidFill>
            <a:srgbClr val="0070C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大阪市</a:t>
            </a:r>
            <a:endPar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 name="表 6"/>
          <p:cNvGraphicFramePr>
            <a:graphicFrameLocks noGrp="1"/>
          </p:cNvGraphicFramePr>
          <p:nvPr>
            <p:extLst/>
          </p:nvPr>
        </p:nvGraphicFramePr>
        <p:xfrm>
          <a:off x="4628157" y="762391"/>
          <a:ext cx="4463716" cy="4444966"/>
        </p:xfrm>
        <a:graphic>
          <a:graphicData uri="http://schemas.openxmlformats.org/drawingml/2006/table">
            <a:tbl>
              <a:tblPr>
                <a:tableStyleId>{5C22544A-7EE6-4342-B048-85BDC9FD1C3A}</a:tableStyleId>
              </a:tblPr>
              <a:tblGrid>
                <a:gridCol w="733925">
                  <a:extLst>
                    <a:ext uri="{9D8B030D-6E8A-4147-A177-3AD203B41FA5}">
                      <a16:colId xmlns:a16="http://schemas.microsoft.com/office/drawing/2014/main" val="2303339319"/>
                    </a:ext>
                  </a:extLst>
                </a:gridCol>
                <a:gridCol w="1479885">
                  <a:extLst>
                    <a:ext uri="{9D8B030D-6E8A-4147-A177-3AD203B41FA5}">
                      <a16:colId xmlns:a16="http://schemas.microsoft.com/office/drawing/2014/main" val="2023871311"/>
                    </a:ext>
                  </a:extLst>
                </a:gridCol>
                <a:gridCol w="1371600">
                  <a:extLst>
                    <a:ext uri="{9D8B030D-6E8A-4147-A177-3AD203B41FA5}">
                      <a16:colId xmlns:a16="http://schemas.microsoft.com/office/drawing/2014/main" val="1660349489"/>
                    </a:ext>
                  </a:extLst>
                </a:gridCol>
                <a:gridCol w="878306">
                  <a:extLst>
                    <a:ext uri="{9D8B030D-6E8A-4147-A177-3AD203B41FA5}">
                      <a16:colId xmlns:a16="http://schemas.microsoft.com/office/drawing/2014/main" val="2176287320"/>
                    </a:ext>
                  </a:extLst>
                </a:gridCol>
              </a:tblGrid>
              <a:tr h="203785">
                <a:tc>
                  <a:txBody>
                    <a:bodyPr/>
                    <a:lstStyle/>
                    <a:p>
                      <a:pPr algn="ctr" fontAlgn="ctr"/>
                      <a:r>
                        <a:rPr lang="ja-JP" altLang="en-US" sz="1000" b="0" i="0" u="none" strike="noStrike" dirty="0" smtClean="0">
                          <a:solidFill>
                            <a:schemeClr val="dk1"/>
                          </a:solidFill>
                          <a:effectLst/>
                          <a:latin typeface="Meiryo UI" panose="020B0604030504040204" pitchFamily="50" charset="-128"/>
                          <a:ea typeface="Meiryo UI" panose="020B0604030504040204" pitchFamily="50" charset="-128"/>
                        </a:rPr>
                        <a:t>部局</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ctr"/>
                      <a:r>
                        <a:rPr lang="ja-JP" altLang="en-US" sz="1000" u="none" strike="noStrike" dirty="0" smtClean="0">
                          <a:effectLst/>
                          <a:latin typeface="Meiryo UI" panose="020B0604030504040204" pitchFamily="50" charset="-128"/>
                          <a:ea typeface="Meiryo UI" panose="020B0604030504040204" pitchFamily="50" charset="-128"/>
                        </a:rPr>
                        <a:t>名称</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ctr"/>
                      <a:r>
                        <a:rPr lang="ja-JP" altLang="en-US" sz="1000" u="none" strike="noStrike" dirty="0" smtClean="0">
                          <a:effectLst/>
                          <a:latin typeface="Meiryo UI" panose="020B0604030504040204" pitchFamily="50" charset="-128"/>
                          <a:ea typeface="Meiryo UI" panose="020B0604030504040204" pitchFamily="50" charset="-128"/>
                        </a:rPr>
                        <a:t>目的</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ctr"/>
                      <a:r>
                        <a:rPr lang="ja-JP" altLang="en-US" sz="1000" u="none" strike="noStrike" dirty="0" smtClean="0">
                          <a:effectLst/>
                          <a:latin typeface="Meiryo UI" panose="020B0604030504040204" pitchFamily="50" charset="-128"/>
                          <a:ea typeface="Meiryo UI" panose="020B0604030504040204" pitchFamily="50" charset="-128"/>
                        </a:rPr>
                        <a:t>対話期間</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3030849778"/>
                  </a:ext>
                </a:extLst>
              </a:tr>
              <a:tr h="373648">
                <a:tc rowSpan="2">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福祉局</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弘済院の事業継承</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事業実現可能性の検討</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2013.9.24</a:t>
                      </a:r>
                    </a:p>
                    <a:p>
                      <a:pPr algn="l"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11.5</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8753817"/>
                  </a:ext>
                </a:extLst>
              </a:tr>
              <a:tr h="521968">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大阪市要介護認定調査業務公募にかかるマーケットサウンディング</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公募条件の検討</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2021.7.5</a:t>
                      </a: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7</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6783510"/>
                  </a:ext>
                </a:extLst>
              </a:tr>
              <a:tr h="414567">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健康局</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民間病院誘致</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公募条件の検討</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2013.4</a:t>
                      </a: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末</a:t>
                      </a:r>
                      <a:endPar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endParaRPr>
                    </a:p>
                    <a:p>
                      <a:pPr algn="l"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6</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初旬</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2577961"/>
                  </a:ext>
                </a:extLst>
              </a:tr>
              <a:tr h="418714">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こども青少年局</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青少年センターの利活用</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利活用方法の検討</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2014.1.30</a:t>
                      </a:r>
                    </a:p>
                    <a:p>
                      <a:pPr algn="l"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2.14</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80900817"/>
                  </a:ext>
                </a:extLst>
              </a:tr>
              <a:tr h="418714">
                <a:tc rowSpan="4">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環境局</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家庭系ごみ収集輸送事業の経営形態</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事業実現可能性の検討</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2012.10.16 </a:t>
                      </a:r>
                    </a:p>
                    <a:p>
                      <a:pPr algn="l" fontAlgn="ctr"/>
                      <a:r>
                        <a:rPr lang="en-US" altLang="ja-JP" sz="1000" b="0" i="0" u="none" strike="noStrike" baseline="0" dirty="0" smtClean="0">
                          <a:solidFill>
                            <a:srgbClr val="000000"/>
                          </a:solidFill>
                          <a:effectLst/>
                          <a:latin typeface="Meiryo UI" panose="020B0604030504040204" pitchFamily="50" charset="-128"/>
                          <a:ea typeface="Meiryo UI" panose="020B0604030504040204" pitchFamily="50" charset="-128"/>
                        </a:rPr>
                        <a:t>      </a:t>
                      </a: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11.16</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13441121"/>
                  </a:ext>
                </a:extLst>
              </a:tr>
              <a:tr h="418714">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ごみ焼却工場跡地の利活用</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事業実現可能性の検討</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2013.7.5</a:t>
                      </a:r>
                    </a:p>
                    <a:p>
                      <a:pPr algn="l"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           </a:t>
                      </a: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12</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19238003"/>
                  </a:ext>
                </a:extLst>
              </a:tr>
              <a:tr h="418714">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家庭系ごみ収集輸送事業の経営形態変更</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公募条件の検討</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2013.8.12</a:t>
                      </a:r>
                    </a:p>
                    <a:p>
                      <a:pPr algn="l"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        </a:t>
                      </a: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9.11</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6345135"/>
                  </a:ext>
                </a:extLst>
              </a:tr>
              <a:tr h="418714">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「リフレうりわり」の利活用</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事業実現可能性の検討</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2017.4.13</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38211717"/>
                  </a:ext>
                </a:extLst>
              </a:tr>
              <a:tr h="418714">
                <a:tc rowSpan="2">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都市整備局</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（仮称）区画整理・記念交流会館の整備</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公募条件の検討</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2016.7.19</a:t>
                      </a:r>
                    </a:p>
                    <a:p>
                      <a:pPr algn="l"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          </a:t>
                      </a: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29</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8082796"/>
                  </a:ext>
                </a:extLst>
              </a:tr>
              <a:tr h="418714">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市設建築物保守点検業務への包括管理委託の導入</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事業実現可能性の検討・公募条件の検討</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2020.9.14</a:t>
                      </a:r>
                    </a:p>
                    <a:p>
                      <a:pPr algn="l"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           </a:t>
                      </a: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24</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7123246"/>
                  </a:ext>
                </a:extLst>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2138118687"/>
              </p:ext>
            </p:extLst>
          </p:nvPr>
        </p:nvGraphicFramePr>
        <p:xfrm>
          <a:off x="76198" y="770405"/>
          <a:ext cx="4463716" cy="5876458"/>
        </p:xfrm>
        <a:graphic>
          <a:graphicData uri="http://schemas.openxmlformats.org/drawingml/2006/table">
            <a:tbl>
              <a:tblPr>
                <a:tableStyleId>{5C22544A-7EE6-4342-B048-85BDC9FD1C3A}</a:tableStyleId>
              </a:tblPr>
              <a:tblGrid>
                <a:gridCol w="733925">
                  <a:extLst>
                    <a:ext uri="{9D8B030D-6E8A-4147-A177-3AD203B41FA5}">
                      <a16:colId xmlns:a16="http://schemas.microsoft.com/office/drawing/2014/main" val="2303339319"/>
                    </a:ext>
                  </a:extLst>
                </a:gridCol>
                <a:gridCol w="1479885">
                  <a:extLst>
                    <a:ext uri="{9D8B030D-6E8A-4147-A177-3AD203B41FA5}">
                      <a16:colId xmlns:a16="http://schemas.microsoft.com/office/drawing/2014/main" val="2023871311"/>
                    </a:ext>
                  </a:extLst>
                </a:gridCol>
                <a:gridCol w="1371600">
                  <a:extLst>
                    <a:ext uri="{9D8B030D-6E8A-4147-A177-3AD203B41FA5}">
                      <a16:colId xmlns:a16="http://schemas.microsoft.com/office/drawing/2014/main" val="1660349489"/>
                    </a:ext>
                  </a:extLst>
                </a:gridCol>
                <a:gridCol w="878306">
                  <a:extLst>
                    <a:ext uri="{9D8B030D-6E8A-4147-A177-3AD203B41FA5}">
                      <a16:colId xmlns:a16="http://schemas.microsoft.com/office/drawing/2014/main" val="2176287320"/>
                    </a:ext>
                  </a:extLst>
                </a:gridCol>
              </a:tblGrid>
              <a:tr h="237384">
                <a:tc>
                  <a:txBody>
                    <a:bodyPr/>
                    <a:lstStyle/>
                    <a:p>
                      <a:pPr algn="ctr" fontAlgn="ctr"/>
                      <a:r>
                        <a:rPr lang="ja-JP" altLang="en-US" sz="1000" b="0" i="0" u="none" strike="noStrike" dirty="0" smtClean="0">
                          <a:solidFill>
                            <a:schemeClr val="dk1"/>
                          </a:solidFill>
                          <a:effectLst/>
                          <a:latin typeface="Meiryo UI" panose="020B0604030504040204" pitchFamily="50" charset="-128"/>
                          <a:ea typeface="Meiryo UI" panose="020B0604030504040204" pitchFamily="50" charset="-128"/>
                        </a:rPr>
                        <a:t>部局</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ctr"/>
                      <a:r>
                        <a:rPr lang="ja-JP" altLang="en-US" sz="1000" u="none" strike="noStrike" dirty="0" smtClean="0">
                          <a:effectLst/>
                          <a:latin typeface="Meiryo UI" panose="020B0604030504040204" pitchFamily="50" charset="-128"/>
                          <a:ea typeface="Meiryo UI" panose="020B0604030504040204" pitchFamily="50" charset="-128"/>
                        </a:rPr>
                        <a:t>名称</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ctr"/>
                      <a:r>
                        <a:rPr lang="ja-JP" altLang="en-US" sz="1000" u="none" strike="noStrike" dirty="0" smtClean="0">
                          <a:effectLst/>
                          <a:latin typeface="Meiryo UI" panose="020B0604030504040204" pitchFamily="50" charset="-128"/>
                          <a:ea typeface="Meiryo UI" panose="020B0604030504040204" pitchFamily="50" charset="-128"/>
                        </a:rPr>
                        <a:t>目的</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ctr"/>
                      <a:r>
                        <a:rPr lang="ja-JP" altLang="en-US" sz="1000" u="none" strike="noStrike" dirty="0" smtClean="0">
                          <a:effectLst/>
                          <a:latin typeface="Meiryo UI" panose="020B0604030504040204" pitchFamily="50" charset="-128"/>
                          <a:ea typeface="Meiryo UI" panose="020B0604030504040204" pitchFamily="50" charset="-128"/>
                        </a:rPr>
                        <a:t>対話期間</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3030849778"/>
                  </a:ext>
                </a:extLst>
              </a:tr>
              <a:tr h="564109">
                <a:tc rowSpan="4">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経済戦略局</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大阪市立芸術創造館の指定管理者</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募集に向けたマーケットサウンディング（市場調査）</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アイデア・ノウハウの募集、公募条件の検討</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2019.9.12</a:t>
                      </a:r>
                    </a:p>
                    <a:p>
                      <a:pPr algn="l"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30</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59174743"/>
                  </a:ext>
                </a:extLst>
              </a:tr>
              <a:tr h="564109">
                <a:tc vMerge="1">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国際学校事業の事業者募集に向けたマーケットサウンディング（市場調査）</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公募条件の検討</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2020.12.4</a:t>
                      </a:r>
                    </a:p>
                    <a:p>
                      <a:pPr algn="l"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22</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8753817"/>
                  </a:ext>
                </a:extLst>
              </a:tr>
              <a:tr h="644844">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中之島</a:t>
                      </a: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GATE</a:t>
                      </a: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ターミナル整備に関するサウンディング型市場調査</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公募条件の検討</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2021.7.30</a:t>
                      </a:r>
                    </a:p>
                    <a:p>
                      <a:pPr algn="l"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9.10</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6783510"/>
                  </a:ext>
                </a:extLst>
              </a:tr>
              <a:tr h="693264">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大阪城東部地区への民間活力導入に関するマーケットサウンディング（市場調査）</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公募条件の検討</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2022.1.18</a:t>
                      </a:r>
                    </a:p>
                    <a:p>
                      <a:pPr algn="l"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27</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2577961"/>
                  </a:ext>
                </a:extLst>
              </a:tr>
              <a:tr h="48774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経済戦略局、都市計画局、港湾局</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夢洲第</a:t>
                      </a: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2</a:t>
                      </a: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期区域（大阪・関西万博跡地）</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アイデア・ノウハウの</a:t>
                      </a: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募集</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2019.5</a:t>
                      </a:r>
                    </a:p>
                    <a:p>
                      <a:pPr algn="l"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2020.2</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80900817"/>
                  </a:ext>
                </a:extLst>
              </a:tr>
              <a:tr h="564109">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経済</a:t>
                      </a: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戦略局、こども青少年局、建設局</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長居公園の活性化</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アイデア・ノウハウの募集、公募条件の検討</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2018.10.1</a:t>
                      </a:r>
                    </a:p>
                    <a:p>
                      <a:pPr algn="l"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12</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55585407"/>
                  </a:ext>
                </a:extLst>
              </a:tr>
              <a:tr h="564109">
                <a:tc>
                  <a:txBody>
                    <a:bodyPr/>
                    <a:lstStyle/>
                    <a:p>
                      <a:pPr algn="l"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経済戦略局、建設局</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八幡屋公園の活性化</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アイデア・ノウハウの募集、公募条件の検討</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2019.1.21</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7840593"/>
                  </a:ext>
                </a:extLst>
              </a:tr>
              <a:tr h="487749">
                <a:tc>
                  <a:txBody>
                    <a:bodyPr/>
                    <a:lstStyle/>
                    <a:p>
                      <a:pPr algn="l" fontAlgn="ct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中央卸売市場</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南港市場有効活用検討地の活用</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事業実現可能性の検討、公募条件の検討</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2019.12.11</a:t>
                      </a: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　　　</a:t>
                      </a:r>
                      <a:endPar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endParaRPr>
                    </a:p>
                    <a:p>
                      <a:pPr algn="l"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13</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20017685"/>
                  </a:ext>
                </a:extLst>
              </a:tr>
              <a:tr h="459432">
                <a:tc rowSpan="2">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都市計画局</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中之島４丁目用地の活用</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公募条件の検討</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2014.11.19</a:t>
                      </a:r>
                    </a:p>
                    <a:p>
                      <a:pPr algn="l"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2015.2.3</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9234677"/>
                  </a:ext>
                </a:extLst>
              </a:tr>
              <a:tr h="564109">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000" b="0" i="0" u="none" strike="noStrike" dirty="0">
                          <a:solidFill>
                            <a:srgbClr val="000000"/>
                          </a:solidFill>
                          <a:effectLst/>
                          <a:latin typeface="Meiryo UI" panose="020B0604030504040204" pitchFamily="50" charset="-128"/>
                          <a:ea typeface="Meiryo UI" panose="020B0604030504040204" pitchFamily="50" charset="-128"/>
                        </a:rPr>
                        <a:t>中之島</a:t>
                      </a:r>
                      <a:r>
                        <a:rPr lang="en-US" altLang="zh-CN" sz="1000" b="0" i="0" u="none" strike="noStrike" dirty="0">
                          <a:solidFill>
                            <a:srgbClr val="000000"/>
                          </a:solidFill>
                          <a:effectLst/>
                          <a:latin typeface="Meiryo UI" panose="020B0604030504040204" pitchFamily="50" charset="-128"/>
                          <a:ea typeface="Meiryo UI" panose="020B0604030504040204" pitchFamily="50" charset="-128"/>
                        </a:rPr>
                        <a:t>4</a:t>
                      </a:r>
                      <a:r>
                        <a:rPr lang="zh-CN" altLang="en-US" sz="1000" b="0" i="0" u="none" strike="noStrike" dirty="0">
                          <a:solidFill>
                            <a:srgbClr val="000000"/>
                          </a:solidFill>
                          <a:effectLst/>
                          <a:latin typeface="Meiryo UI" panose="020B0604030504040204" pitchFamily="50" charset="-128"/>
                          <a:ea typeface="Meiryo UI" panose="020B0604030504040204" pitchFamily="50" charset="-128"/>
                        </a:rPr>
                        <a:t>丁目未来医療国際拠点</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事業実現可能性の検討、公募条件の検討</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2018.7.2</a:t>
                      </a: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5</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2412729"/>
                  </a:ext>
                </a:extLst>
              </a:tr>
            </a:tbl>
          </a:graphicData>
        </a:graphic>
      </p:graphicFrame>
      <p:sp>
        <p:nvSpPr>
          <p:cNvPr id="8" name="テキスト ボックス 7"/>
          <p:cNvSpPr txBox="1"/>
          <p:nvPr/>
        </p:nvSpPr>
        <p:spPr>
          <a:xfrm>
            <a:off x="997601" y="290868"/>
            <a:ext cx="476327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※2021</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年度末までの実施状況</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部局の名称はサウンディング型市場調査実施当時のもの</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561</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37021989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p:cNvSpPr txBox="1"/>
          <p:nvPr/>
        </p:nvSpPr>
        <p:spPr>
          <a:xfrm>
            <a:off x="6852" y="8860"/>
            <a:ext cx="1609725" cy="338554"/>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rPr>
              <a:t>（実施</a:t>
            </a:r>
            <a:r>
              <a:rPr lang="ja-JP" altLang="en-US" sz="1600" dirty="0">
                <a:latin typeface="Meiryo UI" panose="020B0604030504040204" pitchFamily="50" charset="-128"/>
                <a:ea typeface="Meiryo UI" panose="020B0604030504040204" pitchFamily="50" charset="-128"/>
              </a:rPr>
              <a:t>状況</a:t>
            </a:r>
            <a:r>
              <a:rPr lang="ja-JP" altLang="en-US" sz="1600" dirty="0" smtClean="0">
                <a:latin typeface="Meiryo UI" panose="020B0604030504040204" pitchFamily="50" charset="-128"/>
                <a:ea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59897" y="449894"/>
            <a:ext cx="751817" cy="276999"/>
          </a:xfrm>
          <a:prstGeom prst="rect">
            <a:avLst/>
          </a:prstGeom>
          <a:solidFill>
            <a:srgbClr val="0070C0"/>
          </a:solidFill>
        </p:spPr>
        <p:txBody>
          <a:bodyPr wrap="square" rtlCol="0">
            <a:spAutoFit/>
          </a:bodyPr>
          <a:lstStyle/>
          <a:p>
            <a:pPr algn="ctr"/>
            <a:r>
              <a:rPr lang="ja-JP" altLang="en-US"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大阪市</a:t>
            </a:r>
            <a:endParaRPr kumimoji="1"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 name="表 6"/>
          <p:cNvGraphicFramePr>
            <a:graphicFrameLocks noGrp="1"/>
          </p:cNvGraphicFramePr>
          <p:nvPr>
            <p:extLst/>
          </p:nvPr>
        </p:nvGraphicFramePr>
        <p:xfrm>
          <a:off x="4628157" y="762389"/>
          <a:ext cx="4463716" cy="5041266"/>
        </p:xfrm>
        <a:graphic>
          <a:graphicData uri="http://schemas.openxmlformats.org/drawingml/2006/table">
            <a:tbl>
              <a:tblPr>
                <a:tableStyleId>{5C22544A-7EE6-4342-B048-85BDC9FD1C3A}</a:tableStyleId>
              </a:tblPr>
              <a:tblGrid>
                <a:gridCol w="733925">
                  <a:extLst>
                    <a:ext uri="{9D8B030D-6E8A-4147-A177-3AD203B41FA5}">
                      <a16:colId xmlns:a16="http://schemas.microsoft.com/office/drawing/2014/main" val="2303339319"/>
                    </a:ext>
                  </a:extLst>
                </a:gridCol>
                <a:gridCol w="1479885">
                  <a:extLst>
                    <a:ext uri="{9D8B030D-6E8A-4147-A177-3AD203B41FA5}">
                      <a16:colId xmlns:a16="http://schemas.microsoft.com/office/drawing/2014/main" val="2023871311"/>
                    </a:ext>
                  </a:extLst>
                </a:gridCol>
                <a:gridCol w="1371600">
                  <a:extLst>
                    <a:ext uri="{9D8B030D-6E8A-4147-A177-3AD203B41FA5}">
                      <a16:colId xmlns:a16="http://schemas.microsoft.com/office/drawing/2014/main" val="1660349489"/>
                    </a:ext>
                  </a:extLst>
                </a:gridCol>
                <a:gridCol w="878306">
                  <a:extLst>
                    <a:ext uri="{9D8B030D-6E8A-4147-A177-3AD203B41FA5}">
                      <a16:colId xmlns:a16="http://schemas.microsoft.com/office/drawing/2014/main" val="2176287320"/>
                    </a:ext>
                  </a:extLst>
                </a:gridCol>
              </a:tblGrid>
              <a:tr h="236231">
                <a:tc>
                  <a:txBody>
                    <a:bodyPr/>
                    <a:lstStyle/>
                    <a:p>
                      <a:pPr algn="ctr" fontAlgn="ctr"/>
                      <a:r>
                        <a:rPr lang="ja-JP" altLang="en-US" sz="1000" b="0" i="0" u="none" strike="noStrike" dirty="0" smtClean="0">
                          <a:solidFill>
                            <a:schemeClr val="dk1"/>
                          </a:solidFill>
                          <a:effectLst/>
                          <a:latin typeface="Meiryo UI" panose="020B0604030504040204" pitchFamily="50" charset="-128"/>
                          <a:ea typeface="Meiryo UI" panose="020B0604030504040204" pitchFamily="50" charset="-128"/>
                        </a:rPr>
                        <a:t>部局</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ctr"/>
                      <a:r>
                        <a:rPr lang="ja-JP" altLang="en-US" sz="1000" u="none" strike="noStrike" dirty="0" smtClean="0">
                          <a:effectLst/>
                          <a:latin typeface="Meiryo UI" panose="020B0604030504040204" pitchFamily="50" charset="-128"/>
                          <a:ea typeface="Meiryo UI" panose="020B0604030504040204" pitchFamily="50" charset="-128"/>
                        </a:rPr>
                        <a:t>名称</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ctr"/>
                      <a:r>
                        <a:rPr lang="ja-JP" altLang="en-US" sz="1000" u="none" strike="noStrike" dirty="0" smtClean="0">
                          <a:effectLst/>
                          <a:latin typeface="Meiryo UI" panose="020B0604030504040204" pitchFamily="50" charset="-128"/>
                          <a:ea typeface="Meiryo UI" panose="020B0604030504040204" pitchFamily="50" charset="-128"/>
                        </a:rPr>
                        <a:t>目的</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ctr"/>
                      <a:r>
                        <a:rPr lang="ja-JP" altLang="en-US" sz="1000" u="none" strike="noStrike" dirty="0" smtClean="0">
                          <a:effectLst/>
                          <a:latin typeface="Meiryo UI" panose="020B0604030504040204" pitchFamily="50" charset="-128"/>
                          <a:ea typeface="Meiryo UI" panose="020B0604030504040204" pitchFamily="50" charset="-128"/>
                        </a:rPr>
                        <a:t>対話期間</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3030849778"/>
                  </a:ext>
                </a:extLst>
              </a:tr>
              <a:tr h="457201">
                <a:tc rowSpan="5">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港湾局</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もと中央突堤</a:t>
                      </a:r>
                      <a:r>
                        <a:rPr lang="en-US" altLang="ja-JP" sz="1000" b="0" i="0" u="none" strike="noStrike">
                          <a:solidFill>
                            <a:srgbClr val="000000"/>
                          </a:solidFill>
                          <a:effectLst/>
                          <a:latin typeface="Meiryo UI" panose="020B0604030504040204" pitchFamily="50" charset="-128"/>
                          <a:ea typeface="Meiryo UI" panose="020B0604030504040204" pitchFamily="50" charset="-128"/>
                        </a:rPr>
                        <a:t>2</a:t>
                      </a:r>
                      <a:r>
                        <a:rPr lang="ja-JP" altLang="en-US" sz="1000" b="0" i="0" u="none" strike="noStrike">
                          <a:solidFill>
                            <a:srgbClr val="000000"/>
                          </a:solidFill>
                          <a:effectLst/>
                          <a:latin typeface="Meiryo UI" panose="020B0604030504040204" pitchFamily="50" charset="-128"/>
                          <a:ea typeface="Meiryo UI" panose="020B0604030504040204" pitchFamily="50" charset="-128"/>
                        </a:rPr>
                        <a:t>号上屋の利活用</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公募条件の検討</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2013.12.4</a:t>
                      </a:r>
                    </a:p>
                    <a:p>
                      <a:pPr algn="l"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          </a:t>
                      </a: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18</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78977664"/>
                  </a:ext>
                </a:extLst>
              </a:tr>
              <a:tr h="641711">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舞洲野球場及び舞洲</a:t>
                      </a:r>
                      <a:r>
                        <a:rPr lang="ja-JP" altLang="en-US" sz="1000" b="0" i="0" u="none" strike="noStrike" dirty="0" err="1">
                          <a:solidFill>
                            <a:srgbClr val="000000"/>
                          </a:solidFill>
                          <a:effectLst/>
                          <a:latin typeface="Meiryo UI" panose="020B0604030504040204" pitchFamily="50" charset="-128"/>
                          <a:ea typeface="Meiryo UI" panose="020B0604030504040204" pitchFamily="50" charset="-128"/>
                        </a:rPr>
                        <a:t>地区地区</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計画Ｃ地区内未利用地の利活用</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事業実現可能性の検討</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2015.6.26</a:t>
                      </a:r>
                    </a:p>
                    <a:p>
                      <a:pPr algn="l"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          </a:t>
                      </a: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7.3</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6783510"/>
                  </a:ext>
                </a:extLst>
              </a:tr>
              <a:tr h="561368">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舞洲運動広場及び舞洲</a:t>
                      </a:r>
                      <a:r>
                        <a:rPr lang="ja-JP" altLang="en-US" sz="1000" b="0" i="0" u="none" strike="noStrike" dirty="0" err="1">
                          <a:solidFill>
                            <a:srgbClr val="000000"/>
                          </a:solidFill>
                          <a:effectLst/>
                          <a:latin typeface="Meiryo UI" panose="020B0604030504040204" pitchFamily="50" charset="-128"/>
                          <a:ea typeface="Meiryo UI" panose="020B0604030504040204" pitchFamily="50" charset="-128"/>
                        </a:rPr>
                        <a:t>地区地区</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計画Ｃ地区内分譲地の利活用</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事業実現可能性の検討</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2016.4.18</a:t>
                      </a:r>
                    </a:p>
                    <a:p>
                      <a:pPr algn="l"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           </a:t>
                      </a: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25</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2577961"/>
                  </a:ext>
                </a:extLst>
              </a:tr>
              <a:tr h="485379">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もと「なにわの海の時空館」の利活用</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事業実現可能性の検討</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2017.2.8</a:t>
                      </a:r>
                    </a:p>
                    <a:p>
                      <a:pPr algn="l"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           </a:t>
                      </a: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14</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80900817"/>
                  </a:ext>
                </a:extLst>
              </a:tr>
              <a:tr h="485379">
                <a:tc vMerge="1">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咲洲コスモスクエア地区複合一体開発</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事業実現可能性の検討</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2017.7.18</a:t>
                      </a:r>
                    </a:p>
                    <a:p>
                      <a:pPr algn="l"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           </a:t>
                      </a: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21</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21206420"/>
                  </a:ext>
                </a:extLst>
              </a:tr>
              <a:tr h="485379">
                <a:tc rowSpan="3">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水道局</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水道事業民営化基本方針（案）</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事業実現可能性の検討</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2014.4.14</a:t>
                      </a:r>
                    </a:p>
                    <a:p>
                      <a:pPr algn="l"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       </a:t>
                      </a: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7.25</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2744594"/>
                  </a:ext>
                </a:extLst>
              </a:tr>
              <a:tr h="758070">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大阪市水道局「もと扇町庁舎用地（北側用地）」及び「もと扇町庁舎南側用地」の有効活用</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事業実現可能性の検討</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2015.12.16</a:t>
                      </a:r>
                    </a:p>
                    <a:p>
                      <a:pPr algn="l"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          </a:t>
                      </a: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18</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86364111"/>
                  </a:ext>
                </a:extLst>
              </a:tr>
              <a:tr h="445169">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管路耐震化促進のための新たな官民連携手法導入</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事業実現可能性の検討</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2018.10.25</a:t>
                      </a:r>
                    </a:p>
                    <a:p>
                      <a:pPr algn="l"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     </a:t>
                      </a: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11.16</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4749891"/>
                  </a:ext>
                </a:extLst>
              </a:tr>
              <a:tr h="485379">
                <a:tc>
                  <a:txBody>
                    <a:bodyPr/>
                    <a:lstStyle/>
                    <a:p>
                      <a:pPr algn="l" fontAlgn="ctr"/>
                      <a:r>
                        <a:rPr lang="zh-TW" altLang="en-US" sz="1000" b="0" i="0" u="none" strike="noStrike">
                          <a:solidFill>
                            <a:srgbClr val="000000"/>
                          </a:solidFill>
                          <a:effectLst/>
                          <a:latin typeface="Meiryo UI" panose="020B0604030504040204" pitchFamily="50" charset="-128"/>
                          <a:ea typeface="Meiryo UI" panose="020B0604030504040204" pitchFamily="50" charset="-128"/>
                        </a:rPr>
                        <a:t>教育委員会事務局</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公設民営学校のあり方</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公募条件の検討</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2015.3.23</a:t>
                      </a:r>
                    </a:p>
                    <a:p>
                      <a:pPr algn="l"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       </a:t>
                      </a: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4.17</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21652228"/>
                  </a:ext>
                </a:extLst>
              </a:tr>
            </a:tbl>
          </a:graphicData>
        </a:graphic>
      </p:graphicFrame>
      <p:graphicFrame>
        <p:nvGraphicFramePr>
          <p:cNvPr id="9" name="表 8"/>
          <p:cNvGraphicFramePr>
            <a:graphicFrameLocks noGrp="1"/>
          </p:cNvGraphicFramePr>
          <p:nvPr>
            <p:extLst/>
          </p:nvPr>
        </p:nvGraphicFramePr>
        <p:xfrm>
          <a:off x="76198" y="770405"/>
          <a:ext cx="4463716" cy="4671591"/>
        </p:xfrm>
        <a:graphic>
          <a:graphicData uri="http://schemas.openxmlformats.org/drawingml/2006/table">
            <a:tbl>
              <a:tblPr>
                <a:tableStyleId>{5C22544A-7EE6-4342-B048-85BDC9FD1C3A}</a:tableStyleId>
              </a:tblPr>
              <a:tblGrid>
                <a:gridCol w="733925">
                  <a:extLst>
                    <a:ext uri="{9D8B030D-6E8A-4147-A177-3AD203B41FA5}">
                      <a16:colId xmlns:a16="http://schemas.microsoft.com/office/drawing/2014/main" val="2303339319"/>
                    </a:ext>
                  </a:extLst>
                </a:gridCol>
                <a:gridCol w="1479885">
                  <a:extLst>
                    <a:ext uri="{9D8B030D-6E8A-4147-A177-3AD203B41FA5}">
                      <a16:colId xmlns:a16="http://schemas.microsoft.com/office/drawing/2014/main" val="2023871311"/>
                    </a:ext>
                  </a:extLst>
                </a:gridCol>
                <a:gridCol w="1371600">
                  <a:extLst>
                    <a:ext uri="{9D8B030D-6E8A-4147-A177-3AD203B41FA5}">
                      <a16:colId xmlns:a16="http://schemas.microsoft.com/office/drawing/2014/main" val="1660349489"/>
                    </a:ext>
                  </a:extLst>
                </a:gridCol>
                <a:gridCol w="878306">
                  <a:extLst>
                    <a:ext uri="{9D8B030D-6E8A-4147-A177-3AD203B41FA5}">
                      <a16:colId xmlns:a16="http://schemas.microsoft.com/office/drawing/2014/main" val="2176287320"/>
                    </a:ext>
                  </a:extLst>
                </a:gridCol>
              </a:tblGrid>
              <a:tr h="252279">
                <a:tc>
                  <a:txBody>
                    <a:bodyPr/>
                    <a:lstStyle/>
                    <a:p>
                      <a:pPr algn="ctr" fontAlgn="ctr"/>
                      <a:r>
                        <a:rPr lang="ja-JP" altLang="en-US" sz="1000" b="0" i="0" u="none" strike="noStrike" dirty="0" smtClean="0">
                          <a:solidFill>
                            <a:schemeClr val="dk1"/>
                          </a:solidFill>
                          <a:effectLst/>
                          <a:latin typeface="Meiryo UI" panose="020B0604030504040204" pitchFamily="50" charset="-128"/>
                          <a:ea typeface="Meiryo UI" panose="020B0604030504040204" pitchFamily="50" charset="-128"/>
                        </a:rPr>
                        <a:t>部局</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ctr"/>
                      <a:r>
                        <a:rPr lang="ja-JP" altLang="en-US" sz="1000" u="none" strike="noStrike" dirty="0" smtClean="0">
                          <a:effectLst/>
                          <a:latin typeface="Meiryo UI" panose="020B0604030504040204" pitchFamily="50" charset="-128"/>
                          <a:ea typeface="Meiryo UI" panose="020B0604030504040204" pitchFamily="50" charset="-128"/>
                        </a:rPr>
                        <a:t>名称</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ctr"/>
                      <a:r>
                        <a:rPr lang="ja-JP" altLang="en-US" sz="1000" u="none" strike="noStrike" dirty="0" smtClean="0">
                          <a:effectLst/>
                          <a:latin typeface="Meiryo UI" panose="020B0604030504040204" pitchFamily="50" charset="-128"/>
                          <a:ea typeface="Meiryo UI" panose="020B0604030504040204" pitchFamily="50" charset="-128"/>
                        </a:rPr>
                        <a:t>目的</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ctr"/>
                      <a:r>
                        <a:rPr lang="ja-JP" altLang="en-US" sz="1000" u="none" strike="noStrike" dirty="0" smtClean="0">
                          <a:effectLst/>
                          <a:latin typeface="Meiryo UI" panose="020B0604030504040204" pitchFamily="50" charset="-128"/>
                          <a:ea typeface="Meiryo UI" panose="020B0604030504040204" pitchFamily="50" charset="-128"/>
                        </a:rPr>
                        <a:t>対話期間</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3030849778"/>
                  </a:ext>
                </a:extLst>
              </a:tr>
              <a:tr h="444164">
                <a:tc rowSpan="8">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建設局</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zh-TW" altLang="en-US" sz="1000" b="0" i="0" u="none" strike="noStrike" dirty="0" smtClean="0">
                          <a:solidFill>
                            <a:srgbClr val="000000"/>
                          </a:solidFill>
                          <a:effectLst/>
                          <a:latin typeface="Meiryo UI" panose="020B0604030504040204" pitchFamily="50" charset="-128"/>
                          <a:ea typeface="Meiryo UI" panose="020B0604030504040204" pitchFamily="50" charset="-128"/>
                        </a:rPr>
                        <a:t>鶴見緑地公園</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事業実現可能性の検討、</a:t>
                      </a:r>
                      <a:br>
                        <a:rPr lang="ja-JP" altLang="en-US" sz="1000" b="0" i="0" u="none" strike="noStrike">
                          <a:solidFill>
                            <a:srgbClr val="000000"/>
                          </a:solidFill>
                          <a:effectLst/>
                          <a:latin typeface="Meiryo UI" panose="020B0604030504040204" pitchFamily="50" charset="-128"/>
                          <a:ea typeface="Meiryo UI" panose="020B0604030504040204" pitchFamily="50" charset="-128"/>
                        </a:rPr>
                      </a:br>
                      <a:r>
                        <a:rPr lang="ja-JP" altLang="en-US" sz="1000" b="0" i="0" u="none" strike="noStrike">
                          <a:solidFill>
                            <a:srgbClr val="000000"/>
                          </a:solidFill>
                          <a:effectLst/>
                          <a:latin typeface="Meiryo UI" panose="020B0604030504040204" pitchFamily="50" charset="-128"/>
                          <a:ea typeface="Meiryo UI" panose="020B0604030504040204" pitchFamily="50" charset="-128"/>
                        </a:rPr>
                        <a:t>公募条件の検討</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2017.12.1</a:t>
                      </a:r>
                    </a:p>
                    <a:p>
                      <a:pPr algn="l"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            </a:t>
                      </a: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8</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6783510"/>
                  </a:ext>
                </a:extLst>
              </a:tr>
              <a:tr h="515870">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難波宮跡公園（北部ブロック）</a:t>
                      </a:r>
                      <a:endParaRPr lang="zh-TW"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事業実現可能性の検討、</a:t>
                      </a:r>
                      <a:br>
                        <a:rPr lang="ja-JP" altLang="en-US" sz="1000" b="0" i="0" u="none" strike="noStrike">
                          <a:solidFill>
                            <a:srgbClr val="000000"/>
                          </a:solidFill>
                          <a:effectLst/>
                          <a:latin typeface="Meiryo UI" panose="020B0604030504040204" pitchFamily="50" charset="-128"/>
                          <a:ea typeface="Meiryo UI" panose="020B0604030504040204" pitchFamily="50" charset="-128"/>
                        </a:rPr>
                      </a:br>
                      <a:r>
                        <a:rPr lang="ja-JP" altLang="en-US" sz="1000" b="0" i="0" u="none" strike="noStrike">
                          <a:solidFill>
                            <a:srgbClr val="000000"/>
                          </a:solidFill>
                          <a:effectLst/>
                          <a:latin typeface="Meiryo UI" panose="020B0604030504040204" pitchFamily="50" charset="-128"/>
                          <a:ea typeface="Meiryo UI" panose="020B0604030504040204" pitchFamily="50" charset="-128"/>
                        </a:rPr>
                        <a:t>公募条件の検討</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2018.3.20</a:t>
                      </a:r>
                    </a:p>
                    <a:p>
                      <a:pPr algn="l"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        </a:t>
                      </a: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4.26</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2577961"/>
                  </a:ext>
                </a:extLst>
              </a:tr>
              <a:tr h="518387">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下水道科学館</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事業実現可能性の検討、公募条件の検討</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2018.7.5</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68650389"/>
                  </a:ext>
                </a:extLst>
              </a:tr>
              <a:tr h="446257">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大公園（大阪市営公園）の魅力向上</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アイデア・ノウハウの募集</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2019.10.15</a:t>
                      </a:r>
                    </a:p>
                    <a:p>
                      <a:pPr algn="l"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       </a:t>
                      </a: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11.1</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20161742"/>
                  </a:ext>
                </a:extLst>
              </a:tr>
              <a:tr h="518387">
                <a:tc vMerge="1">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大阪市汚泥処理施設整備運営事業</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事業実現可能性の検討</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2020.1.28</a:t>
                      </a:r>
                    </a:p>
                    <a:p>
                      <a:pPr algn="l"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        </a:t>
                      </a: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2.19</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33816249"/>
                  </a:ext>
                </a:extLst>
              </a:tr>
              <a:tr h="658749">
                <a:tc vMerge="1">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令和 </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年度 東横堀川水辺の魅力向上に向けた官民連携手法等調査検討業務委託</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事業実現可能性の検討</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2020.7.20</a:t>
                      </a:r>
                    </a:p>
                    <a:p>
                      <a:pPr algn="l"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          </a:t>
                      </a: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8.5</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55560422"/>
                  </a:ext>
                </a:extLst>
              </a:tr>
              <a:tr h="658749">
                <a:tc vMerge="1">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難波宮跡公園（北部ブロック）の整備検討に向けたマーケットサウンディング（市場調査）</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公募条件の検討</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2020.9.17</a:t>
                      </a:r>
                    </a:p>
                    <a:p>
                      <a:pPr algn="l"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           </a:t>
                      </a: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24</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31973688"/>
                  </a:ext>
                </a:extLst>
              </a:tr>
              <a:tr h="658749">
                <a:tc vMerge="1">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Park-PFI</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を活用した恵美公園の整備に向けたマーケットサウンディング（市場調査）</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事業実現可能性の検討</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2021.12.23</a:t>
                      </a:r>
                    </a:p>
                    <a:p>
                      <a:pPr algn="l"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      </a:t>
                      </a: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12.28</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2198594"/>
                  </a:ext>
                </a:extLst>
              </a:tr>
            </a:tbl>
          </a:graphicData>
        </a:graphic>
      </p:graphicFrame>
      <p:sp>
        <p:nvSpPr>
          <p:cNvPr id="8" name="テキスト ボックス 7"/>
          <p:cNvSpPr txBox="1"/>
          <p:nvPr/>
        </p:nvSpPr>
        <p:spPr>
          <a:xfrm>
            <a:off x="997601" y="290868"/>
            <a:ext cx="4763278" cy="461665"/>
          </a:xfrm>
          <a:prstGeom prst="rect">
            <a:avLst/>
          </a:prstGeom>
          <a:noFill/>
        </p:spPr>
        <p:txBody>
          <a:bodyPr wrap="square" rtlCol="0">
            <a:spAutoFit/>
          </a:bodyPr>
          <a:lstStyle/>
          <a:p>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2021</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年度末までの実施状況</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部局の名称はサウンディング型市場調査実施当時のもの</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562</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87502647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4823259" y="5369674"/>
            <a:ext cx="4164840" cy="1431291"/>
          </a:xfrm>
          <a:prstGeom prst="rect">
            <a:avLst/>
          </a:prstGeom>
          <a:solidFill>
            <a:schemeClr val="bg1"/>
          </a:solidFill>
          <a:ln w="127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45627" y="5375365"/>
            <a:ext cx="4707348" cy="1425600"/>
          </a:xfrm>
          <a:prstGeom prst="rect">
            <a:avLst/>
          </a:prstGeom>
          <a:solidFill>
            <a:schemeClr val="bg1"/>
          </a:solidFill>
          <a:ln w="12700">
            <a:prstDash val="sysDash"/>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a:lnSpc>
                <a:spcPts val="1200"/>
              </a:lnSpc>
            </a:pPr>
            <a:r>
              <a:rPr lang="en-US" altLang="ja-JP"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大阪府公民戦略連携デスクの</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・設　置：</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・スタッフ</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名専任体制（</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2023.4</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現在）</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・企業等へのアプローチ</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1,110</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月から</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2023</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の累計）</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・企業等との連携の</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取組数：</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2,627</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月から</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2023</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の累計）</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公民連携窓口のワンストップ化は、横浜市などの例はあるが、都道府県としては　　</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全国初！</a:t>
            </a:r>
            <a:endParaRPr kumimoji="1" lang="ja-JP" altLang="en-US" sz="1050" dirty="0">
              <a:solidFill>
                <a:schemeClr val="tx1"/>
              </a:solidFill>
            </a:endParaRPr>
          </a:p>
        </p:txBody>
      </p:sp>
      <p:sp>
        <p:nvSpPr>
          <p:cNvPr id="2" name="テキスト ボックス 1"/>
          <p:cNvSpPr txBox="1"/>
          <p:nvPr/>
        </p:nvSpPr>
        <p:spPr>
          <a:xfrm>
            <a:off x="1575687" y="184286"/>
            <a:ext cx="5923416"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　　③企業や大学等との連携を通じた行政課題の解決</a:t>
            </a:r>
            <a:endParaRPr lang="en-US" altLang="ja-JP" sz="2000" dirty="0">
              <a:latin typeface="Meiryo UI" panose="020B0604030504040204" pitchFamily="50" charset="-128"/>
              <a:ea typeface="Meiryo UI" panose="020B0604030504040204" pitchFamily="50" charset="-128"/>
            </a:endParaRPr>
          </a:p>
        </p:txBody>
      </p:sp>
      <p:cxnSp>
        <p:nvCxnSpPr>
          <p:cNvPr id="10" name="直線コネクタ 9"/>
          <p:cNvCxnSpPr/>
          <p:nvPr/>
        </p:nvCxnSpPr>
        <p:spPr>
          <a:xfrm>
            <a:off x="265420" y="584396"/>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240569" y="1116700"/>
            <a:ext cx="1173719" cy="338554"/>
          </a:xfrm>
          <a:prstGeom prst="rect">
            <a:avLst/>
          </a:prstGeom>
          <a:noFill/>
          <a:ln>
            <a:solidFill>
              <a:schemeClr val="bg1">
                <a:lumMod val="65000"/>
              </a:schemeClr>
            </a:solidFill>
          </a:ln>
        </p:spPr>
        <p:txBody>
          <a:bodyPr wrap="none" rtlCol="0">
            <a:spAutoFit/>
          </a:bodyPr>
          <a:lstStyle/>
          <a:p>
            <a:r>
              <a:rPr lang="ja-JP" altLang="en-US" sz="1600" dirty="0">
                <a:latin typeface="Meiryo UI" panose="020B0604030504040204" pitchFamily="50" charset="-128"/>
                <a:ea typeface="Meiryo UI" panose="020B0604030504040204" pitchFamily="50" charset="-128"/>
              </a:rPr>
              <a:t>改革の取組</a:t>
            </a:r>
            <a:endParaRPr kumimoji="1" lang="ja-JP" altLang="en-US" sz="1600" dirty="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240569" y="1493113"/>
            <a:ext cx="8455756" cy="692497"/>
          </a:xfrm>
          <a:prstGeom prst="rect">
            <a:avLst/>
          </a:prstGeom>
          <a:noFill/>
        </p:spPr>
        <p:txBody>
          <a:bodyPr wrap="square" rtlCol="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 府では、企業・大学等と府庁の各担当部局を繋ぐワンストップ窓口として、「公民戦略連携デスク」を設置（</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 デスク設置後、府と企業や大学との包括連携協定の締結数は、</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年間で</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倍以上に</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増加。</a:t>
            </a:r>
            <a:endParaRPr kumimoji="1"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 市においても、企業等からの相談を区・局等につなぐ連携窓口を設置（</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2017</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年度～）して</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いる。</a:t>
            </a:r>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4823260" y="5431046"/>
            <a:ext cx="4164839" cy="1061829"/>
          </a:xfrm>
          <a:prstGeom prst="rect">
            <a:avLst/>
          </a:prstGeom>
          <a:noFill/>
        </p:spPr>
        <p:txBody>
          <a:bodyPr wrap="square" rtlCol="0">
            <a:spAutoFit/>
          </a:bodyPr>
          <a:lstStyle/>
          <a:p>
            <a:r>
              <a:rPr lang="en-US" altLang="ja-JP" sz="105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大阪市市民局区政支援室地域連携グループの取組</a:t>
            </a: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　・多様な協働（マルチパートナーシップ）による活力ある地域社会づくり</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　　を推進する観点から、企業等との連携窓口の設置（</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2017</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月）</a:t>
            </a: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　・スタッフ：５名体制（</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月現在）</a:t>
            </a: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　・企業等との連携促進に向けて、各所属と企業等との約</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3,000</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件にわたる</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　連携概要の情報の一元化</a:t>
            </a:r>
            <a:endParaRPr lang="ja-JP" altLang="en-US" sz="1050" strike="sngStrik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226419" y="2183273"/>
            <a:ext cx="3514918" cy="276999"/>
          </a:xfrm>
          <a:prstGeom prst="rect">
            <a:avLst/>
          </a:prstGeom>
          <a:noFill/>
        </p:spPr>
        <p:txBody>
          <a:bodyPr wrap="square" rtlCol="0">
            <a:spAutoFit/>
          </a:bodyPr>
          <a:lstStyle/>
          <a:p>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大阪府</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：公民戦略連携デスク</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5212249" y="2169895"/>
            <a:ext cx="2707514" cy="276999"/>
          </a:xfrm>
          <a:prstGeom prst="rect">
            <a:avLst/>
          </a:prstGeom>
          <a:noFill/>
        </p:spPr>
        <p:txBody>
          <a:bodyPr wrap="square" rtlCol="0">
            <a:spAutoFit/>
          </a:bodyPr>
          <a:lstStyle/>
          <a:p>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大阪市</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：企業等との連携窓口</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左右矢印 23"/>
          <p:cNvSpPr/>
          <p:nvPr/>
        </p:nvSpPr>
        <p:spPr>
          <a:xfrm>
            <a:off x="4572001" y="3264415"/>
            <a:ext cx="453553" cy="706587"/>
          </a:xfrm>
          <a:prstGeom prst="leftRightArrow">
            <a:avLst>
              <a:gd name="adj1" fmla="val 60937"/>
              <a:gd name="adj2" fmla="val 33770"/>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4462923" y="4072750"/>
            <a:ext cx="671707" cy="307777"/>
          </a:xfrm>
          <a:prstGeom prst="rect">
            <a:avLst/>
          </a:prstGeom>
          <a:noFill/>
        </p:spPr>
        <p:txBody>
          <a:bodyPr wrap="square" rtlCol="0">
            <a:spAutoFit/>
          </a:bodyPr>
          <a:lstStyle/>
          <a:p>
            <a:pPr algn="ct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連携</a:t>
            </a:r>
          </a:p>
        </p:txBody>
      </p:sp>
      <p:pic>
        <p:nvPicPr>
          <p:cNvPr id="2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8151" y="2660163"/>
            <a:ext cx="3622526" cy="2385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角丸四角形 17"/>
          <p:cNvSpPr/>
          <p:nvPr/>
        </p:nvSpPr>
        <p:spPr>
          <a:xfrm>
            <a:off x="201244" y="639798"/>
            <a:ext cx="8672302" cy="394662"/>
          </a:xfrm>
          <a:prstGeom prst="roundRect">
            <a:avLst>
              <a:gd name="adj" fmla="val 10667"/>
            </a:avLst>
          </a:prstGeom>
          <a:solidFill>
            <a:schemeClr val="accent1">
              <a:lumMod val="20000"/>
              <a:lumOff val="80000"/>
            </a:schemeClr>
          </a:solidFill>
          <a:ln w="508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Meiryo UI" panose="020B0604030504040204" pitchFamily="50" charset="-128"/>
                <a:ea typeface="Meiryo UI" panose="020B0604030504040204" pitchFamily="50" charset="-128"/>
              </a:rPr>
              <a:t>○企業や大学等との包括連携協定締結をはじめとする連携の取組が増加して</a:t>
            </a:r>
            <a:r>
              <a:rPr lang="ja-JP" altLang="en-US" sz="1600" dirty="0" smtClean="0">
                <a:solidFill>
                  <a:schemeClr val="tx1"/>
                </a:solidFill>
                <a:latin typeface="Meiryo UI" panose="020B0604030504040204" pitchFamily="50" charset="-128"/>
                <a:ea typeface="Meiryo UI" panose="020B0604030504040204" pitchFamily="50" charset="-128"/>
              </a:rPr>
              <a:t>いる。</a:t>
            </a:r>
            <a:r>
              <a:rPr lang="ja-JP" altLang="en-US" sz="1600" dirty="0">
                <a:solidFill>
                  <a:schemeClr val="tx1"/>
                </a:solidFill>
                <a:latin typeface="Meiryo UI" panose="020B0604030504040204" pitchFamily="50" charset="-128"/>
                <a:ea typeface="Meiryo UI" panose="020B0604030504040204" pitchFamily="50" charset="-128"/>
              </a:rPr>
              <a:t>　 </a:t>
            </a:r>
          </a:p>
        </p:txBody>
      </p:sp>
      <p:sp>
        <p:nvSpPr>
          <p:cNvPr id="19" name="テキスト ボックス 18"/>
          <p:cNvSpPr txBox="1"/>
          <p:nvPr/>
        </p:nvSpPr>
        <p:spPr>
          <a:xfrm>
            <a:off x="11603" y="14928"/>
            <a:ext cx="3729734" cy="257369"/>
          </a:xfrm>
          <a:prstGeom prst="rect">
            <a:avLst/>
          </a:prstGeom>
          <a:noFill/>
        </p:spPr>
        <p:txBody>
          <a:bodyPr wrap="square" lIns="36000" tIns="36000" rIns="36000" bIns="36000" rtlCol="0">
            <a:noAutofit/>
          </a:bodyPr>
          <a:lstStyle/>
          <a:p>
            <a:r>
              <a:rPr lang="en-US" altLang="ja-JP" sz="1200" dirty="0">
                <a:latin typeface="Meiryo UI" panose="020B0604030504040204" pitchFamily="50" charset="-128"/>
                <a:ea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rPr>
              <a:t>　具体的な取組と成果 （公民連携）</a:t>
            </a:r>
          </a:p>
        </p:txBody>
      </p:sp>
      <p:pic>
        <p:nvPicPr>
          <p:cNvPr id="28" name="図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6396" y="2460272"/>
            <a:ext cx="3834117" cy="2712723"/>
          </a:xfrm>
          <a:prstGeom prst="rect">
            <a:avLst/>
          </a:prstGeom>
        </p:spPr>
      </p:pic>
      <p:sp>
        <p:nvSpPr>
          <p:cNvPr id="29" name="角丸四角形 28"/>
          <p:cNvSpPr/>
          <p:nvPr/>
        </p:nvSpPr>
        <p:spPr>
          <a:xfrm>
            <a:off x="1578194" y="3532809"/>
            <a:ext cx="845261" cy="548981"/>
          </a:xfrm>
          <a:prstGeom prst="roundRect">
            <a:avLst>
              <a:gd name="adj" fmla="val 6559"/>
            </a:avLst>
          </a:prstGeom>
          <a:solidFill>
            <a:srgbClr val="C1E4BE"/>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500" b="1" i="0" u="none" strike="noStrike" kern="1200" cap="none" spc="0" normalizeH="0" baseline="0" noProof="0" dirty="0">
                <a:ln>
                  <a:noFill/>
                </a:ln>
                <a:solidFill>
                  <a:srgbClr val="25714B"/>
                </a:solidFill>
                <a:effectLst/>
                <a:uLnTx/>
                <a:uFillTx/>
                <a:latin typeface="メイリオ" panose="020B0604030504040204" pitchFamily="50" charset="-128"/>
                <a:ea typeface="メイリオ" panose="020B0604030504040204" pitchFamily="50" charset="-128"/>
                <a:cs typeface="+mn-cs"/>
              </a:rPr>
              <a:t>一元的な窓口・相談機能</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500" b="1" i="0" u="none" strike="noStrike" kern="1200" cap="none" spc="-40" normalizeH="0" baseline="0" noProof="0" dirty="0">
                <a:ln>
                  <a:noFill/>
                </a:ln>
                <a:solidFill>
                  <a:srgbClr val="25714B"/>
                </a:solidFill>
                <a:effectLst/>
                <a:uLnTx/>
                <a:uFillTx/>
                <a:latin typeface="メイリオ" panose="020B0604030504040204" pitchFamily="50" charset="-128"/>
                <a:ea typeface="メイリオ" panose="020B0604030504040204" pitchFamily="50" charset="-128"/>
                <a:cs typeface="+mn-cs"/>
              </a:rPr>
              <a:t>（コンシェルジュ的役割）</a:t>
            </a:r>
          </a:p>
          <a:p>
            <a:pPr marL="0" marR="0" lvl="0" indent="0" algn="ctr" defTabSz="914400" rtl="0" eaLnBrk="1" fontAlgn="auto" latinLnBrk="0" hangingPunct="1">
              <a:lnSpc>
                <a:spcPts val="300"/>
              </a:lnSpc>
              <a:spcBef>
                <a:spcPts val="0"/>
              </a:spcBef>
              <a:spcAft>
                <a:spcPts val="0"/>
              </a:spcAft>
              <a:buClrTx/>
              <a:buSzTx/>
              <a:buFontTx/>
              <a:buNone/>
              <a:tabLst/>
              <a:defRPr/>
            </a:pPr>
            <a:endParaRPr kumimoji="1" lang="en-US" altLang="ja-JP" sz="400" b="0" i="0" u="none" strike="noStrike" kern="1200" cap="none" spc="0" normalizeH="0" baseline="0" noProof="0" dirty="0">
              <a:ln>
                <a:noFill/>
              </a:ln>
              <a:solidFill>
                <a:srgbClr val="25714B"/>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50" b="0" i="0" u="none" strike="noStrike" kern="1200" cap="none" spc="-30" normalizeH="0" baseline="0" noProof="0" dirty="0">
                <a:ln>
                  <a:noFill/>
                </a:ln>
                <a:solidFill>
                  <a:srgbClr val="25714B"/>
                </a:solidFill>
                <a:effectLst/>
                <a:uLnTx/>
                <a:uFillTx/>
                <a:latin typeface="メイリオ" panose="020B0604030504040204" pitchFamily="50" charset="-128"/>
                <a:ea typeface="メイリオ" panose="020B0604030504040204" pitchFamily="50" charset="-128"/>
                <a:cs typeface="+mn-cs"/>
              </a:rPr>
              <a:t>企業・大学からアプローチがあれば、その思いを十分に聞き取り、スピーディに対応します。</a:t>
            </a:r>
          </a:p>
        </p:txBody>
      </p:sp>
      <p:sp>
        <p:nvSpPr>
          <p:cNvPr id="30" name="角丸四角形 29"/>
          <p:cNvSpPr/>
          <p:nvPr/>
        </p:nvSpPr>
        <p:spPr>
          <a:xfrm>
            <a:off x="2459624" y="3532809"/>
            <a:ext cx="824438" cy="548981"/>
          </a:xfrm>
          <a:prstGeom prst="roundRect">
            <a:avLst>
              <a:gd name="adj" fmla="val 6559"/>
            </a:avLst>
          </a:prstGeom>
          <a:solidFill>
            <a:srgbClr val="C1E4BE"/>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500" b="1" i="0" u="none" strike="noStrike" kern="1200" cap="none" spc="0" normalizeH="0" baseline="0" noProof="0" dirty="0">
                <a:ln>
                  <a:noFill/>
                </a:ln>
                <a:solidFill>
                  <a:srgbClr val="25714B"/>
                </a:solidFill>
                <a:effectLst/>
                <a:uLnTx/>
                <a:uFillTx/>
                <a:latin typeface="メイリオ" panose="020B0604030504040204" pitchFamily="50" charset="-128"/>
                <a:ea typeface="メイリオ" panose="020B0604030504040204" pitchFamily="50" charset="-128"/>
                <a:cs typeface="+mn-cs"/>
              </a:rPr>
              <a:t>バックアップ機能</a:t>
            </a:r>
            <a:endParaRPr kumimoji="1" lang="en-US" altLang="ja-JP" sz="500" b="1" i="0" u="none" strike="noStrike" kern="1200" cap="none" spc="0" normalizeH="0" baseline="0" noProof="0" dirty="0">
              <a:ln>
                <a:noFill/>
              </a:ln>
              <a:solidFill>
                <a:srgbClr val="25714B"/>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500" b="1" i="0" u="none" strike="noStrike" kern="1200" cap="none" spc="-60" normalizeH="0" baseline="0" noProof="0" dirty="0">
                <a:ln>
                  <a:noFill/>
                </a:ln>
                <a:solidFill>
                  <a:srgbClr val="25714B"/>
                </a:solidFill>
                <a:effectLst/>
                <a:uLnTx/>
                <a:uFillTx/>
                <a:latin typeface="メイリオ" panose="020B0604030504040204" pitchFamily="50" charset="-128"/>
                <a:ea typeface="メイリオ" panose="020B0604030504040204" pitchFamily="50" charset="-128"/>
                <a:cs typeface="+mn-cs"/>
              </a:rPr>
              <a:t>（コーディネーター的役割）</a:t>
            </a:r>
            <a:endParaRPr kumimoji="1" lang="en-US" altLang="ja-JP" sz="400" b="1" i="0" u="none" strike="noStrike" kern="1200" cap="none" spc="-60" normalizeH="0" baseline="0" noProof="0" dirty="0">
              <a:ln>
                <a:noFill/>
              </a:ln>
              <a:solidFill>
                <a:srgbClr val="25714B"/>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ts val="300"/>
              </a:lnSpc>
              <a:spcBef>
                <a:spcPts val="0"/>
              </a:spcBef>
              <a:spcAft>
                <a:spcPts val="0"/>
              </a:spcAft>
              <a:buClrTx/>
              <a:buSzTx/>
              <a:buFontTx/>
              <a:buNone/>
              <a:tabLst/>
              <a:defRPr/>
            </a:pPr>
            <a:endParaRPr kumimoji="1" lang="en-US" altLang="ja-JP" sz="450" b="0" i="0" u="none" strike="noStrike" kern="1200" cap="none" spc="-40" normalizeH="0" baseline="0" noProof="0" dirty="0">
              <a:ln>
                <a:noFill/>
              </a:ln>
              <a:solidFill>
                <a:srgbClr val="25714B"/>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50" b="0" i="0" u="none" strike="noStrike" kern="1200" cap="none" spc="-40" normalizeH="0" baseline="0" noProof="0" dirty="0">
                <a:ln>
                  <a:noFill/>
                </a:ln>
                <a:solidFill>
                  <a:srgbClr val="25714B"/>
                </a:solidFill>
                <a:effectLst/>
                <a:uLnTx/>
                <a:uFillTx/>
                <a:latin typeface="メイリオ" panose="020B0604030504040204" pitchFamily="50" charset="-128"/>
                <a:ea typeface="メイリオ" panose="020B0604030504040204" pitchFamily="50" charset="-128"/>
                <a:cs typeface="+mn-cs"/>
              </a:rPr>
              <a:t>府と企業・大学との連携をコーディネートするだけでなく、府庁内からの提案も企業・大学に適切につないでいきます。</a:t>
            </a:r>
          </a:p>
        </p:txBody>
      </p:sp>
      <p:sp>
        <p:nvSpPr>
          <p:cNvPr id="31" name="角丸四角形 30"/>
          <p:cNvSpPr/>
          <p:nvPr/>
        </p:nvSpPr>
        <p:spPr>
          <a:xfrm>
            <a:off x="722339" y="3303586"/>
            <a:ext cx="720000" cy="250900"/>
          </a:xfrm>
          <a:prstGeom prst="roundRect">
            <a:avLst>
              <a:gd name="adj" fmla="val 27520"/>
            </a:avLst>
          </a:prstGeom>
          <a:solidFill>
            <a:schemeClr val="bg1"/>
          </a:solidFill>
          <a:ln w="3175">
            <a:solidFill>
              <a:srgbClr val="0066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50" b="0" i="0" u="none" strike="noStrike" kern="1200" cap="none" spc="-40" normalizeH="0" baseline="0" noProof="0" dirty="0">
                <a:ln>
                  <a:noFill/>
                </a:ln>
                <a:solidFill>
                  <a:srgbClr val="006664"/>
                </a:solidFill>
                <a:effectLst/>
                <a:uLnTx/>
                <a:uFillTx/>
                <a:latin typeface="メイリオ" panose="020B0604030504040204" pitchFamily="50" charset="-128"/>
                <a:ea typeface="メイリオ" panose="020B0604030504040204" pitchFamily="50" charset="-128"/>
                <a:cs typeface="+mn-cs"/>
              </a:rPr>
              <a:t>府の担当部局が分からなくても、デスクに相談できる</a:t>
            </a:r>
            <a:r>
              <a:rPr kumimoji="1" lang="en-US" altLang="ja-JP" sz="450" b="0" i="0" u="none" strike="noStrike" kern="1200" cap="none" spc="-40" normalizeH="0" baseline="0" noProof="0" dirty="0">
                <a:ln>
                  <a:noFill/>
                </a:ln>
                <a:solidFill>
                  <a:srgbClr val="006664"/>
                </a:solidFill>
                <a:effectLst/>
                <a:uLnTx/>
                <a:uFillTx/>
                <a:latin typeface="メイリオ" panose="020B0604030504040204" pitchFamily="50" charset="-128"/>
                <a:ea typeface="メイリオ" panose="020B0604030504040204" pitchFamily="50" charset="-128"/>
                <a:cs typeface="+mn-cs"/>
              </a:rPr>
              <a:t>!</a:t>
            </a:r>
            <a:endParaRPr kumimoji="1" lang="ja-JP" altLang="en-US" sz="450" b="0" i="0" u="none" strike="noStrike" kern="1200" cap="none" spc="-40" normalizeH="0" baseline="0" noProof="0" dirty="0">
              <a:ln>
                <a:noFill/>
              </a:ln>
              <a:solidFill>
                <a:srgbClr val="006664"/>
              </a:solidFill>
              <a:effectLst/>
              <a:uLnTx/>
              <a:uFillTx/>
              <a:latin typeface="メイリオ" panose="020B0604030504040204" pitchFamily="50" charset="-128"/>
              <a:ea typeface="メイリオ" panose="020B0604030504040204" pitchFamily="50" charset="-128"/>
              <a:cs typeface="+mn-cs"/>
            </a:endParaRPr>
          </a:p>
        </p:txBody>
      </p:sp>
      <p:sp>
        <p:nvSpPr>
          <p:cNvPr id="32" name="角丸四角形 31"/>
          <p:cNvSpPr/>
          <p:nvPr/>
        </p:nvSpPr>
        <p:spPr>
          <a:xfrm>
            <a:off x="722339" y="3589419"/>
            <a:ext cx="720000" cy="328020"/>
          </a:xfrm>
          <a:prstGeom prst="roundRect">
            <a:avLst>
              <a:gd name="adj" fmla="val 19194"/>
            </a:avLst>
          </a:prstGeom>
          <a:solidFill>
            <a:schemeClr val="bg1"/>
          </a:solidFill>
          <a:ln w="3175">
            <a:solidFill>
              <a:srgbClr val="0066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50" b="0" i="0" u="none" strike="noStrike" kern="1200" cap="none" spc="-40" normalizeH="0" baseline="0" noProof="0" dirty="0">
                <a:ln>
                  <a:noFill/>
                </a:ln>
                <a:solidFill>
                  <a:srgbClr val="006664"/>
                </a:solidFill>
                <a:effectLst/>
                <a:uLnTx/>
                <a:uFillTx/>
                <a:latin typeface="メイリオ" panose="020B0604030504040204" pitchFamily="50" charset="-128"/>
                <a:ea typeface="メイリオ" panose="020B0604030504040204" pitchFamily="50" charset="-128"/>
                <a:cs typeface="+mn-cs"/>
              </a:rPr>
              <a:t>スピード感を持って、適切に対応してくれる！</a:t>
            </a:r>
            <a:endParaRPr kumimoji="1" lang="en-US" altLang="ja-JP" sz="450" b="0" i="0" u="none" strike="noStrike" kern="1200" cap="none" spc="-40" normalizeH="0" baseline="0" noProof="0" dirty="0">
              <a:ln>
                <a:noFill/>
              </a:ln>
              <a:solidFill>
                <a:srgbClr val="006664"/>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 b="0" i="0" u="none" strike="noStrike" kern="1200" cap="none" spc="-40" normalizeH="0" baseline="0" noProof="0" dirty="0">
                <a:ln>
                  <a:noFill/>
                </a:ln>
                <a:solidFill>
                  <a:srgbClr val="006664"/>
                </a:solidFill>
                <a:effectLst/>
                <a:uLnTx/>
                <a:uFillTx/>
                <a:latin typeface="メイリオ" panose="020B0604030504040204" pitchFamily="50" charset="-128"/>
                <a:ea typeface="メイリオ" panose="020B0604030504040204" pitchFamily="50" charset="-128"/>
                <a:cs typeface="+mn-cs"/>
              </a:rPr>
              <a:t>（たらい回しがない）</a:t>
            </a:r>
          </a:p>
        </p:txBody>
      </p:sp>
      <p:sp>
        <p:nvSpPr>
          <p:cNvPr id="35" name="角丸四角形 34"/>
          <p:cNvSpPr/>
          <p:nvPr/>
        </p:nvSpPr>
        <p:spPr>
          <a:xfrm>
            <a:off x="722339" y="3940824"/>
            <a:ext cx="720000" cy="154285"/>
          </a:xfrm>
          <a:prstGeom prst="roundRect">
            <a:avLst>
              <a:gd name="adj" fmla="val 21889"/>
            </a:avLst>
          </a:prstGeom>
          <a:solidFill>
            <a:schemeClr val="bg1"/>
          </a:solidFill>
          <a:ln w="3175">
            <a:solidFill>
              <a:srgbClr val="0066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50" b="0" i="0" u="none" strike="noStrike" kern="1200" cap="none" spc="-70" normalizeH="0" baseline="0" noProof="0" dirty="0">
                <a:ln>
                  <a:noFill/>
                </a:ln>
                <a:solidFill>
                  <a:srgbClr val="006664"/>
                </a:solidFill>
                <a:effectLst/>
                <a:uLnTx/>
                <a:uFillTx/>
                <a:latin typeface="メイリオ" panose="020B0604030504040204" pitchFamily="50" charset="-128"/>
                <a:ea typeface="メイリオ" panose="020B0604030504040204" pitchFamily="50" charset="-128"/>
                <a:cs typeface="+mn-cs"/>
              </a:rPr>
              <a:t>対等な立場で</a:t>
            </a:r>
            <a:r>
              <a:rPr kumimoji="1" lang="ja-JP" altLang="en-US" sz="450" b="0" i="0" u="none" strike="noStrike" kern="1200" cap="none" spc="-60" normalizeH="0" baseline="0" noProof="0" dirty="0">
                <a:ln>
                  <a:noFill/>
                </a:ln>
                <a:solidFill>
                  <a:srgbClr val="006664"/>
                </a:solidFill>
                <a:effectLst/>
                <a:uLnTx/>
                <a:uFillTx/>
                <a:latin typeface="メイリオ" panose="020B0604030504040204" pitchFamily="50" charset="-128"/>
                <a:ea typeface="メイリオ" panose="020B0604030504040204" pitchFamily="50" charset="-128"/>
                <a:cs typeface="+mn-cs"/>
              </a:rPr>
              <a:t>「</a:t>
            </a:r>
            <a:r>
              <a:rPr kumimoji="1" lang="ja-JP" altLang="en-US" sz="450" b="0" i="0" u="none" strike="noStrike" kern="1200" cap="none" spc="-40" normalizeH="0" baseline="0" noProof="0" dirty="0">
                <a:ln>
                  <a:noFill/>
                </a:ln>
                <a:solidFill>
                  <a:srgbClr val="006664"/>
                </a:solidFill>
                <a:effectLst/>
                <a:uLnTx/>
                <a:uFillTx/>
                <a:latin typeface="メイリオ" panose="020B0604030504040204" pitchFamily="50" charset="-128"/>
                <a:ea typeface="メイリオ" panose="020B0604030504040204" pitchFamily="50" charset="-128"/>
                <a:cs typeface="+mn-cs"/>
              </a:rPr>
              <a:t>対話</a:t>
            </a:r>
            <a:r>
              <a:rPr kumimoji="1" lang="ja-JP" altLang="en-US" sz="450" b="0" i="0" u="none" strike="noStrike" kern="1200" cap="none" spc="-200" normalizeH="0" baseline="0" noProof="0" dirty="0">
                <a:ln>
                  <a:noFill/>
                </a:ln>
                <a:solidFill>
                  <a:srgbClr val="006664"/>
                </a:solidFill>
                <a:effectLst/>
                <a:uLnTx/>
                <a:uFillTx/>
                <a:latin typeface="メイリオ" panose="020B0604030504040204" pitchFamily="50" charset="-128"/>
                <a:ea typeface="メイリオ" panose="020B0604030504040204" pitchFamily="50" charset="-128"/>
                <a:cs typeface="+mn-cs"/>
              </a:rPr>
              <a:t>」</a:t>
            </a:r>
            <a:r>
              <a:rPr kumimoji="1" lang="ja-JP" altLang="en-US" sz="450" b="0" i="0" u="none" strike="noStrike" kern="1200" cap="none" spc="-70" normalizeH="0" baseline="0" noProof="0" dirty="0">
                <a:ln>
                  <a:noFill/>
                </a:ln>
                <a:solidFill>
                  <a:srgbClr val="006664"/>
                </a:solidFill>
                <a:effectLst/>
                <a:uLnTx/>
                <a:uFillTx/>
                <a:latin typeface="メイリオ" panose="020B0604030504040204" pitchFamily="50" charset="-128"/>
                <a:ea typeface="メイリオ" panose="020B0604030504040204" pitchFamily="50" charset="-128"/>
                <a:cs typeface="+mn-cs"/>
              </a:rPr>
              <a:t>ができる</a:t>
            </a:r>
            <a:r>
              <a:rPr kumimoji="1" lang="en-US" altLang="ja-JP" sz="450" b="0" i="0" u="none" strike="noStrike" kern="1200" cap="none" spc="-70" normalizeH="0" baseline="0" noProof="0" dirty="0">
                <a:ln>
                  <a:noFill/>
                </a:ln>
                <a:solidFill>
                  <a:srgbClr val="006664"/>
                </a:solidFill>
                <a:effectLst/>
                <a:uLnTx/>
                <a:uFillTx/>
                <a:latin typeface="メイリオ" panose="020B0604030504040204" pitchFamily="50" charset="-128"/>
                <a:ea typeface="メイリオ" panose="020B0604030504040204" pitchFamily="50" charset="-128"/>
                <a:cs typeface="+mn-cs"/>
              </a:rPr>
              <a:t>!</a:t>
            </a:r>
            <a:endParaRPr kumimoji="1" lang="ja-JP" altLang="en-US" sz="450" b="0" i="0" u="none" strike="noStrike" kern="1200" cap="none" spc="-70" normalizeH="0" baseline="0" noProof="0" dirty="0">
              <a:ln>
                <a:noFill/>
              </a:ln>
              <a:solidFill>
                <a:srgbClr val="006664"/>
              </a:solidFill>
              <a:effectLst/>
              <a:uLnTx/>
              <a:uFillTx/>
              <a:latin typeface="メイリオ" panose="020B0604030504040204" pitchFamily="50" charset="-128"/>
              <a:ea typeface="メイリオ" panose="020B0604030504040204" pitchFamily="50" charset="-128"/>
              <a:cs typeface="+mn-cs"/>
            </a:endParaRPr>
          </a:p>
        </p:txBody>
      </p:sp>
      <p:sp>
        <p:nvSpPr>
          <p:cNvPr id="36" name="角丸四角形 35"/>
          <p:cNvSpPr/>
          <p:nvPr/>
        </p:nvSpPr>
        <p:spPr>
          <a:xfrm>
            <a:off x="797598" y="4268566"/>
            <a:ext cx="834947" cy="368152"/>
          </a:xfrm>
          <a:prstGeom prst="roundRect">
            <a:avLst>
              <a:gd name="adj" fmla="val 0"/>
            </a:avLst>
          </a:prstGeom>
          <a:solidFill>
            <a:schemeClr val="bg1"/>
          </a:solidFill>
          <a:ln w="3175">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ts val="600"/>
              </a:lnSpc>
              <a:spcBef>
                <a:spcPts val="0"/>
              </a:spcBef>
              <a:spcAft>
                <a:spcPts val="0"/>
              </a:spcAft>
              <a:buClrTx/>
              <a:buSzTx/>
              <a:buFontTx/>
              <a:buNone/>
              <a:tabLst/>
              <a:defRPr/>
            </a:pPr>
            <a:r>
              <a:rPr kumimoji="1" lang="ja-JP" altLang="en-US" sz="450" b="0" i="0" u="none" strike="noStrike" kern="1200" cap="none" spc="-50" normalizeH="0" baseline="0" noProof="0" dirty="0">
                <a:ln>
                  <a:noFill/>
                </a:ln>
                <a:solidFill>
                  <a:srgbClr val="006664"/>
                </a:solidFill>
                <a:effectLst/>
                <a:uLnTx/>
                <a:uFillTx/>
                <a:latin typeface="メイリオ" panose="020B0604030504040204" pitchFamily="50" charset="-128"/>
                <a:ea typeface="メイリオ" panose="020B0604030504040204" pitchFamily="50" charset="-128"/>
                <a:cs typeface="+mn-cs"/>
              </a:rPr>
              <a:t>○公的活動を通じた企業価値の向上</a:t>
            </a:r>
            <a:endParaRPr kumimoji="1" lang="en-US" altLang="ja-JP" sz="450" b="0" i="0" u="none" strike="noStrike" kern="1200" cap="none" spc="-50" normalizeH="0" baseline="0" noProof="0" dirty="0">
              <a:ln>
                <a:noFill/>
              </a:ln>
              <a:solidFill>
                <a:srgbClr val="006664"/>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ts val="600"/>
              </a:lnSpc>
              <a:spcBef>
                <a:spcPts val="0"/>
              </a:spcBef>
              <a:spcAft>
                <a:spcPts val="0"/>
              </a:spcAft>
              <a:buClrTx/>
              <a:buSzTx/>
              <a:buFontTx/>
              <a:buNone/>
              <a:tabLst/>
              <a:defRPr/>
            </a:pPr>
            <a:r>
              <a:rPr kumimoji="1" lang="ja-JP" altLang="en-US" sz="450" b="0" i="0" u="none" strike="noStrike" kern="1200" cap="none" spc="-50" normalizeH="0" baseline="0" noProof="0" dirty="0">
                <a:ln>
                  <a:noFill/>
                </a:ln>
                <a:solidFill>
                  <a:srgbClr val="006664"/>
                </a:solidFill>
                <a:effectLst/>
                <a:uLnTx/>
                <a:uFillTx/>
                <a:latin typeface="メイリオ" panose="020B0604030504040204" pitchFamily="50" charset="-128"/>
                <a:ea typeface="メイリオ" panose="020B0604030504040204" pitchFamily="50" charset="-128"/>
                <a:cs typeface="+mn-cs"/>
              </a:rPr>
              <a:t>○ビジネスチャンスの開拓</a:t>
            </a:r>
            <a:endParaRPr kumimoji="1" lang="en-US" altLang="ja-JP" sz="450" b="0" i="0" u="none" strike="noStrike" kern="1200" cap="none" spc="-50" normalizeH="0" baseline="0" noProof="0" dirty="0">
              <a:ln>
                <a:noFill/>
              </a:ln>
              <a:solidFill>
                <a:srgbClr val="006664"/>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ts val="600"/>
              </a:lnSpc>
              <a:spcBef>
                <a:spcPts val="0"/>
              </a:spcBef>
              <a:spcAft>
                <a:spcPts val="0"/>
              </a:spcAft>
              <a:buClrTx/>
              <a:buSzTx/>
              <a:buFontTx/>
              <a:buNone/>
              <a:tabLst/>
              <a:defRPr/>
            </a:pPr>
            <a:r>
              <a:rPr kumimoji="1" lang="ja-JP" altLang="en-US" sz="450" b="0" i="0" u="none" strike="noStrike" kern="1200" cap="none" spc="-50" normalizeH="0" baseline="0" noProof="0" dirty="0">
                <a:ln>
                  <a:noFill/>
                </a:ln>
                <a:solidFill>
                  <a:srgbClr val="006664"/>
                </a:solidFill>
                <a:effectLst/>
                <a:uLnTx/>
                <a:uFillTx/>
                <a:latin typeface="メイリオ" panose="020B0604030504040204" pitchFamily="50" charset="-128"/>
                <a:ea typeface="メイリオ" panose="020B0604030504040204" pitchFamily="50" charset="-128"/>
                <a:cs typeface="+mn-cs"/>
              </a:rPr>
              <a:t>○研究成果の実証、社会への還元</a:t>
            </a:r>
            <a:endParaRPr kumimoji="1" lang="en-US" altLang="ja-JP" sz="450" b="0" i="0" u="none" strike="noStrike" kern="1200" cap="none" spc="-50" normalizeH="0" baseline="0" noProof="0" dirty="0">
              <a:ln>
                <a:noFill/>
              </a:ln>
              <a:solidFill>
                <a:srgbClr val="006664"/>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ts val="600"/>
              </a:lnSpc>
              <a:spcBef>
                <a:spcPts val="0"/>
              </a:spcBef>
              <a:spcAft>
                <a:spcPts val="0"/>
              </a:spcAft>
              <a:buClrTx/>
              <a:buSzTx/>
              <a:buFontTx/>
              <a:buNone/>
              <a:tabLst/>
              <a:defRPr/>
            </a:pPr>
            <a:r>
              <a:rPr kumimoji="1" lang="ja-JP" altLang="en-US" sz="450" b="0" i="0" u="none" strike="noStrike" kern="1200" cap="none" spc="-50" normalizeH="0" baseline="0" noProof="0" dirty="0">
                <a:ln>
                  <a:noFill/>
                </a:ln>
                <a:solidFill>
                  <a:srgbClr val="006664"/>
                </a:solidFill>
                <a:effectLst/>
                <a:uLnTx/>
                <a:uFillTx/>
                <a:latin typeface="メイリオ" panose="020B0604030504040204" pitchFamily="50" charset="-128"/>
                <a:ea typeface="メイリオ" panose="020B0604030504040204" pitchFamily="50" charset="-128"/>
                <a:cs typeface="+mn-cs"/>
              </a:rPr>
              <a:t>○人材の育成</a:t>
            </a:r>
          </a:p>
        </p:txBody>
      </p:sp>
      <p:sp>
        <p:nvSpPr>
          <p:cNvPr id="37" name="角丸四角形 36"/>
          <p:cNvSpPr/>
          <p:nvPr/>
        </p:nvSpPr>
        <p:spPr>
          <a:xfrm>
            <a:off x="3464081" y="3309838"/>
            <a:ext cx="698400" cy="349200"/>
          </a:xfrm>
          <a:prstGeom prst="roundRect">
            <a:avLst>
              <a:gd name="adj" fmla="val 19194"/>
            </a:avLst>
          </a:prstGeom>
          <a:solidFill>
            <a:schemeClr val="bg1"/>
          </a:solidFill>
          <a:ln w="3175">
            <a:solidFill>
              <a:srgbClr val="0066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ts val="600"/>
              </a:lnSpc>
              <a:spcBef>
                <a:spcPts val="0"/>
              </a:spcBef>
              <a:spcAft>
                <a:spcPts val="0"/>
              </a:spcAft>
              <a:buClrTx/>
              <a:buSzTx/>
              <a:buFontTx/>
              <a:buNone/>
              <a:tabLst/>
              <a:defRPr/>
            </a:pPr>
            <a:r>
              <a:rPr kumimoji="1" lang="ja-JP" altLang="en-US" sz="400" b="0" i="0" u="none" strike="noStrike" kern="1200" cap="none" spc="20" normalizeH="0" baseline="0" noProof="0" dirty="0">
                <a:ln>
                  <a:noFill/>
                </a:ln>
                <a:solidFill>
                  <a:srgbClr val="006664"/>
                </a:solidFill>
                <a:effectLst/>
                <a:uLnTx/>
                <a:uFillTx/>
                <a:latin typeface="メイリオ" panose="020B0604030504040204" pitchFamily="50" charset="-128"/>
                <a:ea typeface="メイリオ" panose="020B0604030504040204" pitchFamily="50" charset="-128"/>
                <a:cs typeface="+mn-cs"/>
              </a:rPr>
              <a:t>行政が特定企業・大学と連携するルールや相場感を府庁内で共有できる！</a:t>
            </a:r>
          </a:p>
        </p:txBody>
      </p:sp>
      <p:sp>
        <p:nvSpPr>
          <p:cNvPr id="38" name="角丸四角形 37"/>
          <p:cNvSpPr/>
          <p:nvPr/>
        </p:nvSpPr>
        <p:spPr>
          <a:xfrm>
            <a:off x="3470711" y="3683489"/>
            <a:ext cx="698094" cy="347012"/>
          </a:xfrm>
          <a:prstGeom prst="roundRect">
            <a:avLst>
              <a:gd name="adj" fmla="val 17098"/>
            </a:avLst>
          </a:prstGeom>
          <a:solidFill>
            <a:schemeClr val="bg1"/>
          </a:solidFill>
          <a:ln w="3175">
            <a:solidFill>
              <a:srgbClr val="0066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 b="0" i="0" u="none" strike="noStrike" kern="1200" cap="none" spc="20" normalizeH="0" baseline="0" noProof="0" dirty="0">
                <a:ln>
                  <a:noFill/>
                </a:ln>
                <a:solidFill>
                  <a:srgbClr val="006664"/>
                </a:solidFill>
                <a:effectLst/>
                <a:uLnTx/>
                <a:uFillTx/>
                <a:latin typeface="メイリオ" panose="020B0604030504040204" pitchFamily="50" charset="-128"/>
                <a:ea typeface="メイリオ" panose="020B0604030504040204" pitchFamily="50" charset="-128"/>
                <a:cs typeface="+mn-cs"/>
              </a:rPr>
              <a:t>アイデアを実現可能とする上で参考となる情報が得られる！</a:t>
            </a:r>
          </a:p>
        </p:txBody>
      </p:sp>
      <p:sp>
        <p:nvSpPr>
          <p:cNvPr id="39" name="角丸四角形 38"/>
          <p:cNvSpPr/>
          <p:nvPr/>
        </p:nvSpPr>
        <p:spPr>
          <a:xfrm>
            <a:off x="3314591" y="4259461"/>
            <a:ext cx="714695" cy="368152"/>
          </a:xfrm>
          <a:prstGeom prst="roundRect">
            <a:avLst>
              <a:gd name="adj" fmla="val 0"/>
            </a:avLst>
          </a:prstGeom>
          <a:solidFill>
            <a:schemeClr val="bg1"/>
          </a:solidFill>
          <a:ln w="3175">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ts val="600"/>
              </a:lnSpc>
              <a:spcBef>
                <a:spcPts val="0"/>
              </a:spcBef>
              <a:spcAft>
                <a:spcPts val="0"/>
              </a:spcAft>
              <a:buClrTx/>
              <a:buSzTx/>
              <a:buFontTx/>
              <a:buNone/>
              <a:tabLst/>
              <a:defRPr/>
            </a:pPr>
            <a:r>
              <a:rPr kumimoji="1" lang="ja-JP" altLang="en-US" sz="500" b="0" i="0" u="none" strike="noStrike" kern="1200" cap="none" spc="0" normalizeH="0" baseline="0" noProof="0" dirty="0">
                <a:ln>
                  <a:noFill/>
                </a:ln>
                <a:solidFill>
                  <a:srgbClr val="006664"/>
                </a:solidFill>
                <a:effectLst/>
                <a:uLnTx/>
                <a:uFillTx/>
                <a:latin typeface="メイリオ" panose="020B0604030504040204" pitchFamily="50" charset="-128"/>
                <a:ea typeface="メイリオ" panose="020B0604030504040204" pitchFamily="50" charset="-128"/>
                <a:cs typeface="+mn-cs"/>
              </a:rPr>
              <a:t>○多様な資源の活用</a:t>
            </a:r>
            <a:endParaRPr kumimoji="1" lang="en-US" altLang="ja-JP" sz="500" b="0" i="0" u="none" strike="noStrike" kern="1200" cap="none" spc="0" normalizeH="0" baseline="0" noProof="0" dirty="0">
              <a:ln>
                <a:noFill/>
              </a:ln>
              <a:solidFill>
                <a:srgbClr val="006664"/>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ts val="600"/>
              </a:lnSpc>
              <a:spcBef>
                <a:spcPts val="0"/>
              </a:spcBef>
              <a:spcAft>
                <a:spcPts val="0"/>
              </a:spcAft>
              <a:buClrTx/>
              <a:buSzTx/>
              <a:buFontTx/>
              <a:buNone/>
              <a:tabLst/>
              <a:defRPr/>
            </a:pPr>
            <a:r>
              <a:rPr kumimoji="1" lang="ja-JP" altLang="en-US" sz="500" b="0" i="0" u="none" strike="noStrike" kern="1200" cap="none" spc="0" normalizeH="0" baseline="0" noProof="0" dirty="0">
                <a:ln>
                  <a:noFill/>
                </a:ln>
                <a:solidFill>
                  <a:srgbClr val="006664"/>
                </a:solidFill>
                <a:effectLst/>
                <a:uLnTx/>
                <a:uFillTx/>
                <a:latin typeface="メイリオ" panose="020B0604030504040204" pitchFamily="50" charset="-128"/>
                <a:ea typeface="メイリオ" panose="020B0604030504040204" pitchFamily="50" charset="-128"/>
                <a:cs typeface="+mn-cs"/>
              </a:rPr>
              <a:t>○府民サービスの向上</a:t>
            </a:r>
            <a:endParaRPr kumimoji="1" lang="en-US" altLang="ja-JP" sz="500" b="0" i="0" u="none" strike="noStrike" kern="1200" cap="none" spc="0" normalizeH="0" baseline="0" noProof="0" dirty="0">
              <a:ln>
                <a:noFill/>
              </a:ln>
              <a:solidFill>
                <a:srgbClr val="006664"/>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ts val="600"/>
              </a:lnSpc>
              <a:spcBef>
                <a:spcPts val="0"/>
              </a:spcBef>
              <a:spcAft>
                <a:spcPts val="0"/>
              </a:spcAft>
              <a:buClrTx/>
              <a:buSzTx/>
              <a:buFontTx/>
              <a:buNone/>
              <a:tabLst/>
              <a:defRPr/>
            </a:pPr>
            <a:r>
              <a:rPr kumimoji="1" lang="ja-JP" altLang="en-US" sz="500" b="0" i="0" u="none" strike="noStrike" kern="1200" cap="none" spc="0" normalizeH="0" baseline="0" noProof="0" dirty="0">
                <a:ln>
                  <a:noFill/>
                </a:ln>
                <a:solidFill>
                  <a:srgbClr val="006664"/>
                </a:solidFill>
                <a:effectLst/>
                <a:uLnTx/>
                <a:uFillTx/>
                <a:latin typeface="メイリオ" panose="020B0604030504040204" pitchFamily="50" charset="-128"/>
                <a:ea typeface="メイリオ" panose="020B0604030504040204" pitchFamily="50" charset="-128"/>
                <a:cs typeface="+mn-cs"/>
              </a:rPr>
              <a:t>○地域イメージの向上</a:t>
            </a:r>
          </a:p>
        </p:txBody>
      </p:sp>
      <p:sp>
        <p:nvSpPr>
          <p:cNvPr id="33"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563</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34474731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4684640" y="1512461"/>
            <a:ext cx="3913957" cy="2286807"/>
          </a:xfrm>
          <a:prstGeom prst="rect">
            <a:avLst/>
          </a:prstGeom>
        </p:spPr>
      </p:pic>
      <p:pic>
        <p:nvPicPr>
          <p:cNvPr id="4" name="図 3"/>
          <p:cNvPicPr>
            <a:picLocks noChangeAspect="1"/>
          </p:cNvPicPr>
          <p:nvPr/>
        </p:nvPicPr>
        <p:blipFill>
          <a:blip r:embed="rId3"/>
          <a:stretch>
            <a:fillRect/>
          </a:stretch>
        </p:blipFill>
        <p:spPr>
          <a:xfrm>
            <a:off x="785609" y="4079843"/>
            <a:ext cx="3654067" cy="2595593"/>
          </a:xfrm>
          <a:prstGeom prst="rect">
            <a:avLst/>
          </a:prstGeom>
        </p:spPr>
      </p:pic>
      <p:pic>
        <p:nvPicPr>
          <p:cNvPr id="7" name="図 6"/>
          <p:cNvPicPr>
            <a:picLocks noChangeAspect="1"/>
          </p:cNvPicPr>
          <p:nvPr/>
        </p:nvPicPr>
        <p:blipFill>
          <a:blip r:embed="rId4"/>
          <a:stretch>
            <a:fillRect/>
          </a:stretch>
        </p:blipFill>
        <p:spPr>
          <a:xfrm>
            <a:off x="4684640" y="4078859"/>
            <a:ext cx="3913957" cy="2580085"/>
          </a:xfrm>
          <a:prstGeom prst="rect">
            <a:avLst/>
          </a:prstGeom>
        </p:spPr>
      </p:pic>
      <p:sp>
        <p:nvSpPr>
          <p:cNvPr id="8" name="テキスト ボックス 7"/>
          <p:cNvSpPr txBox="1"/>
          <p:nvPr/>
        </p:nvSpPr>
        <p:spPr>
          <a:xfrm>
            <a:off x="179512" y="62123"/>
            <a:ext cx="2199641" cy="338554"/>
          </a:xfrm>
          <a:prstGeom prst="rect">
            <a:avLst/>
          </a:prstGeom>
          <a:noFill/>
          <a:ln>
            <a:solidFill>
              <a:schemeClr val="bg1">
                <a:lumMod val="65000"/>
              </a:schemeClr>
            </a:solidFill>
          </a:ln>
        </p:spPr>
        <p:txBody>
          <a:bodyPr wrap="none" rtlCol="0">
            <a:spAutoFit/>
          </a:bodyPr>
          <a:lstStyle/>
          <a:p>
            <a:r>
              <a:rPr lang="ja-JP" altLang="en-US" sz="1600" dirty="0">
                <a:latin typeface="Meiryo UI" panose="020B0604030504040204" pitchFamily="50" charset="-128"/>
                <a:ea typeface="Meiryo UI" panose="020B0604030504040204" pitchFamily="50" charset="-128"/>
              </a:rPr>
              <a:t>改革</a:t>
            </a:r>
            <a:r>
              <a:rPr kumimoji="1" lang="ja-JP" altLang="en-US" sz="1600" dirty="0">
                <a:latin typeface="Meiryo UI" panose="020B0604030504040204" pitchFamily="50" charset="-128"/>
                <a:ea typeface="Meiryo UI" panose="020B0604030504040204" pitchFamily="50" charset="-128"/>
              </a:rPr>
              <a:t>の効果（大阪府）</a:t>
            </a:r>
          </a:p>
        </p:txBody>
      </p:sp>
      <p:sp>
        <p:nvSpPr>
          <p:cNvPr id="9" name="テキスト ボックス 8"/>
          <p:cNvSpPr txBox="1"/>
          <p:nvPr/>
        </p:nvSpPr>
        <p:spPr>
          <a:xfrm>
            <a:off x="179512" y="476671"/>
            <a:ext cx="8888288" cy="484748"/>
          </a:xfrm>
          <a:prstGeom prst="rect">
            <a:avLst/>
          </a:prstGeom>
          <a:noFill/>
        </p:spPr>
        <p:txBody>
          <a:bodyPr wrap="square" rtlCol="0">
            <a:spAutoFit/>
          </a:bodyPr>
          <a:lstStyle/>
          <a:p>
            <a:r>
              <a:rPr kumimoji="1" lang="ja-JP" altLang="en-US" sz="1500"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公民戦略連携デスクの設置後</a:t>
            </a:r>
            <a:r>
              <a:rPr kumimoji="1" lang="ja-JP" altLang="en-US" sz="1500" dirty="0">
                <a:latin typeface="Meiryo UI" panose="020B0604030504040204" pitchFamily="50" charset="-128"/>
                <a:ea typeface="Meiryo UI" panose="020B0604030504040204" pitchFamily="50" charset="-128"/>
              </a:rPr>
              <a:t>、包括連携協定（</a:t>
            </a:r>
            <a:r>
              <a:rPr kumimoji="1" lang="en-US" altLang="ja-JP" sz="1500" dirty="0">
                <a:latin typeface="Meiryo UI" panose="020B0604030504040204" pitchFamily="50" charset="-128"/>
                <a:ea typeface="Meiryo UI" panose="020B0604030504040204" pitchFamily="50" charset="-128"/>
              </a:rPr>
              <a:t>※</a:t>
            </a:r>
            <a:r>
              <a:rPr kumimoji="1" lang="ja-JP" altLang="en-US" sz="1500" dirty="0">
                <a:latin typeface="Meiryo UI" panose="020B0604030504040204" pitchFamily="50" charset="-128"/>
                <a:ea typeface="Meiryo UI" panose="020B0604030504040204" pitchFamily="50" charset="-128"/>
              </a:rPr>
              <a:t>）締結数が飛躍的に増加（</a:t>
            </a:r>
            <a:r>
              <a:rPr lang="ja-JP" altLang="en-US" sz="1500" dirty="0">
                <a:latin typeface="Meiryo UI" panose="020B0604030504040204" pitchFamily="50" charset="-128"/>
                <a:ea typeface="Meiryo UI" panose="020B0604030504040204" pitchFamily="50" charset="-128"/>
              </a:rPr>
              <a:t>４</a:t>
            </a:r>
            <a:r>
              <a:rPr kumimoji="1" lang="ja-JP" altLang="en-US" sz="1500" dirty="0">
                <a:latin typeface="Meiryo UI" panose="020B0604030504040204" pitchFamily="50" charset="-128"/>
                <a:ea typeface="Meiryo UI" panose="020B0604030504040204" pitchFamily="50" charset="-128"/>
              </a:rPr>
              <a:t>件</a:t>
            </a:r>
            <a:r>
              <a:rPr kumimoji="1" lang="ja-JP" altLang="en-US" sz="1500" dirty="0" smtClean="0">
                <a:latin typeface="Meiryo UI" panose="020B0604030504040204" pitchFamily="50" charset="-128"/>
                <a:ea typeface="Meiryo UI" panose="020B0604030504040204" pitchFamily="50" charset="-128"/>
              </a:rPr>
              <a:t>→</a:t>
            </a:r>
            <a:r>
              <a:rPr lang="en-US" altLang="ja-JP" sz="1500" dirty="0" smtClean="0">
                <a:latin typeface="Meiryo UI" panose="020B0604030504040204" pitchFamily="50" charset="-128"/>
                <a:ea typeface="Meiryo UI" panose="020B0604030504040204" pitchFamily="50" charset="-128"/>
              </a:rPr>
              <a:t>60</a:t>
            </a:r>
            <a:r>
              <a:rPr kumimoji="1" lang="ja-JP" altLang="en-US" sz="1500" dirty="0" smtClean="0">
                <a:latin typeface="Meiryo UI" panose="020B0604030504040204" pitchFamily="50" charset="-128"/>
                <a:ea typeface="Meiryo UI" panose="020B0604030504040204" pitchFamily="50" charset="-128"/>
              </a:rPr>
              <a:t>件</a:t>
            </a:r>
            <a:r>
              <a:rPr kumimoji="1" lang="en-US" altLang="ja-JP" sz="1500" dirty="0" smtClean="0">
                <a:latin typeface="Meiryo UI" panose="020B0604030504040204" pitchFamily="50" charset="-128"/>
                <a:ea typeface="Meiryo UI" panose="020B0604030504040204" pitchFamily="50" charset="-128"/>
              </a:rPr>
              <a:t>(</a:t>
            </a:r>
            <a:r>
              <a:rPr kumimoji="1" lang="ja-JP" altLang="en-US" sz="1500" dirty="0" smtClean="0">
                <a:latin typeface="Meiryo UI" panose="020B0604030504040204" pitchFamily="50" charset="-128"/>
                <a:ea typeface="Meiryo UI" panose="020B0604030504040204" pitchFamily="50" charset="-128"/>
              </a:rPr>
              <a:t>累計</a:t>
            </a:r>
            <a:r>
              <a:rPr kumimoji="1" lang="en-US" altLang="ja-JP" sz="1500" dirty="0" smtClean="0">
                <a:latin typeface="Meiryo UI" panose="020B0604030504040204" pitchFamily="50" charset="-128"/>
                <a:ea typeface="Meiryo UI" panose="020B0604030504040204" pitchFamily="50" charset="-128"/>
              </a:rPr>
              <a:t>)</a:t>
            </a:r>
            <a:r>
              <a:rPr kumimoji="1" lang="ja-JP" altLang="en-US" sz="1500" dirty="0" smtClean="0">
                <a:latin typeface="Meiryo UI" panose="020B0604030504040204" pitchFamily="50" charset="-128"/>
                <a:ea typeface="Meiryo UI" panose="020B0604030504040204" pitchFamily="50" charset="-128"/>
              </a:rPr>
              <a:t>）。</a:t>
            </a:r>
            <a:endParaRPr kumimoji="1" lang="en-US" altLang="ja-JP" sz="150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a:t>
            </a: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）大阪府における包括連携協定とは、子どもや健康、雇用促進、安全・安心、地域活性化、府政の</a:t>
            </a:r>
            <a:r>
              <a:rPr lang="en-US" altLang="ja-JP" sz="1050" dirty="0">
                <a:latin typeface="Meiryo UI" panose="020B0604030504040204" pitchFamily="50" charset="-128"/>
                <a:ea typeface="Meiryo UI" panose="020B0604030504040204" pitchFamily="50" charset="-128"/>
              </a:rPr>
              <a:t>PR</a:t>
            </a:r>
            <a:r>
              <a:rPr lang="ja-JP" altLang="en-US" sz="1050" dirty="0" smtClean="0">
                <a:latin typeface="Meiryo UI" panose="020B0604030504040204" pitchFamily="50" charset="-128"/>
                <a:ea typeface="Meiryo UI" panose="020B0604030504040204" pitchFamily="50" charset="-128"/>
              </a:rPr>
              <a:t>など府政</a:t>
            </a:r>
            <a:r>
              <a:rPr lang="ja-JP" altLang="en-US" sz="1050" dirty="0">
                <a:latin typeface="Meiryo UI" panose="020B0604030504040204" pitchFamily="50" charset="-128"/>
                <a:ea typeface="Meiryo UI" panose="020B0604030504040204" pitchFamily="50" charset="-128"/>
              </a:rPr>
              <a:t>のあらゆる分野を包括する連携協定を指す</a:t>
            </a:r>
            <a:endParaRPr kumimoji="1" lang="en-US" altLang="ja-JP" sz="1050" dirty="0">
              <a:latin typeface="Meiryo UI" panose="020B0604030504040204" pitchFamily="50" charset="-128"/>
              <a:ea typeface="Meiryo UI" panose="020B0604030504040204" pitchFamily="50" charset="-128"/>
            </a:endParaRPr>
          </a:p>
        </p:txBody>
      </p:sp>
      <p:pic>
        <p:nvPicPr>
          <p:cNvPr id="10" name="図 9"/>
          <p:cNvPicPr>
            <a:picLocks noChangeAspect="1"/>
          </p:cNvPicPr>
          <p:nvPr/>
        </p:nvPicPr>
        <p:blipFill>
          <a:blip r:embed="rId5"/>
          <a:stretch>
            <a:fillRect/>
          </a:stretch>
        </p:blipFill>
        <p:spPr>
          <a:xfrm>
            <a:off x="1069781" y="1097441"/>
            <a:ext cx="3225993" cy="2812267"/>
          </a:xfrm>
          <a:prstGeom prst="rect">
            <a:avLst/>
          </a:prstGeom>
          <a:ln>
            <a:solidFill>
              <a:srgbClr val="C00000"/>
            </a:solidFill>
          </a:ln>
          <a:effectLst>
            <a:glow rad="228600">
              <a:schemeClr val="accent2">
                <a:satMod val="175000"/>
                <a:alpha val="40000"/>
              </a:schemeClr>
            </a:glow>
          </a:effectLst>
        </p:spPr>
      </p:pic>
      <p:sp>
        <p:nvSpPr>
          <p:cNvPr id="11"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564</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
        <p:nvSpPr>
          <p:cNvPr id="12" name="正方形/長方形 11"/>
          <p:cNvSpPr/>
          <p:nvPr/>
        </p:nvSpPr>
        <p:spPr>
          <a:xfrm>
            <a:off x="4500000" y="1800000"/>
            <a:ext cx="612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700" dirty="0" smtClean="0">
                <a:solidFill>
                  <a:schemeClr val="tx1"/>
                </a:solidFill>
                <a:latin typeface="Meiryo UI" panose="020B0604030504040204" pitchFamily="50" charset="-128"/>
                <a:ea typeface="Meiryo UI" panose="020B0604030504040204" pitchFamily="50" charset="-128"/>
              </a:rPr>
              <a:t>（件）</a:t>
            </a:r>
            <a:endParaRPr kumimoji="1" lang="ja-JP" altLang="en-US" sz="700" dirty="0">
              <a:solidFill>
                <a:schemeClr val="tx1"/>
              </a:solidFill>
              <a:latin typeface="Meiryo UI" panose="020B0604030504040204" pitchFamily="50" charset="-128"/>
              <a:ea typeface="Meiryo UI" panose="020B0604030504040204" pitchFamily="50" charset="-128"/>
            </a:endParaRPr>
          </a:p>
        </p:txBody>
      </p:sp>
      <p:sp>
        <p:nvSpPr>
          <p:cNvPr id="13" name="正方形/長方形 12"/>
          <p:cNvSpPr/>
          <p:nvPr/>
        </p:nvSpPr>
        <p:spPr>
          <a:xfrm>
            <a:off x="611560" y="4320000"/>
            <a:ext cx="612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700" dirty="0" smtClean="0">
                <a:solidFill>
                  <a:schemeClr val="tx1"/>
                </a:solidFill>
                <a:latin typeface="Meiryo UI" panose="020B0604030504040204" pitchFamily="50" charset="-128"/>
                <a:ea typeface="Meiryo UI" panose="020B0604030504040204" pitchFamily="50" charset="-128"/>
              </a:rPr>
              <a:t>（件）</a:t>
            </a:r>
            <a:endParaRPr kumimoji="1" lang="ja-JP" altLang="en-US" sz="700" dirty="0">
              <a:solidFill>
                <a:schemeClr val="tx1"/>
              </a:solidFill>
              <a:latin typeface="Meiryo UI" panose="020B0604030504040204" pitchFamily="50" charset="-128"/>
              <a:ea typeface="Meiryo UI" panose="020B0604030504040204" pitchFamily="50" charset="-128"/>
            </a:endParaRPr>
          </a:p>
        </p:txBody>
      </p:sp>
      <p:sp>
        <p:nvSpPr>
          <p:cNvPr id="14" name="正方形/長方形 13"/>
          <p:cNvSpPr/>
          <p:nvPr/>
        </p:nvSpPr>
        <p:spPr>
          <a:xfrm>
            <a:off x="4500000" y="4176000"/>
            <a:ext cx="612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700" dirty="0" smtClean="0">
                <a:solidFill>
                  <a:schemeClr val="tx1"/>
                </a:solidFill>
                <a:latin typeface="Meiryo UI" panose="020B0604030504040204" pitchFamily="50" charset="-128"/>
                <a:ea typeface="Meiryo UI" panose="020B0604030504040204" pitchFamily="50" charset="-128"/>
              </a:rPr>
              <a:t>（件）</a:t>
            </a:r>
            <a:endParaRPr kumimoji="1" lang="ja-JP" altLang="en-US" sz="7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748562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テキスト ボックス 51"/>
          <p:cNvSpPr txBox="1"/>
          <p:nvPr/>
        </p:nvSpPr>
        <p:spPr>
          <a:xfrm>
            <a:off x="179512" y="62123"/>
            <a:ext cx="1592103" cy="338554"/>
          </a:xfrm>
          <a:prstGeom prst="rect">
            <a:avLst/>
          </a:prstGeom>
          <a:noFill/>
          <a:ln>
            <a:solidFill>
              <a:schemeClr val="bg1">
                <a:lumMod val="65000"/>
              </a:schemeClr>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具体的</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な取組例</a:t>
            </a: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nvGrpSpPr>
          <p:cNvPr id="2" name="グループ化 1"/>
          <p:cNvGrpSpPr/>
          <p:nvPr/>
        </p:nvGrpSpPr>
        <p:grpSpPr>
          <a:xfrm>
            <a:off x="70303" y="811435"/>
            <a:ext cx="2986946" cy="3039641"/>
            <a:chOff x="3154662" y="832245"/>
            <a:chExt cx="2986946" cy="3197103"/>
          </a:xfrm>
        </p:grpSpPr>
        <p:sp>
          <p:nvSpPr>
            <p:cNvPr id="18" name="角丸四角形 17"/>
            <p:cNvSpPr/>
            <p:nvPr/>
          </p:nvSpPr>
          <p:spPr>
            <a:xfrm>
              <a:off x="3154662" y="832245"/>
              <a:ext cx="2986946" cy="3197103"/>
            </a:xfrm>
            <a:prstGeom prst="roundRect">
              <a:avLst>
                <a:gd name="adj" fmla="val 2951"/>
              </a:avLst>
            </a:prstGeom>
            <a:noFill/>
            <a:ln>
              <a:solidFill>
                <a:srgbClr val="000099"/>
              </a:solidFill>
            </a:ln>
          </p:spPr>
          <p:style>
            <a:lnRef idx="2">
              <a:schemeClr val="accent2"/>
            </a:lnRef>
            <a:fillRef idx="1">
              <a:schemeClr val="lt1"/>
            </a:fillRef>
            <a:effectRef idx="0">
              <a:schemeClr val="accent2"/>
            </a:effectRef>
            <a:fontRef idx="minor">
              <a:schemeClr val="dk1"/>
            </a:fontRef>
          </p:style>
          <p:txBody>
            <a:bodyPr wrap="square" lIns="108000" tIns="36000" rIns="36000" bIns="36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府内で生まれた赤ちゃんへのプレゼント</a:t>
              </a:r>
              <a:r>
                <a:rPr kumimoji="1" lang="en-US" altLang="ja-JP" sz="200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r>
              <a:br>
                <a:rPr kumimoji="1" lang="en-US" altLang="ja-JP" sz="200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b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・いずみ市民生協をはじめ府内３生協が実施。</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・子育て家庭を応援するため、乳幼児家庭に対して、</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粉ミルクやおむつ、子育て関連の行政情報を掲載し</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50" b="0" i="0" u="none" strike="noStrike" kern="1200" cap="none" spc="0" normalizeH="0" baseline="0" noProof="0" dirty="0" err="1"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た</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リーフレットなどを入れた「はじまるばこ」をプレゼント</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・毎年、約</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20,000</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個をお届け</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月から</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実施</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・市町村と連携し、母子手帳申請や</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訪問時に案内チラシを配布</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・全市町村の協力により、</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府内全域の取組が実現。</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28" name="Picture 2" descr="izumi-logo">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9805" y="2183614"/>
              <a:ext cx="564607" cy="510187"/>
            </a:xfrm>
            <a:prstGeom prst="rect">
              <a:avLst/>
            </a:prstGeom>
            <a:noFill/>
            <a:extLst>
              <a:ext uri="{909E8E84-426E-40DD-AFC4-6F175D3DCCD1}">
                <a14:hiddenFill xmlns:a14="http://schemas.microsoft.com/office/drawing/2010/main">
                  <a:solidFill>
                    <a:srgbClr val="FFFFFF"/>
                  </a:solidFill>
                </a14:hiddenFill>
              </a:ext>
            </a:extLst>
          </p:spPr>
        </p:pic>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3801" y="2976950"/>
              <a:ext cx="1830458" cy="940890"/>
            </a:xfrm>
            <a:prstGeom prst="rect">
              <a:avLst/>
            </a:prstGeom>
          </p:spPr>
        </p:pic>
      </p:grpSp>
      <p:grpSp>
        <p:nvGrpSpPr>
          <p:cNvPr id="3" name="グループ化 2"/>
          <p:cNvGrpSpPr/>
          <p:nvPr/>
        </p:nvGrpSpPr>
        <p:grpSpPr>
          <a:xfrm>
            <a:off x="3135058" y="802575"/>
            <a:ext cx="2876459" cy="3048502"/>
            <a:chOff x="115117" y="832243"/>
            <a:chExt cx="2876459" cy="3422918"/>
          </a:xfrm>
        </p:grpSpPr>
        <p:sp>
          <p:nvSpPr>
            <p:cNvPr id="26" name="角丸四角形 25"/>
            <p:cNvSpPr/>
            <p:nvPr/>
          </p:nvSpPr>
          <p:spPr>
            <a:xfrm>
              <a:off x="115117" y="832243"/>
              <a:ext cx="2876459" cy="3422918"/>
            </a:xfrm>
            <a:prstGeom prst="roundRect">
              <a:avLst>
                <a:gd name="adj" fmla="val 4081"/>
              </a:avLst>
            </a:prstGeom>
            <a:noFill/>
            <a:ln>
              <a:solidFill>
                <a:srgbClr val="000099"/>
              </a:solidFill>
            </a:ln>
          </p:spPr>
          <p:style>
            <a:lnRef idx="2">
              <a:schemeClr val="accent2"/>
            </a:lnRef>
            <a:fillRef idx="1">
              <a:schemeClr val="lt1"/>
            </a:fillRef>
            <a:effectRef idx="0">
              <a:schemeClr val="accent2"/>
            </a:effectRef>
            <a:fontRef idx="minor">
              <a:schemeClr val="dk1"/>
            </a:fontRef>
          </p:style>
          <p:txBody>
            <a:bodyPr wrap="square" lIns="108000" tIns="36000" rIns="36000" bIns="3600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「わくわく・ドキドキ</a:t>
              </a:r>
              <a:r>
                <a:rPr kumimoji="1" lang="en-US" altLang="ja-JP" sz="120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SDGs</a:t>
              </a:r>
              <a:r>
                <a:rPr kumimoji="1" lang="ja-JP" altLang="en-US" sz="120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ジュニアプロジェクト」</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・幅広い業種の企業が小中学生の探究学習を支</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援するため、各学校を訪問。</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・中学生</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が考えた「持続可能な</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開発目標（</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SDGs</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）の達成にむけた多様な</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アイデア</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」に</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対し　</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て、企業</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が様々な視点で講評することで、</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中学</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生</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の思考力・</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探究力</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を</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養う。</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参加校数</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小学校　</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校</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中学校　</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35</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校</a:t>
              </a:r>
              <a:endPar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正方形/長方形 28"/>
            <p:cNvSpPr/>
            <p:nvPr/>
          </p:nvSpPr>
          <p:spPr>
            <a:xfrm>
              <a:off x="212989" y="2950041"/>
              <a:ext cx="2695544" cy="1266220"/>
            </a:xfrm>
            <a:prstGeom prst="rect">
              <a:avLst/>
            </a:prstGeom>
            <a:noFill/>
            <a:ln>
              <a:solidFill>
                <a:schemeClr val="bg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令和</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年度参加企業</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アサヒグループホールディングス</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カゴメ、キリンビバレッジ</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、小林製薬、住友生命、</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ソフトバンク、大和ハウス工業</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、ダイドードリンコ、</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中西金属工業、日本生命、ネスレ日本、</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ハークスレイ、ミズノ、読売新聞大阪本社、</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りそな</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銀行、ロート製薬　等</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31" name="図 30"/>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840587" y="2273983"/>
              <a:ext cx="1102437" cy="835762"/>
            </a:xfrm>
            <a:prstGeom prst="rect">
              <a:avLst/>
            </a:prstGeom>
          </p:spPr>
        </p:pic>
      </p:grpSp>
      <p:sp>
        <p:nvSpPr>
          <p:cNvPr id="27" name="テキスト ボックス 26"/>
          <p:cNvSpPr txBox="1"/>
          <p:nvPr/>
        </p:nvSpPr>
        <p:spPr>
          <a:xfrm>
            <a:off x="-794" y="501906"/>
            <a:ext cx="2305324" cy="3245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子どもに関する取組</a:t>
            </a:r>
            <a:endParaRPr kumimoji="1" lang="en-US" altLang="ja-JP"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4" name="角丸四角形 33"/>
          <p:cNvSpPr/>
          <p:nvPr/>
        </p:nvSpPr>
        <p:spPr>
          <a:xfrm>
            <a:off x="2519400" y="4299790"/>
            <a:ext cx="2498713" cy="2493733"/>
          </a:xfrm>
          <a:prstGeom prst="roundRect">
            <a:avLst>
              <a:gd name="adj" fmla="val 3516"/>
            </a:avLst>
          </a:prstGeom>
          <a:noFill/>
          <a:ln>
            <a:solidFill>
              <a:srgbClr val="000099"/>
            </a:solidFill>
          </a:ln>
        </p:spPr>
        <p:style>
          <a:lnRef idx="2">
            <a:schemeClr val="accent2"/>
          </a:lnRef>
          <a:fillRef idx="1">
            <a:schemeClr val="lt1"/>
          </a:fillRef>
          <a:effectRef idx="0">
            <a:schemeClr val="accent2"/>
          </a:effectRef>
          <a:fontRef idx="minor">
            <a:schemeClr val="dk1"/>
          </a:fontRef>
        </p:style>
        <p:txBody>
          <a:bodyPr wrap="square" lIns="144000" tIns="36000" rIns="36000" bIns="3600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120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年大阪・関西万博の機運醸成</a:t>
            </a:r>
            <a:endParaRPr kumimoji="1" lang="ja-JP" altLang="en-US" sz="12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FC</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大阪のホームゲーム等に、</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年大阪・関西万博の</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PR</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ブースを出展し、来場する府民等に向けてアピール。</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・ハークスレイをはじめ企業のもつサイネージを活用し、万博</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1000</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日前を広報。</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37" name="図 3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19228" y="5511335"/>
            <a:ext cx="1499056" cy="1246501"/>
          </a:xfrm>
          <a:prstGeom prst="rect">
            <a:avLst/>
          </a:prstGeom>
        </p:spPr>
      </p:pic>
      <p:sp>
        <p:nvSpPr>
          <p:cNvPr id="39" name="テキスト ボックス 38"/>
          <p:cNvSpPr txBox="1"/>
          <p:nvPr/>
        </p:nvSpPr>
        <p:spPr>
          <a:xfrm>
            <a:off x="2464312" y="3976624"/>
            <a:ext cx="2769750" cy="323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地域</a:t>
            </a:r>
            <a:r>
              <a:rPr kumimoji="1" lang="ja-JP" altLang="en-US"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活性化に関する</a:t>
            </a:r>
            <a:r>
              <a:rPr kumimoji="1" lang="ja-JP" altLang="en-US" sz="15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取組</a:t>
            </a:r>
            <a:endParaRPr kumimoji="1" lang="en-US" altLang="ja-JP"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1" name="角丸四角形 40"/>
          <p:cNvSpPr/>
          <p:nvPr/>
        </p:nvSpPr>
        <p:spPr>
          <a:xfrm>
            <a:off x="5073201" y="4299790"/>
            <a:ext cx="1690365" cy="2493733"/>
          </a:xfrm>
          <a:prstGeom prst="roundRect">
            <a:avLst>
              <a:gd name="adj" fmla="val 3516"/>
            </a:avLst>
          </a:prstGeom>
          <a:noFill/>
          <a:ln>
            <a:solidFill>
              <a:srgbClr val="000099"/>
            </a:solidFill>
          </a:ln>
        </p:spPr>
        <p:style>
          <a:lnRef idx="2">
            <a:schemeClr val="accent2"/>
          </a:lnRef>
          <a:fillRef idx="1">
            <a:schemeClr val="lt1"/>
          </a:fillRef>
          <a:effectRef idx="0">
            <a:schemeClr val="accent2"/>
          </a:effectRef>
          <a:fontRef idx="minor">
            <a:schemeClr val="dk1"/>
          </a:fontRef>
        </p:style>
        <p:txBody>
          <a:bodyPr wrap="square" lIns="108000" tIns="36000" rIns="36000" bIns="3600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都市魅力の創出・</a:t>
            </a:r>
            <a:r>
              <a:rPr kumimoji="1" lang="ja-JP" altLang="en-US" sz="120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発信</a:t>
            </a:r>
            <a:endParaRPr kumimoji="1" lang="en-US" altLang="ja-JP" sz="120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・大阪地区トヨタ各社と連携し、観光ガイドブック「</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DISCOVER OSAKA</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に掲載</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しているスポットを楽しく</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巡る「</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おおさか</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de</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謎とき</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宝さがし</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」を</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実施。</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42" name="図 4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27208" y="5947469"/>
            <a:ext cx="1098543" cy="808123"/>
          </a:xfrm>
          <a:prstGeom prst="rect">
            <a:avLst/>
          </a:prstGeom>
        </p:spPr>
      </p:pic>
      <p:pic>
        <p:nvPicPr>
          <p:cNvPr id="44" name="図 4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99247" y="5509255"/>
            <a:ext cx="579651" cy="528929"/>
          </a:xfrm>
          <a:prstGeom prst="rect">
            <a:avLst/>
          </a:prstGeom>
        </p:spPr>
      </p:pic>
      <p:sp>
        <p:nvSpPr>
          <p:cNvPr id="45" name="角丸四角形 44"/>
          <p:cNvSpPr/>
          <p:nvPr/>
        </p:nvSpPr>
        <p:spPr>
          <a:xfrm>
            <a:off x="6089327" y="802575"/>
            <a:ext cx="2990994" cy="3048502"/>
          </a:xfrm>
          <a:prstGeom prst="roundRect">
            <a:avLst>
              <a:gd name="adj" fmla="val 2350"/>
            </a:avLst>
          </a:prstGeom>
          <a:noFill/>
          <a:ln>
            <a:solidFill>
              <a:srgbClr val="000099"/>
            </a:solidFill>
          </a:ln>
        </p:spPr>
        <p:style>
          <a:lnRef idx="2">
            <a:schemeClr val="accent2"/>
          </a:lnRef>
          <a:fillRef idx="1">
            <a:schemeClr val="lt1"/>
          </a:fillRef>
          <a:effectRef idx="0">
            <a:schemeClr val="accent2"/>
          </a:effectRef>
          <a:fontRef idx="minor">
            <a:schemeClr val="dk1"/>
          </a:fontRef>
        </p:style>
        <p:txBody>
          <a:bodyPr wrap="square" lIns="108000" tIns="36000" rIns="36000" bIns="3600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いきいきと長く活躍</a:t>
            </a:r>
            <a:r>
              <a:rPr kumimoji="1" lang="ja-JP" altLang="en-US" sz="120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できる「</a:t>
            </a:r>
            <a:r>
              <a:rPr kumimoji="1" lang="en-US" altLang="ja-JP" sz="120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20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歳若返り」の推進</a:t>
            </a:r>
            <a:endParaRPr kumimoji="1" lang="en-US" altLang="ja-JP" sz="120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・「いのち輝く未来社会」をめざすビジョンで目標に掲げ</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る、</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いきいき</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と</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長く活躍</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できる「</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歳若返り</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の実</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現をめざして</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商業</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施設や</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Twitter</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等で</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の</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歳若返り」の情報</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発信を実施。</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・府内のイオン等商業</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施設に</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おいてイベント</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・ブース</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出</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展</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を</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実施。</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イベント</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実施回数：</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６回</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来場者数</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：のべ約</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760</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名</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Twitter</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におけるキャンペーン企画や</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ポスター制作を実施</a:t>
            </a:r>
            <a:endPar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p:cNvSpPr txBox="1"/>
          <p:nvPr/>
        </p:nvSpPr>
        <p:spPr>
          <a:xfrm>
            <a:off x="5973864" y="514028"/>
            <a:ext cx="276975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健康</a:t>
            </a:r>
            <a:r>
              <a:rPr kumimoji="1" lang="ja-JP" altLang="en-US"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に関する</a:t>
            </a:r>
            <a:r>
              <a:rPr kumimoji="1" lang="ja-JP" altLang="en-US" sz="15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取組</a:t>
            </a:r>
            <a:endParaRPr kumimoji="1" lang="en-US" altLang="ja-JP"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47" name="図 46"/>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6551359" y="2822781"/>
            <a:ext cx="965928" cy="962441"/>
          </a:xfrm>
          <a:prstGeom prst="rect">
            <a:avLst/>
          </a:prstGeom>
        </p:spPr>
      </p:pic>
      <p:pic>
        <p:nvPicPr>
          <p:cNvPr id="48" name="図 4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636605" y="2822780"/>
            <a:ext cx="1283253" cy="962441"/>
          </a:xfrm>
          <a:prstGeom prst="rect">
            <a:avLst/>
          </a:prstGeom>
        </p:spPr>
      </p:pic>
      <p:sp>
        <p:nvSpPr>
          <p:cNvPr id="30" name="角丸四角形 29"/>
          <p:cNvSpPr/>
          <p:nvPr/>
        </p:nvSpPr>
        <p:spPr>
          <a:xfrm>
            <a:off x="6818654" y="4299790"/>
            <a:ext cx="2131398" cy="2507716"/>
          </a:xfrm>
          <a:prstGeom prst="roundRect">
            <a:avLst>
              <a:gd name="adj" fmla="val 3137"/>
            </a:avLst>
          </a:prstGeom>
          <a:noFill/>
          <a:ln>
            <a:solidFill>
              <a:srgbClr val="000099"/>
            </a:solidFill>
          </a:ln>
        </p:spPr>
        <p:style>
          <a:lnRef idx="2">
            <a:schemeClr val="accent2"/>
          </a:lnRef>
          <a:fillRef idx="1">
            <a:schemeClr val="lt1"/>
          </a:fillRef>
          <a:effectRef idx="0">
            <a:schemeClr val="accent2"/>
          </a:effectRef>
          <a:fontRef idx="minor">
            <a:schemeClr val="dk1"/>
          </a:fontRef>
        </p:style>
        <p:txBody>
          <a:bodyPr wrap="square" lIns="108000" tIns="36000" rIns="36000" bIns="3600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大阪産</a:t>
            </a:r>
            <a:r>
              <a:rPr kumimoji="1" lang="en-US" altLang="ja-JP" sz="12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もん</a:t>
            </a:r>
            <a:r>
              <a:rPr kumimoji="1" lang="en-US" altLang="ja-JP" sz="120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の普及促進、</a:t>
            </a:r>
            <a:endParaRPr kumimoji="1" lang="en-US" altLang="ja-JP" sz="120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ブランド化の推進</a:t>
            </a:r>
            <a:endParaRPr kumimoji="1" lang="ja-JP" altLang="en-US" sz="12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・キリンビールによる大阪産（もん）のイベントの開催。</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・ローソン、ダイドードリンコ、ダスキン、エイチ・ツー・オー リテイリング等による大阪産（もん）を使用した新商品の企画・販売を実施。</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（商品例）</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カレー</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、おにぎり</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パン</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スイーツ</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飲料</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38" name="図 3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750313" y="6196824"/>
            <a:ext cx="546643" cy="525618"/>
          </a:xfrm>
          <a:prstGeom prst="rect">
            <a:avLst/>
          </a:prstGeom>
        </p:spPr>
      </p:pic>
      <p:pic>
        <p:nvPicPr>
          <p:cNvPr id="40" name="図 39"/>
          <p:cNvPicPr>
            <a:picLocks noChangeAspect="1"/>
          </p:cNvPicPr>
          <p:nvPr/>
        </p:nvPicPr>
        <p:blipFill>
          <a:blip r:embed="rId12"/>
          <a:stretch>
            <a:fillRect/>
          </a:stretch>
        </p:blipFill>
        <p:spPr>
          <a:xfrm>
            <a:off x="8308109" y="6190062"/>
            <a:ext cx="545607" cy="532380"/>
          </a:xfrm>
          <a:prstGeom prst="rect">
            <a:avLst/>
          </a:prstGeom>
        </p:spPr>
      </p:pic>
      <p:sp>
        <p:nvSpPr>
          <p:cNvPr id="32" name="テキスト ボックス 31"/>
          <p:cNvSpPr txBox="1"/>
          <p:nvPr/>
        </p:nvSpPr>
        <p:spPr>
          <a:xfrm>
            <a:off x="70303" y="3976624"/>
            <a:ext cx="276975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環境</a:t>
            </a:r>
            <a:r>
              <a:rPr kumimoji="1" lang="ja-JP" altLang="en-US"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に関する</a:t>
            </a:r>
            <a:r>
              <a:rPr kumimoji="1" lang="ja-JP" altLang="en-US" sz="15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取組</a:t>
            </a:r>
            <a:endParaRPr kumimoji="1" lang="en-US" altLang="ja-JP"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3" name="角丸四角形 42"/>
          <p:cNvSpPr/>
          <p:nvPr/>
        </p:nvSpPr>
        <p:spPr>
          <a:xfrm>
            <a:off x="31720" y="4299790"/>
            <a:ext cx="2432592" cy="2502553"/>
          </a:xfrm>
          <a:prstGeom prst="roundRect">
            <a:avLst>
              <a:gd name="adj" fmla="val 2885"/>
            </a:avLst>
          </a:prstGeom>
          <a:noFill/>
          <a:ln>
            <a:solidFill>
              <a:srgbClr val="000099"/>
            </a:solidFill>
          </a:ln>
        </p:spPr>
        <p:style>
          <a:lnRef idx="2">
            <a:schemeClr val="accent2"/>
          </a:lnRef>
          <a:fillRef idx="1">
            <a:schemeClr val="lt1"/>
          </a:fillRef>
          <a:effectRef idx="0">
            <a:schemeClr val="accent2"/>
          </a:effectRef>
          <a:fontRef idx="minor">
            <a:schemeClr val="dk1"/>
          </a:fontRef>
        </p:style>
        <p:txBody>
          <a:bodyPr wrap="square" lIns="108000" tIns="36000" rIns="0" bIns="3600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再生可能エネルギー電気をはじめとした環境保全の取組を推進</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50" name="図 4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87895" y="6486926"/>
            <a:ext cx="1521197" cy="277516"/>
          </a:xfrm>
          <a:prstGeom prst="rect">
            <a:avLst/>
          </a:prstGeom>
        </p:spPr>
      </p:pic>
      <p:sp>
        <p:nvSpPr>
          <p:cNvPr id="7" name="正方形/長方形 6"/>
          <p:cNvSpPr/>
          <p:nvPr/>
        </p:nvSpPr>
        <p:spPr>
          <a:xfrm>
            <a:off x="79828" y="4737709"/>
            <a:ext cx="2324380" cy="183469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KDDI</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と連携し、大阪独自プランとして再生可能エネルギー実質</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100</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％を使用した「おおさか</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eco</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でんき」を新たに立ち上げ、再生可能エネルギーの普及を</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実施。</a:t>
            </a:r>
            <a:endPar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・電気料金の一部を「大阪府環境保全基金」へ寄附することで、府域の環境</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関連事業</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支援。</a:t>
            </a:r>
            <a:endPar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・府民の脱炭素への意識改革・行動変容を図るため、期間限定で新規契約者</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にポイント</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還元を</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実施。</a:t>
            </a:r>
            <a:endPar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3"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565</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98190489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テキスト ボックス 51"/>
          <p:cNvSpPr txBox="1"/>
          <p:nvPr/>
        </p:nvSpPr>
        <p:spPr>
          <a:xfrm>
            <a:off x="179512" y="62123"/>
            <a:ext cx="2199641" cy="338554"/>
          </a:xfrm>
          <a:prstGeom prst="rect">
            <a:avLst/>
          </a:prstGeom>
          <a:noFill/>
          <a:ln>
            <a:solidFill>
              <a:schemeClr val="bg1">
                <a:lumMod val="65000"/>
              </a:schemeClr>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改革</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の効果（大阪市）</a:t>
            </a: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 name="テキスト ボックス 10"/>
          <p:cNvSpPr txBox="1"/>
          <p:nvPr/>
        </p:nvSpPr>
        <p:spPr>
          <a:xfrm>
            <a:off x="179512" y="459398"/>
            <a:ext cx="8624140" cy="323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包括連携協定、事業連携協定の締結数は増加</a:t>
            </a:r>
            <a:endParaRPr kumimoji="1" lang="en-US" altLang="ja-JP" sz="15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 name="コンテンツ プレースホルダー 2"/>
          <p:cNvSpPr txBox="1">
            <a:spLocks/>
          </p:cNvSpPr>
          <p:nvPr/>
        </p:nvSpPr>
        <p:spPr>
          <a:xfrm>
            <a:off x="513021" y="1003160"/>
            <a:ext cx="3554752" cy="2596229"/>
          </a:xfrm>
          <a:prstGeom prst="rect">
            <a:avLst/>
          </a:prstGeom>
          <a:noFill/>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ja-JP"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包括連携協定締結数</a:t>
            </a:r>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（年度末時点）</a:t>
            </a:r>
            <a:endParaRPr kumimoji="1" lang="en-US" altLang="ja-JP"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1300" b="0" i="0" u="none" strike="noStrike" kern="120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cs typeface="+mn-cs"/>
              </a:rPr>
              <a:t>　　</a:t>
            </a:r>
            <a:r>
              <a:rPr kumimoji="1" lang="en-US" altLang="ja-JP"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2013</a:t>
            </a:r>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年度以前 　   </a:t>
            </a:r>
            <a:r>
              <a:rPr kumimoji="1" lang="en-US" altLang="ja-JP"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件</a:t>
            </a:r>
            <a:endParaRPr kumimoji="1" lang="en-US" altLang="ja-JP"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2014</a:t>
            </a:r>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年度　          </a:t>
            </a:r>
            <a:r>
              <a:rPr kumimoji="1" lang="en-US" altLang="ja-JP"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16</a:t>
            </a:r>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件　　</a:t>
            </a:r>
            <a:endParaRPr kumimoji="1" lang="en-US" altLang="ja-JP"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2015</a:t>
            </a:r>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年度　          </a:t>
            </a:r>
            <a:r>
              <a:rPr kumimoji="1" lang="en-US" altLang="ja-JP"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a:t>
            </a:r>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件</a:t>
            </a:r>
            <a:endParaRPr kumimoji="1" lang="en-US" altLang="ja-JP"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2016</a:t>
            </a:r>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年度　          </a:t>
            </a:r>
            <a:r>
              <a:rPr kumimoji="1" lang="en-US" altLang="ja-JP"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28</a:t>
            </a:r>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件</a:t>
            </a:r>
            <a:endParaRPr kumimoji="1" lang="en-US" altLang="ja-JP"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2017</a:t>
            </a:r>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年度</a:t>
            </a:r>
            <a:r>
              <a:rPr kumimoji="1" lang="ja-JP" altLang="ja-JP"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40</a:t>
            </a:r>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件</a:t>
            </a:r>
            <a:endParaRPr kumimoji="1" lang="en-US" altLang="ja-JP"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2018</a:t>
            </a:r>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年度　          </a:t>
            </a:r>
            <a:r>
              <a:rPr kumimoji="1" lang="en-US" altLang="ja-JP"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47</a:t>
            </a:r>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件</a:t>
            </a:r>
            <a:endParaRPr kumimoji="1" lang="en-US" altLang="ja-JP"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2019</a:t>
            </a:r>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年度　          </a:t>
            </a:r>
            <a:r>
              <a:rPr kumimoji="1" lang="en-US" altLang="ja-JP"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65</a:t>
            </a:r>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件</a:t>
            </a:r>
            <a:endParaRPr kumimoji="1" lang="en-US" altLang="ja-JP"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2020</a:t>
            </a:r>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年度　          </a:t>
            </a:r>
            <a:r>
              <a:rPr kumimoji="1" lang="en-US" altLang="ja-JP"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71</a:t>
            </a:r>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件</a:t>
            </a:r>
            <a:endParaRPr kumimoji="1" lang="en-US" altLang="ja-JP"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2021</a:t>
            </a:r>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年度　          </a:t>
            </a:r>
            <a:r>
              <a:rPr kumimoji="1" lang="en-US" altLang="ja-JP"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84</a:t>
            </a:r>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件</a:t>
            </a:r>
            <a:endParaRPr kumimoji="1" lang="en-US" altLang="ja-JP"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2022</a:t>
            </a:r>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9</a:t>
            </a:r>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月末現在 </a:t>
            </a:r>
            <a:r>
              <a:rPr kumimoji="1" lang="en-US" altLang="ja-JP"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96</a:t>
            </a:r>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件</a:t>
            </a:r>
            <a:endParaRPr kumimoji="1" lang="ja-JP"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コンテンツ プレースホルダー 2"/>
          <p:cNvSpPr txBox="1">
            <a:spLocks/>
          </p:cNvSpPr>
          <p:nvPr/>
        </p:nvSpPr>
        <p:spPr>
          <a:xfrm>
            <a:off x="588400" y="4114800"/>
            <a:ext cx="3069196" cy="3038546"/>
          </a:xfrm>
          <a:prstGeom prst="rect">
            <a:avLst/>
          </a:prstGeom>
          <a:noFill/>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●事業連携</a:t>
            </a:r>
            <a:r>
              <a:rPr kumimoji="1" lang="ja-JP" altLang="ja-JP"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協定締結数</a:t>
            </a:r>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（年度末時点）</a:t>
            </a:r>
            <a:endParaRPr kumimoji="1" lang="en-US" altLang="ja-JP"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2013</a:t>
            </a:r>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年度以前　       </a:t>
            </a:r>
            <a:r>
              <a:rPr kumimoji="1" lang="en-US" altLang="ja-JP"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534</a:t>
            </a:r>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件</a:t>
            </a:r>
            <a:endParaRPr kumimoji="1" lang="en-US" altLang="ja-JP"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2014</a:t>
            </a:r>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年度　             </a:t>
            </a:r>
            <a:r>
              <a:rPr kumimoji="1" lang="en-US" altLang="ja-JP"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600</a:t>
            </a:r>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件</a:t>
            </a:r>
            <a:endParaRPr kumimoji="1" lang="en-US" altLang="ja-JP"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2015</a:t>
            </a:r>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年度　          </a:t>
            </a:r>
            <a:r>
              <a:rPr kumimoji="1" lang="en-US" altLang="ja-JP"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1,059</a:t>
            </a:r>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件</a:t>
            </a:r>
            <a:endParaRPr kumimoji="1" lang="en-US" altLang="ja-JP"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2016</a:t>
            </a:r>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年度　          </a:t>
            </a:r>
            <a:r>
              <a:rPr kumimoji="1" lang="en-US" altLang="ja-JP"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1,419</a:t>
            </a:r>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件</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2017</a:t>
            </a:r>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年度</a:t>
            </a:r>
            <a:r>
              <a:rPr kumimoji="1" lang="ja-JP"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1,619</a:t>
            </a:r>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件</a:t>
            </a:r>
            <a:endParaRPr kumimoji="1" lang="en-US" altLang="ja-JP"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2018</a:t>
            </a:r>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年度　          </a:t>
            </a:r>
            <a:r>
              <a:rPr kumimoji="1" lang="en-US" altLang="ja-JP"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2,140</a:t>
            </a:r>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件</a:t>
            </a:r>
            <a:endParaRPr kumimoji="1" lang="en-US" altLang="ja-JP"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en-US" altLang="ja-JP"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2019</a:t>
            </a:r>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年度         　 </a:t>
            </a:r>
            <a:r>
              <a:rPr kumimoji="1" lang="en-US" altLang="ja-JP"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2,502</a:t>
            </a:r>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件</a:t>
            </a:r>
            <a:endParaRPr kumimoji="1" lang="en-US" altLang="ja-JP"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2020</a:t>
            </a:r>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年度         　 </a:t>
            </a:r>
            <a:r>
              <a:rPr kumimoji="1" lang="en-US" altLang="ja-JP"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2,766</a:t>
            </a:r>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件</a:t>
            </a:r>
            <a:endParaRPr kumimoji="1" lang="en-US" altLang="ja-JP"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2021</a:t>
            </a:r>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年度　          </a:t>
            </a:r>
            <a:r>
              <a:rPr kumimoji="1" lang="en-US" altLang="ja-JP"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2,916</a:t>
            </a:r>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件</a:t>
            </a:r>
            <a:endParaRPr kumimoji="1" lang="en-US" altLang="ja-JP"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2022</a:t>
            </a:r>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9</a:t>
            </a:r>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末</a:t>
            </a:r>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現在 </a:t>
            </a: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2,970</a:t>
            </a:r>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件</a:t>
            </a:r>
            <a:endParaRPr kumimoji="1" lang="ja-JP"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 name="スライド番号プレースホルダー 3"/>
          <p:cNvSpPr txBox="1">
            <a:spLocks/>
          </p:cNvSpPr>
          <p:nvPr/>
        </p:nvSpPr>
        <p:spPr>
          <a:xfrm>
            <a:off x="6941976" y="6459727"/>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566</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pic>
        <p:nvPicPr>
          <p:cNvPr id="2" name="図 1"/>
          <p:cNvPicPr>
            <a:picLocks noChangeAspect="1"/>
          </p:cNvPicPr>
          <p:nvPr/>
        </p:nvPicPr>
        <p:blipFill>
          <a:blip r:embed="rId2"/>
          <a:stretch>
            <a:fillRect/>
          </a:stretch>
        </p:blipFill>
        <p:spPr>
          <a:xfrm>
            <a:off x="4066674" y="1003160"/>
            <a:ext cx="4523624" cy="3170195"/>
          </a:xfrm>
          <a:prstGeom prst="rect">
            <a:avLst/>
          </a:prstGeom>
        </p:spPr>
      </p:pic>
      <p:pic>
        <p:nvPicPr>
          <p:cNvPr id="3" name="図 2"/>
          <p:cNvPicPr>
            <a:picLocks noChangeAspect="1"/>
          </p:cNvPicPr>
          <p:nvPr/>
        </p:nvPicPr>
        <p:blipFill>
          <a:blip r:embed="rId3"/>
          <a:stretch>
            <a:fillRect/>
          </a:stretch>
        </p:blipFill>
        <p:spPr>
          <a:xfrm>
            <a:off x="4066674" y="3992632"/>
            <a:ext cx="4523624" cy="2865368"/>
          </a:xfrm>
          <a:prstGeom prst="rect">
            <a:avLst/>
          </a:prstGeom>
        </p:spPr>
      </p:pic>
    </p:spTree>
    <p:extLst>
      <p:ext uri="{BB962C8B-B14F-4D97-AF65-F5344CB8AC3E}">
        <p14:creationId xmlns:p14="http://schemas.microsoft.com/office/powerpoint/2010/main" val="182551766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テキスト ボックス 51"/>
          <p:cNvSpPr txBox="1"/>
          <p:nvPr/>
        </p:nvSpPr>
        <p:spPr>
          <a:xfrm>
            <a:off x="179512" y="62123"/>
            <a:ext cx="2199641" cy="338554"/>
          </a:xfrm>
          <a:prstGeom prst="rect">
            <a:avLst/>
          </a:prstGeom>
          <a:noFill/>
          <a:ln>
            <a:solidFill>
              <a:schemeClr val="bg1">
                <a:lumMod val="65000"/>
              </a:schemeClr>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改革</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の効果（大阪市）</a:t>
            </a: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 name="テキスト ボックス 10"/>
          <p:cNvSpPr txBox="1"/>
          <p:nvPr/>
        </p:nvSpPr>
        <p:spPr>
          <a:xfrm>
            <a:off x="179512" y="459398"/>
            <a:ext cx="8624140" cy="323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5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企業等との連携状況</a:t>
            </a:r>
            <a:r>
              <a:rPr kumimoji="1" lang="ja-JP" altLang="en-US" sz="15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5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2022</a:t>
            </a:r>
            <a:r>
              <a:rPr kumimoji="1" lang="ja-JP" altLang="en-US" sz="15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5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9</a:t>
            </a:r>
            <a:r>
              <a:rPr kumimoji="1" lang="ja-JP" altLang="en-US" sz="15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月末時点</a:t>
            </a:r>
            <a:r>
              <a:rPr kumimoji="1" lang="ja-JP" altLang="en-US" sz="15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5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aphicFrame>
        <p:nvGraphicFramePr>
          <p:cNvPr id="21" name="表 20"/>
          <p:cNvGraphicFramePr>
            <a:graphicFrameLocks noGrp="1"/>
          </p:cNvGraphicFramePr>
          <p:nvPr>
            <p:extLst>
              <p:ext uri="{D42A27DB-BD31-4B8C-83A1-F6EECF244321}">
                <p14:modId xmlns:p14="http://schemas.microsoft.com/office/powerpoint/2010/main" val="4049487347"/>
              </p:ext>
            </p:extLst>
          </p:nvPr>
        </p:nvGraphicFramePr>
        <p:xfrm>
          <a:off x="419962" y="841284"/>
          <a:ext cx="8278870" cy="6004912"/>
        </p:xfrm>
        <a:graphic>
          <a:graphicData uri="http://schemas.openxmlformats.org/drawingml/2006/table">
            <a:tbl>
              <a:tblPr firstRow="1" bandRow="1">
                <a:tableStyleId>{5C22544A-7EE6-4342-B048-85BDC9FD1C3A}</a:tableStyleId>
              </a:tblPr>
              <a:tblGrid>
                <a:gridCol w="1172840">
                  <a:extLst>
                    <a:ext uri="{9D8B030D-6E8A-4147-A177-3AD203B41FA5}">
                      <a16:colId xmlns:a16="http://schemas.microsoft.com/office/drawing/2014/main" val="20000"/>
                    </a:ext>
                  </a:extLst>
                </a:gridCol>
                <a:gridCol w="3472493">
                  <a:extLst>
                    <a:ext uri="{9D8B030D-6E8A-4147-A177-3AD203B41FA5}">
                      <a16:colId xmlns:a16="http://schemas.microsoft.com/office/drawing/2014/main" val="20001"/>
                    </a:ext>
                  </a:extLst>
                </a:gridCol>
                <a:gridCol w="1218867">
                  <a:extLst>
                    <a:ext uri="{9D8B030D-6E8A-4147-A177-3AD203B41FA5}">
                      <a16:colId xmlns:a16="http://schemas.microsoft.com/office/drawing/2014/main" val="20002"/>
                    </a:ext>
                  </a:extLst>
                </a:gridCol>
                <a:gridCol w="2414670">
                  <a:extLst>
                    <a:ext uri="{9D8B030D-6E8A-4147-A177-3AD203B41FA5}">
                      <a16:colId xmlns:a16="http://schemas.microsoft.com/office/drawing/2014/main" val="20003"/>
                    </a:ext>
                  </a:extLst>
                </a:gridCol>
              </a:tblGrid>
              <a:tr h="453995">
                <a:tc>
                  <a:txBody>
                    <a:bodyPr/>
                    <a:lstStyle/>
                    <a:p>
                      <a:pPr algn="ctr"/>
                      <a:r>
                        <a:rPr kumimoji="1" lang="ja-JP" altLang="en-US" sz="1600" dirty="0">
                          <a:solidFill>
                            <a:schemeClr val="tx1"/>
                          </a:solidFill>
                          <a:latin typeface="Meiryo UI" panose="020B0604030504040204" pitchFamily="50" charset="-128"/>
                          <a:ea typeface="Meiryo UI" panose="020B0604030504040204" pitchFamily="50" charset="-128"/>
                        </a:rPr>
                        <a:t>種　類</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kumimoji="1" lang="ja-JP" altLang="en-US" sz="1600" dirty="0">
                          <a:solidFill>
                            <a:schemeClr val="tx1"/>
                          </a:solidFill>
                          <a:latin typeface="Meiryo UI" panose="020B0604030504040204" pitchFamily="50" charset="-128"/>
                          <a:ea typeface="Meiryo UI" panose="020B0604030504040204" pitchFamily="50" charset="-128"/>
                        </a:rPr>
                        <a:t>内　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kumimoji="1" lang="ja-JP" altLang="en-US" sz="1600" dirty="0">
                          <a:solidFill>
                            <a:schemeClr val="tx1"/>
                          </a:solidFill>
                          <a:latin typeface="Meiryo UI" panose="020B0604030504040204" pitchFamily="50" charset="-128"/>
                          <a:ea typeface="Meiryo UI" panose="020B0604030504040204" pitchFamily="50" charset="-128"/>
                        </a:rPr>
                        <a:t>件　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kumimoji="1" lang="ja-JP" altLang="en-US" sz="1600" dirty="0">
                          <a:solidFill>
                            <a:schemeClr val="tx1"/>
                          </a:solidFill>
                          <a:latin typeface="Meiryo UI" panose="020B0604030504040204" pitchFamily="50" charset="-128"/>
                          <a:ea typeface="Meiryo UI" panose="020B0604030504040204" pitchFamily="50" charset="-128"/>
                        </a:rPr>
                        <a:t>内　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00"/>
                  </a:ext>
                </a:extLst>
              </a:tr>
              <a:tr h="1052795">
                <a:tc>
                  <a:txBody>
                    <a:bodyPr/>
                    <a:lstStyle/>
                    <a:p>
                      <a:pPr algn="ctr"/>
                      <a:r>
                        <a:rPr kumimoji="1" lang="ja-JP" altLang="en-US" sz="1800" b="1" dirty="0">
                          <a:solidFill>
                            <a:schemeClr val="tx1"/>
                          </a:solidFill>
                          <a:latin typeface="Meiryo UI" panose="020B0604030504040204" pitchFamily="50" charset="-128"/>
                          <a:ea typeface="Meiryo UI" panose="020B0604030504040204" pitchFamily="50" charset="-128"/>
                        </a:rPr>
                        <a:t>包括連携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300" strike="noStrike" dirty="0" smtClean="0">
                          <a:solidFill>
                            <a:schemeClr val="tx1"/>
                          </a:solidFill>
                          <a:latin typeface="Meiryo UI" panose="020B0604030504040204" pitchFamily="50" charset="-128"/>
                          <a:ea typeface="Meiryo UI" panose="020B0604030504040204" pitchFamily="50" charset="-128"/>
                        </a:rPr>
                        <a:t>複数の分野・事業について連携項目を持ち、それらの連携項目に基づく取組を市政全般で活用することが可能なもの。</a:t>
                      </a:r>
                      <a:endParaRPr kumimoji="1" lang="en-US" altLang="ja-JP" sz="1300" strike="noStrike" dirty="0" smtClean="0">
                        <a:solidFill>
                          <a:schemeClr val="tx1"/>
                        </a:solidFill>
                        <a:latin typeface="Meiryo UI" panose="020B0604030504040204" pitchFamily="50" charset="-128"/>
                        <a:ea typeface="Meiryo UI" panose="020B0604030504040204" pitchFamily="50" charset="-128"/>
                      </a:endParaRPr>
                    </a:p>
                    <a:p>
                      <a:pPr algn="l"/>
                      <a:r>
                        <a:rPr kumimoji="1" lang="ja-JP" altLang="en-US" sz="1300" strike="noStrike" dirty="0" smtClean="0">
                          <a:solidFill>
                            <a:schemeClr val="tx1"/>
                          </a:solidFill>
                          <a:latin typeface="Meiryo UI" panose="020B0604030504040204" pitchFamily="50" charset="-128"/>
                          <a:ea typeface="Meiryo UI" panose="020B0604030504040204" pitchFamily="50" charset="-128"/>
                        </a:rPr>
                        <a:t>ただし、区役所と企業等との連携協定の場合は、複数の分野・事業について連携項目を持ち、それらの連携項目に基づく取組を区政全般で活用することが可能なもの。</a:t>
                      </a:r>
                      <a:endParaRPr kumimoji="1" lang="en-US" altLang="ja-JP" sz="1300" strike="noStrike" dirty="0" smtClean="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600" b="1" dirty="0" smtClean="0">
                          <a:solidFill>
                            <a:schemeClr val="tx1"/>
                          </a:solidFill>
                          <a:latin typeface="Meiryo UI" panose="020B0604030504040204" pitchFamily="50" charset="-128"/>
                          <a:ea typeface="Meiryo UI" panose="020B0604030504040204" pitchFamily="50" charset="-128"/>
                        </a:rPr>
                        <a:t>96</a:t>
                      </a:r>
                      <a:r>
                        <a:rPr kumimoji="1" lang="ja-JP" altLang="en-US" sz="1600" b="1" dirty="0" smtClean="0">
                          <a:solidFill>
                            <a:schemeClr val="tx1"/>
                          </a:solidFill>
                          <a:latin typeface="Meiryo UI" panose="020B0604030504040204" pitchFamily="50" charset="-128"/>
                          <a:ea typeface="Meiryo UI" panose="020B0604030504040204" pitchFamily="50" charset="-128"/>
                        </a:rPr>
                        <a:t>件</a:t>
                      </a:r>
                      <a:endParaRPr kumimoji="1" lang="ja-JP" altLang="en-US" sz="1600" b="1"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rPr>
                        <a:t>21</a:t>
                      </a:r>
                      <a:r>
                        <a:rPr kumimoji="1" lang="ja-JP" altLang="en-US" sz="1400" dirty="0" smtClean="0">
                          <a:solidFill>
                            <a:schemeClr val="tx1"/>
                          </a:solidFill>
                          <a:latin typeface="Meiryo UI" panose="020B0604030504040204" pitchFamily="50" charset="-128"/>
                          <a:ea typeface="Meiryo UI" panose="020B0604030504040204" pitchFamily="50" charset="-128"/>
                        </a:rPr>
                        <a:t>区、</a:t>
                      </a:r>
                      <a:r>
                        <a:rPr kumimoji="1" lang="en-US" altLang="ja-JP" sz="1400" dirty="0" smtClean="0">
                          <a:solidFill>
                            <a:schemeClr val="tx1"/>
                          </a:solidFill>
                          <a:latin typeface="Meiryo UI" panose="020B0604030504040204" pitchFamily="50" charset="-128"/>
                          <a:ea typeface="Meiryo UI" panose="020B0604030504040204" pitchFamily="50" charset="-128"/>
                        </a:rPr>
                        <a:t>8</a:t>
                      </a:r>
                      <a:r>
                        <a:rPr kumimoji="1" lang="ja-JP" altLang="en-US" sz="1400" dirty="0" smtClean="0">
                          <a:solidFill>
                            <a:schemeClr val="tx1"/>
                          </a:solidFill>
                          <a:latin typeface="Meiryo UI" panose="020B0604030504040204" pitchFamily="50" charset="-128"/>
                          <a:ea typeface="Meiryo UI" panose="020B0604030504040204" pitchFamily="50" charset="-128"/>
                        </a:rPr>
                        <a:t>局</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305731">
                <a:tc>
                  <a:txBody>
                    <a:bodyPr/>
                    <a:lstStyle/>
                    <a:p>
                      <a:pPr algn="ctr"/>
                      <a:r>
                        <a:rPr kumimoji="1" lang="ja-JP" altLang="en-US" sz="1800" b="1" dirty="0">
                          <a:solidFill>
                            <a:schemeClr val="tx1"/>
                          </a:solidFill>
                          <a:latin typeface="Meiryo UI" panose="020B0604030504040204" pitchFamily="50" charset="-128"/>
                          <a:ea typeface="Meiryo UI" panose="020B0604030504040204" pitchFamily="50" charset="-128"/>
                        </a:rPr>
                        <a:t>事業連携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300" dirty="0" smtClean="0">
                          <a:solidFill>
                            <a:schemeClr val="tx1"/>
                          </a:solidFill>
                          <a:latin typeface="Meiryo UI" panose="020B0604030504040204" pitchFamily="50" charset="-128"/>
                          <a:ea typeface="Meiryo UI" panose="020B0604030504040204" pitchFamily="50" charset="-128"/>
                        </a:rPr>
                        <a:t>特定の分野・事業について連携項目を持つ事業連携協定。連携項目に基づく取組を特定の所属で行うことを基本とするもの。</a:t>
                      </a:r>
                    </a:p>
                    <a:p>
                      <a:pPr algn="l"/>
                      <a:endParaRPr kumimoji="1" lang="en-US" altLang="ja-JP" sz="1300" dirty="0" smtClean="0">
                        <a:solidFill>
                          <a:schemeClr val="tx1"/>
                        </a:solidFill>
                        <a:latin typeface="Meiryo UI" panose="020B0604030504040204" pitchFamily="50" charset="-128"/>
                        <a:ea typeface="Meiryo UI" panose="020B0604030504040204" pitchFamily="50" charset="-128"/>
                      </a:endParaRPr>
                    </a:p>
                    <a:p>
                      <a:pPr algn="l"/>
                      <a:r>
                        <a:rPr kumimoji="1" lang="ja-JP" altLang="en-US" sz="1300" dirty="0" smtClean="0">
                          <a:solidFill>
                            <a:schemeClr val="tx1"/>
                          </a:solidFill>
                          <a:latin typeface="Meiryo UI" panose="020B0604030504040204" pitchFamily="50" charset="-128"/>
                          <a:ea typeface="Meiryo UI" panose="020B0604030504040204" pitchFamily="50" charset="-128"/>
                        </a:rPr>
                        <a:t>事業連携協定以外の連携</a:t>
                      </a:r>
                      <a:r>
                        <a:rPr kumimoji="1" lang="ja-JP" altLang="en-US" sz="1300" dirty="0">
                          <a:solidFill>
                            <a:schemeClr val="tx1"/>
                          </a:solidFill>
                          <a:latin typeface="Meiryo UI" panose="020B0604030504040204" pitchFamily="50" charset="-128"/>
                          <a:ea typeface="Meiryo UI" panose="020B0604030504040204" pitchFamily="50" charset="-128"/>
                        </a:rPr>
                        <a:t>の手法と</a:t>
                      </a:r>
                      <a:r>
                        <a:rPr kumimoji="1" lang="ja-JP" altLang="en-US" sz="1300" dirty="0" smtClean="0">
                          <a:solidFill>
                            <a:schemeClr val="tx1"/>
                          </a:solidFill>
                          <a:latin typeface="Meiryo UI" panose="020B0604030504040204" pitchFamily="50" charset="-128"/>
                          <a:ea typeface="Meiryo UI" panose="020B0604030504040204" pitchFamily="50" charset="-128"/>
                        </a:rPr>
                        <a:t>して、覚書</a:t>
                      </a:r>
                      <a:r>
                        <a:rPr kumimoji="1" lang="ja-JP" altLang="en-US" sz="1300" dirty="0">
                          <a:solidFill>
                            <a:schemeClr val="tx1"/>
                          </a:solidFill>
                          <a:latin typeface="Meiryo UI" panose="020B0604030504040204" pitchFamily="50" charset="-128"/>
                          <a:ea typeface="Meiryo UI" panose="020B0604030504040204" pitchFamily="50" charset="-128"/>
                        </a:rPr>
                        <a:t>の他、登録制度などもある。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600" b="1" dirty="0">
                          <a:solidFill>
                            <a:srgbClr val="FF0000"/>
                          </a:solidFill>
                          <a:latin typeface="Meiryo UI" panose="020B0604030504040204" pitchFamily="50" charset="-128"/>
                          <a:ea typeface="Meiryo UI" panose="020B0604030504040204" pitchFamily="50" charset="-128"/>
                        </a:rPr>
                        <a:t>　</a:t>
                      </a:r>
                      <a:r>
                        <a:rPr kumimoji="1" lang="en-US" altLang="ja-JP" sz="1600" b="1" dirty="0" smtClean="0">
                          <a:solidFill>
                            <a:schemeClr val="tx1"/>
                          </a:solidFill>
                          <a:latin typeface="Meiryo UI" panose="020B0604030504040204" pitchFamily="50" charset="-128"/>
                          <a:ea typeface="Meiryo UI" panose="020B0604030504040204" pitchFamily="50" charset="-128"/>
                        </a:rPr>
                        <a:t>2,970</a:t>
                      </a:r>
                      <a:r>
                        <a:rPr kumimoji="1" lang="ja-JP" altLang="en-US" sz="1600" b="1" dirty="0" smtClean="0">
                          <a:solidFill>
                            <a:schemeClr val="tx1"/>
                          </a:solidFill>
                          <a:latin typeface="Meiryo UI" panose="020B0604030504040204" pitchFamily="50" charset="-128"/>
                          <a:ea typeface="Meiryo UI" panose="020B0604030504040204" pitchFamily="50" charset="-128"/>
                        </a:rPr>
                        <a:t>件</a:t>
                      </a:r>
                      <a:endParaRPr kumimoji="1" lang="ja-JP" altLang="en-US" sz="1600" b="1"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400" dirty="0">
                          <a:solidFill>
                            <a:schemeClr val="tx1"/>
                          </a:solidFill>
                          <a:latin typeface="Meiryo UI" panose="020B0604030504040204" pitchFamily="50" charset="-128"/>
                          <a:ea typeface="Meiryo UI" panose="020B0604030504040204" pitchFamily="50" charset="-128"/>
                        </a:rPr>
                        <a:t>事業連携協定　</a:t>
                      </a:r>
                      <a:r>
                        <a:rPr kumimoji="1" lang="en-US" altLang="ja-JP" sz="1400" dirty="0">
                          <a:solidFill>
                            <a:schemeClr val="tx1"/>
                          </a:solidFill>
                          <a:latin typeface="Meiryo UI" panose="020B0604030504040204" pitchFamily="50" charset="-128"/>
                          <a:ea typeface="Meiryo UI" panose="020B0604030504040204" pitchFamily="50" charset="-128"/>
                        </a:rPr>
                        <a:t>24</a:t>
                      </a:r>
                      <a:r>
                        <a:rPr kumimoji="1" lang="ja-JP" altLang="en-US" sz="1400" dirty="0">
                          <a:solidFill>
                            <a:schemeClr val="tx1"/>
                          </a:solidFill>
                          <a:latin typeface="Meiryo UI" panose="020B0604030504040204" pitchFamily="50" charset="-128"/>
                          <a:ea typeface="Meiryo UI" panose="020B0604030504040204" pitchFamily="50" charset="-128"/>
                        </a:rPr>
                        <a:t>区</a:t>
                      </a:r>
                      <a:r>
                        <a:rPr kumimoji="1" lang="ja-JP" altLang="en-US" sz="1400" dirty="0" smtClean="0">
                          <a:solidFill>
                            <a:schemeClr val="tx1"/>
                          </a:solidFill>
                          <a:latin typeface="Meiryo UI" panose="020B0604030504040204" pitchFamily="50" charset="-128"/>
                          <a:ea typeface="Meiryo UI" panose="020B0604030504040204" pitchFamily="50" charset="-128"/>
                        </a:rPr>
                        <a:t>、</a:t>
                      </a:r>
                      <a:r>
                        <a:rPr kumimoji="1" lang="en-US" altLang="ja-JP" sz="1400" dirty="0" smtClean="0">
                          <a:solidFill>
                            <a:schemeClr val="tx1"/>
                          </a:solidFill>
                          <a:latin typeface="Meiryo UI" panose="020B0604030504040204" pitchFamily="50" charset="-128"/>
                          <a:ea typeface="Meiryo UI" panose="020B0604030504040204" pitchFamily="50" charset="-128"/>
                        </a:rPr>
                        <a:t>18</a:t>
                      </a:r>
                      <a:r>
                        <a:rPr kumimoji="1" lang="ja-JP" altLang="en-US" sz="1400" dirty="0" smtClean="0">
                          <a:solidFill>
                            <a:schemeClr val="tx1"/>
                          </a:solidFill>
                          <a:latin typeface="Meiryo UI" panose="020B0604030504040204" pitchFamily="50" charset="-128"/>
                          <a:ea typeface="Meiryo UI" panose="020B0604030504040204" pitchFamily="50" charset="-128"/>
                        </a:rPr>
                        <a:t>局</a:t>
                      </a:r>
                      <a:endParaRPr kumimoji="1" lang="en-US" altLang="ja-JP" sz="1400" dirty="0">
                        <a:solidFill>
                          <a:schemeClr val="tx1"/>
                        </a:solidFill>
                        <a:latin typeface="Meiryo UI" panose="020B0604030504040204" pitchFamily="50" charset="-128"/>
                        <a:ea typeface="Meiryo UI" panose="020B0604030504040204" pitchFamily="50" charset="-128"/>
                      </a:endParaRPr>
                    </a:p>
                    <a:p>
                      <a:pPr algn="l"/>
                      <a:r>
                        <a:rPr kumimoji="1" lang="ja-JP" altLang="en-US" sz="1400" dirty="0">
                          <a:solidFill>
                            <a:schemeClr val="tx1"/>
                          </a:solidFill>
                          <a:latin typeface="Meiryo UI" panose="020B0604030504040204" pitchFamily="50" charset="-128"/>
                          <a:ea typeface="Meiryo UI" panose="020B0604030504040204" pitchFamily="50" charset="-128"/>
                        </a:rPr>
                        <a:t>登録制度　　　　</a:t>
                      </a:r>
                      <a:r>
                        <a:rPr kumimoji="1" lang="en-US" altLang="ja-JP" sz="1400" baseline="0" dirty="0" smtClean="0">
                          <a:solidFill>
                            <a:schemeClr val="tx1"/>
                          </a:solidFill>
                          <a:latin typeface="Meiryo UI" panose="020B0604030504040204" pitchFamily="50" charset="-128"/>
                          <a:ea typeface="Meiryo UI" panose="020B0604030504040204" pitchFamily="50" charset="-128"/>
                        </a:rPr>
                        <a:t>20</a:t>
                      </a:r>
                      <a:r>
                        <a:rPr kumimoji="1" lang="ja-JP" altLang="en-US" sz="1400" dirty="0" smtClean="0">
                          <a:solidFill>
                            <a:schemeClr val="tx1"/>
                          </a:solidFill>
                          <a:latin typeface="Meiryo UI" panose="020B0604030504040204" pitchFamily="50" charset="-128"/>
                          <a:ea typeface="Meiryo UI" panose="020B0604030504040204" pitchFamily="50" charset="-128"/>
                        </a:rPr>
                        <a:t>区、 </a:t>
                      </a:r>
                      <a:r>
                        <a:rPr kumimoji="1" lang="en-US" altLang="ja-JP" sz="1400" dirty="0" smtClean="0">
                          <a:solidFill>
                            <a:schemeClr val="tx1"/>
                          </a:solidFill>
                          <a:latin typeface="Meiryo UI" panose="020B0604030504040204" pitchFamily="50" charset="-128"/>
                          <a:ea typeface="Meiryo UI" panose="020B0604030504040204" pitchFamily="50" charset="-128"/>
                        </a:rPr>
                        <a:t> 5</a:t>
                      </a:r>
                      <a:r>
                        <a:rPr kumimoji="1" lang="ja-JP" altLang="en-US" sz="1400" dirty="0" smtClean="0">
                          <a:solidFill>
                            <a:schemeClr val="tx1"/>
                          </a:solidFill>
                          <a:latin typeface="Meiryo UI" panose="020B0604030504040204" pitchFamily="50" charset="-128"/>
                          <a:ea typeface="Meiryo UI" panose="020B0604030504040204" pitchFamily="50" charset="-128"/>
                        </a:rPr>
                        <a:t>局</a:t>
                      </a:r>
                      <a:endParaRPr kumimoji="1" lang="en-US" altLang="ja-JP" sz="1400" dirty="0">
                        <a:solidFill>
                          <a:schemeClr val="tx1"/>
                        </a:solidFill>
                        <a:latin typeface="Meiryo UI" panose="020B0604030504040204" pitchFamily="50" charset="-128"/>
                        <a:ea typeface="Meiryo UI" panose="020B0604030504040204" pitchFamily="50" charset="-128"/>
                      </a:endParaRPr>
                    </a:p>
                    <a:p>
                      <a:pPr algn="l"/>
                      <a:r>
                        <a:rPr kumimoji="1" lang="ja-JP" altLang="en-US" sz="1400" dirty="0">
                          <a:solidFill>
                            <a:schemeClr val="tx1"/>
                          </a:solidFill>
                          <a:latin typeface="Meiryo UI" panose="020B0604030504040204" pitchFamily="50" charset="-128"/>
                          <a:ea typeface="Meiryo UI" panose="020B0604030504040204" pitchFamily="50" charset="-128"/>
                        </a:rPr>
                        <a:t>覚書　　　　　　　</a:t>
                      </a:r>
                      <a:r>
                        <a:rPr kumimoji="1" lang="en-US" altLang="ja-JP" sz="1400" dirty="0" smtClean="0">
                          <a:solidFill>
                            <a:schemeClr val="tx1"/>
                          </a:solidFill>
                          <a:latin typeface="Meiryo UI" panose="020B0604030504040204" pitchFamily="50" charset="-128"/>
                          <a:ea typeface="Meiryo UI" panose="020B0604030504040204" pitchFamily="50" charset="-128"/>
                        </a:rPr>
                        <a:t>20</a:t>
                      </a:r>
                      <a:r>
                        <a:rPr kumimoji="1" lang="ja-JP" altLang="en-US" sz="1400" dirty="0" smtClean="0">
                          <a:solidFill>
                            <a:schemeClr val="tx1"/>
                          </a:solidFill>
                          <a:latin typeface="Meiryo UI" panose="020B0604030504040204" pitchFamily="50" charset="-128"/>
                          <a:ea typeface="Meiryo UI" panose="020B0604030504040204" pitchFamily="50" charset="-128"/>
                        </a:rPr>
                        <a:t>区、</a:t>
                      </a:r>
                      <a:r>
                        <a:rPr kumimoji="1" lang="en-US" altLang="ja-JP" sz="1400" dirty="0" smtClean="0">
                          <a:solidFill>
                            <a:schemeClr val="tx1"/>
                          </a:solidFill>
                          <a:latin typeface="Meiryo UI" panose="020B0604030504040204" pitchFamily="50" charset="-128"/>
                          <a:ea typeface="Meiryo UI" panose="020B0604030504040204" pitchFamily="50" charset="-128"/>
                        </a:rPr>
                        <a:t>  7</a:t>
                      </a:r>
                      <a:r>
                        <a:rPr kumimoji="1" lang="ja-JP" altLang="en-US" sz="1400" dirty="0" smtClean="0">
                          <a:solidFill>
                            <a:schemeClr val="tx1"/>
                          </a:solidFill>
                          <a:latin typeface="Meiryo UI" panose="020B0604030504040204" pitchFamily="50" charset="-128"/>
                          <a:ea typeface="Meiryo UI" panose="020B0604030504040204" pitchFamily="50" charset="-128"/>
                        </a:rPr>
                        <a:t>局</a:t>
                      </a:r>
                      <a:endParaRPr kumimoji="1" lang="en-US" altLang="ja-JP" sz="1400" dirty="0">
                        <a:solidFill>
                          <a:schemeClr val="tx1"/>
                        </a:solidFill>
                        <a:latin typeface="Meiryo UI" panose="020B0604030504040204" pitchFamily="50" charset="-128"/>
                        <a:ea typeface="Meiryo UI" panose="020B0604030504040204" pitchFamily="50" charset="-128"/>
                      </a:endParaRPr>
                    </a:p>
                    <a:p>
                      <a:pPr algn="l"/>
                      <a:r>
                        <a:rPr kumimoji="1" lang="ja-JP" altLang="en-US" sz="1400" dirty="0">
                          <a:solidFill>
                            <a:schemeClr val="tx1"/>
                          </a:solidFill>
                          <a:latin typeface="Meiryo UI" panose="020B0604030504040204" pitchFamily="50" charset="-128"/>
                          <a:ea typeface="Meiryo UI" panose="020B0604030504040204" pitchFamily="50" charset="-128"/>
                        </a:rPr>
                        <a:t>その他連携　　</a:t>
                      </a:r>
                      <a:r>
                        <a:rPr kumimoji="1" lang="ja-JP" altLang="en-US" sz="1400" dirty="0" smtClean="0">
                          <a:solidFill>
                            <a:schemeClr val="tx1"/>
                          </a:solidFill>
                          <a:latin typeface="Meiryo UI" panose="020B0604030504040204" pitchFamily="50" charset="-128"/>
                          <a:ea typeface="Meiryo UI" panose="020B0604030504040204" pitchFamily="50" charset="-128"/>
                        </a:rPr>
                        <a:t>  </a:t>
                      </a:r>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en-US" altLang="ja-JP" sz="1400" dirty="0" smtClean="0">
                          <a:solidFill>
                            <a:schemeClr val="tx1"/>
                          </a:solidFill>
                          <a:latin typeface="Meiryo UI" panose="020B0604030504040204" pitchFamily="50" charset="-128"/>
                          <a:ea typeface="Meiryo UI" panose="020B0604030504040204" pitchFamily="50" charset="-128"/>
                        </a:rPr>
                        <a:t>6</a:t>
                      </a:r>
                      <a:r>
                        <a:rPr kumimoji="1" lang="ja-JP" altLang="en-US" sz="1400" dirty="0" smtClean="0">
                          <a:solidFill>
                            <a:schemeClr val="tx1"/>
                          </a:solidFill>
                          <a:latin typeface="Meiryo UI" panose="020B0604030504040204" pitchFamily="50" charset="-128"/>
                          <a:ea typeface="Meiryo UI" panose="020B0604030504040204" pitchFamily="50" charset="-128"/>
                        </a:rPr>
                        <a:t>区、  </a:t>
                      </a:r>
                      <a:r>
                        <a:rPr kumimoji="1" lang="en-US" altLang="ja-JP" sz="1400" dirty="0" smtClean="0">
                          <a:solidFill>
                            <a:schemeClr val="tx1"/>
                          </a:solidFill>
                          <a:latin typeface="Meiryo UI" panose="020B0604030504040204" pitchFamily="50" charset="-128"/>
                          <a:ea typeface="Meiryo UI" panose="020B0604030504040204" pitchFamily="50" charset="-128"/>
                        </a:rPr>
                        <a:t>4</a:t>
                      </a:r>
                      <a:r>
                        <a:rPr kumimoji="1" lang="ja-JP" altLang="en-US" sz="1400" dirty="0" smtClean="0">
                          <a:solidFill>
                            <a:schemeClr val="tx1"/>
                          </a:solidFill>
                          <a:latin typeface="Meiryo UI" panose="020B0604030504040204" pitchFamily="50" charset="-128"/>
                          <a:ea typeface="Meiryo UI" panose="020B0604030504040204" pitchFamily="50" charset="-128"/>
                        </a:rPr>
                        <a:t>局</a:t>
                      </a:r>
                      <a:endParaRPr kumimoji="1" lang="en-US" altLang="ja-JP" sz="1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766906">
                <a:tc gridSpan="4">
                  <a:txBody>
                    <a:bodyPr/>
                    <a:lstStyle/>
                    <a:p>
                      <a:pPr algn="l"/>
                      <a:endParaRPr kumimoji="1" lang="en-US" altLang="ja-JP" sz="1300" b="1" dirty="0">
                        <a:solidFill>
                          <a:schemeClr val="tx1"/>
                        </a:solidFill>
                        <a:latin typeface="Meiryo UI" panose="020B0604030504040204" pitchFamily="50" charset="-128"/>
                        <a:ea typeface="Meiryo UI" panose="020B0604030504040204" pitchFamily="50" charset="-128"/>
                      </a:endParaRPr>
                    </a:p>
                    <a:p>
                      <a:pPr algn="l"/>
                      <a:r>
                        <a:rPr kumimoji="1" lang="en-US" altLang="ja-JP" sz="1300" b="1" dirty="0">
                          <a:solidFill>
                            <a:schemeClr val="tx1"/>
                          </a:solidFill>
                          <a:latin typeface="Meiryo UI" panose="020B0604030504040204" pitchFamily="50" charset="-128"/>
                          <a:ea typeface="Meiryo UI" panose="020B0604030504040204" pitchFamily="50" charset="-128"/>
                        </a:rPr>
                        <a:t>〔</a:t>
                      </a:r>
                      <a:r>
                        <a:rPr kumimoji="1" lang="ja-JP" altLang="en-US" sz="1300" b="1" dirty="0">
                          <a:solidFill>
                            <a:schemeClr val="tx1"/>
                          </a:solidFill>
                          <a:latin typeface="Meiryo UI" panose="020B0604030504040204" pitchFamily="50" charset="-128"/>
                          <a:ea typeface="Meiryo UI" panose="020B0604030504040204" pitchFamily="50" charset="-128"/>
                        </a:rPr>
                        <a:t>その他の連携メニュー</a:t>
                      </a:r>
                      <a:r>
                        <a:rPr kumimoji="1" lang="en-US" altLang="ja-JP" sz="1300" b="1" dirty="0">
                          <a:solidFill>
                            <a:schemeClr val="tx1"/>
                          </a:solidFill>
                          <a:latin typeface="Meiryo UI" panose="020B0604030504040204" pitchFamily="50" charset="-128"/>
                          <a:ea typeface="Meiryo UI" panose="020B0604030504040204" pitchFamily="50" charset="-128"/>
                        </a:rPr>
                        <a:t>〕</a:t>
                      </a:r>
                    </a:p>
                    <a:p>
                      <a:pPr algn="l"/>
                      <a:endParaRPr kumimoji="1" lang="en-US" altLang="ja-JP" sz="1300" b="1"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dirty="0">
                          <a:solidFill>
                            <a:schemeClr val="tx1"/>
                          </a:solidFill>
                          <a:latin typeface="Meiryo UI" panose="020B0604030504040204" pitchFamily="50" charset="-128"/>
                          <a:ea typeface="Meiryo UI" panose="020B0604030504040204" pitchFamily="50" charset="-128"/>
                        </a:rPr>
                        <a:t>　　</a:t>
                      </a:r>
                      <a:r>
                        <a:rPr kumimoji="1" lang="ja-JP" altLang="en-US" sz="1200" b="0" dirty="0">
                          <a:solidFill>
                            <a:schemeClr val="tx1"/>
                          </a:solidFill>
                          <a:latin typeface="Meiryo UI" panose="020B0604030504040204" pitchFamily="50" charset="-128"/>
                          <a:ea typeface="Meiryo UI" panose="020B0604030504040204" pitchFamily="50" charset="-128"/>
                        </a:rPr>
                        <a:t>■ </a:t>
                      </a:r>
                      <a:r>
                        <a:rPr kumimoji="1" lang="ja-JP" altLang="en-US" sz="1200" b="1" dirty="0">
                          <a:solidFill>
                            <a:schemeClr val="tx1"/>
                          </a:solidFill>
                          <a:latin typeface="Meiryo UI" panose="020B0604030504040204" pitchFamily="50" charset="-128"/>
                          <a:ea typeface="Meiryo UI" panose="020B0604030504040204" pitchFamily="50" charset="-128"/>
                        </a:rPr>
                        <a:t>地域貢献企業バンク制度</a:t>
                      </a:r>
                    </a:p>
                    <a:p>
                      <a:pPr lvl="1"/>
                      <a:r>
                        <a:rPr kumimoji="1" lang="ja-JP" altLang="en-US" sz="1200" b="1" dirty="0">
                          <a:solidFill>
                            <a:schemeClr val="tx1"/>
                          </a:solidFill>
                          <a:latin typeface="Meiryo UI" panose="020B0604030504040204" pitchFamily="50" charset="-128"/>
                          <a:ea typeface="Meiryo UI" panose="020B0604030504040204" pitchFamily="50" charset="-128"/>
                        </a:rPr>
                        <a:t>　</a:t>
                      </a:r>
                      <a:r>
                        <a:rPr kumimoji="1" lang="ja-JP" altLang="en-US" sz="1200" dirty="0">
                          <a:solidFill>
                            <a:schemeClr val="tx1"/>
                          </a:solidFill>
                          <a:latin typeface="Meiryo UI" panose="020B0604030504040204" pitchFamily="50" charset="-128"/>
                          <a:ea typeface="Meiryo UI" panose="020B0604030504040204" pitchFamily="50" charset="-128"/>
                        </a:rPr>
                        <a:t>企業の社会貢献・地域貢献と行政の施策展開における公民連携の取組のニーズのマッチングにより、府民・市民サービスの向上及び地域の活性化をめざす制度。</a:t>
                      </a:r>
                    </a:p>
                    <a:p>
                      <a:pPr lvl="1"/>
                      <a:r>
                        <a:rPr kumimoji="1" lang="ja-JP" altLang="en-US" sz="1200" dirty="0">
                          <a:solidFill>
                            <a:schemeClr val="tx1"/>
                          </a:solidFill>
                          <a:latin typeface="Meiryo UI" panose="020B0604030504040204" pitchFamily="50" charset="-128"/>
                          <a:ea typeface="Meiryo UI" panose="020B0604030504040204" pitchFamily="50" charset="-128"/>
                        </a:rPr>
                        <a:t>　企業の社会貢献及び利便性を高める観点から、府市連携を図り、本市においても</a:t>
                      </a:r>
                      <a:r>
                        <a:rPr lang="en-US" altLang="ja-JP" sz="1200" dirty="0">
                          <a:solidFill>
                            <a:schemeClr val="tx1"/>
                          </a:solidFill>
                          <a:latin typeface="Meiryo UI" panose="020B0604030504040204" pitchFamily="50" charset="-128"/>
                          <a:ea typeface="Meiryo UI" panose="020B0604030504040204" pitchFamily="50" charset="-128"/>
                        </a:rPr>
                        <a:t>2017</a:t>
                      </a:r>
                      <a:r>
                        <a:rPr lang="ja-JP" altLang="en-US" sz="1200" dirty="0">
                          <a:solidFill>
                            <a:schemeClr val="tx1"/>
                          </a:solidFill>
                          <a:latin typeface="Meiryo UI" panose="020B0604030504040204" pitchFamily="50" charset="-128"/>
                          <a:ea typeface="Meiryo UI" panose="020B0604030504040204" pitchFamily="50" charset="-128"/>
                        </a:rPr>
                        <a:t>年</a:t>
                      </a:r>
                      <a:r>
                        <a:rPr kumimoji="1" lang="ja-JP" altLang="en-US" sz="1200" dirty="0">
                          <a:solidFill>
                            <a:schemeClr val="tx1"/>
                          </a:solidFill>
                          <a:latin typeface="Meiryo UI" panose="020B0604030504040204" pitchFamily="50" charset="-128"/>
                          <a:ea typeface="Meiryo UI" panose="020B0604030504040204" pitchFamily="50" charset="-128"/>
                        </a:rPr>
                        <a:t>４月から同制度を活用、本市への協力希望に応じて企業登録を行い、本市の施策とのマッチングを行うこととしている。</a:t>
                      </a:r>
                      <a:endParaRPr kumimoji="1" lang="en-US" altLang="ja-JP" sz="1200" dirty="0">
                        <a:solidFill>
                          <a:schemeClr val="tx1"/>
                        </a:solidFill>
                        <a:latin typeface="Meiryo UI" panose="020B0604030504040204" pitchFamily="50" charset="-128"/>
                        <a:ea typeface="Meiryo UI" panose="020B0604030504040204" pitchFamily="50" charset="-128"/>
                      </a:endParaRPr>
                    </a:p>
                    <a:p>
                      <a:pPr lvl="0"/>
                      <a:r>
                        <a:rPr kumimoji="1" lang="ja-JP" altLang="en-US" sz="1200" dirty="0">
                          <a:solidFill>
                            <a:schemeClr val="tx1"/>
                          </a:solidFill>
                          <a:latin typeface="Meiryo UI" panose="020B0604030504040204" pitchFamily="50" charset="-128"/>
                          <a:ea typeface="Meiryo UI" panose="020B0604030504040204" pitchFamily="50" charset="-128"/>
                        </a:rPr>
                        <a:t>　　　</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eiryo UI" panose="020B0604030504040204" pitchFamily="50" charset="-128"/>
                          <a:ea typeface="Meiryo UI" panose="020B0604030504040204" pitchFamily="50" charset="-128"/>
                        </a:rPr>
                        <a:t>　　■ </a:t>
                      </a:r>
                      <a:r>
                        <a:rPr kumimoji="1" lang="ja-JP" altLang="en-US" sz="1200" b="1" dirty="0">
                          <a:solidFill>
                            <a:schemeClr val="tx1"/>
                          </a:solidFill>
                          <a:latin typeface="Meiryo UI" panose="020B0604030504040204" pitchFamily="50" charset="-128"/>
                          <a:ea typeface="Meiryo UI" panose="020B0604030504040204" pitchFamily="50" charset="-128"/>
                        </a:rPr>
                        <a:t>市民活動総合ポータルサイトへの登録</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eiryo UI" panose="020B0604030504040204" pitchFamily="50" charset="-128"/>
                          <a:ea typeface="Meiryo UI" panose="020B0604030504040204" pitchFamily="50" charset="-128"/>
                        </a:rPr>
                        <a:t>　市民活動総合ポータルサイトは、市民活動</a:t>
                      </a:r>
                      <a:r>
                        <a:rPr kumimoji="1" lang="ja-JP" altLang="en-US" sz="1200" dirty="0" smtClean="0">
                          <a:solidFill>
                            <a:schemeClr val="tx1"/>
                          </a:solidFill>
                          <a:latin typeface="Meiryo UI" panose="020B0604030504040204" pitchFamily="50" charset="-128"/>
                          <a:ea typeface="Meiryo UI" panose="020B0604030504040204" pitchFamily="50" charset="-128"/>
                        </a:rPr>
                        <a:t>団体等の</a:t>
                      </a:r>
                      <a:r>
                        <a:rPr kumimoji="1" lang="ja-JP" altLang="en-US" sz="1200" dirty="0">
                          <a:solidFill>
                            <a:schemeClr val="tx1"/>
                          </a:solidFill>
                          <a:latin typeface="Meiryo UI" panose="020B0604030504040204" pitchFamily="50" charset="-128"/>
                          <a:ea typeface="Meiryo UI" panose="020B0604030504040204" pitchFamily="50" charset="-128"/>
                        </a:rPr>
                        <a:t>情報や、市民活動に役立つ情報（ノウハウ・助成金・講座等）</a:t>
                      </a:r>
                      <a:r>
                        <a:rPr kumimoji="1" lang="ja-JP" altLang="en-US" sz="1200" dirty="0" smtClean="0">
                          <a:solidFill>
                            <a:schemeClr val="tx1"/>
                          </a:solidFill>
                          <a:latin typeface="Meiryo UI" panose="020B0604030504040204" pitchFamily="50" charset="-128"/>
                          <a:ea typeface="Meiryo UI" panose="020B0604030504040204" pitchFamily="50" charset="-128"/>
                        </a:rPr>
                        <a:t>を</a:t>
                      </a:r>
                      <a:r>
                        <a:rPr kumimoji="1" lang="ja-JP" altLang="en-US" sz="1200" strike="noStrike" dirty="0" smtClean="0">
                          <a:solidFill>
                            <a:schemeClr val="tx1"/>
                          </a:solidFill>
                          <a:latin typeface="Meiryo UI" panose="020B0604030504040204" pitchFamily="50" charset="-128"/>
                          <a:ea typeface="Meiryo UI" panose="020B0604030504040204" pitchFamily="50" charset="-128"/>
                        </a:rPr>
                        <a:t>インターネット上で</a:t>
                      </a:r>
                      <a:r>
                        <a:rPr kumimoji="1" lang="ja-JP" altLang="en-US" sz="1200" dirty="0" smtClean="0">
                          <a:solidFill>
                            <a:schemeClr val="tx1"/>
                          </a:solidFill>
                          <a:latin typeface="Meiryo UI" panose="020B0604030504040204" pitchFamily="50" charset="-128"/>
                          <a:ea typeface="Meiryo UI" panose="020B0604030504040204" pitchFamily="50" charset="-128"/>
                        </a:rPr>
                        <a:t>収集</a:t>
                      </a:r>
                      <a:r>
                        <a:rPr kumimoji="1" lang="ja-JP" altLang="en-US" sz="1200" strike="noStrike" dirty="0" smtClean="0">
                          <a:solidFill>
                            <a:schemeClr val="tx1"/>
                          </a:solidFill>
                          <a:latin typeface="Meiryo UI" panose="020B0604030504040204" pitchFamily="50" charset="-128"/>
                          <a:ea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rPr>
                        <a:t>発信</a:t>
                      </a:r>
                      <a:r>
                        <a:rPr kumimoji="1" lang="ja-JP" altLang="en-US" sz="1200" dirty="0">
                          <a:solidFill>
                            <a:schemeClr val="tx1"/>
                          </a:solidFill>
                          <a:latin typeface="Meiryo UI" panose="020B0604030504040204" pitchFamily="50" charset="-128"/>
                          <a:ea typeface="Meiryo UI" panose="020B0604030504040204" pitchFamily="50" charset="-128"/>
                        </a:rPr>
                        <a:t>するもの。</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eiryo UI" panose="020B0604030504040204" pitchFamily="50" charset="-128"/>
                          <a:ea typeface="Meiryo UI" panose="020B0604030504040204" pitchFamily="50" charset="-128"/>
                        </a:rPr>
                        <a:t>　</a:t>
                      </a:r>
                      <a:r>
                        <a:rPr kumimoji="1" lang="ja-JP" altLang="en-US" sz="1200" dirty="0" smtClean="0">
                          <a:solidFill>
                            <a:schemeClr val="tx1"/>
                          </a:solidFill>
                          <a:latin typeface="Meiryo UI" panose="020B0604030504040204" pitchFamily="50" charset="-128"/>
                          <a:ea typeface="Meiryo UI" panose="020B0604030504040204" pitchFamily="50" charset="-128"/>
                        </a:rPr>
                        <a:t>企業として団体登録することで、企業</a:t>
                      </a:r>
                      <a:r>
                        <a:rPr kumimoji="1" lang="ja-JP" altLang="en-US" sz="1200" dirty="0">
                          <a:solidFill>
                            <a:schemeClr val="tx1"/>
                          </a:solidFill>
                          <a:latin typeface="Meiryo UI" panose="020B0604030504040204" pitchFamily="50" charset="-128"/>
                          <a:ea typeface="Meiryo UI" panose="020B0604030504040204" pitchFamily="50" charset="-128"/>
                        </a:rPr>
                        <a:t>の持つノウハウや場所・資金等の資源提供</a:t>
                      </a:r>
                      <a:r>
                        <a:rPr kumimoji="1" lang="ja-JP" altLang="en-US" sz="1200" dirty="0" smtClean="0">
                          <a:solidFill>
                            <a:schemeClr val="tx1"/>
                          </a:solidFill>
                          <a:latin typeface="Meiryo UI" panose="020B0604030504040204" pitchFamily="50" charset="-128"/>
                          <a:ea typeface="Meiryo UI" panose="020B0604030504040204" pitchFamily="50" charset="-128"/>
                        </a:rPr>
                        <a:t>情報や社会貢献活動に</a:t>
                      </a:r>
                      <a:r>
                        <a:rPr kumimoji="1" lang="ja-JP" altLang="en-US" sz="1200" dirty="0">
                          <a:solidFill>
                            <a:schemeClr val="tx1"/>
                          </a:solidFill>
                          <a:latin typeface="Meiryo UI" panose="020B0604030504040204" pitchFamily="50" charset="-128"/>
                          <a:ea typeface="Meiryo UI" panose="020B0604030504040204" pitchFamily="50" charset="-128"/>
                        </a:rPr>
                        <a:t>ついても</a:t>
                      </a:r>
                      <a:r>
                        <a:rPr kumimoji="1" lang="ja-JP" altLang="en-US" sz="1200" dirty="0" smtClean="0">
                          <a:solidFill>
                            <a:schemeClr val="tx1"/>
                          </a:solidFill>
                          <a:latin typeface="Meiryo UI" panose="020B0604030504040204" pitchFamily="50" charset="-128"/>
                          <a:ea typeface="Meiryo UI" panose="020B0604030504040204" pitchFamily="50" charset="-128"/>
                        </a:rPr>
                        <a:t>、市民</a:t>
                      </a:r>
                      <a:r>
                        <a:rPr kumimoji="1" lang="ja-JP" altLang="en-US" sz="1200" dirty="0">
                          <a:solidFill>
                            <a:schemeClr val="tx1"/>
                          </a:solidFill>
                          <a:latin typeface="Meiryo UI" panose="020B0604030504040204" pitchFamily="50" charset="-128"/>
                          <a:ea typeface="Meiryo UI" panose="020B0604030504040204" pitchFamily="50" charset="-128"/>
                        </a:rPr>
                        <a:t>活動団体向けに情報</a:t>
                      </a:r>
                      <a:r>
                        <a:rPr kumimoji="1" lang="ja-JP" altLang="en-US" sz="1200" dirty="0" smtClean="0">
                          <a:solidFill>
                            <a:schemeClr val="tx1"/>
                          </a:solidFill>
                          <a:latin typeface="Meiryo UI" panose="020B0604030504040204" pitchFamily="50" charset="-128"/>
                          <a:ea typeface="Meiryo UI" panose="020B0604030504040204" pitchFamily="50" charset="-128"/>
                        </a:rPr>
                        <a:t>発信している。</a:t>
                      </a:r>
                      <a:endParaRPr kumimoji="1" lang="en-US" altLang="ja-JP" sz="1200" strike="noStrike" dirty="0">
                        <a:solidFill>
                          <a:schemeClr val="tx1"/>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a:endParaRPr kumimoji="1" lang="ja-JP" altLang="en-US" sz="1100" dirty="0">
                        <a:solidFill>
                          <a:schemeClr val="tx1"/>
                        </a:solidFill>
                      </a:endParaRPr>
                    </a:p>
                  </a:txBody>
                  <a:tcPr anchor="ctr"/>
                </a:tc>
                <a:tc hMerge="1">
                  <a:txBody>
                    <a:bodyPr/>
                    <a:lstStyle/>
                    <a:p>
                      <a:pPr algn="l"/>
                      <a:endParaRPr kumimoji="1" lang="ja-JP" altLang="en-US" sz="1100" dirty="0">
                        <a:solidFill>
                          <a:schemeClr val="tx1"/>
                        </a:solidFill>
                      </a:endParaRPr>
                    </a:p>
                  </a:txBody>
                  <a:tcPr anchor="ctr"/>
                </a:tc>
                <a:tc hMerge="1">
                  <a:txBody>
                    <a:bodyPr/>
                    <a:lstStyle/>
                    <a:p>
                      <a:pPr algn="l"/>
                      <a:endParaRPr kumimoji="1" lang="ja-JP" altLang="en-US" sz="1100" dirty="0">
                        <a:solidFill>
                          <a:schemeClr val="tx1"/>
                        </a:solidFill>
                      </a:endParaRPr>
                    </a:p>
                  </a:txBody>
                  <a:tcPr anchor="ctr"/>
                </a:tc>
                <a:extLst>
                  <a:ext uri="{0D108BD9-81ED-4DB2-BD59-A6C34878D82A}">
                    <a16:rowId xmlns:a16="http://schemas.microsoft.com/office/drawing/2014/main" val="10003"/>
                  </a:ext>
                </a:extLst>
              </a:tr>
            </a:tbl>
          </a:graphicData>
        </a:graphic>
      </p:graphicFrame>
      <p:sp>
        <p:nvSpPr>
          <p:cNvPr id="8"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567</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27042148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テキスト ボックス 55"/>
          <p:cNvSpPr txBox="1"/>
          <p:nvPr/>
        </p:nvSpPr>
        <p:spPr>
          <a:xfrm>
            <a:off x="2630353" y="661716"/>
            <a:ext cx="2421495" cy="307777"/>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こどもに関する取組</a:t>
            </a:r>
            <a:endParaRPr kumimoji="1" lang="en-US" altLang="ja-JP" sz="1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sp>
        <p:nvSpPr>
          <p:cNvPr id="35" name="テキスト ボックス 34"/>
          <p:cNvSpPr txBox="1"/>
          <p:nvPr/>
        </p:nvSpPr>
        <p:spPr>
          <a:xfrm>
            <a:off x="5964932" y="661715"/>
            <a:ext cx="2307304" cy="307777"/>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雇用促進に関する取組</a:t>
            </a:r>
            <a:endParaRPr kumimoji="1" lang="en-US" altLang="ja-JP" sz="1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sp>
        <p:nvSpPr>
          <p:cNvPr id="41" name="角丸四角形 40"/>
          <p:cNvSpPr/>
          <p:nvPr/>
        </p:nvSpPr>
        <p:spPr>
          <a:xfrm>
            <a:off x="2298248" y="995465"/>
            <a:ext cx="3244702" cy="2442022"/>
          </a:xfrm>
          <a:prstGeom prst="roundRect">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pic>
        <p:nvPicPr>
          <p:cNvPr id="42" name="図 41"/>
          <p:cNvPicPr/>
          <p:nvPr/>
        </p:nvPicPr>
        <p:blipFill>
          <a:blip r:embed="rId2" cstate="print">
            <a:extLst>
              <a:ext uri="{28A0092B-C50C-407E-A947-70E740481C1C}">
                <a14:useLocalDpi xmlns:a14="http://schemas.microsoft.com/office/drawing/2010/main" val="0"/>
              </a:ext>
            </a:extLst>
          </a:blip>
          <a:stretch>
            <a:fillRect/>
          </a:stretch>
        </p:blipFill>
        <p:spPr>
          <a:xfrm>
            <a:off x="2415739" y="1507843"/>
            <a:ext cx="742958" cy="967425"/>
          </a:xfrm>
          <a:prstGeom prst="rect">
            <a:avLst/>
          </a:prstGeom>
        </p:spPr>
      </p:pic>
      <p:grpSp>
        <p:nvGrpSpPr>
          <p:cNvPr id="3" name="グループ化 2"/>
          <p:cNvGrpSpPr/>
          <p:nvPr/>
        </p:nvGrpSpPr>
        <p:grpSpPr>
          <a:xfrm>
            <a:off x="2380078" y="2667772"/>
            <a:ext cx="3086506" cy="573304"/>
            <a:chOff x="686611" y="1115604"/>
            <a:chExt cx="8080405" cy="1643061"/>
          </a:xfrm>
        </p:grpSpPr>
        <p:sp>
          <p:nvSpPr>
            <p:cNvPr id="50" name="テキスト ボックス 49"/>
            <p:cNvSpPr txBox="1"/>
            <p:nvPr/>
          </p:nvSpPr>
          <p:spPr>
            <a:xfrm>
              <a:off x="3819184" y="1309638"/>
              <a:ext cx="1768677" cy="56232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675" b="1" i="0" u="none" strike="noStrike" kern="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ＷＩＮ</a:t>
              </a:r>
              <a:r>
                <a:rPr kumimoji="0" lang="en-US" altLang="ja-JP" sz="675" b="1" i="0" u="none" strike="noStrike" kern="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a:t>
              </a:r>
              <a:r>
                <a:rPr kumimoji="0" lang="ja-JP" altLang="en-US" sz="675" b="1" i="0" u="none" strike="noStrike" kern="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ＷＩＮ</a:t>
              </a:r>
            </a:p>
          </p:txBody>
        </p:sp>
        <p:sp>
          <p:nvSpPr>
            <p:cNvPr id="51" name="角丸四角形 50"/>
            <p:cNvSpPr/>
            <p:nvPr/>
          </p:nvSpPr>
          <p:spPr>
            <a:xfrm>
              <a:off x="686611" y="1952342"/>
              <a:ext cx="3244523" cy="806323"/>
            </a:xfrm>
            <a:prstGeom prst="roundRect">
              <a:avLst/>
            </a:prstGeom>
            <a:ln w="95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675"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子育て層へのダイレクトな</a:t>
              </a:r>
              <a:endParaRPr kumimoji="1" lang="en-US" altLang="ja-JP" sz="675"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675"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ＰＲが可能</a:t>
              </a:r>
            </a:p>
          </p:txBody>
        </p:sp>
        <p:sp>
          <p:nvSpPr>
            <p:cNvPr id="53" name="角丸四角形 52"/>
            <p:cNvSpPr/>
            <p:nvPr/>
          </p:nvSpPr>
          <p:spPr>
            <a:xfrm>
              <a:off x="5488048" y="1953124"/>
              <a:ext cx="3278968" cy="804758"/>
            </a:xfrm>
            <a:prstGeom prst="roundRect">
              <a:avLst/>
            </a:prstGeom>
            <a:ln w="95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675"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保育所、幼稚園等への</a:t>
              </a:r>
              <a:endParaRPr kumimoji="1" lang="en-US" altLang="ja-JP" sz="675"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675"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配架による発行部数の増</a:t>
              </a:r>
            </a:p>
          </p:txBody>
        </p:sp>
        <p:pic>
          <p:nvPicPr>
            <p:cNvPr id="54" name="図 53"/>
            <p:cNvPicPr>
              <a:picLocks noChangeAspect="1"/>
            </p:cNvPicPr>
            <p:nvPr/>
          </p:nvPicPr>
          <p:blipFill>
            <a:blip r:embed="rId3"/>
            <a:stretch>
              <a:fillRect/>
            </a:stretch>
          </p:blipFill>
          <p:spPr>
            <a:xfrm>
              <a:off x="4144178" y="1703099"/>
              <a:ext cx="1065135" cy="1046495"/>
            </a:xfrm>
            <a:prstGeom prst="rect">
              <a:avLst/>
            </a:prstGeom>
            <a:ln w="6350">
              <a:noFill/>
              <a:prstDash val="dash"/>
            </a:ln>
          </p:spPr>
        </p:pic>
        <p:sp>
          <p:nvSpPr>
            <p:cNvPr id="55" name="角丸四角形 54"/>
            <p:cNvSpPr/>
            <p:nvPr/>
          </p:nvSpPr>
          <p:spPr>
            <a:xfrm>
              <a:off x="2504315" y="1115604"/>
              <a:ext cx="1317890" cy="821986"/>
            </a:xfrm>
            <a:prstGeom prst="round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675"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大阪市</a:t>
              </a:r>
            </a:p>
          </p:txBody>
        </p:sp>
        <p:sp>
          <p:nvSpPr>
            <p:cNvPr id="57" name="角丸四角形 56"/>
            <p:cNvSpPr/>
            <p:nvPr/>
          </p:nvSpPr>
          <p:spPr>
            <a:xfrm>
              <a:off x="5540591" y="1153670"/>
              <a:ext cx="1635270" cy="780533"/>
            </a:xfrm>
            <a:prstGeom prst="round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675"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連携企業</a:t>
              </a:r>
            </a:p>
          </p:txBody>
        </p:sp>
      </p:grpSp>
      <p:sp>
        <p:nvSpPr>
          <p:cNvPr id="58" name="角丸四角形 57"/>
          <p:cNvSpPr/>
          <p:nvPr/>
        </p:nvSpPr>
        <p:spPr>
          <a:xfrm>
            <a:off x="5700091" y="993600"/>
            <a:ext cx="3244702" cy="2443887"/>
          </a:xfrm>
          <a:prstGeom prst="roundRect">
            <a:avLst/>
          </a:prstGeom>
          <a:noFill/>
          <a:ln w="22225" cap="flat" cmpd="sng" algn="ctr">
            <a:solidFill>
              <a:srgbClr val="4F81BD">
                <a:shade val="50000"/>
              </a:srgbClr>
            </a:solidFill>
            <a:prstDash val="solid"/>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pic>
        <p:nvPicPr>
          <p:cNvPr id="59" name="図 58"/>
          <p:cNvPicPr/>
          <p:nvPr/>
        </p:nvPicPr>
        <p:blipFill>
          <a:blip r:embed="rId4" cstate="print">
            <a:extLst>
              <a:ext uri="{28A0092B-C50C-407E-A947-70E740481C1C}">
                <a14:useLocalDpi xmlns:a14="http://schemas.microsoft.com/office/drawing/2010/main" val="0"/>
              </a:ext>
            </a:extLst>
          </a:blip>
          <a:stretch>
            <a:fillRect/>
          </a:stretch>
        </p:blipFill>
        <p:spPr>
          <a:xfrm>
            <a:off x="5797123" y="1733079"/>
            <a:ext cx="871335" cy="696607"/>
          </a:xfrm>
          <a:prstGeom prst="rect">
            <a:avLst/>
          </a:prstGeom>
        </p:spPr>
      </p:pic>
      <p:sp>
        <p:nvSpPr>
          <p:cNvPr id="60" name="角丸四角形 59"/>
          <p:cNvSpPr/>
          <p:nvPr/>
        </p:nvSpPr>
        <p:spPr>
          <a:xfrm>
            <a:off x="5786430" y="1240020"/>
            <a:ext cx="3106208" cy="204605"/>
          </a:xfrm>
          <a:prstGeom prst="roundRect">
            <a:avLst/>
          </a:prstGeom>
          <a:noFill/>
          <a:ln w="12700" cap="flat" cmpd="sng" algn="ctr">
            <a:noFill/>
            <a:prstDash val="solid"/>
            <a:miter lim="800000"/>
          </a:ln>
          <a:effectLst/>
        </p:spPr>
        <p:txBody>
          <a:bodyPr wrap="square" rtlCol="0" anchor="ctr">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若者の就労支援の為の合同企業説明会の開催（求人企業の推薦）</a:t>
            </a:r>
          </a:p>
        </p:txBody>
      </p:sp>
      <p:grpSp>
        <p:nvGrpSpPr>
          <p:cNvPr id="4" name="グループ化 3"/>
          <p:cNvGrpSpPr/>
          <p:nvPr/>
        </p:nvGrpSpPr>
        <p:grpSpPr>
          <a:xfrm>
            <a:off x="5886433" y="2815417"/>
            <a:ext cx="2827126" cy="528369"/>
            <a:chOff x="410841" y="1270922"/>
            <a:chExt cx="7538368" cy="2004964"/>
          </a:xfrm>
        </p:grpSpPr>
        <p:sp>
          <p:nvSpPr>
            <p:cNvPr id="62" name="角丸四角形 61"/>
            <p:cNvSpPr/>
            <p:nvPr/>
          </p:nvSpPr>
          <p:spPr>
            <a:xfrm>
              <a:off x="410841" y="2307091"/>
              <a:ext cx="3111690" cy="968795"/>
            </a:xfrm>
            <a:prstGeom prst="round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altLang="ja-JP" sz="675"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675"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大阪シティ信用金庫から</a:t>
              </a:r>
              <a:endParaRPr kumimoji="0" lang="en-US" altLang="ja-JP" sz="675"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675"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求人企業を推薦</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ja-JP" altLang="en-US" sz="675"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3" name="角丸四角形 62"/>
            <p:cNvSpPr/>
            <p:nvPr/>
          </p:nvSpPr>
          <p:spPr>
            <a:xfrm>
              <a:off x="5146650" y="2293248"/>
              <a:ext cx="2802559" cy="982638"/>
            </a:xfrm>
            <a:prstGeom prst="round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675"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取引先企業への支援</a:t>
              </a:r>
              <a:endParaRPr kumimoji="0" lang="en-US" altLang="ja-JP" sz="675"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675"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（雇用機会確保）</a:t>
              </a:r>
              <a:endParaRPr kumimoji="0" lang="en-US" altLang="ja-JP" sz="675"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pic>
          <p:nvPicPr>
            <p:cNvPr id="64" name="図 63"/>
            <p:cNvPicPr>
              <a:picLocks noChangeAspect="1"/>
            </p:cNvPicPr>
            <p:nvPr/>
          </p:nvPicPr>
          <p:blipFill>
            <a:blip r:embed="rId3"/>
            <a:stretch>
              <a:fillRect/>
            </a:stretch>
          </p:blipFill>
          <p:spPr>
            <a:xfrm>
              <a:off x="3785731" y="1855398"/>
              <a:ext cx="1100046" cy="1187162"/>
            </a:xfrm>
            <a:prstGeom prst="rect">
              <a:avLst/>
            </a:prstGeom>
            <a:ln w="6350">
              <a:noFill/>
              <a:prstDash val="dash"/>
            </a:ln>
          </p:spPr>
        </p:pic>
        <p:sp>
          <p:nvSpPr>
            <p:cNvPr id="65" name="テキスト ボックス 64"/>
            <p:cNvSpPr txBox="1"/>
            <p:nvPr/>
          </p:nvSpPr>
          <p:spPr>
            <a:xfrm>
              <a:off x="3510401" y="1525576"/>
              <a:ext cx="1768675" cy="744536"/>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675" b="1" i="0" u="none" strike="noStrike" kern="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ＷＩＮ</a:t>
              </a:r>
              <a:r>
                <a:rPr kumimoji="0" lang="en-US" altLang="ja-JP" sz="675" b="1" i="0" u="none" strike="noStrike" kern="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a:t>
              </a:r>
              <a:r>
                <a:rPr kumimoji="0" lang="ja-JP" altLang="en-US" sz="675" b="1" i="0" u="none" strike="noStrike" kern="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ＷＩＮ</a:t>
              </a:r>
            </a:p>
          </p:txBody>
        </p:sp>
        <p:sp>
          <p:nvSpPr>
            <p:cNvPr id="66" name="角丸四角形 65"/>
            <p:cNvSpPr/>
            <p:nvPr/>
          </p:nvSpPr>
          <p:spPr>
            <a:xfrm>
              <a:off x="2102437" y="1270922"/>
              <a:ext cx="1348657" cy="1047196"/>
            </a:xfrm>
            <a:prstGeom prst="round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675"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大阪市</a:t>
              </a:r>
            </a:p>
          </p:txBody>
        </p:sp>
        <p:sp>
          <p:nvSpPr>
            <p:cNvPr id="67" name="角丸四角形 66"/>
            <p:cNvSpPr/>
            <p:nvPr/>
          </p:nvSpPr>
          <p:spPr>
            <a:xfrm>
              <a:off x="5214127" y="1293182"/>
              <a:ext cx="1635852" cy="1014634"/>
            </a:xfrm>
            <a:prstGeom prst="round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675"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連携企業</a:t>
              </a:r>
            </a:p>
          </p:txBody>
        </p:sp>
      </p:grpSp>
      <p:pic>
        <p:nvPicPr>
          <p:cNvPr id="44" name="図 43"/>
          <p:cNvPicPr/>
          <p:nvPr/>
        </p:nvPicPr>
        <p:blipFill>
          <a:blip r:embed="rId5">
            <a:extLst>
              <a:ext uri="{28A0092B-C50C-407E-A947-70E740481C1C}">
                <a14:useLocalDpi xmlns:a14="http://schemas.microsoft.com/office/drawing/2010/main" val="0"/>
              </a:ext>
            </a:extLst>
          </a:blip>
          <a:stretch>
            <a:fillRect/>
          </a:stretch>
        </p:blipFill>
        <p:spPr>
          <a:xfrm>
            <a:off x="4759070" y="2050692"/>
            <a:ext cx="702945" cy="472367"/>
          </a:xfrm>
          <a:prstGeom prst="rect">
            <a:avLst/>
          </a:prstGeom>
        </p:spPr>
      </p:pic>
      <p:pic>
        <p:nvPicPr>
          <p:cNvPr id="61" name="図 60"/>
          <p:cNvPicPr/>
          <p:nvPr/>
        </p:nvPicPr>
        <p:blipFill rotWithShape="1">
          <a:blip r:embed="rId6" cstate="print">
            <a:extLst>
              <a:ext uri="{28A0092B-C50C-407E-A947-70E740481C1C}">
                <a14:useLocalDpi xmlns:a14="http://schemas.microsoft.com/office/drawing/2010/main" val="0"/>
              </a:ext>
            </a:extLst>
          </a:blip>
          <a:srcRect/>
          <a:stretch/>
        </p:blipFill>
        <p:spPr>
          <a:xfrm>
            <a:off x="7931615" y="2403615"/>
            <a:ext cx="912845" cy="327007"/>
          </a:xfrm>
          <a:prstGeom prst="rect">
            <a:avLst/>
          </a:prstGeom>
        </p:spPr>
      </p:pic>
      <p:sp>
        <p:nvSpPr>
          <p:cNvPr id="32" name="角丸四角形 31"/>
          <p:cNvSpPr/>
          <p:nvPr/>
        </p:nvSpPr>
        <p:spPr>
          <a:xfrm>
            <a:off x="2298248" y="4029894"/>
            <a:ext cx="3244702" cy="2523306"/>
          </a:xfrm>
          <a:prstGeom prst="roundRect">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3" name="テキスト ボックス 32"/>
          <p:cNvSpPr txBox="1"/>
          <p:nvPr/>
        </p:nvSpPr>
        <p:spPr>
          <a:xfrm>
            <a:off x="2282258" y="3671752"/>
            <a:ext cx="2342981" cy="30008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3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市民活動に関する</a:t>
            </a:r>
            <a:r>
              <a:rPr kumimoji="1" lang="ja-JP" altLang="en-US" sz="13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取組</a:t>
            </a:r>
            <a:endParaRPr kumimoji="1" lang="en-US" altLang="ja-JP" sz="135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sp>
        <p:nvSpPr>
          <p:cNvPr id="36" name="角丸四角形 35"/>
          <p:cNvSpPr/>
          <p:nvPr/>
        </p:nvSpPr>
        <p:spPr>
          <a:xfrm>
            <a:off x="2491943" y="4141967"/>
            <a:ext cx="3059091" cy="203579"/>
          </a:xfrm>
          <a:prstGeom prst="roundRect">
            <a:avLst/>
          </a:prstGeom>
          <a:noFill/>
          <a:ln w="12700" cap="flat" cmpd="sng" algn="ctr">
            <a:noFill/>
            <a:prstDash val="solid"/>
            <a:miter lim="800000"/>
          </a:ln>
          <a:effectLst/>
        </p:spPr>
        <p:txBody>
          <a:bodyPr wrap="square" rtlCol="0" anchor="ctr">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「大阪</a:t>
            </a:r>
            <a:r>
              <a:rPr kumimoji="1" lang="en-US" sz="10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WAON</a:t>
            </a:r>
            <a:r>
              <a:rPr kumimoji="1" lang="ja-JP" altLang="en-US" sz="10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」カードを活用した市民活動への支援</a:t>
            </a:r>
          </a:p>
        </p:txBody>
      </p:sp>
      <p:pic>
        <p:nvPicPr>
          <p:cNvPr id="38" name="図 37"/>
          <p:cNvPicPr/>
          <p:nvPr/>
        </p:nvPicPr>
        <p:blipFill>
          <a:blip r:embed="rId7" cstate="print">
            <a:extLst>
              <a:ext uri="{28A0092B-C50C-407E-A947-70E740481C1C}">
                <a14:useLocalDpi xmlns:a14="http://schemas.microsoft.com/office/drawing/2010/main" val="0"/>
              </a:ext>
            </a:extLst>
          </a:blip>
          <a:stretch>
            <a:fillRect/>
          </a:stretch>
        </p:blipFill>
        <p:spPr>
          <a:xfrm>
            <a:off x="4737440" y="5431836"/>
            <a:ext cx="700088" cy="380524"/>
          </a:xfrm>
          <a:prstGeom prst="rect">
            <a:avLst/>
          </a:prstGeom>
        </p:spPr>
      </p:pic>
      <p:grpSp>
        <p:nvGrpSpPr>
          <p:cNvPr id="39" name="グループ化 38"/>
          <p:cNvGrpSpPr/>
          <p:nvPr/>
        </p:nvGrpSpPr>
        <p:grpSpPr>
          <a:xfrm>
            <a:off x="2390349" y="5693399"/>
            <a:ext cx="3044718" cy="617470"/>
            <a:chOff x="655243" y="1095726"/>
            <a:chExt cx="8079949" cy="1653868"/>
          </a:xfrm>
        </p:grpSpPr>
        <p:sp>
          <p:nvSpPr>
            <p:cNvPr id="40" name="テキスト ボックス 39"/>
            <p:cNvSpPr txBox="1"/>
            <p:nvPr/>
          </p:nvSpPr>
          <p:spPr>
            <a:xfrm>
              <a:off x="3819185" y="1309638"/>
              <a:ext cx="1768677" cy="52553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675" b="1" i="0" u="none" strike="noStrike" kern="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ＷＩＮ</a:t>
              </a:r>
              <a:r>
                <a:rPr kumimoji="0" lang="en-US" altLang="ja-JP" sz="675" b="1" i="0" u="none" strike="noStrike" kern="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a:t>
              </a:r>
              <a:r>
                <a:rPr kumimoji="0" lang="ja-JP" altLang="en-US" sz="675" b="1" i="0" u="none" strike="noStrike" kern="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ＷＩＮ</a:t>
              </a:r>
            </a:p>
          </p:txBody>
        </p:sp>
        <p:sp>
          <p:nvSpPr>
            <p:cNvPr id="45" name="角丸四角形 44"/>
            <p:cNvSpPr/>
            <p:nvPr/>
          </p:nvSpPr>
          <p:spPr>
            <a:xfrm>
              <a:off x="655243" y="1881246"/>
              <a:ext cx="3244523" cy="806323"/>
            </a:xfrm>
            <a:prstGeom prst="roundRect">
              <a:avLst/>
            </a:prstGeom>
            <a:ln w="95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675"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寄附金を活用した</a:t>
              </a:r>
              <a:endParaRPr kumimoji="1" lang="en-US" altLang="ja-JP" sz="675"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675"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市民活動支援が可能</a:t>
              </a:r>
            </a:p>
          </p:txBody>
        </p:sp>
        <p:sp>
          <p:nvSpPr>
            <p:cNvPr id="46" name="角丸四角形 45"/>
            <p:cNvSpPr/>
            <p:nvPr/>
          </p:nvSpPr>
          <p:spPr>
            <a:xfrm>
              <a:off x="5456223" y="1850880"/>
              <a:ext cx="3278969" cy="788308"/>
            </a:xfrm>
            <a:prstGeom prst="roundRect">
              <a:avLst/>
            </a:prstGeom>
            <a:ln w="95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675"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売上増の期待</a:t>
              </a:r>
              <a:endParaRPr kumimoji="1" lang="en-US" altLang="ja-JP" sz="675"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675"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寄附を通じた地域貢献</a:t>
              </a:r>
            </a:p>
          </p:txBody>
        </p:sp>
        <p:pic>
          <p:nvPicPr>
            <p:cNvPr id="47" name="図 46"/>
            <p:cNvPicPr>
              <a:picLocks noChangeAspect="1"/>
            </p:cNvPicPr>
            <p:nvPr/>
          </p:nvPicPr>
          <p:blipFill>
            <a:blip r:embed="rId3"/>
            <a:stretch>
              <a:fillRect/>
            </a:stretch>
          </p:blipFill>
          <p:spPr>
            <a:xfrm>
              <a:off x="4144178" y="1703099"/>
              <a:ext cx="1065135" cy="1046495"/>
            </a:xfrm>
            <a:prstGeom prst="rect">
              <a:avLst/>
            </a:prstGeom>
            <a:ln w="6350">
              <a:noFill/>
              <a:prstDash val="dash"/>
            </a:ln>
          </p:spPr>
        </p:pic>
        <p:sp>
          <p:nvSpPr>
            <p:cNvPr id="48" name="角丸四角形 47"/>
            <p:cNvSpPr/>
            <p:nvPr/>
          </p:nvSpPr>
          <p:spPr>
            <a:xfrm>
              <a:off x="2470083" y="1176417"/>
              <a:ext cx="1344832" cy="689867"/>
            </a:xfrm>
            <a:prstGeom prst="round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675"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大阪市</a:t>
              </a:r>
            </a:p>
          </p:txBody>
        </p:sp>
        <p:sp>
          <p:nvSpPr>
            <p:cNvPr id="49" name="角丸四角形 48"/>
            <p:cNvSpPr/>
            <p:nvPr/>
          </p:nvSpPr>
          <p:spPr>
            <a:xfrm>
              <a:off x="5538577" y="1095726"/>
              <a:ext cx="1527127" cy="729114"/>
            </a:xfrm>
            <a:prstGeom prst="round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675"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連携企業</a:t>
              </a:r>
            </a:p>
          </p:txBody>
        </p:sp>
      </p:grpSp>
      <p:sp>
        <p:nvSpPr>
          <p:cNvPr id="86" name="テキスト ボックス 85"/>
          <p:cNvSpPr txBox="1"/>
          <p:nvPr/>
        </p:nvSpPr>
        <p:spPr>
          <a:xfrm>
            <a:off x="5563430" y="3540412"/>
            <a:ext cx="4184589" cy="50783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3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人材育成を通じた</a:t>
            </a:r>
            <a:endParaRPr kumimoji="1" lang="en-US" altLang="ja-JP" sz="13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3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市民サービスの向上に関する</a:t>
            </a:r>
            <a:r>
              <a:rPr kumimoji="1" lang="ja-JP" altLang="en-US" sz="13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取組</a:t>
            </a:r>
            <a:endParaRPr kumimoji="1" lang="en-US" altLang="ja-JP" sz="135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pic>
        <p:nvPicPr>
          <p:cNvPr id="87" name="図 86"/>
          <p:cNvPicPr>
            <a:picLocks noChangeAspect="1"/>
          </p:cNvPicPr>
          <p:nvPr/>
        </p:nvPicPr>
        <p:blipFill>
          <a:blip r:embed="rId8"/>
          <a:stretch>
            <a:fillRect/>
          </a:stretch>
        </p:blipFill>
        <p:spPr>
          <a:xfrm>
            <a:off x="5943108" y="4730353"/>
            <a:ext cx="1042506" cy="630991"/>
          </a:xfrm>
          <a:prstGeom prst="rect">
            <a:avLst/>
          </a:prstGeom>
        </p:spPr>
      </p:pic>
      <p:sp>
        <p:nvSpPr>
          <p:cNvPr id="88" name="角丸四角形 87"/>
          <p:cNvSpPr/>
          <p:nvPr/>
        </p:nvSpPr>
        <p:spPr>
          <a:xfrm>
            <a:off x="6233104" y="4128239"/>
            <a:ext cx="2326062" cy="189671"/>
          </a:xfrm>
          <a:prstGeom prst="roundRect">
            <a:avLst/>
          </a:prstGeom>
          <a:noFill/>
          <a:ln w="12700" cap="flat" cmpd="sng" algn="ctr">
            <a:noFill/>
            <a:prstDash val="solid"/>
            <a:miter lim="800000"/>
          </a:ln>
          <a:effectLst/>
        </p:spPr>
        <p:txBody>
          <a:bodyPr wrap="square" rtlCol="0" anchor="ctr">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本市コンプライアンス研修への講師派遣</a:t>
            </a:r>
          </a:p>
        </p:txBody>
      </p:sp>
      <p:grpSp>
        <p:nvGrpSpPr>
          <p:cNvPr id="89" name="グループ化 88"/>
          <p:cNvGrpSpPr/>
          <p:nvPr/>
        </p:nvGrpSpPr>
        <p:grpSpPr>
          <a:xfrm>
            <a:off x="5944066" y="5971852"/>
            <a:ext cx="2769493" cy="482317"/>
            <a:chOff x="1203304" y="1308359"/>
            <a:chExt cx="7485606" cy="1479199"/>
          </a:xfrm>
        </p:grpSpPr>
        <p:sp>
          <p:nvSpPr>
            <p:cNvPr id="90" name="テキスト ボックス 89"/>
            <p:cNvSpPr txBox="1"/>
            <p:nvPr/>
          </p:nvSpPr>
          <p:spPr>
            <a:xfrm>
              <a:off x="3658811" y="1308359"/>
              <a:ext cx="1768678" cy="60174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675" b="1" i="0" u="none" strike="noStrike" kern="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ＷＩＮ</a:t>
              </a:r>
              <a:r>
                <a:rPr kumimoji="0" lang="en-US" altLang="ja-JP" sz="675" b="1" i="0" u="none" strike="noStrike" kern="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a:t>
              </a:r>
              <a:r>
                <a:rPr kumimoji="0" lang="ja-JP" altLang="en-US" sz="675" b="1" i="0" u="none" strike="noStrike" kern="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ＷＩＮ</a:t>
              </a:r>
            </a:p>
          </p:txBody>
        </p:sp>
        <p:sp>
          <p:nvSpPr>
            <p:cNvPr id="91" name="角丸四角形 90"/>
            <p:cNvSpPr/>
            <p:nvPr/>
          </p:nvSpPr>
          <p:spPr>
            <a:xfrm>
              <a:off x="1203304" y="1883788"/>
              <a:ext cx="2557419" cy="903770"/>
            </a:xfrm>
            <a:prstGeom prst="roundRect">
              <a:avLst/>
            </a:prstGeom>
            <a:ln w="95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675"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民間企業の取組を</a:t>
              </a:r>
              <a:endParaRPr kumimoji="1" lang="en-US" altLang="ja-JP" sz="675"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675"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知る機会</a:t>
              </a:r>
            </a:p>
          </p:txBody>
        </p:sp>
        <p:sp>
          <p:nvSpPr>
            <p:cNvPr id="92" name="角丸四角形 91"/>
            <p:cNvSpPr/>
            <p:nvPr/>
          </p:nvSpPr>
          <p:spPr>
            <a:xfrm>
              <a:off x="5209312" y="1845824"/>
              <a:ext cx="3479598" cy="903770"/>
            </a:xfrm>
            <a:prstGeom prst="roundRect">
              <a:avLst/>
            </a:prstGeom>
            <a:ln w="95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675"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企業が持つコンプライアンス</a:t>
              </a:r>
              <a:endParaRPr kumimoji="1" lang="en-US" altLang="ja-JP" sz="675"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675"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に関するスキルの提供</a:t>
              </a:r>
            </a:p>
          </p:txBody>
        </p:sp>
        <p:pic>
          <p:nvPicPr>
            <p:cNvPr id="93" name="図 92"/>
            <p:cNvPicPr>
              <a:picLocks noChangeAspect="1"/>
            </p:cNvPicPr>
            <p:nvPr/>
          </p:nvPicPr>
          <p:blipFill>
            <a:blip r:embed="rId3"/>
            <a:stretch>
              <a:fillRect/>
            </a:stretch>
          </p:blipFill>
          <p:spPr>
            <a:xfrm>
              <a:off x="3972369" y="1741062"/>
              <a:ext cx="1065135" cy="1046496"/>
            </a:xfrm>
            <a:prstGeom prst="rect">
              <a:avLst/>
            </a:prstGeom>
            <a:ln w="6350">
              <a:noFill/>
              <a:prstDash val="dash"/>
            </a:ln>
          </p:spPr>
        </p:pic>
        <p:sp>
          <p:nvSpPr>
            <p:cNvPr id="94" name="角丸四角形 93"/>
            <p:cNvSpPr/>
            <p:nvPr/>
          </p:nvSpPr>
          <p:spPr>
            <a:xfrm>
              <a:off x="2486285" y="1358787"/>
              <a:ext cx="1287033" cy="500883"/>
            </a:xfrm>
            <a:prstGeom prst="round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675"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大阪市</a:t>
              </a:r>
            </a:p>
          </p:txBody>
        </p:sp>
        <p:sp>
          <p:nvSpPr>
            <p:cNvPr id="95" name="角丸四角形 94"/>
            <p:cNvSpPr/>
            <p:nvPr/>
          </p:nvSpPr>
          <p:spPr>
            <a:xfrm>
              <a:off x="5266935" y="1361698"/>
              <a:ext cx="1497041" cy="495056"/>
            </a:xfrm>
            <a:prstGeom prst="round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675"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連携企業</a:t>
              </a:r>
            </a:p>
          </p:txBody>
        </p:sp>
      </p:grpSp>
      <p:sp>
        <p:nvSpPr>
          <p:cNvPr id="96" name="テキスト ボックス 95"/>
          <p:cNvSpPr txBox="1"/>
          <p:nvPr/>
        </p:nvSpPr>
        <p:spPr>
          <a:xfrm>
            <a:off x="7179728" y="4461074"/>
            <a:ext cx="1503774" cy="116955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・課長・課長代理級職員対象のコンプライアンス研修の講師を</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依頼。</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・民間</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ならではのコンプライアンスの取組等の</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紹介。</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2018</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7</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月実施</a:t>
            </a:r>
          </a:p>
        </p:txBody>
      </p:sp>
      <p:sp>
        <p:nvSpPr>
          <p:cNvPr id="97" name="角丸四角形 96"/>
          <p:cNvSpPr/>
          <p:nvPr/>
        </p:nvSpPr>
        <p:spPr>
          <a:xfrm>
            <a:off x="5690238" y="4029893"/>
            <a:ext cx="3254554" cy="2523307"/>
          </a:xfrm>
          <a:prstGeom prst="roundRect">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pic>
        <p:nvPicPr>
          <p:cNvPr id="5" name="図 4"/>
          <p:cNvPicPr>
            <a:picLocks noChangeAspect="1"/>
          </p:cNvPicPr>
          <p:nvPr/>
        </p:nvPicPr>
        <p:blipFill>
          <a:blip r:embed="rId9"/>
          <a:stretch>
            <a:fillRect/>
          </a:stretch>
        </p:blipFill>
        <p:spPr>
          <a:xfrm>
            <a:off x="8018918" y="5618334"/>
            <a:ext cx="766874" cy="472795"/>
          </a:xfrm>
          <a:prstGeom prst="rect">
            <a:avLst/>
          </a:prstGeom>
        </p:spPr>
      </p:pic>
      <p:sp>
        <p:nvSpPr>
          <p:cNvPr id="98" name="テキスト ボックス 97"/>
          <p:cNvSpPr txBox="1"/>
          <p:nvPr/>
        </p:nvSpPr>
        <p:spPr>
          <a:xfrm>
            <a:off x="6606824" y="1559360"/>
            <a:ext cx="2463468" cy="861774"/>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・概ね</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34</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歳以下の若年求職者を</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対象。</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開催日</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2018</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11</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26</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日（出展企業数</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30</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社）</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2019</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24</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日（出展企業数</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90</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社）</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2020</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27</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日（出展企業</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60</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社）</a:t>
            </a:r>
          </a:p>
        </p:txBody>
      </p:sp>
      <p:sp>
        <p:nvSpPr>
          <p:cNvPr id="99" name="テキスト ボックス 98"/>
          <p:cNvSpPr txBox="1"/>
          <p:nvPr/>
        </p:nvSpPr>
        <p:spPr>
          <a:xfrm>
            <a:off x="3223981" y="1493088"/>
            <a:ext cx="2222213" cy="1015663"/>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・毎号、本市施策や</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24</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区の子育て情報を</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掲載。</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・未就学児の保護者を対象として、保育所や幼稚園などで</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配付。</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2017</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7</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隔月発行</a:t>
            </a:r>
          </a:p>
        </p:txBody>
      </p:sp>
      <p:sp>
        <p:nvSpPr>
          <p:cNvPr id="100" name="テキスト ボックス 99"/>
          <p:cNvSpPr txBox="1"/>
          <p:nvPr/>
        </p:nvSpPr>
        <p:spPr>
          <a:xfrm>
            <a:off x="3413958" y="4428127"/>
            <a:ext cx="2012059" cy="116955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WAON</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」利用金額の</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0.1</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％分を大阪市に</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寄附。</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・寄附金は、大阪市を元気にする市民活動を支援するための助成金「大阪市市民活動推進助成事業」の原資として</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活用。</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2014</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12</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月開始</a:t>
            </a:r>
          </a:p>
        </p:txBody>
      </p:sp>
      <p:sp>
        <p:nvSpPr>
          <p:cNvPr id="101" name="角丸四角形 100"/>
          <p:cNvSpPr/>
          <p:nvPr/>
        </p:nvSpPr>
        <p:spPr>
          <a:xfrm>
            <a:off x="2468384" y="1133724"/>
            <a:ext cx="3106208" cy="204605"/>
          </a:xfrm>
          <a:prstGeom prst="roundRect">
            <a:avLst/>
          </a:prstGeom>
          <a:noFill/>
          <a:ln w="12700" cap="flat" cmpd="sng" algn="ctr">
            <a:noFill/>
            <a:prstDash val="solid"/>
            <a:miter lim="800000"/>
          </a:ln>
          <a:effectLst/>
        </p:spPr>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0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子育て情報誌「まみたん」への本市施策や</a:t>
            </a:r>
            <a:endParaRPr kumimoji="1" lang="en-US" altLang="ja-JP" sz="10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ＭＳ Ｐゴシック" panose="020B0600070205080204" pitchFamily="50" charset="-128"/>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0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子育て情報の掲載</a:t>
            </a:r>
          </a:p>
        </p:txBody>
      </p:sp>
      <p:sp>
        <p:nvSpPr>
          <p:cNvPr id="69" name="テキスト ボックス 68"/>
          <p:cNvSpPr txBox="1"/>
          <p:nvPr/>
        </p:nvSpPr>
        <p:spPr>
          <a:xfrm>
            <a:off x="70448" y="641304"/>
            <a:ext cx="2421495" cy="307777"/>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安全・安心</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に関する取組</a:t>
            </a:r>
            <a:endParaRPr kumimoji="1" lang="en-US" altLang="ja-JP" sz="1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sp>
        <p:nvSpPr>
          <p:cNvPr id="70" name="角丸四角形 69"/>
          <p:cNvSpPr/>
          <p:nvPr/>
        </p:nvSpPr>
        <p:spPr>
          <a:xfrm>
            <a:off x="161443" y="987753"/>
            <a:ext cx="1959773" cy="5632122"/>
          </a:xfrm>
          <a:prstGeom prst="roundRect">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71" name="角丸四角形 70"/>
          <p:cNvSpPr/>
          <p:nvPr/>
        </p:nvSpPr>
        <p:spPr>
          <a:xfrm>
            <a:off x="211703" y="799755"/>
            <a:ext cx="1817864" cy="849313"/>
          </a:xfrm>
          <a:prstGeom prst="roundRect">
            <a:avLst/>
          </a:prstGeom>
          <a:noFill/>
          <a:ln w="12700" cap="flat" cmpd="sng" algn="ctr">
            <a:noFill/>
            <a:prstDash val="solid"/>
            <a:miter lim="800000"/>
          </a:ln>
          <a:effectLst/>
        </p:spPr>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0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「防災ジャパンダ・プロジェクト</a:t>
            </a:r>
            <a:r>
              <a:rPr kumimoji="1" lang="ja-JP" altLang="en-US" sz="825"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a:t>
            </a:r>
            <a:endParaRPr kumimoji="1" lang="en-US" altLang="ja-JP" sz="825"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ＭＳ Ｐゴシック" panose="020B0600070205080204" pitchFamily="50" charset="-128"/>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825"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（体験型防災ワークショップ）の実施</a:t>
            </a:r>
          </a:p>
        </p:txBody>
      </p:sp>
      <p:sp>
        <p:nvSpPr>
          <p:cNvPr id="72" name="テキスト ボックス 71"/>
          <p:cNvSpPr txBox="1"/>
          <p:nvPr/>
        </p:nvSpPr>
        <p:spPr>
          <a:xfrm>
            <a:off x="226151" y="1439426"/>
            <a:ext cx="1880364" cy="193899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・こどもを対象としたイベントにおいて、防災の意識啓発を目的とした体験型のワークショップを</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実施。</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・こどもだけでなく保護者にも、災害から自分や周囲の人を守るための知識や安全な行動を身につけてもらうことを目的に</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実施。</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開催日</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2019</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9</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21</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日実施</a:t>
            </a:r>
          </a:p>
        </p:txBody>
      </p:sp>
      <p:pic>
        <p:nvPicPr>
          <p:cNvPr id="2" name="図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42618" y="3676882"/>
            <a:ext cx="855223" cy="641636"/>
          </a:xfrm>
          <a:prstGeom prst="rect">
            <a:avLst/>
          </a:prstGeom>
        </p:spPr>
      </p:pic>
      <p:pic>
        <p:nvPicPr>
          <p:cNvPr id="6" name="図 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88424" y="3678166"/>
            <a:ext cx="854732" cy="641048"/>
          </a:xfrm>
          <a:prstGeom prst="rect">
            <a:avLst/>
          </a:prstGeom>
        </p:spPr>
      </p:pic>
      <p:pic>
        <p:nvPicPr>
          <p:cNvPr id="73" name="図 7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218067" y="4507212"/>
            <a:ext cx="803254" cy="151201"/>
          </a:xfrm>
          <a:prstGeom prst="rect">
            <a:avLst/>
          </a:prstGeom>
        </p:spPr>
      </p:pic>
      <p:sp>
        <p:nvSpPr>
          <p:cNvPr id="75" name="角丸四角形 74"/>
          <p:cNvSpPr/>
          <p:nvPr/>
        </p:nvSpPr>
        <p:spPr>
          <a:xfrm>
            <a:off x="223027" y="5474656"/>
            <a:ext cx="712394" cy="586351"/>
          </a:xfrm>
          <a:prstGeom prst="round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幅広い層への防災の啓発が可能</a:t>
            </a:r>
          </a:p>
        </p:txBody>
      </p:sp>
      <p:sp>
        <p:nvSpPr>
          <p:cNvPr id="76" name="角丸四角形 75"/>
          <p:cNvSpPr/>
          <p:nvPr/>
        </p:nvSpPr>
        <p:spPr>
          <a:xfrm>
            <a:off x="1026254" y="5480673"/>
            <a:ext cx="1061079" cy="548703"/>
          </a:xfrm>
          <a:prstGeom prst="round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地域社会貢献活動</a:t>
            </a:r>
            <a:r>
              <a:rPr kumimoji="0" lang="ja-JP" altLang="en-US" sz="800"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の見える</a:t>
            </a:r>
            <a:r>
              <a:rPr kumimoji="0" lang="ja-JP" altLang="en-US" sz="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化</a:t>
            </a:r>
            <a:endParaRPr kumimoji="0" lang="en-US" altLang="ja-JP" sz="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pic>
        <p:nvPicPr>
          <p:cNvPr id="77" name="図 76"/>
          <p:cNvPicPr>
            <a:picLocks noChangeAspect="1"/>
          </p:cNvPicPr>
          <p:nvPr/>
        </p:nvPicPr>
        <p:blipFill>
          <a:blip r:embed="rId3"/>
          <a:stretch>
            <a:fillRect/>
          </a:stretch>
        </p:blipFill>
        <p:spPr>
          <a:xfrm>
            <a:off x="778279" y="5075937"/>
            <a:ext cx="424694" cy="371547"/>
          </a:xfrm>
          <a:prstGeom prst="rect">
            <a:avLst/>
          </a:prstGeom>
          <a:ln w="6350">
            <a:noFill/>
            <a:prstDash val="dash"/>
          </a:ln>
        </p:spPr>
      </p:pic>
      <p:sp>
        <p:nvSpPr>
          <p:cNvPr id="78" name="テキスト ボックス 77"/>
          <p:cNvSpPr txBox="1"/>
          <p:nvPr/>
        </p:nvSpPr>
        <p:spPr>
          <a:xfrm>
            <a:off x="603847" y="4977833"/>
            <a:ext cx="767536" cy="196208"/>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675" b="1" i="0" u="none" strike="noStrike" kern="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ＷＩＮ</a:t>
            </a:r>
            <a:r>
              <a:rPr kumimoji="0" lang="en-US" altLang="ja-JP" sz="675" b="1" i="0" u="none" strike="noStrike" kern="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a:t>
            </a:r>
            <a:r>
              <a:rPr kumimoji="0" lang="ja-JP" altLang="en-US" sz="675" b="1" i="0" u="none" strike="noStrike" kern="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ＷＩＮ</a:t>
            </a:r>
          </a:p>
        </p:txBody>
      </p:sp>
      <p:sp>
        <p:nvSpPr>
          <p:cNvPr id="79" name="角丸四角形 78"/>
          <p:cNvSpPr/>
          <p:nvPr/>
        </p:nvSpPr>
        <p:spPr>
          <a:xfrm>
            <a:off x="242618" y="5161923"/>
            <a:ext cx="494400" cy="312352"/>
          </a:xfrm>
          <a:prstGeom prst="round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675"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大阪市</a:t>
            </a:r>
          </a:p>
        </p:txBody>
      </p:sp>
      <p:sp>
        <p:nvSpPr>
          <p:cNvPr id="80" name="角丸四角形 79"/>
          <p:cNvSpPr/>
          <p:nvPr/>
        </p:nvSpPr>
        <p:spPr>
          <a:xfrm>
            <a:off x="1243782" y="5176862"/>
            <a:ext cx="609029" cy="312774"/>
          </a:xfrm>
          <a:prstGeom prst="round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675"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連携企業</a:t>
            </a:r>
          </a:p>
        </p:txBody>
      </p:sp>
      <p:sp>
        <p:nvSpPr>
          <p:cNvPr id="81" name="テキスト ボックス 80"/>
          <p:cNvSpPr txBox="1"/>
          <p:nvPr/>
        </p:nvSpPr>
        <p:spPr>
          <a:xfrm>
            <a:off x="179512" y="62123"/>
            <a:ext cx="1592103" cy="338554"/>
          </a:xfrm>
          <a:prstGeom prst="rect">
            <a:avLst/>
          </a:prstGeom>
          <a:noFill/>
          <a:ln>
            <a:solidFill>
              <a:schemeClr val="bg1">
                <a:lumMod val="65000"/>
              </a:schemeClr>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具体的な</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取組例</a:t>
            </a: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7" name="図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380078" y="4751245"/>
            <a:ext cx="1021883" cy="626149"/>
          </a:xfrm>
          <a:prstGeom prst="rect">
            <a:avLst/>
          </a:prstGeom>
        </p:spPr>
      </p:pic>
      <p:sp>
        <p:nvSpPr>
          <p:cNvPr id="103"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568</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1900662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9850" y="2117317"/>
            <a:ext cx="1867075" cy="972529"/>
          </a:xfrm>
          <a:prstGeom prst="rect">
            <a:avLst/>
          </a:prstGeom>
        </p:spPr>
      </p:pic>
      <p:sp>
        <p:nvSpPr>
          <p:cNvPr id="74" name="角丸四角形 73"/>
          <p:cNvSpPr/>
          <p:nvPr/>
        </p:nvSpPr>
        <p:spPr>
          <a:xfrm>
            <a:off x="489673" y="1022413"/>
            <a:ext cx="4128642" cy="3121918"/>
          </a:xfrm>
          <a:prstGeom prst="roundRect">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75" name="角丸四角形 74"/>
          <p:cNvSpPr/>
          <p:nvPr/>
        </p:nvSpPr>
        <p:spPr>
          <a:xfrm>
            <a:off x="1007292" y="1130336"/>
            <a:ext cx="3059091" cy="203579"/>
          </a:xfrm>
          <a:prstGeom prst="roundRect">
            <a:avLst/>
          </a:prstGeom>
          <a:noFill/>
          <a:ln w="12700" cap="flat" cmpd="sng" algn="ctr">
            <a:noFill/>
            <a:prstDash val="solid"/>
            <a:miter lim="800000"/>
          </a:ln>
          <a:effectLst/>
        </p:spPr>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0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大腸がん検診キットを送付するモデル事業への協力</a:t>
            </a:r>
          </a:p>
        </p:txBody>
      </p:sp>
      <p:grpSp>
        <p:nvGrpSpPr>
          <p:cNvPr id="78" name="グループ化 77"/>
          <p:cNvGrpSpPr/>
          <p:nvPr/>
        </p:nvGrpSpPr>
        <p:grpSpPr>
          <a:xfrm>
            <a:off x="851422" y="3609019"/>
            <a:ext cx="3378011" cy="469521"/>
            <a:chOff x="653837" y="1309638"/>
            <a:chExt cx="9130358" cy="1439956"/>
          </a:xfrm>
        </p:grpSpPr>
        <p:sp>
          <p:nvSpPr>
            <p:cNvPr id="79" name="テキスト ボックス 78"/>
            <p:cNvSpPr txBox="1"/>
            <p:nvPr/>
          </p:nvSpPr>
          <p:spPr>
            <a:xfrm>
              <a:off x="3819185" y="1309638"/>
              <a:ext cx="1768678" cy="60174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675" b="1" i="0" u="none" strike="noStrike" kern="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ＷＩＮ</a:t>
              </a:r>
              <a:r>
                <a:rPr kumimoji="0" lang="en-US" altLang="ja-JP" sz="675" b="1" i="0" u="none" strike="noStrike" kern="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a:t>
              </a:r>
              <a:r>
                <a:rPr kumimoji="0" lang="ja-JP" altLang="en-US" sz="675" b="1" i="0" u="none" strike="noStrike" kern="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ＷＩＮ</a:t>
              </a:r>
            </a:p>
          </p:txBody>
        </p:sp>
        <p:sp>
          <p:nvSpPr>
            <p:cNvPr id="80" name="角丸四角形 79"/>
            <p:cNvSpPr/>
            <p:nvPr/>
          </p:nvSpPr>
          <p:spPr>
            <a:xfrm>
              <a:off x="653837" y="1845825"/>
              <a:ext cx="3244523" cy="806324"/>
            </a:xfrm>
            <a:prstGeom prst="roundRect">
              <a:avLst/>
            </a:prstGeom>
            <a:ln w="95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675"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大腸がん検診の受診促進</a:t>
              </a:r>
            </a:p>
          </p:txBody>
        </p:sp>
        <p:sp>
          <p:nvSpPr>
            <p:cNvPr id="81" name="角丸四角形 80"/>
            <p:cNvSpPr/>
            <p:nvPr/>
          </p:nvSpPr>
          <p:spPr>
            <a:xfrm>
              <a:off x="5456578" y="1821821"/>
              <a:ext cx="4327617" cy="812315"/>
            </a:xfrm>
            <a:prstGeom prst="roundRect">
              <a:avLst/>
            </a:prstGeom>
            <a:ln w="95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675"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地域社会貢献活動の見える化</a:t>
              </a:r>
              <a:endParaRPr kumimoji="0" lang="en-US" altLang="ja-JP" sz="675"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675"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集客増、売上増の期待</a:t>
              </a:r>
              <a:endParaRPr kumimoji="1" lang="ja-JP" altLang="en-US" sz="675"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pic>
          <p:nvPicPr>
            <p:cNvPr id="82" name="図 81"/>
            <p:cNvPicPr>
              <a:picLocks noChangeAspect="1"/>
            </p:cNvPicPr>
            <p:nvPr/>
          </p:nvPicPr>
          <p:blipFill>
            <a:blip r:embed="rId3"/>
            <a:stretch>
              <a:fillRect/>
            </a:stretch>
          </p:blipFill>
          <p:spPr>
            <a:xfrm>
              <a:off x="4144178" y="1703099"/>
              <a:ext cx="1065135" cy="1046495"/>
            </a:xfrm>
            <a:prstGeom prst="rect">
              <a:avLst/>
            </a:prstGeom>
            <a:ln w="6350">
              <a:noFill/>
              <a:prstDash val="dash"/>
            </a:ln>
          </p:spPr>
        </p:pic>
        <p:sp>
          <p:nvSpPr>
            <p:cNvPr id="83" name="角丸四角形 82"/>
            <p:cNvSpPr/>
            <p:nvPr/>
          </p:nvSpPr>
          <p:spPr>
            <a:xfrm>
              <a:off x="2527881" y="1349707"/>
              <a:ext cx="1287033" cy="516582"/>
            </a:xfrm>
            <a:prstGeom prst="round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675"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大阪市</a:t>
              </a:r>
            </a:p>
          </p:txBody>
        </p:sp>
        <p:sp>
          <p:nvSpPr>
            <p:cNvPr id="84" name="角丸四角形 83"/>
            <p:cNvSpPr/>
            <p:nvPr/>
          </p:nvSpPr>
          <p:spPr>
            <a:xfrm>
              <a:off x="5538579" y="1309638"/>
              <a:ext cx="1666061" cy="515199"/>
            </a:xfrm>
            <a:prstGeom prst="round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675"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連携企業</a:t>
              </a:r>
            </a:p>
          </p:txBody>
        </p:sp>
      </p:grpSp>
      <p:sp>
        <p:nvSpPr>
          <p:cNvPr id="86" name="テキスト ボックス 85"/>
          <p:cNvSpPr txBox="1"/>
          <p:nvPr/>
        </p:nvSpPr>
        <p:spPr>
          <a:xfrm>
            <a:off x="590176" y="667759"/>
            <a:ext cx="2749354" cy="307777"/>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健康・医療に関する取組</a:t>
            </a:r>
            <a:endParaRPr kumimoji="1" lang="en-US" altLang="ja-JP" sz="1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sp>
        <p:nvSpPr>
          <p:cNvPr id="88" name="角丸四角形 87"/>
          <p:cNvSpPr/>
          <p:nvPr/>
        </p:nvSpPr>
        <p:spPr>
          <a:xfrm>
            <a:off x="493771" y="4214935"/>
            <a:ext cx="4093314" cy="1890590"/>
          </a:xfrm>
          <a:prstGeom prst="roundRect">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89" name="角丸四角形 88"/>
          <p:cNvSpPr/>
          <p:nvPr/>
        </p:nvSpPr>
        <p:spPr>
          <a:xfrm>
            <a:off x="1430035" y="4263042"/>
            <a:ext cx="2213603" cy="160139"/>
          </a:xfrm>
          <a:prstGeom prst="roundRect">
            <a:avLst/>
          </a:prstGeom>
          <a:noFill/>
          <a:ln w="12700" cap="flat" cmpd="sng" algn="ctr">
            <a:noFill/>
            <a:prstDash val="solid"/>
            <a:miter lim="800000"/>
          </a:ln>
          <a:effectLst/>
        </p:spPr>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0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健康測定会の実施</a:t>
            </a:r>
          </a:p>
        </p:txBody>
      </p:sp>
      <p:grpSp>
        <p:nvGrpSpPr>
          <p:cNvPr id="5" name="グループ化 4"/>
          <p:cNvGrpSpPr/>
          <p:nvPr/>
        </p:nvGrpSpPr>
        <p:grpSpPr>
          <a:xfrm>
            <a:off x="833460" y="5551591"/>
            <a:ext cx="3378078" cy="492494"/>
            <a:chOff x="205107" y="4167721"/>
            <a:chExt cx="9194507" cy="1589112"/>
          </a:xfrm>
        </p:grpSpPr>
        <p:sp>
          <p:nvSpPr>
            <p:cNvPr id="104" name="角丸四角形 103"/>
            <p:cNvSpPr/>
            <p:nvPr/>
          </p:nvSpPr>
          <p:spPr>
            <a:xfrm>
              <a:off x="205107" y="4601622"/>
              <a:ext cx="3497882" cy="1155211"/>
            </a:xfrm>
            <a:prstGeom prst="round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675"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楽しみながら健康に関して考えていただける機会提供</a:t>
              </a:r>
            </a:p>
          </p:txBody>
        </p:sp>
        <p:sp>
          <p:nvSpPr>
            <p:cNvPr id="105" name="角丸四角形 104"/>
            <p:cNvSpPr/>
            <p:nvPr/>
          </p:nvSpPr>
          <p:spPr>
            <a:xfrm>
              <a:off x="5170030" y="4640412"/>
              <a:ext cx="4229584" cy="982638"/>
            </a:xfrm>
            <a:prstGeom prst="round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675"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企業ノウハウを活かした健康増進への協力・地域社会貢献活動</a:t>
              </a:r>
            </a:p>
          </p:txBody>
        </p:sp>
        <p:pic>
          <p:nvPicPr>
            <p:cNvPr id="106" name="図 105"/>
            <p:cNvPicPr>
              <a:picLocks noChangeAspect="1"/>
            </p:cNvPicPr>
            <p:nvPr/>
          </p:nvPicPr>
          <p:blipFill>
            <a:blip r:embed="rId3"/>
            <a:stretch>
              <a:fillRect/>
            </a:stretch>
          </p:blipFill>
          <p:spPr>
            <a:xfrm>
              <a:off x="3899733" y="4569671"/>
              <a:ext cx="1208307" cy="1187162"/>
            </a:xfrm>
            <a:prstGeom prst="rect">
              <a:avLst/>
            </a:prstGeom>
            <a:ln w="6350">
              <a:noFill/>
              <a:prstDash val="dash"/>
            </a:ln>
          </p:spPr>
        </p:pic>
        <p:sp>
          <p:nvSpPr>
            <p:cNvPr id="107" name="テキスト ボックス 106"/>
            <p:cNvSpPr txBox="1"/>
            <p:nvPr/>
          </p:nvSpPr>
          <p:spPr>
            <a:xfrm>
              <a:off x="3619549" y="4187046"/>
              <a:ext cx="1768677" cy="633097"/>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675" b="1" i="0" u="none" strike="noStrike" kern="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ＷＩＮ</a:t>
              </a:r>
              <a:r>
                <a:rPr kumimoji="0" lang="en-US" altLang="ja-JP" sz="675" b="1" i="0" u="none" strike="noStrike" kern="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a:t>
              </a:r>
              <a:r>
                <a:rPr kumimoji="0" lang="ja-JP" altLang="en-US" sz="675" b="1" i="0" u="none" strike="noStrike" kern="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ＷＩＮ</a:t>
              </a:r>
            </a:p>
          </p:txBody>
        </p:sp>
        <p:sp>
          <p:nvSpPr>
            <p:cNvPr id="108" name="角丸四角形 107"/>
            <p:cNvSpPr/>
            <p:nvPr/>
          </p:nvSpPr>
          <p:spPr>
            <a:xfrm>
              <a:off x="2347206" y="4167721"/>
              <a:ext cx="1315448" cy="456682"/>
            </a:xfrm>
            <a:prstGeom prst="round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675"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大阪市</a:t>
              </a:r>
            </a:p>
          </p:txBody>
        </p:sp>
        <p:sp>
          <p:nvSpPr>
            <p:cNvPr id="109" name="角丸四角形 108"/>
            <p:cNvSpPr/>
            <p:nvPr/>
          </p:nvSpPr>
          <p:spPr>
            <a:xfrm>
              <a:off x="5234865" y="4208019"/>
              <a:ext cx="1480818" cy="449826"/>
            </a:xfrm>
            <a:prstGeom prst="round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675"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連携企業</a:t>
              </a:r>
            </a:p>
          </p:txBody>
        </p:sp>
      </p:grpSp>
      <p:sp>
        <p:nvSpPr>
          <p:cNvPr id="11" name="テキスト ボックス 10"/>
          <p:cNvSpPr txBox="1"/>
          <p:nvPr/>
        </p:nvSpPr>
        <p:spPr>
          <a:xfrm>
            <a:off x="646362" y="1412552"/>
            <a:ext cx="3623124" cy="79650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・がん検診の受診率向上に向け、「大腸がん検診キットを送付するモデル事業」の、検体受付を行う期間限定特設会場として</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協力。</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78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2021</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年９月～</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11</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月にかけて複数回実施</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78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0" name="テキスト ボックス 159"/>
          <p:cNvSpPr txBox="1"/>
          <p:nvPr/>
        </p:nvSpPr>
        <p:spPr>
          <a:xfrm>
            <a:off x="1573661" y="4418473"/>
            <a:ext cx="2754412" cy="116955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・本市と連携して、商業施設において、来場者等を対象に健康測定会を</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実施。</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・健康測定会では、</a:t>
            </a:r>
            <a:r>
              <a:rPr kumimoji="1" lang="zh-TW"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「血管年齢測定」</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00" b="0"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n-cs"/>
              </a:rPr>
              <a:t>べ</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ジチェック（野菜摂取レベル測定）」「自律神経チェック（ストレス測定）」を</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実施。</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2022</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7</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　実施</a:t>
            </a:r>
          </a:p>
        </p:txBody>
      </p:sp>
      <p:pic>
        <p:nvPicPr>
          <p:cNvPr id="93" name="図 92"/>
          <p:cNvPicPr/>
          <p:nvPr/>
        </p:nvPicPr>
        <p:blipFill rotWithShape="1">
          <a:blip r:embed="rId4" cstate="print">
            <a:extLst>
              <a:ext uri="{28A0092B-C50C-407E-A947-70E740481C1C}">
                <a14:useLocalDpi xmlns:a14="http://schemas.microsoft.com/office/drawing/2010/main" val="0"/>
              </a:ext>
            </a:extLst>
          </a:blip>
          <a:srcRect/>
          <a:stretch/>
        </p:blipFill>
        <p:spPr>
          <a:xfrm>
            <a:off x="6559653" y="2965153"/>
            <a:ext cx="1149663" cy="313015"/>
          </a:xfrm>
          <a:prstGeom prst="rect">
            <a:avLst/>
          </a:prstGeom>
        </p:spPr>
      </p:pic>
      <p:pic>
        <p:nvPicPr>
          <p:cNvPr id="9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44428" y="4927553"/>
            <a:ext cx="986692" cy="359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 name="図 9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52349" y="4931297"/>
            <a:ext cx="1176415" cy="339896"/>
          </a:xfrm>
          <a:prstGeom prst="rect">
            <a:avLst/>
          </a:prstGeom>
        </p:spPr>
      </p:pic>
      <p:pic>
        <p:nvPicPr>
          <p:cNvPr id="98" name="図 97"/>
          <p:cNvPicPr>
            <a:picLocks noChangeAspect="1"/>
          </p:cNvPicPr>
          <p:nvPr/>
        </p:nvPicPr>
        <p:blipFill>
          <a:blip r:embed="rId7"/>
          <a:stretch>
            <a:fillRect/>
          </a:stretch>
        </p:blipFill>
        <p:spPr>
          <a:xfrm>
            <a:off x="7774894" y="3076006"/>
            <a:ext cx="1002329" cy="182090"/>
          </a:xfrm>
          <a:prstGeom prst="rect">
            <a:avLst/>
          </a:prstGeom>
        </p:spPr>
      </p:pic>
      <p:pic>
        <p:nvPicPr>
          <p:cNvPr id="100" name="図 99"/>
          <p:cNvPicPr>
            <a:picLocks noChangeAspect="1"/>
          </p:cNvPicPr>
          <p:nvPr/>
        </p:nvPicPr>
        <p:blipFill>
          <a:blip r:embed="rId8"/>
          <a:stretch>
            <a:fillRect/>
          </a:stretch>
        </p:blipFill>
        <p:spPr>
          <a:xfrm>
            <a:off x="3521898" y="5119837"/>
            <a:ext cx="786780" cy="323460"/>
          </a:xfrm>
          <a:prstGeom prst="rect">
            <a:avLst/>
          </a:prstGeom>
        </p:spPr>
      </p:pic>
      <p:sp>
        <p:nvSpPr>
          <p:cNvPr id="110" name="角丸四角形 109"/>
          <p:cNvSpPr/>
          <p:nvPr/>
        </p:nvSpPr>
        <p:spPr>
          <a:xfrm>
            <a:off x="4873898" y="1022412"/>
            <a:ext cx="4017039" cy="2921893"/>
          </a:xfrm>
          <a:prstGeom prst="roundRect">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29" name="角丸四角形 128"/>
          <p:cNvSpPr/>
          <p:nvPr/>
        </p:nvSpPr>
        <p:spPr>
          <a:xfrm>
            <a:off x="5115912" y="1202488"/>
            <a:ext cx="3545800" cy="203579"/>
          </a:xfrm>
          <a:prstGeom prst="roundRect">
            <a:avLst/>
          </a:prstGeom>
          <a:noFill/>
          <a:ln w="12700" cap="flat" cmpd="sng" algn="ctr">
            <a:noFill/>
            <a:prstDash val="solid"/>
            <a:miter lim="800000"/>
          </a:ln>
          <a:effectLst/>
        </p:spPr>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0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認知症高齢者見守りネットワークへの協力</a:t>
            </a:r>
            <a:r>
              <a:rPr kumimoji="1" lang="ja-JP" altLang="en-US" sz="100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a:t>
            </a:r>
            <a:endParaRPr kumimoji="1" lang="en-US" altLang="ja-JP" sz="100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ＭＳ Ｐゴシック" panose="020B0600070205080204" pitchFamily="50" charset="-128"/>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00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オレンジパートナー</a:t>
            </a:r>
            <a:r>
              <a:rPr kumimoji="1" lang="ja-JP" altLang="en-US" sz="10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への登録</a:t>
            </a:r>
          </a:p>
        </p:txBody>
      </p:sp>
      <p:grpSp>
        <p:nvGrpSpPr>
          <p:cNvPr id="131" name="グループ化 130"/>
          <p:cNvGrpSpPr/>
          <p:nvPr/>
        </p:nvGrpSpPr>
        <p:grpSpPr>
          <a:xfrm>
            <a:off x="5286022" y="3365500"/>
            <a:ext cx="2990036" cy="474734"/>
            <a:chOff x="653837" y="1293650"/>
            <a:chExt cx="8081708" cy="1455944"/>
          </a:xfrm>
        </p:grpSpPr>
        <p:sp>
          <p:nvSpPr>
            <p:cNvPr id="132" name="テキスト ボックス 131"/>
            <p:cNvSpPr txBox="1"/>
            <p:nvPr/>
          </p:nvSpPr>
          <p:spPr>
            <a:xfrm>
              <a:off x="3819185" y="1309638"/>
              <a:ext cx="1768678" cy="60174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675" b="1" i="0" u="none" strike="noStrike" kern="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ＷＩＮ</a:t>
              </a:r>
              <a:r>
                <a:rPr kumimoji="0" lang="en-US" altLang="ja-JP" sz="675" b="1" i="0" u="none" strike="noStrike" kern="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a:t>
              </a:r>
              <a:r>
                <a:rPr kumimoji="0" lang="ja-JP" altLang="en-US" sz="675" b="1" i="0" u="none" strike="noStrike" kern="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ＷＩＮ</a:t>
              </a:r>
            </a:p>
          </p:txBody>
        </p:sp>
        <p:sp>
          <p:nvSpPr>
            <p:cNvPr id="133" name="角丸四角形 132"/>
            <p:cNvSpPr/>
            <p:nvPr/>
          </p:nvSpPr>
          <p:spPr>
            <a:xfrm>
              <a:off x="653837" y="1845825"/>
              <a:ext cx="3244523" cy="806324"/>
            </a:xfrm>
            <a:prstGeom prst="roundRect">
              <a:avLst/>
            </a:prstGeom>
            <a:ln w="95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675"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認知高齢者支援</a:t>
              </a:r>
            </a:p>
          </p:txBody>
        </p:sp>
        <p:sp>
          <p:nvSpPr>
            <p:cNvPr id="134" name="角丸四角形 133"/>
            <p:cNvSpPr/>
            <p:nvPr/>
          </p:nvSpPr>
          <p:spPr>
            <a:xfrm>
              <a:off x="5456577" y="1845825"/>
              <a:ext cx="3278968" cy="788308"/>
            </a:xfrm>
            <a:prstGeom prst="roundRect">
              <a:avLst/>
            </a:prstGeom>
            <a:ln w="95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675"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地域への貢献、顔の見える関係づくりが可能</a:t>
              </a:r>
            </a:p>
          </p:txBody>
        </p:sp>
        <p:pic>
          <p:nvPicPr>
            <p:cNvPr id="135" name="図 134"/>
            <p:cNvPicPr>
              <a:picLocks noChangeAspect="1"/>
            </p:cNvPicPr>
            <p:nvPr/>
          </p:nvPicPr>
          <p:blipFill>
            <a:blip r:embed="rId3"/>
            <a:stretch>
              <a:fillRect/>
            </a:stretch>
          </p:blipFill>
          <p:spPr>
            <a:xfrm>
              <a:off x="4144178" y="1703099"/>
              <a:ext cx="1065135" cy="1046495"/>
            </a:xfrm>
            <a:prstGeom prst="rect">
              <a:avLst/>
            </a:prstGeom>
            <a:ln w="6350">
              <a:noFill/>
              <a:prstDash val="dash"/>
            </a:ln>
          </p:spPr>
        </p:pic>
        <p:sp>
          <p:nvSpPr>
            <p:cNvPr id="136" name="角丸四角形 135"/>
            <p:cNvSpPr/>
            <p:nvPr/>
          </p:nvSpPr>
          <p:spPr>
            <a:xfrm>
              <a:off x="2633924" y="1332845"/>
              <a:ext cx="1287033" cy="490020"/>
            </a:xfrm>
            <a:prstGeom prst="round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675"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大阪市</a:t>
              </a:r>
            </a:p>
          </p:txBody>
        </p:sp>
        <p:sp>
          <p:nvSpPr>
            <p:cNvPr id="137" name="角丸四角形 136"/>
            <p:cNvSpPr/>
            <p:nvPr/>
          </p:nvSpPr>
          <p:spPr>
            <a:xfrm>
              <a:off x="5496573" y="1293650"/>
              <a:ext cx="1665131" cy="563361"/>
            </a:xfrm>
            <a:prstGeom prst="round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675"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連携企業</a:t>
              </a:r>
            </a:p>
          </p:txBody>
        </p:sp>
      </p:grpSp>
      <p:sp>
        <p:nvSpPr>
          <p:cNvPr id="138" name="テキスト ボックス 137"/>
          <p:cNvSpPr txBox="1"/>
          <p:nvPr/>
        </p:nvSpPr>
        <p:spPr>
          <a:xfrm>
            <a:off x="5247610" y="676858"/>
            <a:ext cx="2749354" cy="307777"/>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福祉に関する</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取組</a:t>
            </a:r>
            <a:endParaRPr kumimoji="1" lang="en-US" altLang="ja-JP" sz="1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sp>
        <p:nvSpPr>
          <p:cNvPr id="140" name="角丸四角形 139"/>
          <p:cNvSpPr/>
          <p:nvPr/>
        </p:nvSpPr>
        <p:spPr>
          <a:xfrm>
            <a:off x="4874063" y="4062001"/>
            <a:ext cx="4029498" cy="2029982"/>
          </a:xfrm>
          <a:prstGeom prst="roundRect">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41" name="角丸四角形 140"/>
          <p:cNvSpPr/>
          <p:nvPr/>
        </p:nvSpPr>
        <p:spPr>
          <a:xfrm>
            <a:off x="5775615" y="4168406"/>
            <a:ext cx="2213603" cy="160139"/>
          </a:xfrm>
          <a:prstGeom prst="roundRect">
            <a:avLst/>
          </a:prstGeom>
          <a:noFill/>
          <a:ln w="12700" cap="flat" cmpd="sng" algn="ctr">
            <a:noFill/>
            <a:prstDash val="solid"/>
            <a:miter lim="800000"/>
          </a:ln>
          <a:effectLst/>
        </p:spPr>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0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あいサポート企業登録</a:t>
            </a:r>
          </a:p>
        </p:txBody>
      </p:sp>
      <p:grpSp>
        <p:nvGrpSpPr>
          <p:cNvPr id="143" name="グループ化 142"/>
          <p:cNvGrpSpPr/>
          <p:nvPr/>
        </p:nvGrpSpPr>
        <p:grpSpPr>
          <a:xfrm>
            <a:off x="5367111" y="5492663"/>
            <a:ext cx="3158759" cy="505236"/>
            <a:chOff x="205107" y="4126607"/>
            <a:chExt cx="8597561" cy="1630226"/>
          </a:xfrm>
        </p:grpSpPr>
        <p:sp>
          <p:nvSpPr>
            <p:cNvPr id="144" name="角丸四角形 143"/>
            <p:cNvSpPr/>
            <p:nvPr/>
          </p:nvSpPr>
          <p:spPr>
            <a:xfrm>
              <a:off x="205107" y="4601622"/>
              <a:ext cx="3497882" cy="1155211"/>
            </a:xfrm>
            <a:prstGeom prst="round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675"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障がいのある方の支援</a:t>
              </a:r>
            </a:p>
          </p:txBody>
        </p:sp>
        <p:sp>
          <p:nvSpPr>
            <p:cNvPr id="147" name="角丸四角形 146"/>
            <p:cNvSpPr/>
            <p:nvPr/>
          </p:nvSpPr>
          <p:spPr>
            <a:xfrm>
              <a:off x="5170029" y="4640411"/>
              <a:ext cx="3632639" cy="982638"/>
            </a:xfrm>
            <a:prstGeom prst="round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675"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地域社会貢献活動の見える化</a:t>
              </a:r>
            </a:p>
          </p:txBody>
        </p:sp>
        <p:pic>
          <p:nvPicPr>
            <p:cNvPr id="157" name="図 156"/>
            <p:cNvPicPr>
              <a:picLocks noChangeAspect="1"/>
            </p:cNvPicPr>
            <p:nvPr/>
          </p:nvPicPr>
          <p:blipFill>
            <a:blip r:embed="rId3"/>
            <a:stretch>
              <a:fillRect/>
            </a:stretch>
          </p:blipFill>
          <p:spPr>
            <a:xfrm>
              <a:off x="3899733" y="4569671"/>
              <a:ext cx="1208307" cy="1187162"/>
            </a:xfrm>
            <a:prstGeom prst="rect">
              <a:avLst/>
            </a:prstGeom>
            <a:ln w="6350">
              <a:noFill/>
              <a:prstDash val="dash"/>
            </a:ln>
          </p:spPr>
        </p:pic>
        <p:sp>
          <p:nvSpPr>
            <p:cNvPr id="161" name="テキスト ボックス 160"/>
            <p:cNvSpPr txBox="1"/>
            <p:nvPr/>
          </p:nvSpPr>
          <p:spPr>
            <a:xfrm>
              <a:off x="3619549" y="4187046"/>
              <a:ext cx="1768677" cy="633097"/>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675" b="1" i="0" u="none" strike="noStrike" kern="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ＷＩＮ</a:t>
              </a:r>
              <a:r>
                <a:rPr kumimoji="0" lang="en-US" altLang="ja-JP" sz="675" b="1" i="0" u="none" strike="noStrike" kern="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a:t>
              </a:r>
              <a:r>
                <a:rPr kumimoji="0" lang="ja-JP" altLang="en-US" sz="675" b="1" i="0" u="none" strike="noStrike" kern="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ＷＩＮ</a:t>
              </a:r>
            </a:p>
          </p:txBody>
        </p:sp>
        <p:sp>
          <p:nvSpPr>
            <p:cNvPr id="162" name="角丸四角形 161"/>
            <p:cNvSpPr/>
            <p:nvPr/>
          </p:nvSpPr>
          <p:spPr>
            <a:xfrm>
              <a:off x="2324005" y="4126607"/>
              <a:ext cx="1299537" cy="456682"/>
            </a:xfrm>
            <a:prstGeom prst="round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675"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大阪市</a:t>
              </a:r>
            </a:p>
          </p:txBody>
        </p:sp>
        <p:sp>
          <p:nvSpPr>
            <p:cNvPr id="163" name="角丸四角形 162"/>
            <p:cNvSpPr/>
            <p:nvPr/>
          </p:nvSpPr>
          <p:spPr>
            <a:xfrm>
              <a:off x="5201784" y="4157267"/>
              <a:ext cx="1480818" cy="501949"/>
            </a:xfrm>
            <a:prstGeom prst="round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675"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連携企業</a:t>
              </a:r>
            </a:p>
          </p:txBody>
        </p:sp>
      </p:grpSp>
      <p:sp>
        <p:nvSpPr>
          <p:cNvPr id="184" name="テキスト ボックス 183"/>
          <p:cNvSpPr txBox="1"/>
          <p:nvPr/>
        </p:nvSpPr>
        <p:spPr>
          <a:xfrm>
            <a:off x="6336643" y="1546257"/>
            <a:ext cx="2296993" cy="1412053"/>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・認知症高齢者見守りネットワーク：認知症高齢者等が行方不明となった場合に、地域の協力者にメール配信を行い、早期に発見する仕組みへの</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協力。</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・オレンジパートナー：認知症の人にやさしい</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取組を</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実施する企業として</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登録。</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78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78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85" name="テキスト ボックス 184"/>
          <p:cNvSpPr txBox="1"/>
          <p:nvPr/>
        </p:nvSpPr>
        <p:spPr>
          <a:xfrm>
            <a:off x="4951528" y="4423181"/>
            <a:ext cx="3861778" cy="40011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・障がいのある方が暮らしやすい地域社会（共生社会）の実現をめざす「あいサポート運動」に取り組んでいただける企業として</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登録。</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10" name="図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788522" y="2242536"/>
            <a:ext cx="1466751" cy="1100063"/>
          </a:xfrm>
          <a:prstGeom prst="rect">
            <a:avLst/>
          </a:prstGeom>
        </p:spPr>
      </p:pic>
      <p:pic>
        <p:nvPicPr>
          <p:cNvPr id="188" name="図 187"/>
          <p:cNvPicPr/>
          <p:nvPr/>
        </p:nvPicPr>
        <p:blipFill rotWithShape="1">
          <a:blip r:embed="rId10" cstate="print">
            <a:extLst>
              <a:ext uri="{28A0092B-C50C-407E-A947-70E740481C1C}">
                <a14:useLocalDpi xmlns:a14="http://schemas.microsoft.com/office/drawing/2010/main" val="0"/>
              </a:ext>
            </a:extLst>
          </a:blip>
          <a:srcRect/>
          <a:stretch/>
        </p:blipFill>
        <p:spPr>
          <a:xfrm>
            <a:off x="3287189" y="3437187"/>
            <a:ext cx="795383" cy="298440"/>
          </a:xfrm>
          <a:prstGeom prst="rect">
            <a:avLst/>
          </a:prstGeom>
        </p:spPr>
      </p:pic>
      <p:pic>
        <p:nvPicPr>
          <p:cNvPr id="15" name="図 14"/>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664652" y="3009316"/>
            <a:ext cx="1859075" cy="563748"/>
          </a:xfrm>
          <a:prstGeom prst="rect">
            <a:avLst/>
          </a:prstGeom>
        </p:spPr>
      </p:pic>
      <p:pic>
        <p:nvPicPr>
          <p:cNvPr id="16" name="図 15"/>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732764" y="4488749"/>
            <a:ext cx="744698" cy="954548"/>
          </a:xfrm>
          <a:prstGeom prst="rect">
            <a:avLst/>
          </a:prstGeom>
        </p:spPr>
      </p:pic>
      <p:pic>
        <p:nvPicPr>
          <p:cNvPr id="1026" name="Picture 2" descr="https://www.city.osaka.lg.jp/fukushi/cmsfiles/contents/0000445/445387/ime-ji.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993615" y="1584007"/>
            <a:ext cx="1254473" cy="157820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city.osaka.lg.jp/fukushi/cmsfiles/contents/0000433/433476/aisapo.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277140" y="4876419"/>
            <a:ext cx="819442" cy="681161"/>
          </a:xfrm>
          <a:prstGeom prst="rect">
            <a:avLst/>
          </a:prstGeom>
          <a:noFill/>
          <a:extLst>
            <a:ext uri="{909E8E84-426E-40DD-AFC4-6F175D3DCCD1}">
              <a14:hiddenFill xmlns:a14="http://schemas.microsoft.com/office/drawing/2010/main">
                <a:solidFill>
                  <a:srgbClr val="FFFFFF"/>
                </a:solidFill>
              </a14:hiddenFill>
            </a:ext>
          </a:extLst>
        </p:spPr>
      </p:pic>
      <p:sp>
        <p:nvSpPr>
          <p:cNvPr id="64" name="テキスト ボックス 63"/>
          <p:cNvSpPr txBox="1"/>
          <p:nvPr/>
        </p:nvSpPr>
        <p:spPr>
          <a:xfrm>
            <a:off x="179512" y="62123"/>
            <a:ext cx="1592103" cy="338554"/>
          </a:xfrm>
          <a:prstGeom prst="rect">
            <a:avLst/>
          </a:prstGeom>
          <a:noFill/>
          <a:ln>
            <a:solidFill>
              <a:schemeClr val="bg1">
                <a:lumMod val="65000"/>
              </a:schemeClr>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具体的な</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取組例</a:t>
            </a: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8"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569</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0306045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6280458" y="1593291"/>
            <a:ext cx="2393172" cy="159857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市政情報に関するポスターの掲示や、チラシ、リーフレットの配架等の協力、市主催イベントのグループ店舗での開催協力による、区政・市政の</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ＰＲ。</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・ポスター掲示</a:t>
            </a: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・チラシ、リーフレットの店舗や代理店への配架等</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・店舗でのイベント開催　</a:t>
            </a: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78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p>
        </p:txBody>
      </p:sp>
      <p:sp>
        <p:nvSpPr>
          <p:cNvPr id="74" name="角丸四角形 73"/>
          <p:cNvSpPr/>
          <p:nvPr/>
        </p:nvSpPr>
        <p:spPr>
          <a:xfrm>
            <a:off x="2156832" y="972299"/>
            <a:ext cx="3771584" cy="2847381"/>
          </a:xfrm>
          <a:prstGeom prst="roundRect">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75" name="角丸四角形 74"/>
          <p:cNvSpPr/>
          <p:nvPr/>
        </p:nvSpPr>
        <p:spPr>
          <a:xfrm>
            <a:off x="2298308" y="1161137"/>
            <a:ext cx="3687043" cy="244918"/>
          </a:xfrm>
          <a:prstGeom prst="roundRect">
            <a:avLst/>
          </a:prstGeom>
          <a:noFill/>
          <a:ln w="12700" cap="flat" cmpd="sng" algn="ctr">
            <a:noFill/>
            <a:prstDash val="solid"/>
            <a:miter lim="800000"/>
          </a:ln>
          <a:effectLst/>
        </p:spPr>
        <p:txBody>
          <a:bodyPr wrap="square" rtlCol="0" anchor="ctr">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区役所と企業店舗や代理店での、地域実情に応じた連携の取組</a:t>
            </a:r>
          </a:p>
        </p:txBody>
      </p:sp>
      <p:grpSp>
        <p:nvGrpSpPr>
          <p:cNvPr id="78" name="グループ化 77"/>
          <p:cNvGrpSpPr/>
          <p:nvPr/>
        </p:nvGrpSpPr>
        <p:grpSpPr>
          <a:xfrm>
            <a:off x="2540783" y="3309537"/>
            <a:ext cx="2990036" cy="481894"/>
            <a:chOff x="653837" y="1271692"/>
            <a:chExt cx="8081708" cy="1477902"/>
          </a:xfrm>
        </p:grpSpPr>
        <p:sp>
          <p:nvSpPr>
            <p:cNvPr id="79" name="テキスト ボックス 78"/>
            <p:cNvSpPr txBox="1"/>
            <p:nvPr/>
          </p:nvSpPr>
          <p:spPr>
            <a:xfrm>
              <a:off x="3819185" y="1309638"/>
              <a:ext cx="1768678" cy="60174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675" b="1" i="0" u="none" strike="noStrike" kern="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ＷＩＮ</a:t>
              </a:r>
              <a:r>
                <a:rPr kumimoji="0" lang="en-US" altLang="ja-JP" sz="675" b="1" i="0" u="none" strike="noStrike" kern="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a:t>
              </a:r>
              <a:r>
                <a:rPr kumimoji="0" lang="ja-JP" altLang="en-US" sz="675" b="1" i="0" u="none" strike="noStrike" kern="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ＷＩＮ</a:t>
              </a:r>
            </a:p>
          </p:txBody>
        </p:sp>
        <p:sp>
          <p:nvSpPr>
            <p:cNvPr id="80" name="角丸四角形 79"/>
            <p:cNvSpPr/>
            <p:nvPr/>
          </p:nvSpPr>
          <p:spPr>
            <a:xfrm>
              <a:off x="653837" y="1845825"/>
              <a:ext cx="3244523" cy="806324"/>
            </a:xfrm>
            <a:prstGeom prst="roundRect">
              <a:avLst/>
            </a:prstGeom>
            <a:ln w="95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675"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地域課題の解決や</a:t>
              </a:r>
              <a:endParaRPr kumimoji="1" lang="en-US" altLang="ja-JP" sz="675"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675"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地域の活性化</a:t>
              </a:r>
            </a:p>
          </p:txBody>
        </p:sp>
        <p:sp>
          <p:nvSpPr>
            <p:cNvPr id="81" name="角丸四角形 80"/>
            <p:cNvSpPr/>
            <p:nvPr/>
          </p:nvSpPr>
          <p:spPr>
            <a:xfrm>
              <a:off x="5456577" y="1845825"/>
              <a:ext cx="3278968" cy="788308"/>
            </a:xfrm>
            <a:prstGeom prst="roundRect">
              <a:avLst/>
            </a:prstGeom>
            <a:ln w="95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675"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地域への貢献、顔の見える関係づくりが可能</a:t>
              </a:r>
            </a:p>
          </p:txBody>
        </p:sp>
        <p:pic>
          <p:nvPicPr>
            <p:cNvPr id="82" name="図 81"/>
            <p:cNvPicPr>
              <a:picLocks noChangeAspect="1"/>
            </p:cNvPicPr>
            <p:nvPr/>
          </p:nvPicPr>
          <p:blipFill>
            <a:blip r:embed="rId2"/>
            <a:stretch>
              <a:fillRect/>
            </a:stretch>
          </p:blipFill>
          <p:spPr>
            <a:xfrm>
              <a:off x="4144178" y="1703099"/>
              <a:ext cx="1065135" cy="1046495"/>
            </a:xfrm>
            <a:prstGeom prst="rect">
              <a:avLst/>
            </a:prstGeom>
            <a:ln w="6350">
              <a:noFill/>
              <a:prstDash val="dash"/>
            </a:ln>
          </p:spPr>
        </p:pic>
        <p:sp>
          <p:nvSpPr>
            <p:cNvPr id="83" name="角丸四角形 82"/>
            <p:cNvSpPr/>
            <p:nvPr/>
          </p:nvSpPr>
          <p:spPr>
            <a:xfrm>
              <a:off x="2597781" y="1271692"/>
              <a:ext cx="1287033" cy="556648"/>
            </a:xfrm>
            <a:prstGeom prst="round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675"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大阪市</a:t>
              </a:r>
            </a:p>
          </p:txBody>
        </p:sp>
        <p:sp>
          <p:nvSpPr>
            <p:cNvPr id="84" name="角丸四角形 83"/>
            <p:cNvSpPr/>
            <p:nvPr/>
          </p:nvSpPr>
          <p:spPr>
            <a:xfrm>
              <a:off x="5538579" y="1329744"/>
              <a:ext cx="1666488" cy="495093"/>
            </a:xfrm>
            <a:prstGeom prst="round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675"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連携企業</a:t>
              </a:r>
            </a:p>
          </p:txBody>
        </p:sp>
      </p:grpSp>
      <p:sp>
        <p:nvSpPr>
          <p:cNvPr id="86" name="テキスト ボックス 85"/>
          <p:cNvSpPr txBox="1"/>
          <p:nvPr/>
        </p:nvSpPr>
        <p:spPr>
          <a:xfrm>
            <a:off x="2619530" y="683770"/>
            <a:ext cx="2749354" cy="307777"/>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地域活性化に関する取組</a:t>
            </a:r>
            <a:endParaRPr kumimoji="1" lang="en-US" altLang="ja-JP" sz="1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pic>
        <p:nvPicPr>
          <p:cNvPr id="87" name="図 86"/>
          <p:cNvPicPr/>
          <p:nvPr/>
        </p:nvPicPr>
        <p:blipFill rotWithShape="1">
          <a:blip r:embed="rId3" cstate="print">
            <a:extLst>
              <a:ext uri="{28A0092B-C50C-407E-A947-70E740481C1C}">
                <a14:useLocalDpi xmlns:a14="http://schemas.microsoft.com/office/drawing/2010/main" val="0"/>
              </a:ext>
            </a:extLst>
          </a:blip>
          <a:srcRect/>
          <a:stretch/>
        </p:blipFill>
        <p:spPr>
          <a:xfrm>
            <a:off x="4285796" y="2884026"/>
            <a:ext cx="801710" cy="370208"/>
          </a:xfrm>
          <a:prstGeom prst="rect">
            <a:avLst/>
          </a:prstGeom>
        </p:spPr>
      </p:pic>
      <p:sp>
        <p:nvSpPr>
          <p:cNvPr id="88" name="角丸四角形 87"/>
          <p:cNvSpPr/>
          <p:nvPr/>
        </p:nvSpPr>
        <p:spPr>
          <a:xfrm>
            <a:off x="2188780" y="3876723"/>
            <a:ext cx="3771584" cy="1779613"/>
          </a:xfrm>
          <a:prstGeom prst="roundRect">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89" name="角丸四角形 88"/>
          <p:cNvSpPr/>
          <p:nvPr/>
        </p:nvSpPr>
        <p:spPr>
          <a:xfrm>
            <a:off x="2973536" y="4014612"/>
            <a:ext cx="2213603" cy="160139"/>
          </a:xfrm>
          <a:prstGeom prst="roundRect">
            <a:avLst/>
          </a:prstGeom>
          <a:noFill/>
          <a:ln w="12700" cap="flat" cmpd="sng" algn="ctr">
            <a:noFill/>
            <a:prstDash val="solid"/>
            <a:miter lim="800000"/>
          </a:ln>
          <a:effectLst/>
        </p:spPr>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825"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大阪市</a:t>
            </a:r>
            <a:r>
              <a:rPr kumimoji="1" lang="en-US" altLang="ja-JP" sz="825"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a:t>
            </a:r>
            <a:r>
              <a:rPr kumimoji="1" lang="ja-JP" altLang="en-US" sz="825"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吉本興業　地域活性化プロジェクト</a:t>
            </a:r>
          </a:p>
        </p:txBody>
      </p:sp>
      <p:pic>
        <p:nvPicPr>
          <p:cNvPr id="103" name="図 102"/>
          <p:cNvPicPr/>
          <p:nvPr/>
        </p:nvPicPr>
        <p:blipFill>
          <a:blip r:embed="rId4" cstate="print">
            <a:extLst>
              <a:ext uri="{28A0092B-C50C-407E-A947-70E740481C1C}">
                <a14:useLocalDpi xmlns:a14="http://schemas.microsoft.com/office/drawing/2010/main" val="0"/>
              </a:ext>
            </a:extLst>
          </a:blip>
          <a:stretch>
            <a:fillRect/>
          </a:stretch>
        </p:blipFill>
        <p:spPr>
          <a:xfrm>
            <a:off x="2381383" y="4323097"/>
            <a:ext cx="1165074" cy="542357"/>
          </a:xfrm>
          <a:prstGeom prst="rect">
            <a:avLst/>
          </a:prstGeom>
        </p:spPr>
      </p:pic>
      <p:grpSp>
        <p:nvGrpSpPr>
          <p:cNvPr id="5" name="グループ化 4"/>
          <p:cNvGrpSpPr/>
          <p:nvPr/>
        </p:nvGrpSpPr>
        <p:grpSpPr>
          <a:xfrm>
            <a:off x="2497653" y="5056516"/>
            <a:ext cx="3071349" cy="543601"/>
            <a:chOff x="205107" y="4080463"/>
            <a:chExt cx="8359647" cy="1754017"/>
          </a:xfrm>
        </p:grpSpPr>
        <p:sp>
          <p:nvSpPr>
            <p:cNvPr id="104" name="角丸四角形 103"/>
            <p:cNvSpPr/>
            <p:nvPr/>
          </p:nvSpPr>
          <p:spPr>
            <a:xfrm>
              <a:off x="205107" y="4679270"/>
              <a:ext cx="3497882" cy="1155210"/>
            </a:xfrm>
            <a:prstGeom prst="round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675"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笑いを通じた地域の活性化「わかりやすく伝える</a:t>
              </a:r>
              <a:r>
                <a:rPr kumimoji="0" lang="ja-JP" altLang="en-US" sz="675"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力</a:t>
              </a:r>
              <a:r>
                <a:rPr kumimoji="0" lang="ja-JP" altLang="en-US" sz="675"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」による区政情報等の発信</a:t>
              </a:r>
            </a:p>
          </p:txBody>
        </p:sp>
        <p:sp>
          <p:nvSpPr>
            <p:cNvPr id="105" name="角丸四角形 104"/>
            <p:cNvSpPr/>
            <p:nvPr/>
          </p:nvSpPr>
          <p:spPr>
            <a:xfrm>
              <a:off x="5170029" y="4569670"/>
              <a:ext cx="3394725" cy="1131026"/>
            </a:xfrm>
            <a:prstGeom prst="round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675"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若手芸人の活躍の場の確保</a:t>
              </a:r>
              <a:endParaRPr kumimoji="0" lang="en-US" altLang="ja-JP" sz="675"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675"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地域に直接笑いを届けられる機会を得る</a:t>
              </a:r>
            </a:p>
          </p:txBody>
        </p:sp>
        <p:pic>
          <p:nvPicPr>
            <p:cNvPr id="106" name="図 105"/>
            <p:cNvPicPr>
              <a:picLocks noChangeAspect="1"/>
            </p:cNvPicPr>
            <p:nvPr/>
          </p:nvPicPr>
          <p:blipFill>
            <a:blip r:embed="rId2"/>
            <a:stretch>
              <a:fillRect/>
            </a:stretch>
          </p:blipFill>
          <p:spPr>
            <a:xfrm>
              <a:off x="3798791" y="4569670"/>
              <a:ext cx="1208307" cy="1187163"/>
            </a:xfrm>
            <a:prstGeom prst="rect">
              <a:avLst/>
            </a:prstGeom>
            <a:ln w="6350">
              <a:noFill/>
              <a:prstDash val="dash"/>
            </a:ln>
          </p:spPr>
        </p:pic>
        <p:sp>
          <p:nvSpPr>
            <p:cNvPr id="107" name="テキスト ボックス 106"/>
            <p:cNvSpPr txBox="1"/>
            <p:nvPr/>
          </p:nvSpPr>
          <p:spPr>
            <a:xfrm>
              <a:off x="3545478" y="4151579"/>
              <a:ext cx="1768677" cy="633097"/>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675" b="1" i="0" u="none" strike="noStrike" kern="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ＷＩＮ</a:t>
              </a:r>
              <a:r>
                <a:rPr kumimoji="0" lang="en-US" altLang="ja-JP" sz="675" b="1" i="0" u="none" strike="noStrike" kern="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a:t>
              </a:r>
              <a:r>
                <a:rPr kumimoji="0" lang="ja-JP" altLang="en-US" sz="675" b="1" i="0" u="none" strike="noStrike" kern="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ＷＩＮ</a:t>
              </a:r>
            </a:p>
          </p:txBody>
        </p:sp>
        <p:sp>
          <p:nvSpPr>
            <p:cNvPr id="108" name="角丸四角形 107"/>
            <p:cNvSpPr/>
            <p:nvPr/>
          </p:nvSpPr>
          <p:spPr>
            <a:xfrm>
              <a:off x="2047278" y="4239786"/>
              <a:ext cx="1585602" cy="456682"/>
            </a:xfrm>
            <a:prstGeom prst="round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675"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大阪市</a:t>
              </a:r>
            </a:p>
          </p:txBody>
        </p:sp>
        <p:sp>
          <p:nvSpPr>
            <p:cNvPr id="109" name="角丸四角形 108"/>
            <p:cNvSpPr/>
            <p:nvPr/>
          </p:nvSpPr>
          <p:spPr>
            <a:xfrm>
              <a:off x="5233265" y="4080463"/>
              <a:ext cx="1480818" cy="496583"/>
            </a:xfrm>
            <a:prstGeom prst="round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675"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連携企業</a:t>
              </a:r>
            </a:p>
          </p:txBody>
        </p:sp>
      </p:grpSp>
      <p:grpSp>
        <p:nvGrpSpPr>
          <p:cNvPr id="8" name="グループ化 7"/>
          <p:cNvGrpSpPr/>
          <p:nvPr/>
        </p:nvGrpSpPr>
        <p:grpSpPr>
          <a:xfrm>
            <a:off x="2260979" y="1840546"/>
            <a:ext cx="1692138" cy="1131041"/>
            <a:chOff x="2483768" y="2525797"/>
            <a:chExt cx="4104456" cy="2640482"/>
          </a:xfrm>
        </p:grpSpPr>
        <p:sp>
          <p:nvSpPr>
            <p:cNvPr id="111" name="角丸四角形 110"/>
            <p:cNvSpPr/>
            <p:nvPr/>
          </p:nvSpPr>
          <p:spPr>
            <a:xfrm>
              <a:off x="2483768" y="2525797"/>
              <a:ext cx="4104456" cy="2640482"/>
            </a:xfrm>
            <a:prstGeom prst="roundRect">
              <a:avLst>
                <a:gd name="adj" fmla="val 5926"/>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675"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pic>
          <p:nvPicPr>
            <p:cNvPr id="112" name="Picture 3" descr="C:\Users\i3941172\Desktop\握手.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41632" y="3560052"/>
              <a:ext cx="1002165" cy="1006638"/>
            </a:xfrm>
            <a:prstGeom prst="rect">
              <a:avLst/>
            </a:prstGeom>
            <a:noFill/>
            <a:extLst>
              <a:ext uri="{909E8E84-426E-40DD-AFC4-6F175D3DCCD1}">
                <a14:hiddenFill xmlns:a14="http://schemas.microsoft.com/office/drawing/2010/main">
                  <a:solidFill>
                    <a:srgbClr val="FFFFFF"/>
                  </a:solidFill>
                </a14:hiddenFill>
              </a:ext>
            </a:extLst>
          </p:spPr>
        </p:pic>
        <p:sp>
          <p:nvSpPr>
            <p:cNvPr id="113" name="円/楕円 112"/>
            <p:cNvSpPr/>
            <p:nvPr/>
          </p:nvSpPr>
          <p:spPr>
            <a:xfrm>
              <a:off x="2757975" y="2636912"/>
              <a:ext cx="1378800" cy="9072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525"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大阪市</a:t>
              </a:r>
              <a:endParaRPr kumimoji="1" lang="en-US" altLang="ja-JP" sz="525"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525"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24</a:t>
              </a:r>
              <a:r>
                <a:rPr kumimoji="1" lang="ja-JP" altLang="en-US" sz="525"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区役所</a:t>
              </a:r>
            </a:p>
          </p:txBody>
        </p:sp>
        <p:sp>
          <p:nvSpPr>
            <p:cNvPr id="114" name="円/楕円 113"/>
            <p:cNvSpPr/>
            <p:nvPr/>
          </p:nvSpPr>
          <p:spPr>
            <a:xfrm>
              <a:off x="5004048" y="2636934"/>
              <a:ext cx="1379665" cy="907156"/>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45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企業店舗</a:t>
              </a:r>
              <a:endParaRPr kumimoji="1" lang="en-US" altLang="ja-JP" sz="45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45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代理店</a:t>
              </a:r>
            </a:p>
          </p:txBody>
        </p:sp>
        <p:pic>
          <p:nvPicPr>
            <p:cNvPr id="115" name="Picture 8" descr="C:\Users\i3941172\Desktop\会社.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17802" y="3696339"/>
              <a:ext cx="430062" cy="380733"/>
            </a:xfrm>
            <a:prstGeom prst="rect">
              <a:avLst/>
            </a:prstGeom>
            <a:noFill/>
            <a:extLst>
              <a:ext uri="{909E8E84-426E-40DD-AFC4-6F175D3DCCD1}">
                <a14:hiddenFill xmlns:a14="http://schemas.microsoft.com/office/drawing/2010/main">
                  <a:solidFill>
                    <a:srgbClr val="FFFFFF"/>
                  </a:solidFill>
                </a14:hiddenFill>
              </a:ext>
            </a:extLst>
          </p:spPr>
        </p:pic>
        <p:pic>
          <p:nvPicPr>
            <p:cNvPr id="116" name="Picture 8" descr="C:\Users\i3941172\Desktop\会社.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93692" y="4437112"/>
              <a:ext cx="430062" cy="380733"/>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8" descr="C:\Users\i3941172\Desktop\会社.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43808" y="4581128"/>
              <a:ext cx="430062" cy="380733"/>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8" descr="C:\Users\i3941172\Desktop\会社.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47375" y="3768347"/>
              <a:ext cx="430062" cy="380733"/>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8" descr="C:\Users\i3941172\Desktop\会社.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47576" y="4158191"/>
              <a:ext cx="430062" cy="380733"/>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8" descr="C:\Users\i3941172\Desktop\会社.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27784" y="4077072"/>
              <a:ext cx="430062" cy="380733"/>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2" descr="C:\Users\i3941172\Desktop\ビル.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99864" y="4664015"/>
              <a:ext cx="384979" cy="373118"/>
            </a:xfrm>
            <a:prstGeom prst="rect">
              <a:avLst/>
            </a:prstGeom>
            <a:solidFill>
              <a:schemeClr val="accent1">
                <a:alpha val="0"/>
              </a:schemeClr>
            </a:solidFill>
          </p:spPr>
        </p:pic>
        <p:pic>
          <p:nvPicPr>
            <p:cNvPr id="122" name="Picture 2" descr="C:\Users\i3941172\Desktop\ビル.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71159" y="4643696"/>
              <a:ext cx="384979" cy="373118"/>
            </a:xfrm>
            <a:prstGeom prst="rect">
              <a:avLst/>
            </a:prstGeom>
            <a:solidFill>
              <a:schemeClr val="accent1">
                <a:alpha val="0"/>
              </a:schemeClr>
            </a:solidFill>
          </p:spPr>
        </p:pic>
        <p:pic>
          <p:nvPicPr>
            <p:cNvPr id="123" name="Picture 2" descr="C:\Users\i3941172\Desktop\ビル.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45116" y="4109954"/>
              <a:ext cx="384979" cy="373118"/>
            </a:xfrm>
            <a:prstGeom prst="rect">
              <a:avLst/>
            </a:prstGeom>
            <a:solidFill>
              <a:schemeClr val="accent1">
                <a:alpha val="0"/>
              </a:schemeClr>
            </a:solidFill>
          </p:spPr>
        </p:pic>
        <p:pic>
          <p:nvPicPr>
            <p:cNvPr id="124" name="Picture 2" descr="C:\Users\i3941172\Desktop\ビル.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8022" y="4248676"/>
              <a:ext cx="384979" cy="373118"/>
            </a:xfrm>
            <a:prstGeom prst="rect">
              <a:avLst/>
            </a:prstGeom>
            <a:solidFill>
              <a:schemeClr val="accent1">
                <a:alpha val="0"/>
              </a:schemeClr>
            </a:solidFill>
          </p:spPr>
        </p:pic>
        <p:pic>
          <p:nvPicPr>
            <p:cNvPr id="125" name="Picture 2" descr="C:\Users\i3941172\Desktop\ビル.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84477" y="4208010"/>
              <a:ext cx="384979" cy="373118"/>
            </a:xfrm>
            <a:prstGeom prst="rect">
              <a:avLst/>
            </a:prstGeom>
            <a:solidFill>
              <a:schemeClr val="accent1">
                <a:alpha val="0"/>
              </a:schemeClr>
            </a:solidFill>
          </p:spPr>
        </p:pic>
        <p:pic>
          <p:nvPicPr>
            <p:cNvPr id="126" name="Picture 2" descr="C:\Users\i3941172\Desktop\ビル.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01390" y="3642094"/>
              <a:ext cx="384979" cy="373118"/>
            </a:xfrm>
            <a:prstGeom prst="rect">
              <a:avLst/>
            </a:prstGeom>
            <a:solidFill>
              <a:schemeClr val="accent1">
                <a:alpha val="0"/>
              </a:schemeClr>
            </a:solidFill>
          </p:spPr>
        </p:pic>
        <p:pic>
          <p:nvPicPr>
            <p:cNvPr id="127" name="Picture 2" descr="C:\Users\i3941172\Desktop\ビル.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70161" y="3671367"/>
              <a:ext cx="384979" cy="373118"/>
            </a:xfrm>
            <a:prstGeom prst="rect">
              <a:avLst/>
            </a:prstGeom>
            <a:solidFill>
              <a:schemeClr val="accent1">
                <a:alpha val="0"/>
              </a:schemeClr>
            </a:solidFill>
          </p:spPr>
        </p:pic>
        <p:pic>
          <p:nvPicPr>
            <p:cNvPr id="128" name="Picture 2" descr="C:\Users\i3941172\Desktop\ビル.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17098" y="3729468"/>
              <a:ext cx="384979" cy="373118"/>
            </a:xfrm>
            <a:prstGeom prst="rect">
              <a:avLst/>
            </a:prstGeom>
            <a:solidFill>
              <a:schemeClr val="accent1">
                <a:alpha val="0"/>
              </a:schemeClr>
            </a:solidFill>
          </p:spPr>
        </p:pic>
        <p:sp>
          <p:nvSpPr>
            <p:cNvPr id="130" name="四方向矢印 129"/>
            <p:cNvSpPr/>
            <p:nvPr/>
          </p:nvSpPr>
          <p:spPr>
            <a:xfrm rot="2693325">
              <a:off x="4297371" y="2844940"/>
              <a:ext cx="490677" cy="491145"/>
            </a:xfrm>
            <a:prstGeom prst="quadArrow">
              <a:avLst>
                <a:gd name="adj1" fmla="val 7498"/>
                <a:gd name="adj2" fmla="val 3749"/>
                <a:gd name="adj3" fmla="val 81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525"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sp>
        <p:nvSpPr>
          <p:cNvPr id="11" name="テキスト ボックス 10"/>
          <p:cNvSpPr txBox="1"/>
          <p:nvPr/>
        </p:nvSpPr>
        <p:spPr>
          <a:xfrm>
            <a:off x="3906341" y="1424110"/>
            <a:ext cx="2067362" cy="1615827"/>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各区役所と企業店舗や代理店で顔の見える関係を作り、様々な取組を</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実施。</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主な取組</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・区主催イベントのポスター掲示等、広報協力</a:t>
            </a: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・地域見守りネットワーク関係事業への協力</a:t>
            </a: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・大規模災害時における協力事業所への登録</a:t>
            </a: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・「こども</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110</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番の家」運動への協力　　など</a:t>
            </a:r>
          </a:p>
        </p:txBody>
      </p:sp>
      <p:sp>
        <p:nvSpPr>
          <p:cNvPr id="145" name="角丸四角形 144"/>
          <p:cNvSpPr/>
          <p:nvPr/>
        </p:nvSpPr>
        <p:spPr>
          <a:xfrm>
            <a:off x="6127112" y="933450"/>
            <a:ext cx="2720397" cy="4722887"/>
          </a:xfrm>
          <a:prstGeom prst="roundRect">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46" name="角丸四角形 145"/>
          <p:cNvSpPr/>
          <p:nvPr/>
        </p:nvSpPr>
        <p:spPr>
          <a:xfrm>
            <a:off x="6230628" y="1163263"/>
            <a:ext cx="2583579" cy="366728"/>
          </a:xfrm>
          <a:prstGeom prst="roundRect">
            <a:avLst/>
          </a:prstGeom>
          <a:noFill/>
          <a:ln w="12700" cap="flat" cmpd="sng" algn="ctr">
            <a:noFill/>
            <a:prstDash val="solid"/>
            <a:miter lim="800000"/>
          </a:ln>
          <a:effectLst/>
        </p:spPr>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0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店舗でのポスター掲示やイベント開催などによる</a:t>
            </a:r>
            <a:endParaRPr kumimoji="1" lang="en-US" altLang="ja-JP" sz="10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ＭＳ Ｐゴシック" panose="020B0600070205080204" pitchFamily="50" charset="-128"/>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0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区政・市政ＰＲ</a:t>
            </a:r>
          </a:p>
        </p:txBody>
      </p:sp>
      <p:pic>
        <p:nvPicPr>
          <p:cNvPr id="148" name="図 147"/>
          <p:cNvPicPr/>
          <p:nvPr/>
        </p:nvPicPr>
        <p:blipFill rotWithShape="1">
          <a:blip r:embed="rId8">
            <a:extLst>
              <a:ext uri="{28A0092B-C50C-407E-A947-70E740481C1C}">
                <a14:useLocalDpi xmlns:a14="http://schemas.microsoft.com/office/drawing/2010/main" val="0"/>
              </a:ext>
            </a:extLst>
          </a:blip>
          <a:srcRect/>
          <a:stretch/>
        </p:blipFill>
        <p:spPr>
          <a:xfrm>
            <a:off x="7081027" y="3268518"/>
            <a:ext cx="700088" cy="141321"/>
          </a:xfrm>
          <a:prstGeom prst="rect">
            <a:avLst/>
          </a:prstGeom>
        </p:spPr>
      </p:pic>
      <p:pic>
        <p:nvPicPr>
          <p:cNvPr id="149" name="図 148"/>
          <p:cNvPicPr/>
          <p:nvPr/>
        </p:nvPicPr>
        <p:blipFill>
          <a:blip r:embed="rId9" cstate="print">
            <a:extLst>
              <a:ext uri="{28A0092B-C50C-407E-A947-70E740481C1C}">
                <a14:useLocalDpi xmlns:a14="http://schemas.microsoft.com/office/drawing/2010/main" val="0"/>
              </a:ext>
            </a:extLst>
          </a:blip>
          <a:stretch>
            <a:fillRect/>
          </a:stretch>
        </p:blipFill>
        <p:spPr>
          <a:xfrm>
            <a:off x="6167461" y="4145566"/>
            <a:ext cx="927623" cy="556067"/>
          </a:xfrm>
          <a:prstGeom prst="rect">
            <a:avLst/>
          </a:prstGeom>
        </p:spPr>
      </p:pic>
      <p:grpSp>
        <p:nvGrpSpPr>
          <p:cNvPr id="150" name="グループ化 149"/>
          <p:cNvGrpSpPr/>
          <p:nvPr/>
        </p:nvGrpSpPr>
        <p:grpSpPr>
          <a:xfrm>
            <a:off x="6197721" y="4886871"/>
            <a:ext cx="2532356" cy="603157"/>
            <a:chOff x="1645713" y="4790867"/>
            <a:chExt cx="6359962" cy="1948048"/>
          </a:xfrm>
        </p:grpSpPr>
        <p:sp>
          <p:nvSpPr>
            <p:cNvPr id="151" name="角丸四角形 150"/>
            <p:cNvSpPr/>
            <p:nvPr/>
          </p:nvSpPr>
          <p:spPr>
            <a:xfrm>
              <a:off x="1645713" y="5332490"/>
              <a:ext cx="2357268" cy="990023"/>
            </a:xfrm>
            <a:prstGeom prst="round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675"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幅広い層への</a:t>
              </a:r>
              <a:endParaRPr kumimoji="0" lang="en-US" altLang="ja-JP" sz="675"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675"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ＰＲが可能</a:t>
              </a:r>
            </a:p>
          </p:txBody>
        </p:sp>
        <p:sp>
          <p:nvSpPr>
            <p:cNvPr id="152" name="角丸四角形 151"/>
            <p:cNvSpPr/>
            <p:nvPr/>
          </p:nvSpPr>
          <p:spPr>
            <a:xfrm>
              <a:off x="5236035" y="5252896"/>
              <a:ext cx="2769640" cy="1486019"/>
            </a:xfrm>
            <a:prstGeom prst="round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675"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地域社会貢献活動の</a:t>
              </a:r>
              <a:endParaRPr kumimoji="0" lang="en-US" altLang="ja-JP" sz="675"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675"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見える化</a:t>
              </a:r>
              <a:endParaRPr kumimoji="0" lang="en-US" altLang="ja-JP" sz="675"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675"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イベント開催による</a:t>
              </a:r>
              <a:endParaRPr kumimoji="0" lang="en-US" altLang="ja-JP" sz="675"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675"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集客増、売上増の期待</a:t>
              </a:r>
            </a:p>
          </p:txBody>
        </p:sp>
        <p:pic>
          <p:nvPicPr>
            <p:cNvPr id="153" name="図 152"/>
            <p:cNvPicPr>
              <a:picLocks noChangeAspect="1"/>
            </p:cNvPicPr>
            <p:nvPr/>
          </p:nvPicPr>
          <p:blipFill>
            <a:blip r:embed="rId2"/>
            <a:stretch>
              <a:fillRect/>
            </a:stretch>
          </p:blipFill>
          <p:spPr>
            <a:xfrm>
              <a:off x="4126013" y="5323272"/>
              <a:ext cx="1017039" cy="999241"/>
            </a:xfrm>
            <a:prstGeom prst="rect">
              <a:avLst/>
            </a:prstGeom>
            <a:ln w="6350">
              <a:noFill/>
              <a:prstDash val="dash"/>
            </a:ln>
          </p:spPr>
        </p:pic>
        <p:sp>
          <p:nvSpPr>
            <p:cNvPr id="154" name="テキスト ボックス 153"/>
            <p:cNvSpPr txBox="1"/>
            <p:nvPr/>
          </p:nvSpPr>
          <p:spPr>
            <a:xfrm>
              <a:off x="3740805" y="4871155"/>
              <a:ext cx="1768675" cy="633704"/>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675" b="1" i="0" u="none" strike="noStrike" kern="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ＷＩＮ</a:t>
              </a:r>
              <a:r>
                <a:rPr kumimoji="0" lang="en-US" altLang="ja-JP" sz="675" b="1" i="0" u="none" strike="noStrike" kern="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a:t>
              </a:r>
              <a:r>
                <a:rPr kumimoji="0" lang="ja-JP" altLang="en-US" sz="675" b="1" i="0" u="none" strike="noStrike" kern="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ＷＩＮ</a:t>
              </a:r>
            </a:p>
          </p:txBody>
        </p:sp>
        <p:sp>
          <p:nvSpPr>
            <p:cNvPr id="155" name="角丸四角形 154"/>
            <p:cNvSpPr/>
            <p:nvPr/>
          </p:nvSpPr>
          <p:spPr>
            <a:xfrm>
              <a:off x="2640277" y="4844003"/>
              <a:ext cx="1294173" cy="479270"/>
            </a:xfrm>
            <a:prstGeom prst="round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675"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大阪市</a:t>
              </a:r>
            </a:p>
          </p:txBody>
        </p:sp>
        <p:sp>
          <p:nvSpPr>
            <p:cNvPr id="156" name="角丸四角形 155"/>
            <p:cNvSpPr/>
            <p:nvPr/>
          </p:nvSpPr>
          <p:spPr>
            <a:xfrm>
              <a:off x="5394341" y="4790867"/>
              <a:ext cx="1753945" cy="469945"/>
            </a:xfrm>
            <a:prstGeom prst="round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675"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連携企業</a:t>
              </a:r>
            </a:p>
          </p:txBody>
        </p:sp>
      </p:grpSp>
      <p:pic>
        <p:nvPicPr>
          <p:cNvPr id="158" name="図 157"/>
          <p:cNvPicPr/>
          <p:nvPr/>
        </p:nvPicPr>
        <p:blipFill>
          <a:blip r:embed="rId10">
            <a:extLst>
              <a:ext uri="{28A0092B-C50C-407E-A947-70E740481C1C}">
                <a14:useLocalDpi xmlns:a14="http://schemas.microsoft.com/office/drawing/2010/main" val="0"/>
              </a:ext>
            </a:extLst>
          </a:blip>
          <a:stretch>
            <a:fillRect/>
          </a:stretch>
        </p:blipFill>
        <p:spPr>
          <a:xfrm>
            <a:off x="6323506" y="3242011"/>
            <a:ext cx="705326" cy="146725"/>
          </a:xfrm>
          <a:prstGeom prst="rect">
            <a:avLst/>
          </a:prstGeom>
        </p:spPr>
      </p:pic>
      <p:sp>
        <p:nvSpPr>
          <p:cNvPr id="159" name="テキスト ボックス 158"/>
          <p:cNvSpPr txBox="1"/>
          <p:nvPr/>
        </p:nvSpPr>
        <p:spPr>
          <a:xfrm>
            <a:off x="6134724" y="664522"/>
            <a:ext cx="2749354" cy="307777"/>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区政・市政の</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PR</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に関する取組</a:t>
            </a:r>
            <a:endParaRPr kumimoji="1" lang="en-US" altLang="ja-JP" sz="1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pic>
        <p:nvPicPr>
          <p:cNvPr id="12" name="図 11"/>
          <p:cNvPicPr>
            <a:picLocks noChangeAspect="1"/>
          </p:cNvPicPr>
          <p:nvPr/>
        </p:nvPicPr>
        <p:blipFill>
          <a:blip r:embed="rId11"/>
          <a:stretch>
            <a:fillRect/>
          </a:stretch>
        </p:blipFill>
        <p:spPr>
          <a:xfrm>
            <a:off x="7081028" y="3438220"/>
            <a:ext cx="632710" cy="341006"/>
          </a:xfrm>
          <a:prstGeom prst="rect">
            <a:avLst/>
          </a:prstGeom>
        </p:spPr>
      </p:pic>
      <p:sp>
        <p:nvSpPr>
          <p:cNvPr id="160" name="テキスト ボックス 159"/>
          <p:cNvSpPr txBox="1"/>
          <p:nvPr/>
        </p:nvSpPr>
        <p:spPr>
          <a:xfrm>
            <a:off x="3609840" y="4269000"/>
            <a:ext cx="2213186" cy="57733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78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78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24</a:t>
            </a:r>
            <a:r>
              <a:rPr kumimoji="1" lang="ja-JP" altLang="en-US" sz="78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区住みます芸人による地域の盛り上げ</a:t>
            </a: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78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788"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活動。</a:t>
            </a:r>
            <a:endParaRPr kumimoji="1" lang="en-US" altLang="ja-JP" sz="78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78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・桂文枝　</a:t>
            </a:r>
            <a:r>
              <a:rPr kumimoji="1" lang="en-US" altLang="ja-JP" sz="78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24</a:t>
            </a:r>
            <a:r>
              <a:rPr kumimoji="1" lang="ja-JP" altLang="en-US" sz="78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区創作落語による地域の魅力発信</a:t>
            </a: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78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78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2018</a:t>
            </a:r>
            <a:r>
              <a:rPr kumimoji="1" lang="ja-JP" altLang="en-US" sz="78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78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78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月開始、</a:t>
            </a:r>
            <a:r>
              <a:rPr kumimoji="1" lang="en-US" altLang="ja-JP" sz="78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78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区で</a:t>
            </a:r>
            <a:r>
              <a:rPr kumimoji="1" lang="ja-JP" altLang="en-US" sz="788"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実施済み。</a:t>
            </a:r>
            <a:endParaRPr kumimoji="1" lang="ja-JP" altLang="en-US" sz="78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14" name="図 13"/>
          <p:cNvPicPr>
            <a:picLocks noChangeAspect="1"/>
          </p:cNvPicPr>
          <p:nvPr/>
        </p:nvPicPr>
        <p:blipFill rotWithShape="1">
          <a:blip r:embed="rId12"/>
          <a:srcRect t="17576" b="15988"/>
          <a:stretch/>
        </p:blipFill>
        <p:spPr>
          <a:xfrm>
            <a:off x="4957505" y="4788244"/>
            <a:ext cx="918024" cy="328119"/>
          </a:xfrm>
          <a:prstGeom prst="rect">
            <a:avLst/>
          </a:prstGeom>
        </p:spPr>
      </p:pic>
      <p:sp>
        <p:nvSpPr>
          <p:cNvPr id="67" name="角丸四角形 66"/>
          <p:cNvSpPr/>
          <p:nvPr/>
        </p:nvSpPr>
        <p:spPr>
          <a:xfrm>
            <a:off x="149730" y="972299"/>
            <a:ext cx="1975324" cy="4684038"/>
          </a:xfrm>
          <a:prstGeom prst="roundRect">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68" name="角丸四角形 67"/>
          <p:cNvSpPr/>
          <p:nvPr/>
        </p:nvSpPr>
        <p:spPr>
          <a:xfrm>
            <a:off x="196295" y="1125123"/>
            <a:ext cx="1817864" cy="328938"/>
          </a:xfrm>
          <a:prstGeom prst="roundRect">
            <a:avLst/>
          </a:prstGeom>
          <a:noFill/>
          <a:ln w="12700" cap="flat" cmpd="sng" algn="ctr">
            <a:noFill/>
            <a:prstDash val="solid"/>
            <a:miter lim="800000"/>
          </a:ln>
          <a:effectLst/>
        </p:spPr>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0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社員向け勉強会の実施</a:t>
            </a:r>
          </a:p>
        </p:txBody>
      </p:sp>
      <p:sp>
        <p:nvSpPr>
          <p:cNvPr id="69" name="テキスト ボックス 68"/>
          <p:cNvSpPr txBox="1"/>
          <p:nvPr/>
        </p:nvSpPr>
        <p:spPr>
          <a:xfrm>
            <a:off x="218528" y="1659890"/>
            <a:ext cx="1947331" cy="1136914"/>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・環境局職員が講師となり、事業系の廃棄物（ごみ）の分別に関する社員向けの勉強会を</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実施。</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78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開催日</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2019</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26</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日実施</a:t>
            </a:r>
          </a:p>
        </p:txBody>
      </p:sp>
      <p:sp>
        <p:nvSpPr>
          <p:cNvPr id="73" name="角丸四角形 72"/>
          <p:cNvSpPr/>
          <p:nvPr/>
        </p:nvSpPr>
        <p:spPr>
          <a:xfrm>
            <a:off x="174610" y="5019396"/>
            <a:ext cx="712394" cy="324563"/>
          </a:xfrm>
          <a:prstGeom prst="round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675"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環境に関する啓発の実施</a:t>
            </a:r>
            <a:endParaRPr kumimoji="0" lang="ja-JP" altLang="en-US" sz="675"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76" name="角丸四角形 75"/>
          <p:cNvSpPr/>
          <p:nvPr/>
        </p:nvSpPr>
        <p:spPr>
          <a:xfrm>
            <a:off x="1413858" y="4963728"/>
            <a:ext cx="665771" cy="377867"/>
          </a:xfrm>
          <a:prstGeom prst="round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675"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社員の環境に関する知識向上</a:t>
            </a:r>
            <a:endParaRPr kumimoji="0" lang="en-US" altLang="ja-JP" sz="675"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pic>
        <p:nvPicPr>
          <p:cNvPr id="77" name="図 76"/>
          <p:cNvPicPr>
            <a:picLocks noChangeAspect="1"/>
          </p:cNvPicPr>
          <p:nvPr/>
        </p:nvPicPr>
        <p:blipFill>
          <a:blip r:embed="rId2"/>
          <a:stretch>
            <a:fillRect/>
          </a:stretch>
        </p:blipFill>
        <p:spPr>
          <a:xfrm>
            <a:off x="943640" y="4982019"/>
            <a:ext cx="424694" cy="371547"/>
          </a:xfrm>
          <a:prstGeom prst="rect">
            <a:avLst/>
          </a:prstGeom>
          <a:ln w="6350">
            <a:noFill/>
            <a:prstDash val="dash"/>
          </a:ln>
        </p:spPr>
      </p:pic>
      <p:sp>
        <p:nvSpPr>
          <p:cNvPr id="85" name="テキスト ボックス 84"/>
          <p:cNvSpPr txBox="1"/>
          <p:nvPr/>
        </p:nvSpPr>
        <p:spPr>
          <a:xfrm>
            <a:off x="746147" y="4814741"/>
            <a:ext cx="767536" cy="196208"/>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675" b="1" i="0" u="none" strike="noStrike" kern="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ＷＩＮ</a:t>
            </a:r>
            <a:r>
              <a:rPr kumimoji="0" lang="en-US" altLang="ja-JP" sz="675" b="1" i="0" u="none" strike="noStrike" kern="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a:t>
            </a:r>
            <a:r>
              <a:rPr kumimoji="0" lang="ja-JP" altLang="en-US" sz="675" b="1" i="0" u="none" strike="noStrike" kern="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ＷＩＮ</a:t>
            </a:r>
          </a:p>
        </p:txBody>
      </p:sp>
      <p:sp>
        <p:nvSpPr>
          <p:cNvPr id="90" name="角丸四角形 89"/>
          <p:cNvSpPr/>
          <p:nvPr/>
        </p:nvSpPr>
        <p:spPr>
          <a:xfrm>
            <a:off x="346694" y="4852276"/>
            <a:ext cx="526862" cy="167120"/>
          </a:xfrm>
          <a:prstGeom prst="round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675"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大阪市</a:t>
            </a:r>
          </a:p>
        </p:txBody>
      </p:sp>
      <p:sp>
        <p:nvSpPr>
          <p:cNvPr id="91" name="角丸四角形 90"/>
          <p:cNvSpPr/>
          <p:nvPr/>
        </p:nvSpPr>
        <p:spPr>
          <a:xfrm>
            <a:off x="1435195" y="4813692"/>
            <a:ext cx="623095" cy="154437"/>
          </a:xfrm>
          <a:prstGeom prst="round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675"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連携企業</a:t>
            </a:r>
          </a:p>
        </p:txBody>
      </p:sp>
      <p:sp>
        <p:nvSpPr>
          <p:cNvPr id="92" name="テキスト ボックス 91"/>
          <p:cNvSpPr txBox="1"/>
          <p:nvPr/>
        </p:nvSpPr>
        <p:spPr>
          <a:xfrm>
            <a:off x="258586" y="680250"/>
            <a:ext cx="2421495" cy="307777"/>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➣環境に関する取組</a:t>
            </a:r>
            <a:endParaRPr kumimoji="1" lang="en-US" altLang="ja-JP" sz="1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pic>
        <p:nvPicPr>
          <p:cNvPr id="2" name="図 1"/>
          <p:cNvPicPr>
            <a:picLocks noChangeAspect="1"/>
          </p:cNvPicPr>
          <p:nvPr/>
        </p:nvPicPr>
        <p:blipFill>
          <a:blip r:embed="rId13"/>
          <a:stretch>
            <a:fillRect/>
          </a:stretch>
        </p:blipFill>
        <p:spPr>
          <a:xfrm>
            <a:off x="317556" y="2949746"/>
            <a:ext cx="805894" cy="180381"/>
          </a:xfrm>
          <a:prstGeom prst="rect">
            <a:avLst/>
          </a:prstGeom>
        </p:spPr>
      </p:pic>
      <p:pic>
        <p:nvPicPr>
          <p:cNvPr id="3" name="図 2"/>
          <p:cNvPicPr>
            <a:picLocks noChangeAspect="1"/>
          </p:cNvPicPr>
          <p:nvPr/>
        </p:nvPicPr>
        <p:blipFill>
          <a:blip r:embed="rId14"/>
          <a:stretch>
            <a:fillRect/>
          </a:stretch>
        </p:blipFill>
        <p:spPr>
          <a:xfrm>
            <a:off x="362767" y="3365518"/>
            <a:ext cx="1568726" cy="1104450"/>
          </a:xfrm>
          <a:prstGeom prst="rect">
            <a:avLst/>
          </a:prstGeom>
        </p:spPr>
      </p:pic>
      <p:pic>
        <p:nvPicPr>
          <p:cNvPr id="93" name="図 92"/>
          <p:cNvPicPr/>
          <p:nvPr/>
        </p:nvPicPr>
        <p:blipFill rotWithShape="1">
          <a:blip r:embed="rId15" cstate="print">
            <a:extLst>
              <a:ext uri="{28A0092B-C50C-407E-A947-70E740481C1C}">
                <a14:useLocalDpi xmlns:a14="http://schemas.microsoft.com/office/drawing/2010/main" val="0"/>
              </a:ext>
            </a:extLst>
          </a:blip>
          <a:srcRect/>
          <a:stretch/>
        </p:blipFill>
        <p:spPr>
          <a:xfrm>
            <a:off x="7767212" y="3249970"/>
            <a:ext cx="917815" cy="159361"/>
          </a:xfrm>
          <a:prstGeom prst="rect">
            <a:avLst/>
          </a:prstGeom>
        </p:spPr>
      </p:pic>
      <p:pic>
        <p:nvPicPr>
          <p:cNvPr id="94" name="図 93"/>
          <p:cNvPicPr/>
          <p:nvPr/>
        </p:nvPicPr>
        <p:blipFill rotWithShape="1">
          <a:blip r:embed="rId16" cstate="print">
            <a:extLst>
              <a:ext uri="{28A0092B-C50C-407E-A947-70E740481C1C}">
                <a14:useLocalDpi xmlns:a14="http://schemas.microsoft.com/office/drawing/2010/main" val="0"/>
              </a:ext>
            </a:extLst>
          </a:blip>
          <a:srcRect/>
          <a:stretch/>
        </p:blipFill>
        <p:spPr>
          <a:xfrm>
            <a:off x="6183229" y="3554709"/>
            <a:ext cx="787408" cy="173316"/>
          </a:xfrm>
          <a:prstGeom prst="rect">
            <a:avLst/>
          </a:prstGeom>
        </p:spPr>
      </p:pic>
      <p:pic>
        <p:nvPicPr>
          <p:cNvPr id="95" name="図 94"/>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690318" y="3574687"/>
            <a:ext cx="1123889" cy="164126"/>
          </a:xfrm>
          <a:prstGeom prst="rect">
            <a:avLst/>
          </a:prstGeom>
        </p:spPr>
      </p:pic>
      <p:pic>
        <p:nvPicPr>
          <p:cNvPr id="96" name="Picture 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923720" y="3870268"/>
            <a:ext cx="821246" cy="29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 name="図 96"/>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955749" y="3876521"/>
            <a:ext cx="976239" cy="282060"/>
          </a:xfrm>
          <a:prstGeom prst="rect">
            <a:avLst/>
          </a:prstGeom>
        </p:spPr>
      </p:pic>
      <p:pic>
        <p:nvPicPr>
          <p:cNvPr id="98" name="図 97"/>
          <p:cNvPicPr>
            <a:picLocks noChangeAspect="1"/>
          </p:cNvPicPr>
          <p:nvPr/>
        </p:nvPicPr>
        <p:blipFill>
          <a:blip r:embed="rId13"/>
          <a:stretch>
            <a:fillRect/>
          </a:stretch>
        </p:blipFill>
        <p:spPr>
          <a:xfrm>
            <a:off x="6311099" y="3904450"/>
            <a:ext cx="651320" cy="118323"/>
          </a:xfrm>
          <a:prstGeom prst="rect">
            <a:avLst/>
          </a:prstGeom>
        </p:spPr>
      </p:pic>
      <p:pic>
        <p:nvPicPr>
          <p:cNvPr id="99" name="図 98"/>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7212943" y="4197900"/>
            <a:ext cx="592916" cy="207628"/>
          </a:xfrm>
          <a:prstGeom prst="rect">
            <a:avLst/>
          </a:prstGeom>
        </p:spPr>
      </p:pic>
      <p:pic>
        <p:nvPicPr>
          <p:cNvPr id="101" name="図 100"/>
          <p:cNvPicPr>
            <a:picLocks noChangeAspect="1"/>
          </p:cNvPicPr>
          <p:nvPr/>
        </p:nvPicPr>
        <p:blipFill>
          <a:blip r:embed="rId13"/>
          <a:stretch>
            <a:fillRect/>
          </a:stretch>
        </p:blipFill>
        <p:spPr>
          <a:xfrm>
            <a:off x="5088869" y="3003147"/>
            <a:ext cx="786660" cy="176076"/>
          </a:xfrm>
          <a:prstGeom prst="rect">
            <a:avLst/>
          </a:prstGeom>
        </p:spPr>
      </p:pic>
      <p:pic>
        <p:nvPicPr>
          <p:cNvPr id="102" name="図 101" descr="ダイアグラム, テキスト  自動的に生成された説明">
            <a:extLst>
              <a:ext uri="{FF2B5EF4-FFF2-40B4-BE49-F238E27FC236}">
                <a16:creationId xmlns:a16="http://schemas.microsoft.com/office/drawing/2014/main" id="{C1D42F86-43FA-47A3-88BA-15979F6CBB05}"/>
              </a:ext>
            </a:extLst>
          </p:cNvPr>
          <p:cNvPicPr>
            <a:picLocks noChangeAspect="1"/>
          </p:cNvPicPr>
          <p:nvPr/>
        </p:nvPicPr>
        <p:blipFill rotWithShape="1">
          <a:blip r:embed="rId21" cstate="print">
            <a:extLst>
              <a:ext uri="{28A0092B-C50C-407E-A947-70E740481C1C}">
                <a14:useLocalDpi xmlns:a14="http://schemas.microsoft.com/office/drawing/2010/main" val="0"/>
              </a:ext>
            </a:extLst>
          </a:blip>
          <a:srcRect l="10310" t="38238" r="14179"/>
          <a:stretch/>
        </p:blipFill>
        <p:spPr>
          <a:xfrm>
            <a:off x="7276260" y="4452970"/>
            <a:ext cx="565649" cy="164973"/>
          </a:xfrm>
          <a:prstGeom prst="rect">
            <a:avLst/>
          </a:prstGeom>
        </p:spPr>
      </p:pic>
      <p:sp>
        <p:nvSpPr>
          <p:cNvPr id="129" name="テキスト ボックス 128"/>
          <p:cNvSpPr txBox="1"/>
          <p:nvPr/>
        </p:nvSpPr>
        <p:spPr>
          <a:xfrm>
            <a:off x="179512" y="62123"/>
            <a:ext cx="1592103" cy="338554"/>
          </a:xfrm>
          <a:prstGeom prst="rect">
            <a:avLst/>
          </a:prstGeom>
          <a:noFill/>
          <a:ln>
            <a:solidFill>
              <a:schemeClr val="bg1">
                <a:lumMod val="65000"/>
              </a:schemeClr>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具体的な</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取組例</a:t>
            </a: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4" name="図 3"/>
          <p:cNvPicPr>
            <a:picLocks noChangeAspect="1"/>
          </p:cNvPicPr>
          <p:nvPr/>
        </p:nvPicPr>
        <p:blipFill>
          <a:blip r:embed="rId22"/>
          <a:stretch>
            <a:fillRect/>
          </a:stretch>
        </p:blipFill>
        <p:spPr>
          <a:xfrm>
            <a:off x="7853312" y="4349020"/>
            <a:ext cx="842439" cy="457324"/>
          </a:xfrm>
          <a:prstGeom prst="rect">
            <a:avLst/>
          </a:prstGeom>
        </p:spPr>
      </p:pic>
      <p:pic>
        <p:nvPicPr>
          <p:cNvPr id="100" name="図 99"/>
          <p:cNvPicPr>
            <a:picLocks noChangeAspect="1"/>
          </p:cNvPicPr>
          <p:nvPr/>
        </p:nvPicPr>
        <p:blipFill>
          <a:blip r:embed="rId23"/>
          <a:stretch>
            <a:fillRect/>
          </a:stretch>
        </p:blipFill>
        <p:spPr>
          <a:xfrm>
            <a:off x="8046931" y="4206122"/>
            <a:ext cx="560675" cy="230504"/>
          </a:xfrm>
          <a:prstGeom prst="rect">
            <a:avLst/>
          </a:prstGeom>
        </p:spPr>
      </p:pic>
      <p:sp>
        <p:nvSpPr>
          <p:cNvPr id="110"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570</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401200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テキスト ボックス 38"/>
          <p:cNvSpPr txBox="1"/>
          <p:nvPr/>
        </p:nvSpPr>
        <p:spPr>
          <a:xfrm>
            <a:off x="2536322" y="72242"/>
            <a:ext cx="5488562"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⑦ 一般廃棄物（収集輸送／焼却）</a:t>
            </a:r>
          </a:p>
        </p:txBody>
      </p:sp>
      <p:sp>
        <p:nvSpPr>
          <p:cNvPr id="42" name="テキスト ボックス 41"/>
          <p:cNvSpPr txBox="1"/>
          <p:nvPr/>
        </p:nvSpPr>
        <p:spPr>
          <a:xfrm>
            <a:off x="11603" y="14928"/>
            <a:ext cx="2505795" cy="257369"/>
          </a:xfrm>
          <a:prstGeom prst="rect">
            <a:avLst/>
          </a:prstGeom>
          <a:noFill/>
        </p:spPr>
        <p:txBody>
          <a:bodyPr wrap="square" lIns="36000" tIns="36000" rIns="36000" bIns="36000" rtlCol="0">
            <a:noAutofit/>
          </a:bodyPr>
          <a:lstStyle/>
          <a:p>
            <a:r>
              <a:rPr lang="en-US" altLang="ja-JP" sz="1200" dirty="0">
                <a:latin typeface="Meiryo UI" panose="020B0604030504040204" pitchFamily="50" charset="-128"/>
                <a:ea typeface="Meiryo UI" panose="020B0604030504040204" pitchFamily="50" charset="-128"/>
              </a:rPr>
              <a:t>8</a:t>
            </a:r>
            <a:r>
              <a:rPr lang="ja-JP" altLang="en-US" sz="1200" dirty="0">
                <a:latin typeface="Meiryo UI" panose="020B0604030504040204" pitchFamily="50" charset="-128"/>
                <a:ea typeface="Meiryo UI" panose="020B0604030504040204" pitchFamily="50" charset="-128"/>
              </a:rPr>
              <a:t>　具体的な取組と成果 （民営化）</a:t>
            </a:r>
          </a:p>
        </p:txBody>
      </p:sp>
      <p:sp>
        <p:nvSpPr>
          <p:cNvPr id="8" name="角丸四角形 7"/>
          <p:cNvSpPr/>
          <p:nvPr/>
        </p:nvSpPr>
        <p:spPr>
          <a:xfrm>
            <a:off x="273591" y="937303"/>
            <a:ext cx="8603088" cy="593811"/>
          </a:xfrm>
          <a:prstGeom prst="roundRect">
            <a:avLst/>
          </a:prstGeom>
          <a:solidFill>
            <a:srgbClr val="FFFF00"/>
          </a:solidFill>
          <a:ln w="508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○収集輸送では、職員の退職不補充による民間委託化を拡大。今後継続するとともに、効率化を徹底。</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9" name="直線コネクタ 8"/>
          <p:cNvCxnSpPr/>
          <p:nvPr/>
        </p:nvCxnSpPr>
        <p:spPr>
          <a:xfrm>
            <a:off x="179512" y="6759208"/>
            <a:ext cx="8640000" cy="0"/>
          </a:xfrm>
          <a:prstGeom prst="line">
            <a:avLst/>
          </a:prstGeom>
          <a:ln w="19050">
            <a:prstDash val="solid"/>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正方形/長方形 54"/>
          <p:cNvSpPr/>
          <p:nvPr/>
        </p:nvSpPr>
        <p:spPr>
          <a:xfrm>
            <a:off x="141521" y="598868"/>
            <a:ext cx="1663251" cy="338554"/>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（取　　組）</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56" name="グループ化 55"/>
          <p:cNvGrpSpPr/>
          <p:nvPr/>
        </p:nvGrpSpPr>
        <p:grpSpPr>
          <a:xfrm>
            <a:off x="296647" y="3431798"/>
            <a:ext cx="8594952" cy="3192395"/>
            <a:chOff x="296647" y="3479026"/>
            <a:chExt cx="8594952" cy="3145300"/>
          </a:xfrm>
        </p:grpSpPr>
        <p:grpSp>
          <p:nvGrpSpPr>
            <p:cNvPr id="58" name="グループ化 121"/>
            <p:cNvGrpSpPr/>
            <p:nvPr/>
          </p:nvGrpSpPr>
          <p:grpSpPr>
            <a:xfrm>
              <a:off x="296647" y="3479026"/>
              <a:ext cx="4804072" cy="3135322"/>
              <a:chOff x="-62797" y="3263002"/>
              <a:chExt cx="4804072" cy="3135322"/>
            </a:xfrm>
          </p:grpSpPr>
          <p:sp>
            <p:nvSpPr>
              <p:cNvPr id="75" name="正方形/長方形 74"/>
              <p:cNvSpPr/>
              <p:nvPr/>
            </p:nvSpPr>
            <p:spPr>
              <a:xfrm>
                <a:off x="1580323" y="3267647"/>
                <a:ext cx="1296000" cy="475509"/>
              </a:xfrm>
              <a:prstGeom prst="rect">
                <a:avLst/>
              </a:prstGeom>
              <a:gradFill>
                <a:gsLst>
                  <a:gs pos="0">
                    <a:schemeClr val="tx2">
                      <a:lumMod val="60000"/>
                      <a:lumOff val="40000"/>
                    </a:schemeClr>
                  </a:gs>
                  <a:gs pos="35000">
                    <a:schemeClr val="accent1">
                      <a:tint val="37000"/>
                      <a:satMod val="300000"/>
                    </a:schemeClr>
                  </a:gs>
                  <a:gs pos="100000">
                    <a:schemeClr val="accent1">
                      <a:tint val="15000"/>
                      <a:satMod val="350000"/>
                    </a:schemeClr>
                  </a:gs>
                </a:gsLst>
              </a:gradFill>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ja-JP" altLang="en-US" sz="1400" b="1" dirty="0">
                    <a:latin typeface="+mn-ea"/>
                  </a:rPr>
                  <a:t>民間委託</a:t>
                </a:r>
              </a:p>
            </p:txBody>
          </p:sp>
          <p:sp>
            <p:nvSpPr>
              <p:cNvPr id="76" name="正方形/長方形 75"/>
              <p:cNvSpPr/>
              <p:nvPr/>
            </p:nvSpPr>
            <p:spPr>
              <a:xfrm>
                <a:off x="1584789" y="3794329"/>
                <a:ext cx="1296000" cy="2603995"/>
              </a:xfrm>
              <a:prstGeom prst="rect">
                <a:avLst/>
              </a:prstGeom>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ja-JP" altLang="en-US" sz="1400" b="1" dirty="0">
                    <a:solidFill>
                      <a:schemeClr val="tx1"/>
                    </a:solidFill>
                    <a:latin typeface="+mn-ea"/>
                  </a:rPr>
                  <a:t>直　営</a:t>
                </a:r>
                <a:endParaRPr lang="en-US" altLang="ja-JP" sz="1400" b="1" dirty="0">
                  <a:solidFill>
                    <a:schemeClr val="tx1"/>
                  </a:solidFill>
                  <a:latin typeface="+mn-ea"/>
                </a:endParaRPr>
              </a:p>
            </p:txBody>
          </p:sp>
          <p:sp>
            <p:nvSpPr>
              <p:cNvPr id="77" name="正方形/長方形 76"/>
              <p:cNvSpPr/>
              <p:nvPr/>
            </p:nvSpPr>
            <p:spPr>
              <a:xfrm>
                <a:off x="-62797" y="3263002"/>
                <a:ext cx="1296144" cy="3135321"/>
              </a:xfrm>
              <a:prstGeom prst="rect">
                <a:avLst/>
              </a:prstGeom>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ja-JP" altLang="en-US" sz="1400" b="1" dirty="0">
                    <a:solidFill>
                      <a:schemeClr val="tx1"/>
                    </a:solidFill>
                    <a:latin typeface="+mn-ea"/>
                  </a:rPr>
                  <a:t>直　営</a:t>
                </a:r>
                <a:endParaRPr lang="en-US" altLang="ja-JP" sz="1400" b="1" dirty="0">
                  <a:solidFill>
                    <a:schemeClr val="tx1"/>
                  </a:solidFill>
                  <a:latin typeface="+mn-ea"/>
                </a:endParaRPr>
              </a:p>
            </p:txBody>
          </p:sp>
          <p:sp>
            <p:nvSpPr>
              <p:cNvPr id="78" name="正方形/長方形 77"/>
              <p:cNvSpPr/>
              <p:nvPr/>
            </p:nvSpPr>
            <p:spPr>
              <a:xfrm>
                <a:off x="3445275" y="3267647"/>
                <a:ext cx="1296000" cy="475509"/>
              </a:xfrm>
              <a:prstGeom prst="rect">
                <a:avLst/>
              </a:prstGeom>
              <a:gradFill>
                <a:gsLst>
                  <a:gs pos="0">
                    <a:schemeClr val="tx2">
                      <a:lumMod val="60000"/>
                      <a:lumOff val="40000"/>
                    </a:schemeClr>
                  </a:gs>
                  <a:gs pos="35000">
                    <a:schemeClr val="accent1">
                      <a:tint val="37000"/>
                      <a:satMod val="300000"/>
                    </a:schemeClr>
                  </a:gs>
                  <a:gs pos="100000">
                    <a:schemeClr val="accent1">
                      <a:tint val="15000"/>
                      <a:satMod val="350000"/>
                    </a:schemeClr>
                  </a:gs>
                </a:gsLst>
              </a:gradFill>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ja-JP" altLang="en-US" sz="1400" b="1" dirty="0">
                    <a:latin typeface="+mn-ea"/>
                  </a:rPr>
                  <a:t>民間委託</a:t>
                </a:r>
              </a:p>
            </p:txBody>
          </p:sp>
        </p:grpSp>
        <p:sp>
          <p:nvSpPr>
            <p:cNvPr id="59" name="正方形/長方形 58"/>
            <p:cNvSpPr/>
            <p:nvPr/>
          </p:nvSpPr>
          <p:spPr>
            <a:xfrm>
              <a:off x="3799278" y="4010352"/>
              <a:ext cx="1296000" cy="2084867"/>
            </a:xfrm>
            <a:prstGeom prst="rect">
              <a:avLst/>
            </a:prstGeom>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ja-JP" altLang="en-US" sz="1400" b="1" dirty="0">
                  <a:solidFill>
                    <a:schemeClr val="tx1"/>
                  </a:solidFill>
                  <a:latin typeface="+mn-ea"/>
                </a:rPr>
                <a:t>直　営</a:t>
              </a:r>
              <a:endParaRPr lang="en-US" altLang="ja-JP" sz="1400" b="1" dirty="0">
                <a:solidFill>
                  <a:schemeClr val="tx1"/>
                </a:solidFill>
                <a:latin typeface="+mn-ea"/>
              </a:endParaRPr>
            </a:p>
          </p:txBody>
        </p:sp>
        <p:sp>
          <p:nvSpPr>
            <p:cNvPr id="60" name="正方形/長方形 59"/>
            <p:cNvSpPr/>
            <p:nvPr/>
          </p:nvSpPr>
          <p:spPr>
            <a:xfrm>
              <a:off x="3803902" y="6146347"/>
              <a:ext cx="1296000" cy="468000"/>
            </a:xfrm>
            <a:prstGeom prst="rect">
              <a:avLst/>
            </a:prstGeom>
            <a:solidFill>
              <a:schemeClr val="tx2">
                <a:lumMod val="75000"/>
              </a:schemeClr>
            </a:solidFill>
            <a:ln w="31750">
              <a:prstDash val="sysDot"/>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ja-JP" altLang="en-US" sz="1400" b="1" dirty="0">
                  <a:solidFill>
                    <a:schemeClr val="bg1"/>
                  </a:solidFill>
                  <a:latin typeface="+mn-ea"/>
                </a:rPr>
                <a:t>効率化</a:t>
              </a:r>
              <a:endParaRPr lang="en-US" altLang="ja-JP" sz="1400" b="1" dirty="0">
                <a:solidFill>
                  <a:schemeClr val="bg1"/>
                </a:solidFill>
                <a:latin typeface="+mn-ea"/>
              </a:endParaRPr>
            </a:p>
            <a:p>
              <a:pPr algn="ctr" fontAlgn="auto">
                <a:spcBef>
                  <a:spcPts val="0"/>
                </a:spcBef>
                <a:spcAft>
                  <a:spcPts val="0"/>
                </a:spcAft>
                <a:defRPr/>
              </a:pPr>
              <a:r>
                <a:rPr lang="ja-JP" altLang="en-US" sz="1400" b="1" dirty="0">
                  <a:solidFill>
                    <a:schemeClr val="bg1"/>
                  </a:solidFill>
                  <a:latin typeface="+mn-ea"/>
                </a:rPr>
                <a:t>（▲</a:t>
              </a:r>
              <a:r>
                <a:rPr lang="en-US" altLang="ja-JP" sz="1400" b="1" dirty="0">
                  <a:solidFill>
                    <a:schemeClr val="bg1"/>
                  </a:solidFill>
                  <a:latin typeface="+mn-ea"/>
                </a:rPr>
                <a:t>150</a:t>
              </a:r>
              <a:r>
                <a:rPr lang="ja-JP" altLang="en-US" sz="1400" b="1" dirty="0">
                  <a:solidFill>
                    <a:schemeClr val="bg1"/>
                  </a:solidFill>
                  <a:latin typeface="+mn-ea"/>
                </a:rPr>
                <a:t>名）</a:t>
              </a:r>
            </a:p>
          </p:txBody>
        </p:sp>
        <p:grpSp>
          <p:nvGrpSpPr>
            <p:cNvPr id="61" name="グループ化 60"/>
            <p:cNvGrpSpPr/>
            <p:nvPr/>
          </p:nvGrpSpPr>
          <p:grpSpPr>
            <a:xfrm>
              <a:off x="3253434" y="4722411"/>
              <a:ext cx="493926" cy="1060704"/>
              <a:chOff x="2871206" y="4722411"/>
              <a:chExt cx="493926" cy="1060704"/>
            </a:xfrm>
          </p:grpSpPr>
          <p:sp>
            <p:nvSpPr>
              <p:cNvPr id="73" name="二等辺三角形 72"/>
              <p:cNvSpPr/>
              <p:nvPr/>
            </p:nvSpPr>
            <p:spPr>
              <a:xfrm rot="5400000">
                <a:off x="2727340" y="5145323"/>
                <a:ext cx="1060704" cy="214880"/>
              </a:xfrm>
              <a:prstGeom prst="triangle">
                <a:avLst>
                  <a:gd name="adj" fmla="val 44402"/>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正方形/長方形 73"/>
              <p:cNvSpPr/>
              <p:nvPr/>
            </p:nvSpPr>
            <p:spPr>
              <a:xfrm>
                <a:off x="2871206" y="4772189"/>
                <a:ext cx="265844" cy="961147"/>
              </a:xfrm>
              <a:prstGeom prst="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vert="eaVert" rtlCol="0" anchor="ctr" anchorCtr="0"/>
              <a:lstStyle/>
              <a:p>
                <a:pPr algn="ctr"/>
                <a:r>
                  <a:rPr kumimoji="1" lang="ja-JP" altLang="en-US" sz="1200" b="1" dirty="0">
                    <a:solidFill>
                      <a:schemeClr val="tx1"/>
                    </a:solidFill>
                    <a:latin typeface="ＭＳ ゴシック" pitchFamily="49" charset="-128"/>
                    <a:ea typeface="ＭＳ ゴシック" pitchFamily="49" charset="-128"/>
                  </a:rPr>
                  <a:t>定数削減</a:t>
                </a:r>
              </a:p>
            </p:txBody>
          </p:sp>
        </p:grpSp>
        <p:sp>
          <p:nvSpPr>
            <p:cNvPr id="62" name="正方形/長方形 61"/>
            <p:cNvSpPr/>
            <p:nvPr/>
          </p:nvSpPr>
          <p:spPr>
            <a:xfrm>
              <a:off x="7593216" y="4557658"/>
              <a:ext cx="1296000" cy="475284"/>
            </a:xfrm>
            <a:prstGeom prst="rect">
              <a:avLst/>
            </a:prstGeom>
            <a:solidFill>
              <a:schemeClr val="accent1">
                <a:lumMod val="40000"/>
                <a:lumOff val="60000"/>
              </a:schemeClr>
            </a:solidFill>
            <a:ln w="31750">
              <a:solidFill>
                <a:schemeClr val="tx2">
                  <a:lumMod val="75000"/>
                </a:schemeClr>
              </a:solidFill>
              <a:prstDash val="sysDash"/>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ja-JP" altLang="en-US" sz="1400" b="1" dirty="0">
                  <a:latin typeface="+mn-ea"/>
                </a:rPr>
                <a:t>民間委託</a:t>
              </a:r>
            </a:p>
          </p:txBody>
        </p:sp>
        <p:sp>
          <p:nvSpPr>
            <p:cNvPr id="63" name="正方形/長方形 62"/>
            <p:cNvSpPr/>
            <p:nvPr/>
          </p:nvSpPr>
          <p:spPr>
            <a:xfrm>
              <a:off x="7593216" y="6146346"/>
              <a:ext cx="1296000" cy="468000"/>
            </a:xfrm>
            <a:prstGeom prst="rect">
              <a:avLst/>
            </a:prstGeom>
            <a:solidFill>
              <a:schemeClr val="tx2">
                <a:lumMod val="75000"/>
              </a:schemeClr>
            </a:solidFill>
            <a:ln w="31750">
              <a:prstDash val="sysDot"/>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ja-JP" altLang="en-US" sz="1400" b="1" dirty="0">
                  <a:solidFill>
                    <a:schemeClr val="bg1"/>
                  </a:solidFill>
                  <a:latin typeface="+mn-ea"/>
                </a:rPr>
                <a:t>効率化</a:t>
              </a:r>
              <a:endParaRPr lang="en-US" altLang="ja-JP" sz="1400" b="1" dirty="0">
                <a:solidFill>
                  <a:schemeClr val="bg1"/>
                </a:solidFill>
                <a:latin typeface="+mn-ea"/>
              </a:endParaRPr>
            </a:p>
            <a:p>
              <a:pPr algn="ctr" fontAlgn="auto">
                <a:spcBef>
                  <a:spcPts val="0"/>
                </a:spcBef>
                <a:spcAft>
                  <a:spcPts val="0"/>
                </a:spcAft>
                <a:defRPr/>
              </a:pPr>
              <a:r>
                <a:rPr lang="ja-JP" altLang="en-US" sz="1400" b="1" dirty="0">
                  <a:solidFill>
                    <a:schemeClr val="bg1"/>
                  </a:solidFill>
                  <a:latin typeface="+mn-ea"/>
                </a:rPr>
                <a:t>（▲</a:t>
              </a:r>
              <a:r>
                <a:rPr lang="en-US" altLang="ja-JP" sz="1400" b="1" dirty="0">
                  <a:solidFill>
                    <a:schemeClr val="bg1"/>
                  </a:solidFill>
                  <a:latin typeface="+mn-ea"/>
                </a:rPr>
                <a:t>150</a:t>
              </a:r>
              <a:r>
                <a:rPr lang="ja-JP" altLang="en-US" sz="1400" b="1" dirty="0">
                  <a:solidFill>
                    <a:schemeClr val="bg1"/>
                  </a:solidFill>
                  <a:latin typeface="+mn-ea"/>
                </a:rPr>
                <a:t>名）</a:t>
              </a:r>
            </a:p>
          </p:txBody>
        </p:sp>
        <p:sp>
          <p:nvSpPr>
            <p:cNvPr id="64" name="右矢印 63"/>
            <p:cNvSpPr/>
            <p:nvPr/>
          </p:nvSpPr>
          <p:spPr>
            <a:xfrm>
              <a:off x="5197852" y="6316501"/>
              <a:ext cx="414659" cy="301155"/>
            </a:xfrm>
            <a:prstGeom prst="rightArrow">
              <a:avLst>
                <a:gd name="adj1" fmla="val 50000"/>
                <a:gd name="adj2" fmla="val 64542"/>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正方形/長方形 64"/>
            <p:cNvSpPr/>
            <p:nvPr/>
          </p:nvSpPr>
          <p:spPr>
            <a:xfrm>
              <a:off x="5111551" y="6087393"/>
              <a:ext cx="587486" cy="416388"/>
            </a:xfrm>
            <a:prstGeom prst="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r>
                <a:rPr kumimoji="1" lang="ja-JP" altLang="en-US" sz="1200" b="1" dirty="0">
                  <a:solidFill>
                    <a:schemeClr val="tx1"/>
                  </a:solidFill>
                  <a:latin typeface="ＭＳ ゴシック" pitchFamily="49" charset="-128"/>
                  <a:ea typeface="ＭＳ ゴシック" pitchFamily="49" charset="-128"/>
                </a:rPr>
                <a:t>効果</a:t>
              </a:r>
              <a:endParaRPr kumimoji="1" lang="en-US" altLang="ja-JP" sz="1200" b="1" dirty="0">
                <a:solidFill>
                  <a:schemeClr val="tx1"/>
                </a:solidFill>
                <a:latin typeface="ＭＳ ゴシック" pitchFamily="49" charset="-128"/>
                <a:ea typeface="ＭＳ ゴシック" pitchFamily="49" charset="-128"/>
              </a:endParaRPr>
            </a:p>
            <a:p>
              <a:pPr algn="ctr"/>
              <a:r>
                <a:rPr kumimoji="1" lang="ja-JP" altLang="en-US" sz="1200" b="1" dirty="0">
                  <a:solidFill>
                    <a:schemeClr val="tx1"/>
                  </a:solidFill>
                  <a:latin typeface="ＭＳ ゴシック" pitchFamily="49" charset="-128"/>
                  <a:ea typeface="ＭＳ ゴシック" pitchFamily="49" charset="-128"/>
                </a:rPr>
                <a:t>継続</a:t>
              </a:r>
            </a:p>
          </p:txBody>
        </p:sp>
        <p:sp>
          <p:nvSpPr>
            <p:cNvPr id="66" name="正方形/長方形 65"/>
            <p:cNvSpPr/>
            <p:nvPr/>
          </p:nvSpPr>
          <p:spPr>
            <a:xfrm>
              <a:off x="5701601" y="4570230"/>
              <a:ext cx="1296000" cy="1524989"/>
            </a:xfrm>
            <a:prstGeom prst="rect">
              <a:avLst/>
            </a:prstGeom>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ja-JP" altLang="en-US" sz="1400" b="1" dirty="0">
                  <a:solidFill>
                    <a:schemeClr val="tx1"/>
                  </a:solidFill>
                  <a:latin typeface="+mn-ea"/>
                </a:rPr>
                <a:t>直　営</a:t>
              </a:r>
              <a:endParaRPr lang="en-US" altLang="ja-JP" sz="1400" b="1" dirty="0">
                <a:solidFill>
                  <a:schemeClr val="tx1"/>
                </a:solidFill>
                <a:latin typeface="+mn-ea"/>
              </a:endParaRPr>
            </a:p>
          </p:txBody>
        </p:sp>
        <p:sp>
          <p:nvSpPr>
            <p:cNvPr id="67" name="正方形/長方形 66"/>
            <p:cNvSpPr/>
            <p:nvPr/>
          </p:nvSpPr>
          <p:spPr>
            <a:xfrm>
              <a:off x="5700415" y="3483229"/>
              <a:ext cx="1296000" cy="1032854"/>
            </a:xfrm>
            <a:prstGeom prst="rect">
              <a:avLst/>
            </a:prstGeom>
            <a:gradFill>
              <a:gsLst>
                <a:gs pos="0">
                  <a:schemeClr val="bg2">
                    <a:lumMod val="50000"/>
                  </a:schemeClr>
                </a:gs>
                <a:gs pos="35000">
                  <a:schemeClr val="accent1">
                    <a:tint val="37000"/>
                    <a:satMod val="300000"/>
                  </a:schemeClr>
                </a:gs>
                <a:gs pos="100000">
                  <a:schemeClr val="accent1">
                    <a:tint val="15000"/>
                    <a:satMod val="350000"/>
                  </a:schemeClr>
                </a:gs>
              </a:gsLst>
            </a:gradFill>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ja-JP" altLang="en-US" sz="1400" b="1" dirty="0">
                  <a:latin typeface="+mn-ea"/>
                </a:rPr>
                <a:t>民間委託</a:t>
              </a:r>
            </a:p>
          </p:txBody>
        </p:sp>
        <p:sp>
          <p:nvSpPr>
            <p:cNvPr id="68" name="正方形/長方形 67"/>
            <p:cNvSpPr/>
            <p:nvPr/>
          </p:nvSpPr>
          <p:spPr>
            <a:xfrm>
              <a:off x="5697232" y="6156326"/>
              <a:ext cx="1296000" cy="468000"/>
            </a:xfrm>
            <a:prstGeom prst="rect">
              <a:avLst/>
            </a:prstGeom>
            <a:solidFill>
              <a:schemeClr val="tx2">
                <a:lumMod val="75000"/>
              </a:schemeClr>
            </a:solidFill>
            <a:ln w="31750">
              <a:prstDash val="sysDot"/>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ja-JP" altLang="en-US" sz="1400" b="1" dirty="0">
                  <a:solidFill>
                    <a:schemeClr val="bg1"/>
                  </a:solidFill>
                  <a:latin typeface="+mn-ea"/>
                </a:rPr>
                <a:t>効率化</a:t>
              </a:r>
              <a:endParaRPr lang="en-US" altLang="ja-JP" sz="1400" b="1" dirty="0">
                <a:solidFill>
                  <a:schemeClr val="bg1"/>
                </a:solidFill>
                <a:latin typeface="+mn-ea"/>
              </a:endParaRPr>
            </a:p>
            <a:p>
              <a:pPr algn="ctr" fontAlgn="auto">
                <a:spcBef>
                  <a:spcPts val="0"/>
                </a:spcBef>
                <a:spcAft>
                  <a:spcPts val="0"/>
                </a:spcAft>
                <a:defRPr/>
              </a:pPr>
              <a:r>
                <a:rPr lang="ja-JP" altLang="en-US" sz="1400" b="1" dirty="0">
                  <a:solidFill>
                    <a:schemeClr val="bg1"/>
                  </a:solidFill>
                  <a:latin typeface="+mn-ea"/>
                </a:rPr>
                <a:t>（▲</a:t>
              </a:r>
              <a:r>
                <a:rPr lang="en-US" altLang="ja-JP" sz="1400" b="1" dirty="0">
                  <a:solidFill>
                    <a:schemeClr val="bg1"/>
                  </a:solidFill>
                  <a:latin typeface="+mn-ea"/>
                </a:rPr>
                <a:t>150</a:t>
              </a:r>
              <a:r>
                <a:rPr lang="ja-JP" altLang="en-US" sz="1400" b="1" dirty="0">
                  <a:solidFill>
                    <a:schemeClr val="bg1"/>
                  </a:solidFill>
                  <a:latin typeface="+mn-ea"/>
                </a:rPr>
                <a:t>名）</a:t>
              </a:r>
            </a:p>
          </p:txBody>
        </p:sp>
        <p:sp>
          <p:nvSpPr>
            <p:cNvPr id="69" name="正方形/長方形 68"/>
            <p:cNvSpPr/>
            <p:nvPr/>
          </p:nvSpPr>
          <p:spPr>
            <a:xfrm>
              <a:off x="7595599" y="5082313"/>
              <a:ext cx="1296000" cy="1009553"/>
            </a:xfrm>
            <a:prstGeom prst="rect">
              <a:avLst/>
            </a:prstGeom>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ja-JP" altLang="en-US" sz="1400" b="1" dirty="0">
                  <a:solidFill>
                    <a:schemeClr val="tx1"/>
                  </a:solidFill>
                  <a:latin typeface="+mn-ea"/>
                </a:rPr>
                <a:t>直　営</a:t>
              </a:r>
              <a:endParaRPr lang="en-US" altLang="ja-JP" sz="1400" b="1" dirty="0">
                <a:solidFill>
                  <a:schemeClr val="tx1"/>
                </a:solidFill>
                <a:latin typeface="+mn-ea"/>
              </a:endParaRPr>
            </a:p>
          </p:txBody>
        </p:sp>
        <p:sp>
          <p:nvSpPr>
            <p:cNvPr id="70" name="右矢印 69"/>
            <p:cNvSpPr/>
            <p:nvPr/>
          </p:nvSpPr>
          <p:spPr>
            <a:xfrm>
              <a:off x="7097309" y="6316501"/>
              <a:ext cx="414659" cy="301155"/>
            </a:xfrm>
            <a:prstGeom prst="rightArrow">
              <a:avLst>
                <a:gd name="adj1" fmla="val 50000"/>
                <a:gd name="adj2" fmla="val 64542"/>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正方形/長方形 70"/>
            <p:cNvSpPr/>
            <p:nvPr/>
          </p:nvSpPr>
          <p:spPr>
            <a:xfrm>
              <a:off x="7011008" y="6087393"/>
              <a:ext cx="587486" cy="416388"/>
            </a:xfrm>
            <a:prstGeom prst="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r>
                <a:rPr kumimoji="1" lang="ja-JP" altLang="en-US" sz="1200" b="1" dirty="0">
                  <a:solidFill>
                    <a:schemeClr val="tx1"/>
                  </a:solidFill>
                  <a:latin typeface="ＭＳ ゴシック" pitchFamily="49" charset="-128"/>
                  <a:ea typeface="ＭＳ ゴシック" pitchFamily="49" charset="-128"/>
                </a:rPr>
                <a:t>効果</a:t>
              </a:r>
              <a:endParaRPr kumimoji="1" lang="en-US" altLang="ja-JP" sz="1200" b="1" dirty="0">
                <a:solidFill>
                  <a:schemeClr val="tx1"/>
                </a:solidFill>
                <a:latin typeface="ＭＳ ゴシック" pitchFamily="49" charset="-128"/>
                <a:ea typeface="ＭＳ ゴシック" pitchFamily="49" charset="-128"/>
              </a:endParaRPr>
            </a:p>
            <a:p>
              <a:pPr algn="ctr"/>
              <a:r>
                <a:rPr kumimoji="1" lang="ja-JP" altLang="en-US" sz="1200" b="1" dirty="0">
                  <a:solidFill>
                    <a:schemeClr val="tx1"/>
                  </a:solidFill>
                  <a:latin typeface="ＭＳ ゴシック" pitchFamily="49" charset="-128"/>
                  <a:ea typeface="ＭＳ ゴシック" pitchFamily="49" charset="-128"/>
                </a:rPr>
                <a:t>継続</a:t>
              </a:r>
            </a:p>
          </p:txBody>
        </p:sp>
        <p:sp>
          <p:nvSpPr>
            <p:cNvPr id="72" name="正方形/長方形 71"/>
            <p:cNvSpPr/>
            <p:nvPr/>
          </p:nvSpPr>
          <p:spPr>
            <a:xfrm>
              <a:off x="7587927" y="3483228"/>
              <a:ext cx="1296000" cy="1032854"/>
            </a:xfrm>
            <a:prstGeom prst="rect">
              <a:avLst/>
            </a:prstGeom>
            <a:gradFill>
              <a:gsLst>
                <a:gs pos="0">
                  <a:schemeClr val="bg2">
                    <a:lumMod val="50000"/>
                  </a:schemeClr>
                </a:gs>
                <a:gs pos="35000">
                  <a:schemeClr val="accent1">
                    <a:tint val="37000"/>
                    <a:satMod val="300000"/>
                  </a:schemeClr>
                </a:gs>
                <a:gs pos="100000">
                  <a:schemeClr val="accent1">
                    <a:tint val="15000"/>
                    <a:satMod val="350000"/>
                  </a:schemeClr>
                </a:gs>
              </a:gsLst>
            </a:gradFill>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ja-JP" altLang="en-US" sz="1400" b="1" dirty="0">
                  <a:latin typeface="+mn-ea"/>
                </a:rPr>
                <a:t>民間委託</a:t>
              </a:r>
            </a:p>
          </p:txBody>
        </p:sp>
      </p:grpSp>
      <p:grpSp>
        <p:nvGrpSpPr>
          <p:cNvPr id="79" name="グループ化 78"/>
          <p:cNvGrpSpPr/>
          <p:nvPr/>
        </p:nvGrpSpPr>
        <p:grpSpPr>
          <a:xfrm>
            <a:off x="151587" y="1641817"/>
            <a:ext cx="8883285" cy="1731897"/>
            <a:chOff x="86723" y="1652487"/>
            <a:chExt cx="8883285" cy="1731897"/>
          </a:xfrm>
        </p:grpSpPr>
        <p:grpSp>
          <p:nvGrpSpPr>
            <p:cNvPr id="80" name="グループ化 113"/>
            <p:cNvGrpSpPr/>
            <p:nvPr/>
          </p:nvGrpSpPr>
          <p:grpSpPr>
            <a:xfrm>
              <a:off x="179512" y="1652487"/>
              <a:ext cx="8783530" cy="363805"/>
              <a:chOff x="198253" y="1371243"/>
              <a:chExt cx="9014321" cy="419013"/>
            </a:xfrm>
            <a:solidFill>
              <a:schemeClr val="accent1">
                <a:lumMod val="20000"/>
                <a:lumOff val="80000"/>
              </a:schemeClr>
            </a:solidFill>
          </p:grpSpPr>
          <p:sp>
            <p:nvSpPr>
              <p:cNvPr id="94" name="ホームベース 93"/>
              <p:cNvSpPr/>
              <p:nvPr/>
            </p:nvSpPr>
            <p:spPr bwMode="auto">
              <a:xfrm>
                <a:off x="198253" y="1371243"/>
                <a:ext cx="1588674" cy="419013"/>
              </a:xfrm>
              <a:prstGeom prst="homePlate">
                <a:avLst/>
              </a:prstGeom>
              <a:solidFill>
                <a:schemeClr val="bg1"/>
              </a:solidFill>
              <a:ln w="9525">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a:defRPr/>
                </a:pPr>
                <a:r>
                  <a:rPr lang="ja-JP" altLang="en-US" sz="1600" b="1" dirty="0">
                    <a:solidFill>
                      <a:schemeClr val="tx1"/>
                    </a:solidFill>
                    <a:latin typeface="+mn-ea"/>
                  </a:rPr>
                  <a:t>～</a:t>
                </a:r>
                <a:r>
                  <a:rPr lang="en-US" altLang="ja-JP" sz="1600" b="1" dirty="0">
                    <a:solidFill>
                      <a:schemeClr val="tx1"/>
                    </a:solidFill>
                    <a:latin typeface="+mn-ea"/>
                  </a:rPr>
                  <a:t>2011</a:t>
                </a:r>
                <a:r>
                  <a:rPr lang="ja-JP" altLang="en-US" sz="1600" b="1" dirty="0">
                    <a:solidFill>
                      <a:schemeClr val="tx1"/>
                    </a:solidFill>
                    <a:latin typeface="+mn-ea"/>
                  </a:rPr>
                  <a:t>年度</a:t>
                </a:r>
              </a:p>
            </p:txBody>
          </p:sp>
          <p:sp>
            <p:nvSpPr>
              <p:cNvPr id="95" name="山形 94"/>
              <p:cNvSpPr/>
              <p:nvPr/>
            </p:nvSpPr>
            <p:spPr bwMode="auto">
              <a:xfrm>
                <a:off x="3477162" y="1374393"/>
                <a:ext cx="2105917" cy="413606"/>
              </a:xfrm>
              <a:prstGeom prst="chevron">
                <a:avLst/>
              </a:prstGeom>
              <a:noFill/>
              <a:ln w="9525">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a:defRPr/>
                </a:pPr>
                <a:r>
                  <a:rPr lang="en-US" altLang="ja-JP" sz="1600" b="1" dirty="0">
                    <a:solidFill>
                      <a:schemeClr val="tx1"/>
                    </a:solidFill>
                    <a:latin typeface="+mn-ea"/>
                  </a:rPr>
                  <a:t>2017</a:t>
                </a:r>
                <a:r>
                  <a:rPr lang="ja-JP" altLang="en-US" sz="1600" b="1" dirty="0">
                    <a:solidFill>
                      <a:schemeClr val="tx1"/>
                    </a:solidFill>
                    <a:latin typeface="+mn-ea"/>
                  </a:rPr>
                  <a:t>～</a:t>
                </a:r>
                <a:r>
                  <a:rPr lang="en-US" altLang="ja-JP" sz="1600" b="1" dirty="0">
                    <a:solidFill>
                      <a:schemeClr val="tx1"/>
                    </a:solidFill>
                    <a:latin typeface="+mn-ea"/>
                  </a:rPr>
                  <a:t>2019</a:t>
                </a:r>
                <a:r>
                  <a:rPr lang="ja-JP" altLang="en-US" sz="1600" b="1" dirty="0">
                    <a:solidFill>
                      <a:schemeClr val="tx1"/>
                    </a:solidFill>
                    <a:latin typeface="+mn-ea"/>
                  </a:rPr>
                  <a:t>年度</a:t>
                </a:r>
                <a:endParaRPr lang="en-US" altLang="ja-JP" sz="1600" b="1" dirty="0">
                  <a:solidFill>
                    <a:schemeClr val="tx1"/>
                  </a:solidFill>
                  <a:latin typeface="+mn-ea"/>
                </a:endParaRPr>
              </a:p>
            </p:txBody>
          </p:sp>
          <p:sp>
            <p:nvSpPr>
              <p:cNvPr id="96" name="山形 95"/>
              <p:cNvSpPr/>
              <p:nvPr/>
            </p:nvSpPr>
            <p:spPr bwMode="auto">
              <a:xfrm>
                <a:off x="7328332" y="1373369"/>
                <a:ext cx="1884242" cy="414631"/>
              </a:xfrm>
              <a:prstGeom prst="chevron">
                <a:avLst/>
              </a:prstGeom>
              <a:solidFill>
                <a:schemeClr val="bg1"/>
              </a:solidFill>
              <a:ln w="9525">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Ins="36000" anchor="ctr" anchorCtr="1"/>
              <a:lstStyle/>
              <a:p>
                <a:pPr algn="ctr">
                  <a:defRPr/>
                </a:pPr>
                <a:r>
                  <a:rPr lang="ja-JP" altLang="en-US" sz="1600" b="1" dirty="0">
                    <a:solidFill>
                      <a:schemeClr val="tx1"/>
                    </a:solidFill>
                    <a:latin typeface="+mn-ea"/>
                  </a:rPr>
                  <a:t>将来形</a:t>
                </a:r>
              </a:p>
            </p:txBody>
          </p:sp>
          <p:sp>
            <p:nvSpPr>
              <p:cNvPr id="97" name="山形 96"/>
              <p:cNvSpPr/>
              <p:nvPr/>
            </p:nvSpPr>
            <p:spPr bwMode="auto">
              <a:xfrm>
                <a:off x="1592885" y="1374393"/>
                <a:ext cx="2068971" cy="414631"/>
              </a:xfrm>
              <a:prstGeom prst="chevron">
                <a:avLst/>
              </a:prstGeom>
              <a:solidFill>
                <a:schemeClr val="bg1"/>
              </a:solidFill>
              <a:ln w="9525" cmpd="thickThin">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a:defRPr/>
                </a:pPr>
                <a:r>
                  <a:rPr lang="en-US" altLang="ja-JP" sz="1600" b="1" dirty="0">
                    <a:solidFill>
                      <a:schemeClr val="tx1"/>
                    </a:solidFill>
                    <a:latin typeface="+mn-ea"/>
                  </a:rPr>
                  <a:t>2011</a:t>
                </a:r>
                <a:r>
                  <a:rPr lang="ja-JP" altLang="en-US" sz="1600" b="1" dirty="0">
                    <a:solidFill>
                      <a:schemeClr val="tx1"/>
                    </a:solidFill>
                    <a:latin typeface="+mn-ea"/>
                  </a:rPr>
                  <a:t>～</a:t>
                </a:r>
                <a:r>
                  <a:rPr lang="en-US" altLang="ja-JP" sz="1600" b="1" dirty="0">
                    <a:solidFill>
                      <a:schemeClr val="tx1"/>
                    </a:solidFill>
                    <a:latin typeface="+mn-ea"/>
                  </a:rPr>
                  <a:t>2017</a:t>
                </a:r>
                <a:r>
                  <a:rPr lang="ja-JP" altLang="en-US" sz="1600" b="1" dirty="0">
                    <a:solidFill>
                      <a:schemeClr val="tx1"/>
                    </a:solidFill>
                    <a:latin typeface="+mn-ea"/>
                  </a:rPr>
                  <a:t>年度</a:t>
                </a:r>
                <a:endParaRPr lang="en-US" altLang="ja-JP" sz="1600" b="1" dirty="0">
                  <a:solidFill>
                    <a:schemeClr val="tx1"/>
                  </a:solidFill>
                  <a:latin typeface="+mn-ea"/>
                </a:endParaRPr>
              </a:p>
            </p:txBody>
          </p:sp>
          <p:sp>
            <p:nvSpPr>
              <p:cNvPr id="98" name="山形 97"/>
              <p:cNvSpPr/>
              <p:nvPr/>
            </p:nvSpPr>
            <p:spPr bwMode="auto">
              <a:xfrm>
                <a:off x="5403169" y="1374027"/>
                <a:ext cx="2105917" cy="414630"/>
              </a:xfrm>
              <a:prstGeom prst="chevron">
                <a:avLst/>
              </a:prstGeom>
              <a:solidFill>
                <a:schemeClr val="bg2">
                  <a:lumMod val="25000"/>
                </a:schemeClr>
              </a:solidFill>
              <a:ln w="9525">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Ins="36000" anchor="ctr" anchorCtr="1"/>
              <a:lstStyle/>
              <a:p>
                <a:pPr algn="ctr">
                  <a:defRPr/>
                </a:pPr>
                <a:r>
                  <a:rPr lang="en-US" altLang="ja-JP" sz="1600" b="1" dirty="0">
                    <a:solidFill>
                      <a:schemeClr val="bg1"/>
                    </a:solidFill>
                    <a:latin typeface="+mn-ea"/>
                  </a:rPr>
                  <a:t>2020</a:t>
                </a:r>
                <a:r>
                  <a:rPr lang="ja-JP" altLang="en-US" sz="1600" b="1" dirty="0">
                    <a:solidFill>
                      <a:schemeClr val="bg1"/>
                    </a:solidFill>
                    <a:latin typeface="+mn-ea"/>
                  </a:rPr>
                  <a:t>～</a:t>
                </a:r>
                <a:r>
                  <a:rPr lang="en-US" altLang="ja-JP" sz="1600" b="1" dirty="0">
                    <a:solidFill>
                      <a:schemeClr val="bg1"/>
                    </a:solidFill>
                    <a:latin typeface="+mn-ea"/>
                  </a:rPr>
                  <a:t>2022</a:t>
                </a:r>
                <a:r>
                  <a:rPr lang="ja-JP" altLang="en-US" sz="1600" b="1" dirty="0">
                    <a:solidFill>
                      <a:schemeClr val="bg1"/>
                    </a:solidFill>
                    <a:latin typeface="+mn-ea"/>
                  </a:rPr>
                  <a:t>年度</a:t>
                </a:r>
                <a:endParaRPr lang="en-US" altLang="ja-JP" sz="1600" b="1" dirty="0">
                  <a:solidFill>
                    <a:schemeClr val="bg1"/>
                  </a:solidFill>
                  <a:latin typeface="+mn-ea"/>
                </a:endParaRPr>
              </a:p>
            </p:txBody>
          </p:sp>
        </p:grpSp>
        <p:sp>
          <p:nvSpPr>
            <p:cNvPr id="81" name="正方形/長方形 80"/>
            <p:cNvSpPr/>
            <p:nvPr/>
          </p:nvSpPr>
          <p:spPr>
            <a:xfrm>
              <a:off x="1935045" y="2280751"/>
              <a:ext cx="1296000" cy="936104"/>
            </a:xfrm>
            <a:prstGeom prst="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kumimoji="1" lang="ja-JP" altLang="en-US" sz="1400" b="1" dirty="0">
                  <a:solidFill>
                    <a:schemeClr val="tx1"/>
                  </a:solidFill>
                  <a:latin typeface="ＭＳ ゴシック" pitchFamily="49" charset="-128"/>
                  <a:ea typeface="ＭＳ ゴシック" pitchFamily="49" charset="-128"/>
                </a:rPr>
                <a:t>民間委託化</a:t>
              </a:r>
              <a:endParaRPr kumimoji="1" lang="en-US" altLang="ja-JP" sz="1400" b="1" dirty="0">
                <a:solidFill>
                  <a:schemeClr val="tx1"/>
                </a:solidFill>
                <a:latin typeface="ＭＳ ゴシック" pitchFamily="49" charset="-128"/>
                <a:ea typeface="ＭＳ ゴシック" pitchFamily="49" charset="-128"/>
              </a:endParaRPr>
            </a:p>
            <a:p>
              <a:pPr algn="ctr"/>
              <a:r>
                <a:rPr lang="ja-JP" altLang="en-US" sz="1400" b="1" dirty="0">
                  <a:solidFill>
                    <a:schemeClr val="tx1"/>
                  </a:solidFill>
                  <a:latin typeface="ＭＳ ゴシック" pitchFamily="49" charset="-128"/>
                  <a:ea typeface="ＭＳ ゴシック" pitchFamily="49" charset="-128"/>
                </a:rPr>
                <a:t>順次拡大</a:t>
              </a:r>
              <a:endParaRPr kumimoji="1" lang="ja-JP" altLang="en-US" sz="1050" b="1" dirty="0">
                <a:solidFill>
                  <a:schemeClr val="tx1"/>
                </a:solidFill>
                <a:latin typeface="ＭＳ ゴシック" pitchFamily="49" charset="-128"/>
                <a:ea typeface="ＭＳ ゴシック" pitchFamily="49" charset="-128"/>
              </a:endParaRPr>
            </a:p>
          </p:txBody>
        </p:sp>
        <p:cxnSp>
          <p:nvCxnSpPr>
            <p:cNvPr id="82" name="直線コネクタ 81"/>
            <p:cNvCxnSpPr/>
            <p:nvPr/>
          </p:nvCxnSpPr>
          <p:spPr>
            <a:xfrm>
              <a:off x="112837" y="2115423"/>
              <a:ext cx="8640000" cy="0"/>
            </a:xfrm>
            <a:prstGeom prst="line">
              <a:avLst/>
            </a:prstGeom>
            <a:ln w="19050">
              <a:prstDash val="solid"/>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a:off x="179512" y="3384384"/>
              <a:ext cx="8640000" cy="0"/>
            </a:xfrm>
            <a:prstGeom prst="line">
              <a:avLst/>
            </a:prstGeom>
            <a:ln w="19050">
              <a:prstDash val="solid"/>
            </a:ln>
          </p:spPr>
          <p:style>
            <a:lnRef idx="1">
              <a:schemeClr val="accent1"/>
            </a:lnRef>
            <a:fillRef idx="0">
              <a:schemeClr val="accent1"/>
            </a:fillRef>
            <a:effectRef idx="0">
              <a:schemeClr val="accent1"/>
            </a:effectRef>
            <a:fontRef idx="minor">
              <a:schemeClr val="tx1"/>
            </a:fontRef>
          </p:style>
        </p:cxnSp>
        <p:sp>
          <p:nvSpPr>
            <p:cNvPr id="84" name="正方形/長方形 83"/>
            <p:cNvSpPr/>
            <p:nvPr/>
          </p:nvSpPr>
          <p:spPr>
            <a:xfrm>
              <a:off x="7277800" y="2276852"/>
              <a:ext cx="1692208" cy="936000"/>
            </a:xfrm>
            <a:prstGeom prst="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rIns="0" rtlCol="0" anchor="ctr" anchorCtr="0"/>
            <a:lstStyle/>
            <a:p>
              <a:pPr algn="ctr"/>
              <a:r>
                <a:rPr kumimoji="1" lang="ja-JP" altLang="en-US" sz="1400" b="1" dirty="0">
                  <a:solidFill>
                    <a:schemeClr val="tx1"/>
                  </a:solidFill>
                  <a:latin typeface="ＭＳ ゴシック" pitchFamily="49" charset="-128"/>
                  <a:ea typeface="ＭＳ ゴシック" pitchFamily="49" charset="-128"/>
                </a:rPr>
                <a:t>普通ごみ以外の</a:t>
              </a:r>
              <a:endParaRPr kumimoji="1" lang="en-US" altLang="ja-JP" sz="1400" b="1" dirty="0">
                <a:solidFill>
                  <a:schemeClr val="tx1"/>
                </a:solidFill>
                <a:latin typeface="ＭＳ ゴシック" pitchFamily="49" charset="-128"/>
                <a:ea typeface="ＭＳ ゴシック" pitchFamily="49" charset="-128"/>
              </a:endParaRPr>
            </a:p>
            <a:p>
              <a:pPr algn="ctr"/>
              <a:r>
                <a:rPr lang="ja-JP" altLang="en-US" sz="1400" b="1" dirty="0">
                  <a:solidFill>
                    <a:schemeClr val="tx1"/>
                  </a:solidFill>
                  <a:latin typeface="ＭＳ ゴシック" pitchFamily="49" charset="-128"/>
                  <a:ea typeface="ＭＳ ゴシック" pitchFamily="49" charset="-128"/>
                </a:rPr>
                <a:t>全面</a:t>
              </a:r>
              <a:r>
                <a:rPr kumimoji="1" lang="ja-JP" altLang="en-US" sz="1400" b="1" dirty="0">
                  <a:solidFill>
                    <a:schemeClr val="tx1"/>
                  </a:solidFill>
                  <a:latin typeface="ＭＳ ゴシック" pitchFamily="49" charset="-128"/>
                  <a:ea typeface="ＭＳ ゴシック" pitchFamily="49" charset="-128"/>
                </a:rPr>
                <a:t>民間委託化</a:t>
              </a:r>
              <a:endParaRPr kumimoji="1" lang="en-US" altLang="ja-JP" sz="1400" b="1" dirty="0">
                <a:solidFill>
                  <a:schemeClr val="tx1"/>
                </a:solidFill>
                <a:latin typeface="ＭＳ ゴシック" pitchFamily="49" charset="-128"/>
                <a:ea typeface="ＭＳ ゴシック" pitchFamily="49" charset="-128"/>
              </a:endParaRPr>
            </a:p>
          </p:txBody>
        </p:sp>
        <p:sp>
          <p:nvSpPr>
            <p:cNvPr id="85" name="正方形/長方形 84"/>
            <p:cNvSpPr/>
            <p:nvPr/>
          </p:nvSpPr>
          <p:spPr>
            <a:xfrm>
              <a:off x="86723" y="2279075"/>
              <a:ext cx="1643121" cy="936104"/>
            </a:xfrm>
            <a:prstGeom prst="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kumimoji="1" lang="ja-JP" altLang="en-US" sz="1400" b="1" dirty="0">
                  <a:solidFill>
                    <a:schemeClr val="tx1"/>
                  </a:solidFill>
                  <a:latin typeface="ＭＳ ゴシック" pitchFamily="49" charset="-128"/>
                  <a:ea typeface="ＭＳ ゴシック" pitchFamily="49" charset="-128"/>
                </a:rPr>
                <a:t>退職不補充による民間委託化の開始</a:t>
              </a:r>
            </a:p>
          </p:txBody>
        </p:sp>
        <p:cxnSp>
          <p:nvCxnSpPr>
            <p:cNvPr id="86" name="直線矢印コネクタ 85"/>
            <p:cNvCxnSpPr/>
            <p:nvPr/>
          </p:nvCxnSpPr>
          <p:spPr>
            <a:xfrm>
              <a:off x="1692239" y="2747127"/>
              <a:ext cx="360000" cy="0"/>
            </a:xfrm>
            <a:prstGeom prst="straightConnector1">
              <a:avLst/>
            </a:prstGeom>
            <a:ln w="57150">
              <a:tailEnd type="triangle" w="med" len="med"/>
            </a:ln>
          </p:spPr>
          <p:style>
            <a:lnRef idx="1">
              <a:schemeClr val="accent1"/>
            </a:lnRef>
            <a:fillRef idx="0">
              <a:schemeClr val="accent1"/>
            </a:fillRef>
            <a:effectRef idx="0">
              <a:schemeClr val="accent1"/>
            </a:effectRef>
            <a:fontRef idx="minor">
              <a:schemeClr val="tx1"/>
            </a:fontRef>
          </p:style>
        </p:cxnSp>
        <p:cxnSp>
          <p:nvCxnSpPr>
            <p:cNvPr id="87" name="直線矢印コネクタ 86"/>
            <p:cNvCxnSpPr/>
            <p:nvPr/>
          </p:nvCxnSpPr>
          <p:spPr>
            <a:xfrm>
              <a:off x="3142339" y="2747127"/>
              <a:ext cx="360000" cy="0"/>
            </a:xfrm>
            <a:prstGeom prst="straightConnector1">
              <a:avLst/>
            </a:prstGeom>
            <a:ln w="57150">
              <a:tailEnd type="triangle" w="med" len="med"/>
            </a:ln>
          </p:spPr>
          <p:style>
            <a:lnRef idx="1">
              <a:schemeClr val="accent1"/>
            </a:lnRef>
            <a:fillRef idx="0">
              <a:schemeClr val="accent1"/>
            </a:fillRef>
            <a:effectRef idx="0">
              <a:schemeClr val="accent1"/>
            </a:effectRef>
            <a:fontRef idx="minor">
              <a:schemeClr val="tx1"/>
            </a:fontRef>
          </p:style>
        </p:cxnSp>
        <p:sp>
          <p:nvSpPr>
            <p:cNvPr id="88" name="正方形/長方形 87"/>
            <p:cNvSpPr/>
            <p:nvPr/>
          </p:nvSpPr>
          <p:spPr>
            <a:xfrm>
              <a:off x="3699999" y="2185290"/>
              <a:ext cx="1404000" cy="723455"/>
            </a:xfrm>
            <a:prstGeom prst="rect">
              <a:avLst/>
            </a:prstGeom>
            <a:solidFill>
              <a:schemeClr val="bg1"/>
            </a:solidFill>
            <a:ln w="25400" cmpd="dbl">
              <a:solidFill>
                <a:schemeClr val="accent1">
                  <a:shade val="95000"/>
                  <a:satMod val="10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ja-JP" altLang="en-US" sz="1400" b="1" dirty="0">
                  <a:solidFill>
                    <a:schemeClr val="tx1"/>
                  </a:solidFill>
                  <a:latin typeface="ＭＳ ゴシック" pitchFamily="49" charset="-128"/>
                  <a:ea typeface="ＭＳ ゴシック" pitchFamily="49" charset="-128"/>
                </a:rPr>
                <a:t>家庭系ごみ</a:t>
              </a:r>
              <a:endParaRPr lang="en-US" altLang="ja-JP" sz="1400" b="1" dirty="0">
                <a:solidFill>
                  <a:schemeClr val="tx1"/>
                </a:solidFill>
                <a:latin typeface="ＭＳ ゴシック" pitchFamily="49" charset="-128"/>
                <a:ea typeface="ＭＳ ゴシック" pitchFamily="49" charset="-128"/>
              </a:endParaRPr>
            </a:p>
            <a:p>
              <a:pPr algn="ctr"/>
              <a:r>
                <a:rPr lang="ja-JP" altLang="en-US" sz="1400" b="1" dirty="0">
                  <a:solidFill>
                    <a:schemeClr val="tx1"/>
                  </a:solidFill>
                  <a:latin typeface="ＭＳ ゴシック" pitchFamily="49" charset="-128"/>
                  <a:ea typeface="ＭＳ ゴシック" pitchFamily="49" charset="-128"/>
                </a:rPr>
                <a:t>収集輸送事業</a:t>
              </a:r>
              <a:endParaRPr lang="en-US" altLang="ja-JP" sz="1400" b="1" dirty="0">
                <a:solidFill>
                  <a:schemeClr val="tx1"/>
                </a:solidFill>
                <a:latin typeface="ＭＳ ゴシック" pitchFamily="49" charset="-128"/>
                <a:ea typeface="ＭＳ ゴシック" pitchFamily="49" charset="-128"/>
              </a:endParaRPr>
            </a:p>
            <a:p>
              <a:pPr algn="ctr"/>
              <a:r>
                <a:rPr lang="ja-JP" altLang="en-US" sz="1400" b="1" dirty="0">
                  <a:solidFill>
                    <a:schemeClr val="tx1"/>
                  </a:solidFill>
                  <a:latin typeface="ＭＳ ゴシック" pitchFamily="49" charset="-128"/>
                  <a:ea typeface="ＭＳ ゴシック" pitchFamily="49" charset="-128"/>
                </a:rPr>
                <a:t>改革プラン</a:t>
              </a:r>
              <a:endParaRPr kumimoji="1" lang="ja-JP" altLang="en-US" sz="1400" b="1" dirty="0">
                <a:solidFill>
                  <a:schemeClr val="tx1"/>
                </a:solidFill>
                <a:latin typeface="ＭＳ ゴシック" pitchFamily="49" charset="-128"/>
                <a:ea typeface="ＭＳ ゴシック" pitchFamily="49" charset="-128"/>
              </a:endParaRPr>
            </a:p>
          </p:txBody>
        </p:sp>
        <p:sp>
          <p:nvSpPr>
            <p:cNvPr id="89" name="正方形/長方形 88"/>
            <p:cNvSpPr/>
            <p:nvPr/>
          </p:nvSpPr>
          <p:spPr>
            <a:xfrm>
              <a:off x="3345220" y="2930267"/>
              <a:ext cx="2123124" cy="452836"/>
            </a:xfrm>
            <a:prstGeom prst="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ja-JP" altLang="en-US" sz="1200" b="1" dirty="0">
                  <a:solidFill>
                    <a:schemeClr val="tx1"/>
                  </a:solidFill>
                  <a:latin typeface="ＭＳ ゴシック" pitchFamily="49" charset="-128"/>
                  <a:ea typeface="ＭＳ ゴシック" pitchFamily="49" charset="-128"/>
                </a:rPr>
                <a:t>職員数の約</a:t>
              </a:r>
              <a:r>
                <a:rPr lang="en-US" altLang="ja-JP" sz="1200" b="1" dirty="0">
                  <a:solidFill>
                    <a:schemeClr val="tx1"/>
                  </a:solidFill>
                  <a:latin typeface="ＭＳ ゴシック" pitchFamily="49" charset="-128"/>
                  <a:ea typeface="ＭＳ ゴシック" pitchFamily="49" charset="-128"/>
                </a:rPr>
                <a:t>10</a:t>
              </a:r>
              <a:r>
                <a:rPr lang="ja-JP" altLang="en-US" sz="1200" b="1" dirty="0">
                  <a:solidFill>
                    <a:schemeClr val="tx1"/>
                  </a:solidFill>
                  <a:latin typeface="ＭＳ ゴシック" pitchFamily="49" charset="-128"/>
                  <a:ea typeface="ＭＳ ゴシック" pitchFamily="49" charset="-128"/>
                </a:rPr>
                <a:t>％相当の削減（人数にして約</a:t>
              </a:r>
              <a:r>
                <a:rPr lang="en-US" altLang="ja-JP" sz="1200" b="1" dirty="0">
                  <a:solidFill>
                    <a:schemeClr val="tx1"/>
                  </a:solidFill>
                  <a:latin typeface="ＭＳ ゴシック" pitchFamily="49" charset="-128"/>
                  <a:ea typeface="ＭＳ ゴシック" pitchFamily="49" charset="-128"/>
                </a:rPr>
                <a:t>150</a:t>
              </a:r>
              <a:r>
                <a:rPr lang="ja-JP" altLang="en-US" sz="1200" b="1" dirty="0">
                  <a:solidFill>
                    <a:schemeClr val="tx1"/>
                  </a:solidFill>
                  <a:latin typeface="ＭＳ ゴシック" pitchFamily="49" charset="-128"/>
                  <a:ea typeface="ＭＳ ゴシック" pitchFamily="49" charset="-128"/>
                </a:rPr>
                <a:t>名程度）</a:t>
              </a:r>
              <a:endParaRPr kumimoji="1" lang="ja-JP" altLang="en-US" sz="1200" b="1" dirty="0">
                <a:solidFill>
                  <a:schemeClr val="tx1"/>
                </a:solidFill>
                <a:latin typeface="ＭＳ ゴシック" pitchFamily="49" charset="-128"/>
                <a:ea typeface="ＭＳ ゴシック" pitchFamily="49" charset="-128"/>
              </a:endParaRPr>
            </a:p>
          </p:txBody>
        </p:sp>
        <p:sp>
          <p:nvSpPr>
            <p:cNvPr id="90" name="正方形/長方形 89"/>
            <p:cNvSpPr/>
            <p:nvPr/>
          </p:nvSpPr>
          <p:spPr>
            <a:xfrm>
              <a:off x="5544235" y="2191130"/>
              <a:ext cx="1511209" cy="723455"/>
            </a:xfrm>
            <a:prstGeom prst="rect">
              <a:avLst/>
            </a:prstGeom>
            <a:solidFill>
              <a:schemeClr val="bg1"/>
            </a:solidFill>
            <a:ln w="25400" cmpd="dbl">
              <a:solidFill>
                <a:schemeClr val="accent1">
                  <a:shade val="95000"/>
                  <a:satMod val="10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ja-JP" altLang="en-US" sz="1400" b="1" dirty="0">
                  <a:solidFill>
                    <a:schemeClr val="tx1"/>
                  </a:solidFill>
                  <a:latin typeface="ＭＳ ゴシック" pitchFamily="49" charset="-128"/>
                  <a:ea typeface="ＭＳ ゴシック" pitchFamily="49" charset="-128"/>
                </a:rPr>
                <a:t>家庭系ごみ</a:t>
              </a:r>
              <a:endParaRPr lang="en-US" altLang="ja-JP" sz="1400" b="1" dirty="0">
                <a:solidFill>
                  <a:schemeClr val="tx1"/>
                </a:solidFill>
                <a:latin typeface="ＭＳ ゴシック" pitchFamily="49" charset="-128"/>
                <a:ea typeface="ＭＳ ゴシック" pitchFamily="49" charset="-128"/>
              </a:endParaRPr>
            </a:p>
            <a:p>
              <a:pPr algn="ctr"/>
              <a:r>
                <a:rPr lang="ja-JP" altLang="en-US" sz="1400" b="1" dirty="0">
                  <a:solidFill>
                    <a:schemeClr val="tx1"/>
                  </a:solidFill>
                  <a:latin typeface="ＭＳ ゴシック" pitchFamily="49" charset="-128"/>
                  <a:ea typeface="ＭＳ ゴシック" pitchFamily="49" charset="-128"/>
                </a:rPr>
                <a:t>収集輸送事業</a:t>
              </a:r>
              <a:endParaRPr lang="en-US" altLang="ja-JP" sz="1400" b="1" dirty="0">
                <a:solidFill>
                  <a:schemeClr val="tx1"/>
                </a:solidFill>
                <a:latin typeface="ＭＳ ゴシック" pitchFamily="49" charset="-128"/>
                <a:ea typeface="ＭＳ ゴシック" pitchFamily="49" charset="-128"/>
              </a:endParaRPr>
            </a:p>
            <a:p>
              <a:pPr algn="ctr"/>
              <a:r>
                <a:rPr lang="ja-JP" altLang="en-US" sz="1400" b="1" dirty="0">
                  <a:solidFill>
                    <a:schemeClr val="tx1"/>
                  </a:solidFill>
                  <a:latin typeface="ＭＳ ゴシック" pitchFamily="49" charset="-128"/>
                  <a:ea typeface="ＭＳ ゴシック" pitchFamily="49" charset="-128"/>
                </a:rPr>
                <a:t>改革プラン</a:t>
              </a:r>
              <a:r>
                <a:rPr lang="en-US" altLang="ja-JP" sz="1400" b="1" dirty="0">
                  <a:solidFill>
                    <a:schemeClr val="tx1"/>
                  </a:solidFill>
                  <a:latin typeface="ＭＳ ゴシック" pitchFamily="49" charset="-128"/>
                  <a:ea typeface="ＭＳ ゴシック" pitchFamily="49" charset="-128"/>
                </a:rPr>
                <a:t>2.0</a:t>
              </a:r>
              <a:endParaRPr kumimoji="1" lang="ja-JP" altLang="en-US" sz="1400" b="1" dirty="0">
                <a:solidFill>
                  <a:schemeClr val="tx1"/>
                </a:solidFill>
                <a:latin typeface="ＭＳ ゴシック" pitchFamily="49" charset="-128"/>
                <a:ea typeface="ＭＳ ゴシック" pitchFamily="49" charset="-128"/>
              </a:endParaRPr>
            </a:p>
          </p:txBody>
        </p:sp>
        <p:sp>
          <p:nvSpPr>
            <p:cNvPr id="91" name="正方形/長方形 90"/>
            <p:cNvSpPr/>
            <p:nvPr/>
          </p:nvSpPr>
          <p:spPr>
            <a:xfrm>
              <a:off x="5251168" y="2928854"/>
              <a:ext cx="2123124" cy="452836"/>
            </a:xfrm>
            <a:prstGeom prst="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ja-JP" altLang="en-US" sz="1200" b="1" dirty="0">
                  <a:solidFill>
                    <a:schemeClr val="tx1"/>
                  </a:solidFill>
                  <a:latin typeface="ＭＳ ゴシック" pitchFamily="49" charset="-128"/>
                  <a:ea typeface="ＭＳ ゴシック" pitchFamily="49" charset="-128"/>
                </a:rPr>
                <a:t>民間委託の拡大</a:t>
              </a:r>
              <a:endParaRPr lang="en-US" altLang="ja-JP" sz="1200" b="1" dirty="0">
                <a:solidFill>
                  <a:schemeClr val="tx1"/>
                </a:solidFill>
                <a:latin typeface="ＭＳ ゴシック" pitchFamily="49" charset="-128"/>
                <a:ea typeface="ＭＳ ゴシック" pitchFamily="49" charset="-128"/>
              </a:endParaRPr>
            </a:p>
            <a:p>
              <a:pPr algn="ctr"/>
              <a:r>
                <a:rPr lang="ja-JP" altLang="en-US" sz="1200" b="1" dirty="0">
                  <a:solidFill>
                    <a:schemeClr val="tx1"/>
                  </a:solidFill>
                  <a:latin typeface="ＭＳ ゴシック" pitchFamily="49" charset="-128"/>
                  <a:ea typeface="ＭＳ ゴシック" pitchFamily="49" charset="-128"/>
                </a:rPr>
                <a:t>（委託</a:t>
              </a:r>
              <a:r>
                <a:rPr lang="ja-JP" altLang="en-US" sz="1200" b="1" dirty="0" smtClean="0">
                  <a:solidFill>
                    <a:schemeClr val="tx1"/>
                  </a:solidFill>
                  <a:latin typeface="ＭＳ ゴシック" pitchFamily="49" charset="-128"/>
                  <a:ea typeface="ＭＳ ゴシック" pitchFamily="49" charset="-128"/>
                </a:rPr>
                <a:t>規模計</a:t>
              </a:r>
              <a:r>
                <a:rPr lang="en-US" altLang="ja-JP" sz="1200" b="1" dirty="0" smtClean="0">
                  <a:solidFill>
                    <a:schemeClr val="tx1"/>
                  </a:solidFill>
                  <a:latin typeface="ＭＳ ゴシック" pitchFamily="49" charset="-128"/>
                  <a:ea typeface="ＭＳ ゴシック" pitchFamily="49" charset="-128"/>
                </a:rPr>
                <a:t>165</a:t>
              </a:r>
              <a:r>
                <a:rPr lang="ja-JP" altLang="en-US" sz="1200" b="1" dirty="0" smtClean="0">
                  <a:solidFill>
                    <a:schemeClr val="tx1"/>
                  </a:solidFill>
                  <a:latin typeface="ＭＳ ゴシック" pitchFamily="49" charset="-128"/>
                  <a:ea typeface="ＭＳ ゴシック" pitchFamily="49" charset="-128"/>
                </a:rPr>
                <a:t>名</a:t>
              </a:r>
              <a:r>
                <a:rPr lang="ja-JP" altLang="en-US" sz="1200" b="1" dirty="0">
                  <a:solidFill>
                    <a:schemeClr val="tx1"/>
                  </a:solidFill>
                  <a:latin typeface="ＭＳ ゴシック" pitchFamily="49" charset="-128"/>
                  <a:ea typeface="ＭＳ ゴシック" pitchFamily="49" charset="-128"/>
                </a:rPr>
                <a:t>程度）</a:t>
              </a:r>
              <a:endParaRPr kumimoji="1" lang="ja-JP" altLang="en-US" sz="1200" b="1" dirty="0">
                <a:solidFill>
                  <a:schemeClr val="tx1"/>
                </a:solidFill>
                <a:latin typeface="ＭＳ ゴシック" pitchFamily="49" charset="-128"/>
                <a:ea typeface="ＭＳ ゴシック" pitchFamily="49" charset="-128"/>
              </a:endParaRPr>
            </a:p>
          </p:txBody>
        </p:sp>
        <p:cxnSp>
          <p:nvCxnSpPr>
            <p:cNvPr id="92" name="直線矢印コネクタ 91"/>
            <p:cNvCxnSpPr/>
            <p:nvPr/>
          </p:nvCxnSpPr>
          <p:spPr>
            <a:xfrm>
              <a:off x="5149298" y="2747127"/>
              <a:ext cx="360000" cy="0"/>
            </a:xfrm>
            <a:prstGeom prst="straightConnector1">
              <a:avLst/>
            </a:prstGeom>
            <a:ln w="57150">
              <a:tailEnd type="triangle" w="med" len="med"/>
            </a:ln>
          </p:spPr>
          <p:style>
            <a:lnRef idx="1">
              <a:schemeClr val="accent1"/>
            </a:lnRef>
            <a:fillRef idx="0">
              <a:schemeClr val="accent1"/>
            </a:fillRef>
            <a:effectRef idx="0">
              <a:schemeClr val="accent1"/>
            </a:effectRef>
            <a:fontRef idx="minor">
              <a:schemeClr val="tx1"/>
            </a:fontRef>
          </p:style>
        </p:cxnSp>
        <p:cxnSp>
          <p:nvCxnSpPr>
            <p:cNvPr id="93" name="直線矢印コネクタ 92"/>
            <p:cNvCxnSpPr/>
            <p:nvPr/>
          </p:nvCxnSpPr>
          <p:spPr>
            <a:xfrm>
              <a:off x="7104150" y="2747127"/>
              <a:ext cx="360000" cy="0"/>
            </a:xfrm>
            <a:prstGeom prst="straightConnector1">
              <a:avLst/>
            </a:prstGeom>
            <a:ln w="57150">
              <a:tailEnd type="triangle" w="med" len="med"/>
            </a:ln>
          </p:spPr>
          <p:style>
            <a:lnRef idx="1">
              <a:schemeClr val="accent1"/>
            </a:lnRef>
            <a:fillRef idx="0">
              <a:schemeClr val="accent1"/>
            </a:fillRef>
            <a:effectRef idx="0">
              <a:schemeClr val="accent1"/>
            </a:effectRef>
            <a:fontRef idx="minor">
              <a:schemeClr val="tx1"/>
            </a:fontRef>
          </p:style>
        </p:cxnSp>
      </p:grpSp>
      <p:sp>
        <p:nvSpPr>
          <p:cNvPr id="50"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517</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603713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270456" y="1063303"/>
            <a:ext cx="8603089" cy="662298"/>
          </a:xfrm>
          <a:prstGeom prst="roundRect">
            <a:avLst/>
          </a:prstGeom>
          <a:solidFill>
            <a:srgbClr val="FFFF00"/>
          </a:solidFill>
          <a:ln w="508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331472" y="1101405"/>
            <a:ext cx="8416743" cy="584775"/>
          </a:xfrm>
          <a:prstGeom prst="rect">
            <a:avLst/>
          </a:prstGeom>
        </p:spPr>
        <p:txBody>
          <a:bodyPr wrap="square">
            <a:spAutoFit/>
          </a:bodyPr>
          <a:lstStyle/>
          <a:p>
            <a:pPr marL="177800" indent="-17780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○焼却処理では、一部事務組合化にあわせ、工場建設・運営に民間活力を導入し効率的な運営を実施。</a:t>
            </a:r>
          </a:p>
        </p:txBody>
      </p:sp>
      <p:graphicFrame>
        <p:nvGraphicFramePr>
          <p:cNvPr id="13" name="表 12"/>
          <p:cNvGraphicFramePr>
            <a:graphicFrameLocks noGrp="1"/>
          </p:cNvGraphicFramePr>
          <p:nvPr>
            <p:extLst/>
          </p:nvPr>
        </p:nvGraphicFramePr>
        <p:xfrm>
          <a:off x="270457" y="1844897"/>
          <a:ext cx="8670969" cy="1511806"/>
        </p:xfrm>
        <a:graphic>
          <a:graphicData uri="http://schemas.openxmlformats.org/drawingml/2006/table">
            <a:tbl>
              <a:tblPr firstRow="1" bandRow="1">
                <a:tableStyleId>{5C22544A-7EE6-4342-B048-85BDC9FD1C3A}</a:tableStyleId>
              </a:tblPr>
              <a:tblGrid>
                <a:gridCol w="2872052">
                  <a:extLst>
                    <a:ext uri="{9D8B030D-6E8A-4147-A177-3AD203B41FA5}">
                      <a16:colId xmlns:a16="http://schemas.microsoft.com/office/drawing/2014/main" val="20001"/>
                    </a:ext>
                  </a:extLst>
                </a:gridCol>
                <a:gridCol w="5798917">
                  <a:extLst>
                    <a:ext uri="{9D8B030D-6E8A-4147-A177-3AD203B41FA5}">
                      <a16:colId xmlns:a16="http://schemas.microsoft.com/office/drawing/2014/main" val="20002"/>
                    </a:ext>
                  </a:extLst>
                </a:gridCol>
              </a:tblGrid>
              <a:tr h="243369">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kumimoji="0" lang="ja-JP" altLang="en-US" sz="12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課　　　題</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ts val="1500"/>
                        </a:lnSpc>
                      </a:pPr>
                      <a:r>
                        <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対応の方向性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1229866">
                <a:tc>
                  <a:txBody>
                    <a:bodyPr/>
                    <a:lstStyle/>
                    <a:p>
                      <a:pPr>
                        <a:lnSpc>
                          <a:spcPts val="1500"/>
                        </a:lnSpc>
                      </a:pPr>
                      <a:r>
                        <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・ごみ量減に基づく焼却工場配置</a:t>
                      </a:r>
                      <a:r>
                        <a:rPr kumimoji="1" lang="ja-JP" altLang="en-US" sz="1200" b="0" strike="noStrike"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の再検討</a:t>
                      </a:r>
                      <a:r>
                        <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必要。</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・焼却工場建設のコストが</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大きい。</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効率化を実施しながら、周辺自治体と広域化を</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図る。</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    </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一部事務組合設立</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大阪市・八尾市・松原市環境施設組合設立（</a:t>
                      </a:r>
                      <a:r>
                        <a:rPr lang="en-US" altLang="ja-JP"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2015.4</a:t>
                      </a:r>
                      <a:r>
                        <a:rPr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工場運営・建設に係る技術力を確保しながら、効率的な運営を行う </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    </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民間活用</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 工場業務（運転等）の一部委託</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 ＤＢＯ方式等の活用による一部工場の民間運営</a:t>
                      </a:r>
                      <a:endParaRPr kumimoji="1" lang="ja-JP" altLang="en-US" sz="1200" b="0" strike="dblStrike"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4" name="正方形/長方形 13"/>
          <p:cNvSpPr/>
          <p:nvPr/>
        </p:nvSpPr>
        <p:spPr bwMode="auto">
          <a:xfrm>
            <a:off x="6150860" y="6296181"/>
            <a:ext cx="2005013" cy="23495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r>
              <a:rPr kumimoji="0" lang="ja-JP" altLang="en-US" sz="1200" dirty="0">
                <a:solidFill>
                  <a:schemeClr val="tx1"/>
                </a:solidFill>
              </a:rPr>
              <a:t>民間運営　（２工場）</a:t>
            </a:r>
            <a:r>
              <a:rPr kumimoji="0" lang="en-US" altLang="ja-JP" sz="800" dirty="0">
                <a:solidFill>
                  <a:schemeClr val="tx1"/>
                </a:solidFill>
              </a:rPr>
              <a:t>※</a:t>
            </a:r>
            <a:endParaRPr kumimoji="0" lang="ja-JP" altLang="en-US" sz="800" dirty="0">
              <a:solidFill>
                <a:schemeClr val="tx1"/>
              </a:solidFill>
            </a:endParaRPr>
          </a:p>
        </p:txBody>
      </p:sp>
      <p:sp>
        <p:nvSpPr>
          <p:cNvPr id="15" name="ホームベース 14"/>
          <p:cNvSpPr/>
          <p:nvPr/>
        </p:nvSpPr>
        <p:spPr bwMode="auto">
          <a:xfrm>
            <a:off x="1991307" y="3496949"/>
            <a:ext cx="1665593" cy="245910"/>
          </a:xfrm>
          <a:prstGeom prst="homePlate">
            <a:avLst/>
          </a:prstGeom>
          <a:solidFill>
            <a:schemeClr val="accent5">
              <a:lumMod val="20000"/>
              <a:lumOff val="80000"/>
            </a:schemeClr>
          </a:solidFill>
          <a:scene3d>
            <a:camera prst="orthographicFront"/>
            <a:lightRig rig="threePt" dir="t"/>
          </a:scene3d>
          <a:sp3d extrusionH="76200">
            <a:bevelT w="19050"/>
            <a:bevelB w="6350"/>
            <a:extrusionClr>
              <a:schemeClr val="tx2">
                <a:lumMod val="40000"/>
                <a:lumOff val="60000"/>
              </a:schemeClr>
            </a:extrusionClr>
          </a:sp3d>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r>
              <a:rPr kumimoji="0" lang="en-US" altLang="ja-JP" sz="1600" dirty="0">
                <a:solidFill>
                  <a:schemeClr val="tx1"/>
                </a:solidFill>
              </a:rPr>
              <a:t>Before</a:t>
            </a:r>
            <a:endParaRPr kumimoji="0" lang="ja-JP" altLang="en-US" sz="1600" dirty="0">
              <a:solidFill>
                <a:schemeClr val="tx1"/>
              </a:solidFill>
            </a:endParaRPr>
          </a:p>
        </p:txBody>
      </p:sp>
      <p:sp>
        <p:nvSpPr>
          <p:cNvPr id="16" name="山形 15"/>
          <p:cNvSpPr/>
          <p:nvPr/>
        </p:nvSpPr>
        <p:spPr bwMode="auto">
          <a:xfrm>
            <a:off x="3728908" y="3496704"/>
            <a:ext cx="4765548" cy="231991"/>
          </a:xfrm>
          <a:prstGeom prst="chevron">
            <a:avLst/>
          </a:prstGeom>
          <a:solidFill>
            <a:schemeClr val="accent5">
              <a:lumMod val="20000"/>
              <a:lumOff val="80000"/>
            </a:schemeClr>
          </a:solidFill>
          <a:scene3d>
            <a:camera prst="orthographicFront"/>
            <a:lightRig rig="threePt" dir="t"/>
          </a:scene3d>
          <a:sp3d extrusionH="76200">
            <a:bevelT w="19050"/>
            <a:bevelB w="6350"/>
            <a:extrusionClr>
              <a:schemeClr val="tx2">
                <a:lumMod val="40000"/>
                <a:lumOff val="60000"/>
              </a:schemeClr>
            </a:extrusionClr>
          </a:sp3d>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r>
              <a:rPr kumimoji="0" lang="en-US" altLang="ja-JP" sz="1600" dirty="0">
                <a:solidFill>
                  <a:schemeClr val="tx1"/>
                </a:solidFill>
              </a:rPr>
              <a:t>After</a:t>
            </a:r>
            <a:endParaRPr kumimoji="0" lang="ja-JP" altLang="en-US" sz="1600" dirty="0">
              <a:solidFill>
                <a:schemeClr val="tx1"/>
              </a:solidFill>
            </a:endParaRPr>
          </a:p>
        </p:txBody>
      </p:sp>
      <p:sp>
        <p:nvSpPr>
          <p:cNvPr id="17" name="角丸四角形 16"/>
          <p:cNvSpPr/>
          <p:nvPr/>
        </p:nvSpPr>
        <p:spPr bwMode="auto">
          <a:xfrm>
            <a:off x="704572" y="3855356"/>
            <a:ext cx="973906" cy="241300"/>
          </a:xfrm>
          <a:prstGeom prst="round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r>
              <a:rPr kumimoji="0" lang="ja-JP" altLang="en-US" sz="1200" dirty="0">
                <a:solidFill>
                  <a:schemeClr val="tx1"/>
                </a:solidFill>
              </a:rPr>
              <a:t>範　囲</a:t>
            </a:r>
          </a:p>
        </p:txBody>
      </p:sp>
      <p:sp>
        <p:nvSpPr>
          <p:cNvPr id="18" name="角丸四角形 17"/>
          <p:cNvSpPr/>
          <p:nvPr/>
        </p:nvSpPr>
        <p:spPr bwMode="auto">
          <a:xfrm>
            <a:off x="704572" y="4232812"/>
            <a:ext cx="973906" cy="241300"/>
          </a:xfrm>
          <a:prstGeom prst="round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r>
              <a:rPr kumimoji="0" lang="ja-JP" altLang="en-US" sz="1200">
                <a:solidFill>
                  <a:schemeClr val="tx1"/>
                </a:solidFill>
              </a:rPr>
              <a:t>主　体</a:t>
            </a:r>
          </a:p>
        </p:txBody>
      </p:sp>
      <p:sp>
        <p:nvSpPr>
          <p:cNvPr id="19" name="角丸四角形 18"/>
          <p:cNvSpPr/>
          <p:nvPr/>
        </p:nvSpPr>
        <p:spPr bwMode="auto">
          <a:xfrm>
            <a:off x="704572" y="4596621"/>
            <a:ext cx="973906" cy="241300"/>
          </a:xfrm>
          <a:prstGeom prst="round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r>
              <a:rPr kumimoji="0" lang="ja-JP" altLang="en-US" sz="1200">
                <a:solidFill>
                  <a:schemeClr val="tx1"/>
                </a:solidFill>
              </a:rPr>
              <a:t>工場数</a:t>
            </a:r>
          </a:p>
        </p:txBody>
      </p:sp>
      <p:sp>
        <p:nvSpPr>
          <p:cNvPr id="20" name="角丸四角形 19"/>
          <p:cNvSpPr/>
          <p:nvPr/>
        </p:nvSpPr>
        <p:spPr bwMode="auto">
          <a:xfrm>
            <a:off x="704572" y="4956331"/>
            <a:ext cx="973906" cy="1808162"/>
          </a:xfrm>
          <a:prstGeom prst="roundRect">
            <a:avLst>
              <a:gd name="adj" fmla="val 6887"/>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r>
              <a:rPr kumimoji="0" lang="ja-JP" altLang="en-US" sz="1200" dirty="0">
                <a:solidFill>
                  <a:schemeClr val="tx1"/>
                </a:solidFill>
              </a:rPr>
              <a:t>運営方法</a:t>
            </a:r>
            <a:endParaRPr kumimoji="0" lang="en-US" altLang="ja-JP" sz="1200" dirty="0">
              <a:solidFill>
                <a:schemeClr val="tx1"/>
              </a:solidFill>
            </a:endParaRPr>
          </a:p>
          <a:p>
            <a:pPr algn="ctr" eaLnBrk="0" hangingPunct="0">
              <a:defRPr/>
            </a:pPr>
            <a:endParaRPr kumimoji="0" lang="en-US" altLang="ja-JP" sz="1200" dirty="0">
              <a:solidFill>
                <a:schemeClr val="tx1"/>
              </a:solidFill>
            </a:endParaRPr>
          </a:p>
          <a:p>
            <a:pPr algn="ctr" eaLnBrk="0" hangingPunct="0">
              <a:defRPr/>
            </a:pPr>
            <a:endParaRPr kumimoji="0" lang="en-US" altLang="ja-JP" sz="1200" dirty="0">
              <a:solidFill>
                <a:schemeClr val="tx1"/>
              </a:solidFill>
            </a:endParaRPr>
          </a:p>
          <a:p>
            <a:pPr algn="ctr" eaLnBrk="0" hangingPunct="0">
              <a:defRPr/>
            </a:pPr>
            <a:r>
              <a:rPr kumimoji="0" lang="ja-JP" altLang="en-US" sz="1200" dirty="0">
                <a:solidFill>
                  <a:schemeClr val="tx1"/>
                </a:solidFill>
              </a:rPr>
              <a:t>工場建設</a:t>
            </a:r>
            <a:endParaRPr kumimoji="0" lang="en-US" altLang="ja-JP" sz="1200" dirty="0">
              <a:solidFill>
                <a:schemeClr val="tx1"/>
              </a:solidFill>
            </a:endParaRPr>
          </a:p>
          <a:p>
            <a:pPr algn="ctr" eaLnBrk="0" hangingPunct="0">
              <a:defRPr/>
            </a:pPr>
            <a:r>
              <a:rPr kumimoji="0" lang="ja-JP" altLang="en-US" sz="1200" dirty="0">
                <a:solidFill>
                  <a:schemeClr val="tx1"/>
                </a:solidFill>
              </a:rPr>
              <a:t>方法</a:t>
            </a:r>
          </a:p>
        </p:txBody>
      </p:sp>
      <p:sp>
        <p:nvSpPr>
          <p:cNvPr id="21" name="正方形/長方形 20"/>
          <p:cNvSpPr/>
          <p:nvPr/>
        </p:nvSpPr>
        <p:spPr bwMode="auto">
          <a:xfrm>
            <a:off x="1985883" y="3864881"/>
            <a:ext cx="1022945" cy="23653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r>
              <a:rPr kumimoji="0" lang="ja-JP" altLang="en-US" sz="1200" dirty="0">
                <a:solidFill>
                  <a:schemeClr val="tx1"/>
                </a:solidFill>
              </a:rPr>
              <a:t>大阪市域</a:t>
            </a:r>
          </a:p>
        </p:txBody>
      </p:sp>
      <p:sp>
        <p:nvSpPr>
          <p:cNvPr id="22" name="正方形/長方形 21"/>
          <p:cNvSpPr/>
          <p:nvPr/>
        </p:nvSpPr>
        <p:spPr bwMode="auto">
          <a:xfrm>
            <a:off x="1985883" y="4242337"/>
            <a:ext cx="1022945" cy="23653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r>
              <a:rPr kumimoji="0" lang="ja-JP" altLang="en-US" sz="1200">
                <a:solidFill>
                  <a:schemeClr val="tx1"/>
                </a:solidFill>
              </a:rPr>
              <a:t>大阪市</a:t>
            </a:r>
          </a:p>
        </p:txBody>
      </p:sp>
      <p:sp>
        <p:nvSpPr>
          <p:cNvPr id="23" name="正方形/長方形 22"/>
          <p:cNvSpPr/>
          <p:nvPr/>
        </p:nvSpPr>
        <p:spPr bwMode="auto">
          <a:xfrm>
            <a:off x="1985883" y="4596621"/>
            <a:ext cx="1022945" cy="23653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r>
              <a:rPr kumimoji="0" lang="ja-JP" altLang="en-US" sz="1200">
                <a:solidFill>
                  <a:schemeClr val="tx1"/>
                </a:solidFill>
              </a:rPr>
              <a:t>９工場</a:t>
            </a:r>
          </a:p>
        </p:txBody>
      </p:sp>
      <p:sp>
        <p:nvSpPr>
          <p:cNvPr id="24" name="正方形/長方形 23"/>
          <p:cNvSpPr/>
          <p:nvPr/>
        </p:nvSpPr>
        <p:spPr bwMode="auto">
          <a:xfrm>
            <a:off x="1982708" y="5367493"/>
            <a:ext cx="1022945" cy="2413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r>
              <a:rPr kumimoji="0" lang="ja-JP" altLang="en-US" sz="1200">
                <a:solidFill>
                  <a:schemeClr val="tx1"/>
                </a:solidFill>
              </a:rPr>
              <a:t>公　営</a:t>
            </a:r>
          </a:p>
        </p:txBody>
      </p:sp>
      <p:sp>
        <p:nvSpPr>
          <p:cNvPr id="25" name="正方形/長方形 24"/>
          <p:cNvSpPr/>
          <p:nvPr/>
        </p:nvSpPr>
        <p:spPr bwMode="auto">
          <a:xfrm>
            <a:off x="3985662" y="3864881"/>
            <a:ext cx="4160837" cy="23653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r>
              <a:rPr kumimoji="0" lang="ja-JP" altLang="en-US" sz="1200" dirty="0">
                <a:solidFill>
                  <a:schemeClr val="tx1"/>
                </a:solidFill>
              </a:rPr>
              <a:t>大阪市、八尾市、松原市 （</a:t>
            </a:r>
            <a:r>
              <a:rPr kumimoji="0" lang="en-US" altLang="ja-JP" sz="1200" dirty="0">
                <a:solidFill>
                  <a:schemeClr val="tx1"/>
                </a:solidFill>
              </a:rPr>
              <a:t>2015.4</a:t>
            </a:r>
            <a:r>
              <a:rPr kumimoji="0" lang="ja-JP" altLang="en-US" sz="1200" dirty="0">
                <a:solidFill>
                  <a:schemeClr val="tx1"/>
                </a:solidFill>
              </a:rPr>
              <a:t>～）、守口市 （</a:t>
            </a:r>
            <a:r>
              <a:rPr kumimoji="0" lang="en-US" altLang="ja-JP" sz="1200" dirty="0">
                <a:solidFill>
                  <a:schemeClr val="tx1"/>
                </a:solidFill>
              </a:rPr>
              <a:t>2020.4</a:t>
            </a:r>
            <a:r>
              <a:rPr kumimoji="0" lang="ja-JP" altLang="en-US" sz="1200" dirty="0">
                <a:solidFill>
                  <a:schemeClr val="tx1"/>
                </a:solidFill>
              </a:rPr>
              <a:t>～）</a:t>
            </a:r>
          </a:p>
        </p:txBody>
      </p:sp>
      <p:sp>
        <p:nvSpPr>
          <p:cNvPr id="26" name="正方形/長方形 25"/>
          <p:cNvSpPr/>
          <p:nvPr/>
        </p:nvSpPr>
        <p:spPr bwMode="auto">
          <a:xfrm>
            <a:off x="3961127" y="4242337"/>
            <a:ext cx="4152900" cy="23653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r>
              <a:rPr kumimoji="0" lang="ja-JP" altLang="en-US" sz="1200" dirty="0">
                <a:solidFill>
                  <a:schemeClr val="tx1"/>
                </a:solidFill>
              </a:rPr>
              <a:t>一部事務組合</a:t>
            </a:r>
          </a:p>
        </p:txBody>
      </p:sp>
      <p:sp>
        <p:nvSpPr>
          <p:cNvPr id="27" name="正方形/長方形 26"/>
          <p:cNvSpPr/>
          <p:nvPr/>
        </p:nvSpPr>
        <p:spPr bwMode="auto">
          <a:xfrm>
            <a:off x="3961127" y="4596621"/>
            <a:ext cx="4157662" cy="23653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r>
              <a:rPr kumimoji="0" lang="ja-JP" altLang="en-US" sz="1200" dirty="0">
                <a:solidFill>
                  <a:schemeClr val="tx1"/>
                </a:solidFill>
              </a:rPr>
              <a:t>配置工場数の見直し（６工場稼働体制）　（</a:t>
            </a:r>
            <a:r>
              <a:rPr kumimoji="0" lang="en-US" altLang="ja-JP" sz="1200" dirty="0">
                <a:solidFill>
                  <a:schemeClr val="tx1"/>
                </a:solidFill>
              </a:rPr>
              <a:t>2016.3</a:t>
            </a:r>
            <a:r>
              <a:rPr kumimoji="0" lang="ja-JP" altLang="en-US" sz="1200" dirty="0">
                <a:solidFill>
                  <a:schemeClr val="tx1"/>
                </a:solidFill>
              </a:rPr>
              <a:t>～）</a:t>
            </a:r>
          </a:p>
        </p:txBody>
      </p:sp>
      <p:cxnSp>
        <p:nvCxnSpPr>
          <p:cNvPr id="28" name="直線矢印コネクタ 27"/>
          <p:cNvCxnSpPr>
            <a:stCxn id="23" idx="3"/>
            <a:endCxn id="27" idx="1"/>
          </p:cNvCxnSpPr>
          <p:nvPr/>
        </p:nvCxnSpPr>
        <p:spPr bwMode="auto">
          <a:xfrm>
            <a:off x="3008828" y="4714890"/>
            <a:ext cx="952299"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a:stCxn id="24" idx="3"/>
            <a:endCxn id="44" idx="1"/>
          </p:cNvCxnSpPr>
          <p:nvPr/>
        </p:nvCxnSpPr>
        <p:spPr bwMode="auto">
          <a:xfrm flipV="1">
            <a:off x="3005653" y="5486556"/>
            <a:ext cx="1117229" cy="1587"/>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a:stCxn id="24" idx="3"/>
          </p:cNvCxnSpPr>
          <p:nvPr/>
        </p:nvCxnSpPr>
        <p:spPr bwMode="auto">
          <a:xfrm>
            <a:off x="3005653" y="5488143"/>
            <a:ext cx="1106903" cy="770329"/>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a:stCxn id="22" idx="3"/>
            <a:endCxn id="26" idx="1"/>
          </p:cNvCxnSpPr>
          <p:nvPr/>
        </p:nvCxnSpPr>
        <p:spPr bwMode="auto">
          <a:xfrm>
            <a:off x="3008828" y="4360606"/>
            <a:ext cx="952299"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a:stCxn id="21" idx="3"/>
            <a:endCxn id="25" idx="1"/>
          </p:cNvCxnSpPr>
          <p:nvPr/>
        </p:nvCxnSpPr>
        <p:spPr bwMode="auto">
          <a:xfrm>
            <a:off x="3008828" y="3983150"/>
            <a:ext cx="97683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a:stCxn id="44" idx="3"/>
          </p:cNvCxnSpPr>
          <p:nvPr/>
        </p:nvCxnSpPr>
        <p:spPr bwMode="auto">
          <a:xfrm>
            <a:off x="5250178" y="5486556"/>
            <a:ext cx="868014" cy="809625"/>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a:stCxn id="43" idx="3"/>
            <a:endCxn id="14" idx="1"/>
          </p:cNvCxnSpPr>
          <p:nvPr/>
        </p:nvCxnSpPr>
        <p:spPr bwMode="auto">
          <a:xfrm>
            <a:off x="5212077" y="6201726"/>
            <a:ext cx="938783" cy="211930"/>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a:stCxn id="44" idx="3"/>
            <a:endCxn id="38" idx="1"/>
          </p:cNvCxnSpPr>
          <p:nvPr/>
        </p:nvCxnSpPr>
        <p:spPr bwMode="auto">
          <a:xfrm>
            <a:off x="5250178" y="5486556"/>
            <a:ext cx="905445" cy="454818"/>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a:stCxn id="44" idx="3"/>
            <a:endCxn id="37" idx="1"/>
          </p:cNvCxnSpPr>
          <p:nvPr/>
        </p:nvCxnSpPr>
        <p:spPr bwMode="auto">
          <a:xfrm flipV="1">
            <a:off x="5250178" y="5485762"/>
            <a:ext cx="916557" cy="794"/>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37" name="正方形/長方形 36"/>
          <p:cNvSpPr/>
          <p:nvPr/>
        </p:nvSpPr>
        <p:spPr bwMode="auto">
          <a:xfrm>
            <a:off x="6166735" y="5365906"/>
            <a:ext cx="1989138" cy="23971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r>
              <a:rPr kumimoji="0" lang="ja-JP" altLang="en-US" sz="1200" dirty="0">
                <a:solidFill>
                  <a:schemeClr val="tx1"/>
                </a:solidFill>
              </a:rPr>
              <a:t>公　営　（２工場）</a:t>
            </a:r>
          </a:p>
        </p:txBody>
      </p:sp>
      <p:sp>
        <p:nvSpPr>
          <p:cNvPr id="38" name="正方形/長方形 37"/>
          <p:cNvSpPr/>
          <p:nvPr/>
        </p:nvSpPr>
        <p:spPr bwMode="auto">
          <a:xfrm>
            <a:off x="6155623" y="5685785"/>
            <a:ext cx="1989137" cy="51117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fontAlgn="auto" hangingPunct="0">
              <a:spcBef>
                <a:spcPts val="0"/>
              </a:spcBef>
              <a:spcAft>
                <a:spcPts val="0"/>
              </a:spcAft>
              <a:defRPr/>
            </a:pPr>
            <a:r>
              <a:rPr kumimoji="0" lang="ja-JP" altLang="ja-JP" sz="1200" dirty="0">
                <a:solidFill>
                  <a:schemeClr val="tx1"/>
                </a:solidFill>
              </a:rPr>
              <a:t>一部業務（運転）の民間委託</a:t>
            </a:r>
            <a:endParaRPr kumimoji="0" lang="en-US" altLang="ja-JP" sz="1200" dirty="0">
              <a:solidFill>
                <a:schemeClr val="tx1"/>
              </a:solidFill>
            </a:endParaRPr>
          </a:p>
          <a:p>
            <a:pPr algn="ctr" eaLnBrk="0" fontAlgn="auto" hangingPunct="0">
              <a:spcBef>
                <a:spcPts val="0"/>
              </a:spcBef>
              <a:spcAft>
                <a:spcPts val="0"/>
              </a:spcAft>
              <a:defRPr/>
            </a:pPr>
            <a:r>
              <a:rPr kumimoji="0" lang="ja-JP" altLang="en-US" sz="1200" dirty="0">
                <a:solidFill>
                  <a:schemeClr val="tx1"/>
                </a:solidFill>
              </a:rPr>
              <a:t>（２工場）</a:t>
            </a:r>
            <a:endParaRPr kumimoji="0" lang="ja-JP" altLang="ja-JP" sz="1200" dirty="0">
              <a:solidFill>
                <a:schemeClr val="tx1"/>
              </a:solidFill>
            </a:endParaRPr>
          </a:p>
        </p:txBody>
      </p:sp>
      <p:sp>
        <p:nvSpPr>
          <p:cNvPr id="40" name="角丸四角形 39"/>
          <p:cNvSpPr/>
          <p:nvPr/>
        </p:nvSpPr>
        <p:spPr bwMode="auto">
          <a:xfrm>
            <a:off x="6006844" y="5076981"/>
            <a:ext cx="2271588" cy="1549673"/>
          </a:xfrm>
          <a:prstGeom prst="roundRect">
            <a:avLst>
              <a:gd name="adj" fmla="val 7878"/>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endParaRPr kumimoji="0" lang="ja-JP" altLang="en-US" sz="1200"/>
          </a:p>
        </p:txBody>
      </p:sp>
      <p:sp>
        <p:nvSpPr>
          <p:cNvPr id="41" name="正方形/長方形 40"/>
          <p:cNvSpPr/>
          <p:nvPr/>
        </p:nvSpPr>
        <p:spPr bwMode="auto">
          <a:xfrm>
            <a:off x="6222868" y="4946781"/>
            <a:ext cx="1094458" cy="250825"/>
          </a:xfrm>
          <a:prstGeom prst="rect">
            <a:avLst/>
          </a:prstGeom>
          <a:solidFill>
            <a:schemeClr val="bg1"/>
          </a:solidFill>
          <a:ln w="19050"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r>
              <a:rPr kumimoji="0" lang="ja-JP" altLang="en-US" sz="1200">
                <a:solidFill>
                  <a:schemeClr val="tx1"/>
                </a:solidFill>
              </a:rPr>
              <a:t>≪運営≫</a:t>
            </a:r>
          </a:p>
        </p:txBody>
      </p:sp>
      <p:sp>
        <p:nvSpPr>
          <p:cNvPr id="43" name="正方形/長方形 42"/>
          <p:cNvSpPr/>
          <p:nvPr/>
        </p:nvSpPr>
        <p:spPr bwMode="auto">
          <a:xfrm>
            <a:off x="4112556" y="5885019"/>
            <a:ext cx="1099521" cy="63341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r>
              <a:rPr kumimoji="0" lang="ja-JP" altLang="en-US" sz="1200" dirty="0">
                <a:solidFill>
                  <a:schemeClr val="tx1"/>
                </a:solidFill>
              </a:rPr>
              <a:t>ＰＦＩ・ＤＢＯ</a:t>
            </a:r>
            <a:endParaRPr kumimoji="0" lang="en-US" altLang="ja-JP" sz="1200" dirty="0">
              <a:solidFill>
                <a:schemeClr val="tx1"/>
              </a:solidFill>
            </a:endParaRPr>
          </a:p>
        </p:txBody>
      </p:sp>
      <p:sp>
        <p:nvSpPr>
          <p:cNvPr id="44" name="正方形/長方形 43"/>
          <p:cNvSpPr/>
          <p:nvPr/>
        </p:nvSpPr>
        <p:spPr bwMode="auto">
          <a:xfrm>
            <a:off x="4122882" y="5362731"/>
            <a:ext cx="1127296" cy="24765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r>
              <a:rPr kumimoji="0" lang="ja-JP" altLang="en-US" sz="1200" dirty="0">
                <a:solidFill>
                  <a:schemeClr val="tx1"/>
                </a:solidFill>
              </a:rPr>
              <a:t>公　設</a:t>
            </a:r>
          </a:p>
        </p:txBody>
      </p:sp>
      <p:sp>
        <p:nvSpPr>
          <p:cNvPr id="46" name="角丸四角形 45"/>
          <p:cNvSpPr/>
          <p:nvPr/>
        </p:nvSpPr>
        <p:spPr bwMode="auto">
          <a:xfrm>
            <a:off x="3957952" y="5088093"/>
            <a:ext cx="1438275" cy="1549673"/>
          </a:xfrm>
          <a:prstGeom prst="roundRect">
            <a:avLst>
              <a:gd name="adj" fmla="val 9382"/>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endParaRPr kumimoji="0" lang="ja-JP" altLang="en-US" sz="1200"/>
          </a:p>
        </p:txBody>
      </p:sp>
      <p:sp>
        <p:nvSpPr>
          <p:cNvPr id="47" name="正方形/長方形 46"/>
          <p:cNvSpPr/>
          <p:nvPr/>
        </p:nvSpPr>
        <p:spPr bwMode="auto">
          <a:xfrm>
            <a:off x="4129402" y="4954743"/>
            <a:ext cx="1065213" cy="250825"/>
          </a:xfrm>
          <a:prstGeom prst="rect">
            <a:avLst/>
          </a:prstGeom>
          <a:solidFill>
            <a:schemeClr val="bg1"/>
          </a:solidFill>
          <a:ln w="19050"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r>
              <a:rPr kumimoji="0" lang="ja-JP" altLang="en-US" sz="1200" dirty="0">
                <a:solidFill>
                  <a:schemeClr val="tx1"/>
                </a:solidFill>
              </a:rPr>
              <a:t>≪工場建設≫</a:t>
            </a:r>
          </a:p>
        </p:txBody>
      </p:sp>
      <p:sp>
        <p:nvSpPr>
          <p:cNvPr id="48" name="正方形/長方形 47"/>
          <p:cNvSpPr/>
          <p:nvPr/>
        </p:nvSpPr>
        <p:spPr>
          <a:xfrm>
            <a:off x="7112885" y="6606606"/>
            <a:ext cx="1860053" cy="2380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defRPr/>
            </a:pPr>
            <a:r>
              <a:rPr kumimoji="0" lang="en-US" altLang="ja-JP" sz="800" dirty="0">
                <a:solidFill>
                  <a:schemeClr val="tx1"/>
                </a:solidFill>
              </a:rPr>
              <a:t>※</a:t>
            </a:r>
            <a:r>
              <a:rPr kumimoji="0" lang="ja-JP" altLang="en-US" sz="800" dirty="0">
                <a:solidFill>
                  <a:schemeClr val="tx1"/>
                </a:solidFill>
              </a:rPr>
              <a:t>住之江工場でＤＢＯ方式を導入</a:t>
            </a:r>
          </a:p>
        </p:txBody>
      </p:sp>
      <p:sp>
        <p:nvSpPr>
          <p:cNvPr id="51" name="テキスト ボックス 50"/>
          <p:cNvSpPr txBox="1"/>
          <p:nvPr/>
        </p:nvSpPr>
        <p:spPr>
          <a:xfrm>
            <a:off x="2536322" y="72242"/>
            <a:ext cx="5488562"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⑦ 一般廃棄物（収集輸送／焼却）</a:t>
            </a:r>
          </a:p>
        </p:txBody>
      </p:sp>
      <p:sp>
        <p:nvSpPr>
          <p:cNvPr id="52" name="テキスト ボックス 51"/>
          <p:cNvSpPr txBox="1"/>
          <p:nvPr/>
        </p:nvSpPr>
        <p:spPr>
          <a:xfrm>
            <a:off x="11603" y="14928"/>
            <a:ext cx="2505795" cy="257369"/>
          </a:xfrm>
          <a:prstGeom prst="rect">
            <a:avLst/>
          </a:prstGeom>
          <a:noFill/>
        </p:spPr>
        <p:txBody>
          <a:bodyPr wrap="square" lIns="36000" tIns="36000" rIns="36000" bIns="36000" rtlCol="0">
            <a:noAutofit/>
          </a:bodyPr>
          <a:lstStyle/>
          <a:p>
            <a:r>
              <a:rPr lang="en-US" altLang="ja-JP" sz="1200" dirty="0">
                <a:latin typeface="Meiryo UI" panose="020B0604030504040204" pitchFamily="50" charset="-128"/>
                <a:ea typeface="Meiryo UI" panose="020B0604030504040204" pitchFamily="50" charset="-128"/>
              </a:rPr>
              <a:t>8</a:t>
            </a:r>
            <a:r>
              <a:rPr lang="ja-JP" altLang="en-US" sz="1200" dirty="0">
                <a:latin typeface="Meiryo UI" panose="020B0604030504040204" pitchFamily="50" charset="-128"/>
                <a:ea typeface="Meiryo UI" panose="020B0604030504040204" pitchFamily="50" charset="-128"/>
              </a:rPr>
              <a:t>　具体的な取組と成果 （民営化）</a:t>
            </a:r>
          </a:p>
        </p:txBody>
      </p:sp>
      <p:cxnSp>
        <p:nvCxnSpPr>
          <p:cNvPr id="45" name="直線コネクタ 44"/>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正方形/長方形 48"/>
          <p:cNvSpPr/>
          <p:nvPr/>
        </p:nvSpPr>
        <p:spPr>
          <a:xfrm>
            <a:off x="145066" y="682824"/>
            <a:ext cx="1663251" cy="338554"/>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（成　　果）</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518</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026639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テキスト ボックス 38"/>
          <p:cNvSpPr txBox="1"/>
          <p:nvPr/>
        </p:nvSpPr>
        <p:spPr>
          <a:xfrm>
            <a:off x="2536322" y="72242"/>
            <a:ext cx="548856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⑦ 一般廃棄物（収集輸送／焼却）</a:t>
            </a:r>
          </a:p>
        </p:txBody>
      </p:sp>
      <p:sp>
        <p:nvSpPr>
          <p:cNvPr id="42" name="テキスト ボックス 41"/>
          <p:cNvSpPr txBox="1"/>
          <p:nvPr/>
        </p:nvSpPr>
        <p:spPr>
          <a:xfrm>
            <a:off x="11603" y="14928"/>
            <a:ext cx="2505795" cy="257369"/>
          </a:xfrm>
          <a:prstGeom prst="rect">
            <a:avLst/>
          </a:prstGeom>
          <a:noFill/>
        </p:spPr>
        <p:txBody>
          <a:bodyPr wrap="square" lIns="36000" tIns="36000" rIns="36000" bIns="36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8</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具体的な取組と成果 （民営化）</a:t>
            </a:r>
          </a:p>
        </p:txBody>
      </p:sp>
      <p:sp>
        <p:nvSpPr>
          <p:cNvPr id="62" name="角丸四角形 61"/>
          <p:cNvSpPr/>
          <p:nvPr/>
        </p:nvSpPr>
        <p:spPr>
          <a:xfrm>
            <a:off x="259053" y="1052736"/>
            <a:ext cx="8603088" cy="449294"/>
          </a:xfrm>
          <a:prstGeom prst="roundRect">
            <a:avLst/>
          </a:prstGeom>
          <a:solidFill>
            <a:srgbClr val="FFFF00"/>
          </a:solidFill>
          <a:ln w="508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○民間委託の範囲拡大などにより、収集輸送部門及び焼却部門の技能職員数を大幅に削減。</a:t>
            </a:r>
            <a:endPar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9" name="直線コネクタ 18"/>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正方形/長方形 14"/>
          <p:cNvSpPr/>
          <p:nvPr/>
        </p:nvSpPr>
        <p:spPr>
          <a:xfrm>
            <a:off x="145066" y="620688"/>
            <a:ext cx="1663251"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（成　　果）</a:t>
            </a:r>
            <a:endPar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519</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pic>
        <p:nvPicPr>
          <p:cNvPr id="2" name="図 1"/>
          <p:cNvPicPr>
            <a:picLocks noChangeAspect="1"/>
          </p:cNvPicPr>
          <p:nvPr/>
        </p:nvPicPr>
        <p:blipFill>
          <a:blip r:embed="rId2"/>
          <a:stretch>
            <a:fillRect/>
          </a:stretch>
        </p:blipFill>
        <p:spPr>
          <a:xfrm>
            <a:off x="136147" y="1218387"/>
            <a:ext cx="8998476" cy="5492972"/>
          </a:xfrm>
          <a:prstGeom prst="rect">
            <a:avLst/>
          </a:prstGeom>
        </p:spPr>
      </p:pic>
    </p:spTree>
    <p:extLst>
      <p:ext uri="{BB962C8B-B14F-4D97-AF65-F5344CB8AC3E}">
        <p14:creationId xmlns:p14="http://schemas.microsoft.com/office/powerpoint/2010/main" val="2360124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角丸四角形 19"/>
          <p:cNvSpPr/>
          <p:nvPr/>
        </p:nvSpPr>
        <p:spPr>
          <a:xfrm>
            <a:off x="5280603" y="2521674"/>
            <a:ext cx="3421328" cy="3792040"/>
          </a:xfrm>
          <a:prstGeom prst="roundRect">
            <a:avLst>
              <a:gd name="adj" fmla="val 4592"/>
            </a:avLst>
          </a:prstGeom>
        </p:spPr>
        <p:style>
          <a:lnRef idx="2">
            <a:schemeClr val="dk1"/>
          </a:lnRef>
          <a:fillRef idx="1">
            <a:schemeClr val="lt1"/>
          </a:fillRef>
          <a:effectRef idx="0">
            <a:schemeClr val="dk1"/>
          </a:effectRef>
          <a:fontRef idx="minor">
            <a:schemeClr val="dk1"/>
          </a:fontRef>
        </p:style>
        <p:txBody>
          <a:bodyPr rtlCol="0" anchor="ct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9" name="直線コネクタ 18"/>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角丸四角形 6"/>
          <p:cNvSpPr/>
          <p:nvPr/>
        </p:nvSpPr>
        <p:spPr>
          <a:xfrm>
            <a:off x="300244" y="2521674"/>
            <a:ext cx="3966956" cy="3792040"/>
          </a:xfrm>
          <a:prstGeom prst="roundRect">
            <a:avLst>
              <a:gd name="adj" fmla="val 4592"/>
            </a:avLst>
          </a:prstGeom>
        </p:spPr>
        <p:style>
          <a:lnRef idx="2">
            <a:schemeClr val="dk1"/>
          </a:lnRef>
          <a:fillRef idx="1">
            <a:schemeClr val="lt1"/>
          </a:fillRef>
          <a:effectRef idx="0">
            <a:schemeClr val="dk1"/>
          </a:effectRef>
          <a:fontRef idx="minor">
            <a:schemeClr val="dk1"/>
          </a:fontRef>
        </p:style>
        <p:txBody>
          <a:bodyPr rtlCol="0" anchor="ct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331472" y="1135957"/>
            <a:ext cx="8648755" cy="1231106"/>
          </a:xfrm>
          <a:prstGeom prst="rect">
            <a:avLst/>
          </a:prstGeom>
        </p:spPr>
        <p:txBody>
          <a:bodyPr wrap="square">
            <a:spAutoFit/>
          </a:bodyPr>
          <a:lstStyle/>
          <a:p>
            <a:pPr marL="180975" indent="-180975">
              <a:spcAft>
                <a:spcPts val="1200"/>
              </a:spcAft>
              <a:tabLst>
                <a:tab pos="180975" algn="l"/>
              </a:tabLst>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○卸売市場は、少子高齢、消費者ニーズの多様化、流通構造の変化などの環境の中、取扱量は減少傾向となっており、合理化、高度化への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取組が</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求められている。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spcAft>
                <a:spcPts val="1200"/>
              </a:spcAft>
              <a:tabLst>
                <a:tab pos="180975" algn="l"/>
              </a:tabLst>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○そのため、流通の効率化やより高度な品質管理を実現するため、市場の規模や特徴に合わせて経営形態や経営改善に向けた見直しが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必要。</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284971" y="2738197"/>
            <a:ext cx="2061264"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（当初の方向性）</a:t>
            </a:r>
            <a:endParaRPr kumimoji="1"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5283209" y="2705344"/>
            <a:ext cx="3398932"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cs typeface="Meiryo UI" panose="020B0604030504040204" pitchFamily="50" charset="-128"/>
              </a:rPr>
              <a:t>現在の状況</a:t>
            </a:r>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strike="sngStrike"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361237" y="3084987"/>
            <a:ext cx="3746306" cy="3139321"/>
          </a:xfrm>
          <a:prstGeom prst="rect">
            <a:avLst/>
          </a:prstGeom>
          <a:noFill/>
        </p:spPr>
        <p:txBody>
          <a:bodyPr wrap="square" rtlCol="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上記に対応するためには、民間の創意工夫により、</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流通の変化に対し、柔軟な対応を図り、市場機能を十分発揮できるようにすることが効果的で</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ある。</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「大阪府戦略本部会議」（</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2010.2</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指定管理者制度導入については、効果的な制度を設計し、適切な者を指定管理者とするのに時間を要することを踏まえ、</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2012</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年度を目途に導入する。</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「府市統合本部会議」（</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2012.6)</a:t>
            </a:r>
          </a:p>
          <a:p>
            <a:pPr marL="266700" indent="-266700"/>
            <a:r>
              <a:rPr lang="ja-JP" altLang="en-US" sz="1300" dirty="0">
                <a:latin typeface="Meiryo UI" panose="020B0604030504040204" pitchFamily="50" charset="-128"/>
                <a:ea typeface="Meiryo UI" panose="020B0604030504040204" pitchFamily="50" charset="-128"/>
                <a:cs typeface="Meiryo UI" panose="020B0604030504040204" pitchFamily="50" charset="-128"/>
              </a:rPr>
              <a:t>　→中央卸売市場としての役割・機能を果たすため、府市</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市場（府市場、市本場、市東部市場、市南港市場）それぞれにおいて「運営の効率化」「競争力の強化」に取り組むことを確認。</a:t>
            </a:r>
          </a:p>
          <a:p>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ホームベース 14"/>
          <p:cNvSpPr/>
          <p:nvPr/>
        </p:nvSpPr>
        <p:spPr>
          <a:xfrm>
            <a:off x="4443245" y="3036646"/>
            <a:ext cx="651269" cy="2304608"/>
          </a:xfrm>
          <a:prstGeom prst="homePlate">
            <a:avLst>
              <a:gd name="adj" fmla="val 9671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145066" y="746324"/>
            <a:ext cx="1663251" cy="338554"/>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（背　　景）</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2536322" y="72242"/>
            <a:ext cx="5488562"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⑧中央卸売市場 </a:t>
            </a: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府</a:t>
            </a:r>
            <a:r>
              <a:rPr lang="en-US" altLang="ja-JP" sz="2000" dirty="0">
                <a:latin typeface="Meiryo UI" panose="020B0604030504040204" pitchFamily="50" charset="-128"/>
                <a:ea typeface="Meiryo UI" panose="020B0604030504040204" pitchFamily="50" charset="-128"/>
              </a:rPr>
              <a:t>】</a:t>
            </a:r>
            <a:endParaRPr lang="ja-JP" altLang="en-US" sz="2000"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5399314" y="3109853"/>
            <a:ext cx="3164116" cy="1908215"/>
          </a:xfrm>
          <a:prstGeom prst="rect">
            <a:avLst/>
          </a:prstGeom>
          <a:noFill/>
          <a:ln w="12700">
            <a:solidFill>
              <a:schemeClr val="accent6">
                <a:lumMod val="75000"/>
              </a:schemeClr>
            </a:solidFill>
            <a:prstDash val="dash"/>
          </a:ln>
        </p:spPr>
        <p:txBody>
          <a:bodyPr wrap="square" rtlCol="0">
            <a:spAutoFit/>
          </a:bodyPr>
          <a:lstStyle/>
          <a:p>
            <a:pPr indent="-177800"/>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indent="-177800"/>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2012</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年度から指定管理者制度を導入</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indent="-177800"/>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中央卸売市場として全国初。</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indent="-177800"/>
            <a:r>
              <a:rPr lang="ja-JP" altLang="en-US" sz="1300" dirty="0">
                <a:latin typeface="Meiryo UI" panose="020B0604030504040204" pitchFamily="50" charset="-128"/>
                <a:ea typeface="Meiryo UI" panose="020B0604030504040204" pitchFamily="50" charset="-128"/>
                <a:cs typeface="Meiryo UI" panose="020B0604030504040204" pitchFamily="50" charset="-128"/>
              </a:rPr>
              <a:t>　（期間：</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2012</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2017</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月）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indent="-177800"/>
            <a:r>
              <a:rPr lang="ja-JP" altLang="en-US" sz="1300" dirty="0">
                <a:latin typeface="Meiryo UI" panose="020B0604030504040204" pitchFamily="50" charset="-128"/>
                <a:ea typeface="Meiryo UI" panose="020B0604030504040204" pitchFamily="50" charset="-128"/>
                <a:cs typeface="Meiryo UI" panose="020B0604030504040204" pitchFamily="50" charset="-128"/>
              </a:rPr>
              <a:t>　　　・利用料金制</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indent="-177800"/>
            <a:r>
              <a:rPr lang="ja-JP" altLang="en-US" sz="1300" dirty="0">
                <a:latin typeface="Meiryo UI" panose="020B0604030504040204" pitchFamily="50" charset="-128"/>
                <a:ea typeface="Meiryo UI" panose="020B0604030504040204" pitchFamily="50" charset="-128"/>
                <a:cs typeface="Meiryo UI" panose="020B0604030504040204" pitchFamily="50" charset="-128"/>
              </a:rPr>
              <a:t>　　　・指定管理者独自の</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取組と</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しての</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indent="-177800"/>
            <a:r>
              <a:rPr lang="ja-JP" altLang="en-US" sz="1300" dirty="0">
                <a:latin typeface="Meiryo UI" panose="020B0604030504040204" pitchFamily="50" charset="-128"/>
                <a:ea typeface="Meiryo UI" panose="020B0604030504040204" pitchFamily="50" charset="-128"/>
                <a:cs typeface="Meiryo UI" panose="020B0604030504040204" pitchFamily="50" charset="-128"/>
              </a:rPr>
              <a:t>　　　　活性化事業の導入</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indent="-177800"/>
            <a:r>
              <a:rPr lang="ja-JP" altLang="en-US" sz="1300" dirty="0">
                <a:latin typeface="Meiryo UI" panose="020B0604030504040204" pitchFamily="50" charset="-128"/>
                <a:ea typeface="Meiryo UI" panose="020B0604030504040204" pitchFamily="50" charset="-128"/>
                <a:cs typeface="Meiryo UI" panose="020B0604030504040204" pitchFamily="50" charset="-128"/>
              </a:rPr>
              <a:t>　　　・府に納付金の収入有</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spcAft>
                <a:spcPts val="1200"/>
              </a:spcAft>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p>
        </p:txBody>
      </p:sp>
      <p:sp>
        <p:nvSpPr>
          <p:cNvPr id="23" name="テキスト ボックス 22"/>
          <p:cNvSpPr txBox="1"/>
          <p:nvPr/>
        </p:nvSpPr>
        <p:spPr>
          <a:xfrm>
            <a:off x="5263613" y="4864179"/>
            <a:ext cx="3438318" cy="1107996"/>
          </a:xfrm>
          <a:prstGeom prst="rect">
            <a:avLst/>
          </a:prstGeom>
          <a:noFill/>
        </p:spPr>
        <p:txBody>
          <a:bodyPr wrap="square" rtlCol="0">
            <a:spAutoFit/>
          </a:bodyPr>
          <a:lstStyle/>
          <a:p>
            <a:pPr indent="-177800"/>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indent="-177800"/>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2022</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年度</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から指定管理者</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制度第</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期</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が</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indent="-177800"/>
            <a:r>
              <a:rPr lang="ja-JP" altLang="en-US" sz="1300" dirty="0">
                <a:latin typeface="Meiryo UI" panose="020B0604030504040204" pitchFamily="50" charset="-128"/>
                <a:ea typeface="Meiryo UI" panose="020B0604030504040204" pitchFamily="50" charset="-128"/>
                <a:cs typeface="Meiryo UI" panose="020B0604030504040204" pitchFamily="50" charset="-128"/>
              </a:rPr>
              <a:t>　スタート。</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indent="-177800"/>
            <a:r>
              <a:rPr lang="ja-JP" altLang="en-US" sz="1300" dirty="0">
                <a:latin typeface="Meiryo UI" panose="020B0604030504040204" pitchFamily="50" charset="-128"/>
                <a:ea typeface="Meiryo UI" panose="020B0604030504040204" pitchFamily="50" charset="-128"/>
                <a:cs typeface="Meiryo UI" panose="020B0604030504040204" pitchFamily="50" charset="-128"/>
              </a:rPr>
              <a:t>　 （期間：</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2022</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2027</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月）</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spcAft>
                <a:spcPts val="1200"/>
              </a:spcAft>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p>
        </p:txBody>
      </p:sp>
      <p:sp>
        <p:nvSpPr>
          <p:cNvPr id="22" name="テキスト ボックス 21"/>
          <p:cNvSpPr txBox="1"/>
          <p:nvPr/>
        </p:nvSpPr>
        <p:spPr>
          <a:xfrm>
            <a:off x="11603" y="14928"/>
            <a:ext cx="2505795" cy="257369"/>
          </a:xfrm>
          <a:prstGeom prst="rect">
            <a:avLst/>
          </a:prstGeom>
          <a:noFill/>
        </p:spPr>
        <p:txBody>
          <a:bodyPr wrap="square" lIns="36000" tIns="36000" rIns="36000" bIns="36000" rtlCol="0">
            <a:noAutofit/>
          </a:bodyPr>
          <a:lstStyle/>
          <a:p>
            <a:r>
              <a:rPr lang="en-US" altLang="ja-JP" sz="1200" dirty="0">
                <a:latin typeface="Meiryo UI" panose="020B0604030504040204" pitchFamily="50" charset="-128"/>
                <a:ea typeface="Meiryo UI" panose="020B0604030504040204" pitchFamily="50" charset="-128"/>
              </a:rPr>
              <a:t>8</a:t>
            </a:r>
            <a:r>
              <a:rPr lang="ja-JP" altLang="en-US" sz="1200" dirty="0">
                <a:latin typeface="Meiryo UI" panose="020B0604030504040204" pitchFamily="50" charset="-128"/>
                <a:ea typeface="Meiryo UI" panose="020B0604030504040204" pitchFamily="50" charset="-128"/>
              </a:rPr>
              <a:t>　具体的な取組と成果 （民営化）</a:t>
            </a:r>
          </a:p>
        </p:txBody>
      </p:sp>
      <p:sp>
        <p:nvSpPr>
          <p:cNvPr id="18"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520</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66104870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15941</Words>
  <Application>Microsoft Office PowerPoint</Application>
  <PresentationFormat>画面に合わせる (4:3)</PresentationFormat>
  <Paragraphs>2314</Paragraphs>
  <Slides>59</Slides>
  <Notes>17</Notes>
  <HiddenSlides>0</HiddenSlides>
  <MMClips>0</MMClips>
  <ScaleCrop>false</ScaleCrop>
  <HeadingPairs>
    <vt:vector size="6" baseType="variant">
      <vt:variant>
        <vt:lpstr>使用されているフォント</vt:lpstr>
      </vt:variant>
      <vt:variant>
        <vt:i4>15</vt:i4>
      </vt:variant>
      <vt:variant>
        <vt:lpstr>テーマ</vt:lpstr>
      </vt:variant>
      <vt:variant>
        <vt:i4>1</vt:i4>
      </vt:variant>
      <vt:variant>
        <vt:lpstr>スライド タイトル</vt:lpstr>
      </vt:variant>
      <vt:variant>
        <vt:i4>59</vt:i4>
      </vt:variant>
    </vt:vector>
  </HeadingPairs>
  <TitlesOfParts>
    <vt:vector size="75" baseType="lpstr">
      <vt:lpstr>ãƒ¡ã‚¤ãƒªã‚ª</vt:lpstr>
      <vt:lpstr>BIZ UDゴシック</vt:lpstr>
      <vt:lpstr>HGPｺﾞｼｯｸE</vt:lpstr>
      <vt:lpstr>HGPｺﾞｼｯｸM</vt:lpstr>
      <vt:lpstr>Meiryo UI</vt:lpstr>
      <vt:lpstr>ＭＳ Ｐゴシック</vt:lpstr>
      <vt:lpstr>ＭＳ ゴシック</vt:lpstr>
      <vt:lpstr>メイリオ</vt:lpstr>
      <vt:lpstr>游ゴシック</vt:lpstr>
      <vt:lpstr>繝｡繧､繝ｪ繧ｪ</vt:lpstr>
      <vt:lpstr>Arial</vt:lpstr>
      <vt:lpstr>Calibri</vt:lpstr>
      <vt:lpstr>Microsoft Himalaya</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2023-06-16T03:01:20Z</dcterms:created>
  <dcterms:modified xsi:type="dcterms:W3CDTF">2023-06-16T03:01:27Z</dcterms:modified>
</cp:coreProperties>
</file>