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38" removePersonalInfoOnSave="1" saveSubsetFonts="1">
  <p:sldMasterIdLst>
    <p:sldMasterId id="2147483648" r:id="rId1"/>
  </p:sldMasterIdLst>
  <p:notesMasterIdLst>
    <p:notesMasterId r:id="rId13"/>
  </p:notesMasterIdLst>
  <p:handoutMasterIdLst>
    <p:handoutMasterId r:id="rId14"/>
  </p:handoutMasterIdLst>
  <p:sldIdLst>
    <p:sldId id="2675" r:id="rId2"/>
    <p:sldId id="2676" r:id="rId3"/>
    <p:sldId id="2677" r:id="rId4"/>
    <p:sldId id="2678" r:id="rId5"/>
    <p:sldId id="2679" r:id="rId6"/>
    <p:sldId id="2680" r:id="rId7"/>
    <p:sldId id="2681" r:id="rId8"/>
    <p:sldId id="2682" r:id="rId9"/>
    <p:sldId id="2683" r:id="rId10"/>
    <p:sldId id="2684" r:id="rId11"/>
    <p:sldId id="2685"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6" autoAdjust="0"/>
    <p:restoredTop sz="94255" autoAdjust="0"/>
  </p:normalViewPr>
  <p:slideViewPr>
    <p:cSldViewPr>
      <p:cViewPr varScale="1">
        <p:scale>
          <a:sx n="57" d="100"/>
          <a:sy n="57" d="100"/>
        </p:scale>
        <p:origin x="1824"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75" y="741363"/>
            <a:ext cx="4927600" cy="3697287"/>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185933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75" y="741363"/>
            <a:ext cx="4927600"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93595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1636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906445">
              <a:defRPr/>
            </a:pPr>
            <a:r>
              <a:rPr lang="ja-JP" altLang="en-US" dirty="0">
                <a:solidFill>
                  <a:prstClr val="black"/>
                </a:solidFill>
                <a:latin typeface="Calibri"/>
                <a:ea typeface="ＭＳ Ｐゴシック" panose="020B0600070205080204" pitchFamily="50" charset="-128"/>
              </a:rPr>
              <a:t>部局意見照会用</a:t>
            </a:r>
            <a:r>
              <a:rPr lang="en-US" altLang="ja-JP" dirty="0">
                <a:solidFill>
                  <a:prstClr val="black"/>
                </a:solidFill>
                <a:latin typeface="Calibri"/>
                <a:ea typeface="ＭＳ Ｐゴシック" panose="020B0600070205080204" pitchFamily="50" charset="-128"/>
              </a:rPr>
              <a:t>ver.</a:t>
            </a: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46486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0.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65027" y="2663032"/>
            <a:ext cx="6045958" cy="916302"/>
          </a:xfrm>
          <a:prstGeom prst="rect">
            <a:avLst/>
          </a:prstGeom>
          <a:noFill/>
        </p:spPr>
        <p:txBody>
          <a:bodyPr wrap="square" lIns="27000" tIns="27000" rIns="27000" bIns="27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200" dirty="0">
                <a:solidFill>
                  <a:prstClr val="black"/>
                </a:solidFill>
                <a:latin typeface="Meiryo UI" panose="020B0604030504040204" pitchFamily="50" charset="-128"/>
                <a:ea typeface="Meiryo UI" panose="020B0604030504040204" pitchFamily="50" charset="-128"/>
              </a:rPr>
              <a:t>10</a:t>
            </a:r>
            <a:r>
              <a:rPr kumimoji="1" lang="ja-JP" altLang="en-US" sz="3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公園・文化施設</a:t>
            </a: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anose="020B0604030504040204" pitchFamily="50" charset="-128"/>
                <a:ea typeface="Meiryo UI" panose="020B0604030504040204" pitchFamily="50" charset="-128"/>
              </a:rPr>
              <a:t>（歴史・伝統・文化や自然を感じる都市空間）</a:t>
            </a:r>
            <a:endPar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338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88505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5965" y="639105"/>
            <a:ext cx="86975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四角形: 角を丸くする 6">
            <a:extLst>
              <a:ext uri="{FF2B5EF4-FFF2-40B4-BE49-F238E27FC236}">
                <a16:creationId xmlns:a16="http://schemas.microsoft.com/office/drawing/2014/main" id="{C2C7503B-6D59-424D-8221-ABCB4B6F279D}"/>
              </a:ext>
            </a:extLst>
          </p:cNvPr>
          <p:cNvSpPr/>
          <p:nvPr/>
        </p:nvSpPr>
        <p:spPr>
          <a:xfrm>
            <a:off x="64358" y="847948"/>
            <a:ext cx="5202438" cy="26161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《PMO</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型指定管理（施設整備を伴う指定管理者制度）</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9" name="四角形: 角を丸くする 6">
            <a:extLst>
              <a:ext uri="{FF2B5EF4-FFF2-40B4-BE49-F238E27FC236}">
                <a16:creationId xmlns:a16="http://schemas.microsoft.com/office/drawing/2014/main" id="{C2C7503B-6D59-424D-8221-ABCB4B6F279D}"/>
              </a:ext>
            </a:extLst>
          </p:cNvPr>
          <p:cNvSpPr/>
          <p:nvPr/>
        </p:nvSpPr>
        <p:spPr>
          <a:xfrm>
            <a:off x="3202912" y="1859029"/>
            <a:ext cx="5483888" cy="287614"/>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lang="en-US" altLang="ja-JP" sz="1050" dirty="0">
                <a:solidFill>
                  <a:prstClr val="black"/>
                </a:solidFill>
                <a:latin typeface="メイリオ" panose="020B0604030504040204" pitchFamily="50" charset="-128"/>
                <a:ea typeface="メイリオ" panose="020B0604030504040204" pitchFamily="50" charset="-128"/>
              </a:rPr>
              <a:t>2021</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年度に公募、</a:t>
            </a:r>
            <a:r>
              <a:rPr lang="en-US" altLang="ja-JP" sz="1050" dirty="0">
                <a:solidFill>
                  <a:prstClr val="black"/>
                </a:solidFill>
                <a:latin typeface="メイリオ" panose="020B0604030504040204" pitchFamily="50" charset="-128"/>
                <a:ea typeface="メイリオ" panose="020B0604030504040204" pitchFamily="50" charset="-128"/>
              </a:rPr>
              <a:t>2023</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年度から指定管理者による事業開始予定（指定期間</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0" name="テキスト ボックス 29">
            <a:extLst>
              <a:ext uri="{FF2B5EF4-FFF2-40B4-BE49-F238E27FC236}">
                <a16:creationId xmlns:a16="http://schemas.microsoft.com/office/drawing/2014/main" id="{8F87F21C-410C-4980-A5A4-83897D26E628}"/>
              </a:ext>
            </a:extLst>
          </p:cNvPr>
          <p:cNvSpPr txBox="1"/>
          <p:nvPr/>
        </p:nvSpPr>
        <p:spPr>
          <a:xfrm>
            <a:off x="469872" y="1122863"/>
            <a:ext cx="8319986" cy="8252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・公園の維持管理だけでなく、施設整備（ハード事業）からイベント企画・立案 （ソフト事業）に至るまでを指定管理者が一体</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的に行うことにより、公園全体の包括的なマネジメントを実現。</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・ハード面とソフト面の事業を戦略的に展開することにより、利用者サービスの向上など、公園全体の魅力を高め、周辺地域の活</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性化に期待。</a:t>
            </a:r>
          </a:p>
        </p:txBody>
      </p:sp>
      <p:sp>
        <p:nvSpPr>
          <p:cNvPr id="31" name="テキスト ボックス 30">
            <a:extLst>
              <a:ext uri="{FF2B5EF4-FFF2-40B4-BE49-F238E27FC236}">
                <a16:creationId xmlns:a16="http://schemas.microsoft.com/office/drawing/2014/main" id="{E4F5B664-7827-431F-89D9-34D36391B6D7}"/>
              </a:ext>
            </a:extLst>
          </p:cNvPr>
          <p:cNvSpPr txBox="1"/>
          <p:nvPr/>
        </p:nvSpPr>
        <p:spPr>
          <a:xfrm>
            <a:off x="461198" y="1859028"/>
            <a:ext cx="3188061" cy="2744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■導入する公園と事業者の提案概要</a:t>
            </a:r>
          </a:p>
        </p:txBody>
      </p:sp>
      <p:grpSp>
        <p:nvGrpSpPr>
          <p:cNvPr id="32" name="グループ化 31"/>
          <p:cNvGrpSpPr/>
          <p:nvPr/>
        </p:nvGrpSpPr>
        <p:grpSpPr>
          <a:xfrm>
            <a:off x="665482" y="2155050"/>
            <a:ext cx="7674960" cy="2016000"/>
            <a:chOff x="649606" y="2348880"/>
            <a:chExt cx="7664760" cy="2106827"/>
          </a:xfrm>
        </p:grpSpPr>
        <p:sp>
          <p:nvSpPr>
            <p:cNvPr id="33" name="角丸四角形 32"/>
            <p:cNvSpPr/>
            <p:nvPr/>
          </p:nvSpPr>
          <p:spPr>
            <a:xfrm>
              <a:off x="705176" y="2491702"/>
              <a:ext cx="7609190" cy="1964005"/>
            </a:xfrm>
            <a:prstGeom prst="roundRect">
              <a:avLst>
                <a:gd name="adj" fmla="val 4492"/>
              </a:avLst>
            </a:prstGeom>
            <a:solidFill>
              <a:schemeClr val="accent6">
                <a:lumMod val="20000"/>
                <a:lumOff val="80000"/>
                <a:alpha val="26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4" name="角丸四角形 34">
              <a:extLst>
                <a:ext uri="{FF2B5EF4-FFF2-40B4-BE49-F238E27FC236}">
                  <a16:creationId xmlns:a16="http://schemas.microsoft.com/office/drawing/2014/main" id="{9F5A9EE7-AA54-267D-EC4D-A9D52C09CD53}"/>
                </a:ext>
              </a:extLst>
            </p:cNvPr>
            <p:cNvSpPr/>
            <p:nvPr/>
          </p:nvSpPr>
          <p:spPr>
            <a:xfrm>
              <a:off x="649606" y="2348880"/>
              <a:ext cx="1985433" cy="271902"/>
            </a:xfrm>
            <a:prstGeom prst="roundRect">
              <a:avLst/>
            </a:prstGeom>
            <a:solidFill>
              <a:schemeClr val="bg1"/>
            </a:solidFill>
            <a:ln w="31750" cap="flat" cmpd="sng" algn="ctr">
              <a:solidFill>
                <a:schemeClr val="tx1"/>
              </a:solidFill>
              <a:prstDash val="solid"/>
              <a:miter lim="800000"/>
            </a:ln>
            <a:effectLst/>
          </p:spPr>
          <p:txBody>
            <a:bodyPr vert="horz" lIns="36000" rIns="36000"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服部緑地</a:t>
              </a:r>
              <a:endParaRPr kumimoji="0" lang="en-US" altLang="ja-JP"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35" name="グループ化 34"/>
          <p:cNvGrpSpPr/>
          <p:nvPr/>
        </p:nvGrpSpPr>
        <p:grpSpPr>
          <a:xfrm>
            <a:off x="682632" y="4245549"/>
            <a:ext cx="7657810" cy="2099956"/>
            <a:chOff x="649605" y="4554125"/>
            <a:chExt cx="7657810" cy="2099956"/>
          </a:xfrm>
        </p:grpSpPr>
        <p:sp>
          <p:nvSpPr>
            <p:cNvPr id="36" name="角丸四角形 35"/>
            <p:cNvSpPr/>
            <p:nvPr/>
          </p:nvSpPr>
          <p:spPr>
            <a:xfrm>
              <a:off x="705176" y="4690076"/>
              <a:ext cx="7602239" cy="1964005"/>
            </a:xfrm>
            <a:prstGeom prst="roundRect">
              <a:avLst>
                <a:gd name="adj" fmla="val 4492"/>
              </a:avLst>
            </a:prstGeom>
            <a:solidFill>
              <a:schemeClr val="accent6">
                <a:lumMod val="20000"/>
                <a:lumOff val="80000"/>
                <a:alpha val="26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7" name="角丸四角形 34">
              <a:extLst>
                <a:ext uri="{FF2B5EF4-FFF2-40B4-BE49-F238E27FC236}">
                  <a16:creationId xmlns:a16="http://schemas.microsoft.com/office/drawing/2014/main" id="{903D4337-38D4-17E2-2F98-B77E32FED4A2}"/>
                </a:ext>
              </a:extLst>
            </p:cNvPr>
            <p:cNvSpPr/>
            <p:nvPr/>
          </p:nvSpPr>
          <p:spPr>
            <a:xfrm>
              <a:off x="649605" y="4554125"/>
              <a:ext cx="1985433" cy="271902"/>
            </a:xfrm>
            <a:prstGeom prst="roundRect">
              <a:avLst/>
            </a:prstGeom>
            <a:solidFill>
              <a:schemeClr val="bg1"/>
            </a:solidFill>
            <a:ln w="31750" cap="flat" cmpd="sng" algn="ctr">
              <a:solidFill>
                <a:schemeClr val="tx1"/>
              </a:solidFill>
              <a:prstDash val="solid"/>
              <a:miter lim="800000"/>
            </a:ln>
            <a:effectLst/>
          </p:spPr>
          <p:txBody>
            <a:bodyPr vert="horz" lIns="36000" rIns="36000"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浜寺公園</a:t>
              </a:r>
              <a:endParaRPr kumimoji="0" lang="en-US" altLang="ja-JP"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8" name="テキスト ボックス 37">
            <a:extLst>
              <a:ext uri="{FF2B5EF4-FFF2-40B4-BE49-F238E27FC236}">
                <a16:creationId xmlns:a16="http://schemas.microsoft.com/office/drawing/2014/main" id="{3BB80D30-BFD7-E774-4DEE-96AE42312D17}"/>
              </a:ext>
            </a:extLst>
          </p:cNvPr>
          <p:cNvSpPr txBox="1"/>
          <p:nvPr/>
        </p:nvSpPr>
        <p:spPr>
          <a:xfrm>
            <a:off x="862652" y="3226762"/>
            <a:ext cx="2772000" cy="900000"/>
          </a:xfrm>
          <a:prstGeom prst="rect">
            <a:avLst/>
          </a:prstGeom>
          <a:solidFill>
            <a:schemeClr val="bg1"/>
          </a:solidFill>
          <a:ln w="12700">
            <a:solidFill>
              <a:schemeClr val="tx1"/>
            </a:solidFill>
            <a:prstDash val="dash"/>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♦魅力向上事業の提案</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2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ハード事業</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・カフェ、スケートボード場等の新設、レストハウ</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ス等の改修</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2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ソフト事業</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・大規模アウトドアイベント、スポーツ教室の開催等</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a:extLst>
              <a:ext uri="{FF2B5EF4-FFF2-40B4-BE49-F238E27FC236}">
                <a16:creationId xmlns:a16="http://schemas.microsoft.com/office/drawing/2014/main" id="{55FF9270-1F20-ECD3-58C2-485D8B39D6F1}"/>
              </a:ext>
            </a:extLst>
          </p:cNvPr>
          <p:cNvSpPr txBox="1"/>
          <p:nvPr/>
        </p:nvSpPr>
        <p:spPr>
          <a:xfrm>
            <a:off x="862652" y="5346247"/>
            <a:ext cx="2772000" cy="900000"/>
          </a:xfrm>
          <a:prstGeom prst="rect">
            <a:avLst/>
          </a:prstGeom>
          <a:solidFill>
            <a:schemeClr val="bg1"/>
          </a:solidFill>
          <a:ln w="12700">
            <a:solidFill>
              <a:schemeClr val="tx1"/>
            </a:solidFill>
            <a:prstDash val="dash"/>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♦魅力向上事業の提案</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2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ハード事業</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・カフェ、ランニングバイク練習場等の新設</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2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ソフト事業</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・フィッシングパーク、フードイベントの開催等</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a:extLst>
              <a:ext uri="{FF2B5EF4-FFF2-40B4-BE49-F238E27FC236}">
                <a16:creationId xmlns:a16="http://schemas.microsoft.com/office/drawing/2014/main" id="{B3966052-D413-6F83-0540-D022CA919877}"/>
              </a:ext>
            </a:extLst>
          </p:cNvPr>
          <p:cNvSpPr txBox="1"/>
          <p:nvPr/>
        </p:nvSpPr>
        <p:spPr>
          <a:xfrm>
            <a:off x="862652" y="2528994"/>
            <a:ext cx="2772000" cy="587633"/>
          </a:xfrm>
          <a:prstGeom prst="rect">
            <a:avLst/>
          </a:prstGeom>
          <a:solidFill>
            <a:srgbClr val="00B050"/>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～多様な人と自然がつながるサードプレイス～</a:t>
            </a:r>
            <a:endParaRPr kumimoji="1" lang="en-US" altLang="ja-JP" sz="9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心・体・社会が元気になる公園</a:t>
            </a:r>
            <a:endParaRPr kumimoji="1" lang="en-US" altLang="ja-JP" sz="9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ts val="2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FFFF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Hattori Well-being Park</a:t>
            </a:r>
            <a:endParaRPr kumimoji="1" lang="ja-JP" altLang="en-US" sz="900" b="1" i="0" u="none" strike="noStrike" kern="1200" cap="none" spc="0" normalizeH="0" baseline="0" noProof="0" dirty="0">
              <a:ln>
                <a:noFill/>
              </a:ln>
              <a:solidFill>
                <a:srgbClr val="FFFF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a:extLst>
              <a:ext uri="{FF2B5EF4-FFF2-40B4-BE49-F238E27FC236}">
                <a16:creationId xmlns:a16="http://schemas.microsoft.com/office/drawing/2014/main" id="{D2FDDC24-54AC-3986-3C46-88E1DDBFD35A}"/>
              </a:ext>
            </a:extLst>
          </p:cNvPr>
          <p:cNvSpPr txBox="1"/>
          <p:nvPr/>
        </p:nvSpPr>
        <p:spPr>
          <a:xfrm>
            <a:off x="862652" y="4602292"/>
            <a:ext cx="2772000" cy="587633"/>
          </a:xfrm>
          <a:prstGeom prst="rect">
            <a:avLst/>
          </a:prstGeom>
          <a:solidFill>
            <a:srgbClr val="00B050"/>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賑わい・健康・歴史を育む浜寺公園</a:t>
            </a:r>
            <a:endParaRPr kumimoji="1" lang="en-US" altLang="ja-JP" sz="9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ts val="6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～悠久の松林～</a:t>
            </a:r>
            <a:endParaRPr kumimoji="1" lang="en-US" altLang="ja-JP" sz="9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2" name="グループ化 41"/>
          <p:cNvGrpSpPr/>
          <p:nvPr/>
        </p:nvGrpSpPr>
        <p:grpSpPr>
          <a:xfrm>
            <a:off x="3758820" y="2528993"/>
            <a:ext cx="2481329" cy="1615132"/>
            <a:chOff x="3729189" y="2361475"/>
            <a:chExt cx="2983501" cy="1942003"/>
          </a:xfrm>
        </p:grpSpPr>
        <p:pic>
          <p:nvPicPr>
            <p:cNvPr id="43" name="図 42"/>
            <p:cNvPicPr>
              <a:picLocks noChangeAspect="1"/>
            </p:cNvPicPr>
            <p:nvPr/>
          </p:nvPicPr>
          <p:blipFill rotWithShape="1">
            <a:blip r:embed="rId2" cstate="hqprint">
              <a:extLst>
                <a:ext uri="{28A0092B-C50C-407E-A947-70E740481C1C}">
                  <a14:useLocalDpi xmlns:a14="http://schemas.microsoft.com/office/drawing/2010/main"/>
                </a:ext>
              </a:extLst>
            </a:blip>
            <a:srcRect l="2801" t="6730" r="3196" b="7536"/>
            <a:stretch/>
          </p:blipFill>
          <p:spPr bwMode="auto">
            <a:xfrm>
              <a:off x="3729189" y="2361475"/>
              <a:ext cx="2983500" cy="1929416"/>
            </a:xfrm>
            <a:prstGeom prst="rect">
              <a:avLst/>
            </a:prstGeom>
            <a:noFill/>
            <a:ln>
              <a:noFill/>
            </a:ln>
            <a:extLst>
              <a:ext uri="{53640926-AAD7-44D8-BBD7-CCE9431645EC}">
                <a14:shadowObscured xmlns:a14="http://schemas.microsoft.com/office/drawing/2010/main"/>
              </a:ext>
            </a:extLst>
          </p:spPr>
        </p:pic>
        <p:sp>
          <p:nvSpPr>
            <p:cNvPr id="44" name="テキスト ボックス 482"/>
            <p:cNvSpPr txBox="1"/>
            <p:nvPr/>
          </p:nvSpPr>
          <p:spPr>
            <a:xfrm>
              <a:off x="5731633" y="4149285"/>
              <a:ext cx="981057" cy="154193"/>
            </a:xfrm>
            <a:prstGeom prst="rect">
              <a:avLst/>
            </a:prstGeom>
            <a:solidFill>
              <a:srgbClr val="FFFFFF">
                <a:alpha val="80000"/>
              </a:srgbClr>
            </a:solidFill>
            <a:ln w="6350">
              <a:noFill/>
            </a:ln>
          </p:spPr>
          <p:txBody>
            <a:bodyPr rot="0" spcFirstLastPara="0" vert="horz" wrap="none" lIns="0" tIns="0" rIns="0" bIns="0" numCol="1" spcCol="0" rtlCol="0" fromWordArt="0" anchor="ctr" anchorCtr="0" forceAA="0" compatLnSpc="1">
              <a:prstTxWarp prst="textNoShape">
                <a:avLst/>
              </a:prstTxWarp>
              <a:spAutoFit/>
            </a:bodyPr>
            <a:lstStyle/>
            <a:p>
              <a:pPr marL="145753" marR="0" lvl="0" indent="-145753" algn="r" defTabSz="914400" rtl="0" eaLnBrk="1" fontAlgn="auto" latinLnBrk="0" hangingPunct="1">
                <a:lnSpc>
                  <a:spcPts val="975"/>
                </a:lnSpc>
                <a:spcBef>
                  <a:spcPts val="0"/>
                </a:spcBef>
                <a:spcAft>
                  <a:spcPts val="0"/>
                </a:spcAft>
                <a:buClrTx/>
                <a:buSzTx/>
                <a:buFontTx/>
                <a:buNone/>
                <a:tabLst>
                  <a:tab pos="145753" algn="l"/>
                </a:tabLst>
                <a:defRPr/>
              </a:pPr>
              <a:r>
                <a:rPr kumimoji="1" lang="ja-JP" altLang="en-US" sz="6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東中央広場改修 イメージ</a:t>
              </a:r>
            </a:p>
          </p:txBody>
        </p:sp>
      </p:grpSp>
      <p:grpSp>
        <p:nvGrpSpPr>
          <p:cNvPr id="45" name="グループ化 44"/>
          <p:cNvGrpSpPr/>
          <p:nvPr/>
        </p:nvGrpSpPr>
        <p:grpSpPr>
          <a:xfrm>
            <a:off x="6416804" y="2532561"/>
            <a:ext cx="1626354" cy="821819"/>
            <a:chOff x="6338659" y="1367338"/>
            <a:chExt cx="2983500" cy="1507601"/>
          </a:xfrm>
        </p:grpSpPr>
        <p:pic>
          <p:nvPicPr>
            <p:cNvPr id="46" name="図 45" descr="建物, 写真, テーブル, 男 が含まれている画像&#10;&#10;自動的に生成された説明"/>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38659" y="1367338"/>
              <a:ext cx="2983500" cy="1491750"/>
            </a:xfrm>
            <a:prstGeom prst="rect">
              <a:avLst/>
            </a:prstGeom>
            <a:ln>
              <a:noFill/>
            </a:ln>
            <a:extLst>
              <a:ext uri="{53640926-AAD7-44D8-BBD7-CCE9431645EC}">
                <a14:shadowObscured xmlns:a14="http://schemas.microsoft.com/office/drawing/2010/main"/>
              </a:ext>
            </a:extLst>
          </p:spPr>
        </p:pic>
        <p:sp>
          <p:nvSpPr>
            <p:cNvPr id="47" name="テキスト ボックス 482"/>
            <p:cNvSpPr txBox="1"/>
            <p:nvPr/>
          </p:nvSpPr>
          <p:spPr>
            <a:xfrm>
              <a:off x="7605094" y="2637192"/>
              <a:ext cx="1717065" cy="237747"/>
            </a:xfrm>
            <a:prstGeom prst="rect">
              <a:avLst/>
            </a:prstGeom>
            <a:solidFill>
              <a:srgbClr val="FFFFFF">
                <a:alpha val="80000"/>
              </a:srgbClr>
            </a:solidFill>
            <a:ln w="6350">
              <a:noFill/>
            </a:ln>
          </p:spPr>
          <p:txBody>
            <a:bodyPr rot="0" spcFirstLastPara="0" vert="horz" wrap="none" lIns="0" tIns="0" rIns="0" bIns="0" numCol="1" spcCol="0" rtlCol="0" fromWordArt="0" anchor="ctr" anchorCtr="0" forceAA="0" compatLnSpc="1">
              <a:prstTxWarp prst="textNoShape">
                <a:avLst/>
              </a:prstTxWarp>
              <a:spAutoFit/>
            </a:bodyPr>
            <a:lstStyle/>
            <a:p>
              <a:pPr marL="145753" marR="0" lvl="0" indent="-145753" algn="r" defTabSz="914400" rtl="0" eaLnBrk="1" fontAlgn="auto" latinLnBrk="0" hangingPunct="1">
                <a:lnSpc>
                  <a:spcPts val="975"/>
                </a:lnSpc>
                <a:spcBef>
                  <a:spcPts val="0"/>
                </a:spcBef>
                <a:spcAft>
                  <a:spcPts val="0"/>
                </a:spcAft>
                <a:buClrTx/>
                <a:buSzTx/>
                <a:buFontTx/>
                <a:buNone/>
                <a:tabLst>
                  <a:tab pos="145753" algn="l"/>
                </a:tabLst>
                <a:defRPr/>
              </a:pPr>
              <a:r>
                <a:rPr kumimoji="1" lang="ja-JP" altLang="en-US" sz="6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レストハウスの建替 イメージ</a:t>
              </a:r>
            </a:p>
          </p:txBody>
        </p:sp>
      </p:grpSp>
      <p:grpSp>
        <p:nvGrpSpPr>
          <p:cNvPr id="48" name="グループ化 47"/>
          <p:cNvGrpSpPr/>
          <p:nvPr/>
        </p:nvGrpSpPr>
        <p:grpSpPr>
          <a:xfrm>
            <a:off x="6413656" y="3380863"/>
            <a:ext cx="1640531" cy="766921"/>
            <a:chOff x="6338659" y="2932091"/>
            <a:chExt cx="2903957" cy="1357552"/>
          </a:xfrm>
        </p:grpSpPr>
        <p:pic>
          <p:nvPicPr>
            <p:cNvPr id="49" name="図 48" descr="草, 民衆, グループ, フィールド が含まれている画像&#10;&#10;自動的に生成された説明"/>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6338659" y="2932091"/>
              <a:ext cx="2890002" cy="1352357"/>
            </a:xfrm>
            <a:prstGeom prst="rect">
              <a:avLst/>
            </a:prstGeom>
            <a:ln>
              <a:noFill/>
            </a:ln>
            <a:extLst>
              <a:ext uri="{53640926-AAD7-44D8-BBD7-CCE9431645EC}">
                <a14:shadowObscured xmlns:a14="http://schemas.microsoft.com/office/drawing/2010/main"/>
              </a:ext>
            </a:extLst>
          </p:spPr>
        </p:pic>
        <p:sp>
          <p:nvSpPr>
            <p:cNvPr id="50" name="テキスト ボックス 482"/>
            <p:cNvSpPr txBox="1"/>
            <p:nvPr/>
          </p:nvSpPr>
          <p:spPr>
            <a:xfrm>
              <a:off x="7840671" y="4009254"/>
              <a:ext cx="1401945" cy="280389"/>
            </a:xfrm>
            <a:prstGeom prst="rect">
              <a:avLst/>
            </a:prstGeom>
            <a:solidFill>
              <a:srgbClr val="FFFFFF">
                <a:alpha val="80000"/>
              </a:srgbClr>
            </a:solidFill>
            <a:ln w="6350">
              <a:noFill/>
            </a:ln>
          </p:spPr>
          <p:txBody>
            <a:bodyPr rot="0" spcFirstLastPara="0" vert="horz" wrap="none" lIns="0" tIns="0" rIns="0" bIns="0" numCol="1" spcCol="0" rtlCol="0" fromWordArt="0" anchor="ctr" anchorCtr="0" forceAA="0" compatLnSpc="1">
              <a:prstTxWarp prst="textNoShape">
                <a:avLst/>
              </a:prstTxWarp>
              <a:spAutoFit/>
            </a:bodyPr>
            <a:lstStyle/>
            <a:p>
              <a:pPr marL="145753" marR="0" lvl="0" indent="-145753" algn="r" defTabSz="914400" rtl="0" eaLnBrk="1" fontAlgn="auto" latinLnBrk="0" hangingPunct="1">
                <a:lnSpc>
                  <a:spcPts val="975"/>
                </a:lnSpc>
                <a:spcBef>
                  <a:spcPts val="0"/>
                </a:spcBef>
                <a:spcAft>
                  <a:spcPts val="0"/>
                </a:spcAft>
                <a:buClrTx/>
                <a:buSzTx/>
                <a:buFontTx/>
                <a:buNone/>
                <a:tabLst>
                  <a:tab pos="145753" algn="l"/>
                </a:tabLst>
                <a:defRPr/>
              </a:pPr>
              <a:r>
                <a:rPr kumimoji="1" lang="ja-JP" altLang="en-US" sz="6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円形花壇改修 イメージ</a:t>
              </a:r>
            </a:p>
          </p:txBody>
        </p:sp>
      </p:grpSp>
      <p:pic>
        <p:nvPicPr>
          <p:cNvPr id="51" name="図 5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58820" y="4613130"/>
            <a:ext cx="2250742" cy="1644773"/>
          </a:xfrm>
          <a:prstGeom prst="rect">
            <a:avLst/>
          </a:prstGeom>
          <a:ln>
            <a:noFill/>
          </a:ln>
          <a:effectLst/>
        </p:spPr>
      </p:pic>
      <p:sp>
        <p:nvSpPr>
          <p:cNvPr id="52" name="テキスト ボックス 482"/>
          <p:cNvSpPr txBox="1"/>
          <p:nvPr/>
        </p:nvSpPr>
        <p:spPr>
          <a:xfrm>
            <a:off x="5537123" y="6129663"/>
            <a:ext cx="479298" cy="128240"/>
          </a:xfrm>
          <a:prstGeom prst="rect">
            <a:avLst/>
          </a:prstGeom>
          <a:solidFill>
            <a:srgbClr val="FFFFFF">
              <a:alpha val="80000"/>
            </a:srgbClr>
          </a:solidFill>
          <a:ln w="6350">
            <a:noFill/>
          </a:ln>
        </p:spPr>
        <p:txBody>
          <a:bodyPr rot="0" spcFirstLastPara="0" vert="horz" wrap="none" lIns="0" tIns="0" rIns="0" bIns="0" numCol="1" spcCol="0" rtlCol="0" fromWordArt="0" anchor="ctr" anchorCtr="0" forceAA="0" compatLnSpc="1">
            <a:prstTxWarp prst="textNoShape">
              <a:avLst/>
            </a:prstTxWarp>
            <a:spAutoFit/>
          </a:bodyPr>
          <a:lstStyle/>
          <a:p>
            <a:pPr marL="145753" marR="0" lvl="0" indent="-145753" algn="r" defTabSz="914400" rtl="0" eaLnBrk="1" fontAlgn="auto" latinLnBrk="0" hangingPunct="1">
              <a:lnSpc>
                <a:spcPts val="975"/>
              </a:lnSpc>
              <a:spcBef>
                <a:spcPts val="0"/>
              </a:spcBef>
              <a:spcAft>
                <a:spcPts val="0"/>
              </a:spcAft>
              <a:buClrTx/>
              <a:buSzTx/>
              <a:buFontTx/>
              <a:buNone/>
              <a:tabLst>
                <a:tab pos="145753" algn="l"/>
              </a:tabLst>
              <a:defRPr/>
            </a:pPr>
            <a:r>
              <a:rPr kumimoji="1" lang="ja-JP" altLang="en-US" sz="6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カフェ イメージ</a:t>
            </a:r>
          </a:p>
        </p:txBody>
      </p:sp>
      <p:grpSp>
        <p:nvGrpSpPr>
          <p:cNvPr id="53" name="グループ化 52"/>
          <p:cNvGrpSpPr/>
          <p:nvPr/>
        </p:nvGrpSpPr>
        <p:grpSpPr>
          <a:xfrm>
            <a:off x="6089637" y="4608442"/>
            <a:ext cx="1984360" cy="1651305"/>
            <a:chOff x="6137238" y="4293135"/>
            <a:chExt cx="2692361" cy="2240479"/>
          </a:xfrm>
        </p:grpSpPr>
        <p:pic>
          <p:nvPicPr>
            <p:cNvPr id="54" name="図 53"/>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137238" y="4293135"/>
              <a:ext cx="2692361" cy="1161411"/>
            </a:xfrm>
            <a:prstGeom prst="rect">
              <a:avLst/>
            </a:prstGeom>
          </p:spPr>
        </p:pic>
        <p:pic>
          <p:nvPicPr>
            <p:cNvPr id="55" name="図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0858" y="5595088"/>
              <a:ext cx="1368740" cy="910545"/>
            </a:xfrm>
            <a:prstGeom prst="roundRect">
              <a:avLst>
                <a:gd name="adj" fmla="val 0"/>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56" name="図 5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137238" y="5578398"/>
              <a:ext cx="1273619" cy="955216"/>
            </a:xfrm>
            <a:prstGeom prst="rect">
              <a:avLst/>
            </a:prstGeom>
            <a:ln>
              <a:noFill/>
            </a:ln>
            <a:effectLst/>
          </p:spPr>
        </p:pic>
      </p:grpSp>
      <p:sp>
        <p:nvSpPr>
          <p:cNvPr id="57" name="テキスト ボックス 482"/>
          <p:cNvSpPr txBox="1"/>
          <p:nvPr/>
        </p:nvSpPr>
        <p:spPr>
          <a:xfrm>
            <a:off x="6135464" y="6131507"/>
            <a:ext cx="892873" cy="128240"/>
          </a:xfrm>
          <a:prstGeom prst="rect">
            <a:avLst/>
          </a:prstGeom>
          <a:solidFill>
            <a:srgbClr val="FFFFFF">
              <a:alpha val="80000"/>
            </a:srgbClr>
          </a:solidFill>
          <a:ln w="6350">
            <a:noFill/>
          </a:ln>
        </p:spPr>
        <p:txBody>
          <a:bodyPr rot="0" spcFirstLastPara="0" vert="horz" wrap="none" lIns="0" tIns="0" rIns="0" bIns="0" numCol="1" spcCol="0" rtlCol="0" fromWordArt="0" anchor="ctr" anchorCtr="0" forceAA="0" compatLnSpc="1">
            <a:prstTxWarp prst="textNoShape">
              <a:avLst/>
            </a:prstTxWarp>
            <a:spAutoFit/>
          </a:bodyPr>
          <a:lstStyle/>
          <a:p>
            <a:pPr marL="145753" marR="0" lvl="0" indent="-145753" algn="r" defTabSz="914400" rtl="0" eaLnBrk="1" fontAlgn="auto" latinLnBrk="0" hangingPunct="1">
              <a:lnSpc>
                <a:spcPts val="975"/>
              </a:lnSpc>
              <a:spcBef>
                <a:spcPts val="0"/>
              </a:spcBef>
              <a:spcAft>
                <a:spcPts val="0"/>
              </a:spcAft>
              <a:buClrTx/>
              <a:buSzTx/>
              <a:buFontTx/>
              <a:buNone/>
              <a:tabLst>
                <a:tab pos="145753" algn="l"/>
              </a:tabLst>
              <a:defRPr/>
            </a:pPr>
            <a:r>
              <a:rPr kumimoji="1" lang="ja-JP" altLang="en-US" sz="6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デジタルサイネージ イメージ</a:t>
            </a:r>
          </a:p>
        </p:txBody>
      </p:sp>
      <p:sp>
        <p:nvSpPr>
          <p:cNvPr id="58" name="テキスト ボックス 482"/>
          <p:cNvSpPr txBox="1"/>
          <p:nvPr/>
        </p:nvSpPr>
        <p:spPr>
          <a:xfrm>
            <a:off x="7001587" y="5342069"/>
            <a:ext cx="1072409" cy="128240"/>
          </a:xfrm>
          <a:prstGeom prst="rect">
            <a:avLst/>
          </a:prstGeom>
          <a:solidFill>
            <a:srgbClr val="FFFFFF">
              <a:alpha val="80000"/>
            </a:srgbClr>
          </a:solidFill>
          <a:ln w="6350">
            <a:noFill/>
          </a:ln>
        </p:spPr>
        <p:txBody>
          <a:bodyPr rot="0" spcFirstLastPara="0" vert="horz" wrap="none" lIns="0" tIns="0" rIns="0" bIns="0" numCol="1" spcCol="0" rtlCol="0" fromWordArt="0" anchor="ctr" anchorCtr="0" forceAA="0" compatLnSpc="1">
            <a:prstTxWarp prst="textNoShape">
              <a:avLst/>
            </a:prstTxWarp>
            <a:spAutoFit/>
          </a:bodyPr>
          <a:lstStyle/>
          <a:p>
            <a:pPr marL="145753" marR="0" lvl="0" indent="-145753" algn="r" defTabSz="914400" rtl="0" eaLnBrk="1" fontAlgn="auto" latinLnBrk="0" hangingPunct="1">
              <a:lnSpc>
                <a:spcPts val="975"/>
              </a:lnSpc>
              <a:spcBef>
                <a:spcPts val="0"/>
              </a:spcBef>
              <a:spcAft>
                <a:spcPts val="0"/>
              </a:spcAft>
              <a:buClrTx/>
              <a:buSzTx/>
              <a:buFontTx/>
              <a:buNone/>
              <a:tabLst>
                <a:tab pos="145753" algn="l"/>
              </a:tabLst>
              <a:defRPr/>
            </a:pPr>
            <a:r>
              <a:rPr kumimoji="1" lang="ja-JP" altLang="en-US" sz="6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ランニングバイク練習場　イメージ</a:t>
            </a:r>
          </a:p>
        </p:txBody>
      </p:sp>
      <p:sp>
        <p:nvSpPr>
          <p:cNvPr id="59" name="テキスト ボックス 482"/>
          <p:cNvSpPr txBox="1"/>
          <p:nvPr/>
        </p:nvSpPr>
        <p:spPr>
          <a:xfrm>
            <a:off x="7642788" y="6109040"/>
            <a:ext cx="431208" cy="128240"/>
          </a:xfrm>
          <a:prstGeom prst="rect">
            <a:avLst/>
          </a:prstGeom>
          <a:solidFill>
            <a:srgbClr val="FFFFFF">
              <a:alpha val="80000"/>
            </a:srgbClr>
          </a:solidFill>
          <a:ln w="6350">
            <a:noFill/>
          </a:ln>
        </p:spPr>
        <p:txBody>
          <a:bodyPr rot="0" spcFirstLastPara="0" vert="horz" wrap="none" lIns="0" tIns="0" rIns="0" bIns="0" numCol="1" spcCol="0" rtlCol="0" fromWordArt="0" anchor="ctr" anchorCtr="0" forceAA="0" compatLnSpc="1">
            <a:prstTxWarp prst="textNoShape">
              <a:avLst/>
            </a:prstTxWarp>
            <a:spAutoFit/>
          </a:bodyPr>
          <a:lstStyle/>
          <a:p>
            <a:pPr marL="145753" marR="0" lvl="0" indent="-145753" algn="r" defTabSz="914400" rtl="0" eaLnBrk="1" fontAlgn="auto" latinLnBrk="0" hangingPunct="1">
              <a:lnSpc>
                <a:spcPts val="975"/>
              </a:lnSpc>
              <a:spcBef>
                <a:spcPts val="0"/>
              </a:spcBef>
              <a:spcAft>
                <a:spcPts val="0"/>
              </a:spcAft>
              <a:buClrTx/>
              <a:buSzTx/>
              <a:buFontTx/>
              <a:buNone/>
              <a:tabLst>
                <a:tab pos="145753" algn="l"/>
              </a:tabLst>
              <a:defRPr/>
            </a:pPr>
            <a:r>
              <a:rPr kumimoji="1" lang="ja-JP" altLang="en-US" sz="6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売店 イメージ</a:t>
            </a:r>
          </a:p>
        </p:txBody>
      </p:sp>
      <p:sp>
        <p:nvSpPr>
          <p:cNvPr id="61" name="テキスト ボックス 60"/>
          <p:cNvSpPr txBox="1"/>
          <p:nvPr/>
        </p:nvSpPr>
        <p:spPr>
          <a:xfrm>
            <a:off x="5576314" y="41578"/>
            <a:ext cx="23198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③大阪府営公園　</a:t>
            </a:r>
          </a:p>
        </p:txBody>
      </p:sp>
      <p:sp>
        <p:nvSpPr>
          <p:cNvPr id="62" name="テキスト ボックス 61"/>
          <p:cNvSpPr txBox="1"/>
          <p:nvPr/>
        </p:nvSpPr>
        <p:spPr>
          <a:xfrm>
            <a:off x="5509601" y="357355"/>
            <a:ext cx="3359690" cy="276999"/>
          </a:xfrm>
          <a:prstGeom prst="rect">
            <a:avLst/>
          </a:prstGeom>
          <a:noFill/>
        </p:spPr>
        <p:txBody>
          <a:bodyPr wrap="square" lIns="36000" rIns="36000" rtlCol="0">
            <a:spAutoFit/>
          </a:bodyPr>
          <a:lstStyle/>
          <a:p>
            <a:pPr lvl="0">
              <a:defRPr/>
            </a:pPr>
            <a:r>
              <a:rPr lang="ja-JP" altLang="en-US" sz="1200" dirty="0">
                <a:solidFill>
                  <a:prstClr val="black"/>
                </a:solidFill>
                <a:latin typeface="Meiryo UI" panose="020B0604030504040204" pitchFamily="50" charset="-128"/>
                <a:ea typeface="Meiryo UI" panose="020B0604030504040204" pitchFamily="50" charset="-128"/>
              </a:rPr>
              <a:t>（府営公園の新たな管理運営制度</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63" name="テキスト ボックス 62"/>
          <p:cNvSpPr txBox="1"/>
          <p:nvPr/>
        </p:nvSpPr>
        <p:spPr>
          <a:xfrm>
            <a:off x="-1" y="5652"/>
            <a:ext cx="6092457" cy="307777"/>
          </a:xfrm>
          <a:prstGeom prst="rect">
            <a:avLst/>
          </a:prstGeom>
          <a:noFill/>
        </p:spPr>
        <p:txBody>
          <a:bodyPr wrap="square" rtlCol="0">
            <a:spAutoFit/>
          </a:bodyPr>
          <a:lstStyle/>
          <a:p>
            <a:pPr>
              <a:defRPr/>
            </a:pPr>
            <a:r>
              <a:rPr lang="ja-JP" altLang="en-US" sz="1400" dirty="0">
                <a:latin typeface="Meiryo UI" panose="020B0604030504040204" pitchFamily="50" charset="-128"/>
                <a:ea typeface="Meiryo UI" panose="020B0604030504040204" pitchFamily="50" charset="-128"/>
              </a:rPr>
              <a:t>３　具体的な取組と成果（</a:t>
            </a:r>
            <a:r>
              <a:rPr lang="ja-JP" altLang="en-US" sz="1400" dirty="0">
                <a:latin typeface="Meiryo UI"/>
                <a:ea typeface="Meiryo UI"/>
              </a:rPr>
              <a:t>ア　既存施設のポテンシャル向上：</a:t>
            </a:r>
            <a:r>
              <a:rPr lang="ja-JP" altLang="en-US" sz="1400" dirty="0">
                <a:latin typeface="Meiryo UI" panose="020B0604030504040204" pitchFamily="50" charset="-128"/>
                <a:ea typeface="Meiryo UI" panose="020B0604030504040204" pitchFamily="50" charset="-128"/>
              </a:rPr>
              <a:t>今後の取組）</a:t>
            </a:r>
          </a:p>
        </p:txBody>
      </p:sp>
      <p:sp>
        <p:nvSpPr>
          <p:cNvPr id="6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347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8009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四角形: 角を丸くする 6">
            <a:extLst>
              <a:ext uri="{FF2B5EF4-FFF2-40B4-BE49-F238E27FC236}">
                <a16:creationId xmlns:a16="http://schemas.microsoft.com/office/drawing/2014/main" id="{C2C7503B-6D59-424D-8221-ABCB4B6F279D}"/>
              </a:ext>
            </a:extLst>
          </p:cNvPr>
          <p:cNvSpPr/>
          <p:nvPr/>
        </p:nvSpPr>
        <p:spPr>
          <a:xfrm>
            <a:off x="2954891" y="3615685"/>
            <a:ext cx="5693392" cy="36014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lang="en-US" altLang="ja-JP" sz="1050" dirty="0">
                <a:solidFill>
                  <a:prstClr val="black"/>
                </a:solidFill>
                <a:latin typeface="メイリオ" panose="020B0604030504040204" pitchFamily="50" charset="-128"/>
                <a:ea typeface="メイリオ" panose="020B0604030504040204" pitchFamily="50" charset="-128"/>
              </a:rPr>
              <a:t>2021</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年度に公募、</a:t>
            </a:r>
            <a:r>
              <a:rPr lang="en-US" altLang="ja-JP" sz="1050" dirty="0">
                <a:solidFill>
                  <a:prstClr val="black"/>
                </a:solidFill>
                <a:latin typeface="メイリオ" panose="020B0604030504040204" pitchFamily="50" charset="-128"/>
                <a:ea typeface="メイリオ" panose="020B0604030504040204" pitchFamily="50" charset="-128"/>
              </a:rPr>
              <a:t>2023</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年度に公募対象公園施設が開業予定。（事業期間</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1100" b="0"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事業期間</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年には施設開業前後の設置・撤去に係る期間が含まれる。</a:t>
            </a:r>
          </a:p>
        </p:txBody>
      </p:sp>
      <p:sp>
        <p:nvSpPr>
          <p:cNvPr id="48" name="四角形: 角を丸くする 38">
            <a:extLst>
              <a:ext uri="{FF2B5EF4-FFF2-40B4-BE49-F238E27FC236}">
                <a16:creationId xmlns:a16="http://schemas.microsoft.com/office/drawing/2014/main" id="{D8CEDDE5-58ED-4E9B-BEE5-22F1B1DFB5C4}"/>
              </a:ext>
            </a:extLst>
          </p:cNvPr>
          <p:cNvSpPr/>
          <p:nvPr/>
        </p:nvSpPr>
        <p:spPr>
          <a:xfrm>
            <a:off x="198565" y="2819244"/>
            <a:ext cx="4246826" cy="291886"/>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《Park-PFI</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型施設整備（公募設置管理制度）</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9" name="テキスト ボックス 48"/>
          <p:cNvSpPr txBox="1"/>
          <p:nvPr/>
        </p:nvSpPr>
        <p:spPr>
          <a:xfrm>
            <a:off x="367363" y="3615686"/>
            <a:ext cx="3188061" cy="2744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■導入する公園と事業者の提案概要</a:t>
            </a:r>
          </a:p>
        </p:txBody>
      </p:sp>
      <p:sp>
        <p:nvSpPr>
          <p:cNvPr id="50" name="テキスト ボックス 49">
            <a:extLst>
              <a:ext uri="{FF2B5EF4-FFF2-40B4-BE49-F238E27FC236}">
                <a16:creationId xmlns:a16="http://schemas.microsoft.com/office/drawing/2014/main" id="{BA0D7C89-DDCA-4574-BC05-F2EBCBD250C2}"/>
              </a:ext>
            </a:extLst>
          </p:cNvPr>
          <p:cNvSpPr txBox="1"/>
          <p:nvPr/>
        </p:nvSpPr>
        <p:spPr>
          <a:xfrm>
            <a:off x="394849" y="3075261"/>
            <a:ext cx="8169091" cy="6160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・公募対象エリアにおいて、来園者の利便性向上に資する公募対象公園施設（飲食店・売店等）の設置及び管理と、一般の来園者が</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利用できる特定公園施設（周辺の園路・広場等）の整備を民間事業者が一体的に実施。</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公募エリア外の公園の維持管理とイベント企画立案等については、別途、指定管理者が行う。</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角丸四角形 50"/>
          <p:cNvSpPr/>
          <p:nvPr/>
        </p:nvSpPr>
        <p:spPr>
          <a:xfrm>
            <a:off x="655394" y="1050447"/>
            <a:ext cx="8053666" cy="1692000"/>
          </a:xfrm>
          <a:prstGeom prst="roundRect">
            <a:avLst>
              <a:gd name="adj" fmla="val 4492"/>
            </a:avLst>
          </a:prstGeom>
          <a:solidFill>
            <a:schemeClr val="accent6">
              <a:lumMod val="20000"/>
              <a:lumOff val="80000"/>
              <a:alpha val="26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4" name="角丸四角形 34">
            <a:extLst>
              <a:ext uri="{FF2B5EF4-FFF2-40B4-BE49-F238E27FC236}">
                <a16:creationId xmlns:a16="http://schemas.microsoft.com/office/drawing/2014/main" id="{685E9A69-550F-D2B7-B87D-3A779F5A6578}"/>
              </a:ext>
            </a:extLst>
          </p:cNvPr>
          <p:cNvSpPr/>
          <p:nvPr/>
        </p:nvSpPr>
        <p:spPr>
          <a:xfrm>
            <a:off x="637393" y="915432"/>
            <a:ext cx="1590529" cy="271902"/>
          </a:xfrm>
          <a:prstGeom prst="roundRect">
            <a:avLst/>
          </a:prstGeom>
          <a:solidFill>
            <a:schemeClr val="bg1"/>
          </a:solidFill>
          <a:ln w="31750" cap="flat" cmpd="sng" algn="ctr">
            <a:solidFill>
              <a:schemeClr val="tx1"/>
            </a:solidFill>
            <a:prstDash val="solid"/>
            <a:miter lim="800000"/>
          </a:ln>
          <a:effectLst/>
        </p:spPr>
        <p:txBody>
          <a:bodyPr vert="horz" lIns="36000" rIns="36000"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二色の浜公園</a:t>
            </a:r>
            <a:endParaRPr kumimoji="0" lang="en-US" altLang="ja-JP"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55" name="グループ化 54"/>
          <p:cNvGrpSpPr/>
          <p:nvPr/>
        </p:nvGrpSpPr>
        <p:grpSpPr>
          <a:xfrm>
            <a:off x="637393" y="3885716"/>
            <a:ext cx="8026663" cy="2533018"/>
            <a:chOff x="656565" y="4244713"/>
            <a:chExt cx="8026663" cy="2533018"/>
          </a:xfrm>
        </p:grpSpPr>
        <p:grpSp>
          <p:nvGrpSpPr>
            <p:cNvPr id="56" name="グループ化 55"/>
            <p:cNvGrpSpPr/>
            <p:nvPr/>
          </p:nvGrpSpPr>
          <p:grpSpPr>
            <a:xfrm>
              <a:off x="656565" y="4244713"/>
              <a:ext cx="8026663" cy="2533018"/>
              <a:chOff x="820812" y="4244713"/>
              <a:chExt cx="8026663" cy="2533018"/>
            </a:xfrm>
          </p:grpSpPr>
          <p:sp>
            <p:nvSpPr>
              <p:cNvPr id="58" name="角丸四角形 57"/>
              <p:cNvSpPr/>
              <p:nvPr/>
            </p:nvSpPr>
            <p:spPr>
              <a:xfrm>
                <a:off x="838813" y="4365731"/>
                <a:ext cx="8008662" cy="2412000"/>
              </a:xfrm>
              <a:prstGeom prst="roundRect">
                <a:avLst>
                  <a:gd name="adj" fmla="val 4492"/>
                </a:avLst>
              </a:prstGeom>
              <a:solidFill>
                <a:schemeClr val="accent6">
                  <a:lumMod val="20000"/>
                  <a:lumOff val="80000"/>
                  <a:alpha val="26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9" name="テキスト ボックス 58">
                <a:extLst>
                  <a:ext uri="{FF2B5EF4-FFF2-40B4-BE49-F238E27FC236}">
                    <a16:creationId xmlns:a16="http://schemas.microsoft.com/office/drawing/2014/main" id="{138C3D9C-C730-C95E-C192-F02590D25D0E}"/>
                  </a:ext>
                </a:extLst>
              </p:cNvPr>
              <p:cNvSpPr txBox="1"/>
              <p:nvPr/>
            </p:nvSpPr>
            <p:spPr>
              <a:xfrm>
                <a:off x="2325366" y="4734414"/>
                <a:ext cx="2974125" cy="809482"/>
              </a:xfrm>
              <a:prstGeom prst="rect">
                <a:avLst/>
              </a:prstGeom>
              <a:solidFill>
                <a:schemeClr val="bg1"/>
              </a:solidFill>
              <a:ln w="635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公募対象公園施設（便益施設）</a:t>
                </a:r>
                <a:r>
                  <a:rPr kumimoji="1" lang="en-US" altLang="ja-JP"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・汐掛道の北側に飲食施設を</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棟整備。</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（カフェ</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店舗、レストラン</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店舗）</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2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特定公園施設（一般利用可能な施設）</a:t>
                </a:r>
                <a:r>
                  <a:rPr kumimoji="1" lang="en-US" altLang="ja-JP"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棟の建物の間にデッキを整備。</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・自由に利用できる可動式のテーブル・イスセットを設置。</a:t>
                </a:r>
              </a:p>
            </p:txBody>
          </p:sp>
          <p:sp>
            <p:nvSpPr>
              <p:cNvPr id="60" name="テキスト ボックス 59">
                <a:extLst>
                  <a:ext uri="{FF2B5EF4-FFF2-40B4-BE49-F238E27FC236}">
                    <a16:creationId xmlns:a16="http://schemas.microsoft.com/office/drawing/2014/main" id="{EB75F426-8E74-ADAC-9A00-A4173BD4098B}"/>
                  </a:ext>
                </a:extLst>
              </p:cNvPr>
              <p:cNvSpPr txBox="1"/>
              <p:nvPr/>
            </p:nvSpPr>
            <p:spPr>
              <a:xfrm>
                <a:off x="2196665" y="4536000"/>
                <a:ext cx="1160200" cy="2750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ハード事業</a:t>
                </a: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テキスト ボックス 60">
                <a:extLst>
                  <a:ext uri="{FF2B5EF4-FFF2-40B4-BE49-F238E27FC236}">
                    <a16:creationId xmlns:a16="http://schemas.microsoft.com/office/drawing/2014/main" id="{117226B2-9FC6-F774-4D7A-846A94730070}"/>
                  </a:ext>
                </a:extLst>
              </p:cNvPr>
              <p:cNvSpPr txBox="1"/>
              <p:nvPr/>
            </p:nvSpPr>
            <p:spPr>
              <a:xfrm>
                <a:off x="2186735" y="5557144"/>
                <a:ext cx="1125125" cy="2250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ソフト事業</a:t>
                </a: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正方形/長方形 61"/>
              <p:cNvSpPr/>
              <p:nvPr/>
            </p:nvSpPr>
            <p:spPr>
              <a:xfrm>
                <a:off x="821005" y="4536841"/>
                <a:ext cx="1223412"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事業コンセプト</a:t>
                </a: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3" name="角丸四角形 34">
                <a:extLst>
                  <a:ext uri="{FF2B5EF4-FFF2-40B4-BE49-F238E27FC236}">
                    <a16:creationId xmlns:a16="http://schemas.microsoft.com/office/drawing/2014/main" id="{DF37DCDE-96CA-BDE0-074F-7B260C1B8A84}"/>
                  </a:ext>
                </a:extLst>
              </p:cNvPr>
              <p:cNvSpPr/>
              <p:nvPr/>
            </p:nvSpPr>
            <p:spPr>
              <a:xfrm>
                <a:off x="820812" y="4244713"/>
                <a:ext cx="1538508" cy="264407"/>
              </a:xfrm>
              <a:prstGeom prst="roundRect">
                <a:avLst/>
              </a:prstGeom>
              <a:solidFill>
                <a:schemeClr val="bg1"/>
              </a:solidFill>
              <a:ln w="31750" cap="flat" cmpd="sng" algn="ctr">
                <a:solidFill>
                  <a:schemeClr val="tx1"/>
                </a:solidFill>
                <a:prstDash val="solid"/>
                <a:miter lim="800000"/>
              </a:ln>
              <a:effectLst/>
            </p:spPr>
            <p:txBody>
              <a:bodyPr vert="horz" lIns="36000" rIns="36000"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住吉公園</a:t>
                </a:r>
                <a:endParaRPr kumimoji="0" lang="en-US" altLang="ja-JP"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4" name="図 63"/>
              <p:cNvPicPr>
                <a:picLocks noChangeAspect="1"/>
              </p:cNvPicPr>
              <p:nvPr/>
            </p:nvPicPr>
            <p:blipFill>
              <a:blip r:embed="rId3"/>
              <a:stretch>
                <a:fillRect/>
              </a:stretch>
            </p:blipFill>
            <p:spPr>
              <a:xfrm>
                <a:off x="6933173" y="4566219"/>
                <a:ext cx="1776553" cy="1240010"/>
              </a:xfrm>
              <a:prstGeom prst="rect">
                <a:avLst/>
              </a:prstGeom>
            </p:spPr>
          </p:pic>
          <p:sp>
            <p:nvSpPr>
              <p:cNvPr id="65" name="正方形/長方形 64"/>
              <p:cNvSpPr/>
              <p:nvPr/>
            </p:nvSpPr>
            <p:spPr>
              <a:xfrm>
                <a:off x="946977" y="4762889"/>
                <a:ext cx="1296000" cy="646331"/>
              </a:xfrm>
              <a:prstGeom prst="rect">
                <a:avLst/>
              </a:prstGeom>
              <a:solidFill>
                <a:srgbClr val="00B050"/>
              </a:solidFill>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まちと楽しむ</a:t>
                </a:r>
                <a:endParaRPr kumimoji="1" lang="en-US" altLang="ja-JP" sz="9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住吉公園</a:t>
                </a:r>
                <a:endParaRPr kumimoji="1" lang="en-US" altLang="ja-JP" sz="9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66" name="正方形/長方形 65"/>
              <p:cNvSpPr/>
              <p:nvPr/>
            </p:nvSpPr>
            <p:spPr>
              <a:xfrm>
                <a:off x="946977" y="5504853"/>
                <a:ext cx="1296000" cy="1200329"/>
              </a:xfrm>
              <a:prstGeom prst="rect">
                <a:avLst/>
              </a:prstGeom>
              <a:solidFill>
                <a:srgbClr val="00B050"/>
              </a:solidFill>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nchor="ctr">
                <a:spAutoFit/>
              </a:bodyPr>
              <a:lstStyle/>
              <a:p>
                <a:pPr marL="136371" marR="0" lvl="0" indent="-136371"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900" b="0" i="0" u="none" strike="noStrike" kern="1200" cap="none" spc="-63" normalizeH="0" baseline="0" noProof="0" dirty="0">
                    <a:ln>
                      <a:noFill/>
                    </a:ln>
                    <a:solidFill>
                      <a:prstClr val="white"/>
                    </a:solidFill>
                    <a:effectLst/>
                    <a:uLnTx/>
                    <a:uFillTx/>
                    <a:latin typeface="UD デジタル 教科書体 N-R" panose="02020400000000000000" pitchFamily="17" charset="-128"/>
                    <a:ea typeface="UD デジタル 教科書体 N-R" panose="02020400000000000000" pitchFamily="17" charset="-128"/>
                    <a:cs typeface="+mn-cs"/>
                  </a:rPr>
                  <a:t>エリアマネジメントにつなげる協働性</a:t>
                </a:r>
                <a:endParaRPr kumimoji="1" lang="en-US" altLang="ja-JP" sz="900" b="0" i="0" u="none" strike="noStrike" kern="1200" cap="none" spc="-63" normalizeH="0" baseline="0" noProof="0" dirty="0">
                  <a:ln>
                    <a:noFill/>
                  </a:ln>
                  <a:solidFill>
                    <a:prstClr val="white"/>
                  </a:solidFill>
                  <a:effectLst/>
                  <a:uLnTx/>
                  <a:uFillTx/>
                  <a:latin typeface="UD デジタル 教科書体 N-R" panose="02020400000000000000" pitchFamily="17" charset="-128"/>
                  <a:ea typeface="UD デジタル 教科書体 N-R" panose="02020400000000000000" pitchFamily="17" charset="-128"/>
                  <a:cs typeface="+mn-cs"/>
                </a:endParaRPr>
              </a:p>
              <a:p>
                <a:pPr marL="136371" marR="0" lvl="0" indent="-136371"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1" lang="en-US" altLang="ja-JP" sz="900" b="0" i="0" u="none" strike="noStrike" kern="1200" cap="none" spc="-63" normalizeH="0" baseline="0" noProof="0" dirty="0">
                  <a:ln>
                    <a:noFill/>
                  </a:ln>
                  <a:solidFill>
                    <a:prstClr val="white"/>
                  </a:solidFill>
                  <a:effectLst/>
                  <a:uLnTx/>
                  <a:uFillTx/>
                  <a:latin typeface="UD デジタル 教科書体 N-R" panose="02020400000000000000" pitchFamily="17" charset="-128"/>
                  <a:ea typeface="UD デジタル 教科書体 N-R" panose="02020400000000000000" pitchFamily="17" charset="-128"/>
                  <a:cs typeface="+mn-cs"/>
                </a:endParaRPr>
              </a:p>
              <a:p>
                <a:pPr marL="136371" marR="0" lvl="0" indent="-136371"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900" b="0" i="0" u="none" strike="noStrike" kern="1200" cap="none" spc="0" normalizeH="0" baseline="0" noProof="0" dirty="0">
                    <a:ln>
                      <a:noFill/>
                    </a:ln>
                    <a:solidFill>
                      <a:prstClr val="white"/>
                    </a:solidFill>
                    <a:effectLst/>
                    <a:uLnTx/>
                    <a:uFillTx/>
                    <a:latin typeface="UD デジタル 教科書体 N-R" panose="02020400000000000000" pitchFamily="17" charset="-128"/>
                    <a:ea typeface="UD デジタル 教科書体 N-R" panose="02020400000000000000" pitchFamily="17" charset="-128"/>
                    <a:cs typeface="+mn-cs"/>
                  </a:rPr>
                  <a:t>門前参道「軸」の賑わい復活</a:t>
                </a:r>
                <a:endParaRPr kumimoji="1" lang="en-US" altLang="ja-JP" sz="900" b="0" i="0" u="none" strike="noStrike" kern="1200" cap="none" spc="0" normalizeH="0" baseline="0" noProof="0" dirty="0">
                  <a:ln>
                    <a:noFill/>
                  </a:ln>
                  <a:solidFill>
                    <a:prstClr val="white"/>
                  </a:solidFill>
                  <a:effectLst/>
                  <a:uLnTx/>
                  <a:uFillTx/>
                  <a:latin typeface="UD デジタル 教科書体 N-R" panose="02020400000000000000" pitchFamily="17" charset="-128"/>
                  <a:ea typeface="UD デジタル 教科書体 N-R" panose="02020400000000000000" pitchFamily="17" charset="-128"/>
                  <a:cs typeface="+mn-cs"/>
                </a:endParaRPr>
              </a:p>
              <a:p>
                <a:pPr marL="136371" marR="0" lvl="0" indent="-136371"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1" lang="en-US" altLang="ja-JP" sz="900" b="0" i="0" u="none" strike="noStrike" kern="1200" cap="none" spc="0" normalizeH="0" baseline="0" noProof="0" dirty="0">
                  <a:ln>
                    <a:noFill/>
                  </a:ln>
                  <a:solidFill>
                    <a:prstClr val="white"/>
                  </a:solidFill>
                  <a:effectLst/>
                  <a:uLnTx/>
                  <a:uFillTx/>
                  <a:latin typeface="UD デジタル 教科書体 N-R" panose="02020400000000000000" pitchFamily="17" charset="-128"/>
                  <a:ea typeface="UD デジタル 教科書体 N-R" panose="02020400000000000000" pitchFamily="17" charset="-128"/>
                  <a:cs typeface="+mn-cs"/>
                </a:endParaRPr>
              </a:p>
              <a:p>
                <a:pPr marL="136371" marR="0" lvl="0" indent="-136371"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900" b="0" i="0" u="none" strike="noStrike" kern="1200" cap="none" spc="0" normalizeH="0" baseline="0" noProof="0" dirty="0">
                    <a:ln>
                      <a:noFill/>
                    </a:ln>
                    <a:solidFill>
                      <a:prstClr val="white"/>
                    </a:solidFill>
                    <a:effectLst/>
                    <a:uLnTx/>
                    <a:uFillTx/>
                    <a:latin typeface="UD デジタル 教科書体 N-R" panose="02020400000000000000" pitchFamily="17" charset="-128"/>
                    <a:ea typeface="UD デジタル 教科書体 N-R" panose="02020400000000000000" pitchFamily="17" charset="-128"/>
                    <a:cs typeface="+mn-cs"/>
                  </a:rPr>
                  <a:t>地域住民・インバウンドの利便増進</a:t>
                </a:r>
              </a:p>
            </p:txBody>
          </p:sp>
          <p:pic>
            <p:nvPicPr>
              <p:cNvPr id="67" name="図 66"/>
              <p:cNvPicPr>
                <a:picLocks noChangeAspect="1"/>
              </p:cNvPicPr>
              <p:nvPr/>
            </p:nvPicPr>
            <p:blipFill>
              <a:blip r:embed="rId4"/>
              <a:stretch>
                <a:fillRect/>
              </a:stretch>
            </p:blipFill>
            <p:spPr>
              <a:xfrm>
                <a:off x="5453842" y="4566219"/>
                <a:ext cx="1593434" cy="1267769"/>
              </a:xfrm>
              <a:prstGeom prst="rect">
                <a:avLst/>
              </a:prstGeom>
            </p:spPr>
          </p:pic>
        </p:grpSp>
        <p:sp>
          <p:nvSpPr>
            <p:cNvPr id="57" name="テキスト ボックス 56">
              <a:extLst>
                <a:ext uri="{FF2B5EF4-FFF2-40B4-BE49-F238E27FC236}">
                  <a16:creationId xmlns:a16="http://schemas.microsoft.com/office/drawing/2014/main" id="{4C7FA07B-3CEE-8659-E27C-7F7EC71E923B}"/>
                </a:ext>
              </a:extLst>
            </p:cNvPr>
            <p:cNvSpPr txBox="1"/>
            <p:nvPr/>
          </p:nvSpPr>
          <p:spPr>
            <a:xfrm>
              <a:off x="2161118" y="5738259"/>
              <a:ext cx="2974125" cy="976012"/>
            </a:xfrm>
            <a:prstGeom prst="rect">
              <a:avLst/>
            </a:prstGeom>
            <a:solidFill>
              <a:schemeClr val="bg1"/>
            </a:solidFill>
            <a:ln w="635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住吉公園全体の魅力向上</a:t>
              </a:r>
              <a:r>
                <a:rPr kumimoji="1" lang="en-US" altLang="ja-JP"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・住吉公園の資産を活かしたイベントやワークショップの実施。</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地域との連携</a:t>
              </a:r>
              <a:r>
                <a:rPr kumimoji="1" lang="en-US" altLang="ja-JP"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・地域で活動する団体等が情報交換できる仕組みの構築や場の提供。</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（飲食施設内に一般利用可能なコミュニティスペースを設置。）</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指定管理者との連携</a:t>
              </a:r>
              <a:r>
                <a:rPr kumimoji="1" lang="en-US" altLang="ja-JP"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・公園全体を管理する指定管理者が実施するイベントへの参画や指</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定管理者との定期的な連絡会を実施。</a:t>
              </a:r>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8" name="テキスト ボックス 67">
            <a:extLst>
              <a:ext uri="{FF2B5EF4-FFF2-40B4-BE49-F238E27FC236}">
                <a16:creationId xmlns:a16="http://schemas.microsoft.com/office/drawing/2014/main" id="{59FA7A0A-9549-A8F5-4988-6062C42B00B1}"/>
              </a:ext>
            </a:extLst>
          </p:cNvPr>
          <p:cNvSpPr txBox="1"/>
          <p:nvPr/>
        </p:nvSpPr>
        <p:spPr>
          <a:xfrm>
            <a:off x="765382" y="1852604"/>
            <a:ext cx="2772000" cy="828000"/>
          </a:xfrm>
          <a:prstGeom prst="rect">
            <a:avLst/>
          </a:prstGeom>
          <a:solidFill>
            <a:schemeClr val="bg1"/>
          </a:solidFill>
          <a:ln w="12700">
            <a:solidFill>
              <a:schemeClr val="tx1"/>
            </a:solidFill>
            <a:prstDash val="dash"/>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♦魅力向上事業の提案</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2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ハード事業</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・グランピング施設、</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BBQ</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場、スケートパーク等の</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新設</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2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ソフト事業</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・地元農家・飲食店と連携したマルシェの開催等</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テキスト ボックス 68">
            <a:extLst>
              <a:ext uri="{FF2B5EF4-FFF2-40B4-BE49-F238E27FC236}">
                <a16:creationId xmlns:a16="http://schemas.microsoft.com/office/drawing/2014/main" id="{8C756DCC-48C9-7C73-AF30-F4BC7340C787}"/>
              </a:ext>
            </a:extLst>
          </p:cNvPr>
          <p:cNvSpPr txBox="1"/>
          <p:nvPr/>
        </p:nvSpPr>
        <p:spPr>
          <a:xfrm>
            <a:off x="765378" y="1287121"/>
            <a:ext cx="2772000" cy="499061"/>
          </a:xfrm>
          <a:prstGeom prst="rect">
            <a:avLst/>
          </a:prstGeom>
          <a:solidFill>
            <a:srgbClr val="00B050"/>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地域と繋がり、地域と共に育てる公園づくり</a:t>
            </a:r>
          </a:p>
        </p:txBody>
      </p:sp>
      <p:pic>
        <p:nvPicPr>
          <p:cNvPr id="70" name="図 69"/>
          <p:cNvPicPr>
            <a:picLocks noChangeAspect="1"/>
          </p:cNvPicPr>
          <p:nvPr/>
        </p:nvPicPr>
        <p:blipFill>
          <a:blip r:embed="rId5"/>
          <a:stretch>
            <a:fillRect/>
          </a:stretch>
        </p:blipFill>
        <p:spPr>
          <a:xfrm>
            <a:off x="5722076" y="5505896"/>
            <a:ext cx="1215993" cy="854482"/>
          </a:xfrm>
          <a:prstGeom prst="rect">
            <a:avLst/>
          </a:prstGeom>
        </p:spPr>
      </p:pic>
      <p:pic>
        <p:nvPicPr>
          <p:cNvPr id="71" name="図 70"/>
          <p:cNvPicPr>
            <a:picLocks noChangeAspect="1"/>
          </p:cNvPicPr>
          <p:nvPr/>
        </p:nvPicPr>
        <p:blipFill>
          <a:blip r:embed="rId6"/>
          <a:stretch>
            <a:fillRect/>
          </a:stretch>
        </p:blipFill>
        <p:spPr>
          <a:xfrm>
            <a:off x="7043921" y="5505896"/>
            <a:ext cx="1176403" cy="854482"/>
          </a:xfrm>
          <a:prstGeom prst="rect">
            <a:avLst/>
          </a:prstGeom>
        </p:spPr>
      </p:pic>
      <p:grpSp>
        <p:nvGrpSpPr>
          <p:cNvPr id="72" name="グループ化 71"/>
          <p:cNvGrpSpPr/>
          <p:nvPr/>
        </p:nvGrpSpPr>
        <p:grpSpPr>
          <a:xfrm>
            <a:off x="3664492" y="1288927"/>
            <a:ext cx="3273624" cy="1426577"/>
            <a:chOff x="3866240" y="1548355"/>
            <a:chExt cx="2869516" cy="1250475"/>
          </a:xfrm>
        </p:grpSpPr>
        <p:pic>
          <p:nvPicPr>
            <p:cNvPr id="73" name="図 72"/>
            <p:cNvPicPr>
              <a:picLocks noChangeAspect="1"/>
            </p:cNvPicPr>
            <p:nvPr/>
          </p:nvPicPr>
          <p:blipFill rotWithShape="1">
            <a:blip r:embed="rId7">
              <a:extLst>
                <a:ext uri="{28A0092B-C50C-407E-A947-70E740481C1C}">
                  <a14:useLocalDpi xmlns:a14="http://schemas.microsoft.com/office/drawing/2010/main" val="0"/>
                </a:ext>
              </a:extLst>
            </a:blip>
            <a:srcRect/>
            <a:stretch/>
          </p:blipFill>
          <p:spPr bwMode="auto">
            <a:xfrm>
              <a:off x="3866240" y="1548355"/>
              <a:ext cx="2866500" cy="1250475"/>
            </a:xfrm>
            <a:prstGeom prst="rect">
              <a:avLst/>
            </a:prstGeom>
            <a:ln w="19050">
              <a:solidFill>
                <a:schemeClr val="bg1"/>
              </a:solidFill>
            </a:ln>
            <a:extLst>
              <a:ext uri="{53640926-AAD7-44D8-BBD7-CCE9431645EC}">
                <a14:shadowObscured xmlns:a14="http://schemas.microsoft.com/office/drawing/2010/main"/>
              </a:ext>
            </a:extLst>
          </p:spPr>
        </p:pic>
        <p:sp>
          <p:nvSpPr>
            <p:cNvPr id="74" name="テキスト ボックス 482"/>
            <p:cNvSpPr txBox="1"/>
            <p:nvPr/>
          </p:nvSpPr>
          <p:spPr>
            <a:xfrm>
              <a:off x="5961534" y="2693421"/>
              <a:ext cx="774222" cy="103641"/>
            </a:xfrm>
            <a:prstGeom prst="rect">
              <a:avLst/>
            </a:prstGeom>
            <a:solidFill>
              <a:srgbClr val="FFFFFF">
                <a:alpha val="80000"/>
              </a:srgbClr>
            </a:solidFill>
            <a:ln w="6350">
              <a:noFill/>
            </a:ln>
          </p:spPr>
          <p:txBody>
            <a:bodyPr rot="0" spcFirstLastPara="0" vert="horz" wrap="none" lIns="0" tIns="0" rIns="0" bIns="0" numCol="1" spcCol="0" rtlCol="0" fromWordArt="0" anchor="ctr" anchorCtr="0" forceAA="0" compatLnSpc="1">
              <a:prstTxWarp prst="textNoShape">
                <a:avLst/>
              </a:prstTxWarp>
              <a:spAutoFit/>
            </a:bodyPr>
            <a:lstStyle/>
            <a:p>
              <a:pPr marL="145753" marR="0" lvl="0" indent="-145753" algn="ctr" defTabSz="914400" rtl="0" eaLnBrk="1" fontAlgn="auto" latinLnBrk="0" hangingPunct="1">
                <a:lnSpc>
                  <a:spcPts val="975"/>
                </a:lnSpc>
                <a:spcBef>
                  <a:spcPts val="0"/>
                </a:spcBef>
                <a:spcAft>
                  <a:spcPts val="0"/>
                </a:spcAft>
                <a:buClrTx/>
                <a:buSzTx/>
                <a:buFontTx/>
                <a:buNone/>
                <a:tabLst>
                  <a:tab pos="145753" algn="l"/>
                </a:tabLst>
                <a:defRPr/>
              </a:pPr>
              <a:r>
                <a:rPr kumimoji="1" lang="en-US" altLang="ja-JP" sz="6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BBQ</a:t>
              </a:r>
              <a:r>
                <a:rPr kumimoji="1" lang="ja-JP" altLang="en-US" sz="6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ガーデン施設 イメージ</a:t>
              </a:r>
            </a:p>
          </p:txBody>
        </p:sp>
      </p:grpSp>
      <p:grpSp>
        <p:nvGrpSpPr>
          <p:cNvPr id="75" name="グループ化 74"/>
          <p:cNvGrpSpPr/>
          <p:nvPr/>
        </p:nvGrpSpPr>
        <p:grpSpPr>
          <a:xfrm>
            <a:off x="7085077" y="1288220"/>
            <a:ext cx="1083923" cy="1427310"/>
            <a:chOff x="6932250" y="1169435"/>
            <a:chExt cx="1574037" cy="2072690"/>
          </a:xfrm>
        </p:grpSpPr>
        <p:pic>
          <p:nvPicPr>
            <p:cNvPr id="76" name="図 75" descr="C:\Users\05489\Desktop\2015_pj_42-olhf3deljtqmg1y0prf40p7e2jwjvmkbdj9mvp0by8.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2250" y="1169435"/>
              <a:ext cx="1550250" cy="992535"/>
            </a:xfrm>
            <a:prstGeom prst="rect">
              <a:avLst/>
            </a:prstGeom>
            <a:noFill/>
            <a:ln w="19050">
              <a:solidFill>
                <a:schemeClr val="bg1"/>
              </a:solidFill>
            </a:ln>
          </p:spPr>
        </p:pic>
        <p:sp>
          <p:nvSpPr>
            <p:cNvPr id="77" name="テキスト ボックス 482"/>
            <p:cNvSpPr txBox="1"/>
            <p:nvPr/>
          </p:nvSpPr>
          <p:spPr>
            <a:xfrm>
              <a:off x="7062525" y="1989012"/>
              <a:ext cx="1419975" cy="171700"/>
            </a:xfrm>
            <a:prstGeom prst="rect">
              <a:avLst/>
            </a:prstGeom>
            <a:solidFill>
              <a:srgbClr val="FFFFFF">
                <a:alpha val="80000"/>
              </a:srgbClr>
            </a:solidFill>
            <a:ln w="6350">
              <a:noFill/>
            </a:ln>
          </p:spPr>
          <p:txBody>
            <a:bodyPr rot="0" spcFirstLastPara="0" vert="horz" wrap="none" lIns="0" tIns="0" rIns="0" bIns="0" numCol="1" spcCol="0" rtlCol="0" fromWordArt="0" anchor="ctr" anchorCtr="0" forceAA="0" compatLnSpc="1">
              <a:prstTxWarp prst="textNoShape">
                <a:avLst/>
              </a:prstTxWarp>
              <a:spAutoFit/>
            </a:bodyPr>
            <a:lstStyle/>
            <a:p>
              <a:pPr marL="145753" marR="0" lvl="0" indent="-145753" algn="ctr" defTabSz="914400" rtl="0" eaLnBrk="1" fontAlgn="auto" latinLnBrk="0" hangingPunct="1">
                <a:lnSpc>
                  <a:spcPts val="975"/>
                </a:lnSpc>
                <a:spcBef>
                  <a:spcPts val="0"/>
                </a:spcBef>
                <a:spcAft>
                  <a:spcPts val="0"/>
                </a:spcAft>
                <a:buClrTx/>
                <a:buSzTx/>
                <a:buFontTx/>
                <a:buNone/>
                <a:tabLst>
                  <a:tab pos="145753" algn="l"/>
                </a:tabLst>
                <a:defRPr/>
              </a:pPr>
              <a:r>
                <a:rPr kumimoji="1" lang="ja-JP" altLang="en-US" sz="6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マリンレジャー（</a:t>
              </a:r>
              <a:r>
                <a:rPr kumimoji="1" lang="en-US" altLang="ja-JP" sz="6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SUP</a:t>
              </a:r>
              <a:r>
                <a:rPr kumimoji="1" lang="ja-JP" altLang="en-US" sz="6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 イメージ</a:t>
              </a:r>
            </a:p>
          </p:txBody>
        </p:sp>
        <p:pic>
          <p:nvPicPr>
            <p:cNvPr id="78" name="図 77"/>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937240" y="2234462"/>
              <a:ext cx="1550250" cy="1007663"/>
            </a:xfrm>
            <a:prstGeom prst="rect">
              <a:avLst/>
            </a:prstGeom>
            <a:ln w="19050">
              <a:solidFill>
                <a:schemeClr val="bg1"/>
              </a:solidFill>
            </a:ln>
          </p:spPr>
        </p:pic>
        <p:sp>
          <p:nvSpPr>
            <p:cNvPr id="79" name="テキスト ボックス 482"/>
            <p:cNvSpPr txBox="1"/>
            <p:nvPr/>
          </p:nvSpPr>
          <p:spPr>
            <a:xfrm>
              <a:off x="7329900" y="3052976"/>
              <a:ext cx="1176387" cy="186226"/>
            </a:xfrm>
            <a:prstGeom prst="rect">
              <a:avLst/>
            </a:prstGeom>
            <a:solidFill>
              <a:srgbClr val="FFFFFF">
                <a:alpha val="80000"/>
              </a:srgbClr>
            </a:solid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marL="145753" marR="0" lvl="0" indent="-145753" algn="ctr" defTabSz="914400" rtl="0" eaLnBrk="1" fontAlgn="auto" latinLnBrk="0" hangingPunct="1">
                <a:lnSpc>
                  <a:spcPts val="975"/>
                </a:lnSpc>
                <a:spcBef>
                  <a:spcPts val="0"/>
                </a:spcBef>
                <a:spcAft>
                  <a:spcPts val="0"/>
                </a:spcAft>
                <a:buClrTx/>
                <a:buSzTx/>
                <a:buFontTx/>
                <a:buNone/>
                <a:tabLst>
                  <a:tab pos="145753" algn="l"/>
                </a:tabLst>
                <a:defRPr/>
              </a:pPr>
              <a:r>
                <a:rPr kumimoji="1" lang="ja-JP" altLang="en-US" sz="6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スケートパーク イメージ</a:t>
              </a:r>
            </a:p>
          </p:txBody>
        </p:sp>
      </p:grpSp>
      <p:cxnSp>
        <p:nvCxnSpPr>
          <p:cNvPr id="80" name="直線コネクタ 79"/>
          <p:cNvCxnSpPr/>
          <p:nvPr/>
        </p:nvCxnSpPr>
        <p:spPr>
          <a:xfrm>
            <a:off x="175965" y="598449"/>
            <a:ext cx="86975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四角形: 角を丸くする 6">
            <a:extLst>
              <a:ext uri="{FF2B5EF4-FFF2-40B4-BE49-F238E27FC236}">
                <a16:creationId xmlns:a16="http://schemas.microsoft.com/office/drawing/2014/main" id="{C2C7503B-6D59-424D-8221-ABCB4B6F279D}"/>
              </a:ext>
            </a:extLst>
          </p:cNvPr>
          <p:cNvSpPr/>
          <p:nvPr/>
        </p:nvSpPr>
        <p:spPr>
          <a:xfrm>
            <a:off x="-86367" y="620719"/>
            <a:ext cx="5724000" cy="26161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《PMO</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型指定管理（施設整備を伴う指定管理者制度）（続き）</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正方形/長方形 9"/>
          <p:cNvSpPr/>
          <p:nvPr/>
        </p:nvSpPr>
        <p:spPr>
          <a:xfrm>
            <a:off x="198565" y="6504007"/>
            <a:ext cx="8676000" cy="261610"/>
          </a:xfrm>
          <a:prstGeom prst="rect">
            <a:avLst/>
          </a:prstGeom>
        </p:spPr>
        <p:txBody>
          <a:bodyPr wrap="squar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上記以外にも、現行の指定管理者制度＋イベントプログラム（自然等の特色を活かしたサービス向上）など</a:t>
            </a:r>
            <a:r>
              <a:rPr lang="ja-JP" altLang="en-US" sz="1050" b="1" dirty="0">
                <a:solidFill>
                  <a:prstClr val="black"/>
                </a:solidFill>
                <a:latin typeface="Meiryo UI" panose="020B0604030504040204" pitchFamily="50" charset="-128"/>
                <a:ea typeface="Meiryo UI" panose="020B0604030504040204" pitchFamily="50" charset="-128"/>
              </a:rPr>
              <a:t>ソフト事業の充実を図る指定管理者制度</a:t>
            </a:r>
            <a:r>
              <a:rPr lang="ja-JP" altLang="en-US" sz="1050" dirty="0">
                <a:solidFill>
                  <a:prstClr val="black"/>
                </a:solidFill>
                <a:latin typeface="Meiryo UI" panose="020B0604030504040204" pitchFamily="50" charset="-128"/>
                <a:ea typeface="Meiryo UI" panose="020B0604030504040204" pitchFamily="50" charset="-128"/>
              </a:rPr>
              <a:t>も導入</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5652514" y="41578"/>
            <a:ext cx="214994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③大阪府営公園　</a:t>
            </a:r>
          </a:p>
        </p:txBody>
      </p:sp>
      <p:sp>
        <p:nvSpPr>
          <p:cNvPr id="42" name="テキスト ボックス 41"/>
          <p:cNvSpPr txBox="1"/>
          <p:nvPr/>
        </p:nvSpPr>
        <p:spPr>
          <a:xfrm>
            <a:off x="5509601" y="357355"/>
            <a:ext cx="3359690" cy="276999"/>
          </a:xfrm>
          <a:prstGeom prst="rect">
            <a:avLst/>
          </a:prstGeom>
          <a:noFill/>
        </p:spPr>
        <p:txBody>
          <a:bodyPr wrap="square" lIns="36000" rIns="36000" rtlCol="0">
            <a:spAutoFit/>
          </a:bodyPr>
          <a:lstStyle/>
          <a:p>
            <a:pPr lvl="0">
              <a:defRPr/>
            </a:pPr>
            <a:r>
              <a:rPr lang="ja-JP" altLang="en-US" sz="1200" dirty="0">
                <a:solidFill>
                  <a:prstClr val="black"/>
                </a:solidFill>
                <a:latin typeface="Meiryo UI" panose="020B0604030504040204" pitchFamily="50" charset="-128"/>
                <a:ea typeface="Meiryo UI" panose="020B0604030504040204" pitchFamily="50" charset="-128"/>
              </a:rPr>
              <a:t>（府営公園の新たな管理運営制度</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4" name="テキスト ボックス 43"/>
          <p:cNvSpPr txBox="1"/>
          <p:nvPr/>
        </p:nvSpPr>
        <p:spPr>
          <a:xfrm>
            <a:off x="-1" y="5652"/>
            <a:ext cx="6092457" cy="307777"/>
          </a:xfrm>
          <a:prstGeom prst="rect">
            <a:avLst/>
          </a:prstGeom>
          <a:noFill/>
        </p:spPr>
        <p:txBody>
          <a:bodyPr wrap="square" rtlCol="0">
            <a:spAutoFit/>
          </a:bodyPr>
          <a:lstStyle/>
          <a:p>
            <a:pPr>
              <a:defRPr/>
            </a:pPr>
            <a:r>
              <a:rPr lang="ja-JP" altLang="en-US" sz="1400" dirty="0">
                <a:latin typeface="Meiryo UI" panose="020B0604030504040204" pitchFamily="50" charset="-128"/>
                <a:ea typeface="Meiryo UI" panose="020B0604030504040204" pitchFamily="50" charset="-128"/>
              </a:rPr>
              <a:t>３　具体的な取組と成果（</a:t>
            </a:r>
            <a:r>
              <a:rPr lang="ja-JP" altLang="en-US" sz="1400" dirty="0">
                <a:latin typeface="Meiryo UI"/>
                <a:ea typeface="Meiryo UI"/>
              </a:rPr>
              <a:t>ア　既存施設のポテンシャル向上：</a:t>
            </a:r>
            <a:r>
              <a:rPr lang="ja-JP" altLang="en-US" sz="1400" dirty="0">
                <a:latin typeface="Meiryo UI" panose="020B0604030504040204" pitchFamily="50" charset="-128"/>
                <a:ea typeface="Meiryo UI" panose="020B0604030504040204" pitchFamily="50" charset="-128"/>
              </a:rPr>
              <a:t>今後の取組）</a:t>
            </a:r>
          </a:p>
        </p:txBody>
      </p:sp>
      <p:sp>
        <p:nvSpPr>
          <p:cNvPr id="3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348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59376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118742"/>
            <a:ext cx="294984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846" dirty="0">
                <a:solidFill>
                  <a:prstClr val="black"/>
                </a:solidFill>
                <a:latin typeface="Meiryo UI" panose="020B0604030504040204" pitchFamily="50" charset="-128"/>
                <a:ea typeface="Meiryo UI" panose="020B0604030504040204" pitchFamily="50" charset="-128"/>
              </a:rPr>
              <a:t>１</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はじめに（現在の状況）</a:t>
            </a:r>
          </a:p>
        </p:txBody>
      </p:sp>
      <p:cxnSp>
        <p:nvCxnSpPr>
          <p:cNvPr id="3" name="直線コネクタ 2"/>
          <p:cNvCxnSpPr/>
          <p:nvPr/>
        </p:nvCxnSpPr>
        <p:spPr>
          <a:xfrm>
            <a:off x="270457" y="5178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15441" y="592107"/>
            <a:ext cx="8558104" cy="5724644"/>
          </a:xfrm>
          <a:prstGeom prst="rect">
            <a:avLst/>
          </a:prstGeom>
          <a:noFill/>
        </p:spPr>
        <p:txBody>
          <a:bodyPr wrap="square" rtlCol="0">
            <a:spAutoFit/>
          </a:bodyPr>
          <a:lstStyle/>
          <a:p>
            <a:r>
              <a:rPr lang="ja-JP" altLang="en-US" sz="1600" dirty="0">
                <a:latin typeface="Meiryo UI"/>
                <a:ea typeface="Meiryo UI"/>
              </a:rPr>
              <a:t>　既存の公園や文化施設に対し、利用者からはより高いサービス提供のニーズがあったものの、既存の指定管理者制度の制限などにより、ニーズに対応することができずポテンシャルが活かしきれていなかった。</a:t>
            </a:r>
            <a:endParaRPr lang="en-US" altLang="ja-JP" sz="1600" dirty="0">
              <a:latin typeface="Meiryo UI"/>
              <a:ea typeface="Meiryo UI"/>
            </a:endParaRPr>
          </a:p>
          <a:p>
            <a:r>
              <a:rPr lang="ja-JP" altLang="en-US" sz="1600" dirty="0">
                <a:latin typeface="Meiryo UI"/>
                <a:ea typeface="Meiryo UI"/>
              </a:rPr>
              <a:t>　また、難波宮跡公園や中之島エリアなど、整備が進んでいない施設・エリアも存在していた。</a:t>
            </a:r>
            <a:endParaRPr lang="en-US" altLang="ja-JP" sz="1600" dirty="0">
              <a:latin typeface="Meiryo UI"/>
              <a:ea typeface="Meiryo UI"/>
            </a:endParaRPr>
          </a:p>
          <a:p>
            <a:pPr marL="285750" indent="-285750">
              <a:buFont typeface="Wingdings" panose="05000000000000000000" pitchFamily="2" charset="2"/>
              <a:buChar char="Ø"/>
            </a:pPr>
            <a:endParaRPr lang="en-US" altLang="ja-JP" sz="1600" dirty="0">
              <a:latin typeface="Meiryo UI"/>
              <a:ea typeface="Meiryo UI"/>
            </a:endParaRPr>
          </a:p>
          <a:p>
            <a:pPr marL="285750" indent="-285750">
              <a:buFont typeface="Wingdings" panose="05000000000000000000" pitchFamily="2" charset="2"/>
              <a:buChar char="Ø"/>
            </a:pPr>
            <a:endParaRPr lang="en-US" altLang="ja-JP" sz="1600" dirty="0">
              <a:latin typeface="Meiryo UI"/>
              <a:ea typeface="Meiryo UI"/>
            </a:endParaRPr>
          </a:p>
          <a:p>
            <a:pPr marL="285750" indent="-285750">
              <a:buFont typeface="Wingdings" panose="05000000000000000000" pitchFamily="2" charset="2"/>
              <a:buChar char="Ø"/>
            </a:pPr>
            <a:r>
              <a:rPr lang="ja-JP" altLang="en-US" sz="1600" dirty="0">
                <a:latin typeface="Meiryo UI"/>
                <a:ea typeface="Meiryo UI"/>
              </a:rPr>
              <a:t>府内の公園や文化施設などの運営については、指定管理者制度や</a:t>
            </a:r>
            <a:r>
              <a:rPr lang="en-US" altLang="ja-JP" sz="1600" dirty="0">
                <a:latin typeface="Meiryo UI"/>
                <a:ea typeface="Meiryo UI"/>
              </a:rPr>
              <a:t>PFI</a:t>
            </a:r>
            <a:r>
              <a:rPr lang="ja-JP" altLang="en-US" sz="1600" dirty="0">
                <a:latin typeface="Meiryo UI"/>
                <a:ea typeface="Meiryo UI"/>
              </a:rPr>
              <a:t>など、民間の創意工夫を活かす取組が進んでいる。とりわけ、大阪市域では、大阪城公園</a:t>
            </a:r>
            <a:r>
              <a:rPr lang="en-US" altLang="ja-JP" sz="1600" dirty="0">
                <a:latin typeface="Meiryo UI"/>
                <a:ea typeface="Meiryo UI"/>
              </a:rPr>
              <a:t>PMO</a:t>
            </a:r>
            <a:r>
              <a:rPr lang="ja-JP" altLang="en-US" sz="1600" dirty="0" err="1">
                <a:latin typeface="Meiryo UI"/>
                <a:ea typeface="Meiryo UI"/>
              </a:rPr>
              <a:t>、</a:t>
            </a:r>
            <a:r>
              <a:rPr lang="ja-JP" altLang="en-US" sz="1600" dirty="0">
                <a:latin typeface="Meiryo UI"/>
                <a:ea typeface="Meiryo UI"/>
              </a:rPr>
              <a:t>天王寺公園「てんしば」に加え、大阪中之島美術館など、これまでにない特色ある運営で全国的にも注目を集める施設が出てきている。</a:t>
            </a:r>
            <a:r>
              <a:rPr lang="en-US" altLang="ja-JP" sz="1600" dirty="0">
                <a:latin typeface="Meiryo UI"/>
                <a:ea typeface="Meiryo UI"/>
              </a:rPr>
              <a:t>2025</a:t>
            </a:r>
            <a:r>
              <a:rPr lang="ja-JP" altLang="en-US" sz="1600" dirty="0">
                <a:latin typeface="Meiryo UI"/>
                <a:ea typeface="Meiryo UI"/>
              </a:rPr>
              <a:t>年の大阪・関西万博を見据え、</a:t>
            </a:r>
            <a:r>
              <a:rPr lang="en-US" altLang="ja-JP" sz="1600" dirty="0">
                <a:latin typeface="Meiryo UI"/>
                <a:ea typeface="Meiryo UI"/>
              </a:rPr>
              <a:t>Park-PFI</a:t>
            </a:r>
            <a:r>
              <a:rPr lang="ja-JP" altLang="en-US" sz="1600" dirty="0">
                <a:latin typeface="Meiryo UI"/>
                <a:ea typeface="Meiryo UI"/>
              </a:rPr>
              <a:t>を活用した難波宮跡公園の整備にも着手。</a:t>
            </a:r>
            <a:endParaRPr lang="en-US" altLang="ja-JP" sz="1600" dirty="0">
              <a:latin typeface="Meiryo UI"/>
              <a:ea typeface="Meiryo UI"/>
            </a:endParaRPr>
          </a:p>
          <a:p>
            <a:pPr marL="285750" indent="-285750">
              <a:spcBef>
                <a:spcPts val="1200"/>
              </a:spcBef>
              <a:buFont typeface="Wingdings" panose="05000000000000000000" pitchFamily="2" charset="2"/>
              <a:buChar char="Ø"/>
            </a:pPr>
            <a:r>
              <a:rPr lang="ja-JP" altLang="en-US" sz="1600" dirty="0">
                <a:latin typeface="Meiryo UI"/>
                <a:ea typeface="Meiryo UI"/>
              </a:rPr>
              <a:t>こうした先行制度のノウハウを参考に、府営公園など他の公園緑地における新たな管理運営制度の展開も始まった。民間事業者が持つ企画力や資金力を活かした管理運営を実現し、他の府営公園への展開や、府内市町村とのノウハウ共有を進めていくこととしている。</a:t>
            </a:r>
            <a:endParaRPr lang="en-US" altLang="ja-JP" sz="1600" dirty="0">
              <a:latin typeface="Meiryo UI"/>
              <a:ea typeface="Meiryo UI"/>
            </a:endParaRPr>
          </a:p>
          <a:p>
            <a:pPr marL="285750" indent="-285750">
              <a:spcBef>
                <a:spcPts val="1200"/>
              </a:spcBef>
              <a:buFont typeface="Wingdings" panose="05000000000000000000" pitchFamily="2" charset="2"/>
              <a:buChar char="Ø"/>
            </a:pPr>
            <a:r>
              <a:rPr lang="ja-JP" altLang="en-US" sz="1600" dirty="0">
                <a:latin typeface="Meiryo UI"/>
                <a:ea typeface="Meiryo UI"/>
              </a:rPr>
              <a:t>大阪市域外でも世界遺産の百舌鳥・古市古墳群の</a:t>
            </a:r>
            <a:endParaRPr lang="en-US" altLang="ja-JP" sz="1600" dirty="0">
              <a:latin typeface="Meiryo UI"/>
              <a:ea typeface="Meiryo UI"/>
            </a:endParaRPr>
          </a:p>
          <a:p>
            <a:r>
              <a:rPr lang="ja-JP" altLang="en-US" sz="1600" dirty="0">
                <a:latin typeface="Meiryo UI"/>
                <a:ea typeface="Meiryo UI"/>
              </a:rPr>
              <a:t>    保存・活用の取組や、万博記念公園駅前では</a:t>
            </a:r>
            <a:endParaRPr lang="en-US" altLang="ja-JP" sz="1600" dirty="0">
              <a:latin typeface="Meiryo UI"/>
              <a:ea typeface="Meiryo UI"/>
            </a:endParaRPr>
          </a:p>
          <a:p>
            <a:r>
              <a:rPr lang="en-US" altLang="ja-JP" sz="1600" dirty="0">
                <a:latin typeface="Meiryo UI"/>
                <a:ea typeface="Meiryo UI"/>
              </a:rPr>
              <a:t>    </a:t>
            </a:r>
            <a:r>
              <a:rPr lang="ja-JP" altLang="en-US" sz="1600" dirty="0">
                <a:latin typeface="Meiryo UI"/>
                <a:ea typeface="Meiryo UI"/>
              </a:rPr>
              <a:t>大規模アリーナを核としたスポーツ・文化拠点づくりも</a:t>
            </a:r>
            <a:endParaRPr lang="en-US" altLang="ja-JP" sz="1600" dirty="0">
              <a:latin typeface="Meiryo UI"/>
              <a:ea typeface="Meiryo UI"/>
            </a:endParaRPr>
          </a:p>
          <a:p>
            <a:r>
              <a:rPr lang="en-US" altLang="ja-JP" sz="1600" dirty="0">
                <a:latin typeface="Meiryo UI"/>
                <a:ea typeface="Meiryo UI"/>
              </a:rPr>
              <a:t>    </a:t>
            </a:r>
            <a:r>
              <a:rPr lang="ja-JP" altLang="en-US" sz="1600" dirty="0">
                <a:latin typeface="Meiryo UI"/>
                <a:ea typeface="Meiryo UI"/>
              </a:rPr>
              <a:t>予定されている。</a:t>
            </a:r>
            <a:endParaRPr lang="en-US" altLang="ja-JP" sz="1600" dirty="0">
              <a:latin typeface="Meiryo UI"/>
              <a:ea typeface="Meiryo UI"/>
            </a:endParaRPr>
          </a:p>
          <a:p>
            <a:pPr marL="285750" indent="-285750">
              <a:spcBef>
                <a:spcPts val="1200"/>
              </a:spcBef>
              <a:buFont typeface="Wingdings" panose="05000000000000000000" pitchFamily="2" charset="2"/>
              <a:buChar char="Ø"/>
            </a:pPr>
            <a:r>
              <a:rPr lang="ja-JP" altLang="en-US" sz="1600" dirty="0">
                <a:latin typeface="Meiryo UI"/>
                <a:ea typeface="Meiryo UI"/>
              </a:rPr>
              <a:t>また、コロナ禍を経て、公園などゆとりある屋外</a:t>
            </a:r>
            <a:r>
              <a:rPr lang="en-US" altLang="ja-JP" sz="1600" dirty="0">
                <a:latin typeface="Meiryo UI"/>
                <a:ea typeface="Meiryo UI"/>
              </a:rPr>
              <a:t/>
            </a:r>
            <a:br>
              <a:rPr lang="en-US" altLang="ja-JP" sz="1600" dirty="0">
                <a:latin typeface="Meiryo UI"/>
                <a:ea typeface="Meiryo UI"/>
              </a:rPr>
            </a:br>
            <a:r>
              <a:rPr lang="ja-JP" altLang="en-US" sz="1600" dirty="0">
                <a:latin typeface="Meiryo UI"/>
                <a:ea typeface="Meiryo UI"/>
              </a:rPr>
              <a:t>空間の充実、自転車や徒歩で回遊できる空間</a:t>
            </a:r>
            <a:r>
              <a:rPr lang="en-US" altLang="ja-JP" sz="1600" dirty="0">
                <a:latin typeface="Meiryo UI"/>
                <a:ea typeface="Meiryo UI"/>
              </a:rPr>
              <a:t/>
            </a:r>
            <a:br>
              <a:rPr lang="en-US" altLang="ja-JP" sz="1600" dirty="0">
                <a:latin typeface="Meiryo UI"/>
                <a:ea typeface="Meiryo UI"/>
              </a:rPr>
            </a:br>
            <a:r>
              <a:rPr lang="ja-JP" altLang="en-US" sz="1600" dirty="0">
                <a:latin typeface="Meiryo UI"/>
                <a:ea typeface="Meiryo UI"/>
              </a:rPr>
              <a:t>の充実に対するニーズが高まっているなど、都市</a:t>
            </a:r>
            <a:r>
              <a:rPr lang="en-US" altLang="ja-JP" sz="1600" dirty="0">
                <a:latin typeface="Meiryo UI"/>
                <a:ea typeface="Meiryo UI"/>
              </a:rPr>
              <a:t/>
            </a:r>
            <a:br>
              <a:rPr lang="en-US" altLang="ja-JP" sz="1600" dirty="0">
                <a:latin typeface="Meiryo UI"/>
                <a:ea typeface="Meiryo UI"/>
              </a:rPr>
            </a:br>
            <a:r>
              <a:rPr lang="ja-JP" altLang="en-US" sz="1600" dirty="0">
                <a:latin typeface="Meiryo UI"/>
                <a:ea typeface="Meiryo UI"/>
              </a:rPr>
              <a:t>空間についての意識の変化に対応する必要が</a:t>
            </a:r>
            <a:r>
              <a:rPr lang="en-US" altLang="ja-JP" sz="1600" dirty="0">
                <a:latin typeface="Meiryo UI"/>
                <a:ea typeface="Meiryo UI"/>
              </a:rPr>
              <a:t/>
            </a:r>
            <a:br>
              <a:rPr lang="en-US" altLang="ja-JP" sz="1600" dirty="0">
                <a:latin typeface="Meiryo UI"/>
                <a:ea typeface="Meiryo UI"/>
              </a:rPr>
            </a:br>
            <a:r>
              <a:rPr lang="ja-JP" altLang="en-US" sz="1600" dirty="0">
                <a:latin typeface="Meiryo UI"/>
                <a:ea typeface="Meiryo UI"/>
              </a:rPr>
              <a:t>ある。</a:t>
            </a:r>
            <a:endParaRPr lang="en-US" altLang="ja-JP" sz="1600" dirty="0">
              <a:latin typeface="Meiryo UI"/>
              <a:ea typeface="Meiryo UI"/>
            </a:endParaRPr>
          </a:p>
        </p:txBody>
      </p:sp>
      <p:sp>
        <p:nvSpPr>
          <p:cNvPr id="7" name="タイトル 1"/>
          <p:cNvSpPr txBox="1">
            <a:spLocks/>
          </p:cNvSpPr>
          <p:nvPr/>
        </p:nvSpPr>
        <p:spPr>
          <a:xfrm>
            <a:off x="5260064" y="3945987"/>
            <a:ext cx="3448681"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○都市空間についての意識（充実してほしい空間）</a:t>
            </a:r>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3"/>
          <a:stretch>
            <a:fillRect/>
          </a:stretch>
        </p:blipFill>
        <p:spPr>
          <a:xfrm>
            <a:off x="5050638" y="4278332"/>
            <a:ext cx="4017162" cy="2038419"/>
          </a:xfrm>
          <a:prstGeom prst="rect">
            <a:avLst/>
          </a:prstGeom>
        </p:spPr>
      </p:pic>
      <p:sp>
        <p:nvSpPr>
          <p:cNvPr id="10" name="テキスト ボックス 9"/>
          <p:cNvSpPr txBox="1"/>
          <p:nvPr/>
        </p:nvSpPr>
        <p:spPr>
          <a:xfrm>
            <a:off x="5361089" y="6324214"/>
            <a:ext cx="3246629" cy="369332"/>
          </a:xfrm>
          <a:prstGeom prst="rect">
            <a:avLst/>
          </a:prstGeom>
          <a:noFill/>
        </p:spPr>
        <p:txBody>
          <a:bodyPr wrap="square" rtlCol="0">
            <a:spAutoFit/>
          </a:bodyPr>
          <a:lstStyle/>
          <a:p>
            <a:r>
              <a:rPr lang="ja-JP" altLang="en-US" sz="600" dirty="0">
                <a:latin typeface="Meiryo UI" panose="020B0604030504040204" pitchFamily="50" charset="-128"/>
                <a:ea typeface="Meiryo UI" panose="020B0604030504040204" pitchFamily="50" charset="-128"/>
                <a:cs typeface="Meiryo UI" panose="020B0604030504040204" pitchFamily="50" charset="-128"/>
              </a:rPr>
              <a:t>出典：第１回新しいまちづくりのグランドデザイン推進本部会議「まちづくりに関するデータ集」</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600" dirty="0">
                <a:latin typeface="Meiryo UI" panose="020B0604030504040204" pitchFamily="50" charset="-128"/>
                <a:ea typeface="Meiryo UI" panose="020B0604030504040204" pitchFamily="50" charset="-128"/>
                <a:cs typeface="Meiryo UI" panose="020B0604030504040204" pitchFamily="50" charset="-128"/>
              </a:rPr>
              <a:t>　　　　「全国の都市における生活・行動の変化」（調査時期：</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600" dirty="0">
                <a:latin typeface="Meiryo UI" panose="020B0604030504040204" pitchFamily="50" charset="-128"/>
                <a:ea typeface="Meiryo UI" panose="020B0604030504040204" pitchFamily="50" charset="-128"/>
                <a:cs typeface="Meiryo UI" panose="020B0604030504040204" pitchFamily="50" charset="-128"/>
              </a:rPr>
              <a:t>　　　　国土交通省都市局都市計画課都市計画調査室</a:t>
            </a:r>
          </a:p>
        </p:txBody>
      </p:sp>
      <p:sp>
        <p:nvSpPr>
          <p:cNvPr id="12" name="テキスト ボックス 11"/>
          <p:cNvSpPr txBox="1"/>
          <p:nvPr/>
        </p:nvSpPr>
        <p:spPr>
          <a:xfrm>
            <a:off x="315441" y="1566542"/>
            <a:ext cx="1407758" cy="307777"/>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（現在の状況）</a:t>
            </a: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339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0072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046450706"/>
              </p:ext>
            </p:extLst>
          </p:nvPr>
        </p:nvGraphicFramePr>
        <p:xfrm>
          <a:off x="270457" y="1355028"/>
          <a:ext cx="8603088" cy="4309270"/>
        </p:xfrm>
        <a:graphic>
          <a:graphicData uri="http://schemas.openxmlformats.org/drawingml/2006/table">
            <a:tbl>
              <a:tblPr firstRow="1" bandRow="1">
                <a:tableStyleId>{5C22544A-7EE6-4342-B048-85BDC9FD1C3A}</a:tableStyleId>
              </a:tblPr>
              <a:tblGrid>
                <a:gridCol w="1372702">
                  <a:extLst>
                    <a:ext uri="{9D8B030D-6E8A-4147-A177-3AD203B41FA5}">
                      <a16:colId xmlns:a16="http://schemas.microsoft.com/office/drawing/2014/main" val="2859236273"/>
                    </a:ext>
                  </a:extLst>
                </a:gridCol>
                <a:gridCol w="3615193">
                  <a:extLst>
                    <a:ext uri="{9D8B030D-6E8A-4147-A177-3AD203B41FA5}">
                      <a16:colId xmlns:a16="http://schemas.microsoft.com/office/drawing/2014/main" val="984620567"/>
                    </a:ext>
                  </a:extLst>
                </a:gridCol>
                <a:gridCol w="3615193">
                  <a:extLst>
                    <a:ext uri="{9D8B030D-6E8A-4147-A177-3AD203B41FA5}">
                      <a16:colId xmlns:a16="http://schemas.microsoft.com/office/drawing/2014/main" val="271536274"/>
                    </a:ext>
                  </a:extLst>
                </a:gridCol>
              </a:tblGrid>
              <a:tr h="322200">
                <a:tc>
                  <a:txBody>
                    <a:bodyPr/>
                    <a:lstStyle/>
                    <a:p>
                      <a:pPr algn="ct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ja-JP" altLang="en-US" dirty="0">
                          <a:latin typeface="Meiryo UI" panose="020B0604030504040204" pitchFamily="50" charset="-128"/>
                          <a:ea typeface="Meiryo UI" panose="020B0604030504040204" pitchFamily="50" charset="-128"/>
                        </a:rPr>
                        <a:t>府の取組</a:t>
                      </a:r>
                    </a:p>
                  </a:txBody>
                  <a:tcPr/>
                </a:tc>
                <a:tc>
                  <a:txBody>
                    <a:bodyPr/>
                    <a:lstStyle/>
                    <a:p>
                      <a:pPr algn="ctr"/>
                      <a:r>
                        <a:rPr kumimoji="1" lang="ja-JP" altLang="en-US" dirty="0">
                          <a:latin typeface="Meiryo UI" panose="020B0604030504040204" pitchFamily="50" charset="-128"/>
                          <a:ea typeface="Meiryo UI" panose="020B0604030504040204" pitchFamily="50" charset="-128"/>
                        </a:rPr>
                        <a:t>市の取組</a:t>
                      </a:r>
                    </a:p>
                  </a:txBody>
                  <a:tcPr/>
                </a:tc>
                <a:extLst>
                  <a:ext uri="{0D108BD9-81ED-4DB2-BD59-A6C34878D82A}">
                    <a16:rowId xmlns:a16="http://schemas.microsoft.com/office/drawing/2014/main" val="3513245715"/>
                  </a:ext>
                </a:extLst>
              </a:tr>
              <a:tr h="844510">
                <a:tc>
                  <a:txBody>
                    <a:bodyPr/>
                    <a:lstStyle/>
                    <a:p>
                      <a:pPr algn="ctr"/>
                      <a:r>
                        <a:rPr kumimoji="1" lang="ja-JP" altLang="en-US" dirty="0">
                          <a:latin typeface="Meiryo UI" panose="020B0604030504040204" pitchFamily="50" charset="-128"/>
                          <a:ea typeface="Meiryo UI" panose="020B0604030504040204" pitchFamily="50" charset="-128"/>
                        </a:rPr>
                        <a:t>公　　園</a:t>
                      </a:r>
                    </a:p>
                  </a:txBody>
                  <a:tcPr/>
                </a:tc>
                <a:tc>
                  <a:txBody>
                    <a:bodyPr/>
                    <a:lstStyle/>
                    <a:p>
                      <a:r>
                        <a:rPr kumimoji="1" lang="ja-JP" altLang="en-US" sz="1600" dirty="0">
                          <a:latin typeface="Meiryo UI" panose="020B0604030504040204" pitchFamily="50" charset="-128"/>
                          <a:ea typeface="Meiryo UI" panose="020B0604030504040204" pitchFamily="50" charset="-128"/>
                        </a:rPr>
                        <a:t>・府営公園（</a:t>
                      </a:r>
                      <a:r>
                        <a:rPr kumimoji="1" lang="en-US" altLang="ja-JP" sz="1600" dirty="0">
                          <a:latin typeface="Meiryo UI" panose="020B0604030504040204" pitchFamily="50" charset="-128"/>
                          <a:ea typeface="Meiryo UI" panose="020B0604030504040204" pitchFamily="50" charset="-128"/>
                        </a:rPr>
                        <a:t>2023</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PMO</a:t>
                      </a:r>
                      <a:r>
                        <a:rPr kumimoji="1" lang="ja-JP" altLang="en-US" sz="1600" dirty="0">
                          <a:latin typeface="Meiryo UI" panose="020B0604030504040204" pitchFamily="50" charset="-128"/>
                          <a:ea typeface="Meiryo UI" panose="020B0604030504040204" pitchFamily="50" charset="-128"/>
                        </a:rPr>
                        <a:t>型や</a:t>
                      </a:r>
                      <a:r>
                        <a:rPr kumimoji="1" lang="en-US" altLang="ja-JP" sz="1600" dirty="0">
                          <a:latin typeface="Meiryo UI" panose="020B0604030504040204" pitchFamily="50" charset="-128"/>
                          <a:ea typeface="Meiryo UI" panose="020B0604030504040204" pitchFamily="50" charset="-128"/>
                        </a:rPr>
                        <a:t>Park-PFI</a:t>
                      </a:r>
                      <a:r>
                        <a:rPr kumimoji="1" lang="ja-JP" altLang="en-US" sz="1600" dirty="0">
                          <a:latin typeface="Meiryo UI" panose="020B0604030504040204" pitchFamily="50" charset="-128"/>
                          <a:ea typeface="Meiryo UI" panose="020B0604030504040204" pitchFamily="50" charset="-128"/>
                        </a:rPr>
                        <a:t>型など、新たな管理運営制度を導入）</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・万博記念公園（</a:t>
                      </a:r>
                      <a:r>
                        <a:rPr kumimoji="1" lang="en-US" altLang="ja-JP" sz="1600" dirty="0">
                          <a:latin typeface="Meiryo UI" panose="020B0604030504040204" pitchFamily="50" charset="-128"/>
                          <a:ea typeface="Meiryo UI" panose="020B0604030504040204" pitchFamily="50" charset="-128"/>
                        </a:rPr>
                        <a:t>2027</a:t>
                      </a:r>
                      <a:r>
                        <a:rPr kumimoji="1" lang="ja-JP" altLang="en-US" sz="1600" dirty="0">
                          <a:latin typeface="Meiryo UI" panose="020B0604030504040204" pitchFamily="50" charset="-128"/>
                          <a:ea typeface="Meiryo UI" panose="020B0604030504040204" pitchFamily="50" charset="-128"/>
                        </a:rPr>
                        <a:t>アリーナ開業予定）</a:t>
                      </a:r>
                    </a:p>
                  </a:txBody>
                  <a:tcPr marL="144000" marR="144000" marT="108000" marB="108000"/>
                </a:tc>
                <a:tc>
                  <a:txBody>
                    <a:bodyPr/>
                    <a:lstStyle/>
                    <a:p>
                      <a:r>
                        <a:rPr kumimoji="1" lang="ja-JP" altLang="en-US" sz="1600" dirty="0">
                          <a:latin typeface="Meiryo UI" panose="020B0604030504040204" pitchFamily="50" charset="-128"/>
                          <a:ea typeface="Meiryo UI" panose="020B0604030504040204" pitchFamily="50" charset="-128"/>
                        </a:rPr>
                        <a:t>・大阪城公園（</a:t>
                      </a:r>
                      <a:r>
                        <a:rPr kumimoji="1" lang="en-US" altLang="ja-JP" sz="1600" dirty="0">
                          <a:latin typeface="Meiryo UI" panose="020B0604030504040204" pitchFamily="50" charset="-128"/>
                          <a:ea typeface="Meiryo UI" panose="020B0604030504040204" pitchFamily="50" charset="-128"/>
                        </a:rPr>
                        <a:t>2015</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PMO</a:t>
                      </a:r>
                      <a:r>
                        <a:rPr kumimoji="1" lang="ja-JP" altLang="en-US" sz="1600" dirty="0">
                          <a:latin typeface="Meiryo UI" panose="020B0604030504040204" pitchFamily="50" charset="-128"/>
                          <a:ea typeface="Meiryo UI" panose="020B0604030504040204" pitchFamily="50" charset="-128"/>
                        </a:rPr>
                        <a:t>事業開始）</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・天王寺公園（</a:t>
                      </a:r>
                      <a:r>
                        <a:rPr kumimoji="1" lang="en-US" altLang="ja-JP" sz="1600" dirty="0">
                          <a:latin typeface="Meiryo UI" panose="020B0604030504040204" pitchFamily="50" charset="-128"/>
                          <a:ea typeface="Meiryo UI" panose="020B0604030504040204" pitchFamily="50" charset="-128"/>
                        </a:rPr>
                        <a:t>2015</a:t>
                      </a:r>
                      <a:r>
                        <a:rPr kumimoji="1" lang="ja-JP" altLang="en-US" sz="1600" dirty="0">
                          <a:latin typeface="Meiryo UI" panose="020B0604030504040204" pitchFamily="50" charset="-128"/>
                          <a:ea typeface="Meiryo UI" panose="020B0604030504040204" pitchFamily="50" charset="-128"/>
                        </a:rPr>
                        <a:t>～エントランスエリアリニューアルオープン）</a:t>
                      </a:r>
                    </a:p>
                  </a:txBody>
                  <a:tcPr marL="144000" marR="144000" marT="108000" marB="108000"/>
                </a:tc>
                <a:extLst>
                  <a:ext uri="{0D108BD9-81ED-4DB2-BD59-A6C34878D82A}">
                    <a16:rowId xmlns:a16="http://schemas.microsoft.com/office/drawing/2014/main" val="1146769690"/>
                  </a:ext>
                </a:extLst>
              </a:tr>
              <a:tr h="844510">
                <a:tc>
                  <a:txBody>
                    <a:bodyPr/>
                    <a:lstStyle/>
                    <a:p>
                      <a:pPr algn="ctr"/>
                      <a:r>
                        <a:rPr kumimoji="1" lang="ja-JP" altLang="en-US" dirty="0">
                          <a:latin typeface="Meiryo UI" panose="020B0604030504040204" pitchFamily="50" charset="-128"/>
                          <a:ea typeface="Meiryo UI" panose="020B0604030504040204" pitchFamily="50" charset="-128"/>
                        </a:rPr>
                        <a:t>遺　　跡</a:t>
                      </a:r>
                    </a:p>
                  </a:txBody>
                  <a:tcPr/>
                </a:tc>
                <a:tc>
                  <a:txBody>
                    <a:bodyPr/>
                    <a:lstStyle/>
                    <a:p>
                      <a:r>
                        <a:rPr kumimoji="1" lang="ja-JP" altLang="en-US" sz="1600" dirty="0">
                          <a:latin typeface="Meiryo UI" panose="020B0604030504040204" pitchFamily="50" charset="-128"/>
                          <a:ea typeface="Meiryo UI" panose="020B0604030504040204" pitchFamily="50" charset="-128"/>
                        </a:rPr>
                        <a:t>・百舌鳥・古市古墳群（</a:t>
                      </a:r>
                      <a:r>
                        <a:rPr kumimoji="1" lang="en-US" altLang="ja-JP" sz="1600" dirty="0">
                          <a:latin typeface="Meiryo UI" panose="020B0604030504040204" pitchFamily="50" charset="-128"/>
                          <a:ea typeface="Meiryo UI" panose="020B0604030504040204" pitchFamily="50" charset="-128"/>
                        </a:rPr>
                        <a:t>2019</a:t>
                      </a:r>
                      <a:r>
                        <a:rPr kumimoji="1" lang="ja-JP" altLang="en-US" sz="1600" dirty="0">
                          <a:latin typeface="Meiryo UI" panose="020B0604030504040204" pitchFamily="50" charset="-128"/>
                          <a:ea typeface="Meiryo UI" panose="020B0604030504040204" pitchFamily="50" charset="-128"/>
                        </a:rPr>
                        <a:t>世界遺産に登録）</a:t>
                      </a:r>
                      <a:endParaRPr kumimoji="1" lang="en-US" altLang="ja-JP" sz="1600" dirty="0">
                        <a:latin typeface="Meiryo UI" panose="020B0604030504040204" pitchFamily="50" charset="-128"/>
                        <a:ea typeface="Meiryo UI" panose="020B0604030504040204" pitchFamily="50" charset="-128"/>
                      </a:endParaRPr>
                    </a:p>
                  </a:txBody>
                  <a:tcPr marL="144000" marR="144000" marT="108000" marB="108000"/>
                </a:tc>
                <a:tc>
                  <a:txBody>
                    <a:bodyPr/>
                    <a:lstStyle/>
                    <a:p>
                      <a:r>
                        <a:rPr kumimoji="1" lang="ja-JP" altLang="en-US" sz="1600" dirty="0">
                          <a:latin typeface="Meiryo UI" panose="020B0604030504040204" pitchFamily="50" charset="-128"/>
                          <a:ea typeface="Meiryo UI" panose="020B0604030504040204" pitchFamily="50" charset="-128"/>
                        </a:rPr>
                        <a:t>・難波宮跡公園（</a:t>
                      </a:r>
                      <a:r>
                        <a:rPr kumimoji="1" lang="en-US" altLang="ja-JP" sz="1600" dirty="0">
                          <a:latin typeface="Meiryo UI" panose="020B0604030504040204" pitchFamily="50" charset="-128"/>
                          <a:ea typeface="Meiryo UI" panose="020B0604030504040204" pitchFamily="50" charset="-128"/>
                        </a:rPr>
                        <a:t>2023</a:t>
                      </a:r>
                      <a:r>
                        <a:rPr kumimoji="1" lang="ja-JP" altLang="en-US" sz="1600" dirty="0">
                          <a:latin typeface="Meiryo UI" panose="020B0604030504040204" pitchFamily="50" charset="-128"/>
                          <a:ea typeface="Meiryo UI" panose="020B0604030504040204" pitchFamily="50" charset="-128"/>
                        </a:rPr>
                        <a:t>～北部ブロック整備予定）</a:t>
                      </a:r>
                    </a:p>
                  </a:txBody>
                  <a:tcPr marL="144000" marR="144000" marT="108000" marB="108000"/>
                </a:tc>
                <a:extLst>
                  <a:ext uri="{0D108BD9-81ED-4DB2-BD59-A6C34878D82A}">
                    <a16:rowId xmlns:a16="http://schemas.microsoft.com/office/drawing/2014/main" val="3004763367"/>
                  </a:ext>
                </a:extLst>
              </a:tr>
              <a:tr h="844510">
                <a:tc>
                  <a:txBody>
                    <a:bodyPr/>
                    <a:lstStyle/>
                    <a:p>
                      <a:pPr algn="ctr"/>
                      <a:r>
                        <a:rPr kumimoji="1" lang="ja-JP" altLang="en-US" dirty="0">
                          <a:latin typeface="Meiryo UI" panose="020B0604030504040204" pitchFamily="50" charset="-128"/>
                          <a:ea typeface="Meiryo UI" panose="020B0604030504040204" pitchFamily="50" charset="-128"/>
                        </a:rPr>
                        <a:t>文化施設</a:t>
                      </a:r>
                    </a:p>
                  </a:txBody>
                  <a:tcPr/>
                </a:tc>
                <a:tc>
                  <a:txBody>
                    <a:bodyPr/>
                    <a:lstStyle/>
                    <a:p>
                      <a:r>
                        <a:rPr kumimoji="1" lang="ja-JP" altLang="en-US" sz="1600" dirty="0">
                          <a:latin typeface="Meiryo UI" panose="020B0604030504040204" pitchFamily="50" charset="-128"/>
                          <a:ea typeface="Meiryo UI" panose="020B0604030504040204" pitchFamily="50" charset="-128"/>
                        </a:rPr>
                        <a:t>・大阪府立弥生文化博物館（民間ノウハウを活用する管理運営制度を導入）　</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・大阪府立近</a:t>
                      </a:r>
                      <a:r>
                        <a:rPr kumimoji="1" lang="ja-JP" altLang="en-US" sz="1600" dirty="0" err="1">
                          <a:latin typeface="Meiryo UI" panose="020B0604030504040204" pitchFamily="50" charset="-128"/>
                          <a:ea typeface="Meiryo UI" panose="020B0604030504040204" pitchFamily="50" charset="-128"/>
                        </a:rPr>
                        <a:t>つ</a:t>
                      </a:r>
                      <a:r>
                        <a:rPr kumimoji="1" lang="ja-JP" altLang="en-US" sz="1600" dirty="0">
                          <a:latin typeface="Meiryo UI" panose="020B0604030504040204" pitchFamily="50" charset="-128"/>
                          <a:ea typeface="Meiryo UI" panose="020B0604030504040204" pitchFamily="50" charset="-128"/>
                        </a:rPr>
                        <a:t>飛鳥博物館（民間ノウハウを活用する管理運営制度を導入）</a:t>
                      </a:r>
                      <a:endParaRPr kumimoji="1" lang="en-US" altLang="ja-JP" sz="1600" dirty="0">
                        <a:latin typeface="Meiryo UI" panose="020B0604030504040204" pitchFamily="50" charset="-128"/>
                        <a:ea typeface="Meiryo UI" panose="020B0604030504040204" pitchFamily="50" charset="-128"/>
                      </a:endParaRPr>
                    </a:p>
                  </a:txBody>
                  <a:tcPr marL="144000" marR="144000" marT="108000" marB="108000"/>
                </a:tc>
                <a:tc>
                  <a:txBody>
                    <a:bodyPr/>
                    <a:lstStyle/>
                    <a:p>
                      <a:r>
                        <a:rPr kumimoji="1" lang="ja-JP" altLang="en-US" sz="1600" dirty="0">
                          <a:latin typeface="Meiryo UI" panose="020B0604030504040204" pitchFamily="50" charset="-128"/>
                          <a:ea typeface="Meiryo UI" panose="020B0604030504040204" pitchFamily="50" charset="-128"/>
                        </a:rPr>
                        <a:t>・（地独）大阪市博物館機構（</a:t>
                      </a:r>
                      <a:r>
                        <a:rPr kumimoji="1" lang="en-US" altLang="ja-JP" sz="1600" dirty="0">
                          <a:solidFill>
                            <a:schemeClr val="tx1"/>
                          </a:solidFill>
                          <a:latin typeface="Meiryo UI" panose="020B0604030504040204" pitchFamily="50" charset="-128"/>
                          <a:ea typeface="Meiryo UI" panose="020B0604030504040204" pitchFamily="50" charset="-128"/>
                        </a:rPr>
                        <a:t>2019.4</a:t>
                      </a:r>
                      <a:r>
                        <a:rPr kumimoji="1" lang="ja-JP" altLang="en-US" sz="1600" dirty="0">
                          <a:solidFill>
                            <a:schemeClr val="tx1"/>
                          </a:solidFill>
                          <a:latin typeface="Meiryo UI" panose="020B0604030504040204" pitchFamily="50" charset="-128"/>
                          <a:ea typeface="Meiryo UI" panose="020B0604030504040204" pitchFamily="50" charset="-128"/>
                        </a:rPr>
                        <a:t>設立）</a:t>
                      </a:r>
                      <a:endParaRPr kumimoji="1" lang="en-US" altLang="ja-JP" sz="160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1600" dirty="0">
                          <a:solidFill>
                            <a:schemeClr val="tx1"/>
                          </a:solidFill>
                          <a:latin typeface="Meiryo UI" panose="020B0604030504040204" pitchFamily="50" charset="-128"/>
                          <a:ea typeface="Meiryo UI" panose="020B0604030504040204" pitchFamily="50" charset="-128"/>
                        </a:rPr>
                        <a:t>・大阪中之島美術館（</a:t>
                      </a:r>
                      <a:r>
                        <a:rPr kumimoji="1" lang="en-US" altLang="ja-JP" sz="1600" dirty="0">
                          <a:solidFill>
                            <a:schemeClr val="tx1"/>
                          </a:solidFill>
                          <a:latin typeface="Meiryo UI" panose="020B0604030504040204" pitchFamily="50" charset="-128"/>
                          <a:ea typeface="Meiryo UI" panose="020B0604030504040204" pitchFamily="50" charset="-128"/>
                        </a:rPr>
                        <a:t>2022.2</a:t>
                      </a:r>
                      <a:r>
                        <a:rPr kumimoji="1" lang="ja-JP" altLang="en-US" sz="1600" dirty="0">
                          <a:solidFill>
                            <a:schemeClr val="tx1"/>
                          </a:solidFill>
                          <a:latin typeface="Meiryo UI" panose="020B0604030504040204" pitchFamily="50" charset="-128"/>
                          <a:ea typeface="Meiryo UI" panose="020B0604030504040204" pitchFamily="50" charset="-128"/>
                        </a:rPr>
                        <a:t>開館）</a:t>
                      </a:r>
                      <a:endParaRPr kumimoji="1" lang="en-US" altLang="ja-JP" sz="160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1600" dirty="0">
                          <a:solidFill>
                            <a:schemeClr val="tx1"/>
                          </a:solidFill>
                          <a:latin typeface="Meiryo UI" panose="020B0604030504040204" pitchFamily="50" charset="-128"/>
                          <a:ea typeface="Meiryo UI" panose="020B0604030504040204" pitchFamily="50" charset="-128"/>
                        </a:rPr>
                        <a:t>・大阪市立美術館（</a:t>
                      </a:r>
                      <a:r>
                        <a:rPr kumimoji="1" lang="en-US" altLang="ja-JP" sz="1600" dirty="0">
                          <a:solidFill>
                            <a:schemeClr val="tx1"/>
                          </a:solidFill>
                          <a:latin typeface="Meiryo UI" panose="020B0604030504040204" pitchFamily="50" charset="-128"/>
                          <a:ea typeface="Meiryo UI" panose="020B0604030504040204" pitchFamily="50" charset="-128"/>
                        </a:rPr>
                        <a:t>2025</a:t>
                      </a:r>
                      <a:r>
                        <a:rPr kumimoji="1" lang="ja-JP" altLang="en-US" sz="1600" dirty="0">
                          <a:solidFill>
                            <a:schemeClr val="tx1"/>
                          </a:solidFill>
                          <a:latin typeface="Meiryo UI" panose="020B0604030504040204" pitchFamily="50" charset="-128"/>
                          <a:ea typeface="Meiryo UI" panose="020B0604030504040204" pitchFamily="50" charset="-128"/>
                        </a:rPr>
                        <a:t>リニューアルオープン予定）</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marL="144000" marR="144000" marT="108000" marB="108000"/>
                </a:tc>
                <a:extLst>
                  <a:ext uri="{0D108BD9-81ED-4DB2-BD59-A6C34878D82A}">
                    <a16:rowId xmlns:a16="http://schemas.microsoft.com/office/drawing/2014/main" val="30591345"/>
                  </a:ext>
                </a:extLst>
              </a:tr>
            </a:tbl>
          </a:graphicData>
        </a:graphic>
      </p:graphicFrame>
      <p:cxnSp>
        <p:nvCxnSpPr>
          <p:cNvPr id="5" name="直線コネクタ 4"/>
          <p:cNvCxnSpPr/>
          <p:nvPr/>
        </p:nvCxnSpPr>
        <p:spPr>
          <a:xfrm>
            <a:off x="270457" y="71050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70458" y="261617"/>
            <a:ext cx="294984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846" dirty="0">
                <a:solidFill>
                  <a:prstClr val="black"/>
                </a:solidFill>
                <a:latin typeface="Meiryo UI" panose="020B0604030504040204" pitchFamily="50" charset="-128"/>
                <a:ea typeface="Meiryo UI" panose="020B0604030504040204" pitchFamily="50" charset="-128"/>
              </a:rPr>
              <a:t>１</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はじめに（現在の状況）</a:t>
            </a:r>
          </a:p>
        </p:txBody>
      </p:sp>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340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8074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67320" y="614494"/>
          <a:ext cx="8910000" cy="5983058"/>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20000"/>
                    </a:ext>
                  </a:extLst>
                </a:gridCol>
                <a:gridCol w="738000">
                  <a:extLst>
                    <a:ext uri="{9D8B030D-6E8A-4147-A177-3AD203B41FA5}">
                      <a16:colId xmlns:a16="http://schemas.microsoft.com/office/drawing/2014/main" val="20002"/>
                    </a:ext>
                  </a:extLst>
                </a:gridCol>
                <a:gridCol w="738000">
                  <a:extLst>
                    <a:ext uri="{9D8B030D-6E8A-4147-A177-3AD203B41FA5}">
                      <a16:colId xmlns:a16="http://schemas.microsoft.com/office/drawing/2014/main" val="20003"/>
                    </a:ext>
                  </a:extLst>
                </a:gridCol>
                <a:gridCol w="738000">
                  <a:extLst>
                    <a:ext uri="{9D8B030D-6E8A-4147-A177-3AD203B41FA5}">
                      <a16:colId xmlns:a16="http://schemas.microsoft.com/office/drawing/2014/main" val="20004"/>
                    </a:ext>
                  </a:extLst>
                </a:gridCol>
                <a:gridCol w="738000">
                  <a:extLst>
                    <a:ext uri="{9D8B030D-6E8A-4147-A177-3AD203B41FA5}">
                      <a16:colId xmlns:a16="http://schemas.microsoft.com/office/drawing/2014/main" val="20005"/>
                    </a:ext>
                  </a:extLst>
                </a:gridCol>
                <a:gridCol w="738000">
                  <a:extLst>
                    <a:ext uri="{9D8B030D-6E8A-4147-A177-3AD203B41FA5}">
                      <a16:colId xmlns:a16="http://schemas.microsoft.com/office/drawing/2014/main" val="20006"/>
                    </a:ext>
                  </a:extLst>
                </a:gridCol>
                <a:gridCol w="738000">
                  <a:extLst>
                    <a:ext uri="{9D8B030D-6E8A-4147-A177-3AD203B41FA5}">
                      <a16:colId xmlns:a16="http://schemas.microsoft.com/office/drawing/2014/main" val="20007"/>
                    </a:ext>
                  </a:extLst>
                </a:gridCol>
                <a:gridCol w="738000">
                  <a:extLst>
                    <a:ext uri="{9D8B030D-6E8A-4147-A177-3AD203B41FA5}">
                      <a16:colId xmlns:a16="http://schemas.microsoft.com/office/drawing/2014/main" val="91581673"/>
                    </a:ext>
                  </a:extLst>
                </a:gridCol>
                <a:gridCol w="738000">
                  <a:extLst>
                    <a:ext uri="{9D8B030D-6E8A-4147-A177-3AD203B41FA5}">
                      <a16:colId xmlns:a16="http://schemas.microsoft.com/office/drawing/2014/main" val="903276494"/>
                    </a:ext>
                  </a:extLst>
                </a:gridCol>
                <a:gridCol w="738000">
                  <a:extLst>
                    <a:ext uri="{9D8B030D-6E8A-4147-A177-3AD203B41FA5}">
                      <a16:colId xmlns:a16="http://schemas.microsoft.com/office/drawing/2014/main" val="1158056510"/>
                    </a:ext>
                  </a:extLst>
                </a:gridCol>
                <a:gridCol w="738000">
                  <a:extLst>
                    <a:ext uri="{9D8B030D-6E8A-4147-A177-3AD203B41FA5}">
                      <a16:colId xmlns:a16="http://schemas.microsoft.com/office/drawing/2014/main" val="1836796866"/>
                    </a:ext>
                  </a:extLst>
                </a:gridCol>
                <a:gridCol w="738000">
                  <a:extLst>
                    <a:ext uri="{9D8B030D-6E8A-4147-A177-3AD203B41FA5}">
                      <a16:colId xmlns:a16="http://schemas.microsoft.com/office/drawing/2014/main" val="2993364365"/>
                    </a:ext>
                  </a:extLst>
                </a:gridCol>
              </a:tblGrid>
              <a:tr h="367058">
                <a:tc>
                  <a:txBody>
                    <a:bodyPr/>
                    <a:lstStyle/>
                    <a:p>
                      <a:pPr algn="ctr"/>
                      <a:endParaRPr kumimoji="1" lang="ja-JP" altLang="en-US" sz="1400" dirty="0">
                        <a:ea typeface="Meiryo UI" panose="020B0604030504040204" pitchFamily="50" charset="-128"/>
                      </a:endParaRPr>
                    </a:p>
                  </a:txBody>
                  <a:tcPr marT="38957" marB="38957" vert="eaVert"/>
                </a:tc>
                <a:tc>
                  <a:txBody>
                    <a:bodyPr/>
                    <a:lstStyle/>
                    <a:p>
                      <a:pPr algn="ctr"/>
                      <a:r>
                        <a:rPr kumimoji="1" lang="ja-JP" altLang="en-US" sz="1400" dirty="0">
                          <a:solidFill>
                            <a:schemeClr val="bg1"/>
                          </a:solidFill>
                          <a:ea typeface="Meiryo UI" panose="020B0604030504040204" pitchFamily="50" charset="-128"/>
                        </a:rPr>
                        <a:t>～</a:t>
                      </a:r>
                      <a:r>
                        <a:rPr kumimoji="1" lang="en-US" altLang="ja-JP" sz="1400" dirty="0">
                          <a:solidFill>
                            <a:schemeClr val="bg1"/>
                          </a:solidFill>
                          <a:ea typeface="Meiryo UI" panose="020B0604030504040204" pitchFamily="50" charset="-128"/>
                        </a:rPr>
                        <a:t>2012</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a:solidFill>
                            <a:schemeClr val="bg1"/>
                          </a:solidFill>
                          <a:ea typeface="Meiryo UI" panose="020B0604030504040204" pitchFamily="50" charset="-128"/>
                        </a:rPr>
                        <a:t>2013</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a:solidFill>
                            <a:schemeClr val="bg1"/>
                          </a:solidFill>
                          <a:ea typeface="Meiryo UI" panose="020B0604030504040204" pitchFamily="50" charset="-128"/>
                        </a:rPr>
                        <a:t>2014</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a:solidFill>
                            <a:schemeClr val="bg1"/>
                          </a:solidFill>
                          <a:ea typeface="Meiryo UI" panose="020B0604030504040204" pitchFamily="50" charset="-128"/>
                        </a:rPr>
                        <a:t>2015</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a:solidFill>
                            <a:schemeClr val="bg1"/>
                          </a:solidFill>
                          <a:ea typeface="Meiryo UI" panose="020B0604030504040204" pitchFamily="50" charset="-128"/>
                        </a:rPr>
                        <a:t>2016</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a:solidFill>
                            <a:schemeClr val="bg1"/>
                          </a:solidFill>
                          <a:ea typeface="Meiryo UI" panose="020B0604030504040204" pitchFamily="50" charset="-128"/>
                        </a:rPr>
                        <a:t>2017</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a:solidFill>
                            <a:schemeClr val="bg1"/>
                          </a:solidFill>
                          <a:ea typeface="Meiryo UI" panose="020B0604030504040204" pitchFamily="50" charset="-128"/>
                        </a:rPr>
                        <a:t>2018</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a:solidFill>
                            <a:schemeClr val="bg1"/>
                          </a:solidFill>
                          <a:ea typeface="Meiryo UI" panose="020B0604030504040204" pitchFamily="50" charset="-128"/>
                        </a:rPr>
                        <a:t>2019</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a:solidFill>
                            <a:schemeClr val="bg1"/>
                          </a:solidFill>
                          <a:ea typeface="Meiryo UI" panose="020B0604030504040204" pitchFamily="50" charset="-128"/>
                        </a:rPr>
                        <a:t>2020</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a:solidFill>
                            <a:schemeClr val="bg1"/>
                          </a:solidFill>
                          <a:ea typeface="Meiryo UI" panose="020B0604030504040204" pitchFamily="50" charset="-128"/>
                        </a:rPr>
                        <a:t>2021</a:t>
                      </a:r>
                      <a:endParaRPr kumimoji="1" lang="ja-JP" altLang="en-US" sz="14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400" dirty="0">
                          <a:solidFill>
                            <a:schemeClr val="bg1"/>
                          </a:solidFill>
                          <a:ea typeface="Meiryo UI" panose="020B0604030504040204" pitchFamily="50" charset="-128"/>
                        </a:rPr>
                        <a:t>2022</a:t>
                      </a:r>
                      <a:r>
                        <a:rPr kumimoji="1" lang="ja-JP" altLang="en-US" sz="1400" dirty="0">
                          <a:solidFill>
                            <a:schemeClr val="bg1"/>
                          </a:solidFill>
                          <a:ea typeface="Meiryo UI" panose="020B0604030504040204" pitchFamily="50" charset="-128"/>
                        </a:rPr>
                        <a:t>～</a:t>
                      </a:r>
                    </a:p>
                  </a:txBody>
                  <a:tcPr marT="38957" marB="38957">
                    <a:solidFill>
                      <a:schemeClr val="accent6"/>
                    </a:solidFill>
                  </a:tcPr>
                </a:tc>
                <a:extLst>
                  <a:ext uri="{0D108BD9-81ED-4DB2-BD59-A6C34878D82A}">
                    <a16:rowId xmlns:a16="http://schemas.microsoft.com/office/drawing/2014/main" val="10000"/>
                  </a:ext>
                </a:extLst>
              </a:tr>
              <a:tr h="1944000">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val="1065198782"/>
                  </a:ext>
                </a:extLst>
              </a:tr>
              <a:tr h="1944000">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val="3841769736"/>
                  </a:ext>
                </a:extLst>
              </a:tr>
              <a:tr h="1728000">
                <a:tc>
                  <a:txBody>
                    <a:bodyPr/>
                    <a:lstStyle/>
                    <a:p>
                      <a:endParaRPr lang="ja-JP" altLang="en-US" dirty="0"/>
                    </a:p>
                  </a:txBody>
                  <a:tcPr marT="38957" marB="38957" vert="eaVert" anchor="ctr"/>
                </a:tc>
                <a:tc>
                  <a:txBody>
                    <a:bodyPr/>
                    <a:lstStyle/>
                    <a:p>
                      <a:endParaRPr lang="ja-JP" altLang="en-US" dirty="0"/>
                    </a:p>
                  </a:txBody>
                  <a:tcPr marT="38957" marB="38957"/>
                </a:tc>
                <a:tc>
                  <a:txBody>
                    <a:bodyPr/>
                    <a:lstStyle/>
                    <a:p>
                      <a:endParaRPr lang="ja-JP" altLang="en-US" dirty="0"/>
                    </a:p>
                  </a:txBody>
                  <a:tcPr marT="38957" marB="38957"/>
                </a:tc>
                <a:tc>
                  <a:txBody>
                    <a:bodyPr/>
                    <a:lstStyle/>
                    <a:p>
                      <a:endParaRPr lang="ja-JP" altLang="en-US"/>
                    </a:p>
                  </a:txBody>
                  <a:tcPr marT="38957" marB="38957"/>
                </a:tc>
                <a:tc>
                  <a:txBody>
                    <a:bodyPr/>
                    <a:lstStyle/>
                    <a:p>
                      <a:endParaRPr lang="ja-JP" altLang="en-US"/>
                    </a:p>
                  </a:txBody>
                  <a:tcPr marT="38957" marB="38957"/>
                </a:tc>
                <a:tc>
                  <a:txBody>
                    <a:bodyPr/>
                    <a:lstStyle/>
                    <a:p>
                      <a:endParaRPr lang="ja-JP" altLang="en-US"/>
                    </a:p>
                  </a:txBody>
                  <a:tcPr marT="38957" marB="38957"/>
                </a:tc>
                <a:tc>
                  <a:txBody>
                    <a:bodyPr/>
                    <a:lstStyle/>
                    <a:p>
                      <a:endParaRPr lang="ja-JP" altLang="en-US" dirty="0"/>
                    </a:p>
                  </a:txBody>
                  <a:tcPr marT="38957" marB="38957"/>
                </a:tc>
                <a:tc>
                  <a:txBody>
                    <a:bodyPr/>
                    <a:lstStyle/>
                    <a:p>
                      <a:endParaRPr lang="ja-JP" altLang="en-US" dirty="0"/>
                    </a:p>
                  </a:txBody>
                  <a:tcPr marT="38957" marB="38957"/>
                </a:tc>
                <a:tc>
                  <a:txBody>
                    <a:bodyPr/>
                    <a:lstStyle/>
                    <a:p>
                      <a:endParaRPr lang="ja-JP" altLang="en-US" dirty="0"/>
                    </a:p>
                  </a:txBody>
                  <a:tcPr marT="38957" marB="38957"/>
                </a:tc>
                <a:tc>
                  <a:txBody>
                    <a:bodyPr/>
                    <a:lstStyle/>
                    <a:p>
                      <a:endParaRPr lang="ja-JP" altLang="en-US" dirty="0"/>
                    </a:p>
                  </a:txBody>
                  <a:tcPr marT="38957" marB="38957"/>
                </a:tc>
                <a:tc>
                  <a:txBody>
                    <a:bodyPr/>
                    <a:lstStyle/>
                    <a:p>
                      <a:endParaRPr lang="ja-JP" altLang="en-US" dirty="0"/>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val="556486364"/>
                  </a:ext>
                </a:extLst>
              </a:tr>
            </a:tbl>
          </a:graphicData>
        </a:graphic>
      </p:graphicFrame>
      <p:cxnSp>
        <p:nvCxnSpPr>
          <p:cNvPr id="9" name="直線矢印コネクタ 8"/>
          <p:cNvCxnSpPr/>
          <p:nvPr/>
        </p:nvCxnSpPr>
        <p:spPr>
          <a:xfrm>
            <a:off x="864000" y="3170966"/>
            <a:ext cx="81000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テキスト ボックス 38"/>
          <p:cNvSpPr txBox="1"/>
          <p:nvPr/>
        </p:nvSpPr>
        <p:spPr>
          <a:xfrm>
            <a:off x="270457" y="82927"/>
            <a:ext cx="3119765"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2215" noProof="0" dirty="0">
                <a:solidFill>
                  <a:prstClr val="black"/>
                </a:solidFill>
                <a:latin typeface="Meiryo UI" panose="020B0604030504040204" pitchFamily="50" charset="-128"/>
                <a:ea typeface="Meiryo UI" panose="020B0604030504040204" pitchFamily="50" charset="-128"/>
              </a:rPr>
              <a:t>２</a:t>
            </a: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主な改革</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取組</a:t>
            </a: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の経過</a:t>
            </a:r>
          </a:p>
        </p:txBody>
      </p:sp>
      <p:cxnSp>
        <p:nvCxnSpPr>
          <p:cNvPr id="43" name="直線コネクタ 42"/>
          <p:cNvCxnSpPr/>
          <p:nvPr/>
        </p:nvCxnSpPr>
        <p:spPr>
          <a:xfrm>
            <a:off x="270457" y="54065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大かっこ 78"/>
          <p:cNvSpPr/>
          <p:nvPr/>
        </p:nvSpPr>
        <p:spPr>
          <a:xfrm>
            <a:off x="3090889" y="3365429"/>
            <a:ext cx="720000" cy="43235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大阪城</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ＰＭＯ事業</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スタート</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大かっこ 48"/>
          <p:cNvSpPr/>
          <p:nvPr/>
        </p:nvSpPr>
        <p:spPr>
          <a:xfrm>
            <a:off x="3071129" y="3856227"/>
            <a:ext cx="720000" cy="82986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天王寺公園</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エントランス</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エリア</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（てんしば）</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リニューアル</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オープン</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大かっこ 52"/>
          <p:cNvSpPr/>
          <p:nvPr/>
        </p:nvSpPr>
        <p:spPr>
          <a:xfrm>
            <a:off x="7504947" y="3312172"/>
            <a:ext cx="720000" cy="80186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tx1"/>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zh-TW"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大阪中之島美術館</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開館</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0" name="フローチャート: 結合子 50"/>
          <p:cNvSpPr>
            <a:spLocks noChangeAspect="1"/>
          </p:cNvSpPr>
          <p:nvPr/>
        </p:nvSpPr>
        <p:spPr>
          <a:xfrm>
            <a:off x="7780338" y="1097845"/>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91" name="フローチャート: 結合子 50"/>
          <p:cNvSpPr>
            <a:spLocks noChangeAspect="1"/>
          </p:cNvSpPr>
          <p:nvPr/>
        </p:nvSpPr>
        <p:spPr>
          <a:xfrm>
            <a:off x="8594473" y="1093850"/>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101" name="フローチャート: 結合子 50"/>
          <p:cNvSpPr>
            <a:spLocks noChangeAspect="1"/>
          </p:cNvSpPr>
          <p:nvPr/>
        </p:nvSpPr>
        <p:spPr>
          <a:xfrm>
            <a:off x="3375809" y="3114372"/>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103" name="フローチャート: 結合子 50"/>
          <p:cNvSpPr>
            <a:spLocks noChangeAspect="1"/>
          </p:cNvSpPr>
          <p:nvPr/>
        </p:nvSpPr>
        <p:spPr>
          <a:xfrm>
            <a:off x="7792374" y="3134058"/>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104" name="フローチャート: 結合子 50"/>
          <p:cNvSpPr>
            <a:spLocks noChangeAspect="1"/>
          </p:cNvSpPr>
          <p:nvPr/>
        </p:nvSpPr>
        <p:spPr>
          <a:xfrm>
            <a:off x="8581476" y="5045558"/>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105" name="フローチャート: 結合子 50"/>
          <p:cNvSpPr>
            <a:spLocks noChangeAspect="1"/>
          </p:cNvSpPr>
          <p:nvPr/>
        </p:nvSpPr>
        <p:spPr>
          <a:xfrm>
            <a:off x="7781182" y="5017849"/>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7" name="角丸四角形 6"/>
          <p:cNvSpPr/>
          <p:nvPr/>
        </p:nvSpPr>
        <p:spPr>
          <a:xfrm>
            <a:off x="90000" y="1714866"/>
            <a:ext cx="720000" cy="4123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300" dirty="0">
                <a:latin typeface="Meiryo UI" panose="020B0604030504040204" pitchFamily="50" charset="-128"/>
                <a:ea typeface="Meiryo UI" panose="020B0604030504040204" pitchFamily="50" charset="-128"/>
              </a:rPr>
              <a:t>大阪府</a:t>
            </a:r>
          </a:p>
        </p:txBody>
      </p:sp>
      <p:sp>
        <p:nvSpPr>
          <p:cNvPr id="81" name="角丸四角形 80"/>
          <p:cNvSpPr/>
          <p:nvPr/>
        </p:nvSpPr>
        <p:spPr>
          <a:xfrm>
            <a:off x="90000" y="3732472"/>
            <a:ext cx="720000" cy="4123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300" dirty="0">
                <a:latin typeface="Meiryo UI" panose="020B0604030504040204" pitchFamily="50" charset="-128"/>
                <a:ea typeface="Meiryo UI" panose="020B0604030504040204" pitchFamily="50" charset="-128"/>
              </a:rPr>
              <a:t>大阪市</a:t>
            </a:r>
            <a:endParaRPr kumimoji="1" lang="en-US" altLang="ja-JP" sz="1300" dirty="0">
              <a:latin typeface="Meiryo UI" panose="020B0604030504040204" pitchFamily="50" charset="-128"/>
              <a:ea typeface="Meiryo UI" panose="020B0604030504040204" pitchFamily="50" charset="-128"/>
            </a:endParaRPr>
          </a:p>
        </p:txBody>
      </p:sp>
      <p:sp>
        <p:nvSpPr>
          <p:cNvPr id="106" name="角丸四角形 105"/>
          <p:cNvSpPr/>
          <p:nvPr/>
        </p:nvSpPr>
        <p:spPr>
          <a:xfrm>
            <a:off x="90000" y="5596124"/>
            <a:ext cx="720000" cy="4123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300" dirty="0">
                <a:latin typeface="Meiryo UI" panose="020B0604030504040204" pitchFamily="50" charset="-128"/>
                <a:ea typeface="Meiryo UI" panose="020B0604030504040204" pitchFamily="50" charset="-128"/>
              </a:rPr>
              <a:t>府</a:t>
            </a:r>
            <a:r>
              <a:rPr kumimoji="1" lang="ja-JP" altLang="en-US" sz="1300" dirty="0">
                <a:latin typeface="Meiryo UI" panose="020B0604030504040204" pitchFamily="50" charset="-128"/>
                <a:ea typeface="Meiryo UI" panose="020B0604030504040204" pitchFamily="50" charset="-128"/>
              </a:rPr>
              <a:t>市</a:t>
            </a:r>
            <a:endParaRPr kumimoji="1" lang="en-US" altLang="ja-JP" sz="1300" dirty="0">
              <a:latin typeface="Meiryo UI" panose="020B0604030504040204" pitchFamily="50" charset="-128"/>
              <a:ea typeface="Meiryo UI" panose="020B0604030504040204" pitchFamily="50" charset="-128"/>
            </a:endParaRPr>
          </a:p>
        </p:txBody>
      </p:sp>
      <p:sp>
        <p:nvSpPr>
          <p:cNvPr id="112" name="大かっこ 111"/>
          <p:cNvSpPr/>
          <p:nvPr/>
        </p:nvSpPr>
        <p:spPr>
          <a:xfrm>
            <a:off x="7516303" y="5472000"/>
            <a:ext cx="720000" cy="720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tx1"/>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大阪パークビジョン策定</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3" name="直線矢印コネクタ 112"/>
          <p:cNvCxnSpPr/>
          <p:nvPr/>
        </p:nvCxnSpPr>
        <p:spPr>
          <a:xfrm>
            <a:off x="864000" y="1145446"/>
            <a:ext cx="81000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14" name="直線矢印コネクタ 113"/>
          <p:cNvCxnSpPr/>
          <p:nvPr/>
        </p:nvCxnSpPr>
        <p:spPr>
          <a:xfrm>
            <a:off x="864000" y="5068665"/>
            <a:ext cx="81000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115" name="大かっこ 114"/>
          <p:cNvSpPr/>
          <p:nvPr/>
        </p:nvSpPr>
        <p:spPr>
          <a:xfrm>
            <a:off x="8257320" y="1476000"/>
            <a:ext cx="720000" cy="80186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tx1"/>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923" dirty="0">
                <a:solidFill>
                  <a:prstClr val="black"/>
                </a:solidFill>
                <a:latin typeface="Meiryo UI" panose="020B0604030504040204" pitchFamily="50" charset="-128"/>
                <a:ea typeface="Meiryo UI" panose="020B0604030504040204" pitchFamily="50" charset="-128"/>
              </a:rPr>
              <a:t>府営公園に新たな管理運営制度</a:t>
            </a:r>
            <a:endParaRPr lang="en-US" altLang="ja-JP" sz="923" dirty="0">
              <a:solidFill>
                <a:prstClr val="black"/>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923" dirty="0">
                <a:solidFill>
                  <a:prstClr val="black"/>
                </a:solidFill>
                <a:latin typeface="Meiryo UI" panose="020B0604030504040204" pitchFamily="50" charset="-128"/>
                <a:ea typeface="Meiryo UI" panose="020B0604030504040204" pitchFamily="50" charset="-128"/>
              </a:rPr>
              <a:t>導入</a:t>
            </a:r>
            <a:r>
              <a:rPr lang="en-US" altLang="ja-JP" sz="923" dirty="0">
                <a:solidFill>
                  <a:prstClr val="black"/>
                </a:solidFill>
                <a:latin typeface="Meiryo UI" panose="020B0604030504040204" pitchFamily="50" charset="-128"/>
                <a:ea typeface="Meiryo UI" panose="020B0604030504040204" pitchFamily="50" charset="-128"/>
              </a:rPr>
              <a:t/>
            </a:r>
            <a:br>
              <a:rPr lang="en-US" altLang="ja-JP" sz="923" dirty="0">
                <a:solidFill>
                  <a:prstClr val="black"/>
                </a:solidFill>
                <a:latin typeface="Meiryo UI" panose="020B0604030504040204" pitchFamily="50" charset="-128"/>
                <a:ea typeface="Meiryo UI" panose="020B0604030504040204" pitchFamily="50" charset="-128"/>
              </a:rPr>
            </a:br>
            <a:r>
              <a:rPr lang="ja-JP" altLang="en-US" sz="923" dirty="0">
                <a:solidFill>
                  <a:prstClr val="black"/>
                </a:solidFill>
                <a:latin typeface="Meiryo UI" panose="020B0604030504040204" pitchFamily="50" charset="-128"/>
                <a:ea typeface="Meiryo UI" panose="020B0604030504040204" pitchFamily="50" charset="-128"/>
              </a:rPr>
              <a:t>（</a:t>
            </a:r>
            <a:r>
              <a:rPr lang="en-US" altLang="ja-JP" sz="923" dirty="0">
                <a:solidFill>
                  <a:prstClr val="black"/>
                </a:solidFill>
                <a:latin typeface="Meiryo UI" panose="020B0604030504040204" pitchFamily="50" charset="-128"/>
                <a:ea typeface="Meiryo UI" panose="020B0604030504040204" pitchFamily="50" charset="-128"/>
              </a:rPr>
              <a:t>2023</a:t>
            </a:r>
            <a:r>
              <a:rPr lang="ja-JP" altLang="en-US" sz="923" dirty="0">
                <a:solidFill>
                  <a:prstClr val="black"/>
                </a:solidFill>
                <a:latin typeface="Meiryo UI" panose="020B0604030504040204" pitchFamily="50" charset="-128"/>
                <a:ea typeface="Meiryo UI" panose="020B0604030504040204" pitchFamily="50" charset="-128"/>
              </a:rPr>
              <a:t>～）</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6" name="大かっこ 115"/>
          <p:cNvSpPr/>
          <p:nvPr/>
        </p:nvSpPr>
        <p:spPr>
          <a:xfrm>
            <a:off x="5306302" y="1476000"/>
            <a:ext cx="720000" cy="65117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tx1"/>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923" dirty="0">
                <a:solidFill>
                  <a:prstClr val="black"/>
                </a:solidFill>
                <a:latin typeface="Meiryo UI" panose="020B0604030504040204" pitchFamily="50" charset="-128"/>
                <a:ea typeface="Meiryo UI" panose="020B0604030504040204" pitchFamily="50" charset="-128"/>
              </a:rPr>
              <a:t>府営公園</a:t>
            </a:r>
            <a:endParaRPr lang="en-US" altLang="ja-JP" sz="923" dirty="0">
              <a:solidFill>
                <a:prstClr val="black"/>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923" dirty="0">
                <a:solidFill>
                  <a:prstClr val="black"/>
                </a:solidFill>
                <a:latin typeface="Meiryo UI" panose="020B0604030504040204" pitchFamily="50" charset="-128"/>
                <a:ea typeface="Meiryo UI" panose="020B0604030504040204" pitchFamily="50" charset="-128"/>
              </a:rPr>
              <a:t>マスタープラン策定</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7" name="大かっこ 116"/>
          <p:cNvSpPr/>
          <p:nvPr/>
        </p:nvSpPr>
        <p:spPr>
          <a:xfrm>
            <a:off x="8246811" y="5472000"/>
            <a:ext cx="720000" cy="7200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tx1"/>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難波宮跡</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公園</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923" dirty="0">
                <a:solidFill>
                  <a:prstClr val="black"/>
                </a:solidFill>
                <a:latin typeface="Meiryo UI" panose="020B0604030504040204" pitchFamily="50" charset="-128"/>
                <a:ea typeface="Meiryo UI" panose="020B0604030504040204" pitchFamily="50" charset="-128"/>
              </a:rPr>
              <a:t>整備</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事業者決定</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大かっこ 24"/>
          <p:cNvSpPr/>
          <p:nvPr/>
        </p:nvSpPr>
        <p:spPr>
          <a:xfrm>
            <a:off x="7528047" y="1476000"/>
            <a:ext cx="720000" cy="80186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tx1"/>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923" dirty="0">
                <a:solidFill>
                  <a:prstClr val="black"/>
                </a:solidFill>
                <a:latin typeface="Meiryo UI" panose="020B0604030504040204" pitchFamily="50" charset="-128"/>
                <a:ea typeface="Meiryo UI" panose="020B0604030504040204" pitchFamily="50" charset="-128"/>
              </a:rPr>
              <a:t>万博記念公園駅前周辺地区活性化事業予定者決定</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フローチャート: 結合子 50"/>
          <p:cNvSpPr>
            <a:spLocks noChangeAspect="1"/>
          </p:cNvSpPr>
          <p:nvPr/>
        </p:nvSpPr>
        <p:spPr>
          <a:xfrm>
            <a:off x="5631427" y="1090196"/>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29" name="大かっこ 28"/>
          <p:cNvSpPr/>
          <p:nvPr/>
        </p:nvSpPr>
        <p:spPr>
          <a:xfrm>
            <a:off x="6044443" y="3358215"/>
            <a:ext cx="720000" cy="80186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tx1"/>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en-US" altLang="ja-JP" sz="923" dirty="0">
                <a:solidFill>
                  <a:prstClr val="black"/>
                </a:solidFill>
                <a:latin typeface="Meiryo UI" panose="020B0604030504040204" pitchFamily="50" charset="-128"/>
                <a:ea typeface="Meiryo UI" panose="020B0604030504040204" pitchFamily="50" charset="-128"/>
              </a:rPr>
              <a:t>(</a:t>
            </a:r>
            <a:r>
              <a:rPr lang="ja-JP" altLang="en-US" sz="923" noProof="0" dirty="0">
                <a:solidFill>
                  <a:prstClr val="black"/>
                </a:solidFill>
                <a:latin typeface="Meiryo UI" panose="020B0604030504040204" pitchFamily="50" charset="-128"/>
                <a:ea typeface="Meiryo UI" panose="020B0604030504040204" pitchFamily="50" charset="-128"/>
              </a:rPr>
              <a:t>地独</a:t>
            </a:r>
            <a:r>
              <a:rPr lang="en-US" altLang="ja-JP" sz="923" noProof="0" dirty="0">
                <a:solidFill>
                  <a:prstClr val="black"/>
                </a:solidFill>
                <a:latin typeface="Meiryo UI" panose="020B0604030504040204" pitchFamily="50" charset="-128"/>
                <a:ea typeface="Meiryo UI" panose="020B0604030504040204" pitchFamily="50" charset="-128"/>
              </a:rPr>
              <a:t>)</a:t>
            </a:r>
            <a:r>
              <a:rPr lang="ja-JP" altLang="en-US" sz="923" noProof="0" dirty="0">
                <a:solidFill>
                  <a:prstClr val="black"/>
                </a:solidFill>
                <a:latin typeface="Meiryo UI" panose="020B0604030504040204" pitchFamily="50" charset="-128"/>
                <a:ea typeface="Meiryo UI" panose="020B0604030504040204" pitchFamily="50" charset="-128"/>
              </a:rPr>
              <a:t>大阪市博物館</a:t>
            </a:r>
            <a:endParaRPr lang="en-US" altLang="ja-JP" sz="923" noProof="0" dirty="0">
              <a:solidFill>
                <a:prstClr val="black"/>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923" noProof="0" dirty="0">
                <a:solidFill>
                  <a:prstClr val="black"/>
                </a:solidFill>
                <a:latin typeface="Meiryo UI" panose="020B0604030504040204" pitchFamily="50" charset="-128"/>
                <a:ea typeface="Meiryo UI" panose="020B0604030504040204" pitchFamily="50" charset="-128"/>
              </a:rPr>
              <a:t>機構設立</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フローチャート: 結合子 50"/>
          <p:cNvSpPr>
            <a:spLocks noChangeAspect="1"/>
          </p:cNvSpPr>
          <p:nvPr/>
        </p:nvSpPr>
        <p:spPr>
          <a:xfrm>
            <a:off x="6322710" y="3127435"/>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33" name="フローチャート: 結合子 50"/>
          <p:cNvSpPr>
            <a:spLocks noChangeAspect="1"/>
          </p:cNvSpPr>
          <p:nvPr/>
        </p:nvSpPr>
        <p:spPr>
          <a:xfrm>
            <a:off x="5600465" y="5013219"/>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30" name="テキスト ボックス 29"/>
          <p:cNvSpPr txBox="1"/>
          <p:nvPr/>
        </p:nvSpPr>
        <p:spPr>
          <a:xfrm>
            <a:off x="8145391" y="249742"/>
            <a:ext cx="902811" cy="307777"/>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（年度）</a:t>
            </a:r>
          </a:p>
        </p:txBody>
      </p:sp>
      <p:sp>
        <p:nvSpPr>
          <p:cNvPr id="3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341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0829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05"/>
          <p:cNvSpPr>
            <a:spLocks noChangeArrowheads="1"/>
          </p:cNvSpPr>
          <p:nvPr/>
        </p:nvSpPr>
        <p:spPr bwMode="auto">
          <a:xfrm>
            <a:off x="596086" y="2057274"/>
            <a:ext cx="4601959" cy="2341866"/>
          </a:xfrm>
          <a:prstGeom prst="rect">
            <a:avLst/>
          </a:prstGeom>
          <a:solidFill>
            <a:schemeClr val="accent1">
              <a:lumMod val="40000"/>
              <a:lumOff val="60000"/>
              <a:alpha val="50195"/>
            </a:schemeClr>
          </a:solidFill>
          <a:ln w="25400">
            <a:solidFill>
              <a:srgbClr val="002060"/>
            </a:solidFill>
            <a:miter lim="800000"/>
            <a:headEnd/>
            <a:tailEnd/>
          </a:ln>
        </p:spPr>
        <p:txBody>
          <a:bodyPr wrap="square" anchor="ctr"/>
          <a:lstStyle/>
          <a:p>
            <a:pPr marL="0" marR="0" lvl="0" indent="0" algn="l" defTabSz="974831" rtl="0" eaLnBrk="1" fontAlgn="auto" latinLnBrk="0" hangingPunct="1">
              <a:lnSpc>
                <a:spcPct val="100000"/>
              </a:lnSpc>
              <a:spcBef>
                <a:spcPts val="0"/>
              </a:spcBef>
              <a:spcAft>
                <a:spcPts val="0"/>
              </a:spcAft>
              <a:buClrTx/>
              <a:buSzTx/>
              <a:buFontTx/>
              <a:buNone/>
              <a:tabLst/>
              <a:defRPr/>
            </a:pPr>
            <a:endParaRPr kumimoji="0" lang="ja-JP" altLang="en-US" sz="1172"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5" name="テキスト ボックス 16"/>
          <p:cNvSpPr txBox="1"/>
          <p:nvPr/>
        </p:nvSpPr>
        <p:spPr>
          <a:xfrm>
            <a:off x="446607" y="1647988"/>
            <a:ext cx="5385272" cy="398769"/>
          </a:xfrm>
          <a:prstGeom prst="rect">
            <a:avLst/>
          </a:prstGeom>
          <a:noFill/>
          <a:ln w="38100">
            <a:noFill/>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74831" rtl="0" eaLnBrk="1" fontAlgn="auto" latinLnBrk="0" hangingPunct="1">
              <a:lnSpc>
                <a:spcPct val="100000"/>
              </a:lnSpc>
              <a:spcBef>
                <a:spcPts val="0"/>
              </a:spcBef>
              <a:spcAft>
                <a:spcPts val="0"/>
              </a:spcAft>
              <a:buClrTx/>
              <a:buSzTx/>
              <a:buFontTx/>
              <a:buNone/>
              <a:tabLst/>
              <a:defRPr/>
            </a:pPr>
            <a:r>
              <a:rPr kumimoji="0" lang="ja-JP" altLang="en-US" sz="1292"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ＰＭＯ事業導入前の状況：ポテンシャルを活かしきれていない。</a:t>
            </a:r>
            <a:endParaRPr kumimoji="0" lang="en-US" altLang="ja-JP" sz="1292"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6" name="Rectangle 105"/>
          <p:cNvSpPr>
            <a:spLocks noChangeArrowheads="1"/>
          </p:cNvSpPr>
          <p:nvPr/>
        </p:nvSpPr>
        <p:spPr bwMode="auto">
          <a:xfrm>
            <a:off x="488441" y="1881674"/>
            <a:ext cx="5649231" cy="2558769"/>
          </a:xfrm>
          <a:prstGeom prst="roundRect">
            <a:avLst>
              <a:gd name="adj" fmla="val 6184"/>
            </a:avLst>
          </a:prstGeom>
          <a:grpFill/>
          <a:ln w="25400">
            <a:noFill/>
            <a:miter lim="800000"/>
            <a:headEnd/>
            <a:tailEnd/>
          </a:ln>
        </p:spPr>
        <p:txBody>
          <a:bodyPr wrap="square" anchor="ctr"/>
          <a:lstStyle/>
          <a:p>
            <a:pPr marL="0" marR="0" lvl="0" indent="0" algn="l" defTabSz="974831" rtl="0" eaLnBrk="1" fontAlgn="auto" latinLnBrk="0" hangingPunct="1">
              <a:lnSpc>
                <a:spcPct val="100000"/>
              </a:lnSpc>
              <a:spcBef>
                <a:spcPts val="0"/>
              </a:spcBef>
              <a:spcAft>
                <a:spcPts val="0"/>
              </a:spcAft>
              <a:buClrTx/>
              <a:buSzTx/>
              <a:buFontTx/>
              <a:buNone/>
              <a:tabLst/>
              <a:defRPr/>
            </a:pPr>
            <a:endParaRPr kumimoji="0" lang="ja-JP" altLang="en-US" sz="1172" b="0" i="0" u="none" strike="noStrike" kern="0" cap="none" spc="0" normalizeH="0" baseline="0" noProof="0">
              <a:ln w="0"/>
              <a:solidFill>
                <a:srgbClr val="4F81BD"/>
              </a:solidFill>
              <a:effectLst>
                <a:outerShdw blurRad="38100" dist="25400" dir="5400000" algn="ctr" rotWithShape="0">
                  <a:srgbClr val="6E747A">
                    <a:alpha val="43000"/>
                  </a:srgbClr>
                </a:outerShdw>
              </a:effectLst>
              <a:uLnTx/>
              <a:uFillTx/>
              <a:latin typeface="Calibri"/>
              <a:ea typeface="ＭＳ Ｐゴシック" panose="020B0600070205080204" pitchFamily="50" charset="-128"/>
              <a:cs typeface="+mn-cs"/>
            </a:endParaRPr>
          </a:p>
        </p:txBody>
      </p:sp>
      <p:sp>
        <p:nvSpPr>
          <p:cNvPr id="38" name="正方形/長方形 37"/>
          <p:cNvSpPr/>
          <p:nvPr/>
        </p:nvSpPr>
        <p:spPr>
          <a:xfrm>
            <a:off x="3039292" y="2228572"/>
            <a:ext cx="1927385" cy="855497"/>
          </a:xfrm>
          <a:prstGeom prst="rect">
            <a:avLst/>
          </a:prstGeom>
          <a:solidFill>
            <a:schemeClr val="bg1">
              <a:lumMod val="65000"/>
            </a:schemeClr>
          </a:solidFill>
          <a:ln w="25400" cap="flat" cmpd="sng" algn="ctr">
            <a:solidFill>
              <a:schemeClr val="tx1">
                <a:lumMod val="75000"/>
                <a:lumOff val="25000"/>
              </a:schemeClr>
            </a:solidFill>
            <a:prstDash val="solid"/>
          </a:ln>
          <a:effectLst/>
        </p:spPr>
        <p:txBody>
          <a:bodyPr wrap="square" lIns="33231" tIns="33231" rIns="33231" bIns="33231" rtlCol="0" anchor="ctr" anchorCtr="1"/>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r>
              <a:rPr kumimoji="0" lang="en-US" altLang="ja-JP"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ノウハウも収入も</a:t>
            </a:r>
            <a:endPar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ないため、</a:t>
            </a:r>
            <a:endParaRPr kumimoji="0" lang="en-US" altLang="ja-JP" sz="11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mn-cs"/>
              </a:rPr>
              <a:t>投資ができない。</a:t>
            </a:r>
          </a:p>
        </p:txBody>
      </p:sp>
      <p:sp>
        <p:nvSpPr>
          <p:cNvPr id="48" name="角丸四角形 47"/>
          <p:cNvSpPr/>
          <p:nvPr/>
        </p:nvSpPr>
        <p:spPr>
          <a:xfrm>
            <a:off x="5720622" y="1882783"/>
            <a:ext cx="2992556" cy="2519102"/>
          </a:xfrm>
          <a:prstGeom prst="roundRect">
            <a:avLst>
              <a:gd name="adj" fmla="val 7386"/>
            </a:avLst>
          </a:prstGeom>
          <a:solidFill>
            <a:schemeClr val="accent1">
              <a:lumMod val="40000"/>
              <a:lumOff val="60000"/>
              <a:alpha val="50195"/>
            </a:schemeClr>
          </a:solidFill>
          <a:ln w="25400">
            <a:solidFill>
              <a:srgbClr val="002060"/>
            </a:solidFill>
            <a:miter lim="800000"/>
            <a:headEnd/>
            <a:tailEnd/>
          </a:ln>
        </p:spPr>
        <p:txBody>
          <a:bodyPr wrap="square" anchor="t"/>
          <a:lstStyle/>
          <a:p>
            <a:pPr marL="0" marR="0" lvl="0" indent="0" algn="ctr" defTabSz="974831"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潜在するポテンシャル</a:t>
            </a:r>
            <a:endParaRPr kumimoji="0" lang="en-US" altLang="ja-JP"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9" name="テキスト ボックス 16"/>
          <p:cNvSpPr txBox="1"/>
          <p:nvPr/>
        </p:nvSpPr>
        <p:spPr>
          <a:xfrm>
            <a:off x="1889391" y="4507978"/>
            <a:ext cx="3588923" cy="319639"/>
          </a:xfrm>
          <a:prstGeom prst="rect">
            <a:avLst/>
          </a:prstGeom>
          <a:noFill/>
          <a:ln w="38100">
            <a:noFill/>
          </a:ln>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74831" rtl="0" eaLnBrk="1" fontAlgn="auto" latinLnBrk="0" hangingPunct="1">
              <a:lnSpc>
                <a:spcPct val="100000"/>
              </a:lnSpc>
              <a:spcBef>
                <a:spcPts val="0"/>
              </a:spcBef>
              <a:spcAft>
                <a:spcPts val="0"/>
              </a:spcAft>
              <a:buClrTx/>
              <a:buSzTx/>
              <a:buFontTx/>
              <a:buNone/>
              <a:tabLst/>
              <a:defRPr/>
            </a:pPr>
            <a:r>
              <a:rPr kumimoji="0" lang="ja-JP" altLang="en-US" sz="1477"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民間事業者のノウハウ・資金力投入</a:t>
            </a:r>
            <a:endParaRPr kumimoji="0" lang="en-US" altLang="ja-JP" sz="1477"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0" name="正方形/長方形 49"/>
          <p:cNvSpPr/>
          <p:nvPr/>
        </p:nvSpPr>
        <p:spPr>
          <a:xfrm>
            <a:off x="5831882" y="2233962"/>
            <a:ext cx="2776723" cy="3463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圧倒的なシンボル（天守閣）</a:t>
            </a:r>
          </a:p>
        </p:txBody>
      </p:sp>
      <p:sp>
        <p:nvSpPr>
          <p:cNvPr id="51" name="正方形/長方形 50"/>
          <p:cNvSpPr/>
          <p:nvPr/>
        </p:nvSpPr>
        <p:spPr>
          <a:xfrm>
            <a:off x="5831881" y="2655794"/>
            <a:ext cx="2776723" cy="3463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豊富な歴史資産</a:t>
            </a:r>
          </a:p>
        </p:txBody>
      </p:sp>
      <p:sp>
        <p:nvSpPr>
          <p:cNvPr id="52" name="正方形/長方形 51"/>
          <p:cNvSpPr/>
          <p:nvPr/>
        </p:nvSpPr>
        <p:spPr>
          <a:xfrm>
            <a:off x="5831882" y="3077627"/>
            <a:ext cx="2776723" cy="3463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貴重な都心の大規模緑地・水辺空間</a:t>
            </a:r>
          </a:p>
        </p:txBody>
      </p:sp>
      <p:sp>
        <p:nvSpPr>
          <p:cNvPr id="53" name="右矢印 52"/>
          <p:cNvSpPr/>
          <p:nvPr/>
        </p:nvSpPr>
        <p:spPr>
          <a:xfrm rot="5400000">
            <a:off x="268093" y="5038241"/>
            <a:ext cx="1661538" cy="564923"/>
          </a:xfrm>
          <a:prstGeom prst="rightArrow">
            <a:avLst>
              <a:gd name="adj1" fmla="val 50000"/>
              <a:gd name="adj2" fmla="val 3992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51" tIns="44476" rIns="88951" bIns="44476"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917" b="0" i="0" u="none" strike="noStrike" kern="1200" cap="none" spc="0" normalizeH="0" baseline="0" noProof="0">
              <a:ln>
                <a:noFill/>
              </a:ln>
              <a:solidFill>
                <a:prstClr val="white"/>
              </a:solidFill>
              <a:effectLst/>
              <a:uLnTx/>
              <a:uFillTx/>
              <a:latin typeface="Meiryo UI"/>
              <a:ea typeface="Meiryo UI"/>
              <a:cs typeface="+mn-cs"/>
            </a:endParaRPr>
          </a:p>
        </p:txBody>
      </p:sp>
      <p:sp>
        <p:nvSpPr>
          <p:cNvPr id="54" name="角丸四角形 53"/>
          <p:cNvSpPr/>
          <p:nvPr/>
        </p:nvSpPr>
        <p:spPr>
          <a:xfrm>
            <a:off x="5232929" y="4441717"/>
            <a:ext cx="3492077" cy="1753183"/>
          </a:xfrm>
          <a:prstGeom prst="roundRect">
            <a:avLst>
              <a:gd name="adj" fmla="val 9643"/>
            </a:avLst>
          </a:prstGeom>
          <a:solidFill>
            <a:schemeClr val="accent1">
              <a:lumMod val="40000"/>
              <a:lumOff val="60000"/>
              <a:alpha val="50195"/>
            </a:schemeClr>
          </a:solidFill>
          <a:ln w="25400">
            <a:solidFill>
              <a:srgbClr val="002060"/>
            </a:solidFill>
            <a:miter lim="800000"/>
            <a:headEnd/>
            <a:tailEnd/>
          </a:ln>
        </p:spPr>
        <p:txBody>
          <a:bodyPr wrap="square" anchor="t"/>
          <a:lstStyle/>
          <a:p>
            <a:pPr marL="0" marR="0" lvl="0" indent="0" algn="ctr" defTabSz="974831"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官民連携の仕組み（</a:t>
            </a:r>
            <a:r>
              <a:rPr kumimoji="0" lang="en-US" altLang="ja-JP"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PMO</a:t>
            </a:r>
            <a:r>
              <a:rPr kumimoji="0" lang="ja-JP" altLang="en-US"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事業）を導入</a:t>
            </a:r>
            <a:endParaRPr kumimoji="0" lang="en-US" altLang="ja-JP" sz="1477"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5" name="正方形/長方形 54"/>
          <p:cNvSpPr/>
          <p:nvPr/>
        </p:nvSpPr>
        <p:spPr>
          <a:xfrm>
            <a:off x="5831881" y="3504995"/>
            <a:ext cx="2776723" cy="3463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交通至便な立地</a:t>
            </a:r>
          </a:p>
        </p:txBody>
      </p:sp>
      <p:sp>
        <p:nvSpPr>
          <p:cNvPr id="56" name="正方形/長方形 55"/>
          <p:cNvSpPr/>
          <p:nvPr/>
        </p:nvSpPr>
        <p:spPr>
          <a:xfrm>
            <a:off x="5831881" y="3944877"/>
            <a:ext cx="2776723" cy="3463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大阪城ホール、太陽の広場などの集客力</a:t>
            </a:r>
          </a:p>
        </p:txBody>
      </p:sp>
      <p:sp>
        <p:nvSpPr>
          <p:cNvPr id="57" name="左右矢印 56"/>
          <p:cNvSpPr/>
          <p:nvPr/>
        </p:nvSpPr>
        <p:spPr>
          <a:xfrm>
            <a:off x="5232930" y="3055045"/>
            <a:ext cx="461624" cy="328691"/>
          </a:xfrm>
          <a:prstGeom prst="leftRightArrow">
            <a:avLst/>
          </a:prstGeom>
          <a:solidFill>
            <a:schemeClr val="accent5">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51" tIns="44476" rIns="88951" bIns="44476"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917"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cxnSp>
        <p:nvCxnSpPr>
          <p:cNvPr id="58" name="直線矢印コネクタ 57"/>
          <p:cNvCxnSpPr/>
          <p:nvPr/>
        </p:nvCxnSpPr>
        <p:spPr>
          <a:xfrm flipH="1">
            <a:off x="1381326" y="4633488"/>
            <a:ext cx="531692" cy="0"/>
          </a:xfrm>
          <a:prstGeom prst="straightConnector1">
            <a:avLst/>
          </a:prstGeom>
          <a:ln w="53975">
            <a:solidFill>
              <a:schemeClr val="tx1">
                <a:lumMod val="75000"/>
                <a:lumOff val="25000"/>
              </a:schemeClr>
            </a:solidFill>
            <a:headEnd type="none"/>
            <a:tailEnd type="triangle" w="med" len="sm"/>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566070" y="6224291"/>
            <a:ext cx="5084308" cy="376385"/>
          </a:xfrm>
          <a:prstGeom prst="rect">
            <a:avLst/>
          </a:prstGeom>
          <a:noFill/>
          <a:ln w="38100">
            <a:noFill/>
          </a:ln>
        </p:spPr>
        <p:txBody>
          <a:bodyPr wrap="square" anchor="ctr">
            <a:spAutoFit/>
          </a:bodyPr>
          <a:lstStyle/>
          <a:p>
            <a:pPr marL="0" marR="0" lvl="0" indent="0" algn="l" defTabSz="974831" rtl="0" eaLnBrk="1" fontAlgn="auto" latinLnBrk="0" hangingPunct="1">
              <a:lnSpc>
                <a:spcPct val="100000"/>
              </a:lnSpc>
              <a:spcBef>
                <a:spcPts val="0"/>
              </a:spcBef>
              <a:spcAft>
                <a:spcPts val="0"/>
              </a:spcAft>
              <a:buClrTx/>
              <a:buSzTx/>
              <a:buFontTx/>
              <a:buNone/>
              <a:tabLst/>
              <a:defRPr/>
            </a:pPr>
            <a:r>
              <a:rPr kumimoji="0" lang="ja-JP" altLang="en-US" sz="1846"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cs typeface="+mn-cs"/>
              </a:rPr>
              <a:t>ポテンシャルの最大活用（管理から活用へ）</a:t>
            </a:r>
          </a:p>
        </p:txBody>
      </p:sp>
      <p:sp>
        <p:nvSpPr>
          <p:cNvPr id="60" name="正方形/長方形 59"/>
          <p:cNvSpPr/>
          <p:nvPr/>
        </p:nvSpPr>
        <p:spPr>
          <a:xfrm>
            <a:off x="5486401" y="4774169"/>
            <a:ext cx="3122201" cy="3819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6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長期運営（</a:t>
            </a:r>
            <a:r>
              <a:rPr kumimoji="1" lang="en-US" altLang="ja-JP" sz="116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20</a:t>
            </a:r>
            <a:r>
              <a:rPr kumimoji="1" lang="ja-JP" altLang="en-US" sz="116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年間）</a:t>
            </a:r>
            <a:endParaRPr kumimoji="1" lang="en-US" altLang="ja-JP" sz="116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1" name="正方形/長方形 60"/>
          <p:cNvSpPr/>
          <p:nvPr/>
        </p:nvSpPr>
        <p:spPr>
          <a:xfrm>
            <a:off x="5486400" y="5223558"/>
            <a:ext cx="3122201" cy="3819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6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収入確保（施設整備、イベント実施）</a:t>
            </a:r>
            <a:endParaRPr kumimoji="1" lang="en-US" altLang="ja-JP" sz="116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2" name="正方形/長方形 61"/>
          <p:cNvSpPr/>
          <p:nvPr/>
        </p:nvSpPr>
        <p:spPr>
          <a:xfrm>
            <a:off x="5486401" y="5672949"/>
            <a:ext cx="3122201" cy="3819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6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大きな裁量（行為許可、一括管理）</a:t>
            </a:r>
          </a:p>
        </p:txBody>
      </p:sp>
      <p:sp>
        <p:nvSpPr>
          <p:cNvPr id="3" name="正方形/長方形 2"/>
          <p:cNvSpPr/>
          <p:nvPr/>
        </p:nvSpPr>
        <p:spPr>
          <a:xfrm>
            <a:off x="836427" y="2232968"/>
            <a:ext cx="1927385" cy="855497"/>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・既存施設の活用や新規施設整備、基盤整備等が実施できない。</a:t>
            </a:r>
          </a:p>
        </p:txBody>
      </p:sp>
      <p:sp>
        <p:nvSpPr>
          <p:cNvPr id="70" name="正方形/長方形 69"/>
          <p:cNvSpPr/>
          <p:nvPr/>
        </p:nvSpPr>
        <p:spPr>
          <a:xfrm>
            <a:off x="836427" y="3310461"/>
            <a:ext cx="1927385" cy="855497"/>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0" i="0" u="none" strike="noStrike" kern="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rPr>
              <a:t>滞在時間が伸びない。</a:t>
            </a:r>
            <a:endParaRPr kumimoji="0" lang="en-US" altLang="ja-JP" sz="1100" b="0" i="0" u="none" strike="noStrike" kern="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rPr>
              <a:t>・リピーターを獲得できない。</a:t>
            </a:r>
            <a:endParaRPr kumimoji="0" lang="en-US" altLang="ja-JP" sz="1100" b="0" i="0" u="none" strike="noStrike" kern="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rPr>
              <a:t>・お金を使う場所がない。</a:t>
            </a:r>
            <a:endParaRPr kumimoji="0" lang="en-US" altLang="ja-JP" sz="1100" b="0" i="0" u="none" strike="noStrike" kern="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rPr>
              <a:t>・来園者数や収益が頭打ち。</a:t>
            </a:r>
          </a:p>
        </p:txBody>
      </p:sp>
      <p:sp>
        <p:nvSpPr>
          <p:cNvPr id="71" name="正方形/長方形 70"/>
          <p:cNvSpPr/>
          <p:nvPr/>
        </p:nvSpPr>
        <p:spPr>
          <a:xfrm>
            <a:off x="3039292" y="3310461"/>
            <a:ext cx="1927385" cy="855497"/>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0" i="0" u="none" strike="noStrike" kern="0" cap="none" spc="0" normalizeH="0" baseline="0" noProof="0" dirty="0">
                <a:ln>
                  <a:noFill/>
                </a:ln>
                <a:solidFill>
                  <a:prstClr val="black">
                    <a:lumMod val="95000"/>
                    <a:lumOff val="5000"/>
                  </a:prstClr>
                </a:solidFill>
                <a:effectLst/>
                <a:uLnTx/>
                <a:uFillTx/>
                <a:latin typeface="メイリオ" panose="020B0604030504040204" pitchFamily="50" charset="-128"/>
                <a:ea typeface="メイリオ" panose="020B0604030504040204" pitchFamily="50" charset="-128"/>
              </a:rPr>
              <a:t>公園全体で支出が収入を上回っている。（赤字）</a:t>
            </a:r>
          </a:p>
        </p:txBody>
      </p:sp>
      <p:grpSp>
        <p:nvGrpSpPr>
          <p:cNvPr id="45" name="グループ化 44"/>
          <p:cNvGrpSpPr/>
          <p:nvPr/>
        </p:nvGrpSpPr>
        <p:grpSpPr>
          <a:xfrm>
            <a:off x="693961" y="2987582"/>
            <a:ext cx="4407369" cy="598154"/>
            <a:chOff x="286136" y="5183223"/>
            <a:chExt cx="5029924" cy="682240"/>
          </a:xfrm>
          <a:solidFill>
            <a:schemeClr val="accent1">
              <a:lumMod val="75000"/>
            </a:schemeClr>
          </a:solidFill>
        </p:grpSpPr>
        <p:sp>
          <p:nvSpPr>
            <p:cNvPr id="46" name="AutoShape 1089"/>
            <p:cNvSpPr>
              <a:spLocks noChangeArrowheads="1"/>
            </p:cNvSpPr>
            <p:nvPr/>
          </p:nvSpPr>
          <p:spPr bwMode="auto">
            <a:xfrm rot="5400000" flipH="1">
              <a:off x="4675740" y="5214506"/>
              <a:ext cx="671603" cy="609037"/>
            </a:xfrm>
            <a:custGeom>
              <a:avLst/>
              <a:gdLst>
                <a:gd name="T0" fmla="*/ 44633516 w 21600"/>
                <a:gd name="T1" fmla="*/ 279569 h 21600"/>
                <a:gd name="T2" fmla="*/ 12475069 w 21600"/>
                <a:gd name="T3" fmla="*/ 13831528 h 21600"/>
                <a:gd name="T4" fmla="*/ 47933963 w 21600"/>
                <a:gd name="T5" fmla="*/ 7177405 h 21600"/>
                <a:gd name="T6" fmla="*/ 105291534 w 21600"/>
                <a:gd name="T7" fmla="*/ 3824351 h 21600"/>
                <a:gd name="T8" fmla="*/ 102404190 w 21600"/>
                <a:gd name="T9" fmla="*/ 15569861 h 21600"/>
                <a:gd name="T10" fmla="*/ 69772875 w 21600"/>
                <a:gd name="T11" fmla="*/ 145286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86" y="6374"/>
                  </a:moveTo>
                  <a:cubicBezTo>
                    <a:pt x="14776" y="4809"/>
                    <a:pt x="12840" y="3905"/>
                    <a:pt x="10800" y="3905"/>
                  </a:cubicBezTo>
                  <a:cubicBezTo>
                    <a:pt x="7918" y="3904"/>
                    <a:pt x="5340" y="5697"/>
                    <a:pt x="4336" y="8398"/>
                  </a:cubicBezTo>
                  <a:lnTo>
                    <a:pt x="676" y="7038"/>
                  </a:lnTo>
                  <a:cubicBezTo>
                    <a:pt x="2248" y="2807"/>
                    <a:pt x="6286" y="-1"/>
                    <a:pt x="10800" y="0"/>
                  </a:cubicBezTo>
                  <a:cubicBezTo>
                    <a:pt x="13996" y="0"/>
                    <a:pt x="17029" y="1416"/>
                    <a:pt x="19081" y="3867"/>
                  </a:cubicBezTo>
                  <a:lnTo>
                    <a:pt x="21151" y="2134"/>
                  </a:lnTo>
                  <a:lnTo>
                    <a:pt x="20571" y="8688"/>
                  </a:lnTo>
                  <a:lnTo>
                    <a:pt x="14016" y="8107"/>
                  </a:lnTo>
                  <a:lnTo>
                    <a:pt x="16086" y="6374"/>
                  </a:lnTo>
                  <a:close/>
                </a:path>
              </a:pathLst>
            </a:custGeom>
            <a:grpFill/>
            <a:ln w="25400">
              <a:no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74831" rtl="0" eaLnBrk="1" fontAlgn="auto" latinLnBrk="0" hangingPunct="1">
                <a:lnSpc>
                  <a:spcPct val="100000"/>
                </a:lnSpc>
                <a:spcBef>
                  <a:spcPts val="0"/>
                </a:spcBef>
                <a:spcAft>
                  <a:spcPts val="0"/>
                </a:spcAft>
                <a:buClrTx/>
                <a:buSzTx/>
                <a:buFontTx/>
                <a:buNone/>
                <a:tabLst/>
                <a:defRPr/>
              </a:pPr>
              <a:endParaRPr kumimoji="0" lang="ja-JP" altLang="en-US" sz="1172" b="0" i="0" u="none" strike="noStrike" kern="0" cap="none" spc="0" normalizeH="0" baseline="0" noProof="0">
                <a:ln w="0"/>
                <a:solidFill>
                  <a:srgbClr val="4F81BD"/>
                </a:solidFill>
                <a:effectLst>
                  <a:outerShdw blurRad="38100" dist="25400" dir="5400000" algn="ctr" rotWithShape="0">
                    <a:srgbClr val="6E747A">
                      <a:alpha val="43000"/>
                    </a:srgbClr>
                  </a:outerShdw>
                </a:effectLst>
                <a:uLnTx/>
                <a:uFillTx/>
                <a:latin typeface="Calibri"/>
                <a:ea typeface="ＭＳ Ｐゴシック" panose="020B0600070205080204" pitchFamily="50" charset="-128"/>
                <a:cs typeface="+mn-cs"/>
              </a:endParaRPr>
            </a:p>
          </p:txBody>
        </p:sp>
        <p:sp>
          <p:nvSpPr>
            <p:cNvPr id="47" name="AutoShape 1091"/>
            <p:cNvSpPr>
              <a:spLocks noChangeArrowheads="1"/>
            </p:cNvSpPr>
            <p:nvPr/>
          </p:nvSpPr>
          <p:spPr bwMode="auto">
            <a:xfrm rot="16200000" flipH="1">
              <a:off x="254853" y="5225143"/>
              <a:ext cx="671603" cy="609037"/>
            </a:xfrm>
            <a:custGeom>
              <a:avLst/>
              <a:gdLst>
                <a:gd name="T0" fmla="*/ 44633516 w 21600"/>
                <a:gd name="T1" fmla="*/ 279569 h 21600"/>
                <a:gd name="T2" fmla="*/ 12475069 w 21600"/>
                <a:gd name="T3" fmla="*/ 13831528 h 21600"/>
                <a:gd name="T4" fmla="*/ 47933963 w 21600"/>
                <a:gd name="T5" fmla="*/ 7177405 h 21600"/>
                <a:gd name="T6" fmla="*/ 105291534 w 21600"/>
                <a:gd name="T7" fmla="*/ 3824351 h 21600"/>
                <a:gd name="T8" fmla="*/ 102404190 w 21600"/>
                <a:gd name="T9" fmla="*/ 15569861 h 21600"/>
                <a:gd name="T10" fmla="*/ 69772875 w 21600"/>
                <a:gd name="T11" fmla="*/ 145286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86" y="6374"/>
                  </a:moveTo>
                  <a:cubicBezTo>
                    <a:pt x="14776" y="4809"/>
                    <a:pt x="12840" y="3905"/>
                    <a:pt x="10800" y="3905"/>
                  </a:cubicBezTo>
                  <a:cubicBezTo>
                    <a:pt x="7918" y="3904"/>
                    <a:pt x="5340" y="5697"/>
                    <a:pt x="4336" y="8398"/>
                  </a:cubicBezTo>
                  <a:lnTo>
                    <a:pt x="676" y="7038"/>
                  </a:lnTo>
                  <a:cubicBezTo>
                    <a:pt x="2248" y="2807"/>
                    <a:pt x="6286" y="-1"/>
                    <a:pt x="10800" y="0"/>
                  </a:cubicBezTo>
                  <a:cubicBezTo>
                    <a:pt x="13996" y="0"/>
                    <a:pt x="17029" y="1416"/>
                    <a:pt x="19081" y="3867"/>
                  </a:cubicBezTo>
                  <a:lnTo>
                    <a:pt x="21151" y="2134"/>
                  </a:lnTo>
                  <a:lnTo>
                    <a:pt x="20571" y="8688"/>
                  </a:lnTo>
                  <a:lnTo>
                    <a:pt x="14016" y="8107"/>
                  </a:lnTo>
                  <a:lnTo>
                    <a:pt x="16086" y="6374"/>
                  </a:lnTo>
                  <a:close/>
                </a:path>
              </a:pathLst>
            </a:custGeom>
            <a:grpFill/>
            <a:ln w="25400">
              <a:noFill/>
              <a:miter lim="800000"/>
              <a:headEnd/>
              <a:tailEnd/>
            </a:ln>
          </p:spPr>
          <p:txBody>
            <a:bodyPr wrap="square" anchor="ctr"/>
            <a:lstStyle/>
            <a:p>
              <a:pPr marL="0" marR="0" lvl="0" indent="0" algn="l" defTabSz="974831" rtl="0" eaLnBrk="1" fontAlgn="auto" latinLnBrk="0" hangingPunct="1">
                <a:lnSpc>
                  <a:spcPct val="100000"/>
                </a:lnSpc>
                <a:spcBef>
                  <a:spcPts val="0"/>
                </a:spcBef>
                <a:spcAft>
                  <a:spcPts val="0"/>
                </a:spcAft>
                <a:buClrTx/>
                <a:buSzTx/>
                <a:buFontTx/>
                <a:buNone/>
                <a:tabLst/>
                <a:defRPr/>
              </a:pPr>
              <a:endParaRPr kumimoji="0" lang="ja-JP" altLang="en-US" sz="1172" b="0" i="0" u="none" strike="noStrike" kern="0" cap="none" spc="0" normalizeH="0" baseline="0" noProof="0">
                <a:ln w="0"/>
                <a:solidFill>
                  <a:srgbClr val="4F81BD"/>
                </a:solidFill>
                <a:effectLst>
                  <a:outerShdw blurRad="38100" dist="25400" dir="5400000" algn="ctr" rotWithShape="0">
                    <a:srgbClr val="6E747A">
                      <a:alpha val="43000"/>
                    </a:srgbClr>
                  </a:outerShdw>
                </a:effectLst>
                <a:uLnTx/>
                <a:uFillTx/>
                <a:latin typeface="Calibri"/>
                <a:ea typeface="ＭＳ Ｐゴシック" panose="020B0600070205080204" pitchFamily="50" charset="-128"/>
                <a:cs typeface="+mn-cs"/>
              </a:endParaRPr>
            </a:p>
          </p:txBody>
        </p:sp>
      </p:grpSp>
      <p:grpSp>
        <p:nvGrpSpPr>
          <p:cNvPr id="42" name="グループ化 41"/>
          <p:cNvGrpSpPr/>
          <p:nvPr/>
        </p:nvGrpSpPr>
        <p:grpSpPr>
          <a:xfrm>
            <a:off x="2567057" y="2083941"/>
            <a:ext cx="664616" cy="2267982"/>
            <a:chOff x="2107935" y="4365103"/>
            <a:chExt cx="610283" cy="2402839"/>
          </a:xfrm>
          <a:solidFill>
            <a:schemeClr val="accent1">
              <a:lumMod val="75000"/>
            </a:schemeClr>
          </a:solidFill>
        </p:grpSpPr>
        <p:sp>
          <p:nvSpPr>
            <p:cNvPr id="43" name="AutoShape 1087"/>
            <p:cNvSpPr>
              <a:spLocks noChangeArrowheads="1"/>
            </p:cNvSpPr>
            <p:nvPr/>
          </p:nvSpPr>
          <p:spPr bwMode="auto">
            <a:xfrm flipH="1">
              <a:off x="2107935" y="4365103"/>
              <a:ext cx="610282" cy="647162"/>
            </a:xfrm>
            <a:custGeom>
              <a:avLst/>
              <a:gdLst>
                <a:gd name="T0" fmla="*/ 44633516 w 21600"/>
                <a:gd name="T1" fmla="*/ 279569 h 21600"/>
                <a:gd name="T2" fmla="*/ 12475069 w 21600"/>
                <a:gd name="T3" fmla="*/ 13831528 h 21600"/>
                <a:gd name="T4" fmla="*/ 47933963 w 21600"/>
                <a:gd name="T5" fmla="*/ 7177405 h 21600"/>
                <a:gd name="T6" fmla="*/ 105291534 w 21600"/>
                <a:gd name="T7" fmla="*/ 3824351 h 21600"/>
                <a:gd name="T8" fmla="*/ 102404190 w 21600"/>
                <a:gd name="T9" fmla="*/ 15569861 h 21600"/>
                <a:gd name="T10" fmla="*/ 69772875 w 21600"/>
                <a:gd name="T11" fmla="*/ 145286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86" y="6374"/>
                  </a:moveTo>
                  <a:cubicBezTo>
                    <a:pt x="14776" y="4809"/>
                    <a:pt x="12840" y="3905"/>
                    <a:pt x="10800" y="3905"/>
                  </a:cubicBezTo>
                  <a:cubicBezTo>
                    <a:pt x="7918" y="3904"/>
                    <a:pt x="5340" y="5697"/>
                    <a:pt x="4336" y="8398"/>
                  </a:cubicBezTo>
                  <a:lnTo>
                    <a:pt x="676" y="7038"/>
                  </a:lnTo>
                  <a:cubicBezTo>
                    <a:pt x="2248" y="2807"/>
                    <a:pt x="6286" y="-1"/>
                    <a:pt x="10800" y="0"/>
                  </a:cubicBezTo>
                  <a:cubicBezTo>
                    <a:pt x="13996" y="0"/>
                    <a:pt x="17029" y="1416"/>
                    <a:pt x="19081" y="3867"/>
                  </a:cubicBezTo>
                  <a:lnTo>
                    <a:pt x="21151" y="2134"/>
                  </a:lnTo>
                  <a:lnTo>
                    <a:pt x="20571" y="8688"/>
                  </a:lnTo>
                  <a:lnTo>
                    <a:pt x="14016" y="8107"/>
                  </a:lnTo>
                  <a:lnTo>
                    <a:pt x="16086" y="6374"/>
                  </a:lnTo>
                  <a:close/>
                </a:path>
              </a:pathLst>
            </a:custGeom>
            <a:grpFill/>
            <a:ln w="25400">
              <a:no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74831" rtl="0" eaLnBrk="1" fontAlgn="auto" latinLnBrk="0" hangingPunct="1">
                <a:lnSpc>
                  <a:spcPct val="100000"/>
                </a:lnSpc>
                <a:spcBef>
                  <a:spcPts val="0"/>
                </a:spcBef>
                <a:spcAft>
                  <a:spcPts val="0"/>
                </a:spcAft>
                <a:buClrTx/>
                <a:buSzTx/>
                <a:buFontTx/>
                <a:buNone/>
                <a:tabLst/>
                <a:defRPr/>
              </a:pPr>
              <a:endParaRPr kumimoji="0" lang="ja-JP" altLang="en-US" sz="1172"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4" name="AutoShape 1088"/>
            <p:cNvSpPr>
              <a:spLocks noChangeArrowheads="1"/>
            </p:cNvSpPr>
            <p:nvPr/>
          </p:nvSpPr>
          <p:spPr bwMode="auto">
            <a:xfrm rot="10800000" flipH="1">
              <a:off x="2107936" y="6120780"/>
              <a:ext cx="610282" cy="647162"/>
            </a:xfrm>
            <a:custGeom>
              <a:avLst/>
              <a:gdLst>
                <a:gd name="T0" fmla="*/ 44633516 w 21600"/>
                <a:gd name="T1" fmla="*/ 279569 h 21600"/>
                <a:gd name="T2" fmla="*/ 12475069 w 21600"/>
                <a:gd name="T3" fmla="*/ 13831528 h 21600"/>
                <a:gd name="T4" fmla="*/ 47933963 w 21600"/>
                <a:gd name="T5" fmla="*/ 7177405 h 21600"/>
                <a:gd name="T6" fmla="*/ 105291534 w 21600"/>
                <a:gd name="T7" fmla="*/ 3824351 h 21600"/>
                <a:gd name="T8" fmla="*/ 102404190 w 21600"/>
                <a:gd name="T9" fmla="*/ 15569861 h 21600"/>
                <a:gd name="T10" fmla="*/ 69772875 w 21600"/>
                <a:gd name="T11" fmla="*/ 145286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86" y="6374"/>
                  </a:moveTo>
                  <a:cubicBezTo>
                    <a:pt x="14776" y="4809"/>
                    <a:pt x="12840" y="3905"/>
                    <a:pt x="10800" y="3905"/>
                  </a:cubicBezTo>
                  <a:cubicBezTo>
                    <a:pt x="7918" y="3904"/>
                    <a:pt x="5340" y="5697"/>
                    <a:pt x="4336" y="8398"/>
                  </a:cubicBezTo>
                  <a:lnTo>
                    <a:pt x="676" y="7038"/>
                  </a:lnTo>
                  <a:cubicBezTo>
                    <a:pt x="2248" y="2807"/>
                    <a:pt x="6286" y="-1"/>
                    <a:pt x="10800" y="0"/>
                  </a:cubicBezTo>
                  <a:cubicBezTo>
                    <a:pt x="13996" y="0"/>
                    <a:pt x="17029" y="1416"/>
                    <a:pt x="19081" y="3867"/>
                  </a:cubicBezTo>
                  <a:lnTo>
                    <a:pt x="21151" y="2134"/>
                  </a:lnTo>
                  <a:lnTo>
                    <a:pt x="20571" y="8688"/>
                  </a:lnTo>
                  <a:lnTo>
                    <a:pt x="14016" y="8107"/>
                  </a:lnTo>
                  <a:lnTo>
                    <a:pt x="16086" y="6374"/>
                  </a:lnTo>
                  <a:close/>
                </a:path>
              </a:pathLst>
            </a:custGeom>
            <a:grpFill/>
            <a:ln w="25400">
              <a:no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74831" rtl="0" eaLnBrk="1" fontAlgn="auto" latinLnBrk="0" hangingPunct="1">
                <a:lnSpc>
                  <a:spcPct val="100000"/>
                </a:lnSpc>
                <a:spcBef>
                  <a:spcPts val="0"/>
                </a:spcBef>
                <a:spcAft>
                  <a:spcPts val="0"/>
                </a:spcAft>
                <a:buClrTx/>
                <a:buSzTx/>
                <a:buFontTx/>
                <a:buNone/>
                <a:tabLst/>
                <a:defRPr/>
              </a:pPr>
              <a:endParaRPr kumimoji="0" lang="ja-JP" altLang="en-US" sz="1172"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cxnSp>
        <p:nvCxnSpPr>
          <p:cNvPr id="65" name="直線コネクタ 64"/>
          <p:cNvCxnSpPr/>
          <p:nvPr/>
        </p:nvCxnSpPr>
        <p:spPr>
          <a:xfrm>
            <a:off x="270457" y="6990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3" name="図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5910" y="4881953"/>
            <a:ext cx="1597146" cy="1063385"/>
          </a:xfrm>
          <a:prstGeom prst="rect">
            <a:avLst/>
          </a:prstGeom>
          <a:ln w="25400">
            <a:noFill/>
            <a:prstDash val="sysDot"/>
          </a:ln>
        </p:spPr>
      </p:pic>
      <p:sp>
        <p:nvSpPr>
          <p:cNvPr id="64" name="正方形/長方形 63"/>
          <p:cNvSpPr/>
          <p:nvPr/>
        </p:nvSpPr>
        <p:spPr>
          <a:xfrm>
            <a:off x="3227460" y="4721040"/>
            <a:ext cx="1499889" cy="374461"/>
          </a:xfrm>
          <a:prstGeom prst="rect">
            <a:avLst/>
          </a:prstGeom>
        </p:spPr>
        <p:txBody>
          <a:bodyPr wrap="square">
            <a:spAutoFit/>
          </a:bodyPr>
          <a:lstStyle/>
          <a:p>
            <a:pPr marL="82064" marR="0" lvl="0" indent="-82064" algn="l" defTabSz="957700" rtl="0" eaLnBrk="1" fontAlgn="auto" latinLnBrk="0" hangingPunct="1">
              <a:lnSpc>
                <a:spcPts val="1108"/>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738" b="1" i="0" u="none" strike="noStrike" kern="1200" cap="none" spc="0" normalizeH="0" baseline="0" noProof="0" dirty="0">
                <a:ln>
                  <a:noFill/>
                </a:ln>
                <a:solidFill>
                  <a:prstClr val="black"/>
                </a:solidFill>
                <a:effectLst/>
                <a:uLnTx/>
                <a:uFillTx/>
                <a:latin typeface="ＭＳ Ｐゴシック"/>
                <a:ea typeface="Meiryo UI"/>
                <a:cs typeface="+mn-cs"/>
              </a:rPr>
              <a:t>MIRAIZA</a:t>
            </a:r>
            <a:r>
              <a:rPr kumimoji="1" lang="ja-JP" altLang="en-US" sz="738" b="1" i="0" u="none" strike="noStrike" kern="1200" cap="none" spc="0" normalizeH="0" baseline="0" noProof="0" dirty="0">
                <a:ln>
                  <a:noFill/>
                </a:ln>
                <a:solidFill>
                  <a:prstClr val="black"/>
                </a:solidFill>
                <a:effectLst/>
                <a:uLnTx/>
                <a:uFillTx/>
                <a:latin typeface="ＭＳ Ｐゴシック"/>
                <a:ea typeface="Meiryo UI"/>
                <a:cs typeface="+mn-cs"/>
              </a:rPr>
              <a:t>　</a:t>
            </a:r>
            <a:r>
              <a:rPr kumimoji="1" lang="en-US" altLang="ja-JP" sz="738" b="1" i="0" u="none" strike="noStrike" kern="1200" cap="none" spc="0" normalizeH="0" baseline="0" noProof="0" dirty="0">
                <a:ln>
                  <a:noFill/>
                </a:ln>
                <a:solidFill>
                  <a:prstClr val="black"/>
                </a:solidFill>
                <a:effectLst/>
                <a:uLnTx/>
                <a:uFillTx/>
                <a:latin typeface="ＭＳ Ｐゴシック"/>
                <a:ea typeface="Meiryo UI"/>
                <a:cs typeface="+mn-cs"/>
              </a:rPr>
              <a:t>OSAKA-JO</a:t>
            </a:r>
            <a:endPar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2064" marR="0" lvl="0" indent="-82064" algn="l" defTabSz="957700" rtl="0" eaLnBrk="1" fontAlgn="auto" latinLnBrk="0" hangingPunct="1">
              <a:lnSpc>
                <a:spcPts val="1108"/>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2017</a:t>
            </a: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738" b="1" i="0" u="none" strike="noStrike" kern="1200" cap="none" spc="0" normalizeH="0" baseline="0" noProof="0" dirty="0">
                <a:ln>
                  <a:noFill/>
                </a:ln>
                <a:solidFill>
                  <a:prstClr val="black"/>
                </a:solidFill>
                <a:effectLst/>
                <a:uLnTx/>
                <a:uFillTx/>
                <a:latin typeface="ＭＳ Ｐゴシック"/>
                <a:ea typeface="Meiryo UI"/>
                <a:cs typeface="+mn-cs"/>
              </a:rPr>
              <a:t>10</a:t>
            </a:r>
            <a:r>
              <a:rPr kumimoji="1" lang="ja-JP" altLang="en-US" sz="738" b="1" i="0" u="none" strike="noStrike" kern="1200" cap="none" spc="0" normalizeH="0" baseline="0" noProof="0" dirty="0">
                <a:ln>
                  <a:noFill/>
                </a:ln>
                <a:solidFill>
                  <a:prstClr val="black"/>
                </a:solidFill>
                <a:effectLst/>
                <a:uLnTx/>
                <a:uFillTx/>
                <a:latin typeface="ＭＳ Ｐゴシック"/>
                <a:ea typeface="Meiryo UI"/>
                <a:cs typeface="+mn-cs"/>
              </a:rPr>
              <a:t>月</a:t>
            </a:r>
            <a:r>
              <a:rPr kumimoji="1" lang="ja-JP" altLang="ja-JP" sz="738" b="1" i="0" u="none" strike="noStrike" kern="1200" cap="none" spc="0" normalizeH="0" baseline="0" noProof="0" dirty="0">
                <a:ln>
                  <a:noFill/>
                </a:ln>
                <a:solidFill>
                  <a:prstClr val="black"/>
                </a:solidFill>
                <a:effectLst/>
                <a:uLnTx/>
                <a:uFillTx/>
                <a:latin typeface="ＭＳ Ｐゴシック"/>
                <a:ea typeface="Meiryo UI"/>
                <a:cs typeface="+mn-cs"/>
              </a:rPr>
              <a:t>オープン</a:t>
            </a:r>
            <a:endParaRPr kumimoji="1" lang="en-US" altLang="ja-JP" sz="738" b="1" i="0" u="none" strike="noStrike" kern="1200" cap="none" spc="0" normalizeH="0" baseline="0" noProof="0" dirty="0">
              <a:ln>
                <a:noFill/>
              </a:ln>
              <a:solidFill>
                <a:prstClr val="black"/>
              </a:solidFill>
              <a:effectLst/>
              <a:uLnTx/>
              <a:uFillTx/>
              <a:latin typeface="ＭＳ Ｐゴシック"/>
              <a:ea typeface="Meiryo UI"/>
              <a:cs typeface="メイリオ" panose="020B0604030504040204" pitchFamily="50" charset="-128"/>
            </a:endParaRPr>
          </a:p>
        </p:txBody>
      </p:sp>
      <p:pic>
        <p:nvPicPr>
          <p:cNvPr id="66" name="図 6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28038" y="4888916"/>
            <a:ext cx="1908102" cy="1063385"/>
          </a:xfrm>
          <a:prstGeom prst="rect">
            <a:avLst/>
          </a:prstGeom>
          <a:ln w="25400">
            <a:noFill/>
            <a:prstDash val="sysDot"/>
          </a:ln>
          <a:effectLst/>
        </p:spPr>
      </p:pic>
      <p:sp>
        <p:nvSpPr>
          <p:cNvPr id="67" name="正方形/長方形 66"/>
          <p:cNvSpPr/>
          <p:nvPr/>
        </p:nvSpPr>
        <p:spPr>
          <a:xfrm>
            <a:off x="1360099" y="4724717"/>
            <a:ext cx="1781778" cy="374461"/>
          </a:xfrm>
          <a:prstGeom prst="rect">
            <a:avLst/>
          </a:prstGeom>
        </p:spPr>
        <p:txBody>
          <a:bodyPr wrap="square">
            <a:spAutoFit/>
          </a:bodyPr>
          <a:lstStyle/>
          <a:p>
            <a:pPr marL="82064" marR="0" lvl="0" indent="-82064" algn="l" defTabSz="957700" rtl="0" eaLnBrk="1" fontAlgn="auto" latinLnBrk="0" hangingPunct="1">
              <a:lnSpc>
                <a:spcPts val="1108"/>
              </a:lnSpc>
              <a:spcBef>
                <a:spcPts val="0"/>
              </a:spcBef>
              <a:spcAft>
                <a:spcPts val="0"/>
              </a:spcAft>
              <a:buClrTx/>
              <a:buSzTx/>
              <a:buFontTx/>
              <a:buNone/>
              <a:tabLst/>
              <a:defRPr/>
            </a:pPr>
            <a:r>
              <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JO-TERRACE</a:t>
            </a: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OSAKA</a:t>
            </a:r>
          </a:p>
          <a:p>
            <a:pPr marL="82064" marR="0" lvl="0" indent="-82064" algn="l" defTabSz="957700" rtl="0" eaLnBrk="1" fontAlgn="auto" latinLnBrk="0" hangingPunct="1">
              <a:lnSpc>
                <a:spcPts val="1108"/>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2017</a:t>
            </a:r>
            <a:r>
              <a:rPr kumimoji="1" lang="ja-JP" altLang="en-US"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年６月オープン</a:t>
            </a:r>
            <a:endParaRPr kumimoji="1" lang="en-US" altLang="ja-JP" sz="73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39"/>
          <p:cNvSpPr/>
          <p:nvPr/>
        </p:nvSpPr>
        <p:spPr>
          <a:xfrm>
            <a:off x="264760" y="1023710"/>
            <a:ext cx="8633580" cy="646067"/>
          </a:xfrm>
          <a:prstGeom prst="roundRect">
            <a:avLst>
              <a:gd name="adj" fmla="val 13437"/>
            </a:avLst>
          </a:prstGeom>
          <a:noFill/>
          <a:ln w="5080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marR="0" lvl="0" indent="-177800" algn="l" defTabSz="1056041"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大阪城公園はポテンシャルを活かしきれていない状態であったが、ＰＭＯ事業導入により、</a:t>
            </a:r>
            <a:r>
              <a:rPr kumimoji="0" lang="ja-JP" altLang="en-US"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民間事業者のノウハウ・資金力を投入。</a:t>
            </a:r>
            <a:endParaRPr kumimoji="0" lang="en-US" altLang="ja-JP" sz="16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9" name="テキスト ボックス 38"/>
          <p:cNvSpPr txBox="1"/>
          <p:nvPr/>
        </p:nvSpPr>
        <p:spPr>
          <a:xfrm>
            <a:off x="0" y="0"/>
            <a:ext cx="5486401" cy="307777"/>
          </a:xfrm>
          <a:prstGeom prst="rect">
            <a:avLst/>
          </a:prstGeom>
          <a:noFill/>
        </p:spPr>
        <p:txBody>
          <a:bodyPr wrap="square" rtlCol="0">
            <a:spAutoFit/>
          </a:bodyPr>
          <a:lstStyle/>
          <a:p>
            <a:pPr>
              <a:defRPr/>
            </a:pPr>
            <a:r>
              <a:rPr lang="ja-JP" altLang="en-US" sz="1400" dirty="0">
                <a:solidFill>
                  <a:prstClr val="black"/>
                </a:solidFill>
                <a:latin typeface="Meiryo UI" panose="020B0604030504040204" pitchFamily="50" charset="-128"/>
                <a:ea typeface="Meiryo UI" panose="020B0604030504040204" pitchFamily="50" charset="-128"/>
              </a:rPr>
              <a:t>３　具体的な取組と成果（</a:t>
            </a:r>
            <a:r>
              <a:rPr lang="ja-JP" altLang="en-US" sz="1400" dirty="0">
                <a:solidFill>
                  <a:prstClr val="black"/>
                </a:solidFill>
                <a:latin typeface="Meiryo UI"/>
                <a:ea typeface="Meiryo UI"/>
              </a:rPr>
              <a:t>ア　既存施設のポテンシャル向上</a:t>
            </a:r>
            <a:r>
              <a:rPr lang="ja-JP" altLang="en-US" sz="1400" dirty="0">
                <a:solidFill>
                  <a:prstClr val="black"/>
                </a:solidFill>
                <a:latin typeface="Meiryo UI" panose="020B0604030504040204" pitchFamily="50" charset="-128"/>
                <a:ea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9" name="テキスト ボックス 68"/>
          <p:cNvSpPr txBox="1"/>
          <p:nvPr/>
        </p:nvSpPr>
        <p:spPr>
          <a:xfrm>
            <a:off x="3683852" y="274558"/>
            <a:ext cx="56144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①大阪城公園パークマネジメント（</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PMO</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a:t>
            </a:r>
          </a:p>
        </p:txBody>
      </p:sp>
      <p:sp>
        <p:nvSpPr>
          <p:cNvPr id="4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342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4290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線コネクタ 79"/>
          <p:cNvCxnSpPr/>
          <p:nvPr/>
        </p:nvCxnSpPr>
        <p:spPr>
          <a:xfrm>
            <a:off x="270457" y="5878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a:xfrm>
            <a:off x="394446" y="1269705"/>
            <a:ext cx="1055645" cy="3264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56"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56"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導入前</a:t>
            </a:r>
            <a:r>
              <a:rPr kumimoji="1" lang="en-US" altLang="ja-JP" sz="1256"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256"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2" name="フローチャート: 抜出し 51"/>
          <p:cNvSpPr/>
          <p:nvPr/>
        </p:nvSpPr>
        <p:spPr>
          <a:xfrm rot="5400000">
            <a:off x="3531502" y="2355036"/>
            <a:ext cx="830179" cy="491237"/>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1" name="角丸四角形 60"/>
          <p:cNvSpPr/>
          <p:nvPr/>
        </p:nvSpPr>
        <p:spPr>
          <a:xfrm>
            <a:off x="4039810" y="1271372"/>
            <a:ext cx="1055645" cy="3264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56"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56"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導入後</a:t>
            </a:r>
            <a:r>
              <a:rPr kumimoji="1" lang="en-US" altLang="ja-JP" sz="1256"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256"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2" name="角丸四角形 61"/>
          <p:cNvSpPr/>
          <p:nvPr/>
        </p:nvSpPr>
        <p:spPr>
          <a:xfrm>
            <a:off x="264760" y="666097"/>
            <a:ext cx="8633580" cy="576000"/>
          </a:xfrm>
          <a:prstGeom prst="roundRect">
            <a:avLst>
              <a:gd name="adj" fmla="val 1343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marR="0" lvl="0" indent="-177800" algn="l" defTabSz="1056041"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○民間事業者の投資により、魅力向上事業を実施。</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新型コロナウイルス感染症拡大前までは、</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来園者数は増加し、市の財政負担軽減も実現。</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899" y="1304814"/>
            <a:ext cx="2072820" cy="2603218"/>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995" y="1322505"/>
            <a:ext cx="3950550" cy="2597121"/>
          </a:xfrm>
          <a:prstGeom prst="rect">
            <a:avLst/>
          </a:prstGeom>
        </p:spPr>
      </p:pic>
      <p:sp>
        <p:nvSpPr>
          <p:cNvPr id="39" name="テキスト ボックス 38"/>
          <p:cNvSpPr txBox="1"/>
          <p:nvPr/>
        </p:nvSpPr>
        <p:spPr>
          <a:xfrm>
            <a:off x="0" y="0"/>
            <a:ext cx="5486401" cy="307777"/>
          </a:xfrm>
          <a:prstGeom prst="rect">
            <a:avLst/>
          </a:prstGeom>
          <a:noFill/>
        </p:spPr>
        <p:txBody>
          <a:bodyPr wrap="square" rtlCol="0">
            <a:spAutoFit/>
          </a:bodyPr>
          <a:lstStyle/>
          <a:p>
            <a:pPr>
              <a:defRPr/>
            </a:pPr>
            <a:r>
              <a:rPr lang="ja-JP" altLang="en-US" sz="1400" dirty="0">
                <a:solidFill>
                  <a:prstClr val="black"/>
                </a:solidFill>
                <a:latin typeface="Meiryo UI" panose="020B0604030504040204" pitchFamily="50" charset="-128"/>
                <a:ea typeface="Meiryo UI" panose="020B0604030504040204" pitchFamily="50" charset="-128"/>
              </a:rPr>
              <a:t>３　具体的な取組と成果（</a:t>
            </a:r>
            <a:r>
              <a:rPr lang="ja-JP" altLang="en-US" sz="1400" dirty="0">
                <a:solidFill>
                  <a:prstClr val="black"/>
                </a:solidFill>
                <a:latin typeface="Meiryo UI"/>
                <a:ea typeface="Meiryo UI"/>
              </a:rPr>
              <a:t>ア　既存施設のポテンシャル向上</a:t>
            </a:r>
            <a:r>
              <a:rPr lang="ja-JP" altLang="en-US" sz="1400" dirty="0">
                <a:solidFill>
                  <a:prstClr val="black"/>
                </a:solidFill>
                <a:latin typeface="Meiryo UI" panose="020B0604030504040204" pitchFamily="50" charset="-128"/>
                <a:ea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p:cNvSpPr txBox="1"/>
          <p:nvPr/>
        </p:nvSpPr>
        <p:spPr>
          <a:xfrm>
            <a:off x="3683852" y="236458"/>
            <a:ext cx="56144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②大阪城公園パークマネジメント（</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PMO</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a:t>
            </a:r>
          </a:p>
        </p:txBody>
      </p:sp>
      <p:sp>
        <p:nvSpPr>
          <p:cNvPr id="30" name="スライド番号プレースホルダー 3"/>
          <p:cNvSpPr txBox="1">
            <a:spLocks/>
          </p:cNvSpPr>
          <p:nvPr/>
        </p:nvSpPr>
        <p:spPr>
          <a:xfrm>
            <a:off x="6840940" y="64482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343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4"/>
          <a:stretch>
            <a:fillRect/>
          </a:stretch>
        </p:blipFill>
        <p:spPr>
          <a:xfrm>
            <a:off x="69714" y="3996780"/>
            <a:ext cx="9004572" cy="2816596"/>
          </a:xfrm>
          <a:prstGeom prst="rect">
            <a:avLst/>
          </a:prstGeom>
        </p:spPr>
      </p:pic>
    </p:spTree>
    <p:extLst>
      <p:ext uri="{BB962C8B-B14F-4D97-AF65-F5344CB8AC3E}">
        <p14:creationId xmlns:p14="http://schemas.microsoft.com/office/powerpoint/2010/main" val="399357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矢印 4"/>
          <p:cNvSpPr/>
          <p:nvPr/>
        </p:nvSpPr>
        <p:spPr>
          <a:xfrm rot="5400000">
            <a:off x="1261076" y="2643823"/>
            <a:ext cx="377380" cy="498462"/>
          </a:xfrm>
          <a:prstGeom prst="rightArrow">
            <a:avLst>
              <a:gd name="adj1" fmla="val 50000"/>
              <a:gd name="adj2" fmla="val 3992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51" tIns="44476" rIns="88951" bIns="44476" numCol="1" spcCol="0" rtlCol="0" fromWordArt="0" anchor="ctr" anchorCtr="0" forceAA="0" compatLnSpc="1">
            <a:prstTxWarp prst="textNoShape">
              <a:avLst/>
            </a:prstTxWarp>
            <a:noAutofit/>
          </a:bodyPr>
          <a:lstStyle/>
          <a:p>
            <a:pPr marL="0" marR="0" lvl="0" indent="0" algn="ctr" defTabSz="884053" rtl="0" eaLnBrk="1" fontAlgn="auto" latinLnBrk="0" hangingPunct="1">
              <a:lnSpc>
                <a:spcPct val="100000"/>
              </a:lnSpc>
              <a:spcBef>
                <a:spcPts val="0"/>
              </a:spcBef>
              <a:spcAft>
                <a:spcPts val="0"/>
              </a:spcAft>
              <a:buClrTx/>
              <a:buSzTx/>
              <a:buFontTx/>
              <a:buNone/>
              <a:tabLst/>
              <a:defRPr/>
            </a:pPr>
            <a:endParaRPr kumimoji="1" lang="ja-JP" altLang="en-US" sz="1917" b="0" i="0" u="none" strike="noStrike" kern="1200" cap="none" spc="0" normalizeH="0" baseline="0" noProof="0">
              <a:ln>
                <a:noFill/>
              </a:ln>
              <a:solidFill>
                <a:prstClr val="white"/>
              </a:solidFill>
              <a:effectLst/>
              <a:uLnTx/>
              <a:uFillTx/>
              <a:latin typeface="Meiryo UI"/>
              <a:ea typeface="Meiryo UI"/>
              <a:cs typeface="+mn-cs"/>
            </a:endParaRPr>
          </a:p>
        </p:txBody>
      </p:sp>
      <p:sp>
        <p:nvSpPr>
          <p:cNvPr id="6" name="正方形/長方形 5"/>
          <p:cNvSpPr/>
          <p:nvPr/>
        </p:nvSpPr>
        <p:spPr>
          <a:xfrm>
            <a:off x="1129652" y="3692809"/>
            <a:ext cx="7413006" cy="1041202"/>
          </a:xfrm>
          <a:prstGeom prst="rect">
            <a:avLst/>
          </a:prstGeom>
          <a:no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060" tIns="0" rIns="140081" bIns="33231" rtlCol="0" anchor="b"/>
          <a:lstStyle/>
          <a:p>
            <a:pPr marL="50961" marR="0" lvl="0" indent="0" algn="l" defTabSz="884053" rtl="0" eaLnBrk="1" fontAlgn="auto" latinLnBrk="0" hangingPunct="1">
              <a:lnSpc>
                <a:spcPts val="1569"/>
              </a:lnSpc>
              <a:spcBef>
                <a:spcPts val="0"/>
              </a:spcBef>
              <a:spcAft>
                <a:spcPts val="0"/>
              </a:spcAft>
              <a:buClrTx/>
              <a:buSzTx/>
              <a:buFontTx/>
              <a:buNone/>
              <a:tabLst/>
              <a:defRPr/>
            </a:pPr>
            <a:endParaRPr kumimoji="1" lang="en-US" altLang="ja-JP" sz="1052"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6856" marR="0" lvl="0" indent="-135895" algn="l" defTabSz="884053" rtl="0" eaLnBrk="1" fontAlgn="auto" latinLnBrk="0" hangingPunct="1">
              <a:lnSpc>
                <a:spcPts val="1569"/>
              </a:lnSpc>
              <a:spcBef>
                <a:spcPts val="0"/>
              </a:spcBef>
              <a:spcAft>
                <a:spcPts val="0"/>
              </a:spcAft>
              <a:buClrTx/>
              <a:buSzTx/>
              <a:buFont typeface="Arial" panose="020B0604020202020204" pitchFamily="34" charset="0"/>
              <a:buChar char="•"/>
              <a:tabLst/>
              <a:defRPr/>
            </a:pPr>
            <a:r>
              <a:rPr kumimoji="1" lang="ja-JP" altLang="en-US" sz="1052"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大規模な空間を確保し、天王寺ターミナルからの玄関口として、</a:t>
            </a:r>
            <a:r>
              <a:rPr kumimoji="1" lang="ja-JP" altLang="en-US" sz="1052" b="1" i="0" u="sng"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大阪の代表的な風景となるランドマーク空間を創出。</a:t>
            </a:r>
            <a:endParaRPr kumimoji="1" lang="en-US" altLang="ja-JP" sz="1052"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6856" marR="0" lvl="0" indent="-135895" algn="l" defTabSz="884053" rtl="0" eaLnBrk="1" fontAlgn="auto" latinLnBrk="0" hangingPunct="1">
              <a:lnSpc>
                <a:spcPts val="1569"/>
              </a:lnSpc>
              <a:spcBef>
                <a:spcPts val="0"/>
              </a:spcBef>
              <a:spcAft>
                <a:spcPts val="0"/>
              </a:spcAft>
              <a:buClrTx/>
              <a:buSzTx/>
              <a:buFont typeface="Arial" panose="020B0604020202020204" pitchFamily="34" charset="0"/>
              <a:buChar char="•"/>
              <a:tabLst/>
              <a:defRPr/>
            </a:pPr>
            <a:r>
              <a:rPr kumimoji="1" lang="ja-JP" altLang="en-US" sz="1052"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大規模なオープンスペースを設け、</a:t>
            </a:r>
            <a:r>
              <a:rPr kumimoji="1" lang="ja-JP" altLang="ja-JP" sz="1052"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ソフト・ハード両面にわたる工夫を行う</a:t>
            </a:r>
            <a:r>
              <a:rPr kumimoji="1" lang="ja-JP" altLang="en-US" sz="1052"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ことで、</a:t>
            </a:r>
            <a:r>
              <a:rPr kumimoji="1" lang="ja-JP" altLang="ja-JP" sz="1052" b="1" i="0" u="sng"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上質な都市空間</a:t>
            </a:r>
            <a:r>
              <a:rPr kumimoji="1" lang="ja-JP" altLang="en-US" sz="1052" b="1" i="0" u="sng"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を形成。</a:t>
            </a:r>
            <a:endParaRPr kumimoji="1" lang="en-US" altLang="ja-JP" sz="1052" b="1" i="0" u="sng"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6856" marR="0" lvl="0" indent="-135895" algn="l" defTabSz="884053" rtl="0" eaLnBrk="1" fontAlgn="auto" latinLnBrk="0" hangingPunct="1">
              <a:lnSpc>
                <a:spcPts val="1569"/>
              </a:lnSpc>
              <a:spcBef>
                <a:spcPts val="0"/>
              </a:spcBef>
              <a:spcAft>
                <a:spcPts val="0"/>
              </a:spcAft>
              <a:buClrTx/>
              <a:buSzTx/>
              <a:buFont typeface="Arial" panose="020B0604020202020204" pitchFamily="34" charset="0"/>
              <a:buChar char="•"/>
              <a:tabLst/>
              <a:defRPr/>
            </a:pPr>
            <a:r>
              <a:rPr kumimoji="1" lang="ja-JP" altLang="ja-JP" sz="1052"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動物園・美術館等</a:t>
            </a:r>
            <a:r>
              <a:rPr kumimoji="1" lang="ja-JP" altLang="en-US" sz="1052"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への</a:t>
            </a:r>
            <a:r>
              <a:rPr kumimoji="1" lang="ja-JP" altLang="ja-JP" sz="1052"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メインゲートと</a:t>
            </a:r>
            <a:r>
              <a:rPr kumimoji="1" lang="ja-JP" altLang="en-US" sz="1052"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して、</a:t>
            </a:r>
            <a:r>
              <a:rPr kumimoji="1" lang="ja-JP" altLang="en-US" sz="1052" b="1" i="0" u="sng"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プレショー（期待感）・アフターショー（余韻）を高める空間を創出。</a:t>
            </a:r>
            <a:endParaRPr kumimoji="1" lang="en-US" altLang="ja-JP" sz="1052"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6856" marR="0" lvl="0" indent="-135895" algn="l" defTabSz="884053" rtl="0" eaLnBrk="1" fontAlgn="auto" latinLnBrk="0" hangingPunct="1">
              <a:lnSpc>
                <a:spcPts val="1569"/>
              </a:lnSpc>
              <a:spcBef>
                <a:spcPts val="0"/>
              </a:spcBef>
              <a:spcAft>
                <a:spcPts val="0"/>
              </a:spcAft>
              <a:buClrTx/>
              <a:buSzTx/>
              <a:buFont typeface="Arial" panose="020B0604020202020204" pitchFamily="34" charset="0"/>
              <a:buChar char="•"/>
              <a:tabLst/>
              <a:defRPr/>
            </a:pPr>
            <a:r>
              <a:rPr kumimoji="1" lang="ja-JP" altLang="en-US" sz="1052"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多様なイベントの企画・実施・周辺施設や地域との連携への取組によって、</a:t>
            </a:r>
            <a:r>
              <a:rPr kumimoji="1" lang="ja-JP" altLang="en-US" sz="1052" b="1" i="0" u="sng"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恒常的な賑わいを創出。</a:t>
            </a:r>
            <a:endParaRPr kumimoji="1" lang="ja-JP" altLang="ja-JP" sz="1052"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5955325" y="2846427"/>
            <a:ext cx="2470638" cy="512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040" tIns="44476" rIns="70040" bIns="44476" numCol="1" spcCol="0" rtlCol="0" fromWordArt="0" anchor="ctr" anchorCtr="0" forceAA="0" compatLnSpc="1">
            <a:prstTxWarp prst="textNoShape">
              <a:avLst/>
            </a:prstTxWarp>
            <a:noAutofit/>
          </a:bodyPr>
          <a:lstStyle/>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36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投資効果を最大化する、</a:t>
            </a:r>
            <a:endParaRPr kumimoji="1" lang="en-US" altLang="ja-JP" sz="136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36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効果的な事業手法</a:t>
            </a:r>
            <a:endParaRPr kumimoji="1" lang="ja-JP" altLang="en-US" sz="10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円/楕円 7"/>
          <p:cNvSpPr/>
          <p:nvPr/>
        </p:nvSpPr>
        <p:spPr>
          <a:xfrm>
            <a:off x="555924" y="3068960"/>
            <a:ext cx="1800000" cy="629356"/>
          </a:xfrm>
          <a:prstGeom prst="ellipse">
            <a:avLst/>
          </a:prstGeom>
          <a:solidFill>
            <a:srgbClr val="64D864"/>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エントランスエリア</a:t>
            </a:r>
            <a:endParaRPr kumimoji="1" lang="en-US" altLang="ja-JP"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活用方針</a:t>
            </a:r>
          </a:p>
        </p:txBody>
      </p:sp>
      <p:sp>
        <p:nvSpPr>
          <p:cNvPr id="9" name="正方形/長方形 8"/>
          <p:cNvSpPr/>
          <p:nvPr/>
        </p:nvSpPr>
        <p:spPr>
          <a:xfrm>
            <a:off x="6054105" y="1851801"/>
            <a:ext cx="2690404" cy="901460"/>
          </a:xfrm>
          <a:prstGeom prst="rect">
            <a:avLst/>
          </a:prstGeom>
          <a:noFill/>
          <a:ln w="38100">
            <a:solidFill>
              <a:srgbClr val="FF00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105060" bIns="35020" numCol="1" spcCol="0" rtlCol="0" fromWordArt="0" anchor="ctr" anchorCtr="0" forceAA="0" compatLnSpc="1">
            <a:prstTxWarp prst="textNoShape">
              <a:avLst/>
            </a:prstTxWarp>
            <a:noAutofit/>
          </a:bodyPr>
          <a:lstStyle/>
          <a:p>
            <a:pPr marL="0" marR="0" lvl="0" indent="0" algn="l" defTabSz="884053" rtl="0" eaLnBrk="1" fontAlgn="auto" latinLnBrk="0" hangingPunct="1">
              <a:lnSpc>
                <a:spcPct val="100000"/>
              </a:lnSpc>
              <a:spcBef>
                <a:spcPts val="292"/>
              </a:spcBef>
              <a:spcAft>
                <a:spcPts val="292"/>
              </a:spcAft>
              <a:buClrTx/>
              <a:buSzTx/>
              <a:buFontTx/>
              <a:buNone/>
              <a:tabLst/>
              <a:defRPr/>
            </a:pPr>
            <a:r>
              <a:rPr kumimoji="1" lang="en-US" altLang="ja-JP"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r>
              <a:rPr kumimoji="1" lang="en-US" altLang="ja-JP"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884053" rtl="0" eaLnBrk="1" fontAlgn="auto" latinLnBrk="0" hangingPunct="1">
              <a:lnSpc>
                <a:spcPct val="100000"/>
              </a:lnSpc>
              <a:spcBef>
                <a:spcPts val="292"/>
              </a:spcBef>
              <a:spcAft>
                <a:spcPts val="292"/>
              </a:spcAft>
              <a:buClrTx/>
              <a:buSzTx/>
              <a:buFontTx/>
              <a:buNone/>
              <a:tabLst/>
              <a:defRPr/>
            </a:pPr>
            <a:r>
              <a:rPr kumimoji="1" lang="ja-JP" altLang="en-US"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充分な活用ができておらず、</a:t>
            </a:r>
            <a:endPar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884053" rtl="0" eaLnBrk="1" fontAlgn="auto" latinLnBrk="0" hangingPunct="1">
              <a:lnSpc>
                <a:spcPct val="100000"/>
              </a:lnSpc>
              <a:spcBef>
                <a:spcPts val="292"/>
              </a:spcBef>
              <a:spcAft>
                <a:spcPts val="292"/>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ポテンシャルを活かせていない。</a:t>
            </a:r>
            <a:endPar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正方形/長方形 9"/>
          <p:cNvSpPr/>
          <p:nvPr/>
        </p:nvSpPr>
        <p:spPr>
          <a:xfrm>
            <a:off x="2650629" y="3394942"/>
            <a:ext cx="5301540" cy="341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040" tIns="44476" rIns="0" bIns="44476" numCol="1" spcCol="0" rtlCol="0" fromWordArt="0" anchor="ctr" anchorCtr="0" forceAA="0" compatLnSpc="1">
            <a:prstTxWarp prst="textNoShape">
              <a:avLst/>
            </a:prstTxWarp>
            <a:noAutofit/>
          </a:bodyPr>
          <a:lstStyle/>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362"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ポテンシャルの最大活用（</a:t>
            </a:r>
            <a:r>
              <a:rPr kumimoji="1" lang="ja-JP" altLang="en-US" sz="136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管理から活用へ）</a:t>
            </a:r>
            <a:endParaRPr kumimoji="1" lang="ja-JP" altLang="en-US" sz="10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円/楕円 10"/>
          <p:cNvSpPr/>
          <p:nvPr/>
        </p:nvSpPr>
        <p:spPr>
          <a:xfrm>
            <a:off x="541541" y="1868037"/>
            <a:ext cx="1804230" cy="791886"/>
          </a:xfrm>
          <a:prstGeom prst="ellipse">
            <a:avLst/>
          </a:prstGeom>
          <a:solidFill>
            <a:srgbClr val="64D864"/>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エントランスエリアのポテンシャル</a:t>
            </a:r>
          </a:p>
        </p:txBody>
      </p:sp>
      <p:grpSp>
        <p:nvGrpSpPr>
          <p:cNvPr id="12" name="グループ化 11"/>
          <p:cNvGrpSpPr/>
          <p:nvPr/>
        </p:nvGrpSpPr>
        <p:grpSpPr>
          <a:xfrm>
            <a:off x="2500383" y="1851802"/>
            <a:ext cx="2971365" cy="901458"/>
            <a:chOff x="2207715" y="1294321"/>
            <a:chExt cx="3054506" cy="926681"/>
          </a:xfrm>
        </p:grpSpPr>
        <p:sp>
          <p:nvSpPr>
            <p:cNvPr id="13" name="正方形/長方形 12"/>
            <p:cNvSpPr/>
            <p:nvPr/>
          </p:nvSpPr>
          <p:spPr>
            <a:xfrm>
              <a:off x="2207716" y="1294321"/>
              <a:ext cx="3054505" cy="2732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豊富な歴史・観光資源、大型ターミナルに近接</a:t>
              </a:r>
            </a:p>
          </p:txBody>
        </p:sp>
        <p:sp>
          <p:nvSpPr>
            <p:cNvPr id="14" name="正方形/長方形 13"/>
            <p:cNvSpPr/>
            <p:nvPr/>
          </p:nvSpPr>
          <p:spPr>
            <a:xfrm>
              <a:off x="2207715" y="1621020"/>
              <a:ext cx="3054505" cy="2732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貴重な都心のオープンスペース</a:t>
              </a:r>
            </a:p>
          </p:txBody>
        </p:sp>
        <p:sp>
          <p:nvSpPr>
            <p:cNvPr id="15" name="正方形/長方形 14"/>
            <p:cNvSpPr/>
            <p:nvPr/>
          </p:nvSpPr>
          <p:spPr>
            <a:xfrm>
              <a:off x="2207716" y="1947718"/>
              <a:ext cx="3054505" cy="2732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060" tIns="35020" rIns="35020" bIns="35020" numCol="1" spcCol="0" rtlCol="0" fromWordArt="0" anchor="ctr" anchorCtr="0" forceAA="0" compatLnSpc="1">
              <a:prstTxWarp prst="textNoShape">
                <a:avLst/>
              </a:prstTxWarp>
              <a:noAutofit/>
            </a:bodyPr>
            <a:lstStyle/>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動物園・美術館・日本庭園への玄関口</a:t>
              </a:r>
            </a:p>
          </p:txBody>
        </p:sp>
      </p:grpSp>
      <p:sp>
        <p:nvSpPr>
          <p:cNvPr id="16" name="円/楕円 15"/>
          <p:cNvSpPr/>
          <p:nvPr/>
        </p:nvSpPr>
        <p:spPr>
          <a:xfrm>
            <a:off x="2987824" y="2790092"/>
            <a:ext cx="2744943" cy="543272"/>
          </a:xfrm>
          <a:prstGeom prst="ellipse">
            <a:avLst/>
          </a:prstGeom>
          <a:solidFill>
            <a:srgbClr val="64D864"/>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5020" rIns="0" bIns="35020" numCol="1" spcCol="0" rtlCol="0" fromWordArt="0" anchor="ctr" anchorCtr="0" forceAA="0" compatLnSpc="1">
            <a:prstTxWarp prst="textNoShape">
              <a:avLst/>
            </a:prstTxWarp>
            <a:noAutofit/>
          </a:bodyPr>
          <a:lstStyle/>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en-US" altLang="ja-JP"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PPP</a:t>
            </a: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事業化）</a:t>
            </a:r>
            <a:endParaRPr kumimoji="1" lang="en-US" altLang="ja-JP"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民間ノウハウの積極的な活用</a:t>
            </a:r>
          </a:p>
        </p:txBody>
      </p:sp>
      <p:cxnSp>
        <p:nvCxnSpPr>
          <p:cNvPr id="17" name="直線矢印コネクタ 16"/>
          <p:cNvCxnSpPr/>
          <p:nvPr/>
        </p:nvCxnSpPr>
        <p:spPr>
          <a:xfrm flipH="1" flipV="1">
            <a:off x="1846385" y="2996952"/>
            <a:ext cx="1030010" cy="0"/>
          </a:xfrm>
          <a:prstGeom prst="straightConnector1">
            <a:avLst/>
          </a:prstGeom>
          <a:ln w="53975">
            <a:solidFill>
              <a:schemeClr val="tx1">
                <a:lumMod val="75000"/>
                <a:lumOff val="25000"/>
              </a:schemeClr>
            </a:solidFill>
            <a:headEnd type="none"/>
            <a:tailEnd type="triangle" w="med" len="sm"/>
          </a:ln>
        </p:spPr>
        <p:style>
          <a:lnRef idx="1">
            <a:schemeClr val="accent1"/>
          </a:lnRef>
          <a:fillRef idx="0">
            <a:schemeClr val="accent1"/>
          </a:fillRef>
          <a:effectRef idx="0">
            <a:schemeClr val="accent1"/>
          </a:effectRef>
          <a:fontRef idx="minor">
            <a:schemeClr val="tx1"/>
          </a:fontRef>
        </p:style>
      </p:cxnSp>
      <p:sp>
        <p:nvSpPr>
          <p:cNvPr id="18" name="二等辺三角形 17"/>
          <p:cNvSpPr/>
          <p:nvPr/>
        </p:nvSpPr>
        <p:spPr>
          <a:xfrm rot="10800000">
            <a:off x="3347456" y="5009788"/>
            <a:ext cx="413084" cy="202446"/>
          </a:xfrm>
          <a:prstGeom prst="triangle">
            <a:avLst/>
          </a:prstGeom>
          <a:solidFill>
            <a:srgbClr val="FF00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51" tIns="44476" rIns="88951" bIns="44476" numCol="1" spcCol="0" rtlCol="0" fromWordArt="0" anchor="ctr" anchorCtr="0" forceAA="0" compatLnSpc="1">
            <a:prstTxWarp prst="textNoShape">
              <a:avLst/>
            </a:prstTxWarp>
            <a:noAutofit/>
          </a:bodyPr>
          <a:lstStyle/>
          <a:p>
            <a:pPr marL="0" marR="0" lvl="0" indent="0" algn="ctr" defTabSz="884053" rtl="0" eaLnBrk="1" fontAlgn="auto" latinLnBrk="0" hangingPunct="1">
              <a:lnSpc>
                <a:spcPct val="100000"/>
              </a:lnSpc>
              <a:spcBef>
                <a:spcPts val="0"/>
              </a:spcBef>
              <a:spcAft>
                <a:spcPts val="0"/>
              </a:spcAft>
              <a:buClrTx/>
              <a:buSzTx/>
              <a:buFontTx/>
              <a:buNone/>
              <a:tabLst/>
              <a:defRPr/>
            </a:pPr>
            <a:endParaRPr kumimoji="1" lang="ja-JP" altLang="en-US" sz="1917"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19" name="正方形/長方形 18"/>
          <p:cNvSpPr/>
          <p:nvPr/>
        </p:nvSpPr>
        <p:spPr>
          <a:xfrm>
            <a:off x="2688698" y="4730884"/>
            <a:ext cx="2286440" cy="341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040" tIns="44476" rIns="0" bIns="44476" numCol="1" spcCol="0" rtlCol="0" fromWordArt="0" anchor="ctr" anchorCtr="0" forceAA="0" compatLnSpc="1">
            <a:prstTxWarp prst="textNoShape">
              <a:avLst/>
            </a:prstTxWarp>
            <a:noAutofit/>
          </a:bodyPr>
          <a:lstStyle/>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362"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官民連携による取組</a:t>
            </a:r>
            <a:endParaRPr kumimoji="1" lang="ja-JP" altLang="en-US" sz="107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20" name="左右矢印 19"/>
          <p:cNvSpPr/>
          <p:nvPr/>
        </p:nvSpPr>
        <p:spPr>
          <a:xfrm>
            <a:off x="5553810" y="2106873"/>
            <a:ext cx="451338" cy="399485"/>
          </a:xfrm>
          <a:prstGeom prst="leftRightArrow">
            <a:avLst>
              <a:gd name="adj1" fmla="val 35327"/>
              <a:gd name="adj2" fmla="val 41196"/>
            </a:avLst>
          </a:prstGeom>
          <a:solidFill>
            <a:schemeClr val="accent5">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51" tIns="44476" rIns="88951" bIns="44476" numCol="1" spcCol="0" rtlCol="0" fromWordArt="0" anchor="ctr" anchorCtr="0" forceAA="0" compatLnSpc="1">
            <a:prstTxWarp prst="textNoShape">
              <a:avLst/>
            </a:prstTxWarp>
            <a:noAutofit/>
          </a:bodyPr>
          <a:lstStyle/>
          <a:p>
            <a:pPr marL="0" marR="0" lvl="0" indent="0" algn="ctr" defTabSz="884053" rtl="0" eaLnBrk="1" fontAlgn="auto" latinLnBrk="0" hangingPunct="1">
              <a:lnSpc>
                <a:spcPct val="100000"/>
              </a:lnSpc>
              <a:spcBef>
                <a:spcPts val="0"/>
              </a:spcBef>
              <a:spcAft>
                <a:spcPts val="0"/>
              </a:spcAft>
              <a:buClrTx/>
              <a:buSzTx/>
              <a:buFontTx/>
              <a:buNone/>
              <a:tabLst/>
              <a:defRPr/>
            </a:pPr>
            <a:endParaRPr kumimoji="1" lang="ja-JP" altLang="en-US" sz="1917"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2" name="正方形/長方形 21"/>
          <p:cNvSpPr/>
          <p:nvPr/>
        </p:nvSpPr>
        <p:spPr>
          <a:xfrm>
            <a:off x="2673431" y="5147368"/>
            <a:ext cx="5967998" cy="350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51" tIns="44476" rIns="88951" bIns="44476" numCol="1" spcCol="0" rtlCol="0" fromWordArt="0" anchor="b" anchorCtr="0" forceAA="0" compatLnSpc="1">
            <a:prstTxWarp prst="textNoShape">
              <a:avLst/>
            </a:prstTxWarp>
            <a:noAutofit/>
          </a:bodyPr>
          <a:lstStyle/>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36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民間事業者によるトータルプロデュース</a:t>
            </a:r>
            <a:endParaRPr kumimoji="1" lang="en-US" altLang="ja-JP" sz="136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6" name="円/楕円 25"/>
          <p:cNvSpPr/>
          <p:nvPr/>
        </p:nvSpPr>
        <p:spPr>
          <a:xfrm>
            <a:off x="651600" y="5488298"/>
            <a:ext cx="1852760" cy="719425"/>
          </a:xfrm>
          <a:prstGeom prst="ellipse">
            <a:avLst/>
          </a:prstGeom>
          <a:solidFill>
            <a:srgbClr val="64D864"/>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5020" rIns="0" bIns="35020" numCol="1" spcCol="0" rtlCol="0" fromWordArt="0" anchor="ctr" anchorCtr="0" forceAA="0" compatLnSpc="1">
            <a:prstTxWarp prst="textNoShape">
              <a:avLst/>
            </a:prstTxWarp>
            <a:noAutofit/>
          </a:bodyPr>
          <a:lstStyle/>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運営・維持管理</a:t>
            </a:r>
            <a:endParaRPr kumimoji="1" lang="en-US" altLang="ja-JP"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賑わい創出</a:t>
            </a:r>
            <a:endParaRPr kumimoji="1" lang="en-US" altLang="ja-JP" sz="116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884053" rtl="0" eaLnBrk="1" fontAlgn="auto" latinLnBrk="0" hangingPunct="1">
              <a:lnSpc>
                <a:spcPct val="100000"/>
              </a:lnSpc>
              <a:spcBef>
                <a:spcPts val="0"/>
              </a:spcBef>
              <a:spcAft>
                <a:spcPts val="0"/>
              </a:spcAft>
              <a:buClrTx/>
              <a:buSzTx/>
              <a:buFontTx/>
              <a:buNone/>
              <a:tabLst/>
              <a:defRPr/>
            </a:pPr>
            <a:r>
              <a:rPr kumimoji="1" lang="ja-JP" altLang="en-US" sz="10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（事業期間</a:t>
            </a:r>
            <a:r>
              <a:rPr kumimoji="1" lang="en-US" altLang="ja-JP" sz="10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a:t>
            </a:r>
            <a:r>
              <a:rPr kumimoji="1" lang="ja-JP" altLang="en-US" sz="10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年間）</a:t>
            </a:r>
            <a:endParaRPr kumimoji="1" lang="en-US" altLang="ja-JP" sz="10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8" name="正方形/長方形 27"/>
          <p:cNvSpPr/>
          <p:nvPr/>
        </p:nvSpPr>
        <p:spPr>
          <a:xfrm>
            <a:off x="2500564" y="5629020"/>
            <a:ext cx="4245859" cy="774315"/>
          </a:xfrm>
          <a:prstGeom prst="rect">
            <a:avLst/>
          </a:prstGeom>
        </p:spPr>
        <p:txBody>
          <a:bodyPr wrap="square">
            <a:spAutoFit/>
          </a:bodyPr>
          <a:lstStyle/>
          <a:p>
            <a:pPr marL="166780" marR="0" lvl="0" indent="-166780" algn="l" defTabSz="88405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資金調達</a:t>
            </a:r>
            <a:endParaRPr kumimoji="1"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66780" marR="0" lvl="0" indent="-166780" algn="l" defTabSz="88405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テナントの企画・誘致</a:t>
            </a:r>
            <a:endParaRPr kumimoji="1"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66780" marR="0" lvl="0" indent="-166780" algn="l" defTabSz="88405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公園ランドスケープ・店舗等の計画・設計・施工（</a:t>
            </a:r>
            <a:r>
              <a:rPr kumimoji="1"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DBO</a:t>
            </a: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66780" marR="0" lvl="0" indent="-166780" algn="l" defTabSz="88405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イベントの企画・実施、プロモーション活動</a:t>
            </a:r>
            <a:endParaRPr kumimoji="1"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 name="正方形/長方形 23"/>
          <p:cNvSpPr/>
          <p:nvPr/>
        </p:nvSpPr>
        <p:spPr>
          <a:xfrm>
            <a:off x="6472733" y="5449023"/>
            <a:ext cx="2271776" cy="272062"/>
          </a:xfrm>
          <a:prstGeom prst="rect">
            <a:avLst/>
          </a:prstGeom>
        </p:spPr>
        <p:txBody>
          <a:bodyPr wrap="none">
            <a:spAutoFit/>
          </a:bodyPr>
          <a:lstStyle/>
          <a:p>
            <a:pPr marL="0" marR="0" lvl="0" indent="0" algn="l" defTabSz="884053" rtl="0" eaLnBrk="1" fontAlgn="auto" latinLnBrk="0" hangingPunct="1">
              <a:lnSpc>
                <a:spcPct val="100000"/>
              </a:lnSpc>
              <a:spcBef>
                <a:spcPts val="0"/>
              </a:spcBef>
              <a:spcAft>
                <a:spcPts val="0"/>
              </a:spcAft>
              <a:buClrTx/>
              <a:buSzTx/>
              <a:buFontTx/>
              <a:buNone/>
              <a:tabLst/>
              <a:defRPr/>
            </a:pPr>
            <a:r>
              <a:rPr kumimoji="1" lang="ja-JP" altLang="en-US" sz="116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選定事業者：近鉄不動産（株）</a:t>
            </a:r>
            <a:endParaRPr kumimoji="1" lang="ja-JP" altLang="en-US" sz="1168"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33" name="図 3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9221" y="5690108"/>
            <a:ext cx="1246970" cy="830769"/>
          </a:xfrm>
          <a:prstGeom prst="rect">
            <a:avLst/>
          </a:prstGeom>
          <a:noFill/>
          <a:ln w="28575">
            <a:noFill/>
            <a:prstDash val="sysDot"/>
          </a:ln>
          <a:effectLst>
            <a:glow rad="101600">
              <a:schemeClr val="bg1"/>
            </a:glow>
          </a:effectLst>
        </p:spPr>
      </p:pic>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7602" y="5686287"/>
            <a:ext cx="1242933" cy="830769"/>
          </a:xfrm>
          <a:prstGeom prst="rect">
            <a:avLst/>
          </a:prstGeom>
          <a:noFill/>
          <a:ln w="25400">
            <a:noFill/>
            <a:prstDash val="sysDot"/>
            <a:miter lim="800000"/>
            <a:headEnd/>
            <a:tailEnd/>
          </a:ln>
          <a:effectLst/>
        </p:spPr>
      </p:pic>
      <p:sp>
        <p:nvSpPr>
          <p:cNvPr id="27" name="正方形/長方形 26"/>
          <p:cNvSpPr/>
          <p:nvPr/>
        </p:nvSpPr>
        <p:spPr>
          <a:xfrm>
            <a:off x="541541" y="5432454"/>
            <a:ext cx="8407385" cy="1129846"/>
          </a:xfrm>
          <a:prstGeom prst="rect">
            <a:avLst/>
          </a:pr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040" tIns="35020" rIns="35020" bIns="35020" numCol="1" spcCol="0" rtlCol="0" fromWordArt="0" anchor="ctr" anchorCtr="0" forceAA="0" compatLnSpc="1">
            <a:prstTxWarp prst="textNoShape">
              <a:avLst/>
            </a:prstTxWarp>
            <a:noAutofit/>
          </a:bodyPr>
          <a:lstStyle/>
          <a:p>
            <a:pPr marL="0" marR="0" lvl="0" indent="0" algn="l" defTabSz="884053" rtl="0" eaLnBrk="1" fontAlgn="auto" latinLnBrk="0" hangingPunct="1">
              <a:lnSpc>
                <a:spcPct val="100000"/>
              </a:lnSpc>
              <a:spcBef>
                <a:spcPts val="583"/>
              </a:spcBef>
              <a:spcAft>
                <a:spcPts val="0"/>
              </a:spcAft>
              <a:buClrTx/>
              <a:buSzTx/>
              <a:buFontTx/>
              <a:buNone/>
              <a:tabLst/>
              <a:defRPr/>
            </a:pPr>
            <a:endParaRPr kumimoji="1" lang="en-US" altLang="ja-JP" sz="116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0" name="角丸四角形 29"/>
          <p:cNvSpPr/>
          <p:nvPr/>
        </p:nvSpPr>
        <p:spPr>
          <a:xfrm>
            <a:off x="283699" y="870880"/>
            <a:ext cx="8633580" cy="646067"/>
          </a:xfrm>
          <a:prstGeom prst="roundRect">
            <a:avLst>
              <a:gd name="adj" fmla="val 1343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marR="0" lvl="0" indent="-177800" algn="l" defTabSz="1056041"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○天王寺公園エントランスエリアはポテンシャルを活かしきれていない状態であったが、民間事業者のトータルプロデュースにより、賑わいを創出するとともに運営・維持管理を実施。</a:t>
            </a:r>
            <a:endParaRPr kumimoji="1" lang="ja-JP" altLang="en-US" sz="1600" b="1" i="0" u="none" strike="sng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コネクタ 35"/>
          <p:cNvCxnSpPr/>
          <p:nvPr/>
        </p:nvCxnSpPr>
        <p:spPr>
          <a:xfrm>
            <a:off x="270457" y="796242"/>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062994" y="217337"/>
            <a:ext cx="59952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6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②天王寺公園エントランスエリア魅力創造・管理運営事業</a:t>
            </a:r>
          </a:p>
        </p:txBody>
      </p:sp>
      <p:sp>
        <p:nvSpPr>
          <p:cNvPr id="38" name="テキスト ボックス 37"/>
          <p:cNvSpPr txBox="1"/>
          <p:nvPr/>
        </p:nvSpPr>
        <p:spPr>
          <a:xfrm>
            <a:off x="3482073" y="528739"/>
            <a:ext cx="5652000" cy="276999"/>
          </a:xfrm>
          <a:prstGeom prst="rect">
            <a:avLst/>
          </a:prstGeom>
          <a:noFill/>
        </p:spPr>
        <p:txBody>
          <a:bodyPr wrap="square" lIns="3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（天王寺公園エントランスエリア（愛称：「てんしば」）リニューアルオープンに関する</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取組</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32" name="テキスト ボックス 31"/>
          <p:cNvSpPr txBox="1"/>
          <p:nvPr/>
        </p:nvSpPr>
        <p:spPr>
          <a:xfrm>
            <a:off x="0" y="0"/>
            <a:ext cx="5486401" cy="307777"/>
          </a:xfrm>
          <a:prstGeom prst="rect">
            <a:avLst/>
          </a:prstGeom>
          <a:noFill/>
        </p:spPr>
        <p:txBody>
          <a:bodyPr wrap="square" rtlCol="0">
            <a:spAutoFit/>
          </a:bodyPr>
          <a:lstStyle/>
          <a:p>
            <a:pPr>
              <a:defRPr/>
            </a:pPr>
            <a:r>
              <a:rPr lang="ja-JP" altLang="en-US" sz="1400" dirty="0">
                <a:solidFill>
                  <a:prstClr val="black"/>
                </a:solidFill>
                <a:latin typeface="Meiryo UI" panose="020B0604030504040204" pitchFamily="50" charset="-128"/>
                <a:ea typeface="Meiryo UI" panose="020B0604030504040204" pitchFamily="50" charset="-128"/>
              </a:rPr>
              <a:t>３　具体的な取組と成果（</a:t>
            </a:r>
            <a:r>
              <a:rPr lang="ja-JP" altLang="en-US" sz="1400" dirty="0">
                <a:solidFill>
                  <a:prstClr val="black"/>
                </a:solidFill>
                <a:latin typeface="Meiryo UI"/>
                <a:ea typeface="Meiryo UI"/>
              </a:rPr>
              <a:t>ア　既存施設のポテンシャル向上</a:t>
            </a:r>
            <a:r>
              <a:rPr lang="ja-JP" altLang="en-US" sz="1400" dirty="0">
                <a:solidFill>
                  <a:prstClr val="black"/>
                </a:solidFill>
                <a:latin typeface="Meiryo UI" panose="020B0604030504040204" pitchFamily="50" charset="-128"/>
                <a:ea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344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35629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線コネクタ 79"/>
          <p:cNvCxnSpPr/>
          <p:nvPr/>
        </p:nvCxnSpPr>
        <p:spPr>
          <a:xfrm>
            <a:off x="270457" y="720042"/>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5791433" y="4221899"/>
            <a:ext cx="2047578" cy="395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大阪市の財政負担</a:t>
            </a:r>
          </a:p>
        </p:txBody>
      </p:sp>
      <p:sp>
        <p:nvSpPr>
          <p:cNvPr id="13" name="正方形/長方形 12"/>
          <p:cNvSpPr/>
          <p:nvPr/>
        </p:nvSpPr>
        <p:spPr>
          <a:xfrm>
            <a:off x="6747386" y="4707019"/>
            <a:ext cx="864000" cy="154844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938" rIns="0" bIns="3793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維持管理費</a:t>
            </a:r>
            <a:endParaRPr kumimoji="1" lang="en-US" altLang="ja-JP"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158"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en-US" altLang="ja-JP" sz="1000" b="0" i="0" u="none" strike="noStrike" kern="1200" cap="none" spc="-158"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37</a:t>
            </a:r>
            <a:r>
              <a:rPr kumimoji="1" lang="ja-JP" altLang="en-US" sz="1000" b="0" i="0" u="none" strike="noStrike" kern="1200" cap="none" spc="-158"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百万円）</a:t>
            </a:r>
          </a:p>
        </p:txBody>
      </p:sp>
      <p:sp>
        <p:nvSpPr>
          <p:cNvPr id="14" name="正方形/長方形 13"/>
          <p:cNvSpPr/>
          <p:nvPr/>
        </p:nvSpPr>
        <p:spPr>
          <a:xfrm>
            <a:off x="4433168" y="6313942"/>
            <a:ext cx="1383658" cy="402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リニューアル前</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2015</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15" name="上矢印 14"/>
          <p:cNvSpPr/>
          <p:nvPr/>
        </p:nvSpPr>
        <p:spPr>
          <a:xfrm rot="13522630" flipV="1">
            <a:off x="5131613" y="5604600"/>
            <a:ext cx="265569" cy="569077"/>
          </a:xfrm>
          <a:prstGeom prst="up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77"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正方形/長方形 15"/>
          <p:cNvSpPr/>
          <p:nvPr/>
        </p:nvSpPr>
        <p:spPr>
          <a:xfrm>
            <a:off x="5604848" y="4948734"/>
            <a:ext cx="864000" cy="1303427"/>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938" rIns="0" bIns="3793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事業者からの</a:t>
            </a:r>
            <a:endParaRPr kumimoji="1" lang="en-US" altLang="ja-JP"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公園使用料</a:t>
            </a:r>
            <a:endParaRPr kumimoji="1" lang="en-US" altLang="ja-JP"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en-US" altLang="ja-JP"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40</a:t>
            </a: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百万円）</a:t>
            </a:r>
          </a:p>
        </p:txBody>
      </p:sp>
      <p:sp>
        <p:nvSpPr>
          <p:cNvPr id="17" name="正方形/長方形 16"/>
          <p:cNvSpPr/>
          <p:nvPr/>
        </p:nvSpPr>
        <p:spPr>
          <a:xfrm>
            <a:off x="7722373" y="5831971"/>
            <a:ext cx="864000" cy="41546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938" rIns="0" bIns="3793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警備費分担金</a:t>
            </a:r>
            <a:endParaRPr kumimoji="1" lang="en-US" altLang="ja-JP" sz="10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158"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en-US" altLang="ja-JP" sz="1000" b="0" i="0" u="none" strike="noStrike" kern="1200" cap="none" spc="-158"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7</a:t>
            </a:r>
            <a:r>
              <a:rPr kumimoji="1" lang="ja-JP" altLang="en-US" sz="1000" b="0" i="0" u="none" strike="noStrike" kern="1200" cap="none" spc="-158"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百万円）</a:t>
            </a:r>
          </a:p>
        </p:txBody>
      </p:sp>
      <p:sp>
        <p:nvSpPr>
          <p:cNvPr id="18" name="正方形/長方形 17"/>
          <p:cNvSpPr/>
          <p:nvPr/>
        </p:nvSpPr>
        <p:spPr>
          <a:xfrm>
            <a:off x="4692976" y="4625608"/>
            <a:ext cx="907455" cy="40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6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（収入）</a:t>
            </a:r>
          </a:p>
        </p:txBody>
      </p:sp>
      <p:sp>
        <p:nvSpPr>
          <p:cNvPr id="19" name="正方形/長方形 18"/>
          <p:cNvSpPr/>
          <p:nvPr/>
        </p:nvSpPr>
        <p:spPr>
          <a:xfrm>
            <a:off x="7809162" y="4658939"/>
            <a:ext cx="895442" cy="402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6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（支出）</a:t>
            </a:r>
          </a:p>
        </p:txBody>
      </p:sp>
      <p:sp>
        <p:nvSpPr>
          <p:cNvPr id="20" name="正方形/長方形 19"/>
          <p:cNvSpPr/>
          <p:nvPr/>
        </p:nvSpPr>
        <p:spPr>
          <a:xfrm>
            <a:off x="5411973" y="6313942"/>
            <a:ext cx="1281498" cy="402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リニューアル後</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2016</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21" name="上矢印 20"/>
          <p:cNvSpPr/>
          <p:nvPr/>
        </p:nvSpPr>
        <p:spPr>
          <a:xfrm rot="19260000" flipV="1">
            <a:off x="7919065" y="5201612"/>
            <a:ext cx="265569" cy="569077"/>
          </a:xfrm>
          <a:prstGeom prst="up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77"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5" name="正方形/長方形 24"/>
          <p:cNvSpPr/>
          <p:nvPr/>
        </p:nvSpPr>
        <p:spPr>
          <a:xfrm>
            <a:off x="335442" y="1579507"/>
            <a:ext cx="4694737" cy="2356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877" tIns="37938" rIns="75877" bIns="37938" numCol="1" spcCol="0" rtlCol="0" fromWordArt="0" anchor="t" anchorCtr="0" forceAA="0" compatLnSpc="1">
            <a:prstTxWarp prst="textNoShape">
              <a:avLst/>
            </a:prstTxWarp>
            <a:noAutofit/>
          </a:bodyPr>
          <a:lstStyle/>
          <a:p>
            <a:pPr marL="180674" marR="0" lvl="0" indent="-180674" algn="l" defTabSz="914400" rtl="0" eaLnBrk="1" fontAlgn="auto" latinLnBrk="0" hangingPunct="1">
              <a:lnSpc>
                <a:spcPts val="1500"/>
              </a:lnSpc>
              <a:spcBef>
                <a:spcPts val="60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平日も沢山の人で賑わうようになり、お散歩の子どもやカップルなど</a:t>
            </a:r>
            <a:r>
              <a:rPr kumimoji="1" lang="ja-JP" altLang="en-US" sz="14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若い世代が目立つ</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ようになった。</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80674" marR="0" lvl="0" indent="-180674" algn="l" defTabSz="914400" rtl="0" eaLnBrk="1" fontAlgn="auto" latinLnBrk="0" hangingPunct="1">
              <a:lnSpc>
                <a:spcPts val="1500"/>
              </a:lnSpc>
              <a:spcBef>
                <a:spcPts val="60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日常づかいからイベントづかいまで、</a:t>
            </a:r>
            <a:r>
              <a:rPr kumimoji="1" lang="ja-JP" altLang="en-US" sz="14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多様な使われ方がなされるようになった。</a:t>
            </a:r>
            <a:endParaRPr kumimoji="1" lang="en-US" altLang="ja-JP" sz="14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80674" marR="0" lvl="0" indent="-180674" algn="l" defTabSz="914400" rtl="0" eaLnBrk="1" fontAlgn="auto" latinLnBrk="0" hangingPunct="1">
              <a:lnSpc>
                <a:spcPts val="1500"/>
              </a:lnSpc>
              <a:spcBef>
                <a:spcPts val="600"/>
              </a:spcBef>
              <a:spcAft>
                <a:spcPts val="0"/>
              </a:spcAft>
              <a:buClrTx/>
              <a:buSzTx/>
              <a:buFont typeface="Arial" panose="020B0604020202020204" pitchFamily="34" charset="0"/>
              <a:buChar char="•"/>
              <a:tabLst/>
              <a:defRPr/>
            </a:pPr>
            <a:r>
              <a:rPr kumimoji="1" lang="ja-JP" altLang="en-US" sz="14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「歴史・文化」「健康・交流拠点」としての</a:t>
            </a:r>
            <a:r>
              <a:rPr kumimoji="1" lang="en-US" altLang="ja-JP" sz="14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PR</a:t>
            </a:r>
            <a:r>
              <a:rPr kumimoji="1" lang="ja-JP" altLang="en-US" sz="14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イベントの実施</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a:t>
            </a:r>
            <a:r>
              <a:rPr kumimoji="1" lang="ja-JP" altLang="en-US" sz="14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公園内施設、周辺の商業施設等と連携し、アベノ・天王寺という面の活性化へつなげる取組などの相互送客の取組が行われている。</a:t>
            </a:r>
            <a:endParaRPr kumimoji="1" lang="en-US" altLang="ja-JP" sz="14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80674" indent="-180674">
              <a:lnSpc>
                <a:spcPts val="1500"/>
              </a:lnSpc>
              <a:spcBef>
                <a:spcPts val="600"/>
              </a:spcBef>
              <a:buFont typeface="Arial" panose="020B0604020202020204" pitchFamily="34" charset="0"/>
              <a:buChar char="•"/>
              <a:defRPr/>
            </a:pP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instagram</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）による情報発信や新たに飲食店やグッズ販売を行う施設を開業させ、賑わい創出の取組が進められている。</a:t>
            </a:r>
            <a:endParaRPr kumimoji="1" lang="en-US" altLang="ja-JP" sz="14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5255613" y="737921"/>
            <a:ext cx="1975487" cy="270110"/>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189692" tIns="50591" rIns="101182" bIns="50591" rtlCol="0" anchor="ctr"/>
          <a:lstStyle/>
          <a:p>
            <a:pPr marL="0" marR="0" lvl="1" indent="0" algn="l" defTabSz="914400" rtl="0" eaLnBrk="1" fontAlgn="auto" latinLnBrk="0" hangingPunct="1">
              <a:lnSpc>
                <a:spcPts val="2951"/>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リニューアル前</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7" name="正方形/長方形 26"/>
          <p:cNvSpPr/>
          <p:nvPr/>
        </p:nvSpPr>
        <p:spPr>
          <a:xfrm>
            <a:off x="7195297" y="746790"/>
            <a:ext cx="1920103" cy="261910"/>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189692" tIns="50591" rIns="101182" bIns="50591" rtlCol="0" anchor="ctr"/>
          <a:lstStyle/>
          <a:p>
            <a:pPr marL="0" marR="0" lvl="1" indent="0" algn="l" defTabSz="914400" rtl="0" eaLnBrk="1" fontAlgn="auto" latinLnBrk="0" hangingPunct="1">
              <a:lnSpc>
                <a:spcPts val="2951"/>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リニューアル後</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28" name="Picture 2"/>
          <p:cNvPicPr>
            <a:picLocks noChangeArrowheads="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5596864" y="1046892"/>
            <a:ext cx="1260000" cy="90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2"/>
          <p:cNvPicPr>
            <a:picLocks noChangeArrowheads="1"/>
          </p:cNvPicPr>
          <p:nvPr/>
        </p:nvPicPr>
        <p:blipFill>
          <a:blip r:embed="rId5" cstate="email">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5596864" y="2017737"/>
            <a:ext cx="1260000" cy="90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図 29"/>
          <p:cNvPicPr>
            <a:picLocks/>
          </p:cNvPicPr>
          <p:nvPr/>
        </p:nvPicPr>
        <p:blipFill>
          <a:blip r:embed="rId7" cstate="email">
            <a:extLst>
              <a:ext uri="{28A0092B-C50C-407E-A947-70E740481C1C}">
                <a14:useLocalDpi xmlns:a14="http://schemas.microsoft.com/office/drawing/2010/main"/>
              </a:ext>
            </a:extLst>
          </a:blip>
          <a:stretch>
            <a:fillRect/>
          </a:stretch>
        </p:blipFill>
        <p:spPr>
          <a:xfrm>
            <a:off x="7536883" y="1046892"/>
            <a:ext cx="1440000" cy="900000"/>
          </a:xfrm>
          <a:prstGeom prst="rect">
            <a:avLst/>
          </a:prstGeom>
          <a:ln w="3175">
            <a:solidFill>
              <a:schemeClr val="tx1"/>
            </a:solidFill>
          </a:ln>
        </p:spPr>
      </p:pic>
      <p:pic>
        <p:nvPicPr>
          <p:cNvPr id="31" name="図 30"/>
          <p:cNvPicPr>
            <a:picLocks/>
          </p:cNvPicPr>
          <p:nvPr/>
        </p:nvPicPr>
        <p:blipFill>
          <a:blip r:embed="rId8" cstate="email">
            <a:extLst>
              <a:ext uri="{28A0092B-C50C-407E-A947-70E740481C1C}">
                <a14:useLocalDpi xmlns:a14="http://schemas.microsoft.com/office/drawing/2010/main"/>
              </a:ext>
            </a:extLst>
          </a:blip>
          <a:stretch>
            <a:fillRect/>
          </a:stretch>
        </p:blipFill>
        <p:spPr>
          <a:xfrm>
            <a:off x="7536883" y="2015152"/>
            <a:ext cx="1440000" cy="900000"/>
          </a:xfrm>
          <a:prstGeom prst="rect">
            <a:avLst/>
          </a:prstGeom>
          <a:ln w="3175">
            <a:solidFill>
              <a:schemeClr val="tx1"/>
            </a:solidFill>
          </a:ln>
        </p:spPr>
      </p:pic>
      <p:pic>
        <p:nvPicPr>
          <p:cNvPr id="32" name="Picture 3"/>
          <p:cNvPicPr>
            <a:picLocks noChangeArrowheads="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5596864" y="2989140"/>
            <a:ext cx="1260000" cy="90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3" name="Picture 11"/>
          <p:cNvPicPr>
            <a:picLocks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536883" y="2989140"/>
            <a:ext cx="1440000" cy="900000"/>
          </a:xfrm>
          <a:prstGeom prst="rect">
            <a:avLst/>
          </a:prstGeom>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34" name="二等辺三角形 33"/>
          <p:cNvSpPr/>
          <p:nvPr/>
        </p:nvSpPr>
        <p:spPr>
          <a:xfrm rot="5400000">
            <a:off x="6920543" y="2301370"/>
            <a:ext cx="567024" cy="324709"/>
          </a:xfrm>
          <a:prstGeom prst="triangle">
            <a:avLst/>
          </a:prstGeom>
          <a:solidFill>
            <a:srgbClr val="FF00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77"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35" name="正方形/長方形 34"/>
          <p:cNvSpPr/>
          <p:nvPr/>
        </p:nvSpPr>
        <p:spPr>
          <a:xfrm>
            <a:off x="6526862" y="6300294"/>
            <a:ext cx="1383658" cy="402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リニューアル前</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a:t>
            </a:r>
            <a:r>
              <a:rPr lang="en-US" altLang="ja-JP" sz="900" dirty="0">
                <a:solidFill>
                  <a:prstClr val="black"/>
                </a:solidFill>
                <a:latin typeface="メイリオ" panose="020B0604030504040204" pitchFamily="50" charset="-128"/>
                <a:ea typeface="メイリオ" panose="020B0604030504040204" pitchFamily="50" charset="-128"/>
              </a:rPr>
              <a:t>5</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36" name="正方形/長方形 35"/>
          <p:cNvSpPr/>
          <p:nvPr/>
        </p:nvSpPr>
        <p:spPr>
          <a:xfrm>
            <a:off x="7488182" y="6300294"/>
            <a:ext cx="1281498" cy="402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リニューアル後</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a:t>
            </a:r>
            <a:r>
              <a:rPr lang="en-US" altLang="ja-JP" sz="900" dirty="0">
                <a:solidFill>
                  <a:prstClr val="black"/>
                </a:solidFill>
                <a:latin typeface="メイリオ" panose="020B0604030504040204" pitchFamily="50" charset="-128"/>
                <a:ea typeface="メイリオ" panose="020B0604030504040204" pitchFamily="50" charset="-128"/>
              </a:rPr>
              <a:t>6</a:t>
            </a:r>
            <a:r>
              <a:rPr lang="ja-JP" altLang="en-US" sz="900" dirty="0">
                <a:solidFill>
                  <a:prstClr val="black"/>
                </a:solidFill>
                <a:latin typeface="メイリオ" panose="020B0604030504040204" pitchFamily="50" charset="-128"/>
                <a:ea typeface="メイリオ"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cxnSp>
        <p:nvCxnSpPr>
          <p:cNvPr id="3" name="直線コネクタ 2"/>
          <p:cNvCxnSpPr/>
          <p:nvPr/>
        </p:nvCxnSpPr>
        <p:spPr>
          <a:xfrm>
            <a:off x="4694547" y="6247431"/>
            <a:ext cx="3954578"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角丸四角形 38"/>
          <p:cNvSpPr/>
          <p:nvPr/>
        </p:nvSpPr>
        <p:spPr>
          <a:xfrm>
            <a:off x="283699" y="798533"/>
            <a:ext cx="4814076" cy="646067"/>
          </a:xfrm>
          <a:prstGeom prst="roundRect">
            <a:avLst>
              <a:gd name="adj" fmla="val 1343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marR="0" lvl="0" indent="-177800" algn="l" defTabSz="1056041"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○施設のリニューアルと賑わい創出、来園者数の増加、市の財政負担軽減も実現。</a:t>
            </a:r>
          </a:p>
        </p:txBody>
      </p:sp>
      <p:sp>
        <p:nvSpPr>
          <p:cNvPr id="42" name="正方形/長方形 41"/>
          <p:cNvSpPr/>
          <p:nvPr/>
        </p:nvSpPr>
        <p:spPr>
          <a:xfrm>
            <a:off x="8273311" y="6464708"/>
            <a:ext cx="703572" cy="273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a:t>
            </a:r>
          </a:p>
        </p:txBody>
      </p:sp>
      <p:sp>
        <p:nvSpPr>
          <p:cNvPr id="45" name="テキスト ボックス 44"/>
          <p:cNvSpPr txBox="1"/>
          <p:nvPr/>
        </p:nvSpPr>
        <p:spPr>
          <a:xfrm>
            <a:off x="3482073" y="490639"/>
            <a:ext cx="5652000" cy="276999"/>
          </a:xfrm>
          <a:prstGeom prst="rect">
            <a:avLst/>
          </a:prstGeom>
          <a:noFill/>
        </p:spPr>
        <p:txBody>
          <a:bodyPr wrap="square" lIns="3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（天王寺公園エントランスエリア（愛称：「てんしば」）リニューアルオープンに関する取組）</a:t>
            </a:r>
          </a:p>
        </p:txBody>
      </p:sp>
      <p:sp>
        <p:nvSpPr>
          <p:cNvPr id="62" name="正方形/長方形 61"/>
          <p:cNvSpPr/>
          <p:nvPr/>
        </p:nvSpPr>
        <p:spPr>
          <a:xfrm>
            <a:off x="156595" y="4221898"/>
            <a:ext cx="8748815" cy="2481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55"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0" name="テキスト ボックス 39"/>
          <p:cNvSpPr txBox="1"/>
          <p:nvPr/>
        </p:nvSpPr>
        <p:spPr>
          <a:xfrm>
            <a:off x="3062994" y="217337"/>
            <a:ext cx="59952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6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②天王寺公園エントランスエリア魅力創造・管理運営事業</a:t>
            </a:r>
          </a:p>
        </p:txBody>
      </p:sp>
      <p:sp>
        <p:nvSpPr>
          <p:cNvPr id="41" name="テキスト ボックス 40"/>
          <p:cNvSpPr txBox="1"/>
          <p:nvPr/>
        </p:nvSpPr>
        <p:spPr>
          <a:xfrm>
            <a:off x="0" y="0"/>
            <a:ext cx="5486401" cy="307777"/>
          </a:xfrm>
          <a:prstGeom prst="rect">
            <a:avLst/>
          </a:prstGeom>
          <a:noFill/>
        </p:spPr>
        <p:txBody>
          <a:bodyPr wrap="square" rtlCol="0">
            <a:spAutoFit/>
          </a:bodyPr>
          <a:lstStyle/>
          <a:p>
            <a:pPr>
              <a:defRPr/>
            </a:pPr>
            <a:r>
              <a:rPr lang="ja-JP" altLang="en-US" sz="1400" dirty="0">
                <a:solidFill>
                  <a:prstClr val="black"/>
                </a:solidFill>
                <a:latin typeface="Meiryo UI" panose="020B0604030504040204" pitchFamily="50" charset="-128"/>
                <a:ea typeface="Meiryo UI" panose="020B0604030504040204" pitchFamily="50" charset="-128"/>
              </a:rPr>
              <a:t>３　具体的な取組と成果（</a:t>
            </a:r>
            <a:r>
              <a:rPr lang="ja-JP" altLang="en-US" sz="1400" dirty="0">
                <a:solidFill>
                  <a:prstClr val="black"/>
                </a:solidFill>
                <a:latin typeface="Meiryo UI"/>
                <a:ea typeface="Meiryo UI"/>
              </a:rPr>
              <a:t>ア　既存施設のポテンシャル向上</a:t>
            </a:r>
            <a:r>
              <a:rPr lang="ja-JP" altLang="en-US" sz="1400" dirty="0">
                <a:solidFill>
                  <a:prstClr val="black"/>
                </a:solidFill>
                <a:latin typeface="Meiryo UI" panose="020B0604030504040204" pitchFamily="50" charset="-128"/>
                <a:ea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スライド番号プレースホルダー 3"/>
          <p:cNvSpPr txBox="1">
            <a:spLocks/>
          </p:cNvSpPr>
          <p:nvPr/>
        </p:nvSpPr>
        <p:spPr>
          <a:xfrm>
            <a:off x="7163109" y="6601566"/>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345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12"/>
          <a:stretch>
            <a:fillRect/>
          </a:stretch>
        </p:blipFill>
        <p:spPr>
          <a:xfrm>
            <a:off x="251520" y="4272274"/>
            <a:ext cx="4718713" cy="2469094"/>
          </a:xfrm>
          <a:prstGeom prst="rect">
            <a:avLst/>
          </a:prstGeom>
        </p:spPr>
      </p:pic>
    </p:spTree>
    <p:extLst>
      <p:ext uri="{BB962C8B-B14F-4D97-AF65-F5344CB8AC3E}">
        <p14:creationId xmlns:p14="http://schemas.microsoft.com/office/powerpoint/2010/main" val="2207840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5965" y="620055"/>
            <a:ext cx="86975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652514" y="41578"/>
            <a:ext cx="214994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③大阪府営公園　</a:t>
            </a:r>
          </a:p>
        </p:txBody>
      </p:sp>
      <p:sp>
        <p:nvSpPr>
          <p:cNvPr id="15" name="角丸四角形 14"/>
          <p:cNvSpPr/>
          <p:nvPr/>
        </p:nvSpPr>
        <p:spPr>
          <a:xfrm>
            <a:off x="279308" y="792877"/>
            <a:ext cx="8633580" cy="655263"/>
          </a:xfrm>
          <a:prstGeom prst="roundRect">
            <a:avLst>
              <a:gd name="adj" fmla="val 1343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府営公園では、</a:t>
            </a:r>
            <a:r>
              <a:rPr lang="ja-JP" altLang="en-US" sz="1600" b="1" dirty="0">
                <a:solidFill>
                  <a:prstClr val="black"/>
                </a:solidFill>
                <a:latin typeface="Meiryo UI" panose="020B0604030504040204" pitchFamily="50" charset="-128"/>
                <a:ea typeface="Meiryo UI" panose="020B0604030504040204" pitchFamily="50" charset="-128"/>
              </a:rPr>
              <a:t>利用者サービスを高め、魅力向上を図るため、民間ノウハウを活用する新たな管理</a:t>
            </a:r>
            <a:endParaRPr lang="en-US" altLang="ja-JP" sz="1600" b="1"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Meiryo UI" panose="020B0604030504040204" pitchFamily="50" charset="-128"/>
                <a:ea typeface="Meiryo UI" panose="020B0604030504040204" pitchFamily="50" charset="-128"/>
              </a:rPr>
              <a:t>　運営制度を</a:t>
            </a:r>
            <a:r>
              <a:rPr lang="en-US" altLang="ja-JP" sz="1600" b="1" dirty="0">
                <a:solidFill>
                  <a:prstClr val="black"/>
                </a:solidFill>
                <a:latin typeface="Meiryo UI" panose="020B0604030504040204" pitchFamily="50" charset="-128"/>
                <a:ea typeface="Meiryo UI" panose="020B0604030504040204" pitchFamily="50" charset="-128"/>
              </a:rPr>
              <a:t>2023</a:t>
            </a:r>
            <a:r>
              <a:rPr lang="ja-JP" altLang="en-US" sz="1600" b="1" dirty="0">
                <a:solidFill>
                  <a:prstClr val="black"/>
                </a:solidFill>
                <a:latin typeface="Meiryo UI" panose="020B0604030504040204" pitchFamily="50" charset="-128"/>
                <a:ea typeface="Meiryo UI" panose="020B0604030504040204" pitchFamily="50" charset="-128"/>
              </a:rPr>
              <a:t>年度から導入。　</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p:cNvSpPr txBox="1"/>
          <p:nvPr/>
        </p:nvSpPr>
        <p:spPr>
          <a:xfrm>
            <a:off x="5509601" y="357355"/>
            <a:ext cx="3359690" cy="276999"/>
          </a:xfrm>
          <a:prstGeom prst="rect">
            <a:avLst/>
          </a:prstGeom>
          <a:noFill/>
        </p:spPr>
        <p:txBody>
          <a:bodyPr wrap="square" lIns="36000" rIns="36000" rtlCol="0">
            <a:spAutoFit/>
          </a:bodyPr>
          <a:lstStyle/>
          <a:p>
            <a:pPr lvl="0">
              <a:defRPr/>
            </a:pPr>
            <a:r>
              <a:rPr lang="ja-JP" altLang="en-US" sz="1200" dirty="0">
                <a:solidFill>
                  <a:prstClr val="black"/>
                </a:solidFill>
                <a:latin typeface="Meiryo UI" panose="020B0604030504040204" pitchFamily="50" charset="-128"/>
                <a:ea typeface="Meiryo UI" panose="020B0604030504040204" pitchFamily="50" charset="-128"/>
              </a:rPr>
              <a:t>（府営公園の新たな管理運営制度</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60" name="テキスト ボックス 59"/>
          <p:cNvSpPr txBox="1"/>
          <p:nvPr/>
        </p:nvSpPr>
        <p:spPr>
          <a:xfrm>
            <a:off x="-1" y="5652"/>
            <a:ext cx="6092457" cy="307777"/>
          </a:xfrm>
          <a:prstGeom prst="rect">
            <a:avLst/>
          </a:prstGeom>
          <a:noFill/>
        </p:spPr>
        <p:txBody>
          <a:bodyPr wrap="square" rtlCol="0">
            <a:spAutoFit/>
          </a:bodyPr>
          <a:lstStyle/>
          <a:p>
            <a:pPr>
              <a:defRPr/>
            </a:pPr>
            <a:r>
              <a:rPr lang="ja-JP" altLang="en-US" sz="1400" dirty="0">
                <a:latin typeface="Meiryo UI" panose="020B0604030504040204" pitchFamily="50" charset="-128"/>
                <a:ea typeface="Meiryo UI" panose="020B0604030504040204" pitchFamily="50" charset="-128"/>
              </a:rPr>
              <a:t>３　具体的な取組と成果（</a:t>
            </a:r>
            <a:r>
              <a:rPr lang="ja-JP" altLang="en-US" sz="1400" dirty="0">
                <a:latin typeface="Meiryo UI"/>
                <a:ea typeface="Meiryo UI"/>
              </a:rPr>
              <a:t>ア　既存施設のポテンシャル向上：</a:t>
            </a:r>
            <a:r>
              <a:rPr lang="ja-JP" altLang="en-US" sz="1400" dirty="0">
                <a:latin typeface="Meiryo UI" panose="020B0604030504040204" pitchFamily="50" charset="-128"/>
                <a:ea typeface="Meiryo UI" panose="020B0604030504040204" pitchFamily="50" charset="-128"/>
              </a:rPr>
              <a:t>今後の取組）</a:t>
            </a:r>
          </a:p>
        </p:txBody>
      </p:sp>
      <p:pic>
        <p:nvPicPr>
          <p:cNvPr id="4" name="図 3"/>
          <p:cNvPicPr>
            <a:picLocks noChangeAspect="1"/>
          </p:cNvPicPr>
          <p:nvPr/>
        </p:nvPicPr>
        <p:blipFill>
          <a:blip r:embed="rId2"/>
          <a:stretch>
            <a:fillRect/>
          </a:stretch>
        </p:blipFill>
        <p:spPr>
          <a:xfrm>
            <a:off x="16874" y="1814536"/>
            <a:ext cx="3010854" cy="3492000"/>
          </a:xfrm>
          <a:prstGeom prst="rect">
            <a:avLst/>
          </a:prstGeom>
        </p:spPr>
      </p:pic>
      <p:graphicFrame>
        <p:nvGraphicFramePr>
          <p:cNvPr id="9" name="表 8"/>
          <p:cNvGraphicFramePr>
            <a:graphicFrameLocks noGrp="1"/>
          </p:cNvGraphicFramePr>
          <p:nvPr/>
        </p:nvGraphicFramePr>
        <p:xfrm>
          <a:off x="3192323" y="1549513"/>
          <a:ext cx="5623745" cy="5269826"/>
        </p:xfrm>
        <a:graphic>
          <a:graphicData uri="http://schemas.openxmlformats.org/drawingml/2006/table">
            <a:tbl>
              <a:tblPr firstRow="1" bandRow="1">
                <a:tableStyleId>{5940675A-B579-460E-94D1-54222C63F5DA}</a:tableStyleId>
              </a:tblPr>
              <a:tblGrid>
                <a:gridCol w="1447745">
                  <a:extLst>
                    <a:ext uri="{9D8B030D-6E8A-4147-A177-3AD203B41FA5}">
                      <a16:colId xmlns:a16="http://schemas.microsoft.com/office/drawing/2014/main" val="4075840211"/>
                    </a:ext>
                  </a:extLst>
                </a:gridCol>
                <a:gridCol w="684000">
                  <a:extLst>
                    <a:ext uri="{9D8B030D-6E8A-4147-A177-3AD203B41FA5}">
                      <a16:colId xmlns:a16="http://schemas.microsoft.com/office/drawing/2014/main" val="1809220107"/>
                    </a:ext>
                  </a:extLst>
                </a:gridCol>
                <a:gridCol w="2556000">
                  <a:extLst>
                    <a:ext uri="{9D8B030D-6E8A-4147-A177-3AD203B41FA5}">
                      <a16:colId xmlns:a16="http://schemas.microsoft.com/office/drawing/2014/main" val="343374665"/>
                    </a:ext>
                  </a:extLst>
                </a:gridCol>
                <a:gridCol w="936000">
                  <a:extLst>
                    <a:ext uri="{9D8B030D-6E8A-4147-A177-3AD203B41FA5}">
                      <a16:colId xmlns:a16="http://schemas.microsoft.com/office/drawing/2014/main" val="3657181541"/>
                    </a:ext>
                  </a:extLst>
                </a:gridCol>
              </a:tblGrid>
              <a:tr h="414516">
                <a:tc>
                  <a:txBody>
                    <a:bodyPr/>
                    <a:lstStyle/>
                    <a:p>
                      <a:pPr algn="ctr"/>
                      <a:r>
                        <a:rPr kumimoji="1" lang="ja-JP" altLang="en-US" sz="1200" dirty="0">
                          <a:latin typeface="Meiryo UI" panose="020B0604030504040204" pitchFamily="50" charset="-128"/>
                          <a:ea typeface="Meiryo UI" panose="020B0604030504040204" pitchFamily="50" charset="-128"/>
                        </a:rPr>
                        <a:t>公園名</a:t>
                      </a:r>
                    </a:p>
                  </a:txBody>
                  <a:tcPr marL="72000" marR="108000" marT="0" marB="0" anchor="ctr">
                    <a:solidFill>
                      <a:schemeClr val="bg1">
                        <a:lumMod val="7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管理運営制度</a:t>
                      </a:r>
                    </a:p>
                  </a:txBody>
                  <a:tcPr marL="72000" marR="108000" marT="0" marB="0" anchor="ctr">
                    <a:solidFill>
                      <a:schemeClr val="bg1">
                        <a:lumMod val="7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制度概要</a:t>
                      </a:r>
                    </a:p>
                  </a:txBody>
                  <a:tcPr marL="72000" marR="108000" marT="0" marB="0" anchor="ctr">
                    <a:solidFill>
                      <a:schemeClr val="bg1">
                        <a:lumMod val="7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導入時期</a:t>
                      </a:r>
                    </a:p>
                  </a:txBody>
                  <a:tcPr marL="72000" marR="108000" marT="0" marB="0" anchor="ctr">
                    <a:solidFill>
                      <a:schemeClr val="bg1">
                        <a:lumMod val="75000"/>
                      </a:schemeClr>
                    </a:solidFill>
                  </a:tcPr>
                </a:tc>
                <a:extLst>
                  <a:ext uri="{0D108BD9-81ED-4DB2-BD59-A6C34878D82A}">
                    <a16:rowId xmlns:a16="http://schemas.microsoft.com/office/drawing/2014/main" val="2595160125"/>
                  </a:ext>
                </a:extLst>
              </a:tr>
              <a:tr h="972000">
                <a:tc>
                  <a:txBody>
                    <a:bodyPr/>
                    <a:lstStyle/>
                    <a:p>
                      <a:pPr>
                        <a:lnSpc>
                          <a:spcPts val="1400"/>
                        </a:lnSpc>
                      </a:pPr>
                      <a:r>
                        <a:rPr kumimoji="1" lang="ja-JP" altLang="en-US" sz="1200" dirty="0">
                          <a:latin typeface="Meiryo UI" panose="020B0604030504040204" pitchFamily="50" charset="-128"/>
                          <a:ea typeface="Meiryo UI" panose="020B0604030504040204" pitchFamily="50" charset="-128"/>
                        </a:rPr>
                        <a:t>服部緑地</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浜寺公園</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二色の浜公園</a:t>
                      </a:r>
                    </a:p>
                  </a:txBody>
                  <a:tcPr marL="36000" marR="36000" marT="36000" marB="36000"/>
                </a:tc>
                <a:tc>
                  <a:txBody>
                    <a:bodyPr/>
                    <a:lstStyle/>
                    <a:p>
                      <a:pPr>
                        <a:lnSpc>
                          <a:spcPts val="1400"/>
                        </a:lnSpc>
                      </a:pPr>
                      <a:r>
                        <a:rPr kumimoji="1" lang="en-US" altLang="ja-JP" sz="1200" dirty="0">
                          <a:latin typeface="Meiryo UI" panose="020B0604030504040204" pitchFamily="50" charset="-128"/>
                          <a:ea typeface="Meiryo UI" panose="020B0604030504040204" pitchFamily="50" charset="-128"/>
                        </a:rPr>
                        <a:t>PMO</a:t>
                      </a:r>
                      <a:r>
                        <a:rPr kumimoji="1" lang="ja-JP" altLang="en-US" sz="1200" dirty="0">
                          <a:latin typeface="Meiryo UI" panose="020B0604030504040204" pitchFamily="50" charset="-128"/>
                          <a:ea typeface="Meiryo UI" panose="020B0604030504040204" pitchFamily="50" charset="-128"/>
                        </a:rPr>
                        <a:t>型</a:t>
                      </a:r>
                    </a:p>
                  </a:txBody>
                  <a:tcPr marL="36000" marR="36000" marT="36000" marB="36000"/>
                </a:tc>
                <a:tc>
                  <a:txBody>
                    <a:bodyPr/>
                    <a:lstStyle/>
                    <a:p>
                      <a:pPr>
                        <a:lnSpc>
                          <a:spcPts val="1400"/>
                        </a:lnSpc>
                      </a:pPr>
                      <a:r>
                        <a:rPr kumimoji="1" lang="ja-JP" altLang="en-US" sz="1200" dirty="0">
                          <a:latin typeface="Meiryo UI" panose="020B0604030504040204" pitchFamily="50" charset="-128"/>
                          <a:ea typeface="Meiryo UI" panose="020B0604030504040204" pitchFamily="50" charset="-128"/>
                        </a:rPr>
                        <a:t>指定管理者制度及び設置許可制度を活用し、施設の新設（ハード）や維持管理からイベント企画・立案（ソフト）に至るまで、公園全体を経営することにより公園の魅力向上を図る。</a:t>
                      </a:r>
                    </a:p>
                  </a:txBody>
                  <a:tcPr marL="36000" marR="36000" marT="36000" marB="36000"/>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2023</a:t>
                      </a:r>
                      <a:r>
                        <a:rPr kumimoji="1" lang="ja-JP" altLang="en-US" sz="1200" dirty="0">
                          <a:latin typeface="Meiryo UI" panose="020B0604030504040204" pitchFamily="50" charset="-128"/>
                          <a:ea typeface="Meiryo UI" panose="020B0604030504040204" pitchFamily="50" charset="-128"/>
                        </a:rPr>
                        <a:t>年度～</a:t>
                      </a:r>
                    </a:p>
                  </a:txBody>
                  <a:tcPr marL="36000" marR="36000" marT="36000" marB="36000"/>
                </a:tc>
                <a:extLst>
                  <a:ext uri="{0D108BD9-81ED-4DB2-BD59-A6C34878D82A}">
                    <a16:rowId xmlns:a16="http://schemas.microsoft.com/office/drawing/2014/main" val="3223329569"/>
                  </a:ext>
                </a:extLst>
              </a:tr>
              <a:tr h="566505">
                <a:tc>
                  <a:txBody>
                    <a:bodyPr/>
                    <a:lstStyle/>
                    <a:p>
                      <a:pPr>
                        <a:lnSpc>
                          <a:spcPts val="1400"/>
                        </a:lnSpc>
                      </a:pPr>
                      <a:r>
                        <a:rPr kumimoji="1" lang="ja-JP" altLang="en-US" sz="1200" dirty="0">
                          <a:latin typeface="Meiryo UI" panose="020B0604030504040204" pitchFamily="50" charset="-128"/>
                          <a:ea typeface="Meiryo UI" panose="020B0604030504040204" pitchFamily="50" charset="-128"/>
                        </a:rPr>
                        <a:t>住吉公園</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100" dirty="0">
                          <a:latin typeface="Meiryo UI" panose="020B0604030504040204" pitchFamily="50" charset="-128"/>
                          <a:ea typeface="Meiryo UI" panose="020B0604030504040204" pitchFamily="50" charset="-128"/>
                        </a:rPr>
                        <a:t>（カフェ・レストラン）</a:t>
                      </a:r>
                    </a:p>
                  </a:txBody>
                  <a:tcPr marL="36000" marR="36000" marT="36000" marB="36000"/>
                </a:tc>
                <a:tc>
                  <a:txBody>
                    <a:bodyPr/>
                    <a:lstStyle/>
                    <a:p>
                      <a:pPr>
                        <a:lnSpc>
                          <a:spcPts val="1400"/>
                        </a:lnSpc>
                      </a:pPr>
                      <a:r>
                        <a:rPr kumimoji="1" lang="en-US" altLang="ja-JP" sz="1200" dirty="0">
                          <a:latin typeface="Meiryo UI" panose="020B0604030504040204" pitchFamily="50" charset="-128"/>
                          <a:ea typeface="Meiryo UI" panose="020B0604030504040204" pitchFamily="50" charset="-128"/>
                        </a:rPr>
                        <a:t>Park-PFI</a:t>
                      </a:r>
                      <a:r>
                        <a:rPr kumimoji="1" lang="ja-JP" altLang="en-US" sz="1200" dirty="0">
                          <a:latin typeface="Meiryo UI" panose="020B0604030504040204" pitchFamily="50" charset="-128"/>
                          <a:ea typeface="Meiryo UI" panose="020B0604030504040204" pitchFamily="50" charset="-128"/>
                        </a:rPr>
                        <a:t>型</a:t>
                      </a:r>
                    </a:p>
                  </a:txBody>
                  <a:tcPr marL="36000" marR="36000" marT="36000" marB="36000"/>
                </a:tc>
                <a:tc>
                  <a:txBody>
                    <a:bodyPr/>
                    <a:lstStyle/>
                    <a:p>
                      <a:pPr>
                        <a:lnSpc>
                          <a:spcPts val="1400"/>
                        </a:lnSpc>
                      </a:pPr>
                      <a:r>
                        <a:rPr kumimoji="1" lang="en-US" altLang="ja-JP" sz="1200" dirty="0">
                          <a:latin typeface="Meiryo UI" panose="020B0604030504040204" pitchFamily="50" charset="-128"/>
                          <a:ea typeface="Meiryo UI" panose="020B0604030504040204" pitchFamily="50" charset="-128"/>
                        </a:rPr>
                        <a:t>Park-PFI</a:t>
                      </a:r>
                      <a:r>
                        <a:rPr kumimoji="1" lang="ja-JP" altLang="en-US" sz="1200" dirty="0">
                          <a:latin typeface="Meiryo UI" panose="020B0604030504040204" pitchFamily="50" charset="-128"/>
                          <a:ea typeface="Meiryo UI" panose="020B0604030504040204" pitchFamily="50" charset="-128"/>
                        </a:rPr>
                        <a:t>を活用し、公園の一部区域に施設を新設・管理することにより、公園の魅力向上を図る。</a:t>
                      </a:r>
                    </a:p>
                  </a:txBody>
                  <a:tcPr marL="36000" marR="36000" marT="36000" marB="36000"/>
                </a:tc>
                <a:tc>
                  <a:txBody>
                    <a:bodyPr/>
                    <a:lstStyle/>
                    <a:p>
                      <a:pPr>
                        <a:lnSpc>
                          <a:spcPts val="1400"/>
                        </a:lnSpc>
                      </a:pPr>
                      <a:r>
                        <a:rPr kumimoji="1" lang="en-US" altLang="ja-JP" sz="1200" dirty="0">
                          <a:latin typeface="Meiryo UI" panose="020B0604030504040204" pitchFamily="50" charset="-128"/>
                          <a:ea typeface="Meiryo UI" panose="020B0604030504040204" pitchFamily="50" charset="-128"/>
                        </a:rPr>
                        <a:t>2023</a:t>
                      </a:r>
                      <a:r>
                        <a:rPr kumimoji="1" lang="ja-JP" altLang="en-US" sz="1200" dirty="0">
                          <a:latin typeface="Meiryo UI" panose="020B0604030504040204" pitchFamily="50" charset="-128"/>
                          <a:ea typeface="Meiryo UI" panose="020B0604030504040204" pitchFamily="50" charset="-128"/>
                        </a:rPr>
                        <a:t>年度～</a:t>
                      </a:r>
                    </a:p>
                  </a:txBody>
                  <a:tcPr marL="36000" marR="36000" marT="36000" marB="36000"/>
                </a:tc>
                <a:extLst>
                  <a:ext uri="{0D108BD9-81ED-4DB2-BD59-A6C34878D82A}">
                    <a16:rowId xmlns:a16="http://schemas.microsoft.com/office/drawing/2014/main" val="1814516893"/>
                  </a:ext>
                </a:extLst>
              </a:tr>
              <a:tr h="1050108">
                <a:tc>
                  <a:txBody>
                    <a:bodyPr/>
                    <a:lstStyle/>
                    <a:p>
                      <a:pPr>
                        <a:lnSpc>
                          <a:spcPts val="1400"/>
                        </a:lnSpc>
                      </a:pPr>
                      <a:r>
                        <a:rPr kumimoji="1" lang="ja-JP" altLang="en-US" sz="1200" dirty="0">
                          <a:latin typeface="Meiryo UI" panose="020B0604030504040204" pitchFamily="50" charset="-128"/>
                          <a:ea typeface="Meiryo UI" panose="020B0604030504040204" pitchFamily="50" charset="-128"/>
                        </a:rPr>
                        <a:t>箕面公園</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深北緑地</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枚岡公園</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錦織公園</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長野公園</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住之江公園</a:t>
                      </a:r>
                    </a:p>
                  </a:txBody>
                  <a:tcPr marL="36000" marR="36000" marT="36000" marB="36000"/>
                </a:tc>
                <a:tc rowSpan="2">
                  <a:txBody>
                    <a:bodyPr/>
                    <a:lstStyle/>
                    <a:p>
                      <a:pPr>
                        <a:lnSpc>
                          <a:spcPts val="1400"/>
                        </a:lnSpc>
                      </a:pPr>
                      <a:r>
                        <a:rPr kumimoji="1" lang="ja-JP" altLang="en-US" sz="1200" dirty="0">
                          <a:latin typeface="Meiryo UI" panose="020B0604030504040204" pitchFamily="50" charset="-128"/>
                          <a:ea typeface="Meiryo UI" panose="020B0604030504040204" pitchFamily="50" charset="-128"/>
                        </a:rPr>
                        <a:t>ソフト</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充実型</a:t>
                      </a:r>
                    </a:p>
                  </a:txBody>
                  <a:tcPr marL="36000" marR="36000" marT="36000" marB="36000"/>
                </a:tc>
                <a:tc rowSpan="2">
                  <a:txBody>
                    <a:bodyPr/>
                    <a:lstStyle/>
                    <a:p>
                      <a:pPr>
                        <a:lnSpc>
                          <a:spcPts val="1400"/>
                        </a:lnSpc>
                      </a:pPr>
                      <a:r>
                        <a:rPr kumimoji="1" lang="ja-JP" altLang="en-US" sz="1200" dirty="0">
                          <a:latin typeface="Meiryo UI" panose="020B0604030504040204" pitchFamily="50" charset="-128"/>
                          <a:ea typeface="Meiryo UI" panose="020B0604030504040204" pitchFamily="50" charset="-128"/>
                        </a:rPr>
                        <a:t>指定管理者制度を活用し、公園のそれぞれの特色を活かしたソフト事業（イベント等）を充実させ、公園の魅力向上を図る。</a:t>
                      </a:r>
                    </a:p>
                  </a:txBody>
                  <a:tcPr marL="36000" marR="36000" marT="36000" marB="36000"/>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p>
                    <a:p>
                      <a:pPr>
                        <a:lnSpc>
                          <a:spcPts val="1400"/>
                        </a:lnSpc>
                      </a:pP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1895233928"/>
                  </a:ext>
                </a:extLst>
              </a:tr>
              <a:tr h="1533710">
                <a:tc>
                  <a:txBody>
                    <a:bodyPr/>
                    <a:lstStyle/>
                    <a:p>
                      <a:pPr>
                        <a:lnSpc>
                          <a:spcPts val="1400"/>
                        </a:lnSpc>
                      </a:pPr>
                      <a:r>
                        <a:rPr kumimoji="1" lang="ja-JP" altLang="en-US" sz="1200" dirty="0">
                          <a:latin typeface="Meiryo UI" panose="020B0604030504040204" pitchFamily="50" charset="-128"/>
                          <a:ea typeface="Meiryo UI" panose="020B0604030504040204" pitchFamily="50" charset="-128"/>
                        </a:rPr>
                        <a:t>寝屋川公園</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山田池公園</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久宝寺緑地</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石川河川公園</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大泉緑地</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住吉公園</a:t>
                      </a:r>
                      <a:r>
                        <a:rPr kumimoji="1" lang="ja-JP" altLang="en-US" sz="900" dirty="0">
                          <a:latin typeface="Meiryo UI" panose="020B0604030504040204" pitchFamily="50" charset="-128"/>
                          <a:ea typeface="Meiryo UI" panose="020B0604030504040204" pitchFamily="50" charset="-128"/>
                        </a:rPr>
                        <a:t>（カフェ等除く）</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りんくう公園</a:t>
                      </a:r>
                      <a:endParaRPr kumimoji="1" lang="en-US" altLang="ja-JP" sz="1200"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せんなん里海公園</a:t>
                      </a:r>
                    </a:p>
                  </a:txBody>
                  <a:tcPr marL="36000" marR="36000" marT="36000" marB="36000"/>
                </a:tc>
                <a:tc vMerge="1">
                  <a:txBody>
                    <a:bodyPr/>
                    <a:lstStyle/>
                    <a:p>
                      <a:endParaRPr kumimoji="1" lang="ja-JP" altLang="en-US" sz="13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3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2023</a:t>
                      </a:r>
                      <a:r>
                        <a:rPr kumimoji="1" lang="ja-JP" altLang="en-US" sz="1200" dirty="0">
                          <a:latin typeface="Meiryo UI" panose="020B0604030504040204" pitchFamily="50" charset="-128"/>
                          <a:ea typeface="Meiryo UI" panose="020B0604030504040204" pitchFamily="50" charset="-128"/>
                        </a:rPr>
                        <a:t>年度～</a:t>
                      </a:r>
                    </a:p>
                    <a:p>
                      <a:pPr>
                        <a:lnSpc>
                          <a:spcPts val="1400"/>
                        </a:lnSpc>
                      </a:pP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630681179"/>
                  </a:ext>
                </a:extLst>
              </a:tr>
              <a:tr h="576000">
                <a:tc>
                  <a:txBody>
                    <a:bodyPr/>
                    <a:lstStyle/>
                    <a:p>
                      <a:pPr>
                        <a:lnSpc>
                          <a:spcPts val="1400"/>
                        </a:lnSpc>
                      </a:pPr>
                      <a:r>
                        <a:rPr kumimoji="1" lang="ja-JP" altLang="en-US" sz="1200" dirty="0">
                          <a:latin typeface="Meiryo UI" panose="020B0604030504040204" pitchFamily="50" charset="-128"/>
                          <a:ea typeface="Meiryo UI" panose="020B0604030504040204" pitchFamily="50" charset="-128"/>
                        </a:rPr>
                        <a:t>泉佐野丘陵緑地</a:t>
                      </a:r>
                    </a:p>
                  </a:txBody>
                  <a:tcPr marL="36000" marR="36000" marT="36000" marB="36000"/>
                </a:tc>
                <a:tc>
                  <a:txBody>
                    <a:bodyPr/>
                    <a:lstStyle/>
                    <a:p>
                      <a:pPr>
                        <a:lnSpc>
                          <a:spcPts val="1400"/>
                        </a:lnSpc>
                      </a:pPr>
                      <a:r>
                        <a:rPr kumimoji="1" lang="ja-JP" altLang="en-US" sz="1200" dirty="0">
                          <a:latin typeface="Meiryo UI" panose="020B0604030504040204" pitchFamily="50" charset="-128"/>
                          <a:ea typeface="Meiryo UI" panose="020B0604030504040204" pitchFamily="50" charset="-128"/>
                        </a:rPr>
                        <a:t>直営</a:t>
                      </a:r>
                    </a:p>
                  </a:txBody>
                  <a:tcPr marL="36000" marR="36000" marT="36000" marB="36000"/>
                </a:tc>
                <a:tc>
                  <a:txBody>
                    <a:bodyPr/>
                    <a:lstStyle/>
                    <a:p>
                      <a:pPr>
                        <a:lnSpc>
                          <a:spcPts val="1400"/>
                        </a:lnSpc>
                      </a:pPr>
                      <a:r>
                        <a:rPr kumimoji="1" lang="ja-JP" altLang="en-US" sz="1200" dirty="0">
                          <a:latin typeface="Meiryo UI" panose="020B0604030504040204" pitchFamily="50" charset="-128"/>
                          <a:ea typeface="Meiryo UI" panose="020B0604030504040204" pitchFamily="50" charset="-128"/>
                        </a:rPr>
                        <a:t>府民や企業の参画による手づくりの公園づくり（「府民と育てる緑地づくり」）を進めている。</a:t>
                      </a:r>
                    </a:p>
                  </a:txBody>
                  <a:tcPr marL="36000" marR="36000" marT="36000" marB="36000"/>
                </a:tc>
                <a:tc>
                  <a:txBody>
                    <a:bodyPr/>
                    <a:lstStyle/>
                    <a:p>
                      <a:pPr>
                        <a:lnSpc>
                          <a:spcPts val="1400"/>
                        </a:lnSpc>
                      </a:pPr>
                      <a:r>
                        <a:rPr kumimoji="1" lang="ja-JP" altLang="en-US" sz="1200" dirty="0" err="1">
                          <a:latin typeface="Meiryo UI" panose="020B0604030504040204" pitchFamily="50" charset="-128"/>
                          <a:ea typeface="Meiryo UI" panose="020B0604030504040204" pitchFamily="50" charset="-128"/>
                        </a:rPr>
                        <a:t>ー</a:t>
                      </a: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316192959"/>
                  </a:ext>
                </a:extLst>
              </a:tr>
            </a:tbl>
          </a:graphicData>
        </a:graphic>
      </p:graphicFrame>
      <p:grpSp>
        <p:nvGrpSpPr>
          <p:cNvPr id="18" name="グループ化 17"/>
          <p:cNvGrpSpPr/>
          <p:nvPr/>
        </p:nvGrpSpPr>
        <p:grpSpPr>
          <a:xfrm>
            <a:off x="279308" y="5345301"/>
            <a:ext cx="2649122" cy="1200329"/>
            <a:chOff x="279308" y="5310131"/>
            <a:chExt cx="2649122" cy="1200329"/>
          </a:xfrm>
        </p:grpSpPr>
        <p:sp>
          <p:nvSpPr>
            <p:cNvPr id="10" name="テキスト ボックス 9"/>
            <p:cNvSpPr txBox="1"/>
            <p:nvPr/>
          </p:nvSpPr>
          <p:spPr>
            <a:xfrm>
              <a:off x="279308" y="5310131"/>
              <a:ext cx="2649122" cy="120032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（凡例）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a:solidFill>
                    <a:srgbClr val="FF0000"/>
                  </a:solidFill>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PMO</a:t>
              </a:r>
              <a:r>
                <a:rPr kumimoji="1" lang="ja-JP" altLang="en-US" sz="1200" dirty="0">
                  <a:latin typeface="Meiryo UI" panose="020B0604030504040204" pitchFamily="50" charset="-128"/>
                  <a:ea typeface="Meiryo UI" panose="020B0604030504040204" pitchFamily="50" charset="-128"/>
                </a:rPr>
                <a:t>型</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Park-PFI</a:t>
              </a:r>
              <a:r>
                <a:rPr lang="ja-JP" altLang="en-US" sz="1200" dirty="0">
                  <a:latin typeface="Meiryo UI" panose="020B0604030504040204" pitchFamily="50" charset="-128"/>
                  <a:ea typeface="Meiryo UI" panose="020B0604030504040204" pitchFamily="50" charset="-128"/>
                </a:rPr>
                <a:t>型</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：ソフト充実型（</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年度～）</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：ソフト充実型（</a:t>
              </a: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年度～）</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●：直営管理</a:t>
              </a:r>
              <a:endParaRPr kumimoji="1" lang="en-US" altLang="ja-JP" dirty="0"/>
            </a:p>
          </p:txBody>
        </p:sp>
        <p:sp>
          <p:nvSpPr>
            <p:cNvPr id="11" name="二等辺三角形 10"/>
            <p:cNvSpPr/>
            <p:nvPr/>
          </p:nvSpPr>
          <p:spPr>
            <a:xfrm>
              <a:off x="486051" y="5759923"/>
              <a:ext cx="108000" cy="108000"/>
            </a:xfrm>
            <a:prstGeom prst="triangl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ドーナツ 11"/>
            <p:cNvSpPr/>
            <p:nvPr/>
          </p:nvSpPr>
          <p:spPr>
            <a:xfrm>
              <a:off x="486051" y="6130982"/>
              <a:ext cx="108000" cy="108000"/>
            </a:xfrm>
            <a:prstGeom prst="donu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楕円 12"/>
            <p:cNvSpPr/>
            <p:nvPr/>
          </p:nvSpPr>
          <p:spPr>
            <a:xfrm>
              <a:off x="486051" y="5945452"/>
              <a:ext cx="108000" cy="1080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80857" y="1580297"/>
            <a:ext cx="2808000" cy="323165"/>
          </a:xfrm>
          <a:prstGeom prst="rect">
            <a:avLst/>
          </a:prstGeom>
          <a:noFill/>
        </p:spPr>
        <p:txBody>
          <a:bodyPr wrap="square" rtlCol="0">
            <a:spAutoFit/>
          </a:bodyPr>
          <a:lstStyle/>
          <a:p>
            <a:r>
              <a:rPr lang="ja-JP" altLang="en-US" sz="1500" dirty="0">
                <a:latin typeface="Meiryo UI" panose="020B0604030504040204" pitchFamily="50" charset="-128"/>
                <a:ea typeface="Meiryo UI" panose="020B0604030504040204" pitchFamily="50" charset="-128"/>
              </a:rPr>
              <a:t>○</a:t>
            </a:r>
            <a:r>
              <a:rPr kumimoji="1" lang="ja-JP" altLang="en-US" sz="1500" dirty="0">
                <a:latin typeface="Meiryo UI" panose="020B0604030504040204" pitchFamily="50" charset="-128"/>
                <a:ea typeface="Meiryo UI" panose="020B0604030504040204" pitchFamily="50" charset="-128"/>
              </a:rPr>
              <a:t>府営公園の管理運営の状況</a:t>
            </a:r>
          </a:p>
        </p:txBody>
      </p:sp>
      <p:sp>
        <p:nvSpPr>
          <p:cNvPr id="16" name="スライド番号プレースホルダー 3"/>
          <p:cNvSpPr txBox="1">
            <a:spLocks/>
          </p:cNvSpPr>
          <p:nvPr/>
        </p:nvSpPr>
        <p:spPr>
          <a:xfrm>
            <a:off x="7189446" y="651437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346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196114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2736</Words>
  <Application>Microsoft Office PowerPoint</Application>
  <PresentationFormat>画面に合わせる (4:3)</PresentationFormat>
  <Paragraphs>328</Paragraphs>
  <Slides>11</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11</vt:i4>
      </vt:variant>
    </vt:vector>
  </HeadingPairs>
  <TitlesOfParts>
    <vt:vector size="23" baseType="lpstr">
      <vt:lpstr>BIZ UDゴシック</vt:lpstr>
      <vt:lpstr>Meiryo UI</vt:lpstr>
      <vt:lpstr>ＭＳ Ｐゴシック</vt:lpstr>
      <vt:lpstr>UD デジタル 教科書体 NK-R</vt:lpstr>
      <vt:lpstr>UD デジタル 教科書体 NP-B</vt:lpstr>
      <vt:lpstr>UD デジタル 教科書体 N-R</vt:lpstr>
      <vt:lpstr>メイリオ</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2023-06-16T02:59:00Z</dcterms:created>
  <dcterms:modified xsi:type="dcterms:W3CDTF">2023-06-16T02:59:04Z</dcterms:modified>
</cp:coreProperties>
</file>