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  <p:sldMasterId id="2147483660" r:id="rId5"/>
  </p:sldMasterIdLst>
  <p:notesMasterIdLst>
    <p:notesMasterId r:id="rId9"/>
  </p:notesMasterIdLst>
  <p:handoutMasterIdLst>
    <p:handoutMasterId r:id="rId10"/>
  </p:handoutMasterIdLst>
  <p:sldIdLst>
    <p:sldId id="2340" r:id="rId6"/>
    <p:sldId id="2339" r:id="rId7"/>
    <p:sldId id="2338" r:id="rId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CC"/>
    <a:srgbClr val="0000FF"/>
    <a:srgbClr val="66FF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16" autoAdjust="0"/>
    <p:restoredTop sz="94255" autoAdjust="0"/>
  </p:normalViewPr>
  <p:slideViewPr>
    <p:cSldViewPr>
      <p:cViewPr varScale="1">
        <p:scale>
          <a:sx n="94" d="100"/>
          <a:sy n="94" d="100"/>
        </p:scale>
        <p:origin x="1526" y="82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89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ACC26FBD-770B-46F2-A646-81AB63ABDF8C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2B371EB-28AC-474B-AB92-25EA3880F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928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FB536B7E-0C7A-4BE3-919A-6EED0595B36F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6DE47704-DA29-41EA-9615-E30FD9C801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494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8D2FA-1FDC-47CF-B540-06AC89371C3A}" type="datetime1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fld id="{63BC356D-1576-478B-8647-1361C6E9DFF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664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0027-0968-4E78-B7A9-B3847EBDB7C6}" type="datetime1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9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966E5-9D1C-452C-8592-60F8ECFF2F9D}" type="datetime1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353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448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03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161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652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746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553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1313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09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D7899-8FA5-4CDF-8357-FB9C11600663}" type="datetime1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0" y="6461872"/>
            <a:ext cx="2133600" cy="365125"/>
          </a:xfrm>
        </p:spPr>
        <p:txBody>
          <a:bodyPr/>
          <a:lstStyle>
            <a:lvl1pPr>
              <a:defRPr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fld id="{63BC356D-1576-478B-8647-1361C6E9DFF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96763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680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4022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9398-4D96-4246-82E7-0E7AEEF8E78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13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71CAB-2879-4598-9D2A-407F3B0BCF2B}" type="datetime1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fld id="{63BC356D-1576-478B-8647-1361C6E9DFF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589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F7B40-6388-4DE2-839E-4987E81BB2AD}" type="datetime1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29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1670-D886-40FC-AE3D-CFDF16ABFAE3}" type="datetime1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523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CAB8-AC56-4A33-8905-1D66F366CA69}" type="datetime1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11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 sz="11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fld id="{63BC356D-1576-478B-8647-1361C6E9DFF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597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09E6-5D10-4054-8047-EB5DC1A6D7D7}" type="datetime1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82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2ED8-1D33-45AB-B862-79C4585C4C1A}" type="datetime1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43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825F2-4083-4A06-B090-3F63E86FE005}" type="datetime1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10400" y="64753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C356D-1576-478B-8647-1361C6E9D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58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E9398-4D96-4246-82E7-0E7AEEF8E788}" type="datetimeFigureOut">
              <a:rPr kumimoji="1" lang="ja-JP" altLang="en-US" smtClean="0"/>
              <a:t>2024/10/28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74224-13C0-4B2E-B885-2B5AD1D6CF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02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482869"/>
            <a:ext cx="9144003" cy="1076292"/>
          </a:xfrm>
        </p:spPr>
        <p:txBody>
          <a:bodyPr>
            <a:normAutofit/>
          </a:bodyPr>
          <a:lstStyle/>
          <a:p>
            <a:pPr>
              <a:lnSpc>
                <a:spcPts val="3321"/>
              </a:lnSpc>
              <a:spcBef>
                <a:spcPts val="1139"/>
              </a:spcBef>
            </a:pP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大阪の改革（テーマ編）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33432" y="175074"/>
            <a:ext cx="8677137" cy="3416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09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331395" y="3573016"/>
            <a:ext cx="845508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1"/>
          <p:cNvSpPr txBox="1">
            <a:spLocks/>
          </p:cNvSpPr>
          <p:nvPr/>
        </p:nvSpPr>
        <p:spPr>
          <a:xfrm>
            <a:off x="110320" y="3717031"/>
            <a:ext cx="9144003" cy="783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321"/>
              </a:lnSpc>
              <a:spcBef>
                <a:spcPts val="1139"/>
              </a:spcBef>
            </a:pP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～「これまでの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15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年</a:t>
            </a:r>
            <a:r>
              <a:rPr lang="en-US" altLang="ja-JP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/</a:t>
            </a:r>
            <a:r>
              <a:rPr lang="ja-JP" altLang="en-US" sz="1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主な取組」</a:t>
            </a:r>
          </a:p>
        </p:txBody>
      </p:sp>
      <p:sp>
        <p:nvSpPr>
          <p:cNvPr id="10" name="サブタイトル 4"/>
          <p:cNvSpPr>
            <a:spLocks noGrp="1"/>
          </p:cNvSpPr>
          <p:nvPr/>
        </p:nvSpPr>
        <p:spPr>
          <a:xfrm>
            <a:off x="1535002" y="5361017"/>
            <a:ext cx="6073996" cy="1092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</a:t>
            </a:r>
            <a:r>
              <a:rPr lang="ja-JP" altLang="en-US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lang="en-US" altLang="ja-JP" sz="2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大阪府・大阪市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82234" y="529277"/>
            <a:ext cx="3257263" cy="501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29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2023</a:t>
            </a:r>
            <a:r>
              <a:rPr kumimoji="1" lang="en-US" altLang="ja-JP" sz="1329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.6.2</a:t>
            </a:r>
          </a:p>
          <a:p>
            <a:r>
              <a:rPr lang="ja-JP" altLang="en-US" sz="1329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第９回副首都推進本部（大阪府市）会議</a:t>
            </a:r>
            <a:endParaRPr kumimoji="1" lang="ja-JP" altLang="en-US" sz="1329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948264" y="1066516"/>
            <a:ext cx="1694334" cy="39180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709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参考資料２ー４</a:t>
            </a:r>
            <a:endParaRPr kumimoji="1" lang="en-US" altLang="ja-JP" sz="1709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80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242986" y="1164874"/>
            <a:ext cx="8709180" cy="5556602"/>
          </a:xfrm>
          <a:prstGeom prst="roundRect">
            <a:avLst>
              <a:gd name="adj" fmla="val 366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01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2986" y="341571"/>
            <a:ext cx="8229600" cy="651775"/>
          </a:xfrm>
        </p:spPr>
        <p:txBody>
          <a:bodyPr>
            <a:normAutofit/>
          </a:bodyPr>
          <a:lstStyle/>
          <a:p>
            <a:pPr algn="l"/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○とりまとめの趣旨について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5579" y="1284910"/>
            <a:ext cx="8494966" cy="5436566"/>
          </a:xfrm>
        </p:spPr>
        <p:txBody>
          <a:bodyPr vert="horz" lIns="36000" tIns="36000" rIns="36000" bIns="36000"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府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市では、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2008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年以降の各種改革の実態、意義、進捗及び成果を、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2014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月、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2018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月の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回にわたって評価し、府民市民の皆様へお知らせすることを目的に公表しました。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今回実施した「改革評価プロジェクト」においては、 前回作成した「大阪の改革評価～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年の改革をふり返る～」の成果のみならず、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2008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年以降の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年間の一連の改革の成果をとりまとめました。</a:t>
            </a:r>
            <a:endParaRPr lang="en-US" altLang="ja-JP" sz="1800" strike="sng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とりまとめに際しては、わかりやすくお示しすることを念頭に作成しており、前回と同様に、</a:t>
            </a:r>
            <a:r>
              <a:rPr lang="ja-JP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ソフト施策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ハード施策との両面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からとらえた内容となっています</a:t>
            </a:r>
            <a:r>
              <a:rPr lang="ja-JP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大阪の改革（テーマ編）～「これまでの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主な取組」は、ソフト施策について、皆様に身近な政策分野をテーマ毎に取り上げ、大阪府市で実施している施策や改革の成果を整理いたしました。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なお、別冊の、大阪の改革（エリア編）～「これからの大阪」においては、ハード施策について、その実施により、大阪のまちが、将来どのように変わっていくのかがわかるよう、エリアを単位として整理しております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3"/>
          <p:cNvSpPr txBox="1">
            <a:spLocks/>
          </p:cNvSpPr>
          <p:nvPr/>
        </p:nvSpPr>
        <p:spPr>
          <a:xfrm>
            <a:off x="7086600" y="64830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8CA411-231B-42B9-AF63-97A64194AA60}" type="slidenum">
              <a:rPr lang="ja-JP" altLang="en-US" sz="14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/>
              <a:t>2</a:t>
            </a:fld>
            <a:endParaRPr lang="ja-JP" altLang="en-US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376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71406" y="95250"/>
            <a:ext cx="9000000" cy="6574110"/>
          </a:xfrm>
          <a:prstGeom prst="roundRect">
            <a:avLst>
              <a:gd name="adj" fmla="val 3652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95254" rIns="130169" rtlCol="0" anchor="t"/>
          <a:lstStyle/>
          <a:p>
            <a:pPr>
              <a:lnSpc>
                <a:spcPts val="2400"/>
              </a:lnSpc>
              <a:spcBef>
                <a:spcPts val="600"/>
              </a:spcBef>
              <a:spcAft>
                <a:spcPts val="1085"/>
              </a:spcAft>
            </a:pPr>
            <a:endParaRPr kumimoji="1" lang="en-US" altLang="ja-JP" sz="17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077244" y="620688"/>
            <a:ext cx="5832648" cy="5832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（１） 行財政改革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（２） 新型コロナウイルス感染症対策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（３） 現役世代への重点投資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（４） 健康づくり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（５） 女性の活躍推進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（６） 外国人施策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（７） 生活保護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（８） 成長戦略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（９） 観光集客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）公園・文化施設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）大阪都市圏の交通インフラ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）スマートシティ／スーパーシティ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）危機管理・防災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）民営化／地方独立行政法人化／公民連携</a:t>
            </a: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）府市における機能統合及び連携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）基礎自治機能の充実・強化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1200"/>
              </a:spcBef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）人材マネジメント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077244" y="184386"/>
            <a:ext cx="5832648" cy="39180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テーマ目次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スライド番号プレースホルダー 3"/>
          <p:cNvSpPr txBox="1">
            <a:spLocks/>
          </p:cNvSpPr>
          <p:nvPr/>
        </p:nvSpPr>
        <p:spPr>
          <a:xfrm>
            <a:off x="7086600" y="648307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8CA411-231B-42B9-AF63-97A64194AA60}" type="slidenum">
              <a:rPr lang="ja-JP" altLang="en-US" sz="1400" b="1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pPr/>
              <a:t>3</a:t>
            </a:fld>
            <a:endParaRPr lang="ja-JP" altLang="en-US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694296" y="620688"/>
            <a:ext cx="784608" cy="58326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ts val="1400"/>
              </a:lnSpc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59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212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233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261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282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300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314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338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356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403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437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462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571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628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>
              <a:lnSpc>
                <a:spcPts val="1400"/>
              </a:lnSpc>
              <a:spcBef>
                <a:spcPts val="1200"/>
              </a:spcBef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667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頁</a:t>
            </a:r>
          </a:p>
        </p:txBody>
      </p:sp>
    </p:spTree>
    <p:extLst>
      <p:ext uri="{BB962C8B-B14F-4D97-AF65-F5344CB8AC3E}">
        <p14:creationId xmlns:p14="http://schemas.microsoft.com/office/powerpoint/2010/main" val="770444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9C6842-4221-4DBD-B63A-560E5277EE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e2acaf-88a6-4029-b366-c28176c79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35353F-FADD-4002-8C8E-F164B335C0AF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2be2acaf-88a6-4029-b366-c28176c79890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D17576A3-032A-47B0-954B-BA0AA1E175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465</Words>
  <Application>Microsoft Office PowerPoint</Application>
  <PresentationFormat>画面に合わせる (4:3)</PresentationFormat>
  <Paragraphs>54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BIZ UDPゴシック</vt:lpstr>
      <vt:lpstr>BIZ UDゴシック</vt:lpstr>
      <vt:lpstr>Meiryo UI</vt:lpstr>
      <vt:lpstr>ＭＳ Ｐゴシック</vt:lpstr>
      <vt:lpstr>游ゴシック</vt:lpstr>
      <vt:lpstr>Arial</vt:lpstr>
      <vt:lpstr>Calibri</vt:lpstr>
      <vt:lpstr>Calibri Light</vt:lpstr>
      <vt:lpstr>Office ​​テーマ</vt:lpstr>
      <vt:lpstr>Office テーマ</vt:lpstr>
      <vt:lpstr>大阪の改革（テーマ編）</vt:lpstr>
      <vt:lpstr>○とりまとめの趣旨について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2023-06-01T05:35:17Z</dcterms:created>
  <dcterms:modified xsi:type="dcterms:W3CDTF">2024-10-28T02:52:12Z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