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sldIdLst>
    <p:sldId id="811" r:id="rId2"/>
    <p:sldId id="827" r:id="rId3"/>
    <p:sldId id="826" r:id="rId4"/>
    <p:sldId id="821" r:id="rId5"/>
    <p:sldId id="822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0033"/>
    <a:srgbClr val="CC0066"/>
    <a:srgbClr val="00B050"/>
    <a:srgbClr val="CC0000"/>
    <a:srgbClr val="FFFF99"/>
    <a:srgbClr val="FF9900"/>
    <a:srgbClr val="FF33CC"/>
    <a:srgbClr val="FFCC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62" autoAdjust="0"/>
    <p:restoredTop sz="94434" autoAdjust="0"/>
  </p:normalViewPr>
  <p:slideViewPr>
    <p:cSldViewPr>
      <p:cViewPr varScale="1">
        <p:scale>
          <a:sx n="69" d="100"/>
          <a:sy n="69" d="100"/>
        </p:scale>
        <p:origin x="1638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3"/>
            <a:ext cx="2949787" cy="496967"/>
          </a:xfrm>
          <a:prstGeom prst="rect">
            <a:avLst/>
          </a:prstGeom>
        </p:spPr>
        <p:txBody>
          <a:bodyPr vert="horz" lIns="91332" tIns="45666" rIns="91332" bIns="4566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52" y="3"/>
            <a:ext cx="2949787" cy="496967"/>
          </a:xfrm>
          <a:prstGeom prst="rect">
            <a:avLst/>
          </a:prstGeom>
        </p:spPr>
        <p:txBody>
          <a:bodyPr vert="horz" lIns="91332" tIns="45666" rIns="91332" bIns="45666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2" tIns="45666" rIns="91332" bIns="4566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9"/>
            <a:ext cx="5445760" cy="4472702"/>
          </a:xfrm>
          <a:prstGeom prst="rect">
            <a:avLst/>
          </a:prstGeom>
        </p:spPr>
        <p:txBody>
          <a:bodyPr vert="horz" lIns="91332" tIns="45666" rIns="91332" bIns="4566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9440648"/>
            <a:ext cx="2949787" cy="496967"/>
          </a:xfrm>
          <a:prstGeom prst="rect">
            <a:avLst/>
          </a:prstGeom>
        </p:spPr>
        <p:txBody>
          <a:bodyPr vert="horz" lIns="91332" tIns="45666" rIns="91332" bIns="4566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52" y="9440648"/>
            <a:ext cx="2949787" cy="496967"/>
          </a:xfrm>
          <a:prstGeom prst="rect">
            <a:avLst/>
          </a:prstGeom>
        </p:spPr>
        <p:txBody>
          <a:bodyPr vert="horz" lIns="91332" tIns="45666" rIns="91332" bIns="45666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034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985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3985">
                <a:defRPr/>
              </a:pPr>
              <a:t>2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8666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937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21937">
                <a:defRPr/>
              </a:pPr>
              <a:t>3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144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937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21937">
                <a:defRPr/>
              </a:pPr>
              <a:t>4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456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937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21937">
                <a:defRPr/>
              </a:pPr>
              <a:t>5</a:t>
            </a:fld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44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EB61-D550-49C6-B080-48169EB2B425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C1E9-C3A9-49FF-89BE-D69ADEA35F5B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ADCD-D22A-4C29-BE4D-8A6D79E6B0A0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AAF27-DC6A-41D9-B75F-12D67A6EDC02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114B-564A-49C4-B6C3-E3643FDCAEA0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898C5-5400-4D50-9E93-3E65605B6A2D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288A-4375-4E53-9EB4-F10B32466F00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E6ED-CCC1-4377-BCFB-63FE6A18BC68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FE72-98B6-42D6-8BCD-D4F7C0308C0F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A953-9211-4D14-9964-C9843E55E6E8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B567-58AB-4E59-813A-F1599F8C5AD7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26C0B-08FA-45FD-BCFA-B0A9D35959AD}" type="datetime1">
              <a:rPr kumimoji="1" lang="ja-JP" altLang="en-US" smtClean="0"/>
              <a:t>2023/6/1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395536" y="3789040"/>
            <a:ext cx="849694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821066" y="5823159"/>
            <a:ext cx="4237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大阪府・大阪市　副首都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推進局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01454" y="2924944"/>
            <a:ext cx="784887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府市統合機関のマネジメント体制について</a:t>
            </a:r>
            <a:endParaRPr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（公立大学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法人大阪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の法人管理部門移管の体制・スケジュール）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82234" y="548680"/>
            <a:ext cx="3257263" cy="501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29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kumimoji="1" lang="en-US" altLang="ja-JP" sz="1329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.6.2</a:t>
            </a:r>
            <a:endParaRPr kumimoji="1" lang="en-US" altLang="ja-JP" sz="1329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29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第９回副首都推進本部（大阪府市）会議</a:t>
            </a:r>
            <a:endParaRPr kumimoji="1" lang="ja-JP" altLang="en-US" sz="1329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236296" y="1066515"/>
            <a:ext cx="1406302" cy="41826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709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en-US" altLang="ja-JP" sz="1709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3432" y="175074"/>
            <a:ext cx="8677137" cy="3416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38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84216" y="2708920"/>
            <a:ext cx="2962916" cy="40966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90033"/>
            </a:solidFill>
          </a:ln>
          <a:effectLst>
            <a:glow rad="63500">
              <a:schemeClr val="accent6">
                <a:lumMod val="20000"/>
                <a:lumOff val="80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6510" y="980729"/>
            <a:ext cx="9046777" cy="1183012"/>
          </a:xfrm>
          <a:prstGeom prst="roundRect">
            <a:avLst>
              <a:gd name="adj" fmla="val 0"/>
            </a:avLst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〇第８回副首都推進本部（大阪府市）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2022.12.28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開催）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おいて、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知事・市長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より、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統合機関の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機能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をさらに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高める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ため、府市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の所管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部局が担う法人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管理部門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を副首都推進局に移管するなど、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一元的にマネジメントできる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体制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の検討指示。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〇副首都推進局において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、所管部局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に法人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の運営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状況等についてヒアリングを行い、法人ごとの方向性を検討。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0" y="-26988"/>
            <a:ext cx="9144000" cy="5277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miter lim="800000"/>
            <a:headEnd/>
            <a:tailEnd/>
          </a:ln>
        </p:spPr>
        <p:txBody>
          <a:bodyPr wrap="none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lvl="0" algn="l">
              <a:defRPr/>
            </a:pP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１　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統合機関ごと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方向性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50800" dist="38100" dir="2400000" algn="tl" rotWithShape="0">
                  <a:schemeClr val="tx1">
                    <a:lumMod val="95000"/>
                    <a:lumOff val="5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hidden">
          <a:xfrm>
            <a:off x="1842606" y="8515370"/>
            <a:ext cx="6695403" cy="351691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9683" rIns="39683" bIns="396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01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7796" y="950451"/>
            <a:ext cx="9154007" cy="481292"/>
          </a:xfrm>
          <a:prstGeom prst="roundRect">
            <a:avLst>
              <a:gd name="adj" fmla="val 6526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>
          <a:xfrm>
            <a:off x="7025887" y="4029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lang="en-US" altLang="ja-JP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081653" y="7942060"/>
            <a:ext cx="4176463" cy="870574"/>
          </a:xfrm>
          <a:prstGeom prst="roundRect">
            <a:avLst>
              <a:gd name="adj" fmla="val 6526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flipV="1">
            <a:off x="3044081" y="2333646"/>
            <a:ext cx="3066579" cy="24467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70000">
                <a:srgbClr val="0070C0"/>
              </a:gs>
              <a:gs pos="100000">
                <a:srgbClr val="0070C0"/>
              </a:gs>
            </a:gsLst>
            <a:lin ang="18900000" scaled="1"/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561785"/>
              </p:ext>
            </p:extLst>
          </p:nvPr>
        </p:nvGraphicFramePr>
        <p:xfrm>
          <a:off x="6223051" y="2812648"/>
          <a:ext cx="2849770" cy="3965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770">
                  <a:extLst>
                    <a:ext uri="{9D8B030D-6E8A-4147-A177-3AD203B41FA5}">
                      <a16:colId xmlns:a16="http://schemas.microsoft.com/office/drawing/2014/main" val="2564455029"/>
                    </a:ext>
                  </a:extLst>
                </a:gridCol>
              </a:tblGrid>
              <a:tr h="353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大阪健康安全基盤研究所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7231227"/>
                  </a:ext>
                </a:extLst>
              </a:tr>
              <a:tr h="2351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（法人の運営状況）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・法人の一体的な運営、予算の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一体化は進んでいる。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（所管部局との関係性）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・法人の事業と所管部局の事業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との関係は強い。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・とりわけコロナなどの健康危機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事象では、所管部局と緊密に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連携。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565309"/>
                  </a:ext>
                </a:extLst>
              </a:tr>
              <a:tr h="11039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＜方向性＞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u="sng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運営状況を見守る</a:t>
                      </a:r>
                      <a:endParaRPr kumimoji="1" lang="en-US" altLang="ja-JP" sz="1400" b="1" u="sng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（副首都推進本部会議で適宜確認）</a:t>
                      </a:r>
                      <a:endParaRPr kumimoji="1" lang="en-US" altLang="ja-JP" sz="12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3054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581131"/>
              </p:ext>
            </p:extLst>
          </p:nvPr>
        </p:nvGraphicFramePr>
        <p:xfrm>
          <a:off x="140789" y="2775202"/>
          <a:ext cx="2849770" cy="392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770">
                  <a:extLst>
                    <a:ext uri="{9D8B030D-6E8A-4147-A177-3AD203B41FA5}">
                      <a16:colId xmlns:a16="http://schemas.microsoft.com/office/drawing/2014/main" val="2564455029"/>
                    </a:ext>
                  </a:extLst>
                </a:gridCol>
              </a:tblGrid>
              <a:tr h="3791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公立大学法人大阪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7231227"/>
                  </a:ext>
                </a:extLst>
              </a:tr>
              <a:tr h="2362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（法人の運営状況）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・法人の一体的な運営、予算の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一体化は進んでいる。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6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（所管部局との関係性）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・大阪公立大学は所管部局に限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らず、他部局との連携事業も多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い。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565309"/>
                  </a:ext>
                </a:extLst>
              </a:tr>
              <a:tr h="1184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＜方向性＞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u="sng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副首都推進局に移管</a:t>
                      </a:r>
                      <a:endParaRPr kumimoji="1" lang="en-US" altLang="ja-JP" sz="1400" b="1" u="sng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3054"/>
                  </a:ext>
                </a:extLst>
              </a:tr>
            </a:tbl>
          </a:graphicData>
        </a:graphic>
      </p:graphicFrame>
      <p:sp>
        <p:nvSpPr>
          <p:cNvPr id="16" name="四角形: 角を丸くする 42">
            <a:extLst>
              <a:ext uri="{FF2B5EF4-FFF2-40B4-BE49-F238E27FC236}">
                <a16:creationId xmlns:a16="http://schemas.microsoft.com/office/drawing/2014/main" id="{65BAA35C-F6D5-4151-9889-28026A40EB08}"/>
              </a:ext>
            </a:extLst>
          </p:cNvPr>
          <p:cNvSpPr/>
          <p:nvPr/>
        </p:nvSpPr>
        <p:spPr>
          <a:xfrm>
            <a:off x="36510" y="585356"/>
            <a:ext cx="1871524" cy="36223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lvl="0" algn="dist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検討</a:t>
            </a:r>
            <a:r>
              <a:rPr lang="ja-JP" altLang="en-US" sz="1600" b="1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の経過</a:t>
            </a:r>
            <a:endParaRPr lang="en-US" altLang="zh-TW" sz="1600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07081"/>
              </p:ext>
            </p:extLst>
          </p:nvPr>
        </p:nvGraphicFramePr>
        <p:xfrm>
          <a:off x="3210206" y="2812648"/>
          <a:ext cx="2849770" cy="3939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9770">
                  <a:extLst>
                    <a:ext uri="{9D8B030D-6E8A-4147-A177-3AD203B41FA5}">
                      <a16:colId xmlns:a16="http://schemas.microsoft.com/office/drawing/2014/main" val="2564455029"/>
                    </a:ext>
                  </a:extLst>
                </a:gridCol>
              </a:tblGrid>
              <a:tr h="349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大阪産業技術研究所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7231227"/>
                  </a:ext>
                </a:extLst>
              </a:tr>
              <a:tr h="23546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（法人の運営状況）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・法人の一体的な運営、予算の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一体化について、府・市・法人で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取組中。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（所管部局との関係性）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・法人の事業と所管部局の事業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との関係を副首都推進局に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おいて精査中。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565309"/>
                  </a:ext>
                </a:extLst>
              </a:tr>
              <a:tr h="113125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＜方向性＞</a:t>
                      </a:r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2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u="sng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引き続き検討</a:t>
                      </a:r>
                      <a:endParaRPr kumimoji="1" lang="en-US" altLang="ja-JP" sz="1400" b="1" u="sng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400" b="1" u="sng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（法人の運営状況等を見ながら検討）</a:t>
                      </a:r>
                      <a:endParaRPr kumimoji="1" lang="en-US" altLang="ja-JP" sz="1200" b="1" u="sng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3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22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0" y="-26988"/>
            <a:ext cx="9144000" cy="5277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miter lim="800000"/>
            <a:headEnd/>
            <a:tailEnd/>
          </a:ln>
        </p:spPr>
        <p:txBody>
          <a:bodyPr wrap="none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lvl="0" algn="l">
              <a:defRPr/>
            </a:pP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２　公立大学法人大阪の法人管理部門の移管について</a:t>
            </a:r>
          </a:p>
        </p:txBody>
      </p:sp>
      <p:sp>
        <p:nvSpPr>
          <p:cNvPr id="20" name="正方形/長方形 19"/>
          <p:cNvSpPr/>
          <p:nvPr/>
        </p:nvSpPr>
        <p:spPr bwMode="hidden">
          <a:xfrm>
            <a:off x="1842606" y="8515370"/>
            <a:ext cx="6695403" cy="351691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9683" rIns="39683" bIns="396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01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7796" y="1052616"/>
            <a:ext cx="9154007" cy="481292"/>
          </a:xfrm>
          <a:prstGeom prst="roundRect">
            <a:avLst>
              <a:gd name="adj" fmla="val 6526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>
          <a:xfrm>
            <a:off x="6979096" y="64754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四角形: 角を丸くする 42">
            <a:extLst>
              <a:ext uri="{FF2B5EF4-FFF2-40B4-BE49-F238E27FC236}">
                <a16:creationId xmlns:a16="http://schemas.microsoft.com/office/drawing/2014/main" id="{65BAA35C-F6D5-4151-9889-28026A40EB08}"/>
              </a:ext>
            </a:extLst>
          </p:cNvPr>
          <p:cNvSpPr/>
          <p:nvPr/>
        </p:nvSpPr>
        <p:spPr>
          <a:xfrm>
            <a:off x="36510" y="650845"/>
            <a:ext cx="1871524" cy="36223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lvl="0" algn="dist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移管</a:t>
            </a:r>
            <a:r>
              <a:rPr lang="ja-JP" altLang="en-US" sz="1600" b="1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の効果</a:t>
            </a:r>
            <a:endParaRPr lang="en-US" altLang="zh-TW" sz="1600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174431" y="6403196"/>
            <a:ext cx="8408546" cy="351765"/>
          </a:xfrm>
          <a:prstGeom prst="rect">
            <a:avLst/>
          </a:prstGeom>
          <a:noFill/>
          <a:ln w="6350">
            <a:noFill/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1423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49659" indent="-149659">
              <a:buFont typeface="Meiryo UI" panose="020B0604030504040204" pitchFamily="50" charset="-128"/>
              <a:buChar char="※"/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移管後も引き続き、大学法人の機能強化に向け、副首都推進局において、適宜、法人管理業務の執行体制の検討・最適化を図っていく。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9659" indent="-149659">
              <a:buFont typeface="Meiryo UI" panose="020B0604030504040204" pitchFamily="50" charset="-128"/>
              <a:buChar char="※"/>
            </a:pP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⑨の数字は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、中期目標・中期計画・年度計画等の主な事務の流れ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をイメージとして示すもので、全ての業務を正確に表現するものではない。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6" name="四角形: 角を丸くする 42">
            <a:extLst>
              <a:ext uri="{FF2B5EF4-FFF2-40B4-BE49-F238E27FC236}">
                <a16:creationId xmlns:a16="http://schemas.microsoft.com/office/drawing/2014/main" id="{65BAA35C-F6D5-4151-9889-28026A40EB08}"/>
              </a:ext>
            </a:extLst>
          </p:cNvPr>
          <p:cNvSpPr/>
          <p:nvPr/>
        </p:nvSpPr>
        <p:spPr>
          <a:xfrm>
            <a:off x="36510" y="2420888"/>
            <a:ext cx="1871524" cy="3879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lvl="0" algn="dist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移管後のイメージ</a:t>
            </a:r>
            <a:endParaRPr lang="en-US" altLang="zh-TW" sz="1600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48611" y="1082893"/>
            <a:ext cx="9046777" cy="1114522"/>
          </a:xfrm>
          <a:prstGeom prst="roundRect">
            <a:avLst>
              <a:gd name="adj" fmla="val 0"/>
            </a:avLst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　府市別々となっている窓口機能を一本化することにより、設立団体である府市と公立大学法人大阪との協議・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調整等をより円滑に実施。</a:t>
            </a:r>
            <a:endParaRPr lang="en-US" altLang="ja-JP" sz="5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　これまで以上に府市一体の法人管理を行い、法人の機能強化を図る。　⇒　副首都化の推進にも寄与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1998599" y="3454689"/>
            <a:ext cx="4166776" cy="1834113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2" name="角丸四角形 1"/>
          <p:cNvSpPr/>
          <p:nvPr/>
        </p:nvSpPr>
        <p:spPr>
          <a:xfrm>
            <a:off x="2132513" y="3536223"/>
            <a:ext cx="3366233" cy="1683222"/>
          </a:xfrm>
          <a:prstGeom prst="roundRect">
            <a:avLst>
              <a:gd name="adj" fmla="val 7613"/>
            </a:avLst>
          </a:prstGeom>
          <a:solidFill>
            <a:schemeClr val="bg1"/>
          </a:solidFill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01" name="正方形/長方形 100"/>
          <p:cNvSpPr/>
          <p:nvPr/>
        </p:nvSpPr>
        <p:spPr>
          <a:xfrm flipH="1">
            <a:off x="3709749" y="5629683"/>
            <a:ext cx="627420" cy="175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5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</a:p>
        </p:txBody>
      </p:sp>
      <p:sp>
        <p:nvSpPr>
          <p:cNvPr id="102" name="正方形/長方形 101"/>
          <p:cNvSpPr/>
          <p:nvPr/>
        </p:nvSpPr>
        <p:spPr>
          <a:xfrm flipH="1">
            <a:off x="3798655" y="2902315"/>
            <a:ext cx="449609" cy="251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5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4344348" y="5574892"/>
            <a:ext cx="582354" cy="260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議決③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3748100" y="2672944"/>
            <a:ext cx="1166981" cy="252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大阪市会</a:t>
            </a:r>
          </a:p>
        </p:txBody>
      </p:sp>
      <p:sp>
        <p:nvSpPr>
          <p:cNvPr id="147" name="角丸四角形 146"/>
          <p:cNvSpPr/>
          <p:nvPr/>
        </p:nvSpPr>
        <p:spPr>
          <a:xfrm>
            <a:off x="3748100" y="5819910"/>
            <a:ext cx="1166981" cy="2520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大阪府議会</a:t>
            </a:r>
          </a:p>
        </p:txBody>
      </p:sp>
      <p:sp>
        <p:nvSpPr>
          <p:cNvPr id="149" name="正方形/長方形 148"/>
          <p:cNvSpPr/>
          <p:nvPr/>
        </p:nvSpPr>
        <p:spPr>
          <a:xfrm>
            <a:off x="6072840" y="2948727"/>
            <a:ext cx="1725340" cy="223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中期</a:t>
            </a:r>
            <a:r>
              <a:rPr lang="ja-JP" altLang="en-US" sz="1100" dirty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目標に基づく</a:t>
            </a:r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指示④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51" name="右矢印 150"/>
          <p:cNvSpPr/>
          <p:nvPr/>
        </p:nvSpPr>
        <p:spPr>
          <a:xfrm rot="5400000">
            <a:off x="4509525" y="3158969"/>
            <a:ext cx="252000" cy="216000"/>
          </a:xfrm>
          <a:prstGeom prst="rightArrow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54" name="角丸四角形 153"/>
          <p:cNvSpPr/>
          <p:nvPr/>
        </p:nvSpPr>
        <p:spPr>
          <a:xfrm>
            <a:off x="3820664" y="3939571"/>
            <a:ext cx="463700" cy="781357"/>
          </a:xfrm>
          <a:prstGeom prst="round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3" name="角丸四角形 172"/>
          <p:cNvSpPr/>
          <p:nvPr/>
        </p:nvSpPr>
        <p:spPr>
          <a:xfrm>
            <a:off x="250167" y="4409591"/>
            <a:ext cx="1133656" cy="876061"/>
          </a:xfrm>
          <a:prstGeom prst="roundRect">
            <a:avLst>
              <a:gd name="adj" fmla="val 11761"/>
            </a:avLst>
          </a:prstGeom>
          <a:ln w="12700">
            <a:solidFill>
              <a:schemeClr val="tx2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74" name="正方形/長方形 173"/>
          <p:cNvSpPr/>
          <p:nvPr/>
        </p:nvSpPr>
        <p:spPr>
          <a:xfrm>
            <a:off x="377155" y="4693720"/>
            <a:ext cx="909226" cy="307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文化部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94496" y="4487621"/>
            <a:ext cx="216000" cy="720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管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局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6" name="角丸四角形 175"/>
          <p:cNvSpPr/>
          <p:nvPr/>
        </p:nvSpPr>
        <p:spPr>
          <a:xfrm>
            <a:off x="238772" y="3450488"/>
            <a:ext cx="1170654" cy="833128"/>
          </a:xfrm>
          <a:prstGeom prst="roundRect">
            <a:avLst>
              <a:gd name="adj" fmla="val 18550"/>
            </a:avLst>
          </a:prstGeom>
          <a:ln w="12700">
            <a:solidFill>
              <a:schemeClr val="tx2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77" name="正方形/長方形 176"/>
          <p:cNvSpPr/>
          <p:nvPr/>
        </p:nvSpPr>
        <p:spPr>
          <a:xfrm>
            <a:off x="386231" y="3714196"/>
            <a:ext cx="909224" cy="305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戦略局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1585077" y="4073090"/>
            <a:ext cx="301880" cy="6187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47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移管</a:t>
            </a:r>
            <a:endParaRPr lang="ja-JP" altLang="en-US" sz="1347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4966201" y="3661320"/>
            <a:ext cx="390058" cy="1433028"/>
          </a:xfrm>
          <a:prstGeom prst="rect">
            <a:avLst/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副首都推進局</a:t>
            </a:r>
          </a:p>
        </p:txBody>
      </p:sp>
      <p:sp>
        <p:nvSpPr>
          <p:cNvPr id="195" name="右矢印 194"/>
          <p:cNvSpPr/>
          <p:nvPr/>
        </p:nvSpPr>
        <p:spPr>
          <a:xfrm>
            <a:off x="1520509" y="3785669"/>
            <a:ext cx="431016" cy="162767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77" name="正方形/長方形 76"/>
          <p:cNvSpPr/>
          <p:nvPr/>
        </p:nvSpPr>
        <p:spPr>
          <a:xfrm>
            <a:off x="4384551" y="4893727"/>
            <a:ext cx="431279" cy="183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82" name="右矢印 181"/>
          <p:cNvSpPr/>
          <p:nvPr/>
        </p:nvSpPr>
        <p:spPr>
          <a:xfrm rot="10800000">
            <a:off x="6441937" y="4683492"/>
            <a:ext cx="1181959" cy="171978"/>
          </a:xfrm>
          <a:prstGeom prst="rightArrow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30" name="右矢印 129"/>
          <p:cNvSpPr/>
          <p:nvPr/>
        </p:nvSpPr>
        <p:spPr>
          <a:xfrm>
            <a:off x="6437255" y="3413645"/>
            <a:ext cx="2145722" cy="404971"/>
          </a:xfrm>
          <a:prstGeom prst="rightArrow">
            <a:avLst/>
          </a:prstGeom>
          <a:pattFill prst="pct10">
            <a:fgClr>
              <a:srgbClr val="FF0000"/>
            </a:fgClr>
            <a:bgClr>
              <a:schemeClr val="bg1"/>
            </a:bgClr>
          </a:patt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32" name="右矢印 131"/>
          <p:cNvSpPr/>
          <p:nvPr/>
        </p:nvSpPr>
        <p:spPr>
          <a:xfrm>
            <a:off x="6430849" y="4121264"/>
            <a:ext cx="1704445" cy="18087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27" name="角丸四角形 126"/>
          <p:cNvSpPr/>
          <p:nvPr/>
        </p:nvSpPr>
        <p:spPr>
          <a:xfrm>
            <a:off x="7684361" y="4365104"/>
            <a:ext cx="323435" cy="768399"/>
          </a:xfrm>
          <a:prstGeom prst="round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年度計画</a:t>
            </a:r>
          </a:p>
        </p:txBody>
      </p:sp>
      <p:sp>
        <p:nvSpPr>
          <p:cNvPr id="123" name="角丸四角形 122"/>
          <p:cNvSpPr/>
          <p:nvPr/>
        </p:nvSpPr>
        <p:spPr>
          <a:xfrm>
            <a:off x="8190968" y="3882403"/>
            <a:ext cx="350634" cy="110517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中期計画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5599384" y="3722338"/>
            <a:ext cx="325996" cy="1340926"/>
            <a:chOff x="5927833" y="4032535"/>
            <a:chExt cx="325996" cy="930585"/>
          </a:xfrm>
        </p:grpSpPr>
        <p:sp>
          <p:nvSpPr>
            <p:cNvPr id="135" name="角丸四角形 134"/>
            <p:cNvSpPr/>
            <p:nvPr/>
          </p:nvSpPr>
          <p:spPr>
            <a:xfrm>
              <a:off x="5927833" y="4032535"/>
              <a:ext cx="315015" cy="423589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市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長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6" name="角丸四角形 135"/>
            <p:cNvSpPr/>
            <p:nvPr/>
          </p:nvSpPr>
          <p:spPr>
            <a:xfrm>
              <a:off x="5927833" y="4536747"/>
              <a:ext cx="325996" cy="426373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知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0" name="正方形/長方形 199"/>
          <p:cNvSpPr/>
          <p:nvPr/>
        </p:nvSpPr>
        <p:spPr>
          <a:xfrm>
            <a:off x="5988257" y="3722333"/>
            <a:ext cx="325077" cy="1344967"/>
          </a:xfrm>
          <a:prstGeom prst="rect">
            <a:avLst/>
          </a:prstGeom>
          <a:solidFill>
            <a:srgbClr val="FFFF99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団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長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8631442" y="3463663"/>
            <a:ext cx="332236" cy="2166020"/>
          </a:xfrm>
          <a:prstGeom prst="rect">
            <a:avLst/>
          </a:prstGeom>
          <a:solidFill>
            <a:srgbClr val="FFFF99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公立大学法人大阪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94496" y="3507052"/>
            <a:ext cx="216000" cy="720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管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局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右矢印 95"/>
          <p:cNvSpPr/>
          <p:nvPr/>
        </p:nvSpPr>
        <p:spPr>
          <a:xfrm>
            <a:off x="1520509" y="4766238"/>
            <a:ext cx="431016" cy="162767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42" name="角丸四角形 141"/>
          <p:cNvSpPr/>
          <p:nvPr/>
        </p:nvSpPr>
        <p:spPr>
          <a:xfrm>
            <a:off x="4447622" y="3794745"/>
            <a:ext cx="321600" cy="110834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571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中期目標</a:t>
            </a:r>
            <a:endParaRPr lang="en-US" altLang="ja-JP" sz="1571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6" name="直線コネクタ 85"/>
          <p:cNvCxnSpPr/>
          <p:nvPr/>
        </p:nvCxnSpPr>
        <p:spPr>
          <a:xfrm>
            <a:off x="3681633" y="3525695"/>
            <a:ext cx="6820" cy="1682070"/>
          </a:xfrm>
          <a:prstGeom prst="line">
            <a:avLst/>
          </a:prstGeom>
          <a:ln w="63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9" name="正方形/長方形 168"/>
          <p:cNvSpPr/>
          <p:nvPr/>
        </p:nvSpPr>
        <p:spPr>
          <a:xfrm>
            <a:off x="5060642" y="6144778"/>
            <a:ext cx="1727452" cy="157261"/>
          </a:xfrm>
          <a:prstGeom prst="rect">
            <a:avLst/>
          </a:prstGeom>
          <a:ln w="63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（府市共同設置の附属機関）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3074011" y="3818616"/>
            <a:ext cx="496550" cy="1104237"/>
          </a:xfrm>
          <a:prstGeom prst="round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　　　事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（理事長･監事）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2154143" y="2798408"/>
            <a:ext cx="792000" cy="236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 財政局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2354774" y="3807207"/>
            <a:ext cx="360000" cy="1115646"/>
          </a:xfrm>
          <a:prstGeom prst="roundRect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　　　算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2162427" y="5735087"/>
            <a:ext cx="775432" cy="250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財務部</a:t>
            </a:r>
          </a:p>
        </p:txBody>
      </p:sp>
      <p:sp>
        <p:nvSpPr>
          <p:cNvPr id="73" name="正方形/長方形 72"/>
          <p:cNvSpPr/>
          <p:nvPr/>
        </p:nvSpPr>
        <p:spPr>
          <a:xfrm flipH="1">
            <a:off x="4315593" y="4907220"/>
            <a:ext cx="603875" cy="233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案作成①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344348" y="2893115"/>
            <a:ext cx="582354" cy="260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議決③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 flipH="1">
            <a:off x="8089509" y="4968698"/>
            <a:ext cx="603875" cy="233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作成⑤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 flipH="1">
            <a:off x="7565785" y="5129021"/>
            <a:ext cx="603875" cy="233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作成⑧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6897513" y="3528486"/>
            <a:ext cx="1096229" cy="16395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運営費交付金等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 flipH="1">
            <a:off x="6761604" y="4814065"/>
            <a:ext cx="603875" cy="233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届出⑨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 flipH="1">
            <a:off x="6981133" y="3922587"/>
            <a:ext cx="603875" cy="233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 smtClean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認可⑦</a:t>
            </a:r>
            <a:endParaRPr lang="ja-JP" altLang="en-US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cxnSp>
        <p:nvCxnSpPr>
          <p:cNvPr id="75" name="直線コネクタ 74"/>
          <p:cNvCxnSpPr/>
          <p:nvPr/>
        </p:nvCxnSpPr>
        <p:spPr>
          <a:xfrm>
            <a:off x="2896766" y="3526200"/>
            <a:ext cx="6820" cy="1682070"/>
          </a:xfrm>
          <a:prstGeom prst="line">
            <a:avLst/>
          </a:prstGeom>
          <a:ln w="63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上下矢印 68"/>
          <p:cNvSpPr/>
          <p:nvPr/>
        </p:nvSpPr>
        <p:spPr>
          <a:xfrm>
            <a:off x="2446662" y="3084667"/>
            <a:ext cx="206962" cy="356929"/>
          </a:xfrm>
          <a:prstGeom prst="upDownArrow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0" name="上下矢印 69"/>
          <p:cNvSpPr/>
          <p:nvPr/>
        </p:nvSpPr>
        <p:spPr>
          <a:xfrm>
            <a:off x="2446662" y="5342570"/>
            <a:ext cx="206962" cy="356929"/>
          </a:xfrm>
          <a:prstGeom prst="upDownArrow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1" name="右矢印 70"/>
          <p:cNvSpPr/>
          <p:nvPr/>
        </p:nvSpPr>
        <p:spPr>
          <a:xfrm rot="16200000">
            <a:off x="3897459" y="3158969"/>
            <a:ext cx="252000" cy="216000"/>
          </a:xfrm>
          <a:prstGeom prst="rightArrow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72" name="右矢印 71"/>
          <p:cNvSpPr/>
          <p:nvPr/>
        </p:nvSpPr>
        <p:spPr>
          <a:xfrm rot="16200000">
            <a:off x="4509525" y="5368454"/>
            <a:ext cx="252000" cy="216000"/>
          </a:xfrm>
          <a:prstGeom prst="rightArrow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82" name="右矢印 81"/>
          <p:cNvSpPr/>
          <p:nvPr/>
        </p:nvSpPr>
        <p:spPr>
          <a:xfrm rot="5400000">
            <a:off x="3897459" y="5368454"/>
            <a:ext cx="252000" cy="216000"/>
          </a:xfrm>
          <a:prstGeom prst="rightArrow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148" name="U ターン矢印 147"/>
          <p:cNvSpPr/>
          <p:nvPr/>
        </p:nvSpPr>
        <p:spPr>
          <a:xfrm>
            <a:off x="5111557" y="3189314"/>
            <a:ext cx="3745234" cy="404829"/>
          </a:xfrm>
          <a:prstGeom prst="uturnArrow">
            <a:avLst>
              <a:gd name="adj1" fmla="val 18974"/>
              <a:gd name="adj2" fmla="val 11239"/>
              <a:gd name="adj3" fmla="val 13257"/>
              <a:gd name="adj4" fmla="val 44893"/>
              <a:gd name="adj5" fmla="val 57184"/>
            </a:avLst>
          </a:prstGeom>
          <a:solidFill>
            <a:srgbClr val="FFCC00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>
              <a:solidFill>
                <a:schemeClr val="tx1"/>
              </a:solidFill>
            </a:endParaRPr>
          </a:p>
        </p:txBody>
      </p:sp>
      <p:sp>
        <p:nvSpPr>
          <p:cNvPr id="65" name="右矢印 64"/>
          <p:cNvSpPr/>
          <p:nvPr/>
        </p:nvSpPr>
        <p:spPr>
          <a:xfrm rot="16200000">
            <a:off x="4749185" y="5393574"/>
            <a:ext cx="684000" cy="174273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 dirty="0"/>
          </a:p>
        </p:txBody>
      </p:sp>
      <p:sp>
        <p:nvSpPr>
          <p:cNvPr id="66" name="正方形/長方形 65"/>
          <p:cNvSpPr/>
          <p:nvPr/>
        </p:nvSpPr>
        <p:spPr>
          <a:xfrm flipH="1">
            <a:off x="5181137" y="5517232"/>
            <a:ext cx="1010104" cy="322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意見②、意見⑥</a:t>
            </a:r>
          </a:p>
        </p:txBody>
      </p:sp>
      <p:sp>
        <p:nvSpPr>
          <p:cNvPr id="67" name="右矢印 170">
            <a:extLst>
              <a:ext uri="{FF2B5EF4-FFF2-40B4-BE49-F238E27FC236}">
                <a16:creationId xmlns:a16="http://schemas.microsoft.com/office/drawing/2014/main" id="{0029C822-C3C9-4C94-87DB-08994E1887E6}"/>
              </a:ext>
            </a:extLst>
          </p:cNvPr>
          <p:cNvSpPr/>
          <p:nvPr/>
        </p:nvSpPr>
        <p:spPr>
          <a:xfrm rot="16200000">
            <a:off x="6751862" y="3577719"/>
            <a:ext cx="322414" cy="343674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0"/>
            </a:avLst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449B1C9A-AD6E-47F5-9929-3C9B728E4F1F}"/>
              </a:ext>
            </a:extLst>
          </p:cNvPr>
          <p:cNvSpPr/>
          <p:nvPr/>
        </p:nvSpPr>
        <p:spPr>
          <a:xfrm flipH="1">
            <a:off x="6806999" y="5457692"/>
            <a:ext cx="528732" cy="322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>
                <a:solidFill>
                  <a:srgbClr val="FF33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意見②</a:t>
            </a:r>
            <a:endParaRPr lang="en-US" altLang="ja-JP" sz="1100" dirty="0">
              <a:solidFill>
                <a:srgbClr val="FF33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68" name="角丸四角形 167"/>
          <p:cNvSpPr/>
          <p:nvPr/>
        </p:nvSpPr>
        <p:spPr>
          <a:xfrm>
            <a:off x="5004048" y="5793907"/>
            <a:ext cx="1840641" cy="339592"/>
          </a:xfrm>
          <a:prstGeom prst="roundRect">
            <a:avLst>
              <a:gd name="adj" fmla="val 9963"/>
            </a:avLst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155"/>
              </a:spcBef>
            </a:pP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市公立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大学法人大阪評価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委員会</a:t>
            </a:r>
            <a:endParaRPr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1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2994265" y="1360833"/>
            <a:ext cx="3272349" cy="5014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/>
            <a:endParaRPr kumimoji="1" lang="en-US" altLang="ja-JP" sz="8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ctr"/>
            <a:r>
              <a:rPr kumimoji="1"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幹事団体：大阪市）</a:t>
            </a: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0" y="-26988"/>
            <a:ext cx="9144000" cy="5277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miter lim="800000"/>
            <a:headEnd/>
            <a:tailEnd/>
          </a:ln>
        </p:spPr>
        <p:txBody>
          <a:bodyPr wrap="none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lvl="0" algn="l">
              <a:defRPr/>
            </a:pP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３　移管後の副首都推進局の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組織人員体制</a:t>
            </a: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（イメージ）</a:t>
            </a:r>
          </a:p>
        </p:txBody>
      </p:sp>
      <p:sp>
        <p:nvSpPr>
          <p:cNvPr id="20" name="正方形/長方形 19"/>
          <p:cNvSpPr/>
          <p:nvPr/>
        </p:nvSpPr>
        <p:spPr bwMode="hidden">
          <a:xfrm>
            <a:off x="1842606" y="8515370"/>
            <a:ext cx="6695403" cy="351691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9683" rIns="39683" bIns="396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01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>
          <a:xfrm>
            <a:off x="7025887" y="4029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endParaRPr lang="en-US" altLang="ja-JP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081653" y="7942060"/>
            <a:ext cx="4176463" cy="870574"/>
          </a:xfrm>
          <a:prstGeom prst="roundRect">
            <a:avLst>
              <a:gd name="adj" fmla="val 6526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51520" y="739122"/>
            <a:ext cx="2076504" cy="360000"/>
          </a:xfrm>
          <a:prstGeom prst="rect">
            <a:avLst/>
          </a:prstGeom>
          <a:solidFill>
            <a:srgbClr val="002060"/>
          </a:solidFill>
          <a:ln w="38100" cmpd="dbl">
            <a:solidFill>
              <a:srgbClr val="002060">
                <a:alpha val="9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　　阪　　府</a:t>
            </a:r>
            <a:endParaRPr kumimoji="1" lang="ja-JP" altLang="en-US" sz="1600" b="1" dirty="0">
              <a:solidFill>
                <a:schemeClr val="bg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994265" y="686528"/>
            <a:ext cx="3272349" cy="449756"/>
          </a:xfrm>
          <a:prstGeom prst="rect">
            <a:avLst/>
          </a:prstGeom>
          <a:solidFill>
            <a:srgbClr val="990033"/>
          </a:solidFill>
          <a:ln w="38100" cmpd="dbl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副首都推進局</a:t>
            </a:r>
            <a:endParaRPr kumimoji="1" lang="en-US" altLang="ja-JP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（約</a:t>
            </a:r>
            <a:r>
              <a:rPr lang="en-US" altLang="ja-JP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</a:t>
            </a:r>
            <a:r>
              <a:rPr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　→　約</a:t>
            </a:r>
            <a:r>
              <a:rPr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６０人）</a:t>
            </a:r>
            <a:endParaRPr kumimoji="1" lang="ja-JP" altLang="en-US" sz="12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098735" y="5838966"/>
            <a:ext cx="3148583" cy="406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kumimoji="1"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具体的な組織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体制は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今後調整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284151" y="3343474"/>
            <a:ext cx="2734363" cy="56549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副首都推進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担当部門</a:t>
            </a:r>
            <a:endParaRPr kumimoji="1"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角丸四角形 53">
            <a:extLst>
              <a:ext uri="{FF2B5EF4-FFF2-40B4-BE49-F238E27FC236}">
                <a16:creationId xmlns:a16="http://schemas.microsoft.com/office/drawing/2014/main" id="{F9FF5E44-5393-425C-AFA2-68F7BEE92FBC}"/>
              </a:ext>
            </a:extLst>
          </p:cNvPr>
          <p:cNvSpPr/>
          <p:nvPr/>
        </p:nvSpPr>
        <p:spPr>
          <a:xfrm>
            <a:off x="4315813" y="4467086"/>
            <a:ext cx="1657331" cy="38205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事業再編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4315813" y="4034348"/>
            <a:ext cx="1648560" cy="38806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副首都企画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4315813" y="2652362"/>
            <a:ext cx="1648560" cy="38806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総務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284151" y="2048930"/>
            <a:ext cx="2743472" cy="50949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総務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担当部門</a:t>
            </a:r>
            <a:endParaRPr kumimoji="1"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887984" y="745134"/>
            <a:ext cx="2076504" cy="360000"/>
          </a:xfrm>
          <a:prstGeom prst="rect">
            <a:avLst/>
          </a:prstGeom>
          <a:solidFill>
            <a:srgbClr val="00B050"/>
          </a:solidFill>
          <a:ln w="381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　　阪　　市</a:t>
            </a:r>
            <a:endParaRPr kumimoji="1" lang="ja-JP" altLang="en-US" sz="1600" b="1" dirty="0">
              <a:solidFill>
                <a:schemeClr val="bg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261430" y="5179973"/>
            <a:ext cx="2743472" cy="555642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10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公立</a:t>
            </a:r>
            <a:r>
              <a:rPr lang="zh-CN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大学法人大阪担当</a:t>
            </a: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部門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251520" y="4033140"/>
            <a:ext cx="2076504" cy="227497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765466" y="5298635"/>
            <a:ext cx="1425106" cy="36658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大学グループ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496998" y="4746416"/>
            <a:ext cx="1511363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府民文化総務課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579201" y="5106416"/>
            <a:ext cx="0" cy="997806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endCxn id="54" idx="1"/>
          </p:cNvCxnSpPr>
          <p:nvPr/>
        </p:nvCxnSpPr>
        <p:spPr>
          <a:xfrm>
            <a:off x="579201" y="5481929"/>
            <a:ext cx="186265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79201" y="5774822"/>
            <a:ext cx="186265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579201" y="6104222"/>
            <a:ext cx="186265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804706" y="4237357"/>
            <a:ext cx="909226" cy="3078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府民</a:t>
            </a: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文化部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887984" y="4015185"/>
            <a:ext cx="2076504" cy="227497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7192794" y="5298635"/>
            <a:ext cx="1288983" cy="36658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大学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支援担当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7075503" y="4746416"/>
            <a:ext cx="1701467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企画総務部総務課</a:t>
            </a:r>
            <a:endParaRPr kumimoji="1" lang="ja-JP" altLang="en-US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8704962" y="5106416"/>
            <a:ext cx="0" cy="997806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88" idx="3"/>
          </p:cNvCxnSpPr>
          <p:nvPr/>
        </p:nvCxnSpPr>
        <p:spPr>
          <a:xfrm>
            <a:off x="8481777" y="5481929"/>
            <a:ext cx="223185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8481776" y="5815012"/>
            <a:ext cx="223185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8481777" y="6102384"/>
            <a:ext cx="223185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7432936" y="4218046"/>
            <a:ext cx="909224" cy="305713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4638" tIns="34638" rIns="34638" bIns="3463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経済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戦略局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2452284" y="5442552"/>
            <a:ext cx="431016" cy="162767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45" name="右矢印 44"/>
          <p:cNvSpPr/>
          <p:nvPr/>
        </p:nvSpPr>
        <p:spPr>
          <a:xfrm rot="10800000">
            <a:off x="6359149" y="5442551"/>
            <a:ext cx="431016" cy="162767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</p:spTree>
    <p:extLst>
      <p:ext uri="{BB962C8B-B14F-4D97-AF65-F5344CB8AC3E}">
        <p14:creationId xmlns:p14="http://schemas.microsoft.com/office/powerpoint/2010/main" val="28211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0" y="-26988"/>
            <a:ext cx="9144000" cy="5277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miter lim="800000"/>
            <a:headEnd/>
            <a:tailEnd/>
          </a:ln>
        </p:spPr>
        <p:txBody>
          <a:bodyPr wrap="none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lvl="0" algn="l">
              <a:defRPr/>
            </a:pPr>
            <a:r>
              <a:rPr lang="ja-JP" altLang="en-US" sz="2000" b="1" dirty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４　今後</a:t>
            </a:r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50800" dist="38100" dir="24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の想定スケジュール</a:t>
            </a:r>
            <a:endParaRPr lang="ja-JP" altLang="en-US" sz="2000" b="1" dirty="0">
              <a:solidFill>
                <a:schemeClr val="bg1"/>
              </a:solidFill>
              <a:effectLst>
                <a:outerShdw blurRad="50800" dist="38100" dir="2400000" algn="tl" rotWithShape="0">
                  <a:schemeClr val="tx1">
                    <a:lumMod val="95000"/>
                    <a:lumOff val="5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hidden">
          <a:xfrm>
            <a:off x="1842606" y="8515370"/>
            <a:ext cx="6695403" cy="351691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9683" rIns="39683" bIns="396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01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081653" y="7942060"/>
            <a:ext cx="4176463" cy="870574"/>
          </a:xfrm>
          <a:prstGeom prst="roundRect">
            <a:avLst>
              <a:gd name="adj" fmla="val 6526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スライド番号プレースホルダー 1"/>
          <p:cNvSpPr txBox="1">
            <a:spLocks/>
          </p:cNvSpPr>
          <p:nvPr/>
        </p:nvSpPr>
        <p:spPr>
          <a:xfrm>
            <a:off x="6972256" y="647941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endParaRPr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812391" y="1986087"/>
            <a:ext cx="461665" cy="4048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vert="eaVert" wrap="square">
            <a:spAutoFit/>
          </a:bodyPr>
          <a:lstStyle/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  首  都  推  進  局  に  移  管  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5453898" y="2087523"/>
            <a:ext cx="461665" cy="379406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eaVert" wrap="square">
            <a:spAutoFit/>
          </a:bodyPr>
          <a:lstStyle/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移管に必要な議案提出  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2884969" y="2087523"/>
            <a:ext cx="461665" cy="3794069"/>
          </a:xfrm>
          <a:prstGeom prst="rect">
            <a:avLst/>
          </a:prstGeom>
          <a:ln w="19050">
            <a:solidFill>
              <a:schemeClr val="tx1"/>
            </a:solidFill>
            <a:prstDash val="sysDash"/>
          </a:ln>
        </p:spPr>
        <p:txBody>
          <a:bodyPr vert="eaVert" wrap="square">
            <a:spAutoFit/>
          </a:bodyPr>
          <a:lstStyle/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移管</a:t>
            </a:r>
            <a:r>
              <a:rPr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に向けた府市関係課との調整</a:t>
            </a:r>
            <a:endParaRPr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60748" y="1990349"/>
            <a:ext cx="461665" cy="4048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vert="eaVert" wrap="square">
            <a:spAutoFit/>
          </a:bodyPr>
          <a:lstStyle/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副首都推進本部（大阪府市）会議  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077134" y="2248959"/>
            <a:ext cx="508325" cy="3844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0" tIns="0" rIns="0" bIns="0" rtlCol="0" anchor="ctr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・方向性の合意</a:t>
            </a:r>
            <a:endParaRPr lang="en-US" altLang="zh-TW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346634" y="2179005"/>
            <a:ext cx="749480" cy="4482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0" tIns="0" rIns="0" bIns="0" rtlCol="0" anchor="ctr" anchorCtr="0"/>
          <a:lstStyle/>
          <a:p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共同設置規約等の規定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整備</a:t>
            </a:r>
            <a:r>
              <a:rPr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や予算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等の調整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・具体的な事務執行体制の検討</a:t>
            </a:r>
            <a:endParaRPr lang="en-US" altLang="ja-JP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 bwMode="hidden">
          <a:xfrm>
            <a:off x="2624390" y="854760"/>
            <a:ext cx="1224136" cy="325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６～８月</a:t>
            </a:r>
          </a:p>
        </p:txBody>
      </p:sp>
      <p:sp>
        <p:nvSpPr>
          <p:cNvPr id="37" name="正方形/長方形 36"/>
          <p:cNvSpPr/>
          <p:nvPr/>
        </p:nvSpPr>
        <p:spPr bwMode="hidden">
          <a:xfrm>
            <a:off x="5072662" y="861331"/>
            <a:ext cx="1224136" cy="325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９月</a:t>
            </a:r>
          </a:p>
        </p:txBody>
      </p:sp>
      <p:sp>
        <p:nvSpPr>
          <p:cNvPr id="39" name="正方形/長方形 38"/>
          <p:cNvSpPr/>
          <p:nvPr/>
        </p:nvSpPr>
        <p:spPr bwMode="hidden">
          <a:xfrm>
            <a:off x="7431155" y="756298"/>
            <a:ext cx="1224136" cy="533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１月</a:t>
            </a:r>
            <a:endParaRPr lang="ja-JP" altLang="en-US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412776"/>
            <a:ext cx="9137972" cy="0"/>
          </a:xfrm>
          <a:prstGeom prst="line">
            <a:avLst/>
          </a:prstGeom>
          <a:ln w="2540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5939405" y="2179005"/>
            <a:ext cx="475339" cy="2160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lIns="0" tIns="0" rIns="0" bIns="0" rtlCol="0" anchor="ctr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議会、市会</a:t>
            </a:r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の議論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1585459" y="3690072"/>
            <a:ext cx="938215" cy="649253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28" name="右矢印 27"/>
          <p:cNvSpPr/>
          <p:nvPr/>
        </p:nvSpPr>
        <p:spPr>
          <a:xfrm>
            <a:off x="4290446" y="3690071"/>
            <a:ext cx="938215" cy="649253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29" name="右矢印 28"/>
          <p:cNvSpPr/>
          <p:nvPr/>
        </p:nvSpPr>
        <p:spPr>
          <a:xfrm>
            <a:off x="6584278" y="3703539"/>
            <a:ext cx="938215" cy="649253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981" tIns="43990" rIns="87981" bIns="439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953"/>
          </a:p>
        </p:txBody>
      </p:sp>
      <p:sp>
        <p:nvSpPr>
          <p:cNvPr id="23" name="正方形/長方形 22"/>
          <p:cNvSpPr/>
          <p:nvPr/>
        </p:nvSpPr>
        <p:spPr bwMode="hidden">
          <a:xfrm>
            <a:off x="179512" y="861331"/>
            <a:ext cx="1224136" cy="325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6/2</a:t>
            </a:r>
            <a:endParaRPr lang="ja-JP" altLang="en-US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0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kumimoji="1" dirty="0">
            <a:solidFill>
              <a:srgbClr val="00206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844</Words>
  <Application>Microsoft Office PowerPoint</Application>
  <PresentationFormat>画面に合わせる (4:3)</PresentationFormat>
  <Paragraphs>168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BIZ UDPゴシック</vt:lpstr>
      <vt:lpstr>BIZ UDゴシック</vt:lpstr>
      <vt:lpstr>HG創英角ﾎﾟｯﾌﾟ体</vt:lpstr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2023-06-01T02:21:10Z</dcterms:modified>
</cp:coreProperties>
</file>