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341" r:id="rId2"/>
    <p:sldId id="2338" r:id="rId3"/>
    <p:sldId id="2339" r:id="rId4"/>
    <p:sldId id="2340" r:id="rId5"/>
    <p:sldId id="2335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94255" autoAdjust="0"/>
  </p:normalViewPr>
  <p:slideViewPr>
    <p:cSldViewPr>
      <p:cViewPr varScale="1">
        <p:scale>
          <a:sx n="65" d="100"/>
          <a:sy n="65" d="100"/>
        </p:scale>
        <p:origin x="13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?><Relationships xmlns="http://schemas.openxmlformats.org/package/2006/relationships"><Relationship Target="handoutMasters/handoutMaster1.xml" Type="http://schemas.openxmlformats.org/officeDocument/2006/relationships/handoutMaster" Id="rId8"></Relationship><Relationship Target="../customXml/item1.xml" Type="http://schemas.openxmlformats.org/officeDocument/2006/relationships/customXml" Id="rId13"></Relationship><Relationship Target="slides/slide2.xml" Type="http://schemas.openxmlformats.org/officeDocument/2006/relationships/slide" Id="rId3"></Relationship><Relationship Target="notesMasters/notesMaster1.xml" Type="http://schemas.openxmlformats.org/officeDocument/2006/relationships/notesMaster" Id="rId7"></Relationship><Relationship Target="tableStyles.xml" Type="http://schemas.openxmlformats.org/officeDocument/2006/relationships/tableStyles" Id="rId12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theme/theme1.xml" Type="http://schemas.openxmlformats.org/officeDocument/2006/relationships/theme" Id="rId11"></Relationship><Relationship Target="slides/slide4.xml" Type="http://schemas.openxmlformats.org/officeDocument/2006/relationships/slide" Id="rId5"></Relationship><Relationship Target="../customXml/item3.xml" Type="http://schemas.openxmlformats.org/officeDocument/2006/relationships/customXml" Id="rId15"></Relationship><Relationship Target="viewProps.xml" Type="http://schemas.openxmlformats.org/officeDocument/2006/relationships/viewProps" Id="rId10"></Relationship><Relationship Target="slides/slide3.xml" Type="http://schemas.openxmlformats.org/officeDocument/2006/relationships/slide" Id="rId4"></Relationship><Relationship Target="presProps.xml" Type="http://schemas.openxmlformats.org/officeDocument/2006/relationships/presProps" Id="rId9"></Relationship><Relationship Target="../customXml/item2.xml" Type="http://schemas.openxmlformats.org/officeDocument/2006/relationships/customXml" Id="rId14"></Relationship></Relationships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CC26FBD-770B-46F2-A646-81AB63ABDF8C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2B371EB-28AC-474B-AB92-25EA3880F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92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FB536B7E-0C7A-4BE3-919A-6EED0595B36F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DE47704-DA29-41EA-9615-E30FD9C8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9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4408932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D2FA-1FDC-47CF-B540-06AC89371C3A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664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0027-0968-4E78-B7A9-B3847EBDB7C6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91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66E5-9D1C-452C-8592-60F8ECFF2F9D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53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899-8FA5-4CDF-8357-FB9C11600663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61872"/>
            <a:ext cx="2133600" cy="365125"/>
          </a:xfrm>
        </p:spPr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9676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1CAB-2879-4598-9D2A-407F3B0BCF2B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589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B40-6388-4DE2-839E-4987E81BB2AD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2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1670-D886-40FC-AE3D-CFDF16ABFAE3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3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CAB8-AC56-4A33-8905-1D66F366CA69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11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11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597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09E6-5D10-4054-8047-EB5DC1A6D7D7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820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2ED8-1D33-45AB-B862-79C4585C4C1A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32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825F2-4083-4A06-B090-3F63E86FE005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753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58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notesSlides/notesSlide1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Mode="External" Target="https://www.city.osaka.lg.jp/fukushutosuishin/page/0000586448.html" Type="http://schemas.openxmlformats.org/officeDocument/2006/relationships/hyperlink" Id="rId3"></Relationship><Relationship TargetMode="External" Target="https://www.pref.osaka.lg.jp/fukushutosuishin/fukusyutobijon/dai19kai.html" Type="http://schemas.openxmlformats.org/officeDocument/2006/relationships/hyperlink" Id="rId2"></Relationship><Relationship Target="../slideLayouts/slideLayout2.xml" Type="http://schemas.openxmlformats.org/officeDocument/2006/relationships/slideLayout" Id="rId1"></Relationship><Relationship Target="../media/image2.png" Type="http://schemas.openxmlformats.org/officeDocument/2006/relationships/image" Id="rId5"></Relationship><Relationship Target="../media/image1.png" Type="http://schemas.openxmlformats.org/officeDocument/2006/relationships/image" Id="rId4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22000" y="3777760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参考資料２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5728227" y="373325"/>
            <a:ext cx="3415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本部（大阪府市）会議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45117" y="5203585"/>
            <a:ext cx="8998883" cy="1309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 副首都推進局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2635088"/>
            <a:ext cx="9144000" cy="95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大阪府市の点検・棚卸し結果</a:t>
            </a:r>
            <a:b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816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1406" y="95250"/>
            <a:ext cx="9000000" cy="6574110"/>
          </a:xfrm>
          <a:prstGeom prst="roundRect">
            <a:avLst>
              <a:gd name="adj" fmla="val 365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95254" rIns="130169" rtlCol="0" anchor="t"/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1085"/>
              </a:spcAft>
            </a:pPr>
            <a:endParaRPr kumimoji="1" lang="en-US" altLang="ja-JP" sz="17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77244" y="620688"/>
            <a:ext cx="5832648" cy="5942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 大阪府市統合本部・副首都推進本部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（２） 大阪府市における一体的な行政運営の推進</a:t>
            </a: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（３）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 Ｇ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大阪サミットの開催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（４）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万博開催に向けた取組み</a:t>
            </a: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（５）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ＩＲ実現に向けた検討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６） 国際金融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都市実現に向けた取組み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（７）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スマートシティ戦略の推進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（８）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スーパーシティ構想</a:t>
            </a: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（９） 特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区制度の活用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）まちづくり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① うめ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きた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２期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② 新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大阪駅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周辺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③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大阪城東部地区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④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夢洲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 組織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・事業の一元化　　　　　　　　　	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①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大阪府中小企業信用保証協会／大阪市信用保証協会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大阪府立公衆衛生研究所／大阪市立環境科学研究所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大阪府立産業技術研究所／大阪市立工業研究所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④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府立消防学校／市立消防学校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⑤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府営住宅／市営住宅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⑥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府立特別支援学校／市立特別支援学校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⑦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大阪急性期・総合医療センター／市立住吉市民病院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⑧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大阪府立大学／大阪市立大学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⑨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大阪産業振興機構／大阪市都市型産業振興センター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⑩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府営港湾／市営港湾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⑪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府立高校／市立高校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⑫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大阪観光局の設置</a:t>
            </a: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有識者を交えた府市合同の戦略会議</a:t>
            </a:r>
          </a:p>
          <a:p>
            <a:pPr>
              <a:lnSpc>
                <a:spcPts val="14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 その他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事業連携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都市魅力に関するイベントの開催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大阪府市文化振興会議・アーツカウンシル部会の設置</a:t>
            </a:r>
          </a:p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大阪府立中之島図書館・大阪市中央公会堂の連携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077244" y="184386"/>
            <a:ext cx="5832648" cy="3918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大阪府市の連携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870622" y="-27384"/>
            <a:ext cx="401568" cy="332656"/>
          </a:xfrm>
        </p:spPr>
        <p:txBody>
          <a:bodyPr/>
          <a:lstStyle/>
          <a:p>
            <a:fld id="{63BC356D-1576-478B-8647-1361C6E9DFF7}" type="slidenum">
              <a:rPr lang="ja-JP" altLang="en-US" sz="2000" b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</a:t>
            </a:fld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04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1406" y="188640"/>
            <a:ext cx="9000000" cy="6480720"/>
          </a:xfrm>
          <a:prstGeom prst="roundRect">
            <a:avLst>
              <a:gd name="adj" fmla="val 365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95254" rIns="130169" rtlCol="0" anchor="t"/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1085"/>
              </a:spcAft>
            </a:pPr>
            <a:endParaRPr kumimoji="1" lang="en-US" altLang="ja-JP" sz="17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800037" y="6589042"/>
            <a:ext cx="439668" cy="332656"/>
          </a:xfrm>
        </p:spPr>
        <p:txBody>
          <a:bodyPr/>
          <a:lstStyle/>
          <a:p>
            <a:fld id="{63BC356D-1576-478B-8647-1361C6E9DFF7}" type="slidenum">
              <a:rPr lang="ja-JP" altLang="en-US" sz="2000" b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2</a:t>
            </a:fld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68975" y="404665"/>
            <a:ext cx="4087001" cy="6134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政策の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刷新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１）新型コロナウイルス感染症対策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（２）成長産業の育成等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（３）インフラの充実・強化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（４）危機管理対策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（５）教育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（６）子ども施策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（７）健康・医療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（８）介護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（９）多様な人材の活躍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公民連携／経営形態の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</a:t>
            </a:r>
            <a:endParaRPr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１）公民連携の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２）独立行政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法人化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99992" y="404664"/>
            <a:ext cx="4392488" cy="6134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政策の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刷新</a:t>
            </a:r>
            <a:endParaRPr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現役世代への重点投資（子育て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教育）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教育改革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西成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特区構想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福祉施策の再構築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インフラ整備</a:t>
            </a:r>
          </a:p>
          <a:p>
            <a:pPr>
              <a:lnSpc>
                <a:spcPts val="1600"/>
              </a:lnSpc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公民連携</a:t>
            </a: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経営形態の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民営化の取組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地下鉄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バス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水道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工業用水道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下水道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幼稚園・保育所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ごみ（一般廃棄物）</a:t>
            </a:r>
          </a:p>
          <a:p>
            <a:pPr>
              <a:lnSpc>
                <a:spcPts val="16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独立行政法人化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病院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博物館</a:t>
            </a:r>
          </a:p>
          <a:p>
            <a:pPr>
              <a:lnSpc>
                <a:spcPts val="16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(10)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動物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園</a:t>
            </a:r>
          </a:p>
          <a:p>
            <a:pPr>
              <a:lnSpc>
                <a:spcPts val="16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公民連携の推進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11)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ＰＦＩ・指定管理者制度の活用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12)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サウンディング型市場調査の実施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13)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企業等との連携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14)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天王寺公園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エントランスエリア（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愛称：てんしば）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大阪城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PMO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難波宮跡公園</a:t>
            </a:r>
          </a:p>
          <a:p>
            <a:pPr>
              <a:lnSpc>
                <a:spcPts val="1600"/>
              </a:lnSpc>
            </a:pP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zh-TW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en-US" altLang="zh-TW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水道基幹管路</a:t>
            </a:r>
            <a:r>
              <a:rPr lang="en-US" altLang="zh-TW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PFI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48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1404" y="188640"/>
            <a:ext cx="9000000" cy="6480720"/>
          </a:xfrm>
          <a:prstGeom prst="roundRect">
            <a:avLst>
              <a:gd name="adj" fmla="val 365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95254" rIns="130169" rtlCol="0" anchor="t"/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1085"/>
              </a:spcAft>
            </a:pPr>
            <a:endParaRPr kumimoji="1" lang="en-US" altLang="ja-JP" sz="17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849285" y="-11659"/>
            <a:ext cx="367660" cy="332656"/>
          </a:xfrm>
        </p:spPr>
        <p:txBody>
          <a:bodyPr/>
          <a:lstStyle/>
          <a:p>
            <a:fld id="{63BC356D-1576-478B-8647-1361C6E9DFF7}" type="slidenum">
              <a:rPr lang="ja-JP" altLang="en-US" sz="2000" b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78897" y="623421"/>
            <a:ext cx="4176464" cy="5688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行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財政改革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財政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	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１）財政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２）財務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マネジメント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人事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３）人事・給与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４）公募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業務執行の刷新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５）働き方改革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７）サービス改善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８）市町村との連携強化、市町村支援等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９）補助金等の見直し</a:t>
            </a:r>
            <a:b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）府民利用施設の廃止・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08100" y="623421"/>
            <a:ext cx="4284380" cy="5688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行財政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</a:t>
            </a:r>
            <a:endParaRPr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財政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財政再建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財務マネジメント</a:t>
            </a:r>
          </a:p>
          <a:p>
            <a:pPr>
              <a:lnSpc>
                <a:spcPts val="18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人事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人事・給与制度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公募制度</a:t>
            </a:r>
          </a:p>
          <a:p>
            <a:pPr>
              <a:lnSpc>
                <a:spcPts val="18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業務執行の刷新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市町村との連携強化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、市町村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支援等</a:t>
            </a:r>
          </a:p>
          <a:p>
            <a:pPr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サービス改善（動物園など）</a:t>
            </a:r>
          </a:p>
          <a:p>
            <a:pPr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区役所への権限移譲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補助金等の見直し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市民利用施設の見直し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ICT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徹底活用</a:t>
            </a: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働き方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</a:t>
            </a:r>
          </a:p>
          <a:p>
            <a:pPr>
              <a:lnSpc>
                <a:spcPts val="1800"/>
              </a:lnSpc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新型コロナウイルス感染症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Ⅴ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2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0000" y="397881"/>
            <a:ext cx="86040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80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それぞれの項目ごとの資料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280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、お手数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ですが、次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の大阪府・大阪市のホームページ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をご覧ください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://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www.pref.osaka.lg.jp/fukushutosuishin/fukusyutobijon/dai19kai.html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大阪市ホームページ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https://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www.city.osaka.lg.jp/fukushutosuishin/page/0000586448.html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908" y="2198081"/>
            <a:ext cx="1656184" cy="165618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000" y="4941352"/>
            <a:ext cx="1656000" cy="1656000"/>
          </a:xfrm>
          <a:prstGeom prst="rect">
            <a:avLst/>
          </a:prstGeom>
        </p:spPr>
      </p:pic>
      <p:sp>
        <p:nvSpPr>
          <p:cNvPr id="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820472" y="6563444"/>
            <a:ext cx="367660" cy="332656"/>
          </a:xfrm>
        </p:spPr>
        <p:txBody>
          <a:bodyPr/>
          <a:lstStyle/>
          <a:p>
            <a:fld id="{63BC356D-1576-478B-8647-1361C6E9DFF7}" type="slidenum">
              <a:rPr lang="ja-JP" altLang="en-US" sz="2000" b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4</a:t>
            </a:fld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3481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BA396EE3-5547-484E-8192-EB0B1636D268}"/>
</file>

<file path=customXml/itemProps2.xml><?xml version="1.0" encoding="utf-8"?>
<ds:datastoreItem xmlns:ds="http://schemas.openxmlformats.org/officeDocument/2006/customXml" ds:itemID="{C5620C1A-A08F-4D92-9DBF-97D45FF4E76D}"/>
</file>

<file path=customXml/itemProps3.xml><?xml version="1.0" encoding="utf-8"?>
<ds:datastoreItem xmlns:ds="http://schemas.openxmlformats.org/officeDocument/2006/customXml" ds:itemID="{160E23DA-F082-4886-97C0-2B6568BC13D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954</Words>
  <Application>Microsoft Office PowerPoint</Application>
  <PresentationFormat>画面に合わせる (4:3)</PresentationFormat>
  <Paragraphs>120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BIZ UDゴシック</vt:lpstr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2022-12-27T07:37:30Z</dcterms:created>
  <dcterms:modified xsi:type="dcterms:W3CDTF">2022-12-27T07:37:55Z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