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6"></Relationship><Relationship Target="docProps/thumbnail.jpeg" Type="http://schemas.openxmlformats.org/package/2006/relationships/metadata/thumbnail" Id="rId7"></Relationship><Relationship Target="docProps/custom.xml" Type="http://schemas.openxmlformats.org/officeDocument/2006/relationships/custom-properties" Id="rId8"></Relationship><Relationship Target="docProps/app.xml" Type="http://schemas.openxmlformats.org/officeDocument/2006/relationships/extended-properties" Id="rId9"></Relationship></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handoutMasterIdLst>
    <p:handoutMasterId r:id="rId9"/>
  </p:handoutMasterIdLst>
  <p:sldIdLst>
    <p:sldId id="267" r:id="rId2"/>
    <p:sldId id="324" r:id="rId3"/>
    <p:sldId id="325" r:id="rId4"/>
    <p:sldId id="336" r:id="rId5"/>
    <p:sldId id="337" r:id="rId6"/>
    <p:sldId id="338"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a:srgbClr val="5B9BD5"/>
    <a:srgbClr val="FFCC66"/>
    <a:srgbClr val="66CCFF"/>
    <a:srgbClr val="99FFCC"/>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2" autoAdjust="0"/>
    <p:restoredTop sz="93784" autoAdjust="0"/>
  </p:normalViewPr>
  <p:slideViewPr>
    <p:cSldViewPr snapToGrid="0">
      <p:cViewPr varScale="1">
        <p:scale>
          <a:sx n="65" d="100"/>
          <a:sy n="65" d="100"/>
        </p:scale>
        <p:origin x="1458" y="66"/>
      </p:cViewPr>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notesMasters/notesMaster1.xml" Type="http://schemas.openxmlformats.org/officeDocument/2006/relationships/notesMaster" Id="rId8"></Relationship><Relationship Target="theme/theme1.xml" Type="http://schemas.openxmlformats.org/officeDocument/2006/relationships/theme" Id="rId13"></Relationship><Relationship Target="slides/slide2.xml" Type="http://schemas.openxmlformats.org/officeDocument/2006/relationships/slide" Id="rId3"></Relationship><Relationship Target="slides/slide6.xml" Type="http://schemas.openxmlformats.org/officeDocument/2006/relationships/slide" Id="rId7"></Relationship><Relationship Target="viewProps.xml" Type="http://schemas.openxmlformats.org/officeDocument/2006/relationships/viewProps" Id="rId12"></Relationship><Relationship Target="../customXml/item3.xml" Type="http://schemas.openxmlformats.org/officeDocument/2006/relationships/customXml" Id="rId17"></Relationship><Relationship Target="slides/slide1.xml" Type="http://schemas.openxmlformats.org/officeDocument/2006/relationships/slide" Id="rId2"></Relationship><Relationship Target="../customXml/item2.xml" Type="http://schemas.openxmlformats.org/officeDocument/2006/relationships/customXml" Id="rId16"></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presProps.xml" Type="http://schemas.openxmlformats.org/officeDocument/2006/relationships/presProps" Id="rId11"></Relationship><Relationship Target="slides/slide4.xml" Type="http://schemas.openxmlformats.org/officeDocument/2006/relationships/slide" Id="rId5"></Relationship><Relationship Target="../customXml/item1.xml" Type="http://schemas.openxmlformats.org/officeDocument/2006/relationships/customXml" Id="rId15"></Relationship><Relationship Target="commentAuthors.xml" Type="http://schemas.openxmlformats.org/officeDocument/2006/relationships/commentAuthors" Id="rId10"></Relationship><Relationship Target="slides/slide3.xml" Type="http://schemas.openxmlformats.org/officeDocument/2006/relationships/slide" Id="rId4"></Relationship><Relationship Target="handoutMasters/handoutMaster1.xml" Type="http://schemas.openxmlformats.org/officeDocument/2006/relationships/handoutMaster" Id="rId9"></Relationship><Relationship Target="tableStyles.xml" Type="http://schemas.openxmlformats.org/officeDocument/2006/relationships/tableStyles" Id="rId14"></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79E73F6-E227-4238-8557-B579A0085B3E}" type="datetimeFigureOut">
              <a:rPr kumimoji="1" lang="ja-JP" altLang="en-US" smtClean="0"/>
              <a:t>2022/12/27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711D5BD9-7CD7-4747-A4C9-CE1DFC7B80EB}" type="slidenum">
              <a:rPr kumimoji="1" lang="ja-JP" altLang="en-US" smtClean="0"/>
              <a:t>‹#›</a:t>
            </a:fld>
            <a:endParaRPr kumimoji="1" lang="ja-JP" altLang="en-US"/>
          </a:p>
        </p:txBody>
      </p:sp>
    </p:spTree>
    <p:extLst>
      <p:ext uri="{BB962C8B-B14F-4D97-AF65-F5344CB8AC3E}">
        <p14:creationId xmlns:p14="http://schemas.microsoft.com/office/powerpoint/2010/main" val="4065801405"/>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0"/>
            <a:ext cx="2950375" cy="498966"/>
          </a:xfrm>
          <a:prstGeom prst="rect">
            <a:avLst/>
          </a:prstGeom>
        </p:spPr>
        <p:txBody>
          <a:bodyPr vert="horz" lIns="92187" tIns="46097" rIns="92187" bIns="4609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0"/>
            <a:ext cx="2950374" cy="498966"/>
          </a:xfrm>
          <a:prstGeom prst="rect">
            <a:avLst/>
          </a:prstGeom>
        </p:spPr>
        <p:txBody>
          <a:bodyPr vert="horz" lIns="92187" tIns="46097" rIns="92187" bIns="46097" rtlCol="0"/>
          <a:lstStyle>
            <a:lvl1pPr algn="r">
              <a:defRPr sz="1200"/>
            </a:lvl1pPr>
          </a:lstStyle>
          <a:p>
            <a:fld id="{B0338111-97D9-4D54-8D73-1CDBE5F242F3}" type="datetimeFigureOut">
              <a:rPr kumimoji="1" lang="ja-JP" altLang="en-US" smtClean="0"/>
              <a:t>2022/12/27</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187" tIns="46097" rIns="92187" bIns="46097" rtlCol="0" anchor="ctr"/>
          <a:lstStyle/>
          <a:p>
            <a:endParaRPr lang="ja-JP" altLang="en-US" dirty="0"/>
          </a:p>
        </p:txBody>
      </p:sp>
      <p:sp>
        <p:nvSpPr>
          <p:cNvPr id="5" name="ノート プレースホルダー 4"/>
          <p:cNvSpPr>
            <a:spLocks noGrp="1"/>
          </p:cNvSpPr>
          <p:nvPr>
            <p:ph type="body" sz="quarter" idx="3"/>
          </p:nvPr>
        </p:nvSpPr>
        <p:spPr>
          <a:xfrm>
            <a:off x="680246" y="4783357"/>
            <a:ext cx="5446723" cy="3913364"/>
          </a:xfrm>
          <a:prstGeom prst="rect">
            <a:avLst/>
          </a:prstGeom>
        </p:spPr>
        <p:txBody>
          <a:bodyPr vert="horz" lIns="92187" tIns="46097" rIns="92187" bIns="460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40372"/>
            <a:ext cx="2950375" cy="498966"/>
          </a:xfrm>
          <a:prstGeom prst="rect">
            <a:avLst/>
          </a:prstGeom>
        </p:spPr>
        <p:txBody>
          <a:bodyPr vert="horz" lIns="92187" tIns="46097" rIns="92187" bIns="4609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187" tIns="46097" rIns="92187" bIns="46097" rtlCol="0" anchor="b"/>
          <a:lstStyle>
            <a:lvl1pPr algn="r">
              <a:defRPr sz="1200"/>
            </a:lvl1pPr>
          </a:lstStyle>
          <a:p>
            <a:fld id="{2581634D-05D3-4D41-9B38-B57F14B38952}" type="slidenum">
              <a:rPr kumimoji="1" lang="ja-JP" altLang="en-US" smtClean="0"/>
              <a:t>‹#›</a:t>
            </a:fld>
            <a:endParaRPr kumimoji="1" lang="ja-JP" altLang="en-US" dirty="0"/>
          </a:p>
        </p:txBody>
      </p:sp>
    </p:spTree>
    <p:extLst>
      <p:ext uri="{BB962C8B-B14F-4D97-AF65-F5344CB8AC3E}">
        <p14:creationId xmlns:p14="http://schemas.microsoft.com/office/powerpoint/2010/main" val="1647997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81634D-05D3-4D41-9B38-B57F14B38952}" type="slidenum">
              <a:rPr kumimoji="1" lang="ja-JP" altLang="en-US" smtClean="0"/>
              <a:t>1</a:t>
            </a:fld>
            <a:endParaRPr kumimoji="1" lang="ja-JP" altLang="en-US" dirty="0"/>
          </a:p>
        </p:txBody>
      </p:sp>
    </p:spTree>
    <p:extLst>
      <p:ext uri="{BB962C8B-B14F-4D97-AF65-F5344CB8AC3E}">
        <p14:creationId xmlns:p14="http://schemas.microsoft.com/office/powerpoint/2010/main" val="1838542435"/>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1301598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768883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171773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330445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302935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79119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3969028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1900296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221699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898681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B81C0B-2D4B-49BF-9C8D-68C0B5C13C7B}" type="datetimeFigureOut">
              <a:rPr kumimoji="1" lang="ja-JP" altLang="en-US" smtClean="0"/>
              <a:t>2022/12/27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812872283"/>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81C0B-2D4B-49BF-9C8D-68C0B5C13C7B}" type="datetimeFigureOut">
              <a:rPr kumimoji="1" lang="ja-JP" altLang="en-US" smtClean="0"/>
              <a:t>2022/12/27</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C52AE-ECF4-46FC-B6BB-6EADB2C68E52}" type="slidenum">
              <a:rPr kumimoji="1" lang="ja-JP" altLang="en-US" smtClean="0"/>
              <a:t>‹#›</a:t>
            </a:fld>
            <a:endParaRPr kumimoji="1" lang="ja-JP" altLang="en-US" dirty="0"/>
          </a:p>
        </p:txBody>
      </p:sp>
    </p:spTree>
    <p:extLst>
      <p:ext uri="{BB962C8B-B14F-4D97-AF65-F5344CB8AC3E}">
        <p14:creationId xmlns:p14="http://schemas.microsoft.com/office/powerpoint/2010/main" val="2403099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1.xml" Type="http://schemas.openxmlformats.org/officeDocument/2006/relationships/slideLayout" Id="rId1"></Relationship></Relationships>
</file>

<file path=ppt/slides/_rels/slide2.xml.rels><?xml version="1.0" encoding="UTF-8" ?><Relationships xmlns="http://schemas.openxmlformats.org/package/2006/relationships"><Relationship Target="../media/image1.png" Type="http://schemas.openxmlformats.org/officeDocument/2006/relationships/image" Id="rId2"></Relationship><Relationship Target="../slideLayouts/slideLayout7.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media/image2.png" Type="http://schemas.openxmlformats.org/officeDocument/2006/relationships/image" Id="rId2"></Relationship><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media/image3.png" Type="http://schemas.openxmlformats.org/officeDocument/2006/relationships/image" Id="rId2"></Relationship><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media/image4.png" Type="http://schemas.openxmlformats.org/officeDocument/2006/relationships/image" Id="rId2"></Relationship><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777760"/>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参考資料１</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6"/>
          <p:cNvSpPr txBox="1"/>
          <p:nvPr/>
        </p:nvSpPr>
        <p:spPr>
          <a:xfrm>
            <a:off x="5728227" y="373325"/>
            <a:ext cx="3415773" cy="52322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28</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本部（大阪府市）会議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タイトル 1"/>
          <p:cNvSpPr txBox="1">
            <a:spLocks/>
          </p:cNvSpPr>
          <p:nvPr/>
        </p:nvSpPr>
        <p:spPr>
          <a:xfrm>
            <a:off x="145117" y="5203585"/>
            <a:ext cx="8998883" cy="13099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spcBef>
                <a:spcPts val="18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大阪府・大阪市 副首都推進局</a:t>
            </a:r>
            <a:endParaRPr lang="en-US" altLang="ja-JP" sz="2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タイトル 1"/>
          <p:cNvSpPr txBox="1">
            <a:spLocks/>
          </p:cNvSpPr>
          <p:nvPr/>
        </p:nvSpPr>
        <p:spPr>
          <a:xfrm>
            <a:off x="0" y="2635088"/>
            <a:ext cx="9144000" cy="95807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spcBef>
                <a:spcPts val="1800"/>
              </a:spcBef>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中間論点整理後の議論</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12004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98202" y="191239"/>
            <a:ext cx="7576994" cy="40011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20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中間論点</a:t>
            </a:r>
            <a:r>
              <a:rPr kumimoji="0" lang="ja-JP" altLang="en-US" sz="20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整理のポイント（振り返り）</a:t>
            </a:r>
            <a:r>
              <a:rPr kumimoji="0"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5" name="角丸四角形 4"/>
          <p:cNvSpPr/>
          <p:nvPr/>
        </p:nvSpPr>
        <p:spPr>
          <a:xfrm>
            <a:off x="656220" y="682148"/>
            <a:ext cx="7218976" cy="4808111"/>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8227" marR="0" lvl="0" indent="-238227" algn="l" defTabSz="457200" rtl="0" eaLnBrk="1" fontAlgn="auto" latinLnBrk="0" hangingPunct="1">
              <a:lnSpc>
                <a:spcPct val="100000"/>
              </a:lnSpc>
              <a:spcBef>
                <a:spcPts val="0"/>
              </a:spcBef>
              <a:spcAft>
                <a:spcPts val="0"/>
              </a:spcAft>
              <a:buClrTx/>
              <a:buSzTx/>
              <a:buFontTx/>
              <a:buNone/>
              <a:tabLst/>
              <a:defRPr/>
            </a:pPr>
            <a:endParaRPr kumimoji="0" lang="en-US" altLang="ja-JP" sz="1446"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238227" marR="0" lvl="0" indent="-238227" algn="l" defTabSz="457200" rtl="0" eaLnBrk="1" fontAlgn="auto" latinLnBrk="0" hangingPunct="1">
              <a:lnSpc>
                <a:spcPct val="100000"/>
              </a:lnSpc>
              <a:spcBef>
                <a:spcPts val="0"/>
              </a:spcBef>
              <a:spcAft>
                <a:spcPts val="0"/>
              </a:spcAft>
              <a:buClrTx/>
              <a:buSzTx/>
              <a:buFontTx/>
              <a:buNone/>
              <a:tabLst/>
              <a:defRPr/>
            </a:pPr>
            <a:endParaRPr kumimoji="0" lang="en-US" altLang="ja-JP" sz="1446"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07BB0FCD-9415-4AA8-9C78-1AC3D38DA5FB}"/>
              </a:ext>
            </a:extLst>
          </p:cNvPr>
          <p:cNvSpPr txBox="1"/>
          <p:nvPr/>
        </p:nvSpPr>
        <p:spPr>
          <a:xfrm>
            <a:off x="482218" y="685138"/>
            <a:ext cx="8268082" cy="2413481"/>
          </a:xfrm>
          <a:prstGeom prst="rect">
            <a:avLst/>
          </a:prstGeom>
          <a:noFill/>
        </p:spPr>
        <p:txBody>
          <a:bodyPr wrap="square" rtlCol="0">
            <a:spAutoFit/>
          </a:bodyPr>
          <a:lstStyle/>
          <a:p>
            <a:pPr marL="0" marR="0" lvl="0" indent="0" algn="l" defTabSz="457200" rtl="0" eaLnBrk="1" fontAlgn="auto" latinLnBrk="0" hangingPunct="1">
              <a:lnSpc>
                <a:spcPts val="1000"/>
              </a:lnSpc>
              <a:spcBef>
                <a:spcPts val="857"/>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大阪</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のめざす副首都の言わば「核心」が</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経済的副首都の実現</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であることを改めて</a:t>
            </a: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明確化</a:t>
            </a:r>
            <a:endParaRPr kumimoji="0"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000"/>
              </a:lnSpc>
              <a:spcBef>
                <a:spcPts val="857"/>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海外</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都市の戦略に学び、</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世界を視野に成長</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していくことが</a:t>
            </a: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重要</a:t>
            </a:r>
            <a:endParaRPr kumimoji="0"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000"/>
              </a:lnSpc>
              <a:spcBef>
                <a:spcPts val="857"/>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経済的</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副首都の実現に向けて、未来を担う</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若者を起点に考える</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ことが</a:t>
            </a: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重要</a:t>
            </a:r>
            <a:endParaRPr kumimoji="0"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000"/>
              </a:lnSpc>
              <a:spcBef>
                <a:spcPts val="857"/>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近年</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、とりわけコロナ拡大後の若者を中心とした意識の変化などを踏まえ、</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「経済産業のイノベーション、</a:t>
            </a:r>
            <a:r>
              <a:rPr kumimoji="0" lang="ja-JP" altLang="en-US" sz="1200" b="1"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構造転</a:t>
            </a:r>
            <a:endParaRPr kumimoji="0" lang="en-US" altLang="ja-JP" sz="1200" b="1"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000"/>
              </a:lnSpc>
              <a:spcBef>
                <a:spcPts val="857"/>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0" lang="ja-JP" altLang="en-US" sz="1200" b="1"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換</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」、「ウェルビーイングの向上」</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及び</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「社会課題の解決」を一体と捉えて進めていく</a:t>
            </a:r>
            <a:r>
              <a:rPr kumimoji="0" lang="en-US" altLang="ja-JP"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副首都・大阪の</a:t>
            </a:r>
            <a:r>
              <a:rPr kumimoji="0" lang="ja-JP" altLang="en-US" sz="1200" b="1"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経済モ</a:t>
            </a:r>
            <a:endParaRPr kumimoji="0" lang="en-US" altLang="ja-JP" sz="1200" b="1"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000"/>
              </a:lnSpc>
              <a:spcBef>
                <a:spcPts val="857"/>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0" lang="ja-JP" altLang="en-US" sz="1200" b="1"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デル</a:t>
            </a:r>
            <a:r>
              <a:rPr kumimoji="0" lang="en-US" altLang="ja-JP"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を</a:t>
            </a: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構築</a:t>
            </a:r>
            <a:endParaRPr kumimoji="0"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000"/>
              </a:lnSpc>
              <a:spcBef>
                <a:spcPts val="857"/>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大阪</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・関西の強みであるとともに、大阪・関西万博に向けて、ウェルビーイングや社会課題と親和性が高い</a:t>
            </a:r>
            <a:r>
              <a:rPr kumimoji="0" lang="ja-JP" altLang="en-US" sz="1200" b="1"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ライフ</a:t>
            </a:r>
            <a:endParaRPr kumimoji="0" lang="en-US" altLang="ja-JP" sz="1200" b="1"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000"/>
              </a:lnSpc>
              <a:spcBef>
                <a:spcPts val="857"/>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　</a:t>
            </a:r>
            <a:r>
              <a:rPr kumimoji="0" lang="ja-JP" altLang="en-US" sz="1200" b="1"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サイエンス</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・ヘルスケア</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と</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エネルギー</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の二つ</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を基軸に、観光はじめ他の分野とかけ合わせる</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ことで、成長を</a:t>
            </a: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実現</a:t>
            </a:r>
            <a:endParaRPr kumimoji="0" lang="en-US" altLang="ja-JP"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000"/>
              </a:lnSpc>
              <a:spcBef>
                <a:spcPts val="857"/>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経済</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モデルでは、全国に先駆けた、</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東京にできない実証の場</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を</a:t>
            </a: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めざす</a:t>
            </a:r>
            <a:endParaRPr kumimoji="0" lang="en-US" altLang="ja-JP"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endParaRPr>
          </a:p>
          <a:p>
            <a:pPr marL="0" marR="0" lvl="0" indent="0" algn="l" defTabSz="457200" rtl="0" eaLnBrk="1" fontAlgn="auto" latinLnBrk="0" hangingPunct="1">
              <a:lnSpc>
                <a:spcPts val="1000"/>
              </a:lnSpc>
              <a:spcBef>
                <a:spcPts val="857"/>
              </a:spcBef>
              <a:spcAft>
                <a:spcPts val="0"/>
              </a:spcAft>
              <a:buClrTx/>
              <a:buSzTx/>
              <a:buFontTx/>
              <a:buNone/>
              <a:tabLst/>
              <a:defRPr/>
            </a:pPr>
            <a:r>
              <a:rPr kumimoji="0" lang="ja-JP" altLang="en-US" sz="12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cs typeface="+mn-cs"/>
              </a:rPr>
              <a:t>◆ 経済</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モデルを支える基盤部分として、とりわけ</a:t>
            </a:r>
            <a:r>
              <a:rPr kumimoji="0" lang="en-US" altLang="ja-JP"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人の力（人的基盤）</a:t>
            </a:r>
            <a:r>
              <a:rPr kumimoji="0" lang="en-US" altLang="ja-JP"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2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と</a:t>
            </a:r>
            <a:r>
              <a:rPr kumimoji="0" lang="en-US" altLang="ja-JP"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デジタルの力（</a:t>
            </a:r>
            <a:r>
              <a:rPr kumimoji="0" lang="en-US" altLang="ja-JP"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DX</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基盤）</a:t>
            </a:r>
            <a:r>
              <a:rPr kumimoji="0" lang="en-US" altLang="ja-JP"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a:t>
            </a:r>
            <a:r>
              <a:rPr kumimoji="0" lang="ja-JP" altLang="en-US" sz="1200" b="1"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を重視</a:t>
            </a:r>
          </a:p>
        </p:txBody>
      </p:sp>
      <p:pic>
        <p:nvPicPr>
          <p:cNvPr id="29" name="図 28"/>
          <p:cNvPicPr>
            <a:picLocks noChangeAspect="1"/>
          </p:cNvPicPr>
          <p:nvPr/>
        </p:nvPicPr>
        <p:blipFill>
          <a:blip r:embed="rId2"/>
          <a:stretch>
            <a:fillRect/>
          </a:stretch>
        </p:blipFill>
        <p:spPr>
          <a:xfrm>
            <a:off x="1686471" y="3385027"/>
            <a:ext cx="6188725" cy="3398317"/>
          </a:xfrm>
          <a:prstGeom prst="rect">
            <a:avLst/>
          </a:prstGeom>
        </p:spPr>
      </p:pic>
      <p:cxnSp>
        <p:nvCxnSpPr>
          <p:cNvPr id="7" name="直線コネクタ 6"/>
          <p:cNvCxnSpPr/>
          <p:nvPr/>
        </p:nvCxnSpPr>
        <p:spPr>
          <a:xfrm>
            <a:off x="204164" y="584955"/>
            <a:ext cx="8726251" cy="0"/>
          </a:xfrm>
          <a:prstGeom prst="line">
            <a:avLst/>
          </a:prstGeom>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2587130" y="3191594"/>
            <a:ext cx="414617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14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副首都・大阪の経済モデル（イメージ）</a:t>
            </a:r>
            <a:endParaRPr kumimoji="1" lang="ja-JP" altLang="en-US" sz="14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10" name="スライド番号プレースホルダー 1"/>
          <p:cNvSpPr txBox="1">
            <a:spLocks/>
          </p:cNvSpPr>
          <p:nvPr/>
        </p:nvSpPr>
        <p:spPr>
          <a:xfrm>
            <a:off x="8669766" y="67699"/>
            <a:ext cx="441147" cy="400110"/>
          </a:xfrm>
          <a:prstGeom prst="rect">
            <a:avLst/>
          </a:prstGeom>
        </p:spPr>
        <p:txBody>
          <a:bodyPr vert="horz" wrap="none" lIns="91440" tIns="45720" rIns="91440" bIns="45720" rtlCol="0" anchor="ctr">
            <a:sp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ja-JP" altLang="en-US" sz="2000" b="1" dirty="0">
                <a:solidFill>
                  <a:prstClr val="black"/>
                </a:solidFill>
                <a:latin typeface="Calibri" panose="020F0502020204030204"/>
                <a:ea typeface="メイリオ" panose="020B0604030504040204" pitchFamily="50" charset="-128"/>
              </a:rPr>
              <a:t>１</a:t>
            </a:r>
            <a:endParaRPr kumimoji="0" lang="ja-JP" altLang="en-US" sz="20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Tree>
    <p:extLst>
      <p:ext uri="{BB962C8B-B14F-4D97-AF65-F5344CB8AC3E}">
        <p14:creationId xmlns:p14="http://schemas.microsoft.com/office/powerpoint/2010/main" val="1379309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83376" y="238441"/>
            <a:ext cx="842049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2000" b="1" i="0" u="none" strike="noStrike" kern="1200" cap="none" spc="0" normalizeH="0" baseline="0" noProof="0" dirty="0" smtClean="0">
                <a:ln>
                  <a:noFill/>
                </a:ln>
                <a:solidFill>
                  <a:prstClr val="black"/>
                </a:solidFill>
                <a:effectLst/>
                <a:uLnTx/>
                <a:uFillTx/>
                <a:latin typeface="Meiryo UI"/>
                <a:ea typeface="Meiryo UI"/>
                <a:cs typeface="+mn-cs"/>
              </a:rPr>
              <a:t>中間論点整理後の議論について</a:t>
            </a:r>
            <a:endParaRPr kumimoji="0" lang="ja-JP" altLang="en-US" sz="20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5" name="テキスト ボックス 4"/>
          <p:cNvSpPr txBox="1"/>
          <p:nvPr/>
        </p:nvSpPr>
        <p:spPr>
          <a:xfrm>
            <a:off x="283376" y="985974"/>
            <a:ext cx="8677744" cy="1323439"/>
          </a:xfrm>
          <a:prstGeom prst="rect">
            <a:avLst/>
          </a:prstGeom>
          <a:noFill/>
        </p:spPr>
        <p:txBody>
          <a:bodyPr wrap="square" rtlCol="0">
            <a:spAutoFit/>
          </a:bodyPr>
          <a:lstStyle/>
          <a:p>
            <a:pPr marL="285750" lvl="0" indent="-285750">
              <a:lnSpc>
                <a:spcPts val="2400"/>
              </a:lnSpc>
              <a:buFont typeface="Wingdings" panose="05000000000000000000" pitchFamily="2" charset="2"/>
              <a:buChar char="l"/>
              <a:defRPr/>
            </a:pP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中間論点整理</a:t>
            </a:r>
            <a:r>
              <a:rPr kumimoji="1" lang="ja-JP" altLang="en-US" dirty="0" smtClean="0">
                <a:solidFill>
                  <a:prstClr val="black"/>
                </a:solidFill>
                <a:latin typeface="メイリオ" panose="020B0604030504040204" pitchFamily="50" charset="-128"/>
                <a:ea typeface="メイリオ" panose="020B0604030504040204" pitchFamily="50" charset="-128"/>
              </a:rPr>
              <a:t>において改めて深掘り</a:t>
            </a:r>
            <a:r>
              <a:rPr kumimoji="1" lang="ja-JP" altLang="en-US" dirty="0">
                <a:solidFill>
                  <a:prstClr val="black"/>
                </a:solidFill>
                <a:latin typeface="メイリオ" panose="020B0604030504040204" pitchFamily="50" charset="-128"/>
              </a:rPr>
              <a:t>することとしていた</a:t>
            </a:r>
            <a:r>
              <a:rPr kumimoji="1" lang="ja-JP" altLang="en-US" dirty="0" smtClean="0">
                <a:solidFill>
                  <a:prstClr val="black"/>
                </a:solidFill>
                <a:latin typeface="メイリオ" panose="020B0604030504040204" pitchFamily="50" charset="-128"/>
              </a:rPr>
              <a:t>点や、中間論点整理に関して前回（</a:t>
            </a:r>
            <a:r>
              <a:rPr kumimoji="1" lang="en-US" altLang="ja-JP" dirty="0" smtClean="0">
                <a:solidFill>
                  <a:prstClr val="black"/>
                </a:solidFill>
                <a:latin typeface="メイリオ" panose="020B0604030504040204" pitchFamily="50" charset="-128"/>
              </a:rPr>
              <a:t>9</a:t>
            </a:r>
            <a:r>
              <a:rPr kumimoji="1" lang="ja-JP" altLang="en-US" dirty="0" smtClean="0">
                <a:solidFill>
                  <a:prstClr val="black"/>
                </a:solidFill>
                <a:latin typeface="メイリオ" panose="020B0604030504040204" pitchFamily="50" charset="-128"/>
              </a:rPr>
              <a:t>月</a:t>
            </a:r>
            <a:r>
              <a:rPr kumimoji="1" lang="en-US" altLang="ja-JP" dirty="0" smtClean="0">
                <a:solidFill>
                  <a:prstClr val="black"/>
                </a:solidFill>
                <a:latin typeface="メイリオ" panose="020B0604030504040204" pitchFamily="50" charset="-128"/>
              </a:rPr>
              <a:t>29</a:t>
            </a:r>
            <a:r>
              <a:rPr kumimoji="1" lang="ja-JP" altLang="en-US" dirty="0" smtClean="0">
                <a:solidFill>
                  <a:prstClr val="black"/>
                </a:solidFill>
                <a:latin typeface="メイリオ" panose="020B0604030504040204" pitchFamily="50" charset="-128"/>
              </a:rPr>
              <a:t>日）の</a:t>
            </a: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副首都推進本部（大阪府市）会議やその後の府議会・市会においていただいた意見を踏まえ、主に以下の内容について、議論を進めてきた。</a:t>
            </a:r>
            <a:endPar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 name="正方形/長方形 5"/>
          <p:cNvSpPr/>
          <p:nvPr/>
        </p:nvSpPr>
        <p:spPr>
          <a:xfrm>
            <a:off x="8610709" y="6424640"/>
            <a:ext cx="526106"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2060"/>
                </a:solidFill>
                <a:effectLst/>
                <a:uLnTx/>
                <a:uFillTx/>
                <a:latin typeface="+mn-ea"/>
                <a:cs typeface="+mn-cs"/>
              </a:rPr>
              <a:t> </a:t>
            </a:r>
            <a:r>
              <a:rPr kumimoji="1" lang="ja-JP" altLang="en-US" sz="2000" b="1" dirty="0">
                <a:solidFill>
                  <a:srgbClr val="002060"/>
                </a:solidFill>
                <a:latin typeface="+mn-ea"/>
              </a:rPr>
              <a:t>２</a:t>
            </a:r>
            <a:endParaRPr kumimoji="1" lang="ja-JP" altLang="en-US" sz="2000" b="1" i="0" u="none" strike="noStrike" kern="1200" cap="none" spc="0" normalizeH="0" baseline="0" noProof="0" dirty="0">
              <a:ln>
                <a:noFill/>
              </a:ln>
              <a:solidFill>
                <a:prstClr val="black"/>
              </a:solidFill>
              <a:effectLst/>
              <a:uLnTx/>
              <a:uFillTx/>
              <a:latin typeface="+mn-ea"/>
              <a:cs typeface="+mn-cs"/>
            </a:endParaRPr>
          </a:p>
        </p:txBody>
      </p:sp>
      <p:cxnSp>
        <p:nvCxnSpPr>
          <p:cNvPr id="7" name="直線コネクタ 6"/>
          <p:cNvCxnSpPr/>
          <p:nvPr/>
        </p:nvCxnSpPr>
        <p:spPr>
          <a:xfrm>
            <a:off x="204164" y="717955"/>
            <a:ext cx="8726251" cy="0"/>
          </a:xfrm>
          <a:prstGeom prst="line">
            <a:avLst/>
          </a:prstGeom>
        </p:spPr>
        <p:style>
          <a:lnRef idx="1">
            <a:schemeClr val="dk1"/>
          </a:lnRef>
          <a:fillRef idx="0">
            <a:schemeClr val="dk1"/>
          </a:fillRef>
          <a:effectRef idx="0">
            <a:schemeClr val="dk1"/>
          </a:effectRef>
          <a:fontRef idx="minor">
            <a:schemeClr val="tx1"/>
          </a:fontRef>
        </p:style>
      </p:cxnSp>
      <p:sp>
        <p:nvSpPr>
          <p:cNvPr id="8" name="角丸四角形 7"/>
          <p:cNvSpPr/>
          <p:nvPr/>
        </p:nvSpPr>
        <p:spPr>
          <a:xfrm>
            <a:off x="1986587" y="2751438"/>
            <a:ext cx="6667404" cy="864000"/>
          </a:xfrm>
          <a:prstGeom prst="roundRect">
            <a:avLst>
              <a:gd name="adj" fmla="val 0"/>
            </a:avLst>
          </a:prstGeom>
          <a:noFill/>
          <a:ln w="635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○副首都を支える都市機能をどのように考える</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か。</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9" name="角丸四角形 8"/>
          <p:cNvSpPr/>
          <p:nvPr/>
        </p:nvSpPr>
        <p:spPr>
          <a:xfrm>
            <a:off x="1986586" y="3783924"/>
            <a:ext cx="6667404" cy="864000"/>
          </a:xfrm>
          <a:prstGeom prst="roundRect">
            <a:avLst>
              <a:gd name="adj" fmla="val 0"/>
            </a:avLst>
          </a:prstGeom>
          <a:noFill/>
          <a:ln w="635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○副首都を</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支える行政の仕組み・国との関係を</a:t>
            </a: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どのように考えるか。</a:t>
            </a:r>
          </a:p>
        </p:txBody>
      </p:sp>
      <p:sp>
        <p:nvSpPr>
          <p:cNvPr id="10" name="角丸四角形 9"/>
          <p:cNvSpPr/>
          <p:nvPr/>
        </p:nvSpPr>
        <p:spPr>
          <a:xfrm>
            <a:off x="1986585" y="4831076"/>
            <a:ext cx="6667404" cy="864000"/>
          </a:xfrm>
          <a:prstGeom prst="roundRect">
            <a:avLst>
              <a:gd name="adj" fmla="val 0"/>
            </a:avLst>
          </a:prstGeom>
          <a:noFill/>
          <a:ln w="635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○分かりやすさを含めて、目標設定をどのように考えるか。</a:t>
            </a:r>
          </a:p>
        </p:txBody>
      </p:sp>
      <p:sp>
        <p:nvSpPr>
          <p:cNvPr id="11" name="角丸四角形 10"/>
          <p:cNvSpPr/>
          <p:nvPr/>
        </p:nvSpPr>
        <p:spPr>
          <a:xfrm>
            <a:off x="732153" y="2751438"/>
            <a:ext cx="1143000" cy="2943638"/>
          </a:xfrm>
          <a:prstGeom prst="roundRect">
            <a:avLst>
              <a:gd name="adj" fmla="val 0"/>
            </a:avLst>
          </a:prstGeom>
          <a:solidFill>
            <a:srgbClr val="5B9BD5"/>
          </a:solidFill>
          <a:ln w="12700">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Calibri" panose="020F0502020204030204"/>
                <a:ea typeface="メイリオ" panose="020B0604030504040204" pitchFamily="50" charset="-128"/>
                <a:cs typeface="+mn-cs"/>
              </a:rPr>
              <a:t>中間論点整理後の議論</a:t>
            </a:r>
            <a:endParaRPr kumimoji="1" lang="en-US" altLang="ja-JP" sz="1600" b="1" i="0" u="none" strike="noStrike" kern="1200" cap="none" spc="0" normalizeH="0" baseline="0" noProof="0" dirty="0" smtClean="0">
              <a:ln>
                <a:noFill/>
              </a:ln>
              <a:solidFill>
                <a:prstClr val="white"/>
              </a:solidFill>
              <a:effectLst/>
              <a:uLnTx/>
              <a:uFillTx/>
              <a:latin typeface="Calibri" panose="020F0502020204030204"/>
              <a:ea typeface="メイリオ" panose="020B0604030504040204" pitchFamily="50" charset="-128"/>
              <a:cs typeface="+mn-cs"/>
            </a:endParaRPr>
          </a:p>
        </p:txBody>
      </p:sp>
    </p:spTree>
    <p:extLst>
      <p:ext uri="{BB962C8B-B14F-4D97-AF65-F5344CB8AC3E}">
        <p14:creationId xmlns:p14="http://schemas.microsoft.com/office/powerpoint/2010/main" val="77754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0062" y="50437"/>
            <a:ext cx="907393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中間論点整理後の議論の概要①</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（副首都を支える</a:t>
            </a:r>
            <a:r>
              <a:rPr kumimoji="0" lang="ja-JP" altLang="en-US" sz="1600" b="1" i="0" u="none" strike="noStrike" kern="1200" cap="none" spc="0" normalizeH="0" baseline="0" noProof="0" dirty="0" smtClean="0">
                <a:ln>
                  <a:noFill/>
                </a:ln>
                <a:solidFill>
                  <a:prstClr val="black"/>
                </a:solidFill>
                <a:effectLst/>
                <a:uLnTx/>
                <a:uFillTx/>
                <a:latin typeface="Meiryo UI"/>
                <a:ea typeface="Meiryo UI"/>
                <a:cs typeface="+mn-cs"/>
              </a:rPr>
              <a:t>都市機能についてどのように考えるか）</a:t>
            </a:r>
            <a:endParaRPr kumimoji="0" lang="ja-JP" altLang="en-US" sz="16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5" name="テキスト ボックス 4"/>
          <p:cNvSpPr txBox="1"/>
          <p:nvPr/>
        </p:nvSpPr>
        <p:spPr>
          <a:xfrm>
            <a:off x="344383" y="467977"/>
            <a:ext cx="8298476" cy="2639184"/>
          </a:xfrm>
          <a:prstGeom prst="rect">
            <a:avLst/>
          </a:prstGeom>
          <a:noFill/>
          <a:ln>
            <a:solidFill>
              <a:schemeClr val="tx1"/>
            </a:solidFill>
            <a:prstDash val="sysDot"/>
          </a:ln>
        </p:spPr>
        <p:txBody>
          <a:bodyPr wrap="square" rtlCol="0">
            <a:spAutoFit/>
          </a:bodyPr>
          <a:lstStyle/>
          <a:p>
            <a:pPr>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●中間論点整理の考え方を踏まえると、内外</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から人や企業を惹きつけて</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いくために必要な都市機能については、</a:t>
            </a:r>
            <a:r>
              <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r>
            <a:br>
              <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b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t>
            </a:r>
            <a:r>
              <a:rPr kumimoji="1" lang="ja-JP" altLang="en-US" sz="1200" b="1" dirty="0" smtClean="0">
                <a:solidFill>
                  <a:prstClr val="black"/>
                </a:solidFill>
              </a:rPr>
              <a:t>「</a:t>
            </a:r>
            <a:r>
              <a:rPr kumimoji="1" lang="ja-JP" altLang="en-US" sz="1200" b="1" dirty="0">
                <a:solidFill>
                  <a:prstClr val="black"/>
                </a:solidFill>
              </a:rPr>
              <a:t>チャレンジを後押しする機能</a:t>
            </a:r>
            <a:r>
              <a:rPr kumimoji="1" lang="ja-JP" altLang="en-US" sz="1200" b="1" dirty="0" smtClean="0">
                <a:solidFill>
                  <a:prstClr val="black"/>
                </a:solidFill>
              </a:rPr>
              <a:t>」、「</a:t>
            </a:r>
            <a:r>
              <a:rPr kumimoji="1" lang="ja-JP" altLang="en-US" sz="1200" b="1" dirty="0">
                <a:solidFill>
                  <a:prstClr val="black"/>
                </a:solidFill>
              </a:rPr>
              <a:t>ウェルビーイングを高める機能</a:t>
            </a:r>
            <a:r>
              <a:rPr kumimoji="1" lang="ja-JP" altLang="en-US" sz="1200" b="1" dirty="0" smtClean="0">
                <a:solidFill>
                  <a:prstClr val="black"/>
                </a:solidFill>
              </a:rPr>
              <a:t>」、</a:t>
            </a:r>
            <a:r>
              <a:rPr kumimoji="1" lang="ja-JP" altLang="en-US" sz="1200" b="1" dirty="0">
                <a:solidFill>
                  <a:prstClr val="black"/>
                </a:solidFill>
              </a:rPr>
              <a:t>「都市を支えるベーシックな機能</a:t>
            </a:r>
            <a:r>
              <a:rPr kumimoji="1" lang="ja-JP" altLang="en-US" sz="1200" b="1" dirty="0" smtClean="0">
                <a:solidFill>
                  <a:prstClr val="black"/>
                </a:solidFill>
              </a:rPr>
              <a:t>」</a:t>
            </a:r>
            <a:r>
              <a:rPr kumimoji="1" lang="ja-JP" altLang="en-US" sz="1200" dirty="0" smtClean="0">
                <a:solidFill>
                  <a:prstClr val="black"/>
                </a:solidFill>
              </a:rPr>
              <a:t>という</a:t>
            </a:r>
            <a:r>
              <a:rPr kumimoji="1" lang="en-US" altLang="ja-JP" sz="1200" dirty="0" smtClean="0">
                <a:solidFill>
                  <a:prstClr val="black"/>
                </a:solidFill>
              </a:rPr>
              <a:t/>
            </a:r>
            <a:br>
              <a:rPr kumimoji="1" lang="en-US" altLang="ja-JP" sz="1200" dirty="0" smtClean="0">
                <a:solidFill>
                  <a:prstClr val="black"/>
                </a:solidFill>
              </a:rPr>
            </a:br>
            <a:r>
              <a:rPr kumimoji="1" lang="ja-JP" altLang="en-US" sz="1200" dirty="0" smtClean="0">
                <a:solidFill>
                  <a:prstClr val="black"/>
                </a:solidFill>
              </a:rPr>
              <a:t>　柱建てのなかで考えていくのがよいのではないか。</a:t>
            </a:r>
            <a:endParaRPr kumimoji="1" lang="en-US" altLang="ja-JP" sz="1200" dirty="0">
              <a:solidFill>
                <a:prstClr val="black"/>
              </a:solidFill>
            </a:endParaRPr>
          </a:p>
          <a:p>
            <a:pPr>
              <a:defRPr/>
            </a:pPr>
            <a:endParaRPr kumimoji="1" lang="en-US" altLang="ja-JP" sz="1200" dirty="0">
              <a:solidFill>
                <a:prstClr val="black"/>
              </a:solidFill>
              <a:latin typeface="Calibri" panose="020F0502020204030204"/>
              <a:ea typeface="メイリオ" panose="020B0604030504040204" pitchFamily="50" charset="-128"/>
            </a:endParaRPr>
          </a:p>
          <a:p>
            <a:pPr>
              <a:defRPr/>
            </a:pPr>
            <a:r>
              <a:rPr kumimoji="1" lang="en-US" altLang="ja-JP" sz="1200" dirty="0" smtClean="0">
                <a:solidFill>
                  <a:prstClr val="black"/>
                </a:solidFill>
                <a:latin typeface="Calibri" panose="020F0502020204030204"/>
                <a:ea typeface="メイリオ" panose="020B0604030504040204" pitchFamily="50" charset="-128"/>
              </a:rPr>
              <a:t>※</a:t>
            </a:r>
            <a:r>
              <a:rPr kumimoji="1" lang="ja-JP" altLang="en-US" sz="1200" dirty="0" smtClean="0">
                <a:solidFill>
                  <a:prstClr val="black"/>
                </a:solidFill>
                <a:latin typeface="Calibri" panose="020F0502020204030204"/>
                <a:ea typeface="メイリオ" panose="020B0604030504040204" pitchFamily="50" charset="-128"/>
              </a:rPr>
              <a:t>意見交換会で出た機能のイメージ（例）</a:t>
            </a:r>
            <a:endParaRPr kumimoji="1" lang="en-US" altLang="ja-JP" sz="1200" dirty="0" smtClean="0">
              <a:solidFill>
                <a:prstClr val="black"/>
              </a:solidFill>
              <a:latin typeface="Calibri" panose="020F0502020204030204"/>
              <a:ea typeface="メイリオ" panose="020B0604030504040204" pitchFamily="50" charset="-128"/>
            </a:endParaRPr>
          </a:p>
          <a:p>
            <a:pPr>
              <a:spcBef>
                <a:spcPts val="300"/>
              </a:spcBef>
              <a:defRPr/>
            </a:pPr>
            <a:r>
              <a:rPr kumimoji="1" lang="ja-JP" altLang="en-US" sz="1200" b="1" dirty="0" smtClean="0">
                <a:solidFill>
                  <a:prstClr val="black"/>
                </a:solidFill>
              </a:rPr>
              <a:t>「</a:t>
            </a:r>
            <a:r>
              <a:rPr kumimoji="1" lang="ja-JP" altLang="en-US" sz="1200" b="1" dirty="0">
                <a:solidFill>
                  <a:prstClr val="black"/>
                </a:solidFill>
              </a:rPr>
              <a:t>チャレンジを後押しする機能」</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創業</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・事業化促進、ビジネスの共通基盤の整備、交流の場の提供</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、地域と一緒に</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サービスを育てる</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リビングラボ機能、優秀</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な人材の確保</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Calibri" panose="020F0502020204030204"/>
                <a:ea typeface="メイリオ" panose="020B0604030504040204" pitchFamily="50" charset="-128"/>
              </a:rPr>
              <a:t>　</a:t>
            </a:r>
            <a:r>
              <a:rPr kumimoji="1" lang="ja-JP" altLang="en-US" sz="1000" dirty="0" smtClean="0">
                <a:solidFill>
                  <a:prstClr val="black"/>
                </a:solidFill>
                <a:latin typeface="Calibri" panose="020F0502020204030204"/>
                <a:ea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実証</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の</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場など</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1200" b="1" dirty="0" smtClean="0">
                <a:solidFill>
                  <a:prstClr val="black"/>
                </a:solidFill>
              </a:rPr>
              <a:t>「</a:t>
            </a:r>
            <a:r>
              <a:rPr kumimoji="1" lang="ja-JP" altLang="en-US" sz="1200" b="1" dirty="0">
                <a:solidFill>
                  <a:prstClr val="black"/>
                </a:solidFill>
              </a:rPr>
              <a:t>ウェルビーイングを高める機能」</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t>
            </a:r>
            <a:r>
              <a:rPr kumimoji="1" lang="ja-JP" altLang="en-US" sz="1200" dirty="0">
                <a:solidFill>
                  <a:prstClr val="black"/>
                </a:solidFill>
                <a:latin typeface="Calibri" panose="020F0502020204030204"/>
                <a:ea typeface="メイリオ" panose="020B0604030504040204" pitchFamily="50" charset="-128"/>
              </a:rPr>
              <a:t> </a:t>
            </a:r>
            <a:r>
              <a:rPr kumimoji="1" lang="ja-JP" altLang="en-US" sz="1200" dirty="0" smtClean="0">
                <a:solidFill>
                  <a:prstClr val="black"/>
                </a:solidFill>
                <a:latin typeface="Calibri" panose="020F0502020204030204"/>
                <a:ea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学び</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・働きながら生活を享受できる機能、文化に触れられる都市環境</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、公共</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交通機関の利便性、</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コンパクト・プラス・ネットワークに</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Calibri" panose="020F0502020204030204"/>
                <a:ea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よる職住遊</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近接などの</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住みやすさなど</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endParaRPr>
          </a:p>
          <a:p>
            <a:pPr>
              <a:spcBef>
                <a:spcPts val="300"/>
              </a:spcBef>
              <a:defRPr/>
            </a:pPr>
            <a:r>
              <a:rPr kumimoji="1" lang="ja-JP" altLang="en-US" sz="1200" b="1" dirty="0" smtClean="0">
                <a:solidFill>
                  <a:prstClr val="black"/>
                </a:solidFill>
              </a:rPr>
              <a:t>「</a:t>
            </a:r>
            <a:r>
              <a:rPr kumimoji="1" lang="ja-JP" altLang="en-US" sz="1200" b="1" dirty="0">
                <a:solidFill>
                  <a:prstClr val="black"/>
                </a:solidFill>
              </a:rPr>
              <a:t>都市を支えるベーシックな機能」</a:t>
            </a:r>
            <a:endParaRPr kumimoji="1" lang="en-US" altLang="ja-JP" sz="1200" b="1" dirty="0">
              <a:solidFill>
                <a:prstClr val="black"/>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Calibri" panose="020F0502020204030204"/>
                <a:ea typeface="メイリオ" panose="020B0604030504040204" pitchFamily="50" charset="-128"/>
              </a:rPr>
              <a:t>　</a:t>
            </a:r>
            <a:r>
              <a:rPr kumimoji="1" lang="ja-JP" altLang="en-US" sz="1000" dirty="0" smtClean="0">
                <a:solidFill>
                  <a:prstClr val="black"/>
                </a:solidFill>
                <a:latin typeface="Calibri" panose="020F0502020204030204"/>
                <a:ea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rPr>
              <a:t>シティズンシップ教育や環境教育をはじめとする学べる環境、サーキュラーエコノミー、社会課題をビジネスとする企業創出、</a:t>
            </a:r>
            <a:r>
              <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rPr>
              <a:t/>
            </a:r>
            <a:br>
              <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rPr>
            </a:b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rPr>
              <a:t>　　地域のネットワークや人をつなぐ機能など</a:t>
            </a:r>
            <a:endParaRPr kumimoji="1" lang="en-US" altLang="ja-JP" sz="10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1776549" y="3193841"/>
            <a:ext cx="6229070" cy="3664159"/>
          </a:xfrm>
          <a:prstGeom prst="rect">
            <a:avLst/>
          </a:prstGeom>
        </p:spPr>
      </p:pic>
      <p:sp>
        <p:nvSpPr>
          <p:cNvPr id="6" name="スライド番号プレースホルダー 1"/>
          <p:cNvSpPr txBox="1">
            <a:spLocks/>
          </p:cNvSpPr>
          <p:nvPr/>
        </p:nvSpPr>
        <p:spPr>
          <a:xfrm>
            <a:off x="8669766" y="67699"/>
            <a:ext cx="441147" cy="400110"/>
          </a:xfrm>
          <a:prstGeom prst="rect">
            <a:avLst/>
          </a:prstGeom>
        </p:spPr>
        <p:txBody>
          <a:bodyPr vert="horz" wrap="none" lIns="91440" tIns="45720" rIns="91440" bIns="45720" rtlCol="0" anchor="ctr">
            <a:sp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ja-JP" altLang="en-US" sz="2000" b="1" dirty="0">
                <a:solidFill>
                  <a:prstClr val="black"/>
                </a:solidFill>
                <a:latin typeface="Calibri" panose="020F0502020204030204"/>
                <a:ea typeface="メイリオ" panose="020B0604030504040204" pitchFamily="50" charset="-128"/>
              </a:rPr>
              <a:t>３</a:t>
            </a:r>
            <a:endParaRPr kumimoji="0" lang="ja-JP" altLang="en-US" sz="20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Tree>
    <p:extLst>
      <p:ext uri="{BB962C8B-B14F-4D97-AF65-F5344CB8AC3E}">
        <p14:creationId xmlns:p14="http://schemas.microsoft.com/office/powerpoint/2010/main" val="199049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704109" y="3128559"/>
            <a:ext cx="5832764" cy="3619745"/>
          </a:xfrm>
          <a:prstGeom prst="rect">
            <a:avLst/>
          </a:prstGeom>
        </p:spPr>
      </p:pic>
      <p:sp>
        <p:nvSpPr>
          <p:cNvPr id="7" name="テキスト ボックス 6"/>
          <p:cNvSpPr txBox="1"/>
          <p:nvPr/>
        </p:nvSpPr>
        <p:spPr>
          <a:xfrm>
            <a:off x="383570" y="445895"/>
            <a:ext cx="8532000" cy="2492990"/>
          </a:xfrm>
          <a:prstGeom prst="rect">
            <a:avLst/>
          </a:prstGeom>
          <a:noFill/>
          <a:ln>
            <a:solidFill>
              <a:schemeClr val="tx1"/>
            </a:solidFill>
            <a:prstDash val="sysDot"/>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「府市一体となった取組</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a:t>
            </a:r>
            <a:endParaRPr kumimoji="1" lang="en-US" altLang="ja-JP"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Calibri" panose="020F0502020204030204"/>
                <a:ea typeface="メイリオ" panose="020B0604030504040204" pitchFamily="50" charset="-128"/>
              </a:rPr>
              <a:t>　</a:t>
            </a:r>
            <a:r>
              <a:rPr kumimoji="1" lang="ja-JP" altLang="en-US" sz="1200" b="1" dirty="0" smtClean="0">
                <a:solidFill>
                  <a:prstClr val="black"/>
                </a:solidFill>
                <a:latin typeface="Calibri" panose="020F0502020204030204"/>
                <a:ea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まず府市一体で成長の核を担っていくことが重要。そのうえで、これまで取り組んできた統合機関のさらなる機能強化などに加え、</a:t>
            </a:r>
            <a:r>
              <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r>
            <a:br>
              <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b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新たな政策の一体化を進めていくことが必要ではないか。</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Calibri" panose="020F0502020204030204"/>
                <a:ea typeface="メイリオ" panose="020B0604030504040204" pitchFamily="50" charset="-128"/>
                <a:cs typeface="+mn-cs"/>
              </a:rPr>
              <a:t>●</a:t>
            </a:r>
            <a:r>
              <a:rPr kumimoji="1" lang="ja-JP" altLang="en-US" sz="1200" b="1" i="0" u="none" strike="noStrike" kern="1200" cap="none" spc="0" normalizeH="0" baseline="0" noProof="0" dirty="0">
                <a:ln>
                  <a:noFill/>
                </a:ln>
                <a:effectLst/>
                <a:uLnTx/>
                <a:uFillTx/>
                <a:latin typeface="Calibri" panose="020F0502020204030204"/>
                <a:ea typeface="メイリオ" panose="020B0604030504040204" pitchFamily="50" charset="-128"/>
                <a:cs typeface="+mn-cs"/>
              </a:rPr>
              <a:t>「府域全体</a:t>
            </a:r>
            <a:r>
              <a:rPr kumimoji="1" lang="ja-JP" altLang="en-US" sz="1200" b="1" i="0" u="none" strike="noStrike" kern="1200" cap="none" spc="0" normalizeH="0" baseline="0" noProof="0" dirty="0" smtClean="0">
                <a:ln>
                  <a:noFill/>
                </a:ln>
                <a:effectLst/>
                <a:uLnTx/>
                <a:uFillTx/>
                <a:latin typeface="Calibri" panose="020F0502020204030204"/>
                <a:ea typeface="メイリオ" panose="020B0604030504040204" pitchFamily="50" charset="-128"/>
                <a:cs typeface="+mn-cs"/>
              </a:rPr>
              <a:t>」</a:t>
            </a:r>
            <a:endParaRPr kumimoji="1" lang="en-US" altLang="ja-JP" sz="1200" b="1" i="0" u="none" strike="noStrike" kern="1200" cap="none" spc="0" normalizeH="0" baseline="0" noProof="0" dirty="0" smtClean="0">
              <a:ln>
                <a:noFill/>
              </a:ln>
              <a:effectLst/>
              <a:uLnTx/>
              <a:uFillTx/>
              <a:latin typeface="Calibri" panose="020F0502020204030204"/>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effectLst/>
                <a:uLnTx/>
                <a:uFillTx/>
                <a:latin typeface="Calibri" panose="020F0502020204030204"/>
                <a:ea typeface="メイリオ" panose="020B0604030504040204" pitchFamily="50" charset="-128"/>
                <a:cs typeface="+mn-cs"/>
              </a:rPr>
              <a:t>　　</a:t>
            </a:r>
            <a:r>
              <a:rPr kumimoji="1" lang="ja-JP" altLang="en-US" sz="1000" b="0" i="0" u="none" strike="noStrike" kern="1200" cap="none" spc="0" normalizeH="0" baseline="0" noProof="0" dirty="0" smtClean="0">
                <a:ln>
                  <a:noFill/>
                </a:ln>
                <a:effectLst/>
                <a:uLnTx/>
                <a:uFillTx/>
                <a:latin typeface="Calibri" panose="020F0502020204030204"/>
                <a:ea typeface="メイリオ" panose="020B0604030504040204" pitchFamily="50" charset="-128"/>
              </a:rPr>
              <a:t>例えば、行政計画</a:t>
            </a:r>
            <a:r>
              <a:rPr kumimoji="1" lang="ja-JP" altLang="en-US" sz="1000" b="0" i="0" u="none" strike="noStrike" kern="1200" cap="none" spc="0" normalizeH="0" baseline="0" noProof="0" dirty="0">
                <a:ln>
                  <a:noFill/>
                </a:ln>
                <a:effectLst/>
                <a:uLnTx/>
                <a:uFillTx/>
                <a:latin typeface="Calibri" panose="020F0502020204030204"/>
                <a:ea typeface="メイリオ" panose="020B0604030504040204" pitchFamily="50" charset="-128"/>
              </a:rPr>
              <a:t>の共同</a:t>
            </a:r>
            <a:r>
              <a:rPr kumimoji="1" lang="ja-JP" altLang="en-US" sz="1000" b="0" i="0" u="none" strike="noStrike" kern="1200" cap="none" spc="0" normalizeH="0" baseline="0" noProof="0" dirty="0" smtClean="0">
                <a:ln>
                  <a:noFill/>
                </a:ln>
                <a:effectLst/>
                <a:uLnTx/>
                <a:uFillTx/>
                <a:latin typeface="Calibri" panose="020F0502020204030204"/>
                <a:ea typeface="メイリオ" panose="020B0604030504040204" pitchFamily="50" charset="-128"/>
              </a:rPr>
              <a:t>策定や窓口</a:t>
            </a:r>
            <a:r>
              <a:rPr kumimoji="1" lang="ja-JP" altLang="en-US" sz="1000" b="0" i="0" u="none" strike="noStrike" kern="1200" cap="none" spc="0" normalizeH="0" baseline="0" noProof="0" dirty="0">
                <a:ln>
                  <a:noFill/>
                </a:ln>
                <a:effectLst/>
                <a:uLnTx/>
                <a:uFillTx/>
                <a:latin typeface="Calibri" panose="020F0502020204030204"/>
                <a:ea typeface="メイリオ" panose="020B0604030504040204" pitchFamily="50" charset="-128"/>
              </a:rPr>
              <a:t>の遠隔地</a:t>
            </a:r>
            <a:r>
              <a:rPr kumimoji="1" lang="ja-JP" altLang="en-US" sz="1000" b="0" i="0" u="none" strike="noStrike" kern="1200" cap="none" spc="0" normalizeH="0" baseline="0" noProof="0" dirty="0" smtClean="0">
                <a:ln>
                  <a:noFill/>
                </a:ln>
                <a:effectLst/>
                <a:uLnTx/>
                <a:uFillTx/>
                <a:latin typeface="Calibri" panose="020F0502020204030204"/>
                <a:ea typeface="メイリオ" panose="020B0604030504040204" pitchFamily="50" charset="-128"/>
              </a:rPr>
              <a:t>連携など</a:t>
            </a:r>
            <a:r>
              <a:rPr kumimoji="1" lang="ja-JP" altLang="en-US" sz="1000" dirty="0" err="1" smtClean="0">
                <a:latin typeface="Calibri" panose="020F0502020204030204"/>
                <a:ea typeface="メイリオ" panose="020B0604030504040204" pitchFamily="50" charset="-128"/>
              </a:rPr>
              <a:t>、</a:t>
            </a:r>
            <a:r>
              <a:rPr kumimoji="1" lang="ja-JP" altLang="en-US" sz="1000" dirty="0" smtClean="0">
                <a:latin typeface="Calibri" panose="020F0502020204030204"/>
                <a:ea typeface="メイリオ" panose="020B0604030504040204" pitchFamily="50" charset="-128"/>
              </a:rPr>
              <a:t>幅広く新たな連携を考えていくとともに、成長の波及効果を広げていく観点から、</a:t>
            </a:r>
            <a:r>
              <a:rPr kumimoji="1" lang="en-US" altLang="ja-JP" sz="1000" dirty="0" smtClean="0">
                <a:latin typeface="Calibri" panose="020F0502020204030204"/>
                <a:ea typeface="メイリオ" panose="020B0604030504040204" pitchFamily="50" charset="-128"/>
              </a:rPr>
              <a:t/>
            </a:r>
            <a:br>
              <a:rPr kumimoji="1" lang="en-US" altLang="ja-JP" sz="1000" dirty="0" smtClean="0">
                <a:latin typeface="Calibri" panose="020F0502020204030204"/>
                <a:ea typeface="メイリオ" panose="020B0604030504040204" pitchFamily="50" charset="-128"/>
              </a:rPr>
            </a:br>
            <a:r>
              <a:rPr kumimoji="1" lang="ja-JP" altLang="en-US" sz="1000" dirty="0" smtClean="0">
                <a:latin typeface="Calibri" panose="020F0502020204030204"/>
                <a:ea typeface="メイリオ" panose="020B0604030504040204" pitchFamily="50" charset="-128"/>
              </a:rPr>
              <a:t>　　  大阪市と周辺市の連携強化を考えていくべきではないか。</a:t>
            </a:r>
            <a:r>
              <a:rPr kumimoji="1" lang="en-US" altLang="ja-JP" sz="1000" dirty="0" smtClean="0">
                <a:latin typeface="Calibri" panose="020F0502020204030204"/>
                <a:ea typeface="メイリオ" panose="020B0604030504040204" pitchFamily="50" charset="-128"/>
              </a:rPr>
              <a:t/>
            </a:r>
            <a:br>
              <a:rPr kumimoji="1" lang="en-US" altLang="ja-JP" sz="1000" dirty="0" smtClean="0">
                <a:latin typeface="Calibri" panose="020F0502020204030204"/>
                <a:ea typeface="メイリオ" panose="020B0604030504040204" pitchFamily="50" charset="-128"/>
              </a:rPr>
            </a:br>
            <a:r>
              <a:rPr kumimoji="1" lang="ja-JP" altLang="en-US" sz="1000" dirty="0" smtClean="0">
                <a:latin typeface="Calibri" panose="020F0502020204030204"/>
                <a:ea typeface="メイリオ" panose="020B0604030504040204" pitchFamily="50" charset="-128"/>
              </a:rPr>
              <a:t>　　  また、町村に対する大阪府による垂直補完、政令市と町村との水平連携などを考えていくとともに、府域</a:t>
            </a:r>
            <a:r>
              <a:rPr kumimoji="1" lang="ja-JP" altLang="en-US" sz="1000" smtClean="0">
                <a:latin typeface="Calibri" panose="020F0502020204030204"/>
                <a:ea typeface="メイリオ" panose="020B0604030504040204" pitchFamily="50" charset="-128"/>
              </a:rPr>
              <a:t>全体で、まち</a:t>
            </a:r>
            <a:r>
              <a:rPr kumimoji="1" lang="ja-JP" altLang="en-US" sz="1000" dirty="0" smtClean="0">
                <a:latin typeface="Calibri" panose="020F0502020204030204"/>
                <a:ea typeface="メイリオ" panose="020B0604030504040204" pitchFamily="50" charset="-128"/>
              </a:rPr>
              <a:t>の特色を生かした</a:t>
            </a:r>
            <a:r>
              <a:rPr kumimoji="1" lang="en-US" altLang="ja-JP" sz="1000" dirty="0" smtClean="0">
                <a:latin typeface="Calibri" panose="020F0502020204030204"/>
                <a:ea typeface="メイリオ" panose="020B0604030504040204" pitchFamily="50" charset="-128"/>
              </a:rPr>
              <a:t/>
            </a:r>
            <a:br>
              <a:rPr kumimoji="1" lang="en-US" altLang="ja-JP" sz="1000" dirty="0" smtClean="0">
                <a:latin typeface="Calibri" panose="020F0502020204030204"/>
                <a:ea typeface="メイリオ" panose="020B0604030504040204" pitchFamily="50" charset="-128"/>
              </a:rPr>
            </a:br>
            <a:r>
              <a:rPr kumimoji="1" lang="ja-JP" altLang="en-US" sz="1000" dirty="0" smtClean="0">
                <a:latin typeface="Calibri" panose="020F0502020204030204"/>
                <a:ea typeface="メイリオ" panose="020B0604030504040204" pitchFamily="50" charset="-128"/>
              </a:rPr>
              <a:t>　　  地域のウェルビーイングを高める取組が必要ではないか。</a:t>
            </a:r>
            <a:endParaRPr kumimoji="1" lang="ja-JP" altLang="en-US" sz="1000" b="0" i="0" u="none" strike="noStrike" kern="1200" cap="none" spc="0" normalizeH="0" baseline="0" noProof="0" dirty="0">
              <a:ln>
                <a:noFill/>
              </a:ln>
              <a:effectLst/>
              <a:uLnTx/>
              <a:uFillTx/>
              <a:latin typeface="Calibri" panose="020F0502020204030204"/>
              <a:ea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「府域を越えて</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a:t>
            </a:r>
            <a:endParaRPr kumimoji="1" lang="en-US" altLang="ja-JP"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Calibri" panose="020F0502020204030204"/>
                <a:ea typeface="メイリオ" panose="020B0604030504040204" pitchFamily="50" charset="-128"/>
              </a:rPr>
              <a:t>　</a:t>
            </a:r>
            <a:r>
              <a:rPr kumimoji="1" lang="ja-JP" altLang="en-US" sz="1200" b="1" dirty="0" smtClean="0">
                <a:solidFill>
                  <a:prstClr val="black"/>
                </a:solidFill>
                <a:latin typeface="Calibri" panose="020F0502020204030204"/>
                <a:ea typeface="メイリオ" panose="020B0604030504040204" pitchFamily="50" charset="-128"/>
              </a:rPr>
              <a:t>　</a:t>
            </a:r>
            <a:r>
              <a:rPr kumimoji="1" lang="ja-JP" altLang="en-US" sz="100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rPr>
              <a:t>関西広域連合の従来の取組に加え、府域を越えて経済圏</a:t>
            </a:r>
            <a:r>
              <a:rPr kumimoji="1" lang="ja-JP" altLang="en-US" sz="1000" dirty="0">
                <a:solidFill>
                  <a:prstClr val="black"/>
                </a:solidFill>
                <a:latin typeface="Calibri" panose="020F0502020204030204"/>
                <a:ea typeface="メイリオ" panose="020B0604030504040204" pitchFamily="50" charset="-128"/>
              </a:rPr>
              <a:t>が</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rPr>
              <a:t>広がるなかでの産業</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rPr>
              <a:t>への一体的</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rPr>
              <a:t>な支援</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rPr>
              <a:t>体制、</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rPr>
              <a:t>道州制を視野に</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rPr>
              <a:t>した動き</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rPr>
              <a:t>など、</a:t>
            </a:r>
            <a:endPar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Calibri" panose="020F0502020204030204"/>
                <a:ea typeface="メイリオ" panose="020B0604030504040204" pitchFamily="50" charset="-128"/>
              </a:rPr>
              <a:t>　</a:t>
            </a:r>
            <a:r>
              <a:rPr kumimoji="1" lang="ja-JP" altLang="en-US" sz="1000" dirty="0" smtClean="0">
                <a:solidFill>
                  <a:prstClr val="black"/>
                </a:solidFill>
                <a:latin typeface="Calibri" panose="020F0502020204030204"/>
                <a:ea typeface="メイリオ"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rPr>
              <a:t>広域連携の強化が必要ではないか。</a:t>
            </a:r>
            <a:endPar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「府市自らの取組を後押しする仕組みづくり</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a:t>
            </a:r>
            <a:r>
              <a:rPr kumimoji="1" lang="en-US" altLang="ja-JP"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r>
            <a:br>
              <a:rPr kumimoji="1" lang="en-US" altLang="ja-JP"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b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国との関係について、位置づけだけでなく自立性を高める支援や、権限・財源の移譲、規制改革も含めたパッケージでの支援を求めること、</a:t>
            </a:r>
            <a:r>
              <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r>
            <a:br>
              <a:rPr kumimoji="1" lang="en-US" altLang="ja-JP"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b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また、現行法</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を汎用性ある仕組みとしていく提案など</a:t>
            </a: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が必要ではないか。</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5" name="テキスト ボックス 4"/>
          <p:cNvSpPr txBox="1"/>
          <p:nvPr/>
        </p:nvSpPr>
        <p:spPr>
          <a:xfrm>
            <a:off x="0" y="37680"/>
            <a:ext cx="95418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中間論点整理後の議論の概要②</a:t>
            </a:r>
            <a:r>
              <a:rPr kumimoji="1" lang="ja-JP" altLang="en-US" sz="1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（副首都を支える</a:t>
            </a:r>
            <a:r>
              <a:rPr kumimoji="0" lang="ja-JP" altLang="en-US" sz="1500" b="1" i="0" u="none" strike="noStrike" kern="1200" cap="none" spc="0" normalizeH="0" baseline="0" noProof="0" dirty="0" smtClean="0">
                <a:ln>
                  <a:noFill/>
                </a:ln>
                <a:solidFill>
                  <a:prstClr val="black"/>
                </a:solidFill>
                <a:effectLst/>
                <a:uLnTx/>
                <a:uFillTx/>
                <a:latin typeface="Meiryo UI"/>
                <a:ea typeface="Meiryo UI"/>
                <a:cs typeface="+mn-cs"/>
              </a:rPr>
              <a:t>行政の仕組みや国との関係をどのように考えるか）</a:t>
            </a:r>
            <a:endParaRPr kumimoji="0" lang="ja-JP" altLang="en-US" sz="15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 name="正方形/長方形 5"/>
          <p:cNvSpPr/>
          <p:nvPr/>
        </p:nvSpPr>
        <p:spPr>
          <a:xfrm>
            <a:off x="8610709" y="6424640"/>
            <a:ext cx="526106"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2060"/>
                </a:solidFill>
                <a:effectLst/>
                <a:uLnTx/>
                <a:uFillTx/>
                <a:latin typeface="+mn-ea"/>
                <a:cs typeface="+mn-cs"/>
              </a:rPr>
              <a:t> </a:t>
            </a:r>
            <a:r>
              <a:rPr kumimoji="1" lang="ja-JP" altLang="en-US" sz="2000" b="1" dirty="0">
                <a:solidFill>
                  <a:srgbClr val="002060"/>
                </a:solidFill>
                <a:latin typeface="+mn-ea"/>
              </a:rPr>
              <a:t>４</a:t>
            </a:r>
            <a:endParaRPr kumimoji="1" lang="ja-JP" altLang="en-US" sz="2000" b="1" i="0" u="none" strike="noStrike" kern="1200" cap="none" spc="0" normalizeH="0" baseline="0" noProof="0" dirty="0">
              <a:ln>
                <a:noFill/>
              </a:ln>
              <a:solidFill>
                <a:prstClr val="black"/>
              </a:solidFill>
              <a:effectLst/>
              <a:uLnTx/>
              <a:uFillTx/>
              <a:latin typeface="+mn-ea"/>
              <a:cs typeface="+mn-cs"/>
            </a:endParaRPr>
          </a:p>
        </p:txBody>
      </p:sp>
    </p:spTree>
    <p:extLst>
      <p:ext uri="{BB962C8B-B14F-4D97-AF65-F5344CB8AC3E}">
        <p14:creationId xmlns:p14="http://schemas.microsoft.com/office/powerpoint/2010/main" val="403781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44382" y="564079"/>
            <a:ext cx="8622637" cy="1384995"/>
          </a:xfrm>
          <a:prstGeom prst="rect">
            <a:avLst/>
          </a:prstGeom>
          <a:noFill/>
          <a:ln>
            <a:solidFill>
              <a:schemeClr val="tx1"/>
            </a:solidFill>
            <a:prstDash val="sysDot"/>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●経済的副首都をめざすのであれば、</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経済</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に</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関する指標を包括するような目標</a:t>
            </a:r>
            <a:r>
              <a:rPr kumimoji="1" lang="ja-JP" altLang="en-US" sz="120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を考えていくべきではないか。</a:t>
            </a:r>
            <a:endParaRPr kumimoji="1" lang="en-US" altLang="ja-JP" sz="120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t>
            </a:r>
            <a:r>
              <a:rPr kumimoji="1" lang="ja-JP" altLang="en-US" sz="120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また、</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成熟</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した経済システム</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を持っている</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ところが</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経済的副首都といえるのではないか。</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●中間論点整理の考え方を踏まえると、経済</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のほか、</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ウェルビーイングに</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関する</a:t>
            </a:r>
            <a:r>
              <a:rPr kumimoji="1" lang="ja-JP" altLang="en-US" sz="1200" b="1" dirty="0" smtClean="0">
                <a:solidFill>
                  <a:prstClr val="black"/>
                </a:solidFill>
                <a:latin typeface="Calibri" panose="020F0502020204030204"/>
                <a:ea typeface="メイリオ" panose="020B0604030504040204" pitchFamily="50" charset="-128"/>
              </a:rPr>
              <a:t>目標</a:t>
            </a:r>
            <a:r>
              <a:rPr kumimoji="1" lang="ja-JP" altLang="en-US" sz="1200" b="0" i="0" u="none" strike="noStrike" kern="1200" cap="none" spc="0" normalizeH="0" baseline="0" noProof="0" dirty="0" err="1" smtClean="0">
                <a:ln>
                  <a:noFill/>
                </a:ln>
                <a:solidFill>
                  <a:prstClr val="black"/>
                </a:solidFill>
                <a:effectLst/>
                <a:uLnTx/>
                <a:uFillTx/>
                <a:latin typeface="Calibri" panose="020F0502020204030204"/>
                <a:ea typeface="メイリオ" panose="020B0604030504040204" pitchFamily="50" charset="-128"/>
                <a:cs typeface="+mn-cs"/>
              </a:rPr>
              <a:t>を置</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いたほうがよいが</a:t>
            </a:r>
            <a:r>
              <a:rPr kumimoji="1" lang="ja-JP" altLang="en-US" sz="1200" dirty="0" err="1" smtClean="0">
                <a:solidFill>
                  <a:prstClr val="black"/>
                </a:solidFill>
                <a:latin typeface="Calibri" panose="020F0502020204030204"/>
                <a:ea typeface="メイリオ" panose="020B0604030504040204" pitchFamily="50" charset="-128"/>
              </a:rPr>
              <a:t>、</a:t>
            </a:r>
            <a:r>
              <a:rPr kumimoji="1" lang="ja-JP" altLang="en-US" sz="1200" dirty="0" smtClean="0">
                <a:solidFill>
                  <a:prstClr val="black"/>
                </a:solidFill>
                <a:latin typeface="Calibri" panose="020F0502020204030204"/>
                <a:ea typeface="メイリオ" panose="020B0604030504040204" pitchFamily="50" charset="-128"/>
              </a:rPr>
              <a:t>設定の仕</a:t>
            </a:r>
            <a:r>
              <a:rPr kumimoji="1" lang="en-US" altLang="ja-JP" sz="1200" dirty="0" smtClean="0">
                <a:solidFill>
                  <a:prstClr val="black"/>
                </a:solidFill>
                <a:latin typeface="Calibri" panose="020F0502020204030204"/>
                <a:ea typeface="メイリオ" panose="020B0604030504040204" pitchFamily="50" charset="-128"/>
              </a:rPr>
              <a:t/>
            </a:r>
            <a:br>
              <a:rPr kumimoji="1" lang="en-US" altLang="ja-JP" sz="1200" dirty="0" smtClean="0">
                <a:solidFill>
                  <a:prstClr val="black"/>
                </a:solidFill>
                <a:latin typeface="Calibri" panose="020F0502020204030204"/>
                <a:ea typeface="メイリオ" panose="020B0604030504040204" pitchFamily="50" charset="-128"/>
              </a:rPr>
            </a:br>
            <a:r>
              <a:rPr kumimoji="1" lang="ja-JP" altLang="en-US" sz="1200" dirty="0" smtClean="0">
                <a:solidFill>
                  <a:prstClr val="black"/>
                </a:solidFill>
                <a:latin typeface="Calibri" panose="020F0502020204030204"/>
                <a:ea typeface="メイリオ" panose="020B0604030504040204" pitchFamily="50" charset="-128"/>
              </a:rPr>
              <a:t>　方が難しい。客観的なものでいうと、</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転入者数</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、地元就職率</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、雇用</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所得などが考えられるが、いずれも包括した</a:t>
            </a:r>
            <a:r>
              <a:rPr kumimoji="1" lang="ja-JP" altLang="en-US" sz="1200" b="0" i="0" u="none" strike="noStrike" kern="1200" cap="none" spc="0" normalizeH="0" baseline="0" noProof="0" dirty="0" err="1" smtClean="0">
                <a:ln>
                  <a:noFill/>
                </a:ln>
                <a:solidFill>
                  <a:prstClr val="black"/>
                </a:solidFill>
                <a:effectLst/>
                <a:uLnTx/>
                <a:uFillTx/>
                <a:latin typeface="Calibri" panose="020F0502020204030204"/>
                <a:ea typeface="メイリオ" panose="020B0604030504040204" pitchFamily="50" charset="-128"/>
                <a:cs typeface="+mn-cs"/>
              </a:rPr>
              <a:t>も</a:t>
            </a:r>
            <a:r>
              <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r>
            <a:br>
              <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b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のにはなり得ないので、精度は低いが、主観的</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な</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ものとして、</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住民</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の満足度</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調査</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を行うことが考えられるのではないか。</a:t>
            </a:r>
            <a:endPar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今生まれた人が成人になる年などを考えると、</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長期的には</a:t>
            </a:r>
            <a:r>
              <a:rPr kumimoji="1" lang="en-US" altLang="ja-JP" sz="1200" b="1" dirty="0">
                <a:solidFill>
                  <a:prstClr val="black"/>
                </a:solidFill>
                <a:latin typeface="+mn-ea"/>
              </a:rPr>
              <a:t>2040</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年、</a:t>
            </a:r>
            <a:r>
              <a:rPr kumimoji="1" lang="en-US" altLang="ja-JP" sz="1200" b="1" i="0" u="none" strike="noStrike" kern="1200" cap="none" spc="0" normalizeH="0" baseline="0" noProof="0" dirty="0">
                <a:ln>
                  <a:noFill/>
                </a:ln>
                <a:solidFill>
                  <a:prstClr val="black"/>
                </a:solidFill>
                <a:effectLst/>
                <a:uLnTx/>
                <a:uFillTx/>
                <a:latin typeface="+mn-ea"/>
                <a:cs typeface="+mn-cs"/>
              </a:rPr>
              <a:t>2050</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年あたりを目標年次とし、</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短期的に</a:t>
            </a:r>
            <a:r>
              <a:rPr kumimoji="1" lang="en-US" altLang="ja-JP" sz="1200" b="1" i="0" u="none" strike="noStrike" kern="1200" cap="none" spc="0" normalizeH="0" baseline="0" noProof="0" dirty="0">
                <a:ln>
                  <a:noFill/>
                </a:ln>
                <a:solidFill>
                  <a:prstClr val="black"/>
                </a:solidFill>
                <a:effectLst/>
                <a:uLnTx/>
                <a:uFillTx/>
                <a:latin typeface="+mn-ea"/>
                <a:cs typeface="+mn-cs"/>
              </a:rPr>
              <a:t>2025</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年</a:t>
            </a: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a:t>
            </a:r>
            <a:r>
              <a:rPr kumimoji="1" lang="en-US" altLang="ja-JP"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r>
            <a:br>
              <a:rPr kumimoji="1" lang="en-US" altLang="ja-JP"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br>
            <a:r>
              <a:rPr kumimoji="1" lang="ja-JP" altLang="en-US" sz="1200" b="1"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　</a:t>
            </a:r>
            <a:r>
              <a:rPr kumimoji="1" lang="en-US" altLang="ja-JP" sz="1200" b="1" i="0" u="none" strike="noStrike" kern="1200" cap="none" spc="0" normalizeH="0" baseline="0" noProof="0" dirty="0" smtClean="0">
                <a:ln>
                  <a:noFill/>
                </a:ln>
                <a:solidFill>
                  <a:prstClr val="black"/>
                </a:solidFill>
                <a:effectLst/>
                <a:uLnTx/>
                <a:uFillTx/>
                <a:latin typeface="+mn-ea"/>
                <a:cs typeface="+mn-cs"/>
              </a:rPr>
              <a:t>2030</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年というプロセス</a:t>
            </a: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を踏めばよいのではないか</a:t>
            </a: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Calibri" panose="020F0502020204030204"/>
              <a:ea typeface="メイリオ" panose="020B0604030504040204" pitchFamily="50" charset="-128"/>
              <a:cs typeface="+mn-cs"/>
            </a:endParaRPr>
          </a:p>
        </p:txBody>
      </p:sp>
      <p:pic>
        <p:nvPicPr>
          <p:cNvPr id="2" name="図 1"/>
          <p:cNvPicPr>
            <a:picLocks noChangeAspect="1"/>
          </p:cNvPicPr>
          <p:nvPr/>
        </p:nvPicPr>
        <p:blipFill>
          <a:blip r:embed="rId2"/>
          <a:stretch>
            <a:fillRect/>
          </a:stretch>
        </p:blipFill>
        <p:spPr>
          <a:xfrm>
            <a:off x="2791969" y="2027961"/>
            <a:ext cx="5633074" cy="2861020"/>
          </a:xfrm>
          <a:prstGeom prst="rect">
            <a:avLst/>
          </a:prstGeom>
        </p:spPr>
      </p:pic>
      <p:sp>
        <p:nvSpPr>
          <p:cNvPr id="8" name="テキスト ボックス 7"/>
          <p:cNvSpPr txBox="1"/>
          <p:nvPr/>
        </p:nvSpPr>
        <p:spPr>
          <a:xfrm>
            <a:off x="17811" y="76563"/>
            <a:ext cx="93482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中間論点整理後の議論の概要③</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（副首都を</a:t>
            </a:r>
            <a:r>
              <a:rPr kumimoji="1" lang="ja-JP" altLang="en-US" sz="1400" b="1" dirty="0" smtClean="0">
                <a:solidFill>
                  <a:prstClr val="black"/>
                </a:solidFill>
                <a:latin typeface="Meiryo UI" panose="020B0604030504040204" pitchFamily="50" charset="-128"/>
                <a:ea typeface="Meiryo UI" panose="020B0604030504040204" pitchFamily="50" charset="-128"/>
              </a:rPr>
              <a:t>めざすにあたっての</a:t>
            </a:r>
            <a:r>
              <a:rPr kumimoji="0" lang="ja-JP" altLang="en-US" sz="1400" b="1" i="0" u="none" strike="noStrike" kern="1200" cap="none" spc="0" normalizeH="0" baseline="0" noProof="0" dirty="0" smtClean="0">
                <a:ln>
                  <a:noFill/>
                </a:ln>
                <a:solidFill>
                  <a:prstClr val="black"/>
                </a:solidFill>
                <a:effectLst/>
                <a:uLnTx/>
                <a:uFillTx/>
                <a:latin typeface="Meiryo UI"/>
                <a:ea typeface="Meiryo UI"/>
              </a:rPr>
              <a:t>目標設定等をどのように考えるか）</a:t>
            </a:r>
            <a:endParaRPr kumimoji="0" lang="ja-JP" altLang="en-US" sz="1400" b="1" i="0" u="none" strike="noStrike" kern="1200" cap="none" spc="0" normalizeH="0" baseline="0" noProof="0" dirty="0">
              <a:ln>
                <a:noFill/>
              </a:ln>
              <a:solidFill>
                <a:prstClr val="black"/>
              </a:solidFill>
              <a:effectLst/>
              <a:uLnTx/>
              <a:uFillTx/>
              <a:latin typeface="Meiryo UI"/>
              <a:ea typeface="Meiryo UI"/>
            </a:endParaRPr>
          </a:p>
        </p:txBody>
      </p:sp>
      <p:sp>
        <p:nvSpPr>
          <p:cNvPr id="9" name="テキスト ボックス 8"/>
          <p:cNvSpPr txBox="1"/>
          <p:nvPr/>
        </p:nvSpPr>
        <p:spPr>
          <a:xfrm>
            <a:off x="268268" y="4727886"/>
            <a:ext cx="2202874"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将来に予定される主な出来事</a:t>
            </a:r>
            <a:endParaRPr kumimoji="0" lang="ja-JP" altLang="en-US" sz="1100" b="1" i="0" u="none" strike="noStrike" kern="1200" cap="none" spc="0" normalizeH="0" baseline="0" noProof="0" dirty="0">
              <a:ln>
                <a:noFill/>
              </a:ln>
              <a:solidFill>
                <a:prstClr val="black"/>
              </a:solidFill>
              <a:effectLst/>
              <a:uLnTx/>
              <a:uFillTx/>
              <a:latin typeface="Meiryo UI"/>
              <a:ea typeface="Meiryo UI"/>
              <a:cs typeface="+mn-cs"/>
            </a:endParaRPr>
          </a:p>
        </p:txBody>
      </p:sp>
      <p:grpSp>
        <p:nvGrpSpPr>
          <p:cNvPr id="10" name="グループ化 9"/>
          <p:cNvGrpSpPr/>
          <p:nvPr/>
        </p:nvGrpSpPr>
        <p:grpSpPr>
          <a:xfrm>
            <a:off x="268268" y="5033741"/>
            <a:ext cx="8270253" cy="293707"/>
            <a:chOff x="231299" y="4788373"/>
            <a:chExt cx="8270253" cy="391886"/>
          </a:xfrm>
        </p:grpSpPr>
        <p:sp>
          <p:nvSpPr>
            <p:cNvPr id="11" name="ホームベース 10"/>
            <p:cNvSpPr/>
            <p:nvPr/>
          </p:nvSpPr>
          <p:spPr>
            <a:xfrm>
              <a:off x="3839046" y="4788373"/>
              <a:ext cx="4662506" cy="391886"/>
            </a:xfrm>
            <a:prstGeom prst="homePlate">
              <a:avLst/>
            </a:prstGeom>
            <a:solidFill>
              <a:schemeClr val="accent1">
                <a:lumMod val="20000"/>
                <a:lumOff val="80000"/>
              </a:schemeClr>
            </a:solidFill>
            <a:ln w="63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n-ea"/>
              </a:endParaRPr>
            </a:p>
          </p:txBody>
        </p:sp>
        <p:sp>
          <p:nvSpPr>
            <p:cNvPr id="12" name="ホームベース 11"/>
            <p:cNvSpPr/>
            <p:nvPr/>
          </p:nvSpPr>
          <p:spPr>
            <a:xfrm>
              <a:off x="2604386" y="4788373"/>
              <a:ext cx="4168682" cy="391886"/>
            </a:xfrm>
            <a:prstGeom prst="homePlate">
              <a:avLst/>
            </a:prstGeom>
            <a:solidFill>
              <a:schemeClr val="accent1">
                <a:lumMod val="40000"/>
                <a:lumOff val="6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n-ea"/>
              </a:endParaRPr>
            </a:p>
          </p:txBody>
        </p:sp>
        <p:sp>
          <p:nvSpPr>
            <p:cNvPr id="13" name="ホームベース 12"/>
            <p:cNvSpPr/>
            <p:nvPr/>
          </p:nvSpPr>
          <p:spPr>
            <a:xfrm>
              <a:off x="1726271" y="4788373"/>
              <a:ext cx="3281498" cy="391886"/>
            </a:xfrm>
            <a:prstGeom prst="homePlate">
              <a:avLst/>
            </a:prstGeom>
            <a:solidFill>
              <a:srgbClr val="6699FF"/>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n-ea"/>
              </a:endParaRPr>
            </a:p>
          </p:txBody>
        </p:sp>
        <p:sp>
          <p:nvSpPr>
            <p:cNvPr id="14" name="ホームベース 13"/>
            <p:cNvSpPr/>
            <p:nvPr/>
          </p:nvSpPr>
          <p:spPr>
            <a:xfrm>
              <a:off x="231299" y="4788373"/>
              <a:ext cx="2987584" cy="391886"/>
            </a:xfrm>
            <a:prstGeom prst="homePlate">
              <a:avLst/>
            </a:prstGeom>
            <a:solidFill>
              <a:schemeClr val="accent1">
                <a:lumMod val="75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latin typeface="+mn-ea"/>
              </a:endParaRPr>
            </a:p>
          </p:txBody>
        </p:sp>
      </p:grpSp>
      <p:sp>
        <p:nvSpPr>
          <p:cNvPr id="15" name="正方形/長方形 14"/>
          <p:cNvSpPr/>
          <p:nvPr/>
        </p:nvSpPr>
        <p:spPr>
          <a:xfrm>
            <a:off x="2794778" y="5331634"/>
            <a:ext cx="1298700" cy="434341"/>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spAutoFit/>
          </a:bodyPr>
          <a:lstStyle/>
          <a:p>
            <a:pPr>
              <a:lnSpc>
                <a:spcPts val="1500"/>
              </a:lnSpc>
            </a:pPr>
            <a:r>
              <a:rPr lang="en-US" altLang="ja-JP" sz="105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2030</a:t>
            </a:r>
          </a:p>
          <a:p>
            <a:pPr marL="85725" indent="-85725">
              <a:buFont typeface="Arial" panose="020B0604020202020204" pitchFamily="34" charset="0"/>
              <a:buChar char="•"/>
            </a:pPr>
            <a:r>
              <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SDGs</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達成目標年</a:t>
            </a:r>
            <a:endPar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6" name="正方形/長方形 15"/>
          <p:cNvSpPr/>
          <p:nvPr/>
        </p:nvSpPr>
        <p:spPr>
          <a:xfrm>
            <a:off x="7965534" y="5332443"/>
            <a:ext cx="1001486" cy="1157616"/>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spAutoFit/>
          </a:bodyPr>
          <a:lstStyle/>
          <a:p>
            <a:pPr>
              <a:lnSpc>
                <a:spcPts val="1500"/>
              </a:lnSpc>
            </a:pPr>
            <a:r>
              <a:rPr lang="en-US" altLang="ja-JP" sz="105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2100</a:t>
            </a:r>
            <a:endParaRPr lang="en-US" altLang="ja-JP" sz="1050" b="1"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85725" indent="-85725">
              <a:buFont typeface="Arial" panose="020B0604020202020204" pitchFamily="34" charset="0"/>
              <a:buChar char="•"/>
            </a:pP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日本</a:t>
            </a:r>
            <a:r>
              <a:rPr lang="ja-JP" altLang="en-US" sz="105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の人口</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が</a:t>
            </a:r>
            <a:r>
              <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6,000</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万人を割り込む</a:t>
            </a:r>
            <a:endParaRPr lang="ja-JP" altLang="en-US" sz="105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1500"/>
              </a:lnSpc>
            </a:pPr>
            <a:endParaRPr lang="ja-JP" altLang="en-US" sz="1050" dirty="0">
              <a:solidFill>
                <a:schemeClr val="tx2"/>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a:lnSpc>
                <a:spcPts val="1500"/>
              </a:lnSpc>
            </a:pPr>
            <a:endParaRPr lang="en-US" altLang="ja-JP" sz="1050" dirty="0" smtClean="0">
              <a:solidFill>
                <a:schemeClr val="tx2"/>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7" name="正方形/長方形 16"/>
          <p:cNvSpPr/>
          <p:nvPr/>
        </p:nvSpPr>
        <p:spPr>
          <a:xfrm>
            <a:off x="1102049" y="5331634"/>
            <a:ext cx="1495773" cy="788284"/>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spAutoFit/>
          </a:bodyPr>
          <a:lstStyle/>
          <a:p>
            <a:pPr>
              <a:lnSpc>
                <a:spcPts val="1500"/>
              </a:lnSpc>
            </a:pPr>
            <a:r>
              <a:rPr lang="en-US" altLang="ja-JP" sz="105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2025</a:t>
            </a:r>
          </a:p>
          <a:p>
            <a:pPr marL="85725" indent="-85725">
              <a:spcAft>
                <a:spcPts val="300"/>
              </a:spcAft>
              <a:buFont typeface="Arial" panose="020B0604020202020204" pitchFamily="34" charset="0"/>
              <a:buChar char="•"/>
            </a:pPr>
            <a:r>
              <a:rPr lang="ja-JP" altLang="en-US" sz="105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大阪・関西万博</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開催</a:t>
            </a:r>
            <a:endPar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85725" indent="-85725">
              <a:spcAft>
                <a:spcPts val="300"/>
              </a:spcAft>
              <a:buFont typeface="Arial" panose="020B0604020202020204" pitchFamily="34" charset="0"/>
              <a:buChar char="•"/>
            </a:pPr>
            <a:r>
              <a:rPr lang="ja-JP" altLang="en-US" sz="105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団塊の世代が</a:t>
            </a:r>
            <a:r>
              <a:rPr lang="en-US" altLang="ja-JP" sz="105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75</a:t>
            </a:r>
            <a:r>
              <a:rPr lang="ja-JP" altLang="en-US" sz="105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歳以上の後期高齢者</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に</a:t>
            </a:r>
            <a:endParaRPr lang="ja-JP" altLang="en-US" sz="105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8" name="正方形/長方形 17"/>
          <p:cNvSpPr/>
          <p:nvPr/>
        </p:nvSpPr>
        <p:spPr>
          <a:xfrm>
            <a:off x="250388" y="5331634"/>
            <a:ext cx="678478" cy="772895"/>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spAutoFit/>
          </a:bodyPr>
          <a:lstStyle/>
          <a:p>
            <a:pPr>
              <a:lnSpc>
                <a:spcPts val="1500"/>
              </a:lnSpc>
            </a:pPr>
            <a:r>
              <a:rPr lang="ja-JP" altLang="en-US" sz="1050" b="1"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現在</a:t>
            </a:r>
            <a:endParaRPr lang="en-US" altLang="ja-JP" sz="105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85725" indent="-85725">
              <a:buFont typeface="Arial" panose="020B0604020202020204" pitchFamily="34" charset="0"/>
              <a:buChar char="•"/>
            </a:pP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副首都ビジョン改定</a:t>
            </a:r>
            <a:endParaRPr lang="ja-JP" altLang="en-US" sz="105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9" name="正方形/長方形 18"/>
          <p:cNvSpPr/>
          <p:nvPr/>
        </p:nvSpPr>
        <p:spPr>
          <a:xfrm>
            <a:off x="2599214" y="5896737"/>
            <a:ext cx="1691388" cy="426646"/>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spAutoFit/>
          </a:bodyPr>
          <a:lstStyle/>
          <a:p>
            <a:pPr>
              <a:lnSpc>
                <a:spcPts val="1500"/>
              </a:lnSpc>
            </a:pPr>
            <a:r>
              <a:rPr lang="en-US" altLang="ja-JP" sz="105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2029</a:t>
            </a:r>
          </a:p>
          <a:p>
            <a:pPr marL="85725" indent="-85725">
              <a:buFont typeface="Arial" panose="020B0604020202020204" pitchFamily="34" charset="0"/>
              <a:buChar char="•"/>
            </a:pP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統合型リゾート</a:t>
            </a:r>
            <a:r>
              <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(IR)</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開業</a:t>
            </a:r>
            <a:endPar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20" name="正方形/長方形 19"/>
          <p:cNvSpPr/>
          <p:nvPr/>
        </p:nvSpPr>
        <p:spPr>
          <a:xfrm>
            <a:off x="4446009" y="5323590"/>
            <a:ext cx="1855830" cy="1536283"/>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oAutofit/>
          </a:bodyPr>
          <a:lstStyle/>
          <a:p>
            <a:pPr>
              <a:lnSpc>
                <a:spcPts val="1500"/>
              </a:lnSpc>
            </a:pPr>
            <a:r>
              <a:rPr lang="en-US" altLang="ja-JP" sz="105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2040</a:t>
            </a:r>
          </a:p>
          <a:p>
            <a:pPr marL="85725" indent="-85725">
              <a:spcAft>
                <a:spcPts val="300"/>
              </a:spcAft>
              <a:buFont typeface="Arial" panose="020B0604020202020204" pitchFamily="34" charset="0"/>
              <a:buChar char="•"/>
            </a:pP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副首都ビジョン改定時に生まれた子どもたちが成人</a:t>
            </a:r>
            <a:endPar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85725" indent="-85725">
              <a:spcAft>
                <a:spcPts val="300"/>
              </a:spcAft>
              <a:buFont typeface="Arial" panose="020B0604020202020204" pitchFamily="34" charset="0"/>
              <a:buChar char="•"/>
            </a:pPr>
            <a:r>
              <a:rPr lang="ja-JP" altLang="en-US" sz="105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団塊</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ジュニア世代が高齢者に</a:t>
            </a:r>
            <a:r>
              <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高齢者人口ピーク</a:t>
            </a:r>
            <a:r>
              <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a:t>
            </a:r>
          </a:p>
          <a:p>
            <a:pPr marL="85725" indent="-85725">
              <a:spcAft>
                <a:spcPts val="300"/>
              </a:spcAft>
              <a:buFont typeface="Arial" panose="020B0604020202020204" pitchFamily="34" charset="0"/>
              <a:buChar char="•"/>
            </a:pP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スーパー・メガリージョン形成</a:t>
            </a:r>
            <a:r>
              <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リニア中央新幹線・北陸新幹線大阪開業）</a:t>
            </a:r>
            <a:endPar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21" name="正方形/長方形 20"/>
          <p:cNvSpPr/>
          <p:nvPr/>
        </p:nvSpPr>
        <p:spPr>
          <a:xfrm>
            <a:off x="6395646" y="5333924"/>
            <a:ext cx="1414481" cy="1311504"/>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spAutoFit/>
          </a:bodyPr>
          <a:lstStyle/>
          <a:p>
            <a:pPr>
              <a:lnSpc>
                <a:spcPts val="1500"/>
              </a:lnSpc>
            </a:pPr>
            <a:r>
              <a:rPr lang="en-US" altLang="ja-JP" sz="1050" b="1"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2050</a:t>
            </a:r>
          </a:p>
          <a:p>
            <a:pPr marL="85725" indent="-85725">
              <a:spcAft>
                <a:spcPts val="300"/>
              </a:spcAft>
              <a:buFont typeface="Arial" panose="020B0604020202020204" pitchFamily="34" charset="0"/>
              <a:buChar char="•"/>
            </a:pP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カーボンニュートラル達成目標年</a:t>
            </a:r>
            <a:endPar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85725" indent="-85725">
              <a:spcAft>
                <a:spcPts val="300"/>
              </a:spcAft>
              <a:buFont typeface="Arial" panose="020B0604020202020204" pitchFamily="34" charset="0"/>
              <a:buChar char="•"/>
            </a:pP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団塊ジュニア世代が後期高齢者に</a:t>
            </a:r>
            <a:endPar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marL="85725" indent="-85725">
              <a:spcAft>
                <a:spcPts val="300"/>
              </a:spcAft>
              <a:buFont typeface="Arial" panose="020B0604020202020204" pitchFamily="34" charset="0"/>
              <a:buChar char="•"/>
            </a:pPr>
            <a:r>
              <a:rPr lang="ja-JP" altLang="en-US" sz="1050" dirty="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日本</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の人口が</a:t>
            </a:r>
            <a:r>
              <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1</a:t>
            </a:r>
            <a:r>
              <a:rPr lang="ja-JP" altLang="en-US"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億人を割り込む</a:t>
            </a:r>
            <a:endParaRPr lang="en-US" altLang="ja-JP" sz="1050" dirty="0" smtClean="0">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25" name="テキスト ボックス 4"/>
          <p:cNvSpPr txBox="1">
            <a:spLocks noChangeArrowheads="1"/>
          </p:cNvSpPr>
          <p:nvPr/>
        </p:nvSpPr>
        <p:spPr bwMode="auto">
          <a:xfrm>
            <a:off x="220654" y="6446667"/>
            <a:ext cx="377005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事業等の名称は仮称や通称のものもある。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今後の予定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は現時点</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想定。 各事業</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取組状況等により変動</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あり得る</a:t>
            </a:r>
            <a:r>
              <a:rPr lang="ja-JP" altLang="en-US" sz="8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268268" y="2096569"/>
            <a:ext cx="2202874"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意見交換会で議論の</a:t>
            </a:r>
            <a:endPar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dirty="0">
                <a:solidFill>
                  <a:prstClr val="black"/>
                </a:solidFill>
                <a:latin typeface="Meiryo UI" panose="020B0604030504040204" pitchFamily="50" charset="-128"/>
                <a:ea typeface="Meiryo UI" panose="020B0604030504040204" pitchFamily="50" charset="-128"/>
              </a:rPr>
              <a:t>　</a:t>
            </a:r>
            <a:r>
              <a:rPr kumimoji="1" lang="ja-JP" altLang="en-US" sz="1100" b="1" dirty="0" smtClean="0">
                <a:solidFill>
                  <a:prstClr val="black"/>
                </a:solidFill>
                <a:latin typeface="Meiryo UI" panose="020B0604030504040204" pitchFamily="50" charset="-128"/>
                <a:ea typeface="Meiryo UI" panose="020B0604030504040204" pitchFamily="50" charset="-128"/>
              </a:rPr>
              <a:t>　　ベースにした目標イメージ</a:t>
            </a:r>
            <a:endParaRPr kumimoji="0" lang="ja-JP" altLang="en-US" sz="11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2" name="スライド番号プレースホルダー 1"/>
          <p:cNvSpPr txBox="1">
            <a:spLocks/>
          </p:cNvSpPr>
          <p:nvPr/>
        </p:nvSpPr>
        <p:spPr>
          <a:xfrm>
            <a:off x="8669766" y="67699"/>
            <a:ext cx="441147" cy="400110"/>
          </a:xfrm>
          <a:prstGeom prst="rect">
            <a:avLst/>
          </a:prstGeom>
        </p:spPr>
        <p:txBody>
          <a:bodyPr vert="horz" wrap="none" lIns="91440" tIns="45720" rIns="91440" bIns="45720" rtlCol="0" anchor="ctr">
            <a:spAutoFit/>
          </a:bodyP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ja-JP" altLang="en-US" sz="2000" b="1" dirty="0">
                <a:solidFill>
                  <a:prstClr val="black"/>
                </a:solidFill>
                <a:latin typeface="Calibri" panose="020F0502020204030204"/>
                <a:ea typeface="メイリオ" panose="020B0604030504040204" pitchFamily="50" charset="-128"/>
              </a:rPr>
              <a:t>５</a:t>
            </a:r>
            <a:endParaRPr kumimoji="0" lang="ja-JP" altLang="en-US" sz="20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Tree>
    <p:extLst>
      <p:ext uri="{BB962C8B-B14F-4D97-AF65-F5344CB8AC3E}">
        <p14:creationId xmlns:p14="http://schemas.microsoft.com/office/powerpoint/2010/main" val="13155571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175">
          <a:prstDash val="sysDot"/>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EF80D40D-0DE6-4774-9C8E-9D6B73F34125}"/>
</file>

<file path=customXml/itemProps2.xml><?xml version="1.0" encoding="utf-8"?>
<ds:datastoreItem xmlns:ds="http://schemas.openxmlformats.org/officeDocument/2006/customXml" ds:itemID="{3086142B-2243-421B-A0BB-5B5B99932F45}"/>
</file>

<file path=customXml/itemProps3.xml><?xml version="1.0" encoding="utf-8"?>
<ds:datastoreItem xmlns:ds="http://schemas.openxmlformats.org/officeDocument/2006/customXml" ds:itemID="{8529FAF5-ED4F-4C52-8CED-C0505CCE1E21}"/>
</file>

<file path=docProps/app.xml><?xml version="1.0" encoding="utf-8"?>
<Properties xmlns="http://schemas.openxmlformats.org/officeDocument/2006/extended-properties" xmlns:vt="http://schemas.openxmlformats.org/officeDocument/2006/docPropsVTypes">
  <TotalTime>0</TotalTime>
  <Words>1417</Words>
  <Application>Microsoft Office PowerPoint</Application>
  <PresentationFormat>画面に合わせる (4:3)</PresentationFormat>
  <Paragraphs>79</Paragraphs>
  <Slides>6</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BIZ UDPゴシック</vt:lpstr>
      <vt:lpstr>BIZ UDゴシック</vt:lpstr>
      <vt:lpstr>Meiryo UI</vt:lpstr>
      <vt:lpstr>メイリオ</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2022-12-27T02:45:22Z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